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9" r:id="rId3"/>
    <p:sldId id="277" r:id="rId4"/>
    <p:sldId id="278" r:id="rId5"/>
    <p:sldId id="256" r:id="rId6"/>
    <p:sldId id="268" r:id="rId7"/>
    <p:sldId id="276" r:id="rId8"/>
    <p:sldId id="270" r:id="rId9"/>
    <p:sldId id="273" r:id="rId10"/>
    <p:sldId id="271" r:id="rId11"/>
    <p:sldId id="272" r:id="rId12"/>
    <p:sldId id="269" r:id="rId13"/>
    <p:sldId id="274" r:id="rId14"/>
    <p:sldId id="27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0066"/>
    <a:srgbClr val="122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2" autoAdjust="0"/>
    <p:restoredTop sz="96841" autoAdjust="0"/>
  </p:normalViewPr>
  <p:slideViewPr>
    <p:cSldViewPr snapToGrid="0">
      <p:cViewPr>
        <p:scale>
          <a:sx n="80" d="100"/>
          <a:sy n="80" d="100"/>
        </p:scale>
        <p:origin x="-384" y="-163"/>
      </p:cViewPr>
      <p:guideLst>
        <p:guide orient="horz" pos="2196"/>
        <p:guide pos="39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6BB5-B28B-4D91-AF41-CF75DB5E1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92B3-741B-49CB-B86B-13F9391181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image" Target="file:///D:\qq&#25991;&#20214;\712321467\Image\C2C\Image2\%7b75232B38-A165-1FB7-499C-2E1C792CACB5%7d.png" TargetMode="External"/><Relationship Id="rId17" Type="http://schemas.openxmlformats.org/officeDocument/2006/relationships/image" Target="../media/image2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 userDrawn="1"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" name="图片 8" descr="水印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735" y="677847"/>
            <a:ext cx="59029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movies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39" y="230806"/>
            <a:ext cx="5523003" cy="359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3" y="2631440"/>
            <a:ext cx="5809375" cy="40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2139" y="262550"/>
            <a:ext cx="1138020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范文修改稿</a:t>
            </a:r>
            <a:r>
              <a:rPr lang="en-US" altLang="zh-CN" sz="2800" b="1" dirty="0" smtClean="0"/>
              <a:t>(</a:t>
            </a:r>
            <a:r>
              <a:rPr lang="zh-CN" altLang="zh-CN" sz="2800" b="1" dirty="0"/>
              <a:t>一般现在时——每年举办</a:t>
            </a:r>
            <a:r>
              <a:rPr lang="en-US" altLang="zh-CN" sz="2800" b="1" dirty="0"/>
              <a:t>)</a:t>
            </a:r>
            <a:r>
              <a:rPr lang="en-US" altLang="zh-CN" sz="2800" dirty="0"/>
              <a:t> (100 words) </a:t>
            </a:r>
            <a:endParaRPr lang="zh-CN" altLang="zh-CN" sz="2800" dirty="0"/>
          </a:p>
          <a:p>
            <a:r>
              <a:rPr lang="en-US" altLang="zh-CN" sz="2800" dirty="0"/>
              <a:t>Dear Kelly,</a:t>
            </a:r>
            <a:endParaRPr lang="zh-CN" altLang="zh-CN" sz="2800" dirty="0"/>
          </a:p>
          <a:p>
            <a:pPr algn="just"/>
            <a:r>
              <a:rPr lang="en-US" altLang="zh-CN" sz="2800" dirty="0"/>
              <a:t>    </a:t>
            </a:r>
            <a:r>
              <a:rPr lang="en-US" altLang="zh-CN" sz="2800" dirty="0" smtClean="0"/>
              <a:t>    Knowing </a:t>
            </a:r>
            <a:r>
              <a:rPr lang="en-US" altLang="zh-CN" sz="2800" b="1" i="1" dirty="0"/>
              <a:t>you are interested in</a:t>
            </a:r>
            <a:r>
              <a:rPr lang="en-US" altLang="zh-CN" sz="2800" dirty="0"/>
              <a:t> Multicultural Day in our school, </a:t>
            </a:r>
            <a:r>
              <a:rPr lang="en-US" altLang="zh-CN" sz="2800" b="1" u="sng" dirty="0"/>
              <a:t>I’m delighted to share with you some information</a:t>
            </a:r>
            <a:r>
              <a:rPr lang="en-US" altLang="zh-CN" sz="2800" dirty="0"/>
              <a:t>. </a:t>
            </a:r>
            <a:endParaRPr lang="zh-CN" altLang="zh-CN" sz="2800" dirty="0"/>
          </a:p>
          <a:p>
            <a:pPr algn="just"/>
            <a:r>
              <a:rPr lang="en-US" altLang="zh-CN" sz="2800" dirty="0"/>
              <a:t>    </a:t>
            </a:r>
            <a:r>
              <a:rPr lang="en-US" altLang="zh-CN" sz="2800" dirty="0" smtClean="0"/>
              <a:t>    The </a:t>
            </a:r>
            <a:r>
              <a:rPr lang="en-US" altLang="zh-CN" sz="2800" dirty="0"/>
              <a:t>Day started five years ago and annually it takes place on 22 October. </a:t>
            </a:r>
            <a:r>
              <a:rPr lang="en-US" altLang="zh-CN" sz="2800" b="1" u="sng" dirty="0"/>
              <a:t>Aiming to deepen</a:t>
            </a:r>
            <a:r>
              <a:rPr lang="en-US" altLang="zh-CN" sz="2800" b="1" i="1" dirty="0"/>
              <a:t> mutual understanding</a:t>
            </a:r>
            <a:r>
              <a:rPr lang="en-US" altLang="zh-CN" sz="2800" b="1" dirty="0"/>
              <a:t> (</a:t>
            </a:r>
            <a:r>
              <a:rPr lang="zh-CN" altLang="zh-CN" sz="2800" b="1" dirty="0"/>
              <a:t>加深相互理解</a:t>
            </a:r>
            <a:r>
              <a:rPr lang="en-US" altLang="zh-CN" sz="2800" b="1" dirty="0"/>
              <a:t>)</a:t>
            </a:r>
            <a:r>
              <a:rPr lang="en-US" altLang="zh-CN" sz="2800" b="1" i="1" dirty="0"/>
              <a:t>/ facilitate interaction</a:t>
            </a:r>
            <a:r>
              <a:rPr lang="en-US" altLang="zh-CN" sz="2800" b="1" dirty="0"/>
              <a:t> (</a:t>
            </a:r>
            <a:r>
              <a:rPr lang="zh-CN" altLang="zh-CN" sz="2800" b="1" dirty="0"/>
              <a:t>促进交流</a:t>
            </a:r>
            <a:r>
              <a:rPr lang="en-US" altLang="zh-CN" sz="2800" b="1" dirty="0"/>
              <a:t>)</a:t>
            </a:r>
            <a:r>
              <a:rPr lang="en-US" altLang="zh-CN" sz="2800" dirty="0"/>
              <a:t> among </a:t>
            </a:r>
            <a:r>
              <a:rPr lang="en-US" altLang="zh-CN" sz="2800" b="1" i="1" dirty="0"/>
              <a:t>students from different cultures</a:t>
            </a:r>
            <a:r>
              <a:rPr lang="en-US" altLang="zh-CN" sz="2800" dirty="0"/>
              <a:t>, various activities are held on the day, </a:t>
            </a:r>
            <a:r>
              <a:rPr lang="en-US" altLang="zh-CN" sz="2800" b="1" u="sng" dirty="0"/>
              <a:t>ranging from</a:t>
            </a:r>
            <a:r>
              <a:rPr lang="en-US" altLang="zh-CN" sz="2800" b="1" i="1" dirty="0"/>
              <a:t> </a:t>
            </a:r>
            <a:r>
              <a:rPr lang="en-US" altLang="zh-CN" sz="2800" dirty="0"/>
              <a:t>watching foreign movies </a:t>
            </a:r>
            <a:r>
              <a:rPr lang="en-US" altLang="zh-CN" sz="2800" b="1" u="sng" dirty="0"/>
              <a:t>to</a:t>
            </a:r>
            <a:r>
              <a:rPr lang="en-US" altLang="zh-CN" sz="2800" b="1" i="1" dirty="0"/>
              <a:t> </a:t>
            </a:r>
            <a:r>
              <a:rPr lang="en-US" altLang="zh-CN" sz="2800" dirty="0"/>
              <a:t>learning different languages </a:t>
            </a:r>
            <a:r>
              <a:rPr lang="en-US" altLang="zh-CN" sz="2800" b="1" u="sng" dirty="0"/>
              <a:t>to</a:t>
            </a:r>
            <a:r>
              <a:rPr lang="en-US" altLang="zh-CN" sz="2800" dirty="0"/>
              <a:t> Culture Salon. The Day </a:t>
            </a:r>
            <a:r>
              <a:rPr lang="en-US" altLang="zh-CN" sz="2800" b="1" i="1" dirty="0"/>
              <a:t>has been a hit</a:t>
            </a:r>
            <a:r>
              <a:rPr lang="en-US" altLang="zh-CN" sz="2800" dirty="0"/>
              <a:t> on campus, </a:t>
            </a:r>
            <a:r>
              <a:rPr lang="en-US" altLang="zh-CN" sz="2800" b="1" i="1" u="sng" dirty="0"/>
              <a:t>always </a:t>
            </a:r>
            <a:r>
              <a:rPr lang="en-US" altLang="zh-CN" sz="2800" b="1" i="1" dirty="0"/>
              <a:t>leading students to a splendid multicultural world</a:t>
            </a:r>
            <a:r>
              <a:rPr lang="en-US" altLang="zh-CN" sz="2800" dirty="0"/>
              <a:t>. </a:t>
            </a:r>
            <a:endParaRPr lang="zh-CN" altLang="zh-CN" sz="2800" dirty="0"/>
          </a:p>
          <a:p>
            <a:pPr algn="just"/>
            <a:r>
              <a:rPr lang="en-US" altLang="zh-CN" sz="2800" dirty="0"/>
              <a:t>    </a:t>
            </a:r>
            <a:r>
              <a:rPr lang="en-US" altLang="zh-CN" sz="2800" dirty="0" smtClean="0"/>
              <a:t>    </a:t>
            </a:r>
            <a:r>
              <a:rPr lang="en-US" altLang="zh-CN" sz="2800" b="1" u="sng" dirty="0" smtClean="0"/>
              <a:t>Hope </a:t>
            </a:r>
            <a:r>
              <a:rPr lang="en-US" altLang="zh-CN" sz="2800" b="1" u="sng" dirty="0"/>
              <a:t>this brief introduction has given you a general idea of the day</a:t>
            </a:r>
            <a:r>
              <a:rPr lang="en-US" altLang="zh-CN" sz="2800" dirty="0"/>
              <a:t>. And you can </a:t>
            </a:r>
            <a:r>
              <a:rPr lang="en-US" altLang="zh-CN" sz="2800" b="1" u="sng" dirty="0"/>
              <a:t>contact me anytime you like</a:t>
            </a:r>
            <a:r>
              <a:rPr lang="en-US" altLang="zh-CN" sz="2800" dirty="0"/>
              <a:t>. </a:t>
            </a:r>
            <a:endParaRPr lang="zh-CN" altLang="zh-CN" sz="2800" dirty="0"/>
          </a:p>
          <a:p>
            <a:pPr algn="r"/>
            <a:r>
              <a:rPr lang="en-US" altLang="zh-CN" sz="2800" dirty="0"/>
              <a:t>Yours,</a:t>
            </a:r>
            <a:endParaRPr lang="zh-CN" altLang="zh-CN" sz="2800" dirty="0"/>
          </a:p>
          <a:p>
            <a:pPr algn="r"/>
            <a:r>
              <a:rPr lang="en-US" altLang="zh-CN" sz="2800" dirty="0"/>
              <a:t>Li </a:t>
            </a:r>
            <a:r>
              <a:rPr lang="en-US" altLang="zh-CN" sz="2800" dirty="0" err="1"/>
              <a:t>Hua</a:t>
            </a:r>
            <a:endParaRPr lang="zh-CN" altLang="zh-CN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8232" y="208230"/>
            <a:ext cx="1184193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 smtClean="0"/>
              <a:t>学生佳作</a:t>
            </a:r>
            <a:r>
              <a:rPr lang="en-US" altLang="zh-CN" sz="2700" b="1" dirty="0" smtClean="0"/>
              <a:t>(</a:t>
            </a:r>
            <a:r>
              <a:rPr lang="zh-CN" altLang="zh-CN" sz="2700" b="1" dirty="0"/>
              <a:t>一般将来时——计划举办</a:t>
            </a:r>
            <a:r>
              <a:rPr lang="en-US" altLang="zh-CN" sz="2700" b="1" dirty="0"/>
              <a:t>)</a:t>
            </a:r>
            <a:r>
              <a:rPr lang="en-US" altLang="zh-CN" sz="2700" dirty="0"/>
              <a:t> (99 words)</a:t>
            </a:r>
            <a:endParaRPr lang="zh-CN" altLang="zh-CN" sz="2700" dirty="0"/>
          </a:p>
          <a:p>
            <a:r>
              <a:rPr lang="en-US" altLang="zh-CN" sz="2700" dirty="0"/>
              <a:t>Dear Kelly, </a:t>
            </a:r>
            <a:endParaRPr lang="zh-CN" altLang="zh-CN" sz="2700" dirty="0"/>
          </a:p>
          <a:p>
            <a:pPr algn="just"/>
            <a:r>
              <a:rPr lang="en-US" altLang="zh-CN" sz="2700" dirty="0" smtClean="0"/>
              <a:t>         Having </a:t>
            </a:r>
            <a:r>
              <a:rPr lang="en-US" altLang="zh-CN" sz="2700" dirty="0"/>
              <a:t>known </a:t>
            </a:r>
            <a:r>
              <a:rPr lang="en-US" altLang="zh-CN" sz="2700" b="1" i="1" dirty="0"/>
              <a:t>you take an interest in</a:t>
            </a:r>
            <a:r>
              <a:rPr lang="en-US" altLang="zh-CN" sz="2700" dirty="0"/>
              <a:t> the Multicultural Day in our school, </a:t>
            </a:r>
            <a:r>
              <a:rPr lang="en-US" altLang="zh-CN" sz="2700" b="1" u="sng" dirty="0"/>
              <a:t>I’m writing to tell you some information concerning i</a:t>
            </a:r>
            <a:r>
              <a:rPr lang="en-US" altLang="zh-CN" sz="2700" b="1" i="1" u="sng" dirty="0"/>
              <a:t>t/ introduce some details to you.</a:t>
            </a:r>
            <a:endParaRPr lang="zh-CN" altLang="zh-CN" sz="2700" dirty="0"/>
          </a:p>
          <a:p>
            <a:pPr algn="just"/>
            <a:r>
              <a:rPr lang="en-US" altLang="zh-CN" sz="2700" dirty="0" smtClean="0"/>
              <a:t>        The </a:t>
            </a:r>
            <a:r>
              <a:rPr lang="en-US" altLang="zh-CN" sz="2700" dirty="0"/>
              <a:t>Multicultural Day will </a:t>
            </a:r>
            <a:r>
              <a:rPr lang="en-US" altLang="zh-CN" sz="2700" b="1" i="1" dirty="0"/>
              <a:t>take place</a:t>
            </a:r>
            <a:r>
              <a:rPr lang="en-US" altLang="zh-CN" sz="2700" dirty="0"/>
              <a:t> on May 2</a:t>
            </a:r>
            <a:r>
              <a:rPr lang="en-US" altLang="zh-CN" sz="2700" baseline="30000" dirty="0"/>
              <a:t>nd</a:t>
            </a:r>
            <a:r>
              <a:rPr lang="en-US" altLang="zh-CN" sz="2700" dirty="0"/>
              <a:t>. </a:t>
            </a:r>
            <a:r>
              <a:rPr lang="en-US" altLang="zh-CN" sz="2700" b="1" u="sng" dirty="0"/>
              <a:t>Aimed at promoting</a:t>
            </a:r>
            <a:r>
              <a:rPr lang="en-US" altLang="zh-CN" sz="2700" dirty="0"/>
              <a:t> </a:t>
            </a:r>
            <a:r>
              <a:rPr lang="en-US" altLang="zh-CN" sz="2700" b="1" i="1" dirty="0"/>
              <a:t>cultural</a:t>
            </a:r>
            <a:r>
              <a:rPr lang="en-US" altLang="zh-CN" sz="2700" dirty="0"/>
              <a:t> </a:t>
            </a:r>
            <a:r>
              <a:rPr lang="en-US" altLang="zh-CN" sz="2700" b="1" i="1" dirty="0"/>
              <a:t>interaction</a:t>
            </a:r>
            <a:r>
              <a:rPr lang="en-US" altLang="zh-CN" sz="2700" dirty="0"/>
              <a:t> among </a:t>
            </a:r>
            <a:r>
              <a:rPr lang="en-US" altLang="zh-CN" sz="2700" b="1" i="1" dirty="0"/>
              <a:t>students from different cultural backgrounds</a:t>
            </a:r>
            <a:r>
              <a:rPr lang="en-US" altLang="zh-CN" sz="2700" dirty="0"/>
              <a:t>, there will be </a:t>
            </a:r>
            <a:r>
              <a:rPr lang="en-US" altLang="zh-CN" sz="2700" b="1" i="1" dirty="0"/>
              <a:t>a diversity of</a:t>
            </a:r>
            <a:r>
              <a:rPr lang="en-US" altLang="zh-CN" sz="2700" dirty="0"/>
              <a:t> activities, </a:t>
            </a:r>
            <a:r>
              <a:rPr lang="en-US" altLang="zh-CN" sz="2700" b="1" u="sng" dirty="0"/>
              <a:t>ranging from</a:t>
            </a:r>
            <a:r>
              <a:rPr lang="en-US" altLang="zh-CN" sz="2700" dirty="0"/>
              <a:t> tasting special food like American turkey and Chinese roast duck </a:t>
            </a:r>
            <a:r>
              <a:rPr lang="en-US" altLang="zh-CN" sz="2700" b="1" u="sng" dirty="0"/>
              <a:t>to</a:t>
            </a:r>
            <a:r>
              <a:rPr lang="en-US" altLang="zh-CN" sz="2700" dirty="0"/>
              <a:t> learning the customs of grand festivals in different countries. The Day </a:t>
            </a:r>
            <a:r>
              <a:rPr lang="en-US" altLang="zh-CN" sz="2700" b="1" i="1" dirty="0"/>
              <a:t>will</a:t>
            </a:r>
            <a:r>
              <a:rPr lang="en-US" altLang="zh-CN" sz="2700" dirty="0"/>
              <a:t> </a:t>
            </a:r>
            <a:r>
              <a:rPr lang="en-US" altLang="zh-CN" sz="2700" b="1" i="1" dirty="0"/>
              <a:t>definitely</a:t>
            </a:r>
            <a:r>
              <a:rPr lang="en-US" altLang="zh-CN" sz="2700" dirty="0"/>
              <a:t> </a:t>
            </a:r>
            <a:r>
              <a:rPr lang="en-US" altLang="zh-CN" sz="2700" b="1" i="1" dirty="0"/>
              <a:t>gain</a:t>
            </a:r>
            <a:r>
              <a:rPr lang="en-US" altLang="zh-CN" sz="2700" dirty="0"/>
              <a:t> </a:t>
            </a:r>
            <a:r>
              <a:rPr lang="en-US" altLang="zh-CN" sz="2700" b="1" i="1" dirty="0"/>
              <a:t>popularity</a:t>
            </a:r>
            <a:r>
              <a:rPr lang="en-US" altLang="zh-CN" sz="2700" dirty="0"/>
              <a:t> and </a:t>
            </a:r>
            <a:r>
              <a:rPr lang="en-US" altLang="zh-CN" sz="2700" b="1" i="1" dirty="0"/>
              <a:t>provide</a:t>
            </a:r>
            <a:r>
              <a:rPr lang="en-US" altLang="zh-CN" sz="2700" dirty="0"/>
              <a:t> </a:t>
            </a:r>
            <a:r>
              <a:rPr lang="en-US" altLang="zh-CN" sz="2700" b="1" i="1" dirty="0"/>
              <a:t>a platform for</a:t>
            </a:r>
            <a:r>
              <a:rPr lang="en-US" altLang="zh-CN" sz="2700" dirty="0"/>
              <a:t> students </a:t>
            </a:r>
            <a:r>
              <a:rPr lang="en-US" altLang="zh-CN" sz="2700" b="1" i="1" dirty="0"/>
              <a:t>to</a:t>
            </a:r>
            <a:r>
              <a:rPr lang="en-US" altLang="zh-CN" sz="2700" dirty="0"/>
              <a:t> </a:t>
            </a:r>
            <a:r>
              <a:rPr lang="en-US" altLang="zh-CN" sz="2700" b="1" i="1" dirty="0"/>
              <a:t>have a glimpse of</a:t>
            </a:r>
            <a:r>
              <a:rPr lang="en-US" altLang="zh-CN" sz="2700" dirty="0"/>
              <a:t> different cultures. </a:t>
            </a:r>
            <a:endParaRPr lang="zh-CN" altLang="zh-CN" sz="2700" dirty="0"/>
          </a:p>
          <a:p>
            <a:pPr algn="just"/>
            <a:r>
              <a:rPr lang="en-US" altLang="zh-CN" sz="2700" b="1" dirty="0" smtClean="0"/>
              <a:t>        </a:t>
            </a:r>
            <a:r>
              <a:rPr lang="en-US" altLang="zh-CN" sz="2700" b="1" u="sng" dirty="0" smtClean="0"/>
              <a:t>For </a:t>
            </a:r>
            <a:r>
              <a:rPr lang="en-US" altLang="zh-CN" sz="2700" b="1" u="sng" dirty="0"/>
              <a:t>more/ further information, just </a:t>
            </a:r>
            <a:r>
              <a:rPr lang="en-US" altLang="zh-CN" sz="2700" b="1" u="sng" dirty="0" smtClean="0"/>
              <a:t>contact/ reach </a:t>
            </a:r>
            <a:r>
              <a:rPr lang="en-US" altLang="zh-CN" sz="2700" b="1" u="sng" dirty="0"/>
              <a:t>me anytime you like.</a:t>
            </a:r>
            <a:endParaRPr lang="zh-CN" altLang="zh-CN" sz="2700" dirty="0"/>
          </a:p>
          <a:p>
            <a:pPr algn="r"/>
            <a:r>
              <a:rPr lang="en-US" altLang="zh-CN" sz="2700" dirty="0"/>
              <a:t>Yours,</a:t>
            </a:r>
            <a:endParaRPr lang="zh-CN" altLang="zh-CN" sz="2700" dirty="0"/>
          </a:p>
          <a:p>
            <a:pPr algn="r"/>
            <a:r>
              <a:rPr lang="en-US" altLang="zh-CN" sz="2700" dirty="0"/>
              <a:t>Li </a:t>
            </a:r>
            <a:r>
              <a:rPr lang="en-US" altLang="zh-CN" sz="2700" dirty="0" err="1"/>
              <a:t>Hua</a:t>
            </a:r>
            <a:endParaRPr lang="zh-CN" altLang="zh-CN" sz="2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9711" y="219887"/>
            <a:ext cx="116880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老师下水</a:t>
            </a:r>
            <a:r>
              <a:rPr lang="en-US" altLang="zh-CN" sz="2800" b="1" dirty="0" smtClean="0"/>
              <a:t> </a:t>
            </a:r>
            <a:r>
              <a:rPr lang="en-US" altLang="zh-CN" sz="2800" b="1" dirty="0"/>
              <a:t>(</a:t>
            </a:r>
            <a:r>
              <a:rPr lang="zh-CN" altLang="zh-CN" sz="2800" b="1" dirty="0"/>
              <a:t>一般过去时——已经举办</a:t>
            </a:r>
            <a:r>
              <a:rPr lang="en-US" altLang="zh-CN" sz="2800" b="1" dirty="0"/>
              <a:t>)</a:t>
            </a:r>
            <a:r>
              <a:rPr lang="en-US" altLang="zh-CN" sz="2800" dirty="0"/>
              <a:t> (99 words)</a:t>
            </a:r>
            <a:endParaRPr lang="zh-CN" altLang="zh-CN" sz="2800" dirty="0"/>
          </a:p>
          <a:p>
            <a:r>
              <a:rPr lang="en-US" altLang="zh-CN" sz="2800" dirty="0"/>
              <a:t>Dear Kelly, </a:t>
            </a:r>
            <a:endParaRPr lang="zh-CN" altLang="zh-CN" sz="2800" dirty="0"/>
          </a:p>
          <a:p>
            <a:r>
              <a:rPr lang="en-US" altLang="zh-CN" sz="2800" dirty="0"/>
              <a:t>     </a:t>
            </a:r>
            <a:r>
              <a:rPr lang="en-US" altLang="zh-CN" sz="2800" dirty="0" smtClean="0"/>
              <a:t>  Knowing </a:t>
            </a:r>
            <a:r>
              <a:rPr lang="en-US" altLang="zh-CN" sz="2800" b="1" i="1" dirty="0"/>
              <a:t>your interest in</a:t>
            </a:r>
            <a:r>
              <a:rPr lang="en-US" altLang="zh-CN" sz="2800" dirty="0"/>
              <a:t> the Multicultural Day held on November 31</a:t>
            </a:r>
            <a:r>
              <a:rPr lang="en-US" altLang="zh-CN" sz="2800" baseline="30000" dirty="0"/>
              <a:t>st</a:t>
            </a:r>
            <a:r>
              <a:rPr lang="en-US" altLang="zh-CN" sz="2800" dirty="0"/>
              <a:t> in our school, </a:t>
            </a:r>
            <a:r>
              <a:rPr lang="en-US" altLang="zh-CN" sz="2800" b="1" u="sng" dirty="0"/>
              <a:t>I’m delighted to brief you on it</a:t>
            </a:r>
            <a:r>
              <a:rPr lang="en-US" altLang="zh-CN" sz="2800" dirty="0"/>
              <a:t>. </a:t>
            </a:r>
            <a:endParaRPr lang="zh-CN" altLang="zh-CN" sz="2800" dirty="0"/>
          </a:p>
          <a:p>
            <a:r>
              <a:rPr lang="en-US" altLang="zh-CN" sz="2800" dirty="0"/>
              <a:t>     </a:t>
            </a:r>
            <a:r>
              <a:rPr lang="en-US" altLang="zh-CN" sz="2800" dirty="0" smtClean="0"/>
              <a:t>  The </a:t>
            </a:r>
            <a:r>
              <a:rPr lang="en-US" altLang="zh-CN" sz="2800" dirty="0"/>
              <a:t>Day </a:t>
            </a:r>
            <a:r>
              <a:rPr lang="en-US" altLang="zh-CN" sz="2800" b="1" i="1" dirty="0"/>
              <a:t>was designed/ intended to</a:t>
            </a:r>
            <a:r>
              <a:rPr lang="en-US" altLang="zh-CN" sz="2800" dirty="0"/>
              <a:t> </a:t>
            </a:r>
            <a:r>
              <a:rPr lang="en-US" altLang="zh-CN" sz="2800" b="1" i="1" dirty="0"/>
              <a:t>enhance</a:t>
            </a:r>
            <a:r>
              <a:rPr lang="en-US" altLang="zh-CN" sz="2800" dirty="0"/>
              <a:t> mutual understanding among students from different cultures. </a:t>
            </a:r>
            <a:r>
              <a:rPr lang="en-US" altLang="zh-CN" sz="2800" b="1" u="sng" dirty="0"/>
              <a:t>To achieve this aim</a:t>
            </a:r>
            <a:r>
              <a:rPr lang="en-US" altLang="zh-CN" sz="2800" dirty="0"/>
              <a:t>, </a:t>
            </a:r>
            <a:r>
              <a:rPr lang="en-US" altLang="zh-CN" sz="2800" b="1" i="1" dirty="0"/>
              <a:t>a great variety of </a:t>
            </a:r>
            <a:r>
              <a:rPr lang="en-US" altLang="zh-CN" sz="2800" dirty="0"/>
              <a:t>activities were organized, </a:t>
            </a:r>
            <a:r>
              <a:rPr lang="en-US" altLang="zh-CN" sz="2800" b="1" u="sng" dirty="0"/>
              <a:t>ranging from</a:t>
            </a:r>
            <a:r>
              <a:rPr lang="en-US" altLang="zh-CN" sz="2800" dirty="0"/>
              <a:t> an exhibition of traditional clothing/ costumes </a:t>
            </a:r>
            <a:r>
              <a:rPr lang="en-US" altLang="zh-CN" sz="2800" b="1" i="1" dirty="0"/>
              <a:t>displaying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hanfu</a:t>
            </a:r>
            <a:r>
              <a:rPr lang="en-US" altLang="zh-CN" sz="2800" dirty="0"/>
              <a:t>, sari and so on, </a:t>
            </a:r>
            <a:r>
              <a:rPr lang="en-US" altLang="zh-CN" sz="2800" b="1" u="sng" dirty="0"/>
              <a:t>to</a:t>
            </a:r>
            <a:r>
              <a:rPr lang="en-US" altLang="zh-CN" sz="2800" dirty="0"/>
              <a:t> typical food collection/ party </a:t>
            </a:r>
            <a:r>
              <a:rPr lang="en-US" altLang="zh-CN" sz="2800" b="1" i="1" dirty="0"/>
              <a:t>where</a:t>
            </a:r>
            <a:r>
              <a:rPr lang="en-US" altLang="zh-CN" sz="2800" dirty="0"/>
              <a:t> students </a:t>
            </a:r>
            <a:r>
              <a:rPr lang="en-US" altLang="zh-CN" sz="2800" b="1" i="1" dirty="0"/>
              <a:t>were given a chance to savor/ taste/ have a bite of </a:t>
            </a:r>
            <a:r>
              <a:rPr lang="en-US" altLang="zh-CN" sz="2800" b="1" dirty="0"/>
              <a:t>(</a:t>
            </a:r>
            <a:r>
              <a:rPr lang="zh-CN" altLang="zh-CN" sz="2800" b="1" dirty="0"/>
              <a:t>品尝</a:t>
            </a:r>
            <a:r>
              <a:rPr lang="en-US" altLang="zh-CN" sz="2800" b="1" dirty="0"/>
              <a:t>)</a:t>
            </a:r>
            <a:r>
              <a:rPr lang="en-US" altLang="zh-CN" sz="2800" dirty="0"/>
              <a:t> sushi, pizza, and other delicious food/ flavors (</a:t>
            </a:r>
            <a:r>
              <a:rPr lang="zh-CN" altLang="zh-CN" sz="2800" dirty="0"/>
              <a:t>风味</a:t>
            </a:r>
            <a:r>
              <a:rPr lang="en-US" altLang="zh-CN" sz="2800" dirty="0"/>
              <a:t>). </a:t>
            </a:r>
            <a:r>
              <a:rPr lang="en-US" altLang="zh-CN" sz="2800" b="1" u="sng" dirty="0"/>
              <a:t>With such abundance of activities</a:t>
            </a:r>
            <a:r>
              <a:rPr lang="en-US" altLang="zh-CN" sz="2800" dirty="0"/>
              <a:t>, the Day </a:t>
            </a:r>
            <a:r>
              <a:rPr lang="en-US" altLang="zh-CN" sz="2800" b="1" i="1" dirty="0"/>
              <a:t>was </a:t>
            </a:r>
            <a:r>
              <a:rPr lang="en-US" altLang="zh-CN" sz="2800" dirty="0" smtClean="0"/>
              <a:t>quite popular.  </a:t>
            </a:r>
            <a:endParaRPr lang="zh-CN" altLang="zh-CN" sz="2800" dirty="0"/>
          </a:p>
          <a:p>
            <a:r>
              <a:rPr lang="en-US" altLang="zh-CN" sz="2800" dirty="0"/>
              <a:t>    </a:t>
            </a:r>
            <a:r>
              <a:rPr lang="en-US" altLang="zh-CN" sz="2800" dirty="0" smtClean="0"/>
              <a:t>   I’ve attached some photos to the letter. Hope you will like it.</a:t>
            </a:r>
            <a:endParaRPr lang="en-US" altLang="zh-CN" sz="2800" dirty="0" smtClean="0"/>
          </a:p>
          <a:p>
            <a:pPr algn="r"/>
            <a:r>
              <a:rPr lang="en-US" altLang="zh-CN" sz="2800" dirty="0" smtClean="0"/>
              <a:t>Yours</a:t>
            </a:r>
            <a:r>
              <a:rPr lang="en-US" altLang="zh-CN" sz="2800" dirty="0"/>
              <a:t>,</a:t>
            </a:r>
            <a:endParaRPr lang="zh-CN" altLang="zh-CN" sz="2800" dirty="0"/>
          </a:p>
          <a:p>
            <a:pPr algn="r"/>
            <a:r>
              <a:rPr lang="en-US" altLang="zh-CN" sz="2800" dirty="0"/>
              <a:t>Li </a:t>
            </a:r>
            <a:r>
              <a:rPr lang="en-US" altLang="zh-CN" sz="2800" dirty="0" err="1"/>
              <a:t>Hua</a:t>
            </a:r>
            <a:endParaRPr lang="zh-CN" altLang="zh-CN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" y="18035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活动类应用文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485775" y="889158"/>
            <a:ext cx="1132522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 smtClean="0"/>
              <a:t>(2022.1</a:t>
            </a:r>
            <a:r>
              <a:rPr lang="zh-CN" altLang="zh-CN" sz="2400" dirty="0"/>
              <a:t>浙江卷）假定你是李华，在“中国—爱尔兰文化节”活动中结识了爱尔兰朋友</a:t>
            </a:r>
            <a:r>
              <a:rPr lang="en-US" altLang="zh-CN" sz="2400" dirty="0"/>
              <a:t>Chris</a:t>
            </a:r>
            <a:r>
              <a:rPr lang="zh-CN" altLang="zh-CN" sz="2400" dirty="0"/>
              <a:t>，现在他已回国。请你给他写一封</a:t>
            </a:r>
            <a:r>
              <a:rPr lang="zh-CN" altLang="zh-CN" sz="2400" b="1" dirty="0"/>
              <a:t>邮件</a:t>
            </a:r>
            <a:r>
              <a:rPr lang="zh-CN" altLang="zh-CN" sz="2400" dirty="0"/>
              <a:t>，</a:t>
            </a:r>
            <a:endParaRPr lang="zh-CN" altLang="zh-CN" sz="2400" dirty="0"/>
          </a:p>
          <a:p>
            <a:r>
              <a:rPr lang="zh-CN" altLang="zh-CN" sz="2400" dirty="0"/>
              <a:t>内容包括：</a:t>
            </a:r>
            <a:r>
              <a:rPr lang="en-US" altLang="zh-CN" sz="2400" b="1" dirty="0"/>
              <a:t>1. </a:t>
            </a:r>
            <a:r>
              <a:rPr lang="zh-CN" altLang="zh-CN" sz="2400" b="1" dirty="0">
                <a:solidFill>
                  <a:srgbClr val="0000FF"/>
                </a:solidFill>
              </a:rPr>
              <a:t>回忆活动</a:t>
            </a:r>
            <a:r>
              <a:rPr lang="zh-CN" altLang="zh-CN" sz="2400" b="1" dirty="0" smtClean="0">
                <a:solidFill>
                  <a:srgbClr val="0000FF"/>
                </a:solidFill>
              </a:rPr>
              <a:t>经历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400" b="1" dirty="0" smtClean="0"/>
              <a:t>2</a:t>
            </a:r>
            <a:r>
              <a:rPr lang="en-US" altLang="zh-CN" sz="2400" b="1" dirty="0"/>
              <a:t>. </a:t>
            </a:r>
            <a:r>
              <a:rPr lang="zh-CN" altLang="zh-CN" sz="2400" b="1" dirty="0"/>
              <a:t>分享</a:t>
            </a:r>
            <a:r>
              <a:rPr lang="zh-CN" altLang="zh-CN" sz="2400" b="1" dirty="0">
                <a:solidFill>
                  <a:srgbClr val="FF0000"/>
                </a:solidFill>
              </a:rPr>
              <a:t>个人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收获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/>
              <a:t>3</a:t>
            </a:r>
            <a:r>
              <a:rPr lang="en-US" altLang="zh-CN" sz="2400" b="1" dirty="0"/>
              <a:t>. </a:t>
            </a:r>
            <a:r>
              <a:rPr lang="zh-CN" altLang="zh-CN" sz="2400" b="1" dirty="0"/>
              <a:t>希望保持联系</a:t>
            </a:r>
            <a:endParaRPr lang="zh-CN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485773" y="2304961"/>
            <a:ext cx="11325223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2022 </a:t>
            </a:r>
            <a:r>
              <a:rPr lang="zh-CN" altLang="zh-CN" sz="2400" dirty="0"/>
              <a:t>山东 模拟卷）假定你是李华，是校英语报的小记者。近期你校组织开展了为期一周的“劳动最光荣”（</a:t>
            </a:r>
            <a:r>
              <a:rPr lang="en-US" altLang="zh-CN" sz="2400" dirty="0"/>
              <a:t>Labor Is the Most Glorious</a:t>
            </a:r>
            <a:r>
              <a:rPr lang="zh-CN" altLang="zh-CN" sz="2400" dirty="0"/>
              <a:t>）活动，请你写一篇</a:t>
            </a:r>
            <a:r>
              <a:rPr lang="zh-CN" altLang="zh-CN" sz="2400" b="1" dirty="0"/>
              <a:t>报道</a:t>
            </a:r>
            <a:r>
              <a:rPr lang="zh-CN" altLang="zh-CN" sz="2400" dirty="0"/>
              <a:t>介绍一下这次活动，内容包括：</a:t>
            </a:r>
            <a:r>
              <a:rPr lang="en-US" altLang="zh-CN" sz="2400" b="1" dirty="0"/>
              <a:t>1. </a:t>
            </a:r>
            <a:r>
              <a:rPr lang="zh-CN" altLang="zh-CN" sz="2400" b="1" dirty="0">
                <a:solidFill>
                  <a:srgbClr val="0000FF"/>
                </a:solidFill>
              </a:rPr>
              <a:t>活动目的</a:t>
            </a:r>
            <a:r>
              <a:rPr lang="zh-CN" altLang="zh-CN" sz="2400" b="1" dirty="0"/>
              <a:t>；</a:t>
            </a:r>
            <a:r>
              <a:rPr lang="en-US" altLang="zh-CN" sz="2400" b="1" dirty="0"/>
              <a:t>2.</a:t>
            </a:r>
            <a:r>
              <a:rPr lang="zh-CN" altLang="zh-CN" sz="2400" b="1" dirty="0">
                <a:solidFill>
                  <a:srgbClr val="0000FF"/>
                </a:solidFill>
              </a:rPr>
              <a:t>活动内容</a:t>
            </a:r>
            <a:r>
              <a:rPr lang="zh-CN" altLang="zh-CN" sz="2400" b="1" dirty="0"/>
              <a:t>；</a:t>
            </a:r>
            <a:r>
              <a:rPr lang="en-US" altLang="zh-CN" sz="2400" b="1" dirty="0"/>
              <a:t>3.</a:t>
            </a:r>
            <a:r>
              <a:rPr lang="zh-CN" altLang="zh-CN" sz="2400" b="1" dirty="0">
                <a:solidFill>
                  <a:srgbClr val="FF0000"/>
                </a:solidFill>
              </a:rPr>
              <a:t>收获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5774" y="3741182"/>
            <a:ext cx="1132522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2020 </a:t>
            </a:r>
            <a:r>
              <a:rPr lang="zh-CN" altLang="zh-CN" sz="2400" dirty="0"/>
              <a:t>全国</a:t>
            </a:r>
            <a:r>
              <a:rPr lang="en-US" altLang="zh-CN" sz="2400" dirty="0"/>
              <a:t>II</a:t>
            </a:r>
            <a:r>
              <a:rPr lang="zh-CN" altLang="zh-CN" sz="2400" dirty="0"/>
              <a:t>卷）上周末，学校组织学生们参加了一次采摘活动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r>
              <a:rPr lang="zh-CN" altLang="zh-CN" sz="2400" dirty="0" smtClean="0"/>
              <a:t>请</a:t>
            </a:r>
            <a:r>
              <a:rPr lang="zh-CN" altLang="zh-CN" sz="2400" dirty="0"/>
              <a:t>你</a:t>
            </a:r>
            <a:r>
              <a:rPr lang="zh-CN" altLang="zh-CN" sz="2400" b="1" dirty="0"/>
              <a:t>为班级英语报写一篇短文</a:t>
            </a:r>
            <a:r>
              <a:rPr lang="zh-CN" altLang="zh-CN" sz="2400" dirty="0"/>
              <a:t>，介绍这次活动，内容包括</a:t>
            </a:r>
            <a:r>
              <a:rPr lang="en-US" altLang="zh-CN" sz="2400" dirty="0"/>
              <a:t>:</a:t>
            </a:r>
            <a:r>
              <a:rPr lang="en-US" altLang="zh-CN" sz="2400" b="1" dirty="0"/>
              <a:t>1.</a:t>
            </a:r>
            <a:r>
              <a:rPr lang="zh-CN" altLang="zh-CN" sz="2400" b="1" dirty="0"/>
              <a:t>农场情况；</a:t>
            </a:r>
            <a:r>
              <a:rPr lang="en-US" altLang="zh-CN" sz="2400" b="1" dirty="0"/>
              <a:t>2.</a:t>
            </a:r>
            <a:r>
              <a:rPr lang="zh-CN" altLang="zh-CN" sz="2400" b="1" dirty="0">
                <a:solidFill>
                  <a:srgbClr val="0000FF"/>
                </a:solidFill>
              </a:rPr>
              <a:t>采摘过程</a:t>
            </a:r>
            <a:r>
              <a:rPr lang="zh-CN" altLang="zh-CN" sz="2400" b="1" dirty="0"/>
              <a:t>；</a:t>
            </a:r>
            <a:r>
              <a:rPr lang="en-US" altLang="zh-CN" sz="2400" b="1" dirty="0"/>
              <a:t>3.</a:t>
            </a:r>
            <a:r>
              <a:rPr lang="zh-CN" altLang="zh-CN" sz="2400" b="1" dirty="0">
                <a:solidFill>
                  <a:srgbClr val="FF0000"/>
                </a:solidFill>
              </a:rPr>
              <a:t>个人感受</a:t>
            </a:r>
            <a:r>
              <a:rPr lang="zh-CN" altLang="zh-CN" sz="2400" b="1" dirty="0"/>
              <a:t>。</a:t>
            </a:r>
            <a:endParaRPr lang="zh-CN" altLang="en-US" sz="2400" dirty="0"/>
          </a:p>
        </p:txBody>
      </p:sp>
      <p:sp>
        <p:nvSpPr>
          <p:cNvPr id="11" name="椭圆 10"/>
          <p:cNvSpPr/>
          <p:nvPr/>
        </p:nvSpPr>
        <p:spPr>
          <a:xfrm>
            <a:off x="6067424" y="1194047"/>
            <a:ext cx="904875" cy="59055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706099" y="2676525"/>
            <a:ext cx="904875" cy="59055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438274" y="4046071"/>
            <a:ext cx="3152776" cy="59055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85774" y="5243810"/>
            <a:ext cx="11325223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lt1"/>
                </a:solidFill>
              </a:rPr>
              <a:t>       </a:t>
            </a:r>
            <a:r>
              <a:rPr lang="zh-CN" altLang="zh-CN" sz="2400" dirty="0" smtClean="0">
                <a:solidFill>
                  <a:schemeClr val="lt1"/>
                </a:solidFill>
              </a:rPr>
              <a:t>假设</a:t>
            </a:r>
            <a:r>
              <a:rPr lang="zh-CN" altLang="zh-CN" sz="2400" dirty="0">
                <a:solidFill>
                  <a:schemeClr val="lt1"/>
                </a:solidFill>
              </a:rPr>
              <a:t>你是中学生李华，上周你校成功举办了英语周活动</a:t>
            </a:r>
            <a:r>
              <a:rPr lang="en-US" altLang="zh-CN" sz="2400" dirty="0">
                <a:solidFill>
                  <a:schemeClr val="lt1"/>
                </a:solidFill>
              </a:rPr>
              <a:t>(English Week)</a:t>
            </a:r>
            <a:r>
              <a:rPr lang="zh-CN" altLang="zh-CN" sz="2400" dirty="0">
                <a:solidFill>
                  <a:schemeClr val="lt1"/>
                </a:solidFill>
              </a:rPr>
              <a:t>。请你为校英文报写篇报道，内容包括</a:t>
            </a:r>
            <a:r>
              <a:rPr lang="en-US" altLang="zh-CN" sz="2400" dirty="0">
                <a:solidFill>
                  <a:schemeClr val="lt1"/>
                </a:solidFill>
              </a:rPr>
              <a:t>: 1.</a:t>
            </a:r>
            <a:r>
              <a:rPr lang="zh-CN" altLang="zh-CN" sz="2400" dirty="0">
                <a:solidFill>
                  <a:schemeClr val="lt1"/>
                </a:solidFill>
              </a:rPr>
              <a:t>参加人员；</a:t>
            </a:r>
            <a:r>
              <a:rPr lang="en-US" altLang="zh-CN" sz="2400" dirty="0">
                <a:solidFill>
                  <a:schemeClr val="lt1"/>
                </a:solidFill>
              </a:rPr>
              <a:t>2.</a:t>
            </a:r>
            <a:r>
              <a:rPr lang="zh-CN" altLang="zh-CN" sz="2400" b="1" dirty="0">
                <a:solidFill>
                  <a:srgbClr val="0000FF"/>
                </a:solidFill>
              </a:rPr>
              <a:t>活动内容</a:t>
            </a:r>
            <a:r>
              <a:rPr lang="zh-CN" altLang="zh-CN" sz="2400" dirty="0">
                <a:solidFill>
                  <a:schemeClr val="lt1"/>
                </a:solidFill>
              </a:rPr>
              <a:t>；</a:t>
            </a:r>
            <a:r>
              <a:rPr lang="en-US" altLang="zh-CN" sz="2400" dirty="0">
                <a:solidFill>
                  <a:schemeClr val="lt1"/>
                </a:solidFill>
              </a:rPr>
              <a:t>3.</a:t>
            </a:r>
            <a:r>
              <a:rPr lang="zh-CN" altLang="zh-CN" sz="2400" b="1" dirty="0">
                <a:solidFill>
                  <a:srgbClr val="FF3300"/>
                </a:solidFill>
              </a:rPr>
              <a:t>活动意义</a:t>
            </a:r>
            <a:r>
              <a:rPr lang="zh-CN" altLang="zh-CN" sz="2400" dirty="0">
                <a:solidFill>
                  <a:schemeClr val="lt1"/>
                </a:solidFill>
              </a:rPr>
              <a:t>。</a:t>
            </a:r>
            <a:endParaRPr lang="zh-CN" altLang="en-US" sz="2400" dirty="0">
              <a:solidFill>
                <a:schemeClr val="lt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3399" y="5522357"/>
            <a:ext cx="2316481" cy="59055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9075" y="36058"/>
          <a:ext cx="11763375" cy="67609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91075"/>
                <a:gridCol w="3990975"/>
                <a:gridCol w="2981325"/>
              </a:tblGrid>
              <a:tr h="591571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活动</a:t>
                      </a:r>
                      <a:endParaRPr lang="zh-CN" altLang="en-US" sz="2800" dirty="0"/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5915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目的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经过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收获</a:t>
                      </a:r>
                      <a:endParaRPr lang="zh-CN" altLang="en-US" sz="2800" b="1" dirty="0"/>
                    </a:p>
                  </a:txBody>
                  <a:tcPr anchor="ctr"/>
                </a:tc>
              </a:tr>
              <a:tr h="525575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CN" altLang="en-US" sz="20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句型</a:t>
                      </a:r>
                      <a:endParaRPr lang="en-US" altLang="zh-CN" sz="2000" b="1" i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To/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order to/ Aiming to do </a:t>
                      </a:r>
                      <a:r>
                        <a:rPr lang="en-US" altLang="zh-CN" sz="1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.,…</a:t>
                      </a:r>
                      <a:endParaRPr lang="en-US" altLang="zh-CN" sz="1800" b="1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Aimed at/ With the aim of/ For the purpose of/ For sake of doing </a:t>
                      </a:r>
                      <a:r>
                        <a:rPr lang="en-US" altLang="zh-CN" sz="1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…</a:t>
                      </a:r>
                      <a:endParaRPr lang="en-US" altLang="zh-CN" sz="1800" b="1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500" b="1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0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CN" altLang="en-US" sz="2000" b="1" i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具体</a:t>
                      </a:r>
                      <a:r>
                        <a:rPr lang="zh-CN" altLang="en-US" sz="20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目的（</a:t>
                      </a:r>
                      <a:r>
                        <a:rPr lang="zh-CN" altLang="en-US" sz="2000" b="1" i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适配度</a:t>
                      </a:r>
                      <a:r>
                        <a:rPr lang="zh-CN" altLang="en-US" sz="20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20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cultivate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cultural literacy/ awareness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broaden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widen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our horizons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our eyes to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render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 a brand-new dimension </a:t>
                      </a:r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probe into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deepen/ promote/ enhance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our understanding of…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deeper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insights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into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obtain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enrich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knowledge about …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charm/ fascination of …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ignite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kindle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our passion/ enthusiasm for …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arouse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our interest in … 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befriend with 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like-minded people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strengthen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mutual trust/exchange 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cement</a:t>
                      </a:r>
                      <a:r>
                        <a:rPr lang="en-US" altLang="zh-CN" sz="17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ties/bonds of our friendship</a:t>
                      </a:r>
                      <a:endParaRPr lang="en-US" altLang="zh-CN" sz="17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i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dabble in</a:t>
                      </a:r>
                      <a:r>
                        <a:rPr lang="en-US" altLang="zh-CN" sz="17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areas beyond knowledge</a:t>
                      </a:r>
                      <a:endParaRPr lang="en-US" altLang="zh-CN" sz="170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</a:rPr>
                        <a:t>时态</a:t>
                      </a:r>
                      <a:r>
                        <a:rPr lang="zh-CN" altLang="en-US" sz="1800" dirty="0" smtClean="0"/>
                        <a:t>根据具体情况而定</a:t>
                      </a:r>
                      <a:endParaRPr lang="en-US" altLang="zh-CN" sz="1800" dirty="0" smtClean="0"/>
                    </a:p>
                    <a:p>
                      <a:pPr marL="342900" indent="-342900">
                        <a:buAutoNum type="arabicPeriod"/>
                      </a:pPr>
                      <a:endParaRPr lang="en-US" altLang="zh-CN" sz="18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sz="1800" b="1" dirty="0" smtClean="0"/>
                        <a:t>Time order </a:t>
                      </a:r>
                      <a:r>
                        <a:rPr lang="zh-CN" altLang="en-US" sz="1800" dirty="0" smtClean="0"/>
                        <a:t>按时间顺序写（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</a:rPr>
                        <a:t>略写</a:t>
                      </a:r>
                      <a:r>
                        <a:rPr lang="zh-CN" altLang="en-US" sz="1800" dirty="0" smtClean="0"/>
                        <a:t>）</a:t>
                      </a:r>
                      <a:endParaRPr lang="en-US" altLang="zh-CN" sz="1800" dirty="0" smtClean="0"/>
                    </a:p>
                    <a:p>
                      <a:pPr marL="342900" indent="-342900">
                        <a:buAutoNum type="arabicPeriod"/>
                      </a:pPr>
                      <a:endParaRPr lang="en-US" altLang="zh-CN" sz="18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sz="1800" b="1" dirty="0" smtClean="0"/>
                        <a:t>Highlight</a:t>
                      </a:r>
                      <a:r>
                        <a:rPr lang="en-US" altLang="zh-CN" sz="1800" baseline="0" dirty="0" smtClean="0"/>
                        <a:t> (</a:t>
                      </a:r>
                      <a:r>
                        <a:rPr lang="zh-CN" altLang="en-US" sz="1800" baseline="0" dirty="0" smtClean="0"/>
                        <a:t>亮点</a:t>
                      </a:r>
                      <a:r>
                        <a:rPr lang="en-US" altLang="zh-CN" sz="1800" baseline="0" dirty="0" smtClean="0"/>
                        <a:t>)</a:t>
                      </a:r>
                      <a:r>
                        <a:rPr lang="zh-CN" altLang="en-US" sz="1800" baseline="0" dirty="0" smtClean="0"/>
                        <a:t>是什么（</a:t>
                      </a:r>
                      <a:r>
                        <a:rPr lang="zh-CN" alt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详写</a:t>
                      </a:r>
                      <a:r>
                        <a:rPr lang="zh-CN" altLang="en-US" sz="1800" baseline="0" dirty="0" smtClean="0"/>
                        <a:t>）</a:t>
                      </a:r>
                      <a:endParaRPr lang="en-US" altLang="zh-CN" sz="1800" baseline="0" dirty="0" smtClean="0"/>
                    </a:p>
                    <a:p>
                      <a:pPr marL="0" indent="0">
                        <a:buNone/>
                      </a:pPr>
                      <a:endParaRPr lang="en-US" altLang="zh-CN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First,/ To begin with…. Then…. Lastly,….</a:t>
                      </a:r>
                      <a:r>
                        <a:rPr lang="en-US" altLang="zh-CN" sz="1800" b="1" i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highlight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will be/ includes….</a:t>
                      </a:r>
                      <a:endParaRPr lang="en-US" altLang="zh-CN" sz="1800" b="1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800" b="1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activity </a:t>
                      </a:r>
                      <a:r>
                        <a:rPr lang="en-US" altLang="zh-CN" sz="1800" b="1" i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began/ started with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…, followed by….We </a:t>
                      </a:r>
                      <a:r>
                        <a:rPr lang="en-US" altLang="zh-CN" sz="1800" b="1" i="1" kern="12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ended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i="1" kern="12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i="1" kern="12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i="1" kern="12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 </a:t>
                      </a:r>
                      <a:r>
                        <a:rPr lang="en-US" altLang="zh-CN" sz="1800" b="1" i="1" kern="12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impressed us most was that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altLang="zh-CN" sz="1800" b="1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800" b="1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many activities to be held, </a:t>
                      </a:r>
                      <a:r>
                        <a:rPr lang="en-US" altLang="zh-CN" sz="1800" b="1" i="1" kern="12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ranging from…to…./ 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various activities held </a:t>
                      </a:r>
                      <a:r>
                        <a:rPr lang="en-US" altLang="zh-CN" sz="1800" b="1" i="1" kern="12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ranged from…to</a:t>
                      </a:r>
                      <a:r>
                        <a:rPr lang="en-US" altLang="zh-CN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altLang="zh-CN" sz="1800" b="0" i="0" baseline="0" dirty="0" smtClean="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句型</a:t>
                      </a:r>
                      <a:endParaRPr lang="en-US" altLang="zh-CN" sz="1800" b="1" i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8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Through</a:t>
                      </a:r>
                      <a:r>
                        <a:rPr lang="en-US" altLang="zh-CN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this activity, </a:t>
                      </a:r>
                      <a:r>
                        <a:rPr lang="en-US" altLang="zh-CN" sz="18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only did we…, but also we…</a:t>
                      </a:r>
                      <a:endParaRPr lang="en-US" altLang="zh-CN" sz="18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8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i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Upon</a:t>
                      </a: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i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reflection</a:t>
                      </a: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I/ we really </a:t>
                      </a:r>
                      <a:r>
                        <a:rPr lang="en-US" altLang="zh-CN" sz="1800" b="1" i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appreciate</a:t>
                      </a: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the activity, </a:t>
                      </a:r>
                      <a:r>
                        <a:rPr lang="en-US" altLang="zh-CN" sz="1800" b="1" i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it…. </a:t>
                      </a:r>
                      <a:endParaRPr lang="en-US" altLang="zh-CN" sz="18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8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activity has passed, </a:t>
                      </a:r>
                      <a:r>
                        <a:rPr lang="en-US" altLang="zh-CN" sz="1800" b="1" i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but</a:t>
                      </a: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altLang="zh-CN" sz="1800" b="1" i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i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</a:t>
                      </a: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i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my mind/ be carved in my heart forever</a:t>
                      </a: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altLang="zh-CN" sz="18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8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altLang="zh-CN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turned out to be a great success/ hit/ caused a sensation/ was quite popular with…</a:t>
                      </a: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zh-CN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en-US" altLang="zh-CN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immersing everyone in the charm of …, the activity ….</a:t>
                      </a:r>
                      <a:endParaRPr lang="zh-CN" altLang="zh-CN" sz="18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529" y="200727"/>
            <a:ext cx="11461688" cy="363175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假定你是某国际学校学生李华，你的爱尔兰笔友</a:t>
            </a:r>
            <a:r>
              <a:rPr lang="en-US" altLang="zh-CN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Kelly</a:t>
            </a:r>
            <a:r>
              <a:rPr lang="zh-CN" altLang="en-US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对你提到的学校</a:t>
            </a:r>
            <a:r>
              <a:rPr lang="zh-CN" altLang="en-US" sz="2400" dirty="0" smtClean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“多元文化日”</a:t>
            </a:r>
            <a:endParaRPr lang="en-US" altLang="zh-CN" sz="2400" dirty="0" smtClean="0">
              <a:solidFill>
                <a:schemeClr val="dk1"/>
              </a:solidFill>
              <a:latin typeface="隶书" panose="02010509060101010101" charset="-122"/>
              <a:cs typeface="隶书" panose="02010509060101010101" charset="-122"/>
            </a:endParaRPr>
          </a:p>
          <a:p>
            <a:r>
              <a:rPr lang="en-US" altLang="zh-CN" sz="2400" dirty="0" smtClean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(</a:t>
            </a:r>
            <a:r>
              <a:rPr lang="en-US" altLang="zh-CN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Multicultural Day)</a:t>
            </a:r>
            <a:r>
              <a:rPr lang="zh-CN" altLang="en-US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活动很感兴趣。请回信告知他关于该活动的相关信息</a:t>
            </a:r>
            <a:r>
              <a:rPr lang="zh-CN" altLang="en-US" sz="2400" dirty="0" smtClean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。</a:t>
            </a:r>
            <a:endParaRPr lang="en-US" altLang="zh-CN" sz="2400" dirty="0" smtClean="0">
              <a:solidFill>
                <a:schemeClr val="dk1"/>
              </a:solidFill>
              <a:latin typeface="隶书" panose="02010509060101010101" charset="-122"/>
              <a:cs typeface="隶书" panose="02010509060101010101" charset="-122"/>
            </a:endParaRPr>
          </a:p>
          <a:p>
            <a:r>
              <a:rPr lang="zh-CN" altLang="en-US" sz="2400" dirty="0" smtClean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内容</a:t>
            </a:r>
            <a:r>
              <a:rPr lang="zh-CN" altLang="en-US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包括：</a:t>
            </a:r>
            <a:endParaRPr lang="zh-CN" altLang="en-US" sz="2400" dirty="0">
              <a:solidFill>
                <a:schemeClr val="dk1"/>
              </a:solidFill>
              <a:latin typeface="隶书" panose="02010509060101010101" charset="-122"/>
              <a:cs typeface="隶书" panose="02010509060101010101" charset="-122"/>
            </a:endParaRPr>
          </a:p>
          <a:p>
            <a:r>
              <a:rPr lang="en-US" altLang="zh-CN" sz="2400" b="1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1.</a:t>
            </a:r>
            <a:r>
              <a:rPr lang="zh-CN" altLang="en-US" sz="2400" b="1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活动时间；</a:t>
            </a:r>
            <a:endParaRPr lang="zh-CN" altLang="en-US" sz="2400" b="1" dirty="0">
              <a:solidFill>
                <a:schemeClr val="dk1"/>
              </a:solidFill>
              <a:latin typeface="隶书" panose="02010509060101010101" charset="-122"/>
              <a:cs typeface="隶书" panose="02010509060101010101" charset="-122"/>
            </a:endParaRPr>
          </a:p>
          <a:p>
            <a:r>
              <a:rPr lang="en-US" altLang="zh-CN" sz="2400" b="1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2.</a:t>
            </a:r>
            <a:r>
              <a:rPr lang="zh-CN" altLang="en-US" sz="2400" b="1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活动目的和内容。</a:t>
            </a:r>
            <a:endParaRPr lang="zh-CN" altLang="en-US" sz="2400" b="1" dirty="0">
              <a:solidFill>
                <a:schemeClr val="dk1"/>
              </a:solidFill>
              <a:latin typeface="隶书" panose="02010509060101010101" charset="-122"/>
              <a:cs typeface="隶书" panose="02010509060101010101" charset="-122"/>
            </a:endParaRPr>
          </a:p>
          <a:p>
            <a:r>
              <a:rPr lang="zh-CN" altLang="en-US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注意：</a:t>
            </a:r>
            <a:endParaRPr lang="zh-CN" altLang="en-US" sz="2400" dirty="0">
              <a:solidFill>
                <a:schemeClr val="dk1"/>
              </a:solidFill>
              <a:latin typeface="隶书" panose="02010509060101010101" charset="-122"/>
              <a:cs typeface="隶书" panose="02010509060101010101" charset="-122"/>
            </a:endParaRPr>
          </a:p>
          <a:p>
            <a:r>
              <a:rPr lang="en-US" altLang="zh-CN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1.</a:t>
            </a:r>
            <a:r>
              <a:rPr lang="zh-CN" altLang="en-US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写作词数应为</a:t>
            </a:r>
            <a:r>
              <a:rPr lang="en-US" altLang="zh-CN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80</a:t>
            </a:r>
            <a:r>
              <a:rPr lang="zh-CN" altLang="en-US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左右</a:t>
            </a:r>
            <a:r>
              <a:rPr lang="zh-CN" altLang="en-US" sz="2400" dirty="0" smtClean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；</a:t>
            </a:r>
            <a:r>
              <a:rPr lang="en-US" altLang="zh-CN" sz="2400" dirty="0" smtClean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2</a:t>
            </a:r>
            <a:r>
              <a:rPr lang="en-US" altLang="zh-CN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.</a:t>
            </a:r>
            <a:r>
              <a:rPr lang="zh-CN" altLang="en-US" sz="24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请按如下格式在答题卡的相应位置作答。</a:t>
            </a:r>
            <a:endParaRPr lang="zh-CN" altLang="en-US" sz="2400" dirty="0">
              <a:solidFill>
                <a:schemeClr val="dk1"/>
              </a:solidFill>
              <a:latin typeface="隶书" panose="02010509060101010101" charset="-122"/>
              <a:cs typeface="隶书" panose="02010509060101010101" charset="-122"/>
            </a:endParaRPr>
          </a:p>
          <a:p>
            <a:r>
              <a:rPr lang="en-US" altLang="zh-CN" sz="20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Dear </a:t>
            </a:r>
            <a:r>
              <a:rPr lang="en-US" altLang="zh-CN" sz="2000" dirty="0" smtClean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Kelly,</a:t>
            </a:r>
            <a:endParaRPr lang="en-US" altLang="zh-CN" sz="2000" dirty="0" smtClean="0">
              <a:solidFill>
                <a:schemeClr val="dk1"/>
              </a:solidFill>
              <a:latin typeface="隶书" panose="02010509060101010101" charset="-122"/>
              <a:cs typeface="隶书" panose="02010509060101010101" charset="-122"/>
            </a:endParaRPr>
          </a:p>
          <a:p>
            <a:pPr algn="r"/>
            <a:r>
              <a:rPr lang="en-US" altLang="zh-CN" sz="2000" dirty="0" smtClean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Yours,</a:t>
            </a:r>
            <a:endParaRPr lang="en-US" altLang="zh-CN" sz="2000" dirty="0">
              <a:solidFill>
                <a:schemeClr val="dk1"/>
              </a:solidFill>
              <a:latin typeface="隶书" panose="02010509060101010101" charset="-122"/>
              <a:cs typeface="隶书" panose="02010509060101010101" charset="-122"/>
            </a:endParaRPr>
          </a:p>
          <a:p>
            <a:pPr algn="r"/>
            <a:r>
              <a:rPr lang="en-US" altLang="zh-CN" sz="2000" dirty="0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隶书" panose="02010509060101010101" charset="-122"/>
                <a:cs typeface="隶书" panose="02010509060101010101" charset="-122"/>
              </a:rPr>
              <a:t>LiHua</a:t>
            </a:r>
            <a:endParaRPr lang="zh-CN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9027" y="3701226"/>
            <a:ext cx="5335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类型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时态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人称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/>
              <a:t>要点</a:t>
            </a:r>
            <a:endParaRPr lang="zh-CN" altLang="en-US" sz="2400" dirty="0"/>
          </a:p>
        </p:txBody>
      </p:sp>
      <p:pic>
        <p:nvPicPr>
          <p:cNvPr id="6" name="Picture 2" descr="C:\Users\cheng'ming'zhi\Desktop\5c75a8bbd076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26" y="4045886"/>
            <a:ext cx="2196974" cy="272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6566" y="4747665"/>
            <a:ext cx="533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审题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434654" y="3971022"/>
            <a:ext cx="571096" cy="2138063"/>
          </a:xfrm>
          <a:prstGeom prst="leftBrace">
            <a:avLst>
              <a:gd name="adj1" fmla="val 8333"/>
              <a:gd name="adj2" fmla="val 49982"/>
            </a:avLst>
          </a:prstGeom>
          <a:noFill/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9" name="TextBox 8"/>
          <p:cNvSpPr txBox="1"/>
          <p:nvPr/>
        </p:nvSpPr>
        <p:spPr>
          <a:xfrm>
            <a:off x="4119175" y="3617043"/>
            <a:ext cx="368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</a:rPr>
              <a:t>告知信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9175" y="4327069"/>
            <a:ext cx="662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一般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过去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时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或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一般</a:t>
            </a:r>
            <a:r>
              <a:rPr lang="zh-CN" altLang="en-US" sz="2800" b="1" dirty="0" smtClean="0"/>
              <a:t>将来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时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或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一般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现在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时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9175" y="5116767"/>
            <a:ext cx="49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第一人称</a:t>
            </a:r>
            <a:r>
              <a:rPr lang="en-US" altLang="zh-CN" sz="3200" b="1" dirty="0" smtClean="0"/>
              <a:t>+</a:t>
            </a:r>
            <a:r>
              <a:rPr lang="zh-CN" altLang="en-US" sz="3200" b="1" dirty="0" smtClean="0"/>
              <a:t>第二人称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37" y="824999"/>
            <a:ext cx="11533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Para. 1  </a:t>
            </a:r>
            <a:r>
              <a:rPr lang="zh-CN" altLang="en-US" sz="3200" b="1" dirty="0" smtClean="0"/>
              <a:t>写作目的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告知信息</a:t>
            </a:r>
            <a:endParaRPr lang="en-US" altLang="zh-CN" sz="3200" b="1" dirty="0" smtClean="0"/>
          </a:p>
          <a:p>
            <a:r>
              <a:rPr lang="en-US" altLang="zh-CN" sz="3200" b="1" dirty="0"/>
              <a:t> </a:t>
            </a:r>
            <a:r>
              <a:rPr lang="en-US" altLang="zh-CN" sz="3200" b="1" dirty="0" smtClean="0"/>
              <a:t>            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en-US" altLang="zh-CN" sz="3200" b="1" dirty="0"/>
              <a:t>Para</a:t>
            </a:r>
            <a:r>
              <a:rPr lang="en-US" altLang="zh-CN" sz="3200" b="1" dirty="0" smtClean="0"/>
              <a:t>. 2  </a:t>
            </a:r>
            <a:r>
              <a:rPr lang="zh-CN" altLang="en-US" sz="3200" b="1" dirty="0" smtClean="0"/>
              <a:t>活动时间</a:t>
            </a:r>
            <a:r>
              <a:rPr lang="en-US" altLang="zh-CN" sz="3200" b="1" dirty="0" smtClean="0"/>
              <a:t>——</a:t>
            </a:r>
            <a:endParaRPr lang="en-US" altLang="zh-CN" sz="3200" b="1" dirty="0" smtClean="0"/>
          </a:p>
          <a:p>
            <a:r>
              <a:rPr lang="en-US" altLang="zh-CN" sz="3200" b="1" dirty="0"/>
              <a:t> </a:t>
            </a:r>
            <a:r>
              <a:rPr lang="en-US" altLang="zh-CN" sz="3200" b="1" dirty="0" smtClean="0"/>
              <a:t>            </a:t>
            </a:r>
            <a:endParaRPr lang="en-US" altLang="zh-CN" sz="3200" b="1" dirty="0" smtClean="0"/>
          </a:p>
          <a:p>
            <a:r>
              <a:rPr lang="en-US" altLang="zh-CN" sz="3200" b="1" dirty="0"/>
              <a:t> </a:t>
            </a:r>
            <a:r>
              <a:rPr lang="en-US" altLang="zh-CN" sz="3200" b="1" dirty="0" smtClean="0"/>
              <a:t>             </a:t>
            </a:r>
            <a:r>
              <a:rPr lang="zh-CN" altLang="en-US" sz="3200" b="1" dirty="0" smtClean="0"/>
              <a:t>活动目的和内容</a:t>
            </a:r>
            <a:r>
              <a:rPr lang="en-US" altLang="zh-CN" sz="3200" b="1" dirty="0" smtClean="0"/>
              <a:t>——</a:t>
            </a:r>
            <a:endParaRPr lang="en-US" altLang="zh-CN" sz="3200" b="1" dirty="0" smtClean="0"/>
          </a:p>
          <a:p>
            <a:endParaRPr lang="en-US" altLang="zh-CN" sz="3200" b="1" dirty="0"/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Para. 3</a:t>
            </a:r>
            <a:endParaRPr lang="zh-CN" altLang="zh-CN" sz="3200" b="1" dirty="0"/>
          </a:p>
        </p:txBody>
      </p:sp>
      <p:sp>
        <p:nvSpPr>
          <p:cNvPr id="5" name="矩形 4"/>
          <p:cNvSpPr/>
          <p:nvPr/>
        </p:nvSpPr>
        <p:spPr>
          <a:xfrm>
            <a:off x="2012148" y="136204"/>
            <a:ext cx="3733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66"/>
                </a:solidFill>
              </a:rPr>
              <a:t>为什么告知？</a:t>
            </a:r>
            <a:endParaRPr lang="en-US" altLang="zh-CN" sz="3200" b="1" dirty="0">
              <a:solidFill>
                <a:srgbClr val="FF006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36821" y="230340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过去时间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/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将来时间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40963" y="3322829"/>
            <a:ext cx="3219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   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45709" y="3846049"/>
            <a:ext cx="5187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66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66"/>
                </a:solidFill>
              </a:rPr>
              <a:t>具体活动内容（不可笼统）</a:t>
            </a:r>
            <a:endParaRPr lang="en-US" altLang="zh-CN" sz="2800" b="1" dirty="0">
              <a:solidFill>
                <a:srgbClr val="FF006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54351" y="33228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具体时间（日期、几天前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/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后）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8628" y="4724963"/>
            <a:ext cx="5187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66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66"/>
                </a:solidFill>
              </a:rPr>
              <a:t>希望所给信息有用</a:t>
            </a:r>
            <a:endParaRPr lang="en-US" altLang="zh-CN" sz="2800" b="1" dirty="0">
              <a:solidFill>
                <a:srgbClr val="FF0066"/>
              </a:solidFill>
            </a:endParaRPr>
          </a:p>
          <a:p>
            <a:r>
              <a:rPr lang="en-US" altLang="zh-CN" sz="2800" b="1" dirty="0" smtClean="0">
                <a:solidFill>
                  <a:srgbClr val="FF0066"/>
                </a:solidFill>
              </a:rPr>
              <a:t>+ </a:t>
            </a:r>
            <a:r>
              <a:rPr lang="zh-CN" altLang="en-US" sz="2800" b="1" dirty="0" smtClean="0">
                <a:solidFill>
                  <a:srgbClr val="FF0066"/>
                </a:solidFill>
              </a:rPr>
              <a:t>如需其他信息请联系</a:t>
            </a:r>
            <a:endParaRPr lang="en-US" altLang="zh-CN" sz="2800" b="1" dirty="0"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0963" y="5555960"/>
            <a:ext cx="343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你肯定会喜欢？</a:t>
            </a:r>
            <a:endParaRPr lang="en-US" altLang="zh-CN" sz="2400" dirty="0" smtClean="0"/>
          </a:p>
          <a:p>
            <a:r>
              <a:rPr lang="zh-CN" altLang="en-US" sz="2400" dirty="0"/>
              <a:t>邀请</a:t>
            </a:r>
            <a:r>
              <a:rPr lang="zh-CN" altLang="en-US" sz="2400" dirty="0" smtClean="0"/>
              <a:t>你来参加？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655261" y="4388634"/>
            <a:ext cx="3733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66"/>
                </a:solidFill>
              </a:rPr>
              <a:t>活动评价？</a:t>
            </a:r>
            <a:endParaRPr lang="en-US" altLang="zh-CN" sz="2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44444" y="72428"/>
          <a:ext cx="11561274" cy="6761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872"/>
                <a:gridCol w="3758644"/>
                <a:gridCol w="3853758"/>
              </a:tblGrid>
              <a:tr h="622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活动类别</a:t>
                      </a:r>
                      <a:endParaRPr lang="zh-CN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文化类别</a:t>
                      </a:r>
                      <a:endParaRPr lang="zh-CN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具体内容</a:t>
                      </a:r>
                      <a:endParaRPr lang="zh-CN" altLang="en-US" sz="3200" dirty="0"/>
                    </a:p>
                  </a:txBody>
                  <a:tcPr anchor="ctr"/>
                </a:tc>
              </a:tr>
              <a:tr h="7053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exhibition/ a display/ a show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ethnic 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costumes/ clothing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kimino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C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hanbok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C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hanfu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sari, kilt…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053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concert 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 culture</a:t>
                      </a:r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 musical instrument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jazz, </a:t>
                      </a:r>
                      <a:r>
                        <a:rPr lang="en-US" altLang="zh-C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gagaku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Peking Opera…</a:t>
                      </a:r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erhu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Djembe/ drum…</a:t>
                      </a:r>
                      <a:endParaRPr lang="en-US" altLang="zh-CN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86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party/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meeting</a:t>
                      </a:r>
                      <a:endParaRPr lang="en-US" altLang="zh-CN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(have a taste/ bite of)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cuisine 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fish and chips in the UK</a:t>
                      </a:r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masala </a:t>
                      </a:r>
                      <a:r>
                        <a:rPr lang="en-US" altLang="zh-C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dosa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India</a:t>
                      </a:r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sushi in Japan </a:t>
                      </a:r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lasagne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pizza, spaghetti in Italy </a:t>
                      </a:r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jiaozi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China</a:t>
                      </a:r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88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lecture/ salon</a:t>
                      </a:r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(freely discuss/ express one’s insights into/ interpret</a:t>
                      </a:r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0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解读</a:t>
                      </a: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literature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literary classics 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Journey to the West, Shakespeare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’s sonnets (</a:t>
                      </a:r>
                      <a:r>
                        <a:rPr lang="zh-CN" alt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十四行诗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and plays…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86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photography show/ exhibition 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architecture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landmark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Great Wall, the Forbidden City, </a:t>
                      </a:r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Eiffel Towel, Pyramids… 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86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hands-on experience of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forms 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calligraphy,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water and ink painting, oil painting…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053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movie night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movies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Hollywood, Bollywood…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查看源图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483"/>
            <a:ext cx="2567305" cy="3845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查看源图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197468"/>
            <a:ext cx="3593465" cy="3593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utoShape 6" descr="查看源图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56" name="Picture 8" descr="查看源图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40" y="197468"/>
            <a:ext cx="3337877" cy="3337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查看源图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07" y="3104240"/>
            <a:ext cx="2171065" cy="3258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查看源图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66" y="3027680"/>
            <a:ext cx="2547223" cy="3396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39" y="3535345"/>
            <a:ext cx="4101465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Traditional clothing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dirty="0" err="1" smtClean="0">
                <a:solidFill>
                  <a:srgbClr val="0000FF"/>
                </a:solidFill>
              </a:rPr>
              <a:t>Janpanese</a:t>
            </a:r>
            <a:r>
              <a:rPr lang="en-US" altLang="zh-CN" sz="2800" dirty="0" smtClean="0">
                <a:solidFill>
                  <a:srgbClr val="0000FF"/>
                </a:solidFill>
              </a:rPr>
              <a:t> kimono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Korean 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hanbok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Chinese 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hanfu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Scottish kilt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African robe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Indian sari 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pic>
        <p:nvPicPr>
          <p:cNvPr id="2058" name="Picture 10" descr="查看源图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27" y="2563094"/>
            <a:ext cx="2455545" cy="3972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10" y="579329"/>
            <a:ext cx="5902961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music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dirty="0" err="1" smtClean="0">
                <a:solidFill>
                  <a:srgbClr val="0000FF"/>
                </a:solidFill>
              </a:rPr>
              <a:t>erhu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err="1" smtClean="0">
                <a:solidFill>
                  <a:srgbClr val="0000FF"/>
                </a:solidFill>
              </a:rPr>
              <a:t>gagaku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jazz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Djembe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endParaRPr lang="en-US" altLang="zh-CN" sz="2800" dirty="0">
              <a:solidFill>
                <a:srgbClr val="0000FF"/>
              </a:solidFill>
            </a:endParaRPr>
          </a:p>
          <a:p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36" y="182881"/>
            <a:ext cx="2839381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27" y="260870"/>
            <a:ext cx="5286628" cy="35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" y="3446620"/>
            <a:ext cx="3986321" cy="29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18" y="3334860"/>
            <a:ext cx="5052695" cy="33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查看源图像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465"/>
            <a:ext cx="4084320" cy="2722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3847767"/>
            <a:ext cx="590296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Traditional food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fish and chips in the UK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masala 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dosa</a:t>
            </a:r>
            <a:r>
              <a:rPr lang="en-US" altLang="zh-CN" sz="2800" dirty="0" smtClean="0">
                <a:solidFill>
                  <a:srgbClr val="0000FF"/>
                </a:solidFill>
              </a:rPr>
              <a:t> in India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/>
              <a:t>sushi in Japan </a:t>
            </a:r>
            <a:endParaRPr lang="zh-CN" altLang="en-US" sz="2800" dirty="0"/>
          </a:p>
          <a:p>
            <a:r>
              <a:rPr lang="en-US" altLang="zh-CN" sz="2800" dirty="0" err="1" smtClean="0">
                <a:solidFill>
                  <a:srgbClr val="0000FF"/>
                </a:solidFill>
              </a:rPr>
              <a:t>lasagne</a:t>
            </a:r>
            <a:r>
              <a:rPr lang="en-US" altLang="zh-CN" sz="2800" dirty="0" smtClean="0">
                <a:solidFill>
                  <a:srgbClr val="0000FF"/>
                </a:solidFill>
              </a:rPr>
              <a:t>, pizza, spaghetti in Italy 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err="1" smtClean="0">
                <a:solidFill>
                  <a:srgbClr val="0000FF"/>
                </a:solidFill>
              </a:rPr>
              <a:t>jiaozi</a:t>
            </a:r>
            <a:r>
              <a:rPr lang="en-US" altLang="zh-CN" sz="2800" dirty="0" smtClean="0">
                <a:solidFill>
                  <a:srgbClr val="0000FF"/>
                </a:solidFill>
              </a:rPr>
              <a:t> in China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-128657"/>
            <a:ext cx="4622800" cy="3085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82" name="Picture 10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526039"/>
            <a:ext cx="4416425" cy="2945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0" y="2173905"/>
            <a:ext cx="4853463" cy="3235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69" y="4175760"/>
            <a:ext cx="4026576" cy="2682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5382</Words>
  <Application>WPS 演示</Application>
  <PresentationFormat>自定义</PresentationFormat>
  <Paragraphs>235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Times New Roman</vt:lpstr>
      <vt:lpstr>隶书</vt:lpstr>
      <vt:lpstr>微软雅黑</vt:lpstr>
      <vt:lpstr>Arial Unicode MS</vt:lpstr>
      <vt:lpstr>Calibri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24147</cp:lastModifiedBy>
  <cp:revision>221</cp:revision>
  <cp:lastPrinted>2022-06-16T17:44:00Z</cp:lastPrinted>
  <dcterms:created xsi:type="dcterms:W3CDTF">2022-06-16T17:44:00Z</dcterms:created>
  <dcterms:modified xsi:type="dcterms:W3CDTF">2022-12-07T08:43:26Z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1DE4B5142151424C87BE56E2594E86EC</vt:lpwstr>
  </property>
  <property fmtid="{D5CDD505-2E9C-101B-9397-08002B2CF9AE}" pid="7" name="KSOProductBuildVer">
    <vt:lpwstr>2052-11.8.2.8411</vt:lpwstr>
  </property>
</Properties>
</file>