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35"/>
  </p:handoutMasterIdLst>
  <p:sldIdLst>
    <p:sldId id="3989" r:id="rId3"/>
    <p:sldId id="3745" r:id="rId4"/>
    <p:sldId id="3844" r:id="rId5"/>
    <p:sldId id="3938" r:id="rId6"/>
    <p:sldId id="3783" r:id="rId7"/>
    <p:sldId id="3785" r:id="rId8"/>
    <p:sldId id="3786" r:id="rId9"/>
    <p:sldId id="3606" r:id="rId10"/>
    <p:sldId id="3966" r:id="rId11"/>
    <p:sldId id="3848" r:id="rId12"/>
    <p:sldId id="3876" r:id="rId13"/>
    <p:sldId id="3849" r:id="rId15"/>
    <p:sldId id="3850" r:id="rId16"/>
    <p:sldId id="3851" r:id="rId17"/>
    <p:sldId id="3852" r:id="rId18"/>
    <p:sldId id="3897" r:id="rId19"/>
    <p:sldId id="3920" r:id="rId20"/>
    <p:sldId id="3919" r:id="rId21"/>
    <p:sldId id="3924" r:id="rId22"/>
    <p:sldId id="3927" r:id="rId23"/>
    <p:sldId id="3925" r:id="rId24"/>
    <p:sldId id="3928" r:id="rId25"/>
    <p:sldId id="3926" r:id="rId26"/>
    <p:sldId id="3878" r:id="rId27"/>
    <p:sldId id="3730" r:id="rId28"/>
    <p:sldId id="3812" r:id="rId29"/>
    <p:sldId id="3840" r:id="rId30"/>
    <p:sldId id="3939" r:id="rId31"/>
    <p:sldId id="3811" r:id="rId32"/>
    <p:sldId id="3717" r:id="rId33"/>
    <p:sldId id="3435" r:id="rId34"/>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1" clrIdx="0"/>
  <p:cmAuthor id="2" name="Administrator" initials="A" lastIdx="1" clrIdx="1"/>
  <p:cmAuthor id="0" name="user" initials="" lastIdx="0" clrIdx="0"/>
  <p:cmAuthor id="3" name="fafa" initials="f" lastIdx="0" clrIdx="1"/>
  <p:cmAuthor id="4" name="王习习" initials="王" lastIdx="0" clrIdx="0"/>
  <p:cmAuthor id="7" name="雨林木风" initials="雨" lastIdx="0" clrIdx="0"/>
  <p:cmAuthor id="8" name="未知用户1" initials="未"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000000"/>
    <a:srgbClr val="080DDE"/>
    <a:srgbClr val="407434"/>
    <a:srgbClr val="F125BC"/>
    <a:srgbClr val="4AA44A"/>
    <a:srgbClr val="FC8EEC"/>
    <a:srgbClr val="EDEA5C"/>
    <a:srgbClr val="EF27D2"/>
    <a:srgbClr val="0062AC"/>
    <a:srgbClr val="0F8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51"/>
    <p:restoredTop sz="83254"/>
  </p:normalViewPr>
  <p:slideViewPr>
    <p:cSldViewPr snapToGrid="0" showGuides="1">
      <p:cViewPr varScale="1">
        <p:scale>
          <a:sx n="90" d="100"/>
          <a:sy n="90" d="100"/>
        </p:scale>
        <p:origin x="1464" y="184"/>
      </p:cViewPr>
      <p:guideLst>
        <p:guide orient="horz" pos="830"/>
        <p:guide pos="5523"/>
      </p:guideLst>
    </p:cSldViewPr>
  </p:slideViewPr>
  <p:notesTextViewPr>
    <p:cViewPr>
      <p:scale>
        <a:sx n="66" d="100"/>
        <a:sy n="66" d="100"/>
      </p:scale>
      <p:origin x="0" y="0"/>
    </p:cViewPr>
  </p:notesTextViewPr>
  <p:sorterViewPr>
    <p:cViewPr>
      <p:scale>
        <a:sx n="139" d="100"/>
        <a:sy n="139"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7DC1A5FB-F0D5-4F3E-A398-C95724CE87CB}"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E655D85C-8A55-4ED5-8FDE-7B638523ADFC}"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D8D3007C-0BBF-4CAD-B02F-7664B804665F}" type="datetimeFigureOut">
              <a:rPr lang="zh-CN" altLang="en-US" strike="noStrike" noProof="1" smtClean="0">
                <a:latin typeface="+mn-lt"/>
                <a:ea typeface="+mn-ea"/>
                <a:cs typeface="+mn-cs"/>
              </a:rPr>
            </a:fld>
            <a:endParaRPr lang="zh-CN" altLang="en-US" strike="noStrike" noProof="1"/>
          </a:p>
        </p:txBody>
      </p:sp>
      <p:sp>
        <p:nvSpPr>
          <p:cNvPr id="1536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5365"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8927DC7C-EA85-41EA-BE8E-3BC04B9579CE}"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dirty="0"/>
          </a:p>
        </p:txBody>
      </p:sp>
      <p:sp>
        <p:nvSpPr>
          <p:cNvPr id="4" name="灯片编号占位符 3"/>
          <p:cNvSpPr>
            <a:spLocks noGrp="1"/>
          </p:cNvSpPr>
          <p:nvPr>
            <p:ph type="sldNum" sz="quarter" idx="10"/>
            <p:custDataLst>
              <p:tags r:id="rId5"/>
            </p:custDataLst>
          </p:nvPr>
        </p:nvSpPr>
        <p:spPr/>
        <p:txBody>
          <a:bodyPr/>
          <a:lstStyle/>
          <a:p>
            <a:fld id="{655CDCC5-5DB0-49ED-B152-AB0314D7568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dirty="0"/>
          </a:p>
        </p:txBody>
      </p:sp>
      <p:sp>
        <p:nvSpPr>
          <p:cNvPr id="4" name="灯片编号占位符 3"/>
          <p:cNvSpPr>
            <a:spLocks noGrp="1"/>
          </p:cNvSpPr>
          <p:nvPr>
            <p:ph type="sldNum" sz="quarter" idx="10"/>
            <p:custDataLst>
              <p:tags r:id="rId5"/>
            </p:custDataLst>
          </p:nvPr>
        </p:nvSpPr>
        <p:spPr/>
        <p:txBody>
          <a:bodyPr/>
          <a:lstStyle/>
          <a:p>
            <a:fld id="{655CDCC5-5DB0-49ED-B152-AB0314D7568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灯片编号占位符 1"/>
          <p:cNvSpPr>
            <a:spLocks noGrp="1"/>
          </p:cNvSpPr>
          <p:nvPr>
            <p:ph type="sldNum" sz="quarter"/>
            <p:custDataLst>
              <p:tags r:id="rId3"/>
            </p:custDataLst>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
        <p:nvSpPr>
          <p:cNvPr id="27650" name="幻灯片图像占位符 58369"/>
          <p:cNvSpPr>
            <a:spLocks noGrp="1" noRot="1" noChangeAspect="1" noTextEdit="1"/>
          </p:cNvSpPr>
          <p:nvPr>
            <p:ph type="sldImg" idx="1"/>
            <p:custDataLst>
              <p:tags r:id="rId4"/>
            </p:custDataLst>
          </p:nvPr>
        </p:nvSpPr>
        <p:spPr>
          <a:xfrm>
            <a:off x="381000" y="685800"/>
            <a:ext cx="6096000" cy="3429000"/>
          </a:xfrm>
        </p:spPr>
      </p:sp>
      <p:sp>
        <p:nvSpPr>
          <p:cNvPr id="27651" name="文本占位符 58370"/>
          <p:cNvSpPr>
            <a:spLocks noGrp="1"/>
          </p:cNvSpPr>
          <p:nvPr>
            <p:ph type="body" idx="2"/>
            <p:custDataLst>
              <p:tags r:id="rId5"/>
            </p:custDataLst>
          </p:nvPr>
        </p:nvSpPr>
        <p:spPr/>
        <p:txBody>
          <a:bodyPr anchor="t"/>
          <a:lstStyle/>
          <a:p>
            <a:pPr lvl="0"/>
            <a:r>
              <a:rPr lang="en-US" altLang="zh-CN"/>
              <a:t>Passagetiona</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主要内容">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17" name="矩形 16"/>
          <p:cNvSpPr/>
          <p:nvPr userDrawn="1"/>
        </p:nvSpPr>
        <p:spPr>
          <a:xfrm>
            <a:off x="0" y="5726113"/>
            <a:ext cx="774700" cy="2460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mn-lt"/>
                <a:ea typeface="+mn-ea"/>
                <a:cs typeface="+mn-cs"/>
              </a:rPr>
              <a:t>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模板下载：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www.1ppt.com/moban/     </a:t>
            </a:r>
            <a:r>
              <a:rPr kumimoji="0" lang="zh-CN" altLang="en-US" sz="100" b="0" i="0" u="none" strike="noStrike" kern="0" cap="none" spc="0" normalizeH="0" baseline="0" noProof="0" dirty="0">
                <a:ln>
                  <a:noFill/>
                </a:ln>
                <a:solidFill>
                  <a:prstClr val="white"/>
                </a:solidFill>
                <a:effectLst/>
                <a:uLnTx/>
                <a:uFillTx/>
                <a:latin typeface="+mn-lt"/>
                <a:ea typeface="+mn-ea"/>
                <a:cs typeface="+mn-cs"/>
              </a:rPr>
              <a:t>行业</a:t>
            </a:r>
            <a:r>
              <a:rPr kumimoji="0" lang="en-US" altLang="zh-CN" sz="100" b="0" i="0" u="none" strike="noStrike" kern="0" cap="none" spc="0" normalizeH="0" baseline="0" noProof="0" dirty="0">
                <a:ln>
                  <a:noFill/>
                </a:ln>
                <a:solidFill>
                  <a:prstClr val="white"/>
                </a:solidFill>
                <a:effectLst/>
                <a:uLnTx/>
                <a:uFillTx/>
                <a:latin typeface="+mn-lt"/>
                <a:ea typeface="+mn-ea"/>
                <a:cs typeface="+mn-cs"/>
              </a:rPr>
              <a:t>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模板：</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www.1ppt.com/hangye/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mn-lt"/>
                <a:ea typeface="+mn-ea"/>
                <a:cs typeface="+mn-cs"/>
              </a:rPr>
              <a:t>节日</a:t>
            </a:r>
            <a:r>
              <a:rPr kumimoji="0" lang="en-US" altLang="zh-CN" sz="100" b="0" i="0" u="none" strike="noStrike" kern="0" cap="none" spc="0" normalizeH="0" baseline="0" noProof="0" dirty="0">
                <a:ln>
                  <a:noFill/>
                </a:ln>
                <a:solidFill>
                  <a:prstClr val="white"/>
                </a:solidFill>
                <a:effectLst/>
                <a:uLnTx/>
                <a:uFillTx/>
                <a:latin typeface="+mn-lt"/>
                <a:ea typeface="+mn-ea"/>
                <a:cs typeface="+mn-cs"/>
              </a:rPr>
              <a:t>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模板：</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www.1ppt.com/jieri/           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素材下载：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www.1ppt.com/sucai/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mn-lt"/>
                <a:ea typeface="+mn-ea"/>
                <a:cs typeface="+mn-cs"/>
              </a:rPr>
              <a:t>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背景图片：</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www.1ppt.com/beijing/      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图表下载：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www.1ppt.com/tubiao/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mn-lt"/>
                <a:ea typeface="+mn-ea"/>
                <a:cs typeface="+mn-cs"/>
              </a:rPr>
              <a:t>优秀</a:t>
            </a:r>
            <a:r>
              <a:rPr kumimoji="0" lang="en-US" altLang="zh-CN" sz="100" b="0" i="0" u="none" strike="noStrike" kern="0" cap="none" spc="0" normalizeH="0" baseline="0" noProof="0" dirty="0">
                <a:ln>
                  <a:noFill/>
                </a:ln>
                <a:solidFill>
                  <a:prstClr val="white"/>
                </a:solidFill>
                <a:effectLst/>
                <a:uLnTx/>
                <a:uFillTx/>
                <a:latin typeface="+mn-lt"/>
                <a:ea typeface="+mn-ea"/>
                <a:cs typeface="+mn-cs"/>
              </a:rPr>
              <a:t>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www.1ppt.com/xiazai/        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教程： </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www.1ppt.com/powerpoint/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mn-lt"/>
                <a:ea typeface="+mn-ea"/>
                <a:cs typeface="+mn-cs"/>
              </a:rPr>
              <a:t>Word</a:t>
            </a:r>
            <a:r>
              <a:rPr kumimoji="0" lang="zh-CN" altLang="en-US" sz="100" b="0" i="0" u="none" strike="noStrike" kern="0" cap="none" spc="0" normalizeH="0" baseline="0" noProof="0" dirty="0">
                <a:ln>
                  <a:noFill/>
                </a:ln>
                <a:solidFill>
                  <a:prstClr val="white"/>
                </a:solidFill>
                <a:effectLst/>
                <a:uLnTx/>
                <a:uFillTx/>
                <a:latin typeface="+mn-lt"/>
                <a:ea typeface="+mn-ea"/>
                <a:cs typeface="+mn-cs"/>
              </a:rPr>
              <a:t>教程： </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www.1ppt.com/word/              Excel</a:t>
            </a:r>
            <a:r>
              <a:rPr kumimoji="0" lang="zh-CN" altLang="en-US" sz="100" b="0" i="0" u="none" strike="noStrike" kern="0" cap="none" spc="0" normalizeH="0" baseline="0" noProof="0" dirty="0">
                <a:ln>
                  <a:noFill/>
                </a:ln>
                <a:solidFill>
                  <a:prstClr val="white"/>
                </a:solidFill>
                <a:effectLst/>
                <a:uLnTx/>
                <a:uFillTx/>
                <a:latin typeface="+mn-lt"/>
                <a:ea typeface="+mn-ea"/>
                <a:cs typeface="+mn-cs"/>
              </a:rPr>
              <a:t>教程：</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www.1ppt.com/excel/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mn-lt"/>
                <a:ea typeface="+mn-ea"/>
                <a:cs typeface="+mn-cs"/>
              </a:rPr>
              <a:t>资料下载：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www.1ppt.com/ziliao/                PPT</a:t>
            </a:r>
            <a:r>
              <a:rPr kumimoji="0" lang="zh-CN" altLang="en-US" sz="100" b="0" i="0" u="none" strike="noStrike" kern="0" cap="none" spc="0" normalizeH="0" baseline="0" noProof="0" dirty="0">
                <a:ln>
                  <a:noFill/>
                </a:ln>
                <a:solidFill>
                  <a:prstClr val="white"/>
                </a:solidFill>
                <a:effectLst/>
                <a:uLnTx/>
                <a:uFillTx/>
                <a:latin typeface="+mn-lt"/>
                <a:ea typeface="+mn-ea"/>
                <a:cs typeface="+mn-cs"/>
              </a:rPr>
              <a:t>课件下载：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www.1ppt.com/kejian/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mn-lt"/>
                <a:ea typeface="+mn-ea"/>
                <a:cs typeface="+mn-cs"/>
              </a:rPr>
              <a:t>范文下载：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www.1ppt.com/fanwen/             </a:t>
            </a:r>
            <a:r>
              <a:rPr kumimoji="0" lang="zh-CN" altLang="en-US" sz="100" b="0" i="0" u="none" strike="noStrike" kern="0" cap="none" spc="0" normalizeH="0" baseline="0" noProof="0" dirty="0">
                <a:ln>
                  <a:noFill/>
                </a:ln>
                <a:solidFill>
                  <a:prstClr val="white"/>
                </a:solidFill>
                <a:effectLst/>
                <a:uLnTx/>
                <a:uFillTx/>
                <a:latin typeface="+mn-lt"/>
                <a:ea typeface="+mn-ea"/>
                <a:cs typeface="+mn-cs"/>
              </a:rPr>
              <a:t>试卷下载：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www.1ppt.com/shiti/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mn-lt"/>
                <a:ea typeface="+mn-ea"/>
                <a:cs typeface="+mn-cs"/>
              </a:rPr>
              <a:t>教案下载：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www.1ppt.com/jiaoan/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mn-lt"/>
                <a:ea typeface="+mn-ea"/>
                <a:cs typeface="+mn-cs"/>
              </a:rPr>
              <a:t>字体下载：</a:t>
            </a:r>
            <a:r>
              <a:rPr kumimoji="0" lang="en-US" altLang="zh-CN" sz="100" b="0" i="0" u="none" strike="noStrike" kern="0" cap="none" spc="0" normalizeH="0" baseline="0" noProof="0" dirty="0">
                <a:ln>
                  <a:noFill/>
                </a:ln>
                <a:solidFill>
                  <a:prstClr val="white"/>
                </a:solidFill>
                <a:effectLst/>
                <a:uLnTx/>
                <a:uFillTx/>
                <a:latin typeface="+mn-lt"/>
                <a:ea typeface="+mn-ea"/>
                <a:cs typeface="+mn-cs"/>
              </a:rPr>
              <a:t>www.1ppt.com/ziti/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mn-lt"/>
                <a:ea typeface="+mn-ea"/>
                <a:cs typeface="+mn-cs"/>
              </a:rPr>
              <a:t> </a:t>
            </a:r>
            <a:endParaRPr kumimoji="0" lang="zh-CN" altLang="en-US" sz="100" b="0" i="0" u="none" strike="noStrike" kern="0" cap="none" spc="0" normalizeH="0" baseline="0" noProof="0" dirty="0">
              <a:ln>
                <a:noFill/>
              </a:ln>
              <a:solidFill>
                <a:prstClr val="white"/>
              </a:solidFill>
              <a:effectLst/>
              <a:uLnTx/>
              <a:uFillTx/>
            </a:endParaRPr>
          </a:p>
        </p:txBody>
      </p:sp>
      <p:sp>
        <p:nvSpPr>
          <p:cNvPr id="7" name="矩形 6"/>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8" name="日期占位符 1"/>
          <p:cNvSpPr txBox="1"/>
          <p:nvPr userDrawn="1"/>
        </p:nvSpPr>
        <p:spPr>
          <a:xfrm>
            <a:off x="457200" y="6356350"/>
            <a:ext cx="21336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fld id="{530820CF-B880-4189-942D-D702A7CBA730}" type="datetimeFigureOut">
              <a:rPr lang="zh-CN" altLang="en-US" strike="noStrike" noProof="1" smtClean="0">
                <a:latin typeface="+mn-lt"/>
                <a:ea typeface="+mn-ea"/>
                <a:cs typeface="+mn-cs"/>
              </a:rPr>
            </a:fld>
            <a:endParaRPr lang="zh-CN" altLang="en-US" strike="noStrike" noProof="1" dirty="0"/>
          </a:p>
        </p:txBody>
      </p:sp>
      <p:graphicFrame>
        <p:nvGraphicFramePr>
          <p:cNvPr id="10" name="表格 9"/>
          <p:cNvGraphicFramePr>
            <a:graphicFrameLocks noGrp="1"/>
          </p:cNvGraphicFramePr>
          <p:nvPr userDrawn="1"/>
        </p:nvGraphicFramePr>
        <p:xfrm>
          <a:off x="0" y="1355725"/>
          <a:ext cx="1692275" cy="3873500"/>
        </p:xfrm>
        <a:graphic>
          <a:graphicData uri="http://schemas.openxmlformats.org/drawingml/2006/table">
            <a:tbl>
              <a:tblPr>
                <a:tableStyleId>{2D5ABB26-0587-4C30-8999-92F81FD0307C}</a:tableStyleId>
              </a:tblPr>
              <a:tblGrid>
                <a:gridCol w="1691680"/>
              </a:tblGrid>
              <a:tr h="705296">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63360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绪论</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63360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界定与表征</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63360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合理交通结构</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63360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影响因素辨识</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63360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干预对策</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cxnSp>
        <p:nvCxnSpPr>
          <p:cNvPr id="11" name="直接连接符 10"/>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71" name="组合 11"/>
          <p:cNvGrpSpPr/>
          <p:nvPr userDrawn="1"/>
        </p:nvGrpSpPr>
        <p:grpSpPr>
          <a:xfrm>
            <a:off x="0" y="1358900"/>
            <a:ext cx="1692275" cy="728663"/>
            <a:chOff x="0" y="1272662"/>
            <a:chExt cx="1691680" cy="788186"/>
          </a:xfrm>
        </p:grpSpPr>
        <p:sp>
          <p:nvSpPr>
            <p:cNvPr id="13" name="矩形 12"/>
            <p:cNvSpPr/>
            <p:nvPr userDrawn="1"/>
          </p:nvSpPr>
          <p:spPr>
            <a:xfrm>
              <a:off x="0" y="1272662"/>
              <a:ext cx="1691680" cy="788186"/>
            </a:xfrm>
            <a:prstGeom prst="rect">
              <a:avLst/>
            </a:prstGeom>
            <a:solidFill>
              <a:srgbClr val="414455">
                <a:alpha val="89804"/>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400" strike="noStrike" noProof="1" dirty="0"/>
                <a:t>主要内容</a:t>
              </a:r>
              <a:endParaRPr lang="zh-CN" altLang="en-US" sz="2400" strike="noStrike" noProof="1" dirty="0"/>
            </a:p>
          </p:txBody>
        </p:sp>
        <p:sp>
          <p:nvSpPr>
            <p:cNvPr id="14" name="等腰三角形 13"/>
            <p:cNvSpPr/>
            <p:nvPr userDrawn="1"/>
          </p:nvSpPr>
          <p:spPr>
            <a:xfrm rot="16200000">
              <a:off x="1547664" y="1594748"/>
              <a:ext cx="144016" cy="144016"/>
            </a:xfrm>
            <a:prstGeom prst="triangle">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2074" name="文本框 15"/>
          <p:cNvSpPr txBox="1"/>
          <p:nvPr userDrawn="1"/>
        </p:nvSpPr>
        <p:spPr>
          <a:xfrm>
            <a:off x="2211388" y="509588"/>
            <a:ext cx="2235200" cy="708025"/>
          </a:xfrm>
          <a:prstGeom prst="rect">
            <a:avLst/>
          </a:prstGeom>
          <a:noFill/>
          <a:ln w="9525">
            <a:noFill/>
          </a:ln>
        </p:spPr>
        <p:txBody>
          <a:bodyPr wrap="none" anchor="t" anchorCtr="0">
            <a:spAutoFit/>
          </a:bodyPr>
          <a:p>
            <a:pPr lvl="0"/>
            <a:r>
              <a:rPr lang="zh-CN" altLang="en-US" sz="4000" dirty="0">
                <a:latin typeface="黑体" panose="02010609060101010101" pitchFamily="49" charset="-122"/>
                <a:ea typeface="黑体" panose="02010609060101010101" pitchFamily="49" charset="-122"/>
              </a:rPr>
              <a:t>主要内容</a:t>
            </a:r>
            <a:endParaRPr lang="zh-CN" altLang="en-US" sz="4000" dirty="0">
              <a:latin typeface="黑体" panose="02010609060101010101" pitchFamily="49" charset="-122"/>
              <a:ea typeface="黑体" panose="02010609060101010101" pitchFamily="49" charset="-122"/>
            </a:endParaRPr>
          </a:p>
        </p:txBody>
      </p:sp>
    </p:spTree>
  </p:cSld>
  <p:clrMapOvr>
    <a:masterClrMapping/>
  </p:clrMapOvr>
  <p:transition spd="slow" advTm="7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Tm="7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61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200" indent="0" algn="ctr">
              <a:buNone/>
              <a:defRPr sz="21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a:lstStyle/>
          <a:p>
            <a:pPr fontAlgn="auto"/>
            <a:fld id="{735682A8-D6B6-4FDA-A495-4D437BAFBB6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fontAlgn="auto"/>
            <a:fld id="{0ABDD927-E55F-4D12-BD2D-8ABE6C912713}" type="slidenum">
              <a:rPr lang="zh-CN" altLang="en-US" strike="noStrike" noProof="1" smtClean="0">
                <a:latin typeface="+mn-lt"/>
                <a:ea typeface="+mn-ea"/>
                <a:cs typeface="+mn-cs"/>
              </a:rPr>
            </a:fld>
            <a:endParaRPr lang="zh-CN" altLang="en-US" strike="noStrike" noProof="1"/>
          </a:p>
        </p:txBody>
      </p:sp>
    </p:spTree>
  </p:cSld>
  <p:clrMapOvr>
    <a:masterClrMapping/>
  </p:clrMapOvr>
  <p:transition spd="slow" advTm="7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838200" y="1825625"/>
            <a:ext cx="10515600" cy="4351338"/>
          </a:xfrm>
          <a:prstGeom prst="rect">
            <a:avLst/>
          </a:prstGeo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a:lstStyle/>
          <a:p>
            <a:pPr fontAlgn="auto"/>
            <a:fld id="{530820CF-B880-4189-942D-D702A7CBA7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fontAlgn="auto"/>
            <a:fld id="{0C913308-F349-4B6D-A68A-DD1791B4A57B}" type="slidenum">
              <a:rPr lang="zh-CN" altLang="en-US" strike="noStrike" noProof="1" smtClean="0">
                <a:latin typeface="+mn-lt"/>
                <a:ea typeface="+mn-ea"/>
                <a:cs typeface="+mn-cs"/>
              </a:rPr>
            </a:fld>
            <a:endParaRPr lang="zh-CN" altLang="en-US" strike="noStrike" noProof="1"/>
          </a:p>
        </p:txBody>
      </p:sp>
    </p:spTree>
  </p:cSld>
  <p:clrMapOvr>
    <a:masterClrMapping/>
  </p:clrMapOvr>
  <p:transition spd="slow" advTm="7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0"/>
            <a:ext cx="0" cy="0"/>
          </a:xfrm>
        </p:spPr>
        <p:txBody>
          <a:bodyPr/>
          <a:lstStyle/>
          <a:p>
            <a:pPr fontAlgn="auto"/>
            <a:fld id="{B952C373-83E8-404D-A870-0C99071BEBA1}"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0" y="0"/>
            <a:ext cx="0" cy="0"/>
          </a:xfrm>
        </p:spPr>
        <p:txBody>
          <a:bodyPr/>
          <a:lstStyle/>
          <a:p>
            <a:pPr fontAlgn="auto"/>
            <a:endParaRPr lang="zh-CN" altLang="en-US" strike="noStrike" noProof="1"/>
          </a:p>
        </p:txBody>
      </p:sp>
      <p:sp>
        <p:nvSpPr>
          <p:cNvPr id="4" name="灯片编号占位符 3"/>
          <p:cNvSpPr>
            <a:spLocks noGrp="1"/>
          </p:cNvSpPr>
          <p:nvPr>
            <p:ph type="sldNum" sz="quarter" idx="12"/>
          </p:nvPr>
        </p:nvSpPr>
        <p:spPr>
          <a:xfrm>
            <a:off x="0" y="0"/>
            <a:ext cx="0" cy="0"/>
          </a:xfrm>
        </p:spPr>
        <p:txBody>
          <a:bodyPr/>
          <a:lstStyle/>
          <a:p>
            <a:pPr fontAlgn="auto"/>
            <a:fld id="{D93FFD15-FD4A-41A0-98B0-8A0E50279E3E}"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24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a:xfrm>
            <a:off x="879743"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610600" y="6349833"/>
            <a:ext cx="2700000" cy="316800"/>
          </a:xfrm>
        </p:spPr>
        <p:txBody>
          <a:bodyPr/>
          <a:lstStyle/>
          <a:p>
            <a:fld id="{49AE70B2-8BF9-45C0-BB95-33D1B9D3A854}" type="slidenum">
              <a:rPr lang="zh-CN" altLang="en-US" smtClean="0"/>
            </a:fld>
            <a:endParaRPr lang="zh-CN" altLang="en-US" dirty="0"/>
          </a:p>
        </p:txBody>
      </p:sp>
      <p:grpSp>
        <p:nvGrpSpPr>
          <p:cNvPr id="10" name="组合 9"/>
          <p:cNvGrpSpPr/>
          <p:nvPr>
            <p:custDataLst>
              <p:tags r:id="rId8"/>
            </p:custDataLst>
          </p:nvPr>
        </p:nvGrpSpPr>
        <p:grpSpPr>
          <a:xfrm>
            <a:off x="1905" y="1617345"/>
            <a:ext cx="12188191" cy="3623310"/>
            <a:chOff x="1905" y="1617345"/>
            <a:chExt cx="12188190" cy="3623310"/>
          </a:xfrm>
        </p:grpSpPr>
        <p:sp>
          <p:nvSpPr>
            <p:cNvPr id="6" name="矩形 5"/>
            <p:cNvSpPr/>
            <p:nvPr userDrawn="1">
              <p:custDataLst>
                <p:tags r:id="rId9"/>
              </p:custDataLst>
            </p:nvPr>
          </p:nvSpPr>
          <p:spPr>
            <a:xfrm rot="10800000">
              <a:off x="11899265" y="1617345"/>
              <a:ext cx="290830" cy="3623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userDrawn="1">
              <p:custDataLst>
                <p:tags r:id="rId10"/>
              </p:custDataLst>
            </p:nvPr>
          </p:nvSpPr>
          <p:spPr>
            <a:xfrm rot="10800000">
              <a:off x="1905" y="1617345"/>
              <a:ext cx="290830" cy="3623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advTm="7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custDataLst>
              <p:tags r:id="rId2"/>
            </p:custDataLst>
          </p:nvPr>
        </p:nvSpPr>
        <p:spPr>
          <a:xfrm>
            <a:off x="592668" y="355049"/>
            <a:ext cx="11006667" cy="768625"/>
          </a:xfrm>
        </p:spPr>
        <p:txBody>
          <a:bodyPr/>
          <a:lstStyle>
            <a:lvl1pPr>
              <a:defRPr>
                <a:solidFill>
                  <a:schemeClr val="bg1"/>
                </a:solidFill>
              </a:defRPr>
            </a:lvl1pPr>
          </a:lstStyle>
          <a:p>
            <a:r>
              <a:rPr lang="zh-CN" altLang="en-US" dirty="0"/>
              <a:t>单击此处编辑母版标题样式</a:t>
            </a:r>
            <a:endParaRPr lang="en-US" dirty="0"/>
          </a:p>
        </p:txBody>
      </p:sp>
      <p:sp>
        <p:nvSpPr>
          <p:cNvPr id="3" name="KSO_BC1"/>
          <p:cNvSpPr>
            <a:spLocks noGrp="1"/>
          </p:cNvSpPr>
          <p:nvPr>
            <p:ph sz="half" idx="1"/>
            <p:custDataLst>
              <p:tags r:id="rId3"/>
            </p:custDataLst>
          </p:nvPr>
        </p:nvSpPr>
        <p:spPr>
          <a:xfrm>
            <a:off x="592667" y="1481141"/>
            <a:ext cx="5324851" cy="4932363"/>
          </a:xfrm>
          <a:solidFill>
            <a:srgbClr val="E2F2E6"/>
          </a:solidFill>
        </p:spPr>
        <p:txBody>
          <a:bodyPr anchor="ctr"/>
          <a:lstStyle>
            <a:lvl1pPr marL="0" indent="360045">
              <a:lnSpc>
                <a:spcPct val="150000"/>
              </a:lnSpc>
              <a:spcBef>
                <a:spcPts val="0"/>
              </a:spcBef>
              <a:buClr>
                <a:srgbClr val="439E5B"/>
              </a:buClr>
              <a:buFont typeface="Arial" panose="020B0604020202020204" pitchFamily="34" charset="0"/>
              <a:buChar char="•"/>
              <a:defRPr>
                <a:solidFill>
                  <a:schemeClr val="accent1">
                    <a:lumMod val="75000"/>
                  </a:schemeClr>
                </a:solidFill>
              </a:defRPr>
            </a:lvl1pPr>
            <a:lvl2pPr>
              <a:defRPr>
                <a:solidFill>
                  <a:schemeClr val="accent1">
                    <a:lumMod val="75000"/>
                  </a:schemeClr>
                </a:solidFill>
              </a:defRPr>
            </a:lvl2pPr>
            <a:lvl3pPr marL="539750" indent="-360045">
              <a:defRPr>
                <a:solidFill>
                  <a:srgbClr val="439E5B"/>
                </a:solidFill>
              </a:defRPr>
            </a:lvl3pPr>
            <a:lvl4pPr marL="720090" indent="-360045">
              <a:defRPr>
                <a:solidFill>
                  <a:srgbClr val="439E5B"/>
                </a:solidFill>
              </a:defRPr>
            </a:lvl4pPr>
            <a:lvl5pPr marL="899795" indent="-360045">
              <a:defRPr>
                <a:solidFill>
                  <a:srgbClr val="439E5B"/>
                </a:solidFill>
              </a:defRPr>
            </a:lvl5pPr>
            <a:lvl6pPr marL="1080135" indent="-360045">
              <a:defRPr>
                <a:solidFill>
                  <a:srgbClr val="439E5B"/>
                </a:solidFill>
              </a:defRPr>
            </a:lvl6pPr>
          </a:lstStyle>
          <a:p>
            <a:pPr lvl="0"/>
            <a:r>
              <a:rPr lang="zh-CN" altLang="en-US" dirty="0"/>
              <a:t>单击此处编辑母版文本样式</a:t>
            </a:r>
            <a:endParaRPr lang="zh-CN" altLang="en-US" dirty="0"/>
          </a:p>
          <a:p>
            <a:pPr lvl="2"/>
            <a:r>
              <a:rPr lang="zh-CN" altLang="en-US" dirty="0"/>
              <a:t>第二级</a:t>
            </a:r>
            <a:endParaRPr lang="zh-CN" altLang="en-US" dirty="0"/>
          </a:p>
          <a:p>
            <a:pPr lvl="3"/>
            <a:r>
              <a:rPr lang="zh-CN" altLang="en-US" dirty="0"/>
              <a:t>第三级</a:t>
            </a:r>
            <a:endParaRPr lang="zh-CN" altLang="en-US" dirty="0"/>
          </a:p>
          <a:p>
            <a:pPr lvl="4"/>
            <a:r>
              <a:rPr lang="zh-CN" altLang="en-US" dirty="0"/>
              <a:t>第四级</a:t>
            </a:r>
            <a:endParaRPr lang="zh-CN" altLang="en-US" dirty="0"/>
          </a:p>
          <a:p>
            <a:pPr lvl="5"/>
            <a:r>
              <a:rPr lang="zh-CN" altLang="en-US" dirty="0"/>
              <a:t>第五级</a:t>
            </a:r>
            <a:endParaRPr lang="zh-CN" altLang="en-US" dirty="0"/>
          </a:p>
        </p:txBody>
      </p:sp>
      <p:sp>
        <p:nvSpPr>
          <p:cNvPr id="4" name="KSO_BC2"/>
          <p:cNvSpPr>
            <a:spLocks noGrp="1"/>
          </p:cNvSpPr>
          <p:nvPr>
            <p:ph sz="half" idx="2"/>
            <p:custDataLst>
              <p:tags r:id="rId4"/>
            </p:custDataLst>
          </p:nvPr>
        </p:nvSpPr>
        <p:spPr>
          <a:xfrm>
            <a:off x="6259688" y="1481141"/>
            <a:ext cx="5339647" cy="4932363"/>
          </a:xfrm>
          <a:solidFill>
            <a:srgbClr val="E2F2E6"/>
          </a:solidFill>
        </p:spPr>
        <p:txBody>
          <a:bodyPr anchor="ctr"/>
          <a:lstStyle>
            <a:lvl1pPr marL="360045" indent="-360045">
              <a:lnSpc>
                <a:spcPct val="150000"/>
              </a:lnSpc>
              <a:spcBef>
                <a:spcPts val="0"/>
              </a:spcBef>
              <a:buClr>
                <a:srgbClr val="439E5B"/>
              </a:buClr>
              <a:buFont typeface="Arial" panose="020B0604020202020204" pitchFamily="34" charset="0"/>
              <a:buChar char="•"/>
              <a:defRPr>
                <a:solidFill>
                  <a:schemeClr val="accent1">
                    <a:lumMod val="75000"/>
                  </a:schemeClr>
                </a:solidFill>
              </a:defRPr>
            </a:lvl1pPr>
            <a:lvl2pPr>
              <a:defRPr>
                <a:solidFill>
                  <a:schemeClr val="accent1">
                    <a:lumMod val="75000"/>
                  </a:schemeClr>
                </a:solidFill>
              </a:defRPr>
            </a:lvl2pPr>
            <a:lvl3pPr marL="539750" indent="-360045">
              <a:defRPr>
                <a:solidFill>
                  <a:srgbClr val="439E5B"/>
                </a:solidFill>
              </a:defRPr>
            </a:lvl3pPr>
            <a:lvl4pPr marL="720090" indent="-360045">
              <a:defRPr>
                <a:solidFill>
                  <a:srgbClr val="439E5B"/>
                </a:solidFill>
              </a:defRPr>
            </a:lvl4pPr>
            <a:lvl5pPr marL="899795" indent="-360045">
              <a:defRPr>
                <a:solidFill>
                  <a:srgbClr val="439E5B"/>
                </a:solidFill>
              </a:defRPr>
            </a:lvl5pPr>
            <a:lvl6pPr marL="1080135" indent="-360045">
              <a:defRPr>
                <a:solidFill>
                  <a:srgbClr val="439E5B"/>
                </a:solidFill>
              </a:defRPr>
            </a:lvl6pPr>
          </a:lstStyle>
          <a:p>
            <a:pPr lvl="0"/>
            <a:r>
              <a:rPr lang="zh-CN" altLang="en-US" dirty="0"/>
              <a:t>单击此处编辑母版文本样式</a:t>
            </a:r>
            <a:endParaRPr lang="zh-CN" altLang="en-US" dirty="0"/>
          </a:p>
          <a:p>
            <a:pPr lvl="2"/>
            <a:r>
              <a:rPr lang="zh-CN" altLang="en-US" dirty="0"/>
              <a:t>第二级</a:t>
            </a:r>
            <a:endParaRPr lang="zh-CN" altLang="en-US" dirty="0"/>
          </a:p>
          <a:p>
            <a:pPr lvl="3"/>
            <a:r>
              <a:rPr lang="zh-CN" altLang="en-US" dirty="0"/>
              <a:t>第三级</a:t>
            </a:r>
            <a:endParaRPr lang="zh-CN" altLang="en-US" dirty="0"/>
          </a:p>
          <a:p>
            <a:pPr lvl="4"/>
            <a:r>
              <a:rPr lang="zh-CN" altLang="en-US" dirty="0"/>
              <a:t>第四级</a:t>
            </a:r>
            <a:endParaRPr lang="zh-CN" altLang="en-US" dirty="0"/>
          </a:p>
          <a:p>
            <a:pPr lvl="5"/>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838200" y="6413504"/>
            <a:ext cx="2743200" cy="365125"/>
          </a:xfrm>
        </p:spPr>
        <p:txBody>
          <a:bodyPr/>
          <a:lstStyle/>
          <a:p>
            <a:fld id="{7E209CE7-C191-49CB-93DE-563C8614E8C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413504"/>
            <a:ext cx="4114800" cy="365125"/>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413504"/>
            <a:ext cx="2743200" cy="365125"/>
          </a:xfrm>
        </p:spPr>
        <p:txBody>
          <a:bodyPr/>
          <a:lstStyle/>
          <a:p>
            <a:fld id="{B31067DD-7756-4DF3-904A-8F40BA684AA6}" type="slidenum">
              <a:rPr lang="zh-CN" altLang="en-US" smtClean="0"/>
            </a:fld>
            <a:endParaRPr lang="zh-CN" altLang="en-US"/>
          </a:p>
        </p:txBody>
      </p:sp>
    </p:spTree>
  </p:cSld>
  <p:clrMapOvr>
    <a:masterClrMapping/>
  </p:clrMapOvr>
  <p:transition spd="slow" advTm="7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绪论1">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7" name="矩形 6"/>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aphicFrame>
        <p:nvGraphicFramePr>
          <p:cNvPr id="8" name="表格 7"/>
          <p:cNvGraphicFramePr>
            <a:graphicFrameLocks noGrp="1"/>
          </p:cNvGraphicFramePr>
          <p:nvPr userDrawn="1"/>
        </p:nvGraphicFramePr>
        <p:xfrm>
          <a:off x="0" y="1268413"/>
          <a:ext cx="1692275" cy="3960000"/>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英语语法教学的三个转向</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英语语法教学转向的实施原则</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基于教学转向的语法实践</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总结</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3090" name="组合 9"/>
          <p:cNvGrpSpPr/>
          <p:nvPr userDrawn="1"/>
        </p:nvGrpSpPr>
        <p:grpSpPr>
          <a:xfrm>
            <a:off x="0" y="1273175"/>
            <a:ext cx="1692275" cy="787400"/>
            <a:chOff x="0" y="1272662"/>
            <a:chExt cx="1691680" cy="788186"/>
          </a:xfrm>
        </p:grpSpPr>
        <p:sp>
          <p:nvSpPr>
            <p:cNvPr id="11" name="矩形 10"/>
            <p:cNvSpPr/>
            <p:nvPr userDrawn="1"/>
          </p:nvSpPr>
          <p:spPr>
            <a:xfrm>
              <a:off x="0" y="1272662"/>
              <a:ext cx="1691680" cy="788186"/>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800" strike="noStrike" noProof="1" dirty="0">
                  <a:latin typeface="微软雅黑" panose="020B0503020204020204" pitchFamily="34" charset="-122"/>
                  <a:ea typeface="微软雅黑" panose="020B0503020204020204" pitchFamily="34" charset="-122"/>
                </a:rPr>
                <a:t>引言</a:t>
              </a:r>
              <a:endParaRPr lang="zh-CN" altLang="en-US" sz="1800" strike="noStrike" noProof="1" dirty="0">
                <a:latin typeface="微软雅黑" panose="020B0503020204020204" pitchFamily="34" charset="-122"/>
                <a:ea typeface="微软雅黑" panose="020B0503020204020204" pitchFamily="34" charset="-122"/>
              </a:endParaRPr>
            </a:p>
          </p:txBody>
        </p:sp>
        <p:sp>
          <p:nvSpPr>
            <p:cNvPr id="12" name="等腰三角形 11"/>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cxnSp>
        <p:nvCxnSpPr>
          <p:cNvPr id="13" name="直接连接符 12"/>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94" name="文本框 13"/>
          <p:cNvSpPr txBox="1"/>
          <p:nvPr userDrawn="1"/>
        </p:nvSpPr>
        <p:spPr>
          <a:xfrm>
            <a:off x="2211388" y="509588"/>
            <a:ext cx="1466850" cy="708025"/>
          </a:xfrm>
          <a:prstGeom prst="rect">
            <a:avLst/>
          </a:prstGeom>
          <a:noFill/>
          <a:ln w="9525">
            <a:noFill/>
          </a:ln>
        </p:spPr>
        <p:txBody>
          <a:bodyPr wrap="none" anchor="t" anchorCtr="0">
            <a:spAutoFit/>
          </a:bodyPr>
          <a:p>
            <a:pPr lvl="0"/>
            <a:r>
              <a:rPr lang="zh-CN" altLang="en-US" sz="4000" dirty="0">
                <a:latin typeface="黑体" panose="02010609060101010101" pitchFamily="49" charset="-122"/>
                <a:ea typeface="黑体" panose="02010609060101010101" pitchFamily="49" charset="-122"/>
              </a:rPr>
              <a:t>引 言</a:t>
            </a:r>
            <a:endParaRPr lang="zh-CN" altLang="en-US" sz="4000" dirty="0">
              <a:latin typeface="黑体" panose="02010609060101010101" pitchFamily="49" charset="-122"/>
              <a:ea typeface="黑体" panose="02010609060101010101" pitchFamily="49" charset="-122"/>
            </a:endParaRPr>
          </a:p>
        </p:txBody>
      </p:sp>
      <p:sp>
        <p:nvSpPr>
          <p:cNvPr id="16" name="五边形 15"/>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cxnSp>
        <p:nvCxnSpPr>
          <p:cNvPr id="21" name="直接连接符 20"/>
          <p:cNvCxnSpPr/>
          <p:nvPr userDrawn="1"/>
        </p:nvCxnSpPr>
        <p:spPr>
          <a:xfrm>
            <a:off x="9713913" y="115888"/>
            <a:ext cx="0" cy="3825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10821988" y="115888"/>
            <a:ext cx="0" cy="3825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7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绪论2">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7" name="矩形 6"/>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cxnSp>
        <p:nvCxnSpPr>
          <p:cNvPr id="13" name="直接连接符 12"/>
          <p:cNvCxnSpPr/>
          <p:nvPr userDrawn="1"/>
        </p:nvCxnSpPr>
        <p:spPr>
          <a:xfrm>
            <a:off x="1908175" y="1268413"/>
            <a:ext cx="86995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01" name="文本框 13"/>
          <p:cNvSpPr txBox="1"/>
          <p:nvPr userDrawn="1"/>
        </p:nvSpPr>
        <p:spPr>
          <a:xfrm>
            <a:off x="2211388" y="509588"/>
            <a:ext cx="1466850" cy="708025"/>
          </a:xfrm>
          <a:prstGeom prst="rect">
            <a:avLst/>
          </a:prstGeom>
          <a:noFill/>
          <a:ln w="9525">
            <a:noFill/>
          </a:ln>
        </p:spPr>
        <p:txBody>
          <a:bodyPr wrap="none" anchor="t" anchorCtr="0">
            <a:spAutoFit/>
          </a:bodyPr>
          <a:p>
            <a:pPr lvl="0"/>
            <a:r>
              <a:rPr lang="zh-CN" altLang="en-US" sz="4000" dirty="0">
                <a:latin typeface="黑体" panose="02010609060101010101" pitchFamily="49" charset="-122"/>
                <a:ea typeface="黑体" panose="02010609060101010101" pitchFamily="49" charset="-122"/>
              </a:rPr>
              <a:t>绪 论</a:t>
            </a:r>
            <a:endParaRPr lang="zh-CN" altLang="en-US" sz="4000" dirty="0">
              <a:latin typeface="黑体" panose="02010609060101010101" pitchFamily="49" charset="-122"/>
              <a:ea typeface="黑体" panose="02010609060101010101" pitchFamily="49" charset="-122"/>
            </a:endParaRPr>
          </a:p>
        </p:txBody>
      </p:sp>
      <p:sp>
        <p:nvSpPr>
          <p:cNvPr id="16" name="五边形 15"/>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sp>
        <p:nvSpPr>
          <p:cNvPr id="4103" name="文本框 19"/>
          <p:cNvSpPr txBox="1"/>
          <p:nvPr userDrawn="1"/>
        </p:nvSpPr>
        <p:spPr>
          <a:xfrm>
            <a:off x="8605838" y="139700"/>
            <a:ext cx="1108075" cy="369888"/>
          </a:xfrm>
          <a:prstGeom prst="rect">
            <a:avLst/>
          </a:prstGeom>
          <a:noFill/>
          <a:ln w="9525">
            <a:noFill/>
          </a:ln>
        </p:spPr>
        <p:txBody>
          <a:bodyPr wrap="none" anchor="t" anchorCtr="0">
            <a:spAutoFit/>
          </a:bodyPr>
          <a:p>
            <a:pPr lvl="0"/>
            <a:r>
              <a:rPr lang="zh-CN" altLang="en-US" dirty="0">
                <a:solidFill>
                  <a:srgbClr val="767171"/>
                </a:solidFill>
                <a:latin typeface="微软雅黑" panose="020B0503020204020204" pitchFamily="34" charset="-122"/>
                <a:ea typeface="微软雅黑" panose="020B0503020204020204" pitchFamily="34" charset="-122"/>
              </a:rPr>
              <a:t>选题背景</a:t>
            </a:r>
            <a:endParaRPr lang="zh-CN" altLang="en-US" dirty="0">
              <a:solidFill>
                <a:srgbClr val="767171"/>
              </a:solidFill>
              <a:latin typeface="微软雅黑" panose="020B0503020204020204" pitchFamily="34" charset="-122"/>
              <a:ea typeface="微软雅黑" panose="020B0503020204020204" pitchFamily="34" charset="-122"/>
            </a:endParaRPr>
          </a:p>
        </p:txBody>
      </p:sp>
      <p:cxnSp>
        <p:nvCxnSpPr>
          <p:cNvPr id="17" name="直接连接符 16"/>
          <p:cNvCxnSpPr/>
          <p:nvPr userDrawn="1"/>
        </p:nvCxnSpPr>
        <p:spPr>
          <a:xfrm>
            <a:off x="9713913" y="115888"/>
            <a:ext cx="0" cy="3825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05" name="文本框 21"/>
          <p:cNvSpPr txBox="1"/>
          <p:nvPr userDrawn="1"/>
        </p:nvSpPr>
        <p:spPr>
          <a:xfrm>
            <a:off x="9713913" y="139700"/>
            <a:ext cx="1108075" cy="369888"/>
          </a:xfrm>
          <a:prstGeom prst="rect">
            <a:avLst/>
          </a:prstGeom>
          <a:noFill/>
          <a:ln w="9525">
            <a:noFill/>
          </a:ln>
        </p:spPr>
        <p:txBody>
          <a:bodyPr wrap="none" anchor="t" anchorCtr="0">
            <a:spAutoFit/>
          </a:bodyPr>
          <a:p>
            <a:pPr lvl="0"/>
            <a:r>
              <a:rPr lang="zh-CN" altLang="en-US" dirty="0">
                <a:latin typeface="微软雅黑" panose="020B0503020204020204" pitchFamily="34" charset="-122"/>
                <a:ea typeface="微软雅黑" panose="020B0503020204020204" pitchFamily="34" charset="-122"/>
              </a:rPr>
              <a:t>研究意义</a:t>
            </a:r>
            <a:endParaRPr lang="zh-CN" altLang="en-US" dirty="0">
              <a:latin typeface="微软雅黑" panose="020B0503020204020204" pitchFamily="34" charset="-122"/>
              <a:ea typeface="微软雅黑" panose="020B0503020204020204" pitchFamily="34" charset="-122"/>
            </a:endParaRPr>
          </a:p>
        </p:txBody>
      </p:sp>
      <p:cxnSp>
        <p:nvCxnSpPr>
          <p:cNvPr id="19" name="直接连接符 18"/>
          <p:cNvCxnSpPr/>
          <p:nvPr userDrawn="1"/>
        </p:nvCxnSpPr>
        <p:spPr>
          <a:xfrm>
            <a:off x="10821988" y="115888"/>
            <a:ext cx="0" cy="3825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07" name="文本框 23"/>
          <p:cNvSpPr txBox="1"/>
          <p:nvPr userDrawn="1"/>
        </p:nvSpPr>
        <p:spPr>
          <a:xfrm>
            <a:off x="10821988" y="128588"/>
            <a:ext cx="1338262" cy="369887"/>
          </a:xfrm>
          <a:prstGeom prst="rect">
            <a:avLst/>
          </a:prstGeom>
          <a:noFill/>
          <a:ln w="9525">
            <a:noFill/>
          </a:ln>
        </p:spPr>
        <p:txBody>
          <a:bodyPr wrap="none" anchor="t" anchorCtr="0">
            <a:spAutoFit/>
          </a:bodyPr>
          <a:p>
            <a:pPr lvl="0"/>
            <a:r>
              <a:rPr lang="zh-CN" altLang="en-US" dirty="0">
                <a:solidFill>
                  <a:srgbClr val="7F7F7F"/>
                </a:solidFill>
                <a:latin typeface="微软雅黑" panose="020B0503020204020204" pitchFamily="34" charset="-122"/>
                <a:ea typeface="微软雅黑" panose="020B0503020204020204" pitchFamily="34" charset="-122"/>
              </a:rPr>
              <a:t>贡献与创新</a:t>
            </a:r>
            <a:endParaRPr lang="zh-CN" altLang="en-US" dirty="0">
              <a:solidFill>
                <a:srgbClr val="7F7F7F"/>
              </a:solidFill>
              <a:latin typeface="微软雅黑" panose="020B0503020204020204" pitchFamily="34" charset="-122"/>
              <a:ea typeface="微软雅黑" panose="020B0503020204020204" pitchFamily="34" charset="-122"/>
            </a:endParaRPr>
          </a:p>
        </p:txBody>
      </p:sp>
      <p:graphicFrame>
        <p:nvGraphicFramePr>
          <p:cNvPr id="26" name="表格 25"/>
          <p:cNvGraphicFramePr>
            <a:graphicFrameLocks noGrp="1"/>
          </p:cNvGraphicFramePr>
          <p:nvPr userDrawn="1"/>
        </p:nvGraphicFramePr>
        <p:xfrm>
          <a:off x="0" y="1268413"/>
          <a:ext cx="1692275" cy="3960000"/>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研究方法与思路</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关键技术与难点</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研究成果与应用</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论文总结</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4122" name="组合 26"/>
          <p:cNvGrpSpPr/>
          <p:nvPr userDrawn="1"/>
        </p:nvGrpSpPr>
        <p:grpSpPr>
          <a:xfrm>
            <a:off x="0" y="1273175"/>
            <a:ext cx="1692275" cy="787400"/>
            <a:chOff x="0" y="1272662"/>
            <a:chExt cx="1691680" cy="788186"/>
          </a:xfrm>
        </p:grpSpPr>
        <p:sp>
          <p:nvSpPr>
            <p:cNvPr id="28" name="矩形 27"/>
            <p:cNvSpPr/>
            <p:nvPr userDrawn="1"/>
          </p:nvSpPr>
          <p:spPr>
            <a:xfrm>
              <a:off x="0" y="1272662"/>
              <a:ext cx="1691680" cy="788186"/>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800" strike="noStrike" noProof="1" dirty="0">
                  <a:latin typeface="微软雅黑" panose="020B0503020204020204" pitchFamily="34" charset="-122"/>
                  <a:ea typeface="微软雅黑" panose="020B0503020204020204" pitchFamily="34" charset="-122"/>
                </a:rPr>
                <a:t>绪论</a:t>
              </a:r>
              <a:endParaRPr lang="zh-CN" altLang="en-US" sz="1800" strike="noStrike" noProof="1" dirty="0">
                <a:latin typeface="微软雅黑" panose="020B0503020204020204" pitchFamily="34" charset="-122"/>
                <a:ea typeface="微软雅黑" panose="020B0503020204020204" pitchFamily="34" charset="-122"/>
              </a:endParaRPr>
            </a:p>
          </p:txBody>
        </p:sp>
        <p:sp>
          <p:nvSpPr>
            <p:cNvPr id="29" name="等腰三角形 28"/>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Tree>
  </p:cSld>
  <p:clrMapOvr>
    <a:masterClrMapping/>
  </p:clrMapOvr>
  <p:transition spd="slow" advTm="7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绪论2">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7" name="矩形 6"/>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cxnSp>
        <p:nvCxnSpPr>
          <p:cNvPr id="13" name="直接连接符 12"/>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25" name="文本框 13"/>
          <p:cNvSpPr txBox="1"/>
          <p:nvPr userDrawn="1"/>
        </p:nvSpPr>
        <p:spPr>
          <a:xfrm>
            <a:off x="2211388" y="509588"/>
            <a:ext cx="1466850" cy="708025"/>
          </a:xfrm>
          <a:prstGeom prst="rect">
            <a:avLst/>
          </a:prstGeom>
          <a:noFill/>
          <a:ln w="9525">
            <a:noFill/>
          </a:ln>
        </p:spPr>
        <p:txBody>
          <a:bodyPr wrap="none" anchor="t" anchorCtr="0">
            <a:spAutoFit/>
          </a:bodyPr>
          <a:p>
            <a:pPr lvl="0"/>
            <a:r>
              <a:rPr lang="zh-CN" altLang="en-US" sz="4000" dirty="0">
                <a:latin typeface="黑体" panose="02010609060101010101" pitchFamily="49" charset="-122"/>
                <a:ea typeface="黑体" panose="02010609060101010101" pitchFamily="49" charset="-122"/>
              </a:rPr>
              <a:t>绪 论</a:t>
            </a:r>
            <a:endParaRPr lang="zh-CN" altLang="en-US" sz="4000" dirty="0">
              <a:latin typeface="黑体" panose="02010609060101010101" pitchFamily="49" charset="-122"/>
              <a:ea typeface="黑体" panose="02010609060101010101" pitchFamily="49" charset="-122"/>
            </a:endParaRPr>
          </a:p>
        </p:txBody>
      </p:sp>
      <p:sp>
        <p:nvSpPr>
          <p:cNvPr id="16" name="五边形 15"/>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sp>
        <p:nvSpPr>
          <p:cNvPr id="5127" name="文本框 19"/>
          <p:cNvSpPr txBox="1"/>
          <p:nvPr userDrawn="1"/>
        </p:nvSpPr>
        <p:spPr>
          <a:xfrm>
            <a:off x="8605838" y="139700"/>
            <a:ext cx="1108075" cy="369888"/>
          </a:xfrm>
          <a:prstGeom prst="rect">
            <a:avLst/>
          </a:prstGeom>
          <a:noFill/>
          <a:ln w="9525">
            <a:noFill/>
          </a:ln>
        </p:spPr>
        <p:txBody>
          <a:bodyPr wrap="none" anchor="t" anchorCtr="0">
            <a:spAutoFit/>
          </a:bodyPr>
          <a:p>
            <a:pPr lvl="0"/>
            <a:r>
              <a:rPr lang="zh-CN" altLang="en-US" dirty="0">
                <a:solidFill>
                  <a:srgbClr val="767171"/>
                </a:solidFill>
                <a:latin typeface="微软雅黑" panose="020B0503020204020204" pitchFamily="34" charset="-122"/>
                <a:ea typeface="微软雅黑" panose="020B0503020204020204" pitchFamily="34" charset="-122"/>
              </a:rPr>
              <a:t>选题背景</a:t>
            </a:r>
            <a:endParaRPr lang="zh-CN" altLang="en-US" dirty="0">
              <a:solidFill>
                <a:srgbClr val="767171"/>
              </a:solidFill>
              <a:latin typeface="微软雅黑" panose="020B0503020204020204" pitchFamily="34" charset="-122"/>
              <a:ea typeface="微软雅黑" panose="020B0503020204020204" pitchFamily="34" charset="-122"/>
            </a:endParaRPr>
          </a:p>
        </p:txBody>
      </p:sp>
      <p:cxnSp>
        <p:nvCxnSpPr>
          <p:cNvPr id="27" name="直接连接符 26"/>
          <p:cNvCxnSpPr/>
          <p:nvPr userDrawn="1"/>
        </p:nvCxnSpPr>
        <p:spPr>
          <a:xfrm>
            <a:off x="9713913" y="115888"/>
            <a:ext cx="0" cy="3825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129" name="文本框 21"/>
          <p:cNvSpPr txBox="1"/>
          <p:nvPr userDrawn="1"/>
        </p:nvSpPr>
        <p:spPr>
          <a:xfrm>
            <a:off x="9713913" y="139700"/>
            <a:ext cx="1108075" cy="369888"/>
          </a:xfrm>
          <a:prstGeom prst="rect">
            <a:avLst/>
          </a:prstGeom>
          <a:noFill/>
          <a:ln w="9525">
            <a:noFill/>
          </a:ln>
        </p:spPr>
        <p:txBody>
          <a:bodyPr wrap="none" anchor="t" anchorCtr="0">
            <a:spAutoFit/>
          </a:bodyPr>
          <a:p>
            <a:pPr lvl="0"/>
            <a:r>
              <a:rPr lang="zh-CN" altLang="en-US" dirty="0">
                <a:solidFill>
                  <a:srgbClr val="767171"/>
                </a:solidFill>
                <a:latin typeface="微软雅黑" panose="020B0503020204020204" pitchFamily="34" charset="-122"/>
                <a:ea typeface="微软雅黑" panose="020B0503020204020204" pitchFamily="34" charset="-122"/>
              </a:rPr>
              <a:t>研究意义</a:t>
            </a:r>
            <a:endParaRPr lang="zh-CN" altLang="en-US" dirty="0">
              <a:solidFill>
                <a:srgbClr val="767171"/>
              </a:solidFill>
              <a:latin typeface="微软雅黑" panose="020B0503020204020204" pitchFamily="34" charset="-122"/>
              <a:ea typeface="微软雅黑" panose="020B0503020204020204" pitchFamily="34" charset="-122"/>
            </a:endParaRPr>
          </a:p>
        </p:txBody>
      </p:sp>
      <p:cxnSp>
        <p:nvCxnSpPr>
          <p:cNvPr id="29" name="直接连接符 28"/>
          <p:cNvCxnSpPr/>
          <p:nvPr userDrawn="1"/>
        </p:nvCxnSpPr>
        <p:spPr>
          <a:xfrm>
            <a:off x="10821988" y="115888"/>
            <a:ext cx="0" cy="3825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131" name="文本框 23"/>
          <p:cNvSpPr txBox="1"/>
          <p:nvPr userDrawn="1"/>
        </p:nvSpPr>
        <p:spPr>
          <a:xfrm>
            <a:off x="10821988" y="128588"/>
            <a:ext cx="1338262" cy="369887"/>
          </a:xfrm>
          <a:prstGeom prst="rect">
            <a:avLst/>
          </a:prstGeom>
          <a:noFill/>
          <a:ln w="9525">
            <a:noFill/>
          </a:ln>
        </p:spPr>
        <p:txBody>
          <a:bodyPr wrap="none" anchor="t" anchorCtr="0">
            <a:spAutoFit/>
          </a:bodyPr>
          <a:p>
            <a:pPr lvl="0"/>
            <a:r>
              <a:rPr lang="zh-CN" altLang="en-US" dirty="0">
                <a:latin typeface="微软雅黑" panose="020B0503020204020204" pitchFamily="34" charset="-122"/>
                <a:ea typeface="微软雅黑" panose="020B0503020204020204" pitchFamily="34" charset="-122"/>
              </a:rPr>
              <a:t>贡献与创新</a:t>
            </a:r>
            <a:endParaRPr lang="zh-CN" altLang="en-US" dirty="0">
              <a:latin typeface="微软雅黑" panose="020B0503020204020204" pitchFamily="34" charset="-122"/>
              <a:ea typeface="微软雅黑" panose="020B0503020204020204" pitchFamily="34" charset="-122"/>
            </a:endParaRPr>
          </a:p>
        </p:txBody>
      </p:sp>
      <p:graphicFrame>
        <p:nvGraphicFramePr>
          <p:cNvPr id="31" name="表格 30"/>
          <p:cNvGraphicFramePr>
            <a:graphicFrameLocks noGrp="1"/>
          </p:cNvGraphicFramePr>
          <p:nvPr userDrawn="1"/>
        </p:nvGraphicFramePr>
        <p:xfrm>
          <a:off x="0" y="1268413"/>
          <a:ext cx="1692275" cy="3960000"/>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研究方法与思路</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关键技术与难点</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研究成果与应用</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论文总结</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5146" name="组合 31"/>
          <p:cNvGrpSpPr/>
          <p:nvPr userDrawn="1"/>
        </p:nvGrpSpPr>
        <p:grpSpPr>
          <a:xfrm>
            <a:off x="0" y="1273175"/>
            <a:ext cx="1692275" cy="787400"/>
            <a:chOff x="0" y="1272662"/>
            <a:chExt cx="1691680" cy="788186"/>
          </a:xfrm>
        </p:grpSpPr>
        <p:sp>
          <p:nvSpPr>
            <p:cNvPr id="33" name="矩形 32"/>
            <p:cNvSpPr/>
            <p:nvPr userDrawn="1"/>
          </p:nvSpPr>
          <p:spPr>
            <a:xfrm>
              <a:off x="0" y="1272662"/>
              <a:ext cx="1691680" cy="788186"/>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800" strike="noStrike" noProof="1" dirty="0">
                  <a:latin typeface="微软雅黑" panose="020B0503020204020204" pitchFamily="34" charset="-122"/>
                  <a:ea typeface="微软雅黑" panose="020B0503020204020204" pitchFamily="34" charset="-122"/>
                </a:rPr>
                <a:t>绪论</a:t>
              </a:r>
              <a:endParaRPr lang="zh-CN" altLang="en-US" sz="1800" strike="noStrike" noProof="1" dirty="0">
                <a:latin typeface="微软雅黑" panose="020B0503020204020204" pitchFamily="34" charset="-122"/>
                <a:ea typeface="微软雅黑" panose="020B0503020204020204" pitchFamily="34" charset="-122"/>
              </a:endParaRPr>
            </a:p>
          </p:txBody>
        </p:sp>
        <p:sp>
          <p:nvSpPr>
            <p:cNvPr id="34" name="等腰三角形 33"/>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Tree>
  </p:cSld>
  <p:clrMapOvr>
    <a:masterClrMapping/>
  </p:clrMapOvr>
  <p:transition spd="slow" advTm="7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界定与表征">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4" name="矩形 23"/>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cxnSp>
        <p:nvCxnSpPr>
          <p:cNvPr id="30" name="直接连接符 29"/>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graphicFrame>
        <p:nvGraphicFramePr>
          <p:cNvPr id="16" name="表格 15"/>
          <p:cNvGraphicFramePr>
            <a:graphicFrameLocks noGrp="1"/>
          </p:cNvGraphicFramePr>
          <p:nvPr userDrawn="1"/>
        </p:nvGraphicFramePr>
        <p:xfrm>
          <a:off x="0" y="1268413"/>
          <a:ext cx="1692275" cy="3999296"/>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a:lstStyle/>
                    <a:p>
                      <a:pPr algn="ct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英语语法教学转向的实施原则</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基于教学转向的语法实践</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总结</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6164" name="组合 16"/>
          <p:cNvGrpSpPr/>
          <p:nvPr userDrawn="1"/>
        </p:nvGrpSpPr>
        <p:grpSpPr>
          <a:xfrm>
            <a:off x="0" y="1273175"/>
            <a:ext cx="1692275" cy="787400"/>
            <a:chOff x="0" y="1272662"/>
            <a:chExt cx="1691680" cy="788186"/>
          </a:xfrm>
        </p:grpSpPr>
        <p:sp>
          <p:nvSpPr>
            <p:cNvPr id="18" name="矩形 17"/>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solidFill>
                    <a:schemeClr val="tx1"/>
                  </a:solidFill>
                  <a:latin typeface="微软雅黑" panose="020B0503020204020204" pitchFamily="34" charset="-122"/>
                  <a:ea typeface="微软雅黑" panose="020B0503020204020204" pitchFamily="34" charset="-122"/>
                </a:rPr>
                <a:t>引言</a:t>
              </a:r>
              <a:endParaRPr lang="zh-CN" altLang="en-US" sz="1600" strike="noStrike" noProof="1" dirty="0">
                <a:solidFill>
                  <a:schemeClr val="tx1"/>
                </a:solidFill>
                <a:latin typeface="微软雅黑" panose="020B0503020204020204" pitchFamily="34" charset="-122"/>
                <a:ea typeface="微软雅黑" panose="020B0503020204020204" pitchFamily="34" charset="-122"/>
              </a:endParaRPr>
            </a:p>
          </p:txBody>
        </p:sp>
        <p:sp>
          <p:nvSpPr>
            <p:cNvPr id="19" name="等腰三角形 18"/>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grpSp>
        <p:nvGrpSpPr>
          <p:cNvPr id="6167" name="组合 1"/>
          <p:cNvGrpSpPr/>
          <p:nvPr userDrawn="1"/>
        </p:nvGrpSpPr>
        <p:grpSpPr>
          <a:xfrm>
            <a:off x="3175" y="2079625"/>
            <a:ext cx="1697038" cy="787400"/>
            <a:chOff x="2257770" y="1738764"/>
            <a:chExt cx="1696206" cy="788186"/>
          </a:xfrm>
        </p:grpSpPr>
        <p:grpSp>
          <p:nvGrpSpPr>
            <p:cNvPr id="27" name="组合 26"/>
            <p:cNvGrpSpPr/>
            <p:nvPr userDrawn="1"/>
          </p:nvGrpSpPr>
          <p:grpSpPr>
            <a:xfrm>
              <a:off x="2257770" y="1738764"/>
              <a:ext cx="1691680" cy="788186"/>
              <a:chOff x="0" y="1272662"/>
              <a:chExt cx="1691680" cy="788186"/>
            </a:xfrm>
            <a:solidFill>
              <a:srgbClr val="0070C0"/>
            </a:solidFill>
          </p:grpSpPr>
          <p:sp>
            <p:nvSpPr>
              <p:cNvPr id="28" name="矩形 27"/>
              <p:cNvSpPr/>
              <p:nvPr userDrawn="1"/>
            </p:nvSpPr>
            <p:spPr>
              <a:xfrm>
                <a:off x="0" y="1272662"/>
                <a:ext cx="1691680" cy="788186"/>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latin typeface="微软雅黑" panose="020B0503020204020204" pitchFamily="34" charset="-122"/>
                    <a:ea typeface="微软雅黑" panose="020B0503020204020204" pitchFamily="34" charset="-122"/>
                  </a:rPr>
                  <a:t>英语语法教学的三个转向</a:t>
                </a:r>
                <a:endParaRPr lang="zh-CN" altLang="en-US" sz="1600" strike="noStrike" noProof="1" dirty="0">
                  <a:latin typeface="微软雅黑" panose="020B0503020204020204" pitchFamily="34" charset="-122"/>
                  <a:ea typeface="微软雅黑" panose="020B0503020204020204" pitchFamily="34" charset="-122"/>
                </a:endParaRPr>
              </a:p>
            </p:txBody>
          </p:sp>
          <p:sp>
            <p:nvSpPr>
              <p:cNvPr id="29" name="等腰三角形 28"/>
              <p:cNvSpPr/>
              <p:nvPr userDrawn="1"/>
            </p:nvSpPr>
            <p:spPr>
              <a:xfrm rot="16200000">
                <a:off x="1547664" y="1594748"/>
                <a:ext cx="144016" cy="1440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20" name="等腰三角形 19"/>
            <p:cNvSpPr/>
            <p:nvPr userDrawn="1"/>
          </p:nvSpPr>
          <p:spPr>
            <a:xfrm rot="16200000">
              <a:off x="3809960" y="2082116"/>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Tree>
  </p:cSld>
  <p:clrMapOvr>
    <a:masterClrMapping/>
  </p:clrMapOvr>
  <p:transition spd="slow" advTm="7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合理交通结构">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4" name="矩形 23"/>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aphicFrame>
        <p:nvGraphicFramePr>
          <p:cNvPr id="25" name="表格 24"/>
          <p:cNvGraphicFramePr>
            <a:graphicFrameLocks noGrp="1"/>
          </p:cNvGraphicFramePr>
          <p:nvPr userDrawn="1"/>
        </p:nvGraphicFramePr>
        <p:xfrm>
          <a:off x="0" y="1268413"/>
          <a:ext cx="1692275" cy="3960000"/>
        </p:xfrm>
        <a:graphic>
          <a:graphicData uri="http://schemas.openxmlformats.org/drawingml/2006/table">
            <a:tbl>
              <a:tblPr>
                <a:tableStyleId>{2D5ABB26-0587-4C30-8999-92F81FD0307C}</a:tableStyleId>
              </a:tblPr>
              <a:tblGrid>
                <a:gridCol w="1691680"/>
              </a:tblGrid>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引言</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英语语法教学转向的实施原则</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568D11"/>
                    </a:solidFill>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基于教学转向的语法实践</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微软雅黑" panose="020B0503020204020204" pitchFamily="34" charset="-122"/>
                          <a:ea typeface="微软雅黑" panose="020B0503020204020204" pitchFamily="34" charset="-122"/>
                        </a:rPr>
                        <a:t>总结</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nvSpPr>
        <p:spPr>
          <a:xfrm>
            <a:off x="0" y="2065338"/>
            <a:ext cx="1692275" cy="7874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solidFill>
                  <a:schemeClr val="tx1"/>
                </a:solidFill>
                <a:latin typeface="微软雅黑" panose="020B0503020204020204" pitchFamily="34" charset="-122"/>
                <a:ea typeface="微软雅黑" panose="020B0503020204020204" pitchFamily="34" charset="-122"/>
              </a:rPr>
              <a:t>英语语法教学的三个转向</a:t>
            </a:r>
            <a:endParaRPr lang="zh-CN" altLang="en-US" sz="1600" strike="noStrike" noProof="1"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sp>
        <p:nvSpPr>
          <p:cNvPr id="12" name="等腰三角形 11"/>
          <p:cNvSpPr/>
          <p:nvPr userDrawn="1"/>
        </p:nvSpPr>
        <p:spPr>
          <a:xfrm rot="16200000">
            <a:off x="1548606" y="3174206"/>
            <a:ext cx="142875" cy="1444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Ovr>
    <a:masterClrMapping/>
  </p:clrMapOvr>
  <p:transition spd="slow" advTm="7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影响因素辨识">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4" name="矩形 23"/>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aphicFrame>
        <p:nvGraphicFramePr>
          <p:cNvPr id="25" name="表格 24"/>
          <p:cNvGraphicFramePr>
            <a:graphicFrameLocks noGrp="1"/>
          </p:cNvGraphicFramePr>
          <p:nvPr userDrawn="1"/>
        </p:nvGraphicFramePr>
        <p:xfrm>
          <a:off x="0" y="1268413"/>
          <a:ext cx="1692275" cy="3960000"/>
        </p:xfrm>
        <a:graphic>
          <a:graphicData uri="http://schemas.openxmlformats.org/drawingml/2006/table">
            <a:tbl>
              <a:tblPr>
                <a:tableStyleId>{2D5ABB26-0587-4C30-8999-92F81FD0307C}</a:tableStyleId>
              </a:tblPr>
              <a:tblGrid>
                <a:gridCol w="1691680"/>
              </a:tblGrid>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引言</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英语语法教学转向的实施原则</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r>
              <a:tr h="792000">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基于教学转向的语法实践</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568D11"/>
                    </a:solidFill>
                  </a:tcPr>
                </a:tc>
              </a:tr>
              <a:tr h="792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微软雅黑" panose="020B0503020204020204" pitchFamily="34" charset="-122"/>
                          <a:ea typeface="微软雅黑" panose="020B0503020204020204" pitchFamily="34" charset="-122"/>
                        </a:rPr>
                        <a:t>总结</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nvSpPr>
        <p:spPr>
          <a:xfrm>
            <a:off x="0" y="2065338"/>
            <a:ext cx="1692275" cy="766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solidFill>
                  <a:schemeClr val="tx1"/>
                </a:solidFill>
                <a:latin typeface="微软雅黑" panose="020B0503020204020204" pitchFamily="34" charset="-122"/>
                <a:ea typeface="微软雅黑" panose="020B0503020204020204" pitchFamily="34" charset="-122"/>
              </a:rPr>
              <a:t>英语语法教学的三个转向</a:t>
            </a:r>
            <a:endParaRPr lang="zh-CN" altLang="en-US" sz="1600" strike="noStrike" noProof="1"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sp>
        <p:nvSpPr>
          <p:cNvPr id="10" name="等腰三角形 9"/>
          <p:cNvSpPr/>
          <p:nvPr userDrawn="1"/>
        </p:nvSpPr>
        <p:spPr>
          <a:xfrm rot="16200000">
            <a:off x="1548606" y="3948906"/>
            <a:ext cx="142875" cy="1444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Ovr>
    <a:masterClrMapping/>
  </p:clrMapOvr>
  <p:transition spd="slow" advTm="7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影响因素辨识">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4" name="矩形 23"/>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aphicFrame>
        <p:nvGraphicFramePr>
          <p:cNvPr id="25" name="表格 24"/>
          <p:cNvGraphicFramePr>
            <a:graphicFrameLocks noGrp="1"/>
          </p:cNvGraphicFramePr>
          <p:nvPr userDrawn="1"/>
        </p:nvGraphicFramePr>
        <p:xfrm>
          <a:off x="0" y="1268413"/>
          <a:ext cx="1692275" cy="3960000"/>
        </p:xfrm>
        <a:graphic>
          <a:graphicData uri="http://schemas.openxmlformats.org/drawingml/2006/table">
            <a:tbl>
              <a:tblPr>
                <a:tableStyleId>{2D5ABB26-0587-4C30-8999-92F81FD0307C}</a:tableStyleId>
              </a:tblPr>
              <a:tblGrid>
                <a:gridCol w="1691680"/>
              </a:tblGrid>
              <a:tr h="792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微软雅黑" panose="020B0503020204020204" pitchFamily="34" charset="-122"/>
                          <a:ea typeface="微软雅黑" panose="020B0503020204020204" pitchFamily="34" charset="-122"/>
                        </a:rPr>
                        <a:t>引言</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英语语法教学转向的实施原则</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r>
              <a:tr h="792000">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基于教学转向的语法实践</a:t>
                      </a:r>
                      <a:endParaRPr lang="zh-CN" altLang="en-US" sz="16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568D11"/>
                    </a:solidFill>
                  </a:tcPr>
                </a:tc>
              </a:tr>
              <a:tr h="792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微软雅黑" panose="020B0503020204020204" pitchFamily="34" charset="-122"/>
                          <a:ea typeface="微软雅黑" panose="020B0503020204020204" pitchFamily="34" charset="-122"/>
                        </a:rPr>
                        <a:t>总结</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nvSpPr>
        <p:spPr>
          <a:xfrm>
            <a:off x="0" y="2065338"/>
            <a:ext cx="1692275" cy="766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solidFill>
                  <a:schemeClr val="tx1"/>
                </a:solidFill>
                <a:latin typeface="微软雅黑" panose="020B0503020204020204" pitchFamily="34" charset="-122"/>
                <a:ea typeface="微软雅黑" panose="020B0503020204020204" pitchFamily="34" charset="-122"/>
              </a:rPr>
              <a:t>英语语法教学的三个转向</a:t>
            </a:r>
            <a:endParaRPr lang="zh-CN" altLang="en-US" sz="1600" strike="noStrike" noProof="1"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sp>
        <p:nvSpPr>
          <p:cNvPr id="10" name="等腰三角形 9"/>
          <p:cNvSpPr/>
          <p:nvPr userDrawn="1"/>
        </p:nvSpPr>
        <p:spPr>
          <a:xfrm rot="16200000">
            <a:off x="1548606" y="3948906"/>
            <a:ext cx="142875" cy="1444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Ovr>
    <a:masterClrMapping/>
  </p:clrMapOvr>
  <p:transition spd="slow" advTm="7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影响因素辨识1">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4" name="矩形 23"/>
          <p:cNvSpPr/>
          <p:nvPr userDrawn="1"/>
        </p:nvSpPr>
        <p:spPr>
          <a:xfrm>
            <a:off x="0" y="0"/>
            <a:ext cx="16922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cxnSp>
        <p:nvCxnSpPr>
          <p:cNvPr id="30" name="直接连接符 29"/>
          <p:cNvCxnSpPr/>
          <p:nvPr userDrawn="1"/>
        </p:nvCxnSpPr>
        <p:spPr>
          <a:xfrm>
            <a:off x="1908175"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245" name="文本框 30"/>
          <p:cNvSpPr txBox="1"/>
          <p:nvPr userDrawn="1"/>
        </p:nvSpPr>
        <p:spPr>
          <a:xfrm>
            <a:off x="2211388" y="531813"/>
            <a:ext cx="1108075" cy="646112"/>
          </a:xfrm>
          <a:prstGeom prst="rect">
            <a:avLst/>
          </a:prstGeom>
          <a:noFill/>
          <a:ln w="9525">
            <a:noFill/>
          </a:ln>
        </p:spPr>
        <p:txBody>
          <a:bodyPr wrap="none" anchor="t" anchorCtr="0">
            <a:spAutoFit/>
          </a:bodyPr>
          <a:p>
            <a:pPr lvl="0"/>
            <a:r>
              <a:rPr lang="zh-CN" altLang="en-US" sz="3600" dirty="0">
                <a:latin typeface="黑体" panose="02010609060101010101" pitchFamily="49" charset="-122"/>
                <a:ea typeface="黑体" panose="02010609060101010101" pitchFamily="49" charset="-122"/>
              </a:rPr>
              <a:t>总结</a:t>
            </a:r>
            <a:endParaRPr lang="zh-CN" altLang="en-US" sz="3600" dirty="0">
              <a:latin typeface="黑体" panose="02010609060101010101" pitchFamily="49" charset="-122"/>
              <a:ea typeface="黑体" panose="02010609060101010101" pitchFamily="49" charset="-122"/>
            </a:endParaRPr>
          </a:p>
        </p:txBody>
      </p:sp>
      <p:sp>
        <p:nvSpPr>
          <p:cNvPr id="9" name="五边形 8"/>
          <p:cNvSpPr/>
          <p:nvPr userDrawn="1"/>
        </p:nvSpPr>
        <p:spPr>
          <a:xfrm flipH="1">
            <a:off x="11212513" y="5949950"/>
            <a:ext cx="985838" cy="504825"/>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fld id="{170C0C04-E408-48A9-82A4-3716296300DE}" type="slidenum">
              <a:rPr lang="zh-CN" altLang="en-US" sz="1800" strike="noStrike" noProof="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strike="noStrike" kern="0" noProof="1" dirty="0">
              <a:solidFill>
                <a:sysClr val="window" lastClr="FFFFFF"/>
              </a:solidFill>
              <a:latin typeface="Calibri" panose="020F0502020204030204"/>
              <a:ea typeface="宋体" panose="02010600030101010101" pitchFamily="2" charset="-122"/>
            </a:endParaRPr>
          </a:p>
        </p:txBody>
      </p:sp>
      <p:graphicFrame>
        <p:nvGraphicFramePr>
          <p:cNvPr id="16" name="表格 15"/>
          <p:cNvGraphicFramePr>
            <a:graphicFrameLocks noGrp="1"/>
          </p:cNvGraphicFramePr>
          <p:nvPr userDrawn="1"/>
        </p:nvGraphicFramePr>
        <p:xfrm>
          <a:off x="7938" y="1295400"/>
          <a:ext cx="1692275" cy="3999296"/>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a:lstStyle/>
                    <a:p>
                      <a:pPr algn="ct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英语语法教学转向的实施原则</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基于教学转向的语法实践</a:t>
                      </a: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10261" name="组合 16"/>
          <p:cNvGrpSpPr/>
          <p:nvPr userDrawn="1"/>
        </p:nvGrpSpPr>
        <p:grpSpPr>
          <a:xfrm>
            <a:off x="0" y="1273175"/>
            <a:ext cx="1692275" cy="787400"/>
            <a:chOff x="0" y="1272662"/>
            <a:chExt cx="1691680" cy="788186"/>
          </a:xfrm>
        </p:grpSpPr>
        <p:sp>
          <p:nvSpPr>
            <p:cNvPr id="18" name="矩形 17"/>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solidFill>
                    <a:schemeClr val="tx1"/>
                  </a:solidFill>
                  <a:latin typeface="微软雅黑" panose="020B0503020204020204" pitchFamily="34" charset="-122"/>
                  <a:ea typeface="微软雅黑" panose="020B0503020204020204" pitchFamily="34" charset="-122"/>
                </a:rPr>
                <a:t>引言</a:t>
              </a:r>
              <a:endParaRPr lang="zh-CN" altLang="en-US" sz="1600" strike="noStrike" noProof="1" dirty="0">
                <a:solidFill>
                  <a:schemeClr val="tx1"/>
                </a:solidFill>
                <a:latin typeface="微软雅黑" panose="020B0503020204020204" pitchFamily="34" charset="-122"/>
                <a:ea typeface="微软雅黑" panose="020B0503020204020204" pitchFamily="34" charset="-122"/>
              </a:endParaRPr>
            </a:p>
          </p:txBody>
        </p:sp>
        <p:sp>
          <p:nvSpPr>
            <p:cNvPr id="19" name="等腰三角形 18"/>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23" name="矩形 22"/>
          <p:cNvSpPr/>
          <p:nvPr userDrawn="1"/>
        </p:nvSpPr>
        <p:spPr>
          <a:xfrm>
            <a:off x="3175" y="2079625"/>
            <a:ext cx="1692275" cy="78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solidFill>
                  <a:schemeClr val="tx1"/>
                </a:solidFill>
                <a:latin typeface="微软雅黑" panose="020B0503020204020204" pitchFamily="34" charset="-122"/>
                <a:ea typeface="微软雅黑" panose="020B0503020204020204" pitchFamily="34" charset="-122"/>
              </a:rPr>
              <a:t>英语语法教学的三个转向</a:t>
            </a:r>
            <a:endParaRPr lang="zh-CN" altLang="en-US" sz="1600" strike="noStrike" noProof="1" dirty="0">
              <a:solidFill>
                <a:schemeClr val="tx1"/>
              </a:solidFill>
              <a:latin typeface="微软雅黑" panose="020B0503020204020204" pitchFamily="34" charset="-122"/>
              <a:ea typeface="微软雅黑" panose="020B0503020204020204" pitchFamily="34" charset="-122"/>
            </a:endParaRPr>
          </a:p>
        </p:txBody>
      </p:sp>
      <p:grpSp>
        <p:nvGrpSpPr>
          <p:cNvPr id="11" name="组合 10"/>
          <p:cNvGrpSpPr/>
          <p:nvPr userDrawn="1"/>
        </p:nvGrpSpPr>
        <p:grpSpPr>
          <a:xfrm>
            <a:off x="-2466" y="4510374"/>
            <a:ext cx="1691680" cy="788186"/>
            <a:chOff x="2311936" y="2060849"/>
            <a:chExt cx="1691680" cy="788186"/>
          </a:xfrm>
          <a:solidFill>
            <a:srgbClr val="568D11"/>
          </a:solidFill>
        </p:grpSpPr>
        <p:sp>
          <p:nvSpPr>
            <p:cNvPr id="14" name="矩形 13"/>
            <p:cNvSpPr/>
            <p:nvPr userDrawn="1"/>
          </p:nvSpPr>
          <p:spPr>
            <a:xfrm>
              <a:off x="2311936" y="2060849"/>
              <a:ext cx="1691680" cy="7881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strike="noStrike" noProof="1" dirty="0">
                  <a:latin typeface="微软雅黑" panose="020B0503020204020204" pitchFamily="34" charset="-122"/>
                  <a:ea typeface="微软雅黑" panose="020B0503020204020204" pitchFamily="34" charset="-122"/>
                </a:rPr>
                <a:t>总结</a:t>
              </a:r>
              <a:endParaRPr lang="zh-CN" altLang="en-US" sz="1600" strike="noStrike" noProof="1" dirty="0">
                <a:latin typeface="微软雅黑" panose="020B0503020204020204" pitchFamily="34" charset="-122"/>
                <a:ea typeface="微软雅黑" panose="020B0503020204020204" pitchFamily="34" charset="-122"/>
              </a:endParaRPr>
            </a:p>
          </p:txBody>
        </p:sp>
        <p:sp>
          <p:nvSpPr>
            <p:cNvPr id="13" name="等腰三角形 12"/>
            <p:cNvSpPr/>
            <p:nvPr userDrawn="1"/>
          </p:nvSpPr>
          <p:spPr>
            <a:xfrm rot="16200000">
              <a:off x="3857302" y="2382934"/>
              <a:ext cx="144016" cy="1440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Tree>
  </p:cSld>
  <p:clrMapOvr>
    <a:masterClrMapping/>
  </p:clrMapOvr>
  <p:transition spd="slow" advTm="7000">
    <p:randomBar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fgClr>
          <a:bgClr>
            <a:srgbClr val="F2F2F2"/>
          </a:bgClr>
        </a:pattFill>
        <a:effectLst/>
      </p:bgPr>
    </p:bg>
    <p:spTree>
      <p:nvGrpSpPr>
        <p:cNvPr id="1" name=""/>
        <p:cNvGrpSpPr/>
        <p:nvPr/>
      </p:nvGrpSpPr>
      <p:grpSpPr/>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advTm="7000">
    <p:randomBar dir="ver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5" Type="http://schemas.openxmlformats.org/officeDocument/2006/relationships/slideLayout" Target="../slideLayouts/slideLayout12.xml"/><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12.jpeg"/><Relationship Id="rId2" Type="http://schemas.openxmlformats.org/officeDocument/2006/relationships/tags" Target="../tags/tag60.xml"/><Relationship Id="rId17" Type="http://schemas.openxmlformats.org/officeDocument/2006/relationships/notesSlide" Target="../notesSlides/notesSlide1.xml"/><Relationship Id="rId16" Type="http://schemas.openxmlformats.org/officeDocument/2006/relationships/slideLayout" Target="../slideLayouts/slideLayout13.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image" Target="../media/image13.jpeg"/><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8" Type="http://schemas.openxmlformats.org/officeDocument/2006/relationships/notesSlide" Target="../notesSlides/notesSlide2.xml"/><Relationship Id="rId17" Type="http://schemas.openxmlformats.org/officeDocument/2006/relationships/slideLayout" Target="../slideLayouts/slideLayout13.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image" Target="../media/image14.jpeg"/><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4.xml"/></Relationships>
</file>

<file path=ppt/slides/_rels/slide13.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8" Type="http://schemas.openxmlformats.org/officeDocument/2006/relationships/notesSlide" Target="../notesSlides/notesSlide3.xml"/><Relationship Id="rId17" Type="http://schemas.openxmlformats.org/officeDocument/2006/relationships/slideLayout" Target="../slideLayouts/slideLayout13.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image" Target="../media/image14.jpeg"/><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1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119.xml"/><Relationship Id="rId7" Type="http://schemas.openxmlformats.org/officeDocument/2006/relationships/image" Target="../media/image16.jpeg"/><Relationship Id="rId6" Type="http://schemas.openxmlformats.org/officeDocument/2006/relationships/tags" Target="../tags/tag118.xml"/><Relationship Id="rId5" Type="http://schemas.openxmlformats.org/officeDocument/2006/relationships/image" Target="../media/image15.jpe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2" Type="http://schemas.openxmlformats.org/officeDocument/2006/relationships/notesSlide" Target="../notesSlides/notesSlide4.xml"/><Relationship Id="rId11" Type="http://schemas.openxmlformats.org/officeDocument/2006/relationships/slideLayout" Target="../slideLayouts/slideLayout13.xml"/><Relationship Id="rId10" Type="http://schemas.openxmlformats.org/officeDocument/2006/relationships/image" Target="../media/image18.png"/><Relationship Id="rId1" Type="http://schemas.openxmlformats.org/officeDocument/2006/relationships/tags" Target="../tags/tag1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3.jpeg"/><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8.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130.xml"/><Relationship Id="rId4" Type="http://schemas.openxmlformats.org/officeDocument/2006/relationships/image" Target="../media/image19.png"/><Relationship Id="rId3" Type="http://schemas.openxmlformats.org/officeDocument/2006/relationships/tags" Target="../tags/tag129.xml"/><Relationship Id="rId2" Type="http://schemas.microsoft.com/office/2007/relationships/media" Target="../media/media2.mp4"/><Relationship Id="rId1" Type="http://schemas.openxmlformats.org/officeDocument/2006/relationships/video" Target="../media/media2.mp4"/></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132.xml"/><Relationship Id="rId4" Type="http://schemas.openxmlformats.org/officeDocument/2006/relationships/image" Target="../media/image20.png"/><Relationship Id="rId3" Type="http://schemas.openxmlformats.org/officeDocument/2006/relationships/tags" Target="../tags/tag131.xml"/><Relationship Id="rId2" Type="http://schemas.microsoft.com/office/2007/relationships/media" Target="file:///C:\Users\bravolily\Desktop\&#38738;&#24180;&#23492;&#35821;&#34945;&#38534;&#24179;.mp4" TargetMode="External"/><Relationship Id="rId1" Type="http://schemas.openxmlformats.org/officeDocument/2006/relationships/video" Target="file:///C:\Users\bravolily\Desktop\&#38738;&#24180;&#23492;&#35821;&#34945;&#38534;&#24179;.mp4" TargetMode="Externa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134.xml"/><Relationship Id="rId4" Type="http://schemas.openxmlformats.org/officeDocument/2006/relationships/image" Target="../media/image19.png"/><Relationship Id="rId3" Type="http://schemas.openxmlformats.org/officeDocument/2006/relationships/tags" Target="../tags/tag133.xml"/><Relationship Id="rId2" Type="http://schemas.microsoft.com/office/2007/relationships/media" Target="../media/media2.mp4"/><Relationship Id="rId1" Type="http://schemas.openxmlformats.org/officeDocument/2006/relationships/video" Target="../media/media2.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jpeg"/><Relationship Id="rId1" Type="http://schemas.openxmlformats.org/officeDocument/2006/relationships/tags" Target="../tags/tag135.xml"/></Relationships>
</file>

<file path=ppt/slides/_rels/slide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image" Target="../media/image6.jpeg"/><Relationship Id="rId5" Type="http://schemas.openxmlformats.org/officeDocument/2006/relationships/tags" Target="../tags/tag21.xml"/><Relationship Id="rId4" Type="http://schemas.openxmlformats.org/officeDocument/2006/relationships/image" Target="../media/image5.jpeg"/><Relationship Id="rId3" Type="http://schemas.openxmlformats.org/officeDocument/2006/relationships/tags" Target="../tags/tag20.xml"/><Relationship Id="rId2" Type="http://schemas.openxmlformats.org/officeDocument/2006/relationships/image" Target="../media/image4.jpeg"/><Relationship Id="rId12" Type="http://schemas.openxmlformats.org/officeDocument/2006/relationships/slideLayout" Target="../slideLayouts/slideLayout12.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tags" Target="../tags/tag138.xml"/><Relationship Id="rId4" Type="http://schemas.openxmlformats.org/officeDocument/2006/relationships/image" Target="../media/image5.jpeg"/><Relationship Id="rId3" Type="http://schemas.openxmlformats.org/officeDocument/2006/relationships/tags" Target="../tags/tag137.xml"/><Relationship Id="rId2" Type="http://schemas.openxmlformats.org/officeDocument/2006/relationships/image" Target="../media/image4.jpeg"/><Relationship Id="rId1" Type="http://schemas.openxmlformats.org/officeDocument/2006/relationships/tags" Target="../tags/tag1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tags" Target="../tags/tag28.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7.png"/><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jpeg"/><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32.xml"/><Relationship Id="rId3" Type="http://schemas.openxmlformats.org/officeDocument/2006/relationships/image" Target="../media/image3.jpeg"/><Relationship Id="rId2" Type="http://schemas.openxmlformats.org/officeDocument/2006/relationships/tags" Target="../tags/tag31.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jpeg"/><Relationship Id="rId2" Type="http://schemas.openxmlformats.org/officeDocument/2006/relationships/tags" Target="../tags/tag34.xml"/><Relationship Id="rId1" Type="http://schemas.openxmlformats.org/officeDocument/2006/relationships/tags" Target="../tags/tag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2" name="Freeform 5"/>
          <p:cNvSpPr>
            <a:spLocks noChangeArrowheads="1"/>
          </p:cNvSpPr>
          <p:nvPr>
            <p:custDataLst>
              <p:tags r:id="rId1"/>
            </p:custDataLst>
          </p:nvPr>
        </p:nvSpPr>
        <p:spPr bwMode="auto">
          <a:xfrm>
            <a:off x="3953527" y="2338020"/>
            <a:ext cx="3739515" cy="3811212"/>
          </a:xfrm>
          <a:custGeom>
            <a:avLst/>
            <a:gdLst>
              <a:gd name="T0" fmla="*/ 2012 w 1045"/>
              <a:gd name="T1" fmla="*/ 4143 h 1279"/>
              <a:gd name="T2" fmla="*/ 1597 w 1045"/>
              <a:gd name="T3" fmla="*/ 4147 h 1279"/>
              <a:gd name="T4" fmla="*/ 1591 w 1045"/>
              <a:gd name="T5" fmla="*/ 3463 h 1279"/>
              <a:gd name="T6" fmla="*/ 1174 w 1045"/>
              <a:gd name="T7" fmla="*/ 3115 h 1279"/>
              <a:gd name="T8" fmla="*/ 774 w 1045"/>
              <a:gd name="T9" fmla="*/ 3086 h 1279"/>
              <a:gd name="T10" fmla="*/ 0 w 1045"/>
              <a:gd name="T11" fmla="*/ 2697 h 1279"/>
              <a:gd name="T12" fmla="*/ 1044 w 1045"/>
              <a:gd name="T13" fmla="*/ 3009 h 1279"/>
              <a:gd name="T14" fmla="*/ 380 w 1045"/>
              <a:gd name="T15" fmla="*/ 2256 h 1279"/>
              <a:gd name="T16" fmla="*/ 1393 w 1045"/>
              <a:gd name="T17" fmla="*/ 3090 h 1279"/>
              <a:gd name="T18" fmla="*/ 1600 w 1045"/>
              <a:gd name="T19" fmla="*/ 3232 h 1279"/>
              <a:gd name="T20" fmla="*/ 1600 w 1045"/>
              <a:gd name="T21" fmla="*/ 3220 h 1279"/>
              <a:gd name="T22" fmla="*/ 1519 w 1045"/>
              <a:gd name="T23" fmla="*/ 2227 h 1279"/>
              <a:gd name="T24" fmla="*/ 803 w 1045"/>
              <a:gd name="T25" fmla="*/ 1880 h 1279"/>
              <a:gd name="T26" fmla="*/ 36 w 1045"/>
              <a:gd name="T27" fmla="*/ 704 h 1279"/>
              <a:gd name="T28" fmla="*/ 891 w 1045"/>
              <a:gd name="T29" fmla="*/ 1777 h 1279"/>
              <a:gd name="T30" fmla="*/ 1037 w 1045"/>
              <a:gd name="T31" fmla="*/ 1291 h 1279"/>
              <a:gd name="T32" fmla="*/ 1024 w 1045"/>
              <a:gd name="T33" fmla="*/ 798 h 1279"/>
              <a:gd name="T34" fmla="*/ 1130 w 1045"/>
              <a:gd name="T35" fmla="*/ 1491 h 1279"/>
              <a:gd name="T36" fmla="*/ 1062 w 1045"/>
              <a:gd name="T37" fmla="*/ 1880 h 1279"/>
              <a:gd name="T38" fmla="*/ 1526 w 1045"/>
              <a:gd name="T39" fmla="*/ 2053 h 1279"/>
              <a:gd name="T40" fmla="*/ 1773 w 1045"/>
              <a:gd name="T41" fmla="*/ 0 h 1279"/>
              <a:gd name="T42" fmla="*/ 1714 w 1045"/>
              <a:gd name="T43" fmla="*/ 2199 h 1279"/>
              <a:gd name="T44" fmla="*/ 1867 w 1045"/>
              <a:gd name="T45" fmla="*/ 2838 h 1279"/>
              <a:gd name="T46" fmla="*/ 2401 w 1045"/>
              <a:gd name="T47" fmla="*/ 2366 h 1279"/>
              <a:gd name="T48" fmla="*/ 2621 w 1045"/>
              <a:gd name="T49" fmla="*/ 1212 h 1279"/>
              <a:gd name="T50" fmla="*/ 2563 w 1045"/>
              <a:gd name="T51" fmla="*/ 2227 h 1279"/>
              <a:gd name="T52" fmla="*/ 2925 w 1045"/>
              <a:gd name="T53" fmla="*/ 1851 h 1279"/>
              <a:gd name="T54" fmla="*/ 3386 w 1045"/>
              <a:gd name="T55" fmla="*/ 1041 h 1279"/>
              <a:gd name="T56" fmla="*/ 3103 w 1045"/>
              <a:gd name="T57" fmla="*/ 1766 h 1279"/>
              <a:gd name="T58" fmla="*/ 1996 w 1045"/>
              <a:gd name="T59" fmla="*/ 3131 h 1279"/>
              <a:gd name="T60" fmla="*/ 1976 w 1045"/>
              <a:gd name="T61" fmla="*/ 3551 h 1279"/>
              <a:gd name="T62" fmla="*/ 3042 w 1045"/>
              <a:gd name="T63" fmla="*/ 2879 h 1279"/>
              <a:gd name="T64" fmla="*/ 1976 w 1045"/>
              <a:gd name="T65" fmla="*/ 3697 h 1279"/>
              <a:gd name="T66" fmla="*/ 2012 w 1045"/>
              <a:gd name="T67" fmla="*/ 4143 h 12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5"/>
              <a:gd name="T103" fmla="*/ 0 h 1279"/>
              <a:gd name="T104" fmla="*/ 1045 w 1045"/>
              <a:gd name="T105" fmla="*/ 1279 h 12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rgbClr val="00B050"/>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6892" name="Freeform 16"/>
          <p:cNvSpPr>
            <a:spLocks noChangeArrowheads="1"/>
          </p:cNvSpPr>
          <p:nvPr>
            <p:custDataLst>
              <p:tags r:id="rId2"/>
            </p:custDataLst>
          </p:nvPr>
        </p:nvSpPr>
        <p:spPr bwMode="auto">
          <a:xfrm>
            <a:off x="5619132" y="4467956"/>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rgbClr val="FFC000"/>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Freeform 16"/>
          <p:cNvSpPr>
            <a:spLocks noChangeArrowheads="1"/>
          </p:cNvSpPr>
          <p:nvPr>
            <p:custDataLst>
              <p:tags r:id="rId3"/>
            </p:custDataLst>
          </p:nvPr>
        </p:nvSpPr>
        <p:spPr bwMode="auto">
          <a:xfrm>
            <a:off x="4853322" y="5436966"/>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Freeform 16"/>
          <p:cNvSpPr>
            <a:spLocks noChangeArrowheads="1"/>
          </p:cNvSpPr>
          <p:nvPr>
            <p:custDataLst>
              <p:tags r:id="rId4"/>
            </p:custDataLst>
          </p:nvPr>
        </p:nvSpPr>
        <p:spPr bwMode="auto">
          <a:xfrm>
            <a:off x="5725812" y="3615786"/>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rgbClr val="7030A0"/>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Freeform 16"/>
          <p:cNvSpPr>
            <a:spLocks noChangeArrowheads="1"/>
          </p:cNvSpPr>
          <p:nvPr>
            <p:custDataLst>
              <p:tags r:id="rId5"/>
            </p:custDataLst>
          </p:nvPr>
        </p:nvSpPr>
        <p:spPr bwMode="auto">
          <a:xfrm>
            <a:off x="6253497" y="5219161"/>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Freeform 16"/>
          <p:cNvSpPr>
            <a:spLocks noChangeArrowheads="1"/>
          </p:cNvSpPr>
          <p:nvPr>
            <p:custDataLst>
              <p:tags r:id="rId6"/>
            </p:custDataLst>
          </p:nvPr>
        </p:nvSpPr>
        <p:spPr bwMode="auto">
          <a:xfrm>
            <a:off x="4914282" y="4675601"/>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rgbClr val="C00000"/>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Freeform 16"/>
          <p:cNvSpPr>
            <a:spLocks noChangeArrowheads="1"/>
          </p:cNvSpPr>
          <p:nvPr>
            <p:custDataLst>
              <p:tags r:id="rId7"/>
            </p:custDataLst>
          </p:nvPr>
        </p:nvSpPr>
        <p:spPr bwMode="auto">
          <a:xfrm>
            <a:off x="5725812" y="5684616"/>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Freeform 16"/>
          <p:cNvSpPr>
            <a:spLocks noChangeArrowheads="1"/>
          </p:cNvSpPr>
          <p:nvPr>
            <p:custDataLst>
              <p:tags r:id="rId8"/>
            </p:custDataLst>
          </p:nvPr>
        </p:nvSpPr>
        <p:spPr bwMode="auto">
          <a:xfrm>
            <a:off x="6927867" y="5558251"/>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rgbClr val="FFFF00"/>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Freeform 16"/>
          <p:cNvSpPr>
            <a:spLocks noChangeArrowheads="1"/>
          </p:cNvSpPr>
          <p:nvPr>
            <p:custDataLst>
              <p:tags r:id="rId9"/>
            </p:custDataLst>
          </p:nvPr>
        </p:nvSpPr>
        <p:spPr bwMode="auto">
          <a:xfrm>
            <a:off x="6927867" y="4745451"/>
            <a:ext cx="304800" cy="37254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文本框 10"/>
          <p:cNvSpPr txBox="1"/>
          <p:nvPr>
            <p:custDataLst>
              <p:tags r:id="rId10"/>
            </p:custDataLst>
          </p:nvPr>
        </p:nvSpPr>
        <p:spPr>
          <a:xfrm>
            <a:off x="4492007" y="6036545"/>
            <a:ext cx="2740660" cy="707886"/>
          </a:xfrm>
          <a:prstGeom prst="rect">
            <a:avLst/>
          </a:prstGeom>
          <a:solidFill>
            <a:srgbClr val="FFC000"/>
          </a:solidFill>
          <a:effectLst>
            <a:softEdge rad="101600"/>
          </a:effectLst>
        </p:spPr>
        <p:txBody>
          <a:bodyPr wrap="square" rtlCol="0">
            <a:spAutoFit/>
          </a:bodyPr>
          <a:lstStyle/>
          <a:p>
            <a:pPr algn="ctr"/>
            <a:r>
              <a:rPr lang="en-US" altLang="zh-CN" sz="4000" b="1" dirty="0">
                <a:solidFill>
                  <a:schemeClr val="tx1"/>
                </a:solidFill>
                <a:latin typeface="Times New Roman" panose="02020603050405020304" charset="0"/>
                <a:cs typeface="Times New Roman" panose="02020603050405020304" charset="0"/>
              </a:rPr>
              <a:t>Biography</a:t>
            </a:r>
            <a:endParaRPr lang="en-US" altLang="zh-CN" sz="3200" b="1" dirty="0">
              <a:solidFill>
                <a:schemeClr val="tx1"/>
              </a:solidFill>
              <a:latin typeface="Times New Roman" panose="02020603050405020304" charset="0"/>
              <a:cs typeface="Times New Roman" panose="02020603050405020304" charset="0"/>
            </a:endParaRPr>
          </a:p>
        </p:txBody>
      </p:sp>
      <p:sp>
        <p:nvSpPr>
          <p:cNvPr id="39" name="文本框 38"/>
          <p:cNvSpPr txBox="1"/>
          <p:nvPr>
            <p:custDataLst>
              <p:tags r:id="rId11"/>
            </p:custDataLst>
          </p:nvPr>
        </p:nvSpPr>
        <p:spPr>
          <a:xfrm rot="21240000">
            <a:off x="2301800" y="5205669"/>
            <a:ext cx="1824990" cy="578882"/>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education</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5" name="文本框 14"/>
          <p:cNvSpPr txBox="1"/>
          <p:nvPr>
            <p:custDataLst>
              <p:tags r:id="rId12"/>
            </p:custDataLst>
          </p:nvPr>
        </p:nvSpPr>
        <p:spPr>
          <a:xfrm rot="21240000">
            <a:off x="369741" y="3489476"/>
            <a:ext cx="2036445" cy="1055608"/>
          </a:xfrm>
          <a:prstGeom prst="roundRect">
            <a:avLst/>
          </a:prstGeom>
          <a:solidFill>
            <a:srgbClr val="CCCCFF"/>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work experience</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6" name="文本框 15"/>
          <p:cNvSpPr txBox="1"/>
          <p:nvPr>
            <p:custDataLst>
              <p:tags r:id="rId13"/>
            </p:custDataLst>
          </p:nvPr>
        </p:nvSpPr>
        <p:spPr>
          <a:xfrm rot="21240000">
            <a:off x="936607" y="4663165"/>
            <a:ext cx="1824990" cy="578882"/>
          </a:xfrm>
          <a:prstGeom prst="roundRect">
            <a:avLst/>
          </a:prstGeom>
          <a:solidFill>
            <a:srgbClr val="FFFF00"/>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identity</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custDataLst>
              <p:tags r:id="rId14"/>
            </p:custDataLst>
          </p:nvPr>
        </p:nvSpPr>
        <p:spPr>
          <a:xfrm rot="21240000">
            <a:off x="819989" y="2575341"/>
            <a:ext cx="2677795" cy="578882"/>
          </a:xfrm>
          <a:prstGeom prst="roundRect">
            <a:avLst/>
          </a:prstGeom>
          <a:solidFill>
            <a:srgbClr val="F95D95"/>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life experience</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8" name="文本框 17"/>
          <p:cNvSpPr txBox="1"/>
          <p:nvPr>
            <p:custDataLst>
              <p:tags r:id="rId15"/>
            </p:custDataLst>
          </p:nvPr>
        </p:nvSpPr>
        <p:spPr>
          <a:xfrm rot="21240000">
            <a:off x="1881687" y="1649742"/>
            <a:ext cx="2123440" cy="578882"/>
          </a:xfrm>
          <a:prstGeom prst="roundRect">
            <a:avLst/>
          </a:prstGeom>
          <a:solidFill>
            <a:srgbClr val="00B0F0"/>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appearance</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9" name="文本框 18"/>
          <p:cNvSpPr txBox="1"/>
          <p:nvPr>
            <p:custDataLst>
              <p:tags r:id="rId16"/>
            </p:custDataLst>
          </p:nvPr>
        </p:nvSpPr>
        <p:spPr>
          <a:xfrm rot="21240000">
            <a:off x="4352607" y="1328957"/>
            <a:ext cx="1372870" cy="1055608"/>
          </a:xfrm>
          <a:prstGeom prst="roundRect">
            <a:avLst/>
          </a:prstGeom>
          <a:solidFill>
            <a:srgbClr val="C5FBCF"/>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funny story</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0" name="文本框 19"/>
          <p:cNvSpPr txBox="1"/>
          <p:nvPr>
            <p:custDataLst>
              <p:tags r:id="rId17"/>
            </p:custDataLst>
          </p:nvPr>
        </p:nvSpPr>
        <p:spPr>
          <a:xfrm rot="360000">
            <a:off x="7581651" y="5220226"/>
            <a:ext cx="2527935" cy="578882"/>
          </a:xfrm>
          <a:prstGeom prst="roundRect">
            <a:avLst/>
          </a:prstGeom>
          <a:solidFill>
            <a:srgbClr val="92D050"/>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achievements</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1" name="文本框 20"/>
          <p:cNvSpPr txBox="1"/>
          <p:nvPr>
            <p:custDataLst>
              <p:tags r:id="rId18"/>
            </p:custDataLst>
          </p:nvPr>
        </p:nvSpPr>
        <p:spPr>
          <a:xfrm rot="360000">
            <a:off x="8532178" y="4428331"/>
            <a:ext cx="2347595" cy="578882"/>
          </a:xfrm>
          <a:prstGeom prst="roundRect">
            <a:avLst/>
          </a:prstGeom>
          <a:solidFill>
            <a:srgbClr val="FF66FF"/>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contributions</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2" name="文本框 21"/>
          <p:cNvSpPr txBox="1"/>
          <p:nvPr>
            <p:custDataLst>
              <p:tags r:id="rId19"/>
            </p:custDataLst>
          </p:nvPr>
        </p:nvSpPr>
        <p:spPr>
          <a:xfrm rot="360000">
            <a:off x="9712905" y="3722531"/>
            <a:ext cx="1974215" cy="578882"/>
          </a:xfrm>
          <a:prstGeom prst="roundRect">
            <a:avLst/>
          </a:prstGeom>
          <a:solidFill>
            <a:srgbClr val="ACA5DF"/>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occupation</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3" name="文本框 22"/>
          <p:cNvSpPr txBox="1"/>
          <p:nvPr>
            <p:custDataLst>
              <p:tags r:id="rId20"/>
            </p:custDataLst>
          </p:nvPr>
        </p:nvSpPr>
        <p:spPr>
          <a:xfrm rot="360000">
            <a:off x="8596721" y="2928222"/>
            <a:ext cx="1785620" cy="578882"/>
          </a:xfrm>
          <a:prstGeom prst="roundRect">
            <a:avLst/>
          </a:prstGeom>
          <a:solidFill>
            <a:srgbClr val="7CECE7"/>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family life</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4" name="文本框 23"/>
          <p:cNvSpPr txBox="1"/>
          <p:nvPr>
            <p:custDataLst>
              <p:tags r:id="rId21"/>
            </p:custDataLst>
          </p:nvPr>
        </p:nvSpPr>
        <p:spPr>
          <a:xfrm rot="600000">
            <a:off x="8660220" y="2020278"/>
            <a:ext cx="1658620" cy="578882"/>
          </a:xfrm>
          <a:prstGeom prst="roundRect">
            <a:avLst/>
          </a:prstGeom>
          <a:solidFill>
            <a:srgbClr val="FFFF99"/>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quality</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custDataLst>
              <p:tags r:id="rId22"/>
            </p:custDataLst>
          </p:nvPr>
        </p:nvSpPr>
        <p:spPr>
          <a:xfrm rot="480000">
            <a:off x="6130625" y="1360101"/>
            <a:ext cx="2204085" cy="1055608"/>
          </a:xfrm>
          <a:prstGeom prst="roundRect">
            <a:avLst/>
          </a:prstGeom>
          <a:solidFill>
            <a:srgbClr val="FCBAE9"/>
          </a:solidFill>
          <a:ln>
            <a:solidFill>
              <a:schemeClr val="tx1"/>
            </a:solidFill>
          </a:ln>
        </p:spPr>
        <p:txBody>
          <a:bodyPr wrap="square" rtlCol="0">
            <a:spAutoFit/>
          </a:bodyPr>
          <a:lstStyle/>
          <a:p>
            <a:pPr algn="ctr"/>
            <a:r>
              <a:rPr lang="en-US" altLang="zh-CN" sz="2800" b="1" dirty="0">
                <a:latin typeface="Times New Roman" panose="02020603050405020304" charset="0"/>
                <a:cs typeface="Times New Roman" panose="02020603050405020304" charset="0"/>
                <a:sym typeface="+mn-ea"/>
              </a:rPr>
              <a:t>general introduction</a:t>
            </a:r>
            <a:endParaRPr lang="en-US" altLang="zh-CN" sz="2800" b="1" i="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26" name="文本框 25"/>
          <p:cNvSpPr txBox="1"/>
          <p:nvPr>
            <p:custDataLst>
              <p:tags r:id="rId23"/>
            </p:custDataLst>
          </p:nvPr>
        </p:nvSpPr>
        <p:spPr>
          <a:xfrm>
            <a:off x="3015615" y="91440"/>
            <a:ext cx="7669530" cy="1014730"/>
          </a:xfrm>
          <a:prstGeom prst="rect">
            <a:avLst/>
          </a:prstGeom>
          <a:noFill/>
        </p:spPr>
        <p:txBody>
          <a:bodyPr wrap="square" rtlCol="0">
            <a:spAutoFit/>
          </a:bodyPr>
          <a:lstStyle/>
          <a:p>
            <a:pPr>
              <a:lnSpc>
                <a:spcPct val="150000"/>
              </a:lnSpc>
            </a:pPr>
            <a:r>
              <a:rPr lang="en-US" sz="4000" b="1" dirty="0">
                <a:solidFill>
                  <a:srgbClr val="C00000"/>
                </a:solidFill>
                <a:latin typeface="Times New Roman" panose="02020603050405020304" charset="0"/>
                <a:cs typeface="Times New Roman" panose="02020603050405020304" charset="0"/>
                <a:sym typeface="+mn-ea"/>
              </a:rPr>
              <a:t>C</a:t>
            </a:r>
            <a:r>
              <a:rPr lang="en-US" sz="4000" b="1" dirty="0" smtClean="0">
                <a:solidFill>
                  <a:srgbClr val="C00000"/>
                </a:solidFill>
                <a:latin typeface="Times New Roman" panose="02020603050405020304" charset="0"/>
                <a:cs typeface="Times New Roman" panose="02020603050405020304" charset="0"/>
                <a:sym typeface="+mn-ea"/>
              </a:rPr>
              <a:t>ontent of biography</a:t>
            </a:r>
            <a:r>
              <a:rPr lang="zh-CN" altLang="en-US" sz="4000" b="1" dirty="0" smtClean="0">
                <a:solidFill>
                  <a:srgbClr val="C00000"/>
                </a:solidFill>
                <a:latin typeface="Times New Roman" panose="02020603050405020304" charset="0"/>
                <a:cs typeface="Times New Roman" panose="02020603050405020304" charset="0"/>
                <a:sym typeface="+mn-ea"/>
              </a:rPr>
              <a:t>（人物传记）</a:t>
            </a:r>
            <a:endParaRPr lang="zh-CN" altLang="en-US" sz="4000" b="1" dirty="0" smtClean="0">
              <a:solidFill>
                <a:srgbClr val="C00000"/>
              </a:solidFill>
              <a:latin typeface="Times New Roman" panose="02020603050405020304" charset="0"/>
              <a:cs typeface="Times New Roman" panose="02020603050405020304" charset="0"/>
              <a:sym typeface="+mn-ea"/>
            </a:endParaRPr>
          </a:p>
        </p:txBody>
      </p:sp>
    </p:spTree>
    <p:custDataLst>
      <p:tags r:id="rId24"/>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610870" y="789940"/>
          <a:ext cx="11364595" cy="4326437"/>
        </p:xfrm>
        <a:graphic>
          <a:graphicData uri="http://schemas.openxmlformats.org/drawingml/2006/table">
            <a:tbl>
              <a:tblPr firstRow="1" bandRow="1">
                <a:tableStyleId>{5C22544A-7EE6-4342-B048-85BDC9FD1C3A}</a:tableStyleId>
              </a:tblPr>
              <a:tblGrid>
                <a:gridCol w="3755390"/>
                <a:gridCol w="7609205"/>
              </a:tblGrid>
              <a:tr h="822325">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47206">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47206">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09700">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 name="图片 5"/>
          <p:cNvPicPr/>
          <p:nvPr>
            <p:custDataLst>
              <p:tags r:id="rId2"/>
            </p:custDataLst>
          </p:nvPr>
        </p:nvPicPr>
        <p:blipFill>
          <a:blip r:embed="rId3" cstate="print"/>
          <a:stretch>
            <a:fillRect/>
          </a:stretch>
        </p:blipFill>
        <p:spPr>
          <a:xfrm>
            <a:off x="689347" y="1786124"/>
            <a:ext cx="612468" cy="818638"/>
          </a:xfrm>
          <a:prstGeom prst="rect">
            <a:avLst/>
          </a:prstGeom>
          <a:noFill/>
          <a:ln w="9525">
            <a:noFill/>
          </a:ln>
        </p:spPr>
      </p:pic>
      <p:sp>
        <p:nvSpPr>
          <p:cNvPr id="20" name="文本框 19"/>
          <p:cNvSpPr txBox="1"/>
          <p:nvPr>
            <p:custDataLst>
              <p:tags r:id="rId4"/>
            </p:custDataLst>
          </p:nvPr>
        </p:nvSpPr>
        <p:spPr>
          <a:xfrm>
            <a:off x="1653540" y="789305"/>
            <a:ext cx="3222625" cy="861695"/>
          </a:xfrm>
          <a:prstGeom prst="rect">
            <a:avLst/>
          </a:prstGeom>
          <a:noFill/>
        </p:spPr>
        <p:txBody>
          <a:bodyPr wrap="square" lIns="0" tIns="0" rIns="0" bIns="0" rtlCol="0" anchor="t">
            <a:spAutoFit/>
            <a:scene3d>
              <a:camera prst="orthographicFront"/>
              <a:lightRig rig="threePt" dir="t"/>
            </a:scene3d>
          </a:bodyPr>
          <a:lstStyle/>
          <a:p>
            <a:r>
              <a:rPr lang="zh-CN" altLang="en-US" sz="2800" b="1" dirty="0" smtClean="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rPr>
              <a:t>Birthdate</a:t>
            </a:r>
            <a:endParaRPr lang="zh-CN" altLang="en-US" sz="2800" b="1" dirty="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endParaRPr>
          </a:p>
          <a:p>
            <a:r>
              <a:rPr lang="en-US" altLang="zh-CN" sz="2800" b="1" dirty="0" smtClean="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rPr>
              <a:t>Birthplace</a:t>
            </a:r>
            <a:endParaRPr lang="zh-CN" altLang="en-US" sz="2800" b="1" dirty="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endParaRPr>
          </a:p>
        </p:txBody>
      </p:sp>
      <p:sp>
        <p:nvSpPr>
          <p:cNvPr id="21" name="文本框 20"/>
          <p:cNvSpPr txBox="1"/>
          <p:nvPr>
            <p:custDataLst>
              <p:tags r:id="rId5"/>
            </p:custDataLst>
          </p:nvPr>
        </p:nvSpPr>
        <p:spPr>
          <a:xfrm>
            <a:off x="1531950" y="1902956"/>
            <a:ext cx="2342729" cy="430530"/>
          </a:xfrm>
          <a:prstGeom prst="rect">
            <a:avLst/>
          </a:prstGeom>
          <a:noFill/>
        </p:spPr>
        <p:txBody>
          <a:bodyPr wrap="square" lIns="0" tIns="0" rIns="0" bIns="0" rtlCol="0" anchor="t">
            <a:spAutoFit/>
            <a:scene3d>
              <a:camera prst="orthographicFront"/>
              <a:lightRig rig="threePt" dir="t"/>
            </a:scene3d>
          </a:bodyPr>
          <a:lstStyle/>
          <a:p>
            <a:r>
              <a:rPr lang="en-US" sz="2800" b="1" dirty="0" smtClean="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rPr>
              <a:t>Appearance</a:t>
            </a:r>
            <a:endParaRPr lang="zh-CN" altLang="en-US" sz="2800" b="1" dirty="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endParaRPr>
          </a:p>
        </p:txBody>
      </p:sp>
      <p:sp>
        <p:nvSpPr>
          <p:cNvPr id="22" name="文本框 21"/>
          <p:cNvSpPr txBox="1"/>
          <p:nvPr>
            <p:custDataLst>
              <p:tags r:id="rId6"/>
            </p:custDataLst>
          </p:nvPr>
        </p:nvSpPr>
        <p:spPr>
          <a:xfrm>
            <a:off x="1531950" y="4167325"/>
            <a:ext cx="1459653" cy="430530"/>
          </a:xfrm>
          <a:prstGeom prst="rect">
            <a:avLst/>
          </a:prstGeom>
          <a:noFill/>
        </p:spPr>
        <p:txBody>
          <a:bodyPr wrap="square" lIns="0" tIns="0" rIns="0" bIns="0" rtlCol="0" anchor="t">
            <a:spAutoFit/>
            <a:scene3d>
              <a:camera prst="orthographicFront"/>
              <a:lightRig rig="threePt" dir="t"/>
            </a:scene3d>
          </a:bodyPr>
          <a:lstStyle/>
          <a:p>
            <a:r>
              <a:rPr lang="en-US" altLang="zh-CN" sz="2800" b="1" dirty="0" smtClean="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rPr>
              <a:t>Major</a:t>
            </a:r>
            <a:endParaRPr lang="zh-CN" altLang="en-US" sz="2800" b="1" dirty="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endParaRPr>
          </a:p>
        </p:txBody>
      </p:sp>
      <p:sp>
        <p:nvSpPr>
          <p:cNvPr id="23" name="文本框 22"/>
          <p:cNvSpPr txBox="1"/>
          <p:nvPr>
            <p:custDataLst>
              <p:tags r:id="rId7"/>
            </p:custDataLst>
          </p:nvPr>
        </p:nvSpPr>
        <p:spPr>
          <a:xfrm>
            <a:off x="1531949" y="2854906"/>
            <a:ext cx="2342729" cy="430530"/>
          </a:xfrm>
          <a:prstGeom prst="rect">
            <a:avLst/>
          </a:prstGeom>
          <a:noFill/>
        </p:spPr>
        <p:txBody>
          <a:bodyPr wrap="square" lIns="0" tIns="0" rIns="0" bIns="0" rtlCol="0" anchor="t">
            <a:spAutoFit/>
            <a:scene3d>
              <a:camera prst="orthographicFront"/>
              <a:lightRig rig="threePt" dir="t"/>
            </a:scene3d>
          </a:bodyPr>
          <a:lstStyle/>
          <a:p>
            <a:r>
              <a:rPr lang="en-US" altLang="zh-CN" sz="2800" b="1" dirty="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rPr>
              <a:t>Identity</a:t>
            </a:r>
            <a:endParaRPr lang="en-US" altLang="zh-CN" sz="2800" b="1" dirty="0">
              <a:solidFill>
                <a:schemeClr val="tx2"/>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endParaRPr>
          </a:p>
        </p:txBody>
      </p:sp>
      <p:sp>
        <p:nvSpPr>
          <p:cNvPr id="25" name="TextBox 60"/>
          <p:cNvSpPr txBox="1"/>
          <p:nvPr>
            <p:custDataLst>
              <p:tags r:id="rId8"/>
            </p:custDataLst>
          </p:nvPr>
        </p:nvSpPr>
        <p:spPr>
          <a:xfrm>
            <a:off x="4471659" y="928477"/>
            <a:ext cx="3194685" cy="570865"/>
          </a:xfrm>
          <a:prstGeom prst="rect">
            <a:avLst/>
          </a:prstGeom>
          <a:noFill/>
        </p:spPr>
        <p:txBody>
          <a:bodyPr wrap="none" rtlCol="0">
            <a:spAutoFit/>
            <a:scene3d>
              <a:camera prst="orthographicFront"/>
              <a:lightRig rig="threePt" dir="t"/>
            </a:scene3d>
          </a:bodyPr>
          <a:lstStyle/>
          <a:p>
            <a:r>
              <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In 1930 </a:t>
            </a:r>
            <a:r>
              <a:rPr lang="en-US" altLang="zh-CN" sz="4800" b="1" baseline="-3000" dirty="0" err="1">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in</a:t>
            </a:r>
            <a:r>
              <a:rPr lang="en-US" altLang="zh-CN" sz="2800" b="1" dirty="0" smtClean="0">
                <a:solidFill>
                  <a:schemeClr val="tx2"/>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Arial" panose="020B0604020202020204" pitchFamily="34" charset="0"/>
              </a:rPr>
              <a:t> </a:t>
            </a:r>
            <a:r>
              <a:rPr lang="en-US" altLang="zh-CN" sz="4800" b="1" baseline="-3000" dirty="0" err="1">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Beijing</a:t>
            </a:r>
            <a:endPar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6" name="TextBox 60"/>
          <p:cNvSpPr txBox="1"/>
          <p:nvPr>
            <p:custDataLst>
              <p:tags r:id="rId9"/>
            </p:custDataLst>
          </p:nvPr>
        </p:nvSpPr>
        <p:spPr>
          <a:xfrm>
            <a:off x="4471659" y="1902941"/>
            <a:ext cx="2887906" cy="584775"/>
          </a:xfrm>
          <a:prstGeom prst="rect">
            <a:avLst/>
          </a:prstGeom>
          <a:noFill/>
        </p:spPr>
        <p:txBody>
          <a:bodyPr wrap="none" rtlCol="0">
            <a:spAutoFit/>
            <a:scene3d>
              <a:camera prst="orthographicFront"/>
              <a:lightRig rig="threePt" dir="t"/>
            </a:scene3d>
          </a:bodyPr>
          <a:lstStyle/>
          <a:p>
            <a:r>
              <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Slim but strong</a:t>
            </a:r>
            <a:endPar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7" name="TextBox 60"/>
          <p:cNvSpPr txBox="1"/>
          <p:nvPr>
            <p:custDataLst>
              <p:tags r:id="rId10"/>
            </p:custDataLst>
          </p:nvPr>
        </p:nvSpPr>
        <p:spPr>
          <a:xfrm>
            <a:off x="4569711" y="4229445"/>
            <a:ext cx="2954409" cy="584775"/>
          </a:xfrm>
          <a:prstGeom prst="rect">
            <a:avLst/>
          </a:prstGeom>
          <a:noFill/>
        </p:spPr>
        <p:txBody>
          <a:bodyPr wrap="square" rtlCol="0">
            <a:spAutoFit/>
            <a:scene3d>
              <a:camera prst="orthographicFront"/>
              <a:lightRig rig="threePt" dir="t"/>
            </a:scene3d>
          </a:bodyPr>
          <a:lstStyle/>
          <a:p>
            <a:r>
              <a:rPr lang="en-US" altLang="zh-CN" sz="4800" b="1" baseline="-3000" dirty="0" smtClean="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Agriculture</a:t>
            </a:r>
            <a:endPar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8" name="TextBox 60"/>
          <p:cNvSpPr txBox="1"/>
          <p:nvPr>
            <p:custDataLst>
              <p:tags r:id="rId11"/>
            </p:custDataLst>
          </p:nvPr>
        </p:nvSpPr>
        <p:spPr>
          <a:xfrm>
            <a:off x="4420870" y="2665095"/>
            <a:ext cx="7312660" cy="1050290"/>
          </a:xfrm>
          <a:prstGeom prst="rect">
            <a:avLst/>
          </a:prstGeom>
          <a:noFill/>
        </p:spPr>
        <p:txBody>
          <a:bodyPr wrap="square" rtlCol="0">
            <a:spAutoFit/>
            <a:scene3d>
              <a:camera prst="orthographicFront"/>
              <a:lightRig rig="threePt" dir="t"/>
            </a:scene3d>
          </a:bodyPr>
          <a:lstStyle/>
          <a:p>
            <a:r>
              <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A </a:t>
            </a:r>
            <a:r>
              <a:rPr lang="en-US" altLang="zh-CN" sz="4800" b="1" baseline="-3000" dirty="0" err="1">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scientist</a:t>
            </a:r>
            <a:r>
              <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 &amp; “Father of Hybrid Rice” </a:t>
            </a:r>
            <a:endPar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a:p>
            <a:r>
              <a:rPr lang="en-US" altLang="zh-CN" sz="4800" b="1" baseline="-3000" dirty="0">
                <a:solidFill>
                  <a:srgbClr val="C00000"/>
                </a:solidFill>
                <a:effectLst>
                  <a:outerShdw blurRad="38100" dist="19050" dir="2700000" algn="tl" rotWithShape="0">
                    <a:schemeClr val="dk1">
                      <a:alpha val="40000"/>
                    </a:schemeClr>
                  </a:outerShdw>
                </a:effectLst>
                <a:highlight>
                  <a:srgbClr val="FFFF00"/>
                </a:highligh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VS</a:t>
            </a:r>
            <a:r>
              <a:rPr lang="en-US" altLang="zh-CN" sz="4800" b="1" baseline="-3000" dirty="0">
                <a:solidFill>
                  <a:srgbClr val="C00000"/>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 A farmer   </a:t>
            </a:r>
            <a:endParaRPr lang="en-US" altLang="zh-CN" sz="4800" b="1" baseline="-3000" dirty="0" smtClean="0">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pic>
        <p:nvPicPr>
          <p:cNvPr id="31" name="图片 30"/>
          <p:cNvPicPr/>
          <p:nvPr>
            <p:custDataLst>
              <p:tags r:id="rId12"/>
            </p:custDataLst>
          </p:nvPr>
        </p:nvPicPr>
        <p:blipFill>
          <a:blip r:embed="rId13"/>
          <a:stretch>
            <a:fillRect/>
          </a:stretch>
        </p:blipFill>
        <p:spPr>
          <a:xfrm>
            <a:off x="10251861" y="-9525"/>
            <a:ext cx="1940049" cy="2264229"/>
          </a:xfrm>
          <a:prstGeom prst="ellipse">
            <a:avLst/>
          </a:prstGeom>
          <a:noFill/>
          <a:ln w="9525">
            <a:noFill/>
          </a:ln>
        </p:spPr>
      </p:pic>
      <p:sp>
        <p:nvSpPr>
          <p:cNvPr id="4" name="标题 1"/>
          <p:cNvSpPr>
            <a:spLocks noGrp="1"/>
          </p:cNvSpPr>
          <p:nvPr/>
        </p:nvSpPr>
        <p:spPr>
          <a:xfrm>
            <a:off x="1125855" y="-889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Read for para.1 &amp;2</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矩形标注 31"/>
          <p:cNvSpPr/>
          <p:nvPr>
            <p:custDataLst>
              <p:tags r:id="rId14"/>
            </p:custDataLst>
          </p:nvPr>
        </p:nvSpPr>
        <p:spPr>
          <a:xfrm>
            <a:off x="7622842" y="4259157"/>
            <a:ext cx="3988462" cy="1069251"/>
          </a:xfrm>
          <a:prstGeom prst="wedgeRectCallout">
            <a:avLst>
              <a:gd name="adj1" fmla="val -72690"/>
              <a:gd name="adj2" fmla="val 39310"/>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sz="2800" b="1" dirty="0">
                <a:solidFill>
                  <a:schemeClr val="tx1"/>
                </a:solidFill>
                <a:latin typeface="Times New Roman" panose="02020603050405020304" charset="0"/>
                <a:cs typeface="Times New Roman" panose="02020603050405020304" charset="0"/>
                <a:sym typeface="+mn-ea"/>
              </a:rPr>
              <a:t>Why did Yuan  decide to study agriculture?</a:t>
            </a:r>
            <a:endParaRPr lang="en-US" altLang="en-US" sz="2800" b="1" dirty="0">
              <a:solidFill>
                <a:schemeClr val="tx1"/>
              </a:solidFill>
              <a:latin typeface="Times New Roman" panose="02020603050405020304" charset="0"/>
              <a:cs typeface="Times New Roman" panose="02020603050405020304" charset="0"/>
              <a:sym typeface="+mn-ea"/>
            </a:endParaRPr>
          </a:p>
        </p:txBody>
      </p:sp>
    </p:spTree>
    <p:custDataLst>
      <p:tags r:id="rId15"/>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2" nodeType="clickEffect">
                                  <p:stCondLst>
                                    <p:cond delay="0"/>
                                  </p:stCondLst>
                                  <p:childTnLst>
                                    <p:anim calcmode="lin" valueType="num">
                                      <p:cBhvr additive="base">
                                        <p:cTn id="31" dur="500"/>
                                        <p:tgtEl>
                                          <p:spTgt spid="32"/>
                                        </p:tgtEl>
                                        <p:attrNameLst>
                                          <p:attrName>ppt_x</p:attrName>
                                        </p:attrNameLst>
                                      </p:cBhvr>
                                      <p:tavLst>
                                        <p:tav tm="0">
                                          <p:val>
                                            <p:strVal val="ppt_x"/>
                                          </p:val>
                                        </p:tav>
                                        <p:tav tm="100000">
                                          <p:val>
                                            <p:strVal val="ppt_x"/>
                                          </p:val>
                                        </p:tav>
                                      </p:tavLst>
                                    </p:anim>
                                    <p:anim calcmode="lin" valueType="num">
                                      <p:cBhvr additive="base">
                                        <p:cTn id="32" dur="500"/>
                                        <p:tgtEl>
                                          <p:spTgt spid="32"/>
                                        </p:tgtEl>
                                        <p:attrNameLst>
                                          <p:attrName>ppt_y</p:attrName>
                                        </p:attrNameLst>
                                      </p:cBhvr>
                                      <p:tavLst>
                                        <p:tav tm="0">
                                          <p:val>
                                            <p:strVal val="ppt_y"/>
                                          </p:val>
                                        </p:tav>
                                        <p:tav tm="100000">
                                          <p:val>
                                            <p:strVal val="1+ppt_h/2"/>
                                          </p:val>
                                        </p:tav>
                                      </p:tavLst>
                                    </p:anim>
                                    <p:set>
                                      <p:cBhvr>
                                        <p:cTn id="3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8" grpId="0"/>
      <p:bldP spid="28" grpId="1"/>
      <p:bldP spid="27" grpId="0"/>
      <p:bldP spid="27" grpId="1"/>
      <p:bldP spid="32" grpId="0" bldLvl="0" animBg="1"/>
      <p:bldP spid="32" grpId="1" animBg="1"/>
      <p:bldP spid="32"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ent Arrow 18"/>
          <p:cNvSpPr/>
          <p:nvPr>
            <p:custDataLst>
              <p:tags r:id="rId1"/>
            </p:custDataLst>
          </p:nvPr>
        </p:nvSpPr>
        <p:spPr>
          <a:xfrm>
            <a:off x="2367662" y="4039882"/>
            <a:ext cx="2449986" cy="1199727"/>
          </a:xfrm>
          <a:prstGeom prst="bentArrow">
            <a:avLst>
              <a:gd name="adj1" fmla="val 25000"/>
              <a:gd name="adj2" fmla="val 24558"/>
              <a:gd name="adj3" fmla="val 25000"/>
              <a:gd name="adj4" fmla="val 43750"/>
            </a:avLst>
          </a:prstGeom>
          <a:solidFill>
            <a:srgbClr val="00A2A4"/>
          </a:solidFill>
          <a:ln>
            <a:noFill/>
          </a:ln>
          <a:effectLst/>
          <a:scene3d>
            <a:camera prst="orthographicFront"/>
            <a:lightRig rig="threePt" dir="t"/>
          </a:scene3d>
          <a:sp3d prstMaterial="softEdge">
            <a:bevelT w="38100" h="635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sz="3200">
              <a:solidFill>
                <a:prstClr val="black"/>
              </a:solidFill>
            </a:endParaRPr>
          </a:p>
        </p:txBody>
      </p:sp>
      <p:sp>
        <p:nvSpPr>
          <p:cNvPr id="19" name="Bent Arrow 20"/>
          <p:cNvSpPr/>
          <p:nvPr>
            <p:custDataLst>
              <p:tags r:id="rId2"/>
            </p:custDataLst>
          </p:nvPr>
        </p:nvSpPr>
        <p:spPr>
          <a:xfrm>
            <a:off x="7340609" y="2601267"/>
            <a:ext cx="2202180" cy="1140460"/>
          </a:xfrm>
          <a:prstGeom prst="bentArrow">
            <a:avLst/>
          </a:prstGeom>
          <a:solidFill>
            <a:srgbClr val="FFC000"/>
          </a:solidFill>
          <a:ln>
            <a:noFill/>
          </a:ln>
          <a:effectLst/>
          <a:scene3d>
            <a:camera prst="orthographicFront"/>
            <a:lightRig rig="threePt" dir="t"/>
          </a:scene3d>
          <a:sp3d prstMaterial="softEdge">
            <a:bevelT w="38100" h="635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sz="3200">
              <a:solidFill>
                <a:prstClr val="black"/>
              </a:solidFill>
            </a:endParaRPr>
          </a:p>
        </p:txBody>
      </p:sp>
      <p:sp>
        <p:nvSpPr>
          <p:cNvPr id="20" name="Bent Arrow 19"/>
          <p:cNvSpPr/>
          <p:nvPr>
            <p:custDataLst>
              <p:tags r:id="rId3"/>
            </p:custDataLst>
          </p:nvPr>
        </p:nvSpPr>
        <p:spPr>
          <a:xfrm>
            <a:off x="4987495" y="3175070"/>
            <a:ext cx="2196866" cy="1208193"/>
          </a:xfrm>
          <a:prstGeom prst="bentArrow">
            <a:avLst/>
          </a:prstGeom>
          <a:solidFill>
            <a:srgbClr val="00B050"/>
          </a:solidFill>
          <a:ln>
            <a:noFill/>
          </a:ln>
          <a:effectLst/>
          <a:scene3d>
            <a:camera prst="orthographicFront"/>
            <a:lightRig rig="threePt" dir="t"/>
          </a:scene3d>
          <a:sp3d prstMaterial="softEdge">
            <a:bevelT w="38100" h="635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sz="3200">
              <a:solidFill>
                <a:prstClr val="black"/>
              </a:solidFill>
            </a:endParaRPr>
          </a:p>
        </p:txBody>
      </p:sp>
      <p:sp>
        <p:nvSpPr>
          <p:cNvPr id="32" name="TextBox 7"/>
          <p:cNvSpPr>
            <a:spLocks noChangeArrowheads="1"/>
          </p:cNvSpPr>
          <p:nvPr>
            <p:custDataLst>
              <p:tags r:id="rId4"/>
            </p:custDataLst>
          </p:nvPr>
        </p:nvSpPr>
        <p:spPr bwMode="auto">
          <a:xfrm>
            <a:off x="2336855" y="5293926"/>
            <a:ext cx="1224136" cy="20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35" b="1">
                <a:solidFill>
                  <a:schemeClr val="tx1">
                    <a:lumMod val="50000"/>
                    <a:lumOff val="50000"/>
                  </a:schemeClr>
                </a:solidFill>
                <a:latin typeface="微软雅黑" panose="020B0503020204020204" pitchFamily="34" charset="-122"/>
                <a:ea typeface="微软雅黑" panose="020B0503020204020204" pitchFamily="34" charset="-122"/>
              </a:rPr>
              <a:t>设计人员</a:t>
            </a:r>
            <a:endParaRPr lang="id-ID" altLang="zh-CN" sz="135"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圆角矩形 32"/>
          <p:cNvSpPr/>
          <p:nvPr>
            <p:custDataLst>
              <p:tags r:id="rId5"/>
            </p:custDataLst>
          </p:nvPr>
        </p:nvSpPr>
        <p:spPr>
          <a:xfrm>
            <a:off x="2848134" y="3594073"/>
            <a:ext cx="1796215" cy="467360"/>
          </a:xfrm>
          <a:prstGeom prst="roundRect">
            <a:avLst>
              <a:gd name="adj" fmla="val 50000"/>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realized</a:t>
            </a:r>
            <a:endParaRPr lang="en-US" altLang="zh-CN" sz="2800" b="1" dirty="0">
              <a:solidFill>
                <a:schemeClr val="tx1"/>
              </a:solidFill>
              <a:cs typeface="Times New Roman" panose="02020603050405020304" charset="0"/>
            </a:endParaRPr>
          </a:p>
        </p:txBody>
      </p:sp>
      <p:sp>
        <p:nvSpPr>
          <p:cNvPr id="34" name="文本框 49"/>
          <p:cNvSpPr txBox="1"/>
          <p:nvPr>
            <p:custDataLst>
              <p:tags r:id="rId6"/>
            </p:custDataLst>
          </p:nvPr>
        </p:nvSpPr>
        <p:spPr>
          <a:xfrm>
            <a:off x="2653804" y="4593051"/>
            <a:ext cx="2411205" cy="954107"/>
          </a:xfrm>
          <a:prstGeom prst="rect">
            <a:avLst/>
          </a:prstGeom>
          <a:noFill/>
          <a:effectLst/>
        </p:spPr>
        <p:txBody>
          <a:bodyPr wrap="square" rtlCol="0">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rPr>
              <a:t>larger fields</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rPr>
              <a:t>✘</a:t>
            </a:r>
            <a:endPar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endParaRPr>
          </a:p>
          <a:p>
            <a:r>
              <a:rPr lang="en-US" altLang="zh-CN" sz="2800" b="1" dirty="0">
                <a:latin typeface="Times New Roman" panose="02020603050405020304" charset="0"/>
                <a:ea typeface="微软雅黑" panose="020B0503020204020204" pitchFamily="34" charset="-122"/>
                <a:cs typeface="Times New Roman" panose="02020603050405020304" charset="0"/>
              </a:rPr>
              <a:t>boost yields</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rPr>
              <a:t>✔</a:t>
            </a:r>
            <a:r>
              <a:rPr lang="en-US" altLang="zh-CN" sz="2800" b="1" dirty="0">
                <a:latin typeface="Times New Roman" panose="02020603050405020304" charset="0"/>
                <a:ea typeface="微软雅黑" panose="020B0503020204020204" pitchFamily="34" charset="-122"/>
                <a:cs typeface="Times New Roman" panose="02020603050405020304" charset="0"/>
              </a:rPr>
              <a:t>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sp>
        <p:nvSpPr>
          <p:cNvPr id="49" name="圆角矩形 48"/>
          <p:cNvSpPr/>
          <p:nvPr>
            <p:custDataLst>
              <p:tags r:id="rId7"/>
            </p:custDataLst>
          </p:nvPr>
        </p:nvSpPr>
        <p:spPr>
          <a:xfrm>
            <a:off x="4817648" y="2680355"/>
            <a:ext cx="2228095" cy="467360"/>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convinced</a:t>
            </a:r>
            <a:endParaRPr lang="en-US" altLang="zh-CN" sz="2800" b="1" dirty="0">
              <a:solidFill>
                <a:schemeClr val="tx1"/>
              </a:solidFill>
              <a:cs typeface="Times New Roman" panose="02020603050405020304" charset="0"/>
            </a:endParaRPr>
          </a:p>
        </p:txBody>
      </p:sp>
      <p:sp>
        <p:nvSpPr>
          <p:cNvPr id="50" name="文本框 49"/>
          <p:cNvSpPr txBox="1"/>
          <p:nvPr>
            <p:custDataLst>
              <p:tags r:id="rId8"/>
            </p:custDataLst>
          </p:nvPr>
        </p:nvSpPr>
        <p:spPr>
          <a:xfrm>
            <a:off x="5291692" y="3636772"/>
            <a:ext cx="2092831" cy="1384995"/>
          </a:xfrm>
          <a:prstGeom prst="rect">
            <a:avLst/>
          </a:prstGeom>
          <a:noFill/>
          <a:effectLst/>
        </p:spPr>
        <p:txBody>
          <a:bodyPr wrap="square" rtlCol="0">
            <a:spAutoFit/>
          </a:bodyPr>
          <a:lstStyle/>
          <a:p>
            <a:pPr>
              <a:lnSpc>
                <a:spcPct val="100000"/>
              </a:lnSpc>
            </a:pPr>
            <a:r>
              <a:rPr lang="en-US" altLang="zh-CN" sz="2800" b="1" dirty="0">
                <a:latin typeface="Times New Roman" panose="02020603050405020304" charset="0"/>
                <a:ea typeface="微软雅黑" panose="020B0503020204020204" pitchFamily="34" charset="-122"/>
                <a:cs typeface="Times New Roman" panose="02020603050405020304" charset="0"/>
              </a:rPr>
              <a:t>the </a:t>
            </a:r>
            <a:r>
              <a:rPr lang="en-US" altLang="zh-CN" sz="2800" b="1" dirty="0">
                <a:solidFill>
                  <a:srgbClr val="00B050"/>
                </a:solidFill>
                <a:latin typeface="Times New Roman" panose="02020603050405020304" charset="0"/>
                <a:ea typeface="微软雅黑" panose="020B0503020204020204" pitchFamily="34" charset="-122"/>
                <a:cs typeface="Times New Roman" panose="02020603050405020304" charset="0"/>
              </a:rPr>
              <a:t>creation</a:t>
            </a:r>
            <a:r>
              <a:rPr lang="en-US" altLang="zh-CN" sz="2800" b="1" dirty="0">
                <a:latin typeface="Times New Roman" panose="02020603050405020304" charset="0"/>
                <a:ea typeface="微软雅黑" panose="020B0503020204020204" pitchFamily="34" charset="-122"/>
                <a:cs typeface="Times New Roman" panose="02020603050405020304" charset="0"/>
              </a:rPr>
              <a:t> of hybrid rice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sp>
        <p:nvSpPr>
          <p:cNvPr id="22" name="圆角矩形 21"/>
          <p:cNvSpPr/>
          <p:nvPr>
            <p:custDataLst>
              <p:tags r:id="rId9"/>
            </p:custDataLst>
          </p:nvPr>
        </p:nvSpPr>
        <p:spPr>
          <a:xfrm>
            <a:off x="7340609" y="2133907"/>
            <a:ext cx="1986280" cy="46736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overcame</a:t>
            </a:r>
            <a:endParaRPr lang="en-US" altLang="zh-CN" sz="2800" b="1" dirty="0">
              <a:solidFill>
                <a:schemeClr val="tx1"/>
              </a:solidFill>
              <a:cs typeface="Times New Roman" panose="02020603050405020304" charset="0"/>
            </a:endParaRPr>
          </a:p>
        </p:txBody>
      </p:sp>
      <p:sp>
        <p:nvSpPr>
          <p:cNvPr id="24" name="文本框 23"/>
          <p:cNvSpPr txBox="1"/>
          <p:nvPr>
            <p:custDataLst>
              <p:tags r:id="rId10"/>
            </p:custDataLst>
          </p:nvPr>
        </p:nvSpPr>
        <p:spPr>
          <a:xfrm>
            <a:off x="7657138" y="3091113"/>
            <a:ext cx="1885651" cy="954107"/>
          </a:xfrm>
          <a:prstGeom prst="rect">
            <a:avLst/>
          </a:prstGeom>
          <a:noFill/>
          <a:effectLst/>
        </p:spPr>
        <p:txBody>
          <a:bodyPr wrap="square" rtlCol="0">
            <a:spAutoFit/>
          </a:bodyPr>
          <a:lstStyle/>
          <a:p>
            <a:pPr>
              <a:lnSpc>
                <a:spcPct val="100000"/>
              </a:lnSpc>
            </a:pPr>
            <a:r>
              <a:rPr lang="en-US" altLang="zh-CN" sz="2800" b="1" dirty="0">
                <a:latin typeface="Times New Roman" panose="02020603050405020304" charset="0"/>
                <a:ea typeface="微软雅黑" panose="020B0503020204020204" pitchFamily="34" charset="-122"/>
                <a:cs typeface="Times New Roman" panose="02020603050405020304" charset="0"/>
              </a:rPr>
              <a:t>technical difficulties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pic>
        <p:nvPicPr>
          <p:cNvPr id="25" name="图片 24"/>
          <p:cNvPicPr/>
          <p:nvPr>
            <p:custDataLst>
              <p:tags r:id="rId11"/>
            </p:custDataLst>
          </p:nvPr>
        </p:nvPicPr>
        <p:blipFill>
          <a:blip r:embed="rId12"/>
          <a:stretch>
            <a:fillRect/>
          </a:stretch>
        </p:blipFill>
        <p:spPr>
          <a:xfrm>
            <a:off x="82035" y="1015576"/>
            <a:ext cx="2209728" cy="2360728"/>
          </a:xfrm>
          <a:prstGeom prst="ellipse">
            <a:avLst/>
          </a:prstGeom>
          <a:noFill/>
          <a:ln w="9525">
            <a:noFill/>
          </a:ln>
        </p:spPr>
      </p:pic>
      <p:cxnSp>
        <p:nvCxnSpPr>
          <p:cNvPr id="26" name="直接箭头连接符 25"/>
          <p:cNvCxnSpPr/>
          <p:nvPr>
            <p:custDataLst>
              <p:tags r:id="rId13"/>
            </p:custDataLst>
          </p:nvPr>
        </p:nvCxnSpPr>
        <p:spPr>
          <a:xfrm flipV="1">
            <a:off x="186478" y="924410"/>
            <a:ext cx="11211302" cy="3021980"/>
          </a:xfrm>
          <a:prstGeom prst="straightConnector1">
            <a:avLst/>
          </a:prstGeom>
          <a:ln w="57150">
            <a:solidFill>
              <a:srgbClr val="7030A0"/>
            </a:solidFill>
            <a:headEnd type="none"/>
            <a:tailEnd type="triangle" w="med" len="med"/>
          </a:ln>
          <a:effectLst>
            <a:innerShdw blurRad="63500" dist="50800" dir="18900000">
              <a:prstClr val="black">
                <a:alpha val="50000"/>
              </a:prstClr>
            </a:innerShdw>
          </a:effectLst>
        </p:spPr>
        <p:style>
          <a:lnRef idx="3">
            <a:schemeClr val="accent3"/>
          </a:lnRef>
          <a:fillRef idx="0">
            <a:schemeClr val="accent3"/>
          </a:fillRef>
          <a:effectRef idx="2">
            <a:schemeClr val="accent3"/>
          </a:effectRef>
          <a:fontRef idx="minor">
            <a:schemeClr val="tx1"/>
          </a:fontRef>
        </p:style>
      </p:cxnSp>
      <p:sp>
        <p:nvSpPr>
          <p:cNvPr id="30" name="Bent Arrow 20"/>
          <p:cNvSpPr/>
          <p:nvPr>
            <p:custDataLst>
              <p:tags r:id="rId14"/>
            </p:custDataLst>
          </p:nvPr>
        </p:nvSpPr>
        <p:spPr>
          <a:xfrm>
            <a:off x="9748983" y="1977545"/>
            <a:ext cx="2290234" cy="996527"/>
          </a:xfrm>
          <a:prstGeom prst="bentArrow">
            <a:avLst>
              <a:gd name="adj1" fmla="val 25000"/>
              <a:gd name="adj2" fmla="val 25546"/>
              <a:gd name="adj3" fmla="val 25000"/>
              <a:gd name="adj4" fmla="val 43750"/>
            </a:avLst>
          </a:prstGeom>
          <a:solidFill>
            <a:srgbClr val="F87A08"/>
          </a:solidFill>
          <a:ln>
            <a:noFill/>
          </a:ln>
          <a:effectLst/>
          <a:scene3d>
            <a:camera prst="orthographicFront"/>
            <a:lightRig rig="threePt" dir="t"/>
          </a:scene3d>
          <a:sp3d prstMaterial="softEdge">
            <a:bevelT w="38100" h="635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sz="3200">
              <a:solidFill>
                <a:prstClr val="black"/>
              </a:solidFill>
            </a:endParaRPr>
          </a:p>
        </p:txBody>
      </p:sp>
      <p:sp>
        <p:nvSpPr>
          <p:cNvPr id="35" name="圆角矩形 34"/>
          <p:cNvSpPr/>
          <p:nvPr>
            <p:custDataLst>
              <p:tags r:id="rId15"/>
            </p:custDataLst>
          </p:nvPr>
        </p:nvSpPr>
        <p:spPr>
          <a:xfrm>
            <a:off x="9748983" y="1495679"/>
            <a:ext cx="2181437" cy="467360"/>
          </a:xfrm>
          <a:prstGeom prst="roundRect">
            <a:avLst>
              <a:gd name="adj" fmla="val 50000"/>
            </a:avLst>
          </a:prstGeom>
          <a:solidFill>
            <a:srgbClr val="FF7E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developed</a:t>
            </a:r>
            <a:endParaRPr lang="en-US" altLang="zh-CN" sz="2800" b="1" dirty="0">
              <a:solidFill>
                <a:schemeClr val="tx1"/>
              </a:solidFill>
              <a:cs typeface="Times New Roman" panose="02020603050405020304" charset="0"/>
            </a:endParaRPr>
          </a:p>
        </p:txBody>
      </p:sp>
      <p:sp>
        <p:nvSpPr>
          <p:cNvPr id="37" name="文本框 36"/>
          <p:cNvSpPr txBox="1"/>
          <p:nvPr>
            <p:custDataLst>
              <p:tags r:id="rId16"/>
            </p:custDataLst>
          </p:nvPr>
        </p:nvSpPr>
        <p:spPr>
          <a:xfrm>
            <a:off x="10049424" y="2344821"/>
            <a:ext cx="2098988" cy="954107"/>
          </a:xfrm>
          <a:prstGeom prst="rect">
            <a:avLst/>
          </a:prstGeom>
          <a:noFill/>
          <a:effectLst/>
        </p:spPr>
        <p:txBody>
          <a:bodyPr wrap="square" rtlCol="0">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rPr>
              <a:t>hybrid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a:p>
            <a:r>
              <a:rPr lang="en-US" altLang="zh-CN" sz="2800" b="1" dirty="0">
                <a:latin typeface="Times New Roman" panose="02020603050405020304" charset="0"/>
                <a:ea typeface="微软雅黑" panose="020B0503020204020204" pitchFamily="34" charset="-122"/>
                <a:cs typeface="Times New Roman" panose="02020603050405020304" charset="0"/>
              </a:rPr>
              <a:t>rice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in 1974</a:t>
            </a:r>
            <a:r>
              <a:rPr lang="en-US" altLang="zh-CN" sz="2800" b="1" dirty="0">
                <a:latin typeface="Times New Roman" panose="02020603050405020304" charset="0"/>
                <a:ea typeface="微软雅黑" panose="020B0503020204020204" pitchFamily="34" charset="-122"/>
                <a:cs typeface="Times New Roman" panose="02020603050405020304" charset="0"/>
              </a:rPr>
              <a:t>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sp>
        <p:nvSpPr>
          <p:cNvPr id="10" name="矩形 9"/>
          <p:cNvSpPr/>
          <p:nvPr/>
        </p:nvSpPr>
        <p:spPr>
          <a:xfrm>
            <a:off x="2119297" y="743616"/>
            <a:ext cx="7365030" cy="523220"/>
          </a:xfrm>
          <a:prstGeom prst="rect">
            <a:avLst/>
          </a:prstGeom>
          <a:solidFill>
            <a:srgbClr val="7030A0"/>
          </a:solidFill>
          <a:ln w="19050">
            <a:solidFill>
              <a:schemeClr val="bg1"/>
            </a:solidFill>
          </a:ln>
        </p:spPr>
        <p:txBody>
          <a:bodyPr wrap="none">
            <a:spAutoFit/>
          </a:bodyPr>
          <a:lstStyle/>
          <a:p>
            <a:pPr marL="179705"/>
            <a:r>
              <a:rPr lang="en-US" altLang="zh-CN" sz="2800" b="1" dirty="0">
                <a:solidFill>
                  <a:schemeClr val="bg1"/>
                </a:solidFill>
                <a:latin typeface="Times New Roman" panose="02020603050405020304" charset="0"/>
                <a:ea typeface="微软雅黑" panose="020B0503020204020204" pitchFamily="34" charset="-122"/>
                <a:cs typeface="Times New Roman" panose="02020603050405020304" charset="0"/>
              </a:rPr>
              <a:t>How did</a:t>
            </a:r>
            <a:r>
              <a:rPr lang="zh-CN" altLang="en-US" sz="2800" b="1" dirty="0">
                <a:solidFill>
                  <a:schemeClr val="bg1"/>
                </a:solidFill>
                <a:latin typeface="Times New Roman" panose="02020603050405020304" charset="0"/>
                <a:ea typeface="微软雅黑" panose="020B0503020204020204" pitchFamily="34" charset="-122"/>
                <a:cs typeface="Times New Roman" panose="02020603050405020304" charset="0"/>
              </a:rPr>
              <a:t> Yuan Longping </a:t>
            </a:r>
            <a:r>
              <a:rPr lang="en-US" altLang="zh-CN" sz="2800" b="1" dirty="0">
                <a:solidFill>
                  <a:schemeClr val="bg1"/>
                </a:solidFill>
                <a:latin typeface="Times New Roman" panose="02020603050405020304" charset="0"/>
                <a:ea typeface="微软雅黑" panose="020B0503020204020204" pitchFamily="34" charset="-122"/>
                <a:cs typeface="Times New Roman" panose="02020603050405020304" charset="0"/>
              </a:rPr>
              <a:t>develop hybrid rice</a:t>
            </a:r>
            <a:r>
              <a:rPr lang="zh-CN" altLang="en-US" sz="2800" b="1" dirty="0">
                <a:solidFill>
                  <a:schemeClr val="bg1"/>
                </a:solidFill>
                <a:latin typeface="Times New Roman" panose="02020603050405020304" charset="0"/>
                <a:ea typeface="微软雅黑" panose="020B0503020204020204" pitchFamily="34" charset="-122"/>
                <a:cs typeface="Times New Roman" panose="02020603050405020304" charset="0"/>
              </a:rPr>
              <a:t>?</a:t>
            </a:r>
            <a:endParaRPr lang="zh-CN" altLang="en-US" sz="2800" b="1" dirty="0">
              <a:solidFill>
                <a:schemeClr val="bg1"/>
              </a:solidFill>
              <a:latin typeface="Times New Roman" panose="02020603050405020304" charset="0"/>
              <a:ea typeface="微软雅黑" panose="020B0503020204020204" pitchFamily="34" charset="-122"/>
              <a:cs typeface="Times New Roman" panose="02020603050405020304" charset="0"/>
            </a:endParaRPr>
          </a:p>
        </p:txBody>
      </p:sp>
      <p:sp>
        <p:nvSpPr>
          <p:cNvPr id="55" name="下箭头 54"/>
          <p:cNvSpPr/>
          <p:nvPr/>
        </p:nvSpPr>
        <p:spPr>
          <a:xfrm rot="13666229">
            <a:off x="5048892" y="4581210"/>
            <a:ext cx="201942" cy="50901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动作按钮: 帮助 55">
            <a:hlinkClick r:id="" action="ppaction://noaction" highlightClick="1"/>
          </p:cNvPr>
          <p:cNvSpPr/>
          <p:nvPr/>
        </p:nvSpPr>
        <p:spPr>
          <a:xfrm>
            <a:off x="6085928" y="4677146"/>
            <a:ext cx="445501" cy="485665"/>
          </a:xfrm>
          <a:prstGeom prst="actionButtonHel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9618665" y="3376304"/>
            <a:ext cx="2527857" cy="1421928"/>
          </a:xfrm>
          <a:prstGeom prst="rect">
            <a:avLst/>
          </a:prstGeom>
          <a:solidFill>
            <a:srgbClr val="FF7E08"/>
          </a:solidFill>
        </p:spPr>
        <p:txBody>
          <a:bodyPr wrap="square">
            <a:spAutoFit/>
          </a:bodyPr>
          <a:lstStyle/>
          <a:p>
            <a:pPr>
              <a:lnSpc>
                <a:spcPct val="120000"/>
              </a:lnSpc>
            </a:pPr>
            <a:r>
              <a:rPr lang="en-US" altLang="zh-CN" sz="2400" b="1" dirty="0">
                <a:latin typeface="+mn-lt"/>
                <a:ea typeface="微软雅黑" panose="020B0503020204020204" pitchFamily="34" charset="-122"/>
                <a:cs typeface="Times New Roman" panose="02020603050405020304" charset="0"/>
              </a:rPr>
              <a:t>What is the main advantage of hybrid rice</a:t>
            </a:r>
            <a:r>
              <a:rPr lang="zh-CN" altLang="en-US" sz="2400" b="1" dirty="0">
                <a:latin typeface="+mn-lt"/>
                <a:ea typeface="微软雅黑" panose="020B0503020204020204" pitchFamily="34" charset="-122"/>
                <a:cs typeface="Times New Roman" panose="02020603050405020304" charset="0"/>
              </a:rPr>
              <a:t>?</a:t>
            </a:r>
            <a:endParaRPr lang="zh-CN" altLang="en-US" sz="2400" b="1" dirty="0">
              <a:latin typeface="+mn-lt"/>
              <a:ea typeface="微软雅黑" panose="020B0503020204020204" pitchFamily="34" charset="-122"/>
              <a:cs typeface="Times New Roman" panose="02020603050405020304" charset="0"/>
            </a:endParaRPr>
          </a:p>
        </p:txBody>
      </p:sp>
      <p:sp>
        <p:nvSpPr>
          <p:cNvPr id="59" name="圆角矩形标注 58"/>
          <p:cNvSpPr/>
          <p:nvPr/>
        </p:nvSpPr>
        <p:spPr>
          <a:xfrm>
            <a:off x="9137536" y="4919978"/>
            <a:ext cx="2901681" cy="1676210"/>
          </a:xfrm>
          <a:prstGeom prst="wedgeRoundRectCallout">
            <a:avLst>
              <a:gd name="adj1" fmla="val -14325"/>
              <a:gd name="adj2" fmla="val -62676"/>
              <a:gd name="adj3" fmla="val 16667"/>
            </a:avLst>
          </a:prstGeom>
          <a:solidFill>
            <a:srgbClr val="C00000"/>
          </a:solidFill>
        </p:spPr>
        <p:txBody>
          <a:bodyPr wrap="square">
            <a:spAutoFit/>
          </a:bodyPr>
          <a:lstStyle/>
          <a:p>
            <a:pPr>
              <a:lnSpc>
                <a:spcPct val="110000"/>
              </a:lnSpc>
            </a:pPr>
            <a:r>
              <a:rPr lang="en-US" altLang="zh-CN" sz="2800" b="1" dirty="0">
                <a:solidFill>
                  <a:schemeClr val="bg1"/>
                </a:solidFill>
                <a:latin typeface="Times New Roman" panose="02020603050405020304" charset="0"/>
                <a:cs typeface="Times New Roman" panose="02020603050405020304" charset="0"/>
                <a:sym typeface="宋体" panose="02010600030101010101" pitchFamily="2" charset="-122"/>
              </a:rPr>
              <a:t>enabled </a:t>
            </a:r>
            <a:r>
              <a:rPr lang="en-US" altLang="zh-CN" sz="2800" b="1" dirty="0" smtClean="0">
                <a:solidFill>
                  <a:schemeClr val="bg1"/>
                </a:solidFill>
                <a:latin typeface="Times New Roman" panose="02020603050405020304" charset="0"/>
                <a:cs typeface="Times New Roman" panose="02020603050405020304" charset="0"/>
                <a:sym typeface="宋体" panose="02010600030101010101" pitchFamily="2" charset="-122"/>
              </a:rPr>
              <a:t>farmers to </a:t>
            </a:r>
            <a:r>
              <a:rPr lang="en-US" altLang="zh-CN" sz="2800" b="1" dirty="0">
                <a:solidFill>
                  <a:schemeClr val="bg1"/>
                </a:solidFill>
                <a:latin typeface="Times New Roman" panose="02020603050405020304" charset="0"/>
                <a:cs typeface="Times New Roman" panose="02020603050405020304" charset="0"/>
                <a:sym typeface="宋体" panose="02010600030101010101" pitchFamily="2" charset="-122"/>
              </a:rPr>
              <a:t>expand their output greatly</a:t>
            </a:r>
            <a:endParaRPr lang="zh-CN" altLang="en-US" sz="2800" b="1" dirty="0">
              <a:solidFill>
                <a:schemeClr val="bg1"/>
              </a:solidFill>
              <a:latin typeface="Times New Roman" panose="02020603050405020304" charset="0"/>
              <a:cs typeface="Times New Roman" panose="02020603050405020304" charset="0"/>
              <a:sym typeface="宋体" panose="02010600030101010101" pitchFamily="2" charset="-122"/>
            </a:endParaRPr>
          </a:p>
        </p:txBody>
      </p:sp>
      <p:sp>
        <p:nvSpPr>
          <p:cNvPr id="3" name="矩形 2"/>
          <p:cNvSpPr/>
          <p:nvPr/>
        </p:nvSpPr>
        <p:spPr>
          <a:xfrm>
            <a:off x="2118995" y="743585"/>
            <a:ext cx="7365365" cy="521970"/>
          </a:xfrm>
          <a:prstGeom prst="rect">
            <a:avLst/>
          </a:prstGeom>
          <a:solidFill>
            <a:srgbClr val="7030A0"/>
          </a:solidFill>
          <a:ln w="19050">
            <a:solidFill>
              <a:schemeClr val="bg1"/>
            </a:solidFill>
          </a:ln>
        </p:spPr>
        <p:txBody>
          <a:bodyPr wrap="square">
            <a:spAutoFit/>
          </a:bodyPr>
          <a:p>
            <a:pPr marL="179705"/>
            <a:r>
              <a:rPr lang="en-US" altLang="zh-CN" sz="2800" b="1" dirty="0">
                <a:solidFill>
                  <a:schemeClr val="bg1"/>
                </a:solidFill>
                <a:latin typeface="Times New Roman" panose="02020603050405020304" charset="0"/>
                <a:ea typeface="微软雅黑" panose="020B0503020204020204" pitchFamily="34" charset="-122"/>
                <a:cs typeface="Times New Roman" panose="02020603050405020304" charset="0"/>
              </a:rPr>
              <a:t>tough/unprecedented</a:t>
            </a:r>
            <a:r>
              <a:rPr lang="zh-CN" altLang="en-US" sz="2800" b="1" dirty="0">
                <a:solidFill>
                  <a:schemeClr val="bg1"/>
                </a:solidFill>
                <a:latin typeface="Times New Roman" panose="02020603050405020304" charset="0"/>
                <a:ea typeface="微软雅黑" panose="020B0503020204020204" pitchFamily="34" charset="-122"/>
                <a:cs typeface="Times New Roman" panose="02020603050405020304" charset="0"/>
              </a:rPr>
              <a:t>（史无前例的</a:t>
            </a:r>
            <a:r>
              <a:rPr lang="en-US" altLang="zh-CN" sz="2800" b="1" dirty="0">
                <a:solidFill>
                  <a:schemeClr val="bg1"/>
                </a:solidFill>
                <a:latin typeface="Times New Roman" panose="02020603050405020304" charset="0"/>
                <a:ea typeface="微软雅黑" panose="020B0503020204020204" pitchFamily="34" charset="-122"/>
                <a:cs typeface="Times New Roman" panose="02020603050405020304" charset="0"/>
              </a:rPr>
              <a:t>) job</a:t>
            </a:r>
            <a:endParaRPr lang="en-US" altLang="zh-CN" sz="2800" b="1" dirty="0">
              <a:solidFill>
                <a:schemeClr val="bg1"/>
              </a:solidFill>
              <a:latin typeface="Times New Roman" panose="02020603050405020304" charset="0"/>
              <a:ea typeface="微软雅黑" panose="020B0503020204020204" pitchFamily="34" charset="-122"/>
              <a:cs typeface="Times New Roman" panose="02020603050405020304" charset="0"/>
            </a:endParaRPr>
          </a:p>
        </p:txBody>
      </p:sp>
      <p:sp>
        <p:nvSpPr>
          <p:cNvPr id="12" name="标题 1"/>
          <p:cNvSpPr>
            <a:spLocks noGrp="1"/>
          </p:cNvSpPr>
          <p:nvPr/>
        </p:nvSpPr>
        <p:spPr>
          <a:xfrm>
            <a:off x="1214120" y="153035"/>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Para.3 Research process</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4" name="直接连接符 13"/>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25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up)">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up)">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up)">
                                      <p:cBhvr>
                                        <p:cTn id="63" dur="5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wipe(up)">
                                      <p:cBhvr>
                                        <p:cTn id="68" dur="5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down)">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blinds(horizontal)">
                                      <p:cBhvr>
                                        <p:cTn id="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9" grpId="0" bldLvl="0" animBg="1"/>
      <p:bldP spid="20" grpId="0" bldLvl="0" animBg="1"/>
      <p:bldP spid="33" grpId="0" bldLvl="0" animBg="1"/>
      <p:bldP spid="34" grpId="0" bldLvl="0" animBg="1"/>
      <p:bldP spid="49" grpId="0" bldLvl="0" animBg="1"/>
      <p:bldP spid="50" grpId="0" bldLvl="0" animBg="1"/>
      <p:bldP spid="22" grpId="0" bldLvl="0" animBg="1"/>
      <p:bldP spid="24" grpId="0" bldLvl="0" animBg="1"/>
      <p:bldP spid="30" grpId="0" bldLvl="0" animBg="1"/>
      <p:bldP spid="35" grpId="0" bldLvl="0" animBg="1"/>
      <p:bldP spid="37" grpId="0" bldLvl="0" animBg="1"/>
      <p:bldP spid="55" grpId="0" bldLvl="0" animBg="1"/>
      <p:bldP spid="56" grpId="0" bldLvl="0" animBg="1"/>
      <p:bldP spid="58" grpId="0" bldLvl="0" animBg="1"/>
      <p:bldP spid="59" grpId="0" bldLvl="0" animBg="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ent Arrow 18"/>
          <p:cNvSpPr/>
          <p:nvPr>
            <p:custDataLst>
              <p:tags r:id="rId1"/>
            </p:custDataLst>
          </p:nvPr>
        </p:nvSpPr>
        <p:spPr>
          <a:xfrm>
            <a:off x="2367662" y="4039882"/>
            <a:ext cx="2449986" cy="1199727"/>
          </a:xfrm>
          <a:prstGeom prst="bentArrow">
            <a:avLst>
              <a:gd name="adj1" fmla="val 25000"/>
              <a:gd name="adj2" fmla="val 24558"/>
              <a:gd name="adj3" fmla="val 25000"/>
              <a:gd name="adj4" fmla="val 43750"/>
            </a:avLst>
          </a:prstGeom>
          <a:solidFill>
            <a:srgbClr val="00A2A4"/>
          </a:solidFill>
          <a:ln>
            <a:noFill/>
          </a:ln>
          <a:effectLst/>
          <a:scene3d>
            <a:camera prst="orthographicFront"/>
            <a:lightRig rig="threePt" dir="t"/>
          </a:scene3d>
          <a:sp3d prstMaterial="softEdge">
            <a:bevelT w="38100" h="635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sz="3200">
              <a:solidFill>
                <a:prstClr val="black"/>
              </a:solidFill>
            </a:endParaRPr>
          </a:p>
        </p:txBody>
      </p:sp>
      <p:sp>
        <p:nvSpPr>
          <p:cNvPr id="19" name="Bent Arrow 20"/>
          <p:cNvSpPr/>
          <p:nvPr>
            <p:custDataLst>
              <p:tags r:id="rId2"/>
            </p:custDataLst>
          </p:nvPr>
        </p:nvSpPr>
        <p:spPr>
          <a:xfrm>
            <a:off x="7340609" y="2601267"/>
            <a:ext cx="2202180" cy="1140460"/>
          </a:xfrm>
          <a:prstGeom prst="bentArrow">
            <a:avLst/>
          </a:prstGeom>
          <a:solidFill>
            <a:srgbClr val="FFC000"/>
          </a:solidFill>
          <a:ln>
            <a:noFill/>
          </a:ln>
          <a:effectLst/>
          <a:scene3d>
            <a:camera prst="orthographicFront"/>
            <a:lightRig rig="threePt" dir="t"/>
          </a:scene3d>
          <a:sp3d prstMaterial="softEdge">
            <a:bevelT w="38100" h="635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sz="3200">
              <a:solidFill>
                <a:prstClr val="black"/>
              </a:solidFill>
            </a:endParaRPr>
          </a:p>
        </p:txBody>
      </p:sp>
      <p:sp>
        <p:nvSpPr>
          <p:cNvPr id="20" name="Bent Arrow 19"/>
          <p:cNvSpPr/>
          <p:nvPr>
            <p:custDataLst>
              <p:tags r:id="rId3"/>
            </p:custDataLst>
          </p:nvPr>
        </p:nvSpPr>
        <p:spPr>
          <a:xfrm>
            <a:off x="4987495" y="3175070"/>
            <a:ext cx="2196866" cy="1208193"/>
          </a:xfrm>
          <a:prstGeom prst="bentArrow">
            <a:avLst/>
          </a:prstGeom>
          <a:solidFill>
            <a:srgbClr val="00B050"/>
          </a:solidFill>
          <a:ln>
            <a:noFill/>
          </a:ln>
          <a:effectLst/>
          <a:scene3d>
            <a:camera prst="orthographicFront"/>
            <a:lightRig rig="threePt" dir="t"/>
          </a:scene3d>
          <a:sp3d prstMaterial="softEdge">
            <a:bevelT w="38100" h="635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sz="3200">
              <a:solidFill>
                <a:prstClr val="black"/>
              </a:solidFill>
            </a:endParaRPr>
          </a:p>
        </p:txBody>
      </p:sp>
      <p:sp>
        <p:nvSpPr>
          <p:cNvPr id="32" name="TextBox 7"/>
          <p:cNvSpPr>
            <a:spLocks noChangeArrowheads="1"/>
          </p:cNvSpPr>
          <p:nvPr>
            <p:custDataLst>
              <p:tags r:id="rId4"/>
            </p:custDataLst>
          </p:nvPr>
        </p:nvSpPr>
        <p:spPr bwMode="auto">
          <a:xfrm>
            <a:off x="2336855" y="5293926"/>
            <a:ext cx="1224136" cy="20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35" b="1">
                <a:solidFill>
                  <a:schemeClr val="tx1">
                    <a:lumMod val="50000"/>
                    <a:lumOff val="50000"/>
                  </a:schemeClr>
                </a:solidFill>
                <a:latin typeface="微软雅黑" panose="020B0503020204020204" pitchFamily="34" charset="-122"/>
                <a:ea typeface="微软雅黑" panose="020B0503020204020204" pitchFamily="34" charset="-122"/>
              </a:rPr>
              <a:t>设计人员</a:t>
            </a:r>
            <a:endParaRPr lang="id-ID" altLang="zh-CN" sz="135"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圆角矩形 32"/>
          <p:cNvSpPr/>
          <p:nvPr>
            <p:custDataLst>
              <p:tags r:id="rId5"/>
            </p:custDataLst>
          </p:nvPr>
        </p:nvSpPr>
        <p:spPr>
          <a:xfrm>
            <a:off x="2848134" y="3594073"/>
            <a:ext cx="1796215" cy="467360"/>
          </a:xfrm>
          <a:prstGeom prst="roundRect">
            <a:avLst>
              <a:gd name="adj" fmla="val 50000"/>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realized</a:t>
            </a:r>
            <a:endParaRPr lang="en-US" altLang="zh-CN" sz="2800" b="1" dirty="0">
              <a:solidFill>
                <a:schemeClr val="tx1"/>
              </a:solidFill>
              <a:cs typeface="Times New Roman" panose="02020603050405020304" charset="0"/>
            </a:endParaRPr>
          </a:p>
        </p:txBody>
      </p:sp>
      <p:sp>
        <p:nvSpPr>
          <p:cNvPr id="34" name="文本框 49"/>
          <p:cNvSpPr txBox="1"/>
          <p:nvPr>
            <p:custDataLst>
              <p:tags r:id="rId6"/>
            </p:custDataLst>
          </p:nvPr>
        </p:nvSpPr>
        <p:spPr>
          <a:xfrm>
            <a:off x="2653804" y="4593051"/>
            <a:ext cx="2411205" cy="954107"/>
          </a:xfrm>
          <a:prstGeom prst="rect">
            <a:avLst/>
          </a:prstGeom>
          <a:noFill/>
          <a:effectLst/>
        </p:spPr>
        <p:txBody>
          <a:bodyPr wrap="square" rtlCol="0">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rPr>
              <a:t>larger fields</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rPr>
              <a:t>✘</a:t>
            </a:r>
            <a:endPar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endParaRPr>
          </a:p>
          <a:p>
            <a:r>
              <a:rPr lang="en-US" altLang="zh-CN" sz="2800" b="1" dirty="0">
                <a:latin typeface="Times New Roman" panose="02020603050405020304" charset="0"/>
                <a:ea typeface="微软雅黑" panose="020B0503020204020204" pitchFamily="34" charset="-122"/>
                <a:cs typeface="Times New Roman" panose="02020603050405020304" charset="0"/>
              </a:rPr>
              <a:t>boost yields</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rPr>
              <a:t>✔</a:t>
            </a:r>
            <a:r>
              <a:rPr lang="en-US" altLang="zh-CN" sz="2800" b="1" dirty="0">
                <a:latin typeface="Times New Roman" panose="02020603050405020304" charset="0"/>
                <a:ea typeface="微软雅黑" panose="020B0503020204020204" pitchFamily="34" charset="-122"/>
                <a:cs typeface="Times New Roman" panose="02020603050405020304" charset="0"/>
              </a:rPr>
              <a:t>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sp>
        <p:nvSpPr>
          <p:cNvPr id="49" name="圆角矩形 48"/>
          <p:cNvSpPr/>
          <p:nvPr>
            <p:custDataLst>
              <p:tags r:id="rId7"/>
            </p:custDataLst>
          </p:nvPr>
        </p:nvSpPr>
        <p:spPr>
          <a:xfrm>
            <a:off x="4817648" y="2680355"/>
            <a:ext cx="2228095" cy="467360"/>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convinced</a:t>
            </a:r>
            <a:endParaRPr lang="en-US" altLang="zh-CN" sz="2800" b="1" dirty="0">
              <a:solidFill>
                <a:schemeClr val="tx1"/>
              </a:solidFill>
              <a:cs typeface="Times New Roman" panose="02020603050405020304" charset="0"/>
            </a:endParaRPr>
          </a:p>
        </p:txBody>
      </p:sp>
      <p:sp>
        <p:nvSpPr>
          <p:cNvPr id="50" name="文本框 49"/>
          <p:cNvSpPr txBox="1"/>
          <p:nvPr>
            <p:custDataLst>
              <p:tags r:id="rId8"/>
            </p:custDataLst>
          </p:nvPr>
        </p:nvSpPr>
        <p:spPr>
          <a:xfrm>
            <a:off x="5291692" y="3636772"/>
            <a:ext cx="2092831" cy="1384995"/>
          </a:xfrm>
          <a:prstGeom prst="rect">
            <a:avLst/>
          </a:prstGeom>
          <a:noFill/>
          <a:effectLst/>
        </p:spPr>
        <p:txBody>
          <a:bodyPr wrap="square" rtlCol="0">
            <a:spAutoFit/>
          </a:bodyPr>
          <a:lstStyle/>
          <a:p>
            <a:pPr>
              <a:lnSpc>
                <a:spcPct val="100000"/>
              </a:lnSpc>
            </a:pPr>
            <a:r>
              <a:rPr lang="en-US" altLang="zh-CN" sz="2800" b="1" dirty="0">
                <a:latin typeface="Times New Roman" panose="02020603050405020304" charset="0"/>
                <a:ea typeface="微软雅黑" panose="020B0503020204020204" pitchFamily="34" charset="-122"/>
                <a:cs typeface="Times New Roman" panose="02020603050405020304" charset="0"/>
              </a:rPr>
              <a:t>the </a:t>
            </a:r>
            <a:r>
              <a:rPr lang="en-US" altLang="zh-CN" sz="2800" b="1" dirty="0">
                <a:solidFill>
                  <a:srgbClr val="00B050"/>
                </a:solidFill>
                <a:latin typeface="Times New Roman" panose="02020603050405020304" charset="0"/>
                <a:ea typeface="微软雅黑" panose="020B0503020204020204" pitchFamily="34" charset="-122"/>
                <a:cs typeface="Times New Roman" panose="02020603050405020304" charset="0"/>
              </a:rPr>
              <a:t>creation</a:t>
            </a:r>
            <a:r>
              <a:rPr lang="en-US" altLang="zh-CN" sz="2800" b="1" dirty="0">
                <a:latin typeface="Times New Roman" panose="02020603050405020304" charset="0"/>
                <a:ea typeface="微软雅黑" panose="020B0503020204020204" pitchFamily="34" charset="-122"/>
                <a:cs typeface="Times New Roman" panose="02020603050405020304" charset="0"/>
              </a:rPr>
              <a:t> of hybrid rice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sp>
        <p:nvSpPr>
          <p:cNvPr id="22" name="圆角矩形 21"/>
          <p:cNvSpPr/>
          <p:nvPr>
            <p:custDataLst>
              <p:tags r:id="rId9"/>
            </p:custDataLst>
          </p:nvPr>
        </p:nvSpPr>
        <p:spPr>
          <a:xfrm>
            <a:off x="7340609" y="2133907"/>
            <a:ext cx="1986280" cy="46736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overcame</a:t>
            </a:r>
            <a:endParaRPr lang="en-US" altLang="zh-CN" sz="2800" b="1" dirty="0">
              <a:solidFill>
                <a:schemeClr val="tx1"/>
              </a:solidFill>
              <a:cs typeface="Times New Roman" panose="02020603050405020304" charset="0"/>
            </a:endParaRPr>
          </a:p>
        </p:txBody>
      </p:sp>
      <p:sp>
        <p:nvSpPr>
          <p:cNvPr id="24" name="文本框 23"/>
          <p:cNvSpPr txBox="1"/>
          <p:nvPr>
            <p:custDataLst>
              <p:tags r:id="rId10"/>
            </p:custDataLst>
          </p:nvPr>
        </p:nvSpPr>
        <p:spPr>
          <a:xfrm>
            <a:off x="7657138" y="3091113"/>
            <a:ext cx="1885651" cy="954107"/>
          </a:xfrm>
          <a:prstGeom prst="rect">
            <a:avLst/>
          </a:prstGeom>
          <a:noFill/>
          <a:effectLst/>
        </p:spPr>
        <p:txBody>
          <a:bodyPr wrap="square" rtlCol="0">
            <a:spAutoFit/>
          </a:bodyPr>
          <a:lstStyle/>
          <a:p>
            <a:pPr>
              <a:lnSpc>
                <a:spcPct val="100000"/>
              </a:lnSpc>
            </a:pPr>
            <a:r>
              <a:rPr lang="en-US" altLang="zh-CN" sz="2800" b="1" dirty="0">
                <a:latin typeface="Times New Roman" panose="02020603050405020304" charset="0"/>
                <a:ea typeface="微软雅黑" panose="020B0503020204020204" pitchFamily="34" charset="-122"/>
                <a:cs typeface="Times New Roman" panose="02020603050405020304" charset="0"/>
              </a:rPr>
              <a:t>technical difficulties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pic>
        <p:nvPicPr>
          <p:cNvPr id="25" name="图片 24"/>
          <p:cNvPicPr/>
          <p:nvPr>
            <p:custDataLst>
              <p:tags r:id="rId11"/>
            </p:custDataLst>
          </p:nvPr>
        </p:nvPicPr>
        <p:blipFill>
          <a:blip r:embed="rId12"/>
          <a:stretch>
            <a:fillRect/>
          </a:stretch>
        </p:blipFill>
        <p:spPr>
          <a:xfrm>
            <a:off x="82035" y="1015576"/>
            <a:ext cx="2209728" cy="2360728"/>
          </a:xfrm>
          <a:prstGeom prst="ellipse">
            <a:avLst/>
          </a:prstGeom>
          <a:noFill/>
          <a:ln w="9525">
            <a:noFill/>
          </a:ln>
        </p:spPr>
      </p:pic>
      <p:cxnSp>
        <p:nvCxnSpPr>
          <p:cNvPr id="26" name="直接箭头连接符 25"/>
          <p:cNvCxnSpPr/>
          <p:nvPr>
            <p:custDataLst>
              <p:tags r:id="rId13"/>
            </p:custDataLst>
          </p:nvPr>
        </p:nvCxnSpPr>
        <p:spPr>
          <a:xfrm flipV="1">
            <a:off x="186478" y="924410"/>
            <a:ext cx="11211302" cy="3021980"/>
          </a:xfrm>
          <a:prstGeom prst="straightConnector1">
            <a:avLst/>
          </a:prstGeom>
          <a:ln w="57150">
            <a:solidFill>
              <a:srgbClr val="7030A0"/>
            </a:solidFill>
            <a:headEnd type="none"/>
            <a:tailEnd type="triangle" w="med" len="med"/>
          </a:ln>
          <a:effectLst>
            <a:innerShdw blurRad="63500" dist="50800" dir="18900000">
              <a:prstClr val="black">
                <a:alpha val="50000"/>
              </a:prstClr>
            </a:innerShdw>
          </a:effectLst>
        </p:spPr>
        <p:style>
          <a:lnRef idx="3">
            <a:schemeClr val="accent3"/>
          </a:lnRef>
          <a:fillRef idx="0">
            <a:schemeClr val="accent3"/>
          </a:fillRef>
          <a:effectRef idx="2">
            <a:schemeClr val="accent3"/>
          </a:effectRef>
          <a:fontRef idx="minor">
            <a:schemeClr val="tx1"/>
          </a:fontRef>
        </p:style>
      </p:cxnSp>
      <p:sp>
        <p:nvSpPr>
          <p:cNvPr id="30" name="Bent Arrow 20"/>
          <p:cNvSpPr/>
          <p:nvPr>
            <p:custDataLst>
              <p:tags r:id="rId14"/>
            </p:custDataLst>
          </p:nvPr>
        </p:nvSpPr>
        <p:spPr>
          <a:xfrm>
            <a:off x="9748983" y="1977545"/>
            <a:ext cx="2290234" cy="996527"/>
          </a:xfrm>
          <a:prstGeom prst="bentArrow">
            <a:avLst>
              <a:gd name="adj1" fmla="val 25000"/>
              <a:gd name="adj2" fmla="val 25546"/>
              <a:gd name="adj3" fmla="val 25000"/>
              <a:gd name="adj4" fmla="val 43750"/>
            </a:avLst>
          </a:prstGeom>
          <a:solidFill>
            <a:srgbClr val="F87A08"/>
          </a:solidFill>
          <a:ln>
            <a:noFill/>
          </a:ln>
          <a:effectLst/>
          <a:scene3d>
            <a:camera prst="orthographicFront"/>
            <a:lightRig rig="threePt" dir="t"/>
          </a:scene3d>
          <a:sp3d prstMaterial="softEdge">
            <a:bevelT w="38100" h="635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sz="3200">
              <a:solidFill>
                <a:prstClr val="black"/>
              </a:solidFill>
            </a:endParaRPr>
          </a:p>
        </p:txBody>
      </p:sp>
      <p:sp>
        <p:nvSpPr>
          <p:cNvPr id="35" name="圆角矩形 34"/>
          <p:cNvSpPr/>
          <p:nvPr>
            <p:custDataLst>
              <p:tags r:id="rId15"/>
            </p:custDataLst>
          </p:nvPr>
        </p:nvSpPr>
        <p:spPr>
          <a:xfrm>
            <a:off x="9868998" y="1510284"/>
            <a:ext cx="2181437" cy="467360"/>
          </a:xfrm>
          <a:prstGeom prst="roundRect">
            <a:avLst>
              <a:gd name="adj" fmla="val 50000"/>
            </a:avLst>
          </a:prstGeom>
          <a:solidFill>
            <a:srgbClr val="FF7E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cs typeface="Times New Roman" panose="02020603050405020304" charset="0"/>
              </a:rPr>
              <a:t>developed</a:t>
            </a:r>
            <a:endParaRPr lang="en-US" altLang="zh-CN" sz="2800" b="1" dirty="0">
              <a:solidFill>
                <a:schemeClr val="tx1"/>
              </a:solidFill>
              <a:cs typeface="Times New Roman" panose="02020603050405020304" charset="0"/>
            </a:endParaRPr>
          </a:p>
        </p:txBody>
      </p:sp>
      <p:sp>
        <p:nvSpPr>
          <p:cNvPr id="37" name="文本框 36"/>
          <p:cNvSpPr txBox="1"/>
          <p:nvPr>
            <p:custDataLst>
              <p:tags r:id="rId16"/>
            </p:custDataLst>
          </p:nvPr>
        </p:nvSpPr>
        <p:spPr>
          <a:xfrm>
            <a:off x="10049424" y="2344821"/>
            <a:ext cx="2098988" cy="954107"/>
          </a:xfrm>
          <a:prstGeom prst="rect">
            <a:avLst/>
          </a:prstGeom>
          <a:noFill/>
          <a:effectLst/>
        </p:spPr>
        <p:txBody>
          <a:bodyPr wrap="square" rtlCol="0">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rPr>
              <a:t>hybrid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a:p>
            <a:r>
              <a:rPr lang="en-US" altLang="zh-CN" sz="2800" b="1" dirty="0">
                <a:latin typeface="Times New Roman" panose="02020603050405020304" charset="0"/>
                <a:ea typeface="微软雅黑" panose="020B0503020204020204" pitchFamily="34" charset="-122"/>
                <a:cs typeface="Times New Roman" panose="02020603050405020304" charset="0"/>
              </a:rPr>
              <a:t>rice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in 1974</a:t>
            </a:r>
            <a:r>
              <a:rPr lang="en-US" altLang="zh-CN" sz="2800" b="1" dirty="0">
                <a:latin typeface="Times New Roman" panose="02020603050405020304" charset="0"/>
                <a:ea typeface="微软雅黑" panose="020B0503020204020204" pitchFamily="34" charset="-122"/>
                <a:cs typeface="Times New Roman" panose="02020603050405020304" charset="0"/>
              </a:rPr>
              <a:t>  </a:t>
            </a:r>
            <a:endParaRPr lang="en-US" altLang="zh-CN" sz="2800" b="1" dirty="0">
              <a:latin typeface="Times New Roman" panose="02020603050405020304" charset="0"/>
              <a:ea typeface="微软雅黑" panose="020B0503020204020204" pitchFamily="34" charset="-122"/>
              <a:cs typeface="Times New Roman" panose="02020603050405020304" charset="0"/>
            </a:endParaRPr>
          </a:p>
        </p:txBody>
      </p:sp>
      <p:sp>
        <p:nvSpPr>
          <p:cNvPr id="41" name="下箭头 40"/>
          <p:cNvSpPr/>
          <p:nvPr/>
        </p:nvSpPr>
        <p:spPr>
          <a:xfrm>
            <a:off x="3592655" y="5539920"/>
            <a:ext cx="281666" cy="318515"/>
          </a:xfrm>
          <a:prstGeom prst="downArrow">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下箭头 54"/>
          <p:cNvSpPr/>
          <p:nvPr/>
        </p:nvSpPr>
        <p:spPr>
          <a:xfrm rot="13666229">
            <a:off x="5048892" y="4581210"/>
            <a:ext cx="201942" cy="50901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动作按钮: 帮助 55">
            <a:hlinkClick r:id="" action="ppaction://noaction" highlightClick="1"/>
          </p:cNvPr>
          <p:cNvSpPr/>
          <p:nvPr/>
        </p:nvSpPr>
        <p:spPr>
          <a:xfrm>
            <a:off x="6085928" y="4677146"/>
            <a:ext cx="445501" cy="485665"/>
          </a:xfrm>
          <a:prstGeom prst="actionButtonHel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302385" y="891540"/>
            <a:ext cx="7891145" cy="521970"/>
          </a:xfrm>
          <a:prstGeom prst="rect">
            <a:avLst/>
          </a:prstGeom>
          <a:solidFill>
            <a:srgbClr val="7030A0"/>
          </a:solidFill>
          <a:ln w="19050">
            <a:solidFill>
              <a:schemeClr val="bg1"/>
            </a:solidFill>
          </a:ln>
        </p:spPr>
        <p:txBody>
          <a:bodyPr wrap="square">
            <a:spAutoFit/>
          </a:bodyPr>
          <a:p>
            <a:pPr marL="179705"/>
            <a:r>
              <a:rPr lang="en-US" altLang="zh-CN" sz="2800" b="1" dirty="0">
                <a:solidFill>
                  <a:schemeClr val="bg1"/>
                </a:solidFill>
                <a:latin typeface="Times New Roman" panose="02020603050405020304" charset="0"/>
                <a:ea typeface="微软雅黑" panose="020B0503020204020204" pitchFamily="34" charset="-122"/>
                <a:cs typeface="Times New Roman" panose="02020603050405020304" charset="0"/>
              </a:rPr>
              <a:t>What qualities of Yuan contribute to the success?</a:t>
            </a:r>
            <a:endParaRPr lang="en-US" altLang="zh-CN" sz="2800" b="1" dirty="0">
              <a:solidFill>
                <a:schemeClr val="bg1"/>
              </a:solidFill>
              <a:latin typeface="Times New Roman" panose="02020603050405020304" charset="0"/>
              <a:ea typeface="微软雅黑" panose="020B0503020204020204" pitchFamily="34" charset="-122"/>
              <a:cs typeface="Times New Roman" panose="02020603050405020304" charset="0"/>
            </a:endParaRPr>
          </a:p>
        </p:txBody>
      </p:sp>
      <p:sp>
        <p:nvSpPr>
          <p:cNvPr id="6" name="文本框 5"/>
          <p:cNvSpPr txBox="1"/>
          <p:nvPr/>
        </p:nvSpPr>
        <p:spPr>
          <a:xfrm>
            <a:off x="4893310" y="5722620"/>
            <a:ext cx="2762885" cy="400050"/>
          </a:xfrm>
          <a:prstGeom prst="rect">
            <a:avLst/>
          </a:prstGeom>
          <a:solidFill>
            <a:srgbClr val="92D050"/>
          </a:solidFill>
        </p:spPr>
        <p:txBody>
          <a:bodyPr wrap="none" rtlCol="0">
            <a:noAutofit/>
          </a:bodyPr>
          <a:p>
            <a:r>
              <a:rPr lang="en-US" altLang="zh-CN" sz="2400" b="1" dirty="0"/>
              <a:t> Critical thinking</a:t>
            </a:r>
            <a:endParaRPr lang="zh-CN" altLang="en-US" sz="2400" b="1" dirty="0"/>
          </a:p>
        </p:txBody>
      </p:sp>
      <p:sp>
        <p:nvSpPr>
          <p:cNvPr id="9" name="文本框 8"/>
          <p:cNvSpPr txBox="1"/>
          <p:nvPr/>
        </p:nvSpPr>
        <p:spPr>
          <a:xfrm>
            <a:off x="7045793" y="4823016"/>
            <a:ext cx="5354320" cy="460375"/>
          </a:xfrm>
          <a:prstGeom prst="rect">
            <a:avLst/>
          </a:prstGeom>
          <a:solidFill>
            <a:srgbClr val="92D050"/>
          </a:solidFill>
        </p:spPr>
        <p:txBody>
          <a:bodyPr wrap="none" rtlCol="0">
            <a:spAutoFit/>
          </a:bodyPr>
          <a:lstStyle/>
          <a:p>
            <a:r>
              <a:rPr lang="en-US" altLang="zh-CN" sz="2400" b="1" dirty="0"/>
              <a:t> Devotion to overcoming difficulties</a:t>
            </a:r>
            <a:endParaRPr lang="zh-CN" altLang="en-US" sz="2400" b="1" dirty="0"/>
          </a:p>
        </p:txBody>
      </p:sp>
      <p:sp>
        <p:nvSpPr>
          <p:cNvPr id="12" name="标题 1"/>
          <p:cNvSpPr>
            <a:spLocks noGrp="1"/>
          </p:cNvSpPr>
          <p:nvPr/>
        </p:nvSpPr>
        <p:spPr>
          <a:xfrm>
            <a:off x="1214120" y="153035"/>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Para.3 Research process</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4" name="直接连接符 13"/>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025471" y="4505156"/>
            <a:ext cx="7522029" cy="714964"/>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scene3d>
              <a:camera prst="orthographicFront"/>
              <a:lightRig rig="threePt" dir="t"/>
            </a:scene3d>
          </a:bodyPr>
          <a:lstStyle/>
          <a:p>
            <a:r>
              <a:rPr lang="en-US" altLang="zh-CN" sz="3600" b="1" dirty="0">
                <a:solidFill>
                  <a:srgbClr val="0000FF"/>
                </a:solidFill>
                <a:effectLst>
                  <a:outerShdw blurRad="38100" dist="19050" dir="2700000" algn="tl" rotWithShape="0">
                    <a:schemeClr val="dk1">
                      <a:alpha val="40000"/>
                    </a:schemeClr>
                  </a:outerShdw>
                </a:effectLst>
                <a:latin typeface="Times New Roman" panose="02020603050405020304"/>
                <a:cs typeface="Times New Roman" panose="02020603050405020304" charset="0"/>
                <a:sym typeface="+mn-ea"/>
              </a:rPr>
              <a:t>numbers</a:t>
            </a:r>
            <a:endParaRPr lang="en-US" altLang="zh-CN" sz="3600" b="1" dirty="0">
              <a:solidFill>
                <a:schemeClr val="tx1"/>
              </a:solidFill>
              <a:effectLst>
                <a:outerShdw blurRad="38100" dist="19050" dir="2700000" algn="tl" rotWithShape="0">
                  <a:schemeClr val="dk1">
                    <a:alpha val="40000"/>
                  </a:schemeClr>
                </a:outerShdw>
              </a:effectLst>
              <a:latin typeface="Times New Roman" panose="02020603050405020304"/>
              <a:cs typeface="Times New Roman" panose="02020603050405020304" charset="0"/>
              <a:sym typeface="+mn-ea"/>
            </a:endParaRPr>
          </a:p>
        </p:txBody>
      </p:sp>
      <p:sp>
        <p:nvSpPr>
          <p:cNvPr id="13" name="文本框 12"/>
          <p:cNvSpPr txBox="1"/>
          <p:nvPr>
            <p:custDataLst>
              <p:tags r:id="rId2"/>
            </p:custDataLst>
          </p:nvPr>
        </p:nvSpPr>
        <p:spPr>
          <a:xfrm>
            <a:off x="391642" y="5594668"/>
            <a:ext cx="9351072" cy="714958"/>
          </a:xfrm>
          <a:prstGeom prst="wedgeRoundRectCallout">
            <a:avLst>
              <a:gd name="adj1" fmla="val 15124"/>
              <a:gd name="adj2" fmla="val -130831"/>
              <a:gd name="adj3" fmla="val 16667"/>
            </a:avLst>
          </a:prstGeom>
          <a:solidFill>
            <a:schemeClr val="accent1">
              <a:lumMod val="20000"/>
              <a:lumOff val="80000"/>
            </a:schemeClr>
          </a:solidFill>
          <a:ln>
            <a:solidFill>
              <a:srgbClr val="0070C0"/>
            </a:solidFill>
          </a:ln>
        </p:spPr>
        <p:style>
          <a:lnRef idx="3">
            <a:schemeClr val="lt1"/>
          </a:lnRef>
          <a:fillRef idx="1">
            <a:schemeClr val="accent3"/>
          </a:fillRef>
          <a:effectRef idx="1">
            <a:schemeClr val="accent3"/>
          </a:effectRef>
          <a:fontRef idx="minor">
            <a:schemeClr val="lt1"/>
          </a:fontRef>
        </p:style>
        <p:txBody>
          <a:bodyPr wrap="square" rtlCol="0">
            <a:spAutoFit/>
            <a:scene3d>
              <a:camera prst="orthographicFront"/>
              <a:lightRig rig="threePt" dir="t"/>
            </a:scene3d>
          </a:bodyPr>
          <a:lstStyle/>
          <a:p>
            <a:pPr marL="179705"/>
            <a:r>
              <a:rPr lang="en-US" altLang="zh-CN" sz="3600" b="1"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charset="0"/>
              </a:rPr>
              <a:t>Emphasize Yuan's invaluable </a:t>
            </a:r>
            <a:r>
              <a:rPr lang="en-US" altLang="zh-CN" sz="3600" b="1"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charset="0"/>
              </a:rPr>
              <a:t>countributions</a:t>
            </a:r>
            <a:endParaRPr lang="en-US" altLang="zh-CN" sz="3600" b="1"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charset="0"/>
            </a:endParaRPr>
          </a:p>
        </p:txBody>
      </p:sp>
      <p:sp>
        <p:nvSpPr>
          <p:cNvPr id="10" name="文本框 9"/>
          <p:cNvSpPr txBox="1"/>
          <p:nvPr>
            <p:custDataLst>
              <p:tags r:id="rId3"/>
            </p:custDataLst>
          </p:nvPr>
        </p:nvSpPr>
        <p:spPr>
          <a:xfrm>
            <a:off x="1362143" y="2352739"/>
            <a:ext cx="2324378" cy="1841593"/>
          </a:xfrm>
          <a:prstGeom prst="roundRect">
            <a:avLst/>
          </a:prstGeom>
          <a:solidFill>
            <a:schemeClr val="bg1"/>
          </a:solidFill>
          <a:ln w="38100">
            <a:solidFill>
              <a:srgbClr val="00A44A"/>
            </a:solidFill>
          </a:ln>
        </p:spPr>
        <p:txBody>
          <a:bodyPr wrap="square" lIns="0" tIns="0" rIns="0" bIns="0" rtlCol="0" anchor="t">
            <a:spAutoFit/>
          </a:bodyPr>
          <a:lstStyle/>
          <a:p>
            <a:pPr>
              <a:lnSpc>
                <a:spcPct val="120000"/>
              </a:lnSpc>
            </a:pPr>
            <a:r>
              <a:rPr lang="en-US" altLang="zh-CN" sz="3000" dirty="0" smtClean="0">
                <a:latin typeface="Times New Roman" panose="02020603050405020304"/>
                <a:cs typeface="Times New Roman" panose="02020603050405020304" charset="0"/>
                <a:sym typeface="+mn-ea"/>
              </a:rPr>
              <a:t>___________domestic rice consumption</a:t>
            </a:r>
            <a:r>
              <a:rPr lang="en-US" altLang="zh-CN" sz="3000" dirty="0" smtClean="0">
                <a:latin typeface="Times New Roman" panose="02020603050405020304"/>
                <a:sym typeface="+mn-ea"/>
              </a:rPr>
              <a:t> </a:t>
            </a:r>
            <a:endParaRPr lang="en-US" altLang="zh-CN" sz="3000" b="1" dirty="0">
              <a:solidFill>
                <a:schemeClr val="accent6"/>
              </a:solidFill>
              <a:latin typeface="Times New Roman" panose="02020603050405020304"/>
              <a:ea typeface="微软雅黑" panose="020B0503020204020204" pitchFamily="34" charset="-122"/>
              <a:sym typeface="+mn-ea"/>
            </a:endParaRPr>
          </a:p>
        </p:txBody>
      </p:sp>
      <p:sp>
        <p:nvSpPr>
          <p:cNvPr id="23" name="文本框 22"/>
          <p:cNvSpPr txBox="1"/>
          <p:nvPr>
            <p:custDataLst>
              <p:tags r:id="rId4"/>
            </p:custDataLst>
          </p:nvPr>
        </p:nvSpPr>
        <p:spPr>
          <a:xfrm>
            <a:off x="4337969" y="2350082"/>
            <a:ext cx="2606147" cy="2395313"/>
          </a:xfrm>
          <a:prstGeom prst="roundRect">
            <a:avLst/>
          </a:prstGeom>
          <a:solidFill>
            <a:schemeClr val="bg1"/>
          </a:solidFill>
          <a:ln w="38100">
            <a:solidFill>
              <a:srgbClr val="00A44A"/>
            </a:solidFill>
          </a:ln>
        </p:spPr>
        <p:txBody>
          <a:bodyPr wrap="square" lIns="0" tIns="0" rIns="0" bIns="0" rtlCol="0" anchor="t">
            <a:spAutoFit/>
          </a:bodyPr>
          <a:lstStyle/>
          <a:p>
            <a:pPr>
              <a:lnSpc>
                <a:spcPct val="120000"/>
              </a:lnSpc>
            </a:pPr>
            <a:r>
              <a:rPr lang="en-US" altLang="zh-CN" sz="3000" dirty="0">
                <a:latin typeface="Times New Roman" panose="02020603050405020304"/>
                <a:sym typeface="+mn-ea"/>
              </a:rPr>
              <a:t> </a:t>
            </a:r>
            <a:r>
              <a:rPr lang="en-US" altLang="zh-CN" sz="3000" dirty="0">
                <a:latin typeface="Times New Roman" panose="02020603050405020304"/>
                <a:cs typeface="Times New Roman" panose="02020603050405020304" charset="0"/>
                <a:sym typeface="+mn-ea"/>
              </a:rPr>
              <a:t>produce</a:t>
            </a:r>
            <a:r>
              <a:rPr lang="en-US" altLang="zh-CN" sz="3000" b="1" dirty="0">
                <a:latin typeface="Times New Roman" panose="02020603050405020304"/>
                <a:cs typeface="Times New Roman" panose="02020603050405020304" charset="0"/>
                <a:sym typeface="+mn-ea"/>
              </a:rPr>
              <a:t> __________</a:t>
            </a:r>
            <a:r>
              <a:rPr lang="en-US" altLang="zh-CN" sz="3000" dirty="0" smtClean="0">
                <a:latin typeface="Times New Roman" panose="02020603050405020304"/>
                <a:sym typeface="+mn-ea"/>
              </a:rPr>
              <a:t>tons </a:t>
            </a:r>
            <a:r>
              <a:rPr lang="en-US" altLang="zh-CN" sz="3000" dirty="0">
                <a:latin typeface="Times New Roman" panose="02020603050405020304"/>
                <a:sym typeface="+mn-ea"/>
              </a:rPr>
              <a:t>of </a:t>
            </a:r>
            <a:r>
              <a:rPr lang="en-US" altLang="zh-CN" sz="3000" dirty="0" smtClean="0">
                <a:latin typeface="Times New Roman" panose="02020603050405020304"/>
                <a:cs typeface="Times New Roman" panose="02020603050405020304" charset="0"/>
                <a:sym typeface="+mn-ea"/>
              </a:rPr>
              <a:t>rice per </a:t>
            </a:r>
            <a:r>
              <a:rPr lang="en-US" altLang="zh-CN" sz="3000" dirty="0">
                <a:latin typeface="Times New Roman" panose="02020603050405020304"/>
                <a:cs typeface="Times New Roman" panose="02020603050405020304" charset="0"/>
                <a:sym typeface="+mn-ea"/>
              </a:rPr>
              <a:t>year</a:t>
            </a:r>
            <a:endParaRPr lang="en-US" altLang="zh-CN" sz="3000" b="1" dirty="0">
              <a:latin typeface="Times New Roman" panose="02020603050405020304"/>
              <a:ea typeface="微软雅黑" panose="020B0503020204020204" pitchFamily="34" charset="-122"/>
              <a:cs typeface="Times New Roman" panose="02020603050405020304" charset="0"/>
              <a:sym typeface="+mn-ea"/>
            </a:endParaRPr>
          </a:p>
        </p:txBody>
      </p:sp>
      <p:sp>
        <p:nvSpPr>
          <p:cNvPr id="3" name="圆角矩形 2"/>
          <p:cNvSpPr/>
          <p:nvPr/>
        </p:nvSpPr>
        <p:spPr>
          <a:xfrm>
            <a:off x="7641970" y="2299003"/>
            <a:ext cx="2100509" cy="1942925"/>
          </a:xfrm>
          <a:prstGeom prst="roundRect">
            <a:avLst/>
          </a:prstGeom>
          <a:solidFill>
            <a:schemeClr val="bg1"/>
          </a:solidFill>
          <a:ln w="38100">
            <a:solidFill>
              <a:srgbClr val="00A44A"/>
            </a:solidFill>
          </a:ln>
        </p:spPr>
        <p:txBody>
          <a:bodyPr wrap="square">
            <a:spAutoFit/>
          </a:bodyPr>
          <a:lstStyle/>
          <a:p>
            <a:pPr algn="ctr">
              <a:lnSpc>
                <a:spcPct val="120000"/>
              </a:lnSpc>
            </a:pPr>
            <a:r>
              <a:rPr lang="en-US" altLang="zh-CN" sz="3000" dirty="0">
                <a:latin typeface="Times New Roman" panose="02020603050405020304"/>
                <a:cs typeface="Times New Roman" panose="02020603050405020304" charset="0"/>
                <a:sym typeface="+mn-ea"/>
              </a:rPr>
              <a:t>feed ________</a:t>
            </a:r>
            <a:endParaRPr lang="en-US" altLang="zh-CN" sz="3000" dirty="0">
              <a:latin typeface="Times New Roman" panose="02020603050405020304"/>
              <a:cs typeface="Times New Roman" panose="02020603050405020304" charset="0"/>
              <a:sym typeface="+mn-ea"/>
            </a:endParaRPr>
          </a:p>
          <a:p>
            <a:pPr algn="ctr">
              <a:lnSpc>
                <a:spcPct val="120000"/>
              </a:lnSpc>
            </a:pPr>
            <a:r>
              <a:rPr lang="en-US" altLang="zh-CN" sz="3000" dirty="0">
                <a:latin typeface="Times New Roman" panose="02020603050405020304"/>
                <a:cs typeface="Times New Roman" panose="02020603050405020304" charset="0"/>
                <a:sym typeface="+mn-ea"/>
              </a:rPr>
              <a:t>countries </a:t>
            </a:r>
            <a:endParaRPr lang="en-US" altLang="zh-CN" sz="3000" dirty="0">
              <a:latin typeface="Times New Roman" panose="02020603050405020304"/>
              <a:cs typeface="Times New Roman" panose="02020603050405020304" charset="0"/>
              <a:sym typeface="+mn-ea"/>
            </a:endParaRPr>
          </a:p>
        </p:txBody>
      </p:sp>
      <p:sp>
        <p:nvSpPr>
          <p:cNvPr id="4" name="加号 3"/>
          <p:cNvSpPr/>
          <p:nvPr/>
        </p:nvSpPr>
        <p:spPr>
          <a:xfrm>
            <a:off x="3686632" y="2979910"/>
            <a:ext cx="544285" cy="584460"/>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加号 33"/>
          <p:cNvSpPr/>
          <p:nvPr/>
        </p:nvSpPr>
        <p:spPr>
          <a:xfrm>
            <a:off x="7017102" y="2944650"/>
            <a:ext cx="544285" cy="584460"/>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p:cNvSpPr>
            <a:spLocks noGrp="1"/>
          </p:cNvSpPr>
          <p:nvPr/>
        </p:nvSpPr>
        <p:spPr>
          <a:xfrm>
            <a:off x="1214120" y="153035"/>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Para.4 Achievement</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8" name="直接连接符 7"/>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302385" y="889635"/>
            <a:ext cx="9028430" cy="967740"/>
          </a:xfrm>
          <a:prstGeom prst="rect">
            <a:avLst/>
          </a:prstGeom>
          <a:noFill/>
        </p:spPr>
        <p:txBody>
          <a:bodyPr wrap="square" rtlCol="0" anchor="t">
            <a:noAutofit/>
          </a:bodyPr>
          <a:p>
            <a:r>
              <a:rPr lang="en-US" altLang="zh-CN" sz="3000" dirty="0">
                <a:solidFill>
                  <a:schemeClr val="tx1"/>
                </a:solidFill>
                <a:latin typeface="Times New Roman" panose="02020603050405020304"/>
                <a:cs typeface="Times New Roman" panose="02020603050405020304" charset="0"/>
                <a:sym typeface="+mn-ea"/>
              </a:rPr>
              <a:t>How does the author show the achievement of Yuan Longping ?</a:t>
            </a:r>
            <a:endParaRPr lang="en-US" altLang="zh-CN" sz="3000" dirty="0">
              <a:solidFill>
                <a:schemeClr val="tx1"/>
              </a:solidFill>
              <a:latin typeface="Times New Roman" panose="02020603050405020304"/>
              <a:cs typeface="Times New Roman" panose="02020603050405020304" charset="0"/>
              <a:sym typeface="+mn-ea"/>
            </a:endParaRPr>
          </a:p>
        </p:txBody>
      </p:sp>
      <p:sp>
        <p:nvSpPr>
          <p:cNvPr id="2" name="文本框 1"/>
          <p:cNvSpPr txBox="1"/>
          <p:nvPr/>
        </p:nvSpPr>
        <p:spPr>
          <a:xfrm>
            <a:off x="1587500" y="2432685"/>
            <a:ext cx="1873885" cy="607695"/>
          </a:xfrm>
          <a:prstGeom prst="rect">
            <a:avLst/>
          </a:prstGeom>
          <a:noFill/>
        </p:spPr>
        <p:txBody>
          <a:bodyPr wrap="square" rtlCol="0">
            <a:spAutoFit/>
          </a:bodyPr>
          <a:p>
            <a:pPr>
              <a:lnSpc>
                <a:spcPct val="120000"/>
              </a:lnSpc>
            </a:pPr>
            <a:r>
              <a:rPr lang="en-US" altLang="zh-CN" sz="2800" b="1" u="sng" dirty="0">
                <a:solidFill>
                  <a:srgbClr val="C00000"/>
                </a:solidFill>
                <a:latin typeface="Times New Roman" panose="02020603050405020304"/>
                <a:sym typeface="+mn-ea"/>
              </a:rPr>
              <a:t>60 percent</a:t>
            </a:r>
            <a:endParaRPr lang="zh-CN" altLang="en-US" sz="2800"/>
          </a:p>
        </p:txBody>
      </p:sp>
      <p:sp>
        <p:nvSpPr>
          <p:cNvPr id="5" name="文本框 4"/>
          <p:cNvSpPr txBox="1"/>
          <p:nvPr/>
        </p:nvSpPr>
        <p:spPr>
          <a:xfrm>
            <a:off x="4456430" y="2933065"/>
            <a:ext cx="1873885" cy="607695"/>
          </a:xfrm>
          <a:prstGeom prst="rect">
            <a:avLst/>
          </a:prstGeom>
          <a:noFill/>
        </p:spPr>
        <p:txBody>
          <a:bodyPr wrap="square" rtlCol="0">
            <a:spAutoFit/>
          </a:bodyPr>
          <a:p>
            <a:pPr>
              <a:lnSpc>
                <a:spcPct val="120000"/>
              </a:lnSpc>
            </a:pPr>
            <a:r>
              <a:rPr lang="en-US" altLang="zh-CN" sz="2800" b="1" u="sng" dirty="0">
                <a:solidFill>
                  <a:srgbClr val="C00000"/>
                </a:solidFill>
                <a:latin typeface="Times New Roman" panose="02020603050405020304"/>
              </a:rPr>
              <a:t>200 million</a:t>
            </a:r>
            <a:endParaRPr lang="en-US" altLang="zh-CN" sz="2800"/>
          </a:p>
        </p:txBody>
      </p:sp>
      <p:sp>
        <p:nvSpPr>
          <p:cNvPr id="9" name="文本框 8"/>
          <p:cNvSpPr txBox="1"/>
          <p:nvPr/>
        </p:nvSpPr>
        <p:spPr>
          <a:xfrm>
            <a:off x="7634605" y="2980055"/>
            <a:ext cx="2544445" cy="607695"/>
          </a:xfrm>
          <a:prstGeom prst="rect">
            <a:avLst/>
          </a:prstGeom>
          <a:noFill/>
        </p:spPr>
        <p:txBody>
          <a:bodyPr wrap="square" rtlCol="0">
            <a:spAutoFit/>
          </a:bodyPr>
          <a:p>
            <a:pPr>
              <a:lnSpc>
                <a:spcPct val="120000"/>
              </a:lnSpc>
            </a:pPr>
            <a:r>
              <a:rPr lang="en-US" altLang="zh-CN" sz="2800" b="1" u="sng" dirty="0">
                <a:solidFill>
                  <a:srgbClr val="C00000"/>
                </a:solidFill>
                <a:latin typeface="Times New Roman" panose="02020603050405020304"/>
              </a:rPr>
              <a:t>many other</a:t>
            </a:r>
            <a:endParaRPr lang="en-US" altLang="zh-CN" sz="2800"/>
          </a:p>
        </p:txBody>
      </p:sp>
      <p:sp>
        <p:nvSpPr>
          <p:cNvPr id="11" name="文本框 10"/>
          <p:cNvSpPr txBox="1"/>
          <p:nvPr/>
        </p:nvSpPr>
        <p:spPr>
          <a:xfrm>
            <a:off x="1302385" y="889635"/>
            <a:ext cx="9028430" cy="967740"/>
          </a:xfrm>
          <a:prstGeom prst="rect">
            <a:avLst/>
          </a:prstGeom>
          <a:noFill/>
        </p:spPr>
        <p:txBody>
          <a:bodyPr wrap="square" rtlCol="0" anchor="t">
            <a:noAutofit/>
          </a:bodyPr>
          <a:p>
            <a:r>
              <a:rPr lang="en-US" altLang="zh-CN" sz="3000" dirty="0">
                <a:solidFill>
                  <a:schemeClr val="tx1"/>
                </a:solidFill>
                <a:latin typeface="Times New Roman" panose="02020603050405020304"/>
                <a:cs typeface="Times New Roman" panose="02020603050405020304" charset="0"/>
                <a:sym typeface="+mn-ea"/>
              </a:rPr>
              <a:t>What achievements has Yuan Longping achieved?</a:t>
            </a:r>
            <a:endParaRPr lang="en-US" altLang="zh-CN" sz="3000" dirty="0">
              <a:solidFill>
                <a:schemeClr val="tx1"/>
              </a:solidFill>
              <a:latin typeface="Times New Roman" panose="02020603050405020304"/>
              <a:cs typeface="Times New Roman" panose="02020603050405020304" charset="0"/>
              <a:sym typeface="+mn-ea"/>
            </a:endParaRPr>
          </a:p>
          <a:p>
            <a:r>
              <a:rPr lang="en-US" altLang="zh-CN" sz="3000" dirty="0">
                <a:solidFill>
                  <a:schemeClr val="tx1"/>
                </a:solidFill>
                <a:latin typeface="Times New Roman" panose="02020603050405020304"/>
                <a:cs typeface="Times New Roman" panose="02020603050405020304" charset="0"/>
                <a:sym typeface="+mn-ea"/>
              </a:rPr>
              <a:t> </a:t>
            </a:r>
            <a:endParaRPr lang="en-US" altLang="zh-CN" sz="3000" dirty="0">
              <a:solidFill>
                <a:schemeClr val="tx1"/>
              </a:solidFill>
              <a:latin typeface="Times New Roman" panose="02020603050405020304"/>
              <a:cs typeface="Times New Roman" panose="02020603050405020304"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4" grpId="1" animBg="1"/>
      <p:bldP spid="23" grpId="1" animBg="1"/>
      <p:bldP spid="34" grpId="1" animBg="1"/>
      <p:bldP spid="3" grpId="1" animBg="1"/>
      <p:bldP spid="2" grpId="0"/>
      <p:bldP spid="2" grpId="1"/>
      <p:bldP spid="5" grpId="0"/>
      <p:bldP spid="5" grpId="1"/>
      <p:bldP spid="9" grpId="0"/>
      <p:bldP spid="9" grpId="1"/>
      <p:bldP spid="12" grpId="0" animBg="1"/>
      <p:bldP spid="12" grpId="1" animBg="1"/>
      <p:bldP spid="13" grpId="0" animBg="1"/>
      <p:bldP spid="13" grpId="1" animBg="1"/>
      <p:bldP spid="11"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236119" y="959529"/>
          <a:ext cx="8507187" cy="4052583"/>
        </p:xfrm>
        <a:graphic>
          <a:graphicData uri="http://schemas.openxmlformats.org/drawingml/2006/table">
            <a:tbl>
              <a:tblPr firstRow="1" bandRow="1">
                <a:tableStyleId>{5C22544A-7EE6-4342-B048-85BDC9FD1C3A}</a:tableStyleId>
              </a:tblPr>
              <a:tblGrid>
                <a:gridCol w="2574472"/>
                <a:gridCol w="1992086"/>
                <a:gridCol w="3940629"/>
              </a:tblGrid>
              <a:tr h="2172587">
                <a:tc rowSpan="2">
                  <a:txBody>
                    <a:bodyPr/>
                    <a:lstStyle/>
                    <a:p>
                      <a:endParaRPr lang="zh-CN" altLang="en-US" dirty="0"/>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2F9EB"/>
                    </a:solidFill>
                  </a:tcPr>
                </a:tc>
                <a:tc>
                  <a:txBody>
                    <a:bodyPr/>
                    <a:lstStyle/>
                    <a:p>
                      <a:pPr indent="0">
                        <a:buNone/>
                      </a:pPr>
                      <a:endParaRPr lang="en-US" altLang="en-US" sz="2800" b="0" dirty="0">
                        <a:solidFill>
                          <a:srgbClr val="000000"/>
                        </a:solidFill>
                        <a:latin typeface="Times New Roman" panose="02020603050405020304" charset="0"/>
                        <a:cs typeface="Times New Roman" panose="0202060305040502030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endParaRPr lang="en-US" altLang="en-US" sz="2800" b="0" dirty="0">
                        <a:solidFill>
                          <a:srgbClr val="000000"/>
                        </a:solidFill>
                        <a:latin typeface="Times New Roman" panose="02020603050405020304" charset="0"/>
                        <a:cs typeface="Times New Roman" panose="0202060305040502030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1879996">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endParaRPr lang="en-US" altLang="en-US" sz="2800" b="0" dirty="0">
                        <a:solidFill>
                          <a:srgbClr val="000000"/>
                        </a:solidFill>
                        <a:latin typeface="Times New Roman" panose="02020603050405020304" charset="0"/>
                        <a:cs typeface="Times New Roman" panose="0202060305040502030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endParaRPr lang="en-US" altLang="en-US" sz="2800" b="0" dirty="0">
                        <a:solidFill>
                          <a:srgbClr val="000000"/>
                        </a:solidFill>
                        <a:latin typeface="Times New Roman" panose="02020603050405020304" charset="0"/>
                        <a:cs typeface="Times New Roman" panose="02020603050405020304"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bl>
          </a:graphicData>
        </a:graphic>
      </p:graphicFrame>
      <p:sp>
        <p:nvSpPr>
          <p:cNvPr id="8" name="矩形 7"/>
          <p:cNvSpPr/>
          <p:nvPr/>
        </p:nvSpPr>
        <p:spPr>
          <a:xfrm>
            <a:off x="389438" y="1603881"/>
            <a:ext cx="2501195" cy="2675255"/>
          </a:xfrm>
          <a:prstGeom prst="rect">
            <a:avLst/>
          </a:prstGeom>
        </p:spPr>
        <p:txBody>
          <a:bodyPr wrap="square">
            <a:spAutoFit/>
          </a:bodyPr>
          <a:lstStyle/>
          <a:p>
            <a:pPr indent="0">
              <a:lnSpc>
                <a:spcPct val="120000"/>
              </a:lnSpc>
              <a:buNone/>
            </a:pPr>
            <a:r>
              <a:rPr lang="en-US" altLang="zh-CN" sz="2800" b="1" dirty="0" err="1">
                <a:solidFill>
                  <a:srgbClr val="000000"/>
                </a:solidFill>
                <a:latin typeface="Times New Roman" panose="02020603050405020304" charset="0"/>
                <a:cs typeface="Times New Roman" panose="02020603050405020304" charset="0"/>
              </a:rPr>
              <a:t>Mr.Yuan</a:t>
            </a:r>
            <a:r>
              <a:rPr lang="en-US" altLang="zh-CN" sz="2800" b="1" dirty="0">
                <a:solidFill>
                  <a:srgbClr val="000000"/>
                </a:solidFill>
                <a:latin typeface="Times New Roman" panose="02020603050405020304" charset="0"/>
                <a:cs typeface="Times New Roman" panose="02020603050405020304" charset="0"/>
              </a:rPr>
              <a:t> is old but still working hard to fulfil his </a:t>
            </a:r>
            <a:r>
              <a:rPr lang="en-US" altLang="zh-CN" sz="2800" b="1" dirty="0" smtClean="0">
                <a:solidFill>
                  <a:srgbClr val="FF0000"/>
                </a:solidFill>
                <a:latin typeface="Times New Roman" panose="02020603050405020304" charset="0"/>
                <a:cs typeface="Times New Roman" panose="02020603050405020304" charset="0"/>
              </a:rPr>
              <a:t>dreams</a:t>
            </a:r>
            <a:r>
              <a:rPr lang="en-US" altLang="zh-CN" sz="2800" b="1" dirty="0" smtClean="0">
                <a:latin typeface="Times New Roman" panose="02020603050405020304" charset="0"/>
                <a:cs typeface="Times New Roman" panose="02020603050405020304" charset="0"/>
              </a:rPr>
              <a:t>.</a:t>
            </a:r>
            <a:endParaRPr lang="en-US" altLang="en-US" sz="2800" b="1" dirty="0">
              <a:latin typeface="Times New Roman" panose="02020603050405020304" charset="0"/>
              <a:cs typeface="Times New Roman" panose="02020603050405020304" charset="0"/>
            </a:endParaRPr>
          </a:p>
        </p:txBody>
      </p:sp>
      <p:sp>
        <p:nvSpPr>
          <p:cNvPr id="9" name="矩形 8"/>
          <p:cNvSpPr/>
          <p:nvPr/>
        </p:nvSpPr>
        <p:spPr>
          <a:xfrm>
            <a:off x="2823110" y="1499042"/>
            <a:ext cx="2018943" cy="953135"/>
          </a:xfrm>
          <a:prstGeom prst="rect">
            <a:avLst/>
          </a:prstGeom>
        </p:spPr>
        <p:txBody>
          <a:bodyPr wrap="square">
            <a:spAutoFit/>
          </a:bodyPr>
          <a:lstStyle/>
          <a:p>
            <a:pPr indent="0">
              <a:buNone/>
            </a:pPr>
            <a:r>
              <a:rPr lang="en-US" altLang="zh-CN" sz="2800" b="1" dirty="0">
                <a:solidFill>
                  <a:srgbClr val="000000"/>
                </a:solidFill>
                <a:latin typeface="Times New Roman" panose="02020603050405020304" charset="0"/>
                <a:cs typeface="Times New Roman" panose="02020603050405020304" charset="0"/>
              </a:rPr>
              <a:t>his </a:t>
            </a:r>
            <a:r>
              <a:rPr lang="en-US" altLang="zh-CN" sz="2800" b="1" u="sng" dirty="0">
                <a:solidFill>
                  <a:srgbClr val="0000FF"/>
                </a:solidFill>
                <a:latin typeface="Times New Roman" panose="02020603050405020304" charset="0"/>
                <a:cs typeface="Times New Roman" panose="02020603050405020304" charset="0"/>
              </a:rPr>
              <a:t>former</a:t>
            </a:r>
            <a:r>
              <a:rPr lang="en-US" altLang="zh-CN" sz="2800" b="1" dirty="0">
                <a:solidFill>
                  <a:srgbClr val="000000"/>
                </a:solidFill>
                <a:latin typeface="Times New Roman" panose="02020603050405020304" charset="0"/>
                <a:cs typeface="Times New Roman" panose="02020603050405020304" charset="0"/>
              </a:rPr>
              <a:t> vision:</a:t>
            </a:r>
            <a:endParaRPr lang="en-US" altLang="en-US" sz="2800" b="1" dirty="0">
              <a:solidFill>
                <a:srgbClr val="000000"/>
              </a:solidFill>
              <a:latin typeface="Times New Roman" panose="02020603050405020304" charset="0"/>
              <a:cs typeface="Times New Roman" panose="02020603050405020304" charset="0"/>
            </a:endParaRPr>
          </a:p>
        </p:txBody>
      </p:sp>
      <p:sp>
        <p:nvSpPr>
          <p:cNvPr id="10" name="矩形 9"/>
          <p:cNvSpPr/>
          <p:nvPr/>
        </p:nvSpPr>
        <p:spPr>
          <a:xfrm>
            <a:off x="2890633" y="3552781"/>
            <a:ext cx="1813097" cy="953135"/>
          </a:xfrm>
          <a:prstGeom prst="rect">
            <a:avLst/>
          </a:prstGeom>
        </p:spPr>
        <p:txBody>
          <a:bodyPr wrap="square">
            <a:spAutoFit/>
          </a:bodyPr>
          <a:lstStyle/>
          <a:p>
            <a:pPr indent="0">
              <a:buNone/>
            </a:pPr>
            <a:r>
              <a:rPr lang="en-US" altLang="zh-CN" sz="2800" b="1" dirty="0">
                <a:solidFill>
                  <a:srgbClr val="000000"/>
                </a:solidFill>
                <a:latin typeface="Times New Roman" panose="02020603050405020304" charset="0"/>
                <a:cs typeface="Times New Roman" panose="02020603050405020304" charset="0"/>
              </a:rPr>
              <a:t>his </a:t>
            </a:r>
            <a:r>
              <a:rPr lang="en-US" altLang="zh-CN" sz="2800" b="1" u="sng" dirty="0">
                <a:solidFill>
                  <a:srgbClr val="0000FF"/>
                </a:solidFill>
                <a:latin typeface="Times New Roman" panose="02020603050405020304" charset="0"/>
                <a:cs typeface="Times New Roman" panose="02020603050405020304" charset="0"/>
              </a:rPr>
              <a:t>latest </a:t>
            </a:r>
            <a:r>
              <a:rPr lang="en-US" altLang="zh-CN" sz="2800" b="1" dirty="0">
                <a:solidFill>
                  <a:srgbClr val="000000"/>
                </a:solidFill>
                <a:latin typeface="Times New Roman" panose="02020603050405020304" charset="0"/>
                <a:cs typeface="Times New Roman" panose="02020603050405020304" charset="0"/>
              </a:rPr>
              <a:t>vision:</a:t>
            </a:r>
            <a:endParaRPr lang="en-US" altLang="en-US" sz="2800" b="1" dirty="0">
              <a:solidFill>
                <a:srgbClr val="000000"/>
              </a:solidFill>
              <a:latin typeface="Times New Roman" panose="02020603050405020304" charset="0"/>
              <a:cs typeface="Times New Roman" panose="02020603050405020304" charset="0"/>
            </a:endParaRPr>
          </a:p>
        </p:txBody>
      </p:sp>
      <p:sp>
        <p:nvSpPr>
          <p:cNvPr id="12" name="Text Box 14"/>
          <p:cNvSpPr txBox="1">
            <a:spLocks noChangeArrowheads="1"/>
          </p:cNvSpPr>
          <p:nvPr>
            <p:custDataLst>
              <p:tags r:id="rId2"/>
            </p:custDataLst>
          </p:nvPr>
        </p:nvSpPr>
        <p:spPr bwMode="auto">
          <a:xfrm>
            <a:off x="4872503" y="1182326"/>
            <a:ext cx="4076287" cy="1661993"/>
          </a:xfrm>
          <a:prstGeom prst="rect">
            <a:avLst/>
          </a:prstGeom>
          <a:noFill/>
          <a:effectLst/>
        </p:spPr>
        <p:txBody>
          <a:bodyPr wrap="square">
            <a:spAutoFit/>
          </a:bodyPr>
          <a:lstStyle/>
          <a:p>
            <a:pPr marL="457200" marR="0" indent="-457200" defTabSz="914400">
              <a:spcBef>
                <a:spcPct val="50000"/>
              </a:spcBef>
              <a:buClrTx/>
              <a:buSzTx/>
              <a:buFont typeface="Wingdings" panose="05000000000000000000" pitchFamily="2" charset="2"/>
              <a:buChar char="l"/>
              <a:defRPr/>
            </a:pPr>
            <a:r>
              <a:rPr lang="en-US" altLang="zh-CN" sz="2900" b="1" noProof="0" dirty="0" smtClean="0">
                <a:latin typeface="Times" panose="00000500000000020000"/>
                <a:ea typeface="华文行楷" panose="02010800040101010101" charset="-122"/>
                <a:cs typeface="Times" panose="00000500000000020000"/>
              </a:rPr>
              <a:t>a</a:t>
            </a:r>
            <a:r>
              <a:rPr kumimoji="0" lang="en-US" altLang="zh-CN" sz="2900" b="1" kern="1200" cap="none" spc="0" normalizeH="0" baseline="0" noProof="0" dirty="0" smtClean="0">
                <a:latin typeface="Times" panose="00000500000000020000"/>
                <a:ea typeface="华文行楷" panose="02010800040101010101" charset="-122"/>
                <a:cs typeface="Times" panose="00000500000000020000"/>
              </a:rPr>
              <a:t>s </a:t>
            </a:r>
            <a:r>
              <a:rPr kumimoji="0" lang="en-US" altLang="zh-CN" sz="2900" b="1" kern="1200" cap="none" spc="0" normalizeH="0" baseline="0" noProof="0" dirty="0" smtClean="0">
                <a:solidFill>
                  <a:srgbClr val="C00000"/>
                </a:solidFill>
                <a:latin typeface="Times" panose="00000500000000020000"/>
                <a:ea typeface="华文行楷" panose="02010800040101010101" charset="-122"/>
                <a:cs typeface="Times" panose="00000500000000020000"/>
              </a:rPr>
              <a:t>tall</a:t>
            </a:r>
            <a:r>
              <a:rPr kumimoji="0" lang="en-US" altLang="zh-CN" sz="2900" b="1" kern="1200" cap="none" spc="0" normalizeH="0" baseline="0" noProof="0" dirty="0" smtClean="0">
                <a:latin typeface="Times" panose="00000500000000020000"/>
                <a:ea typeface="华文行楷" panose="02010800040101010101" charset="-122"/>
                <a:cs typeface="Times" panose="00000500000000020000"/>
              </a:rPr>
              <a:t> as sorghum</a:t>
            </a:r>
            <a:endParaRPr kumimoji="0" lang="en-US" altLang="zh-CN" sz="2900" b="1" kern="1200" cap="none" spc="0" normalizeH="0" baseline="0" noProof="0" dirty="0" smtClean="0">
              <a:latin typeface="Times" panose="00000500000000020000"/>
              <a:ea typeface="华文行楷" panose="02010800040101010101" charset="-122"/>
              <a:cs typeface="Times" panose="00000500000000020000"/>
            </a:endParaRPr>
          </a:p>
          <a:p>
            <a:pPr marL="457200" marR="0" indent="-457200" defTabSz="914400">
              <a:spcBef>
                <a:spcPct val="20000"/>
              </a:spcBef>
              <a:buClrTx/>
              <a:buSzTx/>
              <a:buFont typeface="Wingdings" panose="05000000000000000000" pitchFamily="2" charset="2"/>
              <a:buChar char="l"/>
              <a:defRPr/>
            </a:pPr>
            <a:r>
              <a:rPr lang="en-US" altLang="zh-CN" sz="2900" b="1" dirty="0" smtClean="0">
                <a:latin typeface="Times" panose="00000500000000020000"/>
                <a:ea typeface="华文行楷" panose="02010800040101010101" charset="-122"/>
                <a:cs typeface="Times" panose="00000500000000020000"/>
              </a:rPr>
              <a:t>a</a:t>
            </a:r>
            <a:r>
              <a:rPr kumimoji="0" lang="en-US" altLang="zh-CN" sz="2900" b="1" kern="1200" cap="none" spc="0" normalizeH="0" baseline="0" noProof="0" dirty="0" smtClean="0">
                <a:latin typeface="Times" panose="00000500000000020000"/>
                <a:ea typeface="华文行楷" panose="02010800040101010101" charset="-122"/>
                <a:cs typeface="Times" panose="00000500000000020000"/>
              </a:rPr>
              <a:t>s </a:t>
            </a:r>
            <a:r>
              <a:rPr kumimoji="0" lang="en-US" altLang="zh-CN" sz="2900" b="1" kern="1200" cap="none" spc="0" normalizeH="0" baseline="0" noProof="0" dirty="0" smtClean="0">
                <a:solidFill>
                  <a:srgbClr val="C00000"/>
                </a:solidFill>
                <a:latin typeface="Times" panose="00000500000000020000"/>
                <a:ea typeface="华文行楷" panose="02010800040101010101" charset="-122"/>
                <a:cs typeface="Times" panose="00000500000000020000"/>
              </a:rPr>
              <a:t>big</a:t>
            </a:r>
            <a:r>
              <a:rPr kumimoji="0" lang="en-US" altLang="zh-CN" sz="2900" b="1" kern="1200" cap="none" spc="0" normalizeH="0" baseline="0" noProof="0" dirty="0" smtClean="0">
                <a:latin typeface="Times" panose="00000500000000020000"/>
                <a:ea typeface="华文行楷" panose="02010800040101010101" charset="-122"/>
                <a:cs typeface="Times" panose="00000500000000020000"/>
              </a:rPr>
              <a:t> as a broom</a:t>
            </a:r>
            <a:endParaRPr kumimoji="0" lang="en-US" altLang="zh-CN" sz="2900" b="1" kern="1200" cap="none" spc="0" normalizeH="0" baseline="0" noProof="0" dirty="0" smtClean="0">
              <a:latin typeface="Times" panose="00000500000000020000"/>
              <a:ea typeface="华文行楷" panose="02010800040101010101" charset="-122"/>
              <a:cs typeface="Times" panose="00000500000000020000"/>
            </a:endParaRPr>
          </a:p>
          <a:p>
            <a:pPr marL="457200" marR="0" indent="-457200" defTabSz="914400">
              <a:spcBef>
                <a:spcPct val="20000"/>
              </a:spcBef>
              <a:buClrTx/>
              <a:buSzTx/>
              <a:buFont typeface="Wingdings" panose="05000000000000000000" pitchFamily="2" charset="2"/>
              <a:buChar char="l"/>
              <a:defRPr/>
            </a:pPr>
            <a:r>
              <a:rPr lang="en-US" altLang="zh-CN" sz="2900" b="1" dirty="0">
                <a:latin typeface="Times" panose="00000500000000020000"/>
                <a:ea typeface="华文行楷" panose="02010800040101010101" charset="-122"/>
                <a:cs typeface="Times" panose="00000500000000020000"/>
              </a:rPr>
              <a:t>a</a:t>
            </a:r>
            <a:r>
              <a:rPr kumimoji="0" lang="en-US" altLang="zh-CN" sz="2900" b="1" kern="1200" cap="none" spc="0" normalizeH="0" baseline="0" noProof="0" dirty="0" smtClean="0">
                <a:latin typeface="Times" panose="00000500000000020000"/>
                <a:ea typeface="华文行楷" panose="02010800040101010101" charset="-122"/>
                <a:cs typeface="Times" panose="00000500000000020000"/>
              </a:rPr>
              <a:t>s </a:t>
            </a:r>
            <a:r>
              <a:rPr kumimoji="0" lang="en-US" altLang="zh-CN" sz="2900" b="1" kern="1200" cap="none" spc="0" normalizeH="0" baseline="0" noProof="0" dirty="0" smtClean="0">
                <a:solidFill>
                  <a:srgbClr val="C00000"/>
                </a:solidFill>
                <a:latin typeface="Times" panose="00000500000000020000"/>
                <a:ea typeface="华文行楷" panose="02010800040101010101" charset="-122"/>
                <a:cs typeface="Times" panose="00000500000000020000"/>
              </a:rPr>
              <a:t>huge</a:t>
            </a:r>
            <a:r>
              <a:rPr kumimoji="0" lang="en-US" altLang="zh-CN" sz="2900" b="1" kern="1200" cap="none" spc="0" normalizeH="0" baseline="0" noProof="0" dirty="0" smtClean="0">
                <a:latin typeface="Times" panose="00000500000000020000"/>
                <a:ea typeface="华文行楷" panose="02010800040101010101" charset="-122"/>
                <a:cs typeface="Times" panose="00000500000000020000"/>
              </a:rPr>
              <a:t> as a peanut</a:t>
            </a:r>
            <a:endParaRPr kumimoji="0" lang="en-US" altLang="zh-CN" sz="2900" b="1" kern="1200" cap="none" spc="0" normalizeH="0" baseline="0" noProof="0" dirty="0" smtClean="0">
              <a:latin typeface="Times" panose="00000500000000020000"/>
              <a:ea typeface="华文行楷" panose="02010800040101010101" charset="-122"/>
              <a:cs typeface="Times" panose="00000500000000020000"/>
            </a:endParaRPr>
          </a:p>
        </p:txBody>
      </p:sp>
      <p:sp>
        <p:nvSpPr>
          <p:cNvPr id="13" name="Rectangle 20"/>
          <p:cNvSpPr>
            <a:spLocks noChangeArrowheads="1"/>
          </p:cNvSpPr>
          <p:nvPr>
            <p:custDataLst>
              <p:tags r:id="rId3"/>
            </p:custDataLst>
          </p:nvPr>
        </p:nvSpPr>
        <p:spPr bwMode="auto">
          <a:xfrm>
            <a:off x="5116295" y="3706341"/>
            <a:ext cx="3064682" cy="646986"/>
          </a:xfrm>
          <a:prstGeom prst="roundRect">
            <a:avLst/>
          </a:prstGeom>
          <a:solidFill>
            <a:srgbClr val="92D050"/>
          </a:solidFill>
          <a:effectLst/>
        </p:spPr>
        <p:txBody>
          <a:bodyPr wrap="none">
            <a:spAutoFit/>
          </a:bodyPr>
          <a:lstStyle/>
          <a:p>
            <a:pPr lvl="0">
              <a:defRPr/>
            </a:pPr>
            <a:r>
              <a:rPr lang="en-US" altLang="zh-CN" sz="3200" b="1" dirty="0">
                <a:latin typeface="Times" panose="00000500000000020000"/>
                <a:cs typeface="Times" panose="00000500000000020000"/>
              </a:rPr>
              <a:t>“seawater rice ”</a:t>
            </a:r>
            <a:endParaRPr kumimoji="0" lang="en-US" altLang="zh-CN" sz="3200" b="1" i="0" u="none" strike="noStrike" kern="1200" cap="none" spc="0" normalizeH="0" baseline="0" noProof="0" dirty="0" smtClean="0">
              <a:ln>
                <a:noFill/>
              </a:ln>
              <a:solidFill>
                <a:schemeClr val="tx1"/>
              </a:solidFill>
              <a:effectLst/>
              <a:uLnTx/>
              <a:uFillTx/>
              <a:latin typeface="Times" panose="00000500000000020000"/>
              <a:ea typeface="宋体" panose="02010600030101010101" pitchFamily="2" charset="-122"/>
              <a:cs typeface="Times" panose="00000500000000020000"/>
            </a:endParaRPr>
          </a:p>
        </p:txBody>
      </p:sp>
      <p:pic>
        <p:nvPicPr>
          <p:cNvPr id="14" name="Picture 25" descr="高粱"/>
          <p:cNvPicPr>
            <a:picLocks noChangeAspect="1"/>
          </p:cNvPicPr>
          <p:nvPr>
            <p:custDataLst>
              <p:tags r:id="rId4"/>
            </p:custDataLst>
          </p:nvPr>
        </p:nvPicPr>
        <p:blipFill>
          <a:blip r:embed="rId5"/>
          <a:stretch>
            <a:fillRect/>
          </a:stretch>
        </p:blipFill>
        <p:spPr>
          <a:xfrm>
            <a:off x="8790762" y="411718"/>
            <a:ext cx="1668835" cy="154121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5" name="图片 14"/>
          <p:cNvPicPr>
            <a:picLocks noChangeAspect="1"/>
          </p:cNvPicPr>
          <p:nvPr>
            <p:custDataLst>
              <p:tags r:id="rId6"/>
            </p:custDataLst>
          </p:nvPr>
        </p:nvPicPr>
        <p:blipFill>
          <a:blip r:embed="rId7" cstate="print"/>
          <a:stretch>
            <a:fillRect/>
          </a:stretch>
        </p:blipFill>
        <p:spPr>
          <a:xfrm>
            <a:off x="10346812" y="388557"/>
            <a:ext cx="1587539" cy="158753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6" name="Picture 24" descr="花生米"/>
          <p:cNvPicPr>
            <a:picLocks noChangeAspect="1"/>
          </p:cNvPicPr>
          <p:nvPr>
            <p:custDataLst>
              <p:tags r:id="rId8"/>
            </p:custDataLst>
          </p:nvPr>
        </p:nvPicPr>
        <p:blipFill>
          <a:blip r:embed="rId9"/>
          <a:stretch>
            <a:fillRect/>
          </a:stretch>
        </p:blipFill>
        <p:spPr>
          <a:xfrm>
            <a:off x="9521331" y="1694459"/>
            <a:ext cx="1619250" cy="148431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 name="标题 1"/>
          <p:cNvSpPr>
            <a:spLocks noGrp="1"/>
          </p:cNvSpPr>
          <p:nvPr/>
        </p:nvSpPr>
        <p:spPr>
          <a:xfrm>
            <a:off x="1214120" y="153035"/>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Para.6 Vision</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4" name="直接连接符 3"/>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3391198" y="5316426"/>
            <a:ext cx="5616575" cy="1322070"/>
          </a:xfrm>
          <a:prstGeom prst="rect">
            <a:avLst/>
          </a:prstGeom>
          <a:noFill/>
        </p:spPr>
        <p:txBody>
          <a:bodyPr wrap="none" rtlCol="0">
            <a:spAutoFit/>
          </a:bodyPr>
          <a:p>
            <a:r>
              <a:rPr lang="en-US" altLang="zh-CN" sz="2400" b="1" dirty="0">
                <a:solidFill>
                  <a:srgbClr val="FF0000"/>
                </a:solidFill>
              </a:rPr>
              <a:t>…</a:t>
            </a:r>
            <a:r>
              <a:rPr lang="en-US" altLang="zh-CN" sz="2800" b="1" dirty="0">
                <a:solidFill>
                  <a:srgbClr val="FF0000"/>
                </a:solidFill>
              </a:rPr>
              <a:t> </a:t>
            </a:r>
            <a:r>
              <a:rPr lang="en-US" altLang="zh-CN" sz="2800" b="1" dirty="0">
                <a:solidFill>
                  <a:srgbClr val="FF0000"/>
                </a:solidFill>
                <a:latin typeface="Times New Roman" panose="02020603050405020304" charset="0"/>
                <a:cs typeface="Times New Roman" panose="02020603050405020304" charset="0"/>
              </a:rPr>
              <a:t>make the impossible into possible</a:t>
            </a:r>
            <a:endParaRPr lang="en-US" altLang="zh-CN" sz="2800" b="1" dirty="0">
              <a:solidFill>
                <a:srgbClr val="FF0000"/>
              </a:solidFill>
              <a:latin typeface="Times New Roman" panose="02020603050405020304" charset="0"/>
              <a:cs typeface="Times New Roman" panose="02020603050405020304" charset="0"/>
            </a:endParaRPr>
          </a:p>
          <a:p>
            <a:r>
              <a:rPr lang="en-US" altLang="zh-CN" sz="2800" b="1" dirty="0">
                <a:solidFill>
                  <a:srgbClr val="FF0000"/>
                </a:solidFill>
                <a:latin typeface="Times New Roman" panose="02020603050405020304" charset="0"/>
                <a:cs typeface="Times New Roman" panose="02020603050405020304" charset="0"/>
              </a:rPr>
              <a:t>... make dreams into reality</a:t>
            </a:r>
            <a:endParaRPr lang="en-US" altLang="zh-CN" sz="2400" b="1" dirty="0">
              <a:solidFill>
                <a:srgbClr val="FF0000"/>
              </a:solidFill>
              <a:latin typeface="Times New Roman" panose="02020603050405020304" charset="0"/>
              <a:cs typeface="Times New Roman" panose="02020603050405020304" charset="0"/>
            </a:endParaRPr>
          </a:p>
          <a:p>
            <a:endParaRPr lang="en-US" altLang="zh-CN" sz="2400" b="1" dirty="0">
              <a:solidFill>
                <a:srgbClr val="FF0000"/>
              </a:solidFill>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0"/>
          <a:stretch>
            <a:fillRect/>
          </a:stretch>
        </p:blipFill>
        <p:spPr>
          <a:xfrm>
            <a:off x="8949055" y="3178810"/>
            <a:ext cx="2976245" cy="22218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linds(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25855" y="-889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Group work</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1302385" y="653415"/>
            <a:ext cx="68535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5" name="表格 14"/>
          <p:cNvGraphicFramePr/>
          <p:nvPr>
            <p:custDataLst>
              <p:tags r:id="rId1"/>
            </p:custDataLst>
          </p:nvPr>
        </p:nvGraphicFramePr>
        <p:xfrm>
          <a:off x="445770" y="1796415"/>
          <a:ext cx="10965180" cy="4382770"/>
        </p:xfrm>
        <a:graphic>
          <a:graphicData uri="http://schemas.openxmlformats.org/drawingml/2006/table">
            <a:tbl>
              <a:tblPr firstRow="1" bandRow="1">
                <a:tableStyleId>{5C22544A-7EE6-4342-B048-85BDC9FD1C3A}</a:tableStyleId>
              </a:tblPr>
              <a:tblGrid>
                <a:gridCol w="855980"/>
                <a:gridCol w="2016125"/>
                <a:gridCol w="5311140"/>
                <a:gridCol w="2781935"/>
              </a:tblGrid>
              <a:tr h="892175">
                <a:tc>
                  <a:txBody>
                    <a:bodyPr/>
                    <a:p>
                      <a:pPr>
                        <a:buNone/>
                      </a:pPr>
                      <a:r>
                        <a:rPr lang="en-US" altLang="zh-CN" sz="2400" b="1">
                          <a:latin typeface="Times New Roman Bold" panose="02020603050405020304" charset="0"/>
                          <a:cs typeface="Times New Roman Bold" panose="02020603050405020304" charset="0"/>
                        </a:rPr>
                        <a:t>Para</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What </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(content)</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How </a:t>
                      </a:r>
                      <a:endParaRPr lang="en-US" altLang="zh-CN" sz="2400" b="1">
                        <a:latin typeface="Times New Roman Bold" panose="02020603050405020304" charset="0"/>
                        <a:cs typeface="Times New Roman Bold" panose="02020603050405020304" charset="0"/>
                      </a:endParaRPr>
                    </a:p>
                    <a:p>
                      <a:pPr>
                        <a:buNone/>
                      </a:pPr>
                      <a:r>
                        <a:rPr lang="en-US" altLang="zh-CN" sz="2400" b="1">
                          <a:highlight>
                            <a:srgbClr val="FFFF00"/>
                          </a:highlight>
                          <a:latin typeface="Times New Roman Bold" panose="02020603050405020304" charset="0"/>
                          <a:cs typeface="Times New Roman Bold" panose="02020603050405020304" charset="0"/>
                        </a:rPr>
                        <a:t>(</a:t>
                      </a:r>
                      <a:r>
                        <a:rPr lang="en-US" altLang="zh-CN" sz="2400" b="1">
                          <a:solidFill>
                            <a:srgbClr val="FF0000"/>
                          </a:solidFill>
                          <a:highlight>
                            <a:srgbClr val="FFFF00"/>
                          </a:highlight>
                          <a:latin typeface="Times New Roman Bold" panose="02020603050405020304" charset="0"/>
                          <a:cs typeface="Times New Roman Bold" panose="02020603050405020304" charset="0"/>
                        </a:rPr>
                        <a:t>contrast)</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why</a:t>
                      </a:r>
                      <a:endParaRPr lang="en-US" altLang="zh-CN" sz="2400" b="1">
                        <a:latin typeface="Times New Roman Bold" panose="02020603050405020304" charset="0"/>
                        <a:cs typeface="Times New Roman Bold" panose="02020603050405020304" charset="0"/>
                      </a:endParaRPr>
                    </a:p>
                    <a:p>
                      <a:pPr>
                        <a:buNone/>
                      </a:pPr>
                      <a:r>
                        <a:rPr lang="en-US" altLang="zh-CN" sz="2400" b="1">
                          <a:solidFill>
                            <a:srgbClr val="FF0000"/>
                          </a:solidFill>
                          <a:highlight>
                            <a:srgbClr val="FFFF00"/>
                          </a:highlight>
                          <a:latin typeface="Times New Roman Bold" panose="02020603050405020304" charset="0"/>
                          <a:cs typeface="Times New Roman Bold" panose="02020603050405020304" charset="0"/>
                        </a:rPr>
                        <a:t>(personality)</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r>
              <a:tr h="892175">
                <a:tc>
                  <a:txBody>
                    <a:bodyPr/>
                    <a:p>
                      <a:pPr>
                        <a:buNone/>
                      </a:pPr>
                      <a:r>
                        <a:rPr lang="en-US" altLang="zh-CN" sz="2400" b="1"/>
                        <a:t>1</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Introduction:</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Identity</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txBody>
                  <a:tcPr/>
                </a:tc>
              </a:tr>
              <a:tr h="1026160">
                <a:tc>
                  <a:txBody>
                    <a:bodyPr/>
                    <a:p>
                      <a:pPr>
                        <a:buNone/>
                      </a:pPr>
                      <a:r>
                        <a:rPr lang="en-US" altLang="zh-CN" sz="2400" b="1"/>
                        <a:t>2</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Motivation</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lgn="l">
                        <a:buClrTx/>
                        <a:buSzTx/>
                        <a:buNone/>
                      </a:pPr>
                      <a:endParaRPr lang="en-US" altLang="zh-CN" sz="2400" b="1">
                        <a:latin typeface="Times New Roman Bold" panose="02020603050405020304" charset="0"/>
                        <a:cs typeface="Times New Roman Bold" panose="02020603050405020304" charset="0"/>
                      </a:endParaRPr>
                    </a:p>
                  </a:txBody>
                  <a:tcPr/>
                </a:tc>
              </a:tr>
              <a:tr h="780415">
                <a:tc>
                  <a:txBody>
                    <a:bodyPr/>
                    <a:p>
                      <a:pPr>
                        <a:buNone/>
                      </a:pPr>
                      <a:r>
                        <a:rPr lang="en-US" altLang="zh-CN" sz="2400" b="1"/>
                        <a:t>3</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Process</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Regular" panose="02020603050405020304" charset="0"/>
                        <a:cs typeface="Times New Roman Regular" panose="02020603050405020304" charset="0"/>
                      </a:endParaRPr>
                    </a:p>
                  </a:txBody>
                  <a:tcPr/>
                </a:tc>
              </a:tr>
              <a:tr h="791845">
                <a:tc>
                  <a:txBody>
                    <a:bodyPr/>
                    <a:p>
                      <a:pPr>
                        <a:buNone/>
                      </a:pPr>
                      <a:r>
                        <a:rPr lang="en-US" altLang="zh-CN" sz="2400" b="1"/>
                        <a:t>5</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View of life</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18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Regular" panose="02020603050405020304" charset="0"/>
                        <a:cs typeface="Times New Roman Regular" panose="02020603050405020304" charset="0"/>
                      </a:endParaRPr>
                    </a:p>
                  </a:txBody>
                  <a:tcPr/>
                </a:tc>
              </a:tr>
            </a:tbl>
          </a:graphicData>
        </a:graphic>
      </p:graphicFrame>
      <p:sp>
        <p:nvSpPr>
          <p:cNvPr id="3" name="文本框 2"/>
          <p:cNvSpPr txBox="1"/>
          <p:nvPr/>
        </p:nvSpPr>
        <p:spPr>
          <a:xfrm>
            <a:off x="1125855" y="748665"/>
            <a:ext cx="9715500"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Find out the</a:t>
            </a:r>
            <a:r>
              <a:rPr lang="en-US" altLang="zh-CN" sz="2800">
                <a:solidFill>
                  <a:srgbClr val="FF0000"/>
                </a:solidFill>
                <a:latin typeface="Times New Roman" panose="02020603050405020304" charset="0"/>
                <a:cs typeface="Times New Roman" panose="02020603050405020304" charset="0"/>
              </a:rPr>
              <a:t> the writing technique</a:t>
            </a:r>
            <a:r>
              <a:rPr lang="zh-CN" altLang="en-US" sz="2800">
                <a:solidFill>
                  <a:srgbClr val="FF0000"/>
                </a:solidFill>
                <a:latin typeface="Times New Roman" panose="02020603050405020304" charset="0"/>
                <a:cs typeface="Times New Roman" panose="02020603050405020304" charset="0"/>
              </a:rPr>
              <a:t>（写作技巧）</a:t>
            </a:r>
            <a:r>
              <a:rPr lang="en-US" altLang="zh-CN" sz="2800">
                <a:solidFill>
                  <a:srgbClr val="FF0000"/>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used </a:t>
            </a:r>
            <a:r>
              <a:rPr lang="en-US" altLang="zh-CN" sz="2800">
                <a:latin typeface="Times New Roman" panose="02020603050405020304" charset="0"/>
                <a:cs typeface="Times New Roman" panose="02020603050405020304" charset="0"/>
              </a:rPr>
              <a:t>in each paragraph, and figure out the </a:t>
            </a:r>
            <a:r>
              <a:rPr lang="en-US" altLang="zh-CN" sz="2800">
                <a:solidFill>
                  <a:srgbClr val="FF0000"/>
                </a:solidFill>
                <a:latin typeface="Times New Roman" panose="02020603050405020304" charset="0"/>
                <a:cs typeface="Times New Roman" panose="02020603050405020304" charset="0"/>
              </a:rPr>
              <a:t>personalities</a:t>
            </a:r>
            <a:r>
              <a:rPr lang="en-US" altLang="zh-CN" sz="2800">
                <a:latin typeface="Times New Roman" panose="02020603050405020304" charset="0"/>
                <a:cs typeface="Times New Roman" panose="02020603050405020304" charset="0"/>
              </a:rPr>
              <a:t> of Yuan Longping.</a:t>
            </a:r>
            <a:endParaRPr lang="en-US" altLang="zh-CN" sz="2800">
              <a:latin typeface="Times New Roman" panose="02020603050405020304" charset="0"/>
              <a:cs typeface="Times New Roman" panose="02020603050405020304" charset="0"/>
            </a:endParaRPr>
          </a:p>
        </p:txBody>
      </p:sp>
    </p:spTree>
  </p:cSld>
  <p:clrMapOvr>
    <a:masterClrMapping/>
  </p:clrMapOvr>
  <p:transition spd="slow" advTm="7000">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68985" y="1463040"/>
            <a:ext cx="10515600" cy="4351338"/>
          </a:xfrm>
        </p:spPr>
        <p:txBody>
          <a:bodyPr/>
          <a:p>
            <a:pPr marL="0" indent="0" algn="just">
              <a:buNone/>
            </a:pPr>
            <a:r>
              <a:rPr lang="zh-CN" altLang="en-US" sz="3200">
                <a:latin typeface="Times New Roman" panose="02020603050405020304" charset="0"/>
                <a:cs typeface="Times New Roman" panose="02020603050405020304" charset="0"/>
              </a:rPr>
              <a:t>Yuan Longping, known as the "father of hybrid rice", is one of China's most famous scientists. </a:t>
            </a:r>
            <a:r>
              <a:rPr lang="zh-CN" altLang="en-US" sz="3200">
                <a:solidFill>
                  <a:srgbClr val="FF0000"/>
                </a:solidFill>
                <a:latin typeface="Times New Roman" panose="02020603050405020304" charset="0"/>
                <a:cs typeface="Times New Roman" panose="02020603050405020304" charset="0"/>
              </a:rPr>
              <a:t>Yet</a:t>
            </a:r>
            <a:r>
              <a:rPr lang="zh-CN" altLang="en-US" sz="3200">
                <a:latin typeface="Times New Roman" panose="02020603050405020304" charset="0"/>
                <a:cs typeface="Times New Roman" panose="02020603050405020304" charset="0"/>
              </a:rPr>
              <a:t>, he considers himself a farmer because he continually works the land in his research. Indeed, his slim but strong body is just like that of millions of Chinese farmers, to whom he has devoted his life.</a:t>
            </a:r>
            <a:endParaRPr lang="zh-CN" altLang="en-US" sz="3200">
              <a:latin typeface="Times New Roman" panose="02020603050405020304" charset="0"/>
              <a:cs typeface="Times New Roman" panose="02020603050405020304" charset="0"/>
            </a:endParaRPr>
          </a:p>
          <a:p>
            <a:pPr marL="0" indent="0" algn="just">
              <a:buNone/>
            </a:pPr>
            <a:endParaRPr lang="zh-CN" altLang="en-US" sz="3200">
              <a:latin typeface="Times New Roman" panose="02020603050405020304" charset="0"/>
              <a:cs typeface="Times New Roman" panose="02020603050405020304" charset="0"/>
            </a:endParaRPr>
          </a:p>
          <a:p>
            <a:pPr marL="0" indent="0" algn="just">
              <a:buNone/>
            </a:pPr>
            <a:r>
              <a:rPr lang="en-US" altLang="zh-CN" sz="3200">
                <a:solidFill>
                  <a:srgbClr val="FF0000"/>
                </a:solidFill>
                <a:latin typeface="Times New Roman" panose="02020603050405020304" charset="0"/>
                <a:cs typeface="Times New Roman" panose="02020603050405020304" charset="0"/>
              </a:rPr>
              <a:t>Q1: What transitional expression</a:t>
            </a:r>
            <a:r>
              <a:rPr lang="zh-CN" altLang="en-US" sz="3200">
                <a:solidFill>
                  <a:srgbClr val="FF0000"/>
                </a:solidFill>
                <a:latin typeface="Times New Roman" panose="02020603050405020304" charset="0"/>
                <a:cs typeface="Times New Roman" panose="02020603050405020304" charset="0"/>
              </a:rPr>
              <a:t>（转折词）</a:t>
            </a:r>
            <a:r>
              <a:rPr lang="en-US" altLang="zh-CN" sz="3200">
                <a:solidFill>
                  <a:srgbClr val="FF0000"/>
                </a:solidFill>
                <a:latin typeface="Times New Roman" panose="02020603050405020304" charset="0"/>
                <a:cs typeface="Times New Roman" panose="02020603050405020304" charset="0"/>
              </a:rPr>
              <a:t>can you find</a:t>
            </a:r>
            <a:r>
              <a:rPr lang="zh-CN" altLang="en-US" sz="3200">
                <a:solidFill>
                  <a:srgbClr val="FF0000"/>
                </a:solidFill>
                <a:latin typeface="Times New Roman" panose="02020603050405020304" charset="0"/>
                <a:cs typeface="Times New Roman" panose="02020603050405020304" charset="0"/>
              </a:rPr>
              <a:t>？</a:t>
            </a:r>
            <a:endParaRPr lang="zh-CN" altLang="en-US" sz="3200">
              <a:solidFill>
                <a:srgbClr val="FF0000"/>
              </a:solidFill>
              <a:latin typeface="Times New Roman" panose="02020603050405020304" charset="0"/>
              <a:cs typeface="Times New Roman" panose="02020603050405020304" charset="0"/>
            </a:endParaRPr>
          </a:p>
          <a:p>
            <a:pPr marL="0" indent="0" algn="just">
              <a:buNone/>
            </a:pPr>
            <a:r>
              <a:rPr lang="en-US" altLang="zh-CN" sz="3200">
                <a:solidFill>
                  <a:srgbClr val="FF0000"/>
                </a:solidFill>
                <a:latin typeface="Times New Roman" panose="02020603050405020304" charset="0"/>
                <a:cs typeface="Times New Roman" panose="02020603050405020304" charset="0"/>
              </a:rPr>
              <a:t>Q2: What is the contrasting information mentioned in Para.1?</a:t>
            </a:r>
            <a:endParaRPr lang="en-US" altLang="zh-CN" sz="3200">
              <a:solidFill>
                <a:srgbClr val="FF0000"/>
              </a:solidFill>
              <a:latin typeface="Times New Roman" panose="02020603050405020304" charset="0"/>
              <a:cs typeface="Times New Roman" panose="02020603050405020304" charset="0"/>
            </a:endParaRPr>
          </a:p>
          <a:p>
            <a:pPr marL="0" indent="0" algn="just">
              <a:buNone/>
            </a:pPr>
            <a:r>
              <a:rPr lang="en-US" altLang="zh-CN" sz="3200">
                <a:solidFill>
                  <a:srgbClr val="FF0000"/>
                </a:solidFill>
                <a:latin typeface="Times New Roman" panose="02020603050405020304" charset="0"/>
                <a:cs typeface="Times New Roman" panose="02020603050405020304" charset="0"/>
              </a:rPr>
              <a:t>Q3: What kind of person Yuan is? and why?</a:t>
            </a:r>
            <a:endParaRPr lang="en-US" altLang="zh-CN" sz="3200">
              <a:solidFill>
                <a:srgbClr val="FF0000"/>
              </a:solidFill>
              <a:latin typeface="Times New Roman" panose="02020603050405020304" charset="0"/>
              <a:cs typeface="Times New Roman" panose="02020603050405020304" charset="0"/>
            </a:endParaRPr>
          </a:p>
        </p:txBody>
      </p:sp>
      <p:sp>
        <p:nvSpPr>
          <p:cNvPr id="6" name="标题 1"/>
          <p:cNvSpPr>
            <a:spLocks noGrp="1"/>
          </p:cNvSpPr>
          <p:nvPr/>
        </p:nvSpPr>
        <p:spPr>
          <a:xfrm>
            <a:off x="929640" y="417830"/>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Analyze the writing technique in Para.1</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8" name="直接连接符 7"/>
          <p:cNvCxnSpPr/>
          <p:nvPr/>
        </p:nvCxnSpPr>
        <p:spPr>
          <a:xfrm flipV="1">
            <a:off x="1017905" y="912495"/>
            <a:ext cx="7014845" cy="57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70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25855" y="-889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Group work</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1302385" y="653415"/>
            <a:ext cx="68535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5" name="表格 14"/>
          <p:cNvGraphicFramePr/>
          <p:nvPr>
            <p:custDataLst>
              <p:tags r:id="rId1"/>
            </p:custDataLst>
          </p:nvPr>
        </p:nvGraphicFramePr>
        <p:xfrm>
          <a:off x="445770" y="1796415"/>
          <a:ext cx="10965180" cy="4382770"/>
        </p:xfrm>
        <a:graphic>
          <a:graphicData uri="http://schemas.openxmlformats.org/drawingml/2006/table">
            <a:tbl>
              <a:tblPr firstRow="1" bandRow="1">
                <a:tableStyleId>{5C22544A-7EE6-4342-B048-85BDC9FD1C3A}</a:tableStyleId>
              </a:tblPr>
              <a:tblGrid>
                <a:gridCol w="855980"/>
                <a:gridCol w="2016125"/>
                <a:gridCol w="5311140"/>
                <a:gridCol w="2781935"/>
              </a:tblGrid>
              <a:tr h="892175">
                <a:tc>
                  <a:txBody>
                    <a:bodyPr/>
                    <a:p>
                      <a:pPr>
                        <a:buNone/>
                      </a:pPr>
                      <a:r>
                        <a:rPr lang="en-US" altLang="zh-CN" sz="2400" b="1">
                          <a:latin typeface="Times New Roman Bold" panose="02020603050405020304" charset="0"/>
                          <a:cs typeface="Times New Roman Bold" panose="02020603050405020304" charset="0"/>
                        </a:rPr>
                        <a:t>Para</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What </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(content)</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How </a:t>
                      </a:r>
                      <a:endParaRPr lang="en-US" altLang="zh-CN" sz="2400" b="1">
                        <a:latin typeface="Times New Roman Bold" panose="02020603050405020304" charset="0"/>
                        <a:cs typeface="Times New Roman Bold" panose="02020603050405020304" charset="0"/>
                      </a:endParaRPr>
                    </a:p>
                    <a:p>
                      <a:pPr>
                        <a:buNone/>
                      </a:pPr>
                      <a:r>
                        <a:rPr lang="en-US" altLang="zh-CN" sz="2400" b="1">
                          <a:solidFill>
                            <a:srgbClr val="FF0000"/>
                          </a:solidFill>
                          <a:highlight>
                            <a:srgbClr val="FFFF00"/>
                          </a:highlight>
                          <a:latin typeface="Times New Roman Bold" panose="02020603050405020304" charset="0"/>
                          <a:cs typeface="Times New Roman Bold" panose="02020603050405020304" charset="0"/>
                        </a:rPr>
                        <a:t>(contrast)</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why</a:t>
                      </a:r>
                      <a:endParaRPr lang="en-US" altLang="zh-CN" sz="2400" b="1">
                        <a:latin typeface="Times New Roman Bold" panose="02020603050405020304" charset="0"/>
                        <a:cs typeface="Times New Roman Bold" panose="02020603050405020304" charset="0"/>
                      </a:endParaRPr>
                    </a:p>
                    <a:p>
                      <a:pPr>
                        <a:buNone/>
                      </a:pPr>
                      <a:r>
                        <a:rPr lang="en-US" altLang="zh-CN" sz="2400" b="1">
                          <a:solidFill>
                            <a:srgbClr val="FF0000"/>
                          </a:solidFill>
                          <a:highlight>
                            <a:srgbClr val="FFFF00"/>
                          </a:highlight>
                          <a:latin typeface="Times New Roman Bold" panose="02020603050405020304" charset="0"/>
                          <a:cs typeface="Times New Roman Bold" panose="02020603050405020304" charset="0"/>
                        </a:rPr>
                        <a:t>(personality)</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r>
              <a:tr h="892175">
                <a:tc>
                  <a:txBody>
                    <a:bodyPr/>
                    <a:p>
                      <a:pPr>
                        <a:buNone/>
                      </a:pPr>
                      <a:r>
                        <a:rPr lang="en-US" altLang="zh-CN" sz="2400" b="1"/>
                        <a:t>1</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Introduction:</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Identity</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solidFill>
                            <a:srgbClr val="FF0000"/>
                          </a:solidFill>
                          <a:latin typeface="Times New Roman Bold" panose="02020603050405020304" charset="0"/>
                          <a:cs typeface="Times New Roman Bold" panose="02020603050405020304" charset="0"/>
                          <a:sym typeface="+mn-ea"/>
                        </a:rPr>
                        <a:t>Father of hybrid rice </a:t>
                      </a:r>
                      <a:r>
                        <a:rPr lang="en-US" altLang="zh-CN" sz="2400" b="1">
                          <a:latin typeface="Times New Roman Bold" panose="02020603050405020304" charset="0"/>
                          <a:cs typeface="Times New Roman Bold" panose="02020603050405020304" charset="0"/>
                          <a:sym typeface="+mn-ea"/>
                        </a:rPr>
                        <a:t>VS </a:t>
                      </a:r>
                      <a:r>
                        <a:rPr lang="en-US" altLang="zh-CN" sz="2400" b="1">
                          <a:highlight>
                            <a:srgbClr val="FFFF00"/>
                          </a:highlight>
                          <a:latin typeface="Times New Roman Bold" panose="02020603050405020304" charset="0"/>
                          <a:cs typeface="Times New Roman Bold" panose="02020603050405020304" charset="0"/>
                          <a:sym typeface="+mn-ea"/>
                        </a:rPr>
                        <a:t>(yet)</a:t>
                      </a:r>
                      <a:endParaRPr lang="en-US" altLang="zh-CN" sz="2400" b="1">
                        <a:highlight>
                          <a:srgbClr val="FFFF00"/>
                        </a:highlight>
                        <a:latin typeface="Times New Roman Bold" panose="02020603050405020304" charset="0"/>
                        <a:cs typeface="Times New Roman Bold" panose="02020603050405020304" charset="0"/>
                      </a:endParaRPr>
                    </a:p>
                    <a:p>
                      <a:pPr>
                        <a:buNone/>
                      </a:pPr>
                      <a:r>
                        <a:rPr lang="en-US" altLang="zh-CN" sz="2400" b="1">
                          <a:solidFill>
                            <a:schemeClr val="accent1"/>
                          </a:solidFill>
                          <a:latin typeface="Times New Roman Bold" panose="02020603050405020304" charset="0"/>
                          <a:cs typeface="Times New Roman Bold" panose="02020603050405020304" charset="0"/>
                          <a:sym typeface="+mn-ea"/>
                        </a:rPr>
                        <a:t>farmer</a:t>
                      </a: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sym typeface="+mn-ea"/>
                        </a:rPr>
                        <a:t>modest ;</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sym typeface="+mn-ea"/>
                        </a:rPr>
                        <a:t>devoted</a:t>
                      </a:r>
                      <a:endParaRPr lang="en-US" altLang="zh-CN" sz="2400" b="1">
                        <a:latin typeface="Times New Roman Bold" panose="02020603050405020304" charset="0"/>
                        <a:cs typeface="Times New Roman Bold" panose="02020603050405020304" charset="0"/>
                      </a:endParaRPr>
                    </a:p>
                  </a:txBody>
                  <a:tcPr/>
                </a:tc>
              </a:tr>
              <a:tr h="1026160">
                <a:tc>
                  <a:txBody>
                    <a:bodyPr/>
                    <a:p>
                      <a:pPr>
                        <a:buNone/>
                      </a:pPr>
                      <a:r>
                        <a:rPr lang="en-US" altLang="zh-CN" sz="2400" b="1"/>
                        <a:t>2</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Motivation</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lgn="l">
                        <a:buClrTx/>
                        <a:buSzTx/>
                        <a:buNone/>
                      </a:pPr>
                      <a:endParaRPr lang="en-US" altLang="zh-CN" sz="2400" b="1">
                        <a:latin typeface="Times New Roman Bold" panose="02020603050405020304" charset="0"/>
                        <a:cs typeface="Times New Roman Bold" panose="02020603050405020304" charset="0"/>
                      </a:endParaRPr>
                    </a:p>
                  </a:txBody>
                  <a:tcPr/>
                </a:tc>
              </a:tr>
              <a:tr h="780415">
                <a:tc>
                  <a:txBody>
                    <a:bodyPr/>
                    <a:p>
                      <a:pPr>
                        <a:buNone/>
                      </a:pPr>
                      <a:r>
                        <a:rPr lang="en-US" altLang="zh-CN" sz="2400" b="1"/>
                        <a:t>3</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Process</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Regular" panose="02020603050405020304" charset="0"/>
                        <a:cs typeface="Times New Roman Regular" panose="02020603050405020304" charset="0"/>
                      </a:endParaRPr>
                    </a:p>
                  </a:txBody>
                  <a:tcPr/>
                </a:tc>
              </a:tr>
              <a:tr h="791845">
                <a:tc>
                  <a:txBody>
                    <a:bodyPr/>
                    <a:p>
                      <a:pPr>
                        <a:buNone/>
                      </a:pPr>
                      <a:r>
                        <a:rPr lang="en-US" altLang="zh-CN" sz="2400" b="1"/>
                        <a:t>5</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View of life</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18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Regular" panose="02020603050405020304" charset="0"/>
                        <a:cs typeface="Times New Roman Regular" panose="02020603050405020304" charset="0"/>
                      </a:endParaRPr>
                    </a:p>
                  </a:txBody>
                  <a:tcPr/>
                </a:tc>
              </a:tr>
            </a:tbl>
          </a:graphicData>
        </a:graphic>
      </p:graphicFrame>
      <p:sp>
        <p:nvSpPr>
          <p:cNvPr id="3" name="文本框 2"/>
          <p:cNvSpPr txBox="1"/>
          <p:nvPr/>
        </p:nvSpPr>
        <p:spPr>
          <a:xfrm>
            <a:off x="1125855" y="748665"/>
            <a:ext cx="8961120"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Find out the</a:t>
            </a:r>
            <a:r>
              <a:rPr lang="en-US" altLang="zh-CN" sz="2800">
                <a:solidFill>
                  <a:srgbClr val="FF0000"/>
                </a:solidFill>
                <a:latin typeface="Times New Roman" panose="02020603050405020304" charset="0"/>
                <a:cs typeface="Times New Roman" panose="02020603050405020304" charset="0"/>
              </a:rPr>
              <a:t> the writing technique </a:t>
            </a:r>
            <a:r>
              <a:rPr lang="en-US" altLang="zh-CN" sz="2800">
                <a:solidFill>
                  <a:schemeClr val="tx1"/>
                </a:solidFill>
                <a:latin typeface="Times New Roman" panose="02020603050405020304" charset="0"/>
                <a:cs typeface="Times New Roman" panose="02020603050405020304" charset="0"/>
              </a:rPr>
              <a:t>used </a:t>
            </a:r>
            <a:r>
              <a:rPr lang="en-US" altLang="zh-CN" sz="2800">
                <a:latin typeface="Times New Roman" panose="02020603050405020304" charset="0"/>
                <a:cs typeface="Times New Roman" panose="02020603050405020304" charset="0"/>
              </a:rPr>
              <a:t>in each paragraph, and figure out the </a:t>
            </a:r>
            <a:r>
              <a:rPr lang="en-US" altLang="zh-CN" sz="2800">
                <a:solidFill>
                  <a:srgbClr val="FF0000"/>
                </a:solidFill>
                <a:latin typeface="Times New Roman" panose="02020603050405020304" charset="0"/>
                <a:cs typeface="Times New Roman" panose="02020603050405020304" charset="0"/>
              </a:rPr>
              <a:t>personalities</a:t>
            </a:r>
            <a:r>
              <a:rPr lang="en-US" altLang="zh-CN" sz="2800">
                <a:latin typeface="Times New Roman" panose="02020603050405020304" charset="0"/>
                <a:cs typeface="Times New Roman" panose="02020603050405020304" charset="0"/>
              </a:rPr>
              <a:t> of Yuan Longping.</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651510" y="5643245"/>
            <a:ext cx="11219180" cy="1056259"/>
          </a:xfrm>
          <a:prstGeom prst="roundRect">
            <a:avLst/>
          </a:prstGeom>
          <a:solidFill>
            <a:schemeClr val="accent5">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sz="2800" b="1" i="1">
                <a:solidFill>
                  <a:srgbClr val="FF0000"/>
                </a:solidFill>
                <a:latin typeface="Times New Roman" panose="02020603050405020304" charset="0"/>
                <a:cs typeface="Times New Roman" panose="02020603050405020304" charset="0"/>
                <a:sym typeface="+mn-ea"/>
              </a:rPr>
              <a:t>Tip </a:t>
            </a:r>
            <a:r>
              <a:rPr lang="en-US" altLang="zh-CN" sz="2800" b="1" i="1">
                <a:solidFill>
                  <a:schemeClr val="tx1"/>
                </a:solidFill>
                <a:latin typeface="Times New Roman" panose="02020603050405020304" charset="0"/>
                <a:cs typeface="Times New Roman" panose="02020603050405020304" charset="0"/>
                <a:sym typeface="+mn-ea"/>
              </a:rPr>
              <a:t>for reading</a:t>
            </a:r>
            <a:r>
              <a:rPr lang="en-US" altLang="zh-CN" sz="2800" b="1" i="1">
                <a:solidFill>
                  <a:schemeClr val="accent5">
                    <a:lumMod val="60000"/>
                    <a:lumOff val="40000"/>
                  </a:schemeClr>
                </a:solidFill>
                <a:latin typeface="Calibri" panose="020F0502020204030204" charset="0"/>
                <a:cs typeface="Calibri" panose="020F0502020204030204" charset="0"/>
                <a:sym typeface="+mn-ea"/>
              </a:rPr>
              <a:t> </a:t>
            </a:r>
            <a:r>
              <a:rPr lang="en-US" altLang="zh-CN" sz="2800" b="1" i="1">
                <a:solidFill>
                  <a:schemeClr val="tx1"/>
                </a:solidFill>
                <a:latin typeface="Times New Roman" panose="02020603050405020304" charset="0"/>
                <a:cs typeface="Times New Roman" panose="02020603050405020304" charset="0"/>
                <a:sym typeface="+mn-ea"/>
              </a:rPr>
              <a:t>:While reading, pay attention to </a:t>
            </a:r>
            <a:r>
              <a:rPr lang="en-US" altLang="zh-CN" sz="2800" b="1" i="1">
                <a:solidFill>
                  <a:srgbClr val="FF0000"/>
                </a:solidFill>
                <a:latin typeface="Times New Roman" panose="02020603050405020304" charset="0"/>
                <a:cs typeface="Times New Roman" panose="02020603050405020304" charset="0"/>
                <a:sym typeface="+mn-ea"/>
              </a:rPr>
              <a:t>the transitional expressions to show contrast.</a:t>
            </a:r>
            <a:r>
              <a:rPr lang="en-US" altLang="zh-CN" sz="2800" b="1" i="1">
                <a:solidFill>
                  <a:schemeClr val="tx1"/>
                </a:solidFill>
                <a:latin typeface="Times New Roman" panose="02020603050405020304" charset="0"/>
                <a:cs typeface="Times New Roman" panose="02020603050405020304" charset="0"/>
                <a:sym typeface="+mn-ea"/>
              </a:rPr>
              <a:t>(</a:t>
            </a:r>
            <a:r>
              <a:rPr lang="zh-CN" altLang="en-US" sz="2800" b="1" i="1">
                <a:solidFill>
                  <a:schemeClr val="tx1"/>
                </a:solidFill>
                <a:latin typeface="Times New Roman" panose="02020603050405020304" charset="0"/>
                <a:cs typeface="Times New Roman" panose="02020603050405020304" charset="0"/>
                <a:sym typeface="+mn-ea"/>
              </a:rPr>
              <a:t>转折词</a:t>
            </a:r>
            <a:r>
              <a:rPr lang="en-US" altLang="zh-CN" sz="2800" b="1" i="1">
                <a:solidFill>
                  <a:schemeClr val="tx1"/>
                </a:solidFill>
                <a:latin typeface="Times New Roman" panose="02020603050405020304" charset="0"/>
                <a:cs typeface="Times New Roman" panose="02020603050405020304" charset="0"/>
                <a:sym typeface="+mn-ea"/>
              </a:rPr>
              <a:t>）.</a:t>
            </a:r>
            <a:endParaRPr lang="en-US" altLang="zh-CN" sz="2800" b="1">
              <a:solidFill>
                <a:schemeClr val="accent5">
                  <a:lumMod val="60000"/>
                  <a:lumOff val="40000"/>
                </a:schemeClr>
              </a:solidFill>
              <a:latin typeface="Calibri" panose="020F0502020204030204" charset="0"/>
              <a:cs typeface="Calibri" panose="020F0502020204030204" charset="0"/>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78510" y="1639570"/>
            <a:ext cx="10515600" cy="4351338"/>
          </a:xfrm>
        </p:spPr>
        <p:txBody>
          <a:bodyPr/>
          <a:p>
            <a:pPr marL="0" indent="0" algn="just">
              <a:buNone/>
            </a:pPr>
            <a:r>
              <a:rPr lang="zh-CN" altLang="en-US" sz="3200">
                <a:latin typeface="Times New Roman" panose="02020603050405020304" charset="0"/>
                <a:cs typeface="Times New Roman" panose="02020603050405020304" charset="0"/>
              </a:rPr>
              <a:t>Yuan Longping was born in 1930 in Beijing. His parents wanted him to pursue a career in science or medicine.However, what concerned him most was that farmers often had poor harvests and sometimes even had a serious shortage of food to eat. To tackle this crisis, he chose to study agriculture and received an education at Southwest Agricultural College in Chongqing. </a:t>
            </a:r>
            <a:endParaRPr lang="zh-CN" altLang="en-US" sz="3200">
              <a:latin typeface="Times New Roman" panose="02020603050405020304" charset="0"/>
              <a:cs typeface="Times New Roman" panose="02020603050405020304" charset="0"/>
            </a:endParaRPr>
          </a:p>
        </p:txBody>
      </p:sp>
      <p:sp>
        <p:nvSpPr>
          <p:cNvPr id="6" name="标题 1"/>
          <p:cNvSpPr>
            <a:spLocks noGrp="1"/>
          </p:cNvSpPr>
          <p:nvPr/>
        </p:nvSpPr>
        <p:spPr>
          <a:xfrm>
            <a:off x="929640" y="417830"/>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Analyze the Para.2</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8" name="直接连接符 7"/>
          <p:cNvCxnSpPr/>
          <p:nvPr/>
        </p:nvCxnSpPr>
        <p:spPr>
          <a:xfrm flipV="1">
            <a:off x="1017905" y="912495"/>
            <a:ext cx="7014845" cy="57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700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5616" r="20035"/>
          <a:stretch>
            <a:fillRect/>
          </a:stretch>
        </p:blipFill>
        <p:spPr>
          <a:xfrm>
            <a:off x="1287145" y="1443990"/>
            <a:ext cx="3768725" cy="497078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标题 10"/>
          <p:cNvSpPr>
            <a:spLocks noGrp="1"/>
          </p:cNvSpPr>
          <p:nvPr>
            <p:ph type="ctrTitle"/>
            <p:custDataLst>
              <p:tags r:id="rId3"/>
            </p:custDataLst>
          </p:nvPr>
        </p:nvSpPr>
        <p:spPr>
          <a:xfrm>
            <a:off x="5355545" y="1744875"/>
            <a:ext cx="5788800" cy="1720800"/>
          </a:xfrm>
        </p:spPr>
        <p:txBody>
          <a:bodyPr/>
          <a:p>
            <a:r>
              <a:rPr lang="en-US" altLang="zh-CN" sz="4000" b="0" dirty="0">
                <a:solidFill>
                  <a:schemeClr val="accent1">
                    <a:lumMod val="50000"/>
                  </a:schemeClr>
                </a:solidFill>
                <a:latin typeface="Times New Roman Regular" panose="02020603050405020304" charset="0"/>
                <a:ea typeface="+mj-ea"/>
                <a:cs typeface="Times New Roman Regular" panose="02020603050405020304" charset="0"/>
              </a:rPr>
              <a:t>U5 Working the Land</a:t>
            </a:r>
            <a:br>
              <a:rPr lang="en-US" altLang="zh-CN" sz="4000" b="0" dirty="0">
                <a:solidFill>
                  <a:schemeClr val="accent1">
                    <a:lumMod val="50000"/>
                  </a:schemeClr>
                </a:solidFill>
                <a:latin typeface="Times New Roman Regular" panose="02020603050405020304" charset="0"/>
                <a:ea typeface="+mj-ea"/>
                <a:cs typeface="Times New Roman Regular" panose="02020603050405020304" charset="0"/>
              </a:rPr>
            </a:br>
            <a:r>
              <a:rPr lang="en-US" altLang="zh-CN" sz="4000" b="0" dirty="0">
                <a:solidFill>
                  <a:schemeClr val="accent1">
                    <a:lumMod val="50000"/>
                  </a:schemeClr>
                </a:solidFill>
                <a:latin typeface="Times New Roman Regular" panose="02020603050405020304" charset="0"/>
                <a:ea typeface="+mj-ea"/>
                <a:cs typeface="Times New Roman Regular" panose="02020603050405020304" charset="0"/>
              </a:rPr>
              <a:t>Reading and Thinking</a:t>
            </a:r>
            <a:endParaRPr lang="en-US" altLang="zh-CN" sz="4000" b="0" dirty="0">
              <a:solidFill>
                <a:schemeClr val="accent1">
                  <a:lumMod val="50000"/>
                </a:schemeClr>
              </a:solidFill>
              <a:latin typeface="Times New Roman Regular" panose="02020603050405020304" charset="0"/>
              <a:ea typeface="+mj-ea"/>
              <a:cs typeface="Times New Roman Regular" panose="02020603050405020304" charset="0"/>
            </a:endParaRPr>
          </a:p>
        </p:txBody>
      </p:sp>
      <p:sp>
        <p:nvSpPr>
          <p:cNvPr id="12" name="副标题 11"/>
          <p:cNvSpPr>
            <a:spLocks noGrp="1"/>
          </p:cNvSpPr>
          <p:nvPr>
            <p:ph type="subTitle" idx="1"/>
            <p:custDataLst>
              <p:tags r:id="rId4"/>
            </p:custDataLst>
          </p:nvPr>
        </p:nvSpPr>
        <p:spPr>
          <a:xfrm>
            <a:off x="5355545" y="3346540"/>
            <a:ext cx="5788800" cy="468000"/>
          </a:xfrm>
        </p:spPr>
        <p:txBody>
          <a:bodyPr>
            <a:noAutofit/>
          </a:bodyPr>
          <a:p>
            <a:pPr marL="0" indent="0">
              <a:buNone/>
            </a:pPr>
            <a:r>
              <a:rPr lang="en-US" altLang="zh-CN" sz="4000" dirty="0">
                <a:solidFill>
                  <a:schemeClr val="tx1"/>
                </a:solidFill>
                <a:latin typeface="Times New Roman Regular" panose="02020603050405020304" charset="0"/>
                <a:ea typeface="+mn-ea"/>
                <a:cs typeface="Times New Roman Regular" panose="02020603050405020304" charset="0"/>
              </a:rPr>
              <a:t>A Pioneer for All People</a:t>
            </a:r>
            <a:endParaRPr lang="en-US" altLang="zh-CN" sz="4000" dirty="0">
              <a:solidFill>
                <a:schemeClr val="tx1"/>
              </a:solidFill>
              <a:latin typeface="Times New Roman Regular" panose="02020603050405020304" charset="0"/>
              <a:ea typeface="+mn-ea"/>
              <a:cs typeface="Times New Roman Regular" panose="02020603050405020304" charset="0"/>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filter="fade">
                                      <p:cBhvr>
                                        <p:cTn id="7" dur="500">
                                          <p:stCondLst>
                                            <p:cond delay="0"/>
                                          </p:stCondLst>
                                        </p:cTn>
                                        <p:tgtEl>
                                          <p:spTgt spid="11"/>
                                        </p:tgtEl>
                                      </p:cBhvr>
                                    </p:animEffect>
                                    <p:animScale>
                                      <p:cBhvr>
                                        <p:cTn id="8" dur="500" fill="hold">
                                          <p:stCondLst>
                                            <p:cond delay="0"/>
                                          </p:stCondLst>
                                        </p:cTn>
                                        <p:tgtEl>
                                          <p:spTgt spid="11"/>
                                        </p:tgtEl>
                                      </p:cBhvr>
                                      <p:from x="150000" y="150000"/>
                                      <p:to x="100000" y="100000"/>
                                    </p:animScale>
                                    <p:anim to="" calcmode="lin" valueType="num">
                                      <p:cBhvr>
                                        <p:cTn id="9" dur="500" fill="hold">
                                          <p:stCondLst>
                                            <p:cond delay="0"/>
                                          </p:stCondLst>
                                        </p:cTn>
                                        <p:tgtEl>
                                          <p:spTgt spid="11"/>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11"/>
                                        </p:tgtEl>
                                        <p:attrNameLst>
                                          <p:attrName>ppt_y</p:attrName>
                                        </p:attrNameLst>
                                      </p:cBhvr>
                                      <p:tavLst>
                                        <p:tav tm="0">
                                          <p:val>
                                            <p:strVal val="#ppt_y+sin(rand(10))/10"/>
                                          </p:val>
                                        </p:tav>
                                        <p:tav tm="100000">
                                          <p:val>
                                            <p:strVal val="#ppt_y"/>
                                          </p:val>
                                        </p:tav>
                                      </p:tavLst>
                                    </p:anim>
                                  </p:childTnLst>
                                </p:cTn>
                              </p:par>
                            </p:childTnLst>
                          </p:cTn>
                        </p:par>
                        <p:par>
                          <p:cTn id="11" fill="hold">
                            <p:stCondLst>
                              <p:cond delay="0"/>
                            </p:stCondLst>
                            <p:childTnLst>
                              <p:par>
                                <p:cTn id="12" presetID="0" presetClass="entr" presetSubtype="0" fill="hold" grpId="0" nodeType="afterEffect">
                                  <p:stCondLst>
                                    <p:cond delay="0"/>
                                  </p:stCondLst>
                                  <p:iterate type="lt">
                                    <p:tmPct val="10000"/>
                                  </p:iterate>
                                  <p:childTnLst>
                                    <p:set>
                                      <p:cBhvr>
                                        <p:cTn id="13" dur="1" fill="hold">
                                          <p:stCondLst>
                                            <p:cond delay="0"/>
                                          </p:stCondLst>
                                        </p:cTn>
                                        <p:tgtEl>
                                          <p:spTgt spid="12"/>
                                        </p:tgtEl>
                                        <p:attrNameLst>
                                          <p:attrName>style.visibility</p:attrName>
                                        </p:attrNameLst>
                                      </p:cBhvr>
                                      <p:to>
                                        <p:strVal val="visible"/>
                                      </p:to>
                                    </p:set>
                                    <p:animEffect filter="fade">
                                      <p:cBhvr>
                                        <p:cTn id="14" dur="500">
                                          <p:stCondLst>
                                            <p:cond delay="0"/>
                                          </p:stCondLst>
                                        </p:cTn>
                                        <p:tgtEl>
                                          <p:spTgt spid="12"/>
                                        </p:tgtEl>
                                      </p:cBhvr>
                                    </p:animEffect>
                                    <p:animScale>
                                      <p:cBhvr>
                                        <p:cTn id="15" dur="500" fill="hold">
                                          <p:stCondLst>
                                            <p:cond delay="0"/>
                                          </p:stCondLst>
                                        </p:cTn>
                                        <p:tgtEl>
                                          <p:spTgt spid="12"/>
                                        </p:tgtEl>
                                      </p:cBhvr>
                                      <p:from x="150000" y="150000"/>
                                      <p:to x="100000" y="100000"/>
                                    </p:animScale>
                                    <p:anim to="" calcmode="lin" valueType="num">
                                      <p:cBhvr>
                                        <p:cTn id="16" dur="500" fill="hold">
                                          <p:stCondLst>
                                            <p:cond delay="0"/>
                                          </p:stCondLst>
                                        </p:cTn>
                                        <p:tgtEl>
                                          <p:spTgt spid="12"/>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1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4635" y="-52070"/>
            <a:ext cx="11642090" cy="1325880"/>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Group work</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448945" y="633730"/>
            <a:ext cx="68535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5" name="表格 14"/>
          <p:cNvGraphicFramePr/>
          <p:nvPr>
            <p:custDataLst>
              <p:tags r:id="rId1"/>
            </p:custDataLst>
          </p:nvPr>
        </p:nvGraphicFramePr>
        <p:xfrm>
          <a:off x="254635" y="1092835"/>
          <a:ext cx="11491595" cy="5678170"/>
        </p:xfrm>
        <a:graphic>
          <a:graphicData uri="http://schemas.openxmlformats.org/drawingml/2006/table">
            <a:tbl>
              <a:tblPr firstRow="1" bandRow="1">
                <a:tableStyleId>{5C22544A-7EE6-4342-B048-85BDC9FD1C3A}</a:tableStyleId>
              </a:tblPr>
              <a:tblGrid>
                <a:gridCol w="897255"/>
                <a:gridCol w="2112645"/>
                <a:gridCol w="5508625"/>
                <a:gridCol w="2973070"/>
              </a:tblGrid>
              <a:tr h="862330">
                <a:tc>
                  <a:txBody>
                    <a:bodyPr/>
                    <a:p>
                      <a:pPr>
                        <a:buNone/>
                      </a:pPr>
                      <a:r>
                        <a:rPr lang="en-US" altLang="zh-CN" sz="2400" b="1">
                          <a:latin typeface="Times New Roman Bold" panose="02020603050405020304" charset="0"/>
                          <a:cs typeface="Times New Roman Bold" panose="02020603050405020304" charset="0"/>
                        </a:rPr>
                        <a:t>Para</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What </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(content)</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How </a:t>
                      </a:r>
                      <a:endParaRPr lang="en-US" altLang="zh-CN" sz="2400" b="1">
                        <a:latin typeface="Times New Roman Bold" panose="02020603050405020304" charset="0"/>
                        <a:cs typeface="Times New Roman Bold" panose="02020603050405020304" charset="0"/>
                      </a:endParaRPr>
                    </a:p>
                    <a:p>
                      <a:pPr>
                        <a:buNone/>
                      </a:pPr>
                      <a:r>
                        <a:rPr lang="en-US" altLang="zh-CN" sz="2400" b="1">
                          <a:highlight>
                            <a:srgbClr val="FFFF00"/>
                          </a:highlight>
                          <a:latin typeface="Times New Roman Bold" panose="02020603050405020304" charset="0"/>
                          <a:cs typeface="Times New Roman Bold" panose="02020603050405020304" charset="0"/>
                        </a:rPr>
                        <a:t>(</a:t>
                      </a:r>
                      <a:r>
                        <a:rPr lang="en-US" altLang="zh-CN" sz="2400" b="1">
                          <a:solidFill>
                            <a:srgbClr val="FF0000"/>
                          </a:solidFill>
                          <a:highlight>
                            <a:srgbClr val="FFFF00"/>
                          </a:highlight>
                          <a:latin typeface="Times New Roman Bold" panose="02020603050405020304" charset="0"/>
                          <a:cs typeface="Times New Roman Bold" panose="02020603050405020304" charset="0"/>
                        </a:rPr>
                        <a:t>contrast)</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why</a:t>
                      </a:r>
                      <a:endParaRPr lang="en-US" altLang="zh-CN" sz="2400" b="1">
                        <a:latin typeface="Times New Roman Bold" panose="02020603050405020304" charset="0"/>
                        <a:cs typeface="Times New Roman Bold" panose="02020603050405020304" charset="0"/>
                      </a:endParaRPr>
                    </a:p>
                    <a:p>
                      <a:pPr>
                        <a:buNone/>
                      </a:pPr>
                      <a:r>
                        <a:rPr lang="en-US" altLang="zh-CN" sz="2400" b="1">
                          <a:solidFill>
                            <a:srgbClr val="FF0000"/>
                          </a:solidFill>
                          <a:highlight>
                            <a:srgbClr val="FFFF00"/>
                          </a:highlight>
                          <a:latin typeface="Times New Roman Bold" panose="02020603050405020304" charset="0"/>
                          <a:cs typeface="Times New Roman Bold" panose="02020603050405020304" charset="0"/>
                        </a:rPr>
                        <a:t>(personality)</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r>
              <a:tr h="822960">
                <a:tc>
                  <a:txBody>
                    <a:bodyPr/>
                    <a:p>
                      <a:pPr>
                        <a:buNone/>
                      </a:pPr>
                      <a:r>
                        <a:rPr lang="en-US" altLang="zh-CN" sz="2400" b="1"/>
                        <a:t>1</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Introduction:</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Identity</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solidFill>
                            <a:srgbClr val="FF0000"/>
                          </a:solidFill>
                          <a:latin typeface="Times New Roman Bold" panose="02020603050405020304" charset="0"/>
                          <a:cs typeface="Times New Roman Bold" panose="02020603050405020304" charset="0"/>
                          <a:sym typeface="+mn-ea"/>
                        </a:rPr>
                        <a:t>Father of hybrid rice </a:t>
                      </a:r>
                      <a:r>
                        <a:rPr lang="en-US" altLang="zh-CN" sz="2400" b="1">
                          <a:latin typeface="Times New Roman Bold" panose="02020603050405020304" charset="0"/>
                          <a:cs typeface="Times New Roman Bold" panose="02020603050405020304" charset="0"/>
                          <a:sym typeface="+mn-ea"/>
                        </a:rPr>
                        <a:t>VS </a:t>
                      </a:r>
                      <a:r>
                        <a:rPr lang="en-US" altLang="zh-CN" sz="2400" b="1">
                          <a:highlight>
                            <a:srgbClr val="FFFF00"/>
                          </a:highlight>
                          <a:latin typeface="Times New Roman Bold" panose="02020603050405020304" charset="0"/>
                          <a:cs typeface="Times New Roman Bold" panose="02020603050405020304" charset="0"/>
                          <a:sym typeface="+mn-ea"/>
                        </a:rPr>
                        <a:t>(yet)</a:t>
                      </a:r>
                      <a:endParaRPr lang="en-US" altLang="zh-CN" sz="2400" b="1">
                        <a:highlight>
                          <a:srgbClr val="FFFF00"/>
                        </a:highlight>
                        <a:latin typeface="Times New Roman Bold" panose="02020603050405020304" charset="0"/>
                        <a:cs typeface="Times New Roman Bold" panose="02020603050405020304" charset="0"/>
                      </a:endParaRPr>
                    </a:p>
                    <a:p>
                      <a:pPr>
                        <a:buNone/>
                      </a:pPr>
                      <a:r>
                        <a:rPr lang="en-US" altLang="zh-CN" sz="2400" b="1">
                          <a:solidFill>
                            <a:schemeClr val="accent1"/>
                          </a:solidFill>
                          <a:latin typeface="Times New Roman Bold" panose="02020603050405020304" charset="0"/>
                          <a:cs typeface="Times New Roman Bold" panose="02020603050405020304" charset="0"/>
                          <a:sym typeface="+mn-ea"/>
                        </a:rPr>
                        <a:t>farmer</a:t>
                      </a: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txBody>
                  <a:tcPr/>
                </a:tc>
              </a:tr>
              <a:tr h="822960">
                <a:tc>
                  <a:txBody>
                    <a:bodyPr/>
                    <a:p>
                      <a:pPr>
                        <a:buNone/>
                      </a:pPr>
                      <a:r>
                        <a:rPr lang="en-US" altLang="zh-CN" sz="2400" b="1"/>
                        <a:t>2</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Motivation</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lgn="l">
                        <a:buClrTx/>
                        <a:buSzTx/>
                        <a:buNone/>
                      </a:pPr>
                      <a:endParaRPr lang="en-US" altLang="zh-CN" sz="2400" b="1">
                        <a:latin typeface="Times New Roman Bold" panose="02020603050405020304" charset="0"/>
                        <a:cs typeface="Times New Roman Bold" panose="02020603050405020304" charset="0"/>
                      </a:endParaRPr>
                    </a:p>
                    <a:p>
                      <a:pPr algn="l">
                        <a:buClrTx/>
                        <a:buSzTx/>
                        <a:buNone/>
                      </a:pPr>
                      <a:endParaRPr lang="en-US" altLang="zh-CN" sz="2400" b="1">
                        <a:latin typeface="Times New Roman Bold" panose="02020603050405020304" charset="0"/>
                        <a:cs typeface="Times New Roman Bold" panose="02020603050405020304" charset="0"/>
                      </a:endParaRPr>
                    </a:p>
                    <a:p>
                      <a:pPr algn="l">
                        <a:buClrTx/>
                        <a:buSzTx/>
                        <a:buNone/>
                      </a:pPr>
                      <a:endParaRPr lang="en-US" altLang="zh-CN" sz="2400" b="1">
                        <a:latin typeface="Times New Roman Bold" panose="02020603050405020304" charset="0"/>
                        <a:cs typeface="Times New Roman Bold" panose="02020603050405020304" charset="0"/>
                      </a:endParaRPr>
                    </a:p>
                  </a:txBody>
                  <a:tcPr/>
                </a:tc>
              </a:tr>
              <a:tr h="822960">
                <a:tc>
                  <a:txBody>
                    <a:bodyPr/>
                    <a:p>
                      <a:pPr>
                        <a:buNone/>
                      </a:pPr>
                      <a:r>
                        <a:rPr lang="en-US" altLang="zh-CN" sz="2400" b="1"/>
                        <a:t>3</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Process</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txBody>
                  <a:tcPr/>
                </a:tc>
              </a:tr>
              <a:tr h="1550035">
                <a:tc>
                  <a:txBody>
                    <a:bodyPr/>
                    <a:p>
                      <a:pPr>
                        <a:buNone/>
                      </a:pPr>
                      <a:r>
                        <a:rPr lang="en-US" altLang="zh-CN" sz="2400" b="1"/>
                        <a:t>5</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View of life</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0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txBody>
                  <a:tcPr/>
                </a:tc>
              </a:tr>
            </a:tbl>
          </a:graphicData>
        </a:graphic>
      </p:graphicFrame>
      <p:sp>
        <p:nvSpPr>
          <p:cNvPr id="3" name="文本框 2"/>
          <p:cNvSpPr txBox="1"/>
          <p:nvPr/>
        </p:nvSpPr>
        <p:spPr>
          <a:xfrm>
            <a:off x="321945" y="526415"/>
            <a:ext cx="1157478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Find out the</a:t>
            </a:r>
            <a:r>
              <a:rPr lang="en-US" altLang="zh-CN" sz="2400">
                <a:solidFill>
                  <a:srgbClr val="FF0000"/>
                </a:solidFill>
                <a:latin typeface="Times New Roman" panose="02020603050405020304" charset="0"/>
                <a:cs typeface="Times New Roman" panose="02020603050405020304" charset="0"/>
              </a:rPr>
              <a:t> contrast</a:t>
            </a:r>
            <a:r>
              <a:rPr lang="en-US" altLang="zh-CN" sz="2400">
                <a:latin typeface="Times New Roman" panose="02020603050405020304" charset="0"/>
                <a:cs typeface="Times New Roman" panose="02020603050405020304" charset="0"/>
              </a:rPr>
              <a:t> in each paragraph, and figure out the </a:t>
            </a:r>
            <a:r>
              <a:rPr lang="en-US" altLang="zh-CN" sz="2400">
                <a:solidFill>
                  <a:srgbClr val="FF0000"/>
                </a:solidFill>
                <a:latin typeface="Times New Roman" panose="02020603050405020304" charset="0"/>
                <a:cs typeface="Times New Roman" panose="02020603050405020304" charset="0"/>
              </a:rPr>
              <a:t>personalities</a:t>
            </a:r>
            <a:r>
              <a:rPr lang="en-US" altLang="zh-CN" sz="2400">
                <a:latin typeface="Times New Roman" panose="02020603050405020304" charset="0"/>
                <a:cs typeface="Times New Roman" panose="02020603050405020304" charset="0"/>
              </a:rPr>
              <a:t> of Yuan Longping.</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9142095" y="1899920"/>
            <a:ext cx="2575560" cy="953135"/>
          </a:xfrm>
          <a:prstGeom prst="rect">
            <a:avLst/>
          </a:prstGeom>
          <a:noFill/>
        </p:spPr>
        <p:txBody>
          <a:bodyPr wrap="square" rtlCol="0">
            <a:spAutoFit/>
          </a:bodyPr>
          <a:p>
            <a:pPr>
              <a:buNone/>
            </a:pPr>
            <a:r>
              <a:rPr lang="en-US" altLang="zh-CN" sz="2800" b="1">
                <a:latin typeface="Times New Roman Bold" panose="02020603050405020304" charset="0"/>
                <a:cs typeface="Times New Roman Bold" panose="02020603050405020304" charset="0"/>
                <a:sym typeface="+mn-ea"/>
              </a:rPr>
              <a:t>modest ;</a:t>
            </a:r>
            <a:endParaRPr lang="en-US" altLang="zh-CN" sz="2800" b="1">
              <a:latin typeface="Times New Roman Bold" panose="02020603050405020304" charset="0"/>
              <a:cs typeface="Times New Roman Bold" panose="02020603050405020304" charset="0"/>
            </a:endParaRPr>
          </a:p>
          <a:p>
            <a:pPr>
              <a:buNone/>
            </a:pPr>
            <a:r>
              <a:rPr lang="en-US" altLang="zh-CN" sz="2800" b="1">
                <a:latin typeface="Times New Roman Bold" panose="02020603050405020304" charset="0"/>
                <a:cs typeface="Times New Roman Bold" panose="02020603050405020304" charset="0"/>
                <a:sym typeface="+mn-ea"/>
              </a:rPr>
              <a:t>devoted</a:t>
            </a:r>
            <a:endParaRPr lang="zh-CN" altLang="en-US" sz="2800"/>
          </a:p>
        </p:txBody>
      </p:sp>
      <p:sp>
        <p:nvSpPr>
          <p:cNvPr id="5" name="文本框 4"/>
          <p:cNvSpPr txBox="1"/>
          <p:nvPr/>
        </p:nvSpPr>
        <p:spPr>
          <a:xfrm>
            <a:off x="9113520" y="2691765"/>
            <a:ext cx="2352675" cy="1474470"/>
          </a:xfrm>
          <a:prstGeom prst="rect">
            <a:avLst/>
          </a:prstGeom>
          <a:noFill/>
        </p:spPr>
        <p:txBody>
          <a:bodyPr wrap="square" rtlCol="0">
            <a:noAutofit/>
          </a:bodyPr>
          <a:p>
            <a:pPr algn="l">
              <a:buClrTx/>
              <a:buSzTx/>
              <a:buNone/>
            </a:pPr>
            <a:r>
              <a:rPr lang="en-US" altLang="zh-CN" sz="2800" b="1">
                <a:latin typeface="Times New Roman Bold" panose="02020603050405020304" charset="0"/>
                <a:cs typeface="Times New Roman Bold" panose="02020603050405020304" charset="0"/>
                <a:sym typeface="+mn-ea"/>
              </a:rPr>
              <a:t>caring;</a:t>
            </a:r>
            <a:endParaRPr lang="en-US" altLang="zh-CN" sz="2800" b="1">
              <a:latin typeface="Times New Roman Bold" panose="02020603050405020304" charset="0"/>
              <a:cs typeface="Times New Roman Bold" panose="02020603050405020304" charset="0"/>
            </a:endParaRPr>
          </a:p>
          <a:p>
            <a:pPr algn="l">
              <a:buClrTx/>
              <a:buSzTx/>
              <a:buNone/>
            </a:pPr>
            <a:r>
              <a:rPr lang="en-US" altLang="zh-CN" sz="2800" b="1">
                <a:latin typeface="Times New Roman Bold" panose="02020603050405020304" charset="0"/>
                <a:cs typeface="Times New Roman Bold" panose="02020603050405020304" charset="0"/>
                <a:sym typeface="+mn-ea"/>
              </a:rPr>
              <a:t>sympathetic;</a:t>
            </a:r>
            <a:endParaRPr lang="en-US" altLang="zh-CN" sz="2800" b="1">
              <a:latin typeface="Times New Roman Bold" panose="02020603050405020304" charset="0"/>
              <a:cs typeface="Times New Roman Bold" panose="02020603050405020304" charset="0"/>
            </a:endParaRPr>
          </a:p>
          <a:p>
            <a:pPr algn="l">
              <a:buClrTx/>
              <a:buSzTx/>
              <a:buNone/>
            </a:pPr>
            <a:r>
              <a:rPr lang="en-US" altLang="zh-CN" sz="2800" b="1">
                <a:latin typeface="Times New Roman Bold" panose="02020603050405020304" charset="0"/>
                <a:cs typeface="Times New Roman Bold" panose="02020603050405020304" charset="0"/>
                <a:sym typeface="+mn-ea"/>
              </a:rPr>
              <a:t>determined</a:t>
            </a:r>
            <a:endParaRPr lang="en-US" altLang="zh-CN" sz="2800" b="1">
              <a:latin typeface="Times New Roman Bold" panose="02020603050405020304" charset="0"/>
              <a:cs typeface="Times New Roman Bold" panose="02020603050405020304" charset="0"/>
            </a:endParaRPr>
          </a:p>
          <a:p>
            <a:pPr>
              <a:buNone/>
            </a:pPr>
            <a:endParaRPr lang="zh-CN" altLang="en-US" sz="2800"/>
          </a:p>
        </p:txBody>
      </p:sp>
      <p:sp>
        <p:nvSpPr>
          <p:cNvPr id="8" name="文本框 7"/>
          <p:cNvSpPr txBox="1"/>
          <p:nvPr/>
        </p:nvSpPr>
        <p:spPr>
          <a:xfrm>
            <a:off x="3306445" y="2967990"/>
            <a:ext cx="5403850" cy="829945"/>
          </a:xfrm>
          <a:prstGeom prst="rect">
            <a:avLst/>
          </a:prstGeom>
          <a:noFill/>
        </p:spPr>
        <p:txBody>
          <a:bodyPr wrap="square" rtlCol="0">
            <a:spAutoFit/>
          </a:bodyPr>
          <a:p>
            <a:pPr>
              <a:buNone/>
            </a:pPr>
            <a:r>
              <a:rPr lang="en-US" altLang="zh-CN" sz="2400" b="1">
                <a:solidFill>
                  <a:srgbClr val="FF0000"/>
                </a:solidFill>
                <a:latin typeface="Times New Roman Bold" panose="02020603050405020304" charset="0"/>
                <a:cs typeface="Times New Roman Bold" panose="02020603050405020304" charset="0"/>
                <a:sym typeface="+mn-ea"/>
              </a:rPr>
              <a:t>his parents’s expectation</a:t>
            </a:r>
            <a:r>
              <a:rPr lang="en-US" altLang="zh-CN" sz="2400">
                <a:sym typeface="+mn-ea"/>
              </a:rPr>
              <a:t>  </a:t>
            </a:r>
            <a:r>
              <a:rPr lang="en-US" altLang="zh-CN" sz="2400" b="1">
                <a:latin typeface="Times New Roman Bold" panose="02020603050405020304" charset="0"/>
                <a:cs typeface="Times New Roman Bold" panose="02020603050405020304" charset="0"/>
                <a:sym typeface="+mn-ea"/>
              </a:rPr>
              <a:t>VS(</a:t>
            </a:r>
            <a:r>
              <a:rPr lang="en-US" altLang="zh-CN" sz="2400" b="1">
                <a:highlight>
                  <a:srgbClr val="FFFF00"/>
                </a:highlight>
                <a:latin typeface="Times New Roman Bold" panose="02020603050405020304" charset="0"/>
                <a:cs typeface="Times New Roman Bold" panose="02020603050405020304" charset="0"/>
                <a:sym typeface="+mn-ea"/>
              </a:rPr>
              <a:t>however) </a:t>
            </a:r>
            <a:endParaRPr lang="en-US" altLang="zh-CN" sz="2400" b="1">
              <a:latin typeface="Times New Roman Bold" panose="02020603050405020304" charset="0"/>
              <a:cs typeface="Times New Roman Bold" panose="02020603050405020304" charset="0"/>
            </a:endParaRPr>
          </a:p>
          <a:p>
            <a:pPr algn="l">
              <a:buClrTx/>
              <a:buSzTx/>
              <a:buFontTx/>
              <a:buNone/>
            </a:pPr>
            <a:r>
              <a:rPr lang="en-US" altLang="zh-CN" sz="2400" b="1">
                <a:solidFill>
                  <a:schemeClr val="accent1"/>
                </a:solidFill>
                <a:latin typeface="Times New Roman Bold" panose="02020603050405020304" charset="0"/>
                <a:cs typeface="Times New Roman Bold" panose="02020603050405020304" charset="0"/>
                <a:sym typeface="+mn-ea"/>
              </a:rPr>
              <a:t>his own decision</a:t>
            </a:r>
            <a:endParaRPr lang="zh-CN" altLang="en-US" sz="2400"/>
          </a:p>
        </p:txBody>
      </p:sp>
    </p:spTree>
  </p:cSld>
  <p:clrMapOvr>
    <a:masterClrMapping/>
  </p:clrMapOvr>
  <p:transition spd="slow" advTm="7000">
    <p:randomBar dir="vert"/>
  </p:transition>
  <p:timing>
    <p:tnLst>
      <p:par>
        <p:cTn id="1" dur="indefinite" restart="never" nodeType="tmRoot"/>
      </p:par>
    </p:tnLst>
    <p:bldLst>
      <p:bldP spid="4" grpId="1"/>
      <p:bldP spid="8" grpId="1"/>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0245" y="1158875"/>
            <a:ext cx="10515600" cy="4351338"/>
          </a:xfrm>
        </p:spPr>
        <p:txBody>
          <a:bodyPr/>
          <a:p>
            <a:pPr marL="0" indent="0" algn="just">
              <a:buNone/>
            </a:pPr>
            <a:r>
              <a:rPr lang="zh-CN" altLang="en-US">
                <a:latin typeface="Times New Roman" panose="02020603050405020304" charset="0"/>
                <a:cs typeface="Times New Roman" panose="02020603050405020304" charset="0"/>
              </a:rPr>
              <a:t>After graduating in 1953, he worked as a researcher. Yuan Longping realised that larger fields were not the solution.</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Instead, farmers needed to boost yields in the fields they had. How this could be done was a challenging question at the time. Yuan was convinced that the answer could be found in the creation of hybrid rice. A hybrid is a cross between two or more varieties of a species. One</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characteristic of hybrids is that they usually attain a higher yield than conventional crops.</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However, whether it was possible to develop a hybrid of self-pollinating plants such as rice was a matter of great debate. The common assumption then was that it could not be done. Through intense effort, Yuan overcame enormous technical difficulties to develop the first hybrid rice that could be used for farming in 1974. This hybrid enabled farmers to expand their output greatly.</a:t>
            </a:r>
            <a:endParaRPr lang="zh-CN" altLang="en-US">
              <a:latin typeface="Times New Roman" panose="02020603050405020304" charset="0"/>
              <a:cs typeface="Times New Roman" panose="02020603050405020304" charset="0"/>
            </a:endParaRPr>
          </a:p>
        </p:txBody>
      </p:sp>
      <p:sp>
        <p:nvSpPr>
          <p:cNvPr id="6" name="标题 1"/>
          <p:cNvSpPr>
            <a:spLocks noGrp="1"/>
          </p:cNvSpPr>
          <p:nvPr/>
        </p:nvSpPr>
        <p:spPr>
          <a:xfrm>
            <a:off x="929640" y="417830"/>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Analyze  Para.3</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8" name="直接连接符 7"/>
          <p:cNvCxnSpPr/>
          <p:nvPr/>
        </p:nvCxnSpPr>
        <p:spPr>
          <a:xfrm flipV="1">
            <a:off x="1017905" y="912495"/>
            <a:ext cx="7014845" cy="57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7000">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4635" y="-52070"/>
            <a:ext cx="11642090" cy="1325880"/>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Group work</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448945" y="633730"/>
            <a:ext cx="68535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5" name="表格 14"/>
          <p:cNvGraphicFramePr/>
          <p:nvPr>
            <p:custDataLst>
              <p:tags r:id="rId1"/>
            </p:custDataLst>
          </p:nvPr>
        </p:nvGraphicFramePr>
        <p:xfrm>
          <a:off x="254635" y="1092835"/>
          <a:ext cx="11491595" cy="5678170"/>
        </p:xfrm>
        <a:graphic>
          <a:graphicData uri="http://schemas.openxmlformats.org/drawingml/2006/table">
            <a:tbl>
              <a:tblPr firstRow="1" bandRow="1">
                <a:tableStyleId>{5C22544A-7EE6-4342-B048-85BDC9FD1C3A}</a:tableStyleId>
              </a:tblPr>
              <a:tblGrid>
                <a:gridCol w="897255"/>
                <a:gridCol w="2112645"/>
                <a:gridCol w="5508625"/>
                <a:gridCol w="2973070"/>
              </a:tblGrid>
              <a:tr h="862330">
                <a:tc>
                  <a:txBody>
                    <a:bodyPr/>
                    <a:p>
                      <a:pPr>
                        <a:buNone/>
                      </a:pPr>
                      <a:r>
                        <a:rPr lang="en-US" altLang="zh-CN" sz="2400" b="1">
                          <a:latin typeface="Times New Roman Bold" panose="02020603050405020304" charset="0"/>
                          <a:cs typeface="Times New Roman Bold" panose="02020603050405020304" charset="0"/>
                        </a:rPr>
                        <a:t>Para</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What </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(content)</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How </a:t>
                      </a:r>
                      <a:endParaRPr lang="en-US" altLang="zh-CN" sz="2400" b="1">
                        <a:latin typeface="Times New Roman Bold" panose="02020603050405020304" charset="0"/>
                        <a:cs typeface="Times New Roman Bold" panose="02020603050405020304" charset="0"/>
                      </a:endParaRPr>
                    </a:p>
                    <a:p>
                      <a:pPr>
                        <a:buNone/>
                      </a:pPr>
                      <a:r>
                        <a:rPr lang="en-US" altLang="zh-CN" sz="2400" b="1">
                          <a:highlight>
                            <a:srgbClr val="FFFF00"/>
                          </a:highlight>
                          <a:latin typeface="Times New Roman Bold" panose="02020603050405020304" charset="0"/>
                          <a:cs typeface="Times New Roman Bold" panose="02020603050405020304" charset="0"/>
                        </a:rPr>
                        <a:t>(</a:t>
                      </a:r>
                      <a:r>
                        <a:rPr lang="en-US" altLang="zh-CN" sz="2400" b="1">
                          <a:solidFill>
                            <a:srgbClr val="FF0000"/>
                          </a:solidFill>
                          <a:highlight>
                            <a:srgbClr val="FFFF00"/>
                          </a:highlight>
                          <a:latin typeface="Times New Roman Bold" panose="02020603050405020304" charset="0"/>
                          <a:cs typeface="Times New Roman Bold" panose="02020603050405020304" charset="0"/>
                        </a:rPr>
                        <a:t>contrast)</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why</a:t>
                      </a:r>
                      <a:endParaRPr lang="en-US" altLang="zh-CN" sz="2400" b="1">
                        <a:latin typeface="Times New Roman Bold" panose="02020603050405020304" charset="0"/>
                        <a:cs typeface="Times New Roman Bold" panose="02020603050405020304" charset="0"/>
                      </a:endParaRPr>
                    </a:p>
                    <a:p>
                      <a:pPr>
                        <a:buNone/>
                      </a:pPr>
                      <a:r>
                        <a:rPr lang="en-US" altLang="zh-CN" sz="2400" b="1">
                          <a:solidFill>
                            <a:srgbClr val="FF0000"/>
                          </a:solidFill>
                          <a:highlight>
                            <a:srgbClr val="FFFF00"/>
                          </a:highlight>
                          <a:latin typeface="Times New Roman Bold" panose="02020603050405020304" charset="0"/>
                          <a:cs typeface="Times New Roman Bold" panose="02020603050405020304" charset="0"/>
                        </a:rPr>
                        <a:t>(personality)</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r>
              <a:tr h="822960">
                <a:tc>
                  <a:txBody>
                    <a:bodyPr/>
                    <a:p>
                      <a:pPr>
                        <a:buNone/>
                      </a:pPr>
                      <a:r>
                        <a:rPr lang="en-US" altLang="zh-CN" sz="2400" b="1"/>
                        <a:t>1</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Introduction:</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Identity</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solidFill>
                            <a:srgbClr val="FF0000"/>
                          </a:solidFill>
                          <a:latin typeface="Times New Roman Bold" panose="02020603050405020304" charset="0"/>
                          <a:cs typeface="Times New Roman Bold" panose="02020603050405020304" charset="0"/>
                          <a:sym typeface="+mn-ea"/>
                        </a:rPr>
                        <a:t>Father of hybrid rice </a:t>
                      </a:r>
                      <a:r>
                        <a:rPr lang="en-US" altLang="zh-CN" sz="2400" b="1">
                          <a:latin typeface="Times New Roman Bold" panose="02020603050405020304" charset="0"/>
                          <a:cs typeface="Times New Roman Bold" panose="02020603050405020304" charset="0"/>
                          <a:sym typeface="+mn-ea"/>
                        </a:rPr>
                        <a:t>VS </a:t>
                      </a:r>
                      <a:r>
                        <a:rPr lang="en-US" altLang="zh-CN" sz="2400" b="1">
                          <a:highlight>
                            <a:srgbClr val="FFFF00"/>
                          </a:highlight>
                          <a:latin typeface="Times New Roman Bold" panose="02020603050405020304" charset="0"/>
                          <a:cs typeface="Times New Roman Bold" panose="02020603050405020304" charset="0"/>
                          <a:sym typeface="+mn-ea"/>
                        </a:rPr>
                        <a:t>(yet)</a:t>
                      </a:r>
                      <a:endParaRPr lang="en-US" altLang="zh-CN" sz="2400" b="1">
                        <a:highlight>
                          <a:srgbClr val="FFFF00"/>
                        </a:highlight>
                        <a:latin typeface="Times New Roman Bold" panose="02020603050405020304" charset="0"/>
                        <a:cs typeface="Times New Roman Bold" panose="02020603050405020304" charset="0"/>
                      </a:endParaRPr>
                    </a:p>
                    <a:p>
                      <a:pPr>
                        <a:buNone/>
                      </a:pPr>
                      <a:r>
                        <a:rPr lang="en-US" altLang="zh-CN" sz="2400" b="1">
                          <a:solidFill>
                            <a:schemeClr val="accent1"/>
                          </a:solidFill>
                          <a:latin typeface="Times New Roman Bold" panose="02020603050405020304" charset="0"/>
                          <a:cs typeface="Times New Roman Bold" panose="02020603050405020304" charset="0"/>
                          <a:sym typeface="+mn-ea"/>
                        </a:rPr>
                        <a:t>farmer</a:t>
                      </a: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txBody>
                  <a:tcPr/>
                </a:tc>
              </a:tr>
              <a:tr h="822960">
                <a:tc>
                  <a:txBody>
                    <a:bodyPr/>
                    <a:p>
                      <a:pPr>
                        <a:buNone/>
                      </a:pPr>
                      <a:r>
                        <a:rPr lang="en-US" altLang="zh-CN" sz="2400" b="1"/>
                        <a:t>2</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Motivation</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lgn="l">
                        <a:buClrTx/>
                        <a:buSzTx/>
                        <a:buNone/>
                      </a:pPr>
                      <a:endParaRPr lang="en-US" altLang="zh-CN" sz="2400" b="1">
                        <a:latin typeface="Times New Roman Bold" panose="02020603050405020304" charset="0"/>
                        <a:cs typeface="Times New Roman Bold" panose="02020603050405020304" charset="0"/>
                      </a:endParaRPr>
                    </a:p>
                    <a:p>
                      <a:pPr algn="l">
                        <a:buClrTx/>
                        <a:buSzTx/>
                        <a:buNone/>
                      </a:pPr>
                      <a:endParaRPr lang="en-US" altLang="zh-CN" sz="2400" b="1">
                        <a:latin typeface="Times New Roman Bold" panose="02020603050405020304" charset="0"/>
                        <a:cs typeface="Times New Roman Bold" panose="02020603050405020304" charset="0"/>
                      </a:endParaRPr>
                    </a:p>
                    <a:p>
                      <a:pPr algn="l">
                        <a:buClrTx/>
                        <a:buSzTx/>
                        <a:buNone/>
                      </a:pPr>
                      <a:endParaRPr lang="en-US" altLang="zh-CN" sz="2400" b="1">
                        <a:latin typeface="Times New Roman Bold" panose="02020603050405020304" charset="0"/>
                        <a:cs typeface="Times New Roman Bold" panose="02020603050405020304" charset="0"/>
                      </a:endParaRPr>
                    </a:p>
                  </a:txBody>
                  <a:tcPr/>
                </a:tc>
              </a:tr>
              <a:tr h="822960">
                <a:tc>
                  <a:txBody>
                    <a:bodyPr/>
                    <a:p>
                      <a:pPr>
                        <a:buNone/>
                      </a:pPr>
                      <a:r>
                        <a:rPr lang="en-US" altLang="zh-CN" sz="2400" b="1"/>
                        <a:t>3</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Process</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txBody>
                  <a:tcPr/>
                </a:tc>
              </a:tr>
              <a:tr h="1550035">
                <a:tc>
                  <a:txBody>
                    <a:bodyPr/>
                    <a:p>
                      <a:pPr>
                        <a:buNone/>
                      </a:pPr>
                      <a:r>
                        <a:rPr lang="en-US" altLang="zh-CN" sz="2400" b="1"/>
                        <a:t>5</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View of life</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0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txBody>
                  <a:tcPr/>
                </a:tc>
              </a:tr>
            </a:tbl>
          </a:graphicData>
        </a:graphic>
      </p:graphicFrame>
      <p:sp>
        <p:nvSpPr>
          <p:cNvPr id="3" name="文本框 2"/>
          <p:cNvSpPr txBox="1"/>
          <p:nvPr/>
        </p:nvSpPr>
        <p:spPr>
          <a:xfrm>
            <a:off x="321945" y="526415"/>
            <a:ext cx="1157478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Find out the</a:t>
            </a:r>
            <a:r>
              <a:rPr lang="en-US" altLang="zh-CN" sz="2400">
                <a:solidFill>
                  <a:srgbClr val="FF0000"/>
                </a:solidFill>
                <a:latin typeface="Times New Roman" panose="02020603050405020304" charset="0"/>
                <a:cs typeface="Times New Roman" panose="02020603050405020304" charset="0"/>
              </a:rPr>
              <a:t> contrast</a:t>
            </a:r>
            <a:r>
              <a:rPr lang="en-US" altLang="zh-CN" sz="2400">
                <a:latin typeface="Times New Roman" panose="02020603050405020304" charset="0"/>
                <a:cs typeface="Times New Roman" panose="02020603050405020304" charset="0"/>
              </a:rPr>
              <a:t> in each paragraph, and figure out the </a:t>
            </a:r>
            <a:r>
              <a:rPr lang="en-US" altLang="zh-CN" sz="2400">
                <a:solidFill>
                  <a:srgbClr val="FF0000"/>
                </a:solidFill>
                <a:latin typeface="Times New Roman" panose="02020603050405020304" charset="0"/>
                <a:cs typeface="Times New Roman" panose="02020603050405020304" charset="0"/>
              </a:rPr>
              <a:t>personalities</a:t>
            </a:r>
            <a:r>
              <a:rPr lang="en-US" altLang="zh-CN" sz="2400">
                <a:latin typeface="Times New Roman" panose="02020603050405020304" charset="0"/>
                <a:cs typeface="Times New Roman" panose="02020603050405020304" charset="0"/>
              </a:rPr>
              <a:t> of Yuan Longping.</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9142095" y="1899920"/>
            <a:ext cx="2575560" cy="953135"/>
          </a:xfrm>
          <a:prstGeom prst="rect">
            <a:avLst/>
          </a:prstGeom>
          <a:noFill/>
        </p:spPr>
        <p:txBody>
          <a:bodyPr wrap="square" rtlCol="0">
            <a:spAutoFit/>
          </a:bodyPr>
          <a:p>
            <a:pPr>
              <a:buNone/>
            </a:pPr>
            <a:r>
              <a:rPr lang="en-US" altLang="zh-CN" sz="2800" b="1">
                <a:latin typeface="Times New Roman Bold" panose="02020603050405020304" charset="0"/>
                <a:cs typeface="Times New Roman Bold" panose="02020603050405020304" charset="0"/>
                <a:sym typeface="+mn-ea"/>
              </a:rPr>
              <a:t>modest ;</a:t>
            </a:r>
            <a:endParaRPr lang="en-US" altLang="zh-CN" sz="2800" b="1">
              <a:latin typeface="Times New Roman Bold" panose="02020603050405020304" charset="0"/>
              <a:cs typeface="Times New Roman Bold" panose="02020603050405020304" charset="0"/>
            </a:endParaRPr>
          </a:p>
          <a:p>
            <a:pPr>
              <a:buNone/>
            </a:pPr>
            <a:r>
              <a:rPr lang="en-US" altLang="zh-CN" sz="2800" b="1">
                <a:latin typeface="Times New Roman Bold" panose="02020603050405020304" charset="0"/>
                <a:cs typeface="Times New Roman Bold" panose="02020603050405020304" charset="0"/>
                <a:sym typeface="+mn-ea"/>
              </a:rPr>
              <a:t>devoted</a:t>
            </a:r>
            <a:endParaRPr lang="zh-CN" altLang="en-US" sz="2800"/>
          </a:p>
        </p:txBody>
      </p:sp>
      <p:sp>
        <p:nvSpPr>
          <p:cNvPr id="5" name="文本框 4"/>
          <p:cNvSpPr txBox="1"/>
          <p:nvPr/>
        </p:nvSpPr>
        <p:spPr>
          <a:xfrm>
            <a:off x="9113520" y="2691765"/>
            <a:ext cx="2352675" cy="1474470"/>
          </a:xfrm>
          <a:prstGeom prst="rect">
            <a:avLst/>
          </a:prstGeom>
          <a:noFill/>
        </p:spPr>
        <p:txBody>
          <a:bodyPr wrap="square" rtlCol="0">
            <a:noAutofit/>
          </a:bodyPr>
          <a:p>
            <a:pPr algn="l">
              <a:buClrTx/>
              <a:buSzTx/>
              <a:buNone/>
            </a:pPr>
            <a:r>
              <a:rPr lang="en-US" altLang="zh-CN" sz="2800" b="1">
                <a:latin typeface="Times New Roman Bold" panose="02020603050405020304" charset="0"/>
                <a:cs typeface="Times New Roman Bold" panose="02020603050405020304" charset="0"/>
                <a:sym typeface="+mn-ea"/>
              </a:rPr>
              <a:t>caring;</a:t>
            </a:r>
            <a:endParaRPr lang="en-US" altLang="zh-CN" sz="2800" b="1">
              <a:latin typeface="Times New Roman Bold" panose="02020603050405020304" charset="0"/>
              <a:cs typeface="Times New Roman Bold" panose="02020603050405020304" charset="0"/>
            </a:endParaRPr>
          </a:p>
          <a:p>
            <a:pPr algn="l">
              <a:buClrTx/>
              <a:buSzTx/>
              <a:buNone/>
            </a:pPr>
            <a:r>
              <a:rPr lang="en-US" altLang="zh-CN" sz="2800" b="1">
                <a:latin typeface="Times New Roman Bold" panose="02020603050405020304" charset="0"/>
                <a:cs typeface="Times New Roman Bold" panose="02020603050405020304" charset="0"/>
                <a:sym typeface="+mn-ea"/>
              </a:rPr>
              <a:t>sympathetic;</a:t>
            </a:r>
            <a:endParaRPr lang="en-US" altLang="zh-CN" sz="2800" b="1">
              <a:latin typeface="Times New Roman Bold" panose="02020603050405020304" charset="0"/>
              <a:cs typeface="Times New Roman Bold" panose="02020603050405020304" charset="0"/>
            </a:endParaRPr>
          </a:p>
          <a:p>
            <a:pPr algn="l">
              <a:buClrTx/>
              <a:buSzTx/>
              <a:buNone/>
            </a:pPr>
            <a:r>
              <a:rPr lang="en-US" altLang="zh-CN" sz="2800" b="1">
                <a:latin typeface="Times New Roman Bold" panose="02020603050405020304" charset="0"/>
                <a:cs typeface="Times New Roman Bold" panose="02020603050405020304" charset="0"/>
                <a:sym typeface="+mn-ea"/>
              </a:rPr>
              <a:t>determined</a:t>
            </a:r>
            <a:endParaRPr lang="en-US" altLang="zh-CN" sz="2800" b="1">
              <a:latin typeface="Times New Roman Bold" panose="02020603050405020304" charset="0"/>
              <a:cs typeface="Times New Roman Bold" panose="02020603050405020304" charset="0"/>
            </a:endParaRPr>
          </a:p>
          <a:p>
            <a:pPr>
              <a:buNone/>
            </a:pPr>
            <a:endParaRPr lang="zh-CN" altLang="en-US" sz="2800"/>
          </a:p>
        </p:txBody>
      </p:sp>
      <p:sp>
        <p:nvSpPr>
          <p:cNvPr id="6" name="文本框 5"/>
          <p:cNvSpPr txBox="1"/>
          <p:nvPr/>
        </p:nvSpPr>
        <p:spPr>
          <a:xfrm>
            <a:off x="8769350" y="3893820"/>
            <a:ext cx="3127375" cy="2248535"/>
          </a:xfrm>
          <a:prstGeom prst="rect">
            <a:avLst/>
          </a:prstGeom>
          <a:noFill/>
        </p:spPr>
        <p:txBody>
          <a:bodyPr wrap="square" rtlCol="0">
            <a:noAutofit/>
          </a:bodyPr>
          <a:p>
            <a:pPr algn="l">
              <a:buClrTx/>
              <a:buSzTx/>
              <a:buNone/>
            </a:pPr>
            <a:r>
              <a:rPr lang="en-US" altLang="zh-CN" sz="2800" b="1">
                <a:latin typeface="Times New Roman Bold" panose="02020603050405020304" charset="0"/>
                <a:cs typeface="Times New Roman Bold" panose="02020603050405020304" charset="0"/>
                <a:sym typeface="+mn-ea"/>
              </a:rPr>
              <a:t>brave; creative; innovative; confident;devoted</a:t>
            </a:r>
            <a:endParaRPr lang="en-US" altLang="zh-CN" sz="2800" b="1">
              <a:latin typeface="Times New Roman Bold" panose="02020603050405020304" charset="0"/>
              <a:cs typeface="Times New Roman Bold" panose="02020603050405020304" charset="0"/>
            </a:endParaRPr>
          </a:p>
          <a:p>
            <a:pPr algn="l">
              <a:buClrTx/>
              <a:buSzTx/>
              <a:buNone/>
            </a:pPr>
            <a:endParaRPr lang="zh-CN" altLang="en-US" sz="2800"/>
          </a:p>
        </p:txBody>
      </p:sp>
      <p:sp>
        <p:nvSpPr>
          <p:cNvPr id="8" name="文本框 7"/>
          <p:cNvSpPr txBox="1"/>
          <p:nvPr/>
        </p:nvSpPr>
        <p:spPr>
          <a:xfrm>
            <a:off x="3306445" y="2967990"/>
            <a:ext cx="5403850" cy="829945"/>
          </a:xfrm>
          <a:prstGeom prst="rect">
            <a:avLst/>
          </a:prstGeom>
          <a:noFill/>
        </p:spPr>
        <p:txBody>
          <a:bodyPr wrap="square" rtlCol="0">
            <a:spAutoFit/>
          </a:bodyPr>
          <a:p>
            <a:pPr>
              <a:buNone/>
            </a:pPr>
            <a:r>
              <a:rPr lang="en-US" altLang="zh-CN" sz="2400" b="1">
                <a:solidFill>
                  <a:srgbClr val="FF0000"/>
                </a:solidFill>
                <a:latin typeface="Times New Roman Bold" panose="02020603050405020304" charset="0"/>
                <a:cs typeface="Times New Roman Bold" panose="02020603050405020304" charset="0"/>
                <a:sym typeface="+mn-ea"/>
              </a:rPr>
              <a:t>his parents’s wish</a:t>
            </a:r>
            <a:r>
              <a:rPr lang="en-US" altLang="zh-CN" sz="2400">
                <a:sym typeface="+mn-ea"/>
              </a:rPr>
              <a:t>  </a:t>
            </a:r>
            <a:r>
              <a:rPr lang="en-US" altLang="zh-CN" sz="2400" b="1">
                <a:latin typeface="Times New Roman Bold" panose="02020603050405020304" charset="0"/>
                <a:cs typeface="Times New Roman Bold" panose="02020603050405020304" charset="0"/>
                <a:sym typeface="+mn-ea"/>
              </a:rPr>
              <a:t>VS(</a:t>
            </a:r>
            <a:r>
              <a:rPr lang="en-US" altLang="zh-CN" sz="2400" b="1">
                <a:highlight>
                  <a:srgbClr val="FFFF00"/>
                </a:highlight>
                <a:latin typeface="Times New Roman Bold" panose="02020603050405020304" charset="0"/>
                <a:cs typeface="Times New Roman Bold" panose="02020603050405020304" charset="0"/>
                <a:sym typeface="+mn-ea"/>
              </a:rPr>
              <a:t>however) </a:t>
            </a:r>
            <a:endParaRPr lang="en-US" altLang="zh-CN" sz="2400" b="1">
              <a:latin typeface="Times New Roman Bold" panose="02020603050405020304" charset="0"/>
              <a:cs typeface="Times New Roman Bold" panose="02020603050405020304" charset="0"/>
            </a:endParaRPr>
          </a:p>
          <a:p>
            <a:pPr algn="l">
              <a:buClrTx/>
              <a:buSzTx/>
              <a:buFontTx/>
              <a:buNone/>
            </a:pPr>
            <a:r>
              <a:rPr lang="en-US" altLang="zh-CN" sz="2400" b="1">
                <a:solidFill>
                  <a:schemeClr val="accent1"/>
                </a:solidFill>
                <a:latin typeface="Times New Roman Bold" panose="02020603050405020304" charset="0"/>
                <a:cs typeface="Times New Roman Bold" panose="02020603050405020304" charset="0"/>
                <a:sym typeface="+mn-ea"/>
              </a:rPr>
              <a:t>his own decision</a:t>
            </a:r>
            <a:endParaRPr lang="zh-CN" altLang="en-US" sz="2400"/>
          </a:p>
        </p:txBody>
      </p:sp>
      <p:sp>
        <p:nvSpPr>
          <p:cNvPr id="11" name="文本框 10"/>
          <p:cNvSpPr txBox="1"/>
          <p:nvPr/>
        </p:nvSpPr>
        <p:spPr>
          <a:xfrm>
            <a:off x="3363595" y="4095750"/>
            <a:ext cx="4305300" cy="829945"/>
          </a:xfrm>
          <a:prstGeom prst="rect">
            <a:avLst/>
          </a:prstGeom>
          <a:noFill/>
        </p:spPr>
        <p:txBody>
          <a:bodyPr wrap="square" rtlCol="0">
            <a:spAutoFit/>
          </a:bodyPr>
          <a:p>
            <a:pPr>
              <a:buNone/>
            </a:pPr>
            <a:r>
              <a:rPr lang="en-US" altLang="zh-CN" sz="2400" b="1">
                <a:solidFill>
                  <a:srgbClr val="FF0000"/>
                </a:solidFill>
                <a:latin typeface="Times New Roman Bold" panose="02020603050405020304" charset="0"/>
                <a:cs typeface="Times New Roman Bold" panose="02020603050405020304" charset="0"/>
                <a:sym typeface="+mn-ea"/>
              </a:rPr>
              <a:t>the general assumption</a:t>
            </a:r>
            <a:endParaRPr lang="en-US" altLang="zh-CN" sz="2400" b="1">
              <a:solidFill>
                <a:srgbClr val="FF0000"/>
              </a:solidFill>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sym typeface="+mn-ea"/>
              </a:rPr>
              <a:t>VS</a:t>
            </a:r>
            <a:r>
              <a:rPr lang="en-US" altLang="zh-CN" sz="2400" b="1">
                <a:highlight>
                  <a:srgbClr val="FFFF00"/>
                </a:highlight>
                <a:latin typeface="Times New Roman Bold" panose="02020603050405020304" charset="0"/>
                <a:cs typeface="Times New Roman Bold" panose="02020603050405020304" charset="0"/>
                <a:sym typeface="+mn-ea"/>
              </a:rPr>
              <a:t>(instead)  </a:t>
            </a:r>
            <a:r>
              <a:rPr lang="en-US" altLang="zh-CN" sz="2400" b="1">
                <a:solidFill>
                  <a:srgbClr val="0070C0"/>
                </a:solidFill>
                <a:latin typeface="Times New Roman Bold" panose="02020603050405020304" charset="0"/>
                <a:cs typeface="Times New Roman Bold" panose="02020603050405020304" charset="0"/>
                <a:sym typeface="+mn-ea"/>
              </a:rPr>
              <a:t>his strong belief</a:t>
            </a:r>
            <a:endParaRPr lang="zh-CN" altLang="en-US" sz="2400"/>
          </a:p>
        </p:txBody>
      </p:sp>
    </p:spTree>
  </p:cSld>
  <p:clrMapOvr>
    <a:masterClrMapping/>
  </p:clrMapOvr>
  <p:transition spd="slow" advTm="7000">
    <p:randomBar dir="vert"/>
  </p:transition>
  <p:timing>
    <p:tnLst>
      <p:par>
        <p:cTn id="1" dur="indefinite" restart="never" nodeType="tmRoot"/>
      </p:par>
    </p:tnLst>
    <p:bldLst>
      <p:bldP spid="4" grpId="1"/>
      <p:bldP spid="8" grpId="1"/>
      <p:bldP spid="5" grpId="1"/>
      <p:bldP spid="11" grpId="1"/>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1630045"/>
            <a:ext cx="10515600" cy="4351338"/>
          </a:xfrm>
        </p:spPr>
        <p:txBody>
          <a:bodyPr/>
          <a:p>
            <a:pPr marL="0" indent="0" algn="just">
              <a:buNone/>
            </a:pPr>
            <a:r>
              <a:rPr lang="zh-CN" altLang="en-US" sz="3200">
                <a:latin typeface="Times New Roman" panose="02020603050405020304" charset="0"/>
                <a:cs typeface="Times New Roman" panose="02020603050405020304" charset="0"/>
              </a:rPr>
              <a:t>Given that Yuan's hybrids have made him quite wealthy, one might think he would retire to a life of leisure. However, this is far from the case. Deep down, Yuan is still very much a farmer at heart. As a man of the soil, he cares little for celebrity or money. Instead, he makes large donations to support agricultural research.</a:t>
            </a:r>
            <a:endParaRPr lang="zh-CN" altLang="en-US" sz="3200">
              <a:latin typeface="Times New Roman" panose="02020603050405020304" charset="0"/>
              <a:cs typeface="Times New Roman" panose="02020603050405020304" charset="0"/>
            </a:endParaRPr>
          </a:p>
        </p:txBody>
      </p:sp>
      <p:sp>
        <p:nvSpPr>
          <p:cNvPr id="6" name="标题 1"/>
          <p:cNvSpPr>
            <a:spLocks noGrp="1"/>
          </p:cNvSpPr>
          <p:nvPr/>
        </p:nvSpPr>
        <p:spPr>
          <a:xfrm>
            <a:off x="929640" y="417830"/>
            <a:ext cx="12655550" cy="1325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Analyze  Para.5</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8" name="直接连接符 7"/>
          <p:cNvCxnSpPr/>
          <p:nvPr/>
        </p:nvCxnSpPr>
        <p:spPr>
          <a:xfrm flipV="1">
            <a:off x="1017905" y="912495"/>
            <a:ext cx="7014845" cy="57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7000">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4635" y="-52070"/>
            <a:ext cx="11642090" cy="1325880"/>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Group work</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448945" y="633730"/>
            <a:ext cx="68535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5" name="表格 14"/>
          <p:cNvGraphicFramePr/>
          <p:nvPr>
            <p:custDataLst>
              <p:tags r:id="rId1"/>
            </p:custDataLst>
          </p:nvPr>
        </p:nvGraphicFramePr>
        <p:xfrm>
          <a:off x="254635" y="1092835"/>
          <a:ext cx="11491595" cy="5678170"/>
        </p:xfrm>
        <a:graphic>
          <a:graphicData uri="http://schemas.openxmlformats.org/drawingml/2006/table">
            <a:tbl>
              <a:tblPr firstRow="1" bandRow="1">
                <a:tableStyleId>{5C22544A-7EE6-4342-B048-85BDC9FD1C3A}</a:tableStyleId>
              </a:tblPr>
              <a:tblGrid>
                <a:gridCol w="897255"/>
                <a:gridCol w="2112645"/>
                <a:gridCol w="5508625"/>
                <a:gridCol w="2973070"/>
              </a:tblGrid>
              <a:tr h="862330">
                <a:tc>
                  <a:txBody>
                    <a:bodyPr/>
                    <a:p>
                      <a:pPr>
                        <a:buNone/>
                      </a:pPr>
                      <a:r>
                        <a:rPr lang="en-US" altLang="zh-CN" sz="2400" b="1">
                          <a:latin typeface="Times New Roman Bold" panose="02020603050405020304" charset="0"/>
                          <a:cs typeface="Times New Roman Bold" panose="02020603050405020304" charset="0"/>
                        </a:rPr>
                        <a:t>Para</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What </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(content)</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How </a:t>
                      </a:r>
                      <a:endParaRPr lang="en-US" altLang="zh-CN" sz="2400" b="1">
                        <a:latin typeface="Times New Roman Bold" panose="02020603050405020304" charset="0"/>
                        <a:cs typeface="Times New Roman Bold" panose="02020603050405020304" charset="0"/>
                      </a:endParaRPr>
                    </a:p>
                    <a:p>
                      <a:pPr>
                        <a:buNone/>
                      </a:pPr>
                      <a:r>
                        <a:rPr lang="en-US" altLang="zh-CN" sz="2400" b="1">
                          <a:highlight>
                            <a:srgbClr val="FFFF00"/>
                          </a:highlight>
                          <a:latin typeface="Times New Roman Bold" panose="02020603050405020304" charset="0"/>
                          <a:cs typeface="Times New Roman Bold" panose="02020603050405020304" charset="0"/>
                        </a:rPr>
                        <a:t>(</a:t>
                      </a:r>
                      <a:r>
                        <a:rPr lang="en-US" altLang="zh-CN" sz="2400" b="1">
                          <a:solidFill>
                            <a:srgbClr val="FF0000"/>
                          </a:solidFill>
                          <a:highlight>
                            <a:srgbClr val="FFFF00"/>
                          </a:highlight>
                          <a:latin typeface="Times New Roman Bold" panose="02020603050405020304" charset="0"/>
                          <a:cs typeface="Times New Roman Bold" panose="02020603050405020304" charset="0"/>
                        </a:rPr>
                        <a:t>contrast)</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c>
                  <a:txBody>
                    <a:bodyPr/>
                    <a:p>
                      <a:pPr>
                        <a:buNone/>
                      </a:pPr>
                      <a:r>
                        <a:rPr lang="en-US" altLang="zh-CN" sz="2400" b="1">
                          <a:latin typeface="Times New Roman Bold" panose="02020603050405020304" charset="0"/>
                          <a:cs typeface="Times New Roman Bold" panose="02020603050405020304" charset="0"/>
                        </a:rPr>
                        <a:t>why</a:t>
                      </a:r>
                      <a:endParaRPr lang="en-US" altLang="zh-CN" sz="2400" b="1">
                        <a:latin typeface="Times New Roman Bold" panose="02020603050405020304" charset="0"/>
                        <a:cs typeface="Times New Roman Bold" panose="02020603050405020304" charset="0"/>
                      </a:endParaRPr>
                    </a:p>
                    <a:p>
                      <a:pPr>
                        <a:buNone/>
                      </a:pPr>
                      <a:r>
                        <a:rPr lang="en-US" altLang="zh-CN" sz="2400" b="1">
                          <a:solidFill>
                            <a:srgbClr val="FF0000"/>
                          </a:solidFill>
                          <a:highlight>
                            <a:srgbClr val="FFFF00"/>
                          </a:highlight>
                          <a:latin typeface="Times New Roman Bold" panose="02020603050405020304" charset="0"/>
                          <a:cs typeface="Times New Roman Bold" panose="02020603050405020304" charset="0"/>
                        </a:rPr>
                        <a:t>(personality)</a:t>
                      </a:r>
                      <a:endParaRPr lang="en-US" altLang="zh-CN" sz="2400" b="1">
                        <a:solidFill>
                          <a:srgbClr val="FF0000"/>
                        </a:solidFill>
                        <a:highlight>
                          <a:srgbClr val="FFFF00"/>
                        </a:highlight>
                        <a:latin typeface="Times New Roman Bold" panose="02020603050405020304" charset="0"/>
                        <a:cs typeface="Times New Roman Bold" panose="02020603050405020304" charset="0"/>
                      </a:endParaRPr>
                    </a:p>
                  </a:txBody>
                  <a:tcPr/>
                </a:tc>
              </a:tr>
              <a:tr h="822960">
                <a:tc>
                  <a:txBody>
                    <a:bodyPr/>
                    <a:p>
                      <a:pPr>
                        <a:buNone/>
                      </a:pPr>
                      <a:r>
                        <a:rPr lang="en-US" altLang="zh-CN" sz="2400" b="1"/>
                        <a:t>1</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Introduction:</a:t>
                      </a:r>
                      <a:endParaRPr lang="en-US" altLang="zh-CN" sz="2400" b="1">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rPr>
                        <a:t>Identity</a:t>
                      </a:r>
                      <a:endParaRPr lang="en-US" altLang="zh-CN" sz="2400" b="1">
                        <a:latin typeface="Times New Roman Bold" panose="02020603050405020304" charset="0"/>
                        <a:cs typeface="Times New Roman Bold" panose="02020603050405020304" charset="0"/>
                      </a:endParaRPr>
                    </a:p>
                  </a:txBody>
                  <a:tcPr/>
                </a:tc>
                <a:tc>
                  <a:txBody>
                    <a:bodyPr/>
                    <a:p>
                      <a:pPr>
                        <a:buNone/>
                      </a:pPr>
                      <a:r>
                        <a:rPr lang="en-US" altLang="zh-CN" sz="2400" b="1">
                          <a:solidFill>
                            <a:srgbClr val="FF0000"/>
                          </a:solidFill>
                          <a:latin typeface="Times New Roman Bold" panose="02020603050405020304" charset="0"/>
                          <a:cs typeface="Times New Roman Bold" panose="02020603050405020304" charset="0"/>
                          <a:sym typeface="+mn-ea"/>
                        </a:rPr>
                        <a:t>Father of hybrid rice </a:t>
                      </a:r>
                      <a:r>
                        <a:rPr lang="en-US" altLang="zh-CN" sz="2400" b="1">
                          <a:latin typeface="Times New Roman Bold" panose="02020603050405020304" charset="0"/>
                          <a:cs typeface="Times New Roman Bold" panose="02020603050405020304" charset="0"/>
                          <a:sym typeface="+mn-ea"/>
                        </a:rPr>
                        <a:t>VS </a:t>
                      </a:r>
                      <a:r>
                        <a:rPr lang="en-US" altLang="zh-CN" sz="2400" b="1">
                          <a:highlight>
                            <a:srgbClr val="FFFF00"/>
                          </a:highlight>
                          <a:latin typeface="Times New Roman Bold" panose="02020603050405020304" charset="0"/>
                          <a:cs typeface="Times New Roman Bold" panose="02020603050405020304" charset="0"/>
                          <a:sym typeface="+mn-ea"/>
                        </a:rPr>
                        <a:t>(yet)</a:t>
                      </a:r>
                      <a:endParaRPr lang="en-US" altLang="zh-CN" sz="2400" b="1">
                        <a:highlight>
                          <a:srgbClr val="FFFF00"/>
                        </a:highlight>
                        <a:latin typeface="Times New Roman Bold" panose="02020603050405020304" charset="0"/>
                        <a:cs typeface="Times New Roman Bold" panose="02020603050405020304" charset="0"/>
                      </a:endParaRPr>
                    </a:p>
                    <a:p>
                      <a:pPr>
                        <a:buNone/>
                      </a:pPr>
                      <a:r>
                        <a:rPr lang="en-US" altLang="zh-CN" sz="2400" b="1">
                          <a:solidFill>
                            <a:schemeClr val="accent1"/>
                          </a:solidFill>
                          <a:latin typeface="Times New Roman Bold" panose="02020603050405020304" charset="0"/>
                          <a:cs typeface="Times New Roman Bold" panose="02020603050405020304" charset="0"/>
                          <a:sym typeface="+mn-ea"/>
                        </a:rPr>
                        <a:t>farmer</a:t>
                      </a: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txBody>
                  <a:tcPr/>
                </a:tc>
              </a:tr>
              <a:tr h="822960">
                <a:tc>
                  <a:txBody>
                    <a:bodyPr/>
                    <a:p>
                      <a:pPr>
                        <a:buNone/>
                      </a:pPr>
                      <a:r>
                        <a:rPr lang="en-US" altLang="zh-CN" sz="2400" b="1"/>
                        <a:t>2</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Motivation</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chemeClr val="accent1"/>
                        </a:solidFill>
                        <a:latin typeface="Times New Roman Bold" panose="02020603050405020304" charset="0"/>
                        <a:cs typeface="Times New Roman Bold" panose="02020603050405020304" charset="0"/>
                      </a:endParaRPr>
                    </a:p>
                  </a:txBody>
                  <a:tcPr/>
                </a:tc>
                <a:tc>
                  <a:txBody>
                    <a:bodyPr/>
                    <a:p>
                      <a:pPr algn="l">
                        <a:buClrTx/>
                        <a:buSzTx/>
                        <a:buNone/>
                      </a:pPr>
                      <a:endParaRPr lang="en-US" altLang="zh-CN" sz="2400" b="1">
                        <a:latin typeface="Times New Roman Bold" panose="02020603050405020304" charset="0"/>
                        <a:cs typeface="Times New Roman Bold" panose="02020603050405020304" charset="0"/>
                      </a:endParaRPr>
                    </a:p>
                    <a:p>
                      <a:pPr algn="l">
                        <a:buClrTx/>
                        <a:buSzTx/>
                        <a:buNone/>
                      </a:pPr>
                      <a:endParaRPr lang="en-US" altLang="zh-CN" sz="2400" b="1">
                        <a:latin typeface="Times New Roman Bold" panose="02020603050405020304" charset="0"/>
                        <a:cs typeface="Times New Roman Bold" panose="02020603050405020304" charset="0"/>
                      </a:endParaRPr>
                    </a:p>
                    <a:p>
                      <a:pPr algn="l">
                        <a:buClrTx/>
                        <a:buSzTx/>
                        <a:buNone/>
                      </a:pPr>
                      <a:endParaRPr lang="en-US" altLang="zh-CN" sz="2400" b="1">
                        <a:latin typeface="Times New Roman Bold" panose="02020603050405020304" charset="0"/>
                        <a:cs typeface="Times New Roman Bold" panose="02020603050405020304" charset="0"/>
                      </a:endParaRPr>
                    </a:p>
                  </a:txBody>
                  <a:tcPr/>
                </a:tc>
              </a:tr>
              <a:tr h="822960">
                <a:tc>
                  <a:txBody>
                    <a:bodyPr/>
                    <a:p>
                      <a:pPr>
                        <a:buNone/>
                      </a:pPr>
                      <a:r>
                        <a:rPr lang="en-US" altLang="zh-CN" sz="2400" b="1"/>
                        <a:t>3</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Process</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4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txBody>
                  <a:tcPr/>
                </a:tc>
              </a:tr>
              <a:tr h="1550035">
                <a:tc>
                  <a:txBody>
                    <a:bodyPr/>
                    <a:p>
                      <a:pPr>
                        <a:buNone/>
                      </a:pPr>
                      <a:r>
                        <a:rPr lang="en-US" altLang="zh-CN" sz="2400" b="1"/>
                        <a:t>5</a:t>
                      </a:r>
                      <a:endParaRPr lang="en-US" altLang="zh-CN" sz="2400" b="1"/>
                    </a:p>
                  </a:txBody>
                  <a:tcPr/>
                </a:tc>
                <a:tc>
                  <a:txBody>
                    <a:bodyPr/>
                    <a:p>
                      <a:pPr>
                        <a:buNone/>
                      </a:pPr>
                      <a:r>
                        <a:rPr lang="en-US" altLang="zh-CN" sz="2400" b="1">
                          <a:latin typeface="Times New Roman Bold" panose="02020603050405020304" charset="0"/>
                          <a:cs typeface="Times New Roman Bold" panose="02020603050405020304" charset="0"/>
                        </a:rPr>
                        <a:t>View of life</a:t>
                      </a:r>
                      <a:endParaRPr lang="en-US" altLang="zh-CN" sz="2400" b="1">
                        <a:latin typeface="Times New Roman Bold" panose="02020603050405020304" charset="0"/>
                        <a:cs typeface="Times New Roman Bold" panose="02020603050405020304" charset="0"/>
                      </a:endParaRPr>
                    </a:p>
                  </a:txBody>
                  <a:tcPr/>
                </a:tc>
                <a:tc>
                  <a:txBody>
                    <a:bodyPr/>
                    <a:p>
                      <a:pPr>
                        <a:buNone/>
                      </a:pPr>
                      <a:endParaRPr lang="en-US" altLang="zh-CN" sz="2000" b="1">
                        <a:solidFill>
                          <a:srgbClr val="0070C0"/>
                        </a:solidFill>
                        <a:latin typeface="Times New Roman Bold" panose="02020603050405020304" charset="0"/>
                        <a:cs typeface="Times New Roman Bold" panose="02020603050405020304" charset="0"/>
                      </a:endParaRPr>
                    </a:p>
                  </a:txBody>
                  <a:tcPr/>
                </a:tc>
                <a:tc>
                  <a:txBody>
                    <a:bodyPr/>
                    <a:p>
                      <a:pPr>
                        <a:buNone/>
                      </a:pPr>
                      <a:endParaRPr lang="en-US" altLang="zh-CN" sz="2400" b="1">
                        <a:latin typeface="Times New Roman Bold" panose="02020603050405020304" charset="0"/>
                        <a:cs typeface="Times New Roman Bold" panose="02020603050405020304" charset="0"/>
                      </a:endParaRPr>
                    </a:p>
                    <a:p>
                      <a:pPr>
                        <a:buNone/>
                      </a:pPr>
                      <a:endParaRPr lang="en-US" altLang="zh-CN" sz="2400" b="1">
                        <a:latin typeface="Times New Roman Bold" panose="02020603050405020304" charset="0"/>
                        <a:cs typeface="Times New Roman Bold" panose="02020603050405020304" charset="0"/>
                      </a:endParaRPr>
                    </a:p>
                  </a:txBody>
                  <a:tcPr/>
                </a:tc>
              </a:tr>
            </a:tbl>
          </a:graphicData>
        </a:graphic>
      </p:graphicFrame>
      <p:sp>
        <p:nvSpPr>
          <p:cNvPr id="3" name="文本框 2"/>
          <p:cNvSpPr txBox="1"/>
          <p:nvPr/>
        </p:nvSpPr>
        <p:spPr>
          <a:xfrm>
            <a:off x="321945" y="526415"/>
            <a:ext cx="1157478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Find out the</a:t>
            </a:r>
            <a:r>
              <a:rPr lang="en-US" altLang="zh-CN" sz="2400">
                <a:solidFill>
                  <a:srgbClr val="FF0000"/>
                </a:solidFill>
                <a:latin typeface="Times New Roman" panose="02020603050405020304" charset="0"/>
                <a:cs typeface="Times New Roman" panose="02020603050405020304" charset="0"/>
              </a:rPr>
              <a:t> contrast</a:t>
            </a:r>
            <a:r>
              <a:rPr lang="en-US" altLang="zh-CN" sz="2400">
                <a:latin typeface="Times New Roman" panose="02020603050405020304" charset="0"/>
                <a:cs typeface="Times New Roman" panose="02020603050405020304" charset="0"/>
              </a:rPr>
              <a:t> in each paragraph, and figure out the </a:t>
            </a:r>
            <a:r>
              <a:rPr lang="en-US" altLang="zh-CN" sz="2400">
                <a:solidFill>
                  <a:srgbClr val="FF0000"/>
                </a:solidFill>
                <a:latin typeface="Times New Roman" panose="02020603050405020304" charset="0"/>
                <a:cs typeface="Times New Roman" panose="02020603050405020304" charset="0"/>
              </a:rPr>
              <a:t>personalities</a:t>
            </a:r>
            <a:r>
              <a:rPr lang="en-US" altLang="zh-CN" sz="2400">
                <a:latin typeface="Times New Roman" panose="02020603050405020304" charset="0"/>
                <a:cs typeface="Times New Roman" panose="02020603050405020304" charset="0"/>
              </a:rPr>
              <a:t> of Yuan Longping.</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9142095" y="1899920"/>
            <a:ext cx="2575560" cy="953135"/>
          </a:xfrm>
          <a:prstGeom prst="rect">
            <a:avLst/>
          </a:prstGeom>
          <a:noFill/>
        </p:spPr>
        <p:txBody>
          <a:bodyPr wrap="square" rtlCol="0">
            <a:spAutoFit/>
          </a:bodyPr>
          <a:p>
            <a:pPr>
              <a:buNone/>
            </a:pPr>
            <a:r>
              <a:rPr lang="en-US" altLang="zh-CN" sz="2800" b="1">
                <a:latin typeface="Times New Roman Bold" panose="02020603050405020304" charset="0"/>
                <a:cs typeface="Times New Roman Bold" panose="02020603050405020304" charset="0"/>
                <a:sym typeface="+mn-ea"/>
              </a:rPr>
              <a:t>modest ;</a:t>
            </a:r>
            <a:endParaRPr lang="en-US" altLang="zh-CN" sz="2800" b="1">
              <a:latin typeface="Times New Roman Bold" panose="02020603050405020304" charset="0"/>
              <a:cs typeface="Times New Roman Bold" panose="02020603050405020304" charset="0"/>
            </a:endParaRPr>
          </a:p>
          <a:p>
            <a:pPr>
              <a:buNone/>
            </a:pPr>
            <a:r>
              <a:rPr lang="en-US" altLang="zh-CN" sz="2800" b="1">
                <a:latin typeface="Times New Roman Bold" panose="02020603050405020304" charset="0"/>
                <a:cs typeface="Times New Roman Bold" panose="02020603050405020304" charset="0"/>
                <a:sym typeface="+mn-ea"/>
              </a:rPr>
              <a:t>devoted</a:t>
            </a:r>
            <a:endParaRPr lang="zh-CN" altLang="en-US" sz="2800"/>
          </a:p>
        </p:txBody>
      </p:sp>
      <p:sp>
        <p:nvSpPr>
          <p:cNvPr id="5" name="文本框 4"/>
          <p:cNvSpPr txBox="1"/>
          <p:nvPr/>
        </p:nvSpPr>
        <p:spPr>
          <a:xfrm>
            <a:off x="9113520" y="2691765"/>
            <a:ext cx="2352675" cy="1474470"/>
          </a:xfrm>
          <a:prstGeom prst="rect">
            <a:avLst/>
          </a:prstGeom>
          <a:noFill/>
        </p:spPr>
        <p:txBody>
          <a:bodyPr wrap="square" rtlCol="0">
            <a:noAutofit/>
          </a:bodyPr>
          <a:p>
            <a:pPr algn="l">
              <a:buClrTx/>
              <a:buSzTx/>
              <a:buNone/>
            </a:pPr>
            <a:r>
              <a:rPr lang="en-US" altLang="zh-CN" sz="2800" b="1">
                <a:latin typeface="Times New Roman Bold" panose="02020603050405020304" charset="0"/>
                <a:cs typeface="Times New Roman Bold" panose="02020603050405020304" charset="0"/>
                <a:sym typeface="+mn-ea"/>
              </a:rPr>
              <a:t>caring;</a:t>
            </a:r>
            <a:endParaRPr lang="en-US" altLang="zh-CN" sz="2800" b="1">
              <a:latin typeface="Times New Roman Bold" panose="02020603050405020304" charset="0"/>
              <a:cs typeface="Times New Roman Bold" panose="02020603050405020304" charset="0"/>
            </a:endParaRPr>
          </a:p>
          <a:p>
            <a:pPr algn="l">
              <a:buClrTx/>
              <a:buSzTx/>
              <a:buNone/>
            </a:pPr>
            <a:r>
              <a:rPr lang="en-US" altLang="zh-CN" sz="2800" b="1">
                <a:latin typeface="Times New Roman Bold" panose="02020603050405020304" charset="0"/>
                <a:cs typeface="Times New Roman Bold" panose="02020603050405020304" charset="0"/>
                <a:sym typeface="+mn-ea"/>
              </a:rPr>
              <a:t>sympathetic;</a:t>
            </a:r>
            <a:endParaRPr lang="en-US" altLang="zh-CN" sz="2800" b="1">
              <a:latin typeface="Times New Roman Bold" panose="02020603050405020304" charset="0"/>
              <a:cs typeface="Times New Roman Bold" panose="02020603050405020304" charset="0"/>
            </a:endParaRPr>
          </a:p>
          <a:p>
            <a:pPr algn="l">
              <a:buClrTx/>
              <a:buSzTx/>
              <a:buNone/>
            </a:pPr>
            <a:r>
              <a:rPr lang="en-US" altLang="zh-CN" sz="2800" b="1">
                <a:latin typeface="Times New Roman Bold" panose="02020603050405020304" charset="0"/>
                <a:cs typeface="Times New Roman Bold" panose="02020603050405020304" charset="0"/>
                <a:sym typeface="+mn-ea"/>
              </a:rPr>
              <a:t>determined</a:t>
            </a:r>
            <a:endParaRPr lang="en-US" altLang="zh-CN" sz="2800" b="1">
              <a:latin typeface="Times New Roman Bold" panose="02020603050405020304" charset="0"/>
              <a:cs typeface="Times New Roman Bold" panose="02020603050405020304" charset="0"/>
            </a:endParaRPr>
          </a:p>
          <a:p>
            <a:pPr>
              <a:buNone/>
            </a:pPr>
            <a:endParaRPr lang="zh-CN" altLang="en-US" sz="2800"/>
          </a:p>
        </p:txBody>
      </p:sp>
      <p:sp>
        <p:nvSpPr>
          <p:cNvPr id="6" name="文本框 5"/>
          <p:cNvSpPr txBox="1"/>
          <p:nvPr/>
        </p:nvSpPr>
        <p:spPr>
          <a:xfrm>
            <a:off x="8769350" y="3893820"/>
            <a:ext cx="3127375" cy="2248535"/>
          </a:xfrm>
          <a:prstGeom prst="rect">
            <a:avLst/>
          </a:prstGeom>
          <a:noFill/>
        </p:spPr>
        <p:txBody>
          <a:bodyPr wrap="square" rtlCol="0">
            <a:noAutofit/>
          </a:bodyPr>
          <a:p>
            <a:pPr algn="l">
              <a:buClrTx/>
              <a:buSzTx/>
              <a:buNone/>
            </a:pPr>
            <a:r>
              <a:rPr lang="en-US" altLang="zh-CN" sz="2800" b="1">
                <a:latin typeface="Times New Roman Bold" panose="02020603050405020304" charset="0"/>
                <a:cs typeface="Times New Roman Bold" panose="02020603050405020304" charset="0"/>
                <a:sym typeface="+mn-ea"/>
              </a:rPr>
              <a:t>brave; creative; innovative; confident;devoted</a:t>
            </a:r>
            <a:endParaRPr lang="en-US" altLang="zh-CN" sz="2800" b="1">
              <a:latin typeface="Times New Roman Bold" panose="02020603050405020304" charset="0"/>
              <a:cs typeface="Times New Roman Bold" panose="02020603050405020304" charset="0"/>
            </a:endParaRPr>
          </a:p>
          <a:p>
            <a:pPr algn="l">
              <a:buClrTx/>
              <a:buSzTx/>
              <a:buNone/>
            </a:pPr>
            <a:endParaRPr lang="zh-CN" altLang="en-US" sz="2800"/>
          </a:p>
        </p:txBody>
      </p:sp>
      <p:sp>
        <p:nvSpPr>
          <p:cNvPr id="7" name="文本框 6"/>
          <p:cNvSpPr txBox="1"/>
          <p:nvPr/>
        </p:nvSpPr>
        <p:spPr>
          <a:xfrm>
            <a:off x="9084945" y="5266690"/>
            <a:ext cx="2632710" cy="1402715"/>
          </a:xfrm>
          <a:prstGeom prst="rect">
            <a:avLst/>
          </a:prstGeom>
          <a:noFill/>
        </p:spPr>
        <p:txBody>
          <a:bodyPr wrap="square" rtlCol="0">
            <a:noAutofit/>
          </a:bodyPr>
          <a:p>
            <a:pPr algn="l">
              <a:buClrTx/>
              <a:buSzTx/>
              <a:buNone/>
            </a:pPr>
            <a:r>
              <a:rPr lang="en-US" altLang="zh-CN" sz="2800" b="1">
                <a:latin typeface="Times New Roman Bold" panose="02020603050405020304" charset="0"/>
                <a:cs typeface="Times New Roman Bold" panose="02020603050405020304" charset="0"/>
                <a:sym typeface="+mn-ea"/>
              </a:rPr>
              <a:t>plain; simple; caring; selfless</a:t>
            </a:r>
            <a:r>
              <a:rPr lang="zh-CN" altLang="en-US" sz="2800" b="1">
                <a:latin typeface="Times New Roman Bold" panose="02020603050405020304" charset="0"/>
                <a:cs typeface="Times New Roman Bold" panose="02020603050405020304" charset="0"/>
                <a:sym typeface="+mn-ea"/>
              </a:rPr>
              <a:t>；</a:t>
            </a:r>
            <a:r>
              <a:rPr lang="en-US" altLang="zh-CN" sz="2800" b="1">
                <a:latin typeface="Times New Roman Bold" panose="02020603050405020304" charset="0"/>
                <a:cs typeface="Times New Roman Bold" panose="02020603050405020304" charset="0"/>
                <a:sym typeface="+mn-ea"/>
              </a:rPr>
              <a:t>generous</a:t>
            </a:r>
            <a:endParaRPr lang="en-US" altLang="zh-CN" sz="2800" b="1">
              <a:latin typeface="Times New Roman Bold" panose="02020603050405020304" charset="0"/>
              <a:cs typeface="Times New Roman Bold" panose="02020603050405020304" charset="0"/>
            </a:endParaRPr>
          </a:p>
          <a:p>
            <a:pPr algn="l">
              <a:buClrTx/>
              <a:buSzTx/>
              <a:buNone/>
            </a:pPr>
            <a:endParaRPr lang="en-US" altLang="zh-CN" sz="2400" b="1">
              <a:latin typeface="Times New Roman Bold" panose="02020603050405020304" charset="0"/>
              <a:cs typeface="Times New Roman Bold" panose="02020603050405020304" charset="0"/>
            </a:endParaRPr>
          </a:p>
          <a:p>
            <a:pPr algn="l">
              <a:buClrTx/>
              <a:buSzTx/>
              <a:buNone/>
            </a:pPr>
            <a:endParaRPr lang="zh-CN" altLang="en-US" sz="2400"/>
          </a:p>
        </p:txBody>
      </p:sp>
      <p:sp>
        <p:nvSpPr>
          <p:cNvPr id="8" name="文本框 7"/>
          <p:cNvSpPr txBox="1"/>
          <p:nvPr/>
        </p:nvSpPr>
        <p:spPr>
          <a:xfrm>
            <a:off x="3306445" y="2967990"/>
            <a:ext cx="5403850" cy="829945"/>
          </a:xfrm>
          <a:prstGeom prst="rect">
            <a:avLst/>
          </a:prstGeom>
          <a:noFill/>
        </p:spPr>
        <p:txBody>
          <a:bodyPr wrap="square" rtlCol="0">
            <a:spAutoFit/>
          </a:bodyPr>
          <a:p>
            <a:pPr>
              <a:buNone/>
            </a:pPr>
            <a:r>
              <a:rPr lang="en-US" altLang="zh-CN" sz="2400" b="1">
                <a:solidFill>
                  <a:srgbClr val="FF0000"/>
                </a:solidFill>
                <a:latin typeface="Times New Roman Bold" panose="02020603050405020304" charset="0"/>
                <a:cs typeface="Times New Roman Bold" panose="02020603050405020304" charset="0"/>
                <a:sym typeface="+mn-ea"/>
              </a:rPr>
              <a:t>his parents’s wish</a:t>
            </a:r>
            <a:r>
              <a:rPr lang="en-US" altLang="zh-CN" sz="2400">
                <a:sym typeface="+mn-ea"/>
              </a:rPr>
              <a:t>  </a:t>
            </a:r>
            <a:r>
              <a:rPr lang="en-US" altLang="zh-CN" sz="2400" b="1">
                <a:latin typeface="Times New Roman Bold" panose="02020603050405020304" charset="0"/>
                <a:cs typeface="Times New Roman Bold" panose="02020603050405020304" charset="0"/>
                <a:sym typeface="+mn-ea"/>
              </a:rPr>
              <a:t>VS(</a:t>
            </a:r>
            <a:r>
              <a:rPr lang="en-US" altLang="zh-CN" sz="2400" b="1">
                <a:highlight>
                  <a:srgbClr val="FFFF00"/>
                </a:highlight>
                <a:latin typeface="Times New Roman Bold" panose="02020603050405020304" charset="0"/>
                <a:cs typeface="Times New Roman Bold" panose="02020603050405020304" charset="0"/>
                <a:sym typeface="+mn-ea"/>
              </a:rPr>
              <a:t>however) </a:t>
            </a:r>
            <a:endParaRPr lang="en-US" altLang="zh-CN" sz="2400" b="1">
              <a:latin typeface="Times New Roman Bold" panose="02020603050405020304" charset="0"/>
              <a:cs typeface="Times New Roman Bold" panose="02020603050405020304" charset="0"/>
            </a:endParaRPr>
          </a:p>
          <a:p>
            <a:pPr algn="l">
              <a:buClrTx/>
              <a:buSzTx/>
              <a:buFontTx/>
              <a:buNone/>
            </a:pPr>
            <a:r>
              <a:rPr lang="en-US" altLang="zh-CN" sz="2400" b="1">
                <a:solidFill>
                  <a:schemeClr val="accent1"/>
                </a:solidFill>
                <a:latin typeface="Times New Roman Bold" panose="02020603050405020304" charset="0"/>
                <a:cs typeface="Times New Roman Bold" panose="02020603050405020304" charset="0"/>
                <a:sym typeface="+mn-ea"/>
              </a:rPr>
              <a:t>his own decision</a:t>
            </a:r>
            <a:endParaRPr lang="zh-CN" altLang="en-US" sz="2400"/>
          </a:p>
        </p:txBody>
      </p:sp>
      <p:sp>
        <p:nvSpPr>
          <p:cNvPr id="11" name="文本框 10"/>
          <p:cNvSpPr txBox="1"/>
          <p:nvPr/>
        </p:nvSpPr>
        <p:spPr>
          <a:xfrm>
            <a:off x="3363595" y="4095750"/>
            <a:ext cx="4305300" cy="829945"/>
          </a:xfrm>
          <a:prstGeom prst="rect">
            <a:avLst/>
          </a:prstGeom>
          <a:noFill/>
        </p:spPr>
        <p:txBody>
          <a:bodyPr wrap="square" rtlCol="0">
            <a:spAutoFit/>
          </a:bodyPr>
          <a:p>
            <a:pPr>
              <a:buNone/>
            </a:pPr>
            <a:r>
              <a:rPr lang="en-US" altLang="zh-CN" sz="2400" b="1">
                <a:solidFill>
                  <a:srgbClr val="FF0000"/>
                </a:solidFill>
                <a:latin typeface="Times New Roman Bold" panose="02020603050405020304" charset="0"/>
                <a:cs typeface="Times New Roman Bold" panose="02020603050405020304" charset="0"/>
                <a:sym typeface="+mn-ea"/>
              </a:rPr>
              <a:t>the general assumption</a:t>
            </a:r>
            <a:endParaRPr lang="en-US" altLang="zh-CN" sz="2400" b="1">
              <a:solidFill>
                <a:srgbClr val="FF0000"/>
              </a:solidFill>
              <a:latin typeface="Times New Roman Bold" panose="02020603050405020304" charset="0"/>
              <a:cs typeface="Times New Roman Bold" panose="02020603050405020304" charset="0"/>
            </a:endParaRPr>
          </a:p>
          <a:p>
            <a:pPr>
              <a:buNone/>
            </a:pPr>
            <a:r>
              <a:rPr lang="en-US" altLang="zh-CN" sz="2400" b="1">
                <a:latin typeface="Times New Roman Bold" panose="02020603050405020304" charset="0"/>
                <a:cs typeface="Times New Roman Bold" panose="02020603050405020304" charset="0"/>
                <a:sym typeface="+mn-ea"/>
              </a:rPr>
              <a:t>VS</a:t>
            </a:r>
            <a:r>
              <a:rPr lang="en-US" altLang="zh-CN" sz="2400" b="1">
                <a:highlight>
                  <a:srgbClr val="FFFF00"/>
                </a:highlight>
                <a:latin typeface="Times New Roman Bold" panose="02020603050405020304" charset="0"/>
                <a:cs typeface="Times New Roman Bold" panose="02020603050405020304" charset="0"/>
                <a:sym typeface="+mn-ea"/>
              </a:rPr>
              <a:t>(instead)  </a:t>
            </a:r>
            <a:r>
              <a:rPr lang="en-US" altLang="zh-CN" sz="2400" b="1">
                <a:solidFill>
                  <a:srgbClr val="0070C0"/>
                </a:solidFill>
                <a:latin typeface="Times New Roman Bold" panose="02020603050405020304" charset="0"/>
                <a:cs typeface="Times New Roman Bold" panose="02020603050405020304" charset="0"/>
                <a:sym typeface="+mn-ea"/>
              </a:rPr>
              <a:t>his strong belief</a:t>
            </a:r>
            <a:endParaRPr lang="zh-CN" altLang="en-US" sz="2400"/>
          </a:p>
        </p:txBody>
      </p:sp>
      <p:sp>
        <p:nvSpPr>
          <p:cNvPr id="12" name="文本框 11"/>
          <p:cNvSpPr txBox="1"/>
          <p:nvPr/>
        </p:nvSpPr>
        <p:spPr>
          <a:xfrm>
            <a:off x="3248660" y="5100955"/>
            <a:ext cx="6238240" cy="1568450"/>
          </a:xfrm>
          <a:prstGeom prst="rect">
            <a:avLst/>
          </a:prstGeom>
          <a:noFill/>
        </p:spPr>
        <p:txBody>
          <a:bodyPr wrap="square" rtlCol="0">
            <a:spAutoFit/>
          </a:bodyPr>
          <a:p>
            <a:pPr>
              <a:buNone/>
            </a:pPr>
            <a:r>
              <a:rPr lang="en-US" altLang="zh-CN" sz="2400" b="1">
                <a:solidFill>
                  <a:srgbClr val="FF0000"/>
                </a:solidFill>
                <a:latin typeface="Times New Roman Bold" panose="02020603050405020304" charset="0"/>
                <a:cs typeface="Times New Roman Bold" panose="02020603050405020304" charset="0"/>
                <a:sym typeface="+mn-ea"/>
              </a:rPr>
              <a:t>retire to a life of leisure  </a:t>
            </a:r>
            <a:r>
              <a:rPr lang="en-US" altLang="zh-CN" sz="2400" b="1">
                <a:latin typeface="Times New Roman Bold" panose="02020603050405020304" charset="0"/>
                <a:cs typeface="Times New Roman Bold" panose="02020603050405020304" charset="0"/>
                <a:sym typeface="+mn-ea"/>
              </a:rPr>
              <a:t>VS </a:t>
            </a:r>
            <a:endParaRPr lang="en-US" altLang="zh-CN" sz="2400" b="1">
              <a:latin typeface="Times New Roman Bold" panose="02020603050405020304" charset="0"/>
              <a:cs typeface="Times New Roman Bold" panose="02020603050405020304" charset="0"/>
            </a:endParaRPr>
          </a:p>
          <a:p>
            <a:pPr>
              <a:buNone/>
            </a:pPr>
            <a:r>
              <a:rPr lang="en-US" altLang="zh-CN" sz="2400" b="1">
                <a:solidFill>
                  <a:srgbClr val="0070C0"/>
                </a:solidFill>
                <a:latin typeface="Times New Roman Bold" panose="02020603050405020304" charset="0"/>
                <a:cs typeface="Times New Roman Bold" panose="02020603050405020304" charset="0"/>
                <a:sym typeface="+mn-ea"/>
              </a:rPr>
              <a:t>continue to work the land;    </a:t>
            </a:r>
            <a:r>
              <a:rPr lang="en-US" altLang="zh-CN" sz="2400" b="1">
                <a:latin typeface="Times New Roman Bold" panose="02020603050405020304" charset="0"/>
                <a:cs typeface="Times New Roman Bold" panose="02020603050405020304" charset="0"/>
                <a:sym typeface="+mn-ea"/>
              </a:rPr>
              <a:t>(</a:t>
            </a:r>
            <a:r>
              <a:rPr lang="en-US" altLang="zh-CN" sz="2400" b="1">
                <a:highlight>
                  <a:srgbClr val="FFFF00"/>
                </a:highlight>
                <a:latin typeface="Times New Roman Bold" panose="02020603050405020304" charset="0"/>
                <a:cs typeface="Times New Roman Bold" panose="02020603050405020304" charset="0"/>
                <a:sym typeface="+mn-ea"/>
              </a:rPr>
              <a:t>however)</a:t>
            </a:r>
            <a:endParaRPr lang="en-US" altLang="zh-CN" sz="2400" b="1">
              <a:solidFill>
                <a:srgbClr val="0070C0"/>
              </a:solidFill>
              <a:latin typeface="Times New Roman Bold" panose="02020603050405020304" charset="0"/>
              <a:cs typeface="Times New Roman Bold" panose="02020603050405020304" charset="0"/>
            </a:endParaRPr>
          </a:p>
          <a:p>
            <a:pPr>
              <a:buNone/>
            </a:pPr>
            <a:r>
              <a:rPr lang="en-US" altLang="zh-CN" sz="2400" b="1">
                <a:solidFill>
                  <a:srgbClr val="FF0000"/>
                </a:solidFill>
                <a:latin typeface="Times New Roman Bold" panose="02020603050405020304" charset="0"/>
                <a:cs typeface="Times New Roman Bold" panose="02020603050405020304" charset="0"/>
                <a:sym typeface="+mn-ea"/>
              </a:rPr>
              <a:t>make him wealthy</a:t>
            </a:r>
            <a:r>
              <a:rPr lang="en-US" altLang="zh-CN" sz="2400" b="1">
                <a:solidFill>
                  <a:srgbClr val="0070C0"/>
                </a:solidFill>
                <a:latin typeface="Times New Roman Bold" panose="02020603050405020304" charset="0"/>
                <a:cs typeface="Times New Roman Bold" panose="02020603050405020304" charset="0"/>
                <a:sym typeface="+mn-ea"/>
              </a:rPr>
              <a:t> </a:t>
            </a:r>
            <a:r>
              <a:rPr lang="en-US" altLang="zh-CN" sz="2400" b="1">
                <a:latin typeface="Times New Roman Bold" panose="02020603050405020304" charset="0"/>
                <a:cs typeface="Times New Roman Bold" panose="02020603050405020304" charset="0"/>
                <a:sym typeface="+mn-ea"/>
              </a:rPr>
              <a:t>VS            </a:t>
            </a:r>
            <a:r>
              <a:rPr lang="en-US" altLang="zh-CN" sz="2400" b="1">
                <a:highlight>
                  <a:srgbClr val="FFFF00"/>
                </a:highlight>
                <a:latin typeface="Times New Roman Bold" panose="02020603050405020304" charset="0"/>
                <a:cs typeface="Times New Roman Bold" panose="02020603050405020304" charset="0"/>
                <a:sym typeface="+mn-ea"/>
              </a:rPr>
              <a:t>(instead)</a:t>
            </a:r>
            <a:endParaRPr lang="en-US" altLang="zh-CN" sz="2400" b="1">
              <a:solidFill>
                <a:schemeClr val="tx1"/>
              </a:solidFill>
              <a:latin typeface="Times New Roman Bold" panose="02020603050405020304" charset="0"/>
              <a:cs typeface="Times New Roman Bold" panose="02020603050405020304" charset="0"/>
            </a:endParaRPr>
          </a:p>
          <a:p>
            <a:pPr>
              <a:buNone/>
            </a:pPr>
            <a:r>
              <a:rPr lang="en-US" altLang="zh-CN" sz="2400" b="1">
                <a:solidFill>
                  <a:srgbClr val="0070C0"/>
                </a:solidFill>
                <a:latin typeface="Times New Roman Bold" panose="02020603050405020304" charset="0"/>
                <a:cs typeface="Times New Roman Bold" panose="02020603050405020304" charset="0"/>
                <a:sym typeface="+mn-ea"/>
              </a:rPr>
              <a:t>care little for celebrity or money &amp; donate...</a:t>
            </a:r>
            <a:endParaRPr lang="zh-CN" altLang="en-US" sz="2400"/>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8" grpId="0"/>
      <p:bldP spid="8" grpId="1"/>
      <p:bldP spid="5" grpId="0"/>
      <p:bldP spid="5" grpId="1"/>
      <p:bldP spid="11" grpId="0"/>
      <p:bldP spid="11" grpId="1"/>
      <p:bldP spid="6" grpId="0"/>
      <p:bldP spid="6" grpId="1"/>
      <p:bldP spid="12" grpId="0"/>
      <p:bldP spid="12"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14120" y="153035"/>
            <a:ext cx="12655550" cy="1325880"/>
          </a:xfrm>
        </p:spPr>
        <p:txBody>
          <a:bodyPr/>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Further thinking</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214120" y="880110"/>
            <a:ext cx="9477375" cy="1076325"/>
          </a:xfrm>
          <a:prstGeom prst="rect">
            <a:avLst/>
          </a:prstGeom>
          <a:noFill/>
        </p:spPr>
        <p:txBody>
          <a:bodyPr wrap="square" rtlCol="0" anchor="t">
            <a:spAutoFit/>
          </a:bodyPr>
          <a:p>
            <a:pPr marL="0" marR="0" lvl="0" indent="0" algn="just" defTabSz="914400" eaLnBrk="1" fontAlgn="auto" latinLnBrk="0" hangingPunct="1">
              <a:lnSpc>
                <a:spcPct val="100000"/>
              </a:lnSpc>
              <a:spcBef>
                <a:spcPts val="0"/>
              </a:spcBef>
              <a:spcAft>
                <a:spcPts val="0"/>
              </a:spcAft>
              <a:buClrTx/>
              <a:buSzTx/>
              <a:buFontTx/>
              <a:buNone/>
              <a:defRPr/>
            </a:pPr>
            <a:r>
              <a:rPr lang="en-US" altLang="zh-CN" sz="2400" b="1" i="1">
                <a:latin typeface="Times New Roman" panose="02020603050405020304" charset="0"/>
                <a:cs typeface="Times New Roman" panose="02020603050405020304" charset="0"/>
              </a:rPr>
              <a:t> </a:t>
            </a:r>
            <a:r>
              <a:rPr lang="en-US" altLang="zh-CN" sz="3200" b="1" i="1">
                <a:latin typeface="Times New Roman" panose="02020603050405020304" charset="0"/>
                <a:cs typeface="Times New Roman" panose="02020603050405020304" charset="0"/>
                <a:sym typeface="+mn-ea"/>
              </a:rPr>
              <a:t>Can you give your own definition of </a:t>
            </a:r>
            <a:r>
              <a:rPr lang="zh-CN" altLang="en-US" sz="3200" b="1" i="1">
                <a:latin typeface="Times New Roman" panose="02020603050405020304" charset="0"/>
                <a:cs typeface="Times New Roman" panose="02020603050405020304" charset="0"/>
                <a:sym typeface="+mn-ea"/>
              </a:rPr>
              <a:t>“</a:t>
            </a:r>
            <a:r>
              <a:rPr lang="en-US" altLang="zh-CN" sz="3200" b="1" i="1">
                <a:solidFill>
                  <a:srgbClr val="FF0000"/>
                </a:solidFill>
                <a:latin typeface="Times New Roman" panose="02020603050405020304" charset="0"/>
                <a:cs typeface="Times New Roman" panose="02020603050405020304" charset="0"/>
                <a:sym typeface="+mn-ea"/>
              </a:rPr>
              <a:t>a pioneer</a:t>
            </a:r>
            <a:r>
              <a:rPr lang="zh-CN" altLang="en-US" sz="3200" b="1" i="1">
                <a:latin typeface="Times New Roman" panose="02020603050405020304" charset="0"/>
                <a:cs typeface="Times New Roman" panose="02020603050405020304" charset="0"/>
                <a:sym typeface="+mn-ea"/>
              </a:rPr>
              <a:t>”</a:t>
            </a:r>
            <a:r>
              <a:rPr lang="en-US" altLang="zh-CN" sz="3200" b="1" i="1">
                <a:latin typeface="Times New Roman" panose="02020603050405020304" charset="0"/>
                <a:cs typeface="Times New Roman" panose="02020603050405020304" charset="0"/>
                <a:sym typeface="+mn-ea"/>
              </a:rPr>
              <a:t>? And w</a:t>
            </a:r>
            <a:r>
              <a:rPr lang="en-US" altLang="zh-CN" sz="3200" b="1" i="1">
                <a:latin typeface="Times New Roman" panose="02020603050405020304" charset="0"/>
                <a:cs typeface="Times New Roman" panose="02020603050405020304" charset="0"/>
              </a:rPr>
              <a:t>hy is Yuan Longping called </a:t>
            </a:r>
            <a:r>
              <a:rPr lang="en-US" altLang="zh-CN" sz="3200" b="1" i="1">
                <a:solidFill>
                  <a:srgbClr val="FF0000"/>
                </a:solidFill>
                <a:latin typeface="Times New Roman" panose="02020603050405020304" charset="0"/>
                <a:cs typeface="Times New Roman" panose="02020603050405020304" charset="0"/>
              </a:rPr>
              <a:t>a pioneer</a:t>
            </a:r>
            <a:r>
              <a:rPr lang="zh-CN" altLang="en-US" sz="3200" b="1" i="1">
                <a:latin typeface="Times New Roman" panose="02020603050405020304" charset="0"/>
                <a:cs typeface="Times New Roman" panose="02020603050405020304" charset="0"/>
              </a:rPr>
              <a:t>？</a:t>
            </a:r>
            <a:r>
              <a:rPr lang="en-US" altLang="zh-CN" sz="3200" b="1" i="1">
                <a:latin typeface="Times New Roman" panose="02020603050405020304" charset="0"/>
                <a:cs typeface="Times New Roman" panose="02020603050405020304" charset="0"/>
              </a:rPr>
              <a:t> </a:t>
            </a:r>
            <a:endParaRPr lang="zh-CN" altLang="en-US" sz="3200" b="1" i="1">
              <a:latin typeface="Times New Roman" panose="02020603050405020304" charset="0"/>
              <a:cs typeface="Times New Roman" panose="02020603050405020304" charset="0"/>
            </a:endParaRPr>
          </a:p>
        </p:txBody>
      </p:sp>
      <p:sp>
        <p:nvSpPr>
          <p:cNvPr id="12" name="文本框 11"/>
          <p:cNvSpPr txBox="1"/>
          <p:nvPr>
            <p:custDataLst>
              <p:tags r:id="rId1"/>
            </p:custDataLst>
          </p:nvPr>
        </p:nvSpPr>
        <p:spPr>
          <a:xfrm>
            <a:off x="1214120" y="1956435"/>
            <a:ext cx="10662920" cy="4523105"/>
          </a:xfrm>
          <a:prstGeom prst="rect">
            <a:avLst/>
          </a:prstGeom>
          <a:solidFill>
            <a:schemeClr val="accent5">
              <a:lumMod val="40000"/>
              <a:lumOff val="60000"/>
            </a:schemeClr>
          </a:solidFill>
        </p:spPr>
        <p:txBody>
          <a:bodyPr wrap="square" rtlCol="0">
            <a:spAutoFit/>
          </a:bodyPr>
          <a:p>
            <a:pPr>
              <a:buFont typeface="Wingdings" panose="05000000000000000000" charset="0"/>
            </a:pPr>
            <a:r>
              <a:rPr lang="en-US" altLang="zh-CN" sz="3200" b="1" dirty="0">
                <a:solidFill>
                  <a:srgbClr val="0070C0"/>
                </a:solidFill>
                <a:latin typeface="Times New Roman" panose="02020603050405020304" charset="0"/>
                <a:cs typeface="Times New Roman" panose="02020603050405020304" charset="0"/>
              </a:rPr>
              <a:t>From my point of view, a pioneer is someone who... and..., I consider/ regard.... a pioneer. For one thing,... for another ,...</a:t>
            </a:r>
            <a:endParaRPr lang="en-US" altLang="zh-CN" sz="3200" b="1" dirty="0">
              <a:solidFill>
                <a:srgbClr val="0070C0"/>
              </a:solidFill>
              <a:latin typeface="Times New Roman" panose="02020603050405020304" charset="0"/>
              <a:cs typeface="Times New Roman" panose="02020603050405020304" charset="0"/>
            </a:endParaRPr>
          </a:p>
          <a:p>
            <a:pPr>
              <a:buFont typeface="Wingdings" panose="05000000000000000000" charset="0"/>
            </a:pPr>
            <a:endParaRPr lang="en-US" altLang="zh-CN" sz="3200" b="1" dirty="0">
              <a:solidFill>
                <a:srgbClr val="0070C0"/>
              </a:solidFill>
              <a:latin typeface="Times New Roman" panose="02020603050405020304" charset="0"/>
              <a:cs typeface="Times New Roman" panose="02020603050405020304" charset="0"/>
            </a:endParaRPr>
          </a:p>
          <a:p>
            <a:pPr marL="457200" indent="-457200">
              <a:buFont typeface="Wingdings" panose="05000000000000000000" charset="0"/>
              <a:buChar char=""/>
            </a:pPr>
            <a:r>
              <a:rPr lang="en-US" altLang="zh-CN" sz="3200" b="1" dirty="0">
                <a:solidFill>
                  <a:schemeClr val="tx1"/>
                </a:solidFill>
                <a:latin typeface="Times New Roman" panose="02020603050405020304" charset="0"/>
                <a:cs typeface="Times New Roman" panose="02020603050405020304" charset="0"/>
              </a:rPr>
              <a:t>have </a:t>
            </a:r>
            <a:r>
              <a:rPr lang="en-US" altLang="zh-CN" sz="3200" b="1" dirty="0">
                <a:solidFill>
                  <a:srgbClr val="FF0000"/>
                </a:solidFill>
                <a:latin typeface="Times New Roman" panose="02020603050405020304" charset="0"/>
                <a:cs typeface="Times New Roman" panose="02020603050405020304" charset="0"/>
              </a:rPr>
              <a:t>great qualities</a:t>
            </a:r>
            <a:r>
              <a:rPr lang="en-US" altLang="zh-CN" sz="3200" b="1" dirty="0">
                <a:solidFill>
                  <a:schemeClr val="tx1"/>
                </a:solidFill>
                <a:latin typeface="Times New Roman" panose="02020603050405020304" charset="0"/>
                <a:cs typeface="Times New Roman" panose="02020603050405020304" charset="0"/>
              </a:rPr>
              <a:t> like a strong will （意志力），</a:t>
            </a:r>
            <a:endParaRPr lang="en-US" altLang="zh-CN" sz="3200" b="1" dirty="0">
              <a:solidFill>
                <a:schemeClr val="tx1"/>
              </a:solidFill>
              <a:latin typeface="Times New Roman" panose="02020603050405020304" charset="0"/>
              <a:cs typeface="Times New Roman" panose="02020603050405020304" charset="0"/>
            </a:endParaRPr>
          </a:p>
          <a:p>
            <a:pPr>
              <a:buFont typeface="Wingdings" panose="05000000000000000000" charset="0"/>
            </a:pPr>
            <a:r>
              <a:rPr lang="en-US" altLang="zh-CN" sz="3200" b="1" dirty="0">
                <a:solidFill>
                  <a:schemeClr val="tx1"/>
                </a:solidFill>
                <a:latin typeface="Times New Roman" panose="02020603050405020304" charset="0"/>
                <a:cs typeface="Times New Roman" panose="02020603050405020304" charset="0"/>
              </a:rPr>
              <a:t>determination and kindness etc.</a:t>
            </a:r>
            <a:endParaRPr lang="en-US" altLang="zh-CN" sz="3200" b="1" dirty="0">
              <a:solidFill>
                <a:schemeClr val="tx1"/>
              </a:solidFill>
              <a:latin typeface="Times New Roman" panose="02020603050405020304" charset="0"/>
              <a:cs typeface="Times New Roman" panose="02020603050405020304" charset="0"/>
            </a:endParaRPr>
          </a:p>
          <a:p>
            <a:pPr marL="457200" indent="-457200">
              <a:buFont typeface="Wingdings" panose="05000000000000000000" charset="0"/>
              <a:buChar char=""/>
            </a:pPr>
            <a:r>
              <a:rPr lang="en-US" altLang="zh-CN" sz="3200" b="1" dirty="0">
                <a:solidFill>
                  <a:schemeClr val="tx1"/>
                </a:solidFill>
                <a:latin typeface="Times New Roman" panose="02020603050405020304" charset="0"/>
                <a:cs typeface="Times New Roman" panose="02020603050405020304" charset="0"/>
              </a:rPr>
              <a:t>...</a:t>
            </a:r>
            <a:r>
              <a:rPr lang="en-US" altLang="zh-CN" sz="3200" b="1" dirty="0">
                <a:solidFill>
                  <a:srgbClr val="FF0000"/>
                </a:solidFill>
                <a:latin typeface="Times New Roman" panose="02020603050405020304" charset="0"/>
                <a:cs typeface="Times New Roman" panose="02020603050405020304" charset="0"/>
              </a:rPr>
              <a:t>influence others</a:t>
            </a:r>
            <a:r>
              <a:rPr lang="en-US" altLang="zh-CN" sz="3200" b="1" dirty="0">
                <a:solidFill>
                  <a:schemeClr val="tx1"/>
                </a:solidFill>
                <a:latin typeface="Times New Roman" panose="02020603050405020304" charset="0"/>
                <a:cs typeface="Times New Roman" panose="02020603050405020304" charset="0"/>
              </a:rPr>
              <a:t> in a positive way/ </a:t>
            </a:r>
            <a:r>
              <a:rPr lang="en-US" altLang="zh-CN" sz="3200" b="1" dirty="0">
                <a:solidFill>
                  <a:srgbClr val="FF0000"/>
                </a:solidFill>
                <a:latin typeface="Times New Roman" panose="02020603050405020304" charset="0"/>
                <a:cs typeface="Times New Roman" panose="02020603050405020304" charset="0"/>
              </a:rPr>
              <a:t>set good examples </a:t>
            </a:r>
            <a:r>
              <a:rPr lang="en-US" altLang="zh-CN" sz="3200" b="1" dirty="0">
                <a:solidFill>
                  <a:schemeClr val="tx1"/>
                </a:solidFill>
                <a:latin typeface="Times New Roman" panose="02020603050405020304" charset="0"/>
                <a:cs typeface="Times New Roman" panose="02020603050405020304" charset="0"/>
              </a:rPr>
              <a:t>for others ..</a:t>
            </a:r>
            <a:endParaRPr lang="en-US" altLang="zh-CN" sz="3200" b="1" dirty="0">
              <a:solidFill>
                <a:schemeClr val="tx1"/>
              </a:solidFill>
              <a:latin typeface="Times New Roman" panose="02020603050405020304" charset="0"/>
              <a:cs typeface="Times New Roman" panose="02020603050405020304" charset="0"/>
            </a:endParaRPr>
          </a:p>
          <a:p>
            <a:pPr marL="457200" indent="-457200">
              <a:buFont typeface="Wingdings" panose="05000000000000000000" charset="0"/>
              <a:buChar char=""/>
            </a:pPr>
            <a:r>
              <a:rPr lang="en-US" altLang="zh-CN" sz="3200" b="1" dirty="0">
                <a:solidFill>
                  <a:srgbClr val="FF0000"/>
                </a:solidFill>
                <a:latin typeface="Times New Roman" panose="02020603050405020304" charset="0"/>
                <a:cs typeface="Times New Roman" panose="02020603050405020304" charset="0"/>
              </a:rPr>
              <a:t>be helpful to</a:t>
            </a:r>
            <a:r>
              <a:rPr lang="en-US" altLang="zh-CN" sz="3200" b="1" dirty="0">
                <a:solidFill>
                  <a:schemeClr val="tx1"/>
                </a:solidFill>
                <a:latin typeface="Times New Roman" panose="02020603050405020304" charset="0"/>
                <a:cs typeface="Times New Roman" panose="02020603050405020304" charset="0"/>
              </a:rPr>
              <a:t> the development of human beings.</a:t>
            </a:r>
            <a:endParaRPr lang="en-US" altLang="zh-CN" sz="3200" b="1" dirty="0">
              <a:solidFill>
                <a:schemeClr val="tx1"/>
              </a:solidFill>
              <a:latin typeface="Times New Roman" panose="02020603050405020304" charset="0"/>
              <a:cs typeface="Times New Roman" panose="02020603050405020304" charset="0"/>
            </a:endParaRPr>
          </a:p>
          <a:p>
            <a:pPr>
              <a:buFont typeface="Wingdings" panose="05000000000000000000" charset="0"/>
            </a:pPr>
            <a:endParaRPr lang="zh-CN" altLang="en-US" sz="3200" b="1" dirty="0">
              <a:solidFill>
                <a:srgbClr val="0070C0"/>
              </a:solidFill>
              <a:latin typeface="Times New Roman" panose="02020603050405020304" charset="0"/>
              <a:cs typeface="Times New Roman" panose="02020603050405020304" charset="0"/>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blinds(horizontal)">
                                      <p:cBhvr>
                                        <p:cTn id="15" dur="500"/>
                                        <p:tgtEl>
                                          <p:spTgt spid="1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xEl>
                                              <p:pRg st="4" end="4"/>
                                            </p:txEl>
                                          </p:spTgt>
                                        </p:tgtEl>
                                        <p:attrNameLst>
                                          <p:attrName>style.visibility</p:attrName>
                                        </p:attrNameLst>
                                      </p:cBhvr>
                                      <p:to>
                                        <p:strVal val="visible"/>
                                      </p:to>
                                    </p:set>
                                    <p:animEffect transition="in" filter="blinds(horizontal)">
                                      <p:cBhvr>
                                        <p:cTn id="20" dur="500"/>
                                        <p:tgtEl>
                                          <p:spTgt spid="1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animEffect transition="in" filter="blinds(horizontal)">
                                      <p:cBhvr>
                                        <p:cTn id="25"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5039995" y="101600"/>
            <a:ext cx="7447915"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bg1"/>
                </a:solidFill>
                <a:effectLst/>
                <a:latin typeface="Arial" panose="020B0604020202020204" pitchFamily="34" charset="0"/>
                <a:ea typeface="黑体" panose="02010609060101010101" pitchFamily="49" charset="-122"/>
                <a:cs typeface="+mj-cs"/>
              </a:defRPr>
            </a:lvl1pPr>
          </a:lstStyle>
          <a:p>
            <a:r>
              <a:rPr lang="en-US" altLang="zh-CN" b="0">
                <a:solidFill>
                  <a:srgbClr val="FF0000"/>
                </a:solidFill>
                <a:latin typeface="Times New Roman Regular" panose="02020603050405020304" charset="0"/>
                <a:cs typeface="Times New Roman Regular" panose="02020603050405020304" charset="0"/>
              </a:rPr>
              <a:t>What can we learn from this pioneer?</a:t>
            </a:r>
            <a:endParaRPr lang="en-US" altLang="zh-CN" b="0">
              <a:solidFill>
                <a:srgbClr val="FF0000"/>
              </a:solidFill>
              <a:latin typeface="Times New Roman Regular" panose="02020603050405020304" charset="0"/>
              <a:cs typeface="Times New Roman Regular" panose="02020603050405020304" charset="0"/>
            </a:endParaRPr>
          </a:p>
        </p:txBody>
      </p:sp>
      <p:sp>
        <p:nvSpPr>
          <p:cNvPr id="3" name="标题 1"/>
          <p:cNvSpPr>
            <a:spLocks noGrp="1"/>
          </p:cNvSpPr>
          <p:nvPr/>
        </p:nvSpPr>
        <p:spPr>
          <a:xfrm>
            <a:off x="1083945"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Video sharing</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1302385" y="653415"/>
            <a:ext cx="332867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青年寄语袁隆平">
            <a:hlinkClick r:id="" action="ppaction://media"/>
          </p:cNvPr>
          <p:cNvPicPr/>
          <p:nvPr>
            <p:ph sz="half"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06220" y="1086485"/>
            <a:ext cx="9179560" cy="5187950"/>
          </a:xfrm>
          <a:prstGeom prst="rect">
            <a:avLst/>
          </a:prstGeom>
        </p:spPr>
      </p:pic>
    </p:spTree>
    <p:custDataLst>
      <p:tags r:id="rId5"/>
    </p:custDataLst>
  </p:cSld>
  <p:clrMapOvr>
    <a:masterClrMapping/>
  </p:clrMapOvr>
  <p:transition spd="slow" advTm="7000">
    <p:randomBar dir="vert"/>
  </p:transition>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标题 1"/>
          <p:cNvSpPr>
            <a:spLocks noGrp="1"/>
          </p:cNvSpPr>
          <p:nvPr>
            <p:ph type="title"/>
          </p:nvPr>
        </p:nvSpPr>
        <p:spPr>
          <a:xfrm>
            <a:off x="4237990" y="199390"/>
            <a:ext cx="7654290" cy="749300"/>
          </a:xfrm>
          <a:solidFill>
            <a:srgbClr val="92D050"/>
          </a:solidFill>
        </p:spPr>
        <p:txBody>
          <a:bodyPr/>
          <a:p>
            <a:r>
              <a:rPr lang="en-US" altLang="zh-CN">
                <a:latin typeface="Times New Roman Regular" panose="02020603050405020304" charset="0"/>
                <a:cs typeface="Times New Roman Regular" panose="02020603050405020304" charset="0"/>
              </a:rPr>
              <a:t>Chance favors the prepared mind.</a:t>
            </a:r>
            <a:endParaRPr lang="en-US" altLang="zh-CN">
              <a:latin typeface="Times New Roman Regular" panose="02020603050405020304" charset="0"/>
              <a:cs typeface="Times New Roman Regular" panose="02020603050405020304" charset="0"/>
            </a:endParaRPr>
          </a:p>
        </p:txBody>
      </p:sp>
      <p:pic>
        <p:nvPicPr>
          <p:cNvPr id="5" name="青年寄语袁隆平">
            <a:hlinkClick r:id="" action="ppaction://media"/>
          </p:cNvPr>
          <p:cNvPicPr/>
          <p:nvPr>
            <p:ph sz="half" idx="1"/>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591820" y="1173480"/>
            <a:ext cx="11007725" cy="5129530"/>
          </a:xfrm>
          <a:prstGeom prst="rect">
            <a:avLst/>
          </a:prstGeom>
        </p:spPr>
      </p:pic>
      <p:sp>
        <p:nvSpPr>
          <p:cNvPr id="3" name="标题 1"/>
          <p:cNvSpPr>
            <a:spLocks noGrp="1"/>
          </p:cNvSpPr>
          <p:nvPr/>
        </p:nvSpPr>
        <p:spPr>
          <a:xfrm>
            <a:off x="1083945"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Video sharing</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1302385" y="653415"/>
            <a:ext cx="332867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bldLvl="0" animBg="1"/>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5039995" y="101600"/>
            <a:ext cx="7447915"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bg1"/>
                </a:solidFill>
                <a:effectLst/>
                <a:latin typeface="Arial" panose="020B0604020202020204" pitchFamily="34" charset="0"/>
                <a:ea typeface="黑体" panose="02010609060101010101" pitchFamily="49" charset="-122"/>
                <a:cs typeface="+mj-cs"/>
              </a:defRPr>
            </a:lvl1pPr>
          </a:lstStyle>
          <a:p>
            <a:r>
              <a:rPr lang="en-US" altLang="zh-CN" b="0">
                <a:solidFill>
                  <a:srgbClr val="FF0000"/>
                </a:solidFill>
                <a:latin typeface="Times New Roman Regular" panose="02020603050405020304" charset="0"/>
                <a:cs typeface="Times New Roman Regular" panose="02020603050405020304" charset="0"/>
              </a:rPr>
              <a:t>Chance favors the prepared minds.</a:t>
            </a:r>
            <a:endParaRPr lang="en-US" altLang="zh-CN" b="0">
              <a:solidFill>
                <a:srgbClr val="FF0000"/>
              </a:solidFill>
              <a:latin typeface="Times New Roman Regular" panose="02020603050405020304" charset="0"/>
              <a:cs typeface="Times New Roman Regular" panose="02020603050405020304" charset="0"/>
            </a:endParaRPr>
          </a:p>
        </p:txBody>
      </p:sp>
      <p:sp>
        <p:nvSpPr>
          <p:cNvPr id="3" name="标题 1"/>
          <p:cNvSpPr>
            <a:spLocks noGrp="1"/>
          </p:cNvSpPr>
          <p:nvPr/>
        </p:nvSpPr>
        <p:spPr>
          <a:xfrm>
            <a:off x="1083945"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Video sharing</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连接符 9"/>
          <p:cNvCxnSpPr/>
          <p:nvPr/>
        </p:nvCxnSpPr>
        <p:spPr>
          <a:xfrm>
            <a:off x="1302385" y="653415"/>
            <a:ext cx="332867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青年寄语袁隆平">
            <a:hlinkClick r:id="" action="ppaction://media"/>
          </p:cNvPr>
          <p:cNvPicPr/>
          <p:nvPr>
            <p:ph sz="half"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06220" y="1086485"/>
            <a:ext cx="9179560" cy="5187950"/>
          </a:xfrm>
          <a:prstGeom prst="rect">
            <a:avLst/>
          </a:prstGeom>
        </p:spPr>
      </p:pic>
    </p:spTree>
    <p:custDataLst>
      <p:tags r:id="rId5"/>
    </p:custDataLst>
  </p:cSld>
  <p:clrMapOvr>
    <a:masterClrMapping/>
  </p:clrMapOvr>
  <p:transition spd="slow" advTm="7000">
    <p:randomBar dir="vert"/>
  </p:transition>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14120" y="153035"/>
            <a:ext cx="12655550" cy="1325880"/>
          </a:xfrm>
        </p:spPr>
        <p:txBody>
          <a:bodyPr/>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Further thinking</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214120" y="890905"/>
            <a:ext cx="9477375" cy="1076325"/>
          </a:xfrm>
          <a:prstGeom prst="rect">
            <a:avLst/>
          </a:prstGeom>
          <a:noFill/>
        </p:spPr>
        <p:txBody>
          <a:bodyPr wrap="square" rtlCol="0" anchor="t">
            <a:spAutoFit/>
          </a:bodyPr>
          <a:p>
            <a:pPr marL="0" marR="0" lvl="0" indent="0" algn="just" defTabSz="914400" eaLnBrk="1" fontAlgn="auto" latinLnBrk="0" hangingPunct="1">
              <a:lnSpc>
                <a:spcPct val="100000"/>
              </a:lnSpc>
              <a:spcBef>
                <a:spcPts val="0"/>
              </a:spcBef>
              <a:spcAft>
                <a:spcPts val="0"/>
              </a:spcAft>
              <a:buClrTx/>
              <a:buSzTx/>
              <a:buFontTx/>
              <a:buNone/>
              <a:defRPr/>
            </a:pPr>
            <a:r>
              <a:rPr lang="en-US" altLang="zh-CN" sz="3200" b="1">
                <a:latin typeface="Times New Roman" panose="02020603050405020304" charset="0"/>
                <a:cs typeface="Times New Roman" panose="02020603050405020304" charset="0"/>
              </a:rPr>
              <a:t>As a </a:t>
            </a:r>
            <a:r>
              <a:rPr lang="en-US" altLang="zh-CN" sz="3200" b="1">
                <a:solidFill>
                  <a:srgbClr val="FF0000"/>
                </a:solidFill>
                <a:latin typeface="Times New Roman" panose="02020603050405020304" charset="0"/>
                <a:cs typeface="Times New Roman" panose="02020603050405020304" charset="0"/>
              </a:rPr>
              <a:t>student</a:t>
            </a:r>
            <a:r>
              <a:rPr lang="zh-CN" altLang="en-US" sz="3200" b="1">
                <a:latin typeface="Times New Roman" panose="02020603050405020304" charset="0"/>
                <a:cs typeface="Times New Roman" panose="02020603050405020304" charset="0"/>
              </a:rPr>
              <a:t>，</a:t>
            </a:r>
            <a:r>
              <a:rPr lang="en-US" altLang="zh-CN" sz="3200" b="1">
                <a:latin typeface="Times New Roman" panose="02020603050405020304" charset="0"/>
                <a:cs typeface="Times New Roman" panose="02020603050405020304" charset="0"/>
              </a:rPr>
              <a:t>How to be </a:t>
            </a:r>
            <a:r>
              <a:rPr lang="en-US" altLang="zh-CN" sz="3200" b="1">
                <a:solidFill>
                  <a:srgbClr val="FF0000"/>
                </a:solidFill>
                <a:latin typeface="Times New Roman" panose="02020603050405020304" charset="0"/>
                <a:cs typeface="Times New Roman" panose="02020603050405020304" charset="0"/>
              </a:rPr>
              <a:t>well prepared</a:t>
            </a:r>
            <a:r>
              <a:rPr lang="en-US" altLang="zh-CN" sz="3200" b="1">
                <a:latin typeface="Times New Roman" panose="02020603050405020304" charset="0"/>
                <a:cs typeface="Times New Roman" panose="02020603050405020304" charset="0"/>
              </a:rPr>
              <a:t> to be a </a:t>
            </a:r>
            <a:r>
              <a:rPr lang="en-US" altLang="zh-CN" sz="3200" b="1">
                <a:solidFill>
                  <a:srgbClr val="FF0000"/>
                </a:solidFill>
                <a:latin typeface="Times New Roman" panose="02020603050405020304" charset="0"/>
                <a:cs typeface="Times New Roman" panose="02020603050405020304" charset="0"/>
              </a:rPr>
              <a:t>pioneer</a:t>
            </a:r>
            <a:r>
              <a:rPr lang="en-US" altLang="zh-CN" sz="3200" b="1">
                <a:latin typeface="Times New Roman" panose="02020603050405020304" charset="0"/>
                <a:cs typeface="Times New Roman" panose="02020603050405020304" charset="0"/>
              </a:rPr>
              <a:t> in our own life?</a:t>
            </a:r>
            <a:endParaRPr lang="en-US" altLang="zh-CN" sz="3200" b="1">
              <a:latin typeface="Times New Roman" panose="02020603050405020304" charset="0"/>
              <a:cs typeface="Times New Roman" panose="02020603050405020304" charset="0"/>
            </a:endParaRPr>
          </a:p>
        </p:txBody>
      </p:sp>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5616" r="20035"/>
          <a:stretch>
            <a:fillRect/>
          </a:stretch>
        </p:blipFill>
        <p:spPr>
          <a:xfrm>
            <a:off x="8132445" y="1685290"/>
            <a:ext cx="3428365" cy="452183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本框 2"/>
          <p:cNvSpPr txBox="1"/>
          <p:nvPr/>
        </p:nvSpPr>
        <p:spPr>
          <a:xfrm>
            <a:off x="811530" y="4410710"/>
            <a:ext cx="5539740" cy="1076325"/>
          </a:xfrm>
          <a:prstGeom prst="rect">
            <a:avLst/>
          </a:prstGeom>
          <a:noFill/>
        </p:spPr>
        <p:txBody>
          <a:bodyPr wrap="square" rtlCol="0">
            <a:spAutoFit/>
          </a:bodyPr>
          <a:p>
            <a:r>
              <a:rPr lang="en-US" altLang="zh-CN" sz="3200" b="1">
                <a:solidFill>
                  <a:srgbClr val="FF0000"/>
                </a:solidFill>
                <a:latin typeface="Times New Roman Bold" panose="02020603050405020304" charset="0"/>
                <a:cs typeface="Times New Roman Bold" panose="02020603050405020304" charset="0"/>
              </a:rPr>
              <a:t>Learn from the pioneer!</a:t>
            </a:r>
            <a:endParaRPr lang="en-US" altLang="zh-CN" sz="3200" b="1">
              <a:solidFill>
                <a:srgbClr val="FF0000"/>
              </a:solidFill>
              <a:latin typeface="Times New Roman Bold" panose="02020603050405020304" charset="0"/>
              <a:cs typeface="Times New Roman Bold" panose="02020603050405020304" charset="0"/>
            </a:endParaRPr>
          </a:p>
          <a:p>
            <a:r>
              <a:rPr lang="en-US" altLang="zh-CN" sz="3200" b="1">
                <a:solidFill>
                  <a:srgbClr val="FF0000"/>
                </a:solidFill>
                <a:latin typeface="Times New Roman Bold" panose="02020603050405020304" charset="0"/>
                <a:cs typeface="Times New Roman Bold" panose="02020603050405020304" charset="0"/>
              </a:rPr>
              <a:t>Be a pioneer in our own fields!</a:t>
            </a:r>
            <a:endParaRPr lang="en-US" altLang="zh-CN" sz="3200" b="1">
              <a:solidFill>
                <a:srgbClr val="FF0000"/>
              </a:solidFill>
              <a:latin typeface="Times New Roman Bold" panose="02020603050405020304" charset="0"/>
              <a:cs typeface="Times New Roman Bold" panose="02020603050405020304" charset="0"/>
            </a:endParaRPr>
          </a:p>
        </p:txBody>
      </p:sp>
      <p:sp>
        <p:nvSpPr>
          <p:cNvPr id="6" name="文本框 5"/>
          <p:cNvSpPr txBox="1"/>
          <p:nvPr/>
        </p:nvSpPr>
        <p:spPr>
          <a:xfrm>
            <a:off x="1214120" y="2383790"/>
            <a:ext cx="4883150" cy="1076325"/>
          </a:xfrm>
          <a:prstGeom prst="rect">
            <a:avLst/>
          </a:prstGeom>
          <a:noFill/>
        </p:spPr>
        <p:txBody>
          <a:bodyPr wrap="square" rtlCol="0">
            <a:spAutoFit/>
          </a:bodyPr>
          <a:p>
            <a:pPr marL="457200" indent="-457200">
              <a:buFont typeface="Wingdings" panose="05000000000000000000" charset="0"/>
              <a:buChar char="l"/>
            </a:pPr>
            <a:r>
              <a:rPr lang="en-US" altLang="zh-CN" sz="3200" b="1">
                <a:latin typeface="Times New Roman Bold" panose="02020603050405020304" charset="0"/>
                <a:cs typeface="Times New Roman Bold" panose="02020603050405020304" charset="0"/>
              </a:rPr>
              <a:t>Knowledge</a:t>
            </a:r>
            <a:endParaRPr lang="en-US" altLang="zh-CN" sz="3200" b="1">
              <a:latin typeface="Times New Roman Bold" panose="02020603050405020304" charset="0"/>
              <a:cs typeface="Times New Roman Bold" panose="02020603050405020304" charset="0"/>
            </a:endParaRPr>
          </a:p>
          <a:p>
            <a:pPr marL="457200" indent="-457200">
              <a:buFont typeface="Wingdings" panose="05000000000000000000" charset="0"/>
              <a:buChar char="l"/>
            </a:pPr>
            <a:r>
              <a:rPr lang="en-US" altLang="zh-CN" sz="3200" b="1">
                <a:latin typeface="Times New Roman Bold" panose="02020603050405020304" charset="0"/>
                <a:cs typeface="Times New Roman Bold" panose="02020603050405020304" charset="0"/>
              </a:rPr>
              <a:t>Personality</a:t>
            </a:r>
            <a:endParaRPr lang="en-US" altLang="zh-CN" sz="3200" b="1">
              <a:latin typeface="Times New Roman Bold" panose="02020603050405020304" charset="0"/>
              <a:cs typeface="Times New Roman Bold" panose="02020603050405020304" charset="0"/>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cstate="print"/>
          <a:stretch>
            <a:fillRect/>
          </a:stretch>
        </p:blipFill>
        <p:spPr>
          <a:xfrm>
            <a:off x="370113" y="2823670"/>
            <a:ext cx="2147779" cy="1960222"/>
          </a:xfrm>
          <a:prstGeom prst="ellipse">
            <a:avLst/>
          </a:prstGeom>
          <a:ln w="63500" cap="rnd">
            <a:noFill/>
          </a:ln>
          <a:effectLst>
            <a:glow rad="139700">
              <a:srgbClr val="00A84C">
                <a:alpha val="40000"/>
              </a:srgbClr>
            </a:glow>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4" name="图片 3"/>
          <p:cNvPicPr/>
          <p:nvPr>
            <p:custDataLst>
              <p:tags r:id="rId3"/>
            </p:custDataLst>
          </p:nvPr>
        </p:nvPicPr>
        <p:blipFill>
          <a:blip r:embed="rId4"/>
          <a:stretch>
            <a:fillRect/>
          </a:stretch>
        </p:blipFill>
        <p:spPr>
          <a:xfrm>
            <a:off x="370113" y="722206"/>
            <a:ext cx="2147780" cy="1996414"/>
          </a:xfrm>
          <a:prstGeom prst="ellipse">
            <a:avLst/>
          </a:prstGeom>
          <a:ln w="63500" cap="rnd">
            <a:noFill/>
          </a:ln>
          <a:effectLst>
            <a:glow rad="139700">
              <a:srgbClr val="FFFF00">
                <a:alpha val="40000"/>
              </a:srgbClr>
            </a:glow>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1" name="图片 100"/>
          <p:cNvPicPr/>
          <p:nvPr>
            <p:custDataLst>
              <p:tags r:id="rId5"/>
            </p:custDataLst>
          </p:nvPr>
        </p:nvPicPr>
        <p:blipFill>
          <a:blip r:embed="rId6" cstate="print"/>
          <a:stretch>
            <a:fillRect/>
          </a:stretch>
        </p:blipFill>
        <p:spPr>
          <a:xfrm>
            <a:off x="370114" y="4888942"/>
            <a:ext cx="2147779" cy="1826755"/>
          </a:xfrm>
          <a:prstGeom prst="ellipse">
            <a:avLst/>
          </a:prstGeom>
          <a:ln w="63500" cap="rnd">
            <a:noFill/>
          </a:ln>
          <a:effectLst>
            <a:glow rad="228600">
              <a:schemeClr val="accent6">
                <a:satMod val="175000"/>
                <a:alpha val="40000"/>
              </a:schemeClr>
            </a:glow>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 name="文本框 2"/>
          <p:cNvSpPr txBox="1"/>
          <p:nvPr>
            <p:custDataLst>
              <p:tags r:id="rId7"/>
            </p:custDataLst>
          </p:nvPr>
        </p:nvSpPr>
        <p:spPr>
          <a:xfrm>
            <a:off x="2895600" y="152740"/>
            <a:ext cx="6585857" cy="830997"/>
          </a:xfrm>
          <a:prstGeom prst="rect">
            <a:avLst/>
          </a:prstGeom>
          <a:noFill/>
        </p:spPr>
        <p:txBody>
          <a:bodyPr wrap="square" rtlCol="0">
            <a:prstTxWarp prst="textChevron">
              <a:avLst/>
            </a:prstTxWarp>
            <a:spAutoFit/>
          </a:bodyPr>
          <a:lstStyle/>
          <a:p>
            <a:pPr>
              <a:lnSpc>
                <a:spcPct val="120000"/>
              </a:lnSpc>
            </a:pPr>
            <a:r>
              <a:rPr lang="en-US" altLang="zh-CN" sz="4000" b="1" dirty="0">
                <a:solidFill>
                  <a:srgbClr val="C00000"/>
                </a:solidFill>
                <a:effectLst>
                  <a:outerShdw blurRad="50800" dist="38100" dir="2700000" algn="tl" rotWithShape="0">
                    <a:prstClr val="black">
                      <a:alpha val="40000"/>
                    </a:prstClr>
                  </a:outerShdw>
                </a:effectLst>
                <a:latin typeface="+mn-lt"/>
              </a:rPr>
              <a:t>Great people we’ve learnt</a:t>
            </a:r>
            <a:endParaRPr lang="en-US" altLang="zh-CN" sz="4000" b="1" dirty="0">
              <a:solidFill>
                <a:srgbClr val="C00000"/>
              </a:solidFill>
              <a:effectLst>
                <a:outerShdw blurRad="50800" dist="38100" dir="2700000" algn="tl" rotWithShape="0">
                  <a:prstClr val="black">
                    <a:alpha val="40000"/>
                  </a:prstClr>
                </a:outerShdw>
              </a:effectLst>
              <a:latin typeface="+mn-lt"/>
            </a:endParaRPr>
          </a:p>
        </p:txBody>
      </p:sp>
      <p:sp>
        <p:nvSpPr>
          <p:cNvPr id="11" name="文本框 10"/>
          <p:cNvSpPr txBox="1"/>
          <p:nvPr>
            <p:custDataLst>
              <p:tags r:id="rId8"/>
            </p:custDataLst>
          </p:nvPr>
        </p:nvSpPr>
        <p:spPr>
          <a:xfrm>
            <a:off x="2730741" y="1318868"/>
            <a:ext cx="9253735" cy="1014730"/>
          </a:xfrm>
          <a:prstGeom prst="rect">
            <a:avLst/>
          </a:prstGeom>
          <a:solidFill>
            <a:srgbClr val="FFF3CD"/>
          </a:solidFill>
          <a:ln w="25400">
            <a:noFill/>
          </a:ln>
          <a:scene3d>
            <a:camera prst="orthographicFront"/>
            <a:lightRig rig="threePt" dir="t"/>
          </a:scene3d>
          <a:sp3d>
            <a:bevelT w="165100" prst="coolSlant"/>
          </a:sp3d>
        </p:spPr>
        <p:txBody>
          <a:bodyPr wrap="square" rtlCol="0" anchor="t">
            <a:spAutoFit/>
          </a:bodyPr>
          <a:lstStyle/>
          <a:p>
            <a:r>
              <a:rPr lang="en-US" altLang="zh-CN" sz="2800" b="1" dirty="0" smtClean="0">
                <a:solidFill>
                  <a:srgbClr val="C00000"/>
                </a:solidFill>
                <a:latin typeface="+mn-lt"/>
                <a:cs typeface="Calibri" panose="020F0502020204030204" charset="0"/>
                <a:sym typeface="+mn-ea"/>
              </a:rPr>
              <a:t>【</a:t>
            </a:r>
            <a:r>
              <a:rPr lang="zh-CN" altLang="en-US" sz="2800" b="1" dirty="0" smtClean="0">
                <a:solidFill>
                  <a:srgbClr val="C00000"/>
                </a:solidFill>
                <a:latin typeface="+mn-lt"/>
                <a:cs typeface="Calibri" panose="020F0502020204030204" charset="0"/>
                <a:sym typeface="+mn-ea"/>
              </a:rPr>
              <a:t>必修</a:t>
            </a:r>
            <a:r>
              <a:rPr lang="en-US" altLang="zh-CN" sz="2800" b="1" dirty="0" smtClean="0">
                <a:solidFill>
                  <a:srgbClr val="C00000"/>
                </a:solidFill>
                <a:latin typeface="+mn-lt"/>
                <a:cs typeface="Calibri" panose="020F0502020204030204" charset="0"/>
                <a:sym typeface="+mn-ea"/>
              </a:rPr>
              <a:t> </a:t>
            </a:r>
            <a:r>
              <a:rPr lang="zh-CN" altLang="en-US" sz="2800" b="1" dirty="0" smtClean="0">
                <a:solidFill>
                  <a:srgbClr val="C00000"/>
                </a:solidFill>
                <a:latin typeface="+mn-lt"/>
                <a:cs typeface="Calibri" panose="020F0502020204030204" charset="0"/>
                <a:sym typeface="+mn-ea"/>
              </a:rPr>
              <a:t>三</a:t>
            </a:r>
            <a:r>
              <a:rPr lang="en-US" altLang="zh-CN" sz="2800" b="1" dirty="0" smtClean="0">
                <a:solidFill>
                  <a:srgbClr val="C00000"/>
                </a:solidFill>
                <a:latin typeface="+mn-lt"/>
                <a:cs typeface="Calibri" panose="020F0502020204030204" charset="0"/>
                <a:sym typeface="+mn-ea"/>
              </a:rPr>
              <a:t>】 </a:t>
            </a:r>
            <a:r>
              <a:rPr lang="en-US" altLang="zh-CN" sz="3000" b="1" dirty="0">
                <a:solidFill>
                  <a:srgbClr val="C00000"/>
                </a:solidFill>
                <a:latin typeface="+mn-lt"/>
                <a:cs typeface="Calibri" panose="020F0502020204030204" charset="0"/>
                <a:sym typeface="+mn-ea"/>
              </a:rPr>
              <a:t>Unit 2 Mother of Ten Thousand Babies </a:t>
            </a:r>
            <a:endParaRPr lang="en-US" altLang="zh-CN" sz="3000" b="1" dirty="0">
              <a:solidFill>
                <a:srgbClr val="C00000"/>
              </a:solidFill>
              <a:latin typeface="+mn-lt"/>
              <a:cs typeface="Calibri" panose="020F0502020204030204" charset="0"/>
              <a:sym typeface="+mn-ea"/>
            </a:endParaRPr>
          </a:p>
          <a:p>
            <a:r>
              <a:rPr lang="en-US" altLang="zh-CN" sz="3000" b="1" i="1" dirty="0" smtClean="0">
                <a:latin typeface="+mn-lt"/>
                <a:cs typeface="Calibri" panose="020F0502020204030204" charset="0"/>
                <a:sym typeface="+mn-ea"/>
              </a:rPr>
              <a:t>                  (</a:t>
            </a:r>
            <a:r>
              <a:rPr lang="en-US" altLang="zh-CN" sz="3000" b="1" i="1" dirty="0">
                <a:latin typeface="+mn-lt"/>
                <a:cs typeface="Calibri" panose="020F0502020204030204" charset="0"/>
                <a:sym typeface="+mn-ea"/>
              </a:rPr>
              <a:t>Biography)</a:t>
            </a:r>
            <a:endParaRPr lang="en-US" altLang="zh-CN" sz="3000" b="1" i="1" dirty="0">
              <a:latin typeface="+mn-lt"/>
              <a:cs typeface="Calibri" panose="020F0502020204030204" charset="0"/>
              <a:sym typeface="+mn-ea"/>
            </a:endParaRPr>
          </a:p>
        </p:txBody>
      </p:sp>
      <p:sp>
        <p:nvSpPr>
          <p:cNvPr id="14" name="文本框 13"/>
          <p:cNvSpPr txBox="1"/>
          <p:nvPr>
            <p:custDataLst>
              <p:tags r:id="rId9"/>
            </p:custDataLst>
          </p:nvPr>
        </p:nvSpPr>
        <p:spPr>
          <a:xfrm>
            <a:off x="2730742" y="3357385"/>
            <a:ext cx="9214824" cy="1014730"/>
          </a:xfrm>
          <a:prstGeom prst="rect">
            <a:avLst/>
          </a:prstGeom>
          <a:solidFill>
            <a:srgbClr val="C7E6A4"/>
          </a:solidFill>
          <a:ln w="25400">
            <a:noFill/>
          </a:ln>
          <a:scene3d>
            <a:camera prst="orthographicFront"/>
            <a:lightRig rig="threePt" dir="t"/>
          </a:scene3d>
          <a:sp3d>
            <a:bevelT w="165100" prst="coolSlant"/>
          </a:sp3d>
        </p:spPr>
        <p:txBody>
          <a:bodyPr wrap="square" rtlCol="0" anchor="t">
            <a:spAutoFit/>
          </a:bodyPr>
          <a:lstStyle/>
          <a:p>
            <a:r>
              <a:rPr lang="en-US" altLang="zh-CN" sz="2800" b="1" dirty="0" smtClean="0">
                <a:solidFill>
                  <a:srgbClr val="C00000"/>
                </a:solidFill>
                <a:latin typeface="+mn-lt"/>
                <a:cs typeface="Calibri" panose="020F0502020204030204" charset="0"/>
                <a:sym typeface="+mn-ea"/>
              </a:rPr>
              <a:t>【</a:t>
            </a:r>
            <a:r>
              <a:rPr lang="zh-CN" altLang="en-US" sz="2800" b="1" dirty="0" smtClean="0">
                <a:solidFill>
                  <a:srgbClr val="C00000"/>
                </a:solidFill>
                <a:latin typeface="+mn-lt"/>
                <a:cs typeface="Calibri" panose="020F0502020204030204" charset="0"/>
                <a:sym typeface="+mn-ea"/>
              </a:rPr>
              <a:t>选必一</a:t>
            </a:r>
            <a:r>
              <a:rPr lang="en-US" altLang="zh-CN" sz="2800" b="1" dirty="0" smtClean="0">
                <a:solidFill>
                  <a:srgbClr val="C00000"/>
                </a:solidFill>
                <a:latin typeface="+mn-lt"/>
                <a:cs typeface="Calibri" panose="020F0502020204030204" charset="0"/>
                <a:sym typeface="+mn-ea"/>
              </a:rPr>
              <a:t>】 </a:t>
            </a:r>
            <a:r>
              <a:rPr lang="en-US" altLang="zh-CN" sz="3000" b="1" dirty="0" smtClean="0">
                <a:solidFill>
                  <a:srgbClr val="C00000"/>
                </a:solidFill>
                <a:latin typeface="+mn-lt"/>
                <a:cs typeface="Calibri" panose="020F0502020204030204" charset="0"/>
                <a:sym typeface="+mn-ea"/>
              </a:rPr>
              <a:t>Unit </a:t>
            </a:r>
            <a:r>
              <a:rPr lang="en-US" altLang="zh-CN" sz="3000" b="1" dirty="0">
                <a:solidFill>
                  <a:srgbClr val="C00000"/>
                </a:solidFill>
                <a:latin typeface="+mn-lt"/>
                <a:cs typeface="Calibri" panose="020F0502020204030204" charset="0"/>
                <a:sym typeface="+mn-ea"/>
              </a:rPr>
              <a:t>1 </a:t>
            </a:r>
            <a:r>
              <a:rPr lang="en-US" altLang="zh-CN" sz="3000" b="1" dirty="0" err="1">
                <a:solidFill>
                  <a:srgbClr val="C00000"/>
                </a:solidFill>
                <a:latin typeface="+mn-lt"/>
                <a:cs typeface="Calibri" panose="020F0502020204030204" charset="0"/>
                <a:sym typeface="+mn-ea"/>
              </a:rPr>
              <a:t>Tu</a:t>
            </a:r>
            <a:r>
              <a:rPr lang="en-US" altLang="zh-CN" sz="3000" b="1" dirty="0">
                <a:solidFill>
                  <a:srgbClr val="C00000"/>
                </a:solidFill>
                <a:latin typeface="+mn-lt"/>
                <a:cs typeface="Calibri" panose="020F0502020204030204" charset="0"/>
                <a:sym typeface="+mn-ea"/>
              </a:rPr>
              <a:t> </a:t>
            </a:r>
            <a:r>
              <a:rPr lang="en-US" altLang="zh-CN" sz="3000" b="1" dirty="0" err="1">
                <a:solidFill>
                  <a:srgbClr val="C00000"/>
                </a:solidFill>
                <a:latin typeface="+mn-lt"/>
                <a:cs typeface="Calibri" panose="020F0502020204030204" charset="0"/>
                <a:sym typeface="+mn-ea"/>
              </a:rPr>
              <a:t>Youyou</a:t>
            </a:r>
            <a:r>
              <a:rPr lang="en-US" altLang="zh-CN" sz="3000" b="1" dirty="0">
                <a:solidFill>
                  <a:srgbClr val="C00000"/>
                </a:solidFill>
                <a:latin typeface="+mn-lt"/>
                <a:cs typeface="Calibri" panose="020F0502020204030204" charset="0"/>
                <a:sym typeface="+mn-ea"/>
              </a:rPr>
              <a:t> Awarded Nobel Prize </a:t>
            </a:r>
            <a:endParaRPr lang="en-US" altLang="zh-CN" sz="3000" b="1" dirty="0">
              <a:solidFill>
                <a:srgbClr val="C00000"/>
              </a:solidFill>
              <a:latin typeface="+mn-lt"/>
              <a:cs typeface="Calibri" panose="020F0502020204030204" charset="0"/>
              <a:sym typeface="+mn-ea"/>
            </a:endParaRPr>
          </a:p>
          <a:p>
            <a:r>
              <a:rPr lang="en-US" altLang="zh-CN" sz="3000" i="1" dirty="0" smtClean="0">
                <a:latin typeface="+mn-lt"/>
                <a:cs typeface="Calibri" panose="020F0502020204030204" charset="0"/>
                <a:sym typeface="+mn-ea"/>
              </a:rPr>
              <a:t>                  (</a:t>
            </a:r>
            <a:r>
              <a:rPr lang="en-US" altLang="zh-CN" sz="3000" b="1" i="1" dirty="0">
                <a:latin typeface="+mn-lt"/>
                <a:cs typeface="Calibri" panose="020F0502020204030204" charset="0"/>
                <a:sym typeface="+mn-ea"/>
              </a:rPr>
              <a:t>News Report)</a:t>
            </a:r>
            <a:endParaRPr lang="en-US" altLang="zh-CN" sz="3000" b="1" i="1" dirty="0">
              <a:latin typeface="+mn-lt"/>
              <a:cs typeface="Calibri" panose="020F0502020204030204" charset="0"/>
            </a:endParaRPr>
          </a:p>
        </p:txBody>
      </p:sp>
      <p:sp>
        <p:nvSpPr>
          <p:cNvPr id="15" name="文本框 14"/>
          <p:cNvSpPr txBox="1"/>
          <p:nvPr>
            <p:custDataLst>
              <p:tags r:id="rId10"/>
            </p:custDataLst>
          </p:nvPr>
        </p:nvSpPr>
        <p:spPr>
          <a:xfrm>
            <a:off x="2731408" y="5310763"/>
            <a:ext cx="9186614" cy="1014730"/>
          </a:xfrm>
          <a:prstGeom prst="rect">
            <a:avLst/>
          </a:prstGeom>
          <a:solidFill>
            <a:schemeClr val="accent1">
              <a:lumMod val="40000"/>
              <a:lumOff val="60000"/>
            </a:schemeClr>
          </a:solidFill>
          <a:ln w="25400">
            <a:noFill/>
          </a:ln>
          <a:scene3d>
            <a:camera prst="orthographicFront"/>
            <a:lightRig rig="threePt" dir="t"/>
          </a:scene3d>
          <a:sp3d>
            <a:bevelT w="165100" prst="coolSlant"/>
          </a:sp3d>
        </p:spPr>
        <p:txBody>
          <a:bodyPr wrap="square" rtlCol="0" anchor="t">
            <a:spAutoFit/>
          </a:bodyPr>
          <a:lstStyle/>
          <a:p>
            <a:r>
              <a:rPr lang="en-US" altLang="zh-CN" sz="2800" b="1" dirty="0" smtClean="0">
                <a:solidFill>
                  <a:srgbClr val="C00000"/>
                </a:solidFill>
                <a:latin typeface="+mn-lt"/>
                <a:cs typeface="Calibri" panose="020F0502020204030204" charset="0"/>
                <a:sym typeface="+mn-ea"/>
              </a:rPr>
              <a:t>【</a:t>
            </a:r>
            <a:r>
              <a:rPr lang="zh-CN" altLang="en-US" sz="2800" b="1" dirty="0" smtClean="0">
                <a:solidFill>
                  <a:srgbClr val="C00000"/>
                </a:solidFill>
                <a:latin typeface="+mn-lt"/>
                <a:cs typeface="Calibri" panose="020F0502020204030204" charset="0"/>
                <a:sym typeface="+mn-ea"/>
              </a:rPr>
              <a:t>选必一</a:t>
            </a:r>
            <a:r>
              <a:rPr lang="en-US" altLang="zh-CN" sz="2800" b="1" dirty="0" smtClean="0">
                <a:solidFill>
                  <a:srgbClr val="C00000"/>
                </a:solidFill>
                <a:latin typeface="+mn-lt"/>
                <a:cs typeface="Calibri" panose="020F0502020204030204" charset="0"/>
                <a:sym typeface="+mn-ea"/>
              </a:rPr>
              <a:t>】</a:t>
            </a:r>
            <a:r>
              <a:rPr lang="zh-CN" altLang="en-US" sz="2800" b="1" dirty="0" smtClean="0">
                <a:solidFill>
                  <a:srgbClr val="C00000"/>
                </a:solidFill>
                <a:latin typeface="+mn-lt"/>
                <a:cs typeface="Calibri" panose="020F0502020204030204" charset="0"/>
                <a:sym typeface="+mn-ea"/>
              </a:rPr>
              <a:t> </a:t>
            </a:r>
            <a:r>
              <a:rPr lang="en-US" altLang="zh-CN" sz="3000" b="1" dirty="0" smtClean="0">
                <a:solidFill>
                  <a:srgbClr val="C00000"/>
                </a:solidFill>
                <a:latin typeface="+mn-lt"/>
                <a:cs typeface="Calibri" panose="020F0502020204030204" charset="0"/>
                <a:sym typeface="+mn-ea"/>
              </a:rPr>
              <a:t>Unit </a:t>
            </a:r>
            <a:r>
              <a:rPr lang="en-US" altLang="zh-CN" sz="3000" b="1" dirty="0">
                <a:solidFill>
                  <a:srgbClr val="C00000"/>
                </a:solidFill>
                <a:latin typeface="+mn-lt"/>
                <a:cs typeface="Calibri" panose="020F0502020204030204" charset="0"/>
                <a:sym typeface="+mn-ea"/>
              </a:rPr>
              <a:t>1 The Man Who Changed Our </a:t>
            </a:r>
            <a:endParaRPr lang="en-US" altLang="zh-CN" sz="3000" b="1" dirty="0">
              <a:solidFill>
                <a:srgbClr val="C00000"/>
              </a:solidFill>
              <a:latin typeface="+mn-lt"/>
              <a:cs typeface="Calibri" panose="020F0502020204030204" charset="0"/>
              <a:sym typeface="+mn-ea"/>
            </a:endParaRPr>
          </a:p>
          <a:p>
            <a:r>
              <a:rPr lang="en-US" altLang="zh-CN" sz="3000" b="1" dirty="0">
                <a:solidFill>
                  <a:srgbClr val="C00000"/>
                </a:solidFill>
                <a:latin typeface="+mn-lt"/>
                <a:cs typeface="Calibri" panose="020F0502020204030204" charset="0"/>
                <a:sym typeface="+mn-ea"/>
              </a:rPr>
              <a:t>Understanding of the Universe </a:t>
            </a:r>
            <a:r>
              <a:rPr lang="en-US" altLang="zh-CN" sz="3000" b="1" dirty="0" smtClean="0">
                <a:solidFill>
                  <a:srgbClr val="C00000"/>
                </a:solidFill>
                <a:latin typeface="+mn-lt"/>
                <a:cs typeface="Calibri" panose="020F0502020204030204" charset="0"/>
                <a:sym typeface="+mn-ea"/>
              </a:rPr>
              <a:t>   </a:t>
            </a:r>
            <a:r>
              <a:rPr lang="en-US" altLang="zh-CN" sz="3000" i="1" dirty="0" smtClean="0">
                <a:latin typeface="+mn-lt"/>
                <a:cs typeface="Calibri" panose="020F0502020204030204" charset="0"/>
                <a:sym typeface="+mn-ea"/>
              </a:rPr>
              <a:t>(</a:t>
            </a:r>
            <a:r>
              <a:rPr lang="en-US" altLang="zh-CN" sz="3000" b="1" i="1" dirty="0">
                <a:latin typeface="+mn-lt"/>
                <a:cs typeface="Calibri" panose="020F0502020204030204" charset="0"/>
                <a:sym typeface="+mn-ea"/>
              </a:rPr>
              <a:t>Biography)</a:t>
            </a:r>
            <a:endParaRPr lang="en-US" altLang="zh-CN" sz="3000" b="1" i="1" dirty="0">
              <a:latin typeface="+mn-lt"/>
              <a:cs typeface="Calibri" panose="020F0502020204030204" charset="0"/>
              <a:sym typeface="+mn-ea"/>
            </a:endParaRPr>
          </a:p>
        </p:txBody>
      </p:sp>
    </p:spTree>
    <p:custDataLst>
      <p:tags r:id="rId1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ppt_w/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ppt_x</p:attrName>
                                        </p:attrNameLst>
                                      </p:cBhvr>
                                      <p:tavLst>
                                        <p:tav tm="0">
                                          <p:val>
                                            <p:strVal val="#ppt_x-#ppt_w/2"/>
                                          </p:val>
                                        </p:tav>
                                        <p:tav tm="100000">
                                          <p:val>
                                            <p:strVal val="#ppt_x"/>
                                          </p:val>
                                        </p:tav>
                                      </p:tavLst>
                                    </p:anim>
                                    <p:anim calcmode="lin" valueType="num">
                                      <p:cBhvr>
                                        <p:cTn id="24" dur="500" fill="hold"/>
                                        <p:tgtEl>
                                          <p:spTgt spid="15"/>
                                        </p:tgtEl>
                                        <p:attrNameLst>
                                          <p:attrName>ppt_y</p:attrName>
                                        </p:attrNameLst>
                                      </p:cBhvr>
                                      <p:tavLst>
                                        <p:tav tm="0">
                                          <p:val>
                                            <p:strVal val="#ppt_y"/>
                                          </p:val>
                                        </p:tav>
                                        <p:tav tm="100000">
                                          <p:val>
                                            <p:strVal val="#ppt_y"/>
                                          </p:val>
                                        </p:tav>
                                      </p:tavLst>
                                    </p:anim>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14120" y="153035"/>
            <a:ext cx="12655550" cy="1325880"/>
          </a:xfrm>
        </p:spPr>
        <p:txBody>
          <a:bodyPr/>
          <a:p>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Assignment</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214120" y="1300480"/>
            <a:ext cx="10128885" cy="886460"/>
          </a:xfrm>
          <a:prstGeom prst="rect">
            <a:avLst/>
          </a:prstGeom>
          <a:noFill/>
        </p:spPr>
        <p:txBody>
          <a:bodyPr wrap="square" rtlCol="0" anchor="t">
            <a:spAutoFit/>
          </a:bodyPr>
          <a:p>
            <a:pPr algn="just">
              <a:lnSpc>
                <a:spcPts val="3100"/>
              </a:lnSpc>
            </a:pPr>
            <a:r>
              <a:rPr lang="en-US" altLang="zh-CN" sz="3200" b="1">
                <a:latin typeface="Times New Roman Bold" panose="02020603050405020304" charset="0"/>
                <a:cs typeface="Times New Roman Bold" panose="02020603050405020304" charset="0"/>
              </a:rPr>
              <a:t>Recommend another pioneer with 80 words and share it with your classmates.</a:t>
            </a:r>
            <a:endParaRPr lang="zh-CN" altLang="en-US" sz="3200" b="1">
              <a:latin typeface="Times New Roman Bold" panose="02020603050405020304" charset="0"/>
              <a:cs typeface="Times New Roman Bold" panose="02020603050405020304" charset="0"/>
            </a:endParaRPr>
          </a:p>
        </p:txBody>
      </p:sp>
      <p:pic>
        <p:nvPicPr>
          <p:cNvPr id="100" name="图片 99"/>
          <p:cNvPicPr/>
          <p:nvPr>
            <p:custDataLst>
              <p:tags r:id="rId1"/>
            </p:custDataLst>
          </p:nvPr>
        </p:nvPicPr>
        <p:blipFill>
          <a:blip r:embed="rId2" cstate="print"/>
          <a:stretch>
            <a:fillRect/>
          </a:stretch>
        </p:blipFill>
        <p:spPr>
          <a:xfrm>
            <a:off x="5471068" y="3352625"/>
            <a:ext cx="2147779" cy="1960222"/>
          </a:xfrm>
          <a:prstGeom prst="ellipse">
            <a:avLst/>
          </a:prstGeom>
          <a:ln w="63500" cap="rnd">
            <a:noFill/>
          </a:ln>
          <a:effectLst>
            <a:glow rad="139700">
              <a:srgbClr val="00A84C">
                <a:alpha val="40000"/>
              </a:srgbClr>
            </a:glow>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4" name="图片 3"/>
          <p:cNvPicPr/>
          <p:nvPr>
            <p:custDataLst>
              <p:tags r:id="rId3"/>
            </p:custDataLst>
          </p:nvPr>
        </p:nvPicPr>
        <p:blipFill>
          <a:blip r:embed="rId4"/>
          <a:stretch>
            <a:fillRect/>
          </a:stretch>
        </p:blipFill>
        <p:spPr>
          <a:xfrm>
            <a:off x="1577248" y="3316816"/>
            <a:ext cx="2147780" cy="1996414"/>
          </a:xfrm>
          <a:prstGeom prst="ellipse">
            <a:avLst/>
          </a:prstGeom>
          <a:ln w="63500" cap="rnd">
            <a:noFill/>
          </a:ln>
          <a:effectLst>
            <a:glow rad="139700">
              <a:srgbClr val="FFFF00">
                <a:alpha val="40000"/>
              </a:srgbClr>
            </a:glow>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1" name="图片 100"/>
          <p:cNvPicPr/>
          <p:nvPr>
            <p:custDataLst>
              <p:tags r:id="rId5"/>
            </p:custDataLst>
          </p:nvPr>
        </p:nvPicPr>
        <p:blipFill>
          <a:blip r:embed="rId6" cstate="print"/>
          <a:stretch>
            <a:fillRect/>
          </a:stretch>
        </p:blipFill>
        <p:spPr>
          <a:xfrm>
            <a:off x="8795294" y="3486227"/>
            <a:ext cx="2147779" cy="1826755"/>
          </a:xfrm>
          <a:prstGeom prst="ellipse">
            <a:avLst/>
          </a:prstGeom>
          <a:ln w="63500" cap="rnd">
            <a:noFill/>
          </a:ln>
          <a:effectLst>
            <a:glow rad="228600">
              <a:schemeClr val="accent6">
                <a:satMod val="175000"/>
                <a:alpha val="40000"/>
              </a:schemeClr>
            </a:glow>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advTm="7000">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文本框 6"/>
          <p:cNvSpPr txBox="1"/>
          <p:nvPr/>
        </p:nvSpPr>
        <p:spPr>
          <a:xfrm>
            <a:off x="3582988" y="2346325"/>
            <a:ext cx="5276850" cy="1320800"/>
          </a:xfrm>
          <a:prstGeom prst="rect">
            <a:avLst/>
          </a:prstGeom>
          <a:noFill/>
          <a:ln w="9525">
            <a:noFill/>
          </a:ln>
        </p:spPr>
        <p:txBody>
          <a:bodyPr wrap="none" anchor="t" anchorCtr="0">
            <a:spAutoFit/>
          </a:bodyPr>
          <a:p>
            <a:r>
              <a:rPr lang="en-US" altLang="zh-CN" sz="8000" b="1">
                <a:solidFill>
                  <a:srgbClr val="FF0000"/>
                </a:solidFill>
                <a:latin typeface="Cambria Math" panose="02040503050406030204" charset="0"/>
                <a:ea typeface="宋体" panose="02010600030101010101" pitchFamily="2" charset="-122"/>
              </a:rPr>
              <a:t>Thank you !</a:t>
            </a:r>
            <a:endParaRPr lang="en-US" altLang="zh-CN" sz="8000" b="1">
              <a:solidFill>
                <a:srgbClr val="FF0000"/>
              </a:solidFill>
              <a:latin typeface="Cambria Math" panose="02040503050406030204" charset="0"/>
              <a:ea typeface="宋体" panose="02010600030101010101" pitchFamily="2" charset="-122"/>
            </a:endParaRPr>
          </a:p>
        </p:txBody>
      </p:sp>
    </p:spTree>
  </p:cSld>
  <p:clrMapOvr>
    <a:masterClrMapping/>
  </p:clrMapOvr>
  <p:transition spd="slow" advTm="700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6" name="Picture 2"/>
          <p:cNvPicPr>
            <a:picLocks noChangeAspect="1" noChangeArrowheads="1"/>
          </p:cNvPicPr>
          <p:nvPr>
            <p:custDataLst>
              <p:tags r:id="rId1"/>
            </p:custDataLst>
          </p:nvPr>
        </p:nvPicPr>
        <p:blipFill>
          <a:blip r:embed="rId2"/>
          <a:srcRect/>
          <a:stretch>
            <a:fillRect/>
          </a:stretch>
        </p:blipFill>
        <p:spPr bwMode="auto">
          <a:xfrm>
            <a:off x="11085830" y="-9525"/>
            <a:ext cx="1077595" cy="1482725"/>
          </a:xfrm>
          <a:prstGeom prst="roundRect">
            <a:avLst/>
          </a:prstGeom>
          <a:noFill/>
          <a:ln w="9525">
            <a:noFill/>
            <a:miter lim="800000"/>
            <a:headEnd/>
            <a:tailEnd/>
          </a:ln>
          <a:effectLst/>
        </p:spPr>
      </p:pic>
      <p:sp>
        <p:nvSpPr>
          <p:cNvPr id="5" name="标题 4"/>
          <p:cNvSpPr>
            <a:spLocks noGrp="1"/>
          </p:cNvSpPr>
          <p:nvPr>
            <p:ph type="title"/>
          </p:nvPr>
        </p:nvSpPr>
        <p:spPr>
          <a:xfrm>
            <a:off x="1125855" y="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Video-sharing</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标题 3"/>
          <p:cNvSpPr>
            <a:spLocks noGrp="1"/>
          </p:cNvSpPr>
          <p:nvPr/>
        </p:nvSpPr>
        <p:spPr>
          <a:xfrm>
            <a:off x="955040" y="5289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 </a:t>
            </a:r>
            <a:r>
              <a:rPr lang="en-US" altLang="zh-CN" sz="2400">
                <a:latin typeface="Times New Roman" panose="02020603050405020304" charset="0"/>
                <a:cs typeface="Times New Roman" panose="02020603050405020304" charset="0"/>
              </a:rPr>
              <a:t>What do you know about Yuan Longping?</a:t>
            </a:r>
            <a:endParaRPr lang="zh-CN" altLang="en-US" sz="2400">
              <a:latin typeface="Times New Roman" panose="02020603050405020304" charset="0"/>
              <a:cs typeface="Times New Roman" panose="02020603050405020304" charset="0"/>
            </a:endParaRPr>
          </a:p>
        </p:txBody>
      </p:sp>
      <p:sp>
        <p:nvSpPr>
          <p:cNvPr id="7" name="单圆角矩形 6"/>
          <p:cNvSpPr/>
          <p:nvPr/>
        </p:nvSpPr>
        <p:spPr>
          <a:xfrm>
            <a:off x="8337550" y="840105"/>
            <a:ext cx="3415665" cy="3872230"/>
          </a:xfrm>
          <a:prstGeom prst="round1Rect">
            <a:avLst/>
          </a:prstGeom>
          <a:solidFill>
            <a:schemeClr val="bg1">
              <a:lumMod val="95000"/>
              <a:alpha val="70000"/>
            </a:schemeClr>
          </a:solidFill>
        </p:spPr>
        <p:txBody>
          <a:bodyPr wrap="square">
            <a:noAutofit/>
          </a:bodyPr>
          <a:p>
            <a:pPr eaLnBrk="0" hangingPunct="0">
              <a:lnSpc>
                <a:spcPct val="100000"/>
              </a:lnSpc>
              <a:buFont typeface="Wingdings" panose="05000000000000000000" charset="0"/>
              <a:buChar char="ü"/>
            </a:pPr>
            <a:r>
              <a:rPr kumimoji="1" lang="en-US" altLang="zh-CN" sz="2800" b="1" dirty="0">
                <a:solidFill>
                  <a:srgbClr val="000000"/>
                </a:solidFill>
                <a:latin typeface="Times New Roman" panose="02020603050405020304" charset="0"/>
                <a:cs typeface="Times New Roman" panose="02020603050405020304" charset="0"/>
                <a:sym typeface="+mn-ea"/>
              </a:rPr>
              <a:t>Yuan </a:t>
            </a:r>
            <a:r>
              <a:rPr kumimoji="1" lang="en-US" altLang="zh-CN" sz="2800" b="1" dirty="0" err="1">
                <a:solidFill>
                  <a:srgbClr val="000000"/>
                </a:solidFill>
                <a:latin typeface="Times New Roman" panose="02020603050405020304" charset="0"/>
                <a:cs typeface="Times New Roman" panose="02020603050405020304" charset="0"/>
                <a:sym typeface="+mn-ea"/>
              </a:rPr>
              <a:t>Longping</a:t>
            </a:r>
            <a:r>
              <a:rPr kumimoji="1" lang="en-US" altLang="zh-CN" sz="2800" b="1" dirty="0">
                <a:solidFill>
                  <a:srgbClr val="000000"/>
                </a:solidFill>
                <a:latin typeface="Times New Roman" panose="02020603050405020304" charset="0"/>
                <a:cs typeface="Times New Roman" panose="02020603050405020304" charset="0"/>
                <a:sym typeface="+mn-ea"/>
              </a:rPr>
              <a:t>, Born in ________,</a:t>
            </a:r>
            <a:endParaRPr kumimoji="1" lang="en-US" altLang="zh-CN" sz="2800" b="1" dirty="0">
              <a:solidFill>
                <a:srgbClr val="000000"/>
              </a:solidFill>
              <a:latin typeface="Times New Roman" panose="02020603050405020304" charset="0"/>
              <a:cs typeface="Times New Roman" panose="02020603050405020304" charset="0"/>
              <a:sym typeface="+mn-ea"/>
            </a:endParaRPr>
          </a:p>
          <a:p>
            <a:pPr eaLnBrk="0" hangingPunct="0">
              <a:lnSpc>
                <a:spcPct val="100000"/>
              </a:lnSpc>
              <a:buFont typeface="Wingdings" panose="05000000000000000000" charset="0"/>
              <a:buChar char="ü"/>
            </a:pPr>
            <a:r>
              <a:rPr kumimoji="1" lang="en-US" altLang="zh-CN" sz="2800" b="1" dirty="0">
                <a:solidFill>
                  <a:schemeClr val="tx1"/>
                </a:solidFill>
                <a:latin typeface="Times New Roman" panose="02020603050405020304" charset="0"/>
                <a:cs typeface="Times New Roman" panose="02020603050405020304" charset="0"/>
                <a:sym typeface="+mn-ea"/>
              </a:rPr>
              <a:t>“The father of </a:t>
            </a:r>
            <a:r>
              <a:rPr kumimoji="1" lang="en-US" altLang="zh-CN" sz="2800" b="1" dirty="0">
                <a:solidFill>
                  <a:srgbClr val="FF0000"/>
                </a:solidFill>
                <a:latin typeface="Times New Roman" panose="02020603050405020304" charset="0"/>
                <a:cs typeface="Times New Roman" panose="02020603050405020304" charset="0"/>
                <a:sym typeface="+mn-ea"/>
              </a:rPr>
              <a:t>______________</a:t>
            </a:r>
            <a:endParaRPr kumimoji="1" lang="en-US" altLang="zh-CN" sz="2800" b="1" dirty="0">
              <a:solidFill>
                <a:srgbClr val="FF0000"/>
              </a:solidFill>
              <a:latin typeface="Times New Roman" panose="02020603050405020304" charset="0"/>
              <a:cs typeface="Times New Roman" panose="02020603050405020304" charset="0"/>
              <a:sym typeface="+mn-ea"/>
            </a:endParaRPr>
          </a:p>
          <a:p>
            <a:pPr eaLnBrk="0" hangingPunct="0">
              <a:lnSpc>
                <a:spcPct val="100000"/>
              </a:lnSpc>
              <a:buFont typeface="Wingdings" panose="05000000000000000000" charset="0"/>
              <a:buChar char="ü"/>
            </a:pPr>
            <a:r>
              <a:rPr kumimoji="1" lang="en-US" altLang="zh-CN" sz="2800" b="1" dirty="0">
                <a:solidFill>
                  <a:srgbClr val="000000"/>
                </a:solidFill>
                <a:latin typeface="Times New Roman" panose="02020603050405020304" charset="0"/>
                <a:cs typeface="Times New Roman" panose="02020603050405020304" charset="0"/>
                <a:sym typeface="+mn-ea"/>
              </a:rPr>
              <a:t>A Chinese ________</a:t>
            </a:r>
            <a:endParaRPr kumimoji="1" lang="en-US" altLang="zh-CN" sz="2800" b="1" dirty="0">
              <a:solidFill>
                <a:srgbClr val="000000"/>
              </a:solidFill>
              <a:latin typeface="Times New Roman" panose="02020603050405020304" charset="0"/>
              <a:cs typeface="Times New Roman" panose="02020603050405020304" charset="0"/>
              <a:sym typeface="+mn-ea"/>
            </a:endParaRPr>
          </a:p>
          <a:p>
            <a:pPr eaLnBrk="0" hangingPunct="0">
              <a:lnSpc>
                <a:spcPct val="100000"/>
              </a:lnSpc>
              <a:buFont typeface="Wingdings" panose="05000000000000000000" charset="0"/>
              <a:buChar char="ü"/>
            </a:pPr>
            <a:r>
              <a:rPr kumimoji="1" lang="en-US" altLang="zh-CN" sz="2800" b="1" dirty="0">
                <a:solidFill>
                  <a:srgbClr val="000000"/>
                </a:solidFill>
                <a:latin typeface="Times New Roman" panose="02020603050405020304" charset="0"/>
                <a:cs typeface="Times New Roman" panose="02020603050405020304" charset="0"/>
                <a:sym typeface="+mn-ea"/>
              </a:rPr>
              <a:t>Winner of _______________________</a:t>
            </a:r>
            <a:endParaRPr kumimoji="1" lang="en-US" altLang="zh-CN" sz="2800" b="1" dirty="0">
              <a:solidFill>
                <a:srgbClr val="000000"/>
              </a:solidFill>
              <a:latin typeface="+mn-lt"/>
              <a:cs typeface="Calibri" panose="020F0502020204030204" charset="0"/>
              <a:sym typeface="+mn-ea"/>
            </a:endParaRPr>
          </a:p>
          <a:p>
            <a:pPr eaLnBrk="0" hangingPunct="0">
              <a:lnSpc>
                <a:spcPct val="170000"/>
              </a:lnSpc>
              <a:buFont typeface="Wingdings" panose="05000000000000000000" charset="0"/>
              <a:buChar char="ü"/>
            </a:pPr>
            <a:r>
              <a:rPr kumimoji="1" lang="en-US" altLang="zh-CN" sz="2800" b="1" dirty="0">
                <a:latin typeface="+mn-lt"/>
                <a:cs typeface="Calibri" panose="020F0502020204030204" charset="0"/>
                <a:sym typeface="+mn-ea"/>
              </a:rPr>
              <a:t>Two dreams are _________</a:t>
            </a:r>
            <a:r>
              <a:rPr lang="en-US" altLang="zh-CN" sz="2800" b="1" dirty="0">
                <a:latin typeface="+mn-lt"/>
                <a:cs typeface="Calibri" panose="020F0502020204030204" charset="0"/>
              </a:rPr>
              <a:t>   </a:t>
            </a:r>
            <a:endParaRPr lang="en-US" altLang="zh-CN" sz="2800" b="1" dirty="0">
              <a:latin typeface="+mn-lt"/>
              <a:cs typeface="Calibri" panose="020F0502020204030204" charset="0"/>
            </a:endParaRPr>
          </a:p>
        </p:txBody>
      </p:sp>
      <p:sp>
        <p:nvSpPr>
          <p:cNvPr id="8" name="文本框 7"/>
          <p:cNvSpPr txBox="1"/>
          <p:nvPr/>
        </p:nvSpPr>
        <p:spPr>
          <a:xfrm>
            <a:off x="9873615" y="1325880"/>
            <a:ext cx="113093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1930</a:t>
            </a:r>
            <a:endParaRPr lang="en-US" altLang="zh-CN" sz="24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8674735" y="2124710"/>
            <a:ext cx="1798955" cy="460375"/>
          </a:xfrm>
          <a:prstGeom prst="rect">
            <a:avLst/>
          </a:prstGeom>
          <a:noFill/>
        </p:spPr>
        <p:txBody>
          <a:bodyPr wrap="square" rtlCol="0">
            <a:spAutoFit/>
          </a:bodyPr>
          <a:p>
            <a:pPr algn="l">
              <a:buClrTx/>
              <a:buSzTx/>
              <a:buFontTx/>
            </a:pPr>
            <a:r>
              <a:rPr lang="en-US" altLang="zh-CN" sz="2400" b="1">
                <a:solidFill>
                  <a:srgbClr val="FF0000"/>
                </a:solidFill>
                <a:latin typeface="Times New Roman" panose="02020603050405020304" charset="0"/>
                <a:cs typeface="Times New Roman" panose="02020603050405020304" charset="0"/>
              </a:rPr>
              <a:t>Hybrid Rice</a:t>
            </a:r>
            <a:endParaRPr lang="en-US" altLang="zh-CN" sz="24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8812530" y="3050540"/>
            <a:ext cx="1798955" cy="460375"/>
          </a:xfrm>
          <a:prstGeom prst="rect">
            <a:avLst/>
          </a:prstGeom>
          <a:noFill/>
        </p:spPr>
        <p:txBody>
          <a:bodyPr wrap="square" rtlCol="0">
            <a:spAutoFit/>
          </a:bodyPr>
          <a:p>
            <a:pPr algn="l">
              <a:buClrTx/>
              <a:buSzTx/>
              <a:buFontTx/>
            </a:pPr>
            <a:r>
              <a:rPr lang="en-US" altLang="zh-CN" sz="2400" b="1">
                <a:solidFill>
                  <a:srgbClr val="FF0000"/>
                </a:solidFill>
                <a:latin typeface="Times New Roman" panose="02020603050405020304" charset="0"/>
                <a:cs typeface="Times New Roman" panose="02020603050405020304" charset="0"/>
              </a:rPr>
              <a:t>scientist</a:t>
            </a:r>
            <a:endParaRPr lang="en-US" altLang="zh-CN" sz="2400" b="1">
              <a:solidFill>
                <a:srgbClr val="FF0000"/>
              </a:solidFill>
              <a:latin typeface="Times New Roman" panose="02020603050405020304" charset="0"/>
              <a:cs typeface="Times New Roman" panose="02020603050405020304" charset="0"/>
            </a:endParaRPr>
          </a:p>
        </p:txBody>
      </p:sp>
      <p:sp>
        <p:nvSpPr>
          <p:cNvPr id="12" name="文本框 11"/>
          <p:cNvSpPr txBox="1"/>
          <p:nvPr/>
        </p:nvSpPr>
        <p:spPr>
          <a:xfrm>
            <a:off x="8375015" y="5325110"/>
            <a:ext cx="3378200" cy="1198880"/>
          </a:xfrm>
          <a:prstGeom prst="rect">
            <a:avLst/>
          </a:prstGeom>
          <a:noFill/>
        </p:spPr>
        <p:txBody>
          <a:bodyPr wrap="square" rtlCol="0">
            <a:spAutoFit/>
          </a:bodyPr>
          <a:p>
            <a:pPr algn="l">
              <a:buClrTx/>
              <a:buSzTx/>
              <a:buFontTx/>
            </a:pPr>
            <a:r>
              <a:rPr lang="en-US" altLang="zh-CN" sz="2400" b="1">
                <a:solidFill>
                  <a:srgbClr val="FF0000"/>
                </a:solidFill>
                <a:latin typeface="Times New Roman" panose="02020603050405020304" charset="0"/>
                <a:cs typeface="Times New Roman" panose="02020603050405020304" charset="0"/>
              </a:rPr>
              <a:t>to pursue high yield and promote it to the whole world</a:t>
            </a:r>
            <a:endParaRPr lang="en-US" altLang="zh-CN" sz="2400" b="1">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8375015" y="3882390"/>
            <a:ext cx="3121660" cy="82994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The Medal of the Republic( 共和国勋章</a:t>
            </a:r>
            <a:r>
              <a:rPr lang="zh-CN" altLang="en-US"/>
              <a:t>）</a:t>
            </a:r>
            <a:endParaRPr lang="zh-CN" altLang="en-US"/>
          </a:p>
        </p:txBody>
      </p:sp>
      <p:pic>
        <p:nvPicPr>
          <p:cNvPr id="3" name="11月12日">
            <a:hlinkClick r:id="" action="ppaction://media"/>
          </p:cNvPr>
          <p:cNvPicPr/>
          <p:nvPr>
            <p:ph idx="1"/>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08280" y="1204595"/>
            <a:ext cx="7910195" cy="5231130"/>
          </a:xfrm>
          <a:prstGeom prst="rect">
            <a:avLst/>
          </a:prstGeom>
        </p:spPr>
      </p:pic>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linds(horizont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3" fill="hold" display="1">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additive="base">
                                        <p:cTn id="38"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p:bldP spid="8" grpId="1"/>
      <p:bldP spid="9" grpId="0"/>
      <p:bldP spid="9" grpId="1"/>
      <p:bldP spid="11" grpId="0"/>
      <p:bldP spid="11" grpId="1"/>
      <p:bldP spid="13" grpId="0"/>
      <p:bldP spid="13"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25855" y="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Lead-in</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5616" r="20035"/>
          <a:stretch>
            <a:fillRect/>
          </a:stretch>
        </p:blipFill>
        <p:spPr>
          <a:xfrm>
            <a:off x="1287145" y="1443990"/>
            <a:ext cx="3768725" cy="497078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文本框 5"/>
          <p:cNvSpPr txBox="1"/>
          <p:nvPr/>
        </p:nvSpPr>
        <p:spPr>
          <a:xfrm>
            <a:off x="5174689" y="2453947"/>
            <a:ext cx="7017385" cy="2061210"/>
          </a:xfrm>
          <a:prstGeom prst="rect">
            <a:avLst/>
          </a:prstGeom>
          <a:noFill/>
        </p:spPr>
        <p:txBody>
          <a:bodyPr wrap="square" rtlCol="0">
            <a:spAutoFit/>
          </a:bodyPr>
          <a:p>
            <a:r>
              <a:rPr lang="en-US" altLang="zh-CN" sz="3200" b="1" dirty="0">
                <a:latin typeface="Times New Roman" panose="02020603050405020304" charset="0"/>
                <a:ea typeface="华文楷体" panose="02010600040101010101" charset="-122"/>
                <a:cs typeface="Times New Roman" panose="02020603050405020304" charset="0"/>
              </a:rPr>
              <a:t>My </a:t>
            </a:r>
            <a:r>
              <a:rPr lang="en-US" altLang="zh-CN" sz="3200" b="1" dirty="0">
                <a:solidFill>
                  <a:srgbClr val="FF0000"/>
                </a:solidFill>
                <a:latin typeface="Times New Roman" panose="02020603050405020304" charset="0"/>
                <a:ea typeface="华文楷体" panose="02010600040101010101" charset="-122"/>
                <a:cs typeface="Times New Roman" panose="02020603050405020304" charset="0"/>
              </a:rPr>
              <a:t>lifelong pursuit </a:t>
            </a:r>
            <a:r>
              <a:rPr lang="en-US" altLang="zh-CN" sz="3200" b="1" dirty="0">
                <a:latin typeface="Times New Roman" panose="02020603050405020304" charset="0"/>
                <a:ea typeface="华文楷体" panose="02010600040101010101" charset="-122"/>
                <a:cs typeface="Times New Roman" panose="02020603050405020304" charset="0"/>
              </a:rPr>
              <a:t>is to </a:t>
            </a:r>
            <a:r>
              <a:rPr lang="en-US" altLang="zh-CN" sz="3200" b="1" dirty="0">
                <a:solidFill>
                  <a:srgbClr val="FF0000"/>
                </a:solidFill>
                <a:latin typeface="Times New Roman" panose="02020603050405020304" charset="0"/>
                <a:ea typeface="华文楷体" panose="02010600040101010101" charset="-122"/>
                <a:cs typeface="Times New Roman" panose="02020603050405020304" charset="0"/>
              </a:rPr>
              <a:t>keep </a:t>
            </a:r>
            <a:r>
              <a:rPr lang="en-US" altLang="zh-CN" sz="3200" b="1" dirty="0">
                <a:latin typeface="Times New Roman" panose="02020603050405020304" charset="0"/>
                <a:ea typeface="华文楷体" panose="02010600040101010101" charset="-122"/>
                <a:cs typeface="Times New Roman" panose="02020603050405020304" charset="0"/>
              </a:rPr>
              <a:t>all the people </a:t>
            </a:r>
            <a:r>
              <a:rPr lang="en-US" altLang="zh-CN" sz="3200" b="1" dirty="0">
                <a:solidFill>
                  <a:srgbClr val="FF0000"/>
                </a:solidFill>
                <a:latin typeface="Times New Roman" panose="02020603050405020304" charset="0"/>
                <a:ea typeface="华文楷体" panose="02010600040101010101" charset="-122"/>
                <a:cs typeface="Times New Roman" panose="02020603050405020304" charset="0"/>
              </a:rPr>
              <a:t>away from hunger.</a:t>
            </a:r>
            <a:endParaRPr lang="en-US" altLang="zh-CN" sz="3200" b="1" dirty="0">
              <a:latin typeface="Times New Roman" panose="02020603050405020304" charset="0"/>
              <a:ea typeface="华文楷体" panose="02010600040101010101" charset="-122"/>
              <a:cs typeface="Times New Roman" panose="02020603050405020304" charset="0"/>
            </a:endParaRPr>
          </a:p>
          <a:p>
            <a:r>
              <a:rPr lang="en-US" altLang="zh-CN" sz="3200" b="1" dirty="0">
                <a:latin typeface="Times New Roman" panose="02020603050405020304" charset="0"/>
                <a:ea typeface="华文楷体" panose="02010600040101010101" charset="-122"/>
                <a:cs typeface="Times New Roman" panose="02020603050405020304" charset="0"/>
              </a:rPr>
              <a:t>                                      --Yuan Longping</a:t>
            </a:r>
            <a:endParaRPr lang="en-US" altLang="zh-CN" sz="3200" b="1" dirty="0">
              <a:latin typeface="Times New Roman" panose="02020603050405020304" charset="0"/>
              <a:ea typeface="华文楷体" panose="02010600040101010101" charset="-122"/>
              <a:cs typeface="Times New Roman" panose="02020603050405020304" charset="0"/>
            </a:endParaRPr>
          </a:p>
          <a:p>
            <a:endParaRPr lang="en-US" altLang="zh-CN" sz="3200" b="1" dirty="0">
              <a:latin typeface="Times New Roman" panose="02020603050405020304" charset="0"/>
              <a:ea typeface="华文楷体" panose="02010600040101010101" charset="-122"/>
              <a:cs typeface="Times New Roman" panose="02020603050405020304" charset="0"/>
            </a:endParaRPr>
          </a:p>
        </p:txBody>
      </p:sp>
    </p:spTree>
  </p:cSld>
  <p:clrMapOvr>
    <a:masterClrMapping/>
  </p:clrMapOvr>
  <p:transition spd="slow" advTm="700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圆角矩形 11"/>
          <p:cNvSpPr/>
          <p:nvPr/>
        </p:nvSpPr>
        <p:spPr>
          <a:xfrm>
            <a:off x="5669280" y="1515110"/>
            <a:ext cx="1427480" cy="521970"/>
          </a:xfrm>
          <a:prstGeom prst="roundRect">
            <a:avLst/>
          </a:prstGeom>
          <a:noFill/>
          <a:ln w="19050">
            <a:solidFill>
              <a:schemeClr val="accent1"/>
            </a:solidFill>
          </a:ln>
          <a:extLst>
            <a:ext uri="{909E8E84-426E-40DD-AFC4-6F175D3DCCD1}">
              <a14:hiddenFill xmlns:a14="http://schemas.microsoft.com/office/drawing/2010/main">
                <a:solidFill>
                  <a:schemeClr val="bg2">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5288280" y="1515110"/>
            <a:ext cx="6113145" cy="521970"/>
          </a:xfrm>
          <a:prstGeom prst="rect">
            <a:avLst/>
          </a:prstGeom>
          <a:noFill/>
        </p:spPr>
        <p:txBody>
          <a:bodyPr wrap="square" rtlCol="0">
            <a:spAutoFit/>
          </a:bodyPr>
          <a:p>
            <a:r>
              <a:rPr lang="en-US" altLang="zh-CN" sz="2400" b="1">
                <a:latin typeface="Times New Roman Bold" panose="02020603050405020304" charset="0"/>
                <a:cs typeface="Times New Roman Bold" panose="02020603050405020304" charset="0"/>
              </a:rPr>
              <a:t>A PIONEER FOR </a:t>
            </a:r>
            <a:r>
              <a:rPr lang="en-US" altLang="zh-CN" sz="2400" b="1" u="sng">
                <a:solidFill>
                  <a:schemeClr val="tx1"/>
                </a:solidFill>
                <a:latin typeface="Times New Roman Bold" panose="02020603050405020304" charset="0"/>
                <a:cs typeface="Times New Roman Bold" panose="02020603050405020304" charset="0"/>
              </a:rPr>
              <a:t>ALL </a:t>
            </a:r>
            <a:r>
              <a:rPr lang="en-US" altLang="zh-CN" sz="2800" b="1" u="sng">
                <a:solidFill>
                  <a:schemeClr val="tx1"/>
                </a:solidFill>
                <a:latin typeface="Times New Roman Bold" panose="02020603050405020304" charset="0"/>
                <a:cs typeface="Times New Roman Bold" panose="02020603050405020304" charset="0"/>
              </a:rPr>
              <a:t>PEOPLE</a:t>
            </a:r>
            <a:endParaRPr lang="en-US" altLang="zh-CN" sz="2800" b="1" u="sng">
              <a:solidFill>
                <a:schemeClr val="tx1"/>
              </a:solidFill>
              <a:latin typeface="Times New Roman Bold" panose="02020603050405020304" charset="0"/>
              <a:cs typeface="Times New Roman Bold" panose="02020603050405020304" charset="0"/>
            </a:endParaRPr>
          </a:p>
        </p:txBody>
      </p:sp>
      <p:sp>
        <p:nvSpPr>
          <p:cNvPr id="2" name="标题 1"/>
          <p:cNvSpPr>
            <a:spLocks noGrp="1"/>
          </p:cNvSpPr>
          <p:nvPr>
            <p:ph type="title"/>
          </p:nvPr>
        </p:nvSpPr>
        <p:spPr>
          <a:xfrm>
            <a:off x="1125855" y="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Make a prediction</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
            </p:custDataLst>
          </p:nvPr>
        </p:nvSpPr>
        <p:spPr>
          <a:xfrm>
            <a:off x="1286510" y="775335"/>
            <a:ext cx="10193655" cy="860425"/>
          </a:xfrm>
          <a:prstGeom prst="rect">
            <a:avLst/>
          </a:prstGeom>
          <a:noFill/>
        </p:spPr>
        <p:txBody>
          <a:bodyPr wrap="square" rtlCol="0">
            <a:spAutoFit/>
          </a:bodyPr>
          <a:p>
            <a:pPr lvl="0" algn="l">
              <a:lnSpc>
                <a:spcPts val="3000"/>
              </a:lnSpc>
              <a:buClrTx/>
              <a:buSzTx/>
              <a:buFont typeface="Arial" panose="020B0604020202020204" pitchFamily="34" charset="0"/>
            </a:pPr>
            <a:r>
              <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rPr>
              <a:t>Based on </a:t>
            </a:r>
            <a:r>
              <a:rPr lang="en-US" altLang="zh-CN" sz="2400" b="1" dirty="0">
                <a:solidFill>
                  <a:srgbClr val="FF0000"/>
                </a:solidFill>
                <a:effectLst/>
                <a:latin typeface="Times New Roman Bold" panose="02020603050405020304" charset="0"/>
                <a:ea typeface="微软雅黑" panose="020B0503020204020204" pitchFamily="34" charset="-122"/>
                <a:cs typeface="Times New Roman Bold" panose="02020603050405020304" charset="0"/>
                <a:sym typeface="+mn-ea"/>
              </a:rPr>
              <a:t>the title and picture, </a:t>
            </a:r>
            <a:r>
              <a:rPr lang="en-US" altLang="zh-CN" sz="2400" b="1" dirty="0">
                <a:solidFill>
                  <a:schemeClr val="tx1"/>
                </a:solidFill>
                <a:effectLst/>
                <a:latin typeface="Times New Roman Bold" panose="02020603050405020304" charset="0"/>
                <a:ea typeface="微软雅黑" panose="020B0503020204020204" pitchFamily="34" charset="-122"/>
                <a:cs typeface="Times New Roman Bold" panose="02020603050405020304" charset="0"/>
                <a:sym typeface="+mn-ea"/>
              </a:rPr>
              <a:t>can you predict the content</a:t>
            </a:r>
            <a:r>
              <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rPr>
              <a:t> in the passage ?</a:t>
            </a:r>
            <a:endPar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endParaRPr>
          </a:p>
          <a:p>
            <a:pPr lvl="0" algn="l">
              <a:lnSpc>
                <a:spcPts val="3000"/>
              </a:lnSpc>
              <a:buClrTx/>
              <a:buSzTx/>
              <a:buFont typeface="Arial" panose="020B0604020202020204" pitchFamily="34" charset="0"/>
            </a:pPr>
            <a:endPar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endParaRPr>
          </a:p>
        </p:txBody>
      </p:sp>
      <p:pic>
        <p:nvPicPr>
          <p:cNvPr id="4" name="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5616" r="20035"/>
          <a:stretch>
            <a:fillRect/>
          </a:stretch>
        </p:blipFill>
        <p:spPr>
          <a:xfrm>
            <a:off x="1125855" y="1783715"/>
            <a:ext cx="3175000" cy="418782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55016" name="Text Box 8"/>
          <p:cNvSpPr>
            <a:spLocks noChangeArrowheads="1"/>
          </p:cNvSpPr>
          <p:nvPr>
            <p:custDataLst>
              <p:tags r:id="rId4"/>
            </p:custDataLst>
          </p:nvPr>
        </p:nvSpPr>
        <p:spPr bwMode="auto">
          <a:xfrm>
            <a:off x="4886325" y="2626360"/>
            <a:ext cx="3517265" cy="1476375"/>
          </a:xfrm>
          <a:prstGeom prst="rect">
            <a:avLst/>
          </a:prstGeom>
          <a:solidFill>
            <a:srgbClr val="C4E59F"/>
          </a:solidFill>
          <a:ln w="28575" cmpd="dbl">
            <a:solidFill>
              <a:schemeClr val="accent1">
                <a:shade val="50000"/>
              </a:schemeClr>
            </a:solidFill>
            <a:prstDash val="solid"/>
          </a:ln>
        </p:spPr>
        <p:style>
          <a:lnRef idx="2">
            <a:schemeClr val="accent5"/>
          </a:lnRef>
          <a:fillRef idx="1">
            <a:schemeClr val="lt1"/>
          </a:fillRef>
          <a:effectRef idx="0">
            <a:schemeClr val="accent5"/>
          </a:effectRef>
          <a:fontRef idx="minor">
            <a:schemeClr val="dk1"/>
          </a:fontRef>
        </p:style>
        <p:txBody>
          <a:bodyPr wrap="square">
            <a:spAutoFit/>
          </a:bodyPr>
          <a:lstStyle>
            <a:lvl1pPr marL="609600" indent="-6096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0" indent="0" algn="l"/>
            <a:r>
              <a:rPr lang="en-US" altLang="zh-CN" sz="3000" b="1" dirty="0">
                <a:latin typeface="Times New Roman" panose="02020603050405020304"/>
                <a:sym typeface="+mn-ea"/>
              </a:rPr>
              <a:t>A person who is </a:t>
            </a:r>
            <a:r>
              <a:rPr lang="en-US" altLang="zh-CN" sz="3000" b="1" u="sng" dirty="0">
                <a:latin typeface="Times New Roman" panose="02020603050405020304"/>
                <a:sym typeface="+mn-ea"/>
              </a:rPr>
              <a:t>the first </a:t>
            </a:r>
            <a:r>
              <a:rPr lang="en-US" altLang="zh-CN" sz="3000" b="1" dirty="0">
                <a:latin typeface="Times New Roman" panose="02020603050405020304"/>
                <a:sym typeface="+mn-ea"/>
              </a:rPr>
              <a:t>to </a:t>
            </a:r>
            <a:r>
              <a:rPr lang="en-US" altLang="zh-CN" sz="3000" b="1" dirty="0" smtClean="0">
                <a:latin typeface="Times New Roman" panose="02020603050405020304"/>
                <a:sym typeface="+mn-ea"/>
              </a:rPr>
              <a:t>study </a:t>
            </a:r>
            <a:r>
              <a:rPr lang="en-US" altLang="zh-CN" sz="3000" b="1" dirty="0">
                <a:latin typeface="Times New Roman" panose="02020603050405020304"/>
                <a:sym typeface="+mn-ea"/>
              </a:rPr>
              <a:t>a new area of knowledge.</a:t>
            </a:r>
            <a:endParaRPr lang="en-US" altLang="zh-CN" sz="3000" b="1" dirty="0">
              <a:latin typeface="Times New Roman" panose="02020603050405020304"/>
              <a:sym typeface="+mn-ea"/>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55016"/>
                                        </p:tgtEl>
                                        <p:attrNameLst>
                                          <p:attrName>style.visibility</p:attrName>
                                        </p:attrNameLst>
                                      </p:cBhvr>
                                      <p:to>
                                        <p:strVal val="visible"/>
                                      </p:to>
                                    </p:set>
                                    <p:animEffect transition="in" filter="blinds(horizontal)">
                                      <p:cBhvr>
                                        <p:cTn id="11" dur="500"/>
                                        <p:tgtEl>
                                          <p:spTgt spid="5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555016" grpId="0" animBg="1"/>
      <p:bldP spid="5550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圆角矩形 11"/>
          <p:cNvSpPr/>
          <p:nvPr/>
        </p:nvSpPr>
        <p:spPr>
          <a:xfrm>
            <a:off x="5669280" y="1515110"/>
            <a:ext cx="1427480" cy="521970"/>
          </a:xfrm>
          <a:prstGeom prst="roundRect">
            <a:avLst/>
          </a:prstGeom>
          <a:noFill/>
          <a:ln w="19050">
            <a:solidFill>
              <a:schemeClr val="accent1"/>
            </a:solidFill>
          </a:ln>
          <a:extLst>
            <a:ext uri="{909E8E84-426E-40DD-AFC4-6F175D3DCCD1}">
              <a14:hiddenFill xmlns:a14="http://schemas.microsoft.com/office/drawing/2010/main">
                <a:solidFill>
                  <a:schemeClr val="bg2">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5288280" y="1515110"/>
            <a:ext cx="6113145" cy="521970"/>
          </a:xfrm>
          <a:prstGeom prst="rect">
            <a:avLst/>
          </a:prstGeom>
          <a:noFill/>
        </p:spPr>
        <p:txBody>
          <a:bodyPr wrap="square" rtlCol="0">
            <a:spAutoFit/>
          </a:bodyPr>
          <a:p>
            <a:r>
              <a:rPr lang="en-US" altLang="zh-CN" sz="2400" b="1">
                <a:latin typeface="Times New Roman Bold" panose="02020603050405020304" charset="0"/>
                <a:cs typeface="Times New Roman Bold" panose="02020603050405020304" charset="0"/>
              </a:rPr>
              <a:t>A PIONEER FOR ALL </a:t>
            </a:r>
            <a:r>
              <a:rPr lang="en-US" altLang="zh-CN" sz="2800" b="1">
                <a:latin typeface="Times New Roman Bold" panose="02020603050405020304" charset="0"/>
                <a:cs typeface="Times New Roman Bold" panose="02020603050405020304" charset="0"/>
              </a:rPr>
              <a:t>PEOPLE</a:t>
            </a:r>
            <a:endParaRPr lang="en-US" altLang="zh-CN" sz="2800" b="1">
              <a:latin typeface="Times New Roman Bold" panose="02020603050405020304" charset="0"/>
              <a:cs typeface="Times New Roman Bold" panose="02020603050405020304" charset="0"/>
            </a:endParaRPr>
          </a:p>
        </p:txBody>
      </p:sp>
      <p:sp>
        <p:nvSpPr>
          <p:cNvPr id="2" name="标题 1"/>
          <p:cNvSpPr>
            <a:spLocks noGrp="1"/>
          </p:cNvSpPr>
          <p:nvPr>
            <p:ph type="title"/>
          </p:nvPr>
        </p:nvSpPr>
        <p:spPr>
          <a:xfrm>
            <a:off x="1125855" y="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Make a prediction</a:t>
            </a:r>
            <a:endParaRPr lang="en-US" altLang="zh-CN"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4389755" cy="19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
            </p:custDataLst>
          </p:nvPr>
        </p:nvSpPr>
        <p:spPr>
          <a:xfrm>
            <a:off x="1286510" y="775335"/>
            <a:ext cx="10193655" cy="860425"/>
          </a:xfrm>
          <a:prstGeom prst="rect">
            <a:avLst/>
          </a:prstGeom>
          <a:noFill/>
        </p:spPr>
        <p:txBody>
          <a:bodyPr wrap="square" rtlCol="0">
            <a:spAutoFit/>
          </a:bodyPr>
          <a:p>
            <a:pPr lvl="0" algn="l">
              <a:lnSpc>
                <a:spcPts val="3000"/>
              </a:lnSpc>
              <a:buClrTx/>
              <a:buSzTx/>
              <a:buFont typeface="Arial" panose="020B0604020202020204" pitchFamily="34" charset="0"/>
            </a:pPr>
            <a:r>
              <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rPr>
              <a:t>Based on </a:t>
            </a:r>
            <a:r>
              <a:rPr lang="en-US" altLang="zh-CN" sz="2400" b="1" dirty="0">
                <a:solidFill>
                  <a:srgbClr val="FF0000"/>
                </a:solidFill>
                <a:effectLst/>
                <a:latin typeface="Times New Roman Bold" panose="02020603050405020304" charset="0"/>
                <a:ea typeface="微软雅黑" panose="020B0503020204020204" pitchFamily="34" charset="-122"/>
                <a:cs typeface="Times New Roman Bold" panose="02020603050405020304" charset="0"/>
                <a:sym typeface="+mn-ea"/>
              </a:rPr>
              <a:t>the title and picture, </a:t>
            </a:r>
            <a:r>
              <a:rPr lang="en-US" altLang="zh-CN" sz="2400" b="1" dirty="0">
                <a:solidFill>
                  <a:schemeClr val="tx1"/>
                </a:solidFill>
                <a:effectLst/>
                <a:latin typeface="Times New Roman Bold" panose="02020603050405020304" charset="0"/>
                <a:ea typeface="微软雅黑" panose="020B0503020204020204" pitchFamily="34" charset="-122"/>
                <a:cs typeface="Times New Roman Bold" panose="02020603050405020304" charset="0"/>
                <a:sym typeface="+mn-ea"/>
              </a:rPr>
              <a:t>can you predict the content</a:t>
            </a:r>
            <a:r>
              <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rPr>
              <a:t> in the passage ?</a:t>
            </a:r>
            <a:endPar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endParaRPr>
          </a:p>
          <a:p>
            <a:pPr lvl="0" algn="l">
              <a:lnSpc>
                <a:spcPts val="3000"/>
              </a:lnSpc>
              <a:buClrTx/>
              <a:buSzTx/>
              <a:buFont typeface="Arial" panose="020B0604020202020204" pitchFamily="34" charset="0"/>
            </a:pPr>
            <a:endParaRPr lang="en-US" altLang="zh-CN" sz="2400" b="1" dirty="0">
              <a:effectLst/>
              <a:latin typeface="Times New Roman Bold" panose="02020603050405020304" charset="0"/>
              <a:ea typeface="微软雅黑" panose="020B0503020204020204" pitchFamily="34" charset="-122"/>
              <a:cs typeface="Times New Roman Bold" panose="02020603050405020304" charset="0"/>
              <a:sym typeface="+mn-ea"/>
            </a:endParaRPr>
          </a:p>
        </p:txBody>
      </p:sp>
      <p:pic>
        <p:nvPicPr>
          <p:cNvPr id="4" name="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5616" r="20035"/>
          <a:stretch>
            <a:fillRect/>
          </a:stretch>
        </p:blipFill>
        <p:spPr>
          <a:xfrm>
            <a:off x="1125855" y="1783715"/>
            <a:ext cx="3175000" cy="418782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内容占位符 4"/>
          <p:cNvSpPr>
            <a:spLocks noGrp="1"/>
          </p:cNvSpPr>
          <p:nvPr>
            <p:ph idx="1"/>
          </p:nvPr>
        </p:nvSpPr>
        <p:spPr>
          <a:xfrm>
            <a:off x="4938395" y="2226310"/>
            <a:ext cx="7432040" cy="4082415"/>
          </a:xfrm>
        </p:spPr>
        <p:txBody>
          <a:bodyPr/>
          <a:p>
            <a:pPr>
              <a:buFont typeface="Wingdings" panose="05000000000000000000" charset="0"/>
              <a:buChar char=""/>
            </a:pPr>
            <a:r>
              <a:rPr lang="zh-CN" altLang="en-US" sz="2800">
                <a:solidFill>
                  <a:srgbClr val="FF0000"/>
                </a:solidFill>
                <a:latin typeface="Times New Roman Regular" panose="02020603050405020304" charset="0"/>
                <a:cs typeface="Times New Roman Regular" panose="02020603050405020304" charset="0"/>
              </a:rPr>
              <a:t>Who</a:t>
            </a:r>
            <a:r>
              <a:rPr lang="zh-CN" altLang="en-US" sz="2800">
                <a:latin typeface="Times New Roman Regular" panose="02020603050405020304" charset="0"/>
                <a:cs typeface="Times New Roman Regular" panose="02020603050405020304" charset="0"/>
              </a:rPr>
              <a:t> is the pioneer?</a:t>
            </a:r>
            <a:endParaRPr lang="zh-CN" altLang="en-US" sz="2800">
              <a:latin typeface="Times New Roman Regular" panose="02020603050405020304" charset="0"/>
              <a:cs typeface="Times New Roman Regular" panose="02020603050405020304" charset="0"/>
            </a:endParaRPr>
          </a:p>
          <a:p>
            <a:pPr>
              <a:buFont typeface="Wingdings" panose="05000000000000000000" charset="0"/>
              <a:buChar char=""/>
            </a:pPr>
            <a:r>
              <a:rPr lang="zh-CN" altLang="en-US" sz="2800">
                <a:solidFill>
                  <a:srgbClr val="FF0000"/>
                </a:solidFill>
                <a:latin typeface="Times New Roman Regular" panose="02020603050405020304" charset="0"/>
                <a:cs typeface="Times New Roman Regular" panose="02020603050405020304" charset="0"/>
              </a:rPr>
              <a:t>What</a:t>
            </a:r>
            <a:r>
              <a:rPr lang="zh-CN" altLang="en-US" sz="2800">
                <a:latin typeface="Times New Roman Regular" panose="02020603050405020304" charset="0"/>
                <a:cs typeface="Times New Roman Regular" panose="02020603050405020304" charset="0"/>
              </a:rPr>
              <a:t> does he do?</a:t>
            </a:r>
            <a:endParaRPr lang="zh-CN" altLang="en-US" sz="2800">
              <a:latin typeface="Times New Roman Regular" panose="02020603050405020304" charset="0"/>
              <a:cs typeface="Times New Roman Regular" panose="02020603050405020304" charset="0"/>
            </a:endParaRPr>
          </a:p>
          <a:p>
            <a:pPr>
              <a:buFont typeface="Wingdings" panose="05000000000000000000" charset="0"/>
              <a:buChar char=""/>
            </a:pPr>
            <a:r>
              <a:rPr lang="en-US" altLang="zh-CN" sz="2800">
                <a:solidFill>
                  <a:srgbClr val="FF0000"/>
                </a:solidFill>
                <a:latin typeface="Times New Roman Regular" panose="02020603050405020304" charset="0"/>
                <a:cs typeface="Times New Roman Regular" panose="02020603050405020304" charset="0"/>
              </a:rPr>
              <a:t>What </a:t>
            </a:r>
            <a:r>
              <a:rPr lang="en-US" altLang="zh-CN" sz="2800">
                <a:latin typeface="Times New Roman Regular" panose="02020603050405020304" charset="0"/>
                <a:cs typeface="Times New Roman Regular" panose="02020603050405020304" charset="0"/>
              </a:rPr>
              <a:t>is his achievement</a:t>
            </a:r>
            <a:r>
              <a:rPr lang="zh-CN" altLang="en-US" sz="2800">
                <a:latin typeface="Times New Roman Regular" panose="02020603050405020304" charset="0"/>
                <a:cs typeface="Times New Roman Regular" panose="02020603050405020304" charset="0"/>
              </a:rPr>
              <a:t>？</a:t>
            </a:r>
            <a:endParaRPr lang="zh-CN" altLang="en-US" sz="2800">
              <a:latin typeface="Times New Roman Regular" panose="02020603050405020304" charset="0"/>
              <a:cs typeface="Times New Roman Regular" panose="02020603050405020304" charset="0"/>
            </a:endParaRPr>
          </a:p>
          <a:p>
            <a:pPr>
              <a:buFont typeface="Wingdings" panose="05000000000000000000" charset="0"/>
              <a:buChar char=""/>
            </a:pPr>
            <a:r>
              <a:rPr lang="zh-CN" altLang="en-US" sz="2800">
                <a:solidFill>
                  <a:srgbClr val="FF0000"/>
                </a:solidFill>
                <a:latin typeface="Times New Roman Regular" panose="02020603050405020304" charset="0"/>
                <a:cs typeface="Times New Roman Regular" panose="02020603050405020304" charset="0"/>
              </a:rPr>
              <a:t>Why</a:t>
            </a:r>
            <a:r>
              <a:rPr lang="zh-CN" altLang="en-US" sz="2800">
                <a:latin typeface="Times New Roman Regular" panose="02020603050405020304" charset="0"/>
                <a:cs typeface="Times New Roman Regular" panose="02020603050405020304" charset="0"/>
              </a:rPr>
              <a:t> does he do so?</a:t>
            </a:r>
            <a:endParaRPr lang="zh-CN" altLang="en-US" sz="2800">
              <a:latin typeface="Times New Roman Regular" panose="02020603050405020304" charset="0"/>
              <a:cs typeface="Times New Roman Regular" panose="02020603050405020304" charset="0"/>
            </a:endParaRPr>
          </a:p>
          <a:p>
            <a:pPr>
              <a:buFont typeface="Wingdings" panose="05000000000000000000" charset="0"/>
              <a:buChar char=""/>
            </a:pPr>
            <a:r>
              <a:rPr lang="zh-CN" altLang="en-US" sz="2800">
                <a:solidFill>
                  <a:srgbClr val="FF0000"/>
                </a:solidFill>
                <a:latin typeface="Times New Roman Regular" panose="02020603050405020304" charset="0"/>
                <a:cs typeface="Times New Roman Regular" panose="02020603050405020304" charset="0"/>
              </a:rPr>
              <a:t>How</a:t>
            </a:r>
            <a:r>
              <a:rPr lang="zh-CN" altLang="en-US" sz="2800">
                <a:latin typeface="Times New Roman Regular" panose="02020603050405020304" charset="0"/>
                <a:cs typeface="Times New Roman Regular" panose="02020603050405020304" charset="0"/>
              </a:rPr>
              <a:t> d</a:t>
            </a:r>
            <a:r>
              <a:rPr lang="en-US" altLang="zh-CN" sz="2800">
                <a:latin typeface="Times New Roman Regular" panose="02020603050405020304" charset="0"/>
                <a:cs typeface="Times New Roman Regular" panose="02020603050405020304" charset="0"/>
              </a:rPr>
              <a:t>oes</a:t>
            </a:r>
            <a:r>
              <a:rPr lang="zh-CN" altLang="en-US" sz="2800">
                <a:latin typeface="Times New Roman Regular" panose="02020603050405020304" charset="0"/>
                <a:cs typeface="Times New Roman Regular" panose="02020603050405020304" charset="0"/>
              </a:rPr>
              <a:t> he do...?</a:t>
            </a:r>
            <a:endParaRPr lang="zh-CN" altLang="en-US" sz="2800">
              <a:latin typeface="Times New Roman Regular" panose="02020603050405020304" charset="0"/>
              <a:cs typeface="Times New Roman Regular" panose="02020603050405020304" charset="0"/>
            </a:endParaRPr>
          </a:p>
          <a:p>
            <a:pPr marL="0" indent="0">
              <a:buFont typeface="Wingdings" panose="05000000000000000000" charset="0"/>
              <a:buNone/>
            </a:pPr>
            <a:r>
              <a:rPr lang="en-US" altLang="zh-CN" sz="2800">
                <a:latin typeface="Times New Roman Regular" panose="02020603050405020304" charset="0"/>
                <a:cs typeface="Times New Roman Regular" panose="02020603050405020304" charset="0"/>
              </a:rPr>
              <a:t>...</a:t>
            </a:r>
            <a:endParaRPr lang="en-US" altLang="zh-CN" sz="2800">
              <a:latin typeface="Times New Roman Regular" panose="02020603050405020304" charset="0"/>
              <a:cs typeface="Times New Roman Regular" panose="02020603050405020304" charset="0"/>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25855" y="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Read for gist</a:t>
            </a:r>
            <a:r>
              <a:rPr lang="zh-CN" altLang="en-US" sz="3200" b="1">
                <a:solidFill>
                  <a:srgbClr val="002060"/>
                </a:solidFill>
                <a:latin typeface="Times New Roman" panose="02020603050405020304" charset="0"/>
                <a:ea typeface="宋体" panose="02010600030101010101" pitchFamily="2" charset="-122"/>
                <a:cs typeface="Times New Roman" panose="02020603050405020304" charset="0"/>
              </a:rPr>
              <a:t>（主旨）</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rPr>
              <a:t> and genre</a:t>
            </a:r>
            <a:r>
              <a:rPr lang="zh-CN" altLang="en-US" sz="3200" b="1">
                <a:solidFill>
                  <a:srgbClr val="002060"/>
                </a:solidFill>
                <a:latin typeface="Times New Roman" panose="02020603050405020304" charset="0"/>
                <a:ea typeface="宋体" panose="02010600030101010101" pitchFamily="2" charset="-122"/>
                <a:cs typeface="Times New Roman" panose="02020603050405020304" charset="0"/>
              </a:rPr>
              <a:t>（文体）</a:t>
            </a:r>
            <a:endParaRPr lang="zh-CN" altLang="en-US"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cxnSp>
        <p:nvCxnSpPr>
          <p:cNvPr id="10" name="直接连接符 9"/>
          <p:cNvCxnSpPr/>
          <p:nvPr/>
        </p:nvCxnSpPr>
        <p:spPr>
          <a:xfrm>
            <a:off x="1302385" y="653415"/>
            <a:ext cx="717740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012190" y="1325880"/>
            <a:ext cx="11076940" cy="3799840"/>
          </a:xfrm>
          <a:prstGeom prst="rect">
            <a:avLst/>
          </a:prstGeom>
          <a:noFill/>
        </p:spPr>
        <p:txBody>
          <a:bodyPr wrap="square" rtlCol="0" anchor="t">
            <a:spAutoFit/>
          </a:bodyPr>
          <a:p>
            <a:r>
              <a:rPr lang="zh-CN" altLang="en-US" sz="2400" b="1" dirty="0">
                <a:latin typeface="Times New Roman Regular" panose="02020603050405020304" charset="0"/>
                <a:cs typeface="Times New Roman Regular" panose="02020603050405020304" charset="0"/>
                <a:sym typeface="+mn-ea"/>
              </a:rPr>
              <a:t>Read the text. Match the main idea with each paragraph.</a:t>
            </a:r>
            <a:endParaRPr lang="zh-CN" altLang="en-US" sz="2400" b="1" dirty="0">
              <a:latin typeface="Times New Roman Regular" panose="02020603050405020304" charset="0"/>
              <a:cs typeface="Times New Roman Regular" panose="02020603050405020304" charset="0"/>
              <a:sym typeface="+mn-ea"/>
            </a:endParaRPr>
          </a:p>
          <a:p>
            <a:endParaRPr lang="zh-CN" altLang="en-US" sz="2400" b="1" dirty="0">
              <a:latin typeface="Times New Roman Regular" panose="02020603050405020304" charset="0"/>
              <a:cs typeface="Times New Roman Regular" panose="02020603050405020304" charset="0"/>
            </a:endParaRPr>
          </a:p>
          <a:p>
            <a:pPr fontAlgn="auto">
              <a:lnSpc>
                <a:spcPts val="3860"/>
              </a:lnSpc>
            </a:pPr>
            <a:r>
              <a:rPr lang="zh-CN" altLang="en-US" sz="2400" b="1" dirty="0">
                <a:latin typeface="Times New Roman Regular" panose="02020603050405020304" charset="0"/>
                <a:cs typeface="Times New Roman Regular" panose="02020603050405020304" charset="0"/>
                <a:sym typeface="+mn-ea"/>
              </a:rPr>
              <a:t>Para.1                     A. Yuan conducted research and developed hybrid rice.</a:t>
            </a:r>
            <a:endParaRPr lang="zh-CN" altLang="en-US" sz="2400" b="1" dirty="0">
              <a:latin typeface="Times New Roman Regular" panose="02020603050405020304" charset="0"/>
              <a:cs typeface="Times New Roman Regular" panose="02020603050405020304" charset="0"/>
            </a:endParaRPr>
          </a:p>
          <a:p>
            <a:pPr fontAlgn="auto">
              <a:lnSpc>
                <a:spcPts val="3860"/>
              </a:lnSpc>
            </a:pPr>
            <a:r>
              <a:rPr lang="zh-CN" altLang="en-US" sz="2400" b="1" dirty="0">
                <a:latin typeface="Times New Roman Regular" panose="02020603050405020304" charset="0"/>
                <a:cs typeface="Times New Roman Regular" panose="02020603050405020304" charset="0"/>
                <a:sym typeface="+mn-ea"/>
              </a:rPr>
              <a:t>Para.2                     B. Yua</a:t>
            </a:r>
            <a:r>
              <a:rPr lang="en-US" altLang="zh-CN" sz="2400" b="1" dirty="0">
                <a:latin typeface="Times New Roman Regular" panose="02020603050405020304" charset="0"/>
                <a:cs typeface="Times New Roman Regular" panose="02020603050405020304" charset="0"/>
                <a:sym typeface="+mn-ea"/>
              </a:rPr>
              <a:t>n</a:t>
            </a:r>
            <a:r>
              <a:rPr lang="zh-CN" altLang="en-US" sz="2400" b="1" dirty="0">
                <a:latin typeface="Times New Roman Regular" panose="02020603050405020304" charset="0"/>
                <a:cs typeface="Times New Roman Regular" panose="02020603050405020304" charset="0"/>
                <a:sym typeface="+mn-ea"/>
              </a:rPr>
              <a:t> is old but still wo</a:t>
            </a:r>
            <a:r>
              <a:rPr lang="en-US" altLang="zh-CN" sz="2400" b="1">
                <a:latin typeface="Times New Roman Regular" panose="02020603050405020304" charset="0"/>
                <a:cs typeface="Times New Roman Regular" panose="02020603050405020304" charset="0"/>
                <a:sym typeface="+mn-ea"/>
              </a:rPr>
              <a:t>r</a:t>
            </a:r>
            <a:r>
              <a:rPr lang="zh-CN" altLang="en-US" sz="2400" b="1">
                <a:latin typeface="Times New Roman Regular" panose="02020603050405020304" charset="0"/>
                <a:cs typeface="Times New Roman Regular" panose="02020603050405020304" charset="0"/>
                <a:sym typeface="+mn-ea"/>
              </a:rPr>
              <a:t>king </a:t>
            </a:r>
            <a:r>
              <a:rPr lang="zh-CN" altLang="en-US" sz="2400" b="1" dirty="0">
                <a:latin typeface="Times New Roman Regular" panose="02020603050405020304" charset="0"/>
                <a:cs typeface="Times New Roman Regular" panose="02020603050405020304" charset="0"/>
                <a:sym typeface="+mn-ea"/>
              </a:rPr>
              <a:t>hard to fulfil his dreams.</a:t>
            </a:r>
            <a:endParaRPr lang="zh-CN" altLang="en-US" sz="2400" b="1" dirty="0">
              <a:latin typeface="Times New Roman Regular" panose="02020603050405020304" charset="0"/>
              <a:cs typeface="Times New Roman Regular" panose="02020603050405020304" charset="0"/>
            </a:endParaRPr>
          </a:p>
          <a:p>
            <a:pPr fontAlgn="auto">
              <a:lnSpc>
                <a:spcPts val="3860"/>
              </a:lnSpc>
            </a:pPr>
            <a:r>
              <a:rPr lang="zh-CN" altLang="en-US" sz="2400" b="1" dirty="0">
                <a:latin typeface="Times New Roman Regular" panose="02020603050405020304" charset="0"/>
                <a:cs typeface="Times New Roman Regular" panose="02020603050405020304" charset="0"/>
                <a:sym typeface="+mn-ea"/>
              </a:rPr>
              <a:t>Para.3                     C. Yuan considers himself a farmer.</a:t>
            </a:r>
            <a:endParaRPr lang="zh-CN" altLang="en-US" sz="2400" b="1" dirty="0">
              <a:latin typeface="Times New Roman Regular" panose="02020603050405020304" charset="0"/>
              <a:cs typeface="Times New Roman Regular" panose="02020603050405020304" charset="0"/>
            </a:endParaRPr>
          </a:p>
          <a:p>
            <a:pPr fontAlgn="auto">
              <a:lnSpc>
                <a:spcPts val="3860"/>
              </a:lnSpc>
            </a:pPr>
            <a:r>
              <a:rPr lang="zh-CN" altLang="en-US" sz="2400" b="1" dirty="0">
                <a:latin typeface="Times New Roman Regular" panose="02020603050405020304" charset="0"/>
                <a:cs typeface="Times New Roman Regular" panose="02020603050405020304" charset="0"/>
                <a:sym typeface="+mn-ea"/>
              </a:rPr>
              <a:t>Para.4                     D. Yuan decided to study agriculture.</a:t>
            </a:r>
            <a:endParaRPr lang="zh-CN" altLang="en-US" sz="2400" b="1" dirty="0">
              <a:latin typeface="Times New Roman Regular" panose="02020603050405020304" charset="0"/>
              <a:cs typeface="Times New Roman Regular" panose="02020603050405020304" charset="0"/>
            </a:endParaRPr>
          </a:p>
          <a:p>
            <a:pPr fontAlgn="auto">
              <a:lnSpc>
                <a:spcPts val="3860"/>
              </a:lnSpc>
            </a:pPr>
            <a:r>
              <a:rPr lang="zh-CN" altLang="en-US" sz="2400" b="1" dirty="0">
                <a:latin typeface="Times New Roman Regular" panose="02020603050405020304" charset="0"/>
                <a:cs typeface="Times New Roman Regular" panose="02020603050405020304" charset="0"/>
                <a:sym typeface="+mn-ea"/>
              </a:rPr>
              <a:t>Para.5                     E. Yuan’s innovation has helped to feed more people.</a:t>
            </a:r>
            <a:endParaRPr lang="zh-CN" altLang="en-US" sz="2400" b="1" dirty="0">
              <a:latin typeface="Times New Roman Regular" panose="02020603050405020304" charset="0"/>
              <a:cs typeface="Times New Roman Regular" panose="02020603050405020304" charset="0"/>
            </a:endParaRPr>
          </a:p>
          <a:p>
            <a:pPr fontAlgn="auto">
              <a:lnSpc>
                <a:spcPts val="3860"/>
              </a:lnSpc>
            </a:pPr>
            <a:r>
              <a:rPr lang="zh-CN" altLang="en-US" sz="2400" b="1" dirty="0">
                <a:latin typeface="Times New Roman Regular" panose="02020603050405020304" charset="0"/>
                <a:cs typeface="Times New Roman Regular" panose="02020603050405020304" charset="0"/>
                <a:sym typeface="+mn-ea"/>
              </a:rPr>
              <a:t>Para.6                     F. Yuan cares little for fame or wealth.</a:t>
            </a:r>
            <a:endParaRPr lang="zh-CN" altLang="en-US" sz="2400">
              <a:latin typeface="Times New Roman Regular" panose="02020603050405020304" charset="0"/>
              <a:cs typeface="Times New Roman Regular" panose="02020603050405020304" charset="0"/>
            </a:endParaRPr>
          </a:p>
        </p:txBody>
      </p:sp>
      <p:cxnSp>
        <p:nvCxnSpPr>
          <p:cNvPr id="5" name="直接连接符 4"/>
          <p:cNvCxnSpPr/>
          <p:nvPr/>
        </p:nvCxnSpPr>
        <p:spPr>
          <a:xfrm>
            <a:off x="1958340" y="2388870"/>
            <a:ext cx="1548765" cy="95440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958340" y="2952115"/>
            <a:ext cx="1548765" cy="95440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958340" y="2389505"/>
            <a:ext cx="1600200" cy="106934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958340" y="3798570"/>
            <a:ext cx="1515110" cy="56197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958340" y="4360545"/>
            <a:ext cx="1480820" cy="48069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983740" y="2917190"/>
            <a:ext cx="1540510" cy="193675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8233410" y="3143885"/>
            <a:ext cx="3609340" cy="314960"/>
          </a:xfrm>
          <a:prstGeom prst="roundRect">
            <a:avLst/>
          </a:prstGeom>
          <a:solidFill>
            <a:schemeClr val="accent5">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Introduction</a:t>
            </a:r>
            <a:r>
              <a:rPr lang="zh-CN" altLang="en-US" sz="2000" b="1">
                <a:solidFill>
                  <a:schemeClr val="tx1"/>
                </a:solidFill>
                <a:latin typeface="Times New Roman Bold" panose="02020603050405020304" charset="0"/>
                <a:cs typeface="Times New Roman Bold" panose="02020603050405020304" charset="0"/>
              </a:rPr>
              <a:t>：</a:t>
            </a:r>
            <a:r>
              <a:rPr lang="en-US" altLang="zh-CN" sz="2000" b="1">
                <a:solidFill>
                  <a:schemeClr val="tx1"/>
                </a:solidFill>
                <a:latin typeface="Times New Roman Bold" panose="02020603050405020304" charset="0"/>
                <a:cs typeface="Times New Roman Bold" panose="02020603050405020304" charset="0"/>
              </a:rPr>
              <a:t>Identity</a:t>
            </a:r>
            <a:r>
              <a:rPr lang="zh-CN" altLang="en-US" sz="2000" b="1">
                <a:solidFill>
                  <a:schemeClr val="tx1"/>
                </a:solidFill>
                <a:latin typeface="Times New Roman Bold" panose="02020603050405020304" charset="0"/>
                <a:cs typeface="Times New Roman Bold" panose="02020603050405020304" charset="0"/>
              </a:rPr>
              <a:t>（</a:t>
            </a:r>
            <a:r>
              <a:rPr lang="en-US" altLang="zh-CN" sz="2000" b="1">
                <a:solidFill>
                  <a:srgbClr val="FF0000"/>
                </a:solidFill>
                <a:latin typeface="Times New Roman Bold" panose="02020603050405020304" charset="0"/>
                <a:cs typeface="Times New Roman Bold" panose="02020603050405020304" charset="0"/>
              </a:rPr>
              <a:t>Who</a:t>
            </a:r>
            <a:r>
              <a:rPr lang="zh-CN" altLang="en-US" sz="2000" b="1">
                <a:solidFill>
                  <a:schemeClr val="tx1"/>
                </a:solidFill>
                <a:latin typeface="Times New Roman Bold" panose="02020603050405020304" charset="0"/>
                <a:cs typeface="Times New Roman Bold" panose="02020603050405020304" charset="0"/>
              </a:rPr>
              <a:t>）</a:t>
            </a:r>
            <a:endParaRPr lang="zh-CN" altLang="en-US" sz="2000" b="1">
              <a:solidFill>
                <a:schemeClr val="tx1"/>
              </a:solidFill>
              <a:latin typeface="Times New Roman Bold" panose="02020603050405020304" charset="0"/>
              <a:cs typeface="Times New Roman Bold" panose="02020603050405020304" charset="0"/>
            </a:endParaRPr>
          </a:p>
        </p:txBody>
      </p:sp>
      <p:sp>
        <p:nvSpPr>
          <p:cNvPr id="17" name="圆角矩形 16"/>
          <p:cNvSpPr/>
          <p:nvPr/>
        </p:nvSpPr>
        <p:spPr>
          <a:xfrm>
            <a:off x="8479790" y="3673475"/>
            <a:ext cx="3609340" cy="424180"/>
          </a:xfrm>
          <a:prstGeom prst="roundRect">
            <a:avLst/>
          </a:prstGeom>
          <a:solidFill>
            <a:schemeClr val="accent5">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Reason/Motivation</a:t>
            </a:r>
            <a:r>
              <a:rPr lang="zh-CN" altLang="en-US" sz="2000" b="1">
                <a:solidFill>
                  <a:schemeClr val="tx1"/>
                </a:solidFill>
                <a:latin typeface="Times New Roman Bold" panose="02020603050405020304" charset="0"/>
                <a:cs typeface="Times New Roman Bold" panose="02020603050405020304" charset="0"/>
              </a:rPr>
              <a:t>（</a:t>
            </a:r>
            <a:r>
              <a:rPr lang="en-US" altLang="zh-CN" sz="2000" b="1">
                <a:solidFill>
                  <a:srgbClr val="FF0000"/>
                </a:solidFill>
                <a:latin typeface="Times New Roman Bold" panose="02020603050405020304" charset="0"/>
                <a:cs typeface="Times New Roman Bold" panose="02020603050405020304" charset="0"/>
              </a:rPr>
              <a:t>Why</a:t>
            </a:r>
            <a:r>
              <a:rPr lang="zh-CN" altLang="en-US" sz="2000" b="1">
                <a:solidFill>
                  <a:srgbClr val="FF0000"/>
                </a:solidFill>
                <a:latin typeface="Times New Roman Bold" panose="02020603050405020304" charset="0"/>
                <a:cs typeface="Times New Roman Bold" panose="02020603050405020304" charset="0"/>
              </a:rPr>
              <a:t>）</a:t>
            </a:r>
            <a:endParaRPr lang="zh-CN" altLang="en-US" sz="2000" b="1">
              <a:solidFill>
                <a:srgbClr val="FF0000"/>
              </a:solidFill>
              <a:latin typeface="Times New Roman Bold" panose="02020603050405020304" charset="0"/>
              <a:cs typeface="Times New Roman Bold" panose="02020603050405020304" charset="0"/>
            </a:endParaRPr>
          </a:p>
        </p:txBody>
      </p:sp>
      <p:sp>
        <p:nvSpPr>
          <p:cNvPr id="14" name="圆角矩形 13"/>
          <p:cNvSpPr/>
          <p:nvPr/>
        </p:nvSpPr>
        <p:spPr>
          <a:xfrm>
            <a:off x="8698230" y="2141855"/>
            <a:ext cx="2298065" cy="424180"/>
          </a:xfrm>
          <a:prstGeom prst="roundRect">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Process(</a:t>
            </a:r>
            <a:r>
              <a:rPr lang="en-US" altLang="zh-CN" sz="2000" b="1">
                <a:solidFill>
                  <a:srgbClr val="FF0000"/>
                </a:solidFill>
                <a:latin typeface="Times New Roman Bold" panose="02020603050405020304" charset="0"/>
                <a:cs typeface="Times New Roman Bold" panose="02020603050405020304" charset="0"/>
              </a:rPr>
              <a:t>How)</a:t>
            </a:r>
            <a:endParaRPr lang="en-US" altLang="zh-CN" sz="2000" b="1">
              <a:solidFill>
                <a:srgbClr val="FF0000"/>
              </a:solidFill>
              <a:latin typeface="Times New Roman Bold" panose="02020603050405020304" charset="0"/>
              <a:cs typeface="Times New Roman Bold" panose="02020603050405020304" charset="0"/>
            </a:endParaRPr>
          </a:p>
        </p:txBody>
      </p:sp>
      <p:sp>
        <p:nvSpPr>
          <p:cNvPr id="15" name="圆角矩形 14"/>
          <p:cNvSpPr/>
          <p:nvPr/>
        </p:nvSpPr>
        <p:spPr>
          <a:xfrm>
            <a:off x="8479790" y="4210050"/>
            <a:ext cx="2757170" cy="424180"/>
          </a:xfrm>
          <a:prstGeom prst="roundRect">
            <a:avLst/>
          </a:prstGeom>
          <a:solidFill>
            <a:schemeClr val="accent5">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Achievement(</a:t>
            </a:r>
            <a:r>
              <a:rPr lang="en-US" altLang="zh-CN" sz="2000" b="1">
                <a:solidFill>
                  <a:srgbClr val="FF0000"/>
                </a:solidFill>
                <a:latin typeface="Times New Roman Bold" panose="02020603050405020304" charset="0"/>
                <a:cs typeface="Times New Roman Bold" panose="02020603050405020304" charset="0"/>
              </a:rPr>
              <a:t>What)</a:t>
            </a:r>
            <a:endParaRPr lang="en-US" altLang="zh-CN" sz="2000" b="1">
              <a:solidFill>
                <a:srgbClr val="FF0000"/>
              </a:solidFill>
              <a:latin typeface="Times New Roman Bold" panose="02020603050405020304" charset="0"/>
              <a:cs typeface="Times New Roman Bold" panose="02020603050405020304" charset="0"/>
            </a:endParaRPr>
          </a:p>
        </p:txBody>
      </p:sp>
      <p:sp>
        <p:nvSpPr>
          <p:cNvPr id="16" name="圆角矩形 15"/>
          <p:cNvSpPr/>
          <p:nvPr/>
        </p:nvSpPr>
        <p:spPr>
          <a:xfrm>
            <a:off x="8479790" y="4798695"/>
            <a:ext cx="3362325" cy="780415"/>
          </a:xfrm>
          <a:prstGeom prst="roundRect">
            <a:avLst/>
          </a:prstGeom>
          <a:solidFill>
            <a:schemeClr val="accent5">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View of life (</a:t>
            </a:r>
            <a:r>
              <a:rPr lang="en-US" altLang="zh-CN" sz="2000" b="1">
                <a:solidFill>
                  <a:srgbClr val="FF0000"/>
                </a:solidFill>
                <a:latin typeface="Times New Roman Bold" panose="02020603050405020304" charset="0"/>
                <a:cs typeface="Times New Roman Bold" panose="02020603050405020304" charset="0"/>
              </a:rPr>
              <a:t>what )</a:t>
            </a:r>
            <a:endParaRPr lang="en-US" altLang="zh-CN" sz="2000" b="1">
              <a:solidFill>
                <a:srgbClr val="FF0000"/>
              </a:solidFill>
              <a:latin typeface="Times New Roman Bold" panose="02020603050405020304" charset="0"/>
              <a:cs typeface="Times New Roman Bold" panose="02020603050405020304" charset="0"/>
            </a:endParaRPr>
          </a:p>
        </p:txBody>
      </p:sp>
      <p:sp>
        <p:nvSpPr>
          <p:cNvPr id="18" name="圆角矩形 17"/>
          <p:cNvSpPr/>
          <p:nvPr/>
        </p:nvSpPr>
        <p:spPr>
          <a:xfrm>
            <a:off x="8698230" y="2642870"/>
            <a:ext cx="2943860" cy="424180"/>
          </a:xfrm>
          <a:prstGeom prst="roundRect">
            <a:avLst/>
          </a:prstGeom>
          <a:solidFill>
            <a:schemeClr val="accent5">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Vision/Dream(</a:t>
            </a:r>
            <a:r>
              <a:rPr lang="en-US" altLang="zh-CN" sz="2000" b="1">
                <a:solidFill>
                  <a:srgbClr val="FF0000"/>
                </a:solidFill>
                <a:latin typeface="Times New Roman Bold" panose="02020603050405020304" charset="0"/>
                <a:cs typeface="Times New Roman Bold" panose="02020603050405020304" charset="0"/>
              </a:rPr>
              <a:t>What)</a:t>
            </a:r>
            <a:endParaRPr lang="en-US" altLang="zh-CN" sz="2000" b="1">
              <a:solidFill>
                <a:srgbClr val="FF0000"/>
              </a:solidFill>
              <a:latin typeface="Times New Roman Bold" panose="02020603050405020304" charset="0"/>
              <a:cs typeface="Times New Roman Bold" panose="02020603050405020304" charset="0"/>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linds(horizont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7" grpId="0" bldLvl="0" animBg="1"/>
      <p:bldP spid="17" grpId="1" animBg="1"/>
      <p:bldP spid="14" grpId="0" bldLvl="0" animBg="1"/>
      <p:bldP spid="14" grpId="1" animBg="1"/>
      <p:bldP spid="15" grpId="0" bldLvl="0" animBg="1"/>
      <p:bldP spid="15" grpId="1" animBg="1"/>
      <p:bldP spid="16" grpId="0" bldLvl="0" animBg="1"/>
      <p:bldP spid="16" grpId="1" animBg="1"/>
      <p:bldP spid="18" grpId="0" bldLvl="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25855" y="-8890"/>
            <a:ext cx="10515600" cy="1325563"/>
          </a:xfrm>
        </p:spPr>
        <p:txBody>
          <a:bodyPr/>
          <a:p>
            <a:r>
              <a:rPr lang="en-US" altLang="zh-CN"/>
              <a:t> </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Read for gist</a:t>
            </a:r>
            <a:r>
              <a:rPr lang="zh-CN" altLang="en-US" sz="3200" b="1">
                <a:solidFill>
                  <a:srgbClr val="002060"/>
                </a:solidFill>
                <a:latin typeface="Times New Roman" panose="02020603050405020304" charset="0"/>
                <a:ea typeface="宋体" panose="02010600030101010101" pitchFamily="2" charset="-122"/>
                <a:cs typeface="Times New Roman" panose="02020603050405020304" charset="0"/>
                <a:sym typeface="+mn-ea"/>
              </a:rPr>
              <a:t>（主旨）</a:t>
            </a:r>
            <a:r>
              <a:rPr lang="en-US" altLang="zh-CN" sz="3200" b="1">
                <a:solidFill>
                  <a:srgbClr val="002060"/>
                </a:solidFill>
                <a:latin typeface="Times New Roman" panose="02020603050405020304" charset="0"/>
                <a:ea typeface="宋体" panose="02010600030101010101" pitchFamily="2" charset="-122"/>
                <a:cs typeface="Times New Roman" panose="02020603050405020304" charset="0"/>
                <a:sym typeface="+mn-ea"/>
              </a:rPr>
              <a:t> and genre</a:t>
            </a:r>
            <a:r>
              <a:rPr lang="zh-CN" altLang="en-US" sz="3200" b="1">
                <a:solidFill>
                  <a:srgbClr val="002060"/>
                </a:solidFill>
                <a:latin typeface="Times New Roman" panose="02020603050405020304" charset="0"/>
                <a:ea typeface="宋体" panose="02010600030101010101" pitchFamily="2" charset="-122"/>
                <a:cs typeface="Times New Roman" panose="02020603050405020304" charset="0"/>
                <a:sym typeface="+mn-ea"/>
              </a:rPr>
              <a:t>（文体）</a:t>
            </a:r>
            <a:br>
              <a:rPr lang="zh-CN" altLang="en-US" sz="3200" b="1">
                <a:solidFill>
                  <a:srgbClr val="002060"/>
                </a:solidFill>
                <a:latin typeface="Times New Roman" panose="02020603050405020304" charset="0"/>
                <a:ea typeface="宋体" panose="02010600030101010101" pitchFamily="2" charset="-122"/>
                <a:cs typeface="Times New Roman" panose="02020603050405020304" charset="0"/>
              </a:rPr>
            </a:br>
            <a:endParaRPr lang="zh-CN" altLang="en-US" sz="3200" b="1">
              <a:solidFill>
                <a:srgbClr val="002060"/>
              </a:solidFill>
              <a:latin typeface="Times New Roman" panose="02020603050405020304" charset="0"/>
              <a:ea typeface="宋体" panose="02010600030101010101" pitchFamily="2" charset="-122"/>
              <a:cs typeface="Times New Roman" panose="02020603050405020304" charset="0"/>
            </a:endParaRPr>
          </a:p>
        </p:txBody>
      </p:sp>
      <p:pic>
        <p:nvPicPr>
          <p:cNvPr id="7" name="图片 6" descr="u=2404922497,1413388901&amp;fm=253&amp;fmt=auto&amp;app=120&amp;f=JPEG.webp"/>
          <p:cNvPicPr>
            <a:picLocks noChangeAspect="1"/>
          </p:cNvPicPr>
          <p:nvPr/>
        </p:nvPicPr>
        <p:blipFill>
          <a:blip r:embed="rId1"/>
          <a:srcRect l="-9258" t="14626" r="10619" b="11023"/>
          <a:stretch>
            <a:fillRect/>
          </a:stretch>
        </p:blipFill>
        <p:spPr>
          <a:xfrm>
            <a:off x="-125095" y="0"/>
            <a:ext cx="1427480" cy="890905"/>
          </a:xfrm>
          <a:prstGeom prst="rect">
            <a:avLst/>
          </a:prstGeom>
        </p:spPr>
      </p:pic>
      <p:cxnSp>
        <p:nvCxnSpPr>
          <p:cNvPr id="10" name="直接连接符 9"/>
          <p:cNvCxnSpPr/>
          <p:nvPr/>
        </p:nvCxnSpPr>
        <p:spPr>
          <a:xfrm>
            <a:off x="1302385" y="653415"/>
            <a:ext cx="71602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756910" y="1656715"/>
            <a:ext cx="6096000" cy="1383665"/>
          </a:xfrm>
          <a:prstGeom prst="rect">
            <a:avLst/>
          </a:prstGeom>
          <a:noFill/>
        </p:spPr>
        <p:txBody>
          <a:bodyPr wrap="square" rtlCol="0" anchor="t">
            <a:spAutoFit/>
          </a:bodyPr>
          <a:p>
            <a:pPr lvl="0" algn="l">
              <a:buClrTx/>
              <a:buSzTx/>
              <a:buFontTx/>
            </a:pPr>
            <a:r>
              <a:rPr lang="en-US" altLang="zh-CN" sz="2800">
                <a:latin typeface="Times New Roman" panose="02020603050405020304" charset="0"/>
                <a:cs typeface="Times New Roman" panose="02020603050405020304" charset="0"/>
                <a:sym typeface="+mn-ea"/>
              </a:rPr>
              <a:t>What is the type of the passage?</a:t>
            </a:r>
            <a:endParaRPr lang="en-US" altLang="zh-CN" sz="2800">
              <a:latin typeface="Times New Roman" panose="02020603050405020304" charset="0"/>
              <a:cs typeface="Times New Roman" panose="02020603050405020304" charset="0"/>
              <a:sym typeface="+mn-ea"/>
            </a:endParaRPr>
          </a:p>
          <a:p>
            <a:pPr lvl="0" algn="l">
              <a:buClrTx/>
              <a:buSzTx/>
              <a:buFontTx/>
            </a:pPr>
            <a:r>
              <a:rPr lang="en-US" altLang="zh-CN" sz="2800">
                <a:latin typeface="Times New Roman" panose="02020603050405020304" charset="0"/>
                <a:cs typeface="Times New Roman" panose="02020603050405020304" charset="0"/>
                <a:sym typeface="微软雅黑" panose="020B0503020204020204" pitchFamily="34" charset="-122"/>
              </a:rPr>
              <a:t>  </a:t>
            </a:r>
            <a:endParaRPr lang="en-US" altLang="zh-CN" sz="2800">
              <a:latin typeface="Times New Roman" panose="02020603050405020304" charset="0"/>
              <a:cs typeface="Times New Roman" panose="02020603050405020304" charset="0"/>
              <a:sym typeface="微软雅黑" panose="020B0503020204020204" pitchFamily="34" charset="-122"/>
            </a:endParaRPr>
          </a:p>
          <a:p>
            <a:pPr lvl="0" algn="l">
              <a:buClrTx/>
              <a:buSzTx/>
              <a:buFontTx/>
            </a:pPr>
            <a:r>
              <a:rPr lang="en-US" altLang="zh-CN" sz="2800">
                <a:solidFill>
                  <a:srgbClr val="FF0000"/>
                </a:solidFill>
                <a:latin typeface="Times New Roman" panose="02020603050405020304" charset="0"/>
                <a:cs typeface="Times New Roman" panose="02020603050405020304" charset="0"/>
                <a:sym typeface="微软雅黑" panose="020B0503020204020204" pitchFamily="34" charset="-122"/>
              </a:rPr>
              <a:t>                Biography</a:t>
            </a:r>
            <a:endParaRPr lang="en-US" altLang="zh-CN" sz="2800">
              <a:solidFill>
                <a:srgbClr val="FF0000"/>
              </a:solidFill>
              <a:latin typeface="Times New Roman" panose="02020603050405020304" charset="0"/>
              <a:cs typeface="Times New Roman" panose="02020603050405020304" charset="0"/>
              <a:sym typeface="微软雅黑" panose="020B0503020204020204" pitchFamily="34" charset="-122"/>
            </a:endParaRPr>
          </a:p>
        </p:txBody>
      </p:sp>
      <p:pic>
        <p:nvPicPr>
          <p:cNvPr id="9" name="内容占位符 8"/>
          <p:cNvPicPr>
            <a:picLocks noChangeAspect="1"/>
          </p:cNvPicPr>
          <p:nvPr>
            <p:ph idx="1"/>
          </p:nvPr>
        </p:nvPicPr>
        <p:blipFill>
          <a:blip r:embed="rId2"/>
          <a:stretch>
            <a:fillRect/>
          </a:stretch>
        </p:blipFill>
        <p:spPr>
          <a:xfrm>
            <a:off x="359410" y="890905"/>
            <a:ext cx="4696460" cy="3776980"/>
          </a:xfrm>
          <a:prstGeom prst="rect">
            <a:avLst/>
          </a:prstGeom>
        </p:spPr>
      </p:pic>
      <p:pic>
        <p:nvPicPr>
          <p:cNvPr id="12" name="图片 11"/>
          <p:cNvPicPr>
            <a:picLocks noChangeAspect="1"/>
          </p:cNvPicPr>
          <p:nvPr/>
        </p:nvPicPr>
        <p:blipFill>
          <a:blip r:embed="rId3"/>
          <a:stretch>
            <a:fillRect/>
          </a:stretch>
        </p:blipFill>
        <p:spPr>
          <a:xfrm>
            <a:off x="165735" y="4436745"/>
            <a:ext cx="4696460" cy="2421255"/>
          </a:xfrm>
          <a:prstGeom prst="rect">
            <a:avLst/>
          </a:prstGeom>
        </p:spPr>
      </p:pic>
      <p:sp>
        <p:nvSpPr>
          <p:cNvPr id="23" name="圆角矩形 22"/>
          <p:cNvSpPr/>
          <p:nvPr/>
        </p:nvSpPr>
        <p:spPr>
          <a:xfrm>
            <a:off x="902970" y="1273810"/>
            <a:ext cx="3609340" cy="314960"/>
          </a:xfrm>
          <a:prstGeom prst="roundRect">
            <a:avLst/>
          </a:prstGeom>
          <a:gradFill>
            <a:gsLst>
              <a:gs pos="50000">
                <a:srgbClr val="EBA874"/>
              </a:gs>
              <a:gs pos="0">
                <a:srgbClr val="F2C5A2"/>
              </a:gs>
              <a:gs pos="100000">
                <a:srgbClr val="E48B45"/>
              </a:gs>
            </a:gsLst>
            <a:lin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introduction</a:t>
            </a:r>
            <a:r>
              <a:rPr lang="zh-CN" altLang="en-US" sz="2000" b="1">
                <a:solidFill>
                  <a:schemeClr val="tx1"/>
                </a:solidFill>
                <a:latin typeface="Times New Roman Bold" panose="02020603050405020304" charset="0"/>
                <a:cs typeface="Times New Roman Bold" panose="02020603050405020304" charset="0"/>
              </a:rPr>
              <a:t>：</a:t>
            </a:r>
            <a:r>
              <a:rPr lang="en-US" altLang="zh-CN" sz="2000" b="1">
                <a:solidFill>
                  <a:schemeClr val="tx1"/>
                </a:solidFill>
                <a:latin typeface="Times New Roman Bold" panose="02020603050405020304" charset="0"/>
                <a:cs typeface="Times New Roman Bold" panose="02020603050405020304" charset="0"/>
              </a:rPr>
              <a:t>identity</a:t>
            </a:r>
            <a:r>
              <a:rPr lang="zh-CN" altLang="en-US" sz="2000" b="1">
                <a:solidFill>
                  <a:schemeClr val="tx1"/>
                </a:solidFill>
                <a:latin typeface="Times New Roman Bold" panose="02020603050405020304" charset="0"/>
                <a:cs typeface="Times New Roman Bold" panose="02020603050405020304" charset="0"/>
              </a:rPr>
              <a:t>（</a:t>
            </a:r>
            <a:r>
              <a:rPr lang="en-US" altLang="zh-CN" sz="2000" b="1">
                <a:solidFill>
                  <a:srgbClr val="FF0000"/>
                </a:solidFill>
                <a:latin typeface="Times New Roman Bold" panose="02020603050405020304" charset="0"/>
                <a:cs typeface="Times New Roman Bold" panose="02020603050405020304" charset="0"/>
              </a:rPr>
              <a:t>Who</a:t>
            </a:r>
            <a:r>
              <a:rPr lang="zh-CN" altLang="en-US" sz="2000" b="1">
                <a:solidFill>
                  <a:schemeClr val="tx1"/>
                </a:solidFill>
                <a:latin typeface="Times New Roman Bold" panose="02020603050405020304" charset="0"/>
                <a:cs typeface="Times New Roman Bold" panose="02020603050405020304" charset="0"/>
              </a:rPr>
              <a:t>）</a:t>
            </a:r>
            <a:endParaRPr lang="zh-CN" altLang="en-US" sz="2000" b="1">
              <a:solidFill>
                <a:schemeClr val="tx1"/>
              </a:solidFill>
              <a:latin typeface="Times New Roman Bold" panose="02020603050405020304" charset="0"/>
              <a:cs typeface="Times New Roman Bold" panose="02020603050405020304" charset="0"/>
            </a:endParaRPr>
          </a:p>
        </p:txBody>
      </p:sp>
      <p:sp>
        <p:nvSpPr>
          <p:cNvPr id="24" name="圆角矩形 23"/>
          <p:cNvSpPr/>
          <p:nvPr/>
        </p:nvSpPr>
        <p:spPr>
          <a:xfrm>
            <a:off x="2147570" y="1971675"/>
            <a:ext cx="2714625" cy="577850"/>
          </a:xfrm>
          <a:prstGeom prst="roundRect">
            <a:avLst/>
          </a:prstGeom>
          <a:gradFill>
            <a:gsLst>
              <a:gs pos="50000">
                <a:srgbClr val="F5BD7C"/>
              </a:gs>
              <a:gs pos="0">
                <a:srgbClr val="F6D1A7"/>
              </a:gs>
              <a:gs pos="100000">
                <a:srgbClr val="F4A850"/>
              </a:gs>
            </a:gsLst>
            <a:lin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reason/motivation</a:t>
            </a:r>
            <a:r>
              <a:rPr lang="zh-CN" altLang="en-US" sz="2000" b="1">
                <a:solidFill>
                  <a:schemeClr val="tx1"/>
                </a:solidFill>
                <a:latin typeface="Times New Roman Bold" panose="02020603050405020304" charset="0"/>
                <a:cs typeface="Times New Roman Bold" panose="02020603050405020304" charset="0"/>
              </a:rPr>
              <a:t>（</a:t>
            </a:r>
            <a:r>
              <a:rPr lang="en-US" altLang="zh-CN" sz="2000" b="1">
                <a:solidFill>
                  <a:srgbClr val="FF0000"/>
                </a:solidFill>
                <a:latin typeface="Times New Roman Bold" panose="02020603050405020304" charset="0"/>
                <a:cs typeface="Times New Roman Bold" panose="02020603050405020304" charset="0"/>
              </a:rPr>
              <a:t>Why</a:t>
            </a:r>
            <a:r>
              <a:rPr lang="zh-CN" altLang="en-US" sz="2000" b="1">
                <a:solidFill>
                  <a:srgbClr val="FF0000"/>
                </a:solidFill>
                <a:latin typeface="Times New Roman Bold" panose="02020603050405020304" charset="0"/>
                <a:cs typeface="Times New Roman Bold" panose="02020603050405020304" charset="0"/>
              </a:rPr>
              <a:t>）</a:t>
            </a:r>
            <a:endParaRPr lang="zh-CN" altLang="en-US" sz="2000" b="1">
              <a:solidFill>
                <a:srgbClr val="FF0000"/>
              </a:solidFill>
              <a:latin typeface="Times New Roman Bold" panose="02020603050405020304" charset="0"/>
              <a:cs typeface="Times New Roman Bold" panose="02020603050405020304" charset="0"/>
            </a:endParaRPr>
          </a:p>
        </p:txBody>
      </p:sp>
      <p:sp>
        <p:nvSpPr>
          <p:cNvPr id="25" name="圆角矩形 24"/>
          <p:cNvSpPr/>
          <p:nvPr/>
        </p:nvSpPr>
        <p:spPr>
          <a:xfrm>
            <a:off x="2355850" y="3204210"/>
            <a:ext cx="2298065" cy="424180"/>
          </a:xfrm>
          <a:prstGeom prst="roundRect">
            <a:avLst/>
          </a:prstGeom>
          <a:gradFill>
            <a:gsLst>
              <a:gs pos="50000">
                <a:srgbClr val="F5BD7C"/>
              </a:gs>
              <a:gs pos="0">
                <a:srgbClr val="F6D1A7"/>
              </a:gs>
              <a:gs pos="100000">
                <a:srgbClr val="F4A850"/>
              </a:gs>
            </a:gsLst>
            <a:lin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process(</a:t>
            </a:r>
            <a:r>
              <a:rPr lang="en-US" altLang="zh-CN" sz="2000" b="1">
                <a:solidFill>
                  <a:srgbClr val="FF0000"/>
                </a:solidFill>
                <a:latin typeface="Times New Roman Bold" panose="02020603050405020304" charset="0"/>
                <a:cs typeface="Times New Roman Bold" panose="02020603050405020304" charset="0"/>
              </a:rPr>
              <a:t>How)</a:t>
            </a:r>
            <a:endParaRPr lang="en-US" altLang="zh-CN" sz="2000" b="1">
              <a:solidFill>
                <a:srgbClr val="FF0000"/>
              </a:solidFill>
              <a:latin typeface="Times New Roman Bold" panose="02020603050405020304" charset="0"/>
              <a:cs typeface="Times New Roman Bold" panose="02020603050405020304" charset="0"/>
            </a:endParaRPr>
          </a:p>
        </p:txBody>
      </p:sp>
      <p:sp>
        <p:nvSpPr>
          <p:cNvPr id="26" name="圆角矩形 25"/>
          <p:cNvSpPr/>
          <p:nvPr/>
        </p:nvSpPr>
        <p:spPr>
          <a:xfrm>
            <a:off x="2105025" y="4436745"/>
            <a:ext cx="2757170" cy="424180"/>
          </a:xfrm>
          <a:prstGeom prst="roundRect">
            <a:avLst/>
          </a:prstGeom>
          <a:gradFill>
            <a:gsLst>
              <a:gs pos="50000">
                <a:srgbClr val="EBA874"/>
              </a:gs>
              <a:gs pos="0">
                <a:srgbClr val="F2C5A2"/>
              </a:gs>
              <a:gs pos="100000">
                <a:srgbClr val="E48B45"/>
              </a:gs>
            </a:gsLst>
            <a:lin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achievement(</a:t>
            </a:r>
            <a:r>
              <a:rPr lang="en-US" altLang="zh-CN" sz="2000" b="1">
                <a:solidFill>
                  <a:srgbClr val="FF0000"/>
                </a:solidFill>
                <a:latin typeface="Times New Roman Bold" panose="02020603050405020304" charset="0"/>
                <a:cs typeface="Times New Roman Bold" panose="02020603050405020304" charset="0"/>
              </a:rPr>
              <a:t>What)</a:t>
            </a:r>
            <a:endParaRPr lang="en-US" altLang="zh-CN" sz="2000" b="1">
              <a:solidFill>
                <a:srgbClr val="FF0000"/>
              </a:solidFill>
              <a:latin typeface="Times New Roman Bold" panose="02020603050405020304" charset="0"/>
              <a:cs typeface="Times New Roman Bold" panose="02020603050405020304" charset="0"/>
            </a:endParaRPr>
          </a:p>
        </p:txBody>
      </p:sp>
      <p:sp>
        <p:nvSpPr>
          <p:cNvPr id="27" name="圆角矩形 26"/>
          <p:cNvSpPr/>
          <p:nvPr/>
        </p:nvSpPr>
        <p:spPr>
          <a:xfrm>
            <a:off x="1517015" y="5243830"/>
            <a:ext cx="3345180" cy="424815"/>
          </a:xfrm>
          <a:prstGeom prst="roundRect">
            <a:avLst/>
          </a:prstGeom>
          <a:gradFill>
            <a:gsLst>
              <a:gs pos="50000">
                <a:srgbClr val="F5BD7C"/>
              </a:gs>
              <a:gs pos="0">
                <a:srgbClr val="F6D1A7"/>
              </a:gs>
              <a:gs pos="100000">
                <a:srgbClr val="F4A850"/>
              </a:gs>
            </a:gsLst>
            <a:lin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view of life (</a:t>
            </a:r>
            <a:r>
              <a:rPr lang="en-US" altLang="zh-CN" sz="2000" b="1">
                <a:solidFill>
                  <a:srgbClr val="FF0000"/>
                </a:solidFill>
                <a:latin typeface="Times New Roman Bold" panose="02020603050405020304" charset="0"/>
                <a:cs typeface="Times New Roman Bold" panose="02020603050405020304" charset="0"/>
              </a:rPr>
              <a:t>what )</a:t>
            </a:r>
            <a:endParaRPr lang="en-US" altLang="zh-CN" sz="2000" b="1">
              <a:solidFill>
                <a:srgbClr val="FF0000"/>
              </a:solidFill>
              <a:latin typeface="Times New Roman Bold" panose="02020603050405020304" charset="0"/>
              <a:cs typeface="Times New Roman Bold" panose="02020603050405020304" charset="0"/>
            </a:endParaRPr>
          </a:p>
        </p:txBody>
      </p:sp>
      <p:sp>
        <p:nvSpPr>
          <p:cNvPr id="28" name="圆角矩形 27"/>
          <p:cNvSpPr/>
          <p:nvPr/>
        </p:nvSpPr>
        <p:spPr>
          <a:xfrm>
            <a:off x="1710055" y="6051550"/>
            <a:ext cx="2943860" cy="424180"/>
          </a:xfrm>
          <a:prstGeom prst="roundRect">
            <a:avLst/>
          </a:prstGeom>
          <a:solidFill>
            <a:schemeClr val="accent5">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Bold" panose="02020603050405020304" charset="0"/>
                <a:cs typeface="Times New Roman Bold" panose="02020603050405020304" charset="0"/>
              </a:rPr>
              <a:t>vision/dream(</a:t>
            </a:r>
            <a:r>
              <a:rPr lang="en-US" altLang="zh-CN" sz="2000" b="1">
                <a:solidFill>
                  <a:srgbClr val="FF0000"/>
                </a:solidFill>
                <a:latin typeface="Times New Roman Bold" panose="02020603050405020304" charset="0"/>
                <a:cs typeface="Times New Roman Bold" panose="02020603050405020304" charset="0"/>
              </a:rPr>
              <a:t>What)</a:t>
            </a:r>
            <a:endParaRPr lang="en-US" altLang="zh-CN" sz="2000" b="1">
              <a:solidFill>
                <a:srgbClr val="FF0000"/>
              </a:solidFill>
              <a:latin typeface="Times New Roman Bold" panose="02020603050405020304" charset="0"/>
              <a:cs typeface="Times New Roman Bold" panose="02020603050405020304" charset="0"/>
            </a:endParaRPr>
          </a:p>
        </p:txBody>
      </p:sp>
    </p:spTree>
  </p:cSld>
  <p:clrMapOvr>
    <a:masterClrMapping/>
  </p:clrMapOvr>
  <p:transition spd="slow"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3" grpId="1" animBg="1"/>
      <p:bldP spid="24" grpId="1" animBg="1"/>
      <p:bldP spid="25" grpId="1" animBg="1"/>
      <p:bldP spid="26" grpId="1" animBg="1"/>
      <p:bldP spid="27" grpId="1" animBg="1"/>
      <p:bldP spid="28"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0.xml><?xml version="1.0" encoding="utf-8"?>
<p:tagLst xmlns:p="http://schemas.openxmlformats.org/presentationml/2006/main">
  <p:tag name="AS_UNIQUEID" val="1069"/>
</p:tagLst>
</file>

<file path=ppt/tags/tag101.xml><?xml version="1.0" encoding="utf-8"?>
<p:tagLst xmlns:p="http://schemas.openxmlformats.org/presentationml/2006/main">
  <p:tag name="AS_UNIQUEID" val="1071"/>
</p:tagLst>
</file>

<file path=ppt/tags/tag102.xml><?xml version="1.0" encoding="utf-8"?>
<p:tagLst xmlns:p="http://schemas.openxmlformats.org/presentationml/2006/main">
  <p:tag name="AS_UNIQUEID" val="1073"/>
</p:tagLst>
</file>

<file path=ppt/tags/tag103.xml><?xml version="1.0" encoding="utf-8"?>
<p:tagLst xmlns:p="http://schemas.openxmlformats.org/presentationml/2006/main">
  <p:tag name="AS_UNIQUEID" val="1074"/>
</p:tagLst>
</file>

<file path=ppt/tags/tag104.xml><?xml version="1.0" encoding="utf-8"?>
<p:tagLst xmlns:p="http://schemas.openxmlformats.org/presentationml/2006/main">
  <p:tag name="AS_UNIQUEID" val="1076"/>
</p:tagLst>
</file>

<file path=ppt/tags/tag105.xml><?xml version="1.0" encoding="utf-8"?>
<p:tagLst xmlns:p="http://schemas.openxmlformats.org/presentationml/2006/main">
  <p:tag name="AS_UNIQUEID" val="1077"/>
</p:tagLst>
</file>

<file path=ppt/tags/tag106.xml><?xml version="1.0" encoding="utf-8"?>
<p:tagLst xmlns:p="http://schemas.openxmlformats.org/presentationml/2006/main">
  <p:tag name="AS_UNIQUEID" val="1078"/>
</p:tagLst>
</file>

<file path=ppt/tags/tag107.xml><?xml version="1.0" encoding="utf-8"?>
<p:tagLst xmlns:p="http://schemas.openxmlformats.org/presentationml/2006/main">
  <p:tag name="AS_UNIQUEID" val="1042"/>
</p:tagLst>
</file>

<file path=ppt/tags/tag108.xml><?xml version="1.0" encoding="utf-8"?>
<p:tagLst xmlns:p="http://schemas.openxmlformats.org/presentationml/2006/main">
  <p:tag name="AS_UNIQUEID" val="1043"/>
</p:tagLst>
</file>

<file path=ppt/tags/tag109.xml><?xml version="1.0" encoding="utf-8"?>
<p:tagLst xmlns:p="http://schemas.openxmlformats.org/presentationml/2006/main">
  <p:tag name="AS_UNIQUEID" val="10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0.xml><?xml version="1.0" encoding="utf-8"?>
<p:tagLst xmlns:p="http://schemas.openxmlformats.org/presentationml/2006/main">
  <p:tag name="AS_UNIQUEID" val="649"/>
</p:tagLst>
</file>

<file path=ppt/tags/tag111.xml><?xml version="1.0" encoding="utf-8"?>
<p:tagLst xmlns:p="http://schemas.openxmlformats.org/presentationml/2006/main">
  <p:tag name="AS_UNIQUEID" val="650"/>
</p:tagLst>
</file>

<file path=ppt/tags/tag112.xml><?xml version="1.0" encoding="utf-8"?>
<p:tagLst xmlns:p="http://schemas.openxmlformats.org/presentationml/2006/main">
  <p:tag name="AS_UNIQUEID" val="1094"/>
</p:tagLst>
</file>

<file path=ppt/tags/tag113.xml><?xml version="1.0" encoding="utf-8"?>
<p:tagLst xmlns:p="http://schemas.openxmlformats.org/presentationml/2006/main">
  <p:tag name="AS_UNIQUEID" val="1100"/>
</p:tagLst>
</file>

<file path=ppt/tags/tag114.xml><?xml version="1.0" encoding="utf-8"?>
<p:tagLst xmlns:p="http://schemas.openxmlformats.org/presentationml/2006/main">
  <p:tag name="AS_UNIQUEID" val="1134"/>
  <p:tag name="KSO_WM_UNIT_TABLE_BEAUTIFY" val="smartTable{fadb8a24-fb1e-4038-b617-c0201277b69b}"/>
</p:tagLst>
</file>

<file path=ppt/tags/tag115.xml><?xml version="1.0" encoding="utf-8"?>
<p:tagLst xmlns:p="http://schemas.openxmlformats.org/presentationml/2006/main">
  <p:tag name="AS_UNIQUEID" val="675"/>
</p:tagLst>
</file>

<file path=ppt/tags/tag116.xml><?xml version="1.0" encoding="utf-8"?>
<p:tagLst xmlns:p="http://schemas.openxmlformats.org/presentationml/2006/main">
  <p:tag name="AS_UNIQUEID" val="676"/>
</p:tagLst>
</file>

<file path=ppt/tags/tag117.xml><?xml version="1.0" encoding="utf-8"?>
<p:tagLst xmlns:p="http://schemas.openxmlformats.org/presentationml/2006/main">
  <p:tag name="AS_UNIQUEID" val="680"/>
</p:tagLst>
</file>

<file path=ppt/tags/tag118.xml><?xml version="1.0" encoding="utf-8"?>
<p:tagLst xmlns:p="http://schemas.openxmlformats.org/presentationml/2006/main">
  <p:tag name="AS_UNIQUEID" val="681"/>
</p:tagLst>
</file>

<file path=ppt/tags/tag119.xml><?xml version="1.0" encoding="utf-8"?>
<p:tagLst xmlns:p="http://schemas.openxmlformats.org/presentationml/2006/main">
  <p:tag name="AS_UNIQUEID" val="679"/>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0.xml><?xml version="1.0" encoding="utf-8"?>
<p:tagLst xmlns:p="http://schemas.openxmlformats.org/presentationml/2006/main">
  <p:tag name="AS_UNIQUEID" val="904"/>
</p:tagLst>
</file>

<file path=ppt/tags/tag121.xml><?xml version="1.0" encoding="utf-8"?>
<p:tagLst xmlns:p="http://schemas.openxmlformats.org/presentationml/2006/main">
  <p:tag name="AS_UNIQUEID" val="905"/>
</p:tagLst>
</file>

<file path=ppt/tags/tag122.xml><?xml version="1.0" encoding="utf-8"?>
<p:tagLst xmlns:p="http://schemas.openxmlformats.org/presentationml/2006/main">
  <p:tag name="AS_UNIQUEID" val="906"/>
</p:tagLst>
</file>

<file path=ppt/tags/tag123.xml><?xml version="1.0" encoding="utf-8"?>
<p:tagLst xmlns:p="http://schemas.openxmlformats.org/presentationml/2006/main">
  <p:tag name="KSO_WM_UNIT_TABLE_BEAUTIFY" val="smartTable{eb654375-629e-4f12-9abb-a9daaee3fea8}"/>
  <p:tag name="TABLE_ENDDRAG_ORIGIN_RECT" val="863*370"/>
  <p:tag name="TABLE_ENDDRAG_RECT" val="35*141*863*370"/>
</p:tagLst>
</file>

<file path=ppt/tags/tag124.xml><?xml version="1.0" encoding="utf-8"?>
<p:tagLst xmlns:p="http://schemas.openxmlformats.org/presentationml/2006/main">
  <p:tag name="KSO_WM_UNIT_TABLE_BEAUTIFY" val="smartTable{eb654375-629e-4f12-9abb-a9daaee3fea8}"/>
  <p:tag name="TABLE_ENDDRAG_ORIGIN_RECT" val="863*370"/>
  <p:tag name="TABLE_ENDDRAG_RECT" val="35*141*863*370"/>
</p:tagLst>
</file>

<file path=ppt/tags/tag125.xml><?xml version="1.0" encoding="utf-8"?>
<p:tagLst xmlns:p="http://schemas.openxmlformats.org/presentationml/2006/main">
  <p:tag name="KSO_WM_UNIT_TABLE_BEAUTIFY" val="smartTable{eb654375-629e-4f12-9abb-a9daaee3fea8}"/>
  <p:tag name="TABLE_ENDDRAG_ORIGIN_RECT" val="904*389"/>
  <p:tag name="TABLE_ENDDRAG_RECT" val="20*124*904*389"/>
</p:tagLst>
</file>

<file path=ppt/tags/tag126.xml><?xml version="1.0" encoding="utf-8"?>
<p:tagLst xmlns:p="http://schemas.openxmlformats.org/presentationml/2006/main">
  <p:tag name="KSO_WM_UNIT_TABLE_BEAUTIFY" val="smartTable{eb654375-629e-4f12-9abb-a9daaee3fea8}"/>
  <p:tag name="TABLE_ENDDRAG_ORIGIN_RECT" val="904*389"/>
  <p:tag name="TABLE_ENDDRAG_RECT" val="20*124*904*389"/>
</p:tagLst>
</file>

<file path=ppt/tags/tag127.xml><?xml version="1.0" encoding="utf-8"?>
<p:tagLst xmlns:p="http://schemas.openxmlformats.org/presentationml/2006/main">
  <p:tag name="KSO_WM_UNIT_TABLE_BEAUTIFY" val="smartTable{eb654375-629e-4f12-9abb-a9daaee3fea8}"/>
  <p:tag name="TABLE_ENDDRAG_ORIGIN_RECT" val="904*389"/>
  <p:tag name="TABLE_ENDDRAG_RECT" val="20*124*904*389"/>
</p:tagLst>
</file>

<file path=ppt/tags/tag128.xml><?xml version="1.0" encoding="utf-8"?>
<p:tagLst xmlns:p="http://schemas.openxmlformats.org/presentationml/2006/main">
  <p:tag name="AS_UNIQUEID" val="900"/>
</p:tagLst>
</file>

<file path=ppt/tags/tag129.xml><?xml version="1.0" encoding="utf-8"?>
<p:tagLst xmlns:p="http://schemas.openxmlformats.org/presentationml/2006/main">
  <p:tag name="KSO_WM_MEDIACOVER_FLAG" val="1"/>
  <p:tag name="KSO_WM_UNIT_MEDIACOVER_BTN_STATE" val="1"/>
  <p:tag name="KSO_WM_UNIT_MEDIACOVER_BTNRECT" val="6872*3729*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160102"/>
</p:tagLst>
</file>

<file path=ppt/tags/tag13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8312*3683*710*710"/>
</p:tagLst>
</file>

<file path=ppt/tags/tag132.xml><?xml version="1.0" encoding="utf-8"?>
<p:tagLst xmlns:p="http://schemas.openxmlformats.org/presentationml/2006/main">
  <p:tag name="KSO_WM_BEAUTIFY_FLAG" val="#wm#"/>
  <p:tag name="KSO_WM_TEMPLATE_CATEGORY" val="custom"/>
  <p:tag name="KSO_WM_TEMPLATE_INDEX" val="160102"/>
</p:tagLst>
</file>

<file path=ppt/tags/tag133.xml><?xml version="1.0" encoding="utf-8"?>
<p:tagLst xmlns:p="http://schemas.openxmlformats.org/presentationml/2006/main">
  <p:tag name="KSO_WM_MEDIACOVER_FLAG" val="1"/>
  <p:tag name="KSO_WM_UNIT_MEDIACOVER_BTN_STATE" val="1"/>
  <p:tag name="KSO_WM_UNIT_MEDIACOVER_BTNRECT" val="6872*3729*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4.xml><?xml version="1.0" encoding="utf-8"?>
<p:tagLst xmlns:p="http://schemas.openxmlformats.org/presentationml/2006/main">
  <p:tag name="KSO_WM_BEAUTIFY_FLAG" val="#wm#"/>
  <p:tag name="KSO_WM_TEMPLATE_CATEGORY" val="custom"/>
  <p:tag name="KSO_WM_TEMPLATE_INDEX" val="160102"/>
</p:tagLst>
</file>

<file path=ppt/tags/tag135.xml><?xml version="1.0" encoding="utf-8"?>
<p:tagLst xmlns:p="http://schemas.openxmlformats.org/presentationml/2006/main">
  <p:tag name="KSO_WM_UNIT_PLACING_PICTURE_USER_VIEWPORT" val="{&quot;height&quot;:8620.2755905511804,&quot;width&quot;:11026.848818897637}"/>
</p:tagLst>
</file>

<file path=ppt/tags/tag136.xml><?xml version="1.0" encoding="utf-8"?>
<p:tagLst xmlns:p="http://schemas.openxmlformats.org/presentationml/2006/main">
  <p:tag name="AS_UNIQUEID" val="1331"/>
</p:tagLst>
</file>

<file path=ppt/tags/tag137.xml><?xml version="1.0" encoding="utf-8"?>
<p:tagLst xmlns:p="http://schemas.openxmlformats.org/presentationml/2006/main">
  <p:tag name="AS_UNIQUEID" val="1332"/>
</p:tagLst>
</file>

<file path=ppt/tags/tag138.xml><?xml version="1.0" encoding="utf-8"?>
<p:tagLst xmlns:p="http://schemas.openxmlformats.org/presentationml/2006/main">
  <p:tag name="AS_UNIQUEID" val="133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PLACING_PICTURE_USER_VIEWPORT" val="{&quot;height&quot;:8620.2755905511804,&quot;width&quot;:11026.848818897637}"/>
</p:tagLst>
</file>

<file path=ppt/tags/tag17.xml><?xml version="1.0" encoding="utf-8"?>
<p:tagLst xmlns:p="http://schemas.openxmlformats.org/presentationml/2006/main">
  <p:tag name="KSO_WM_TAG_VERSION" val="1.0"/>
  <p:tag name="KSO_WM_BEAUTIFY_FLAG" val="#wm#"/>
  <p:tag name="KSO_WM_TEMPLATE_CATEGORY" val="custom"/>
  <p:tag name="KSO_WM_TEMPLATE_INDEX" val="160102"/>
  <p:tag name="KSO_WM_UNIT_TYPE" val="a"/>
  <p:tag name="KSO_WM_UNIT_INDEX" val="1"/>
  <p:tag name="KSO_WM_UNIT_ID" val="custom160102_1*a*1"/>
  <p:tag name="KSO_WM_UNIT_LAYERLEVEL" val="1"/>
  <p:tag name="KSO_WM_UNIT_VALUE" val="22"/>
  <p:tag name="KSO_WM_UNIT_ISCONTENTSTITLE" val="0"/>
  <p:tag name="KSO_WM_UNIT_HIGHLIGHT" val="0"/>
  <p:tag name="KSO_WM_UNIT_COMPATIBLE" val="0"/>
  <p:tag name="KSO_WM_UNIT_PRESET_TEXT_INDEX" val="3"/>
  <p:tag name="KSO_WM_UNIT_PRESET_TEXT_LEN" val="17"/>
  <p:tag name="KSO_WM_UNIT_ISNUMDGMTITLE" val="0"/>
  <p:tag name="KSO_WM_UNIT_NOCLEAR" val="0"/>
  <p:tag name="KSO_WM_UNIT_DIAGRAM_ISNUMVISUAL" val="0"/>
  <p:tag name="KSO_WM_UNIT_DIAGRAM_ISREFERUNIT" val="0"/>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102"/>
  <p:tag name="KSO_WM_UNIT_TYPE" val="b"/>
  <p:tag name="KSO_WM_UNIT_INDEX" val="1"/>
  <p:tag name="KSO_WM_UNIT_ID" val="custom160102_1*b*1"/>
  <p:tag name="KSO_WM_UNIT_LAYERLEVEL" val="1"/>
  <p:tag name="KSO_WM_UNIT_VALUE" val="24"/>
  <p:tag name="KSO_WM_UNIT_ISCONTENTSTITLE" val="0"/>
  <p:tag name="KSO_WM_UNIT_HIGHLIGHT" val="0"/>
  <p:tag name="KSO_WM_UNIT_COMPATIBLE" val="0"/>
  <p:tag name="KSO_WM_UNIT_PRESET_TEXT_INDEX" val="3"/>
  <p:tag name="KSO_WM_UNIT_PRESET_TEXT_LEN" val="17"/>
  <p:tag name="KSO_WM_UNIT_ISNUMDGMTITLE" val="0"/>
  <p:tag name="KSO_WM_UNIT_NOCLEAR" val="0"/>
  <p:tag name="KSO_WM_UNIT_DIAGRAM_ISNUMVISUAL" val="0"/>
  <p:tag name="KSO_WM_UNIT_DIAGRAM_ISREFERUNIT" val="0"/>
  <p:tag name="KSO_WM_UNIT_TEXT_FILL_FORE_SCHEMECOLOR_INDEX_BRIGHTNESS" val="0"/>
  <p:tag name="KSO_WM_UNIT_TEXT_FILL_FORE_SCHEMECOLOR_INDEX" val="6"/>
  <p:tag name="KSO_WM_UNIT_TEXT_FILL_TYPE" val="1"/>
</p:tagLst>
</file>

<file path=ppt/tags/tag19.xml><?xml version="1.0" encoding="utf-8"?>
<p:tagLst xmlns:p="http://schemas.openxmlformats.org/presentationml/2006/main">
  <p:tag name="AS_UNIQUEID" val="133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xml><?xml version="1.0" encoding="utf-8"?>
<p:tagLst xmlns:p="http://schemas.openxmlformats.org/presentationml/2006/main">
  <p:tag name="AS_UNIQUEID" val="1332"/>
</p:tagLst>
</file>

<file path=ppt/tags/tag21.xml><?xml version="1.0" encoding="utf-8"?>
<p:tagLst xmlns:p="http://schemas.openxmlformats.org/presentationml/2006/main">
  <p:tag name="AS_UNIQUEID" val="1333"/>
</p:tagLst>
</file>

<file path=ppt/tags/tag22.xml><?xml version="1.0" encoding="utf-8"?>
<p:tagLst xmlns:p="http://schemas.openxmlformats.org/presentationml/2006/main">
  <p:tag name="AS_UNIQUEID" val="1335"/>
</p:tagLst>
</file>

<file path=ppt/tags/tag23.xml><?xml version="1.0" encoding="utf-8"?>
<p:tagLst xmlns:p="http://schemas.openxmlformats.org/presentationml/2006/main">
  <p:tag name="AS_UNIQUEID" val="1337"/>
</p:tagLst>
</file>

<file path=ppt/tags/tag24.xml><?xml version="1.0" encoding="utf-8"?>
<p:tagLst xmlns:p="http://schemas.openxmlformats.org/presentationml/2006/main">
  <p:tag name="AS_UNIQUEID" val="1338"/>
</p:tagLst>
</file>

<file path=ppt/tags/tag25.xml><?xml version="1.0" encoding="utf-8"?>
<p:tagLst xmlns:p="http://schemas.openxmlformats.org/presentationml/2006/main">
  <p:tag name="AS_UNIQUEID" val="1339"/>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UNIT_PLACING_PICTURE_USER_VIEWPORT" val="{&quot;height&quot;:6651.420472440945,&quot;width&quot;:4838.371653543307}"/>
</p:tagLst>
</file>

<file path=ppt/tags/tag28.xml><?xml version="1.0" encoding="utf-8"?>
<p:tagLst xmlns:p="http://schemas.openxmlformats.org/presentationml/2006/main">
  <p:tag name="KSO_WM_MEDIACOVER_FLAG" val="1"/>
  <p:tag name="KSO_WM_UNIT_MEDIACOVER_BTN_STATE" val="1"/>
  <p:tag name="KSO_WM_UNIT_MEDIACOVER_BTNRECT" val="0*0*0*0"/>
</p:tagLst>
</file>

<file path=ppt/tags/tag29.xml><?xml version="1.0" encoding="utf-8"?>
<p:tagLst xmlns:p="http://schemas.openxmlformats.org/presentationml/2006/main">
  <p:tag name="KSO_WM_UNIT_PLACING_PICTURE_USER_VIEWPORT" val="{&quot;height&quot;:8620.2755905511804,&quot;width&quot;:11026.84881889763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0.xml><?xml version="1.0" encoding="utf-8"?>
<p:tagLst xmlns:p="http://schemas.openxmlformats.org/presentationml/2006/main">
  <p:tag name="AS_UNIQUEID" val="327"/>
</p:tagLst>
</file>

<file path=ppt/tags/tag31.xml><?xml version="1.0" encoding="utf-8"?>
<p:tagLst xmlns:p="http://schemas.openxmlformats.org/presentationml/2006/main">
  <p:tag name="KSO_WM_UNIT_PLACING_PICTURE_USER_VIEWPORT" val="{&quot;height&quot;:8620.2755905511804,&quot;width&quot;:11026.848818897637}"/>
</p:tagLst>
</file>

<file path=ppt/tags/tag32.xml><?xml version="1.0" encoding="utf-8"?>
<p:tagLst xmlns:p="http://schemas.openxmlformats.org/presentationml/2006/main">
  <p:tag name="AS_UNIQUEID" val="538"/>
</p:tagLst>
</file>

<file path=ppt/tags/tag33.xml><?xml version="1.0" encoding="utf-8"?>
<p:tagLst xmlns:p="http://schemas.openxmlformats.org/presentationml/2006/main">
  <p:tag name="AS_UNIQUEID" val="327"/>
</p:tagLst>
</file>

<file path=ppt/tags/tag34.xml><?xml version="1.0" encoding="utf-8"?>
<p:tagLst xmlns:p="http://schemas.openxmlformats.org/presentationml/2006/main">
  <p:tag name="KSO_WM_UNIT_PLACING_PICTURE_USER_VIEWPORT" val="{&quot;height&quot;:8620.2755905511804,&quot;width&quot;:11026.848818897637}"/>
</p:tagLst>
</file>

<file path=ppt/tags/tag35.xml><?xml version="1.0" encoding="utf-8"?>
<p:tagLst xmlns:p="http://schemas.openxmlformats.org/presentationml/2006/main">
  <p:tag name="AS_UNIQUEID" val="1343"/>
</p:tagLst>
</file>

<file path=ppt/tags/tag36.xml><?xml version="1.0" encoding="utf-8"?>
<p:tagLst xmlns:p="http://schemas.openxmlformats.org/presentationml/2006/main">
  <p:tag name="AS_UNIQUEID" val="1344"/>
</p:tagLst>
</file>

<file path=ppt/tags/tag37.xml><?xml version="1.0" encoding="utf-8"?>
<p:tagLst xmlns:p="http://schemas.openxmlformats.org/presentationml/2006/main">
  <p:tag name="AS_UNIQUEID" val="1345"/>
</p:tagLst>
</file>

<file path=ppt/tags/tag38.xml><?xml version="1.0" encoding="utf-8"?>
<p:tagLst xmlns:p="http://schemas.openxmlformats.org/presentationml/2006/main">
  <p:tag name="AS_UNIQUEID" val="1346"/>
</p:tagLst>
</file>

<file path=ppt/tags/tag39.xml><?xml version="1.0" encoding="utf-8"?>
<p:tagLst xmlns:p="http://schemas.openxmlformats.org/presentationml/2006/main">
  <p:tag name="AS_UNIQUEID" val="1347"/>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xml><?xml version="1.0" encoding="utf-8"?>
<p:tagLst xmlns:p="http://schemas.openxmlformats.org/presentationml/2006/main">
  <p:tag name="AS_UNIQUEID" val="1348"/>
</p:tagLst>
</file>

<file path=ppt/tags/tag41.xml><?xml version="1.0" encoding="utf-8"?>
<p:tagLst xmlns:p="http://schemas.openxmlformats.org/presentationml/2006/main">
  <p:tag name="AS_UNIQUEID" val="1349"/>
</p:tagLst>
</file>

<file path=ppt/tags/tag42.xml><?xml version="1.0" encoding="utf-8"?>
<p:tagLst xmlns:p="http://schemas.openxmlformats.org/presentationml/2006/main">
  <p:tag name="AS_UNIQUEID" val="1350"/>
</p:tagLst>
</file>

<file path=ppt/tags/tag43.xml><?xml version="1.0" encoding="utf-8"?>
<p:tagLst xmlns:p="http://schemas.openxmlformats.org/presentationml/2006/main">
  <p:tag name="AS_UNIQUEID" val="1351"/>
</p:tagLst>
</file>

<file path=ppt/tags/tag44.xml><?xml version="1.0" encoding="utf-8"?>
<p:tagLst xmlns:p="http://schemas.openxmlformats.org/presentationml/2006/main">
  <p:tag name="AS_UNIQUEID" val="1352"/>
</p:tagLst>
</file>

<file path=ppt/tags/tag45.xml><?xml version="1.0" encoding="utf-8"?>
<p:tagLst xmlns:p="http://schemas.openxmlformats.org/presentationml/2006/main">
  <p:tag name="AS_UNIQUEID" val="1354"/>
</p:tagLst>
</file>

<file path=ppt/tags/tag46.xml><?xml version="1.0" encoding="utf-8"?>
<p:tagLst xmlns:p="http://schemas.openxmlformats.org/presentationml/2006/main">
  <p:tag name="AS_UNIQUEID" val="1355"/>
</p:tagLst>
</file>

<file path=ppt/tags/tag47.xml><?xml version="1.0" encoding="utf-8"?>
<p:tagLst xmlns:p="http://schemas.openxmlformats.org/presentationml/2006/main">
  <p:tag name="AS_UNIQUEID" val="1356"/>
</p:tagLst>
</file>

<file path=ppt/tags/tag48.xml><?xml version="1.0" encoding="utf-8"?>
<p:tagLst xmlns:p="http://schemas.openxmlformats.org/presentationml/2006/main">
  <p:tag name="AS_UNIQUEID" val="1357"/>
</p:tagLst>
</file>

<file path=ppt/tags/tag49.xml><?xml version="1.0" encoding="utf-8"?>
<p:tagLst xmlns:p="http://schemas.openxmlformats.org/presentationml/2006/main">
  <p:tag name="AS_UNIQUEID" val="1358"/>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xml><?xml version="1.0" encoding="utf-8"?>
<p:tagLst xmlns:p="http://schemas.openxmlformats.org/presentationml/2006/main">
  <p:tag name="AS_UNIQUEID" val="1359"/>
</p:tagLst>
</file>

<file path=ppt/tags/tag51.xml><?xml version="1.0" encoding="utf-8"?>
<p:tagLst xmlns:p="http://schemas.openxmlformats.org/presentationml/2006/main">
  <p:tag name="AS_UNIQUEID" val="1360"/>
</p:tagLst>
</file>

<file path=ppt/tags/tag52.xml><?xml version="1.0" encoding="utf-8"?>
<p:tagLst xmlns:p="http://schemas.openxmlformats.org/presentationml/2006/main">
  <p:tag name="AS_UNIQUEID" val="1361"/>
</p:tagLst>
</file>

<file path=ppt/tags/tag53.xml><?xml version="1.0" encoding="utf-8"?>
<p:tagLst xmlns:p="http://schemas.openxmlformats.org/presentationml/2006/main">
  <p:tag name="AS_UNIQUEID" val="1362"/>
</p:tagLst>
</file>

<file path=ppt/tags/tag54.xml><?xml version="1.0" encoding="utf-8"?>
<p:tagLst xmlns:p="http://schemas.openxmlformats.org/presentationml/2006/main">
  <p:tag name="AS_UNIQUEID" val="1363"/>
</p:tagLst>
</file>

<file path=ppt/tags/tag55.xml><?xml version="1.0" encoding="utf-8"?>
<p:tagLst xmlns:p="http://schemas.openxmlformats.org/presentationml/2006/main">
  <p:tag name="AS_UNIQUEID" val="1364"/>
</p:tagLst>
</file>

<file path=ppt/tags/tag56.xml><?xml version="1.0" encoding="utf-8"?>
<p:tagLst xmlns:p="http://schemas.openxmlformats.org/presentationml/2006/main">
  <p:tag name="AS_UNIQUEID" val="1365"/>
</p:tagLst>
</file>

<file path=ppt/tags/tag57.xml><?xml version="1.0" encoding="utf-8"?>
<p:tagLst xmlns:p="http://schemas.openxmlformats.org/presentationml/2006/main">
  <p:tag name="AS_UNIQUEID" val="1366"/>
</p:tagLst>
</file>

<file path=ppt/tags/tag58.xml><?xml version="1.0" encoding="utf-8"?>
<p:tagLst xmlns:p="http://schemas.openxmlformats.org/presentationml/2006/main">
  <p:tag name="KSO_WM_SPECIAL_SOURCE" val="bdnull"/>
</p:tagLst>
</file>

<file path=ppt/tags/tag59.xml><?xml version="1.0" encoding="utf-8"?>
<p:tagLst xmlns:p="http://schemas.openxmlformats.org/presentationml/2006/main">
  <p:tag name="KSO_WM_UNIT_TABLE_BEAUTIFY" val="smartTable{3a495ea9-74d4-4091-b520-ed37dc23921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0.xml><?xml version="1.0" encoding="utf-8"?>
<p:tagLst xmlns:p="http://schemas.openxmlformats.org/presentationml/2006/main">
  <p:tag name="AS_UNIQUEID" val="1024"/>
</p:tagLst>
</file>

<file path=ppt/tags/tag61.xml><?xml version="1.0" encoding="utf-8"?>
<p:tagLst xmlns:p="http://schemas.openxmlformats.org/presentationml/2006/main">
  <p:tag name="AS_UNIQUEID" val="1021"/>
</p:tagLst>
</file>

<file path=ppt/tags/tag62.xml><?xml version="1.0" encoding="utf-8"?>
<p:tagLst xmlns:p="http://schemas.openxmlformats.org/presentationml/2006/main">
  <p:tag name="AS_UNIQUEID" val="1025"/>
</p:tagLst>
</file>

<file path=ppt/tags/tag63.xml><?xml version="1.0" encoding="utf-8"?>
<p:tagLst xmlns:p="http://schemas.openxmlformats.org/presentationml/2006/main">
  <p:tag name="AS_UNIQUEID" val="1022"/>
</p:tagLst>
</file>

<file path=ppt/tags/tag64.xml><?xml version="1.0" encoding="utf-8"?>
<p:tagLst xmlns:p="http://schemas.openxmlformats.org/presentationml/2006/main">
  <p:tag name="AS_UNIQUEID" val="1023"/>
</p:tagLst>
</file>

<file path=ppt/tags/tag65.xml><?xml version="1.0" encoding="utf-8"?>
<p:tagLst xmlns:p="http://schemas.openxmlformats.org/presentationml/2006/main">
  <p:tag name="AS_UNIQUEID" val="1029"/>
</p:tagLst>
</file>

<file path=ppt/tags/tag66.xml><?xml version="1.0" encoding="utf-8"?>
<p:tagLst xmlns:p="http://schemas.openxmlformats.org/presentationml/2006/main">
  <p:tag name="AS_UNIQUEID" val="1030"/>
</p:tagLst>
</file>

<file path=ppt/tags/tag67.xml><?xml version="1.0" encoding="utf-8"?>
<p:tagLst xmlns:p="http://schemas.openxmlformats.org/presentationml/2006/main">
  <p:tag name="AS_UNIQUEID" val="1031"/>
</p:tagLst>
</file>

<file path=ppt/tags/tag68.xml><?xml version="1.0" encoding="utf-8"?>
<p:tagLst xmlns:p="http://schemas.openxmlformats.org/presentationml/2006/main">
  <p:tag name="AS_UNIQUEID" val="1032"/>
</p:tagLst>
</file>

<file path=ppt/tags/tag69.xml><?xml version="1.0" encoding="utf-8"?>
<p:tagLst xmlns:p="http://schemas.openxmlformats.org/presentationml/2006/main">
  <p:tag name="AS_UNIQUEID" val="1020"/>
  <p:tag name="KSO_WM_UNIT_PLACING_PICTURE_USER_VIEWPORT" val="{&quot;height&quot;:3565.7149606299213,&quot;width&quot;:3055.195275590551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0.xml><?xml version="1.0" encoding="utf-8"?>
<p:tagLst xmlns:p="http://schemas.openxmlformats.org/presentationml/2006/main">
  <p:tag name="AS_UNIQUEID" val="1036"/>
</p:tagLst>
</file>

<file path=ppt/tags/tag71.xml><?xml version="1.0" encoding="utf-8"?>
<p:tagLst xmlns:p="http://schemas.openxmlformats.org/presentationml/2006/main">
  <p:tag name="KSO_WM_BEAUTIFY_FLAG" val="#wm#"/>
  <p:tag name="KSO_WM_TEMPLATE_CATEGORY" val="custom"/>
  <p:tag name="KSO_WM_TEMPLATE_INDEX" val="33"/>
</p:tagLst>
</file>

<file path=ppt/tags/tag72.xml><?xml version="1.0" encoding="utf-8"?>
<p:tagLst xmlns:p="http://schemas.openxmlformats.org/presentationml/2006/main">
  <p:tag name="AS_UNIQUEID" val="858"/>
</p:tagLst>
</file>

<file path=ppt/tags/tag73.xml><?xml version="1.0" encoding="utf-8"?>
<p:tagLst xmlns:p="http://schemas.openxmlformats.org/presentationml/2006/main">
  <p:tag name="AS_UNIQUEID" val="859"/>
</p:tagLst>
</file>

<file path=ppt/tags/tag74.xml><?xml version="1.0" encoding="utf-8"?>
<p:tagLst xmlns:p="http://schemas.openxmlformats.org/presentationml/2006/main">
  <p:tag name="AS_UNIQUEID" val="1052"/>
</p:tagLst>
</file>

<file path=ppt/tags/tag75.xml><?xml version="1.0" encoding="utf-8"?>
<p:tagLst xmlns:p="http://schemas.openxmlformats.org/presentationml/2006/main">
  <p:tag name="AS_UNIQUEID" val="1053"/>
</p:tagLst>
</file>

<file path=ppt/tags/tag76.xml><?xml version="1.0" encoding="utf-8"?>
<p:tagLst xmlns:p="http://schemas.openxmlformats.org/presentationml/2006/main">
  <p:tag name="AS_UNIQUEID" val="1054"/>
</p:tagLst>
</file>

<file path=ppt/tags/tag77.xml><?xml version="1.0" encoding="utf-8"?>
<p:tagLst xmlns:p="http://schemas.openxmlformats.org/presentationml/2006/main">
  <p:tag name="AS_UNIQUEID" val="1056"/>
</p:tagLst>
</file>

<file path=ppt/tags/tag78.xml><?xml version="1.0" encoding="utf-8"?>
<p:tagLst xmlns:p="http://schemas.openxmlformats.org/presentationml/2006/main">
  <p:tag name="AS_UNIQUEID" val="1057"/>
</p:tagLst>
</file>

<file path=ppt/tags/tag79.xml><?xml version="1.0" encoding="utf-8"?>
<p:tagLst xmlns:p="http://schemas.openxmlformats.org/presentationml/2006/main">
  <p:tag name="AS_UNIQUEID" val="105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0.xml><?xml version="1.0" encoding="utf-8"?>
<p:tagLst xmlns:p="http://schemas.openxmlformats.org/presentationml/2006/main">
  <p:tag name="AS_UNIQUEID" val="1065"/>
</p:tagLst>
</file>

<file path=ppt/tags/tag81.xml><?xml version="1.0" encoding="utf-8"?>
<p:tagLst xmlns:p="http://schemas.openxmlformats.org/presentationml/2006/main">
  <p:tag name="AS_UNIQUEID" val="1066"/>
</p:tagLst>
</file>

<file path=ppt/tags/tag82.xml><?xml version="1.0" encoding="utf-8"?>
<p:tagLst xmlns:p="http://schemas.openxmlformats.org/presentationml/2006/main">
  <p:tag name="AS_UNIQUEID" val="1069"/>
</p:tagLst>
</file>

<file path=ppt/tags/tag83.xml><?xml version="1.0" encoding="utf-8"?>
<p:tagLst xmlns:p="http://schemas.openxmlformats.org/presentationml/2006/main">
  <p:tag name="AS_UNIQUEID" val="1071"/>
</p:tagLst>
</file>

<file path=ppt/tags/tag84.xml><?xml version="1.0" encoding="utf-8"?>
<p:tagLst xmlns:p="http://schemas.openxmlformats.org/presentationml/2006/main">
  <p:tag name="AS_UNIQUEID" val="1073"/>
</p:tagLst>
</file>

<file path=ppt/tags/tag85.xml><?xml version="1.0" encoding="utf-8"?>
<p:tagLst xmlns:p="http://schemas.openxmlformats.org/presentationml/2006/main">
  <p:tag name="AS_UNIQUEID" val="1074"/>
</p:tagLst>
</file>

<file path=ppt/tags/tag86.xml><?xml version="1.0" encoding="utf-8"?>
<p:tagLst xmlns:p="http://schemas.openxmlformats.org/presentationml/2006/main">
  <p:tag name="AS_UNIQUEID" val="1076"/>
</p:tagLst>
</file>

<file path=ppt/tags/tag87.xml><?xml version="1.0" encoding="utf-8"?>
<p:tagLst xmlns:p="http://schemas.openxmlformats.org/presentationml/2006/main">
  <p:tag name="AS_UNIQUEID" val="1077"/>
</p:tagLst>
</file>

<file path=ppt/tags/tag88.xml><?xml version="1.0" encoding="utf-8"?>
<p:tagLst xmlns:p="http://schemas.openxmlformats.org/presentationml/2006/main">
  <p:tag name="AS_UNIQUEID" val="1078"/>
</p:tagLst>
</file>

<file path=ppt/tags/tag89.xml><?xml version="1.0" encoding="utf-8"?>
<p:tagLst xmlns:p="http://schemas.openxmlformats.org/presentationml/2006/main">
  <p:tag name="AS_UNIQUEID" val="104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0.xml><?xml version="1.0" encoding="utf-8"?>
<p:tagLst xmlns:p="http://schemas.openxmlformats.org/presentationml/2006/main">
  <p:tag name="AS_UNIQUEID" val="1043"/>
</p:tagLst>
</file>

<file path=ppt/tags/tag91.xml><?xml version="1.0" encoding="utf-8"?>
<p:tagLst xmlns:p="http://schemas.openxmlformats.org/presentationml/2006/main">
  <p:tag name="AS_UNIQUEID" val="1044"/>
</p:tagLst>
</file>

<file path=ppt/tags/tag92.xml><?xml version="1.0" encoding="utf-8"?>
<p:tagLst xmlns:p="http://schemas.openxmlformats.org/presentationml/2006/main">
  <p:tag name="AS_UNIQUEID" val="1052"/>
</p:tagLst>
</file>

<file path=ppt/tags/tag93.xml><?xml version="1.0" encoding="utf-8"?>
<p:tagLst xmlns:p="http://schemas.openxmlformats.org/presentationml/2006/main">
  <p:tag name="AS_UNIQUEID" val="1053"/>
</p:tagLst>
</file>

<file path=ppt/tags/tag94.xml><?xml version="1.0" encoding="utf-8"?>
<p:tagLst xmlns:p="http://schemas.openxmlformats.org/presentationml/2006/main">
  <p:tag name="AS_UNIQUEID" val="1054"/>
</p:tagLst>
</file>

<file path=ppt/tags/tag95.xml><?xml version="1.0" encoding="utf-8"?>
<p:tagLst xmlns:p="http://schemas.openxmlformats.org/presentationml/2006/main">
  <p:tag name="AS_UNIQUEID" val="1056"/>
</p:tagLst>
</file>

<file path=ppt/tags/tag96.xml><?xml version="1.0" encoding="utf-8"?>
<p:tagLst xmlns:p="http://schemas.openxmlformats.org/presentationml/2006/main">
  <p:tag name="AS_UNIQUEID" val="1057"/>
</p:tagLst>
</file>

<file path=ppt/tags/tag97.xml><?xml version="1.0" encoding="utf-8"?>
<p:tagLst xmlns:p="http://schemas.openxmlformats.org/presentationml/2006/main">
  <p:tag name="AS_UNIQUEID" val="1058"/>
</p:tagLst>
</file>

<file path=ppt/tags/tag98.xml><?xml version="1.0" encoding="utf-8"?>
<p:tagLst xmlns:p="http://schemas.openxmlformats.org/presentationml/2006/main">
  <p:tag name="AS_UNIQUEID" val="1065"/>
</p:tagLst>
</file>

<file path=ppt/tags/tag99.xml><?xml version="1.0" encoding="utf-8"?>
<p:tagLst xmlns:p="http://schemas.openxmlformats.org/presentationml/2006/main">
  <p:tag name="AS_UNIQUEID" val="1066"/>
</p:tagLst>
</file>

<file path=ppt/theme/theme1.xml><?xml version="1.0" encoding="utf-8"?>
<a:theme xmlns:a="http://schemas.openxmlformats.org/drawingml/2006/main" name="第一PPT，www.1ppt.com">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8510</Words>
  <Application>WPS 演示</Application>
  <PresentationFormat>宽屏</PresentationFormat>
  <Paragraphs>577</Paragraphs>
  <Slides>31</Slides>
  <Notes>40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31</vt:i4>
      </vt:variant>
    </vt:vector>
  </HeadingPairs>
  <TitlesOfParts>
    <vt:vector size="54" baseType="lpstr">
      <vt:lpstr>Arial</vt:lpstr>
      <vt:lpstr>宋体</vt:lpstr>
      <vt:lpstr>Wingdings</vt:lpstr>
      <vt:lpstr>Calibri</vt:lpstr>
      <vt:lpstr>微软雅黑</vt:lpstr>
      <vt:lpstr>黑体</vt:lpstr>
      <vt:lpstr>Arial Unicode MS</vt:lpstr>
      <vt:lpstr>Times New Roman Regular</vt:lpstr>
      <vt:lpstr>Times New Roman</vt:lpstr>
      <vt:lpstr>Calibri</vt:lpstr>
      <vt:lpstr>Wingdings</vt:lpstr>
      <vt:lpstr>华文楷体</vt:lpstr>
      <vt:lpstr>Times New Roman Bold</vt:lpstr>
      <vt:lpstr>Times New Roman</vt:lpstr>
      <vt:lpstr>Arial Unicode MS</vt:lpstr>
      <vt:lpstr>Calibri Light</vt:lpstr>
      <vt:lpstr>Times</vt:lpstr>
      <vt:lpstr>华文行楷</vt:lpstr>
      <vt:lpstr>Cambria Math</vt:lpstr>
      <vt:lpstr>HelveticaNeue</vt:lpstr>
      <vt:lpstr>Corbel</vt:lpstr>
      <vt:lpstr>华文新魏</vt:lpstr>
      <vt:lpstr>第一PPT，www.1ppt.com</vt:lpstr>
      <vt:lpstr>PowerPoint 演示文稿</vt:lpstr>
      <vt:lpstr>U5 Working the Land Reading and Thinking</vt:lpstr>
      <vt:lpstr>PowerPoint 演示文稿</vt:lpstr>
      <vt:lpstr> Video-sharing</vt:lpstr>
      <vt:lpstr> Lead-in</vt:lpstr>
      <vt:lpstr> Make a prediction</vt:lpstr>
      <vt:lpstr> Make a prediction</vt:lpstr>
      <vt:lpstr> Read for gist（主旨） and genre（文体）</vt:lpstr>
      <vt:lpstr> Read for gist（主旨） and genre（文体） </vt:lpstr>
      <vt:lpstr>PowerPoint 演示文稿</vt:lpstr>
      <vt:lpstr>PowerPoint 演示文稿</vt:lpstr>
      <vt:lpstr>PowerPoint 演示文稿</vt:lpstr>
      <vt:lpstr>PowerPoint 演示文稿</vt:lpstr>
      <vt:lpstr>PowerPoint 演示文稿</vt:lpstr>
      <vt:lpstr>PowerPoint 演示文稿</vt:lpstr>
      <vt:lpstr> Group work</vt:lpstr>
      <vt:lpstr>PowerPoint 演示文稿</vt:lpstr>
      <vt:lpstr> Group work</vt:lpstr>
      <vt:lpstr>PowerPoint 演示文稿</vt:lpstr>
      <vt:lpstr> Group work</vt:lpstr>
      <vt:lpstr>PowerPoint 演示文稿</vt:lpstr>
      <vt:lpstr> Group work</vt:lpstr>
      <vt:lpstr>PowerPoint 演示文稿</vt:lpstr>
      <vt:lpstr> Group work</vt:lpstr>
      <vt:lpstr>Further thinking</vt:lpstr>
      <vt:lpstr>PowerPoint 演示文稿</vt:lpstr>
      <vt:lpstr>Chance favors the prepared mind.</vt:lpstr>
      <vt:lpstr>PowerPoint 演示文稿</vt:lpstr>
      <vt:lpstr>Further thinking</vt:lpstr>
      <vt:lpstr>Assignment</vt:lpstr>
      <vt:lpstr>PowerPoint 演示文稿</vt:lpstr>
    </vt:vector>
  </TitlesOfParts>
  <Company>第一PPT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绿色简洁</dc:title>
  <dc:creator>第一PPT</dc:creator>
  <cp:keywords>www.1ppt.com</cp:keywords>
  <dc:description>www.1ppt.com</dc:description>
  <cp:lastModifiedBy>24147</cp:lastModifiedBy>
  <cp:revision>1158</cp:revision>
  <dcterms:created xsi:type="dcterms:W3CDTF">2022-12-05T09:48:00Z</dcterms:created>
  <dcterms:modified xsi:type="dcterms:W3CDTF">2022-12-09T11:45:26Z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4F31AABAC2E649AC4A9D8A63DD68BF7E</vt:lpwstr>
  </property>
</Properties>
</file>