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16.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303" r:id="rId3"/>
    <p:sldId id="280" r:id="rId4"/>
    <p:sldId id="287" r:id="rId5"/>
    <p:sldId id="291" r:id="rId6"/>
    <p:sldId id="292" r:id="rId7"/>
    <p:sldId id="293" r:id="rId8"/>
    <p:sldId id="294" r:id="rId9"/>
    <p:sldId id="296" r:id="rId10"/>
    <p:sldId id="269" r:id="rId11"/>
    <p:sldId id="297" r:id="rId12"/>
    <p:sldId id="283" r:id="rId13"/>
    <p:sldId id="282" r:id="rId14"/>
    <p:sldId id="281" r:id="rId15"/>
    <p:sldId id="284" r:id="rId16"/>
  </p:sldIdLst>
  <p:sldSz cx="12192000" cy="6858000"/>
  <p:notesSz cx="6858000" cy="9144000"/>
  <p:embeddedFontLst>
    <p:embeddedFont>
      <p:font typeface="默陌清风印体" panose="02000603000000000000" pitchFamily="2" charset="-122"/>
      <p:regular r:id="rId21"/>
    </p:embeddedFont>
    <p:embeddedFont>
      <p:font typeface="默陌静斋笔迹" panose="02000603000000000000" pitchFamily="2" charset="-122"/>
      <p:regular r:id="rId22"/>
    </p:embeddedFont>
    <p:embeddedFont>
      <p:font typeface="隶书" panose="02010509060101010101" charset="-122"/>
      <p:regular r:id="rId23"/>
    </p:embeddedFont>
    <p:embeddedFont>
      <p:font typeface="华光中雅_CNKI" panose="02000500000000000000" pitchFamily="2" charset="-122"/>
      <p:regular r:id="rId24"/>
    </p:embeddedFont>
    <p:embeddedFont>
      <p:font typeface="楷体" panose="02010609060101010101" pitchFamily="49" charset="-122"/>
      <p:regular r:id="rId25"/>
    </p:embeddedFont>
    <p:embeddedFont>
      <p:font typeface="Cambria" panose="02040503050406030204" pitchFamily="18" charset="0"/>
      <p:regular r:id="rId26"/>
      <p:bold r:id="rId27"/>
      <p:italic r:id="rId28"/>
      <p:boldItalic r:id="rId29"/>
    </p:embeddedFont>
    <p:embeddedFont>
      <p:font typeface="Calibri" panose="020F0502020204030204"/>
      <p:regular r:id="rId30"/>
      <p:bold r:id="rId31"/>
      <p:italic r:id="rId32"/>
      <p:boldItalic r:id="rId33"/>
    </p:embeddedFont>
    <p:embeddedFont>
      <p:font typeface="等线" panose="02010600030101010101" pitchFamily="2" charset="-122"/>
      <p:regular r:id="rId34"/>
    </p:embeddedFont>
    <p:embeddedFont>
      <p:font typeface="微软雅黑" panose="020B0503020204020204" charset="-122"/>
      <p:regular r:id="rId35"/>
    </p:embeddedFont>
    <p:embeddedFont>
      <p:font typeface="华文新魏" panose="02010800040101010101" pitchFamily="2" charset="-122"/>
      <p:regular r:id="rId36"/>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26B9"/>
    <a:srgbClr val="0000FF"/>
    <a:srgbClr val="FF33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4" autoAdjust="0"/>
    <p:restoredTop sz="96841" autoAdjust="0"/>
  </p:normalViewPr>
  <p:slideViewPr>
    <p:cSldViewPr snapToGrid="0">
      <p:cViewPr varScale="1">
        <p:scale>
          <a:sx n="84" d="100"/>
          <a:sy n="84" d="100"/>
        </p:scale>
        <p:origin x="-595" y="-72"/>
      </p:cViewPr>
      <p:guideLst>
        <p:guide orient="horz" pos="2196"/>
        <p:guide pos="3934"/>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6" Type="http://schemas.openxmlformats.org/officeDocument/2006/relationships/font" Target="fonts/font16.fntdata"/><Relationship Id="rId35" Type="http://schemas.openxmlformats.org/officeDocument/2006/relationships/font" Target="fonts/font15.fntdata"/><Relationship Id="rId34" Type="http://schemas.openxmlformats.org/officeDocument/2006/relationships/font" Target="fonts/font14.fntdata"/><Relationship Id="rId33" Type="http://schemas.openxmlformats.org/officeDocument/2006/relationships/font" Target="fonts/font13.fntdata"/><Relationship Id="rId32" Type="http://schemas.openxmlformats.org/officeDocument/2006/relationships/font" Target="fonts/font12.fntdata"/><Relationship Id="rId31" Type="http://schemas.openxmlformats.org/officeDocument/2006/relationships/font" Target="fonts/font11.fntdata"/><Relationship Id="rId30" Type="http://schemas.openxmlformats.org/officeDocument/2006/relationships/font" Target="fonts/font10.fntdata"/><Relationship Id="rId3" Type="http://schemas.openxmlformats.org/officeDocument/2006/relationships/slide" Target="slides/slide1.xml"/><Relationship Id="rId29" Type="http://schemas.openxmlformats.org/officeDocument/2006/relationships/font" Target="fonts/font9.fntdata"/><Relationship Id="rId28" Type="http://schemas.openxmlformats.org/officeDocument/2006/relationships/font" Target="fonts/font8.fntdata"/><Relationship Id="rId27" Type="http://schemas.openxmlformats.org/officeDocument/2006/relationships/font" Target="fonts/font7.fntdata"/><Relationship Id="rId26" Type="http://schemas.openxmlformats.org/officeDocument/2006/relationships/font" Target="fonts/font6.fntdata"/><Relationship Id="rId25" Type="http://schemas.openxmlformats.org/officeDocument/2006/relationships/font" Target="fonts/font5.fntdata"/><Relationship Id="rId24" Type="http://schemas.openxmlformats.org/officeDocument/2006/relationships/font" Target="fonts/font4.fntdata"/><Relationship Id="rId23" Type="http://schemas.openxmlformats.org/officeDocument/2006/relationships/font" Target="fonts/font3.fntdata"/><Relationship Id="rId22" Type="http://schemas.openxmlformats.org/officeDocument/2006/relationships/font" Target="fonts/font2.fntdata"/><Relationship Id="rId21" Type="http://schemas.openxmlformats.org/officeDocument/2006/relationships/font" Target="fonts/font1.fntdata"/><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notesMaster" Target="notesMasters/notesMaster1.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2F6BB5-B28B-4D91-AF41-CF75DB5E101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5692B3-741B-49CB-B86B-13F9391181C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7" Type="http://schemas.openxmlformats.org/officeDocument/2006/relationships/image" Target="../media/image1.png"/><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7" Type="http://schemas.openxmlformats.org/officeDocument/2006/relationships/image" Target="../media/image1.png"/><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7" Type="http://schemas.openxmlformats.org/officeDocument/2006/relationships/image" Target="../media/image1.png"/><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7" Type="http://schemas.openxmlformats.org/officeDocument/2006/relationships/image" Target="../media/image1.png"/><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png"/><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0"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6" Type="http://schemas.openxmlformats.org/officeDocument/2006/relationships/image" Target="../media/image1.png"/><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image" Target="../media/image1.png"/><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image" Target="../media/image1.png"/><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单击此处编辑标题</a:t>
            </a:r>
            <a:endParaRPr lang="zh-CN" altLang="en-US"/>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单击此处编辑副标题</a:t>
            </a:r>
            <a:endParaRPr lang="zh-CN" altLang="en-US"/>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12" name="图片 11" descr="水印"/>
          <p:cNvPicPr>
            <a:picLocks noChangeAspect="1"/>
          </p:cNvPicPr>
          <p:nvPr userDrawn="1"/>
        </p:nvPicPr>
        <p:blipFill>
          <a:blip r:embed="rId7"/>
          <a:stretch>
            <a:fillRect/>
          </a:stretch>
        </p:blipFill>
        <p:spPr>
          <a:xfrm>
            <a:off x="7219315" y="114935"/>
            <a:ext cx="4902200" cy="1586865"/>
          </a:xfrm>
          <a:prstGeom prst="rect">
            <a:avLst/>
          </a:prstGeom>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showMasterSp="0"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pic>
        <p:nvPicPr>
          <p:cNvPr id="12" name="图片 11" descr="水印"/>
          <p:cNvPicPr>
            <a:picLocks noChangeAspect="1"/>
          </p:cNvPicPr>
          <p:nvPr userDrawn="1"/>
        </p:nvPicPr>
        <p:blipFill>
          <a:blip r:embed="rId7"/>
          <a:stretch>
            <a:fillRect/>
          </a:stretch>
        </p:blipFill>
        <p:spPr>
          <a:xfrm>
            <a:off x="7219315" y="114935"/>
            <a:ext cx="4902200" cy="1586865"/>
          </a:xfrm>
          <a:prstGeom prst="rect">
            <a:avLst/>
          </a:prstGeom>
        </p:spPr>
      </p:pic>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12" name="图片 11" descr="水印"/>
          <p:cNvPicPr>
            <a:picLocks noChangeAspect="1"/>
          </p:cNvPicPr>
          <p:nvPr userDrawn="1"/>
        </p:nvPicPr>
        <p:blipFill>
          <a:blip r:embed="rId7"/>
          <a:stretch>
            <a:fillRect/>
          </a:stretch>
        </p:blipFill>
        <p:spPr>
          <a:xfrm>
            <a:off x="7219315" y="114935"/>
            <a:ext cx="4902200" cy="1586865"/>
          </a:xfrm>
          <a:prstGeom prst="rect">
            <a:avLst/>
          </a:prstGeom>
        </p:spPr>
      </p:pic>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12" name="图片 11" descr="水印"/>
          <p:cNvPicPr>
            <a:picLocks noChangeAspect="1"/>
          </p:cNvPicPr>
          <p:nvPr userDrawn="1"/>
        </p:nvPicPr>
        <p:blipFill>
          <a:blip r:embed="rId7"/>
          <a:stretch>
            <a:fillRect/>
          </a:stretch>
        </p:blipFill>
        <p:spPr>
          <a:xfrm>
            <a:off x="7219315" y="114935"/>
            <a:ext cx="4902200" cy="1586865"/>
          </a:xfrm>
          <a:prstGeom prst="rect">
            <a:avLst/>
          </a:prstGeom>
        </p:spPr>
      </p:pic>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pic>
        <p:nvPicPr>
          <p:cNvPr id="12" name="图片 11" descr="水印"/>
          <p:cNvPicPr>
            <a:picLocks noChangeAspect="1"/>
          </p:cNvPicPr>
          <p:nvPr userDrawn="1"/>
        </p:nvPicPr>
        <p:blipFill>
          <a:blip r:embed="rId8"/>
          <a:stretch>
            <a:fillRect/>
          </a:stretch>
        </p:blipFill>
        <p:spPr>
          <a:xfrm>
            <a:off x="7219315" y="114935"/>
            <a:ext cx="4902200" cy="1586865"/>
          </a:xfrm>
          <a:prstGeom prst="rect">
            <a:avLst/>
          </a:prstGeom>
        </p:spPr>
      </p:pic>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smtClean="0"/>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pic>
        <p:nvPicPr>
          <p:cNvPr id="12" name="图片 11" descr="水印"/>
          <p:cNvPicPr>
            <a:picLocks noChangeAspect="1"/>
          </p:cNvPicPr>
          <p:nvPr userDrawn="1"/>
        </p:nvPicPr>
        <p:blipFill>
          <a:blip r:embed="rId10"/>
          <a:stretch>
            <a:fillRect/>
          </a:stretch>
        </p:blipFill>
        <p:spPr>
          <a:xfrm>
            <a:off x="7219315" y="114935"/>
            <a:ext cx="4902200" cy="1586865"/>
          </a:xfrm>
          <a:prstGeom prst="rect">
            <a:avLst/>
          </a:prstGeom>
        </p:spPr>
      </p:pic>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pic>
        <p:nvPicPr>
          <p:cNvPr id="12" name="图片 11" descr="水印"/>
          <p:cNvPicPr>
            <a:picLocks noChangeAspect="1"/>
          </p:cNvPicPr>
          <p:nvPr userDrawn="1"/>
        </p:nvPicPr>
        <p:blipFill>
          <a:blip r:embed="rId6"/>
          <a:stretch>
            <a:fillRect/>
          </a:stretch>
        </p:blipFill>
        <p:spPr>
          <a:xfrm>
            <a:off x="7219315" y="114935"/>
            <a:ext cx="4902200" cy="1586865"/>
          </a:xfrm>
          <a:prstGeom prst="rect">
            <a:avLst/>
          </a:prstGeom>
        </p:spPr>
      </p:pic>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pic>
        <p:nvPicPr>
          <p:cNvPr id="12" name="图片 11" descr="水印"/>
          <p:cNvPicPr>
            <a:picLocks noChangeAspect="1"/>
          </p:cNvPicPr>
          <p:nvPr userDrawn="1"/>
        </p:nvPicPr>
        <p:blipFill>
          <a:blip r:embed="rId5"/>
          <a:stretch>
            <a:fillRect/>
          </a:stretch>
        </p:blipFill>
        <p:spPr>
          <a:xfrm>
            <a:off x="7219315" y="114935"/>
            <a:ext cx="4902200" cy="1586865"/>
          </a:xfrm>
          <a:prstGeom prst="rect">
            <a:avLst/>
          </a:prstGeom>
        </p:spPr>
      </p:pic>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showMasterSp="0"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30" y="1555115"/>
            <a:ext cx="5233035" cy="4608195"/>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showMasterSp="0">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12" name="图片 11" descr="水印"/>
          <p:cNvPicPr>
            <a:picLocks noChangeAspect="1"/>
          </p:cNvPicPr>
          <p:nvPr userDrawn="1"/>
        </p:nvPicPr>
        <p:blipFill>
          <a:blip r:embed="rId7"/>
          <a:stretch>
            <a:fillRect/>
          </a:stretch>
        </p:blipFill>
        <p:spPr>
          <a:xfrm>
            <a:off x="7219315" y="114935"/>
            <a:ext cx="4902200" cy="1586865"/>
          </a:xfrm>
          <a:prstGeom prst="rect">
            <a:avLst/>
          </a:prstGeom>
        </p:spPr>
      </p:pic>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image" Target="../media/image1.png"/><Relationship Id="rId18" Type="http://schemas.openxmlformats.org/officeDocument/2006/relationships/image" Target="file:///D:\qq&#25991;&#20214;\712321467\Image\C2C\Image2\%7b75232B38-A165-1FB7-499C-2E1C792CACB5%7d.png" TargetMode="External"/><Relationship Id="rId17" Type="http://schemas.openxmlformats.org/officeDocument/2006/relationships/image" Target="../media/image2.png"/><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a:t>单击此处编辑母版标题样式</a:t>
            </a:r>
            <a:endParaRPr lang="zh-CN" altLang="en-US"/>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a:p>
        </p:txBody>
      </p:sp>
      <p:pic>
        <p:nvPicPr>
          <p:cNvPr id="7" name="图片 1073743875" descr="学科网 zxxk.com"/>
          <p:cNvPicPr>
            <a:picLocks noChangeAspect="1"/>
          </p:cNvPicPr>
          <p:nvPr userDrawn="1"/>
        </p:nvPicPr>
        <p:blipFill>
          <a:blip r:embed="rId17" r:link="rId18"/>
          <a:stretch>
            <a:fillRect/>
          </a:stretch>
        </p:blipFill>
        <p:spPr>
          <a:xfrm>
            <a:off x="838200" y="365125"/>
            <a:ext cx="9525" cy="9525"/>
          </a:xfrm>
          <a:prstGeom prst="rect">
            <a:avLst/>
          </a:prstGeom>
          <a:noFill/>
          <a:ln>
            <a:noFill/>
            <a:miter lim="800000"/>
            <a:headEnd/>
            <a:tailEnd/>
          </a:ln>
        </p:spPr>
      </p:pic>
      <p:pic>
        <p:nvPicPr>
          <p:cNvPr id="12" name="图片 11" descr="水印"/>
          <p:cNvPicPr>
            <a:picLocks noChangeAspect="1"/>
          </p:cNvPicPr>
          <p:nvPr userDrawn="1"/>
        </p:nvPicPr>
        <p:blipFill>
          <a:blip r:embed="rId19"/>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62139" y="574"/>
            <a:ext cx="11380206" cy="7478970"/>
          </a:xfrm>
          <a:prstGeom prst="rect">
            <a:avLst/>
          </a:prstGeom>
        </p:spPr>
        <p:txBody>
          <a:bodyPr wrap="square">
            <a:spAutoFit/>
          </a:bodyPr>
          <a:lstStyle/>
          <a:p>
            <a:r>
              <a:rPr lang="en-US" altLang="zh-CN" sz="3000" b="1" i="1" dirty="0" smtClean="0">
                <a:solidFill>
                  <a:srgbClr val="0000FF"/>
                </a:solidFill>
                <a:latin typeface="Times New Roman" panose="02020603050405020304" pitchFamily="18" charset="0"/>
                <a:cs typeface="Times New Roman" panose="02020603050405020304" pitchFamily="18" charset="0"/>
              </a:rPr>
              <a:t>A revised possible version: </a:t>
            </a:r>
            <a:r>
              <a:rPr lang="en-US" altLang="zh-CN" sz="3000" b="1" u="sng" dirty="0" smtClean="0">
                <a:solidFill>
                  <a:srgbClr val="1226B9"/>
                </a:solidFill>
                <a:latin typeface="Times New Roman" panose="02020603050405020304" pitchFamily="18" charset="0"/>
                <a:cs typeface="Times New Roman" panose="02020603050405020304" pitchFamily="18" charset="0"/>
              </a:rPr>
              <a:t>underline theme-related expressions</a:t>
            </a:r>
            <a:endParaRPr lang="en-US" altLang="zh-CN" sz="3000" b="1" u="sng" dirty="0" smtClean="0">
              <a:solidFill>
                <a:srgbClr val="1226B9"/>
              </a:solidFill>
              <a:latin typeface="Times New Roman" panose="02020603050405020304" pitchFamily="18" charset="0"/>
              <a:cs typeface="Times New Roman" panose="02020603050405020304" pitchFamily="18" charset="0"/>
            </a:endParaRPr>
          </a:p>
          <a:p>
            <a:pPr algn="just">
              <a:spcAft>
                <a:spcPts val="0"/>
              </a:spcAft>
            </a:pPr>
            <a:r>
              <a:rPr lang="en-US" altLang="zh-CN" sz="3000" kern="100" dirty="0">
                <a:latin typeface="Calibri" panose="020F0502020204030204"/>
                <a:ea typeface="宋体" panose="02010600030101010101" pitchFamily="2" charset="-122"/>
                <a:cs typeface="Times New Roman" panose="02020603050405020304"/>
              </a:rPr>
              <a:t>Dear Mike,</a:t>
            </a:r>
            <a:endParaRPr lang="zh-CN" altLang="zh-CN" sz="3000" kern="100" dirty="0">
              <a:latin typeface="Calibri" panose="020F0502020204030204"/>
              <a:ea typeface="宋体" panose="02010600030101010101" pitchFamily="2" charset="-122"/>
              <a:cs typeface="Times New Roman" panose="02020603050405020304"/>
            </a:endParaRPr>
          </a:p>
          <a:p>
            <a:pPr indent="266700" algn="just">
              <a:spcAft>
                <a:spcPts val="0"/>
              </a:spcAft>
            </a:pPr>
            <a:r>
              <a:rPr lang="en-US" altLang="zh-CN" sz="3000" b="1" i="1" kern="100" dirty="0" smtClean="0">
                <a:latin typeface="Times New Roman" panose="02020603050405020304" pitchFamily="18" charset="0"/>
                <a:ea typeface="宋体" panose="02010600030101010101" pitchFamily="2" charset="-122"/>
                <a:cs typeface="Times New Roman" panose="02020603050405020304" pitchFamily="18" charset="0"/>
              </a:rPr>
              <a:t>     In </a:t>
            </a:r>
            <a:r>
              <a:rPr lang="en-US" altLang="zh-CN" sz="3000" b="1" i="1" kern="100" dirty="0">
                <a:latin typeface="Times New Roman" panose="02020603050405020304" pitchFamily="18" charset="0"/>
                <a:ea typeface="宋体" panose="02010600030101010101" pitchFamily="2" charset="-122"/>
                <a:cs typeface="Times New Roman" panose="02020603050405020304" pitchFamily="18" charset="0"/>
              </a:rPr>
              <a:t>response to your inquiry about the Trail-walker Activity held annually by my school, I’m writing to elaborate on some details. </a:t>
            </a:r>
            <a:endParaRPr lang="zh-CN" altLang="zh-CN" sz="3000" b="1" i="1" kern="100" dirty="0">
              <a:latin typeface="Times New Roman" panose="02020603050405020304" pitchFamily="18" charset="0"/>
              <a:ea typeface="宋体" panose="02010600030101010101" pitchFamily="2" charset="-122"/>
              <a:cs typeface="Times New Roman" panose="02020603050405020304" pitchFamily="18" charset="0"/>
            </a:endParaRPr>
          </a:p>
          <a:p>
            <a:pPr indent="266700" algn="just">
              <a:spcAft>
                <a:spcPts val="0"/>
              </a:spcAft>
            </a:pPr>
            <a:r>
              <a:rPr lang="en-US" altLang="zh-CN" sz="3000" b="1" i="1" kern="100" dirty="0" smtClean="0">
                <a:latin typeface="Times New Roman" panose="02020603050405020304" pitchFamily="18" charset="0"/>
                <a:ea typeface="宋体" panose="02010600030101010101" pitchFamily="2" charset="-122"/>
                <a:cs typeface="Times New Roman" panose="02020603050405020304" pitchFamily="18" charset="0"/>
              </a:rPr>
              <a:t>     It </a:t>
            </a:r>
            <a:r>
              <a:rPr lang="en-US" altLang="zh-CN" sz="3000" b="1" i="1" kern="100" dirty="0">
                <a:latin typeface="Times New Roman" panose="02020603050405020304" pitchFamily="18" charset="0"/>
                <a:ea typeface="宋体" panose="02010600030101010101" pitchFamily="2" charset="-122"/>
                <a:cs typeface="Times New Roman" panose="02020603050405020304" pitchFamily="18" charset="0"/>
              </a:rPr>
              <a:t>was launched at 8:00 am last Saturday this year. All students set out from the school gate and then climbed up Mountain Nan, </a:t>
            </a:r>
            <a:r>
              <a:rPr lang="en-US" altLang="zh-CN" sz="3000" b="1" i="1" u="sng"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covering approximately 10 kilometers</a:t>
            </a:r>
            <a:r>
              <a:rPr lang="en-US" altLang="zh-CN" sz="3000" b="1" i="1" kern="100" dirty="0">
                <a:latin typeface="Times New Roman" panose="02020603050405020304" pitchFamily="18" charset="0"/>
                <a:ea typeface="宋体" panose="02010600030101010101" pitchFamily="2" charset="-122"/>
                <a:cs typeface="Times New Roman" panose="02020603050405020304" pitchFamily="18" charset="0"/>
              </a:rPr>
              <a:t>. Though </a:t>
            </a:r>
            <a:r>
              <a:rPr lang="en-US" altLang="zh-CN" sz="3000" b="1" i="1" u="sng"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the rocky trail and unexpected rain added to great difficulty</a:t>
            </a:r>
            <a:r>
              <a:rPr lang="en-US" altLang="zh-CN" sz="3000" b="1" i="1" kern="100" dirty="0">
                <a:latin typeface="Times New Roman" panose="02020603050405020304" pitchFamily="18" charset="0"/>
                <a:ea typeface="宋体" panose="02010600030101010101" pitchFamily="2" charset="-122"/>
                <a:cs typeface="Times New Roman" panose="02020603050405020304" pitchFamily="18" charset="0"/>
              </a:rPr>
              <a:t>, we </a:t>
            </a:r>
            <a:r>
              <a:rPr lang="en-US" altLang="zh-CN" sz="3000" b="1" i="1" u="sng"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persisted in mounting to the peak despite our painful legs</a:t>
            </a:r>
            <a:r>
              <a:rPr lang="en-US" altLang="zh-CN" sz="3000" b="1" i="1" kern="100" dirty="0">
                <a:latin typeface="Times New Roman" panose="02020603050405020304" pitchFamily="18" charset="0"/>
                <a:ea typeface="宋体" panose="02010600030101010101" pitchFamily="2" charset="-122"/>
                <a:cs typeface="Times New Roman" panose="02020603050405020304" pitchFamily="18" charset="0"/>
              </a:rPr>
              <a:t>. Therefore, the activity was </a:t>
            </a:r>
            <a:r>
              <a:rPr lang="en-US" altLang="zh-CN" sz="3000" b="1" i="1" u="sng"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fulfilling and rewarding</a:t>
            </a:r>
            <a:r>
              <a:rPr lang="en-US" altLang="zh-CN" sz="3000" b="1" i="1"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3000" b="1" i="1" u="sng"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freeing us from heavy study burden </a:t>
            </a:r>
            <a:r>
              <a:rPr lang="en-US" altLang="zh-CN" sz="3000" b="1" i="1" kern="100" dirty="0">
                <a:latin typeface="Times New Roman" panose="02020603050405020304" pitchFamily="18" charset="0"/>
                <a:ea typeface="宋体" panose="02010600030101010101" pitchFamily="2" charset="-122"/>
                <a:cs typeface="Times New Roman" panose="02020603050405020304" pitchFamily="18" charset="0"/>
              </a:rPr>
              <a:t>and </a:t>
            </a:r>
            <a:r>
              <a:rPr lang="en-US" altLang="zh-CN" sz="3000" b="1" i="1" u="sng"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also significantly enhancing our willpower</a:t>
            </a:r>
            <a:r>
              <a:rPr lang="en-US" altLang="zh-CN" sz="3000" b="1" i="1" kern="100" dirty="0">
                <a:latin typeface="Times New Roman" panose="02020603050405020304" pitchFamily="18" charset="0"/>
                <a:ea typeface="宋体" panose="02010600030101010101" pitchFamily="2" charset="-122"/>
                <a:cs typeface="Times New Roman" panose="02020603050405020304" pitchFamily="18" charset="0"/>
              </a:rPr>
              <a:t>. </a:t>
            </a:r>
            <a:endParaRPr lang="zh-CN" altLang="zh-CN" sz="3000" b="1" i="1" kern="100" dirty="0">
              <a:latin typeface="Times New Roman" panose="02020603050405020304" pitchFamily="18" charset="0"/>
              <a:ea typeface="宋体" panose="02010600030101010101" pitchFamily="2" charset="-122"/>
              <a:cs typeface="Times New Roman" panose="02020603050405020304" pitchFamily="18" charset="0"/>
            </a:endParaRPr>
          </a:p>
          <a:p>
            <a:pPr indent="266700" algn="just">
              <a:spcAft>
                <a:spcPts val="0"/>
              </a:spcAft>
            </a:pPr>
            <a:r>
              <a:rPr lang="en-US" altLang="zh-CN" sz="3000" b="1" i="1" kern="100" dirty="0" smtClean="0">
                <a:latin typeface="Times New Roman" panose="02020603050405020304" pitchFamily="18" charset="0"/>
                <a:ea typeface="宋体" panose="02010600030101010101" pitchFamily="2" charset="-122"/>
                <a:cs typeface="Times New Roman" panose="02020603050405020304" pitchFamily="18" charset="0"/>
              </a:rPr>
              <a:t>       How </a:t>
            </a:r>
            <a:r>
              <a:rPr lang="en-US" altLang="zh-CN" sz="3000" b="1" i="1" kern="100" dirty="0">
                <a:latin typeface="Times New Roman" panose="02020603050405020304" pitchFamily="18" charset="0"/>
                <a:ea typeface="宋体" panose="02010600030101010101" pitchFamily="2" charset="-122"/>
                <a:cs typeface="Times New Roman" panose="02020603050405020304" pitchFamily="18" charset="0"/>
              </a:rPr>
              <a:t>about your school life? Looking forward to your reply. </a:t>
            </a:r>
            <a:endParaRPr lang="zh-CN" altLang="zh-CN" sz="3000" b="1" i="1" kern="100" dirty="0">
              <a:latin typeface="Times New Roman" panose="02020603050405020304" pitchFamily="18" charset="0"/>
              <a:ea typeface="宋体" panose="02010600030101010101" pitchFamily="2" charset="-122"/>
              <a:cs typeface="Times New Roman" panose="02020603050405020304" pitchFamily="18" charset="0"/>
            </a:endParaRPr>
          </a:p>
          <a:p>
            <a:pPr algn="r">
              <a:spcAft>
                <a:spcPts val="0"/>
              </a:spcAft>
            </a:pPr>
            <a:r>
              <a:rPr lang="en-US" altLang="zh-CN" sz="3000" kern="100" dirty="0">
                <a:latin typeface="Calibri" panose="020F0502020204030204"/>
                <a:ea typeface="宋体" panose="02010600030101010101" pitchFamily="2" charset="-122"/>
                <a:cs typeface="Times New Roman" panose="02020603050405020304"/>
              </a:rPr>
              <a:t>Yours,</a:t>
            </a:r>
            <a:endParaRPr lang="zh-CN" altLang="zh-CN" sz="3000" kern="100" dirty="0">
              <a:latin typeface="Calibri" panose="020F0502020204030204"/>
              <a:ea typeface="宋体" panose="02010600030101010101" pitchFamily="2" charset="-122"/>
              <a:cs typeface="Times New Roman" panose="02020603050405020304"/>
            </a:endParaRPr>
          </a:p>
          <a:p>
            <a:pPr algn="r">
              <a:spcAft>
                <a:spcPts val="0"/>
              </a:spcAft>
            </a:pPr>
            <a:r>
              <a:rPr lang="en-US" altLang="zh-CN" sz="3000" kern="100" dirty="0">
                <a:latin typeface="Calibri" panose="020F0502020204030204"/>
                <a:ea typeface="宋体" panose="02010600030101010101" pitchFamily="2" charset="-122"/>
                <a:cs typeface="Times New Roman" panose="02020603050405020304"/>
              </a:rPr>
              <a:t>Li </a:t>
            </a:r>
            <a:r>
              <a:rPr lang="en-US" altLang="zh-CN" sz="3000" kern="100" dirty="0" err="1">
                <a:latin typeface="Calibri" panose="020F0502020204030204"/>
                <a:ea typeface="宋体" panose="02010600030101010101" pitchFamily="2" charset="-122"/>
                <a:cs typeface="Times New Roman" panose="02020603050405020304"/>
              </a:rPr>
              <a:t>Hua</a:t>
            </a:r>
            <a:endParaRPr lang="zh-CN" altLang="zh-CN" sz="3000" kern="100" dirty="0">
              <a:latin typeface="Calibri" panose="020F0502020204030204"/>
              <a:ea typeface="宋体" panose="02010600030101010101" pitchFamily="2" charset="-122"/>
              <a:cs typeface="Times New Roman" panose="02020603050405020304"/>
            </a:endParaRPr>
          </a:p>
          <a:p>
            <a:pPr algn="r">
              <a:spcAft>
                <a:spcPts val="0"/>
              </a:spcAft>
            </a:pPr>
            <a:r>
              <a:rPr lang="en-US" altLang="zh-CN" sz="3000" kern="100" dirty="0">
                <a:latin typeface="Calibri" panose="020F0502020204030204"/>
                <a:ea typeface="宋体" panose="02010600030101010101" pitchFamily="2" charset="-122"/>
                <a:cs typeface="Times New Roman" panose="02020603050405020304"/>
              </a:rPr>
              <a:t>(100 words)</a:t>
            </a:r>
            <a:endParaRPr lang="zh-CN" altLang="zh-CN" sz="3000" kern="100" dirty="0">
              <a:latin typeface="Calibri" panose="020F0502020204030204"/>
              <a:ea typeface="宋体" panose="02010600030101010101" pitchFamily="2" charset="-122"/>
              <a:cs typeface="Times New Roman" panose="02020603050405020304"/>
            </a:endParaRPr>
          </a:p>
          <a:p>
            <a:pPr algn="just">
              <a:spcAft>
                <a:spcPts val="0"/>
              </a:spcAft>
            </a:pPr>
            <a:r>
              <a:rPr lang="en-US" altLang="zh-CN" sz="3000" kern="100" dirty="0">
                <a:latin typeface="Calibri" panose="020F0502020204030204"/>
                <a:ea typeface="宋体" panose="02010600030101010101" pitchFamily="2" charset="-122"/>
                <a:cs typeface="Times New Roman" panose="02020603050405020304"/>
              </a:rPr>
              <a:t> </a:t>
            </a:r>
            <a:endParaRPr lang="zh-CN" altLang="zh-CN" sz="3000" kern="100" dirty="0">
              <a:effectLst/>
              <a:latin typeface="Calibri" panose="020F0502020204030204"/>
              <a:ea typeface="宋体" panose="02010600030101010101" pitchFamily="2" charset="-122"/>
              <a:cs typeface="Times New Roman" panose="02020603050405020304"/>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57868" y="838200"/>
            <a:ext cx="6096000" cy="5632311"/>
          </a:xfrm>
          <a:prstGeom prst="rect">
            <a:avLst/>
          </a:prstGeom>
        </p:spPr>
        <p:txBody>
          <a:bodyPr>
            <a:spAutoFit/>
          </a:bodyPr>
          <a:lstStyle/>
          <a:p>
            <a:r>
              <a:rPr lang="zh-CN" altLang="en-US" b="1" dirty="0">
                <a:solidFill>
                  <a:schemeClr val="dk1"/>
                </a:solidFill>
                <a:latin typeface="Times New Roman" panose="02020603050405020304" pitchFamily="18" charset="0"/>
                <a:cs typeface="Times New Roman" panose="02020603050405020304" pitchFamily="18" charset="0"/>
              </a:rPr>
              <a:t>假如你是李华，是某国际学校的图书馆学生助理，请你代表图书馆用英语拟一则告示，向新入学的高一学生简要介绍图书馆的相关信息，内容包括：</a:t>
            </a:r>
            <a:endParaRPr lang="en-US" altLang="zh-CN" b="1" dirty="0">
              <a:solidFill>
                <a:schemeClr val="dk1"/>
              </a:solidFill>
              <a:latin typeface="Times New Roman" panose="02020603050405020304" pitchFamily="18" charset="0"/>
              <a:cs typeface="Times New Roman" panose="02020603050405020304" pitchFamily="18" charset="0"/>
            </a:endParaRPr>
          </a:p>
          <a:p>
            <a:pPr marL="457200" indent="-457200">
              <a:buAutoNum type="arabicPeriod"/>
            </a:pPr>
            <a:r>
              <a:rPr lang="zh-CN" altLang="en-US" b="1" dirty="0">
                <a:solidFill>
                  <a:schemeClr val="dk1"/>
                </a:solidFill>
                <a:latin typeface="Times New Roman" panose="02020603050405020304" pitchFamily="18" charset="0"/>
                <a:cs typeface="Times New Roman" panose="02020603050405020304" pitchFamily="18" charset="0"/>
              </a:rPr>
              <a:t>藏书介绍；</a:t>
            </a:r>
            <a:endParaRPr lang="en-US" altLang="zh-CN" b="1" dirty="0">
              <a:solidFill>
                <a:schemeClr val="dk1"/>
              </a:solidFill>
              <a:latin typeface="Times New Roman" panose="02020603050405020304" pitchFamily="18" charset="0"/>
              <a:cs typeface="Times New Roman" panose="02020603050405020304" pitchFamily="18" charset="0"/>
            </a:endParaRPr>
          </a:p>
          <a:p>
            <a:pPr marL="457200" indent="-457200">
              <a:buAutoNum type="arabicPeriod"/>
            </a:pPr>
            <a:r>
              <a:rPr lang="zh-CN" altLang="en-US" b="1" dirty="0">
                <a:solidFill>
                  <a:schemeClr val="dk1"/>
                </a:solidFill>
                <a:latin typeface="Times New Roman" panose="02020603050405020304" pitchFamily="18" charset="0"/>
                <a:cs typeface="Times New Roman" panose="02020603050405020304" pitchFamily="18" charset="0"/>
              </a:rPr>
              <a:t>借阅规则。</a:t>
            </a:r>
            <a:endParaRPr lang="en-US" altLang="zh-CN" b="1" dirty="0">
              <a:solidFill>
                <a:schemeClr val="dk1"/>
              </a:solidFill>
              <a:latin typeface="Times New Roman" panose="02020603050405020304" pitchFamily="18" charset="0"/>
              <a:cs typeface="Times New Roman" panose="02020603050405020304" pitchFamily="18" charset="0"/>
            </a:endParaRPr>
          </a:p>
          <a:p>
            <a:pPr algn="ctr"/>
            <a:r>
              <a:rPr lang="en-US" altLang="zh-CN" b="1" dirty="0" smtClean="0">
                <a:latin typeface="Times New Roman" panose="02020603050405020304" pitchFamily="18" charset="0"/>
                <a:cs typeface="Times New Roman" panose="02020603050405020304" pitchFamily="18" charset="0"/>
              </a:rPr>
              <a:t>Notice </a:t>
            </a:r>
            <a:endParaRPr lang="en-US" altLang="zh-CN" b="1" dirty="0">
              <a:latin typeface="Times New Roman" panose="02020603050405020304" pitchFamily="18" charset="0"/>
              <a:cs typeface="Times New Roman" panose="02020603050405020304" pitchFamily="18" charset="0"/>
            </a:endParaRPr>
          </a:p>
          <a:p>
            <a:pPr algn="r"/>
            <a:r>
              <a:rPr lang="en-US" altLang="zh-CN" b="1" dirty="0">
                <a:latin typeface="Times New Roman" panose="02020603050405020304" pitchFamily="18" charset="0"/>
                <a:cs typeface="Times New Roman" panose="02020603050405020304" pitchFamily="18" charset="0"/>
              </a:rPr>
              <a:t>Sept. 1, 2022 </a:t>
            </a:r>
            <a:endParaRPr lang="en-US" altLang="zh-CN" b="1" dirty="0">
              <a:latin typeface="Times New Roman" panose="02020603050405020304" pitchFamily="18" charset="0"/>
              <a:cs typeface="Times New Roman" panose="02020603050405020304" pitchFamily="18" charset="0"/>
            </a:endParaRPr>
          </a:p>
          <a:p>
            <a:r>
              <a:rPr lang="en-US" altLang="zh-CN" b="1" dirty="0">
                <a:latin typeface="Times New Roman" panose="02020603050405020304" pitchFamily="18" charset="0"/>
                <a:cs typeface="Times New Roman" panose="02020603050405020304" pitchFamily="18" charset="0"/>
              </a:rPr>
              <a:t>Dear freshmen, </a:t>
            </a:r>
            <a:endParaRPr lang="en-US" altLang="zh-CN" b="1" dirty="0">
              <a:latin typeface="Times New Roman" panose="02020603050405020304" pitchFamily="18" charset="0"/>
              <a:cs typeface="Times New Roman" panose="02020603050405020304" pitchFamily="18" charset="0"/>
            </a:endParaRPr>
          </a:p>
          <a:p>
            <a:pPr indent="457200" algn="just"/>
            <a:r>
              <a:rPr lang="en-US" altLang="zh-CN" b="1" dirty="0">
                <a:latin typeface="Times New Roman" panose="02020603050405020304" pitchFamily="18" charset="0"/>
                <a:cs typeface="Times New Roman" panose="02020603050405020304" pitchFamily="18" charset="0"/>
              </a:rPr>
              <a:t>Welcome to our library! </a:t>
            </a:r>
            <a:endParaRPr lang="en-US" altLang="zh-CN" b="1" dirty="0">
              <a:latin typeface="Times New Roman" panose="02020603050405020304" pitchFamily="18" charset="0"/>
              <a:cs typeface="Times New Roman" panose="02020603050405020304" pitchFamily="18" charset="0"/>
            </a:endParaRPr>
          </a:p>
          <a:p>
            <a:pPr indent="457200" algn="just"/>
            <a:r>
              <a:rPr lang="en-US" altLang="zh-CN" b="1" i="1" dirty="0" smtClean="0">
                <a:latin typeface="Times New Roman" panose="02020603050405020304" pitchFamily="18" charset="0"/>
                <a:cs typeface="Times New Roman" panose="02020603050405020304" pitchFamily="18" charset="0"/>
              </a:rPr>
              <a:t>In </a:t>
            </a:r>
            <a:r>
              <a:rPr lang="en-US" altLang="zh-CN" b="1" i="1" dirty="0">
                <a:latin typeface="Times New Roman" panose="02020603050405020304" pitchFamily="18" charset="0"/>
                <a:cs typeface="Times New Roman" panose="02020603050405020304" pitchFamily="18" charset="0"/>
              </a:rPr>
              <a:t>our library, we stock all manner of </a:t>
            </a:r>
            <a:r>
              <a:rPr lang="en-US" altLang="zh-CN" b="1" i="1" dirty="0" smtClean="0">
                <a:latin typeface="Times New Roman" panose="02020603050405020304" pitchFamily="18" charset="0"/>
                <a:cs typeface="Times New Roman" panose="02020603050405020304" pitchFamily="18" charset="0"/>
              </a:rPr>
              <a:t>domestic </a:t>
            </a:r>
            <a:r>
              <a:rPr lang="en-US" altLang="zh-CN" b="1" i="1" dirty="0">
                <a:latin typeface="Times New Roman" panose="02020603050405020304" pitchFamily="18" charset="0"/>
                <a:cs typeface="Times New Roman" panose="02020603050405020304" pitchFamily="18" charset="0"/>
              </a:rPr>
              <a:t>and foreign books to quench your thirst for spiritual </a:t>
            </a:r>
            <a:r>
              <a:rPr lang="en-US" altLang="zh-CN" b="1" i="1" dirty="0" smtClean="0">
                <a:latin typeface="Times New Roman" panose="02020603050405020304" pitchFamily="18" charset="0"/>
                <a:cs typeface="Times New Roman" panose="02020603050405020304" pitchFamily="18" charset="0"/>
              </a:rPr>
              <a:t>content. </a:t>
            </a:r>
            <a:r>
              <a:rPr lang="en-US" altLang="zh-CN" b="1" i="1" dirty="0">
                <a:latin typeface="Times New Roman" panose="02020603050405020304" pitchFamily="18" charset="0"/>
                <a:cs typeface="Times New Roman" panose="02020603050405020304" pitchFamily="18" charset="0"/>
              </a:rPr>
              <a:t>Not only the latest books or new </a:t>
            </a:r>
            <a:r>
              <a:rPr lang="en-US" altLang="zh-CN" b="1" i="1" dirty="0" smtClean="0">
                <a:latin typeface="Times New Roman" panose="02020603050405020304" pitchFamily="18" charset="0"/>
                <a:cs typeface="Times New Roman" panose="02020603050405020304" pitchFamily="18" charset="0"/>
              </a:rPr>
              <a:t>journals </a:t>
            </a:r>
            <a:r>
              <a:rPr lang="en-US" altLang="zh-CN" b="1" i="1" dirty="0">
                <a:latin typeface="Times New Roman" panose="02020603050405020304" pitchFamily="18" charset="0"/>
                <a:cs typeface="Times New Roman" panose="02020603050405020304" pitchFamily="18" charset="0"/>
              </a:rPr>
              <a:t>but </a:t>
            </a:r>
            <a:r>
              <a:rPr lang="en-US" altLang="zh-CN" b="1" i="1" dirty="0" smtClean="0">
                <a:latin typeface="Times New Roman" panose="02020603050405020304" pitchFamily="18" charset="0"/>
                <a:cs typeface="Times New Roman" panose="02020603050405020304" pitchFamily="18" charset="0"/>
              </a:rPr>
              <a:t>the vintage in </a:t>
            </a:r>
            <a:r>
              <a:rPr lang="en-US" altLang="zh-CN" b="1" i="1" dirty="0">
                <a:latin typeface="Times New Roman" panose="02020603050405020304" pitchFamily="18" charset="0"/>
                <a:cs typeface="Times New Roman" panose="02020603050405020304" pitchFamily="18" charset="0"/>
              </a:rPr>
              <a:t>history and content </a:t>
            </a:r>
            <a:r>
              <a:rPr lang="en-US" altLang="zh-CN" b="1" i="1" dirty="0" smtClean="0">
                <a:latin typeface="Times New Roman" panose="02020603050405020304" pitchFamily="18" charset="0"/>
                <a:cs typeface="Times New Roman" panose="02020603050405020304" pitchFamily="18" charset="0"/>
              </a:rPr>
              <a:t>are </a:t>
            </a:r>
            <a:r>
              <a:rPr lang="en-US" altLang="zh-CN" b="1" i="1" dirty="0">
                <a:latin typeface="Times New Roman" panose="02020603050405020304" pitchFamily="18" charset="0"/>
                <a:cs typeface="Times New Roman" panose="02020603050405020304" pitchFamily="18" charset="0"/>
              </a:rPr>
              <a:t>available here. We also offer both the online and offline versions to cater to </a:t>
            </a:r>
            <a:r>
              <a:rPr lang="en-US" altLang="zh-CN" b="1" i="1" dirty="0" smtClean="0">
                <a:latin typeface="Times New Roman" panose="02020603050405020304" pitchFamily="18" charset="0"/>
                <a:cs typeface="Times New Roman" panose="02020603050405020304" pitchFamily="18" charset="0"/>
              </a:rPr>
              <a:t>your varied needs. It </a:t>
            </a:r>
            <a:r>
              <a:rPr lang="en-US" altLang="zh-CN" b="1" i="1" dirty="0">
                <a:latin typeface="Times New Roman" panose="02020603050405020304" pitchFamily="18" charset="0"/>
                <a:cs typeface="Times New Roman" panose="02020603050405020304" pitchFamily="18" charset="0"/>
              </a:rPr>
              <a:t>is open on weekdays, each day from 9:00 am to 10:00 pm. Only students enrolled in this school can apply for a special card in the library to read or borrow books, but remember, do not mark, deface or damage any library property. </a:t>
            </a:r>
            <a:endParaRPr lang="en-US" altLang="zh-CN" b="1" i="1" dirty="0">
              <a:latin typeface="Times New Roman" panose="02020603050405020304" pitchFamily="18" charset="0"/>
              <a:cs typeface="Times New Roman" panose="02020603050405020304" pitchFamily="18" charset="0"/>
            </a:endParaRPr>
          </a:p>
          <a:p>
            <a:pPr indent="457200" algn="just"/>
            <a:r>
              <a:rPr lang="en-US" altLang="zh-CN" b="1" i="1" dirty="0" smtClean="0">
                <a:latin typeface="Times New Roman" panose="02020603050405020304" pitchFamily="18" charset="0"/>
                <a:cs typeface="Times New Roman" panose="02020603050405020304" pitchFamily="18" charset="0"/>
              </a:rPr>
              <a:t>Please </a:t>
            </a:r>
            <a:r>
              <a:rPr lang="en-US" altLang="zh-CN" b="1" i="1" dirty="0">
                <a:latin typeface="Times New Roman" panose="02020603050405020304" pitchFamily="18" charset="0"/>
                <a:cs typeface="Times New Roman" panose="02020603050405020304" pitchFamily="18" charset="0"/>
              </a:rPr>
              <a:t>get a card and embark on a fun journey of reading! </a:t>
            </a:r>
            <a:endParaRPr lang="en-US" altLang="zh-CN" b="1" i="1" dirty="0">
              <a:latin typeface="Times New Roman" panose="02020603050405020304" pitchFamily="18" charset="0"/>
              <a:cs typeface="Times New Roman" panose="02020603050405020304" pitchFamily="18" charset="0"/>
            </a:endParaRPr>
          </a:p>
          <a:p>
            <a:pPr algn="r"/>
            <a:r>
              <a:rPr lang="en-US" altLang="zh-CN" b="1" dirty="0">
                <a:latin typeface="Times New Roman" panose="02020603050405020304" pitchFamily="18" charset="0"/>
                <a:cs typeface="Times New Roman" panose="02020603050405020304" pitchFamily="18" charset="0"/>
              </a:rPr>
              <a:t>The School Library</a:t>
            </a:r>
            <a:endParaRPr lang="zh-CN" altLang="en-US"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238125" y="166976"/>
            <a:ext cx="9867900" cy="584775"/>
          </a:xfrm>
          <a:prstGeom prst="rect">
            <a:avLst/>
          </a:prstGeom>
          <a:noFill/>
        </p:spPr>
        <p:txBody>
          <a:bodyPr wrap="square" rtlCol="0">
            <a:spAutoFit/>
          </a:bodyPr>
          <a:lstStyle/>
          <a:p>
            <a:r>
              <a:rPr lang="zh-CN" altLang="en-US" sz="3200" b="1" i="1" dirty="0">
                <a:solidFill>
                  <a:srgbClr val="1226B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已</a:t>
            </a:r>
            <a:r>
              <a:rPr lang="zh-CN" altLang="en-US" sz="3200" b="1" i="1" dirty="0" smtClean="0">
                <a:solidFill>
                  <a:srgbClr val="1226B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写应用文回顾</a:t>
            </a:r>
            <a:r>
              <a:rPr lang="zh-CN" altLang="en-US" sz="3200" b="1" dirty="0" smtClean="0">
                <a:solidFill>
                  <a:srgbClr val="1226B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zh-CN" altLang="en-US"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（找主题）</a:t>
            </a:r>
            <a:endParaRPr lang="zh-CN" altLang="en-US" sz="32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椭圆 4"/>
          <p:cNvSpPr/>
          <p:nvPr/>
        </p:nvSpPr>
        <p:spPr>
          <a:xfrm>
            <a:off x="2311854" y="805542"/>
            <a:ext cx="1400176" cy="389845"/>
          </a:xfrm>
          <a:prstGeom prst="ellipse">
            <a:avLst/>
          </a:prstGeom>
          <a:no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646338" y="1389288"/>
            <a:ext cx="2031547" cy="389845"/>
          </a:xfrm>
          <a:prstGeom prst="ellipse">
            <a:avLst/>
          </a:prstGeom>
          <a:no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7505324" y="3219615"/>
            <a:ext cx="3974470" cy="58477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zh-CN" altLang="en-US" sz="3200" b="1" dirty="0" smtClean="0">
                <a:solidFill>
                  <a:schemeClr val="bg1"/>
                </a:solidFill>
              </a:rPr>
              <a:t>介绍</a:t>
            </a:r>
            <a:r>
              <a:rPr lang="zh-CN" altLang="en-US" sz="3200" b="1" dirty="0" smtClean="0">
                <a:solidFill>
                  <a:srgbClr val="FFFF00"/>
                </a:solidFill>
                <a:effectLst>
                  <a:outerShdw blurRad="38100" dist="38100" dir="2700000" algn="tl">
                    <a:srgbClr val="000000">
                      <a:alpha val="43137"/>
                    </a:srgbClr>
                  </a:outerShdw>
                </a:effectLst>
              </a:rPr>
              <a:t>国际学校</a:t>
            </a:r>
            <a:r>
              <a:rPr lang="zh-CN" altLang="en-US" sz="3200" b="1" dirty="0" smtClean="0"/>
              <a:t>图书馆</a:t>
            </a:r>
            <a:endParaRPr lang="zh-CN" altLang="en-US" sz="3200" b="1" dirty="0"/>
          </a:p>
        </p:txBody>
      </p:sp>
      <p:cxnSp>
        <p:nvCxnSpPr>
          <p:cNvPr id="9" name="直接连接符 8"/>
          <p:cNvCxnSpPr/>
          <p:nvPr/>
        </p:nvCxnSpPr>
        <p:spPr>
          <a:xfrm>
            <a:off x="2828776" y="3642057"/>
            <a:ext cx="3559629"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55259" y="3903098"/>
            <a:ext cx="5456654"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4988229" y="3272384"/>
            <a:ext cx="1400176" cy="389845"/>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357868" y="3515188"/>
            <a:ext cx="1400176" cy="389845"/>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直接连接符 19"/>
          <p:cNvCxnSpPr/>
          <p:nvPr/>
        </p:nvCxnSpPr>
        <p:spPr>
          <a:xfrm>
            <a:off x="931751" y="4191302"/>
            <a:ext cx="5456654"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455259" y="4479502"/>
            <a:ext cx="5933146"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439295" y="4758650"/>
            <a:ext cx="4648753"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par>
                                <p:cTn id="27" presetID="10"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10" presetClass="entr" presetSubtype="0"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85209" y="914065"/>
            <a:ext cx="5978965" cy="5632311"/>
          </a:xfrm>
          <a:prstGeom prst="rect">
            <a:avLst/>
          </a:prstGeom>
        </p:spPr>
        <p:txBody>
          <a:bodyPr wrap="square">
            <a:spAutoFit/>
          </a:bodyPr>
          <a:lstStyle/>
          <a:p>
            <a:r>
              <a:rPr lang="zh-CN" altLang="en-US" b="1" dirty="0" smtClean="0"/>
              <a:t>（</a:t>
            </a:r>
            <a:r>
              <a:rPr lang="en-US" altLang="zh-CN" b="1" dirty="0" smtClean="0"/>
              <a:t>2022</a:t>
            </a:r>
            <a:r>
              <a:rPr lang="zh-CN" altLang="en-US" b="1" dirty="0" smtClean="0"/>
              <a:t>全国</a:t>
            </a:r>
            <a:r>
              <a:rPr lang="en-US" altLang="zh-CN" b="1" dirty="0" smtClean="0"/>
              <a:t>I</a:t>
            </a:r>
            <a:r>
              <a:rPr lang="zh-CN" altLang="en-US" b="1" dirty="0" smtClean="0"/>
              <a:t>卷）假定</a:t>
            </a:r>
            <a:r>
              <a:rPr lang="zh-CN" altLang="en-US" b="1" dirty="0"/>
              <a:t>你是校广播站英语节目“</a:t>
            </a:r>
            <a:r>
              <a:rPr lang="en-US" altLang="zh-CN" b="1" dirty="0"/>
              <a:t>Talk and Talk</a:t>
            </a:r>
            <a:r>
              <a:rPr lang="zh-CN" altLang="en-US" b="1" dirty="0"/>
              <a:t>”的负责人李华，请给外教</a:t>
            </a:r>
            <a:r>
              <a:rPr lang="en-US" altLang="zh-CN" b="1" dirty="0"/>
              <a:t>Caroline</a:t>
            </a:r>
            <a:r>
              <a:rPr lang="zh-CN" altLang="en-US" b="1" dirty="0"/>
              <a:t>写邮件邀请她做一次访谈。内容包括：</a:t>
            </a:r>
            <a:endParaRPr lang="en-US" altLang="zh-CN" b="1" dirty="0"/>
          </a:p>
          <a:p>
            <a:pPr marL="342900" indent="-342900">
              <a:buAutoNum type="arabicPeriod"/>
            </a:pPr>
            <a:r>
              <a:rPr lang="zh-CN" altLang="en-US" b="1" dirty="0"/>
              <a:t>节目介绍；</a:t>
            </a:r>
            <a:endParaRPr lang="en-US" altLang="zh-CN" b="1" dirty="0"/>
          </a:p>
          <a:p>
            <a:pPr marL="342900" indent="-342900">
              <a:buAutoNum type="arabicPeriod"/>
            </a:pPr>
            <a:r>
              <a:rPr lang="zh-CN" altLang="en-US" b="1" dirty="0"/>
              <a:t>访谈的时间和话题</a:t>
            </a:r>
            <a:r>
              <a:rPr lang="zh-CN" altLang="en-US" b="1" dirty="0" smtClean="0"/>
              <a:t>。</a:t>
            </a:r>
            <a:endParaRPr lang="en-US" altLang="zh-CN" b="1" dirty="0" smtClean="0"/>
          </a:p>
          <a:p>
            <a:r>
              <a:rPr lang="en-US" altLang="zh-CN" b="1" dirty="0"/>
              <a:t>Dear Caroline,</a:t>
            </a:r>
            <a:endParaRPr lang="en-US" altLang="zh-CN" b="1" dirty="0"/>
          </a:p>
          <a:p>
            <a:pPr algn="just"/>
            <a:r>
              <a:rPr lang="en-US" altLang="zh-CN" b="1" dirty="0"/>
              <a:t>       </a:t>
            </a:r>
            <a:r>
              <a:rPr lang="en-US" altLang="zh-CN" b="1" i="1" dirty="0" smtClean="0">
                <a:solidFill>
                  <a:schemeClr val="tx1">
                    <a:lumMod val="95000"/>
                    <a:lumOff val="5000"/>
                  </a:schemeClr>
                </a:solidFill>
                <a:latin typeface="Times New Roman" panose="02020603050405020304" pitchFamily="18" charset="0"/>
                <a:cs typeface="Times New Roman" panose="02020603050405020304" pitchFamily="18" charset="0"/>
              </a:rPr>
              <a:t>Representing </a:t>
            </a:r>
            <a:r>
              <a:rPr lang="en-US" altLang="zh-CN" b="1" i="1" dirty="0">
                <a:solidFill>
                  <a:schemeClr val="tx1">
                    <a:lumMod val="95000"/>
                    <a:lumOff val="5000"/>
                  </a:schemeClr>
                </a:solidFill>
                <a:latin typeface="Times New Roman" panose="02020603050405020304" pitchFamily="18" charset="0"/>
                <a:cs typeface="Times New Roman" panose="02020603050405020304" pitchFamily="18" charset="0"/>
              </a:rPr>
              <a:t>our school radio station, I feel greatly honored to invite you to attend our program—Talk and Talk. </a:t>
            </a:r>
            <a:endParaRPr lang="en-US" altLang="zh-CN" b="1" i="1"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US" altLang="zh-CN" b="1" i="1" dirty="0">
                <a:solidFill>
                  <a:schemeClr val="tx1">
                    <a:lumMod val="95000"/>
                    <a:lumOff val="5000"/>
                  </a:schemeClr>
                </a:solidFill>
                <a:latin typeface="Times New Roman" panose="02020603050405020304" pitchFamily="18" charset="0"/>
                <a:cs typeface="Times New Roman" panose="02020603050405020304" pitchFamily="18" charset="0"/>
              </a:rPr>
              <a:t>       Established ten years ago, Talk and Talk provides a perfect platform for teachers to share their insightful ideas with students. Now, faced with difficulty in learning English well, plenty of students feel it an urge to know how to deal with it. As our distinguished English teacher, your aid can definitely benefit us students. </a:t>
            </a:r>
            <a:endParaRPr lang="en-US" altLang="zh-CN" b="1" i="1"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US" altLang="zh-CN" b="1" i="1" dirty="0">
                <a:solidFill>
                  <a:schemeClr val="tx1">
                    <a:lumMod val="95000"/>
                    <a:lumOff val="5000"/>
                  </a:schemeClr>
                </a:solidFill>
                <a:latin typeface="Times New Roman" panose="02020603050405020304" pitchFamily="18" charset="0"/>
                <a:cs typeface="Times New Roman" panose="02020603050405020304" pitchFamily="18" charset="0"/>
              </a:rPr>
              <a:t>        If you are available at 6:00 p.m. this Sunday, we Talk and Talk staff are all waiting for your coming. Looking forward to your reply. </a:t>
            </a:r>
            <a:endParaRPr lang="en-US" altLang="zh-CN" b="1" i="1"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lgn="r"/>
            <a:r>
              <a:rPr lang="en-US" altLang="zh-CN" b="1" dirty="0" smtClean="0"/>
              <a:t>Yours </a:t>
            </a:r>
            <a:r>
              <a:rPr lang="en-US" altLang="zh-CN" b="1" dirty="0"/>
              <a:t>sincerely,</a:t>
            </a:r>
            <a:endParaRPr lang="en-US" altLang="zh-CN" b="1" dirty="0"/>
          </a:p>
          <a:p>
            <a:pPr algn="r"/>
            <a:r>
              <a:rPr lang="en-US" altLang="zh-CN" b="1" dirty="0"/>
              <a:t>Li </a:t>
            </a:r>
            <a:r>
              <a:rPr lang="en-US" altLang="zh-CN" b="1" dirty="0" err="1"/>
              <a:t>Hua</a:t>
            </a:r>
            <a:endParaRPr lang="zh-CN" altLang="en-US" b="1" dirty="0"/>
          </a:p>
          <a:p>
            <a:endParaRPr lang="en-US" altLang="zh-CN" b="1" dirty="0" smtClean="0"/>
          </a:p>
        </p:txBody>
      </p:sp>
      <p:sp>
        <p:nvSpPr>
          <p:cNvPr id="3" name="TextBox 2"/>
          <p:cNvSpPr txBox="1"/>
          <p:nvPr/>
        </p:nvSpPr>
        <p:spPr>
          <a:xfrm>
            <a:off x="238125" y="166976"/>
            <a:ext cx="9867900" cy="584775"/>
          </a:xfrm>
          <a:prstGeom prst="rect">
            <a:avLst/>
          </a:prstGeom>
          <a:noFill/>
        </p:spPr>
        <p:txBody>
          <a:bodyPr wrap="square" rtlCol="0">
            <a:spAutoFit/>
          </a:bodyPr>
          <a:lstStyle/>
          <a:p>
            <a:r>
              <a:rPr lang="zh-CN" altLang="en-US" sz="3200" b="1" i="1" dirty="0">
                <a:solidFill>
                  <a:srgbClr val="1226B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已</a:t>
            </a:r>
            <a:r>
              <a:rPr lang="zh-CN" altLang="en-US" sz="3200" b="1" i="1" dirty="0" smtClean="0">
                <a:solidFill>
                  <a:srgbClr val="1226B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写应用文回顾</a:t>
            </a:r>
            <a:r>
              <a:rPr lang="zh-CN" altLang="en-US" sz="3200" b="1" dirty="0" smtClean="0">
                <a:solidFill>
                  <a:srgbClr val="1226B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zh-CN" altLang="en-US"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（找主题）</a:t>
            </a:r>
            <a:endParaRPr lang="zh-CN" altLang="en-US" sz="32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椭圆 4"/>
          <p:cNvSpPr/>
          <p:nvPr/>
        </p:nvSpPr>
        <p:spPr>
          <a:xfrm>
            <a:off x="2930464" y="905012"/>
            <a:ext cx="2392977" cy="389845"/>
          </a:xfrm>
          <a:prstGeom prst="ellipse">
            <a:avLst/>
          </a:prstGeom>
          <a:no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696801" y="2004675"/>
            <a:ext cx="2392977" cy="389845"/>
          </a:xfrm>
          <a:prstGeom prst="ellipse">
            <a:avLst/>
          </a:prstGeom>
          <a:no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7116023" y="3219615"/>
            <a:ext cx="4680642" cy="58477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zh-CN" altLang="en-US" sz="3200" b="1" dirty="0" smtClean="0"/>
              <a:t>广播站</a:t>
            </a:r>
            <a:r>
              <a:rPr lang="zh-CN" altLang="en-US" sz="3200" b="1" dirty="0" smtClean="0">
                <a:solidFill>
                  <a:srgbClr val="FFFF00"/>
                </a:solidFill>
                <a:effectLst>
                  <a:outerShdw blurRad="38100" dist="38100" dir="2700000" algn="tl">
                    <a:srgbClr val="000000">
                      <a:alpha val="43137"/>
                    </a:srgbClr>
                  </a:outerShdw>
                </a:effectLst>
              </a:rPr>
              <a:t>英语</a:t>
            </a:r>
            <a:r>
              <a:rPr lang="zh-CN" altLang="en-US" sz="3200" b="1" dirty="0"/>
              <a:t>访谈节目</a:t>
            </a:r>
            <a:r>
              <a:rPr lang="zh-CN" altLang="en-US" sz="3200" b="1" dirty="0">
                <a:solidFill>
                  <a:srgbClr val="FFFF00"/>
                </a:solidFill>
                <a:effectLst>
                  <a:outerShdw blurRad="38100" dist="38100" dir="2700000" algn="tl">
                    <a:srgbClr val="000000">
                      <a:alpha val="43137"/>
                    </a:srgbClr>
                  </a:outerShdw>
                </a:effectLst>
              </a:rPr>
              <a:t>邀请</a:t>
            </a:r>
            <a:endParaRPr lang="zh-CN" altLang="en-US" sz="3200" b="1" dirty="0">
              <a:solidFill>
                <a:srgbClr val="FFFF00"/>
              </a:solidFill>
              <a:effectLst>
                <a:outerShdw blurRad="38100" dist="38100" dir="2700000" algn="tl">
                  <a:srgbClr val="000000">
                    <a:alpha val="43137"/>
                  </a:srgbClr>
                </a:outerShdw>
              </a:effectLst>
            </a:endParaRPr>
          </a:p>
        </p:txBody>
      </p:sp>
      <p:cxnSp>
        <p:nvCxnSpPr>
          <p:cNvPr id="8" name="直接连接符 7"/>
          <p:cNvCxnSpPr/>
          <p:nvPr/>
        </p:nvCxnSpPr>
        <p:spPr>
          <a:xfrm>
            <a:off x="1612446" y="3126009"/>
            <a:ext cx="3113463"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332236" y="4545895"/>
            <a:ext cx="5023297"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578129" y="4806937"/>
            <a:ext cx="2744493"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2102444" y="5330529"/>
            <a:ext cx="3402063"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2469089" y="3609467"/>
            <a:ext cx="4121834" cy="389845"/>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17401" y="829374"/>
            <a:ext cx="6096000" cy="1754326"/>
          </a:xfrm>
          <a:prstGeom prst="rect">
            <a:avLst/>
          </a:prstGeom>
        </p:spPr>
        <p:txBody>
          <a:bodyPr>
            <a:spAutoFit/>
          </a:bodyPr>
          <a:lstStyle/>
          <a:p>
            <a:r>
              <a:rPr lang="zh-CN" altLang="en-US" b="1" dirty="0"/>
              <a:t>假定你是国际学校学生李华，</a:t>
            </a:r>
            <a:r>
              <a:rPr lang="en-US" altLang="zh-CN" b="1" dirty="0"/>
              <a:t>4</a:t>
            </a:r>
            <a:r>
              <a:rPr lang="zh-CN" altLang="en-US" b="1" dirty="0"/>
              <a:t>月</a:t>
            </a:r>
            <a:r>
              <a:rPr lang="en-US" altLang="zh-CN" b="1" dirty="0"/>
              <a:t>22</a:t>
            </a:r>
            <a:r>
              <a:rPr lang="zh-CN" altLang="en-US" b="1" dirty="0"/>
              <a:t>日</a:t>
            </a:r>
            <a:r>
              <a:rPr lang="en-US" altLang="zh-CN" b="1" dirty="0"/>
              <a:t>“</a:t>
            </a:r>
            <a:r>
              <a:rPr lang="zh-CN" altLang="en-US" b="1" dirty="0"/>
              <a:t>世界地球日</a:t>
            </a:r>
            <a:r>
              <a:rPr lang="en-US" altLang="zh-CN" b="1" dirty="0"/>
              <a:t>”</a:t>
            </a:r>
            <a:r>
              <a:rPr lang="zh-CN" altLang="en-US" b="1" dirty="0"/>
              <a:t>即将来临，请你代表学生会写一封倡议书，呼吁大家关爱地球。内容包括：</a:t>
            </a:r>
            <a:endParaRPr lang="zh-CN" altLang="en-US" b="1" dirty="0"/>
          </a:p>
          <a:p>
            <a:r>
              <a:rPr lang="en-US" altLang="zh-CN" b="1" dirty="0" smtClean="0"/>
              <a:t>1</a:t>
            </a:r>
            <a:r>
              <a:rPr lang="en-US" altLang="zh-CN" b="1" dirty="0"/>
              <a:t>. </a:t>
            </a:r>
            <a:r>
              <a:rPr lang="zh-CN" altLang="en-US" b="1" dirty="0"/>
              <a:t>现状说明</a:t>
            </a:r>
            <a:endParaRPr lang="zh-CN" altLang="en-US" b="1" dirty="0"/>
          </a:p>
          <a:p>
            <a:r>
              <a:rPr lang="en-US" altLang="zh-CN" b="1" dirty="0"/>
              <a:t>2. </a:t>
            </a:r>
            <a:r>
              <a:rPr lang="zh-CN" altLang="en-US" b="1" dirty="0"/>
              <a:t>具体措施</a:t>
            </a:r>
            <a:endParaRPr lang="zh-CN" altLang="en-US" b="1" dirty="0"/>
          </a:p>
          <a:p>
            <a:r>
              <a:rPr lang="en-US" altLang="zh-CN" b="1" dirty="0"/>
              <a:t>3. </a:t>
            </a:r>
            <a:r>
              <a:rPr lang="zh-CN" altLang="en-US" b="1" dirty="0"/>
              <a:t>发出</a:t>
            </a:r>
            <a:r>
              <a:rPr lang="zh-CN" altLang="en-US" b="1" dirty="0" smtClean="0"/>
              <a:t>倡议</a:t>
            </a:r>
            <a:endParaRPr lang="en-US" altLang="zh-CN" b="1" dirty="0" smtClean="0"/>
          </a:p>
        </p:txBody>
      </p:sp>
      <p:sp>
        <p:nvSpPr>
          <p:cNvPr id="3" name="TextBox 2"/>
          <p:cNvSpPr txBox="1"/>
          <p:nvPr/>
        </p:nvSpPr>
        <p:spPr>
          <a:xfrm>
            <a:off x="238125" y="166976"/>
            <a:ext cx="9867900" cy="584775"/>
          </a:xfrm>
          <a:prstGeom prst="rect">
            <a:avLst/>
          </a:prstGeom>
          <a:noFill/>
        </p:spPr>
        <p:txBody>
          <a:bodyPr wrap="square" rtlCol="0">
            <a:spAutoFit/>
          </a:bodyPr>
          <a:lstStyle/>
          <a:p>
            <a:r>
              <a:rPr lang="zh-CN" altLang="en-US" sz="3200" b="1" i="1" dirty="0" smtClean="0">
                <a:solidFill>
                  <a:srgbClr val="1226B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未写应用文审题训练</a:t>
            </a:r>
            <a:r>
              <a:rPr lang="zh-CN" altLang="en-US"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（找主题）</a:t>
            </a:r>
            <a:endParaRPr lang="zh-CN" altLang="en-US" sz="32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矩形 1"/>
          <p:cNvSpPr/>
          <p:nvPr/>
        </p:nvSpPr>
        <p:spPr>
          <a:xfrm>
            <a:off x="337713" y="2878804"/>
            <a:ext cx="6095998" cy="3693319"/>
          </a:xfrm>
          <a:prstGeom prst="rect">
            <a:avLst/>
          </a:prstGeom>
        </p:spPr>
        <p:txBody>
          <a:bodyPr wrap="square">
            <a:spAutoFit/>
          </a:bodyPr>
          <a:lstStyle/>
          <a:p>
            <a:r>
              <a:rPr lang="en-US" altLang="zh-CN" b="1" i="1" dirty="0">
                <a:latin typeface="Times New Roman" panose="02020603050405020304" pitchFamily="18" charset="0"/>
                <a:cs typeface="Times New Roman" panose="02020603050405020304" pitchFamily="18" charset="0"/>
              </a:rPr>
              <a:t>Dear fellow students, </a:t>
            </a:r>
            <a:endParaRPr lang="en-US" altLang="zh-CN" b="1" i="1" dirty="0">
              <a:latin typeface="Times New Roman" panose="02020603050405020304" pitchFamily="18" charset="0"/>
              <a:cs typeface="Times New Roman" panose="02020603050405020304" pitchFamily="18" charset="0"/>
            </a:endParaRPr>
          </a:p>
          <a:p>
            <a:pPr algn="just"/>
            <a:r>
              <a:rPr lang="en-US" altLang="zh-CN" b="1" i="1" dirty="0">
                <a:latin typeface="Times New Roman" panose="02020603050405020304" pitchFamily="18" charset="0"/>
                <a:cs typeface="Times New Roman" panose="02020603050405020304" pitchFamily="18" charset="0"/>
              </a:rPr>
              <a:t>        As carbon emissions rocket and extreme weather frequents, our earth is experiencing unprecedented challenges. </a:t>
            </a:r>
            <a:endParaRPr lang="en-US" altLang="zh-CN" b="1" i="1" dirty="0">
              <a:latin typeface="Times New Roman" panose="02020603050405020304" pitchFamily="18" charset="0"/>
              <a:cs typeface="Times New Roman" panose="02020603050405020304" pitchFamily="18" charset="0"/>
            </a:endParaRPr>
          </a:p>
          <a:p>
            <a:pPr algn="just"/>
            <a:r>
              <a:rPr lang="en-US" altLang="zh-CN" b="1" i="1" dirty="0">
                <a:latin typeface="Times New Roman" panose="02020603050405020304" pitchFamily="18" charset="0"/>
                <a:cs typeface="Times New Roman" panose="02020603050405020304" pitchFamily="18" charset="0"/>
              </a:rPr>
              <a:t>        So we firmly advocate all of us to live an environmentally friendly life. Taking public transport instead of cars never fails to be a good choice. Additionally, by no means should anyone leave the electronic devices on while not using it. Moreover, it’s highly suggested to replace low-efficiency devices with energy-efficient ones such as LED. </a:t>
            </a:r>
            <a:endParaRPr lang="en-US" altLang="zh-CN" b="1" i="1" dirty="0">
              <a:latin typeface="Times New Roman" panose="02020603050405020304" pitchFamily="18" charset="0"/>
              <a:cs typeface="Times New Roman" panose="02020603050405020304" pitchFamily="18" charset="0"/>
            </a:endParaRPr>
          </a:p>
          <a:p>
            <a:pPr algn="just"/>
            <a:r>
              <a:rPr lang="en-US" altLang="zh-CN" b="1" i="1" dirty="0">
                <a:latin typeface="Times New Roman" panose="02020603050405020304" pitchFamily="18" charset="0"/>
                <a:cs typeface="Times New Roman" panose="02020603050405020304" pitchFamily="18" charset="0"/>
              </a:rPr>
              <a:t>        It’s high time that we spared no effort to stop the situation from worsening. Let’s do it!</a:t>
            </a:r>
            <a:endParaRPr lang="en-US" altLang="zh-CN" b="1" i="1" dirty="0">
              <a:latin typeface="Times New Roman" panose="02020603050405020304" pitchFamily="18" charset="0"/>
              <a:cs typeface="Times New Roman" panose="02020603050405020304" pitchFamily="18" charset="0"/>
            </a:endParaRPr>
          </a:p>
          <a:p>
            <a:endParaRPr lang="en-US" altLang="zh-CN" b="1" i="1" dirty="0">
              <a:latin typeface="Times New Roman" panose="02020603050405020304" pitchFamily="18" charset="0"/>
              <a:cs typeface="Times New Roman" panose="02020603050405020304" pitchFamily="18" charset="0"/>
            </a:endParaRPr>
          </a:p>
          <a:p>
            <a:pPr algn="r"/>
            <a:r>
              <a:rPr lang="en-US" altLang="zh-CN" b="1" i="1" dirty="0">
                <a:latin typeface="Times New Roman" panose="02020603050405020304" pitchFamily="18" charset="0"/>
                <a:cs typeface="Times New Roman" panose="02020603050405020304" pitchFamily="18" charset="0"/>
              </a:rPr>
              <a:t>The Student Union</a:t>
            </a:r>
            <a:endParaRPr lang="zh-CN" altLang="en-US" i="1" dirty="0">
              <a:latin typeface="Times New Roman" panose="02020603050405020304" pitchFamily="18" charset="0"/>
              <a:cs typeface="Times New Roman" panose="02020603050405020304" pitchFamily="18" charset="0"/>
            </a:endParaRPr>
          </a:p>
        </p:txBody>
      </p:sp>
      <p:sp>
        <p:nvSpPr>
          <p:cNvPr id="5" name="椭圆 4"/>
          <p:cNvSpPr/>
          <p:nvPr/>
        </p:nvSpPr>
        <p:spPr>
          <a:xfrm>
            <a:off x="4029905" y="829374"/>
            <a:ext cx="1719044" cy="389845"/>
          </a:xfrm>
          <a:prstGeom prst="ellipse">
            <a:avLst/>
          </a:prstGeom>
          <a:no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3050622" y="1135976"/>
            <a:ext cx="979283" cy="389845"/>
          </a:xfrm>
          <a:prstGeom prst="ellipse">
            <a:avLst/>
          </a:prstGeom>
          <a:no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021964" y="1135975"/>
            <a:ext cx="2152499" cy="389845"/>
          </a:xfrm>
          <a:prstGeom prst="ellipse">
            <a:avLst/>
          </a:prstGeom>
          <a:no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6513401" y="3078459"/>
            <a:ext cx="5582027" cy="58477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zh-CN" altLang="en-US" sz="3200" b="1" dirty="0" smtClean="0">
                <a:solidFill>
                  <a:srgbClr val="FFFF00"/>
                </a:solidFill>
                <a:effectLst>
                  <a:outerShdw blurRad="38100" dist="38100" dir="2700000" algn="tl">
                    <a:srgbClr val="000000">
                      <a:alpha val="43137"/>
                    </a:srgbClr>
                  </a:outerShdw>
                </a:effectLst>
              </a:rPr>
              <a:t>倡议书</a:t>
            </a:r>
            <a:r>
              <a:rPr lang="en-US" altLang="zh-CN" sz="3200" b="1" dirty="0" smtClean="0">
                <a:solidFill>
                  <a:schemeClr val="bg1"/>
                </a:solidFill>
              </a:rPr>
              <a:t>——</a:t>
            </a:r>
            <a:r>
              <a:rPr lang="zh-CN" altLang="en-US" sz="3200" b="1" dirty="0" smtClean="0">
                <a:solidFill>
                  <a:schemeClr val="bg1"/>
                </a:solidFill>
              </a:rPr>
              <a:t>呼吁大家关爱地球</a:t>
            </a:r>
            <a:endParaRPr lang="zh-CN" altLang="en-US" sz="3200" b="1" dirty="0">
              <a:solidFill>
                <a:schemeClr val="bg1"/>
              </a:solidFill>
            </a:endParaRPr>
          </a:p>
        </p:txBody>
      </p:sp>
      <p:cxnSp>
        <p:nvCxnSpPr>
          <p:cNvPr id="9" name="直接连接符 8"/>
          <p:cNvCxnSpPr/>
          <p:nvPr/>
        </p:nvCxnSpPr>
        <p:spPr>
          <a:xfrm>
            <a:off x="842901" y="3479094"/>
            <a:ext cx="5512632"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337713" y="3767296"/>
            <a:ext cx="5909178"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842901" y="5676069"/>
            <a:ext cx="5512632"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417401" y="5946164"/>
            <a:ext cx="2524975"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709085" y="1983762"/>
            <a:ext cx="970803"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709085" y="2538435"/>
            <a:ext cx="970803"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01336" y="829128"/>
            <a:ext cx="6096000" cy="1754326"/>
          </a:xfrm>
          <a:prstGeom prst="rect">
            <a:avLst/>
          </a:prstGeom>
        </p:spPr>
        <p:txBody>
          <a:bodyPr>
            <a:spAutoFit/>
          </a:bodyPr>
          <a:lstStyle/>
          <a:p>
            <a:r>
              <a:rPr lang="zh-CN" altLang="en-US" b="1" dirty="0">
                <a:solidFill>
                  <a:schemeClr val="tx1">
                    <a:lumMod val="95000"/>
                    <a:lumOff val="5000"/>
                  </a:schemeClr>
                </a:solidFill>
              </a:rPr>
              <a:t>假如你是李华，高考即将来临，但你最近越来越紧张，无法集中精力复习，请给你校英语报负责学生心理专栏的老师</a:t>
            </a:r>
            <a:r>
              <a:rPr lang="en-US" altLang="zh-CN" b="1" dirty="0">
                <a:solidFill>
                  <a:schemeClr val="tx1">
                    <a:lumMod val="95000"/>
                    <a:lumOff val="5000"/>
                  </a:schemeClr>
                </a:solidFill>
              </a:rPr>
              <a:t>Karen</a:t>
            </a:r>
            <a:r>
              <a:rPr lang="zh-CN" altLang="en-US" b="1" dirty="0">
                <a:solidFill>
                  <a:schemeClr val="tx1">
                    <a:lumMod val="95000"/>
                    <a:lumOff val="5000"/>
                  </a:schemeClr>
                </a:solidFill>
              </a:rPr>
              <a:t>写封邮件，寻求帮助。内容包括：</a:t>
            </a:r>
            <a:endParaRPr lang="en-US" altLang="zh-CN" b="1" dirty="0">
              <a:solidFill>
                <a:schemeClr val="tx1">
                  <a:lumMod val="95000"/>
                  <a:lumOff val="5000"/>
                </a:schemeClr>
              </a:solidFill>
            </a:endParaRPr>
          </a:p>
          <a:p>
            <a:pPr marL="514350" indent="-514350">
              <a:buAutoNum type="arabicPeriod"/>
            </a:pPr>
            <a:r>
              <a:rPr lang="zh-CN" altLang="en-US" b="1" dirty="0">
                <a:solidFill>
                  <a:schemeClr val="tx1">
                    <a:lumMod val="95000"/>
                    <a:lumOff val="5000"/>
                  </a:schemeClr>
                </a:solidFill>
              </a:rPr>
              <a:t>自我介绍；</a:t>
            </a:r>
            <a:endParaRPr lang="en-US" altLang="zh-CN" b="1" dirty="0">
              <a:solidFill>
                <a:schemeClr val="tx1">
                  <a:lumMod val="95000"/>
                  <a:lumOff val="5000"/>
                </a:schemeClr>
              </a:solidFill>
            </a:endParaRPr>
          </a:p>
          <a:p>
            <a:pPr marL="514350" indent="-514350">
              <a:buAutoNum type="arabicPeriod"/>
            </a:pPr>
            <a:r>
              <a:rPr lang="zh-CN" altLang="en-US" b="1" dirty="0">
                <a:solidFill>
                  <a:schemeClr val="tx1">
                    <a:lumMod val="95000"/>
                    <a:lumOff val="5000"/>
                  </a:schemeClr>
                </a:solidFill>
              </a:rPr>
              <a:t>你的困难；</a:t>
            </a:r>
            <a:endParaRPr lang="en-US" altLang="zh-CN" b="1" dirty="0">
              <a:solidFill>
                <a:schemeClr val="tx1">
                  <a:lumMod val="95000"/>
                  <a:lumOff val="5000"/>
                </a:schemeClr>
              </a:solidFill>
            </a:endParaRPr>
          </a:p>
          <a:p>
            <a:pPr marL="514350" indent="-514350">
              <a:buAutoNum type="arabicPeriod"/>
            </a:pPr>
            <a:r>
              <a:rPr lang="zh-CN" altLang="en-US" b="1" dirty="0">
                <a:solidFill>
                  <a:schemeClr val="tx1">
                    <a:lumMod val="95000"/>
                    <a:lumOff val="5000"/>
                  </a:schemeClr>
                </a:solidFill>
              </a:rPr>
              <a:t>请求帮助</a:t>
            </a:r>
            <a:r>
              <a:rPr lang="zh-CN" altLang="en-US" b="1" dirty="0" smtClean="0">
                <a:solidFill>
                  <a:schemeClr val="tx1">
                    <a:lumMod val="95000"/>
                    <a:lumOff val="5000"/>
                  </a:schemeClr>
                </a:solidFill>
              </a:rPr>
              <a:t>。</a:t>
            </a:r>
            <a:endParaRPr lang="en-US" altLang="zh-CN" b="1" dirty="0" smtClean="0">
              <a:solidFill>
                <a:schemeClr val="tx1">
                  <a:lumMod val="95000"/>
                  <a:lumOff val="5000"/>
                </a:schemeClr>
              </a:solidFill>
            </a:endParaRPr>
          </a:p>
        </p:txBody>
      </p:sp>
      <p:sp>
        <p:nvSpPr>
          <p:cNvPr id="3" name="TextBox 2"/>
          <p:cNvSpPr txBox="1"/>
          <p:nvPr/>
        </p:nvSpPr>
        <p:spPr>
          <a:xfrm>
            <a:off x="238125" y="166976"/>
            <a:ext cx="9867900" cy="584775"/>
          </a:xfrm>
          <a:prstGeom prst="rect">
            <a:avLst/>
          </a:prstGeom>
          <a:noFill/>
        </p:spPr>
        <p:txBody>
          <a:bodyPr wrap="square" rtlCol="0">
            <a:spAutoFit/>
          </a:bodyPr>
          <a:lstStyle/>
          <a:p>
            <a:r>
              <a:rPr lang="zh-CN" altLang="en-US" sz="3200" b="1" i="1" dirty="0" smtClean="0">
                <a:solidFill>
                  <a:srgbClr val="1226B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未写应用文审题训练</a:t>
            </a:r>
            <a:r>
              <a:rPr lang="zh-CN" altLang="en-US"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（找主题）</a:t>
            </a:r>
            <a:endParaRPr lang="zh-CN" altLang="en-US" sz="32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矩形 1"/>
          <p:cNvSpPr/>
          <p:nvPr/>
        </p:nvSpPr>
        <p:spPr>
          <a:xfrm>
            <a:off x="422495" y="2602685"/>
            <a:ext cx="6096000" cy="3970318"/>
          </a:xfrm>
          <a:prstGeom prst="rect">
            <a:avLst/>
          </a:prstGeom>
        </p:spPr>
        <p:txBody>
          <a:bodyPr>
            <a:spAutoFit/>
          </a:bodyPr>
          <a:lstStyle/>
          <a:p>
            <a:pPr algn="just"/>
            <a:r>
              <a:rPr lang="en-US" altLang="zh-CN" b="1" i="1" dirty="0">
                <a:latin typeface="Times New Roman" panose="02020603050405020304" pitchFamily="18" charset="0"/>
                <a:ea typeface="等线" panose="02010600030101010101" pitchFamily="2" charset="-122"/>
                <a:cs typeface="Times New Roman" panose="02020603050405020304" pitchFamily="18" charset="0"/>
              </a:rPr>
              <a:t>Dear Karen,</a:t>
            </a:r>
            <a:endParaRPr lang="en-US" altLang="zh-CN" b="1" i="1" dirty="0">
              <a:latin typeface="Times New Roman" panose="02020603050405020304" pitchFamily="18" charset="0"/>
              <a:ea typeface="等线" panose="02010600030101010101" pitchFamily="2" charset="-122"/>
              <a:cs typeface="Times New Roman" panose="02020603050405020304" pitchFamily="18" charset="0"/>
            </a:endParaRPr>
          </a:p>
          <a:p>
            <a:pPr algn="just"/>
            <a:r>
              <a:rPr lang="en-US" altLang="zh-CN" b="1" i="1" dirty="0">
                <a:latin typeface="Times New Roman" panose="02020603050405020304" pitchFamily="18" charset="0"/>
                <a:ea typeface="等线" panose="02010600030101010101" pitchFamily="2" charset="-122"/>
                <a:cs typeface="Times New Roman" panose="02020603050405020304" pitchFamily="18" charset="0"/>
              </a:rPr>
              <a:t>       I am Li </a:t>
            </a:r>
            <a:r>
              <a:rPr lang="en-US" altLang="zh-CN" b="1" i="1" dirty="0" err="1">
                <a:latin typeface="Times New Roman" panose="02020603050405020304" pitchFamily="18" charset="0"/>
                <a:ea typeface="等线" panose="02010600030101010101" pitchFamily="2" charset="-122"/>
                <a:cs typeface="Times New Roman" panose="02020603050405020304" pitchFamily="18" charset="0"/>
              </a:rPr>
              <a:t>Hua</a:t>
            </a:r>
            <a:r>
              <a:rPr lang="en-US" altLang="zh-CN" b="1" i="1" dirty="0">
                <a:latin typeface="Times New Roman" panose="02020603050405020304" pitchFamily="18" charset="0"/>
                <a:ea typeface="等线" panose="02010600030101010101" pitchFamily="2" charset="-122"/>
                <a:cs typeface="Times New Roman" panose="02020603050405020304" pitchFamily="18" charset="0"/>
              </a:rPr>
              <a:t>, a senior 3 student. </a:t>
            </a:r>
            <a:r>
              <a:rPr lang="en-US" altLang="zh-CN" b="1" i="1" dirty="0">
                <a:solidFill>
                  <a:schemeClr val="tx1">
                    <a:lumMod val="95000"/>
                    <a:lumOff val="5000"/>
                  </a:schemeClr>
                </a:solidFill>
                <a:latin typeface="Times New Roman" panose="02020603050405020304" pitchFamily="18" charset="0"/>
                <a:ea typeface="等线" panose="02010600030101010101" pitchFamily="2" charset="-122"/>
                <a:cs typeface="Times New Roman" panose="02020603050405020304" pitchFamily="18" charset="0"/>
              </a:rPr>
              <a:t>With the College Entrance Exam approaching, I encountered some difficulties in my learning, so I am writing to ask you for a favor. </a:t>
            </a:r>
            <a:endParaRPr lang="en-US" altLang="zh-CN" b="1" i="1" dirty="0">
              <a:solidFill>
                <a:schemeClr val="tx1">
                  <a:lumMod val="95000"/>
                  <a:lumOff val="5000"/>
                </a:schemeClr>
              </a:solidFill>
              <a:latin typeface="Times New Roman" panose="02020603050405020304" pitchFamily="18" charset="0"/>
              <a:ea typeface="等线" panose="02010600030101010101" pitchFamily="2" charset="-122"/>
              <a:cs typeface="Times New Roman" panose="02020603050405020304" pitchFamily="18" charset="0"/>
            </a:endParaRPr>
          </a:p>
          <a:p>
            <a:pPr algn="just"/>
            <a:r>
              <a:rPr lang="en-US" altLang="zh-CN" b="1" i="1" dirty="0">
                <a:solidFill>
                  <a:schemeClr val="tx1">
                    <a:lumMod val="95000"/>
                    <a:lumOff val="5000"/>
                  </a:schemeClr>
                </a:solidFill>
                <a:latin typeface="Times New Roman" panose="02020603050405020304" pitchFamily="18" charset="0"/>
                <a:ea typeface="等线" panose="02010600030101010101" pitchFamily="2" charset="-122"/>
                <a:cs typeface="Times New Roman" panose="02020603050405020304" pitchFamily="18" charset="0"/>
              </a:rPr>
              <a:t>       The high expectation from teachers and my parents pushes me in enormous stress, making me hard to fall asleep every night. Worse still, I find it difficult to concentrate on my study, for which I am extremely nervous and unsettled. </a:t>
            </a:r>
            <a:endParaRPr lang="en-US" altLang="zh-CN" b="1" i="1" dirty="0">
              <a:solidFill>
                <a:schemeClr val="tx1">
                  <a:lumMod val="95000"/>
                  <a:lumOff val="5000"/>
                </a:schemeClr>
              </a:solidFill>
              <a:latin typeface="Times New Roman" panose="02020603050405020304" pitchFamily="18" charset="0"/>
              <a:ea typeface="等线" panose="02010600030101010101" pitchFamily="2" charset="-122"/>
              <a:cs typeface="Times New Roman" panose="02020603050405020304" pitchFamily="18" charset="0"/>
            </a:endParaRPr>
          </a:p>
          <a:p>
            <a:pPr algn="just"/>
            <a:r>
              <a:rPr lang="en-US" altLang="zh-CN" b="1" i="1" dirty="0">
                <a:solidFill>
                  <a:schemeClr val="tx1">
                    <a:lumMod val="95000"/>
                    <a:lumOff val="5000"/>
                  </a:schemeClr>
                </a:solidFill>
                <a:latin typeface="Times New Roman" panose="02020603050405020304" pitchFamily="18" charset="0"/>
                <a:ea typeface="等线" panose="02010600030101010101" pitchFamily="2" charset="-122"/>
                <a:cs typeface="Times New Roman" panose="02020603050405020304" pitchFamily="18" charset="0"/>
              </a:rPr>
              <a:t>       I will appreciate it if you could offer me some suggestions on how to overcome these problems. Looking forward to your earliest reply.</a:t>
            </a:r>
            <a:endParaRPr lang="en-US" altLang="zh-CN" b="1" i="1" dirty="0">
              <a:solidFill>
                <a:schemeClr val="tx1">
                  <a:lumMod val="95000"/>
                  <a:lumOff val="5000"/>
                </a:schemeClr>
              </a:solidFill>
              <a:latin typeface="Times New Roman" panose="02020603050405020304" pitchFamily="18" charset="0"/>
              <a:ea typeface="等线" panose="02010600030101010101" pitchFamily="2" charset="-122"/>
              <a:cs typeface="Times New Roman" panose="02020603050405020304" pitchFamily="18" charset="0"/>
            </a:endParaRPr>
          </a:p>
          <a:p>
            <a:pPr algn="r"/>
            <a:r>
              <a:rPr lang="en-US" altLang="zh-CN" b="1" i="1" dirty="0">
                <a:latin typeface="Times New Roman" panose="02020603050405020304" pitchFamily="18" charset="0"/>
                <a:ea typeface="等线" panose="02010600030101010101" pitchFamily="2" charset="-122"/>
                <a:cs typeface="Times New Roman" panose="02020603050405020304" pitchFamily="18" charset="0"/>
              </a:rPr>
              <a:t>Yours,</a:t>
            </a:r>
            <a:endParaRPr lang="en-US" altLang="zh-CN" b="1" i="1" dirty="0">
              <a:latin typeface="Times New Roman" panose="02020603050405020304" pitchFamily="18" charset="0"/>
              <a:ea typeface="等线" panose="02010600030101010101" pitchFamily="2" charset="-122"/>
              <a:cs typeface="Times New Roman" panose="02020603050405020304" pitchFamily="18" charset="0"/>
            </a:endParaRPr>
          </a:p>
          <a:p>
            <a:pPr algn="r"/>
            <a:r>
              <a:rPr lang="en-US" altLang="zh-CN" b="1" i="1" dirty="0">
                <a:latin typeface="Times New Roman" panose="02020603050405020304" pitchFamily="18" charset="0"/>
                <a:ea typeface="等线" panose="02010600030101010101" pitchFamily="2" charset="-122"/>
                <a:cs typeface="Times New Roman" panose="02020603050405020304" pitchFamily="18" charset="0"/>
              </a:rPr>
              <a:t>Li </a:t>
            </a:r>
            <a:r>
              <a:rPr lang="en-US" altLang="zh-CN" b="1" i="1" dirty="0" err="1">
                <a:latin typeface="Times New Roman" panose="02020603050405020304" pitchFamily="18" charset="0"/>
                <a:ea typeface="等线" panose="02010600030101010101" pitchFamily="2" charset="-122"/>
                <a:cs typeface="Times New Roman" panose="02020603050405020304" pitchFamily="18" charset="0"/>
              </a:rPr>
              <a:t>Hua</a:t>
            </a:r>
            <a:endParaRPr lang="zh-CN" altLang="en-US" b="1" i="1" dirty="0">
              <a:latin typeface="Times New Roman" panose="02020603050405020304" pitchFamily="18" charset="0"/>
              <a:ea typeface="等线" panose="02010600030101010101" pitchFamily="2" charset="-122"/>
              <a:cs typeface="Times New Roman" panose="02020603050405020304" pitchFamily="18" charset="0"/>
            </a:endParaRPr>
          </a:p>
          <a:p>
            <a:endParaRPr lang="zh-CN" altLang="en-US" dirty="0"/>
          </a:p>
        </p:txBody>
      </p:sp>
      <p:sp>
        <p:nvSpPr>
          <p:cNvPr id="5" name="TextBox 4"/>
          <p:cNvSpPr txBox="1"/>
          <p:nvPr/>
        </p:nvSpPr>
        <p:spPr>
          <a:xfrm>
            <a:off x="6699565" y="3078459"/>
            <a:ext cx="5377758" cy="58477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zh-CN" altLang="en-US" sz="3200" b="1" dirty="0" smtClean="0">
                <a:solidFill>
                  <a:srgbClr val="FFFF00"/>
                </a:solidFill>
                <a:effectLst>
                  <a:outerShdw blurRad="38100" dist="38100" dir="2700000" algn="tl">
                    <a:srgbClr val="000000">
                      <a:alpha val="43137"/>
                    </a:srgbClr>
                  </a:outerShdw>
                </a:effectLst>
              </a:rPr>
              <a:t>考试临近</a:t>
            </a:r>
            <a:r>
              <a:rPr lang="zh-CN" altLang="en-US" sz="3200" b="1" dirty="0" smtClean="0">
                <a:solidFill>
                  <a:schemeClr val="bg1"/>
                </a:solidFill>
              </a:rPr>
              <a:t>紧张</a:t>
            </a:r>
            <a:r>
              <a:rPr lang="zh-CN" altLang="en-US" sz="3200" b="1" dirty="0" smtClean="0">
                <a:solidFill>
                  <a:srgbClr val="FFFF00"/>
                </a:solidFill>
                <a:effectLst>
                  <a:outerShdw blurRad="38100" dist="38100" dir="2700000" algn="tl">
                    <a:srgbClr val="000000">
                      <a:alpha val="43137"/>
                    </a:srgbClr>
                  </a:outerShdw>
                </a:effectLst>
              </a:rPr>
              <a:t>求助 心理</a:t>
            </a:r>
            <a:r>
              <a:rPr lang="zh-CN" altLang="en-US" sz="3200" b="1" dirty="0" smtClean="0">
                <a:solidFill>
                  <a:schemeClr val="bg1"/>
                </a:solidFill>
              </a:rPr>
              <a:t>老师</a:t>
            </a:r>
            <a:endParaRPr lang="zh-CN" altLang="en-US" sz="3200" b="1" dirty="0">
              <a:solidFill>
                <a:schemeClr val="bg1"/>
              </a:solidFill>
            </a:endParaRPr>
          </a:p>
        </p:txBody>
      </p:sp>
      <p:sp>
        <p:nvSpPr>
          <p:cNvPr id="6" name="椭圆 5"/>
          <p:cNvSpPr/>
          <p:nvPr/>
        </p:nvSpPr>
        <p:spPr>
          <a:xfrm>
            <a:off x="2071339" y="805291"/>
            <a:ext cx="1658689" cy="389845"/>
          </a:xfrm>
          <a:prstGeom prst="ellipse">
            <a:avLst/>
          </a:prstGeom>
          <a:no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3867339" y="805290"/>
            <a:ext cx="2651156" cy="389845"/>
          </a:xfrm>
          <a:prstGeom prst="ellipse">
            <a:avLst/>
          </a:prstGeom>
          <a:no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565050" y="1152613"/>
            <a:ext cx="1658689" cy="389845"/>
          </a:xfrm>
          <a:prstGeom prst="ellipse">
            <a:avLst/>
          </a:prstGeom>
          <a:no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4731550" y="1107424"/>
            <a:ext cx="1216578" cy="389845"/>
          </a:xfrm>
          <a:prstGeom prst="ellipse">
            <a:avLst/>
          </a:prstGeom>
          <a:no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p:nvPr/>
        </p:nvCxnSpPr>
        <p:spPr>
          <a:xfrm>
            <a:off x="1100536" y="2255366"/>
            <a:ext cx="970803"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501336" y="4308994"/>
            <a:ext cx="5935678"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585937" y="4576826"/>
            <a:ext cx="1139156"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592394" y="4576826"/>
            <a:ext cx="2844620"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501336" y="4874081"/>
            <a:ext cx="5175187"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27249" y="190500"/>
            <a:ext cx="10907475" cy="4129087"/>
          </a:xfrm>
        </p:spPr>
        <p:txBody>
          <a:bodyPr>
            <a:noAutofit/>
          </a:bodyPr>
          <a:lstStyle/>
          <a:p>
            <a:pPr algn="l"/>
            <a:r>
              <a:rPr lang="zh-CN" altLang="en-US" dirty="0" smtClean="0"/>
              <a:t>应用文</a:t>
            </a:r>
            <a:br>
              <a:rPr lang="en-US" altLang="zh-CN" sz="7200" dirty="0" smtClean="0"/>
            </a:br>
            <a:r>
              <a:rPr lang="en-US" altLang="zh-CN" dirty="0" smtClean="0"/>
              <a:t>——</a:t>
            </a:r>
            <a:r>
              <a:rPr lang="zh-CN" altLang="en-US" sz="8000" dirty="0" smtClean="0">
                <a:solidFill>
                  <a:srgbClr val="1226B9"/>
                </a:solidFill>
                <a:effectLst>
                  <a:outerShdw blurRad="38100" dist="38100" dir="2700000" algn="tl">
                    <a:srgbClr val="000000">
                      <a:alpha val="43137"/>
                    </a:srgbClr>
                  </a:outerShdw>
                </a:effectLst>
                <a:latin typeface="默陌清风印体" panose="02000603000000000000" pitchFamily="2" charset="-122"/>
                <a:ea typeface="默陌清风印体" panose="02000603000000000000" pitchFamily="2" charset="-122"/>
              </a:rPr>
              <a:t>主题 </a:t>
            </a:r>
            <a:r>
              <a:rPr lang="zh-CN" altLang="en-US" dirty="0" smtClean="0"/>
              <a:t>的</a:t>
            </a:r>
            <a:r>
              <a:rPr lang="zh-CN" altLang="en-US" sz="8000" dirty="0" smtClean="0">
                <a:solidFill>
                  <a:srgbClr val="FF3300"/>
                </a:solidFill>
                <a:latin typeface="默陌静斋笔迹" panose="02000603000000000000" pitchFamily="2" charset="-122"/>
                <a:ea typeface="默陌静斋笔迹" panose="02000603000000000000" pitchFamily="2" charset="-122"/>
              </a:rPr>
              <a:t>突出</a:t>
            </a:r>
            <a:endParaRPr lang="zh-CN" altLang="en-US" sz="8000" dirty="0">
              <a:solidFill>
                <a:srgbClr val="FF3300"/>
              </a:solidFill>
              <a:latin typeface="默陌静斋笔迹" panose="02000603000000000000" pitchFamily="2" charset="-122"/>
              <a:ea typeface="默陌静斋笔迹" panose="02000603000000000000" pitchFamily="2" charset="-122"/>
            </a:endParaRPr>
          </a:p>
        </p:txBody>
      </p:sp>
      <p:pic>
        <p:nvPicPr>
          <p:cNvPr id="1026" name="Picture 2" descr="C:\Users\cheng'ming'zhi\Desktop\5de4dd68e8fd01575279976950.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838950" y="1400175"/>
            <a:ext cx="5457825" cy="54578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058025" y="1971675"/>
            <a:ext cx="3048000" cy="2862322"/>
          </a:xfrm>
          <a:prstGeom prst="rect">
            <a:avLst/>
          </a:prstGeom>
          <a:solidFill>
            <a:schemeClr val="bg1"/>
          </a:solidFill>
        </p:spPr>
        <p:txBody>
          <a:bodyPr wrap="square" rtlCol="0">
            <a:spAutoFit/>
          </a:bodyPr>
          <a:lstStyle/>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zh-CN"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86468" y="5657670"/>
            <a:ext cx="5508170" cy="1200329"/>
          </a:xfrm>
          <a:prstGeom prst="rect">
            <a:avLst/>
          </a:prstGeom>
          <a:noFill/>
        </p:spPr>
        <p:txBody>
          <a:bodyPr wrap="square" rtlCol="0">
            <a:spAutoFit/>
          </a:bodyPr>
          <a:lstStyle/>
          <a:p>
            <a:r>
              <a:rPr lang="zh-CN" altLang="en-US" sz="4000" dirty="0" smtClean="0">
                <a:solidFill>
                  <a:srgbClr val="FF0066"/>
                </a:solidFill>
                <a:latin typeface="默陌清风印体" panose="02000603000000000000" pitchFamily="2" charset="-122"/>
                <a:ea typeface="默陌清风印体" panose="02000603000000000000" pitchFamily="2" charset="-122"/>
              </a:rPr>
              <a:t>主题要准确</a:t>
            </a:r>
            <a:endParaRPr lang="en-US" altLang="zh-CN" sz="4000" dirty="0" smtClean="0">
              <a:solidFill>
                <a:srgbClr val="FF0066"/>
              </a:solidFill>
              <a:latin typeface="默陌清风印体" panose="02000603000000000000" pitchFamily="2" charset="-122"/>
              <a:ea typeface="默陌清风印体" panose="02000603000000000000" pitchFamily="2" charset="-122"/>
            </a:endParaRPr>
          </a:p>
          <a:p>
            <a:r>
              <a:rPr lang="en-US" altLang="zh-CN" sz="3200" b="1" i="1" dirty="0" smtClean="0">
                <a:solidFill>
                  <a:srgbClr val="FF0066"/>
                </a:solidFill>
                <a:effectLst>
                  <a:outerShdw blurRad="38100" dist="38100" dir="2700000" algn="tl">
                    <a:srgbClr val="000000">
                      <a:alpha val="43137"/>
                    </a:srgbClr>
                  </a:outerShdw>
                </a:effectLst>
                <a:latin typeface="Times New Roman" panose="02020603050405020304" pitchFamily="18" charset="0"/>
                <a:ea typeface="默陌清风印体" panose="02000603000000000000" pitchFamily="2" charset="-122"/>
                <a:cs typeface="Times New Roman" panose="02020603050405020304" pitchFamily="18" charset="0"/>
              </a:rPr>
              <a:t>Circle out theme-related words</a:t>
            </a:r>
            <a:endParaRPr lang="zh-CN" altLang="en-US" sz="4000" dirty="0">
              <a:solidFill>
                <a:srgbClr val="FF0066"/>
              </a:solidFill>
              <a:latin typeface="默陌清风印体" panose="02000603000000000000" pitchFamily="2" charset="-122"/>
              <a:ea typeface="默陌清风印体" panose="02000603000000000000" pitchFamily="2" charset="-122"/>
            </a:endParaRPr>
          </a:p>
        </p:txBody>
      </p:sp>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38125" y="812800"/>
            <a:ext cx="7749946" cy="492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7988071" y="1250950"/>
            <a:ext cx="3971925" cy="3785652"/>
          </a:xfrm>
          <a:prstGeom prst="rect">
            <a:avLst/>
          </a:prstGeom>
        </p:spPr>
        <p:txBody>
          <a:bodyPr wrap="square">
            <a:spAutoFit/>
          </a:bodyPr>
          <a:lstStyle/>
          <a:p>
            <a:r>
              <a:rPr lang="zh-CN" altLang="en-US" sz="2400" dirty="0" smtClean="0">
                <a:solidFill>
                  <a:schemeClr val="dk1"/>
                </a:solidFill>
                <a:latin typeface="隶书" panose="02010509060101010101" charset="-122"/>
                <a:cs typeface="隶书" panose="02010509060101010101" charset="-122"/>
              </a:rPr>
              <a:t>    假定</a:t>
            </a:r>
            <a:r>
              <a:rPr lang="zh-CN" altLang="en-US" sz="2400" dirty="0">
                <a:solidFill>
                  <a:schemeClr val="dk1"/>
                </a:solidFill>
                <a:latin typeface="隶书" panose="02010509060101010101" charset="-122"/>
                <a:cs typeface="隶书" panose="02010509060101010101" charset="-122"/>
              </a:rPr>
              <a:t>你是李华，你的英国朋友</a:t>
            </a:r>
            <a:r>
              <a:rPr lang="en-US" altLang="zh-CN" sz="2400" dirty="0">
                <a:solidFill>
                  <a:schemeClr val="dk1"/>
                </a:solidFill>
                <a:latin typeface="隶书" panose="02010509060101010101" charset="-122"/>
                <a:cs typeface="隶书" panose="02010509060101010101" charset="-122"/>
              </a:rPr>
              <a:t>Mike</a:t>
            </a:r>
            <a:r>
              <a:rPr lang="zh-CN" altLang="en-US" sz="2400" dirty="0">
                <a:solidFill>
                  <a:schemeClr val="dk1"/>
                </a:solidFill>
                <a:latin typeface="隶书" panose="02010509060101010101" charset="-122"/>
                <a:cs typeface="隶书" panose="02010509060101010101" charset="-122"/>
              </a:rPr>
              <a:t>通过社交媒体获知你校举行的“南山登顶”毅行活动（</a:t>
            </a:r>
            <a:r>
              <a:rPr lang="en-US" altLang="zh-CN" sz="2400" dirty="0">
                <a:solidFill>
                  <a:schemeClr val="dk1"/>
                </a:solidFill>
                <a:latin typeface="Times New Roman" panose="02020603050405020304" pitchFamily="18" charset="0"/>
                <a:ea typeface="华光中雅_CNKI" panose="02000500000000000000" pitchFamily="2" charset="-122"/>
                <a:cs typeface="Times New Roman" panose="02020603050405020304" pitchFamily="18" charset="0"/>
              </a:rPr>
              <a:t>Trail-walker Activity</a:t>
            </a:r>
            <a:r>
              <a:rPr lang="zh-CN" altLang="en-US" sz="2400" dirty="0">
                <a:solidFill>
                  <a:schemeClr val="dk1"/>
                </a:solidFill>
                <a:latin typeface="隶书" panose="02010509060101010101" charset="-122"/>
                <a:cs typeface="隶书" panose="02010509060101010101" charset="-122"/>
              </a:rPr>
              <a:t>），写信向你了解相关情况。请给他写一封回信，内容包括：</a:t>
            </a:r>
            <a:endParaRPr lang="en-US" altLang="zh-CN" sz="2400" dirty="0">
              <a:solidFill>
                <a:schemeClr val="dk1"/>
              </a:solidFill>
              <a:latin typeface="隶书" panose="02010509060101010101" charset="-122"/>
              <a:cs typeface="隶书" panose="02010509060101010101" charset="-122"/>
            </a:endParaRPr>
          </a:p>
          <a:p>
            <a:r>
              <a:rPr lang="en-US" altLang="zh-CN" sz="2400" b="1" dirty="0" smtClean="0">
                <a:solidFill>
                  <a:schemeClr val="dk1"/>
                </a:solidFill>
                <a:latin typeface="隶书" panose="02010509060101010101" charset="-122"/>
                <a:cs typeface="隶书" panose="02010509060101010101" charset="-122"/>
              </a:rPr>
              <a:t>1. </a:t>
            </a:r>
            <a:r>
              <a:rPr lang="zh-CN" altLang="en-US" sz="2400" b="1" dirty="0" smtClean="0">
                <a:solidFill>
                  <a:schemeClr val="dk1"/>
                </a:solidFill>
                <a:latin typeface="隶书" panose="02010509060101010101" charset="-122"/>
                <a:cs typeface="隶书" panose="02010509060101010101" charset="-122"/>
              </a:rPr>
              <a:t>时间</a:t>
            </a:r>
            <a:r>
              <a:rPr lang="zh-CN" altLang="en-US" sz="2400" b="1" dirty="0">
                <a:solidFill>
                  <a:schemeClr val="dk1"/>
                </a:solidFill>
                <a:latin typeface="隶书" panose="02010509060101010101" charset="-122"/>
                <a:cs typeface="隶书" panose="02010509060101010101" charset="-122"/>
              </a:rPr>
              <a:t>地点</a:t>
            </a:r>
            <a:r>
              <a:rPr lang="en-US" altLang="zh-CN" sz="2400" b="1" dirty="0">
                <a:solidFill>
                  <a:schemeClr val="dk1"/>
                </a:solidFill>
                <a:latin typeface="隶书" panose="02010509060101010101" charset="-122"/>
                <a:cs typeface="隶书" panose="02010509060101010101" charset="-122"/>
              </a:rPr>
              <a:t>		</a:t>
            </a:r>
            <a:endParaRPr lang="en-US" altLang="zh-CN" sz="2400" b="1" dirty="0" smtClean="0">
              <a:solidFill>
                <a:schemeClr val="dk1"/>
              </a:solidFill>
              <a:latin typeface="隶书" panose="02010509060101010101" charset="-122"/>
              <a:cs typeface="隶书" panose="02010509060101010101" charset="-122"/>
            </a:endParaRPr>
          </a:p>
          <a:p>
            <a:r>
              <a:rPr lang="en-US" altLang="zh-CN" sz="2400" b="1" dirty="0" smtClean="0">
                <a:solidFill>
                  <a:schemeClr val="dk1"/>
                </a:solidFill>
                <a:latin typeface="隶书" panose="02010509060101010101" charset="-122"/>
                <a:cs typeface="隶书" panose="02010509060101010101" charset="-122"/>
              </a:rPr>
              <a:t>2</a:t>
            </a:r>
            <a:r>
              <a:rPr lang="en-US" altLang="zh-CN" sz="2400" b="1" dirty="0">
                <a:solidFill>
                  <a:schemeClr val="dk1"/>
                </a:solidFill>
                <a:latin typeface="隶书" panose="02010509060101010101" charset="-122"/>
                <a:cs typeface="隶书" panose="02010509060101010101" charset="-122"/>
              </a:rPr>
              <a:t>. </a:t>
            </a:r>
            <a:r>
              <a:rPr lang="zh-CN" altLang="en-US" sz="2400" b="1" dirty="0">
                <a:solidFill>
                  <a:schemeClr val="dk1"/>
                </a:solidFill>
                <a:latin typeface="隶书" panose="02010509060101010101" charset="-122"/>
                <a:cs typeface="隶书" panose="02010509060101010101" charset="-122"/>
              </a:rPr>
              <a:t>活动过程</a:t>
            </a:r>
            <a:r>
              <a:rPr lang="en-US" altLang="zh-CN" sz="2400" b="1" dirty="0">
                <a:solidFill>
                  <a:schemeClr val="dk1"/>
                </a:solidFill>
                <a:latin typeface="隶书" panose="02010509060101010101" charset="-122"/>
                <a:cs typeface="隶书" panose="02010509060101010101" charset="-122"/>
              </a:rPr>
              <a:t>		</a:t>
            </a:r>
            <a:endParaRPr lang="en-US" altLang="zh-CN" sz="2400" b="1" dirty="0" smtClean="0">
              <a:solidFill>
                <a:schemeClr val="dk1"/>
              </a:solidFill>
              <a:latin typeface="隶书" panose="02010509060101010101" charset="-122"/>
              <a:cs typeface="隶书" panose="02010509060101010101" charset="-122"/>
            </a:endParaRPr>
          </a:p>
          <a:p>
            <a:r>
              <a:rPr lang="en-US" altLang="zh-CN" sz="2400" b="1" dirty="0" smtClean="0">
                <a:solidFill>
                  <a:schemeClr val="dk1"/>
                </a:solidFill>
                <a:latin typeface="隶书" panose="02010509060101010101" charset="-122"/>
                <a:cs typeface="隶书" panose="02010509060101010101" charset="-122"/>
              </a:rPr>
              <a:t>3</a:t>
            </a:r>
            <a:r>
              <a:rPr lang="en-US" altLang="zh-CN" sz="2400" b="1" dirty="0">
                <a:solidFill>
                  <a:schemeClr val="dk1"/>
                </a:solidFill>
                <a:latin typeface="隶书" panose="02010509060101010101" charset="-122"/>
                <a:cs typeface="隶书" panose="02010509060101010101" charset="-122"/>
              </a:rPr>
              <a:t>. </a:t>
            </a:r>
            <a:r>
              <a:rPr lang="zh-CN" altLang="en-US" sz="2400" b="1" dirty="0">
                <a:solidFill>
                  <a:schemeClr val="dk1"/>
                </a:solidFill>
                <a:latin typeface="隶书" panose="02010509060101010101" charset="-122"/>
                <a:cs typeface="隶书" panose="02010509060101010101" charset="-122"/>
              </a:rPr>
              <a:t>你的感受</a:t>
            </a:r>
            <a:endParaRPr lang="zh-CN" altLang="en-US" sz="2400" dirty="0"/>
          </a:p>
        </p:txBody>
      </p:sp>
      <p:sp>
        <p:nvSpPr>
          <p:cNvPr id="5" name="矩形 4"/>
          <p:cNvSpPr/>
          <p:nvPr/>
        </p:nvSpPr>
        <p:spPr>
          <a:xfrm>
            <a:off x="238125" y="2495550"/>
            <a:ext cx="7496175" cy="2541052"/>
          </a:xfrm>
          <a:prstGeom prst="rect">
            <a:avLst/>
          </a:prstGeom>
          <a:noFill/>
          <a:ln w="666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238125" y="156091"/>
            <a:ext cx="9867900" cy="523220"/>
          </a:xfrm>
          <a:prstGeom prst="rect">
            <a:avLst/>
          </a:prstGeom>
          <a:noFill/>
        </p:spPr>
        <p:txBody>
          <a:bodyPr wrap="square" rtlCol="0">
            <a:spAutoFit/>
          </a:bodyPr>
          <a:lstStyle/>
          <a:p>
            <a:r>
              <a:rPr lang="en-US" altLang="zh-CN" sz="2800" b="1" i="1" dirty="0" smtClean="0">
                <a:solidFill>
                  <a:srgbClr val="1226B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do you think of the writing below? Is it good enough?</a:t>
            </a:r>
            <a:endParaRPr lang="zh-CN" altLang="en-US" sz="2800" b="1" i="1" dirty="0">
              <a:solidFill>
                <a:srgbClr val="1226B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TextBox 7"/>
          <p:cNvSpPr txBox="1"/>
          <p:nvPr/>
        </p:nvSpPr>
        <p:spPr>
          <a:xfrm>
            <a:off x="6262684" y="210503"/>
            <a:ext cx="3971926" cy="523220"/>
          </a:xfrm>
          <a:prstGeom prst="rect">
            <a:avLst/>
          </a:prstGeom>
          <a:solidFill>
            <a:schemeClr val="bg1"/>
          </a:solidFill>
        </p:spPr>
        <p:txBody>
          <a:bodyPr wrap="square" rtlCol="0">
            <a:spAutoFit/>
          </a:bodyPr>
          <a:lstStyle/>
          <a:p>
            <a:endParaRPr lang="zh-CN" altLang="en-US" sz="2800" dirty="0"/>
          </a:p>
        </p:txBody>
      </p:sp>
      <p:sp>
        <p:nvSpPr>
          <p:cNvPr id="7" name="TextBox 6"/>
          <p:cNvSpPr txBox="1"/>
          <p:nvPr/>
        </p:nvSpPr>
        <p:spPr>
          <a:xfrm>
            <a:off x="3778701" y="5734050"/>
            <a:ext cx="1847851" cy="58477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zh-CN" altLang="en-US" sz="3200" b="1" dirty="0" smtClean="0"/>
              <a:t>登山活动</a:t>
            </a:r>
            <a:endParaRPr lang="zh-CN" altLang="en-US" sz="3200" b="1" dirty="0"/>
          </a:p>
        </p:txBody>
      </p:sp>
      <p:sp>
        <p:nvSpPr>
          <p:cNvPr id="12" name="椭圆 11"/>
          <p:cNvSpPr/>
          <p:nvPr/>
        </p:nvSpPr>
        <p:spPr>
          <a:xfrm>
            <a:off x="10106025" y="1914525"/>
            <a:ext cx="1400176" cy="581025"/>
          </a:xfrm>
          <a:prstGeom prst="ellipse">
            <a:avLst/>
          </a:prstGeom>
          <a:no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7972425" y="2290762"/>
            <a:ext cx="1400176" cy="581025"/>
          </a:xfrm>
          <a:prstGeom prst="ellipse">
            <a:avLst/>
          </a:prstGeom>
          <a:no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8248647" y="5734050"/>
            <a:ext cx="3450772" cy="58477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zh-CN" altLang="en-US" sz="3200" b="1" dirty="0" smtClean="0">
                <a:solidFill>
                  <a:srgbClr val="FFFF00"/>
                </a:solidFill>
                <a:effectLst>
                  <a:outerShdw blurRad="38100" dist="38100" dir="2700000" algn="tl">
                    <a:srgbClr val="000000">
                      <a:alpha val="43137"/>
                    </a:srgbClr>
                  </a:outerShdw>
                </a:effectLst>
              </a:rPr>
              <a:t>“毅行”</a:t>
            </a:r>
            <a:r>
              <a:rPr lang="zh-CN" altLang="en-US" sz="3200" b="1" dirty="0" smtClean="0"/>
              <a:t>登</a:t>
            </a:r>
            <a:r>
              <a:rPr lang="zh-CN" altLang="en-US" sz="3200" b="1" dirty="0" smtClean="0">
                <a:solidFill>
                  <a:srgbClr val="FFFF00"/>
                </a:solidFill>
                <a:effectLst>
                  <a:outerShdw blurRad="38100" dist="38100" dir="2700000" algn="tl">
                    <a:srgbClr val="000000">
                      <a:alpha val="43137"/>
                    </a:srgbClr>
                  </a:outerShdw>
                </a:effectLst>
              </a:rPr>
              <a:t>顶</a:t>
            </a:r>
            <a:r>
              <a:rPr lang="zh-CN" altLang="en-US" sz="3200" b="1" dirty="0" smtClean="0"/>
              <a:t>活动</a:t>
            </a:r>
            <a:endParaRPr lang="zh-CN" altLang="en-US" sz="3200" b="1" dirty="0"/>
          </a:p>
        </p:txBody>
      </p:sp>
      <p:pic>
        <p:nvPicPr>
          <p:cNvPr id="4099" name="Picture 3" descr="C:\Users\cheng'ming'zhi\Desktop\5fb6250b0eaef160577255573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49671" y="4807237"/>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4099"/>
                                        </p:tgtEl>
                                        <p:attrNameLst>
                                          <p:attrName>style.visibility</p:attrName>
                                        </p:attrNameLst>
                                      </p:cBhvr>
                                      <p:to>
                                        <p:strVal val="visible"/>
                                      </p:to>
                                    </p:set>
                                    <p:animEffect transition="in" filter="barn(inVertical)">
                                      <p:cBhvr>
                                        <p:cTn id="39" dur="500"/>
                                        <p:tgtEl>
                                          <p:spTgt spid="4099"/>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5" grpId="0" animBg="1"/>
      <p:bldP spid="8" grpId="0" animBg="1"/>
      <p:bldP spid="7" grpId="0" animBg="1"/>
      <p:bldP spid="12" grpId="0" animBg="1"/>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cheng'ming'zhi\Desktop\5c7507efc3394.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33827" y="3320143"/>
            <a:ext cx="2923029" cy="2817308"/>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7988071" y="1250950"/>
            <a:ext cx="3971925" cy="3785652"/>
          </a:xfrm>
          <a:prstGeom prst="rect">
            <a:avLst/>
          </a:prstGeom>
        </p:spPr>
        <p:txBody>
          <a:bodyPr wrap="square">
            <a:spAutoFit/>
          </a:bodyPr>
          <a:lstStyle/>
          <a:p>
            <a:r>
              <a:rPr lang="zh-CN" altLang="en-US" sz="2400" dirty="0" smtClean="0">
                <a:solidFill>
                  <a:schemeClr val="dk1"/>
                </a:solidFill>
                <a:latin typeface="隶书" panose="02010509060101010101" charset="-122"/>
                <a:cs typeface="隶书" panose="02010509060101010101" charset="-122"/>
              </a:rPr>
              <a:t>    假定</a:t>
            </a:r>
            <a:r>
              <a:rPr lang="zh-CN" altLang="en-US" sz="2400" dirty="0">
                <a:solidFill>
                  <a:schemeClr val="dk1"/>
                </a:solidFill>
                <a:latin typeface="隶书" panose="02010509060101010101" charset="-122"/>
                <a:cs typeface="隶书" panose="02010509060101010101" charset="-122"/>
              </a:rPr>
              <a:t>你是李华，你的英国朋友</a:t>
            </a:r>
            <a:r>
              <a:rPr lang="en-US" altLang="zh-CN" sz="2400" dirty="0">
                <a:solidFill>
                  <a:schemeClr val="dk1"/>
                </a:solidFill>
                <a:latin typeface="隶书" panose="02010509060101010101" charset="-122"/>
                <a:cs typeface="隶书" panose="02010509060101010101" charset="-122"/>
              </a:rPr>
              <a:t>Mike</a:t>
            </a:r>
            <a:r>
              <a:rPr lang="zh-CN" altLang="en-US" sz="2400" dirty="0">
                <a:solidFill>
                  <a:schemeClr val="dk1"/>
                </a:solidFill>
                <a:latin typeface="隶书" panose="02010509060101010101" charset="-122"/>
                <a:cs typeface="隶书" panose="02010509060101010101" charset="-122"/>
              </a:rPr>
              <a:t>通过社交媒体获知你校举行的“南山登顶”毅行活动（</a:t>
            </a:r>
            <a:r>
              <a:rPr lang="en-US" altLang="zh-CN" sz="2400" dirty="0">
                <a:solidFill>
                  <a:schemeClr val="dk1"/>
                </a:solidFill>
                <a:latin typeface="Times New Roman" panose="02020603050405020304" pitchFamily="18" charset="0"/>
                <a:ea typeface="华光中雅_CNKI" panose="02000500000000000000" pitchFamily="2" charset="-122"/>
                <a:cs typeface="Times New Roman" panose="02020603050405020304" pitchFamily="18" charset="0"/>
              </a:rPr>
              <a:t>Trail-walker Activity</a:t>
            </a:r>
            <a:r>
              <a:rPr lang="zh-CN" altLang="en-US" sz="2400" dirty="0">
                <a:solidFill>
                  <a:schemeClr val="dk1"/>
                </a:solidFill>
                <a:latin typeface="隶书" panose="02010509060101010101" charset="-122"/>
                <a:cs typeface="隶书" panose="02010509060101010101" charset="-122"/>
              </a:rPr>
              <a:t>），写信向你了解相关情况。请给他写一封回信，内容包括：</a:t>
            </a:r>
            <a:endParaRPr lang="en-US" altLang="zh-CN" sz="2400" dirty="0">
              <a:solidFill>
                <a:schemeClr val="dk1"/>
              </a:solidFill>
              <a:latin typeface="隶书" panose="02010509060101010101" charset="-122"/>
              <a:cs typeface="隶书" panose="02010509060101010101" charset="-122"/>
            </a:endParaRPr>
          </a:p>
          <a:p>
            <a:r>
              <a:rPr lang="en-US" altLang="zh-CN" sz="2400" b="1" dirty="0" smtClean="0">
                <a:solidFill>
                  <a:schemeClr val="dk1"/>
                </a:solidFill>
                <a:latin typeface="隶书" panose="02010509060101010101" charset="-122"/>
                <a:cs typeface="隶书" panose="02010509060101010101" charset="-122"/>
              </a:rPr>
              <a:t>1. </a:t>
            </a:r>
            <a:r>
              <a:rPr lang="zh-CN" altLang="en-US" sz="2400" b="1" dirty="0" smtClean="0">
                <a:solidFill>
                  <a:schemeClr val="dk1"/>
                </a:solidFill>
                <a:latin typeface="隶书" panose="02010509060101010101" charset="-122"/>
                <a:cs typeface="隶书" panose="02010509060101010101" charset="-122"/>
              </a:rPr>
              <a:t>时间</a:t>
            </a:r>
            <a:r>
              <a:rPr lang="zh-CN" altLang="en-US" sz="2400" b="1" dirty="0">
                <a:solidFill>
                  <a:schemeClr val="dk1"/>
                </a:solidFill>
                <a:latin typeface="隶书" panose="02010509060101010101" charset="-122"/>
                <a:cs typeface="隶书" panose="02010509060101010101" charset="-122"/>
              </a:rPr>
              <a:t>地点</a:t>
            </a:r>
            <a:r>
              <a:rPr lang="en-US" altLang="zh-CN" sz="2400" b="1" dirty="0">
                <a:solidFill>
                  <a:schemeClr val="dk1"/>
                </a:solidFill>
                <a:latin typeface="隶书" panose="02010509060101010101" charset="-122"/>
                <a:cs typeface="隶书" panose="02010509060101010101" charset="-122"/>
              </a:rPr>
              <a:t>		</a:t>
            </a:r>
            <a:endParaRPr lang="en-US" altLang="zh-CN" sz="2400" b="1" dirty="0" smtClean="0">
              <a:solidFill>
                <a:schemeClr val="dk1"/>
              </a:solidFill>
              <a:latin typeface="隶书" panose="02010509060101010101" charset="-122"/>
              <a:cs typeface="隶书" panose="02010509060101010101" charset="-122"/>
            </a:endParaRPr>
          </a:p>
          <a:p>
            <a:r>
              <a:rPr lang="en-US" altLang="zh-CN" sz="2400" b="1" dirty="0" smtClean="0">
                <a:solidFill>
                  <a:schemeClr val="dk1"/>
                </a:solidFill>
                <a:latin typeface="隶书" panose="02010509060101010101" charset="-122"/>
                <a:cs typeface="隶书" panose="02010509060101010101" charset="-122"/>
              </a:rPr>
              <a:t>2</a:t>
            </a:r>
            <a:r>
              <a:rPr lang="en-US" altLang="zh-CN" sz="2400" b="1" dirty="0">
                <a:solidFill>
                  <a:schemeClr val="dk1"/>
                </a:solidFill>
                <a:latin typeface="隶书" panose="02010509060101010101" charset="-122"/>
                <a:cs typeface="隶书" panose="02010509060101010101" charset="-122"/>
              </a:rPr>
              <a:t>. </a:t>
            </a:r>
            <a:r>
              <a:rPr lang="zh-CN" altLang="en-US" sz="2400" b="1" dirty="0">
                <a:solidFill>
                  <a:schemeClr val="dk1"/>
                </a:solidFill>
                <a:latin typeface="隶书" panose="02010509060101010101" charset="-122"/>
                <a:cs typeface="隶书" panose="02010509060101010101" charset="-122"/>
              </a:rPr>
              <a:t>活动过程</a:t>
            </a:r>
            <a:r>
              <a:rPr lang="en-US" altLang="zh-CN" sz="2400" b="1" dirty="0">
                <a:solidFill>
                  <a:schemeClr val="dk1"/>
                </a:solidFill>
                <a:latin typeface="隶书" panose="02010509060101010101" charset="-122"/>
                <a:cs typeface="隶书" panose="02010509060101010101" charset="-122"/>
              </a:rPr>
              <a:t>		</a:t>
            </a:r>
            <a:endParaRPr lang="en-US" altLang="zh-CN" sz="2400" b="1" dirty="0" smtClean="0">
              <a:solidFill>
                <a:schemeClr val="dk1"/>
              </a:solidFill>
              <a:latin typeface="隶书" panose="02010509060101010101" charset="-122"/>
              <a:cs typeface="隶书" panose="02010509060101010101" charset="-122"/>
            </a:endParaRPr>
          </a:p>
          <a:p>
            <a:r>
              <a:rPr lang="en-US" altLang="zh-CN" sz="2400" b="1" dirty="0" smtClean="0">
                <a:solidFill>
                  <a:schemeClr val="dk1"/>
                </a:solidFill>
                <a:latin typeface="隶书" panose="02010509060101010101" charset="-122"/>
                <a:cs typeface="隶书" panose="02010509060101010101" charset="-122"/>
              </a:rPr>
              <a:t>3</a:t>
            </a:r>
            <a:r>
              <a:rPr lang="en-US" altLang="zh-CN" sz="2400" b="1" dirty="0">
                <a:solidFill>
                  <a:schemeClr val="dk1"/>
                </a:solidFill>
                <a:latin typeface="隶书" panose="02010509060101010101" charset="-122"/>
                <a:cs typeface="隶书" panose="02010509060101010101" charset="-122"/>
              </a:rPr>
              <a:t>. </a:t>
            </a:r>
            <a:r>
              <a:rPr lang="zh-CN" altLang="en-US" sz="2400" b="1" dirty="0">
                <a:solidFill>
                  <a:schemeClr val="dk1"/>
                </a:solidFill>
                <a:latin typeface="隶书" panose="02010509060101010101" charset="-122"/>
                <a:cs typeface="隶书" panose="02010509060101010101" charset="-122"/>
              </a:rPr>
              <a:t>你的感受</a:t>
            </a:r>
            <a:endParaRPr lang="zh-CN" altLang="en-US" sz="2400" dirty="0"/>
          </a:p>
        </p:txBody>
      </p:sp>
      <p:sp>
        <p:nvSpPr>
          <p:cNvPr id="14" name="TextBox 13"/>
          <p:cNvSpPr txBox="1"/>
          <p:nvPr/>
        </p:nvSpPr>
        <p:spPr>
          <a:xfrm>
            <a:off x="2155371" y="274530"/>
            <a:ext cx="3646714" cy="58477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zh-CN" altLang="en-US" sz="3200" b="1" dirty="0" smtClean="0">
                <a:solidFill>
                  <a:srgbClr val="FFFF00"/>
                </a:solidFill>
                <a:effectLst>
                  <a:outerShdw blurRad="38100" dist="38100" dir="2700000" algn="tl">
                    <a:srgbClr val="000000">
                      <a:alpha val="43137"/>
                    </a:srgbClr>
                  </a:outerShdw>
                </a:effectLst>
              </a:rPr>
              <a:t>“毅行”</a:t>
            </a:r>
            <a:r>
              <a:rPr lang="zh-CN" altLang="en-US" sz="3200" b="1" dirty="0" smtClean="0"/>
              <a:t>登</a:t>
            </a:r>
            <a:r>
              <a:rPr lang="zh-CN" altLang="en-US" sz="3200" b="1" dirty="0" smtClean="0">
                <a:solidFill>
                  <a:srgbClr val="FFFF00"/>
                </a:solidFill>
                <a:effectLst>
                  <a:outerShdw blurRad="38100" dist="38100" dir="2700000" algn="tl">
                    <a:srgbClr val="000000">
                      <a:alpha val="43137"/>
                    </a:srgbClr>
                  </a:outerShdw>
                </a:effectLst>
              </a:rPr>
              <a:t>顶</a:t>
            </a:r>
            <a:r>
              <a:rPr lang="zh-CN" altLang="en-US" sz="3200" b="1" dirty="0" smtClean="0"/>
              <a:t>活动</a:t>
            </a:r>
            <a:endParaRPr lang="zh-CN" altLang="en-US" sz="3200" b="1" dirty="0"/>
          </a:p>
        </p:txBody>
      </p:sp>
      <p:sp>
        <p:nvSpPr>
          <p:cNvPr id="10" name="矩形 9"/>
          <p:cNvSpPr/>
          <p:nvPr/>
        </p:nvSpPr>
        <p:spPr>
          <a:xfrm>
            <a:off x="3167742" y="274530"/>
            <a:ext cx="391886" cy="584775"/>
          </a:xfrm>
          <a:prstGeom prst="rect">
            <a:avLst/>
          </a:prstGeom>
          <a:solidFill>
            <a:schemeClr val="accent6">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箭头连接符 16"/>
          <p:cNvCxnSpPr/>
          <p:nvPr/>
        </p:nvCxnSpPr>
        <p:spPr>
          <a:xfrm>
            <a:off x="3374571" y="978141"/>
            <a:ext cx="0" cy="807118"/>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835984" y="1758781"/>
            <a:ext cx="3458936" cy="1815882"/>
          </a:xfrm>
          <a:prstGeom prst="rect">
            <a:avLst/>
          </a:prstGeom>
          <a:noFill/>
        </p:spPr>
        <p:txBody>
          <a:bodyPr wrap="square" rtlCol="0">
            <a:spAutoFit/>
          </a:bodyPr>
          <a:lstStyle/>
          <a:p>
            <a:r>
              <a:rPr lang="en-US" altLang="zh-CN" sz="2800" b="1" dirty="0" smtClean="0">
                <a:latin typeface="Times New Roman" panose="02020603050405020304" pitchFamily="18" charset="0"/>
                <a:cs typeface="Times New Roman" panose="02020603050405020304" pitchFamily="18" charset="0"/>
              </a:rPr>
              <a:t>peak </a:t>
            </a:r>
            <a:endParaRPr lang="en-US" altLang="zh-CN" sz="2800" b="1" dirty="0" smtClean="0">
              <a:latin typeface="Times New Roman" panose="02020603050405020304" pitchFamily="18" charset="0"/>
              <a:cs typeface="Times New Roman" panose="02020603050405020304" pitchFamily="18" charset="0"/>
            </a:endParaRPr>
          </a:p>
          <a:p>
            <a:r>
              <a:rPr lang="en-US" altLang="zh-CN" sz="2800" b="1" dirty="0" smtClean="0">
                <a:latin typeface="Times New Roman" panose="02020603050405020304" pitchFamily="18" charset="0"/>
                <a:cs typeface="Times New Roman" panose="02020603050405020304" pitchFamily="18" charset="0"/>
              </a:rPr>
              <a:t>top/ mountaintop</a:t>
            </a:r>
            <a:endParaRPr lang="en-US" altLang="zh-CN" sz="2800" b="1" dirty="0" smtClean="0">
              <a:latin typeface="Times New Roman" panose="02020603050405020304" pitchFamily="18" charset="0"/>
              <a:cs typeface="Times New Roman" panose="02020603050405020304" pitchFamily="18" charset="0"/>
            </a:endParaRPr>
          </a:p>
          <a:p>
            <a:r>
              <a:rPr lang="en-US" altLang="zh-CN" sz="2800" b="1" dirty="0" smtClean="0">
                <a:latin typeface="Times New Roman" panose="02020603050405020304" pitchFamily="18" charset="0"/>
                <a:cs typeface="Times New Roman" panose="02020603050405020304" pitchFamily="18" charset="0"/>
              </a:rPr>
              <a:t>summit </a:t>
            </a:r>
            <a:endParaRPr lang="en-US" altLang="zh-CN" sz="2800" b="1" dirty="0" smtClean="0">
              <a:latin typeface="Times New Roman" panose="02020603050405020304" pitchFamily="18" charset="0"/>
              <a:cs typeface="Times New Roman" panose="02020603050405020304" pitchFamily="18" charset="0"/>
            </a:endParaRPr>
          </a:p>
          <a:p>
            <a:endParaRPr lang="zh-CN" altLang="en-US" sz="2800" b="1" dirty="0">
              <a:latin typeface="Times New Roman" panose="02020603050405020304" pitchFamily="18" charset="0"/>
              <a:cs typeface="Times New Roman" panose="02020603050405020304" pitchFamily="18" charset="0"/>
            </a:endParaRPr>
          </a:p>
        </p:txBody>
      </p:sp>
      <p:sp>
        <p:nvSpPr>
          <p:cNvPr id="21" name="矩形 20"/>
          <p:cNvSpPr/>
          <p:nvPr/>
        </p:nvSpPr>
        <p:spPr>
          <a:xfrm>
            <a:off x="4386943" y="274530"/>
            <a:ext cx="391886" cy="584775"/>
          </a:xfrm>
          <a:prstGeom prst="rect">
            <a:avLst/>
          </a:prstGeom>
          <a:solidFill>
            <a:schemeClr val="accent6">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肘形连接符 19"/>
          <p:cNvCxnSpPr/>
          <p:nvPr/>
        </p:nvCxnSpPr>
        <p:spPr>
          <a:xfrm rot="16200000" flipH="1">
            <a:off x="4495013" y="1055127"/>
            <a:ext cx="807118" cy="653146"/>
          </a:xfrm>
          <a:prstGeom prst="bentConnector3">
            <a:avLst/>
          </a:prstGeom>
          <a:ln w="44450">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699658" y="1785259"/>
            <a:ext cx="1872342" cy="1384995"/>
          </a:xfrm>
          <a:prstGeom prst="rect">
            <a:avLst/>
          </a:prstGeom>
          <a:noFill/>
        </p:spPr>
        <p:txBody>
          <a:bodyPr wrap="square" rtlCol="0">
            <a:spAutoFit/>
          </a:bodyPr>
          <a:lstStyle/>
          <a:p>
            <a:r>
              <a:rPr lang="en-US" altLang="zh-CN" sz="2800" b="1" dirty="0" smtClean="0">
                <a:latin typeface="Times New Roman" panose="02020603050405020304" pitchFamily="18" charset="0"/>
                <a:cs typeface="Times New Roman" panose="02020603050405020304" pitchFamily="18" charset="0"/>
              </a:rPr>
              <a:t>walked  </a:t>
            </a:r>
            <a:endParaRPr lang="en-US" altLang="zh-CN" sz="2800" b="1" dirty="0" smtClean="0">
              <a:latin typeface="Times New Roman" panose="02020603050405020304" pitchFamily="18" charset="0"/>
              <a:cs typeface="Times New Roman" panose="02020603050405020304" pitchFamily="18" charset="0"/>
            </a:endParaRPr>
          </a:p>
          <a:p>
            <a:r>
              <a:rPr lang="en-US" altLang="zh-CN" sz="2800" b="1" dirty="0" smtClean="0">
                <a:latin typeface="Times New Roman" panose="02020603050405020304" pitchFamily="18" charset="0"/>
                <a:cs typeface="Times New Roman" panose="02020603050405020304" pitchFamily="18" charset="0"/>
              </a:rPr>
              <a:t>climbed</a:t>
            </a:r>
            <a:endParaRPr lang="en-US" altLang="zh-CN" sz="2800" b="1" dirty="0" smtClean="0">
              <a:latin typeface="Times New Roman" panose="02020603050405020304" pitchFamily="18" charset="0"/>
              <a:cs typeface="Times New Roman" panose="02020603050405020304" pitchFamily="18" charset="0"/>
            </a:endParaRPr>
          </a:p>
          <a:p>
            <a:r>
              <a:rPr lang="en-US" altLang="zh-CN" sz="2800" b="1" dirty="0" smtClean="0">
                <a:latin typeface="Times New Roman" panose="02020603050405020304" pitchFamily="18" charset="0"/>
                <a:cs typeface="Times New Roman" panose="02020603050405020304" pitchFamily="18" charset="0"/>
              </a:rPr>
              <a:t>mounted  </a:t>
            </a:r>
            <a:endParaRPr lang="zh-CN" altLang="en-US" sz="2800" b="1" dirty="0">
              <a:latin typeface="Times New Roman" panose="02020603050405020304" pitchFamily="18" charset="0"/>
              <a:cs typeface="Times New Roman" panose="02020603050405020304" pitchFamily="18" charset="0"/>
            </a:endParaRPr>
          </a:p>
        </p:txBody>
      </p:sp>
      <p:cxnSp>
        <p:nvCxnSpPr>
          <p:cNvPr id="28" name="曲线连接符 27"/>
          <p:cNvCxnSpPr/>
          <p:nvPr/>
        </p:nvCxnSpPr>
        <p:spPr>
          <a:xfrm rot="5400000">
            <a:off x="913611" y="1452457"/>
            <a:ext cx="2483516" cy="1534885"/>
          </a:xfrm>
          <a:prstGeom prst="curvedConnector3">
            <a:avLst/>
          </a:prstGeom>
          <a:ln w="44450">
            <a:tailEnd type="arrow"/>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541756" y="3461658"/>
            <a:ext cx="3227226" cy="1815882"/>
          </a:xfrm>
          <a:prstGeom prst="rect">
            <a:avLst/>
          </a:prstGeom>
          <a:noFill/>
        </p:spPr>
        <p:txBody>
          <a:bodyPr wrap="square" rtlCol="0">
            <a:spAutoFit/>
          </a:bodyPr>
          <a:lstStyle/>
          <a:p>
            <a:r>
              <a:rPr lang="en-US" altLang="zh-CN" sz="2800" b="1" dirty="0" smtClean="0">
                <a:latin typeface="Times New Roman" panose="02020603050405020304" pitchFamily="18" charset="0"/>
                <a:cs typeface="Times New Roman" panose="02020603050405020304" pitchFamily="18" charset="0"/>
              </a:rPr>
              <a:t>determination</a:t>
            </a:r>
            <a:endParaRPr lang="en-US" altLang="zh-CN" sz="2800" b="1" dirty="0" smtClean="0">
              <a:latin typeface="Times New Roman" panose="02020603050405020304" pitchFamily="18" charset="0"/>
              <a:cs typeface="Times New Roman" panose="02020603050405020304" pitchFamily="18" charset="0"/>
            </a:endParaRPr>
          </a:p>
          <a:p>
            <a:r>
              <a:rPr lang="en-US" altLang="zh-CN" sz="2800" b="1" dirty="0" smtClean="0">
                <a:latin typeface="Times New Roman" panose="02020603050405020304" pitchFamily="18" charset="0"/>
                <a:cs typeface="Times New Roman" panose="02020603050405020304" pitchFamily="18" charset="0"/>
              </a:rPr>
              <a:t>perseverance persistence </a:t>
            </a:r>
            <a:r>
              <a:rPr lang="en-US" altLang="zh-CN" sz="2800" b="1" dirty="0">
                <a:latin typeface="Times New Roman" panose="02020603050405020304" pitchFamily="18" charset="0"/>
                <a:cs typeface="Times New Roman" panose="02020603050405020304" pitchFamily="18" charset="0"/>
              </a:rPr>
              <a:t>willpower</a:t>
            </a:r>
            <a:endParaRPr lang="en-US" altLang="zh-CN" sz="2800" b="1" dirty="0">
              <a:latin typeface="Times New Roman" panose="02020603050405020304" pitchFamily="18" charset="0"/>
              <a:cs typeface="Times New Roman" panose="02020603050405020304" pitchFamily="18" charset="0"/>
            </a:endParaRPr>
          </a:p>
        </p:txBody>
      </p:sp>
      <p:sp>
        <p:nvSpPr>
          <p:cNvPr id="32" name="矩形 31"/>
          <p:cNvSpPr/>
          <p:nvPr/>
        </p:nvSpPr>
        <p:spPr>
          <a:xfrm>
            <a:off x="2764970" y="274530"/>
            <a:ext cx="391886" cy="584775"/>
          </a:xfrm>
          <a:prstGeom prst="rect">
            <a:avLst/>
          </a:prstGeom>
          <a:solidFill>
            <a:schemeClr val="accent6">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Box 32"/>
          <p:cNvSpPr txBox="1"/>
          <p:nvPr/>
        </p:nvSpPr>
        <p:spPr>
          <a:xfrm>
            <a:off x="7988071" y="165982"/>
            <a:ext cx="4403365" cy="954107"/>
          </a:xfrm>
          <a:prstGeom prst="rect">
            <a:avLst/>
          </a:prstGeom>
          <a:noFill/>
        </p:spPr>
        <p:txBody>
          <a:bodyPr wrap="square" rtlCol="0">
            <a:spAutoFit/>
          </a:bodyPr>
          <a:lstStyle/>
          <a:p>
            <a:r>
              <a:rPr lang="en-US" altLang="zh-CN" sz="2800" b="1" i="1" dirty="0" smtClean="0">
                <a:solidFill>
                  <a:srgbClr val="1226B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aim does this activity </a:t>
            </a:r>
            <a:endParaRPr lang="en-US" altLang="zh-CN" sz="2800" b="1" i="1" dirty="0" smtClean="0">
              <a:solidFill>
                <a:srgbClr val="1226B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altLang="zh-CN" sz="2800" b="1" i="1" dirty="0" smtClean="0">
                <a:solidFill>
                  <a:srgbClr val="1226B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want to achieve?</a:t>
            </a:r>
            <a:endParaRPr lang="zh-CN" altLang="en-US" sz="2800" b="1" i="1" dirty="0">
              <a:solidFill>
                <a:srgbClr val="1226B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122" name="Picture 2" descr="C:\Users\cheng'ming'zhi\Desktop\5c7507dd02ec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1" y="1784981"/>
            <a:ext cx="7064826" cy="175099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cheng'ming'zhi\Desktop\5c7508130ee8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7645" y="2411665"/>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4051526" y="3698548"/>
            <a:ext cx="1532846" cy="646331"/>
          </a:xfrm>
          <a:prstGeom prst="rect">
            <a:avLst/>
          </a:prstGeom>
          <a:noFill/>
        </p:spPr>
        <p:txBody>
          <a:bodyPr wrap="square" rtlCol="0">
            <a:spAutoFit/>
          </a:bodyPr>
          <a:lstStyle/>
          <a:p>
            <a:r>
              <a:rPr lang="en-US" altLang="zh-CN" sz="3600" b="1"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reflect</a:t>
            </a:r>
            <a:endParaRPr lang="zh-CN" alt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9" name="TextBox 28"/>
          <p:cNvSpPr txBox="1"/>
          <p:nvPr/>
        </p:nvSpPr>
        <p:spPr>
          <a:xfrm>
            <a:off x="541756" y="5248100"/>
            <a:ext cx="1894114" cy="523220"/>
          </a:xfrm>
          <a:prstGeom prst="rect">
            <a:avLst/>
          </a:prstGeom>
          <a:noFill/>
        </p:spPr>
        <p:txBody>
          <a:bodyPr wrap="square" rtlCol="0">
            <a:spAutoFit/>
          </a:bodyPr>
          <a:lstStyle/>
          <a:p>
            <a:r>
              <a:rPr lang="zh-CN" altLang="en-US" sz="2800" b="1" dirty="0">
                <a:solidFill>
                  <a:srgbClr val="FF0000"/>
                </a:solidFill>
              </a:rPr>
              <a:t>你的感受</a:t>
            </a:r>
            <a:endParaRPr lang="zh-CN" altLang="en-US" sz="2800" b="1" dirty="0">
              <a:solidFill>
                <a:srgbClr val="FF0000"/>
              </a:solidFill>
            </a:endParaRPr>
          </a:p>
        </p:txBody>
      </p:sp>
      <p:sp>
        <p:nvSpPr>
          <p:cNvPr id="39" name="TextBox 38"/>
          <p:cNvSpPr txBox="1"/>
          <p:nvPr/>
        </p:nvSpPr>
        <p:spPr>
          <a:xfrm>
            <a:off x="5701584" y="1120090"/>
            <a:ext cx="1894114" cy="523220"/>
          </a:xfrm>
          <a:prstGeom prst="rect">
            <a:avLst/>
          </a:prstGeom>
          <a:noFill/>
        </p:spPr>
        <p:txBody>
          <a:bodyPr wrap="square" rtlCol="0">
            <a:spAutoFit/>
          </a:bodyPr>
          <a:lstStyle/>
          <a:p>
            <a:r>
              <a:rPr lang="zh-CN" altLang="en-US" sz="2800" b="1" dirty="0" smtClean="0">
                <a:solidFill>
                  <a:srgbClr val="FF0000"/>
                </a:solidFill>
              </a:rPr>
              <a:t>活动过程</a:t>
            </a:r>
            <a:endParaRPr lang="zh-CN" altLang="en-US" sz="2800" b="1" dirty="0">
              <a:solidFill>
                <a:srgbClr val="FF0000"/>
              </a:solidFill>
            </a:endParaRPr>
          </a:p>
        </p:txBody>
      </p:sp>
      <p:sp>
        <p:nvSpPr>
          <p:cNvPr id="40" name="TextBox 39"/>
          <p:cNvSpPr txBox="1"/>
          <p:nvPr/>
        </p:nvSpPr>
        <p:spPr>
          <a:xfrm>
            <a:off x="5304065" y="5238046"/>
            <a:ext cx="6787243" cy="1323439"/>
          </a:xfrm>
          <a:prstGeom prst="rect">
            <a:avLst/>
          </a:prstGeom>
          <a:noFill/>
        </p:spPr>
        <p:txBody>
          <a:bodyPr wrap="square" rtlCol="0">
            <a:spAutoFit/>
          </a:bodyPr>
          <a:lstStyle/>
          <a:p>
            <a:r>
              <a:rPr lang="zh-CN" altLang="en-US" sz="4000" dirty="0" smtClean="0">
                <a:solidFill>
                  <a:srgbClr val="FF0066"/>
                </a:solidFill>
                <a:latin typeface="Times New Roman" panose="02020603050405020304" pitchFamily="18" charset="0"/>
                <a:ea typeface="默陌清风印体" panose="02000603000000000000" pitchFamily="2" charset="-122"/>
                <a:cs typeface="Times New Roman" panose="02020603050405020304" pitchFamily="18" charset="0"/>
              </a:rPr>
              <a:t>内容要相关</a:t>
            </a:r>
            <a:endParaRPr lang="zh-CN" altLang="en-US" sz="4000" dirty="0" smtClean="0">
              <a:solidFill>
                <a:srgbClr val="FF0066"/>
              </a:solidFill>
              <a:latin typeface="Times New Roman" panose="02020603050405020304" pitchFamily="18" charset="0"/>
              <a:ea typeface="默陌清风印体" panose="02000603000000000000" pitchFamily="2" charset="-122"/>
              <a:cs typeface="Times New Roman" panose="02020603050405020304" pitchFamily="18" charset="0"/>
            </a:endParaRPr>
          </a:p>
          <a:p>
            <a:r>
              <a:rPr lang="en-US" altLang="zh-CN" sz="3200" b="1" i="1" dirty="0" smtClean="0">
                <a:solidFill>
                  <a:srgbClr val="FF0066"/>
                </a:solidFill>
                <a:effectLst>
                  <a:outerShdw blurRad="38100" dist="38100" dir="2700000" algn="tl">
                    <a:srgbClr val="000000">
                      <a:alpha val="43137"/>
                    </a:srgbClr>
                  </a:outerShdw>
                </a:effectLst>
                <a:latin typeface="Times New Roman" panose="02020603050405020304" pitchFamily="18" charset="0"/>
                <a:ea typeface="默陌清风印体" panose="02000603000000000000" pitchFamily="2" charset="-122"/>
                <a:cs typeface="Times New Roman" panose="02020603050405020304" pitchFamily="18" charset="0"/>
              </a:rPr>
              <a:t>Choose relevant and logical points</a:t>
            </a:r>
            <a:r>
              <a:rPr lang="en-US" altLang="zh-CN" sz="4000" b="1" i="1" dirty="0" smtClean="0">
                <a:solidFill>
                  <a:srgbClr val="FF0066"/>
                </a:solidFill>
                <a:effectLst>
                  <a:outerShdw blurRad="38100" dist="38100" dir="2700000" algn="tl">
                    <a:srgbClr val="000000">
                      <a:alpha val="43137"/>
                    </a:srgbClr>
                  </a:outerShdw>
                </a:effectLst>
                <a:latin typeface="Times New Roman" panose="02020603050405020304" pitchFamily="18" charset="0"/>
                <a:ea typeface="默陌清风印体" panose="02000603000000000000" pitchFamily="2" charset="-122"/>
                <a:cs typeface="Times New Roman" panose="02020603050405020304" pitchFamily="18" charset="0"/>
              </a:rPr>
              <a:t> </a:t>
            </a:r>
            <a:endParaRPr lang="zh-CN" altLang="en-US" sz="4000" b="1" i="1" dirty="0">
              <a:solidFill>
                <a:srgbClr val="FF0066"/>
              </a:solidFill>
              <a:effectLst>
                <a:outerShdw blurRad="38100" dist="38100" dir="2700000" algn="tl">
                  <a:srgbClr val="000000">
                    <a:alpha val="43137"/>
                  </a:srgbClr>
                </a:outerShdw>
              </a:effectLst>
              <a:latin typeface="Times New Roman" panose="02020603050405020304" pitchFamily="18" charset="0"/>
              <a:ea typeface="默陌清风印体" panose="02000603000000000000" pitchFamily="2"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barn(inVertical)">
                                      <p:cBhvr>
                                        <p:cTn id="36" dur="500"/>
                                        <p:tgtEl>
                                          <p:spTgt spid="28"/>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barn(inVertical)">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1000"/>
                                        <p:tgtEl>
                                          <p:spTgt spid="33"/>
                                        </p:tgtEl>
                                      </p:cBhvr>
                                    </p:animEffect>
                                    <p:anim calcmode="lin" valueType="num">
                                      <p:cBhvr>
                                        <p:cTn id="45" dur="1000" fill="hold"/>
                                        <p:tgtEl>
                                          <p:spTgt spid="33"/>
                                        </p:tgtEl>
                                        <p:attrNameLst>
                                          <p:attrName>ppt_x</p:attrName>
                                        </p:attrNameLst>
                                      </p:cBhvr>
                                      <p:tavLst>
                                        <p:tav tm="0">
                                          <p:val>
                                            <p:strVal val="#ppt_x"/>
                                          </p:val>
                                        </p:tav>
                                        <p:tav tm="100000">
                                          <p:val>
                                            <p:strVal val="#ppt_x"/>
                                          </p:val>
                                        </p:tav>
                                      </p:tavLst>
                                    </p:anim>
                                    <p:anim calcmode="lin" valueType="num">
                                      <p:cBhvr>
                                        <p:cTn id="46"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12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5122"/>
                                        </p:tgtEl>
                                        <p:attrNameLst>
                                          <p:attrName>style.visibility</p:attrName>
                                        </p:attrNameLst>
                                      </p:cBhvr>
                                      <p:to>
                                        <p:strVal val="visible"/>
                                      </p:to>
                                    </p:set>
                                    <p:animEffect transition="in" filter="fade">
                                      <p:cBhvr>
                                        <p:cTn id="59" dur="500"/>
                                        <p:tgtEl>
                                          <p:spTgt spid="5122"/>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39"/>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5124"/>
                                        </p:tgtEl>
                                        <p:attrNameLst>
                                          <p:attrName>style.visibility</p:attrName>
                                        </p:attrNameLst>
                                      </p:cBhvr>
                                      <p:to>
                                        <p:strVal val="visible"/>
                                      </p:to>
                                    </p:set>
                                    <p:anim calcmode="lin" valueType="num">
                                      <p:cBhvr additive="base">
                                        <p:cTn id="68" dur="500" fill="hold"/>
                                        <p:tgtEl>
                                          <p:spTgt spid="5124"/>
                                        </p:tgtEl>
                                        <p:attrNameLst>
                                          <p:attrName>ppt_x</p:attrName>
                                        </p:attrNameLst>
                                      </p:cBhvr>
                                      <p:tavLst>
                                        <p:tav tm="0">
                                          <p:val>
                                            <p:strVal val="#ppt_x"/>
                                          </p:val>
                                        </p:tav>
                                        <p:tav tm="100000">
                                          <p:val>
                                            <p:strVal val="#ppt_x"/>
                                          </p:val>
                                        </p:tav>
                                      </p:tavLst>
                                    </p:anim>
                                    <p:anim calcmode="lin" valueType="num">
                                      <p:cBhvr additive="base">
                                        <p:cTn id="69"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8" grpId="0"/>
      <p:bldP spid="21" grpId="0" animBg="1"/>
      <p:bldP spid="24" grpId="0"/>
      <p:bldP spid="31" grpId="0"/>
      <p:bldP spid="32" grpId="0" animBg="1"/>
      <p:bldP spid="33" grpId="0"/>
      <p:bldP spid="37" grpId="0"/>
      <p:bldP spid="29" grpId="0"/>
      <p:bldP spid="39" grpId="0"/>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C:\Users\cheng'ming'zhi\Desktop\5c7507dd02ec7.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65421" y="2033260"/>
            <a:ext cx="10543512" cy="559761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26660" y="2713055"/>
            <a:ext cx="11533336" cy="2677656"/>
          </a:xfrm>
          <a:prstGeom prst="rect">
            <a:avLst/>
          </a:prstGeom>
          <a:noFill/>
        </p:spPr>
        <p:txBody>
          <a:bodyPr wrap="square" rtlCol="0">
            <a:spAutoFit/>
          </a:bodyPr>
          <a:lstStyle/>
          <a:p>
            <a:r>
              <a:rPr lang="en-US" altLang="zh-CN" sz="2400" b="1" dirty="0" smtClean="0"/>
              <a:t>P1  </a:t>
            </a:r>
            <a:r>
              <a:rPr lang="zh-CN" altLang="en-US" sz="2400" b="1" dirty="0" smtClean="0"/>
              <a:t>写作目的</a:t>
            </a:r>
            <a:r>
              <a:rPr lang="en-US" altLang="zh-CN" sz="2400" b="1" dirty="0" smtClean="0"/>
              <a:t>——</a:t>
            </a:r>
            <a:r>
              <a:rPr lang="zh-CN" altLang="en-US" sz="2400" b="1" dirty="0" smtClean="0"/>
              <a:t>告知信息</a:t>
            </a:r>
            <a:endParaRPr lang="en-US" altLang="zh-CN" sz="2400" b="1" dirty="0"/>
          </a:p>
          <a:p>
            <a:r>
              <a:rPr lang="en-US" altLang="zh-CN" sz="2400" b="1" dirty="0" smtClean="0"/>
              <a:t>P2  </a:t>
            </a:r>
            <a:r>
              <a:rPr lang="zh-CN" altLang="en-US" sz="2400" b="1" dirty="0" smtClean="0"/>
              <a:t>时间</a:t>
            </a:r>
            <a:r>
              <a:rPr lang="en-US" altLang="zh-CN" sz="2400" b="1" dirty="0"/>
              <a:t>:</a:t>
            </a:r>
            <a:r>
              <a:rPr lang="en-US" altLang="zh-CN" sz="2400" b="1" dirty="0" smtClean="0"/>
              <a:t>                         </a:t>
            </a:r>
            <a:r>
              <a:rPr lang="zh-CN" altLang="en-US" sz="2400" b="1" dirty="0" smtClean="0"/>
              <a:t>地点</a:t>
            </a:r>
            <a:r>
              <a:rPr lang="en-US" altLang="zh-CN" sz="2400" b="1" dirty="0" smtClean="0"/>
              <a:t>:</a:t>
            </a:r>
            <a:endParaRPr lang="en-US" altLang="zh-CN" sz="2400" b="1" dirty="0" smtClean="0"/>
          </a:p>
          <a:p>
            <a:r>
              <a:rPr lang="en-US" altLang="zh-CN" sz="2400" b="1" dirty="0"/>
              <a:t> </a:t>
            </a:r>
            <a:r>
              <a:rPr lang="en-US" altLang="zh-CN" sz="2400" b="1" dirty="0" smtClean="0"/>
              <a:t>      </a:t>
            </a:r>
            <a:r>
              <a:rPr lang="zh-CN" altLang="en-US" sz="2400" b="1" dirty="0" smtClean="0"/>
              <a:t>过程</a:t>
            </a:r>
            <a:r>
              <a:rPr lang="en-US" altLang="zh-CN" sz="2400" b="1" dirty="0" smtClean="0"/>
              <a:t>——</a:t>
            </a:r>
            <a:endParaRPr lang="en-US" altLang="zh-CN" sz="2400" b="1" dirty="0" smtClean="0"/>
          </a:p>
          <a:p>
            <a:endParaRPr lang="en-US" altLang="zh-CN" sz="2400" b="1" dirty="0" smtClean="0"/>
          </a:p>
          <a:p>
            <a:r>
              <a:rPr lang="en-US" altLang="zh-CN" sz="2400" b="1" dirty="0"/>
              <a:t> </a:t>
            </a:r>
            <a:r>
              <a:rPr lang="en-US" altLang="zh-CN" sz="2400" b="1" dirty="0" smtClean="0"/>
              <a:t>      </a:t>
            </a:r>
            <a:r>
              <a:rPr lang="zh-CN" altLang="en-US" sz="2400" b="1" dirty="0" smtClean="0"/>
              <a:t>感受</a:t>
            </a:r>
            <a:r>
              <a:rPr lang="en-US" altLang="zh-CN" sz="2400" b="1" dirty="0" smtClean="0"/>
              <a:t>——</a:t>
            </a:r>
            <a:endParaRPr lang="en-US" altLang="zh-CN" sz="2400" b="1" dirty="0" smtClean="0"/>
          </a:p>
          <a:p>
            <a:endParaRPr lang="en-US" altLang="zh-CN" sz="2400" b="1" dirty="0" smtClean="0"/>
          </a:p>
          <a:p>
            <a:r>
              <a:rPr lang="en-US" altLang="zh-CN" sz="2400" b="1" dirty="0" smtClean="0"/>
              <a:t>P3</a:t>
            </a:r>
            <a:endParaRPr lang="zh-CN" altLang="zh-CN" sz="2400" b="1" dirty="0"/>
          </a:p>
        </p:txBody>
      </p:sp>
      <p:sp>
        <p:nvSpPr>
          <p:cNvPr id="5" name="TextBox 4"/>
          <p:cNvSpPr txBox="1"/>
          <p:nvPr/>
        </p:nvSpPr>
        <p:spPr>
          <a:xfrm>
            <a:off x="2290525" y="40802"/>
            <a:ext cx="5335929" cy="2246769"/>
          </a:xfrm>
          <a:prstGeom prst="rect">
            <a:avLst/>
          </a:prstGeom>
          <a:noFill/>
        </p:spPr>
        <p:txBody>
          <a:bodyPr wrap="square" rtlCol="0">
            <a:spAutoFit/>
          </a:bodyPr>
          <a:lstStyle/>
          <a:p>
            <a:r>
              <a:rPr lang="zh-CN" altLang="en-US" sz="2000" dirty="0" smtClean="0"/>
              <a:t>类型</a:t>
            </a:r>
            <a:endParaRPr lang="en-US" altLang="zh-CN" sz="2000" dirty="0" smtClean="0"/>
          </a:p>
          <a:p>
            <a:endParaRPr lang="en-US" altLang="zh-CN" sz="2000" dirty="0" smtClean="0"/>
          </a:p>
          <a:p>
            <a:r>
              <a:rPr lang="zh-CN" altLang="en-US" sz="2000" dirty="0" smtClean="0"/>
              <a:t>时态</a:t>
            </a:r>
            <a:endParaRPr lang="en-US" altLang="zh-CN" sz="2000" dirty="0" smtClean="0"/>
          </a:p>
          <a:p>
            <a:endParaRPr lang="en-US" altLang="zh-CN" sz="2000" dirty="0" smtClean="0"/>
          </a:p>
          <a:p>
            <a:r>
              <a:rPr lang="zh-CN" altLang="en-US" sz="2000" dirty="0" smtClean="0"/>
              <a:t>人称</a:t>
            </a:r>
            <a:endParaRPr lang="en-US" altLang="zh-CN" sz="2000" dirty="0" smtClean="0"/>
          </a:p>
          <a:p>
            <a:endParaRPr lang="en-US" altLang="zh-CN" sz="2000" dirty="0" smtClean="0"/>
          </a:p>
          <a:p>
            <a:r>
              <a:rPr lang="zh-CN" altLang="en-US" sz="2000" dirty="0" smtClean="0"/>
              <a:t>要点</a:t>
            </a:r>
            <a:endParaRPr lang="zh-CN" altLang="en-US" sz="2000" dirty="0"/>
          </a:p>
        </p:txBody>
      </p:sp>
      <p:sp>
        <p:nvSpPr>
          <p:cNvPr id="7" name="TextBox 6"/>
          <p:cNvSpPr txBox="1"/>
          <p:nvPr/>
        </p:nvSpPr>
        <p:spPr>
          <a:xfrm>
            <a:off x="735987" y="902577"/>
            <a:ext cx="983444" cy="523220"/>
          </a:xfrm>
          <a:prstGeom prst="rect">
            <a:avLst/>
          </a:prstGeom>
          <a:noFill/>
        </p:spPr>
        <p:txBody>
          <a:bodyPr wrap="square" rtlCol="0">
            <a:spAutoFit/>
          </a:bodyPr>
          <a:lstStyle/>
          <a:p>
            <a:r>
              <a:rPr lang="zh-CN" altLang="en-US" sz="2800" b="1" dirty="0" smtClean="0">
                <a:solidFill>
                  <a:srgbClr val="FF0000"/>
                </a:solidFill>
              </a:rPr>
              <a:t>审题</a:t>
            </a:r>
            <a:endParaRPr lang="zh-CN" altLang="en-US" sz="2800" b="1" dirty="0">
              <a:solidFill>
                <a:srgbClr val="FF0000"/>
              </a:solidFill>
            </a:endParaRPr>
          </a:p>
        </p:txBody>
      </p:sp>
      <p:sp>
        <p:nvSpPr>
          <p:cNvPr id="8" name="左大括号 7"/>
          <p:cNvSpPr/>
          <p:nvPr/>
        </p:nvSpPr>
        <p:spPr>
          <a:xfrm>
            <a:off x="1719430" y="306498"/>
            <a:ext cx="571096" cy="1720525"/>
          </a:xfrm>
          <a:prstGeom prst="leftBrace">
            <a:avLst>
              <a:gd name="adj1" fmla="val 8333"/>
              <a:gd name="adj2" fmla="val 49982"/>
            </a:avLst>
          </a:prstGeom>
          <a:noFill/>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000"/>
          </a:p>
        </p:txBody>
      </p:sp>
      <p:sp>
        <p:nvSpPr>
          <p:cNvPr id="9" name="TextBox 8"/>
          <p:cNvSpPr txBox="1"/>
          <p:nvPr/>
        </p:nvSpPr>
        <p:spPr>
          <a:xfrm>
            <a:off x="3037038" y="40802"/>
            <a:ext cx="3680557" cy="400110"/>
          </a:xfrm>
          <a:prstGeom prst="rect">
            <a:avLst/>
          </a:prstGeom>
          <a:noFill/>
        </p:spPr>
        <p:txBody>
          <a:bodyPr wrap="square" rtlCol="0">
            <a:spAutoFit/>
          </a:bodyPr>
          <a:lstStyle/>
          <a:p>
            <a:r>
              <a:rPr lang="zh-CN" altLang="en-US" sz="2000" b="1" dirty="0">
                <a:solidFill>
                  <a:srgbClr val="00B050"/>
                </a:solidFill>
              </a:rPr>
              <a:t>告知信</a:t>
            </a:r>
            <a:endParaRPr lang="zh-CN" altLang="en-US" sz="2000" b="1" dirty="0">
              <a:solidFill>
                <a:srgbClr val="00B050"/>
              </a:solidFill>
            </a:endParaRPr>
          </a:p>
        </p:txBody>
      </p:sp>
      <p:sp>
        <p:nvSpPr>
          <p:cNvPr id="11" name="TextBox 10"/>
          <p:cNvSpPr txBox="1"/>
          <p:nvPr/>
        </p:nvSpPr>
        <p:spPr>
          <a:xfrm>
            <a:off x="3012067" y="636179"/>
            <a:ext cx="6627288" cy="400110"/>
          </a:xfrm>
          <a:prstGeom prst="rect">
            <a:avLst/>
          </a:prstGeom>
          <a:noFill/>
        </p:spPr>
        <p:txBody>
          <a:bodyPr wrap="square" rtlCol="0">
            <a:spAutoFit/>
          </a:bodyPr>
          <a:lstStyle/>
          <a:p>
            <a:r>
              <a:rPr lang="zh-CN" altLang="en-US" sz="2000" b="1" dirty="0" smtClean="0">
                <a:solidFill>
                  <a:srgbClr val="FF0000"/>
                </a:solidFill>
              </a:rPr>
              <a:t>一般</a:t>
            </a:r>
            <a:r>
              <a:rPr lang="zh-CN" altLang="en-US" sz="2000" b="1" dirty="0" smtClean="0">
                <a:solidFill>
                  <a:schemeClr val="tx1">
                    <a:lumMod val="95000"/>
                    <a:lumOff val="5000"/>
                  </a:schemeClr>
                </a:solidFill>
              </a:rPr>
              <a:t>过去</a:t>
            </a:r>
            <a:r>
              <a:rPr lang="zh-CN" altLang="en-US" sz="2000" b="1" dirty="0" smtClean="0">
                <a:solidFill>
                  <a:srgbClr val="FF0000"/>
                </a:solidFill>
              </a:rPr>
              <a:t>时</a:t>
            </a:r>
            <a:endParaRPr lang="zh-CN" altLang="en-US" sz="2000" b="1" dirty="0">
              <a:solidFill>
                <a:srgbClr val="FF0000"/>
              </a:solidFill>
            </a:endParaRPr>
          </a:p>
        </p:txBody>
      </p:sp>
      <p:sp>
        <p:nvSpPr>
          <p:cNvPr id="12" name="TextBox 11"/>
          <p:cNvSpPr txBox="1"/>
          <p:nvPr/>
        </p:nvSpPr>
        <p:spPr>
          <a:xfrm>
            <a:off x="3037038" y="1266367"/>
            <a:ext cx="4998720" cy="400110"/>
          </a:xfrm>
          <a:prstGeom prst="rect">
            <a:avLst/>
          </a:prstGeom>
          <a:noFill/>
        </p:spPr>
        <p:txBody>
          <a:bodyPr wrap="square" rtlCol="0">
            <a:spAutoFit/>
          </a:bodyPr>
          <a:lstStyle/>
          <a:p>
            <a:r>
              <a:rPr lang="zh-CN" altLang="en-US" sz="2000" b="1" dirty="0" smtClean="0"/>
              <a:t>第一人称</a:t>
            </a:r>
            <a:r>
              <a:rPr lang="en-US" altLang="zh-CN" sz="2000" b="1" dirty="0" smtClean="0"/>
              <a:t>+</a:t>
            </a:r>
            <a:r>
              <a:rPr lang="zh-CN" altLang="en-US" sz="2000" b="1" dirty="0" smtClean="0"/>
              <a:t>第二人称</a:t>
            </a:r>
            <a:endParaRPr lang="zh-CN" altLang="en-US" sz="2000" b="1" dirty="0">
              <a:solidFill>
                <a:srgbClr val="FF0000"/>
              </a:solidFill>
            </a:endParaRPr>
          </a:p>
        </p:txBody>
      </p:sp>
      <p:sp>
        <p:nvSpPr>
          <p:cNvPr id="10" name="矩形 9"/>
          <p:cNvSpPr/>
          <p:nvPr/>
        </p:nvSpPr>
        <p:spPr>
          <a:xfrm>
            <a:off x="7988071" y="1250950"/>
            <a:ext cx="3971925" cy="3785652"/>
          </a:xfrm>
          <a:prstGeom prst="rect">
            <a:avLst/>
          </a:prstGeom>
        </p:spPr>
        <p:txBody>
          <a:bodyPr wrap="square">
            <a:spAutoFit/>
          </a:bodyPr>
          <a:lstStyle/>
          <a:p>
            <a:r>
              <a:rPr lang="zh-CN" altLang="en-US" sz="2400" dirty="0" smtClean="0">
                <a:solidFill>
                  <a:schemeClr val="dk1"/>
                </a:solidFill>
                <a:latin typeface="隶书" panose="02010509060101010101" charset="-122"/>
                <a:cs typeface="隶书" panose="02010509060101010101" charset="-122"/>
              </a:rPr>
              <a:t>    假定</a:t>
            </a:r>
            <a:r>
              <a:rPr lang="zh-CN" altLang="en-US" sz="2400" dirty="0">
                <a:solidFill>
                  <a:schemeClr val="dk1"/>
                </a:solidFill>
                <a:latin typeface="隶书" panose="02010509060101010101" charset="-122"/>
                <a:cs typeface="隶书" panose="02010509060101010101" charset="-122"/>
              </a:rPr>
              <a:t>你是李华，你的英国朋友</a:t>
            </a:r>
            <a:r>
              <a:rPr lang="en-US" altLang="zh-CN" sz="2400" dirty="0">
                <a:solidFill>
                  <a:schemeClr val="dk1"/>
                </a:solidFill>
                <a:latin typeface="隶书" panose="02010509060101010101" charset="-122"/>
                <a:cs typeface="隶书" panose="02010509060101010101" charset="-122"/>
              </a:rPr>
              <a:t>Mike</a:t>
            </a:r>
            <a:r>
              <a:rPr lang="zh-CN" altLang="en-US" sz="2400" dirty="0">
                <a:solidFill>
                  <a:schemeClr val="dk1"/>
                </a:solidFill>
                <a:latin typeface="隶书" panose="02010509060101010101" charset="-122"/>
                <a:cs typeface="隶书" panose="02010509060101010101" charset="-122"/>
              </a:rPr>
              <a:t>通过社交媒体获知你校举行的“南山登顶”毅行活动（</a:t>
            </a:r>
            <a:r>
              <a:rPr lang="en-US" altLang="zh-CN" sz="2400" dirty="0">
                <a:solidFill>
                  <a:schemeClr val="dk1"/>
                </a:solidFill>
                <a:latin typeface="Times New Roman" panose="02020603050405020304" pitchFamily="18" charset="0"/>
                <a:ea typeface="华光中雅_CNKI" panose="02000500000000000000" pitchFamily="2" charset="-122"/>
                <a:cs typeface="Times New Roman" panose="02020603050405020304" pitchFamily="18" charset="0"/>
              </a:rPr>
              <a:t>Trail-walker Activity</a:t>
            </a:r>
            <a:r>
              <a:rPr lang="zh-CN" altLang="en-US" sz="2400" dirty="0">
                <a:solidFill>
                  <a:schemeClr val="dk1"/>
                </a:solidFill>
                <a:latin typeface="隶书" panose="02010509060101010101" charset="-122"/>
                <a:cs typeface="隶书" panose="02010509060101010101" charset="-122"/>
              </a:rPr>
              <a:t>），写信向你了解相关情况。请给他写一封回信，内容包括：</a:t>
            </a:r>
            <a:endParaRPr lang="en-US" altLang="zh-CN" sz="2400" dirty="0">
              <a:solidFill>
                <a:schemeClr val="dk1"/>
              </a:solidFill>
              <a:latin typeface="隶书" panose="02010509060101010101" charset="-122"/>
              <a:cs typeface="隶书" panose="02010509060101010101" charset="-122"/>
            </a:endParaRPr>
          </a:p>
          <a:p>
            <a:r>
              <a:rPr lang="en-US" altLang="zh-CN" sz="2400" b="1" dirty="0" smtClean="0">
                <a:solidFill>
                  <a:schemeClr val="dk1"/>
                </a:solidFill>
                <a:latin typeface="隶书" panose="02010509060101010101" charset="-122"/>
                <a:cs typeface="隶书" panose="02010509060101010101" charset="-122"/>
              </a:rPr>
              <a:t>1. </a:t>
            </a:r>
            <a:r>
              <a:rPr lang="zh-CN" altLang="en-US" sz="2400" b="1" dirty="0" smtClean="0">
                <a:solidFill>
                  <a:schemeClr val="dk1"/>
                </a:solidFill>
                <a:latin typeface="隶书" panose="02010509060101010101" charset="-122"/>
                <a:cs typeface="隶书" panose="02010509060101010101" charset="-122"/>
              </a:rPr>
              <a:t>时间</a:t>
            </a:r>
            <a:r>
              <a:rPr lang="zh-CN" altLang="en-US" sz="2400" b="1" dirty="0">
                <a:solidFill>
                  <a:schemeClr val="dk1"/>
                </a:solidFill>
                <a:latin typeface="隶书" panose="02010509060101010101" charset="-122"/>
                <a:cs typeface="隶书" panose="02010509060101010101" charset="-122"/>
              </a:rPr>
              <a:t>地点</a:t>
            </a:r>
            <a:r>
              <a:rPr lang="en-US" altLang="zh-CN" sz="2400" b="1" dirty="0">
                <a:solidFill>
                  <a:schemeClr val="dk1"/>
                </a:solidFill>
                <a:latin typeface="隶书" panose="02010509060101010101" charset="-122"/>
                <a:cs typeface="隶书" panose="02010509060101010101" charset="-122"/>
              </a:rPr>
              <a:t>		</a:t>
            </a:r>
            <a:endParaRPr lang="en-US" altLang="zh-CN" sz="2400" b="1" dirty="0" smtClean="0">
              <a:solidFill>
                <a:schemeClr val="dk1"/>
              </a:solidFill>
              <a:latin typeface="隶书" panose="02010509060101010101" charset="-122"/>
              <a:cs typeface="隶书" panose="02010509060101010101" charset="-122"/>
            </a:endParaRPr>
          </a:p>
          <a:p>
            <a:r>
              <a:rPr lang="en-US" altLang="zh-CN" sz="2400" b="1" dirty="0" smtClean="0">
                <a:solidFill>
                  <a:schemeClr val="dk1"/>
                </a:solidFill>
                <a:latin typeface="隶书" panose="02010509060101010101" charset="-122"/>
                <a:cs typeface="隶书" panose="02010509060101010101" charset="-122"/>
              </a:rPr>
              <a:t>2</a:t>
            </a:r>
            <a:r>
              <a:rPr lang="en-US" altLang="zh-CN" sz="2400" b="1" dirty="0">
                <a:solidFill>
                  <a:schemeClr val="dk1"/>
                </a:solidFill>
                <a:latin typeface="隶书" panose="02010509060101010101" charset="-122"/>
                <a:cs typeface="隶书" panose="02010509060101010101" charset="-122"/>
              </a:rPr>
              <a:t>. </a:t>
            </a:r>
            <a:r>
              <a:rPr lang="zh-CN" altLang="en-US" sz="2400" b="1" dirty="0">
                <a:solidFill>
                  <a:schemeClr val="dk1"/>
                </a:solidFill>
                <a:latin typeface="隶书" panose="02010509060101010101" charset="-122"/>
                <a:cs typeface="隶书" panose="02010509060101010101" charset="-122"/>
              </a:rPr>
              <a:t>活动过程</a:t>
            </a:r>
            <a:r>
              <a:rPr lang="en-US" altLang="zh-CN" sz="2400" b="1" dirty="0">
                <a:solidFill>
                  <a:schemeClr val="dk1"/>
                </a:solidFill>
                <a:latin typeface="隶书" panose="02010509060101010101" charset="-122"/>
                <a:cs typeface="隶书" panose="02010509060101010101" charset="-122"/>
              </a:rPr>
              <a:t>		</a:t>
            </a:r>
            <a:endParaRPr lang="en-US" altLang="zh-CN" sz="2400" b="1" dirty="0" smtClean="0">
              <a:solidFill>
                <a:schemeClr val="dk1"/>
              </a:solidFill>
              <a:latin typeface="隶书" panose="02010509060101010101" charset="-122"/>
              <a:cs typeface="隶书" panose="02010509060101010101" charset="-122"/>
            </a:endParaRPr>
          </a:p>
          <a:p>
            <a:r>
              <a:rPr lang="en-US" altLang="zh-CN" sz="2400" b="1" dirty="0" smtClean="0">
                <a:solidFill>
                  <a:schemeClr val="dk1"/>
                </a:solidFill>
                <a:latin typeface="隶书" panose="02010509060101010101" charset="-122"/>
                <a:cs typeface="隶书" panose="02010509060101010101" charset="-122"/>
              </a:rPr>
              <a:t>3</a:t>
            </a:r>
            <a:r>
              <a:rPr lang="en-US" altLang="zh-CN" sz="2400" b="1" dirty="0">
                <a:solidFill>
                  <a:schemeClr val="dk1"/>
                </a:solidFill>
                <a:latin typeface="隶书" panose="02010509060101010101" charset="-122"/>
                <a:cs typeface="隶书" panose="02010509060101010101" charset="-122"/>
              </a:rPr>
              <a:t>. </a:t>
            </a:r>
            <a:r>
              <a:rPr lang="zh-CN" altLang="en-US" sz="2400" b="1" dirty="0">
                <a:solidFill>
                  <a:schemeClr val="dk1"/>
                </a:solidFill>
                <a:latin typeface="隶书" panose="02010509060101010101" charset="-122"/>
                <a:cs typeface="隶书" panose="02010509060101010101" charset="-122"/>
              </a:rPr>
              <a:t>你的感受</a:t>
            </a:r>
            <a:endParaRPr lang="zh-CN" altLang="en-US" sz="2400" dirty="0"/>
          </a:p>
        </p:txBody>
      </p:sp>
      <p:sp>
        <p:nvSpPr>
          <p:cNvPr id="14" name="矩形 13"/>
          <p:cNvSpPr/>
          <p:nvPr/>
        </p:nvSpPr>
        <p:spPr>
          <a:xfrm>
            <a:off x="1010663" y="2294689"/>
            <a:ext cx="3733643" cy="461665"/>
          </a:xfrm>
          <a:prstGeom prst="rect">
            <a:avLst/>
          </a:prstGeom>
        </p:spPr>
        <p:txBody>
          <a:bodyPr wrap="square">
            <a:spAutoFit/>
          </a:bodyPr>
          <a:lstStyle/>
          <a:p>
            <a:r>
              <a:rPr lang="zh-CN" altLang="en-US" sz="2400" b="1" dirty="0" smtClean="0">
                <a:solidFill>
                  <a:srgbClr val="0000FF"/>
                </a:solidFill>
              </a:rPr>
              <a:t>为什么告知？</a:t>
            </a:r>
            <a:endParaRPr lang="en-US" altLang="zh-CN" sz="2400" b="1" dirty="0">
              <a:solidFill>
                <a:srgbClr val="0000FF"/>
              </a:solidFill>
            </a:endParaRPr>
          </a:p>
        </p:txBody>
      </p:sp>
      <p:sp>
        <p:nvSpPr>
          <p:cNvPr id="15" name="矩形 14"/>
          <p:cNvSpPr/>
          <p:nvPr/>
        </p:nvSpPr>
        <p:spPr>
          <a:xfrm>
            <a:off x="887159" y="4903402"/>
            <a:ext cx="5187111" cy="1200329"/>
          </a:xfrm>
          <a:prstGeom prst="rect">
            <a:avLst/>
          </a:prstGeom>
        </p:spPr>
        <p:txBody>
          <a:bodyPr wrap="square">
            <a:spAutoFit/>
          </a:bodyPr>
          <a:lstStyle/>
          <a:p>
            <a:pPr marL="342900" indent="-342900">
              <a:buFont typeface="Arial" panose="020B0604020202020204" pitchFamily="34" charset="0"/>
              <a:buChar char="•"/>
            </a:pPr>
            <a:r>
              <a:rPr lang="zh-CN" altLang="en-US" sz="2400" b="1" dirty="0" smtClean="0">
                <a:solidFill>
                  <a:srgbClr val="0000FF"/>
                </a:solidFill>
              </a:rPr>
              <a:t>希望所给信息有用</a:t>
            </a:r>
            <a:endParaRPr lang="en-US" altLang="zh-CN" sz="2400" b="1" dirty="0" smtClean="0">
              <a:solidFill>
                <a:srgbClr val="0000FF"/>
              </a:solidFill>
            </a:endParaRPr>
          </a:p>
          <a:p>
            <a:pPr marL="342900" indent="-342900">
              <a:buFont typeface="Arial" panose="020B0604020202020204" pitchFamily="34" charset="0"/>
              <a:buChar char="•"/>
            </a:pPr>
            <a:r>
              <a:rPr lang="zh-CN" altLang="en-US" sz="2400" b="1" dirty="0" smtClean="0">
                <a:solidFill>
                  <a:srgbClr val="0000FF"/>
                </a:solidFill>
              </a:rPr>
              <a:t>如需其他信息请联系</a:t>
            </a:r>
            <a:endParaRPr lang="en-US" altLang="zh-CN" sz="2400" b="1" dirty="0" smtClean="0">
              <a:solidFill>
                <a:srgbClr val="0000FF"/>
              </a:solidFill>
            </a:endParaRPr>
          </a:p>
          <a:p>
            <a:pPr marL="342900" indent="-342900">
              <a:buFont typeface="Arial" panose="020B0604020202020204" pitchFamily="34" charset="0"/>
              <a:buChar char="•"/>
            </a:pPr>
            <a:r>
              <a:rPr lang="zh-CN" altLang="en-US" sz="2400" b="1" dirty="0" smtClean="0">
                <a:solidFill>
                  <a:srgbClr val="0000FF"/>
                </a:solidFill>
              </a:rPr>
              <a:t>询问是否有类似活动</a:t>
            </a:r>
            <a:endParaRPr lang="en-US" altLang="zh-CN" sz="2400" b="1" dirty="0">
              <a:solidFill>
                <a:srgbClr val="0000FF"/>
              </a:solidFill>
            </a:endParaRPr>
          </a:p>
        </p:txBody>
      </p:sp>
      <p:sp>
        <p:nvSpPr>
          <p:cNvPr id="16" name="矩形 15"/>
          <p:cNvSpPr/>
          <p:nvPr/>
        </p:nvSpPr>
        <p:spPr>
          <a:xfrm>
            <a:off x="1719431" y="3067644"/>
            <a:ext cx="6096000" cy="461665"/>
          </a:xfrm>
          <a:prstGeom prst="rect">
            <a:avLst/>
          </a:prstGeom>
        </p:spPr>
        <p:txBody>
          <a:bodyPr>
            <a:spAutoFit/>
          </a:bodyPr>
          <a:lstStyle/>
          <a:p>
            <a:r>
              <a:rPr lang="zh-CN" altLang="en-US" sz="2400" b="1" dirty="0">
                <a:solidFill>
                  <a:srgbClr val="0000FF"/>
                </a:solidFill>
              </a:rPr>
              <a:t>具体</a:t>
            </a:r>
            <a:r>
              <a:rPr lang="zh-CN" altLang="en-US" sz="2400" b="1" dirty="0" smtClean="0">
                <a:solidFill>
                  <a:srgbClr val="0000FF"/>
                </a:solidFill>
              </a:rPr>
              <a:t>过去时间</a:t>
            </a:r>
            <a:endParaRPr lang="en-US" altLang="zh-CN" sz="2400" b="1" dirty="0">
              <a:solidFill>
                <a:srgbClr val="0000FF"/>
              </a:solidFill>
            </a:endParaRPr>
          </a:p>
        </p:txBody>
      </p:sp>
      <p:sp>
        <p:nvSpPr>
          <p:cNvPr id="17" name="矩形 16"/>
          <p:cNvSpPr/>
          <p:nvPr/>
        </p:nvSpPr>
        <p:spPr>
          <a:xfrm>
            <a:off x="4528725" y="3067643"/>
            <a:ext cx="3459346" cy="477054"/>
          </a:xfrm>
          <a:prstGeom prst="rect">
            <a:avLst/>
          </a:prstGeom>
        </p:spPr>
        <p:txBody>
          <a:bodyPr wrap="square">
            <a:spAutoFit/>
          </a:bodyPr>
          <a:lstStyle/>
          <a:p>
            <a:r>
              <a:rPr lang="en-US" altLang="zh-CN" sz="2500" b="1" dirty="0" smtClean="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Mount/ Mountain Nan</a:t>
            </a:r>
            <a:endParaRPr lang="en-US" altLang="zh-CN" sz="25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9" name="矩形 18"/>
          <p:cNvSpPr/>
          <p:nvPr/>
        </p:nvSpPr>
        <p:spPr>
          <a:xfrm>
            <a:off x="2283295" y="3447088"/>
            <a:ext cx="2394840" cy="461665"/>
          </a:xfrm>
          <a:prstGeom prst="rect">
            <a:avLst/>
          </a:prstGeom>
        </p:spPr>
        <p:txBody>
          <a:bodyPr wrap="square">
            <a:spAutoFit/>
          </a:bodyPr>
          <a:lstStyle/>
          <a:p>
            <a:r>
              <a:rPr lang="zh-CN" altLang="en-US" sz="2400" b="1" dirty="0" smtClean="0">
                <a:solidFill>
                  <a:schemeClr val="accent3">
                    <a:lumMod val="75000"/>
                  </a:schemeClr>
                </a:solidFill>
              </a:rPr>
              <a:t>起点</a:t>
            </a:r>
            <a:r>
              <a:rPr lang="en-US" altLang="zh-CN" sz="2400" b="1" dirty="0">
                <a:solidFill>
                  <a:schemeClr val="accent3">
                    <a:lumMod val="75000"/>
                  </a:schemeClr>
                </a:solidFill>
              </a:rPr>
              <a:t>;</a:t>
            </a:r>
            <a:r>
              <a:rPr lang="zh-CN" altLang="en-US" sz="2400" b="1" dirty="0" smtClean="0">
                <a:solidFill>
                  <a:schemeClr val="accent3">
                    <a:lumMod val="75000"/>
                  </a:schemeClr>
                </a:solidFill>
              </a:rPr>
              <a:t>途中</a:t>
            </a:r>
            <a:r>
              <a:rPr lang="en-US" altLang="zh-CN" sz="2400" b="1" dirty="0">
                <a:solidFill>
                  <a:schemeClr val="accent3">
                    <a:lumMod val="75000"/>
                  </a:schemeClr>
                </a:solidFill>
              </a:rPr>
              <a:t>;</a:t>
            </a:r>
            <a:r>
              <a:rPr lang="zh-CN" altLang="en-US" sz="2400" b="1" dirty="0" smtClean="0">
                <a:solidFill>
                  <a:schemeClr val="accent3">
                    <a:lumMod val="75000"/>
                  </a:schemeClr>
                </a:solidFill>
              </a:rPr>
              <a:t>终点</a:t>
            </a:r>
            <a:endParaRPr lang="en-US" altLang="zh-CN" sz="2400" b="1" dirty="0">
              <a:solidFill>
                <a:schemeClr val="accent3">
                  <a:lumMod val="75000"/>
                </a:schemeClr>
              </a:solidFill>
            </a:endParaRPr>
          </a:p>
        </p:txBody>
      </p:sp>
      <p:sp>
        <p:nvSpPr>
          <p:cNvPr id="20" name="TextBox 19"/>
          <p:cNvSpPr txBox="1"/>
          <p:nvPr/>
        </p:nvSpPr>
        <p:spPr>
          <a:xfrm>
            <a:off x="2302845" y="3946971"/>
            <a:ext cx="7457209" cy="1200329"/>
          </a:xfrm>
          <a:prstGeom prst="rect">
            <a:avLst/>
          </a:prstGeom>
          <a:noFill/>
        </p:spPr>
        <p:txBody>
          <a:bodyPr wrap="square" rtlCol="0">
            <a:spAutoFit/>
          </a:bodyPr>
          <a:lstStyle/>
          <a:p>
            <a:r>
              <a:rPr lang="zh-CN" altLang="en-US" sz="2400" b="1" u="sng" dirty="0">
                <a:solidFill>
                  <a:srgbClr val="FF0066"/>
                </a:solidFill>
                <a:effectLst>
                  <a:outerShdw blurRad="38100" dist="38100" dir="2700000" algn="tl">
                    <a:srgbClr val="000000">
                      <a:alpha val="43137"/>
                    </a:srgbClr>
                  </a:outerShdw>
                </a:effectLst>
              </a:rPr>
              <a:t>必</a:t>
            </a:r>
            <a:r>
              <a:rPr lang="zh-CN" altLang="en-US" sz="2400" b="1" u="sng" dirty="0" smtClean="0">
                <a:solidFill>
                  <a:srgbClr val="FF0066"/>
                </a:solidFill>
                <a:effectLst>
                  <a:outerShdw blurRad="38100" dist="38100" dir="2700000" algn="tl">
                    <a:srgbClr val="000000">
                      <a:alpha val="43137"/>
                    </a:srgbClr>
                  </a:outerShdw>
                </a:effectLst>
              </a:rPr>
              <a:t>写：</a:t>
            </a:r>
            <a:r>
              <a:rPr lang="zh-CN" altLang="en-US" sz="2400" b="1" dirty="0" smtClean="0">
                <a:solidFill>
                  <a:schemeClr val="accent3">
                    <a:lumMod val="75000"/>
                  </a:schemeClr>
                </a:solidFill>
              </a:rPr>
              <a:t>培养坚毅的个性</a:t>
            </a:r>
            <a:endParaRPr lang="en-US" altLang="zh-CN" sz="2400" b="1" dirty="0" smtClean="0">
              <a:solidFill>
                <a:schemeClr val="accent3">
                  <a:lumMod val="75000"/>
                </a:schemeClr>
              </a:solidFill>
            </a:endParaRPr>
          </a:p>
          <a:p>
            <a:r>
              <a:rPr lang="zh-CN" altLang="en-US" sz="2400" b="1" dirty="0" smtClean="0">
                <a:solidFill>
                  <a:srgbClr val="FF0066"/>
                </a:solidFill>
              </a:rPr>
              <a:t>其他：</a:t>
            </a:r>
            <a:r>
              <a:rPr lang="zh-CN" altLang="en-US" sz="2400" b="1" dirty="0" smtClean="0">
                <a:solidFill>
                  <a:schemeClr val="accent3">
                    <a:lumMod val="75000"/>
                  </a:schemeClr>
                </a:solidFill>
              </a:rPr>
              <a:t>解压；加深同学友谊；</a:t>
            </a:r>
            <a:endParaRPr lang="en-US" altLang="zh-CN" sz="2400" b="1" dirty="0" smtClean="0">
              <a:solidFill>
                <a:schemeClr val="accent3">
                  <a:lumMod val="75000"/>
                </a:schemeClr>
              </a:solidFill>
            </a:endParaRPr>
          </a:p>
          <a:p>
            <a:r>
              <a:rPr lang="en-US" altLang="zh-CN" sz="2400" b="1" dirty="0">
                <a:solidFill>
                  <a:schemeClr val="accent3">
                    <a:lumMod val="75000"/>
                  </a:schemeClr>
                </a:solidFill>
              </a:rPr>
              <a:t> </a:t>
            </a:r>
            <a:r>
              <a:rPr lang="en-US" altLang="zh-CN" sz="2400" b="1" dirty="0" smtClean="0">
                <a:solidFill>
                  <a:schemeClr val="accent3">
                    <a:lumMod val="75000"/>
                  </a:schemeClr>
                </a:solidFill>
              </a:rPr>
              <a:t>                     </a:t>
            </a:r>
            <a:r>
              <a:rPr lang="zh-CN" altLang="en-US" sz="2400" b="1" dirty="0" smtClean="0">
                <a:solidFill>
                  <a:schemeClr val="accent3">
                    <a:lumMod val="75000"/>
                  </a:schemeClr>
                </a:solidFill>
              </a:rPr>
              <a:t>增强团队精神</a:t>
            </a:r>
            <a:r>
              <a:rPr lang="en-US" altLang="zh-CN" sz="2400" b="1" dirty="0" smtClean="0">
                <a:solidFill>
                  <a:schemeClr val="accent3">
                    <a:lumMod val="75000"/>
                  </a:schemeClr>
                </a:solidFill>
              </a:rPr>
              <a:t>……</a:t>
            </a:r>
            <a:endParaRPr lang="zh-CN" altLang="en-US" sz="2400" b="1" dirty="0">
              <a:solidFill>
                <a:schemeClr val="accent3">
                  <a:lumMod val="75000"/>
                </a:schemeClr>
              </a:solidFill>
            </a:endParaRPr>
          </a:p>
        </p:txBody>
      </p:sp>
      <p:sp>
        <p:nvSpPr>
          <p:cNvPr id="21" name="矩形 20"/>
          <p:cNvSpPr/>
          <p:nvPr/>
        </p:nvSpPr>
        <p:spPr>
          <a:xfrm>
            <a:off x="4317840" y="5274348"/>
            <a:ext cx="3512859" cy="523220"/>
          </a:xfrm>
          <a:prstGeom prst="rect">
            <a:avLst/>
          </a:prstGeom>
          <a:noFill/>
        </p:spPr>
        <p:txBody>
          <a:bodyPr wrap="square" rtlCol="0">
            <a:spAutoFit/>
          </a:bodyPr>
          <a:lstStyle/>
          <a:p>
            <a:r>
              <a:rPr lang="en-US" altLang="zh-CN" sz="2800" b="1" i="1" dirty="0">
                <a:solidFill>
                  <a:srgbClr val="1226B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How to connect </a:t>
            </a:r>
            <a:r>
              <a:rPr lang="en-US" altLang="zh-CN" sz="2800" b="1" i="1" dirty="0" smtClean="0">
                <a:solidFill>
                  <a:srgbClr val="1226B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them?</a:t>
            </a:r>
            <a:endParaRPr lang="en-US" altLang="zh-CN" sz="2800" b="1" i="1" dirty="0">
              <a:solidFill>
                <a:srgbClr val="1226B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22" name="Picture 3" descr="C:\Users\cheng'ming'zhi\Desktop\136629f1a0c9592e165459406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6219846" y="3867740"/>
            <a:ext cx="1454910" cy="13583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P spid="11" grpId="0"/>
      <p:bldP spid="12" grpId="0"/>
      <p:bldP spid="14" grpId="0"/>
      <p:bldP spid="15" grpId="0"/>
      <p:bldP spid="16" grpId="0"/>
      <p:bldP spid="17"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03712" y="1447407"/>
            <a:ext cx="1578431" cy="646331"/>
          </a:xfrm>
          <a:prstGeom prst="rect">
            <a:avLst/>
          </a:prstGeom>
          <a:noFill/>
        </p:spPr>
        <p:txBody>
          <a:bodyPr wrap="square" rtlCol="0">
            <a:spAutoFit/>
          </a:bodyPr>
          <a:lstStyle/>
          <a:p>
            <a:r>
              <a:rPr lang="zh-CN" altLang="en-US" sz="36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经过</a:t>
            </a:r>
            <a:endParaRPr lang="zh-CN" altLang="en-US" sz="36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6" name="TextBox 5"/>
          <p:cNvSpPr txBox="1"/>
          <p:nvPr/>
        </p:nvSpPr>
        <p:spPr>
          <a:xfrm>
            <a:off x="7620000" y="1447405"/>
            <a:ext cx="1436915" cy="646331"/>
          </a:xfrm>
          <a:prstGeom prst="rect">
            <a:avLst/>
          </a:prstGeom>
          <a:noFill/>
        </p:spPr>
        <p:txBody>
          <a:bodyPr wrap="square" rtlCol="0">
            <a:spAutoFit/>
          </a:bodyPr>
          <a:lstStyle>
            <a:defPPr>
              <a:defRPr lang="zh-CN"/>
            </a:defPPr>
            <a:lvl1pPr>
              <a:defRPr sz="28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defRPr>
            </a:lvl1pPr>
          </a:lstStyle>
          <a:p>
            <a:r>
              <a:rPr lang="zh-CN" altLang="en-US" sz="3600" dirty="0"/>
              <a:t>感受</a:t>
            </a:r>
            <a:endParaRPr lang="zh-CN" altLang="en-US" sz="3600" dirty="0"/>
          </a:p>
        </p:txBody>
      </p:sp>
      <p:sp>
        <p:nvSpPr>
          <p:cNvPr id="4" name="TextBox 3"/>
          <p:cNvSpPr txBox="1"/>
          <p:nvPr/>
        </p:nvSpPr>
        <p:spPr>
          <a:xfrm>
            <a:off x="379615" y="149500"/>
            <a:ext cx="7709855" cy="1200329"/>
          </a:xfrm>
          <a:prstGeom prst="rect">
            <a:avLst/>
          </a:prstGeom>
          <a:noFill/>
        </p:spPr>
        <p:txBody>
          <a:bodyPr wrap="square" rtlCol="0">
            <a:spAutoFit/>
          </a:bodyPr>
          <a:lstStyle/>
          <a:p>
            <a:r>
              <a:rPr lang="zh-CN" altLang="en-US" sz="4000" dirty="0" smtClean="0">
                <a:solidFill>
                  <a:srgbClr val="FF0066"/>
                </a:solidFill>
                <a:latin typeface="Times New Roman" panose="02020603050405020304" pitchFamily="18" charset="0"/>
                <a:ea typeface="默陌清风印体" panose="02000603000000000000" pitchFamily="2" charset="-122"/>
                <a:cs typeface="Times New Roman" panose="02020603050405020304" pitchFamily="18" charset="0"/>
              </a:rPr>
              <a:t>因果要对应</a:t>
            </a:r>
            <a:endParaRPr lang="en-US" altLang="zh-CN" sz="4000" dirty="0" smtClean="0">
              <a:solidFill>
                <a:srgbClr val="FF0066"/>
              </a:solidFill>
              <a:latin typeface="Times New Roman" panose="02020603050405020304" pitchFamily="18" charset="0"/>
              <a:ea typeface="默陌清风印体" panose="02000603000000000000" pitchFamily="2" charset="-122"/>
              <a:cs typeface="Times New Roman" panose="02020603050405020304" pitchFamily="18" charset="0"/>
            </a:endParaRPr>
          </a:p>
          <a:p>
            <a:r>
              <a:rPr lang="en-US" altLang="zh-CN" sz="3200" b="1" i="1" dirty="0" smtClean="0">
                <a:solidFill>
                  <a:srgbClr val="FF0066"/>
                </a:solidFill>
                <a:effectLst>
                  <a:outerShdw blurRad="38100" dist="38100" dir="2700000" algn="tl">
                    <a:srgbClr val="000000">
                      <a:alpha val="43137"/>
                    </a:srgbClr>
                  </a:outerShdw>
                </a:effectLst>
                <a:latin typeface="Times New Roman" panose="02020603050405020304" pitchFamily="18" charset="0"/>
                <a:ea typeface="默陌清风印体" panose="02000603000000000000" pitchFamily="2" charset="-122"/>
                <a:cs typeface="Times New Roman" panose="02020603050405020304" pitchFamily="18" charset="0"/>
              </a:rPr>
              <a:t>Give reasonable cause and effect </a:t>
            </a:r>
            <a:endParaRPr lang="zh-CN" altLang="en-US" sz="3200" b="1" i="1" dirty="0">
              <a:solidFill>
                <a:srgbClr val="FF0066"/>
              </a:solidFill>
              <a:effectLst>
                <a:outerShdw blurRad="38100" dist="38100" dir="2700000" algn="tl">
                  <a:srgbClr val="000000">
                    <a:alpha val="43137"/>
                  </a:srgbClr>
                </a:outerShdw>
              </a:effectLst>
              <a:latin typeface="Times New Roman" panose="02020603050405020304" pitchFamily="18" charset="0"/>
              <a:ea typeface="默陌清风印体" panose="02000603000000000000" pitchFamily="2" charset="-122"/>
              <a:cs typeface="Times New Roman" panose="02020603050405020304" pitchFamily="18" charset="0"/>
            </a:endParaRPr>
          </a:p>
        </p:txBody>
      </p:sp>
      <p:sp>
        <p:nvSpPr>
          <p:cNvPr id="3" name="TextBox 2"/>
          <p:cNvSpPr txBox="1"/>
          <p:nvPr/>
        </p:nvSpPr>
        <p:spPr>
          <a:xfrm>
            <a:off x="379615" y="2108306"/>
            <a:ext cx="5971507" cy="1200329"/>
          </a:xfrm>
          <a:prstGeom prst="rect">
            <a:avLst/>
          </a:prstGeom>
          <a:noFill/>
        </p:spPr>
        <p:txBody>
          <a:bodyPr wrap="square" rtlCol="0">
            <a:spAutoFit/>
          </a:bodyPr>
          <a:lstStyle/>
          <a:p>
            <a:r>
              <a:rPr lang="en-US" altLang="zh-CN" sz="2400" dirty="0" smtClean="0">
                <a:latin typeface="Cambria" panose="02040503050406030204" pitchFamily="18" charset="0"/>
                <a:ea typeface="Cambria" panose="02040503050406030204" pitchFamily="18" charset="0"/>
              </a:rPr>
              <a:t>Though we were tired, </a:t>
            </a:r>
            <a:r>
              <a:rPr lang="en-US" altLang="zh-CN" sz="2400" b="1" i="1" dirty="0" smtClean="0">
                <a:solidFill>
                  <a:srgbClr val="0000FF"/>
                </a:solidFill>
                <a:latin typeface="Cambria" panose="02040503050406030204" pitchFamily="18" charset="0"/>
                <a:ea typeface="Cambria" panose="02040503050406030204" pitchFamily="18" charset="0"/>
              </a:rPr>
              <a:t>we kept on walking/ none of us gave up </a:t>
            </a:r>
            <a:r>
              <a:rPr lang="en-US" altLang="zh-CN" sz="2400" dirty="0" smtClean="0">
                <a:latin typeface="Cambria" panose="02040503050406030204" pitchFamily="18" charset="0"/>
                <a:ea typeface="Cambria" panose="02040503050406030204" pitchFamily="18" charset="0"/>
              </a:rPr>
              <a:t>until reaching the top of the mountain. </a:t>
            </a:r>
            <a:endParaRPr lang="zh-CN" altLang="en-US" sz="2400" dirty="0">
              <a:latin typeface="Cambria" panose="02040503050406030204" pitchFamily="18" charset="0"/>
            </a:endParaRPr>
          </a:p>
        </p:txBody>
      </p:sp>
      <p:sp>
        <p:nvSpPr>
          <p:cNvPr id="8" name="TextBox 7"/>
          <p:cNvSpPr txBox="1"/>
          <p:nvPr/>
        </p:nvSpPr>
        <p:spPr>
          <a:xfrm>
            <a:off x="6433457" y="2108306"/>
            <a:ext cx="5377543" cy="1200329"/>
          </a:xfrm>
          <a:prstGeom prst="rect">
            <a:avLst/>
          </a:prstGeom>
          <a:noFill/>
        </p:spPr>
        <p:txBody>
          <a:bodyPr wrap="square" rtlCol="0">
            <a:spAutoFit/>
          </a:bodyPr>
          <a:lstStyle/>
          <a:p>
            <a:r>
              <a:rPr lang="en-US" altLang="zh-CN" sz="2400" dirty="0" smtClean="0">
                <a:latin typeface="Cambria" panose="02040503050406030204" pitchFamily="18" charset="0"/>
                <a:ea typeface="Cambria" panose="02040503050406030204" pitchFamily="18" charset="0"/>
              </a:rPr>
              <a:t>We realized how </a:t>
            </a:r>
            <a:r>
              <a:rPr lang="en-US" altLang="zh-CN" sz="2400" b="1" i="1" dirty="0" smtClean="0">
                <a:solidFill>
                  <a:srgbClr val="FF3300"/>
                </a:solidFill>
                <a:latin typeface="Cambria" panose="02040503050406030204" pitchFamily="18" charset="0"/>
                <a:ea typeface="Cambria" panose="02040503050406030204" pitchFamily="18" charset="0"/>
              </a:rPr>
              <a:t>perseverance</a:t>
            </a:r>
            <a:r>
              <a:rPr lang="en-US" altLang="zh-CN" sz="2400" dirty="0" smtClean="0">
                <a:latin typeface="Cambria" panose="02040503050406030204" pitchFamily="18" charset="0"/>
                <a:ea typeface="Cambria" panose="02040503050406030204" pitchFamily="18" charset="0"/>
              </a:rPr>
              <a:t> would influence our study and life, and we will </a:t>
            </a:r>
            <a:r>
              <a:rPr lang="en-US" altLang="zh-CN" sz="2400" b="1" i="1" dirty="0" smtClean="0">
                <a:solidFill>
                  <a:srgbClr val="FF3300"/>
                </a:solidFill>
                <a:latin typeface="Cambria" panose="02040503050406030204" pitchFamily="18" charset="0"/>
                <a:ea typeface="Cambria" panose="02040503050406030204" pitchFamily="18" charset="0"/>
              </a:rPr>
              <a:t>work harder </a:t>
            </a:r>
            <a:r>
              <a:rPr lang="en-US" altLang="zh-CN" sz="2400" dirty="0" smtClean="0">
                <a:latin typeface="Cambria" panose="02040503050406030204" pitchFamily="18" charset="0"/>
                <a:ea typeface="Cambria" panose="02040503050406030204" pitchFamily="18" charset="0"/>
              </a:rPr>
              <a:t>in the future.   </a:t>
            </a:r>
            <a:endParaRPr lang="zh-CN" altLang="en-US" sz="2400" dirty="0">
              <a:latin typeface="Cambria" panose="02040503050406030204" pitchFamily="18" charset="0"/>
            </a:endParaRPr>
          </a:p>
        </p:txBody>
      </p:sp>
      <p:sp>
        <p:nvSpPr>
          <p:cNvPr id="9" name="TextBox 8"/>
          <p:cNvSpPr txBox="1"/>
          <p:nvPr/>
        </p:nvSpPr>
        <p:spPr>
          <a:xfrm>
            <a:off x="379615" y="3601027"/>
            <a:ext cx="5971507" cy="1200329"/>
          </a:xfrm>
          <a:prstGeom prst="rect">
            <a:avLst/>
          </a:prstGeom>
          <a:noFill/>
        </p:spPr>
        <p:txBody>
          <a:bodyPr wrap="square" rtlCol="0">
            <a:spAutoFit/>
          </a:bodyPr>
          <a:lstStyle/>
          <a:p>
            <a:r>
              <a:rPr lang="en-US" altLang="zh-CN" sz="2400" dirty="0" smtClean="0">
                <a:latin typeface="Cambria" panose="02040503050406030204" pitchFamily="18" charset="0"/>
                <a:ea typeface="Cambria" panose="02040503050406030204" pitchFamily="18" charset="0"/>
              </a:rPr>
              <a:t>During the activity, we </a:t>
            </a:r>
            <a:r>
              <a:rPr lang="en-US" altLang="zh-CN" sz="2400" b="1" i="1" dirty="0" smtClean="0">
                <a:solidFill>
                  <a:srgbClr val="0000FF"/>
                </a:solidFill>
                <a:latin typeface="Cambria" panose="02040503050406030204" pitchFamily="18" charset="0"/>
                <a:ea typeface="Cambria" panose="02040503050406030204" pitchFamily="18" charset="0"/>
              </a:rPr>
              <a:t>offered help </a:t>
            </a:r>
            <a:r>
              <a:rPr lang="en-US" altLang="zh-CN" sz="2400" dirty="0" smtClean="0">
                <a:latin typeface="Cambria" panose="02040503050406030204" pitchFamily="18" charset="0"/>
                <a:ea typeface="Cambria" panose="02040503050406030204" pitchFamily="18" charset="0"/>
              </a:rPr>
              <a:t>to those students too tired to move forward and </a:t>
            </a:r>
            <a:r>
              <a:rPr lang="en-US" altLang="zh-CN" sz="2400" b="1" i="1" dirty="0">
                <a:solidFill>
                  <a:srgbClr val="0000FF"/>
                </a:solidFill>
                <a:latin typeface="Cambria" panose="02040503050406030204" pitchFamily="18" charset="0"/>
                <a:ea typeface="Cambria" panose="02040503050406030204" pitchFamily="18" charset="0"/>
              </a:rPr>
              <a:t>helped</a:t>
            </a:r>
            <a:r>
              <a:rPr lang="en-US" altLang="zh-CN" sz="2400" dirty="0" smtClean="0">
                <a:latin typeface="Cambria" panose="02040503050406030204" pitchFamily="18" charset="0"/>
                <a:ea typeface="Cambria" panose="02040503050406030204" pitchFamily="18" charset="0"/>
              </a:rPr>
              <a:t> </a:t>
            </a:r>
            <a:r>
              <a:rPr lang="en-US" altLang="zh-CN" sz="2400" b="1" i="1" dirty="0">
                <a:solidFill>
                  <a:srgbClr val="0000FF"/>
                </a:solidFill>
                <a:latin typeface="Cambria" panose="02040503050406030204" pitchFamily="18" charset="0"/>
                <a:ea typeface="Cambria" panose="02040503050406030204" pitchFamily="18" charset="0"/>
              </a:rPr>
              <a:t>everyone</a:t>
            </a:r>
            <a:r>
              <a:rPr lang="en-US" altLang="zh-CN" sz="2400" dirty="0" smtClean="0">
                <a:latin typeface="Cambria" panose="02040503050406030204" pitchFamily="18" charset="0"/>
                <a:ea typeface="Cambria" panose="02040503050406030204" pitchFamily="18" charset="0"/>
              </a:rPr>
              <a:t> make it to the top.  </a:t>
            </a:r>
            <a:endParaRPr lang="zh-CN" altLang="en-US" sz="2400" dirty="0">
              <a:latin typeface="Cambria" panose="02040503050406030204" pitchFamily="18" charset="0"/>
            </a:endParaRPr>
          </a:p>
        </p:txBody>
      </p:sp>
      <p:sp>
        <p:nvSpPr>
          <p:cNvPr id="10" name="TextBox 9"/>
          <p:cNvSpPr txBox="1"/>
          <p:nvPr/>
        </p:nvSpPr>
        <p:spPr>
          <a:xfrm>
            <a:off x="6433457" y="3601027"/>
            <a:ext cx="5377543" cy="1200329"/>
          </a:xfrm>
          <a:prstGeom prst="rect">
            <a:avLst/>
          </a:prstGeom>
          <a:noFill/>
        </p:spPr>
        <p:txBody>
          <a:bodyPr wrap="square" rtlCol="0">
            <a:spAutoFit/>
          </a:bodyPr>
          <a:lstStyle/>
          <a:p>
            <a:r>
              <a:rPr lang="en-US" altLang="zh-CN" sz="2400" dirty="0" smtClean="0">
                <a:latin typeface="Cambria" panose="02040503050406030204" pitchFamily="18" charset="0"/>
                <a:ea typeface="Cambria" panose="02040503050406030204" pitchFamily="18" charset="0"/>
              </a:rPr>
              <a:t>The activity showed our </a:t>
            </a:r>
            <a:r>
              <a:rPr lang="en-US" altLang="zh-CN" sz="2400" b="1" i="1" dirty="0">
                <a:solidFill>
                  <a:srgbClr val="FF3300"/>
                </a:solidFill>
                <a:latin typeface="Cambria" panose="02040503050406030204" pitchFamily="18" charset="0"/>
                <a:ea typeface="Cambria" panose="02040503050406030204" pitchFamily="18" charset="0"/>
              </a:rPr>
              <a:t>team</a:t>
            </a:r>
            <a:r>
              <a:rPr lang="en-US" altLang="zh-CN" sz="2400" dirty="0" smtClean="0">
                <a:latin typeface="Cambria" panose="02040503050406030204" pitchFamily="18" charset="0"/>
                <a:ea typeface="Cambria" panose="02040503050406030204" pitchFamily="18" charset="0"/>
              </a:rPr>
              <a:t> </a:t>
            </a:r>
            <a:r>
              <a:rPr lang="en-US" altLang="zh-CN" sz="2400" b="1" i="1" dirty="0">
                <a:solidFill>
                  <a:srgbClr val="FF3300"/>
                </a:solidFill>
                <a:latin typeface="Cambria" panose="02040503050406030204" pitchFamily="18" charset="0"/>
                <a:ea typeface="Cambria" panose="02040503050406030204" pitchFamily="18" charset="0"/>
              </a:rPr>
              <a:t>spirit</a:t>
            </a:r>
            <a:r>
              <a:rPr lang="en-US" altLang="zh-CN" sz="2400" dirty="0" smtClean="0">
                <a:latin typeface="Cambria" panose="02040503050406030204" pitchFamily="18" charset="0"/>
                <a:ea typeface="Cambria" panose="02040503050406030204" pitchFamily="18" charset="0"/>
              </a:rPr>
              <a:t> and strengthened </a:t>
            </a:r>
            <a:r>
              <a:rPr lang="en-US" altLang="zh-CN" sz="2400" b="1" i="1" dirty="0">
                <a:solidFill>
                  <a:srgbClr val="FF3300"/>
                </a:solidFill>
                <a:latin typeface="Cambria" panose="02040503050406030204" pitchFamily="18" charset="0"/>
                <a:ea typeface="Cambria" panose="02040503050406030204" pitchFamily="18" charset="0"/>
              </a:rPr>
              <a:t>mutual</a:t>
            </a:r>
            <a:r>
              <a:rPr lang="en-US" altLang="zh-CN" sz="2400" dirty="0" smtClean="0">
                <a:latin typeface="Cambria" panose="02040503050406030204" pitchFamily="18" charset="0"/>
                <a:ea typeface="Cambria" panose="02040503050406030204" pitchFamily="18" charset="0"/>
              </a:rPr>
              <a:t> </a:t>
            </a:r>
            <a:r>
              <a:rPr lang="en-US" altLang="zh-CN" sz="2400" b="1" i="1" dirty="0">
                <a:solidFill>
                  <a:srgbClr val="FF3300"/>
                </a:solidFill>
                <a:latin typeface="Cambria" panose="02040503050406030204" pitchFamily="18" charset="0"/>
                <a:ea typeface="Cambria" panose="02040503050406030204" pitchFamily="18" charset="0"/>
              </a:rPr>
              <a:t>trust</a:t>
            </a:r>
            <a:r>
              <a:rPr lang="en-US" altLang="zh-CN" sz="2400" dirty="0" smtClean="0">
                <a:latin typeface="Cambria" panose="02040503050406030204" pitchFamily="18" charset="0"/>
                <a:ea typeface="Cambria" panose="02040503050406030204" pitchFamily="18" charset="0"/>
              </a:rPr>
              <a:t>/ </a:t>
            </a:r>
            <a:r>
              <a:rPr lang="en-US" altLang="zh-CN" sz="2400" b="1" i="1" dirty="0">
                <a:solidFill>
                  <a:srgbClr val="FF3300"/>
                </a:solidFill>
                <a:latin typeface="Cambria" panose="02040503050406030204" pitchFamily="18" charset="0"/>
                <a:ea typeface="Cambria" panose="02040503050406030204" pitchFamily="18" charset="0"/>
              </a:rPr>
              <a:t>friendship</a:t>
            </a:r>
            <a:r>
              <a:rPr lang="en-US" altLang="zh-CN" sz="2400" dirty="0" smtClean="0">
                <a:latin typeface="Cambria" panose="02040503050406030204" pitchFamily="18" charset="0"/>
                <a:ea typeface="Cambria" panose="02040503050406030204" pitchFamily="18" charset="0"/>
              </a:rPr>
              <a:t> among students. </a:t>
            </a:r>
            <a:endParaRPr lang="zh-CN" altLang="en-US" sz="2400" dirty="0">
              <a:latin typeface="Cambria" panose="02040503050406030204" pitchFamily="18" charset="0"/>
            </a:endParaRPr>
          </a:p>
        </p:txBody>
      </p:sp>
      <p:sp>
        <p:nvSpPr>
          <p:cNvPr id="11" name="TextBox 10"/>
          <p:cNvSpPr txBox="1"/>
          <p:nvPr/>
        </p:nvSpPr>
        <p:spPr>
          <a:xfrm>
            <a:off x="379615" y="5070598"/>
            <a:ext cx="5971507" cy="1200329"/>
          </a:xfrm>
          <a:prstGeom prst="rect">
            <a:avLst/>
          </a:prstGeom>
          <a:noFill/>
        </p:spPr>
        <p:txBody>
          <a:bodyPr wrap="square" rtlCol="0">
            <a:spAutoFit/>
          </a:bodyPr>
          <a:lstStyle/>
          <a:p>
            <a:r>
              <a:rPr lang="en-US" altLang="zh-CN" sz="2400" b="1" i="1" dirty="0">
                <a:solidFill>
                  <a:srgbClr val="0000FF"/>
                </a:solidFill>
                <a:latin typeface="Cambria" panose="02040503050406030204" pitchFamily="18" charset="0"/>
                <a:ea typeface="Cambria" panose="02040503050406030204" pitchFamily="18" charset="0"/>
              </a:rPr>
              <a:t>The flowers and plants along the trail </a:t>
            </a:r>
            <a:r>
              <a:rPr lang="en-US" altLang="zh-CN" sz="2400" dirty="0" smtClean="0">
                <a:latin typeface="Cambria" panose="02040503050406030204" pitchFamily="18" charset="0"/>
                <a:ea typeface="Cambria" panose="02040503050406030204" pitchFamily="18" charset="0"/>
              </a:rPr>
              <a:t>as well as the </a:t>
            </a:r>
            <a:r>
              <a:rPr lang="en-US" altLang="zh-CN" sz="2400" b="1" i="1" dirty="0">
                <a:solidFill>
                  <a:srgbClr val="0000FF"/>
                </a:solidFill>
                <a:latin typeface="Cambria" panose="02040503050406030204" pitchFamily="18" charset="0"/>
                <a:ea typeface="Cambria" panose="02040503050406030204" pitchFamily="18" charset="0"/>
              </a:rPr>
              <a:t>beautiful</a:t>
            </a:r>
            <a:r>
              <a:rPr lang="en-US" altLang="zh-CN" sz="2400" dirty="0" smtClean="0">
                <a:latin typeface="Cambria" panose="02040503050406030204" pitchFamily="18" charset="0"/>
                <a:ea typeface="Cambria" panose="02040503050406030204" pitchFamily="18" charset="0"/>
              </a:rPr>
              <a:t> </a:t>
            </a:r>
            <a:r>
              <a:rPr lang="en-US" altLang="zh-CN" sz="2400" b="1" i="1" dirty="0">
                <a:solidFill>
                  <a:srgbClr val="0000FF"/>
                </a:solidFill>
                <a:latin typeface="Cambria" panose="02040503050406030204" pitchFamily="18" charset="0"/>
                <a:ea typeface="Cambria" panose="02040503050406030204" pitchFamily="18" charset="0"/>
              </a:rPr>
              <a:t>scenery</a:t>
            </a:r>
            <a:r>
              <a:rPr lang="en-US" altLang="zh-CN" sz="2400" dirty="0" smtClean="0">
                <a:latin typeface="Cambria" panose="02040503050406030204" pitchFamily="18" charset="0"/>
                <a:ea typeface="Cambria" panose="02040503050406030204" pitchFamily="18" charset="0"/>
              </a:rPr>
              <a:t> on top of the mountain all kept us spellbound. </a:t>
            </a:r>
            <a:endParaRPr lang="zh-CN" altLang="en-US" sz="2400" dirty="0">
              <a:latin typeface="Cambria" panose="02040503050406030204" pitchFamily="18" charset="0"/>
            </a:endParaRPr>
          </a:p>
        </p:txBody>
      </p:sp>
      <p:sp>
        <p:nvSpPr>
          <p:cNvPr id="12" name="TextBox 11"/>
          <p:cNvSpPr txBox="1"/>
          <p:nvPr/>
        </p:nvSpPr>
        <p:spPr>
          <a:xfrm>
            <a:off x="6433456" y="5093126"/>
            <a:ext cx="5377543" cy="1200329"/>
          </a:xfrm>
          <a:prstGeom prst="rect">
            <a:avLst/>
          </a:prstGeom>
          <a:noFill/>
        </p:spPr>
        <p:txBody>
          <a:bodyPr wrap="square" rtlCol="0">
            <a:spAutoFit/>
          </a:bodyPr>
          <a:lstStyle/>
          <a:p>
            <a:r>
              <a:rPr lang="en-US" altLang="zh-CN" sz="2400" dirty="0" smtClean="0">
                <a:latin typeface="Cambria" panose="02040503050406030204" pitchFamily="18" charset="0"/>
                <a:ea typeface="Cambria" panose="02040503050406030204" pitchFamily="18" charset="0"/>
              </a:rPr>
              <a:t>Immersed in the natural beauty, we felt </a:t>
            </a:r>
            <a:r>
              <a:rPr lang="en-US" altLang="zh-CN" sz="2400" b="1" i="1" dirty="0" smtClean="0">
                <a:solidFill>
                  <a:srgbClr val="FF3300"/>
                </a:solidFill>
                <a:latin typeface="Cambria" panose="02040503050406030204" pitchFamily="18" charset="0"/>
                <a:ea typeface="Cambria" panose="02040503050406030204" pitchFamily="18" charset="0"/>
              </a:rPr>
              <a:t>refreshed/ relieved/ freed/ released</a:t>
            </a:r>
            <a:r>
              <a:rPr lang="en-US" altLang="zh-CN" sz="2400" dirty="0" smtClean="0">
                <a:latin typeface="Cambria" panose="02040503050406030204" pitchFamily="18" charset="0"/>
                <a:ea typeface="Cambria" panose="02040503050406030204" pitchFamily="18" charset="0"/>
              </a:rPr>
              <a:t> </a:t>
            </a:r>
            <a:r>
              <a:rPr lang="en-US" altLang="zh-CN" sz="2400" b="1" i="1" dirty="0">
                <a:solidFill>
                  <a:srgbClr val="FF3300"/>
                </a:solidFill>
                <a:latin typeface="Cambria" panose="02040503050406030204" pitchFamily="18" charset="0"/>
                <a:ea typeface="Cambria" panose="02040503050406030204" pitchFamily="18" charset="0"/>
              </a:rPr>
              <a:t>from</a:t>
            </a:r>
            <a:r>
              <a:rPr lang="en-US" altLang="zh-CN" sz="2400" dirty="0" smtClean="0">
                <a:latin typeface="Cambria" panose="02040503050406030204" pitchFamily="18" charset="0"/>
                <a:ea typeface="Cambria" panose="02040503050406030204" pitchFamily="18" charset="0"/>
              </a:rPr>
              <a:t> </a:t>
            </a:r>
            <a:r>
              <a:rPr lang="en-US" altLang="zh-CN" sz="2400" b="1" i="1" dirty="0">
                <a:solidFill>
                  <a:srgbClr val="FF3300"/>
                </a:solidFill>
                <a:latin typeface="Cambria" panose="02040503050406030204" pitchFamily="18" charset="0"/>
                <a:ea typeface="Cambria" panose="02040503050406030204" pitchFamily="18" charset="0"/>
              </a:rPr>
              <a:t>the</a:t>
            </a:r>
            <a:r>
              <a:rPr lang="en-US" altLang="zh-CN" sz="2400" dirty="0" smtClean="0">
                <a:latin typeface="Cambria" panose="02040503050406030204" pitchFamily="18" charset="0"/>
                <a:ea typeface="Cambria" panose="02040503050406030204" pitchFamily="18" charset="0"/>
              </a:rPr>
              <a:t> </a:t>
            </a:r>
            <a:r>
              <a:rPr lang="en-US" altLang="zh-CN" sz="2400" b="1" i="1" dirty="0">
                <a:solidFill>
                  <a:srgbClr val="FF3300"/>
                </a:solidFill>
                <a:latin typeface="Cambria" panose="02040503050406030204" pitchFamily="18" charset="0"/>
                <a:ea typeface="Cambria" panose="02040503050406030204" pitchFamily="18" charset="0"/>
              </a:rPr>
              <a:t>study</a:t>
            </a:r>
            <a:r>
              <a:rPr lang="en-US" altLang="zh-CN" sz="2400" dirty="0" smtClean="0">
                <a:latin typeface="Cambria" panose="02040503050406030204" pitchFamily="18" charset="0"/>
                <a:ea typeface="Cambria" panose="02040503050406030204" pitchFamily="18" charset="0"/>
              </a:rPr>
              <a:t> </a:t>
            </a:r>
            <a:r>
              <a:rPr lang="en-US" altLang="zh-CN" sz="2400" b="1" i="1" dirty="0">
                <a:solidFill>
                  <a:srgbClr val="FF3300"/>
                </a:solidFill>
                <a:latin typeface="Cambria" panose="02040503050406030204" pitchFamily="18" charset="0"/>
                <a:ea typeface="Cambria" panose="02040503050406030204" pitchFamily="18" charset="0"/>
              </a:rPr>
              <a:t>burden</a:t>
            </a:r>
            <a:r>
              <a:rPr lang="en-US" altLang="zh-CN" sz="2400" dirty="0" smtClean="0">
                <a:latin typeface="Cambria" panose="02040503050406030204" pitchFamily="18" charset="0"/>
                <a:ea typeface="Cambria" panose="02040503050406030204" pitchFamily="18" charset="0"/>
              </a:rPr>
              <a:t>. </a:t>
            </a:r>
            <a:endParaRPr lang="zh-CN" altLang="en-US" sz="2400" dirty="0">
              <a:latin typeface="Cambria" panose="020405030504060302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8" grpId="0"/>
      <p:bldP spid="9" grpId="0"/>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9615" y="1458686"/>
            <a:ext cx="11594671" cy="1384995"/>
          </a:xfrm>
          <a:prstGeom prst="rect">
            <a:avLst/>
          </a:prstGeom>
          <a:noFill/>
        </p:spPr>
        <p:txBody>
          <a:bodyPr wrap="square" rtlCol="0">
            <a:spAutoFit/>
          </a:bodyPr>
          <a:lstStyle/>
          <a:p>
            <a:r>
              <a:rPr lang="en-US" altLang="zh-CN" sz="2800" b="1" i="1" dirty="0" smtClean="0">
                <a:solidFill>
                  <a:srgbClr val="0000FF"/>
                </a:solidFill>
                <a:latin typeface="Times New Roman" panose="02020603050405020304" pitchFamily="18" charset="0"/>
                <a:cs typeface="Times New Roman" panose="02020603050405020304" pitchFamily="18" charset="0"/>
              </a:rPr>
              <a:t>Exhausted/ Worn-out/ Drained of energy </a:t>
            </a:r>
            <a:r>
              <a:rPr lang="en-US" altLang="zh-CN" sz="2800" dirty="0" smtClean="0">
                <a:latin typeface="Times New Roman" panose="02020603050405020304" pitchFamily="18" charset="0"/>
                <a:cs typeface="Times New Roman" panose="02020603050405020304" pitchFamily="18" charset="0"/>
              </a:rPr>
              <a:t>as we were </a:t>
            </a:r>
            <a:r>
              <a:rPr lang="en-US" altLang="zh-CN"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due to </a:t>
            </a:r>
            <a:r>
              <a:rPr lang="en-US" altLang="zh-CN" sz="2800" b="1" i="1" dirty="0" smtClean="0">
                <a:solidFill>
                  <a:srgbClr val="0000FF"/>
                </a:solidFill>
                <a:latin typeface="Times New Roman" panose="02020603050405020304" pitchFamily="18" charset="0"/>
                <a:cs typeface="Times New Roman" panose="02020603050405020304" pitchFamily="18" charset="0"/>
              </a:rPr>
              <a:t>the </a:t>
            </a:r>
            <a:r>
              <a:rPr lang="en-US" altLang="zh-CN" sz="2800" b="1" i="1" dirty="0">
                <a:solidFill>
                  <a:srgbClr val="0000FF"/>
                </a:solidFill>
                <a:latin typeface="Times New Roman" panose="02020603050405020304" pitchFamily="18" charset="0"/>
                <a:cs typeface="Times New Roman" panose="02020603050405020304" pitchFamily="18" charset="0"/>
              </a:rPr>
              <a:t>long/ endless and rough/ </a:t>
            </a:r>
            <a:r>
              <a:rPr lang="en-US" altLang="zh-CN" sz="2800" b="1" i="1" dirty="0" smtClean="0">
                <a:solidFill>
                  <a:srgbClr val="0000FF"/>
                </a:solidFill>
                <a:latin typeface="Times New Roman" panose="02020603050405020304" pitchFamily="18" charset="0"/>
                <a:cs typeface="Times New Roman" panose="02020603050405020304" pitchFamily="18" charset="0"/>
              </a:rPr>
              <a:t>rocky trail </a:t>
            </a:r>
            <a:r>
              <a:rPr lang="en-US" altLang="zh-CN"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 well as </a:t>
            </a:r>
            <a:r>
              <a:rPr lang="en-US" altLang="zh-CN" sz="2800" b="1" i="1" dirty="0" smtClean="0">
                <a:solidFill>
                  <a:srgbClr val="0000FF"/>
                </a:solidFill>
                <a:latin typeface="Times New Roman" panose="02020603050405020304" pitchFamily="18" charset="0"/>
                <a:cs typeface="Times New Roman" panose="02020603050405020304" pitchFamily="18" charset="0"/>
              </a:rPr>
              <a:t>the unexpected rain</a:t>
            </a:r>
            <a:r>
              <a:rPr lang="en-US" altLang="zh-CN" sz="2800" dirty="0" smtClean="0">
                <a:latin typeface="Times New Roman" panose="02020603050405020304" pitchFamily="18" charset="0"/>
                <a:cs typeface="Times New Roman" panose="02020603050405020304" pitchFamily="18" charset="0"/>
              </a:rPr>
              <a:t>, we </a:t>
            </a:r>
            <a:r>
              <a:rPr lang="en-US" altLang="zh-CN"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still</a:t>
            </a:r>
            <a:r>
              <a:rPr lang="en-US" altLang="zh-CN" sz="2800" dirty="0" smtClean="0">
                <a:latin typeface="Times New Roman" panose="02020603050405020304" pitchFamily="18" charset="0"/>
                <a:cs typeface="Times New Roman" panose="02020603050405020304" pitchFamily="18" charset="0"/>
              </a:rPr>
              <a:t> </a:t>
            </a:r>
            <a:r>
              <a:rPr lang="en-US" altLang="zh-CN" sz="2800" b="1" i="1" dirty="0" smtClean="0">
                <a:solidFill>
                  <a:srgbClr val="0000FF"/>
                </a:solidFill>
                <a:latin typeface="Times New Roman" panose="02020603050405020304" pitchFamily="18" charset="0"/>
                <a:cs typeface="Times New Roman" panose="02020603050405020304" pitchFamily="18" charset="0"/>
              </a:rPr>
              <a:t>kept on forging ahead/ striving forward </a:t>
            </a:r>
            <a:r>
              <a:rPr lang="en-US" altLang="zh-CN" sz="2800" dirty="0" smtClean="0">
                <a:latin typeface="Times New Roman" panose="02020603050405020304" pitchFamily="18" charset="0"/>
                <a:cs typeface="Times New Roman" panose="02020603050405020304" pitchFamily="18" charset="0"/>
              </a:rPr>
              <a:t>until reaching the top of the mountain.  </a:t>
            </a:r>
            <a:endParaRPr lang="zh-CN" altLang="en-US" sz="28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379615" y="149500"/>
            <a:ext cx="7709855" cy="1200329"/>
          </a:xfrm>
          <a:prstGeom prst="rect">
            <a:avLst/>
          </a:prstGeom>
          <a:noFill/>
        </p:spPr>
        <p:txBody>
          <a:bodyPr wrap="square" rtlCol="0">
            <a:spAutoFit/>
          </a:bodyPr>
          <a:lstStyle/>
          <a:p>
            <a:r>
              <a:rPr lang="zh-CN" altLang="en-US" sz="4000" dirty="0" smtClean="0">
                <a:solidFill>
                  <a:srgbClr val="FF0066"/>
                </a:solidFill>
                <a:latin typeface="Times New Roman" panose="02020603050405020304" pitchFamily="18" charset="0"/>
                <a:ea typeface="默陌清风印体" panose="02000603000000000000" pitchFamily="2" charset="-122"/>
                <a:cs typeface="Times New Roman" panose="02020603050405020304" pitchFamily="18" charset="0"/>
              </a:rPr>
              <a:t>表达要突出主题</a:t>
            </a:r>
            <a:endParaRPr lang="en-US" altLang="zh-CN" sz="4000" dirty="0" smtClean="0">
              <a:solidFill>
                <a:srgbClr val="FF0066"/>
              </a:solidFill>
              <a:latin typeface="Times New Roman" panose="02020603050405020304" pitchFamily="18" charset="0"/>
              <a:ea typeface="默陌清风印体" panose="02000603000000000000" pitchFamily="2" charset="-122"/>
              <a:cs typeface="Times New Roman" panose="02020603050405020304" pitchFamily="18" charset="0"/>
            </a:endParaRPr>
          </a:p>
          <a:p>
            <a:r>
              <a:rPr lang="en-US" altLang="zh-CN" sz="3200" b="1" i="1" dirty="0" smtClean="0">
                <a:solidFill>
                  <a:srgbClr val="FF0066"/>
                </a:solidFill>
                <a:effectLst>
                  <a:outerShdw blurRad="38100" dist="38100" dir="2700000" algn="tl">
                    <a:srgbClr val="000000">
                      <a:alpha val="43137"/>
                    </a:srgbClr>
                  </a:outerShdw>
                </a:effectLst>
                <a:latin typeface="Times New Roman" panose="02020603050405020304" pitchFamily="18" charset="0"/>
                <a:ea typeface="默陌清风印体" panose="02000603000000000000" pitchFamily="2" charset="-122"/>
                <a:cs typeface="Times New Roman" panose="02020603050405020304" pitchFamily="18" charset="0"/>
              </a:rPr>
              <a:t>Use theme-related expressions</a:t>
            </a:r>
            <a:endParaRPr lang="zh-CN" altLang="en-US" sz="3200" b="1" i="1" dirty="0">
              <a:solidFill>
                <a:srgbClr val="FF0066"/>
              </a:solidFill>
              <a:effectLst>
                <a:outerShdw blurRad="38100" dist="38100" dir="2700000" algn="tl">
                  <a:srgbClr val="000000">
                    <a:alpha val="43137"/>
                  </a:srgbClr>
                </a:outerShdw>
              </a:effectLst>
              <a:latin typeface="Times New Roman" panose="02020603050405020304" pitchFamily="18" charset="0"/>
              <a:ea typeface="默陌清风印体" panose="02000603000000000000" pitchFamily="2" charset="-122"/>
              <a:cs typeface="Times New Roman" panose="02020603050405020304" pitchFamily="18" charset="0"/>
            </a:endParaRPr>
          </a:p>
        </p:txBody>
      </p:sp>
      <p:cxnSp>
        <p:nvCxnSpPr>
          <p:cNvPr id="7" name="直接箭头连接符 6"/>
          <p:cNvCxnSpPr/>
          <p:nvPr/>
        </p:nvCxnSpPr>
        <p:spPr>
          <a:xfrm>
            <a:off x="2895599" y="2280135"/>
            <a:ext cx="0" cy="1219199"/>
          </a:xfrm>
          <a:prstGeom prst="straightConnector1">
            <a:avLst/>
          </a:prstGeom>
          <a:ln w="539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198913" y="3410178"/>
            <a:ext cx="1915886" cy="584775"/>
          </a:xfrm>
          <a:prstGeom prst="rect">
            <a:avLst/>
          </a:prstGeom>
          <a:noFill/>
        </p:spPr>
        <p:txBody>
          <a:bodyPr wrap="square" rtlCol="0">
            <a:spAutoFit/>
          </a:bodyPr>
          <a:lstStyle/>
          <a:p>
            <a:r>
              <a:rPr lang="zh-CN" altLang="en-US" sz="3200" dirty="0" smtClean="0"/>
              <a:t>环境困难</a:t>
            </a:r>
            <a:endParaRPr lang="zh-CN" altLang="en-US" sz="3200" dirty="0"/>
          </a:p>
        </p:txBody>
      </p:sp>
      <p:cxnSp>
        <p:nvCxnSpPr>
          <p:cNvPr id="10" name="直接箭头连接符 9"/>
          <p:cNvCxnSpPr/>
          <p:nvPr/>
        </p:nvCxnSpPr>
        <p:spPr>
          <a:xfrm>
            <a:off x="1153885" y="1898592"/>
            <a:ext cx="0" cy="1219199"/>
          </a:xfrm>
          <a:prstGeom prst="straightConnector1">
            <a:avLst/>
          </a:prstGeom>
          <a:ln w="539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95942" y="3206946"/>
            <a:ext cx="1915886" cy="584775"/>
          </a:xfrm>
          <a:prstGeom prst="rect">
            <a:avLst/>
          </a:prstGeom>
          <a:noFill/>
        </p:spPr>
        <p:txBody>
          <a:bodyPr wrap="square" rtlCol="0">
            <a:spAutoFit/>
          </a:bodyPr>
          <a:lstStyle/>
          <a:p>
            <a:r>
              <a:rPr lang="zh-CN" altLang="en-US" sz="3200" dirty="0" smtClean="0"/>
              <a:t>身体困难</a:t>
            </a:r>
            <a:endParaRPr lang="zh-CN" altLang="en-US" sz="3200" dirty="0"/>
          </a:p>
        </p:txBody>
      </p:sp>
      <p:cxnSp>
        <p:nvCxnSpPr>
          <p:cNvPr id="12" name="直接箭头连接符 11"/>
          <p:cNvCxnSpPr/>
          <p:nvPr/>
        </p:nvCxnSpPr>
        <p:spPr>
          <a:xfrm flipH="1">
            <a:off x="2982686" y="2323457"/>
            <a:ext cx="2536371" cy="1132553"/>
          </a:xfrm>
          <a:prstGeom prst="straightConnector1">
            <a:avLst/>
          </a:prstGeom>
          <a:ln w="539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a:off x="10667999" y="2403812"/>
            <a:ext cx="0" cy="1219199"/>
          </a:xfrm>
          <a:prstGeom prst="straightConnector1">
            <a:avLst/>
          </a:prstGeom>
          <a:ln w="539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9786258" y="3623011"/>
            <a:ext cx="1915886" cy="584775"/>
          </a:xfrm>
          <a:prstGeom prst="rect">
            <a:avLst/>
          </a:prstGeom>
          <a:noFill/>
        </p:spPr>
        <p:txBody>
          <a:bodyPr wrap="square" rtlCol="0">
            <a:spAutoFit/>
          </a:bodyPr>
          <a:lstStyle/>
          <a:p>
            <a:r>
              <a:rPr lang="zh-CN" altLang="en-US" sz="3200" dirty="0" smtClean="0"/>
              <a:t>意志体现</a:t>
            </a:r>
            <a:endParaRPr lang="zh-CN" altLang="en-US" sz="3200" dirty="0"/>
          </a:p>
        </p:txBody>
      </p:sp>
      <p:sp>
        <p:nvSpPr>
          <p:cNvPr id="17" name="TextBox 16"/>
          <p:cNvSpPr txBox="1"/>
          <p:nvPr/>
        </p:nvSpPr>
        <p:spPr>
          <a:xfrm>
            <a:off x="455815" y="4556135"/>
            <a:ext cx="11246329" cy="954107"/>
          </a:xfrm>
          <a:prstGeom prst="rect">
            <a:avLst/>
          </a:prstGeom>
          <a:noFill/>
        </p:spPr>
        <p:txBody>
          <a:bodyPr wrap="square" rtlCol="0">
            <a:spAutoFit/>
          </a:bodyPr>
          <a:lstStyle/>
          <a:p>
            <a:r>
              <a:rPr lang="en-US" altLang="zh-CN" sz="2800" dirty="0" smtClean="0">
                <a:latin typeface="Cambria" panose="02040503050406030204" pitchFamily="18" charset="0"/>
                <a:ea typeface="Cambria" panose="02040503050406030204" pitchFamily="18" charset="0"/>
              </a:rPr>
              <a:t>Though we were tired, </a:t>
            </a:r>
            <a:r>
              <a:rPr lang="en-US" altLang="zh-CN" sz="2800" b="1" i="1" dirty="0" smtClean="0">
                <a:solidFill>
                  <a:srgbClr val="0000FF"/>
                </a:solidFill>
                <a:latin typeface="Cambria" panose="02040503050406030204" pitchFamily="18" charset="0"/>
                <a:ea typeface="Cambria" panose="02040503050406030204" pitchFamily="18" charset="0"/>
              </a:rPr>
              <a:t>we kept on walking/ none of us gave up </a:t>
            </a:r>
            <a:r>
              <a:rPr lang="en-US" altLang="zh-CN" sz="2800" dirty="0" smtClean="0">
                <a:latin typeface="Cambria" panose="02040503050406030204" pitchFamily="18" charset="0"/>
                <a:ea typeface="Cambria" panose="02040503050406030204" pitchFamily="18" charset="0"/>
              </a:rPr>
              <a:t>until reaching the top of the mountain. </a:t>
            </a:r>
            <a:endParaRPr lang="zh-CN" altLang="en-US" sz="2800" dirty="0">
              <a:latin typeface="Cambria" panose="020405030504060302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P spid="11"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6468" y="5657670"/>
            <a:ext cx="5508170" cy="1200329"/>
          </a:xfrm>
          <a:prstGeom prst="rect">
            <a:avLst/>
          </a:prstGeom>
          <a:noFill/>
        </p:spPr>
        <p:txBody>
          <a:bodyPr wrap="square" rtlCol="0">
            <a:spAutoFit/>
          </a:bodyPr>
          <a:lstStyle/>
          <a:p>
            <a:r>
              <a:rPr lang="zh-CN" altLang="en-US" sz="4000" dirty="0" smtClean="0">
                <a:solidFill>
                  <a:srgbClr val="FF0066"/>
                </a:solidFill>
                <a:latin typeface="默陌清风印体" panose="02000603000000000000" pitchFamily="2" charset="-122"/>
                <a:ea typeface="默陌清风印体" panose="02000603000000000000" pitchFamily="2" charset="-122"/>
              </a:rPr>
              <a:t>主题要准确</a:t>
            </a:r>
            <a:endParaRPr lang="en-US" altLang="zh-CN" sz="4000" dirty="0" smtClean="0">
              <a:solidFill>
                <a:srgbClr val="FF0066"/>
              </a:solidFill>
              <a:latin typeface="默陌清风印体" panose="02000603000000000000" pitchFamily="2" charset="-122"/>
              <a:ea typeface="默陌清风印体" panose="02000603000000000000" pitchFamily="2" charset="-122"/>
            </a:endParaRPr>
          </a:p>
          <a:p>
            <a:r>
              <a:rPr lang="en-US" altLang="zh-CN" sz="3200" b="1" i="1" dirty="0" smtClean="0">
                <a:solidFill>
                  <a:srgbClr val="FF0066"/>
                </a:solidFill>
                <a:effectLst>
                  <a:outerShdw blurRad="38100" dist="38100" dir="2700000" algn="tl">
                    <a:srgbClr val="000000">
                      <a:alpha val="43137"/>
                    </a:srgbClr>
                  </a:outerShdw>
                </a:effectLst>
                <a:latin typeface="Times New Roman" panose="02020603050405020304" pitchFamily="18" charset="0"/>
                <a:ea typeface="默陌清风印体" panose="02000603000000000000" pitchFamily="2" charset="-122"/>
                <a:cs typeface="Times New Roman" panose="02020603050405020304" pitchFamily="18" charset="0"/>
              </a:rPr>
              <a:t>Circle out theme-related words</a:t>
            </a:r>
            <a:endParaRPr lang="zh-CN" altLang="en-US" sz="4000" dirty="0">
              <a:solidFill>
                <a:srgbClr val="FF0066"/>
              </a:solidFill>
              <a:latin typeface="默陌清风印体" panose="02000603000000000000" pitchFamily="2" charset="-122"/>
              <a:ea typeface="默陌清风印体" panose="02000603000000000000" pitchFamily="2" charset="-122"/>
            </a:endParaRPr>
          </a:p>
        </p:txBody>
      </p:sp>
      <p:sp>
        <p:nvSpPr>
          <p:cNvPr id="5" name="TextBox 4"/>
          <p:cNvSpPr txBox="1"/>
          <p:nvPr/>
        </p:nvSpPr>
        <p:spPr>
          <a:xfrm>
            <a:off x="586468" y="4182131"/>
            <a:ext cx="6787243" cy="1323439"/>
          </a:xfrm>
          <a:prstGeom prst="rect">
            <a:avLst/>
          </a:prstGeom>
          <a:noFill/>
        </p:spPr>
        <p:txBody>
          <a:bodyPr wrap="square" rtlCol="0">
            <a:spAutoFit/>
          </a:bodyPr>
          <a:lstStyle/>
          <a:p>
            <a:r>
              <a:rPr lang="zh-CN" altLang="en-US" sz="4000" dirty="0" smtClean="0">
                <a:solidFill>
                  <a:srgbClr val="FF0066"/>
                </a:solidFill>
                <a:latin typeface="Times New Roman" panose="02020603050405020304" pitchFamily="18" charset="0"/>
                <a:ea typeface="默陌清风印体" panose="02000603000000000000" pitchFamily="2" charset="-122"/>
                <a:cs typeface="Times New Roman" panose="02020603050405020304" pitchFamily="18" charset="0"/>
              </a:rPr>
              <a:t>内容要相关</a:t>
            </a:r>
            <a:endParaRPr lang="zh-CN" altLang="en-US" sz="4000" dirty="0" smtClean="0">
              <a:solidFill>
                <a:srgbClr val="FF0066"/>
              </a:solidFill>
              <a:latin typeface="Times New Roman" panose="02020603050405020304" pitchFamily="18" charset="0"/>
              <a:ea typeface="默陌清风印体" panose="02000603000000000000" pitchFamily="2" charset="-122"/>
              <a:cs typeface="Times New Roman" panose="02020603050405020304" pitchFamily="18" charset="0"/>
            </a:endParaRPr>
          </a:p>
          <a:p>
            <a:r>
              <a:rPr lang="en-US" altLang="zh-CN" sz="3200" b="1" i="1" dirty="0" smtClean="0">
                <a:solidFill>
                  <a:srgbClr val="FF0066"/>
                </a:solidFill>
                <a:effectLst>
                  <a:outerShdw blurRad="38100" dist="38100" dir="2700000" algn="tl">
                    <a:srgbClr val="000000">
                      <a:alpha val="43137"/>
                    </a:srgbClr>
                  </a:outerShdw>
                </a:effectLst>
                <a:latin typeface="Times New Roman" panose="02020603050405020304" pitchFamily="18" charset="0"/>
                <a:ea typeface="默陌清风印体" panose="02000603000000000000" pitchFamily="2" charset="-122"/>
                <a:cs typeface="Times New Roman" panose="02020603050405020304" pitchFamily="18" charset="0"/>
              </a:rPr>
              <a:t>Choose relevant and logical points</a:t>
            </a:r>
            <a:r>
              <a:rPr lang="en-US" altLang="zh-CN" sz="4000" b="1" i="1" dirty="0" smtClean="0">
                <a:solidFill>
                  <a:srgbClr val="FF0066"/>
                </a:solidFill>
                <a:effectLst>
                  <a:outerShdw blurRad="38100" dist="38100" dir="2700000" algn="tl">
                    <a:srgbClr val="000000">
                      <a:alpha val="43137"/>
                    </a:srgbClr>
                  </a:outerShdw>
                </a:effectLst>
                <a:latin typeface="Times New Roman" panose="02020603050405020304" pitchFamily="18" charset="0"/>
                <a:ea typeface="默陌清风印体" panose="02000603000000000000" pitchFamily="2" charset="-122"/>
                <a:cs typeface="Times New Roman" panose="02020603050405020304" pitchFamily="18" charset="0"/>
              </a:rPr>
              <a:t> </a:t>
            </a:r>
            <a:endParaRPr lang="zh-CN" altLang="en-US" sz="4000" b="1" i="1" dirty="0">
              <a:solidFill>
                <a:srgbClr val="FF0066"/>
              </a:solidFill>
              <a:effectLst>
                <a:outerShdw blurRad="38100" dist="38100" dir="2700000" algn="tl">
                  <a:srgbClr val="000000">
                    <a:alpha val="43137"/>
                  </a:srgbClr>
                </a:outerShdw>
              </a:effectLst>
              <a:latin typeface="Times New Roman" panose="02020603050405020304" pitchFamily="18" charset="0"/>
              <a:ea typeface="默陌清风印体" panose="02000603000000000000" pitchFamily="2" charset="-122"/>
              <a:cs typeface="Times New Roman" panose="02020603050405020304" pitchFamily="18" charset="0"/>
            </a:endParaRPr>
          </a:p>
        </p:txBody>
      </p:sp>
      <p:sp>
        <p:nvSpPr>
          <p:cNvPr id="6" name="TextBox 5"/>
          <p:cNvSpPr txBox="1"/>
          <p:nvPr/>
        </p:nvSpPr>
        <p:spPr>
          <a:xfrm>
            <a:off x="586468" y="2729414"/>
            <a:ext cx="7709855" cy="1200329"/>
          </a:xfrm>
          <a:prstGeom prst="rect">
            <a:avLst/>
          </a:prstGeom>
          <a:noFill/>
        </p:spPr>
        <p:txBody>
          <a:bodyPr wrap="square" rtlCol="0">
            <a:spAutoFit/>
          </a:bodyPr>
          <a:lstStyle/>
          <a:p>
            <a:r>
              <a:rPr lang="zh-CN" altLang="en-US" sz="4000" dirty="0" smtClean="0">
                <a:solidFill>
                  <a:srgbClr val="FF0066"/>
                </a:solidFill>
                <a:latin typeface="Times New Roman" panose="02020603050405020304" pitchFamily="18" charset="0"/>
                <a:ea typeface="默陌清风印体" panose="02000603000000000000" pitchFamily="2" charset="-122"/>
                <a:cs typeface="Times New Roman" panose="02020603050405020304" pitchFamily="18" charset="0"/>
              </a:rPr>
              <a:t>因果要对应</a:t>
            </a:r>
            <a:endParaRPr lang="en-US" altLang="zh-CN" sz="4000" dirty="0" smtClean="0">
              <a:solidFill>
                <a:srgbClr val="FF0066"/>
              </a:solidFill>
              <a:latin typeface="Times New Roman" panose="02020603050405020304" pitchFamily="18" charset="0"/>
              <a:ea typeface="默陌清风印体" panose="02000603000000000000" pitchFamily="2" charset="-122"/>
              <a:cs typeface="Times New Roman" panose="02020603050405020304" pitchFamily="18" charset="0"/>
            </a:endParaRPr>
          </a:p>
          <a:p>
            <a:r>
              <a:rPr lang="en-US" altLang="zh-CN" sz="3200" b="1" i="1" dirty="0" smtClean="0">
                <a:solidFill>
                  <a:srgbClr val="FF0066"/>
                </a:solidFill>
                <a:effectLst>
                  <a:outerShdw blurRad="38100" dist="38100" dir="2700000" algn="tl">
                    <a:srgbClr val="000000">
                      <a:alpha val="43137"/>
                    </a:srgbClr>
                  </a:outerShdw>
                </a:effectLst>
                <a:latin typeface="Times New Roman" panose="02020603050405020304" pitchFamily="18" charset="0"/>
                <a:ea typeface="默陌清风印体" panose="02000603000000000000" pitchFamily="2" charset="-122"/>
                <a:cs typeface="Times New Roman" panose="02020603050405020304" pitchFamily="18" charset="0"/>
              </a:rPr>
              <a:t>Give reasonable cause and effect </a:t>
            </a:r>
            <a:endParaRPr lang="zh-CN" altLang="en-US" sz="3200" b="1" i="1" dirty="0">
              <a:solidFill>
                <a:srgbClr val="FF0066"/>
              </a:solidFill>
              <a:effectLst>
                <a:outerShdw blurRad="38100" dist="38100" dir="2700000" algn="tl">
                  <a:srgbClr val="000000">
                    <a:alpha val="43137"/>
                  </a:srgbClr>
                </a:outerShdw>
              </a:effectLst>
              <a:latin typeface="Times New Roman" panose="02020603050405020304" pitchFamily="18" charset="0"/>
              <a:ea typeface="默陌清风印体" panose="02000603000000000000" pitchFamily="2" charset="-122"/>
              <a:cs typeface="Times New Roman" panose="02020603050405020304" pitchFamily="18" charset="0"/>
            </a:endParaRPr>
          </a:p>
        </p:txBody>
      </p:sp>
      <p:sp>
        <p:nvSpPr>
          <p:cNvPr id="7" name="TextBox 6"/>
          <p:cNvSpPr txBox="1"/>
          <p:nvPr/>
        </p:nvSpPr>
        <p:spPr>
          <a:xfrm>
            <a:off x="586468" y="1371601"/>
            <a:ext cx="7709855" cy="1200329"/>
          </a:xfrm>
          <a:prstGeom prst="rect">
            <a:avLst/>
          </a:prstGeom>
          <a:noFill/>
        </p:spPr>
        <p:txBody>
          <a:bodyPr wrap="square" rtlCol="0">
            <a:spAutoFit/>
          </a:bodyPr>
          <a:lstStyle/>
          <a:p>
            <a:r>
              <a:rPr lang="zh-CN" altLang="en-US" sz="4000" dirty="0" smtClean="0">
                <a:solidFill>
                  <a:srgbClr val="FF0066"/>
                </a:solidFill>
                <a:latin typeface="Times New Roman" panose="02020603050405020304" pitchFamily="18" charset="0"/>
                <a:ea typeface="默陌清风印体" panose="02000603000000000000" pitchFamily="2" charset="-122"/>
                <a:cs typeface="Times New Roman" panose="02020603050405020304" pitchFamily="18" charset="0"/>
              </a:rPr>
              <a:t>表达要突出主题</a:t>
            </a:r>
            <a:endParaRPr lang="en-US" altLang="zh-CN" sz="4000" dirty="0" smtClean="0">
              <a:solidFill>
                <a:srgbClr val="FF0066"/>
              </a:solidFill>
              <a:latin typeface="Times New Roman" panose="02020603050405020304" pitchFamily="18" charset="0"/>
              <a:ea typeface="默陌清风印体" panose="02000603000000000000" pitchFamily="2" charset="-122"/>
              <a:cs typeface="Times New Roman" panose="02020603050405020304" pitchFamily="18" charset="0"/>
            </a:endParaRPr>
          </a:p>
          <a:p>
            <a:r>
              <a:rPr lang="en-US" altLang="zh-CN" sz="3200" b="1" i="1" dirty="0" smtClean="0">
                <a:solidFill>
                  <a:srgbClr val="FF0066"/>
                </a:solidFill>
                <a:effectLst>
                  <a:outerShdw blurRad="38100" dist="38100" dir="2700000" algn="tl">
                    <a:srgbClr val="000000">
                      <a:alpha val="43137"/>
                    </a:srgbClr>
                  </a:outerShdw>
                </a:effectLst>
                <a:latin typeface="Times New Roman" panose="02020603050405020304" pitchFamily="18" charset="0"/>
                <a:ea typeface="默陌清风印体" panose="02000603000000000000" pitchFamily="2" charset="-122"/>
                <a:cs typeface="Times New Roman" panose="02020603050405020304" pitchFamily="18" charset="0"/>
              </a:rPr>
              <a:t>Use theme-related expressions</a:t>
            </a:r>
            <a:endParaRPr lang="zh-CN" altLang="en-US" sz="3200" b="1" i="1" dirty="0">
              <a:solidFill>
                <a:srgbClr val="FF0066"/>
              </a:solidFill>
              <a:effectLst>
                <a:outerShdw blurRad="38100" dist="38100" dir="2700000" algn="tl">
                  <a:srgbClr val="000000">
                    <a:alpha val="43137"/>
                  </a:srgbClr>
                </a:outerShdw>
              </a:effectLst>
              <a:latin typeface="Times New Roman" panose="02020603050405020304" pitchFamily="18" charset="0"/>
              <a:ea typeface="默陌清风印体" panose="02000603000000000000" pitchFamily="2" charset="-122"/>
              <a:cs typeface="Times New Roman" panose="02020603050405020304" pitchFamily="18" charset="0"/>
            </a:endParaRPr>
          </a:p>
        </p:txBody>
      </p:sp>
      <p:sp>
        <p:nvSpPr>
          <p:cNvPr id="8" name="TextBox 7"/>
          <p:cNvSpPr txBox="1"/>
          <p:nvPr/>
        </p:nvSpPr>
        <p:spPr>
          <a:xfrm>
            <a:off x="238125" y="362919"/>
            <a:ext cx="9867900" cy="584775"/>
          </a:xfrm>
          <a:prstGeom prst="rect">
            <a:avLst/>
          </a:prstGeom>
          <a:noFill/>
        </p:spPr>
        <p:txBody>
          <a:bodyPr wrap="square" rtlCol="0">
            <a:spAutoFit/>
          </a:bodyPr>
          <a:lstStyle/>
          <a:p>
            <a:r>
              <a:rPr lang="en-US" altLang="zh-CN" sz="3200" b="1" i="1" dirty="0" smtClean="0">
                <a:solidFill>
                  <a:srgbClr val="1226B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Practice: Polish your writing. </a:t>
            </a:r>
            <a:endParaRPr lang="zh-CN" altLang="en-US" sz="3200" b="1" i="1" dirty="0">
              <a:solidFill>
                <a:srgbClr val="1226B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62139" y="574"/>
            <a:ext cx="11380206" cy="7478970"/>
          </a:xfrm>
          <a:prstGeom prst="rect">
            <a:avLst/>
          </a:prstGeom>
        </p:spPr>
        <p:txBody>
          <a:bodyPr wrap="square">
            <a:spAutoFit/>
          </a:bodyPr>
          <a:lstStyle/>
          <a:p>
            <a:r>
              <a:rPr lang="en-US" altLang="zh-CN" sz="3000" b="1" i="1" dirty="0" smtClean="0">
                <a:solidFill>
                  <a:srgbClr val="0000FF"/>
                </a:solidFill>
                <a:latin typeface="Times New Roman" panose="02020603050405020304" pitchFamily="18" charset="0"/>
                <a:cs typeface="Times New Roman" panose="02020603050405020304" pitchFamily="18" charset="0"/>
              </a:rPr>
              <a:t>A revised possible version: </a:t>
            </a:r>
            <a:r>
              <a:rPr lang="en-US" altLang="zh-CN" sz="3000" b="1" u="sng" dirty="0" smtClean="0">
                <a:solidFill>
                  <a:srgbClr val="1226B9"/>
                </a:solidFill>
                <a:latin typeface="Times New Roman" panose="02020603050405020304" pitchFamily="18" charset="0"/>
                <a:cs typeface="Times New Roman" panose="02020603050405020304" pitchFamily="18" charset="0"/>
              </a:rPr>
              <a:t>underline theme-related expressions</a:t>
            </a:r>
            <a:endParaRPr lang="en-US" altLang="zh-CN" sz="3000" b="1" u="sng" dirty="0" smtClean="0">
              <a:solidFill>
                <a:srgbClr val="1226B9"/>
              </a:solidFill>
              <a:latin typeface="Times New Roman" panose="02020603050405020304" pitchFamily="18" charset="0"/>
              <a:cs typeface="Times New Roman" panose="02020603050405020304" pitchFamily="18" charset="0"/>
            </a:endParaRPr>
          </a:p>
          <a:p>
            <a:pPr algn="just">
              <a:spcAft>
                <a:spcPts val="0"/>
              </a:spcAft>
            </a:pPr>
            <a:r>
              <a:rPr lang="en-US" altLang="zh-CN" sz="3000" kern="100" dirty="0">
                <a:latin typeface="Calibri" panose="020F0502020204030204"/>
                <a:ea typeface="宋体" panose="02010600030101010101" pitchFamily="2" charset="-122"/>
                <a:cs typeface="Times New Roman" panose="02020603050405020304"/>
              </a:rPr>
              <a:t>Dear Mike,</a:t>
            </a:r>
            <a:endParaRPr lang="zh-CN" altLang="zh-CN" sz="3000" kern="100" dirty="0">
              <a:latin typeface="Calibri" panose="020F0502020204030204"/>
              <a:ea typeface="宋体" panose="02010600030101010101" pitchFamily="2" charset="-122"/>
              <a:cs typeface="Times New Roman" panose="02020603050405020304"/>
            </a:endParaRPr>
          </a:p>
          <a:p>
            <a:pPr indent="266700" algn="just">
              <a:spcAft>
                <a:spcPts val="0"/>
              </a:spcAft>
            </a:pPr>
            <a:r>
              <a:rPr lang="en-US" altLang="zh-CN" sz="3000" b="1" i="1" kern="100" dirty="0" smtClean="0">
                <a:latin typeface="Times New Roman" panose="02020603050405020304" pitchFamily="18" charset="0"/>
                <a:ea typeface="宋体" panose="02010600030101010101" pitchFamily="2" charset="-122"/>
                <a:cs typeface="Times New Roman" panose="02020603050405020304" pitchFamily="18" charset="0"/>
              </a:rPr>
              <a:t>     In </a:t>
            </a:r>
            <a:r>
              <a:rPr lang="en-US" altLang="zh-CN" sz="3000" b="1" i="1" kern="100" dirty="0">
                <a:latin typeface="Times New Roman" panose="02020603050405020304" pitchFamily="18" charset="0"/>
                <a:ea typeface="宋体" panose="02010600030101010101" pitchFamily="2" charset="-122"/>
                <a:cs typeface="Times New Roman" panose="02020603050405020304" pitchFamily="18" charset="0"/>
              </a:rPr>
              <a:t>response to your inquiry about the Trail-walker Activity held annually by my school, I’m writing to elaborate on some details. </a:t>
            </a:r>
            <a:endParaRPr lang="zh-CN" altLang="zh-CN" sz="3000" b="1" i="1" kern="100" dirty="0">
              <a:latin typeface="Times New Roman" panose="02020603050405020304" pitchFamily="18" charset="0"/>
              <a:ea typeface="宋体" panose="02010600030101010101" pitchFamily="2" charset="-122"/>
              <a:cs typeface="Times New Roman" panose="02020603050405020304" pitchFamily="18" charset="0"/>
            </a:endParaRPr>
          </a:p>
          <a:p>
            <a:pPr indent="266700" algn="just">
              <a:spcAft>
                <a:spcPts val="0"/>
              </a:spcAft>
            </a:pPr>
            <a:r>
              <a:rPr lang="en-US" altLang="zh-CN" sz="3000" b="1" i="1" kern="100" dirty="0" smtClean="0">
                <a:latin typeface="Times New Roman" panose="02020603050405020304" pitchFamily="18" charset="0"/>
                <a:ea typeface="宋体" panose="02010600030101010101" pitchFamily="2" charset="-122"/>
                <a:cs typeface="Times New Roman" panose="02020603050405020304" pitchFamily="18" charset="0"/>
              </a:rPr>
              <a:t>     It </a:t>
            </a:r>
            <a:r>
              <a:rPr lang="en-US" altLang="zh-CN" sz="3000" b="1" i="1" kern="100" dirty="0">
                <a:latin typeface="Times New Roman" panose="02020603050405020304" pitchFamily="18" charset="0"/>
                <a:ea typeface="宋体" panose="02010600030101010101" pitchFamily="2" charset="-122"/>
                <a:cs typeface="Times New Roman" panose="02020603050405020304" pitchFamily="18" charset="0"/>
              </a:rPr>
              <a:t>was launched at 8:00 am last Saturday this year. All students set out from the school gate and then climbed up Mountain Nan, </a:t>
            </a:r>
            <a:r>
              <a:rPr lang="en-US" altLang="zh-CN" sz="3000" b="1" i="1" kern="100"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covering approximately 10 kilometers.</a:t>
            </a:r>
            <a:r>
              <a:rPr lang="en-US" altLang="zh-CN" sz="3000" b="1" i="1" kern="100" dirty="0">
                <a:latin typeface="Times New Roman" panose="02020603050405020304" pitchFamily="18" charset="0"/>
                <a:ea typeface="宋体" panose="02010600030101010101" pitchFamily="2" charset="-122"/>
                <a:cs typeface="Times New Roman" panose="02020603050405020304" pitchFamily="18" charset="0"/>
              </a:rPr>
              <a:t> Though the rocky trail and unexpected rain added to great difficulty, we persisted in mounting to the peak despite our painful legs. Therefore, the activity was fulfilling and rewarding, freeing us from heavy study burden and also significantly enhancing our willpower. </a:t>
            </a:r>
            <a:endParaRPr lang="zh-CN" altLang="zh-CN" sz="3000" b="1" i="1" kern="100" dirty="0">
              <a:latin typeface="Times New Roman" panose="02020603050405020304" pitchFamily="18" charset="0"/>
              <a:ea typeface="宋体" panose="02010600030101010101" pitchFamily="2" charset="-122"/>
              <a:cs typeface="Times New Roman" panose="02020603050405020304" pitchFamily="18" charset="0"/>
            </a:endParaRPr>
          </a:p>
          <a:p>
            <a:pPr indent="266700" algn="just">
              <a:spcAft>
                <a:spcPts val="0"/>
              </a:spcAft>
            </a:pPr>
            <a:r>
              <a:rPr lang="en-US" altLang="zh-CN" sz="3000" b="1" i="1" kern="100" dirty="0" smtClean="0">
                <a:latin typeface="Times New Roman" panose="02020603050405020304" pitchFamily="18" charset="0"/>
                <a:ea typeface="宋体" panose="02010600030101010101" pitchFamily="2" charset="-122"/>
                <a:cs typeface="Times New Roman" panose="02020603050405020304" pitchFamily="18" charset="0"/>
              </a:rPr>
              <a:t>       How </a:t>
            </a:r>
            <a:r>
              <a:rPr lang="en-US" altLang="zh-CN" sz="3000" b="1" i="1" kern="100" dirty="0">
                <a:latin typeface="Times New Roman" panose="02020603050405020304" pitchFamily="18" charset="0"/>
                <a:ea typeface="宋体" panose="02010600030101010101" pitchFamily="2" charset="-122"/>
                <a:cs typeface="Times New Roman" panose="02020603050405020304" pitchFamily="18" charset="0"/>
              </a:rPr>
              <a:t>about your school life? Looking forward to your reply. </a:t>
            </a:r>
            <a:endParaRPr lang="zh-CN" altLang="zh-CN" sz="3000" b="1" i="1" kern="100" dirty="0">
              <a:latin typeface="Times New Roman" panose="02020603050405020304" pitchFamily="18" charset="0"/>
              <a:ea typeface="宋体" panose="02010600030101010101" pitchFamily="2" charset="-122"/>
              <a:cs typeface="Times New Roman" panose="02020603050405020304" pitchFamily="18" charset="0"/>
            </a:endParaRPr>
          </a:p>
          <a:p>
            <a:pPr algn="r">
              <a:spcAft>
                <a:spcPts val="0"/>
              </a:spcAft>
            </a:pPr>
            <a:r>
              <a:rPr lang="en-US" altLang="zh-CN" sz="3000" kern="100" dirty="0">
                <a:latin typeface="Calibri" panose="020F0502020204030204"/>
                <a:ea typeface="宋体" panose="02010600030101010101" pitchFamily="2" charset="-122"/>
                <a:cs typeface="Times New Roman" panose="02020603050405020304"/>
              </a:rPr>
              <a:t>Yours,</a:t>
            </a:r>
            <a:endParaRPr lang="zh-CN" altLang="zh-CN" sz="3000" kern="100" dirty="0">
              <a:latin typeface="Calibri" panose="020F0502020204030204"/>
              <a:ea typeface="宋体" panose="02010600030101010101" pitchFamily="2" charset="-122"/>
              <a:cs typeface="Times New Roman" panose="02020603050405020304"/>
            </a:endParaRPr>
          </a:p>
          <a:p>
            <a:pPr algn="r">
              <a:spcAft>
                <a:spcPts val="0"/>
              </a:spcAft>
            </a:pPr>
            <a:r>
              <a:rPr lang="en-US" altLang="zh-CN" sz="3000" kern="100" dirty="0">
                <a:latin typeface="Calibri" panose="020F0502020204030204"/>
                <a:ea typeface="宋体" panose="02010600030101010101" pitchFamily="2" charset="-122"/>
                <a:cs typeface="Times New Roman" panose="02020603050405020304"/>
              </a:rPr>
              <a:t>Li </a:t>
            </a:r>
            <a:r>
              <a:rPr lang="en-US" altLang="zh-CN" sz="3000" kern="100" dirty="0" err="1">
                <a:latin typeface="Calibri" panose="020F0502020204030204"/>
                <a:ea typeface="宋体" panose="02010600030101010101" pitchFamily="2" charset="-122"/>
                <a:cs typeface="Times New Roman" panose="02020603050405020304"/>
              </a:rPr>
              <a:t>Hua</a:t>
            </a:r>
            <a:endParaRPr lang="zh-CN" altLang="zh-CN" sz="3000" kern="100" dirty="0">
              <a:latin typeface="Calibri" panose="020F0502020204030204"/>
              <a:ea typeface="宋体" panose="02010600030101010101" pitchFamily="2" charset="-122"/>
              <a:cs typeface="Times New Roman" panose="02020603050405020304"/>
            </a:endParaRPr>
          </a:p>
          <a:p>
            <a:pPr algn="r">
              <a:spcAft>
                <a:spcPts val="0"/>
              </a:spcAft>
            </a:pPr>
            <a:r>
              <a:rPr lang="en-US" altLang="zh-CN" sz="3000" kern="100" dirty="0">
                <a:latin typeface="Calibri" panose="020F0502020204030204"/>
                <a:ea typeface="宋体" panose="02010600030101010101" pitchFamily="2" charset="-122"/>
                <a:cs typeface="Times New Roman" panose="02020603050405020304"/>
              </a:rPr>
              <a:t>(100 words)</a:t>
            </a:r>
            <a:endParaRPr lang="zh-CN" altLang="zh-CN" sz="3000" kern="100" dirty="0">
              <a:latin typeface="Calibri" panose="020F0502020204030204"/>
              <a:ea typeface="宋体" panose="02010600030101010101" pitchFamily="2" charset="-122"/>
              <a:cs typeface="Times New Roman" panose="02020603050405020304"/>
            </a:endParaRPr>
          </a:p>
          <a:p>
            <a:pPr algn="just">
              <a:spcAft>
                <a:spcPts val="0"/>
              </a:spcAft>
            </a:pPr>
            <a:r>
              <a:rPr lang="en-US" altLang="zh-CN" sz="3000" kern="100" dirty="0">
                <a:latin typeface="Calibri" panose="020F0502020204030204"/>
                <a:ea typeface="宋体" panose="02010600030101010101" pitchFamily="2" charset="-122"/>
                <a:cs typeface="Times New Roman" panose="02020603050405020304"/>
              </a:rPr>
              <a:t> </a:t>
            </a:r>
            <a:endParaRPr lang="zh-CN" altLang="zh-CN" sz="3000" kern="100" dirty="0">
              <a:effectLst/>
              <a:latin typeface="Calibri" panose="020F0502020204030204"/>
              <a:ea typeface="宋体" panose="02010600030101010101" pitchFamily="2" charset="-122"/>
              <a:cs typeface="Times New Roman" panose="02020603050405020304"/>
            </a:endParaRPr>
          </a:p>
        </p:txBody>
      </p:sp>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TEMPLATE_CATEGORY" val="custom"/>
  <p:tag name="KSO_WM_TEMPLATE_INDEX" val="20205176"/>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TEMPLATE_CATEGORY" val="custom"/>
  <p:tag name="KSO_WM_TEMPLATE_INDEX" val="20205176"/>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gs>
            <a:gs pos="100000">
              <a:schemeClr val="phClr">
                <a:lumMod val="85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6611</Words>
  <Application>WPS 演示</Application>
  <PresentationFormat>自定义</PresentationFormat>
  <Paragraphs>240</Paragraphs>
  <Slides>14</Slides>
  <Notes>0</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14</vt:i4>
      </vt:variant>
    </vt:vector>
  </HeadingPairs>
  <TitlesOfParts>
    <vt:vector size="34" baseType="lpstr">
      <vt:lpstr>Arial</vt:lpstr>
      <vt:lpstr>宋体</vt:lpstr>
      <vt:lpstr>Wingdings</vt:lpstr>
      <vt:lpstr>Wingdings</vt:lpstr>
      <vt:lpstr>默陌清风印体</vt:lpstr>
      <vt:lpstr>默陌静斋笔迹</vt:lpstr>
      <vt:lpstr>Times New Roman</vt:lpstr>
      <vt:lpstr>隶书</vt:lpstr>
      <vt:lpstr>华光中雅_CNKI</vt:lpstr>
      <vt:lpstr>楷体</vt:lpstr>
      <vt:lpstr>Cambria</vt:lpstr>
      <vt:lpstr>Calibri</vt:lpstr>
      <vt:lpstr>Times New Roman</vt:lpstr>
      <vt:lpstr>等线</vt:lpstr>
      <vt:lpstr>微软雅黑</vt:lpstr>
      <vt:lpstr>Arial Unicode MS</vt:lpstr>
      <vt:lpstr>HelveticaNeue</vt:lpstr>
      <vt:lpstr>Corbel</vt:lpstr>
      <vt:lpstr>华文新魏</vt:lpstr>
      <vt:lpstr>Office 主题​​</vt:lpstr>
      <vt:lpstr>PowerPoint 演示文稿</vt:lpstr>
      <vt:lpstr>应用文 ——主题 的突出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rbm.xkw.com</dc:creator>
  <cp:lastModifiedBy>24147</cp:lastModifiedBy>
  <cp:revision>283</cp:revision>
  <cp:lastPrinted>2022-06-16T17:44:00Z</cp:lastPrinted>
  <dcterms:created xsi:type="dcterms:W3CDTF">2022-06-16T17:44:00Z</dcterms:created>
  <dcterms:modified xsi:type="dcterms:W3CDTF">2022-12-13T11:28:09Z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1DE4B5142151424C87BE56E2594E86EC</vt:lpwstr>
  </property>
  <property fmtid="{D5CDD505-2E9C-101B-9397-08002B2CF9AE}" pid="7" name="KSOProductBuildVer">
    <vt:lpwstr>2052-11.8.2.8411</vt:lpwstr>
  </property>
</Properties>
</file>