
<file path=[Content_Types].xml><?xml version="1.0" encoding="utf-8"?>
<Types xmlns="http://schemas.openxmlformats.org/package/2006/content-types">
  <Default Extension="png" ContentType="image/png"/>
  <Default Extension="jpeg" ContentType="image/jpeg"/>
  <Default Extension="mp4" ContentType="video/mp4"/>
  <Default Extension="mp3" ContentType="audio/mp3"/>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8"/>
  </p:notesMasterIdLst>
  <p:sldIdLst>
    <p:sldId id="409" r:id="rId3"/>
    <p:sldId id="270" r:id="rId4"/>
    <p:sldId id="386" r:id="rId5"/>
    <p:sldId id="387" r:id="rId6"/>
    <p:sldId id="388" r:id="rId7"/>
    <p:sldId id="389" r:id="rId9"/>
    <p:sldId id="390" r:id="rId10"/>
    <p:sldId id="391" r:id="rId11"/>
    <p:sldId id="358" r:id="rId12"/>
    <p:sldId id="353" r:id="rId13"/>
    <p:sldId id="354" r:id="rId14"/>
    <p:sldId id="372" r:id="rId15"/>
    <p:sldId id="355" r:id="rId16"/>
    <p:sldId id="357" r:id="rId17"/>
    <p:sldId id="378" r:id="rId18"/>
    <p:sldId id="380" r:id="rId19"/>
    <p:sldId id="381" r:id="rId20"/>
    <p:sldId id="382" r:id="rId21"/>
    <p:sldId id="392" r:id="rId22"/>
    <p:sldId id="393" r:id="rId23"/>
    <p:sldId id="394" r:id="rId24"/>
    <p:sldId id="395" r:id="rId25"/>
    <p:sldId id="332" r:id="rId26"/>
    <p:sldId id="277" r:id="rId27"/>
    <p:sldId id="278" r:id="rId28"/>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9D9D9"/>
    <a:srgbClr val="FFFFFF"/>
    <a:srgbClr val="DCDCDC"/>
    <a:srgbClr val="F0F0F0"/>
    <a:srgbClr val="E6E6E6"/>
    <a:srgbClr val="C8C8C8"/>
    <a:srgbClr val="FAFAFA"/>
    <a:srgbClr val="BEBEB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778" autoAdjust="0"/>
    <p:restoredTop sz="94660"/>
  </p:normalViewPr>
  <p:slideViewPr>
    <p:cSldViewPr snapToGrid="0" showGuides="1">
      <p:cViewPr varScale="1">
        <p:scale>
          <a:sx n="99" d="100"/>
          <a:sy n="99" d="100"/>
        </p:scale>
        <p:origin x="84" y="582"/>
      </p:cViewPr>
      <p:guideLst>
        <p:guide orient="horz" pos="2160"/>
        <p:guide pos="3835"/>
      </p:guideLst>
    </p:cSldViewPr>
  </p:slideViewPr>
  <p:notesTextViewPr>
    <p:cViewPr>
      <p:scale>
        <a:sx n="3" d="2"/>
        <a:sy n="3" d="2"/>
      </p:scale>
      <p:origin x="0" y="0"/>
    </p:cViewPr>
  </p:notesTextViewPr>
  <p:notesViewPr>
    <p:cSldViewPr snapToGrid="0">
      <p:cViewPr varScale="1">
        <p:scale>
          <a:sx n="92" d="100"/>
          <a:sy n="92" d="100"/>
        </p:scale>
        <p:origin x="2550" y="102"/>
      </p:cViewPr>
      <p:guideLst/>
    </p:cSldViewPr>
  </p:notes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notesMaster" Target="notesMasters/notesMaster1.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1" Type="http://schemas.openxmlformats.org/officeDocument/2006/relationships/tableStyles" Target="tableStyles.xml"/><Relationship Id="rId30" Type="http://schemas.openxmlformats.org/officeDocument/2006/relationships/viewProps" Target="viewProps.xml"/><Relationship Id="rId3" Type="http://schemas.openxmlformats.org/officeDocument/2006/relationships/slide" Target="slides/slide1.xml"/><Relationship Id="rId29" Type="http://schemas.openxmlformats.org/officeDocument/2006/relationships/presProps" Target="presProps.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6.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7.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1.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4.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5.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p:nvPr>
        </p:nvSpPr>
        <p:spPr/>
      </p:sp>
      <p:sp>
        <p:nvSpPr>
          <p:cNvPr id="3" name="文本占位符 2"/>
          <p:cNvSpPr/>
          <p:nvPr>
            <p:ph type="body" idx="1"/>
          </p:nvPr>
        </p:nvSpPr>
        <p:spPr/>
        <p:txBody>
          <a:bodyPr/>
          <a:p>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3" Type="http://schemas.openxmlformats.org/officeDocument/2006/relationships/theme" Target="../theme/theme1.xml"/><Relationship Id="rId12" Type="http://schemas.openxmlformats.org/officeDocument/2006/relationships/image" Target="../media/image1.png"/><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997B5FA-0921-464F-AAE1-844C04324D75}" type="datetimeFigureOut">
              <a:rPr lang="zh-CN" altLang="en-US" smtClean="0"/>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5CE74E-AB26-4998-AD42-012C4C1AD076}" type="slidenum">
              <a:rPr lang="zh-CN" altLang="en-US" smtClean="0"/>
            </a:fld>
            <a:endParaRPr lang="zh-CN" altLang="en-US"/>
          </a:p>
        </p:txBody>
      </p:sp>
      <p:pic>
        <p:nvPicPr>
          <p:cNvPr id="12" name="图片 11" descr="水印"/>
          <p:cNvPicPr>
            <a:picLocks noChangeAspect="1"/>
          </p:cNvPicPr>
          <p:nvPr userDrawn="1"/>
        </p:nvPicPr>
        <p:blipFill>
          <a:blip r:embed="rId12"/>
          <a:stretch>
            <a:fillRect/>
          </a:stretch>
        </p:blipFill>
        <p:spPr>
          <a:xfrm>
            <a:off x="7186295" y="63500"/>
            <a:ext cx="4902200" cy="1586865"/>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4.png"/><Relationship Id="rId1" Type="http://schemas.openxmlformats.org/officeDocument/2006/relationships/tags" Target="../tags/tag1.xml"/></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5.pn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tags" Target="../tags/tag3.xml"/></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4.xml"/></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6.png"/></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7.png"/></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8.png"/></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9.png"/></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2.xml"/><Relationship Id="rId1" Type="http://schemas.openxmlformats.org/officeDocument/2006/relationships/tags" Target="../tags/tag5.xml"/></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6.xml"/></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0.pn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2.xml"/><Relationship Id="rId1" Type="http://schemas.openxmlformats.org/officeDocument/2006/relationships/tags" Target="../tags/tag7.xml"/></Relationships>
</file>

<file path=ppt/slides/_rels/slide1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8.xml"/></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11.png"/><Relationship Id="rId1" Type="http://schemas.openxmlformats.org/officeDocument/2006/relationships/tags" Target="../tags/tag9.xml"/></Relationships>
</file>

<file path=ppt/slides/_rels/slide20.xml.rels><?xml version="1.0" encoding="UTF-8" standalone="yes"?>
<Relationships xmlns="http://schemas.openxmlformats.org/package/2006/relationships"><Relationship Id="rId9" Type="http://schemas.openxmlformats.org/officeDocument/2006/relationships/tags" Target="../tags/tag18.xml"/><Relationship Id="rId8" Type="http://schemas.openxmlformats.org/officeDocument/2006/relationships/tags" Target="../tags/tag17.xml"/><Relationship Id="rId7" Type="http://schemas.openxmlformats.org/officeDocument/2006/relationships/tags" Target="../tags/tag16.xml"/><Relationship Id="rId6" Type="http://schemas.openxmlformats.org/officeDocument/2006/relationships/tags" Target="../tags/tag15.xml"/><Relationship Id="rId5" Type="http://schemas.openxmlformats.org/officeDocument/2006/relationships/tags" Target="../tags/tag14.xml"/><Relationship Id="rId4" Type="http://schemas.openxmlformats.org/officeDocument/2006/relationships/tags" Target="../tags/tag13.xml"/><Relationship Id="rId3" Type="http://schemas.openxmlformats.org/officeDocument/2006/relationships/tags" Target="../tags/tag12.xml"/><Relationship Id="rId2" Type="http://schemas.openxmlformats.org/officeDocument/2006/relationships/tags" Target="../tags/tag11.xml"/><Relationship Id="rId13" Type="http://schemas.openxmlformats.org/officeDocument/2006/relationships/slideLayout" Target="../slideLayouts/slideLayout2.xml"/><Relationship Id="rId12" Type="http://schemas.openxmlformats.org/officeDocument/2006/relationships/tags" Target="../tags/tag21.xml"/><Relationship Id="rId11" Type="http://schemas.openxmlformats.org/officeDocument/2006/relationships/tags" Target="../tags/tag20.xml"/><Relationship Id="rId10" Type="http://schemas.openxmlformats.org/officeDocument/2006/relationships/tags" Target="../tags/tag19.xml"/><Relationship Id="rId1" Type="http://schemas.openxmlformats.org/officeDocument/2006/relationships/tags" Target="../tags/tag10.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2.xml"/><Relationship Id="rId1" Type="http://schemas.openxmlformats.org/officeDocument/2006/relationships/tags" Target="../tags/tag22.xml"/></Relationships>
</file>

<file path=ppt/slides/_rels/slide2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3.xml"/></Relationships>
</file>

<file path=ppt/slides/_rels/slide23.xml.rels><?xml version="1.0" encoding="UTF-8" standalone="yes"?>
<Relationships xmlns="http://schemas.openxmlformats.org/package/2006/relationships"><Relationship Id="rId5" Type="http://schemas.openxmlformats.org/officeDocument/2006/relationships/slideLayout" Target="../slideLayouts/slideLayout2.xml"/><Relationship Id="rId4" Type="http://schemas.openxmlformats.org/officeDocument/2006/relationships/image" Target="../media/image12.png"/><Relationship Id="rId3" Type="http://schemas.openxmlformats.org/officeDocument/2006/relationships/tags" Target="../tags/tag24.xml"/><Relationship Id="rId2" Type="http://schemas.microsoft.com/office/2007/relationships/media" Target="../media/media1.mp4"/><Relationship Id="rId1" Type="http://schemas.openxmlformats.org/officeDocument/2006/relationships/video" Target="../media/media1.mp4"/></Relationships>
</file>

<file path=ppt/slides/_rels/slide24.xml.rels><?xml version="1.0" encoding="UTF-8" standalone="yes"?>
<Relationships xmlns="http://schemas.openxmlformats.org/package/2006/relationships"><Relationship Id="rId7" Type="http://schemas.openxmlformats.org/officeDocument/2006/relationships/notesSlide" Target="../notesSlides/notesSlide7.xml"/><Relationship Id="rId6" Type="http://schemas.openxmlformats.org/officeDocument/2006/relationships/slideLayout" Target="../slideLayouts/slideLayout2.xml"/><Relationship Id="rId5" Type="http://schemas.microsoft.com/office/2007/relationships/media" Target="../media/media3.mp3"/><Relationship Id="rId4" Type="http://schemas.openxmlformats.org/officeDocument/2006/relationships/audio" Target="../media/media3.mp3"/><Relationship Id="rId3" Type="http://schemas.openxmlformats.org/officeDocument/2006/relationships/image" Target="../media/image13.png"/><Relationship Id="rId2" Type="http://schemas.microsoft.com/office/2007/relationships/media" Target="../media/media2.mp3"/><Relationship Id="rId1" Type="http://schemas.openxmlformats.org/officeDocument/2006/relationships/audio" Target="../media/media2.mp3"/></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矩形 1"/>
          <p:cNvSpPr>
            <a:spLocks noChangeArrowheads="1"/>
          </p:cNvSpPr>
          <p:nvPr/>
        </p:nvSpPr>
        <p:spPr bwMode="auto">
          <a:xfrm>
            <a:off x="762000" y="1246505"/>
            <a:ext cx="6538595" cy="5015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kumimoji="1" sz="3200">
                <a:solidFill>
                  <a:schemeClr val="tx1"/>
                </a:solidFill>
                <a:latin typeface="Times New Roman" panose="02020603050405020304"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charset="0"/>
                <a:ea typeface="宋体" panose="02010600030101010101" pitchFamily="2" charset="-122"/>
              </a:defRPr>
            </a:lvl9pPr>
          </a:lstStyle>
          <a:p>
            <a:pPr eaLnBrk="1" hangingPunct="1">
              <a:spcBef>
                <a:spcPct val="0"/>
              </a:spcBef>
              <a:buFontTx/>
              <a:buNone/>
              <a:defRPr/>
            </a:pPr>
            <a:r>
              <a:rPr lang="zh-CN" altLang="en-US" sz="4000" b="1">
                <a:solidFill>
                  <a:srgbClr val="FF0000"/>
                </a:solidFill>
                <a:latin typeface="HelveticaNeue" panose="02000503000000020004" pitchFamily="2" charset="0"/>
              </a:rPr>
              <a:t>感恩遇见，相互成就，本课件资料仅供您个人参考、教学使用，严禁自行在网络传播，违者依知识产权法追究法律责任。</a:t>
            </a:r>
            <a:endParaRPr lang="en-US" altLang="zh-CN" sz="4000" b="1">
              <a:solidFill>
                <a:srgbClr val="FF0000"/>
              </a:solidFill>
              <a:latin typeface="HelveticaNeue" panose="02000503000000020004" pitchFamily="2" charset="0"/>
            </a:endParaRPr>
          </a:p>
          <a:p>
            <a:pPr eaLnBrk="1" hangingPunct="1">
              <a:spcBef>
                <a:spcPct val="0"/>
              </a:spcBef>
              <a:buFontTx/>
              <a:buNone/>
              <a:defRPr/>
            </a:pPr>
            <a:endParaRPr lang="en-US" altLang="zh-CN" sz="4000" b="1">
              <a:solidFill>
                <a:srgbClr val="FF0000"/>
              </a:solidFill>
              <a:latin typeface="HelveticaNeue" panose="02000503000000020004" pitchFamily="2" charset="0"/>
            </a:endParaRPr>
          </a:p>
          <a:p>
            <a:pPr eaLnBrk="1" hangingPunct="1">
              <a:spcBef>
                <a:spcPct val="0"/>
              </a:spcBef>
              <a:buFontTx/>
              <a:buNone/>
              <a:defRPr/>
            </a:pPr>
            <a:r>
              <a:rPr lang="zh-CN" altLang="en-US" sz="4000" b="1">
                <a:solidFill>
                  <a:srgbClr val="FF0000"/>
                </a:solidFill>
                <a:latin typeface="HelveticaNeue" panose="02000503000000020004" pitchFamily="2" charset="0"/>
              </a:rPr>
              <a:t>更多教学资源请关注</a:t>
            </a:r>
            <a:endParaRPr lang="en-US" altLang="zh-CN" sz="4000" b="1">
              <a:solidFill>
                <a:srgbClr val="FF0000"/>
              </a:solidFill>
              <a:latin typeface="HelveticaNeue" panose="02000503000000020004" pitchFamily="2" charset="0"/>
            </a:endParaRPr>
          </a:p>
          <a:p>
            <a:pPr eaLnBrk="1" hangingPunct="1">
              <a:spcBef>
                <a:spcPct val="0"/>
              </a:spcBef>
              <a:buFontTx/>
              <a:buNone/>
              <a:defRPr/>
            </a:pPr>
            <a:r>
              <a:rPr lang="zh-CN" altLang="en-US" sz="4000" b="1">
                <a:solidFill>
                  <a:srgbClr val="FF0000"/>
                </a:solidFill>
                <a:latin typeface="HelveticaNeue" panose="02000503000000020004" pitchFamily="2" charset="0"/>
              </a:rPr>
              <a:t>公众号：溯恩高中英语</a:t>
            </a:r>
            <a:endParaRPr lang="zh-CN" altLang="en-US" sz="4000" b="1">
              <a:solidFill>
                <a:srgbClr val="FF0000"/>
              </a:solidFill>
              <a:latin typeface="HelveticaNeue" panose="02000503000000020004" pitchFamily="2" charset="0"/>
            </a:endParaRPr>
          </a:p>
        </p:txBody>
      </p:sp>
      <p:pic>
        <p:nvPicPr>
          <p:cNvPr id="14338" name="图片 2"/>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7271385" y="2273935"/>
            <a:ext cx="3359150" cy="3359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59" name="矩形 3"/>
          <p:cNvSpPr>
            <a:spLocks noChangeArrowheads="1"/>
          </p:cNvSpPr>
          <p:nvPr/>
        </p:nvSpPr>
        <p:spPr bwMode="auto">
          <a:xfrm>
            <a:off x="7311390" y="1616710"/>
            <a:ext cx="3603625" cy="7067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kumimoji="1" sz="3200">
                <a:solidFill>
                  <a:schemeClr val="tx1"/>
                </a:solidFill>
                <a:latin typeface="Times New Roman" panose="02020603050405020304"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charset="0"/>
                <a:ea typeface="宋体" panose="02010600030101010101" pitchFamily="2" charset="-122"/>
              </a:defRPr>
            </a:lvl9pPr>
          </a:lstStyle>
          <a:p>
            <a:pPr eaLnBrk="1" hangingPunct="1">
              <a:spcBef>
                <a:spcPct val="0"/>
              </a:spcBef>
              <a:buFontTx/>
              <a:buNone/>
              <a:defRPr/>
            </a:pPr>
            <a:r>
              <a:rPr lang="zh-CN" altLang="en-US" sz="4000" b="1">
                <a:latin typeface="华文新魏" panose="02010800040101010101" pitchFamily="2" charset="-122"/>
              </a:rPr>
              <a:t>知识产权声明</a:t>
            </a:r>
            <a:endParaRPr lang="zh-CN" altLang="en-US" sz="4000" b="1">
              <a:latin typeface="华文新魏" panose="02010800040101010101" pitchFamily="2" charset="-122"/>
            </a:endParaRPr>
          </a:p>
        </p:txBody>
      </p:sp>
    </p:spTree>
  </p:cSld>
  <p:clrMapOvr>
    <a:masterClrMapping/>
  </p:clrMapOvr>
  <p:transition spd="med">
    <p:fad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59" name="组合 4"/>
          <p:cNvGrpSpPr/>
          <p:nvPr/>
        </p:nvGrpSpPr>
        <p:grpSpPr>
          <a:xfrm>
            <a:off x="-19082" y="609"/>
            <a:ext cx="12214284" cy="6857409"/>
            <a:chOff x="-1" y="-1"/>
            <a:chExt cx="12214282" cy="6857407"/>
          </a:xfrm>
        </p:grpSpPr>
        <p:pic>
          <p:nvPicPr>
            <p:cNvPr id="256" name="图片 101" descr="图片 101"/>
            <p:cNvPicPr>
              <a:picLocks noChangeAspect="1"/>
            </p:cNvPicPr>
            <p:nvPr/>
          </p:nvPicPr>
          <p:blipFill>
            <a:blip r:embed="rId1"/>
            <a:stretch>
              <a:fillRect/>
            </a:stretch>
          </p:blipFill>
          <p:spPr>
            <a:xfrm>
              <a:off x="501650" y="1"/>
              <a:ext cx="11228128" cy="6857406"/>
            </a:xfrm>
            <a:prstGeom prst="rect">
              <a:avLst/>
            </a:prstGeom>
            <a:ln w="12700" cap="flat">
              <a:noFill/>
              <a:miter lim="400000"/>
              <a:headEnd/>
              <a:tailEnd/>
            </a:ln>
            <a:effectLst/>
          </p:spPr>
        </p:pic>
        <p:sp>
          <p:nvSpPr>
            <p:cNvPr id="257" name="矩形 2"/>
            <p:cNvSpPr/>
            <p:nvPr/>
          </p:nvSpPr>
          <p:spPr>
            <a:xfrm>
              <a:off x="-2" y="-2"/>
              <a:ext cx="514369" cy="6857407"/>
            </a:xfrm>
            <a:prstGeom prst="rect">
              <a:avLst/>
            </a:prstGeom>
            <a:solidFill>
              <a:srgbClr val="99CCFF"/>
            </a:solidFill>
            <a:ln w="12700" cap="flat">
              <a:noFill/>
              <a:miter lim="400000"/>
            </a:ln>
            <a:effectLst/>
          </p:spPr>
          <p:txBody>
            <a:bodyPr wrap="square" lIns="0" tIns="0" rIns="0" bIns="0" numCol="1" anchor="ctr">
              <a:noAutofit/>
            </a:bodyPr>
            <a:lstStyle/>
            <a:p>
              <a:pPr algn="ctr">
                <a:defRPr>
                  <a:solidFill>
                    <a:srgbClr val="FFFFFF"/>
                  </a:solidFill>
                </a:defRPr>
              </a:pPr>
            </a:p>
          </p:txBody>
        </p:sp>
        <p:sp>
          <p:nvSpPr>
            <p:cNvPr id="258" name="矩形 3"/>
            <p:cNvSpPr/>
            <p:nvPr/>
          </p:nvSpPr>
          <p:spPr>
            <a:xfrm>
              <a:off x="11699912" y="-2"/>
              <a:ext cx="514370" cy="6857407"/>
            </a:xfrm>
            <a:prstGeom prst="rect">
              <a:avLst/>
            </a:prstGeom>
            <a:solidFill>
              <a:srgbClr val="99CCFF"/>
            </a:solidFill>
            <a:ln w="12700" cap="flat">
              <a:noFill/>
              <a:miter lim="400000"/>
            </a:ln>
            <a:effectLst/>
          </p:spPr>
          <p:txBody>
            <a:bodyPr wrap="square" lIns="0" tIns="0" rIns="0" bIns="0" numCol="1" anchor="ctr">
              <a:noAutofit/>
            </a:bodyPr>
            <a:lstStyle/>
            <a:p>
              <a:pPr algn="ctr">
                <a:defRPr>
                  <a:solidFill>
                    <a:srgbClr val="FFFFFF"/>
                  </a:solidFill>
                </a:defRPr>
              </a:pPr>
            </a:p>
          </p:txBody>
        </p:sp>
      </p:grpSp>
      <p:sp>
        <p:nvSpPr>
          <p:cNvPr id="260" name="文本框 1"/>
          <p:cNvSpPr txBox="1"/>
          <p:nvPr/>
        </p:nvSpPr>
        <p:spPr>
          <a:xfrm>
            <a:off x="3141980" y="4930775"/>
            <a:ext cx="7052310" cy="1936750"/>
          </a:xfrm>
          <a:prstGeom prst="rect">
            <a:avLst/>
          </a:prstGeom>
          <a:ln w="12700">
            <a:miter lim="400000"/>
          </a:ln>
        </p:spPr>
        <p:txBody>
          <a:bodyPr wrap="square" lIns="45718" tIns="45718" rIns="45718" bIns="45718">
            <a:spAutoFit/>
          </a:bodyPr>
          <a:lstStyle/>
          <a:p>
            <a:pPr algn="ctr">
              <a:defRPr sz="8000" b="1" i="1">
                <a:solidFill>
                  <a:srgbClr val="7030A0"/>
                </a:solidFill>
                <a:latin typeface="Trebuchet MS" panose="020B0603020202020204"/>
                <a:ea typeface="Trebuchet MS" panose="020B0603020202020204"/>
                <a:cs typeface="Trebuchet MS" panose="020B0603020202020204"/>
                <a:sym typeface="Trebuchet MS" panose="020B0603020202020204"/>
              </a:defRPr>
            </a:pPr>
            <a:r>
              <a:t>The </a:t>
            </a:r>
            <a:r>
              <a:rPr lang="en-US"/>
              <a:t>World</a:t>
            </a:r>
            <a:endParaRPr sz="4000"/>
          </a:p>
          <a:p>
            <a:pPr algn="ctr">
              <a:defRPr sz="4000" b="1" i="1">
                <a:solidFill>
                  <a:srgbClr val="7030A0"/>
                </a:solidFill>
                <a:latin typeface="Trebuchet MS" panose="020B0603020202020204"/>
                <a:ea typeface="Trebuchet MS" panose="020B0603020202020204"/>
                <a:cs typeface="Trebuchet MS" panose="020B0603020202020204"/>
                <a:sym typeface="Trebuchet MS" panose="020B0603020202020204"/>
              </a:defRPr>
            </a:pPr>
            <a:r>
              <a:rPr lang="en-US"/>
              <a:t>December 16th</a:t>
            </a:r>
            <a:r>
              <a:t>-</a:t>
            </a:r>
            <a:r>
              <a:rPr lang="en-US"/>
              <a:t>31st</a:t>
            </a:r>
            <a:r>
              <a:t>, 2022</a:t>
            </a:r>
          </a:p>
        </p:txBody>
      </p:sp>
    </p:spTree>
  </p:cSld>
  <p:clrMapOvr>
    <a:masterClrMapping/>
  </p:clrMapOvr>
  <p:transition spd="med"/>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 name="图片 3"/>
          <p:cNvPicPr>
            <a:picLocks noChangeAspect="1"/>
          </p:cNvPicPr>
          <p:nvPr>
            <p:custDataLst>
              <p:tags r:id="rId1"/>
            </p:custDataLst>
          </p:nvPr>
        </p:nvPicPr>
        <p:blipFill>
          <a:blip r:embed="rId2"/>
          <a:stretch>
            <a:fillRect/>
          </a:stretch>
        </p:blipFill>
        <p:spPr>
          <a:xfrm>
            <a:off x="2271994" y="1332865"/>
            <a:ext cx="7360992" cy="4968000"/>
          </a:xfrm>
          <a:prstGeom prst="rect">
            <a:avLst/>
          </a:prstGeom>
        </p:spPr>
      </p:pic>
      <p:sp>
        <p:nvSpPr>
          <p:cNvPr id="5" name="文本框 4"/>
          <p:cNvSpPr txBox="1"/>
          <p:nvPr/>
        </p:nvSpPr>
        <p:spPr>
          <a:xfrm>
            <a:off x="2199958" y="164465"/>
            <a:ext cx="7792085" cy="1014730"/>
          </a:xfrm>
          <a:prstGeom prst="rect">
            <a:avLst/>
          </a:prstGeom>
          <a:noFill/>
        </p:spPr>
        <p:txBody>
          <a:bodyPr wrap="square" rtlCol="0" anchor="t">
            <a:spAutoFit/>
          </a:bodyPr>
          <a:p>
            <a:pPr algn="ctr">
              <a:buClrTx/>
              <a:buSzTx/>
              <a:buFontTx/>
            </a:pPr>
            <a:r>
              <a:rPr lang="en-US" altLang="zh-CN" sz="3200" b="1"/>
              <a:t>1. Champions! Messi’s Crowning Glory！</a:t>
            </a:r>
            <a:endParaRPr lang="en-US" altLang="zh-CN" sz="3200" b="1"/>
          </a:p>
          <a:p>
            <a:pPr algn="ctr">
              <a:buClrTx/>
              <a:buSzTx/>
              <a:buFontTx/>
            </a:pPr>
            <a:r>
              <a:rPr lang="zh-CN" altLang="en-US" sz="2800" b="1" kern="0">
                <a:ln>
                  <a:noFill/>
                </a:ln>
                <a:solidFill>
                  <a:srgbClr val="ED7D31"/>
                </a:solidFill>
                <a:effectLst/>
                <a:uFillTx/>
                <a:latin typeface="微软雅黑" panose="020B0503020204020204" charset="-122"/>
                <a:ea typeface="微软雅黑" panose="020B0503020204020204" charset="-122"/>
                <a:cs typeface="Arial" panose="020B0604020202020204" pitchFamily="34" charset="0"/>
              </a:rPr>
              <a:t>潘帕斯雄鹰问鼎大力神杯！</a:t>
            </a:r>
            <a:endParaRPr lang="zh-CN" altLang="en-US" sz="2800" b="1" kern="0">
              <a:ln>
                <a:noFill/>
              </a:ln>
              <a:solidFill>
                <a:srgbClr val="ED7D31"/>
              </a:solidFill>
              <a:effectLst/>
              <a:uFillTx/>
              <a:latin typeface="微软雅黑" panose="020B0503020204020204" charset="-122"/>
              <a:ea typeface="微软雅黑" panose="020B0503020204020204" charset="-122"/>
              <a:cs typeface="Arial" panose="020B0604020202020204" pitchFamily="34" charset="0"/>
            </a:endParaRPr>
          </a:p>
        </p:txBody>
      </p:sp>
      <p:sp>
        <p:nvSpPr>
          <p:cNvPr id="6" name="文本框 5"/>
          <p:cNvSpPr txBox="1"/>
          <p:nvPr/>
        </p:nvSpPr>
        <p:spPr>
          <a:xfrm>
            <a:off x="431800" y="6393815"/>
            <a:ext cx="11328400" cy="368300"/>
          </a:xfrm>
          <a:prstGeom prst="rect">
            <a:avLst/>
          </a:prstGeom>
          <a:noFill/>
        </p:spPr>
        <p:txBody>
          <a:bodyPr wrap="square" rtlCol="0" anchor="t">
            <a:spAutoFit/>
          </a:bodyPr>
          <a:p>
            <a:pPr algn="ctr"/>
            <a:r>
              <a:rPr lang="zh-CN" altLang="en-US">
                <a:latin typeface="Times New Roman" panose="02020603050405020304" charset="0"/>
                <a:cs typeface="Times New Roman" panose="02020603050405020304" charset="0"/>
              </a:rPr>
              <a:t>Argentina</a:t>
            </a:r>
            <a:r>
              <a:rPr lang="en-US" altLang="zh-CN">
                <a:latin typeface="Times New Roman" panose="02020603050405020304" charset="0"/>
                <a:cs typeface="Times New Roman" panose="02020603050405020304" charset="0"/>
              </a:rPr>
              <a:t>’</a:t>
            </a:r>
            <a:r>
              <a:rPr lang="zh-CN" altLang="en-US">
                <a:latin typeface="Times New Roman" panose="02020603050405020304" charset="0"/>
                <a:cs typeface="Times New Roman" panose="02020603050405020304" charset="0"/>
              </a:rPr>
              <a:t>s Lionel Messi lifts the Fifa World Cup trophy as his teammates celebrate their victory over France yesterday</a:t>
            </a:r>
            <a:r>
              <a:rPr lang="en-US" altLang="zh-CN">
                <a:latin typeface="Times New Roman" panose="02020603050405020304" charset="0"/>
                <a:cs typeface="Times New Roman" panose="02020603050405020304" charset="0"/>
              </a:rPr>
              <a:t>.</a:t>
            </a:r>
            <a:endParaRPr lang="en-US" altLang="zh-CN">
              <a:latin typeface="Times New Roman" panose="02020603050405020304" charset="0"/>
              <a:cs typeface="Times New Roman" panose="02020603050405020304"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 name="图片 3"/>
          <p:cNvPicPr>
            <a:picLocks noChangeAspect="1"/>
          </p:cNvPicPr>
          <p:nvPr/>
        </p:nvPicPr>
        <p:blipFill>
          <a:blip r:embed="rId1"/>
          <a:stretch>
            <a:fillRect/>
          </a:stretch>
        </p:blipFill>
        <p:spPr>
          <a:xfrm>
            <a:off x="1189355" y="171450"/>
            <a:ext cx="10327640" cy="6515735"/>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文本框 3"/>
          <p:cNvSpPr txBox="1"/>
          <p:nvPr/>
        </p:nvSpPr>
        <p:spPr>
          <a:xfrm>
            <a:off x="0" y="606425"/>
            <a:ext cx="12046585" cy="6092825"/>
          </a:xfrm>
          <a:prstGeom prst="rect">
            <a:avLst/>
          </a:prstGeom>
          <a:noFill/>
        </p:spPr>
        <p:txBody>
          <a:bodyPr wrap="square" rtlCol="0" anchor="t">
            <a:spAutoFit/>
          </a:bodyPr>
          <a:p>
            <a:r>
              <a:rPr lang="en-US" altLang="zh-CN" sz="2600">
                <a:latin typeface="Times New Roman" panose="02020603050405020304" charset="0"/>
                <a:cs typeface="Times New Roman" panose="02020603050405020304" charset="0"/>
              </a:rPr>
              <a:t>    </a:t>
            </a:r>
            <a:r>
              <a:rPr lang="zh-CN" altLang="en-US" sz="2600">
                <a:latin typeface="Times New Roman" panose="02020603050405020304" charset="0"/>
                <a:cs typeface="Times New Roman" panose="02020603050405020304" charset="0"/>
              </a:rPr>
              <a:t>Over more than 15 years in professional soccer,</a:t>
            </a:r>
            <a:r>
              <a:rPr lang="en-US" altLang="zh-CN" sz="2600">
                <a:latin typeface="Times New Roman" panose="02020603050405020304" charset="0"/>
                <a:cs typeface="Times New Roman" panose="02020603050405020304" charset="0"/>
              </a:rPr>
              <a:t> </a:t>
            </a:r>
            <a:r>
              <a:rPr lang="zh-CN" altLang="en-US" sz="2600">
                <a:latin typeface="Times New Roman" panose="02020603050405020304" charset="0"/>
                <a:cs typeface="Times New Roman" panose="02020603050405020304" charset="0"/>
              </a:rPr>
              <a:t>Lionel Messi </a:t>
            </a:r>
            <a:r>
              <a:rPr lang="en-US" altLang="zh-CN" sz="2600">
                <a:latin typeface="Times New Roman" panose="02020603050405020304" charset="0"/>
                <a:cs typeface="Times New Roman" panose="02020603050405020304" charset="0"/>
              </a:rPr>
              <a:t>__________ (become)</a:t>
            </a:r>
            <a:r>
              <a:rPr lang="zh-CN" altLang="en-US" sz="2600">
                <a:latin typeface="Times New Roman" panose="02020603050405020304" charset="0"/>
                <a:cs typeface="Times New Roman" panose="02020603050405020304" charset="0"/>
              </a:rPr>
              <a:t> a champion of nearly everything.</a:t>
            </a:r>
            <a:r>
              <a:rPr lang="en-US" altLang="zh-CN" sz="2600">
                <a:latin typeface="Times New Roman" panose="02020603050405020304" charset="0"/>
                <a:cs typeface="Times New Roman" panose="02020603050405020304" charset="0"/>
              </a:rPr>
              <a:t> </a:t>
            </a:r>
            <a:r>
              <a:rPr lang="zh-CN" altLang="en-US" sz="2600">
                <a:latin typeface="Times New Roman" panose="02020603050405020304" charset="0"/>
                <a:cs typeface="Times New Roman" panose="02020603050405020304" charset="0"/>
              </a:rPr>
              <a:t>He won every major club </a:t>
            </a:r>
            <a:r>
              <a:rPr lang="en-US" altLang="zh-CN" sz="2600">
                <a:latin typeface="Times New Roman" panose="02020603050405020304" charset="0"/>
                <a:cs typeface="Times New Roman" panose="02020603050405020304" charset="0"/>
              </a:rPr>
              <a:t>___________ (</a:t>
            </a:r>
            <a:r>
              <a:rPr lang="en-US" altLang="zh-CN" sz="2600">
                <a:latin typeface="Times New Roman" panose="02020603050405020304" charset="0"/>
                <a:cs typeface="Times New Roman" panose="02020603050405020304" charset="0"/>
                <a:sym typeface="+mn-ea"/>
              </a:rPr>
              <a:t>compete</a:t>
            </a:r>
            <a:r>
              <a:rPr lang="en-US" altLang="zh-CN" sz="2600">
                <a:latin typeface="Times New Roman" panose="02020603050405020304" charset="0"/>
                <a:cs typeface="Times New Roman" panose="02020603050405020304" charset="0"/>
              </a:rPr>
              <a:t>) </a:t>
            </a:r>
            <a:r>
              <a:rPr lang="zh-CN" altLang="en-US" sz="2600">
                <a:latin typeface="Times New Roman" panose="02020603050405020304" charset="0"/>
                <a:cs typeface="Times New Roman" panose="02020603050405020304" charset="0"/>
              </a:rPr>
              <a:t>available to him at least once. And he had taken soccer</a:t>
            </a:r>
            <a:r>
              <a:rPr lang="en-US" altLang="zh-CN" sz="2600">
                <a:latin typeface="Times New Roman" panose="02020603050405020304" charset="0"/>
                <a:cs typeface="Times New Roman" panose="02020603050405020304" charset="0"/>
              </a:rPr>
              <a:t>’</a:t>
            </a:r>
            <a:r>
              <a:rPr lang="zh-CN" altLang="en-US" sz="2600">
                <a:latin typeface="Times New Roman" panose="02020603050405020304" charset="0"/>
                <a:cs typeface="Times New Roman" panose="02020603050405020304" charset="0"/>
              </a:rPr>
              <a:t>s </a:t>
            </a:r>
            <a:r>
              <a:rPr lang="en-US" altLang="zh-CN" sz="2600">
                <a:latin typeface="Times New Roman" panose="02020603050405020304" charset="0"/>
                <a:cs typeface="Times New Roman" panose="02020603050405020304" charset="0"/>
              </a:rPr>
              <a:t>_______ (high) </a:t>
            </a:r>
            <a:r>
              <a:rPr lang="zh-CN" altLang="en-US" sz="2600">
                <a:latin typeface="Times New Roman" panose="02020603050405020304" charset="0"/>
                <a:cs typeface="Times New Roman" panose="02020603050405020304" charset="0"/>
              </a:rPr>
              <a:t>individual prize,</a:t>
            </a:r>
            <a:r>
              <a:rPr lang="en-US" altLang="zh-CN" sz="2600">
                <a:latin typeface="Times New Roman" panose="02020603050405020304" charset="0"/>
                <a:cs typeface="Times New Roman" panose="02020603050405020304" charset="0"/>
              </a:rPr>
              <a:t> </a:t>
            </a:r>
            <a:r>
              <a:rPr lang="zh-CN" altLang="en-US" sz="2600">
                <a:latin typeface="Times New Roman" panose="02020603050405020304" charset="0"/>
                <a:cs typeface="Times New Roman" panose="02020603050405020304" charset="0"/>
              </a:rPr>
              <a:t>the Ballon d</a:t>
            </a:r>
            <a:r>
              <a:rPr lang="en-US" altLang="zh-CN" sz="2600">
                <a:latin typeface="Times New Roman" panose="02020603050405020304" charset="0"/>
                <a:cs typeface="Times New Roman" panose="02020603050405020304" charset="0"/>
              </a:rPr>
              <a:t>’</a:t>
            </a:r>
            <a:r>
              <a:rPr lang="zh-CN" altLang="en-US" sz="2600">
                <a:latin typeface="Times New Roman" panose="02020603050405020304" charset="0"/>
                <a:cs typeface="Times New Roman" panose="02020603050405020304" charset="0"/>
              </a:rPr>
              <a:t>Or, a record seven times. Messi was so good for so long </a:t>
            </a:r>
            <a:r>
              <a:rPr lang="en-US" altLang="zh-CN" sz="2600">
                <a:latin typeface="Times New Roman" panose="02020603050405020304" charset="0"/>
                <a:cs typeface="Times New Roman" panose="02020603050405020304" charset="0"/>
              </a:rPr>
              <a:t>____ </a:t>
            </a:r>
            <a:r>
              <a:rPr lang="zh-CN" altLang="en-US" sz="2600">
                <a:latin typeface="Times New Roman" panose="02020603050405020304" charset="0"/>
                <a:cs typeface="Times New Roman" panose="02020603050405020304" charset="0"/>
              </a:rPr>
              <a:t>even without a World Cup,</a:t>
            </a:r>
            <a:r>
              <a:rPr lang="en-US" altLang="zh-CN" sz="2600">
                <a:latin typeface="Times New Roman" panose="02020603050405020304" charset="0"/>
                <a:cs typeface="Times New Roman" panose="02020603050405020304" charset="0"/>
              </a:rPr>
              <a:t> </a:t>
            </a:r>
            <a:r>
              <a:rPr lang="zh-CN" altLang="en-US" sz="2600">
                <a:latin typeface="Times New Roman" panose="02020603050405020304" charset="0"/>
                <a:cs typeface="Times New Roman" panose="02020603050405020304" charset="0"/>
              </a:rPr>
              <a:t>he had a claim on being the sport</a:t>
            </a:r>
            <a:r>
              <a:rPr lang="en-US" altLang="zh-CN" sz="2600">
                <a:latin typeface="Times New Roman" panose="02020603050405020304" charset="0"/>
                <a:cs typeface="Times New Roman" panose="02020603050405020304" charset="0"/>
              </a:rPr>
              <a:t>’</a:t>
            </a:r>
            <a:r>
              <a:rPr lang="zh-CN" altLang="en-US" sz="2600">
                <a:latin typeface="Times New Roman" panose="02020603050405020304" charset="0"/>
                <a:cs typeface="Times New Roman" panose="02020603050405020304" charset="0"/>
              </a:rPr>
              <a:t>s greatest of all time.</a:t>
            </a:r>
            <a:endParaRPr lang="zh-CN" altLang="en-US" sz="2600">
              <a:latin typeface="Times New Roman" panose="02020603050405020304" charset="0"/>
              <a:cs typeface="Times New Roman" panose="02020603050405020304" charset="0"/>
            </a:endParaRPr>
          </a:p>
          <a:p>
            <a:r>
              <a:rPr lang="en-US" altLang="zh-CN" sz="2600">
                <a:latin typeface="Times New Roman" panose="02020603050405020304" charset="0"/>
                <a:cs typeface="Times New Roman" panose="02020603050405020304" charset="0"/>
              </a:rPr>
              <a:t>    </a:t>
            </a:r>
            <a:r>
              <a:rPr lang="zh-CN" altLang="en-US" sz="2600">
                <a:latin typeface="Times New Roman" panose="02020603050405020304" charset="0"/>
                <a:cs typeface="Times New Roman" panose="02020603050405020304" charset="0"/>
              </a:rPr>
              <a:t>Now Messi has that World Cup, too.</a:t>
            </a:r>
            <a:r>
              <a:rPr lang="en-US" altLang="zh-CN" sz="2600">
                <a:latin typeface="Times New Roman" panose="02020603050405020304" charset="0"/>
                <a:cs typeface="Times New Roman" panose="02020603050405020304" charset="0"/>
              </a:rPr>
              <a:t> </a:t>
            </a:r>
            <a:r>
              <a:rPr lang="zh-CN" altLang="en-US" sz="2600">
                <a:latin typeface="Times New Roman" panose="02020603050405020304" charset="0"/>
                <a:cs typeface="Times New Roman" panose="02020603050405020304" charset="0"/>
              </a:rPr>
              <a:t>It only took one of the hardest </a:t>
            </a:r>
            <a:r>
              <a:rPr lang="en-US" altLang="zh-CN" sz="2600">
                <a:latin typeface="Times New Roman" panose="02020603050405020304" charset="0"/>
                <a:cs typeface="Times New Roman" panose="02020603050405020304" charset="0"/>
              </a:rPr>
              <a:t>________ (match) </a:t>
            </a:r>
            <a:r>
              <a:rPr lang="zh-CN" altLang="en-US" sz="2600">
                <a:latin typeface="Times New Roman" panose="02020603050405020304" charset="0"/>
                <a:cs typeface="Times New Roman" panose="02020603050405020304" charset="0"/>
              </a:rPr>
              <a:t>of his career,</a:t>
            </a:r>
            <a:r>
              <a:rPr lang="en-US" altLang="zh-CN" sz="2600">
                <a:latin typeface="Times New Roman" panose="02020603050405020304" charset="0"/>
                <a:cs typeface="Times New Roman" panose="02020603050405020304" charset="0"/>
              </a:rPr>
              <a:t> </a:t>
            </a:r>
            <a:r>
              <a:rPr lang="zh-CN" altLang="en-US" sz="2600">
                <a:latin typeface="Times New Roman" panose="02020603050405020304" charset="0"/>
                <a:cs typeface="Times New Roman" panose="02020603050405020304" charset="0"/>
              </a:rPr>
              <a:t>and the most thrilling final in World Cup history, for him </a:t>
            </a:r>
            <a:r>
              <a:rPr lang="en-US" altLang="zh-CN" sz="2600">
                <a:latin typeface="Times New Roman" panose="02020603050405020304" charset="0"/>
                <a:cs typeface="Times New Roman" panose="02020603050405020304" charset="0"/>
              </a:rPr>
              <a:t>______ (get)</a:t>
            </a:r>
            <a:r>
              <a:rPr lang="zh-CN" altLang="en-US" sz="2600">
                <a:latin typeface="Times New Roman" panose="02020603050405020304" charset="0"/>
                <a:cs typeface="Times New Roman" panose="02020603050405020304" charset="0"/>
              </a:rPr>
              <a:t> there.</a:t>
            </a:r>
            <a:r>
              <a:rPr lang="en-US" altLang="zh-CN" sz="2600">
                <a:latin typeface="Times New Roman" panose="02020603050405020304" charset="0"/>
                <a:cs typeface="Times New Roman" panose="02020603050405020304" charset="0"/>
              </a:rPr>
              <a:t> </a:t>
            </a:r>
            <a:r>
              <a:rPr lang="zh-CN" altLang="en-US" sz="2600">
                <a:latin typeface="Times New Roman" panose="02020603050405020304" charset="0"/>
                <a:cs typeface="Times New Roman" panose="02020603050405020304" charset="0"/>
              </a:rPr>
              <a:t>On a night of wild drama</a:t>
            </a:r>
            <a:r>
              <a:rPr lang="en-US" altLang="zh-CN" sz="2600">
                <a:latin typeface="Times New Roman" panose="02020603050405020304" charset="0"/>
                <a:cs typeface="Times New Roman" panose="02020603050405020304" charset="0"/>
              </a:rPr>
              <a:t> </a:t>
            </a:r>
            <a:r>
              <a:rPr lang="zh-CN" altLang="en-US" sz="2600">
                <a:latin typeface="Times New Roman" panose="02020603050405020304" charset="0"/>
                <a:cs typeface="Times New Roman" panose="02020603050405020304" charset="0"/>
              </a:rPr>
              <a:t>that </a:t>
            </a:r>
            <a:r>
              <a:rPr lang="zh-CN" altLang="en-US" sz="2600">
                <a:solidFill>
                  <a:srgbClr val="0000FF"/>
                </a:solidFill>
                <a:latin typeface="Times New Roman" panose="02020603050405020304" charset="0"/>
                <a:cs typeface="Times New Roman" panose="02020603050405020304" charset="0"/>
              </a:rPr>
              <a:t>veer</a:t>
            </a:r>
            <a:r>
              <a:rPr lang="zh-CN" altLang="en-US" sz="2600">
                <a:latin typeface="Times New Roman" panose="02020603050405020304" charset="0"/>
                <a:cs typeface="Times New Roman" panose="02020603050405020304" charset="0"/>
              </a:rPr>
              <a:t>ed </a:t>
            </a:r>
            <a:r>
              <a:rPr lang="zh-CN" altLang="en-US" sz="2600">
                <a:latin typeface="Times New Roman" panose="02020603050405020304" charset="0"/>
                <a:cs typeface="Times New Roman" panose="02020603050405020304" charset="0"/>
                <a:sym typeface="+mn-ea"/>
              </a:rPr>
              <a:t> </a:t>
            </a:r>
            <a:r>
              <a:rPr lang="en-US" altLang="zh-CN" sz="2600">
                <a:latin typeface="Times New Roman" panose="02020603050405020304" charset="0"/>
                <a:cs typeface="Times New Roman" panose="02020603050405020304" charset="0"/>
                <a:sym typeface="+mn-ea"/>
              </a:rPr>
              <a:t>_____ </a:t>
            </a:r>
            <a:r>
              <a:rPr lang="zh-CN" altLang="en-US" sz="2600">
                <a:latin typeface="Times New Roman" panose="02020603050405020304" charset="0"/>
                <a:cs typeface="Times New Roman" panose="02020603050405020304" charset="0"/>
              </a:rPr>
              <a:t>exhilaration</a:t>
            </a:r>
            <a:r>
              <a:rPr lang="en-US" altLang="zh-CN" sz="2600">
                <a:latin typeface="Times New Roman" panose="02020603050405020304" charset="0"/>
                <a:cs typeface="Times New Roman" panose="02020603050405020304" charset="0"/>
              </a:rPr>
              <a:t> to </a:t>
            </a:r>
            <a:r>
              <a:rPr lang="zh-CN" altLang="en-US" sz="2600">
                <a:latin typeface="Times New Roman" panose="02020603050405020304" charset="0"/>
                <a:cs typeface="Times New Roman" panose="02020603050405020304" charset="0"/>
              </a:rPr>
              <a:t>frustration and back again</a:t>
            </a:r>
            <a:r>
              <a:rPr lang="en-US" altLang="zh-CN" sz="2600">
                <a:latin typeface="Times New Roman" panose="02020603050405020304" charset="0"/>
                <a:cs typeface="Times New Roman" panose="02020603050405020304" charset="0"/>
              </a:rPr>
              <a:t> </a:t>
            </a:r>
            <a:r>
              <a:rPr lang="zh-CN" altLang="en-US" sz="2600">
                <a:latin typeface="Times New Roman" panose="02020603050405020304" charset="0"/>
                <a:cs typeface="Times New Roman" panose="02020603050405020304" charset="0"/>
              </a:rPr>
              <a:t>—</a:t>
            </a:r>
            <a:r>
              <a:rPr lang="en-US" altLang="zh-CN" sz="2600">
                <a:latin typeface="Times New Roman" panose="02020603050405020304" charset="0"/>
                <a:cs typeface="Times New Roman" panose="02020603050405020304" charset="0"/>
              </a:rPr>
              <a:t> </a:t>
            </a:r>
            <a:r>
              <a:rPr lang="zh-CN" altLang="en-US" sz="2600">
                <a:latin typeface="Times New Roman" panose="02020603050405020304" charset="0"/>
                <a:cs typeface="Times New Roman" panose="02020603050405020304" charset="0"/>
              </a:rPr>
              <a:t>Messi</a:t>
            </a:r>
            <a:r>
              <a:rPr lang="en-US" altLang="zh-CN" sz="2600">
                <a:latin typeface="Times New Roman" panose="02020603050405020304" charset="0"/>
                <a:cs typeface="Times New Roman" panose="02020603050405020304" charset="0"/>
              </a:rPr>
              <a:t>’</a:t>
            </a:r>
            <a:r>
              <a:rPr lang="zh-CN" altLang="en-US" sz="2600">
                <a:latin typeface="Times New Roman" panose="02020603050405020304" charset="0"/>
                <a:cs typeface="Times New Roman" panose="02020603050405020304" charset="0"/>
              </a:rPr>
              <a:t>s Argentina </a:t>
            </a:r>
            <a:r>
              <a:rPr lang="zh-CN" altLang="en-US" sz="2600">
                <a:solidFill>
                  <a:srgbClr val="0000FF"/>
                </a:solidFill>
                <a:latin typeface="Times New Roman" panose="02020603050405020304" charset="0"/>
                <a:cs typeface="Times New Roman" panose="02020603050405020304" charset="0"/>
              </a:rPr>
              <a:t>cough</a:t>
            </a:r>
            <a:r>
              <a:rPr lang="zh-CN" altLang="en-US" sz="2600">
                <a:latin typeface="Times New Roman" panose="02020603050405020304" charset="0"/>
                <a:cs typeface="Times New Roman" panose="02020603050405020304" charset="0"/>
              </a:rPr>
              <a:t>ed </a:t>
            </a:r>
            <a:r>
              <a:rPr lang="zh-CN" altLang="en-US" sz="2600">
                <a:solidFill>
                  <a:srgbClr val="0000FF"/>
                </a:solidFill>
                <a:latin typeface="Times New Roman" panose="02020603050405020304" charset="0"/>
                <a:cs typeface="Times New Roman" panose="02020603050405020304" charset="0"/>
              </a:rPr>
              <a:t>up</a:t>
            </a:r>
            <a:r>
              <a:rPr lang="zh-CN" altLang="en-US" sz="2600">
                <a:latin typeface="Times New Roman" panose="02020603050405020304" charset="0"/>
                <a:cs typeface="Times New Roman" panose="02020603050405020304" charset="0"/>
              </a:rPr>
              <a:t> a 2-0 lead in the final 10 minutes of regulation,</a:t>
            </a:r>
            <a:r>
              <a:rPr lang="en-US" altLang="zh-CN" sz="2600">
                <a:latin typeface="Times New Roman" panose="02020603050405020304" charset="0"/>
                <a:cs typeface="Times New Roman" panose="02020603050405020304" charset="0"/>
              </a:rPr>
              <a:t> </a:t>
            </a:r>
            <a:r>
              <a:rPr lang="zh-CN" altLang="en-US" sz="2600">
                <a:latin typeface="Times New Roman" panose="02020603050405020304" charset="0"/>
                <a:cs typeface="Times New Roman" panose="02020603050405020304" charset="0"/>
              </a:rPr>
              <a:t>came back to lead 3-2 in extra time before </a:t>
            </a:r>
            <a:r>
              <a:rPr lang="en-US" altLang="zh-CN" sz="2600">
                <a:latin typeface="Times New Roman" panose="02020603050405020304" charset="0"/>
                <a:cs typeface="Times New Roman" panose="02020603050405020304" charset="0"/>
              </a:rPr>
              <a:t>____________ (catch)</a:t>
            </a:r>
            <a:r>
              <a:rPr lang="zh-CN" altLang="en-US" sz="2600">
                <a:latin typeface="Times New Roman" panose="02020603050405020304" charset="0"/>
                <a:cs typeface="Times New Roman" panose="02020603050405020304" charset="0"/>
              </a:rPr>
              <a:t> again at 3-3 and finally </a:t>
            </a:r>
            <a:r>
              <a:rPr lang="zh-CN" altLang="en-US" sz="2600">
                <a:solidFill>
                  <a:schemeClr val="tx1"/>
                </a:solidFill>
                <a:latin typeface="Times New Roman" panose="02020603050405020304" charset="0"/>
                <a:cs typeface="Times New Roman" panose="02020603050405020304" charset="0"/>
              </a:rPr>
              <a:t>prevailing</a:t>
            </a:r>
            <a:r>
              <a:rPr lang="zh-CN" altLang="en-US" sz="2600">
                <a:latin typeface="Times New Roman" panose="02020603050405020304" charset="0"/>
                <a:cs typeface="Times New Roman" panose="02020603050405020304" charset="0"/>
              </a:rPr>
              <a:t> 4-2 in a penalty shootout.</a:t>
            </a:r>
            <a:endParaRPr lang="zh-CN" altLang="en-US" sz="2600">
              <a:latin typeface="Times New Roman" panose="02020603050405020304" charset="0"/>
              <a:cs typeface="Times New Roman" panose="02020603050405020304" charset="0"/>
            </a:endParaRPr>
          </a:p>
          <a:p>
            <a:r>
              <a:rPr lang="en-US" altLang="zh-CN" sz="2600">
                <a:latin typeface="Times New Roman" panose="02020603050405020304" charset="0"/>
                <a:cs typeface="Times New Roman" panose="02020603050405020304" charset="0"/>
              </a:rPr>
              <a:t>    </a:t>
            </a:r>
            <a:r>
              <a:rPr lang="zh-CN" altLang="en-US" sz="2600">
                <a:latin typeface="Times New Roman" panose="02020603050405020304" charset="0"/>
                <a:cs typeface="Times New Roman" panose="02020603050405020304" charset="0"/>
              </a:rPr>
              <a:t>No final had ever seen a team lose the lead twice and win on penalties. And no final had ever seen </a:t>
            </a:r>
            <a:r>
              <a:rPr lang="en-US" altLang="zh-CN" sz="2600">
                <a:latin typeface="Times New Roman" panose="02020603050405020304" charset="0"/>
                <a:cs typeface="Times New Roman" panose="02020603050405020304" charset="0"/>
              </a:rPr>
              <a:t>________ (possible) </a:t>
            </a:r>
            <a:r>
              <a:rPr lang="zh-CN" altLang="en-US" sz="2600">
                <a:latin typeface="Times New Roman" panose="02020603050405020304" charset="0"/>
                <a:cs typeface="Times New Roman" panose="02020603050405020304" charset="0"/>
              </a:rPr>
              <a:t>the greatest player of all time exit the stage quite the way Messi did on Sunday. Even Pelé, </a:t>
            </a:r>
            <a:r>
              <a:rPr lang="en-US" altLang="zh-CN" sz="2600">
                <a:latin typeface="Times New Roman" panose="02020603050405020304" charset="0"/>
                <a:cs typeface="Times New Roman" panose="02020603050405020304" charset="0"/>
              </a:rPr>
              <a:t>_____ </a:t>
            </a:r>
            <a:r>
              <a:rPr lang="zh-CN" altLang="en-US" sz="2600">
                <a:latin typeface="Times New Roman" panose="02020603050405020304" charset="0"/>
                <a:cs typeface="Times New Roman" panose="02020603050405020304" charset="0"/>
              </a:rPr>
              <a:t>ended the 1970 World Cup holding the trophy, only scored once that day.</a:t>
            </a:r>
            <a:endParaRPr lang="zh-CN" altLang="en-US" sz="2600">
              <a:latin typeface="Times New Roman" panose="02020603050405020304" charset="0"/>
              <a:cs typeface="Times New Roman" panose="02020603050405020304" charset="0"/>
            </a:endParaRPr>
          </a:p>
        </p:txBody>
      </p:sp>
      <p:sp>
        <p:nvSpPr>
          <p:cNvPr id="1048598" name="文本框 4"/>
          <p:cNvSpPr txBox="1"/>
          <p:nvPr/>
        </p:nvSpPr>
        <p:spPr>
          <a:xfrm>
            <a:off x="1852930" y="65405"/>
            <a:ext cx="6950075" cy="445135"/>
          </a:xfrm>
          <a:prstGeom prst="rect">
            <a:avLst/>
          </a:prstGeom>
          <a:noFill/>
        </p:spPr>
        <p:txBody>
          <a:bodyPr wrap="square" rtlCol="0">
            <a:spAutoFit/>
          </a:bodyPr>
          <a:p>
            <a:pPr algn="l">
              <a:buClrTx/>
              <a:buSzTx/>
              <a:buFontTx/>
            </a:pPr>
            <a:r>
              <a:rPr sz="2300" b="1">
                <a:solidFill>
                  <a:srgbClr val="ED7D31"/>
                </a:solidFill>
                <a:latin typeface="微软雅黑" panose="020B0503020204020204" charset="-122"/>
                <a:ea typeface="微软雅黑" panose="020B0503020204020204" charset="-122"/>
                <a:cs typeface="微软雅黑" panose="020B0503020204020204" charset="-122"/>
              </a:rPr>
              <a:t>（</a:t>
            </a:r>
            <a:r>
              <a:rPr lang="zh-CN" sz="2300" b="1">
                <a:solidFill>
                  <a:srgbClr val="ED7D31"/>
                </a:solidFill>
                <a:latin typeface="微软雅黑" panose="020B0503020204020204" charset="-122"/>
                <a:ea typeface="微软雅黑" panose="020B0503020204020204" charset="-122"/>
                <a:cs typeface="微软雅黑" panose="020B0503020204020204" charset="-122"/>
              </a:rPr>
              <a:t>《华盛顿邮报</a:t>
            </a:r>
            <a:r>
              <a:rPr sz="2300" b="1">
                <a:solidFill>
                  <a:srgbClr val="ED7D31"/>
                </a:solidFill>
                <a:latin typeface="微软雅黑" panose="020B0503020204020204" charset="-122"/>
                <a:ea typeface="微软雅黑" panose="020B0503020204020204" charset="-122"/>
                <a:cs typeface="微软雅黑" panose="020B0503020204020204" charset="-122"/>
              </a:rPr>
              <a:t>》</a:t>
            </a:r>
            <a:r>
              <a:rPr lang="en-US" altLang="zh-CN" sz="2300" b="1">
                <a:solidFill>
                  <a:srgbClr val="ED7D31"/>
                </a:solidFill>
                <a:latin typeface="微软雅黑" panose="020B0503020204020204" charset="-122"/>
                <a:ea typeface="微软雅黑" panose="020B0503020204020204" charset="-122"/>
                <a:cs typeface="微软雅黑" panose="020B0503020204020204" charset="-122"/>
              </a:rPr>
              <a:t> </a:t>
            </a:r>
            <a:r>
              <a:rPr sz="2300" b="1">
                <a:solidFill>
                  <a:srgbClr val="ED7D31"/>
                </a:solidFill>
                <a:latin typeface="微软雅黑" panose="020B0503020204020204" charset="-122"/>
                <a:ea typeface="微软雅黑" panose="020B0503020204020204" charset="-122"/>
                <a:cs typeface="微软雅黑" panose="020B0503020204020204" charset="-122"/>
              </a:rPr>
              <a:t>2022年</a:t>
            </a:r>
            <a:r>
              <a:rPr lang="en-US" sz="2300" b="1">
                <a:solidFill>
                  <a:srgbClr val="ED7D31"/>
                </a:solidFill>
                <a:latin typeface="微软雅黑" panose="020B0503020204020204" charset="-122"/>
                <a:ea typeface="微软雅黑" panose="020B0503020204020204" charset="-122"/>
                <a:cs typeface="微软雅黑" panose="020B0503020204020204" charset="-122"/>
              </a:rPr>
              <a:t>12</a:t>
            </a:r>
            <a:r>
              <a:rPr sz="2300" b="1">
                <a:solidFill>
                  <a:srgbClr val="ED7D31"/>
                </a:solidFill>
                <a:latin typeface="微软雅黑" panose="020B0503020204020204" charset="-122"/>
                <a:ea typeface="微软雅黑" panose="020B0503020204020204" charset="-122"/>
                <a:cs typeface="微软雅黑" panose="020B0503020204020204" charset="-122"/>
              </a:rPr>
              <a:t>月</a:t>
            </a:r>
            <a:r>
              <a:rPr lang="en-US" altLang="zh-CN" sz="2300" b="1">
                <a:solidFill>
                  <a:srgbClr val="ED7D31"/>
                </a:solidFill>
                <a:latin typeface="微软雅黑" panose="020B0503020204020204" charset="-122"/>
                <a:ea typeface="微软雅黑" panose="020B0503020204020204" charset="-122"/>
                <a:cs typeface="微软雅黑" panose="020B0503020204020204" charset="-122"/>
              </a:rPr>
              <a:t>19</a:t>
            </a:r>
            <a:r>
              <a:rPr lang="zh-CN" altLang="en-US" sz="2300" b="1">
                <a:solidFill>
                  <a:srgbClr val="ED7D31"/>
                </a:solidFill>
                <a:latin typeface="微软雅黑" panose="020B0503020204020204" charset="-122"/>
                <a:ea typeface="微软雅黑" panose="020B0503020204020204" charset="-122"/>
                <a:cs typeface="微软雅黑" panose="020B0503020204020204" charset="-122"/>
              </a:rPr>
              <a:t>日</a:t>
            </a:r>
            <a:r>
              <a:rPr lang="en-US" altLang="zh-CN" sz="2300" b="1">
                <a:solidFill>
                  <a:srgbClr val="ED7D31"/>
                </a:solidFill>
                <a:latin typeface="微软雅黑" panose="020B0503020204020204" charset="-122"/>
                <a:ea typeface="微软雅黑" panose="020B0503020204020204" charset="-122"/>
                <a:cs typeface="微软雅黑" panose="020B0503020204020204" charset="-122"/>
              </a:rPr>
              <a:t> </a:t>
            </a:r>
            <a:r>
              <a:rPr lang="en-US" sz="2300" b="1">
                <a:solidFill>
                  <a:srgbClr val="ED7D31"/>
                </a:solidFill>
                <a:latin typeface="微软雅黑" panose="020B0503020204020204" charset="-122"/>
                <a:ea typeface="微软雅黑" panose="020B0503020204020204" charset="-122"/>
                <a:cs typeface="微软雅黑" panose="020B0503020204020204" charset="-122"/>
              </a:rPr>
              <a:t>A14</a:t>
            </a:r>
            <a:r>
              <a:rPr lang="zh-CN" altLang="en-US" sz="2300" b="1">
                <a:solidFill>
                  <a:srgbClr val="ED7D31"/>
                </a:solidFill>
                <a:latin typeface="微软雅黑" panose="020B0503020204020204" charset="-122"/>
                <a:ea typeface="微软雅黑" panose="020B0503020204020204" charset="-122"/>
                <a:cs typeface="微软雅黑" panose="020B0503020204020204" charset="-122"/>
              </a:rPr>
              <a:t>版面</a:t>
            </a:r>
            <a:r>
              <a:rPr sz="2300" b="1">
                <a:solidFill>
                  <a:srgbClr val="ED7D31"/>
                </a:solidFill>
                <a:latin typeface="微软雅黑" panose="020B0503020204020204" charset="-122"/>
                <a:ea typeface="微软雅黑" panose="020B0503020204020204" charset="-122"/>
                <a:cs typeface="微软雅黑" panose="020B0503020204020204" charset="-122"/>
              </a:rPr>
              <a:t>）</a:t>
            </a:r>
            <a:endParaRPr sz="2300" b="1">
              <a:solidFill>
                <a:srgbClr val="ED7D31"/>
              </a:solidFill>
              <a:latin typeface="微软雅黑" panose="020B0503020204020204" charset="-122"/>
              <a:ea typeface="微软雅黑" panose="020B0503020204020204" charset="-122"/>
              <a:cs typeface="微软雅黑" panose="020B0503020204020204" charset="-122"/>
            </a:endParaRPr>
          </a:p>
        </p:txBody>
      </p:sp>
      <p:sp>
        <p:nvSpPr>
          <p:cNvPr id="10" name="文本框 16"/>
          <p:cNvSpPr txBox="1"/>
          <p:nvPr/>
        </p:nvSpPr>
        <p:spPr>
          <a:xfrm>
            <a:off x="-19050" y="0"/>
            <a:ext cx="1623060" cy="521970"/>
          </a:xfrm>
          <a:prstGeom prst="rect">
            <a:avLst/>
          </a:prstGeom>
          <a:solidFill>
            <a:srgbClr val="70AD47"/>
          </a:solidFill>
        </p:spPr>
        <p:txBody>
          <a:bodyPr wrap="square" rtlCol="0">
            <a:spAutoFit/>
          </a:bodyPr>
          <a:p>
            <a:pPr lvl="0" algn="l">
              <a:buClrTx/>
              <a:buSzTx/>
              <a:buFontTx/>
            </a:pPr>
            <a:r>
              <a:rPr kumimoji="1" lang="zh-CN" altLang="zh-CN" sz="2800" b="1" dirty="0">
                <a:solidFill>
                  <a:sysClr val="window" lastClr="FFFFFF"/>
                </a:solidFill>
                <a:sym typeface="微软雅黑" panose="020B0503020204020204" charset="-122"/>
              </a:rPr>
              <a:t>语篇填空</a:t>
            </a:r>
            <a:endParaRPr kumimoji="1" lang="en-US" altLang="zh-CN" sz="2800" b="1" dirty="0">
              <a:solidFill>
                <a:sysClr val="window" lastClr="FFFFFF"/>
              </a:solidFill>
              <a:sym typeface="微软雅黑" panose="020B0503020204020204" charset="-122"/>
            </a:endParaRPr>
          </a:p>
        </p:txBody>
      </p:sp>
      <p:sp>
        <p:nvSpPr>
          <p:cNvPr id="2" name="文本框 1"/>
          <p:cNvSpPr txBox="1"/>
          <p:nvPr/>
        </p:nvSpPr>
        <p:spPr>
          <a:xfrm>
            <a:off x="8534400" y="606425"/>
            <a:ext cx="1887855" cy="491490"/>
          </a:xfrm>
          <a:prstGeom prst="rect">
            <a:avLst/>
          </a:prstGeom>
          <a:noFill/>
        </p:spPr>
        <p:txBody>
          <a:bodyPr wrap="square" rtlCol="0" anchor="t">
            <a:spAutoFit/>
          </a:bodyPr>
          <a:p>
            <a:r>
              <a:rPr lang="zh-CN" altLang="en-US" sz="2600">
                <a:solidFill>
                  <a:srgbClr val="FF0000"/>
                </a:solidFill>
                <a:latin typeface="Times New Roman" panose="02020603050405020304" charset="0"/>
                <a:cs typeface="Times New Roman" panose="02020603050405020304" charset="0"/>
                <a:sym typeface="+mn-ea"/>
              </a:rPr>
              <a:t>had become</a:t>
            </a:r>
            <a:endParaRPr lang="zh-CN" altLang="en-US" sz="2600">
              <a:solidFill>
                <a:srgbClr val="FF0000"/>
              </a:solidFill>
              <a:latin typeface="Times New Roman" panose="02020603050405020304" charset="0"/>
              <a:cs typeface="Times New Roman" panose="02020603050405020304" charset="0"/>
              <a:sym typeface="+mn-ea"/>
            </a:endParaRPr>
          </a:p>
        </p:txBody>
      </p:sp>
      <p:sp>
        <p:nvSpPr>
          <p:cNvPr id="3" name="文本框 2"/>
          <p:cNvSpPr txBox="1"/>
          <p:nvPr/>
        </p:nvSpPr>
        <p:spPr>
          <a:xfrm>
            <a:off x="7724140" y="967105"/>
            <a:ext cx="1773555" cy="491490"/>
          </a:xfrm>
          <a:prstGeom prst="rect">
            <a:avLst/>
          </a:prstGeom>
          <a:noFill/>
        </p:spPr>
        <p:txBody>
          <a:bodyPr wrap="square" rtlCol="0" anchor="t">
            <a:spAutoFit/>
          </a:bodyPr>
          <a:p>
            <a:r>
              <a:rPr lang="zh-CN" altLang="en-US" sz="2600">
                <a:solidFill>
                  <a:srgbClr val="FF0000"/>
                </a:solidFill>
                <a:latin typeface="Times New Roman" panose="02020603050405020304" charset="0"/>
                <a:cs typeface="Times New Roman" panose="02020603050405020304" charset="0"/>
                <a:sym typeface="+mn-ea"/>
              </a:rPr>
              <a:t>competition </a:t>
            </a:r>
            <a:endParaRPr lang="zh-CN" altLang="en-US" sz="2600">
              <a:solidFill>
                <a:srgbClr val="FF0000"/>
              </a:solidFill>
              <a:latin typeface="Times New Roman" panose="02020603050405020304" charset="0"/>
              <a:cs typeface="Times New Roman" panose="02020603050405020304" charset="0"/>
              <a:sym typeface="+mn-ea"/>
            </a:endParaRPr>
          </a:p>
        </p:txBody>
      </p:sp>
      <p:sp>
        <p:nvSpPr>
          <p:cNvPr id="5" name="文本框 4"/>
          <p:cNvSpPr txBox="1"/>
          <p:nvPr/>
        </p:nvSpPr>
        <p:spPr>
          <a:xfrm>
            <a:off x="7621905" y="1369060"/>
            <a:ext cx="1181100" cy="491490"/>
          </a:xfrm>
          <a:prstGeom prst="rect">
            <a:avLst/>
          </a:prstGeom>
          <a:noFill/>
        </p:spPr>
        <p:txBody>
          <a:bodyPr wrap="square" rtlCol="0" anchor="t">
            <a:spAutoFit/>
          </a:bodyPr>
          <a:p>
            <a:r>
              <a:rPr lang="zh-CN" altLang="en-US" sz="2600">
                <a:solidFill>
                  <a:srgbClr val="FF0000"/>
                </a:solidFill>
                <a:latin typeface="Times New Roman" panose="02020603050405020304" charset="0"/>
                <a:cs typeface="Times New Roman" panose="02020603050405020304" charset="0"/>
                <a:sym typeface="+mn-ea"/>
              </a:rPr>
              <a:t>highest </a:t>
            </a:r>
            <a:endParaRPr lang="zh-CN" altLang="en-US" sz="2600">
              <a:solidFill>
                <a:srgbClr val="FF0000"/>
              </a:solidFill>
              <a:latin typeface="Times New Roman" panose="02020603050405020304" charset="0"/>
              <a:cs typeface="Times New Roman" panose="02020603050405020304" charset="0"/>
              <a:sym typeface="+mn-ea"/>
            </a:endParaRPr>
          </a:p>
        </p:txBody>
      </p:sp>
      <p:sp>
        <p:nvSpPr>
          <p:cNvPr id="6" name="文本框 5"/>
          <p:cNvSpPr txBox="1"/>
          <p:nvPr/>
        </p:nvSpPr>
        <p:spPr>
          <a:xfrm>
            <a:off x="9270365" y="1790700"/>
            <a:ext cx="810895" cy="491490"/>
          </a:xfrm>
          <a:prstGeom prst="rect">
            <a:avLst/>
          </a:prstGeom>
          <a:noFill/>
        </p:spPr>
        <p:txBody>
          <a:bodyPr wrap="square" rtlCol="0" anchor="t">
            <a:spAutoFit/>
          </a:bodyPr>
          <a:p>
            <a:r>
              <a:rPr lang="zh-CN" altLang="en-US" sz="2600">
                <a:solidFill>
                  <a:srgbClr val="FF0000"/>
                </a:solidFill>
                <a:latin typeface="Times New Roman" panose="02020603050405020304" charset="0"/>
                <a:cs typeface="Times New Roman" panose="02020603050405020304" charset="0"/>
                <a:sym typeface="+mn-ea"/>
              </a:rPr>
              <a:t>that </a:t>
            </a:r>
            <a:endParaRPr lang="zh-CN" altLang="en-US" sz="2600">
              <a:solidFill>
                <a:srgbClr val="FF0000"/>
              </a:solidFill>
              <a:latin typeface="Times New Roman" panose="02020603050405020304" charset="0"/>
              <a:cs typeface="Times New Roman" panose="02020603050405020304" charset="0"/>
              <a:sym typeface="+mn-ea"/>
            </a:endParaRPr>
          </a:p>
        </p:txBody>
      </p:sp>
      <p:sp>
        <p:nvSpPr>
          <p:cNvPr id="7" name="文本框 6"/>
          <p:cNvSpPr txBox="1"/>
          <p:nvPr/>
        </p:nvSpPr>
        <p:spPr>
          <a:xfrm>
            <a:off x="9382125" y="2563495"/>
            <a:ext cx="1309370" cy="491490"/>
          </a:xfrm>
          <a:prstGeom prst="rect">
            <a:avLst/>
          </a:prstGeom>
          <a:noFill/>
        </p:spPr>
        <p:txBody>
          <a:bodyPr wrap="square" rtlCol="0" anchor="t">
            <a:spAutoFit/>
          </a:bodyPr>
          <a:p>
            <a:r>
              <a:rPr lang="zh-CN" altLang="en-US" sz="2600">
                <a:solidFill>
                  <a:srgbClr val="FF0000"/>
                </a:solidFill>
                <a:latin typeface="Times New Roman" panose="02020603050405020304" charset="0"/>
                <a:cs typeface="Times New Roman" panose="02020603050405020304" charset="0"/>
                <a:sym typeface="+mn-ea"/>
              </a:rPr>
              <a:t>matches </a:t>
            </a:r>
            <a:endParaRPr lang="zh-CN" altLang="en-US" sz="2600">
              <a:solidFill>
                <a:srgbClr val="FF0000"/>
              </a:solidFill>
              <a:latin typeface="Times New Roman" panose="02020603050405020304" charset="0"/>
              <a:cs typeface="Times New Roman" panose="02020603050405020304" charset="0"/>
              <a:sym typeface="+mn-ea"/>
            </a:endParaRPr>
          </a:p>
        </p:txBody>
      </p:sp>
      <p:sp>
        <p:nvSpPr>
          <p:cNvPr id="8" name="文本框 7"/>
          <p:cNvSpPr txBox="1"/>
          <p:nvPr/>
        </p:nvSpPr>
        <p:spPr>
          <a:xfrm>
            <a:off x="9473565" y="2974975"/>
            <a:ext cx="948690" cy="491490"/>
          </a:xfrm>
          <a:prstGeom prst="rect">
            <a:avLst/>
          </a:prstGeom>
          <a:noFill/>
        </p:spPr>
        <p:txBody>
          <a:bodyPr wrap="square" rtlCol="0" anchor="t">
            <a:spAutoFit/>
          </a:bodyPr>
          <a:p>
            <a:r>
              <a:rPr lang="zh-CN" altLang="en-US" sz="2600">
                <a:solidFill>
                  <a:srgbClr val="FF0000"/>
                </a:solidFill>
                <a:latin typeface="Times New Roman" panose="02020603050405020304" charset="0"/>
                <a:cs typeface="Times New Roman" panose="02020603050405020304" charset="0"/>
                <a:sym typeface="+mn-ea"/>
              </a:rPr>
              <a:t>to get</a:t>
            </a:r>
            <a:endParaRPr lang="zh-CN" altLang="en-US" sz="2600">
              <a:solidFill>
                <a:srgbClr val="FF0000"/>
              </a:solidFill>
              <a:latin typeface="Times New Roman" panose="02020603050405020304" charset="0"/>
              <a:cs typeface="Times New Roman" panose="02020603050405020304" charset="0"/>
              <a:sym typeface="+mn-ea"/>
            </a:endParaRPr>
          </a:p>
        </p:txBody>
      </p:sp>
      <p:sp>
        <p:nvSpPr>
          <p:cNvPr id="9" name="文本框 8"/>
          <p:cNvSpPr txBox="1"/>
          <p:nvPr/>
        </p:nvSpPr>
        <p:spPr>
          <a:xfrm>
            <a:off x="4250690" y="4163060"/>
            <a:ext cx="1971040" cy="491490"/>
          </a:xfrm>
          <a:prstGeom prst="rect">
            <a:avLst/>
          </a:prstGeom>
          <a:noFill/>
        </p:spPr>
        <p:txBody>
          <a:bodyPr wrap="square" rtlCol="0" anchor="t">
            <a:spAutoFit/>
          </a:bodyPr>
          <a:p>
            <a:r>
              <a:rPr lang="zh-CN" altLang="en-US" sz="2600">
                <a:solidFill>
                  <a:srgbClr val="FF0000"/>
                </a:solidFill>
                <a:latin typeface="Times New Roman" panose="02020603050405020304" charset="0"/>
                <a:cs typeface="Times New Roman" panose="02020603050405020304" charset="0"/>
                <a:sym typeface="+mn-ea"/>
              </a:rPr>
              <a:t>being caught</a:t>
            </a:r>
            <a:endParaRPr lang="zh-CN" altLang="en-US" sz="2600">
              <a:solidFill>
                <a:srgbClr val="FF0000"/>
              </a:solidFill>
              <a:latin typeface="Times New Roman" panose="02020603050405020304" charset="0"/>
              <a:cs typeface="Times New Roman" panose="02020603050405020304" charset="0"/>
              <a:sym typeface="+mn-ea"/>
            </a:endParaRPr>
          </a:p>
        </p:txBody>
      </p:sp>
      <p:sp>
        <p:nvSpPr>
          <p:cNvPr id="11" name="文本框 10"/>
          <p:cNvSpPr txBox="1"/>
          <p:nvPr/>
        </p:nvSpPr>
        <p:spPr>
          <a:xfrm>
            <a:off x="1948180" y="5325110"/>
            <a:ext cx="1300480" cy="491490"/>
          </a:xfrm>
          <a:prstGeom prst="rect">
            <a:avLst/>
          </a:prstGeom>
          <a:noFill/>
        </p:spPr>
        <p:txBody>
          <a:bodyPr wrap="square" rtlCol="0" anchor="t">
            <a:spAutoFit/>
          </a:bodyPr>
          <a:p>
            <a:r>
              <a:rPr lang="zh-CN" altLang="en-US" sz="2600">
                <a:solidFill>
                  <a:srgbClr val="FF0000"/>
                </a:solidFill>
                <a:latin typeface="Times New Roman" panose="02020603050405020304" charset="0"/>
                <a:cs typeface="Times New Roman" panose="02020603050405020304" charset="0"/>
                <a:sym typeface="+mn-ea"/>
              </a:rPr>
              <a:t>possibly </a:t>
            </a:r>
            <a:endParaRPr lang="zh-CN" altLang="en-US" sz="2600">
              <a:solidFill>
                <a:srgbClr val="FF0000"/>
              </a:solidFill>
              <a:latin typeface="Times New Roman" panose="02020603050405020304" charset="0"/>
              <a:cs typeface="Times New Roman" panose="02020603050405020304" charset="0"/>
              <a:sym typeface="+mn-ea"/>
            </a:endParaRPr>
          </a:p>
        </p:txBody>
      </p:sp>
      <p:sp>
        <p:nvSpPr>
          <p:cNvPr id="12" name="文本框 11"/>
          <p:cNvSpPr txBox="1"/>
          <p:nvPr/>
        </p:nvSpPr>
        <p:spPr>
          <a:xfrm>
            <a:off x="5118735" y="5761355"/>
            <a:ext cx="785495" cy="491490"/>
          </a:xfrm>
          <a:prstGeom prst="rect">
            <a:avLst/>
          </a:prstGeom>
          <a:noFill/>
        </p:spPr>
        <p:txBody>
          <a:bodyPr wrap="square" rtlCol="0" anchor="t">
            <a:spAutoFit/>
          </a:bodyPr>
          <a:p>
            <a:r>
              <a:rPr lang="zh-CN" altLang="en-US" sz="2600">
                <a:solidFill>
                  <a:srgbClr val="FF0000"/>
                </a:solidFill>
                <a:latin typeface="Times New Roman" panose="02020603050405020304" charset="0"/>
                <a:cs typeface="Times New Roman" panose="02020603050405020304" charset="0"/>
                <a:sym typeface="+mn-ea"/>
              </a:rPr>
              <a:t>who </a:t>
            </a:r>
            <a:endParaRPr lang="zh-CN" altLang="en-US" sz="2600">
              <a:solidFill>
                <a:srgbClr val="FF0000"/>
              </a:solidFill>
              <a:latin typeface="Times New Roman" panose="02020603050405020304" charset="0"/>
              <a:cs typeface="Times New Roman" panose="02020603050405020304" charset="0"/>
              <a:sym typeface="+mn-ea"/>
            </a:endParaRPr>
          </a:p>
        </p:txBody>
      </p:sp>
      <p:sp>
        <p:nvSpPr>
          <p:cNvPr id="13" name="文本框 12"/>
          <p:cNvSpPr txBox="1"/>
          <p:nvPr/>
        </p:nvSpPr>
        <p:spPr>
          <a:xfrm>
            <a:off x="5070475" y="3378200"/>
            <a:ext cx="892175" cy="491490"/>
          </a:xfrm>
          <a:prstGeom prst="rect">
            <a:avLst/>
          </a:prstGeom>
          <a:noFill/>
        </p:spPr>
        <p:txBody>
          <a:bodyPr wrap="square" rtlCol="0" anchor="t">
            <a:spAutoFit/>
          </a:bodyPr>
          <a:p>
            <a:r>
              <a:rPr lang="en-US" altLang="zh-CN" sz="2600">
                <a:solidFill>
                  <a:srgbClr val="FF0000"/>
                </a:solidFill>
                <a:latin typeface="Times New Roman" panose="02020603050405020304" charset="0"/>
                <a:cs typeface="Times New Roman" panose="02020603050405020304" charset="0"/>
                <a:sym typeface="+mn-ea"/>
              </a:rPr>
              <a:t>from</a:t>
            </a:r>
            <a:endParaRPr lang="en-US" altLang="zh-CN" sz="2600">
              <a:solidFill>
                <a:srgbClr val="FF0000"/>
              </a:solidFill>
              <a:latin typeface="Times New Roman" panose="02020603050405020304" charset="0"/>
              <a:cs typeface="Times New Roman" panose="02020603050405020304" charset="0"/>
              <a:sym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wipe(down)">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wipe(down)">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wipe(down)">
                                      <p:cBhvr>
                                        <p:cTn id="22" dur="500"/>
                                        <p:tgtEl>
                                          <p:spTgt spid="6"/>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wipe(down)">
                                      <p:cBhvr>
                                        <p:cTn id="27" dur="500"/>
                                        <p:tgtEl>
                                          <p:spTgt spid="7"/>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wipe(down)">
                                      <p:cBhvr>
                                        <p:cTn id="32" dur="500"/>
                                        <p:tgtEl>
                                          <p:spTgt spid="8"/>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blinds(horizontal)">
                                      <p:cBhvr>
                                        <p:cTn id="37" dur="500"/>
                                        <p:tgtEl>
                                          <p:spTgt spid="13"/>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grpId="0" nodeType="clickEffect">
                                  <p:stCondLst>
                                    <p:cond delay="0"/>
                                  </p:stCondLst>
                                  <p:childTnLst>
                                    <p:set>
                                      <p:cBhvr>
                                        <p:cTn id="41" dur="1" fill="hold">
                                          <p:stCondLst>
                                            <p:cond delay="0"/>
                                          </p:stCondLst>
                                        </p:cTn>
                                        <p:tgtEl>
                                          <p:spTgt spid="9"/>
                                        </p:tgtEl>
                                        <p:attrNameLst>
                                          <p:attrName>style.visibility</p:attrName>
                                        </p:attrNameLst>
                                      </p:cBhvr>
                                      <p:to>
                                        <p:strVal val="visible"/>
                                      </p:to>
                                    </p:set>
                                    <p:animEffect transition="in" filter="wipe(down)">
                                      <p:cBhvr>
                                        <p:cTn id="42" dur="500"/>
                                        <p:tgtEl>
                                          <p:spTgt spid="9"/>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4" fill="hold" grpId="0" nodeType="clickEffect">
                                  <p:stCondLst>
                                    <p:cond delay="0"/>
                                  </p:stCondLst>
                                  <p:childTnLst>
                                    <p:set>
                                      <p:cBhvr>
                                        <p:cTn id="46" dur="1" fill="hold">
                                          <p:stCondLst>
                                            <p:cond delay="0"/>
                                          </p:stCondLst>
                                        </p:cTn>
                                        <p:tgtEl>
                                          <p:spTgt spid="11"/>
                                        </p:tgtEl>
                                        <p:attrNameLst>
                                          <p:attrName>style.visibility</p:attrName>
                                        </p:attrNameLst>
                                      </p:cBhvr>
                                      <p:to>
                                        <p:strVal val="visible"/>
                                      </p:to>
                                    </p:set>
                                    <p:animEffect transition="in" filter="wipe(down)">
                                      <p:cBhvr>
                                        <p:cTn id="47" dur="500"/>
                                        <p:tgtEl>
                                          <p:spTgt spid="11"/>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4" fill="hold" grpId="0" nodeType="clickEffect">
                                  <p:stCondLst>
                                    <p:cond delay="0"/>
                                  </p:stCondLst>
                                  <p:childTnLst>
                                    <p:set>
                                      <p:cBhvr>
                                        <p:cTn id="51" dur="1" fill="hold">
                                          <p:stCondLst>
                                            <p:cond delay="0"/>
                                          </p:stCondLst>
                                        </p:cTn>
                                        <p:tgtEl>
                                          <p:spTgt spid="12"/>
                                        </p:tgtEl>
                                        <p:attrNameLst>
                                          <p:attrName>style.visibility</p:attrName>
                                        </p:attrNameLst>
                                      </p:cBhvr>
                                      <p:to>
                                        <p:strVal val="visible"/>
                                      </p:to>
                                    </p:set>
                                    <p:animEffect transition="in" filter="wipe(down)">
                                      <p:cBhvr>
                                        <p:cTn id="5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p:bldP spid="6" grpId="0"/>
      <p:bldP spid="7" grpId="0"/>
      <p:bldP spid="8" grpId="0"/>
      <p:bldP spid="9" grpId="0"/>
      <p:bldP spid="11" grpId="0"/>
      <p:bldP spid="12" grpId="0"/>
      <p:bldP spid="2" grpId="1"/>
      <p:bldP spid="3" grpId="1"/>
      <p:bldP spid="5" grpId="1"/>
      <p:bldP spid="6" grpId="1"/>
      <p:bldP spid="7" grpId="1"/>
      <p:bldP spid="8" grpId="1"/>
      <p:bldP spid="9" grpId="1"/>
      <p:bldP spid="11" grpId="1"/>
      <p:bldP spid="12" grpId="1"/>
      <p:bldP spid="13" grpId="0"/>
      <p:bldP spid="13" grpId="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 name="文本框 16"/>
          <p:cNvSpPr txBox="1"/>
          <p:nvPr>
            <p:custDataLst>
              <p:tags r:id="rId1"/>
            </p:custDataLst>
          </p:nvPr>
        </p:nvSpPr>
        <p:spPr>
          <a:xfrm>
            <a:off x="-19050" y="0"/>
            <a:ext cx="3164205" cy="521970"/>
          </a:xfrm>
          <a:prstGeom prst="rect">
            <a:avLst/>
          </a:prstGeom>
          <a:solidFill>
            <a:srgbClr val="70AD47"/>
          </a:solidFill>
        </p:spPr>
        <p:txBody>
          <a:bodyPr wrap="square" rtlCol="0">
            <a:spAutoFit/>
          </a:bodyPr>
          <a:p>
            <a:pPr lvl="0" algn="l">
              <a:buClrTx/>
              <a:buSzTx/>
              <a:buFontTx/>
            </a:pPr>
            <a:r>
              <a:rPr kumimoji="1" lang="zh-CN" altLang="zh-CN" sz="2800" b="1" dirty="0">
                <a:solidFill>
                  <a:sysClr val="window" lastClr="FFFFFF"/>
                </a:solidFill>
                <a:sym typeface="微软雅黑" panose="020B0503020204020204" charset="-122"/>
              </a:rPr>
              <a:t>足球比赛常用术语</a:t>
            </a:r>
            <a:endParaRPr kumimoji="1" lang="zh-CN" altLang="zh-CN" sz="2800" b="1" dirty="0">
              <a:solidFill>
                <a:sysClr val="window" lastClr="FFFFFF"/>
              </a:solidFill>
              <a:sym typeface="微软雅黑" panose="020B0503020204020204" charset="-122"/>
            </a:endParaRPr>
          </a:p>
        </p:txBody>
      </p:sp>
      <p:sp>
        <p:nvSpPr>
          <p:cNvPr id="4" name="文本框 3"/>
          <p:cNvSpPr txBox="1"/>
          <p:nvPr/>
        </p:nvSpPr>
        <p:spPr>
          <a:xfrm>
            <a:off x="247650" y="629285"/>
            <a:ext cx="11819255" cy="6092825"/>
          </a:xfrm>
          <a:prstGeom prst="rect">
            <a:avLst/>
          </a:prstGeom>
          <a:noFill/>
        </p:spPr>
        <p:txBody>
          <a:bodyPr wrap="square" rtlCol="0" anchor="t">
            <a:spAutoFit/>
          </a:bodyPr>
          <a:p>
            <a:r>
              <a:rPr lang="zh-CN" altLang="en-US" sz="3000" b="1">
                <a:latin typeface="Times New Roman" panose="02020603050405020304" charset="0"/>
                <a:cs typeface="Times New Roman" panose="02020603050405020304" charset="0"/>
              </a:rPr>
              <a:t>FIFA</a:t>
            </a:r>
            <a:r>
              <a:rPr lang="en-US" altLang="zh-CN" sz="3000" b="1">
                <a:latin typeface="Times New Roman" panose="02020603050405020304" charset="0"/>
                <a:cs typeface="Times New Roman" panose="02020603050405020304" charset="0"/>
              </a:rPr>
              <a:t> (</a:t>
            </a:r>
            <a:r>
              <a:rPr lang="en-US" altLang="zh-CN" sz="3000">
                <a:latin typeface="Times New Roman" panose="02020603050405020304" charset="0"/>
                <a:cs typeface="Times New Roman" panose="02020603050405020304" charset="0"/>
              </a:rPr>
              <a:t>Fédération Internationale de Football Association) </a:t>
            </a:r>
            <a:r>
              <a:rPr lang="en-US" altLang="zh-CN" sz="3000">
                <a:latin typeface="华文中宋" panose="02010600040101010101" charset="-122"/>
                <a:ea typeface="华文中宋" panose="02010600040101010101" charset="-122"/>
                <a:cs typeface="Times New Roman" panose="02020603050405020304" charset="0"/>
              </a:rPr>
              <a:t>国际足球联合会</a:t>
            </a:r>
            <a:endParaRPr lang="en-US" altLang="zh-CN" sz="3000">
              <a:latin typeface="华文中宋" panose="02010600040101010101" charset="-122"/>
              <a:ea typeface="华文中宋" panose="02010600040101010101" charset="-122"/>
              <a:cs typeface="Times New Roman" panose="02020603050405020304" charset="0"/>
            </a:endParaRPr>
          </a:p>
          <a:p>
            <a:r>
              <a:rPr lang="en-US" altLang="zh-CN" sz="3000" b="1">
                <a:latin typeface="Times New Roman" panose="02020603050405020304" charset="0"/>
                <a:cs typeface="Times New Roman" panose="02020603050405020304" charset="0"/>
              </a:rPr>
              <a:t>GK</a:t>
            </a:r>
            <a:r>
              <a:rPr lang="en-US" altLang="zh-CN" sz="3000">
                <a:latin typeface="Times New Roman" panose="02020603050405020304" charset="0"/>
                <a:cs typeface="Times New Roman" panose="02020603050405020304" charset="0"/>
              </a:rPr>
              <a:t> (goalkeeper / goalie) </a:t>
            </a:r>
            <a:r>
              <a:rPr lang="en-US" altLang="zh-CN" sz="3000">
                <a:latin typeface="华文中宋" panose="02010600040101010101" charset="-122"/>
                <a:ea typeface="华文中宋" panose="02010600040101010101" charset="-122"/>
                <a:cs typeface="Times New Roman" panose="02020603050405020304" charset="0"/>
              </a:rPr>
              <a:t>守门员</a:t>
            </a:r>
            <a:endParaRPr lang="en-US" altLang="zh-CN" sz="3000">
              <a:latin typeface="华文中宋" panose="02010600040101010101" charset="-122"/>
              <a:ea typeface="华文中宋" panose="02010600040101010101" charset="-122"/>
              <a:cs typeface="Times New Roman" panose="02020603050405020304" charset="0"/>
            </a:endParaRPr>
          </a:p>
          <a:p>
            <a:pPr algn="l">
              <a:buClrTx/>
              <a:buSzTx/>
              <a:buFontTx/>
            </a:pPr>
            <a:r>
              <a:rPr lang="en-US" altLang="zh-CN" sz="3000" b="1">
                <a:latin typeface="Times New Roman" panose="02020603050405020304" charset="0"/>
                <a:cs typeface="Times New Roman" panose="02020603050405020304" charset="0"/>
              </a:rPr>
              <a:t>ST </a:t>
            </a:r>
            <a:r>
              <a:rPr lang="en-US" altLang="zh-CN" sz="3000">
                <a:latin typeface="Times New Roman" panose="02020603050405020304" charset="0"/>
                <a:cs typeface="Times New Roman" panose="02020603050405020304" charset="0"/>
              </a:rPr>
              <a:t>(striker) /</a:t>
            </a:r>
            <a:r>
              <a:rPr lang="en-US" altLang="zh-CN" sz="3000" b="1">
                <a:latin typeface="Times New Roman" panose="02020603050405020304" charset="0"/>
                <a:cs typeface="Times New Roman" panose="02020603050405020304" charset="0"/>
              </a:rPr>
              <a:t> CF </a:t>
            </a:r>
            <a:r>
              <a:rPr lang="en-US" altLang="zh-CN" sz="3000">
                <a:latin typeface="Times New Roman" panose="02020603050405020304" charset="0"/>
                <a:cs typeface="Times New Roman" panose="02020603050405020304" charset="0"/>
              </a:rPr>
              <a:t>(center forward) </a:t>
            </a:r>
            <a:r>
              <a:rPr lang="en-US" altLang="zh-CN" sz="3000">
                <a:latin typeface="华文中宋" panose="02010600040101010101" charset="-122"/>
                <a:ea typeface="华文中宋" panose="02010600040101010101" charset="-122"/>
                <a:cs typeface="Times New Roman" panose="02020603050405020304" charset="0"/>
              </a:rPr>
              <a:t>前锋</a:t>
            </a:r>
            <a:endParaRPr lang="en-US" altLang="zh-CN" sz="3000">
              <a:latin typeface="华文中宋" panose="02010600040101010101" charset="-122"/>
              <a:ea typeface="华文中宋" panose="02010600040101010101" charset="-122"/>
              <a:cs typeface="Times New Roman" panose="02020603050405020304" charset="0"/>
            </a:endParaRPr>
          </a:p>
          <a:p>
            <a:pPr algn="l">
              <a:buClrTx/>
              <a:buSzTx/>
              <a:buFontTx/>
            </a:pPr>
            <a:r>
              <a:rPr lang="en-US" altLang="zh-CN" sz="3000">
                <a:latin typeface="Times New Roman" panose="02020603050405020304" charset="0"/>
                <a:cs typeface="Times New Roman" panose="02020603050405020304" charset="0"/>
              </a:rPr>
              <a:t>Midfielders </a:t>
            </a:r>
            <a:r>
              <a:rPr lang="en-US" altLang="zh-CN" sz="3000">
                <a:latin typeface="华文中宋" panose="02010600040101010101" charset="-122"/>
                <a:ea typeface="华文中宋" panose="02010600040101010101" charset="-122"/>
                <a:cs typeface="Times New Roman" panose="02020603050405020304" charset="0"/>
              </a:rPr>
              <a:t>中场球员</a:t>
            </a:r>
            <a:endParaRPr lang="en-US" altLang="zh-CN" sz="3000">
              <a:latin typeface="华文中宋" panose="02010600040101010101" charset="-122"/>
              <a:ea typeface="华文中宋" panose="02010600040101010101" charset="-122"/>
              <a:cs typeface="Times New Roman" panose="02020603050405020304" charset="0"/>
            </a:endParaRPr>
          </a:p>
          <a:p>
            <a:pPr algn="l">
              <a:buClrTx/>
              <a:buSzTx/>
              <a:buFontTx/>
            </a:pPr>
            <a:r>
              <a:rPr lang="en-US" altLang="zh-CN" sz="3000" b="1">
                <a:latin typeface="Times New Roman" panose="02020603050405020304" charset="0"/>
                <a:cs typeface="Times New Roman" panose="02020603050405020304" charset="0"/>
              </a:rPr>
              <a:t>CB</a:t>
            </a:r>
            <a:r>
              <a:rPr lang="en-US" altLang="zh-CN" sz="3000">
                <a:latin typeface="Times New Roman" panose="02020603050405020304" charset="0"/>
                <a:cs typeface="Times New Roman" panose="02020603050405020304" charset="0"/>
              </a:rPr>
              <a:t> (center back) </a:t>
            </a:r>
            <a:r>
              <a:rPr lang="en-US" altLang="zh-CN" sz="3000">
                <a:latin typeface="华文中宋" panose="02010600040101010101" charset="-122"/>
                <a:ea typeface="华文中宋" panose="02010600040101010101" charset="-122"/>
                <a:cs typeface="Times New Roman" panose="02020603050405020304" charset="0"/>
              </a:rPr>
              <a:t>中后卫</a:t>
            </a:r>
            <a:endParaRPr lang="en-US" altLang="zh-CN" sz="3000">
              <a:latin typeface="华文中宋" panose="02010600040101010101" charset="-122"/>
              <a:ea typeface="华文中宋" panose="02010600040101010101" charset="-122"/>
              <a:cs typeface="Times New Roman" panose="02020603050405020304" charset="0"/>
            </a:endParaRPr>
          </a:p>
          <a:p>
            <a:pPr algn="l">
              <a:buClrTx/>
              <a:buSzTx/>
              <a:buFontTx/>
            </a:pPr>
            <a:r>
              <a:rPr lang="en-US" altLang="zh-CN" sz="3000" b="1">
                <a:latin typeface="Times New Roman" panose="02020603050405020304" charset="0"/>
                <a:cs typeface="Times New Roman" panose="02020603050405020304" charset="0"/>
              </a:rPr>
              <a:t>WB</a:t>
            </a:r>
            <a:r>
              <a:rPr lang="en-US" altLang="zh-CN" sz="3000">
                <a:latin typeface="Times New Roman" panose="02020603050405020304" charset="0"/>
                <a:cs typeface="Times New Roman" panose="02020603050405020304" charset="0"/>
              </a:rPr>
              <a:t> (wing back) / LB &amp; RB</a:t>
            </a:r>
            <a:r>
              <a:rPr lang="en-US" altLang="zh-CN" sz="3000">
                <a:latin typeface="华文中宋" panose="02010600040101010101" charset="-122"/>
                <a:ea typeface="华文中宋" panose="02010600040101010101" charset="-122"/>
                <a:cs typeface="Times New Roman" panose="02020603050405020304" charset="0"/>
              </a:rPr>
              <a:t>（左/右）边卫</a:t>
            </a:r>
            <a:endParaRPr lang="en-US" altLang="zh-CN" sz="3000">
              <a:latin typeface="华文中宋" panose="02010600040101010101" charset="-122"/>
              <a:ea typeface="华文中宋" panose="02010600040101010101" charset="-122"/>
              <a:cs typeface="Times New Roman" panose="02020603050405020304" charset="0"/>
            </a:endParaRPr>
          </a:p>
          <a:p>
            <a:pPr algn="l">
              <a:buClrTx/>
              <a:buSzTx/>
              <a:buFontTx/>
            </a:pPr>
            <a:r>
              <a:rPr lang="en-US" altLang="zh-CN" sz="3000">
                <a:latin typeface="Times New Roman" panose="02020603050405020304" charset="0"/>
                <a:cs typeface="Times New Roman" panose="02020603050405020304" charset="0"/>
              </a:rPr>
              <a:t>penalty area</a:t>
            </a:r>
            <a:r>
              <a:rPr lang="en-US" altLang="zh-CN" sz="3000">
                <a:latin typeface="华文中宋" panose="02010600040101010101" charset="-122"/>
                <a:ea typeface="华文中宋" panose="02010600040101010101" charset="-122"/>
                <a:cs typeface="Times New Roman" panose="02020603050405020304" charset="0"/>
                <a:sym typeface="+mn-ea"/>
              </a:rPr>
              <a:t>禁区      </a:t>
            </a:r>
            <a:r>
              <a:rPr lang="en-US" altLang="zh-CN" sz="3000">
                <a:latin typeface="Times New Roman" panose="02020603050405020304" charset="0"/>
                <a:cs typeface="Times New Roman" panose="02020603050405020304" charset="0"/>
              </a:rPr>
              <a:t>bench</a:t>
            </a:r>
            <a:r>
              <a:rPr lang="en-US" altLang="zh-CN" sz="3000">
                <a:latin typeface="华文中宋" panose="02010600040101010101" charset="-122"/>
                <a:ea typeface="华文中宋" panose="02010600040101010101" charset="-122"/>
                <a:cs typeface="Times New Roman" panose="02020603050405020304" charset="0"/>
                <a:sym typeface="+mn-ea"/>
              </a:rPr>
              <a:t>替补席</a:t>
            </a:r>
            <a:endParaRPr lang="en-US" altLang="zh-CN" sz="3000">
              <a:latin typeface="Times New Roman" panose="02020603050405020304" charset="0"/>
              <a:cs typeface="Times New Roman" panose="02020603050405020304" charset="0"/>
            </a:endParaRPr>
          </a:p>
          <a:p>
            <a:pPr algn="l">
              <a:buClrTx/>
              <a:buSzTx/>
              <a:buFontTx/>
            </a:pPr>
            <a:r>
              <a:rPr lang="en-US" altLang="zh-CN" sz="3000">
                <a:latin typeface="Times New Roman" panose="02020603050405020304" charset="0"/>
                <a:cs typeface="Times New Roman" panose="02020603050405020304" charset="0"/>
                <a:sym typeface="+mn-ea"/>
              </a:rPr>
              <a:t>corner kick</a:t>
            </a:r>
            <a:r>
              <a:rPr lang="en-US" altLang="zh-CN" sz="3000">
                <a:latin typeface="华文中宋" panose="02010600040101010101" charset="-122"/>
                <a:ea typeface="华文中宋" panose="02010600040101010101" charset="-122"/>
                <a:cs typeface="Times New Roman" panose="02020603050405020304" charset="0"/>
                <a:sym typeface="+mn-ea"/>
              </a:rPr>
              <a:t>角球     </a:t>
            </a:r>
            <a:r>
              <a:rPr lang="en-US" altLang="zh-CN" sz="3000">
                <a:latin typeface="Times New Roman" panose="02020603050405020304" charset="0"/>
                <a:cs typeface="Times New Roman" panose="02020603050405020304" charset="0"/>
                <a:sym typeface="+mn-ea"/>
              </a:rPr>
              <a:t>header</a:t>
            </a:r>
            <a:r>
              <a:rPr lang="en-US" altLang="zh-CN" sz="3000">
                <a:latin typeface="华文中宋" panose="02010600040101010101" charset="-122"/>
                <a:ea typeface="华文中宋" panose="02010600040101010101" charset="-122"/>
                <a:cs typeface="Times New Roman" panose="02020603050405020304" charset="0"/>
                <a:sym typeface="+mn-ea"/>
              </a:rPr>
              <a:t>头球     </a:t>
            </a:r>
            <a:r>
              <a:rPr lang="en-US" altLang="zh-CN" sz="3000">
                <a:latin typeface="Times New Roman" panose="02020603050405020304" charset="0"/>
                <a:cs typeface="Times New Roman" panose="02020603050405020304" charset="0"/>
                <a:sym typeface="+mn-ea"/>
              </a:rPr>
              <a:t>rolling/ground pass </a:t>
            </a:r>
            <a:r>
              <a:rPr lang="zh-CN" altLang="en-US" sz="3000">
                <a:latin typeface="华文中宋" panose="02010600040101010101" charset="-122"/>
                <a:ea typeface="华文中宋" panose="02010600040101010101" charset="-122"/>
                <a:cs typeface="Times New Roman" panose="02020603050405020304" charset="0"/>
                <a:sym typeface="+mn-ea"/>
              </a:rPr>
              <a:t>地滚球</a:t>
            </a:r>
            <a:r>
              <a:rPr lang="en-US" altLang="zh-CN" sz="3000">
                <a:latin typeface="华文中宋" panose="02010600040101010101" charset="-122"/>
                <a:ea typeface="华文中宋" panose="02010600040101010101" charset="-122"/>
                <a:cs typeface="Times New Roman" panose="02020603050405020304" charset="0"/>
                <a:sym typeface="+mn-ea"/>
              </a:rPr>
              <a:t> </a:t>
            </a:r>
            <a:endParaRPr lang="en-US" altLang="zh-CN" sz="3000">
              <a:latin typeface="华文中宋" panose="02010600040101010101" charset="-122"/>
              <a:ea typeface="华文中宋" panose="02010600040101010101" charset="-122"/>
              <a:cs typeface="Times New Roman" panose="02020603050405020304" charset="0"/>
              <a:sym typeface="+mn-ea"/>
            </a:endParaRPr>
          </a:p>
          <a:p>
            <a:pPr algn="l">
              <a:buClrTx/>
              <a:buSzTx/>
              <a:buFontTx/>
            </a:pPr>
            <a:r>
              <a:rPr lang="en-US" altLang="zh-CN" sz="3000">
                <a:latin typeface="Times New Roman" panose="02020603050405020304" charset="0"/>
                <a:cs typeface="Times New Roman" panose="02020603050405020304" charset="0"/>
                <a:sym typeface="+mn-ea"/>
              </a:rPr>
              <a:t>own goal</a:t>
            </a:r>
            <a:r>
              <a:rPr lang="en-US" altLang="zh-CN" sz="3000">
                <a:latin typeface="华文中宋" panose="02010600040101010101" charset="-122"/>
                <a:ea typeface="华文中宋" panose="02010600040101010101" charset="-122"/>
                <a:cs typeface="Times New Roman" panose="02020603050405020304" charset="0"/>
              </a:rPr>
              <a:t>乌龙球</a:t>
            </a:r>
            <a:r>
              <a:rPr lang="en-US" altLang="zh-CN" sz="3000">
                <a:latin typeface="Times New Roman" panose="02020603050405020304" charset="0"/>
                <a:cs typeface="Times New Roman" panose="02020603050405020304" charset="0"/>
              </a:rPr>
              <a:t>   free kick</a:t>
            </a:r>
            <a:r>
              <a:rPr lang="zh-CN" altLang="en-US" sz="3000">
                <a:latin typeface="华文中宋" panose="02010600040101010101" charset="-122"/>
                <a:ea typeface="华文中宋" panose="02010600040101010101" charset="-122"/>
                <a:cs typeface="Times New Roman" panose="02020603050405020304" charset="0"/>
              </a:rPr>
              <a:t>任意球</a:t>
            </a:r>
            <a:r>
              <a:rPr lang="en-US" altLang="zh-CN" sz="3000">
                <a:latin typeface="华文中宋" panose="02010600040101010101" charset="-122"/>
                <a:ea typeface="华文中宋" panose="02010600040101010101" charset="-122"/>
                <a:cs typeface="Times New Roman" panose="02020603050405020304" charset="0"/>
              </a:rPr>
              <a:t>      </a:t>
            </a:r>
            <a:r>
              <a:rPr lang="en-US" altLang="zh-CN" sz="3000">
                <a:latin typeface="Times New Roman" panose="02020603050405020304" charset="0"/>
                <a:cs typeface="Times New Roman" panose="02020603050405020304" charset="0"/>
              </a:rPr>
              <a:t>penalty</a:t>
            </a:r>
            <a:r>
              <a:rPr lang="zh-CN" altLang="en-US" sz="3000">
                <a:latin typeface="华文中宋" panose="02010600040101010101" charset="-122"/>
                <a:ea typeface="华文中宋" panose="02010600040101010101" charset="-122"/>
                <a:cs typeface="Times New Roman" panose="02020603050405020304" charset="0"/>
              </a:rPr>
              <a:t>点球</a:t>
            </a:r>
            <a:r>
              <a:rPr lang="en-US" altLang="zh-CN" sz="3000">
                <a:latin typeface="华文中宋" panose="02010600040101010101" charset="-122"/>
                <a:ea typeface="华文中宋" panose="02010600040101010101" charset="-122"/>
                <a:cs typeface="Times New Roman" panose="02020603050405020304" charset="0"/>
              </a:rPr>
              <a:t>    </a:t>
            </a:r>
            <a:r>
              <a:rPr lang="en-US" altLang="zh-CN" sz="3000">
                <a:latin typeface="Times New Roman" panose="02020603050405020304" charset="0"/>
                <a:cs typeface="Times New Roman" panose="02020603050405020304" charset="0"/>
                <a:sym typeface="+mn-ea"/>
              </a:rPr>
              <a:t>hat trick </a:t>
            </a:r>
            <a:r>
              <a:rPr lang="zh-CN" altLang="en-US" sz="3000">
                <a:latin typeface="华文中宋" panose="02010600040101010101" charset="-122"/>
                <a:ea typeface="华文中宋" panose="02010600040101010101" charset="-122"/>
                <a:cs typeface="Times New Roman" panose="02020603050405020304" charset="0"/>
                <a:sym typeface="+mn-ea"/>
              </a:rPr>
              <a:t>帽子戏法</a:t>
            </a:r>
            <a:endParaRPr lang="zh-CN" altLang="en-US" sz="3000">
              <a:latin typeface="华文中宋" panose="02010600040101010101" charset="-122"/>
              <a:ea typeface="华文中宋" panose="02010600040101010101" charset="-122"/>
              <a:cs typeface="Times New Roman" panose="02020603050405020304" charset="0"/>
              <a:sym typeface="+mn-ea"/>
            </a:endParaRPr>
          </a:p>
          <a:p>
            <a:pPr algn="l">
              <a:buClrTx/>
              <a:buSzTx/>
              <a:buFontTx/>
            </a:pPr>
            <a:r>
              <a:rPr lang="en-US" altLang="zh-CN" sz="3000">
                <a:latin typeface="Times New Roman" panose="02020603050405020304" charset="0"/>
                <a:cs typeface="Times New Roman" panose="02020603050405020304" charset="0"/>
              </a:rPr>
              <a:t>extra time </a:t>
            </a:r>
            <a:r>
              <a:rPr lang="zh-CN" altLang="en-US" sz="3000">
                <a:latin typeface="华文中宋" panose="02010600040101010101" charset="-122"/>
                <a:ea typeface="华文中宋" panose="02010600040101010101" charset="-122"/>
                <a:cs typeface="Times New Roman" panose="02020603050405020304" charset="0"/>
                <a:sym typeface="+mn-ea"/>
              </a:rPr>
              <a:t>加时赛</a:t>
            </a:r>
            <a:r>
              <a:rPr lang="en-US" altLang="zh-CN" sz="3000">
                <a:latin typeface="华文中宋" panose="02010600040101010101" charset="-122"/>
                <a:ea typeface="华文中宋" panose="02010600040101010101" charset="-122"/>
                <a:cs typeface="Times New Roman" panose="02020603050405020304" charset="0"/>
                <a:sym typeface="+mn-ea"/>
              </a:rPr>
              <a:t>    </a:t>
            </a:r>
            <a:r>
              <a:rPr lang="en-US" altLang="zh-CN" sz="3000">
                <a:latin typeface="Times New Roman" panose="02020603050405020304" charset="0"/>
                <a:cs typeface="Times New Roman" panose="02020603050405020304" charset="0"/>
              </a:rPr>
              <a:t>injury time </a:t>
            </a:r>
            <a:r>
              <a:rPr lang="zh-CN" altLang="en-US" sz="3000">
                <a:latin typeface="华文中宋" panose="02010600040101010101" charset="-122"/>
                <a:ea typeface="华文中宋" panose="02010600040101010101" charset="-122"/>
                <a:cs typeface="Times New Roman" panose="02020603050405020304" charset="0"/>
                <a:sym typeface="+mn-ea"/>
              </a:rPr>
              <a:t>伤停补时</a:t>
            </a:r>
            <a:endParaRPr lang="zh-CN" altLang="en-US" sz="3000">
              <a:latin typeface="华文中宋" panose="02010600040101010101" charset="-122"/>
              <a:ea typeface="华文中宋" panose="02010600040101010101" charset="-122"/>
              <a:cs typeface="Times New Roman" panose="02020603050405020304" charset="0"/>
            </a:endParaRPr>
          </a:p>
          <a:p>
            <a:pPr algn="l">
              <a:buClrTx/>
              <a:buSzTx/>
              <a:buFontTx/>
            </a:pPr>
            <a:r>
              <a:rPr lang="en-US" altLang="zh-CN" sz="3000">
                <a:latin typeface="Times New Roman" panose="02020603050405020304" charset="0"/>
                <a:cs typeface="Times New Roman" panose="02020603050405020304" charset="0"/>
                <a:sym typeface="+mn-ea"/>
              </a:rPr>
              <a:t>referee</a:t>
            </a:r>
            <a:r>
              <a:rPr lang="en-US" altLang="zh-CN" sz="3000">
                <a:latin typeface="华文中宋" panose="02010600040101010101" charset="-122"/>
                <a:ea typeface="华文中宋" panose="02010600040101010101" charset="-122"/>
                <a:cs typeface="Times New Roman" panose="02020603050405020304" charset="0"/>
                <a:sym typeface="+mn-ea"/>
              </a:rPr>
              <a:t>主裁  </a:t>
            </a:r>
            <a:r>
              <a:rPr lang="en-US" altLang="zh-CN" sz="3000">
                <a:latin typeface="Times New Roman" panose="02020603050405020304" charset="0"/>
                <a:cs typeface="Times New Roman" panose="02020603050405020304" charset="0"/>
                <a:sym typeface="+mn-ea"/>
              </a:rPr>
              <a:t>   linesman</a:t>
            </a:r>
            <a:r>
              <a:rPr lang="zh-CN" altLang="en-US" sz="3000">
                <a:latin typeface="华文中宋" panose="02010600040101010101" charset="-122"/>
                <a:ea typeface="华文中宋" panose="02010600040101010101" charset="-122"/>
                <a:cs typeface="Times New Roman" panose="02020603050405020304" charset="0"/>
                <a:sym typeface="+mn-ea"/>
              </a:rPr>
              <a:t>边裁</a:t>
            </a:r>
            <a:r>
              <a:rPr lang="en-US" altLang="zh-CN" sz="3000">
                <a:latin typeface="Times New Roman" panose="02020603050405020304" charset="0"/>
                <a:cs typeface="Times New Roman" panose="02020603050405020304" charset="0"/>
                <a:sym typeface="+mn-ea"/>
              </a:rPr>
              <a:t>        assistant referee</a:t>
            </a:r>
            <a:r>
              <a:rPr lang="zh-CN" altLang="en-US" sz="3000">
                <a:latin typeface="华文中宋" panose="02010600040101010101" charset="-122"/>
                <a:ea typeface="华文中宋" panose="02010600040101010101" charset="-122"/>
                <a:cs typeface="Times New Roman" panose="02020603050405020304" charset="0"/>
                <a:sym typeface="+mn-ea"/>
              </a:rPr>
              <a:t>助理裁判 </a:t>
            </a:r>
            <a:endParaRPr lang="en-US" altLang="zh-CN" sz="3000">
              <a:latin typeface="Times New Roman" panose="02020603050405020304" charset="0"/>
              <a:cs typeface="Times New Roman" panose="02020603050405020304" charset="0"/>
              <a:sym typeface="+mn-ea"/>
            </a:endParaRPr>
          </a:p>
          <a:p>
            <a:pPr algn="l">
              <a:buClrTx/>
              <a:buSzTx/>
              <a:buFontTx/>
            </a:pPr>
            <a:r>
              <a:rPr lang="en-US" altLang="zh-CN" sz="3000" b="1">
                <a:latin typeface="Times New Roman" panose="02020603050405020304" charset="0"/>
                <a:cs typeface="Times New Roman" panose="02020603050405020304" charset="0"/>
                <a:sym typeface="+mn-ea"/>
              </a:rPr>
              <a:t>VAR</a:t>
            </a:r>
            <a:r>
              <a:rPr lang="en-US" altLang="zh-CN" sz="3000">
                <a:latin typeface="Times New Roman" panose="02020603050405020304" charset="0"/>
                <a:cs typeface="Times New Roman" panose="02020603050405020304" charset="0"/>
                <a:sym typeface="+mn-ea"/>
              </a:rPr>
              <a:t> (Video Assistant Referee) </a:t>
            </a:r>
            <a:r>
              <a:rPr lang="zh-CN" altLang="en-US" sz="3000">
                <a:latin typeface="华文中宋" panose="02010600040101010101" charset="-122"/>
                <a:ea typeface="华文中宋" panose="02010600040101010101" charset="-122"/>
                <a:cs typeface="Times New Roman" panose="02020603050405020304" charset="0"/>
                <a:sym typeface="+mn-ea"/>
              </a:rPr>
              <a:t>视频助理裁判 </a:t>
            </a:r>
            <a:endParaRPr lang="en-US" altLang="zh-CN" sz="3000">
              <a:latin typeface="Times New Roman" panose="02020603050405020304" charset="0"/>
              <a:cs typeface="Times New Roman" panose="02020603050405020304" charset="0"/>
              <a:sym typeface="+mn-ea"/>
            </a:endParaRPr>
          </a:p>
          <a:p>
            <a:pPr algn="l">
              <a:buClrTx/>
              <a:buSzTx/>
              <a:buFontTx/>
            </a:pPr>
            <a:r>
              <a:rPr lang="en-US" altLang="zh-CN" sz="3000">
                <a:latin typeface="Times New Roman" panose="02020603050405020304" charset="0"/>
                <a:cs typeface="Times New Roman" panose="02020603050405020304" charset="0"/>
                <a:sym typeface="+mn-ea"/>
              </a:rPr>
              <a:t>offside</a:t>
            </a:r>
            <a:r>
              <a:rPr lang="zh-CN" altLang="en-US" sz="3000">
                <a:latin typeface="华文中宋" panose="02010600040101010101" charset="-122"/>
                <a:ea typeface="华文中宋" panose="02010600040101010101" charset="-122"/>
                <a:cs typeface="Times New Roman" panose="02020603050405020304" charset="0"/>
                <a:sym typeface="+mn-ea"/>
              </a:rPr>
              <a:t>越位 </a:t>
            </a:r>
            <a:r>
              <a:rPr lang="en-US" altLang="zh-CN" sz="3000">
                <a:latin typeface="华文中宋" panose="02010600040101010101" charset="-122"/>
                <a:ea typeface="华文中宋" panose="02010600040101010101" charset="-122"/>
                <a:cs typeface="Times New Roman" panose="02020603050405020304" charset="0"/>
                <a:sym typeface="+mn-ea"/>
              </a:rPr>
              <a:t>  </a:t>
            </a:r>
            <a:r>
              <a:rPr lang="en-US" altLang="zh-CN" sz="3000">
                <a:latin typeface="Times New Roman" panose="02020603050405020304" charset="0"/>
                <a:cs typeface="Times New Roman" panose="02020603050405020304" charset="0"/>
                <a:sym typeface="+mn-ea"/>
              </a:rPr>
              <a:t>yellow card</a:t>
            </a:r>
            <a:r>
              <a:rPr lang="en-US" altLang="zh-CN" sz="3000">
                <a:latin typeface="华文中宋" panose="02010600040101010101" charset="-122"/>
                <a:ea typeface="华文中宋" panose="02010600040101010101" charset="-122"/>
                <a:cs typeface="Times New Roman" panose="02020603050405020304" charset="0"/>
                <a:sym typeface="+mn-ea"/>
              </a:rPr>
              <a:t>黄牌    </a:t>
            </a:r>
            <a:r>
              <a:rPr lang="en-US" altLang="zh-CN" sz="3000">
                <a:latin typeface="Times New Roman" panose="02020603050405020304" charset="0"/>
                <a:cs typeface="Times New Roman" panose="02020603050405020304" charset="0"/>
                <a:sym typeface="+mn-ea"/>
              </a:rPr>
              <a:t>red card</a:t>
            </a:r>
            <a:r>
              <a:rPr lang="en-US" altLang="zh-CN" sz="3000">
                <a:latin typeface="华文中宋" panose="02010600040101010101" charset="-122"/>
                <a:ea typeface="华文中宋" panose="02010600040101010101" charset="-122"/>
                <a:cs typeface="Times New Roman" panose="02020603050405020304" charset="0"/>
                <a:sym typeface="+mn-ea"/>
              </a:rPr>
              <a:t>红牌 </a:t>
            </a:r>
            <a:endParaRPr lang="en-US" altLang="zh-CN" sz="3000">
              <a:latin typeface="华文中宋" panose="02010600040101010101" charset="-122"/>
              <a:ea typeface="华文中宋" panose="02010600040101010101" charset="-122"/>
              <a:cs typeface="Times New Roman" panose="02020603050405020304" charset="0"/>
              <a:sym typeface="+mn-ea"/>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02" name="文本框 3"/>
          <p:cNvSpPr txBox="1"/>
          <p:nvPr/>
        </p:nvSpPr>
        <p:spPr>
          <a:xfrm>
            <a:off x="93345" y="603885"/>
            <a:ext cx="12098655" cy="4900930"/>
          </a:xfrm>
          <a:prstGeom prst="rect">
            <a:avLst/>
          </a:prstGeom>
          <a:noFill/>
        </p:spPr>
        <p:txBody>
          <a:bodyPr wrap="square" rtlCol="0">
            <a:spAutoFit/>
          </a:bodyPr>
          <a:lstStyle/>
          <a:p>
            <a:pPr indent="0" algn="l">
              <a:lnSpc>
                <a:spcPct val="90000"/>
              </a:lnSpc>
              <a:spcBef>
                <a:spcPts val="1000"/>
              </a:spcBef>
              <a:buClrTx/>
              <a:buSzTx/>
              <a:buFont typeface="Arial" panose="020B0604020202020204" pitchFamily="34" charset="0"/>
              <a:buNone/>
            </a:pPr>
            <a:r>
              <a:rPr lang="zh-CN" altLang="en-US" sz="2800">
                <a:latin typeface="Times New Roman" panose="02020603050405020304" charset="0"/>
                <a:ea typeface="华文中宋" panose="02010600040101010101" charset="-122"/>
                <a:cs typeface="Times New Roman" panose="02020603050405020304" charset="0"/>
                <a:sym typeface="+mn-ea"/>
              </a:rPr>
              <a:t>1. </a:t>
            </a:r>
            <a:r>
              <a:rPr lang="zh-CN" altLang="en-US" sz="2800">
                <a:solidFill>
                  <a:srgbClr val="0000FF"/>
                </a:solidFill>
                <a:latin typeface="Times New Roman" panose="02020603050405020304" charset="0"/>
                <a:cs typeface="Times New Roman" panose="02020603050405020304" charset="0"/>
                <a:sym typeface="+mn-ea"/>
              </a:rPr>
              <a:t>veer</a:t>
            </a:r>
            <a:r>
              <a:rPr lang="en-US" altLang="zh-CN" sz="2800">
                <a:latin typeface="Times New Roman" panose="02020603050405020304" charset="0"/>
                <a:ea typeface="华文中宋" panose="02010600040101010101" charset="-122"/>
                <a:cs typeface="Times New Roman" panose="02020603050405020304" charset="0"/>
                <a:sym typeface="+mn-ea"/>
              </a:rPr>
              <a:t>: </a:t>
            </a:r>
            <a:r>
              <a:rPr sz="2800">
                <a:latin typeface="Times New Roman" panose="02020603050405020304" charset="0"/>
                <a:ea typeface="华文中宋" panose="02010600040101010101" charset="-122"/>
                <a:cs typeface="Times New Roman" panose="02020603050405020304" charset="0"/>
                <a:sym typeface="+mn-ea"/>
              </a:rPr>
              <a:t>to change direction</a:t>
            </a:r>
            <a:r>
              <a:rPr lang="en-US" sz="2800">
                <a:latin typeface="Times New Roman" panose="02020603050405020304" charset="0"/>
                <a:ea typeface="华文中宋" panose="02010600040101010101" charset="-122"/>
                <a:cs typeface="Times New Roman" panose="02020603050405020304" charset="0"/>
                <a:sym typeface="+mn-ea"/>
              </a:rPr>
              <a:t> </a:t>
            </a:r>
            <a:r>
              <a:rPr sz="2800">
                <a:latin typeface="Times New Roman" panose="02020603050405020304" charset="0"/>
                <a:ea typeface="华文中宋" panose="02010600040101010101" charset="-122"/>
                <a:cs typeface="Times New Roman" panose="02020603050405020304" charset="0"/>
                <a:sym typeface="+mn-ea"/>
              </a:rPr>
              <a:t>改变方向；转向</a:t>
            </a:r>
            <a:endParaRPr lang="en-US" altLang="zh-CN" sz="2800">
              <a:latin typeface="Times New Roman" panose="02020603050405020304" charset="0"/>
              <a:ea typeface="华文中宋" panose="02010600040101010101" charset="-122"/>
              <a:cs typeface="Times New Roman" panose="02020603050405020304" charset="0"/>
              <a:sym typeface="+mn-ea"/>
            </a:endParaRPr>
          </a:p>
          <a:p>
            <a:pPr marL="457200" indent="-457200" algn="l">
              <a:lnSpc>
                <a:spcPct val="90000"/>
              </a:lnSpc>
              <a:spcBef>
                <a:spcPts val="1000"/>
              </a:spcBef>
              <a:buClrTx/>
              <a:buSzTx/>
              <a:buFont typeface="Wingdings" panose="05000000000000000000" charset="0"/>
              <a:buChar char="ü"/>
            </a:pPr>
            <a:r>
              <a:rPr lang="en-US" altLang="zh-CN" sz="2800">
                <a:latin typeface="Times New Roman" panose="02020603050405020304" charset="0"/>
                <a:ea typeface="华文中宋" panose="02010600040101010101" charset="-122"/>
                <a:cs typeface="Times New Roman" panose="02020603050405020304" charset="0"/>
              </a:rPr>
              <a:t>His emotions veered between fear and anger.                                                               他的情绪变化不定，一会儿恐惧一会儿生气</a:t>
            </a:r>
            <a:r>
              <a:rPr lang="zh-CN" altLang="en-US" sz="2800">
                <a:latin typeface="Times New Roman" panose="02020603050405020304" charset="0"/>
                <a:ea typeface="华文中宋" panose="02010600040101010101" charset="-122"/>
                <a:cs typeface="Times New Roman" panose="02020603050405020304" charset="0"/>
              </a:rPr>
              <a:t>。</a:t>
            </a:r>
            <a:r>
              <a:rPr lang="en-US" altLang="zh-CN" sz="2800">
                <a:latin typeface="Times New Roman" panose="02020603050405020304" charset="0"/>
                <a:ea typeface="华文中宋" panose="02010600040101010101" charset="-122"/>
                <a:cs typeface="Times New Roman" panose="02020603050405020304" charset="0"/>
              </a:rPr>
              <a:t>                           </a:t>
            </a:r>
            <a:r>
              <a:rPr lang="en-US" altLang="zh-CN" sz="2800">
                <a:latin typeface="华文中宋" panose="02010600040101010101" charset="-122"/>
                <a:ea typeface="华文中宋" panose="02010600040101010101" charset="-122"/>
                <a:cs typeface="华文中宋" panose="02010600040101010101" charset="-122"/>
                <a:sym typeface="华文中宋" panose="02010600040101010101" charset="-122"/>
              </a:rPr>
              <a:t>      </a:t>
            </a:r>
            <a:r>
              <a:rPr altLang="zh-CN" sz="2800">
                <a:latin typeface="华文中宋" panose="02010600040101010101" charset="-122"/>
                <a:ea typeface="华文中宋" panose="02010600040101010101" charset="-122"/>
                <a:cs typeface="华文中宋" panose="02010600040101010101" charset="-122"/>
                <a:sym typeface="华文中宋" panose="02010600040101010101" charset="-122"/>
              </a:rPr>
              <a:t>  </a:t>
            </a:r>
            <a:r>
              <a:rPr lang="en-US" altLang="zh-CN" sz="2800">
                <a:latin typeface="华文中宋" panose="02010600040101010101" charset="-122"/>
                <a:ea typeface="华文中宋" panose="02010600040101010101" charset="-122"/>
                <a:cs typeface="华文中宋" panose="02010600040101010101" charset="-122"/>
                <a:sym typeface="华文中宋" panose="02010600040101010101" charset="-122"/>
              </a:rPr>
              <a:t>   </a:t>
            </a:r>
            <a:r>
              <a:rPr lang="en-US" altLang="zh-CN" sz="3200">
                <a:latin typeface="Times New Roman" panose="02020603050405020304" charset="0"/>
                <a:cs typeface="Times New Roman" panose="02020603050405020304" charset="0"/>
              </a:rPr>
              <a:t> </a:t>
            </a:r>
            <a:endParaRPr lang="en-US" altLang="zh-CN" sz="3200">
              <a:latin typeface="Times New Roman" panose="02020603050405020304" charset="0"/>
              <a:cs typeface="Times New Roman" panose="02020603050405020304" charset="0"/>
            </a:endParaRPr>
          </a:p>
          <a:p>
            <a:pPr indent="0" algn="l">
              <a:lnSpc>
                <a:spcPct val="90000"/>
              </a:lnSpc>
              <a:spcBef>
                <a:spcPts val="1000"/>
              </a:spcBef>
              <a:buClrTx/>
              <a:buSzTx/>
              <a:buFont typeface="Wingdings" panose="05000000000000000000" charset="0"/>
              <a:buNone/>
            </a:pPr>
            <a:endParaRPr lang="en-US" altLang="zh-CN" sz="3200">
              <a:latin typeface="Times New Roman" panose="02020603050405020304" charset="0"/>
              <a:cs typeface="Times New Roman" panose="02020603050405020304" charset="0"/>
            </a:endParaRPr>
          </a:p>
          <a:p>
            <a:pPr marL="457200" indent="-457200" algn="l">
              <a:lnSpc>
                <a:spcPct val="90000"/>
              </a:lnSpc>
              <a:spcBef>
                <a:spcPts val="1000"/>
              </a:spcBef>
              <a:buClrTx/>
              <a:buSzTx/>
              <a:buFont typeface="Wingdings" panose="05000000000000000000" charset="0"/>
              <a:buChar char="ü"/>
            </a:pPr>
            <a:endParaRPr lang="en-US" altLang="zh-CN" sz="2800">
              <a:latin typeface="Times New Roman" panose="02020603050405020304" charset="0"/>
              <a:cs typeface="Times New Roman" panose="02020603050405020304" charset="0"/>
            </a:endParaRPr>
          </a:p>
          <a:p>
            <a:pPr indent="0" algn="l">
              <a:lnSpc>
                <a:spcPct val="90000"/>
              </a:lnSpc>
              <a:spcBef>
                <a:spcPts val="1000"/>
              </a:spcBef>
              <a:buClrTx/>
              <a:buSzTx/>
              <a:buFont typeface="Arial" panose="020B0604020202020204" pitchFamily="34" charset="0"/>
              <a:buNone/>
            </a:pPr>
            <a:endParaRPr lang="en-US" altLang="zh-CN" sz="2800">
              <a:latin typeface="Times New Roman" panose="02020603050405020304" charset="0"/>
              <a:cs typeface="Times New Roman" panose="02020603050405020304" charset="0"/>
            </a:endParaRPr>
          </a:p>
          <a:p>
            <a:pPr indent="0" algn="l">
              <a:lnSpc>
                <a:spcPct val="90000"/>
              </a:lnSpc>
              <a:spcBef>
                <a:spcPts val="1000"/>
              </a:spcBef>
              <a:buClrTx/>
              <a:buSzTx/>
              <a:buFont typeface="Arial" panose="020B0604020202020204" pitchFamily="34" charset="0"/>
              <a:buNone/>
            </a:pPr>
            <a:r>
              <a:rPr lang="en-US" altLang="zh-CN" sz="2800">
                <a:latin typeface="Times New Roman" panose="02020603050405020304" charset="0"/>
                <a:cs typeface="Times New Roman" panose="02020603050405020304" charset="0"/>
              </a:rPr>
              <a:t>2</a:t>
            </a:r>
            <a:r>
              <a:rPr lang="en-US" altLang="zh-CN" sz="3200">
                <a:latin typeface="Times New Roman" panose="02020603050405020304" charset="0"/>
                <a:cs typeface="Times New Roman" panose="02020603050405020304" charset="0"/>
              </a:rPr>
              <a:t>. </a:t>
            </a:r>
            <a:r>
              <a:rPr lang="en-US" altLang="zh-CN" sz="2800">
                <a:solidFill>
                  <a:srgbClr val="3333FF"/>
                </a:solidFill>
                <a:latin typeface="Times New Roman" panose="02020603050405020304" charset="0"/>
                <a:cs typeface="Times New Roman" panose="02020603050405020304" charset="0"/>
              </a:rPr>
              <a:t>cough up</a:t>
            </a:r>
            <a:r>
              <a:rPr lang="en-US" altLang="zh-CN" sz="2800"/>
              <a:t>: </a:t>
            </a:r>
            <a:r>
              <a:rPr sz="2800">
                <a:latin typeface="Times New Roman" panose="02020603050405020304" charset="0"/>
                <a:ea typeface="华文中宋" panose="02010600040101010101" charset="-122"/>
                <a:cs typeface="Times New Roman" panose="02020603050405020304" charset="0"/>
              </a:rPr>
              <a:t>to surrender the lead in a game or competition</a:t>
            </a:r>
            <a:r>
              <a:rPr lang="en-US" sz="2800">
                <a:latin typeface="Times New Roman" panose="02020603050405020304" charset="0"/>
                <a:ea typeface="华文中宋" panose="02010600040101010101" charset="-122"/>
                <a:cs typeface="Times New Roman" panose="02020603050405020304" charset="0"/>
              </a:rPr>
              <a:t> </a:t>
            </a:r>
            <a:r>
              <a:rPr sz="2800">
                <a:latin typeface="Times New Roman" panose="02020603050405020304" charset="0"/>
                <a:ea typeface="华文中宋" panose="02010600040101010101" charset="-122"/>
                <a:cs typeface="Times New Roman" panose="02020603050405020304" charset="0"/>
              </a:rPr>
              <a:t>在游戏或比赛中</a:t>
            </a:r>
            <a:r>
              <a:rPr lang="zh-CN" sz="2800">
                <a:latin typeface="Times New Roman" panose="02020603050405020304" charset="0"/>
                <a:ea typeface="华文中宋" panose="02010600040101010101" charset="-122"/>
                <a:cs typeface="Times New Roman" panose="02020603050405020304" charset="0"/>
              </a:rPr>
              <a:t>失去</a:t>
            </a:r>
            <a:r>
              <a:rPr sz="2800">
                <a:latin typeface="Times New Roman" panose="02020603050405020304" charset="0"/>
                <a:ea typeface="华文中宋" panose="02010600040101010101" charset="-122"/>
                <a:cs typeface="Times New Roman" panose="02020603050405020304" charset="0"/>
              </a:rPr>
              <a:t>领先地位</a:t>
            </a:r>
            <a:endParaRPr sz="2800">
              <a:latin typeface="Times New Roman" panose="02020603050405020304" charset="0"/>
              <a:ea typeface="华文中宋" panose="02010600040101010101" charset="-122"/>
              <a:cs typeface="Times New Roman" panose="02020603050405020304" charset="0"/>
            </a:endParaRPr>
          </a:p>
          <a:p>
            <a:pPr marL="457200" indent="-457200" algn="l">
              <a:lnSpc>
                <a:spcPct val="90000"/>
              </a:lnSpc>
              <a:spcBef>
                <a:spcPts val="1000"/>
              </a:spcBef>
              <a:buClrTx/>
              <a:buSzTx/>
              <a:buFont typeface="Wingdings" panose="05000000000000000000" charset="0"/>
              <a:buChar char="ü"/>
            </a:pPr>
            <a:r>
              <a:rPr sz="2800">
                <a:latin typeface="Times New Roman" panose="02020603050405020304" charset="0"/>
                <a:cs typeface="Times New Roman" panose="02020603050405020304" charset="0"/>
              </a:rPr>
              <a:t>With their shaky defense, they coughed up this 10-point lead.</a:t>
            </a:r>
            <a:r>
              <a:rPr sz="2800">
                <a:latin typeface="Times New Roman" panose="02020603050405020304" charset="0"/>
                <a:ea typeface="华文中宋" panose="02010600040101010101" charset="-122"/>
                <a:cs typeface="Times New Roman" panose="02020603050405020304" charset="0"/>
              </a:rPr>
              <a:t> </a:t>
            </a:r>
            <a:r>
              <a:rPr lang="en-US" altLang="zh-CN" sz="2800">
                <a:latin typeface="Times New Roman" panose="02020603050405020304" charset="0"/>
                <a:cs typeface="Times New Roman" panose="02020603050405020304" charset="0"/>
              </a:rPr>
              <a:t>                                     </a:t>
            </a:r>
            <a:r>
              <a:rPr sz="2800">
                <a:latin typeface="Times New Roman" panose="02020603050405020304" charset="0"/>
                <a:ea typeface="华文中宋" panose="02010600040101010101" charset="-122"/>
                <a:cs typeface="Times New Roman" panose="02020603050405020304" charset="0"/>
              </a:rPr>
              <a:t>由于他们不稳定的防守，他们丢掉了10分的领先。</a:t>
            </a:r>
            <a:r>
              <a:rPr lang="en-US" altLang="zh-CN" sz="2800">
                <a:latin typeface="Times New Roman" panose="02020603050405020304" charset="0"/>
                <a:cs typeface="Times New Roman" panose="02020603050405020304" charset="0"/>
              </a:rPr>
              <a:t>                                                     </a:t>
            </a:r>
            <a:endParaRPr lang="en-US" altLang="zh-CN" sz="2800">
              <a:latin typeface="Times New Roman" panose="02020603050405020304" charset="0"/>
              <a:cs typeface="Times New Roman" panose="02020603050405020304" charset="0"/>
            </a:endParaRPr>
          </a:p>
        </p:txBody>
      </p:sp>
      <p:sp>
        <p:nvSpPr>
          <p:cNvPr id="1048604" name="文本框 1"/>
          <p:cNvSpPr txBox="1"/>
          <p:nvPr/>
        </p:nvSpPr>
        <p:spPr>
          <a:xfrm>
            <a:off x="259715" y="2044700"/>
            <a:ext cx="1626870" cy="521970"/>
          </a:xfrm>
          <a:prstGeom prst="rect">
            <a:avLst/>
          </a:prstGeom>
          <a:solidFill>
            <a:srgbClr val="0070C0"/>
          </a:solidFill>
        </p:spPr>
        <p:txBody>
          <a:bodyPr wrap="square" rtlCol="0">
            <a:spAutoFit/>
          </a:bodyPr>
          <a:lstStyle/>
          <a:p>
            <a:r>
              <a:rPr kumimoji="1" lang="zh-CN" sz="2800" b="1" dirty="0">
                <a:solidFill>
                  <a:schemeClr val="lt1"/>
                </a:solidFill>
              </a:rPr>
              <a:t>翻译句子</a:t>
            </a:r>
            <a:endParaRPr kumimoji="1" lang="zh-CN" sz="2800" b="1" dirty="0">
              <a:solidFill>
                <a:schemeClr val="lt1"/>
              </a:solidFill>
            </a:endParaRPr>
          </a:p>
        </p:txBody>
      </p:sp>
      <p:sp>
        <p:nvSpPr>
          <p:cNvPr id="1048605" name="文本框 2"/>
          <p:cNvSpPr txBox="1"/>
          <p:nvPr/>
        </p:nvSpPr>
        <p:spPr>
          <a:xfrm>
            <a:off x="259715" y="2547620"/>
            <a:ext cx="7887970" cy="521970"/>
          </a:xfrm>
          <a:prstGeom prst="rect">
            <a:avLst/>
          </a:prstGeom>
          <a:noFill/>
        </p:spPr>
        <p:txBody>
          <a:bodyPr wrap="square" rtlCol="0">
            <a:spAutoFit/>
          </a:bodyPr>
          <a:lstStyle/>
          <a:p>
            <a:r>
              <a:rPr lang="en-US" altLang="zh-CN" sz="2800">
                <a:solidFill>
                  <a:srgbClr val="FF0000"/>
                </a:solidFill>
                <a:latin typeface="Times New Roman" panose="02020603050405020304" charset="0"/>
                <a:ea typeface="华文中宋" panose="02010600040101010101" charset="-122"/>
                <a:cs typeface="Times New Roman" panose="02020603050405020304" charset="0"/>
                <a:sym typeface="+mn-ea"/>
              </a:rPr>
              <a:t>Our talk soon veered onto the subject of money.</a:t>
            </a:r>
            <a:endParaRPr lang="en-US" altLang="zh-CN" sz="2800">
              <a:solidFill>
                <a:srgbClr val="FF0000"/>
              </a:solidFill>
              <a:latin typeface="Times New Roman" panose="02020603050405020304" charset="0"/>
              <a:ea typeface="华文中宋" panose="02010600040101010101" charset="-122"/>
              <a:cs typeface="Times New Roman" panose="02020603050405020304" charset="0"/>
              <a:sym typeface="+mn-ea"/>
            </a:endParaRPr>
          </a:p>
        </p:txBody>
      </p:sp>
      <p:sp>
        <p:nvSpPr>
          <p:cNvPr id="1048606" name="文本框 4"/>
          <p:cNvSpPr txBox="1"/>
          <p:nvPr/>
        </p:nvSpPr>
        <p:spPr>
          <a:xfrm>
            <a:off x="269240" y="5467985"/>
            <a:ext cx="1626870" cy="521970"/>
          </a:xfrm>
          <a:prstGeom prst="rect">
            <a:avLst/>
          </a:prstGeom>
          <a:solidFill>
            <a:srgbClr val="0070C0"/>
          </a:solidFill>
        </p:spPr>
        <p:txBody>
          <a:bodyPr wrap="square" rtlCol="0">
            <a:spAutoFit/>
          </a:bodyPr>
          <a:lstStyle/>
          <a:p>
            <a:pPr lvl="0" algn="l">
              <a:buClrTx/>
              <a:buSzTx/>
              <a:buFontTx/>
            </a:pPr>
            <a:r>
              <a:rPr kumimoji="1" lang="zh-CN" sz="2800" b="1" dirty="0">
                <a:solidFill>
                  <a:schemeClr val="lt1"/>
                </a:solidFill>
                <a:sym typeface="+mn-ea"/>
              </a:rPr>
              <a:t>翻译句子</a:t>
            </a:r>
            <a:endParaRPr kumimoji="1" lang="zh-CN" sz="2800" b="1" dirty="0">
              <a:solidFill>
                <a:schemeClr val="lt1"/>
              </a:solidFill>
              <a:sym typeface="+mn-ea"/>
            </a:endParaRPr>
          </a:p>
        </p:txBody>
      </p:sp>
      <p:sp>
        <p:nvSpPr>
          <p:cNvPr id="1048607" name="文本框 5"/>
          <p:cNvSpPr txBox="1"/>
          <p:nvPr/>
        </p:nvSpPr>
        <p:spPr>
          <a:xfrm>
            <a:off x="269240" y="6009640"/>
            <a:ext cx="11035665" cy="521970"/>
          </a:xfrm>
          <a:prstGeom prst="rect">
            <a:avLst/>
          </a:prstGeom>
          <a:noFill/>
        </p:spPr>
        <p:txBody>
          <a:bodyPr wrap="square" rtlCol="0">
            <a:spAutoFit/>
          </a:bodyPr>
          <a:lstStyle/>
          <a:p>
            <a:r>
              <a:rPr sz="2800">
                <a:solidFill>
                  <a:srgbClr val="FF0000"/>
                </a:solidFill>
                <a:latin typeface="Times New Roman" panose="02020603050405020304" charset="0"/>
                <a:cs typeface="Times New Roman" panose="02020603050405020304" charset="0"/>
              </a:rPr>
              <a:t>Lakers cough</a:t>
            </a:r>
            <a:r>
              <a:rPr lang="en-US" sz="2800">
                <a:solidFill>
                  <a:srgbClr val="FF0000"/>
                </a:solidFill>
                <a:latin typeface="Times New Roman" panose="02020603050405020304" charset="0"/>
                <a:cs typeface="Times New Roman" panose="02020603050405020304" charset="0"/>
              </a:rPr>
              <a:t>ed</a:t>
            </a:r>
            <a:r>
              <a:rPr sz="2800">
                <a:solidFill>
                  <a:srgbClr val="FF0000"/>
                </a:solidFill>
                <a:latin typeface="Times New Roman" panose="02020603050405020304" charset="0"/>
                <a:cs typeface="Times New Roman" panose="02020603050405020304" charset="0"/>
              </a:rPr>
              <a:t> up big lead and los</a:t>
            </a:r>
            <a:r>
              <a:rPr lang="en-US" sz="2800">
                <a:solidFill>
                  <a:srgbClr val="FF0000"/>
                </a:solidFill>
                <a:latin typeface="Times New Roman" panose="02020603050405020304" charset="0"/>
                <a:cs typeface="Times New Roman" panose="02020603050405020304" charset="0"/>
              </a:rPr>
              <a:t>t</a:t>
            </a:r>
            <a:r>
              <a:rPr sz="2800">
                <a:solidFill>
                  <a:srgbClr val="FF0000"/>
                </a:solidFill>
                <a:latin typeface="Times New Roman" panose="02020603050405020304" charset="0"/>
                <a:cs typeface="Times New Roman" panose="02020603050405020304" charset="0"/>
              </a:rPr>
              <a:t> to Celtics</a:t>
            </a:r>
            <a:r>
              <a:rPr lang="en-US" sz="2800">
                <a:solidFill>
                  <a:srgbClr val="FF0000"/>
                </a:solidFill>
                <a:latin typeface="Times New Roman" panose="02020603050405020304" charset="0"/>
                <a:cs typeface="Times New Roman" panose="02020603050405020304" charset="0"/>
              </a:rPr>
              <a:t>.</a:t>
            </a:r>
            <a:endParaRPr lang="en-US" sz="2800">
              <a:solidFill>
                <a:srgbClr val="FF0000"/>
              </a:solidFill>
              <a:latin typeface="Times New Roman" panose="02020603050405020304" charset="0"/>
              <a:cs typeface="Times New Roman" panose="02020603050405020304" charset="0"/>
            </a:endParaRPr>
          </a:p>
        </p:txBody>
      </p:sp>
      <p:sp>
        <p:nvSpPr>
          <p:cNvPr id="1048608" name="文本框 7"/>
          <p:cNvSpPr txBox="1"/>
          <p:nvPr/>
        </p:nvSpPr>
        <p:spPr>
          <a:xfrm>
            <a:off x="2042795" y="2044700"/>
            <a:ext cx="6275070" cy="521970"/>
          </a:xfrm>
          <a:prstGeom prst="rect">
            <a:avLst/>
          </a:prstGeom>
          <a:noFill/>
        </p:spPr>
        <p:txBody>
          <a:bodyPr wrap="square" rtlCol="0" anchor="t">
            <a:spAutoFit/>
          </a:bodyPr>
          <a:lstStyle/>
          <a:p>
            <a:r>
              <a:rPr lang="zh-CN" altLang="en-US" sz="2800">
                <a:ea typeface="华文中宋" panose="02010600040101010101" charset="-122"/>
              </a:rPr>
              <a:t>我们的谈话很快就转到了金钱上。</a:t>
            </a:r>
            <a:endParaRPr lang="zh-CN" altLang="en-US" sz="2800">
              <a:ea typeface="华文中宋" panose="02010600040101010101" charset="-122"/>
            </a:endParaRPr>
          </a:p>
        </p:txBody>
      </p:sp>
      <p:cxnSp>
        <p:nvCxnSpPr>
          <p:cNvPr id="3145728" name="直接连接符 8"/>
          <p:cNvCxnSpPr/>
          <p:nvPr/>
        </p:nvCxnSpPr>
        <p:spPr>
          <a:xfrm>
            <a:off x="311150" y="3025140"/>
            <a:ext cx="6917055" cy="13335"/>
          </a:xfrm>
          <a:prstGeom prst="line">
            <a:avLst/>
          </a:prstGeom>
          <a:ln w="28575" cmpd="sng">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3145729" name="直接连接符 11"/>
          <p:cNvCxnSpPr/>
          <p:nvPr/>
        </p:nvCxnSpPr>
        <p:spPr>
          <a:xfrm>
            <a:off x="320675" y="6524625"/>
            <a:ext cx="6717030" cy="0"/>
          </a:xfrm>
          <a:prstGeom prst="line">
            <a:avLst/>
          </a:prstGeom>
          <a:ln w="28575" cmpd="sng">
            <a:solidFill>
              <a:schemeClr val="tx1"/>
            </a:solidFill>
            <a:prstDash val="solid"/>
          </a:ln>
        </p:spPr>
        <p:style>
          <a:lnRef idx="1">
            <a:schemeClr val="accent1"/>
          </a:lnRef>
          <a:fillRef idx="0">
            <a:schemeClr val="accent1"/>
          </a:fillRef>
          <a:effectRef idx="0">
            <a:schemeClr val="accent1"/>
          </a:effectRef>
          <a:fontRef idx="minor">
            <a:schemeClr val="tx1"/>
          </a:fontRef>
        </p:style>
      </p:cxnSp>
      <p:sp>
        <p:nvSpPr>
          <p:cNvPr id="17" name="文本框 16"/>
          <p:cNvSpPr txBox="1"/>
          <p:nvPr/>
        </p:nvSpPr>
        <p:spPr>
          <a:xfrm>
            <a:off x="0" y="0"/>
            <a:ext cx="1645285" cy="521970"/>
          </a:xfrm>
          <a:prstGeom prst="rect">
            <a:avLst/>
          </a:prstGeom>
          <a:solidFill>
            <a:schemeClr val="accent6"/>
          </a:solidFill>
        </p:spPr>
        <p:txBody>
          <a:bodyPr wrap="square" rtlCol="0">
            <a:spAutoFit/>
          </a:bodyPr>
          <a:p>
            <a:pPr lvl="0" algn="l">
              <a:buClrTx/>
              <a:buSzTx/>
              <a:buFontTx/>
            </a:pPr>
            <a:r>
              <a:rPr kumimoji="1" lang="zh-CN" sz="2800" b="1" dirty="0">
                <a:solidFill>
                  <a:schemeClr val="lt1"/>
                </a:solidFill>
                <a:sym typeface="+mn-ea"/>
              </a:rPr>
              <a:t>词汇讲解</a:t>
            </a:r>
            <a:endParaRPr kumimoji="1" lang="en-US" altLang="zh-CN" sz="2800" b="1" dirty="0">
              <a:solidFill>
                <a:schemeClr val="lt1"/>
              </a:solidFill>
              <a:sym typeface="+mn-ea"/>
            </a:endParaRPr>
          </a:p>
        </p:txBody>
      </p:sp>
      <p:sp>
        <p:nvSpPr>
          <p:cNvPr id="3" name="文本框 6"/>
          <p:cNvSpPr txBox="1"/>
          <p:nvPr/>
        </p:nvSpPr>
        <p:spPr>
          <a:xfrm>
            <a:off x="2052320" y="5467985"/>
            <a:ext cx="8297545" cy="521970"/>
          </a:xfrm>
          <a:prstGeom prst="rect">
            <a:avLst/>
          </a:prstGeom>
          <a:noFill/>
        </p:spPr>
        <p:txBody>
          <a:bodyPr wrap="square" rtlCol="0" anchor="t">
            <a:spAutoFit/>
          </a:bodyPr>
          <a:p>
            <a:r>
              <a:rPr lang="zh-CN" altLang="en-US" sz="2800">
                <a:ea typeface="华文中宋" panose="02010600040101010101" charset="-122"/>
              </a:rPr>
              <a:t>湖人在大比分领先的情况下输给了凯尔特人。</a:t>
            </a:r>
            <a:endParaRPr lang="zh-CN" altLang="en-US" sz="2800">
              <a:ea typeface="华文中宋" panose="02010600040101010101" charset="-122"/>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048602">
                                            <p:txEl>
                                              <p:pRg st="1" end="1"/>
                                            </p:txEl>
                                          </p:spTgt>
                                        </p:tgtEl>
                                        <p:attrNameLst>
                                          <p:attrName>style.visibility</p:attrName>
                                        </p:attrNameLst>
                                      </p:cBhvr>
                                      <p:to>
                                        <p:strVal val="visible"/>
                                      </p:to>
                                    </p:set>
                                    <p:animEffect transition="in" filter="blinds(horizontal)">
                                      <p:cBhvr>
                                        <p:cTn id="7" dur="500"/>
                                        <p:tgtEl>
                                          <p:spTgt spid="1048602">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048604"/>
                                        </p:tgtEl>
                                        <p:attrNameLst>
                                          <p:attrName>style.visibility</p:attrName>
                                        </p:attrNameLst>
                                      </p:cBhvr>
                                      <p:to>
                                        <p:strVal val="visible"/>
                                      </p:to>
                                    </p:set>
                                    <p:animEffect transition="in" filter="blinds(horizontal)">
                                      <p:cBhvr>
                                        <p:cTn id="12" dur="500"/>
                                        <p:tgtEl>
                                          <p:spTgt spid="1048604"/>
                                        </p:tgtEl>
                                      </p:cBhvr>
                                    </p:animEffect>
                                  </p:childTnLst>
                                </p:cTn>
                              </p:par>
                              <p:par>
                                <p:cTn id="13" presetID="3" presetClass="entr" presetSubtype="10" fill="hold" grpId="0" nodeType="withEffect">
                                  <p:stCondLst>
                                    <p:cond delay="0"/>
                                  </p:stCondLst>
                                  <p:childTnLst>
                                    <p:set>
                                      <p:cBhvr>
                                        <p:cTn id="14" dur="1" fill="hold">
                                          <p:stCondLst>
                                            <p:cond delay="0"/>
                                          </p:stCondLst>
                                        </p:cTn>
                                        <p:tgtEl>
                                          <p:spTgt spid="1048608"/>
                                        </p:tgtEl>
                                        <p:attrNameLst>
                                          <p:attrName>style.visibility</p:attrName>
                                        </p:attrNameLst>
                                      </p:cBhvr>
                                      <p:to>
                                        <p:strVal val="visible"/>
                                      </p:to>
                                    </p:set>
                                    <p:animEffect transition="in" filter="blinds(horizontal)">
                                      <p:cBhvr>
                                        <p:cTn id="15" dur="500"/>
                                        <p:tgtEl>
                                          <p:spTgt spid="1048608"/>
                                        </p:tgtEl>
                                      </p:cBhvr>
                                    </p:animEffect>
                                  </p:childTnLst>
                                </p:cTn>
                              </p:par>
                              <p:par>
                                <p:cTn id="16" presetID="3" presetClass="entr" presetSubtype="10" fill="hold" nodeType="withEffect">
                                  <p:stCondLst>
                                    <p:cond delay="0"/>
                                  </p:stCondLst>
                                  <p:childTnLst>
                                    <p:set>
                                      <p:cBhvr>
                                        <p:cTn id="17" dur="1" fill="hold">
                                          <p:stCondLst>
                                            <p:cond delay="0"/>
                                          </p:stCondLst>
                                        </p:cTn>
                                        <p:tgtEl>
                                          <p:spTgt spid="3145728"/>
                                        </p:tgtEl>
                                        <p:attrNameLst>
                                          <p:attrName>style.visibility</p:attrName>
                                        </p:attrNameLst>
                                      </p:cBhvr>
                                      <p:to>
                                        <p:strVal val="visible"/>
                                      </p:to>
                                    </p:set>
                                    <p:animEffect transition="in" filter="blinds(horizontal)">
                                      <p:cBhvr>
                                        <p:cTn id="18" dur="500"/>
                                        <p:tgtEl>
                                          <p:spTgt spid="3145728"/>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grpId="0" nodeType="clickEffect">
                                  <p:stCondLst>
                                    <p:cond delay="0"/>
                                  </p:stCondLst>
                                  <p:childTnLst>
                                    <p:set>
                                      <p:cBhvr>
                                        <p:cTn id="22" dur="1" fill="hold">
                                          <p:stCondLst>
                                            <p:cond delay="0"/>
                                          </p:stCondLst>
                                        </p:cTn>
                                        <p:tgtEl>
                                          <p:spTgt spid="1048605"/>
                                        </p:tgtEl>
                                        <p:attrNameLst>
                                          <p:attrName>style.visibility</p:attrName>
                                        </p:attrNameLst>
                                      </p:cBhvr>
                                      <p:to>
                                        <p:strVal val="visible"/>
                                      </p:to>
                                    </p:set>
                                    <p:animEffect transition="in" filter="blinds(horizontal)">
                                      <p:cBhvr>
                                        <p:cTn id="23" dur="500"/>
                                        <p:tgtEl>
                                          <p:spTgt spid="1048605"/>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4" fill="hold" nodeType="clickEffect">
                                  <p:stCondLst>
                                    <p:cond delay="0"/>
                                  </p:stCondLst>
                                  <p:childTnLst>
                                    <p:set>
                                      <p:cBhvr>
                                        <p:cTn id="27" dur="1" fill="hold">
                                          <p:stCondLst>
                                            <p:cond delay="0"/>
                                          </p:stCondLst>
                                        </p:cTn>
                                        <p:tgtEl>
                                          <p:spTgt spid="1048602">
                                            <p:txEl>
                                              <p:pRg st="6" end="6"/>
                                            </p:txEl>
                                          </p:spTgt>
                                        </p:tgtEl>
                                        <p:attrNameLst>
                                          <p:attrName>style.visibility</p:attrName>
                                        </p:attrNameLst>
                                      </p:cBhvr>
                                      <p:to>
                                        <p:strVal val="visible"/>
                                      </p:to>
                                    </p:set>
                                    <p:animEffect transition="in" filter="wipe(down)">
                                      <p:cBhvr>
                                        <p:cTn id="28" dur="500"/>
                                        <p:tgtEl>
                                          <p:spTgt spid="1048602">
                                            <p:txEl>
                                              <p:pRg st="6" end="6"/>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3" presetClass="entr" presetSubtype="10" fill="hold" grpId="0" nodeType="clickEffect">
                                  <p:stCondLst>
                                    <p:cond delay="0"/>
                                  </p:stCondLst>
                                  <p:childTnLst>
                                    <p:set>
                                      <p:cBhvr>
                                        <p:cTn id="32" dur="1" fill="hold">
                                          <p:stCondLst>
                                            <p:cond delay="0"/>
                                          </p:stCondLst>
                                        </p:cTn>
                                        <p:tgtEl>
                                          <p:spTgt spid="1048606"/>
                                        </p:tgtEl>
                                        <p:attrNameLst>
                                          <p:attrName>style.visibility</p:attrName>
                                        </p:attrNameLst>
                                      </p:cBhvr>
                                      <p:to>
                                        <p:strVal val="visible"/>
                                      </p:to>
                                    </p:set>
                                    <p:animEffect transition="in" filter="blinds(horizontal)">
                                      <p:cBhvr>
                                        <p:cTn id="33" dur="500"/>
                                        <p:tgtEl>
                                          <p:spTgt spid="1048606"/>
                                        </p:tgtEl>
                                      </p:cBhvr>
                                    </p:animEffect>
                                  </p:childTnLst>
                                </p:cTn>
                              </p:par>
                              <p:par>
                                <p:cTn id="34" presetID="22" presetClass="entr" presetSubtype="4" fill="hold" nodeType="withEffect">
                                  <p:stCondLst>
                                    <p:cond delay="0"/>
                                  </p:stCondLst>
                                  <p:childTnLst>
                                    <p:set>
                                      <p:cBhvr>
                                        <p:cTn id="35" dur="1" fill="hold">
                                          <p:stCondLst>
                                            <p:cond delay="0"/>
                                          </p:stCondLst>
                                        </p:cTn>
                                        <p:tgtEl>
                                          <p:spTgt spid="3145729"/>
                                        </p:tgtEl>
                                        <p:attrNameLst>
                                          <p:attrName>style.visibility</p:attrName>
                                        </p:attrNameLst>
                                      </p:cBhvr>
                                      <p:to>
                                        <p:strVal val="visible"/>
                                      </p:to>
                                    </p:set>
                                    <p:animEffect transition="in" filter="wipe(down)">
                                      <p:cBhvr>
                                        <p:cTn id="36" dur="500"/>
                                        <p:tgtEl>
                                          <p:spTgt spid="3145729"/>
                                        </p:tgtEl>
                                      </p:cBhvr>
                                    </p:animEffect>
                                  </p:childTnLst>
                                </p:cTn>
                              </p:par>
                              <p:par>
                                <p:cTn id="37" presetID="3" presetClass="entr" presetSubtype="10" fill="hold" grpId="0" nodeType="withEffect">
                                  <p:stCondLst>
                                    <p:cond delay="0"/>
                                  </p:stCondLst>
                                  <p:childTnLst>
                                    <p:set>
                                      <p:cBhvr>
                                        <p:cTn id="38" dur="1" fill="hold">
                                          <p:stCondLst>
                                            <p:cond delay="0"/>
                                          </p:stCondLst>
                                        </p:cTn>
                                        <p:tgtEl>
                                          <p:spTgt spid="3"/>
                                        </p:tgtEl>
                                        <p:attrNameLst>
                                          <p:attrName>style.visibility</p:attrName>
                                        </p:attrNameLst>
                                      </p:cBhvr>
                                      <p:to>
                                        <p:strVal val="visible"/>
                                      </p:to>
                                    </p:set>
                                    <p:animEffect transition="in" filter="blinds(horizontal)">
                                      <p:cBhvr>
                                        <p:cTn id="39" dur="500"/>
                                        <p:tgtEl>
                                          <p:spTgt spid="3"/>
                                        </p:tgtEl>
                                      </p:cBhvr>
                                    </p:animEffect>
                                  </p:childTnLst>
                                </p:cTn>
                              </p:par>
                            </p:childTnLst>
                          </p:cTn>
                        </p:par>
                      </p:childTnLst>
                    </p:cTn>
                  </p:par>
                  <p:par>
                    <p:cTn id="40" fill="hold">
                      <p:stCondLst>
                        <p:cond delay="indefinite"/>
                      </p:stCondLst>
                      <p:childTnLst>
                        <p:par>
                          <p:cTn id="41" fill="hold">
                            <p:stCondLst>
                              <p:cond delay="0"/>
                            </p:stCondLst>
                            <p:childTnLst>
                              <p:par>
                                <p:cTn id="42" presetID="3" presetClass="entr" presetSubtype="10" fill="hold" grpId="0" nodeType="clickEffect">
                                  <p:stCondLst>
                                    <p:cond delay="0"/>
                                  </p:stCondLst>
                                  <p:childTnLst>
                                    <p:set>
                                      <p:cBhvr>
                                        <p:cTn id="43" dur="1" fill="hold">
                                          <p:stCondLst>
                                            <p:cond delay="0"/>
                                          </p:stCondLst>
                                        </p:cTn>
                                        <p:tgtEl>
                                          <p:spTgt spid="1048607"/>
                                        </p:tgtEl>
                                        <p:attrNameLst>
                                          <p:attrName>style.visibility</p:attrName>
                                        </p:attrNameLst>
                                      </p:cBhvr>
                                      <p:to>
                                        <p:strVal val="visible"/>
                                      </p:to>
                                    </p:set>
                                    <p:animEffect transition="in" filter="blinds(horizontal)">
                                      <p:cBhvr>
                                        <p:cTn id="44" dur="500"/>
                                        <p:tgtEl>
                                          <p:spTgt spid="104860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604" grpId="0" bldLvl="0" animBg="1"/>
      <p:bldP spid="1048605" grpId="0"/>
      <p:bldP spid="1048605" grpId="1"/>
      <p:bldP spid="1048606" grpId="0" bldLvl="0" animBg="1"/>
      <p:bldP spid="1048606" grpId="1" animBg="1"/>
      <p:bldP spid="1048607" grpId="0"/>
      <p:bldP spid="1048607" grpId="1"/>
      <p:bldP spid="1048608" grpId="0"/>
      <p:bldP spid="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圆角矩形 6"/>
          <p:cNvSpPr/>
          <p:nvPr/>
        </p:nvSpPr>
        <p:spPr>
          <a:xfrm>
            <a:off x="245745" y="848995"/>
            <a:ext cx="11751310" cy="2980055"/>
          </a:xfrm>
          <a:prstGeom prst="roundRect">
            <a:avLst>
              <a:gd name="adj" fmla="val 16667"/>
            </a:avLst>
          </a:prstGeom>
          <a:noFill/>
          <a:ln w="63500" cap="flat" cmpd="sng">
            <a:solidFill>
              <a:schemeClr val="accent2"/>
            </a:solidFill>
            <a:prstDash val="solid"/>
            <a:headEnd type="none" w="med" len="med"/>
            <a:tailEnd type="none" w="med" len="med"/>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9" name="文本框 8"/>
          <p:cNvSpPr txBox="1"/>
          <p:nvPr/>
        </p:nvSpPr>
        <p:spPr>
          <a:xfrm>
            <a:off x="335915" y="890905"/>
            <a:ext cx="11669395" cy="1691640"/>
          </a:xfrm>
          <a:prstGeom prst="rect">
            <a:avLst/>
          </a:prstGeom>
          <a:noFill/>
        </p:spPr>
        <p:txBody>
          <a:bodyPr wrap="square">
            <a:spAutoFit/>
          </a:bodyPr>
          <a:lstStyle/>
          <a:p>
            <a:pPr algn="l"/>
            <a:r>
              <a:rPr lang="en-US" altLang="zh-CN" sz="2600">
                <a:latin typeface="Times New Roman" panose="02020603050405020304" charset="0"/>
                <a:cs typeface="Times New Roman" panose="02020603050405020304" charset="0"/>
                <a:sym typeface="+mn-ea"/>
              </a:rPr>
              <a:t>On a night of wild drama that veered from exhilaration to frustration and back again — Messi’s Argentina coughed up a 2-0 lead in the final 10 minutes of regulation, came back to lead 3-2 in extra time before being caught again at 3-3 and finally prevailing 4-2 in a penalty shootout.</a:t>
            </a:r>
            <a:endParaRPr lang="en-US" altLang="zh-CN" sz="2600">
              <a:latin typeface="Times New Roman" panose="02020603050405020304" charset="0"/>
              <a:cs typeface="Times New Roman" panose="02020603050405020304" charset="0"/>
              <a:sym typeface="+mn-ea"/>
            </a:endParaRPr>
          </a:p>
        </p:txBody>
      </p:sp>
      <p:sp>
        <p:nvSpPr>
          <p:cNvPr id="4" name="文本框 3"/>
          <p:cNvSpPr txBox="1"/>
          <p:nvPr/>
        </p:nvSpPr>
        <p:spPr>
          <a:xfrm>
            <a:off x="438785" y="2863215"/>
            <a:ext cx="967740" cy="521970"/>
          </a:xfrm>
          <a:prstGeom prst="rect">
            <a:avLst/>
          </a:prstGeom>
          <a:solidFill>
            <a:srgbClr val="0070C0"/>
          </a:solidFill>
        </p:spPr>
        <p:txBody>
          <a:bodyPr wrap="square" rtlCol="0">
            <a:spAutoFit/>
          </a:bodyPr>
          <a:lstStyle/>
          <a:p>
            <a:r>
              <a:rPr kumimoji="1" lang="zh-CN" altLang="en-US" sz="2800" b="1" dirty="0">
                <a:solidFill>
                  <a:schemeClr val="lt1"/>
                </a:solidFill>
              </a:rPr>
              <a:t>翻译</a:t>
            </a:r>
            <a:endParaRPr kumimoji="1" lang="zh-CN" altLang="en-US" sz="2800" b="1" dirty="0">
              <a:solidFill>
                <a:schemeClr val="lt1"/>
              </a:solidFill>
            </a:endParaRPr>
          </a:p>
        </p:txBody>
      </p:sp>
      <p:sp>
        <p:nvSpPr>
          <p:cNvPr id="10" name="文本框 9"/>
          <p:cNvSpPr txBox="1"/>
          <p:nvPr/>
        </p:nvSpPr>
        <p:spPr>
          <a:xfrm>
            <a:off x="1504315" y="2524760"/>
            <a:ext cx="10136505" cy="1198880"/>
          </a:xfrm>
          <a:prstGeom prst="rect">
            <a:avLst/>
          </a:prstGeom>
          <a:noFill/>
        </p:spPr>
        <p:txBody>
          <a:bodyPr wrap="square" rtlCol="0">
            <a:spAutoFit/>
          </a:bodyPr>
          <a:lstStyle/>
          <a:p>
            <a:pPr algn="l">
              <a:buClrTx/>
              <a:buSzTx/>
              <a:buFontTx/>
            </a:pPr>
            <a:r>
              <a:rPr sz="2400">
                <a:latin typeface="Times New Roman" panose="02020603050405020304" charset="0"/>
                <a:ea typeface="华文中宋" panose="02010600040101010101" charset="-122"/>
                <a:cs typeface="Times New Roman" panose="02020603050405020304" charset="0"/>
              </a:rPr>
              <a:t>这是一个戏剧性的夜晚，从兴奋到沮丧，然后又回来了——梅西的阿根廷队在常规比赛的最后10分钟</a:t>
            </a:r>
            <a:r>
              <a:rPr lang="zh-CN" sz="2400">
                <a:latin typeface="Times New Roman" panose="02020603050405020304" charset="0"/>
                <a:ea typeface="华文中宋" panose="02010600040101010101" charset="-122"/>
                <a:cs typeface="Times New Roman" panose="02020603050405020304" charset="0"/>
              </a:rPr>
              <a:t>丢掉了</a:t>
            </a:r>
            <a:r>
              <a:rPr sz="2400">
                <a:latin typeface="Times New Roman" panose="02020603050405020304" charset="0"/>
                <a:ea typeface="华文中宋" panose="02010600040101010101" charset="-122"/>
                <a:cs typeface="Times New Roman" panose="02020603050405020304" charset="0"/>
              </a:rPr>
              <a:t>2-0领先</a:t>
            </a:r>
            <a:r>
              <a:rPr lang="zh-CN" sz="2400">
                <a:latin typeface="Times New Roman" panose="02020603050405020304" charset="0"/>
                <a:ea typeface="华文中宋" panose="02010600040101010101" charset="-122"/>
                <a:cs typeface="Times New Roman" panose="02020603050405020304" charset="0"/>
              </a:rPr>
              <a:t>的优势</a:t>
            </a:r>
            <a:r>
              <a:rPr sz="2400">
                <a:latin typeface="Times New Roman" panose="02020603050405020304" charset="0"/>
                <a:ea typeface="华文中宋" panose="02010600040101010101" charset="-122"/>
                <a:cs typeface="Times New Roman" panose="02020603050405020304" charset="0"/>
              </a:rPr>
              <a:t>，在加时赛中以3-2领先，然后在3-3再次被追上，最终在点球大战中以4-2获胜。</a:t>
            </a:r>
            <a:endParaRPr sz="2400">
              <a:latin typeface="Times New Roman" panose="02020603050405020304" charset="0"/>
              <a:ea typeface="华文中宋" panose="02010600040101010101" charset="-122"/>
              <a:cs typeface="Times New Roman" panose="02020603050405020304" charset="0"/>
            </a:endParaRPr>
          </a:p>
        </p:txBody>
      </p:sp>
      <p:sp>
        <p:nvSpPr>
          <p:cNvPr id="1048610" name="文本框 16"/>
          <p:cNvSpPr txBox="1"/>
          <p:nvPr/>
        </p:nvSpPr>
        <p:spPr>
          <a:xfrm>
            <a:off x="0" y="0"/>
            <a:ext cx="1670050" cy="521970"/>
          </a:xfrm>
          <a:prstGeom prst="rect">
            <a:avLst/>
          </a:prstGeom>
          <a:solidFill>
            <a:schemeClr val="accent6"/>
          </a:solidFill>
        </p:spPr>
        <p:txBody>
          <a:bodyPr wrap="square" rtlCol="0">
            <a:spAutoFit/>
          </a:bodyPr>
          <a:lstStyle/>
          <a:p>
            <a:pPr algn="ctr"/>
            <a:r>
              <a:rPr kumimoji="1" lang="zh-CN" altLang="en-US" sz="2800" b="1" dirty="0">
                <a:solidFill>
                  <a:schemeClr val="lt1"/>
                </a:solidFill>
              </a:rPr>
              <a:t>句子翻译</a:t>
            </a:r>
            <a:endParaRPr kumimoji="1" lang="zh-CN" altLang="en-US" sz="2800" b="1" dirty="0">
              <a:solidFill>
                <a:schemeClr val="lt1"/>
              </a:solidFill>
            </a:endParaRPr>
          </a:p>
        </p:txBody>
      </p:sp>
      <p:sp>
        <p:nvSpPr>
          <p:cNvPr id="5" name="圆角矩形 4"/>
          <p:cNvSpPr/>
          <p:nvPr/>
        </p:nvSpPr>
        <p:spPr>
          <a:xfrm>
            <a:off x="245110" y="4162425"/>
            <a:ext cx="11751310" cy="2342515"/>
          </a:xfrm>
          <a:prstGeom prst="roundRect">
            <a:avLst>
              <a:gd name="adj" fmla="val 16667"/>
            </a:avLst>
          </a:prstGeom>
          <a:noFill/>
          <a:ln w="63500" cap="flat" cmpd="sng">
            <a:solidFill>
              <a:schemeClr val="accent6"/>
            </a:solidFill>
            <a:prstDash val="solid"/>
            <a:headEnd type="none" w="med" len="med"/>
            <a:tailEnd type="none" w="med" len="med"/>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6" name="文本框 5"/>
          <p:cNvSpPr txBox="1"/>
          <p:nvPr/>
        </p:nvSpPr>
        <p:spPr>
          <a:xfrm>
            <a:off x="393065" y="4227830"/>
            <a:ext cx="11314430" cy="1291590"/>
          </a:xfrm>
          <a:prstGeom prst="rect">
            <a:avLst/>
          </a:prstGeom>
          <a:noFill/>
        </p:spPr>
        <p:txBody>
          <a:bodyPr wrap="square">
            <a:spAutoFit/>
          </a:bodyPr>
          <a:lstStyle/>
          <a:p>
            <a:pPr algn="l"/>
            <a:r>
              <a:rPr sz="2600">
                <a:latin typeface="Times New Roman" panose="02020603050405020304" charset="0"/>
                <a:cs typeface="Times New Roman" panose="02020603050405020304" charset="0"/>
                <a:sym typeface="+mn-ea"/>
              </a:rPr>
              <a:t>No final had ever seen a team lose the lead twice and win on penalties. And no final had ever seen possibly the greatest player of all time exit the stage quite the way Messi did on Sunday. </a:t>
            </a:r>
            <a:endParaRPr sz="2600">
              <a:latin typeface="Times New Roman" panose="02020603050405020304" charset="0"/>
              <a:cs typeface="Times New Roman" panose="02020603050405020304" charset="0"/>
              <a:sym typeface="+mn-ea"/>
            </a:endParaRPr>
          </a:p>
        </p:txBody>
      </p:sp>
      <p:sp>
        <p:nvSpPr>
          <p:cNvPr id="12" name="文本框 11"/>
          <p:cNvSpPr txBox="1"/>
          <p:nvPr/>
        </p:nvSpPr>
        <p:spPr>
          <a:xfrm>
            <a:off x="438785" y="5726430"/>
            <a:ext cx="967740" cy="521970"/>
          </a:xfrm>
          <a:prstGeom prst="rect">
            <a:avLst/>
          </a:prstGeom>
          <a:solidFill>
            <a:srgbClr val="0070C0"/>
          </a:solidFill>
        </p:spPr>
        <p:txBody>
          <a:bodyPr wrap="square" rtlCol="0">
            <a:spAutoFit/>
          </a:bodyPr>
          <a:lstStyle/>
          <a:p>
            <a:r>
              <a:rPr kumimoji="1" lang="zh-CN" altLang="en-US" sz="2800" b="1" dirty="0">
                <a:solidFill>
                  <a:schemeClr val="lt1"/>
                </a:solidFill>
              </a:rPr>
              <a:t>翻译</a:t>
            </a:r>
            <a:endParaRPr kumimoji="1" lang="zh-CN" altLang="en-US" sz="2800" b="1" dirty="0">
              <a:solidFill>
                <a:schemeClr val="lt1"/>
              </a:solidFill>
            </a:endParaRPr>
          </a:p>
        </p:txBody>
      </p:sp>
      <p:sp>
        <p:nvSpPr>
          <p:cNvPr id="14" name="文本框 13"/>
          <p:cNvSpPr txBox="1"/>
          <p:nvPr/>
        </p:nvSpPr>
        <p:spPr>
          <a:xfrm>
            <a:off x="1406208" y="5534025"/>
            <a:ext cx="10427970" cy="829945"/>
          </a:xfrm>
          <a:prstGeom prst="rect">
            <a:avLst/>
          </a:prstGeom>
          <a:noFill/>
        </p:spPr>
        <p:txBody>
          <a:bodyPr wrap="square" rtlCol="0">
            <a:spAutoFit/>
          </a:bodyPr>
          <a:lstStyle/>
          <a:p>
            <a:pPr algn="l">
              <a:buClrTx/>
              <a:buSzTx/>
              <a:buFontTx/>
            </a:pPr>
            <a:r>
              <a:rPr sz="2400">
                <a:ea typeface="华文中宋" panose="02010600040101010101" charset="-122"/>
              </a:rPr>
              <a:t>没有一支球队在决赛中两次失去领先优势，然后在点球大战中获胜。在决赛中，从未有任何一位可能是史上最伟大的球员像周日的梅西那样退出舞台。</a:t>
            </a:r>
            <a:endParaRPr sz="2400">
              <a:ea typeface="华文中宋" panose="02010600040101010101" charset="-122"/>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linds(horizontal)">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blinds(horizontal)">
                                      <p:cBhvr>
                                        <p:cTn id="1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1" animBg="1"/>
      <p:bldP spid="10" grpId="0"/>
      <p:bldP spid="12" grpId="1" animBg="1"/>
      <p:bldP spid="1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8" name="文本框 7"/>
          <p:cNvSpPr txBox="1"/>
          <p:nvPr/>
        </p:nvSpPr>
        <p:spPr>
          <a:xfrm>
            <a:off x="219710" y="52705"/>
            <a:ext cx="11333480" cy="1106805"/>
          </a:xfrm>
          <a:prstGeom prst="rect">
            <a:avLst/>
          </a:prstGeom>
          <a:noFill/>
        </p:spPr>
        <p:txBody>
          <a:bodyPr wrap="square" rtlCol="0" anchor="t">
            <a:spAutoFit/>
          </a:bodyPr>
          <a:p>
            <a:pPr algn="ctr"/>
            <a:r>
              <a:rPr lang="en-US" altLang="zh-CN" sz="3600" b="1"/>
              <a:t>2. </a:t>
            </a:r>
            <a:r>
              <a:rPr sz="3600" b="1"/>
              <a:t>What Science May Bring in 2023</a:t>
            </a:r>
            <a:r>
              <a:rPr lang="en-US" sz="3600" b="1"/>
              <a:t>    </a:t>
            </a:r>
            <a:endParaRPr lang="en-US" sz="3600" b="1"/>
          </a:p>
          <a:p>
            <a:pPr algn="ctr"/>
            <a:r>
              <a:rPr sz="3000" b="1">
                <a:solidFill>
                  <a:srgbClr val="ED7D31"/>
                </a:solidFill>
                <a:latin typeface="微软雅黑" panose="020B0503020204020204" charset="-122"/>
                <a:ea typeface="微软雅黑" panose="020B0503020204020204" charset="-122"/>
                <a:cs typeface="微软雅黑" panose="020B0503020204020204" charset="-122"/>
              </a:rPr>
              <a:t>2023年科学展望</a:t>
            </a:r>
            <a:endParaRPr lang="zh-CN" altLang="en-US" sz="3000" b="1">
              <a:solidFill>
                <a:srgbClr val="ED7D31"/>
              </a:solidFill>
              <a:latin typeface="微软雅黑" panose="020B0503020204020204" charset="-122"/>
              <a:ea typeface="微软雅黑" panose="020B0503020204020204" charset="-122"/>
              <a:cs typeface="微软雅黑" panose="020B0503020204020204" charset="-122"/>
            </a:endParaRPr>
          </a:p>
        </p:txBody>
      </p:sp>
      <p:pic>
        <p:nvPicPr>
          <p:cNvPr id="3" name="图片 2"/>
          <p:cNvPicPr>
            <a:picLocks noChangeAspect="1"/>
          </p:cNvPicPr>
          <p:nvPr/>
        </p:nvPicPr>
        <p:blipFill>
          <a:blip r:embed="rId1"/>
          <a:stretch>
            <a:fillRect/>
          </a:stretch>
        </p:blipFill>
        <p:spPr>
          <a:xfrm>
            <a:off x="1922145" y="1270635"/>
            <a:ext cx="8348345" cy="5510530"/>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文本框 3"/>
          <p:cNvSpPr txBox="1"/>
          <p:nvPr/>
        </p:nvSpPr>
        <p:spPr>
          <a:xfrm>
            <a:off x="0" y="1365885"/>
            <a:ext cx="12056110" cy="5324475"/>
          </a:xfrm>
          <a:prstGeom prst="rect">
            <a:avLst/>
          </a:prstGeom>
          <a:noFill/>
        </p:spPr>
        <p:txBody>
          <a:bodyPr wrap="square" rtlCol="0" anchor="t">
            <a:noAutofit/>
          </a:bodyPr>
          <a:p>
            <a:r>
              <a:rPr lang="en-US" sz="2900">
                <a:latin typeface="Times New Roman" panose="02020603050405020304" charset="0"/>
                <a:cs typeface="Times New Roman" panose="02020603050405020304" charset="0"/>
              </a:rPr>
              <a:t>     </a:t>
            </a:r>
            <a:r>
              <a:rPr sz="2900">
                <a:latin typeface="Times New Roman" panose="02020603050405020304" charset="0"/>
                <a:cs typeface="Times New Roman" panose="02020603050405020304" charset="0"/>
              </a:rPr>
              <a:t>Massive satellite constellations are cluttering the night sky, two </a:t>
            </a:r>
            <a:r>
              <a:rPr lang="en-US" sz="2900">
                <a:latin typeface="Times New Roman" panose="02020603050405020304" charset="0"/>
                <a:cs typeface="Times New Roman" panose="02020603050405020304" charset="0"/>
              </a:rPr>
              <a:t>_______ (crew) </a:t>
            </a:r>
            <a:r>
              <a:rPr sz="2900">
                <a:latin typeface="Times New Roman" panose="02020603050405020304" charset="0"/>
                <a:cs typeface="Times New Roman" panose="02020603050405020304" charset="0"/>
              </a:rPr>
              <a:t>space stations are operational, and nations are fielding new military capabilities in orbit. Governments in 2023 may see Earth’s orbital regions as in urgent need of stronger international protections. </a:t>
            </a:r>
            <a:endParaRPr sz="2900">
              <a:latin typeface="Times New Roman" panose="02020603050405020304" charset="0"/>
              <a:cs typeface="Times New Roman" panose="02020603050405020304" charset="0"/>
            </a:endParaRPr>
          </a:p>
          <a:p>
            <a:r>
              <a:rPr lang="en-US" sz="2900">
                <a:latin typeface="Times New Roman" panose="02020603050405020304" charset="0"/>
                <a:cs typeface="Times New Roman" panose="02020603050405020304" charset="0"/>
              </a:rPr>
              <a:t>     </a:t>
            </a:r>
            <a:r>
              <a:rPr sz="2900">
                <a:latin typeface="Times New Roman" panose="02020603050405020304" charset="0"/>
                <a:cs typeface="Times New Roman" panose="02020603050405020304" charset="0"/>
              </a:rPr>
              <a:t>If the first orbital flight of SpaceX’s Starship vehicle is </a:t>
            </a:r>
            <a:r>
              <a:rPr lang="en-US" sz="2900">
                <a:latin typeface="Times New Roman" panose="02020603050405020304" charset="0"/>
                <a:cs typeface="Times New Roman" panose="02020603050405020304" charset="0"/>
              </a:rPr>
              <a:t>_________ (success)</a:t>
            </a:r>
            <a:r>
              <a:rPr sz="2900">
                <a:latin typeface="Times New Roman" panose="02020603050405020304" charset="0"/>
                <a:cs typeface="Times New Roman" panose="02020603050405020304" charset="0"/>
              </a:rPr>
              <a:t>, it could usher in </a:t>
            </a:r>
            <a:r>
              <a:rPr lang="en-US" sz="2900">
                <a:latin typeface="Times New Roman" panose="02020603050405020304" charset="0"/>
                <a:cs typeface="Times New Roman" panose="02020603050405020304" charset="0"/>
              </a:rPr>
              <a:t>__ </a:t>
            </a:r>
            <a:r>
              <a:rPr sz="2900">
                <a:latin typeface="Times New Roman" panose="02020603050405020304" charset="0"/>
                <a:cs typeface="Times New Roman" panose="02020603050405020304" charset="0"/>
              </a:rPr>
              <a:t>new era of exploration, space science and commerce because it will offer a less expensive way of </a:t>
            </a:r>
            <a:r>
              <a:rPr lang="en-US" sz="2900">
                <a:latin typeface="Times New Roman" panose="02020603050405020304" charset="0"/>
                <a:cs typeface="Times New Roman" panose="02020603050405020304" charset="0"/>
              </a:rPr>
              <a:t>______ (get)</a:t>
            </a:r>
            <a:r>
              <a:rPr sz="2900">
                <a:solidFill>
                  <a:srgbClr val="FF0000"/>
                </a:solidFill>
                <a:latin typeface="Times New Roman" panose="02020603050405020304" charset="0"/>
                <a:cs typeface="Times New Roman" panose="02020603050405020304" charset="0"/>
              </a:rPr>
              <a:t> </a:t>
            </a:r>
            <a:r>
              <a:rPr sz="2900">
                <a:latin typeface="Times New Roman" panose="02020603050405020304" charset="0"/>
                <a:cs typeface="Times New Roman" panose="02020603050405020304" charset="0"/>
              </a:rPr>
              <a:t>cargo and crews off Earth. We also think 2023 will advance the search for life </a:t>
            </a:r>
            <a:r>
              <a:rPr lang="en-US" sz="2900">
                <a:latin typeface="Times New Roman" panose="02020603050405020304" charset="0"/>
                <a:cs typeface="Times New Roman" panose="02020603050405020304" charset="0"/>
              </a:rPr>
              <a:t>_______ </a:t>
            </a:r>
            <a:r>
              <a:rPr sz="2900">
                <a:latin typeface="Times New Roman" panose="02020603050405020304" charset="0"/>
                <a:cs typeface="Times New Roman" panose="02020603050405020304" charset="0"/>
              </a:rPr>
              <a:t>Earth, whether the James Webb Space Telescope tells us about biosignatures on a distant exoplanet </a:t>
            </a:r>
            <a:r>
              <a:rPr lang="en-US" sz="2900">
                <a:latin typeface="Times New Roman" panose="02020603050405020304" charset="0"/>
                <a:cs typeface="Times New Roman" panose="02020603050405020304" charset="0"/>
              </a:rPr>
              <a:t>___</a:t>
            </a:r>
            <a:r>
              <a:rPr sz="2900">
                <a:solidFill>
                  <a:srgbClr val="FF0000"/>
                </a:solidFill>
                <a:latin typeface="Times New Roman" panose="02020603050405020304" charset="0"/>
                <a:cs typeface="Times New Roman" panose="02020603050405020304" charset="0"/>
              </a:rPr>
              <a:t> </a:t>
            </a:r>
            <a:r>
              <a:rPr sz="2900">
                <a:latin typeface="Times New Roman" panose="02020603050405020304" charset="0"/>
                <a:cs typeface="Times New Roman" panose="02020603050405020304" charset="0"/>
              </a:rPr>
              <a:t>we discover fossils in the rocks of Mars’s Jezero Crater, </a:t>
            </a:r>
            <a:r>
              <a:rPr lang="en-US" sz="2900">
                <a:latin typeface="Times New Roman" panose="02020603050405020304" charset="0"/>
                <a:cs typeface="Times New Roman" panose="02020603050405020304" charset="0"/>
              </a:rPr>
              <a:t>______ </a:t>
            </a:r>
            <a:r>
              <a:rPr sz="2900">
                <a:latin typeface="Times New Roman" panose="02020603050405020304" charset="0"/>
                <a:cs typeface="Times New Roman" panose="02020603050405020304" charset="0"/>
              </a:rPr>
              <a:t>NASA’s Perseverance rover is </a:t>
            </a:r>
            <a:r>
              <a:rPr lang="en-US" sz="2900">
                <a:latin typeface="Times New Roman" panose="02020603050405020304" charset="0"/>
                <a:cs typeface="Times New Roman" panose="02020603050405020304" charset="0"/>
              </a:rPr>
              <a:t>________ (current) </a:t>
            </a:r>
            <a:r>
              <a:rPr sz="2900">
                <a:latin typeface="Times New Roman" panose="02020603050405020304" charset="0"/>
                <a:cs typeface="Times New Roman" panose="02020603050405020304" charset="0"/>
              </a:rPr>
              <a:t>gathering samples.</a:t>
            </a:r>
            <a:endParaRPr sz="2900">
              <a:latin typeface="Times New Roman" panose="02020603050405020304" charset="0"/>
              <a:cs typeface="Times New Roman" panose="02020603050405020304" charset="0"/>
            </a:endParaRPr>
          </a:p>
        </p:txBody>
      </p:sp>
      <p:sp>
        <p:nvSpPr>
          <p:cNvPr id="10" name="文本框 16"/>
          <p:cNvSpPr txBox="1"/>
          <p:nvPr/>
        </p:nvSpPr>
        <p:spPr>
          <a:xfrm>
            <a:off x="-19050" y="0"/>
            <a:ext cx="1872615" cy="521970"/>
          </a:xfrm>
          <a:prstGeom prst="rect">
            <a:avLst/>
          </a:prstGeom>
          <a:solidFill>
            <a:srgbClr val="70AD47"/>
          </a:solidFill>
        </p:spPr>
        <p:txBody>
          <a:bodyPr wrap="square" rtlCol="0">
            <a:spAutoFit/>
          </a:bodyPr>
          <a:p>
            <a:pPr lvl="0" algn="l">
              <a:buClrTx/>
              <a:buSzTx/>
              <a:buFontTx/>
            </a:pPr>
            <a:r>
              <a:rPr kumimoji="1" lang="zh-CN" altLang="zh-CN" sz="2800" b="1" dirty="0">
                <a:solidFill>
                  <a:sysClr val="window" lastClr="FFFFFF"/>
                </a:solidFill>
                <a:sym typeface="微软雅黑" panose="020B0503020204020204" charset="-122"/>
              </a:rPr>
              <a:t>语篇填空</a:t>
            </a:r>
            <a:r>
              <a:rPr kumimoji="1" lang="en-US" altLang="zh-CN" sz="2800" b="1" dirty="0">
                <a:solidFill>
                  <a:sysClr val="window" lastClr="FFFFFF"/>
                </a:solidFill>
                <a:sym typeface="微软雅黑" panose="020B0503020204020204" charset="-122"/>
              </a:rPr>
              <a:t>1</a:t>
            </a:r>
            <a:endParaRPr kumimoji="1" lang="en-US" altLang="zh-CN" sz="2800" b="1" dirty="0">
              <a:solidFill>
                <a:sysClr val="window" lastClr="FFFFFF"/>
              </a:solidFill>
              <a:sym typeface="微软雅黑" panose="020B0503020204020204" charset="-122"/>
            </a:endParaRPr>
          </a:p>
        </p:txBody>
      </p:sp>
      <p:sp>
        <p:nvSpPr>
          <p:cNvPr id="1048598" name="文本框 4"/>
          <p:cNvSpPr txBox="1"/>
          <p:nvPr/>
        </p:nvSpPr>
        <p:spPr>
          <a:xfrm>
            <a:off x="1852930" y="65405"/>
            <a:ext cx="6642735" cy="445135"/>
          </a:xfrm>
          <a:prstGeom prst="rect">
            <a:avLst/>
          </a:prstGeom>
          <a:noFill/>
        </p:spPr>
        <p:txBody>
          <a:bodyPr wrap="square" rtlCol="0">
            <a:spAutoFit/>
          </a:bodyPr>
          <a:p>
            <a:pPr algn="l">
              <a:buClrTx/>
              <a:buSzTx/>
              <a:buFontTx/>
            </a:pPr>
            <a:r>
              <a:rPr sz="2300" b="1">
                <a:solidFill>
                  <a:srgbClr val="ED7D31"/>
                </a:solidFill>
                <a:latin typeface="微软雅黑" panose="020B0503020204020204" charset="-122"/>
                <a:ea typeface="微软雅黑" panose="020B0503020204020204" charset="-122"/>
                <a:cs typeface="微软雅黑" panose="020B0503020204020204" charset="-122"/>
              </a:rPr>
              <a:t>（</a:t>
            </a:r>
            <a:r>
              <a:rPr lang="zh-CN" sz="2300" b="1">
                <a:solidFill>
                  <a:srgbClr val="ED7D31"/>
                </a:solidFill>
                <a:latin typeface="微软雅黑" panose="020B0503020204020204" charset="-122"/>
                <a:ea typeface="微软雅黑" panose="020B0503020204020204" charset="-122"/>
                <a:cs typeface="微软雅黑" panose="020B0503020204020204" charset="-122"/>
              </a:rPr>
              <a:t>《科学美国人</a:t>
            </a:r>
            <a:r>
              <a:rPr sz="2300" b="1">
                <a:solidFill>
                  <a:srgbClr val="ED7D31"/>
                </a:solidFill>
                <a:latin typeface="微软雅黑" panose="020B0503020204020204" charset="-122"/>
                <a:ea typeface="微软雅黑" panose="020B0503020204020204" charset="-122"/>
                <a:cs typeface="微软雅黑" panose="020B0503020204020204" charset="-122"/>
              </a:rPr>
              <a:t>》202</a:t>
            </a:r>
            <a:r>
              <a:rPr lang="en-US" sz="2300" b="1">
                <a:solidFill>
                  <a:srgbClr val="ED7D31"/>
                </a:solidFill>
                <a:latin typeface="微软雅黑" panose="020B0503020204020204" charset="-122"/>
                <a:ea typeface="微软雅黑" panose="020B0503020204020204" charset="-122"/>
                <a:cs typeface="微软雅黑" panose="020B0503020204020204" charset="-122"/>
              </a:rPr>
              <a:t>3</a:t>
            </a:r>
            <a:r>
              <a:rPr sz="2300" b="1">
                <a:solidFill>
                  <a:srgbClr val="ED7D31"/>
                </a:solidFill>
                <a:latin typeface="微软雅黑" panose="020B0503020204020204" charset="-122"/>
                <a:ea typeface="微软雅黑" panose="020B0503020204020204" charset="-122"/>
                <a:cs typeface="微软雅黑" panose="020B0503020204020204" charset="-122"/>
              </a:rPr>
              <a:t>年</a:t>
            </a:r>
            <a:r>
              <a:rPr lang="en-US" sz="2300" b="1">
                <a:solidFill>
                  <a:srgbClr val="ED7D31"/>
                </a:solidFill>
                <a:latin typeface="微软雅黑" panose="020B0503020204020204" charset="-122"/>
                <a:ea typeface="微软雅黑" panose="020B0503020204020204" charset="-122"/>
                <a:cs typeface="微软雅黑" panose="020B0503020204020204" charset="-122"/>
              </a:rPr>
              <a:t>1</a:t>
            </a:r>
            <a:r>
              <a:rPr lang="zh-CN" altLang="en-US" sz="2300" b="1">
                <a:solidFill>
                  <a:srgbClr val="ED7D31"/>
                </a:solidFill>
                <a:latin typeface="微软雅黑" panose="020B0503020204020204" charset="-122"/>
                <a:ea typeface="微软雅黑" panose="020B0503020204020204" charset="-122"/>
                <a:cs typeface="微软雅黑" panose="020B0503020204020204" charset="-122"/>
              </a:rPr>
              <a:t>月刊</a:t>
            </a:r>
            <a:r>
              <a:rPr lang="en-US" altLang="zh-CN" sz="2300" b="1">
                <a:solidFill>
                  <a:srgbClr val="ED7D31"/>
                </a:solidFill>
                <a:latin typeface="微软雅黑" panose="020B0503020204020204" charset="-122"/>
                <a:ea typeface="微软雅黑" panose="020B0503020204020204" charset="-122"/>
                <a:cs typeface="微软雅黑" panose="020B0503020204020204" charset="-122"/>
              </a:rPr>
              <a:t> </a:t>
            </a:r>
            <a:r>
              <a:rPr lang="en-US" sz="2300" b="1">
                <a:solidFill>
                  <a:srgbClr val="ED7D31"/>
                </a:solidFill>
                <a:latin typeface="微软雅黑" panose="020B0503020204020204" charset="-122"/>
                <a:ea typeface="微软雅黑" panose="020B0503020204020204" charset="-122"/>
                <a:cs typeface="微软雅黑" panose="020B0503020204020204" charset="-122"/>
              </a:rPr>
              <a:t>8</a:t>
            </a:r>
            <a:r>
              <a:rPr lang="zh-CN" altLang="en-US" sz="2300" b="1">
                <a:solidFill>
                  <a:srgbClr val="ED7D31"/>
                </a:solidFill>
                <a:latin typeface="微软雅黑" panose="020B0503020204020204" charset="-122"/>
                <a:ea typeface="微软雅黑" panose="020B0503020204020204" charset="-122"/>
                <a:cs typeface="微软雅黑" panose="020B0503020204020204" charset="-122"/>
              </a:rPr>
              <a:t>页</a:t>
            </a:r>
            <a:r>
              <a:rPr sz="2300" b="1">
                <a:solidFill>
                  <a:srgbClr val="ED7D31"/>
                </a:solidFill>
                <a:latin typeface="微软雅黑" panose="020B0503020204020204" charset="-122"/>
                <a:ea typeface="微软雅黑" panose="020B0503020204020204" charset="-122"/>
                <a:cs typeface="微软雅黑" panose="020B0503020204020204" charset="-122"/>
              </a:rPr>
              <a:t>）</a:t>
            </a:r>
            <a:endParaRPr sz="2300" b="1">
              <a:solidFill>
                <a:srgbClr val="ED7D31"/>
              </a:solidFill>
              <a:latin typeface="微软雅黑" panose="020B0503020204020204" charset="-122"/>
              <a:ea typeface="微软雅黑" panose="020B0503020204020204" charset="-122"/>
              <a:cs typeface="微软雅黑" panose="020B0503020204020204" charset="-122"/>
            </a:endParaRPr>
          </a:p>
        </p:txBody>
      </p:sp>
      <p:pic>
        <p:nvPicPr>
          <p:cNvPr id="3" name="图片 2"/>
          <p:cNvPicPr>
            <a:picLocks noChangeAspect="1"/>
          </p:cNvPicPr>
          <p:nvPr/>
        </p:nvPicPr>
        <p:blipFill>
          <a:blip r:embed="rId1"/>
          <a:stretch>
            <a:fillRect/>
          </a:stretch>
        </p:blipFill>
        <p:spPr>
          <a:xfrm>
            <a:off x="4582160" y="822325"/>
            <a:ext cx="2651381" cy="432000"/>
          </a:xfrm>
          <a:prstGeom prst="rect">
            <a:avLst/>
          </a:prstGeom>
        </p:spPr>
      </p:pic>
      <p:sp>
        <p:nvSpPr>
          <p:cNvPr id="18" name="文本框 17"/>
          <p:cNvSpPr txBox="1"/>
          <p:nvPr/>
        </p:nvSpPr>
        <p:spPr>
          <a:xfrm>
            <a:off x="8778875" y="3205480"/>
            <a:ext cx="1734185" cy="445770"/>
          </a:xfrm>
          <a:prstGeom prst="rect">
            <a:avLst/>
          </a:prstGeom>
          <a:noFill/>
          <a:ln w="12700" cap="flat">
            <a:noFill/>
            <a:miter lim="400000"/>
          </a:ln>
        </p:spPr>
        <p:style>
          <a:lnRef idx="0">
            <a:srgbClr val="FFFFFF"/>
          </a:lnRef>
          <a:fillRef idx="0">
            <a:srgbClr val="FFFFFF"/>
          </a:fillRef>
          <a:effectRef idx="0">
            <a:srgbClr val="FFFFFF"/>
          </a:effectRef>
          <a:fontRef idx="none"/>
        </p:style>
        <p:txBody>
          <a:bodyPr rot="0" vertOverflow="overflow" horzOverflow="overflow" vert="horz" wrap="square" lIns="0" tIns="0" rIns="0" bIns="0" numCol="1" spcCol="38100" rtlCol="0" anchor="t" forceAA="0" upright="0">
            <a:spAutoFit/>
          </a:bodyPr>
          <a:p>
            <a:pPr marL="0" marR="0" indent="0" algn="l" defTabSz="914400" rtl="0" fontAlgn="auto" latinLnBrk="0" hangingPunct="0">
              <a:lnSpc>
                <a:spcPct val="100000"/>
              </a:lnSpc>
              <a:spcBef>
                <a:spcPts val="0"/>
              </a:spcBef>
              <a:spcAft>
                <a:spcPts val="0"/>
              </a:spcAft>
              <a:buClrTx/>
              <a:buSzTx/>
              <a:buFontTx/>
              <a:buNone/>
            </a:pPr>
            <a:r>
              <a:rPr sz="2900">
                <a:solidFill>
                  <a:srgbClr val="FF0000"/>
                </a:solidFill>
                <a:latin typeface="Times New Roman" panose="02020603050405020304" charset="0"/>
                <a:cs typeface="Times New Roman" panose="02020603050405020304" charset="0"/>
                <a:sym typeface="+mn-ea"/>
              </a:rPr>
              <a:t>successful</a:t>
            </a:r>
            <a:endParaRPr kumimoji="0" lang="zh-CN" altLang="en-US" sz="2900" b="0" i="0" u="none" strike="noStrike" cap="none" spc="0" normalizeH="0" baseline="0">
              <a:ln>
                <a:noFill/>
              </a:ln>
              <a:solidFill>
                <a:srgbClr val="FF0000"/>
              </a:solidFill>
              <a:effectLst/>
              <a:uFillTx/>
              <a:latin typeface="Times New Roman" panose="02020603050405020304" charset="0"/>
              <a:ea typeface="+mj-ea"/>
              <a:cs typeface="Times New Roman" panose="02020603050405020304" charset="0"/>
              <a:sym typeface="+mn-ea"/>
            </a:endParaRPr>
          </a:p>
        </p:txBody>
      </p:sp>
      <p:sp>
        <p:nvSpPr>
          <p:cNvPr id="19" name="文本框 18"/>
          <p:cNvSpPr txBox="1"/>
          <p:nvPr/>
        </p:nvSpPr>
        <p:spPr>
          <a:xfrm>
            <a:off x="174625" y="5870575"/>
            <a:ext cx="1485265" cy="445770"/>
          </a:xfrm>
          <a:prstGeom prst="rect">
            <a:avLst/>
          </a:prstGeom>
          <a:noFill/>
          <a:ln w="12700" cap="flat">
            <a:noFill/>
            <a:miter lim="400000"/>
          </a:ln>
        </p:spPr>
        <p:style>
          <a:lnRef idx="0">
            <a:srgbClr val="FFFFFF"/>
          </a:lnRef>
          <a:fillRef idx="0">
            <a:srgbClr val="FFFFFF"/>
          </a:fillRef>
          <a:effectRef idx="0">
            <a:srgbClr val="FFFFFF"/>
          </a:effectRef>
          <a:fontRef idx="none"/>
        </p:style>
        <p:txBody>
          <a:bodyPr rot="0" vertOverflow="overflow" horzOverflow="overflow" vert="horz" wrap="square" lIns="0" tIns="0" rIns="0" bIns="0" numCol="1" spcCol="38100" rtlCol="0" anchor="t" forceAA="0" upright="0">
            <a:spAutoFit/>
          </a:bodyPr>
          <a:p>
            <a:pPr marL="0" marR="0" indent="0" algn="l" defTabSz="914400" rtl="0" fontAlgn="auto" latinLnBrk="0" hangingPunct="0">
              <a:lnSpc>
                <a:spcPct val="100000"/>
              </a:lnSpc>
              <a:spcBef>
                <a:spcPts val="0"/>
              </a:spcBef>
              <a:spcAft>
                <a:spcPts val="0"/>
              </a:spcAft>
              <a:buClrTx/>
              <a:buSzTx/>
              <a:buFontTx/>
              <a:buNone/>
            </a:pPr>
            <a:r>
              <a:rPr sz="2900">
                <a:solidFill>
                  <a:srgbClr val="FF0000"/>
                </a:solidFill>
                <a:latin typeface="Times New Roman" panose="02020603050405020304" charset="0"/>
                <a:cs typeface="Times New Roman" panose="02020603050405020304" charset="0"/>
                <a:sym typeface="+mn-ea"/>
              </a:rPr>
              <a:t>where </a:t>
            </a:r>
            <a:endParaRPr kumimoji="0" lang="en-US" sz="2900" b="0" i="0" u="none" strike="noStrike" cap="none" spc="0" normalizeH="0" baseline="0">
              <a:ln>
                <a:noFill/>
              </a:ln>
              <a:solidFill>
                <a:srgbClr val="FF0000"/>
              </a:solidFill>
              <a:effectLst/>
              <a:uFillTx/>
              <a:latin typeface="Times New Roman" panose="02020603050405020304" charset="0"/>
              <a:ea typeface="+mj-ea"/>
              <a:cs typeface="Times New Roman" panose="02020603050405020304" charset="0"/>
              <a:sym typeface="+mn-ea"/>
            </a:endParaRPr>
          </a:p>
        </p:txBody>
      </p:sp>
      <p:sp>
        <p:nvSpPr>
          <p:cNvPr id="20" name="文本框 19"/>
          <p:cNvSpPr txBox="1"/>
          <p:nvPr/>
        </p:nvSpPr>
        <p:spPr>
          <a:xfrm>
            <a:off x="2674620" y="3640455"/>
            <a:ext cx="372110" cy="445770"/>
          </a:xfrm>
          <a:prstGeom prst="rect">
            <a:avLst/>
          </a:prstGeom>
          <a:noFill/>
          <a:ln w="12700" cap="flat">
            <a:noFill/>
            <a:miter lim="400000"/>
          </a:ln>
        </p:spPr>
        <p:style>
          <a:lnRef idx="0">
            <a:srgbClr val="FFFFFF"/>
          </a:lnRef>
          <a:fillRef idx="0">
            <a:srgbClr val="FFFFFF"/>
          </a:fillRef>
          <a:effectRef idx="0">
            <a:srgbClr val="FFFFFF"/>
          </a:effectRef>
          <a:fontRef idx="none"/>
        </p:style>
        <p:txBody>
          <a:bodyPr rot="0" vertOverflow="overflow" horzOverflow="overflow" vert="horz" wrap="square" lIns="0" tIns="0" rIns="0" bIns="0" numCol="1" spcCol="38100" rtlCol="0" anchor="t" forceAA="0" upright="0">
            <a:spAutoFit/>
          </a:bodyPr>
          <a:p>
            <a:pPr marL="0" marR="0" indent="0" algn="l" defTabSz="914400" rtl="0" fontAlgn="auto" latinLnBrk="0" hangingPunct="0">
              <a:lnSpc>
                <a:spcPct val="100000"/>
              </a:lnSpc>
              <a:spcBef>
                <a:spcPts val="0"/>
              </a:spcBef>
              <a:spcAft>
                <a:spcPts val="0"/>
              </a:spcAft>
              <a:buClrTx/>
              <a:buSzTx/>
              <a:buFontTx/>
              <a:buNone/>
            </a:pPr>
            <a:r>
              <a:rPr sz="2900">
                <a:solidFill>
                  <a:srgbClr val="FF0000"/>
                </a:solidFill>
                <a:latin typeface="Times New Roman" panose="02020603050405020304" charset="0"/>
                <a:cs typeface="Times New Roman" panose="02020603050405020304" charset="0"/>
                <a:sym typeface="+mn-ea"/>
              </a:rPr>
              <a:t>a</a:t>
            </a:r>
            <a:endParaRPr sz="2900">
              <a:solidFill>
                <a:srgbClr val="FF0000"/>
              </a:solidFill>
              <a:latin typeface="Times New Roman" panose="02020603050405020304" charset="0"/>
              <a:cs typeface="Times New Roman" panose="02020603050405020304" charset="0"/>
              <a:sym typeface="+mn-ea"/>
            </a:endParaRPr>
          </a:p>
        </p:txBody>
      </p:sp>
      <p:sp>
        <p:nvSpPr>
          <p:cNvPr id="21" name="文本框 20"/>
          <p:cNvSpPr txBox="1"/>
          <p:nvPr/>
        </p:nvSpPr>
        <p:spPr>
          <a:xfrm>
            <a:off x="8727440" y="4531995"/>
            <a:ext cx="1406525" cy="445770"/>
          </a:xfrm>
          <a:prstGeom prst="rect">
            <a:avLst/>
          </a:prstGeom>
          <a:noFill/>
          <a:ln w="12700" cap="flat">
            <a:noFill/>
            <a:miter lim="400000"/>
          </a:ln>
        </p:spPr>
        <p:style>
          <a:lnRef idx="0">
            <a:srgbClr val="FFFFFF"/>
          </a:lnRef>
          <a:fillRef idx="0">
            <a:srgbClr val="FFFFFF"/>
          </a:fillRef>
          <a:effectRef idx="0">
            <a:srgbClr val="FFFFFF"/>
          </a:effectRef>
          <a:fontRef idx="none"/>
        </p:style>
        <p:txBody>
          <a:bodyPr rot="0" vertOverflow="overflow" horzOverflow="overflow" vert="horz" wrap="square" lIns="0" tIns="0" rIns="0" bIns="0" numCol="1" spcCol="38100" rtlCol="0" anchor="t" forceAA="0" upright="0">
            <a:spAutoFit/>
          </a:bodyPr>
          <a:p>
            <a:pPr marL="0" marR="0" indent="0" algn="l" defTabSz="914400" rtl="0" fontAlgn="auto" latinLnBrk="0" hangingPunct="0">
              <a:lnSpc>
                <a:spcPct val="100000"/>
              </a:lnSpc>
              <a:spcBef>
                <a:spcPts val="0"/>
              </a:spcBef>
              <a:spcAft>
                <a:spcPts val="0"/>
              </a:spcAft>
              <a:buClrTx/>
              <a:buSzTx/>
              <a:buFontTx/>
              <a:buNone/>
            </a:pPr>
            <a:r>
              <a:rPr sz="2900">
                <a:solidFill>
                  <a:srgbClr val="FF0000"/>
                </a:solidFill>
                <a:latin typeface="Times New Roman" panose="02020603050405020304" charset="0"/>
                <a:cs typeface="Times New Roman" panose="02020603050405020304" charset="0"/>
                <a:sym typeface="+mn-ea"/>
              </a:rPr>
              <a:t>beyond </a:t>
            </a:r>
            <a:endParaRPr kumimoji="0" lang="en-US" sz="2900" b="0" i="0" u="none" strike="noStrike" cap="none" spc="0" normalizeH="0" baseline="0">
              <a:ln>
                <a:noFill/>
              </a:ln>
              <a:solidFill>
                <a:srgbClr val="FF0000"/>
              </a:solidFill>
              <a:effectLst/>
              <a:uFillTx/>
              <a:latin typeface="Times New Roman" panose="02020603050405020304" charset="0"/>
              <a:ea typeface="+mj-ea"/>
              <a:cs typeface="Times New Roman" panose="02020603050405020304" charset="0"/>
              <a:sym typeface="+mn-ea"/>
            </a:endParaRPr>
          </a:p>
        </p:txBody>
      </p:sp>
      <p:sp>
        <p:nvSpPr>
          <p:cNvPr id="22" name="文本框 21"/>
          <p:cNvSpPr txBox="1"/>
          <p:nvPr/>
        </p:nvSpPr>
        <p:spPr>
          <a:xfrm>
            <a:off x="6716395" y="4086225"/>
            <a:ext cx="1347470" cy="445770"/>
          </a:xfrm>
          <a:prstGeom prst="rect">
            <a:avLst/>
          </a:prstGeom>
          <a:noFill/>
          <a:ln w="12700" cap="flat">
            <a:noFill/>
            <a:miter lim="400000"/>
          </a:ln>
        </p:spPr>
        <p:style>
          <a:lnRef idx="0">
            <a:srgbClr val="FFFFFF"/>
          </a:lnRef>
          <a:fillRef idx="0">
            <a:srgbClr val="FFFFFF"/>
          </a:fillRef>
          <a:effectRef idx="0">
            <a:srgbClr val="FFFFFF"/>
          </a:effectRef>
          <a:fontRef idx="none"/>
        </p:style>
        <p:txBody>
          <a:bodyPr rot="0" vertOverflow="overflow" horzOverflow="overflow" vert="horz" wrap="square" lIns="0" tIns="0" rIns="0" bIns="0" numCol="1" spcCol="38100" rtlCol="0" anchor="t" forceAA="0" upright="0">
            <a:spAutoFit/>
          </a:bodyPr>
          <a:p>
            <a:pPr marL="0" marR="0" indent="0" algn="l" defTabSz="914400" rtl="0" fontAlgn="auto" latinLnBrk="0" hangingPunct="0">
              <a:lnSpc>
                <a:spcPct val="100000"/>
              </a:lnSpc>
              <a:spcBef>
                <a:spcPts val="0"/>
              </a:spcBef>
              <a:spcAft>
                <a:spcPts val="0"/>
              </a:spcAft>
              <a:buClrTx/>
              <a:buSzTx/>
              <a:buFontTx/>
              <a:buNone/>
            </a:pPr>
            <a:r>
              <a:rPr sz="2900">
                <a:solidFill>
                  <a:srgbClr val="FF0000"/>
                </a:solidFill>
                <a:latin typeface="Times New Roman" panose="02020603050405020304" charset="0"/>
                <a:cs typeface="Times New Roman" panose="02020603050405020304" charset="0"/>
                <a:sym typeface="+mn-ea"/>
              </a:rPr>
              <a:t>getting</a:t>
            </a:r>
            <a:endParaRPr kumimoji="0" lang="en-US" sz="2900" b="0" i="0" u="none" strike="noStrike" cap="none" spc="0" normalizeH="0" baseline="0">
              <a:ln>
                <a:noFill/>
              </a:ln>
              <a:solidFill>
                <a:srgbClr val="FF0000"/>
              </a:solidFill>
              <a:effectLst/>
              <a:uFillTx/>
              <a:latin typeface="Times New Roman" panose="02020603050405020304" charset="0"/>
              <a:ea typeface="+mj-ea"/>
              <a:cs typeface="Times New Roman" panose="02020603050405020304" charset="0"/>
              <a:sym typeface="+mn-ea"/>
            </a:endParaRPr>
          </a:p>
        </p:txBody>
      </p:sp>
      <p:sp>
        <p:nvSpPr>
          <p:cNvPr id="23" name="文本框 22"/>
          <p:cNvSpPr txBox="1"/>
          <p:nvPr/>
        </p:nvSpPr>
        <p:spPr>
          <a:xfrm>
            <a:off x="2771775" y="5424805"/>
            <a:ext cx="648970" cy="445770"/>
          </a:xfrm>
          <a:prstGeom prst="rect">
            <a:avLst/>
          </a:prstGeom>
          <a:noFill/>
          <a:ln w="12700" cap="flat">
            <a:noFill/>
            <a:miter lim="400000"/>
          </a:ln>
        </p:spPr>
        <p:style>
          <a:lnRef idx="0">
            <a:srgbClr val="FFFFFF"/>
          </a:lnRef>
          <a:fillRef idx="0">
            <a:srgbClr val="FFFFFF"/>
          </a:fillRef>
          <a:effectRef idx="0">
            <a:srgbClr val="FFFFFF"/>
          </a:effectRef>
          <a:fontRef idx="none"/>
        </p:style>
        <p:txBody>
          <a:bodyPr rot="0" vertOverflow="overflow" horzOverflow="overflow" vert="horz" wrap="square" lIns="0" tIns="0" rIns="0" bIns="0" numCol="1" spcCol="38100" rtlCol="0" anchor="t" forceAA="0" upright="0">
            <a:spAutoFit/>
          </a:bodyPr>
          <a:p>
            <a:pPr marL="0" marR="0" indent="0" algn="l" defTabSz="914400" rtl="0" fontAlgn="auto" latinLnBrk="0" hangingPunct="0">
              <a:lnSpc>
                <a:spcPct val="100000"/>
              </a:lnSpc>
              <a:spcBef>
                <a:spcPts val="0"/>
              </a:spcBef>
              <a:spcAft>
                <a:spcPts val="0"/>
              </a:spcAft>
              <a:buClrTx/>
              <a:buSzTx/>
              <a:buFontTx/>
              <a:buNone/>
            </a:pPr>
            <a:r>
              <a:rPr sz="2900">
                <a:solidFill>
                  <a:srgbClr val="FF0000"/>
                </a:solidFill>
                <a:latin typeface="Times New Roman" panose="02020603050405020304" charset="0"/>
                <a:cs typeface="Times New Roman" panose="02020603050405020304" charset="0"/>
                <a:sym typeface="+mn-ea"/>
              </a:rPr>
              <a:t>or</a:t>
            </a:r>
            <a:endParaRPr sz="2900">
              <a:solidFill>
                <a:srgbClr val="FF0000"/>
              </a:solidFill>
              <a:latin typeface="Times New Roman" panose="02020603050405020304" charset="0"/>
              <a:cs typeface="Times New Roman" panose="02020603050405020304" charset="0"/>
              <a:sym typeface="+mn-ea"/>
            </a:endParaRPr>
          </a:p>
        </p:txBody>
      </p:sp>
      <p:sp>
        <p:nvSpPr>
          <p:cNvPr id="24" name="文本框 23"/>
          <p:cNvSpPr txBox="1"/>
          <p:nvPr/>
        </p:nvSpPr>
        <p:spPr>
          <a:xfrm>
            <a:off x="10026015" y="1437005"/>
            <a:ext cx="1112520" cy="445770"/>
          </a:xfrm>
          <a:prstGeom prst="rect">
            <a:avLst/>
          </a:prstGeom>
          <a:noFill/>
          <a:ln w="12700" cap="flat">
            <a:noFill/>
            <a:miter lim="400000"/>
          </a:ln>
        </p:spPr>
        <p:style>
          <a:lnRef idx="0">
            <a:srgbClr val="FFFFFF"/>
          </a:lnRef>
          <a:fillRef idx="0">
            <a:srgbClr val="FFFFFF"/>
          </a:fillRef>
          <a:effectRef idx="0">
            <a:srgbClr val="FFFFFF"/>
          </a:effectRef>
          <a:fontRef idx="none"/>
        </p:style>
        <p:txBody>
          <a:bodyPr rot="0" vertOverflow="overflow" horzOverflow="overflow" vert="horz" wrap="square" lIns="0" tIns="0" rIns="0" bIns="0" numCol="1" spcCol="38100" rtlCol="0" anchor="t" forceAA="0" upright="0">
            <a:spAutoFit/>
          </a:bodyPr>
          <a:p>
            <a:pPr marL="0" marR="0" indent="0" algn="l" defTabSz="914400" rtl="0" fontAlgn="auto" latinLnBrk="0" hangingPunct="0">
              <a:lnSpc>
                <a:spcPct val="100000"/>
              </a:lnSpc>
              <a:spcBef>
                <a:spcPts val="0"/>
              </a:spcBef>
              <a:spcAft>
                <a:spcPts val="0"/>
              </a:spcAft>
              <a:buClrTx/>
              <a:buSzTx/>
              <a:buFontTx/>
              <a:buNone/>
            </a:pPr>
            <a:r>
              <a:rPr sz="2900">
                <a:solidFill>
                  <a:srgbClr val="FF0000"/>
                </a:solidFill>
                <a:latin typeface="Times New Roman" panose="02020603050405020304" charset="0"/>
                <a:cs typeface="Times New Roman" panose="02020603050405020304" charset="0"/>
                <a:sym typeface="+mn-ea"/>
              </a:rPr>
              <a:t>crewed</a:t>
            </a:r>
            <a:endParaRPr sz="2900">
              <a:solidFill>
                <a:srgbClr val="FF0000"/>
              </a:solidFill>
              <a:latin typeface="Times New Roman" panose="02020603050405020304" charset="0"/>
              <a:cs typeface="Times New Roman" panose="02020603050405020304" charset="0"/>
              <a:sym typeface="+mn-ea"/>
            </a:endParaRPr>
          </a:p>
        </p:txBody>
      </p:sp>
      <p:sp>
        <p:nvSpPr>
          <p:cNvPr id="25" name="文本框 24"/>
          <p:cNvSpPr txBox="1"/>
          <p:nvPr/>
        </p:nvSpPr>
        <p:spPr>
          <a:xfrm>
            <a:off x="5904230" y="5848985"/>
            <a:ext cx="1372870" cy="445770"/>
          </a:xfrm>
          <a:prstGeom prst="rect">
            <a:avLst/>
          </a:prstGeom>
          <a:noFill/>
          <a:ln w="12700" cap="flat">
            <a:noFill/>
            <a:miter lim="400000"/>
          </a:ln>
        </p:spPr>
        <p:style>
          <a:lnRef idx="0">
            <a:srgbClr val="FFFFFF"/>
          </a:lnRef>
          <a:fillRef idx="0">
            <a:srgbClr val="FFFFFF"/>
          </a:fillRef>
          <a:effectRef idx="0">
            <a:srgbClr val="FFFFFF"/>
          </a:effectRef>
          <a:fontRef idx="none"/>
        </p:style>
        <p:txBody>
          <a:bodyPr rot="0" vertOverflow="overflow" horzOverflow="overflow" vert="horz" wrap="square" lIns="0" tIns="0" rIns="0" bIns="0" numCol="1" spcCol="38100" rtlCol="0" anchor="t" forceAA="0" upright="0">
            <a:spAutoFit/>
          </a:bodyPr>
          <a:p>
            <a:pPr marL="0" marR="0" indent="0" algn="l" defTabSz="914400" rtl="0" fontAlgn="auto" latinLnBrk="0" hangingPunct="0">
              <a:lnSpc>
                <a:spcPct val="100000"/>
              </a:lnSpc>
              <a:spcBef>
                <a:spcPts val="0"/>
              </a:spcBef>
              <a:spcAft>
                <a:spcPts val="0"/>
              </a:spcAft>
              <a:buClrTx/>
              <a:buSzTx/>
              <a:buFontTx/>
              <a:buNone/>
            </a:pPr>
            <a:r>
              <a:rPr lang="en-US" sz="2900">
                <a:solidFill>
                  <a:srgbClr val="FF0000"/>
                </a:solidFill>
                <a:latin typeface="Times New Roman" panose="02020603050405020304" charset="0"/>
                <a:cs typeface="Times New Roman" panose="02020603050405020304" charset="0"/>
                <a:sym typeface="+mn-ea"/>
              </a:rPr>
              <a:t>currently</a:t>
            </a:r>
            <a:endParaRPr kumimoji="0" lang="en-US" sz="2900" b="0" i="0" u="none" strike="noStrike" cap="none" spc="0" normalizeH="0" baseline="0">
              <a:ln>
                <a:noFill/>
              </a:ln>
              <a:solidFill>
                <a:srgbClr val="FF0000"/>
              </a:solidFill>
              <a:effectLst/>
              <a:uFillTx/>
              <a:latin typeface="Times New Roman" panose="02020603050405020304" charset="0"/>
              <a:ea typeface="+mj-ea"/>
              <a:cs typeface="Times New Roman" panose="02020603050405020304" charset="0"/>
              <a:sym typeface="+mn-ea"/>
            </a:endParaRPr>
          </a:p>
        </p:txBody>
      </p:sp>
    </p:spTree>
  </p:cSld>
  <p:clrMapOvr>
    <a:masterClrMapping/>
  </p:clrMapOvr>
  <p:timing>
    <p:tnLst>
      <p:par>
        <p:cTn id="1" dur="indefinite" restart="never" fill="hold"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down)">
                                      <p:cBhvr>
                                        <p:cTn id="7" dur="500"/>
                                        <p:tgtEl>
                                          <p:spTgt spid="2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wipe(down)">
                                      <p:cBhvr>
                                        <p:cTn id="12" dur="500"/>
                                        <p:tgtEl>
                                          <p:spTgt spid="18"/>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wipe(down)">
                                      <p:cBhvr>
                                        <p:cTn id="17" dur="500"/>
                                        <p:tgtEl>
                                          <p:spTgt spid="20"/>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22"/>
                                        </p:tgtEl>
                                        <p:attrNameLst>
                                          <p:attrName>style.visibility</p:attrName>
                                        </p:attrNameLst>
                                      </p:cBhvr>
                                      <p:to>
                                        <p:strVal val="visible"/>
                                      </p:to>
                                    </p:set>
                                    <p:animEffect transition="in" filter="wipe(down)">
                                      <p:cBhvr>
                                        <p:cTn id="22" dur="500"/>
                                        <p:tgtEl>
                                          <p:spTgt spid="22"/>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wipe(down)">
                                      <p:cBhvr>
                                        <p:cTn id="27" dur="500"/>
                                        <p:tgtEl>
                                          <p:spTgt spid="21"/>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23"/>
                                        </p:tgtEl>
                                        <p:attrNameLst>
                                          <p:attrName>style.visibility</p:attrName>
                                        </p:attrNameLst>
                                      </p:cBhvr>
                                      <p:to>
                                        <p:strVal val="visible"/>
                                      </p:to>
                                    </p:set>
                                    <p:animEffect transition="in" filter="wipe(down)">
                                      <p:cBhvr>
                                        <p:cTn id="32" dur="500"/>
                                        <p:tgtEl>
                                          <p:spTgt spid="23"/>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19"/>
                                        </p:tgtEl>
                                        <p:attrNameLst>
                                          <p:attrName>style.visibility</p:attrName>
                                        </p:attrNameLst>
                                      </p:cBhvr>
                                      <p:to>
                                        <p:strVal val="visible"/>
                                      </p:to>
                                    </p:set>
                                    <p:animEffect transition="in" filter="wipe(down)">
                                      <p:cBhvr>
                                        <p:cTn id="37" dur="500"/>
                                        <p:tgtEl>
                                          <p:spTgt spid="19"/>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grpId="0" nodeType="clickEffect">
                                  <p:stCondLst>
                                    <p:cond delay="0"/>
                                  </p:stCondLst>
                                  <p:childTnLst>
                                    <p:set>
                                      <p:cBhvr>
                                        <p:cTn id="41" dur="1" fill="hold">
                                          <p:stCondLst>
                                            <p:cond delay="0"/>
                                          </p:stCondLst>
                                        </p:cTn>
                                        <p:tgtEl>
                                          <p:spTgt spid="25"/>
                                        </p:tgtEl>
                                        <p:attrNameLst>
                                          <p:attrName>style.visibility</p:attrName>
                                        </p:attrNameLst>
                                      </p:cBhvr>
                                      <p:to>
                                        <p:strVal val="visible"/>
                                      </p:to>
                                    </p:set>
                                    <p:animEffect transition="in" filter="wipe(down)">
                                      <p:cBhvr>
                                        <p:cTn id="42"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bldLvl="0" animBg="1"/>
      <p:bldP spid="19" grpId="0" bldLvl="0" animBg="1"/>
      <p:bldP spid="20" grpId="0" bldLvl="0" animBg="1"/>
      <p:bldP spid="21" grpId="0" bldLvl="0" animBg="1"/>
      <p:bldP spid="22" grpId="0" bldLvl="0" animBg="1"/>
      <p:bldP spid="23" grpId="0" bldLvl="0" animBg="1"/>
      <p:bldP spid="24" grpId="0" bldLvl="0" animBg="1"/>
      <p:bldP spid="25" grpId="0" bldLvl="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 name="文本框 16"/>
          <p:cNvSpPr txBox="1"/>
          <p:nvPr/>
        </p:nvSpPr>
        <p:spPr>
          <a:xfrm>
            <a:off x="-19050" y="0"/>
            <a:ext cx="1871980" cy="521970"/>
          </a:xfrm>
          <a:prstGeom prst="rect">
            <a:avLst/>
          </a:prstGeom>
          <a:solidFill>
            <a:srgbClr val="70AD47"/>
          </a:solidFill>
        </p:spPr>
        <p:txBody>
          <a:bodyPr wrap="square" rtlCol="0">
            <a:spAutoFit/>
          </a:bodyPr>
          <a:p>
            <a:pPr lvl="0" algn="l">
              <a:buClrTx/>
              <a:buSzTx/>
              <a:buFontTx/>
            </a:pPr>
            <a:r>
              <a:rPr kumimoji="1" lang="zh-CN" altLang="zh-CN" sz="2800" b="1" dirty="0">
                <a:solidFill>
                  <a:sysClr val="window" lastClr="FFFFFF"/>
                </a:solidFill>
                <a:sym typeface="微软雅黑" panose="020B0503020204020204" charset="-122"/>
              </a:rPr>
              <a:t>语篇填空</a:t>
            </a:r>
            <a:r>
              <a:rPr kumimoji="1" lang="en-US" altLang="zh-CN" sz="2800" b="1" dirty="0">
                <a:solidFill>
                  <a:sysClr val="window" lastClr="FFFFFF"/>
                </a:solidFill>
                <a:sym typeface="微软雅黑" panose="020B0503020204020204" charset="-122"/>
              </a:rPr>
              <a:t>2</a:t>
            </a:r>
            <a:endParaRPr kumimoji="1" lang="en-US" altLang="zh-CN" sz="2800" b="1" dirty="0">
              <a:solidFill>
                <a:sysClr val="window" lastClr="FFFFFF"/>
              </a:solidFill>
              <a:sym typeface="微软雅黑" panose="020B0503020204020204" charset="-122"/>
            </a:endParaRPr>
          </a:p>
        </p:txBody>
      </p:sp>
      <p:sp>
        <p:nvSpPr>
          <p:cNvPr id="11" name="文本框 10"/>
          <p:cNvSpPr txBox="1"/>
          <p:nvPr/>
        </p:nvSpPr>
        <p:spPr>
          <a:xfrm>
            <a:off x="135890" y="1209675"/>
            <a:ext cx="11919585" cy="5545455"/>
          </a:xfrm>
          <a:prstGeom prst="rect">
            <a:avLst/>
          </a:prstGeom>
          <a:noFill/>
        </p:spPr>
        <p:txBody>
          <a:bodyPr wrap="square" rtlCol="0" anchor="t">
            <a:noAutofit/>
          </a:bodyPr>
          <a:p>
            <a:r>
              <a:rPr lang="en-US" sz="2500">
                <a:latin typeface="Times New Roman" panose="02020603050405020304" charset="0"/>
                <a:cs typeface="Times New Roman" panose="02020603050405020304" charset="0"/>
              </a:rPr>
              <a:t>     </a:t>
            </a:r>
            <a:r>
              <a:rPr sz="2500">
                <a:latin typeface="Times New Roman" panose="02020603050405020304" charset="0"/>
                <a:cs typeface="Times New Roman" panose="02020603050405020304" charset="0"/>
              </a:rPr>
              <a:t>We still use a tremendous amount of fossil fuels, and European leaders, </a:t>
            </a:r>
            <a:r>
              <a:rPr lang="en-US" sz="2500">
                <a:latin typeface="Times New Roman" panose="02020603050405020304" charset="0"/>
                <a:cs typeface="Times New Roman" panose="02020603050405020304" charset="0"/>
              </a:rPr>
              <a:t>______ (face) </a:t>
            </a:r>
            <a:r>
              <a:rPr sz="2500">
                <a:latin typeface="Times New Roman" panose="02020603050405020304" charset="0"/>
                <a:cs typeface="Times New Roman" panose="02020603050405020304" charset="0"/>
              </a:rPr>
              <a:t>high costs and possible shortages because of the Ukraine War, will have to make serious decisions about energy infrastructure. We’ll be watching </a:t>
            </a:r>
            <a:r>
              <a:rPr lang="en-US" sz="2500">
                <a:latin typeface="Times New Roman" panose="02020603050405020304" charset="0"/>
                <a:cs typeface="Times New Roman" panose="02020603050405020304" charset="0"/>
              </a:rPr>
              <a:t>_____ </a:t>
            </a:r>
            <a:r>
              <a:rPr sz="2500">
                <a:latin typeface="Times New Roman" panose="02020603050405020304" charset="0"/>
                <a:cs typeface="Times New Roman" panose="02020603050405020304" charset="0"/>
              </a:rPr>
              <a:t>they decide to build, particularly for renewable energy and transportation of fossil fuels, as well as what existing structures they keep online. The recently </a:t>
            </a:r>
            <a:r>
              <a:rPr lang="en-US" sz="2500">
                <a:latin typeface="Times New Roman" panose="02020603050405020304" charset="0"/>
                <a:cs typeface="Times New Roman" panose="02020603050405020304" charset="0"/>
              </a:rPr>
              <a:t>______ (elect) </a:t>
            </a:r>
            <a:r>
              <a:rPr sz="2500">
                <a:latin typeface="Times New Roman" panose="02020603050405020304" charset="0"/>
                <a:cs typeface="Times New Roman" panose="02020603050405020304" charset="0"/>
              </a:rPr>
              <a:t>U.S. government could determine future climate</a:t>
            </a:r>
            <a:r>
              <a:rPr lang="en-US" sz="2500">
                <a:latin typeface="Times New Roman" panose="02020603050405020304" charset="0"/>
                <a:cs typeface="Times New Roman" panose="02020603050405020304" charset="0"/>
              </a:rPr>
              <a:t>-</a:t>
            </a:r>
            <a:r>
              <a:rPr sz="2500">
                <a:latin typeface="Times New Roman" panose="02020603050405020304" charset="0"/>
                <a:cs typeface="Times New Roman" panose="02020603050405020304" charset="0"/>
              </a:rPr>
              <a:t>related </a:t>
            </a:r>
            <a:r>
              <a:rPr lang="en-US" sz="2500">
                <a:latin typeface="Times New Roman" panose="02020603050405020304" charset="0"/>
                <a:cs typeface="Times New Roman" panose="02020603050405020304" charset="0"/>
              </a:rPr>
              <a:t>________ (finance) </a:t>
            </a:r>
            <a:r>
              <a:rPr sz="2500">
                <a:latin typeface="Times New Roman" panose="02020603050405020304" charset="0"/>
                <a:cs typeface="Times New Roman" panose="02020603050405020304" charset="0"/>
              </a:rPr>
              <a:t>support and regulation. Simultaneously, science is revealing how much death and damage climate change is causing. We are hopeful that this burgeoning evidence will convince more people worldwide that we have to act now.</a:t>
            </a:r>
            <a:endParaRPr sz="2500">
              <a:latin typeface="Times New Roman" panose="02020603050405020304" charset="0"/>
              <a:cs typeface="Times New Roman" panose="02020603050405020304" charset="0"/>
            </a:endParaRPr>
          </a:p>
          <a:p>
            <a:r>
              <a:rPr lang="en-US" sz="2500">
                <a:latin typeface="Times New Roman" panose="02020603050405020304" charset="0"/>
                <a:cs typeface="Times New Roman" panose="02020603050405020304" charset="0"/>
              </a:rPr>
              <a:t>     </a:t>
            </a:r>
            <a:r>
              <a:rPr sz="2500">
                <a:latin typeface="Times New Roman" panose="02020603050405020304" charset="0"/>
                <a:cs typeface="Times New Roman" panose="02020603050405020304" charset="0"/>
              </a:rPr>
              <a:t>It’s very likely 2023 will be a big year for </a:t>
            </a:r>
            <a:r>
              <a:rPr lang="en-US" sz="2500">
                <a:latin typeface="Times New Roman" panose="02020603050405020304" charset="0"/>
                <a:cs typeface="Times New Roman" panose="02020603050405020304" charset="0"/>
              </a:rPr>
              <a:t>________ (recover) </a:t>
            </a:r>
            <a:r>
              <a:rPr sz="2500">
                <a:latin typeface="Times New Roman" panose="02020603050405020304" charset="0"/>
                <a:cs typeface="Times New Roman" panose="02020603050405020304" charset="0"/>
              </a:rPr>
              <a:t>after storms, floods, droughts and wildfires, magnified by the ongoing global climate emergency. Part of that recovery will require </a:t>
            </a:r>
            <a:r>
              <a:rPr lang="en-US" sz="2500">
                <a:latin typeface="Times New Roman" panose="02020603050405020304" charset="0"/>
                <a:cs typeface="Times New Roman" panose="02020603050405020304" charset="0"/>
              </a:rPr>
              <a:t>________ (official) </a:t>
            </a:r>
            <a:r>
              <a:rPr sz="2500">
                <a:latin typeface="Times New Roman" panose="02020603050405020304" charset="0"/>
                <a:cs typeface="Times New Roman" panose="02020603050405020304" charset="0"/>
              </a:rPr>
              <a:t>to make decisions on whether to rebuild and, if so, how to do it in a way </a:t>
            </a:r>
            <a:r>
              <a:rPr lang="en-US" sz="2500">
                <a:latin typeface="Times New Roman" panose="02020603050405020304" charset="0"/>
                <a:cs typeface="Times New Roman" panose="02020603050405020304" charset="0"/>
              </a:rPr>
              <a:t>__________ </a:t>
            </a:r>
            <a:r>
              <a:rPr sz="2500">
                <a:latin typeface="Times New Roman" panose="02020603050405020304" charset="0"/>
                <a:cs typeface="Times New Roman" panose="02020603050405020304" charset="0"/>
              </a:rPr>
              <a:t>helps us withstand climate change and avoid </a:t>
            </a:r>
            <a:r>
              <a:rPr lang="en-US" altLang="zh-CN" sz="2500">
                <a:solidFill>
                  <a:srgbClr val="3333FF"/>
                </a:solidFill>
                <a:latin typeface="Times New Roman" panose="02020603050405020304" charset="0"/>
                <a:cs typeface="Times New Roman" panose="02020603050405020304" charset="0"/>
              </a:rPr>
              <a:t>entrench</a:t>
            </a:r>
            <a:r>
              <a:rPr sz="2500">
                <a:latin typeface="Times New Roman" panose="02020603050405020304" charset="0"/>
                <a:cs typeface="Times New Roman" panose="02020603050405020304" charset="0"/>
              </a:rPr>
              <a:t>ing inequities. One question is whether adaptation mechanisms will </a:t>
            </a:r>
            <a:r>
              <a:rPr lang="en-US" sz="2500">
                <a:latin typeface="Times New Roman" panose="02020603050405020304" charset="0"/>
                <a:cs typeface="Times New Roman" panose="02020603050405020304" charset="0"/>
              </a:rPr>
              <a:t>___________ (distort)</a:t>
            </a:r>
            <a:r>
              <a:rPr sz="2500">
                <a:latin typeface="Times New Roman" panose="02020603050405020304" charset="0"/>
                <a:cs typeface="Times New Roman" panose="02020603050405020304" charset="0"/>
              </a:rPr>
              <a:t> by the powerful at the expense of fair and just action.</a:t>
            </a:r>
            <a:endParaRPr sz="2500">
              <a:latin typeface="Times New Roman" panose="02020603050405020304" charset="0"/>
              <a:cs typeface="Times New Roman" panose="02020603050405020304" charset="0"/>
            </a:endParaRPr>
          </a:p>
        </p:txBody>
      </p:sp>
      <p:sp>
        <p:nvSpPr>
          <p:cNvPr id="1048598" name="文本框 4"/>
          <p:cNvSpPr txBox="1"/>
          <p:nvPr/>
        </p:nvSpPr>
        <p:spPr>
          <a:xfrm>
            <a:off x="1852930" y="65405"/>
            <a:ext cx="6642735" cy="445135"/>
          </a:xfrm>
          <a:prstGeom prst="rect">
            <a:avLst/>
          </a:prstGeom>
          <a:noFill/>
        </p:spPr>
        <p:txBody>
          <a:bodyPr wrap="square" rtlCol="0">
            <a:spAutoFit/>
          </a:bodyPr>
          <a:p>
            <a:pPr algn="l">
              <a:buClrTx/>
              <a:buSzTx/>
              <a:buFontTx/>
            </a:pPr>
            <a:r>
              <a:rPr sz="2300" b="1">
                <a:solidFill>
                  <a:srgbClr val="ED7D31"/>
                </a:solidFill>
                <a:latin typeface="微软雅黑" panose="020B0503020204020204" charset="-122"/>
                <a:ea typeface="微软雅黑" panose="020B0503020204020204" charset="-122"/>
                <a:cs typeface="微软雅黑" panose="020B0503020204020204" charset="-122"/>
              </a:rPr>
              <a:t>（</a:t>
            </a:r>
            <a:r>
              <a:rPr lang="zh-CN" sz="2300" b="1">
                <a:solidFill>
                  <a:srgbClr val="ED7D31"/>
                </a:solidFill>
                <a:latin typeface="微软雅黑" panose="020B0503020204020204" charset="-122"/>
                <a:ea typeface="微软雅黑" panose="020B0503020204020204" charset="-122"/>
                <a:cs typeface="微软雅黑" panose="020B0503020204020204" charset="-122"/>
              </a:rPr>
              <a:t>《科学美国人</a:t>
            </a:r>
            <a:r>
              <a:rPr sz="2300" b="1">
                <a:solidFill>
                  <a:srgbClr val="ED7D31"/>
                </a:solidFill>
                <a:latin typeface="微软雅黑" panose="020B0503020204020204" charset="-122"/>
                <a:ea typeface="微软雅黑" panose="020B0503020204020204" charset="-122"/>
                <a:cs typeface="微软雅黑" panose="020B0503020204020204" charset="-122"/>
              </a:rPr>
              <a:t>》202</a:t>
            </a:r>
            <a:r>
              <a:rPr lang="en-US" sz="2300" b="1">
                <a:solidFill>
                  <a:srgbClr val="ED7D31"/>
                </a:solidFill>
                <a:latin typeface="微软雅黑" panose="020B0503020204020204" charset="-122"/>
                <a:ea typeface="微软雅黑" panose="020B0503020204020204" charset="-122"/>
                <a:cs typeface="微软雅黑" panose="020B0503020204020204" charset="-122"/>
              </a:rPr>
              <a:t>3</a:t>
            </a:r>
            <a:r>
              <a:rPr sz="2300" b="1">
                <a:solidFill>
                  <a:srgbClr val="ED7D31"/>
                </a:solidFill>
                <a:latin typeface="微软雅黑" panose="020B0503020204020204" charset="-122"/>
                <a:ea typeface="微软雅黑" panose="020B0503020204020204" charset="-122"/>
                <a:cs typeface="微软雅黑" panose="020B0503020204020204" charset="-122"/>
              </a:rPr>
              <a:t>年</a:t>
            </a:r>
            <a:r>
              <a:rPr lang="en-US" sz="2300" b="1">
                <a:solidFill>
                  <a:srgbClr val="ED7D31"/>
                </a:solidFill>
                <a:latin typeface="微软雅黑" panose="020B0503020204020204" charset="-122"/>
                <a:ea typeface="微软雅黑" panose="020B0503020204020204" charset="-122"/>
                <a:cs typeface="微软雅黑" panose="020B0503020204020204" charset="-122"/>
              </a:rPr>
              <a:t>1</a:t>
            </a:r>
            <a:r>
              <a:rPr lang="zh-CN" altLang="en-US" sz="2300" b="1">
                <a:solidFill>
                  <a:srgbClr val="ED7D31"/>
                </a:solidFill>
                <a:latin typeface="微软雅黑" panose="020B0503020204020204" charset="-122"/>
                <a:ea typeface="微软雅黑" panose="020B0503020204020204" charset="-122"/>
                <a:cs typeface="微软雅黑" panose="020B0503020204020204" charset="-122"/>
              </a:rPr>
              <a:t>月刊</a:t>
            </a:r>
            <a:r>
              <a:rPr lang="en-US" altLang="zh-CN" sz="2300" b="1">
                <a:solidFill>
                  <a:srgbClr val="ED7D31"/>
                </a:solidFill>
                <a:latin typeface="微软雅黑" panose="020B0503020204020204" charset="-122"/>
                <a:ea typeface="微软雅黑" panose="020B0503020204020204" charset="-122"/>
                <a:cs typeface="微软雅黑" panose="020B0503020204020204" charset="-122"/>
              </a:rPr>
              <a:t> </a:t>
            </a:r>
            <a:r>
              <a:rPr lang="en-US" sz="2300" b="1">
                <a:solidFill>
                  <a:srgbClr val="ED7D31"/>
                </a:solidFill>
                <a:latin typeface="微软雅黑" panose="020B0503020204020204" charset="-122"/>
                <a:ea typeface="微软雅黑" panose="020B0503020204020204" charset="-122"/>
                <a:cs typeface="微软雅黑" panose="020B0503020204020204" charset="-122"/>
              </a:rPr>
              <a:t>8</a:t>
            </a:r>
            <a:r>
              <a:rPr lang="zh-CN" altLang="en-US" sz="2300" b="1">
                <a:solidFill>
                  <a:srgbClr val="ED7D31"/>
                </a:solidFill>
                <a:latin typeface="微软雅黑" panose="020B0503020204020204" charset="-122"/>
                <a:ea typeface="微软雅黑" panose="020B0503020204020204" charset="-122"/>
                <a:cs typeface="微软雅黑" panose="020B0503020204020204" charset="-122"/>
              </a:rPr>
              <a:t>页</a:t>
            </a:r>
            <a:r>
              <a:rPr sz="2300" b="1">
                <a:solidFill>
                  <a:srgbClr val="ED7D31"/>
                </a:solidFill>
                <a:latin typeface="微软雅黑" panose="020B0503020204020204" charset="-122"/>
                <a:ea typeface="微软雅黑" panose="020B0503020204020204" charset="-122"/>
                <a:cs typeface="微软雅黑" panose="020B0503020204020204" charset="-122"/>
              </a:rPr>
              <a:t>）</a:t>
            </a:r>
            <a:endParaRPr sz="2300" b="1">
              <a:solidFill>
                <a:srgbClr val="ED7D31"/>
              </a:solidFill>
              <a:latin typeface="微软雅黑" panose="020B0503020204020204" charset="-122"/>
              <a:ea typeface="微软雅黑" panose="020B0503020204020204" charset="-122"/>
              <a:cs typeface="微软雅黑" panose="020B0503020204020204" charset="-122"/>
            </a:endParaRPr>
          </a:p>
        </p:txBody>
      </p:sp>
      <p:pic>
        <p:nvPicPr>
          <p:cNvPr id="4" name="图片 3"/>
          <p:cNvPicPr>
            <a:picLocks noChangeAspect="1"/>
          </p:cNvPicPr>
          <p:nvPr/>
        </p:nvPicPr>
        <p:blipFill>
          <a:blip r:embed="rId1"/>
          <a:stretch>
            <a:fillRect/>
          </a:stretch>
        </p:blipFill>
        <p:spPr>
          <a:xfrm>
            <a:off x="4646295" y="651510"/>
            <a:ext cx="2574000" cy="468000"/>
          </a:xfrm>
          <a:prstGeom prst="rect">
            <a:avLst/>
          </a:prstGeom>
        </p:spPr>
      </p:pic>
      <p:sp>
        <p:nvSpPr>
          <p:cNvPr id="5" name="文本框 4"/>
          <p:cNvSpPr txBox="1"/>
          <p:nvPr/>
        </p:nvSpPr>
        <p:spPr>
          <a:xfrm>
            <a:off x="7522210" y="2037080"/>
            <a:ext cx="1280160" cy="384175"/>
          </a:xfrm>
          <a:prstGeom prst="rect">
            <a:avLst/>
          </a:prstGeom>
          <a:noFill/>
          <a:ln w="12700" cap="flat">
            <a:noFill/>
            <a:miter lim="400000"/>
          </a:ln>
        </p:spPr>
        <p:style>
          <a:lnRef idx="0">
            <a:srgbClr val="FFFFFF"/>
          </a:lnRef>
          <a:fillRef idx="0">
            <a:srgbClr val="FFFFFF"/>
          </a:fillRef>
          <a:effectRef idx="0">
            <a:srgbClr val="FFFFFF"/>
          </a:effectRef>
          <a:fontRef idx="none"/>
        </p:style>
        <p:txBody>
          <a:bodyPr rot="0" vertOverflow="overflow" horzOverflow="overflow" vert="horz" wrap="square" lIns="0" tIns="0" rIns="0" bIns="0" numCol="1" spcCol="38100" rtlCol="0" anchor="t" forceAA="0" upright="0">
            <a:spAutoFit/>
          </a:bodyPr>
          <a:p>
            <a:pPr marL="0" marR="0" indent="0" algn="l" defTabSz="914400" rtl="0" fontAlgn="auto" latinLnBrk="0" hangingPunct="0">
              <a:lnSpc>
                <a:spcPct val="100000"/>
              </a:lnSpc>
              <a:spcBef>
                <a:spcPts val="0"/>
              </a:spcBef>
              <a:spcAft>
                <a:spcPts val="0"/>
              </a:spcAft>
              <a:buClrTx/>
              <a:buSzTx/>
              <a:buFontTx/>
              <a:buNone/>
            </a:pPr>
            <a:r>
              <a:rPr sz="2500">
                <a:solidFill>
                  <a:srgbClr val="FF0000"/>
                </a:solidFill>
                <a:latin typeface="Times New Roman" panose="02020603050405020304" charset="0"/>
                <a:cs typeface="Times New Roman" panose="02020603050405020304" charset="0"/>
                <a:sym typeface="+mn-ea"/>
              </a:rPr>
              <a:t>what </a:t>
            </a:r>
            <a:endParaRPr kumimoji="0" lang="zh-CN" altLang="en-US" sz="2500" b="0" i="0" u="none" strike="noStrike" cap="none" spc="0" normalizeH="0" baseline="0">
              <a:ln>
                <a:noFill/>
              </a:ln>
              <a:solidFill>
                <a:srgbClr val="FF0000"/>
              </a:solidFill>
              <a:effectLst/>
              <a:uFillTx/>
              <a:latin typeface="Times New Roman" panose="02020603050405020304" charset="0"/>
              <a:ea typeface="+mj-ea"/>
              <a:cs typeface="Times New Roman" panose="02020603050405020304" charset="0"/>
              <a:sym typeface="+mn-ea"/>
            </a:endParaRPr>
          </a:p>
        </p:txBody>
      </p:sp>
      <p:sp>
        <p:nvSpPr>
          <p:cNvPr id="12" name="文本框 11"/>
          <p:cNvSpPr txBox="1"/>
          <p:nvPr/>
        </p:nvSpPr>
        <p:spPr>
          <a:xfrm>
            <a:off x="3049905" y="5090795"/>
            <a:ext cx="1582420" cy="384175"/>
          </a:xfrm>
          <a:prstGeom prst="rect">
            <a:avLst/>
          </a:prstGeom>
          <a:noFill/>
          <a:ln w="12700" cap="flat">
            <a:noFill/>
            <a:miter lim="400000"/>
          </a:ln>
        </p:spPr>
        <p:style>
          <a:lnRef idx="0">
            <a:srgbClr val="FFFFFF"/>
          </a:lnRef>
          <a:fillRef idx="0">
            <a:srgbClr val="FFFFFF"/>
          </a:fillRef>
          <a:effectRef idx="0">
            <a:srgbClr val="FFFFFF"/>
          </a:effectRef>
          <a:fontRef idx="none"/>
        </p:style>
        <p:txBody>
          <a:bodyPr rot="0" vertOverflow="overflow" horzOverflow="overflow" vert="horz" wrap="square" lIns="0" tIns="0" rIns="0" bIns="0" numCol="1" spcCol="38100" rtlCol="0" anchor="t" forceAA="0" upright="0">
            <a:spAutoFit/>
          </a:bodyPr>
          <a:p>
            <a:pPr marL="0" marR="0" indent="0" algn="l" defTabSz="914400" rtl="0" fontAlgn="auto" latinLnBrk="0" hangingPunct="0">
              <a:lnSpc>
                <a:spcPct val="100000"/>
              </a:lnSpc>
              <a:spcBef>
                <a:spcPts val="0"/>
              </a:spcBef>
              <a:spcAft>
                <a:spcPts val="0"/>
              </a:spcAft>
              <a:buClrTx/>
              <a:buSzTx/>
              <a:buFontTx/>
              <a:buNone/>
            </a:pPr>
            <a:r>
              <a:rPr sz="2500">
                <a:solidFill>
                  <a:srgbClr val="FF0000"/>
                </a:solidFill>
                <a:latin typeface="Times New Roman" panose="02020603050405020304" charset="0"/>
                <a:cs typeface="Times New Roman" panose="02020603050405020304" charset="0"/>
                <a:sym typeface="+mn-ea"/>
              </a:rPr>
              <a:t>officials </a:t>
            </a:r>
            <a:endParaRPr kumimoji="0" lang="en-US" sz="2500" b="0" i="0" u="none" strike="noStrike" cap="none" spc="0" normalizeH="0" baseline="0">
              <a:ln>
                <a:noFill/>
              </a:ln>
              <a:solidFill>
                <a:srgbClr val="FF0000"/>
              </a:solidFill>
              <a:effectLst/>
              <a:uFillTx/>
              <a:latin typeface="Times New Roman" panose="02020603050405020304" charset="0"/>
              <a:ea typeface="+mj-ea"/>
              <a:cs typeface="Times New Roman" panose="02020603050405020304" charset="0"/>
              <a:sym typeface="+mn-ea"/>
            </a:endParaRPr>
          </a:p>
        </p:txBody>
      </p:sp>
      <p:sp>
        <p:nvSpPr>
          <p:cNvPr id="16" name="文本框 15"/>
          <p:cNvSpPr txBox="1"/>
          <p:nvPr/>
        </p:nvSpPr>
        <p:spPr>
          <a:xfrm>
            <a:off x="5494020" y="2783205"/>
            <a:ext cx="1337310" cy="384175"/>
          </a:xfrm>
          <a:prstGeom prst="rect">
            <a:avLst/>
          </a:prstGeom>
          <a:noFill/>
          <a:ln w="12700" cap="flat">
            <a:noFill/>
            <a:miter lim="400000"/>
          </a:ln>
        </p:spPr>
        <p:style>
          <a:lnRef idx="0">
            <a:srgbClr val="FFFFFF"/>
          </a:lnRef>
          <a:fillRef idx="0">
            <a:srgbClr val="FFFFFF"/>
          </a:fillRef>
          <a:effectRef idx="0">
            <a:srgbClr val="FFFFFF"/>
          </a:effectRef>
          <a:fontRef idx="none"/>
        </p:style>
        <p:txBody>
          <a:bodyPr rot="0" vertOverflow="overflow" horzOverflow="overflow" vert="horz" wrap="square" lIns="0" tIns="0" rIns="0" bIns="0" numCol="1" spcCol="38100" rtlCol="0" anchor="t" forceAA="0" upright="0">
            <a:spAutoFit/>
          </a:bodyPr>
          <a:p>
            <a:pPr marL="0" marR="0" indent="0" algn="l" defTabSz="914400" rtl="0" fontAlgn="auto" latinLnBrk="0" hangingPunct="0">
              <a:lnSpc>
                <a:spcPct val="100000"/>
              </a:lnSpc>
              <a:spcBef>
                <a:spcPts val="0"/>
              </a:spcBef>
              <a:spcAft>
                <a:spcPts val="0"/>
              </a:spcAft>
              <a:buClrTx/>
              <a:buSzTx/>
              <a:buFontTx/>
              <a:buNone/>
            </a:pPr>
            <a:r>
              <a:rPr sz="2500">
                <a:solidFill>
                  <a:srgbClr val="FF0000"/>
                </a:solidFill>
                <a:latin typeface="Times New Roman" panose="02020603050405020304" charset="0"/>
                <a:cs typeface="Times New Roman" panose="02020603050405020304" charset="0"/>
                <a:sym typeface="+mn-ea"/>
              </a:rPr>
              <a:t>elected </a:t>
            </a:r>
            <a:endParaRPr sz="2500">
              <a:solidFill>
                <a:srgbClr val="FF0000"/>
              </a:solidFill>
              <a:latin typeface="Times New Roman" panose="02020603050405020304" charset="0"/>
              <a:cs typeface="Times New Roman" panose="02020603050405020304" charset="0"/>
              <a:sym typeface="+mn-ea"/>
            </a:endParaRPr>
          </a:p>
        </p:txBody>
      </p:sp>
      <p:sp>
        <p:nvSpPr>
          <p:cNvPr id="17" name="文本框 16"/>
          <p:cNvSpPr txBox="1"/>
          <p:nvPr/>
        </p:nvSpPr>
        <p:spPr>
          <a:xfrm>
            <a:off x="3042285" y="5474970"/>
            <a:ext cx="1525270" cy="384175"/>
          </a:xfrm>
          <a:prstGeom prst="rect">
            <a:avLst/>
          </a:prstGeom>
          <a:noFill/>
          <a:ln w="12700" cap="flat">
            <a:noFill/>
            <a:miter lim="400000"/>
          </a:ln>
        </p:spPr>
        <p:style>
          <a:lnRef idx="0">
            <a:srgbClr val="FFFFFF"/>
          </a:lnRef>
          <a:fillRef idx="0">
            <a:srgbClr val="FFFFFF"/>
          </a:fillRef>
          <a:effectRef idx="0">
            <a:srgbClr val="FFFFFF"/>
          </a:effectRef>
          <a:fontRef idx="none"/>
        </p:style>
        <p:txBody>
          <a:bodyPr rot="0" vertOverflow="overflow" horzOverflow="overflow" vert="horz" wrap="square" lIns="0" tIns="0" rIns="0" bIns="0" numCol="1" spcCol="38100" rtlCol="0" anchor="t" forceAA="0" upright="0">
            <a:spAutoFit/>
          </a:bodyPr>
          <a:p>
            <a:pPr marL="0" marR="0" indent="0" algn="l" defTabSz="914400" rtl="0" fontAlgn="auto" latinLnBrk="0" hangingPunct="0">
              <a:lnSpc>
                <a:spcPct val="100000"/>
              </a:lnSpc>
              <a:spcBef>
                <a:spcPts val="0"/>
              </a:spcBef>
              <a:spcAft>
                <a:spcPts val="0"/>
              </a:spcAft>
              <a:buClrTx/>
              <a:buSzTx/>
              <a:buFontTx/>
              <a:buNone/>
            </a:pPr>
            <a:r>
              <a:rPr sz="2500">
                <a:solidFill>
                  <a:srgbClr val="FF0000"/>
                </a:solidFill>
                <a:latin typeface="Times New Roman" panose="02020603050405020304" charset="0"/>
                <a:cs typeface="Times New Roman" panose="02020603050405020304" charset="0"/>
                <a:sym typeface="+mn-ea"/>
              </a:rPr>
              <a:t>that </a:t>
            </a:r>
            <a:r>
              <a:rPr lang="en-US" sz="2500">
                <a:solidFill>
                  <a:srgbClr val="FF0000"/>
                </a:solidFill>
                <a:latin typeface="Times New Roman" panose="02020603050405020304" charset="0"/>
                <a:cs typeface="Times New Roman" panose="02020603050405020304" charset="0"/>
                <a:sym typeface="+mn-ea"/>
              </a:rPr>
              <a:t>/ which</a:t>
            </a:r>
            <a:endParaRPr kumimoji="0" lang="en-US" sz="2500" b="0" i="0" u="none" strike="noStrike" cap="none" spc="0" normalizeH="0" baseline="0">
              <a:ln>
                <a:noFill/>
              </a:ln>
              <a:solidFill>
                <a:srgbClr val="FF0000"/>
              </a:solidFill>
              <a:effectLst/>
              <a:uFillTx/>
              <a:latin typeface="Times New Roman" panose="02020603050405020304" charset="0"/>
              <a:ea typeface="+mj-ea"/>
              <a:cs typeface="Times New Roman" panose="02020603050405020304" charset="0"/>
              <a:sym typeface="+mn-ea"/>
            </a:endParaRPr>
          </a:p>
        </p:txBody>
      </p:sp>
      <p:sp>
        <p:nvSpPr>
          <p:cNvPr id="18" name="文本框 17"/>
          <p:cNvSpPr txBox="1"/>
          <p:nvPr/>
        </p:nvSpPr>
        <p:spPr>
          <a:xfrm>
            <a:off x="6090920" y="4312285"/>
            <a:ext cx="1614170" cy="384175"/>
          </a:xfrm>
          <a:prstGeom prst="rect">
            <a:avLst/>
          </a:prstGeom>
          <a:noFill/>
          <a:ln w="12700" cap="flat">
            <a:noFill/>
            <a:miter lim="400000"/>
          </a:ln>
        </p:spPr>
        <p:style>
          <a:lnRef idx="0">
            <a:srgbClr val="FFFFFF"/>
          </a:lnRef>
          <a:fillRef idx="0">
            <a:srgbClr val="FFFFFF"/>
          </a:fillRef>
          <a:effectRef idx="0">
            <a:srgbClr val="FFFFFF"/>
          </a:effectRef>
          <a:fontRef idx="none"/>
        </p:style>
        <p:txBody>
          <a:bodyPr rot="0" vertOverflow="overflow" horzOverflow="overflow" vert="horz" wrap="square" lIns="0" tIns="0" rIns="0" bIns="0" numCol="1" spcCol="38100" rtlCol="0" anchor="t" forceAA="0" upright="0">
            <a:spAutoFit/>
          </a:bodyPr>
          <a:p>
            <a:pPr marL="0" marR="0" indent="0" algn="l" defTabSz="914400" rtl="0" fontAlgn="auto" latinLnBrk="0" hangingPunct="0">
              <a:lnSpc>
                <a:spcPct val="100000"/>
              </a:lnSpc>
              <a:spcBef>
                <a:spcPts val="0"/>
              </a:spcBef>
              <a:spcAft>
                <a:spcPts val="0"/>
              </a:spcAft>
              <a:buClrTx/>
              <a:buSzTx/>
              <a:buFontTx/>
              <a:buNone/>
            </a:pPr>
            <a:r>
              <a:rPr sz="2500">
                <a:solidFill>
                  <a:srgbClr val="FF0000"/>
                </a:solidFill>
                <a:latin typeface="Times New Roman" panose="02020603050405020304" charset="0"/>
                <a:cs typeface="Times New Roman" panose="02020603050405020304" charset="0"/>
                <a:sym typeface="+mn-ea"/>
              </a:rPr>
              <a:t>recovery </a:t>
            </a:r>
            <a:endParaRPr kumimoji="0" lang="en-US" sz="2500" b="0" i="0" u="none" strike="noStrike" cap="none" spc="0" normalizeH="0" baseline="0">
              <a:ln>
                <a:noFill/>
              </a:ln>
              <a:solidFill>
                <a:srgbClr val="FF0000"/>
              </a:solidFill>
              <a:effectLst/>
              <a:uFillTx/>
              <a:latin typeface="Times New Roman" panose="02020603050405020304" charset="0"/>
              <a:ea typeface="+mj-ea"/>
              <a:cs typeface="Times New Roman" panose="02020603050405020304" charset="0"/>
              <a:sym typeface="+mn-ea"/>
            </a:endParaRPr>
          </a:p>
        </p:txBody>
      </p:sp>
      <p:sp>
        <p:nvSpPr>
          <p:cNvPr id="19" name="文本框 18"/>
          <p:cNvSpPr txBox="1"/>
          <p:nvPr/>
        </p:nvSpPr>
        <p:spPr>
          <a:xfrm>
            <a:off x="3144520" y="3167380"/>
            <a:ext cx="1212850" cy="384175"/>
          </a:xfrm>
          <a:prstGeom prst="rect">
            <a:avLst/>
          </a:prstGeom>
          <a:noFill/>
          <a:ln w="12700" cap="flat">
            <a:noFill/>
            <a:miter lim="400000"/>
          </a:ln>
        </p:spPr>
        <p:style>
          <a:lnRef idx="0">
            <a:srgbClr val="FFFFFF"/>
          </a:lnRef>
          <a:fillRef idx="0">
            <a:srgbClr val="FFFFFF"/>
          </a:fillRef>
          <a:effectRef idx="0">
            <a:srgbClr val="FFFFFF"/>
          </a:effectRef>
          <a:fontRef idx="none"/>
        </p:style>
        <p:txBody>
          <a:bodyPr rot="0" vertOverflow="overflow" horzOverflow="overflow" vert="horz" wrap="square" lIns="0" tIns="0" rIns="0" bIns="0" numCol="1" spcCol="38100" rtlCol="0" anchor="t" forceAA="0" upright="0">
            <a:spAutoFit/>
          </a:bodyPr>
          <a:p>
            <a:pPr marL="0" marR="0" indent="0" algn="l" defTabSz="914400" rtl="0" fontAlgn="auto" latinLnBrk="0" hangingPunct="0">
              <a:lnSpc>
                <a:spcPct val="100000"/>
              </a:lnSpc>
              <a:spcBef>
                <a:spcPts val="0"/>
              </a:spcBef>
              <a:spcAft>
                <a:spcPts val="0"/>
              </a:spcAft>
              <a:buClrTx/>
              <a:buSzTx/>
              <a:buFontTx/>
              <a:buNone/>
            </a:pPr>
            <a:r>
              <a:rPr sz="2500">
                <a:solidFill>
                  <a:srgbClr val="FF0000"/>
                </a:solidFill>
                <a:latin typeface="Times New Roman" panose="02020603050405020304" charset="0"/>
                <a:cs typeface="Times New Roman" panose="02020603050405020304" charset="0"/>
                <a:sym typeface="+mn-ea"/>
              </a:rPr>
              <a:t>financial </a:t>
            </a:r>
            <a:endParaRPr sz="2500">
              <a:solidFill>
                <a:srgbClr val="FF0000"/>
              </a:solidFill>
              <a:latin typeface="Times New Roman" panose="02020603050405020304" charset="0"/>
              <a:cs typeface="Times New Roman" panose="02020603050405020304" charset="0"/>
              <a:sym typeface="+mn-ea"/>
            </a:endParaRPr>
          </a:p>
        </p:txBody>
      </p:sp>
      <p:sp>
        <p:nvSpPr>
          <p:cNvPr id="20" name="文本框 19"/>
          <p:cNvSpPr txBox="1"/>
          <p:nvPr/>
        </p:nvSpPr>
        <p:spPr>
          <a:xfrm>
            <a:off x="9824720" y="1263650"/>
            <a:ext cx="1188720" cy="384175"/>
          </a:xfrm>
          <a:prstGeom prst="rect">
            <a:avLst/>
          </a:prstGeom>
          <a:noFill/>
          <a:ln w="12700" cap="flat">
            <a:noFill/>
            <a:miter lim="400000"/>
          </a:ln>
        </p:spPr>
        <p:style>
          <a:lnRef idx="0">
            <a:srgbClr val="FFFFFF"/>
          </a:lnRef>
          <a:fillRef idx="0">
            <a:srgbClr val="FFFFFF"/>
          </a:fillRef>
          <a:effectRef idx="0">
            <a:srgbClr val="FFFFFF"/>
          </a:effectRef>
          <a:fontRef idx="none"/>
        </p:style>
        <p:txBody>
          <a:bodyPr rot="0" vertOverflow="overflow" horzOverflow="overflow" vert="horz" wrap="square" lIns="0" tIns="0" rIns="0" bIns="0" numCol="1" spcCol="38100" rtlCol="0" anchor="t" forceAA="0" upright="0">
            <a:spAutoFit/>
          </a:bodyPr>
          <a:p>
            <a:pPr marL="0" marR="0" indent="0" algn="l" defTabSz="914400" rtl="0" fontAlgn="auto" latinLnBrk="0" hangingPunct="0">
              <a:lnSpc>
                <a:spcPct val="100000"/>
              </a:lnSpc>
              <a:spcBef>
                <a:spcPts val="0"/>
              </a:spcBef>
              <a:spcAft>
                <a:spcPts val="0"/>
              </a:spcAft>
              <a:buClrTx/>
              <a:buSzTx/>
              <a:buFontTx/>
              <a:buNone/>
            </a:pPr>
            <a:r>
              <a:rPr sz="2500">
                <a:solidFill>
                  <a:srgbClr val="FF0000"/>
                </a:solidFill>
                <a:latin typeface="Times New Roman" panose="02020603050405020304" charset="0"/>
                <a:cs typeface="Times New Roman" panose="02020603050405020304" charset="0"/>
                <a:sym typeface="+mn-ea"/>
              </a:rPr>
              <a:t>facing </a:t>
            </a:r>
            <a:endParaRPr sz="2500">
              <a:solidFill>
                <a:srgbClr val="FF0000"/>
              </a:solidFill>
              <a:latin typeface="Times New Roman" panose="02020603050405020304" charset="0"/>
              <a:cs typeface="Times New Roman" panose="02020603050405020304" charset="0"/>
              <a:sym typeface="+mn-ea"/>
            </a:endParaRPr>
          </a:p>
        </p:txBody>
      </p:sp>
      <p:sp>
        <p:nvSpPr>
          <p:cNvPr id="21" name="文本框 20"/>
          <p:cNvSpPr txBox="1"/>
          <p:nvPr/>
        </p:nvSpPr>
        <p:spPr>
          <a:xfrm>
            <a:off x="8430895" y="5791835"/>
            <a:ext cx="1763395" cy="475615"/>
          </a:xfrm>
          <a:prstGeom prst="rect">
            <a:avLst/>
          </a:prstGeom>
          <a:noFill/>
        </p:spPr>
        <p:txBody>
          <a:bodyPr wrap="square" rtlCol="0">
            <a:spAutoFit/>
          </a:bodyPr>
          <a:p>
            <a:r>
              <a:rPr sz="2500">
                <a:solidFill>
                  <a:srgbClr val="FF0000"/>
                </a:solidFill>
                <a:latin typeface="Times New Roman" panose="02020603050405020304" charset="0"/>
                <a:cs typeface="Times New Roman" panose="02020603050405020304" charset="0"/>
                <a:sym typeface="+mn-ea"/>
              </a:rPr>
              <a:t>be distorted</a:t>
            </a:r>
            <a:endParaRPr lang="zh-CN" altLang="en-US" sz="2500"/>
          </a:p>
        </p:txBody>
      </p:sp>
    </p:spTree>
  </p:cSld>
  <p:clrMapOvr>
    <a:masterClrMapping/>
  </p:clrMapOvr>
  <p:timing>
    <p:tnLst>
      <p:par>
        <p:cTn id="1" dur="indefinite" restart="never" fill="hold"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wipe(down)">
                                      <p:cBhvr>
                                        <p:cTn id="7" dur="500"/>
                                        <p:tgtEl>
                                          <p:spTgt spid="20"/>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ipe(down)">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wipe(down)">
                                      <p:cBhvr>
                                        <p:cTn id="17" dur="500"/>
                                        <p:tgtEl>
                                          <p:spTgt spid="16"/>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19"/>
                                        </p:tgtEl>
                                        <p:attrNameLst>
                                          <p:attrName>style.visibility</p:attrName>
                                        </p:attrNameLst>
                                      </p:cBhvr>
                                      <p:to>
                                        <p:strVal val="visible"/>
                                      </p:to>
                                    </p:set>
                                    <p:animEffect transition="in" filter="wipe(down)">
                                      <p:cBhvr>
                                        <p:cTn id="22" dur="500"/>
                                        <p:tgtEl>
                                          <p:spTgt spid="19"/>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18"/>
                                        </p:tgtEl>
                                        <p:attrNameLst>
                                          <p:attrName>style.visibility</p:attrName>
                                        </p:attrNameLst>
                                      </p:cBhvr>
                                      <p:to>
                                        <p:strVal val="visible"/>
                                      </p:to>
                                    </p:set>
                                    <p:animEffect transition="in" filter="wipe(down)">
                                      <p:cBhvr>
                                        <p:cTn id="27" dur="500"/>
                                        <p:tgtEl>
                                          <p:spTgt spid="18"/>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wipe(down)">
                                      <p:cBhvr>
                                        <p:cTn id="32" dur="500"/>
                                        <p:tgtEl>
                                          <p:spTgt spid="12"/>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17"/>
                                        </p:tgtEl>
                                        <p:attrNameLst>
                                          <p:attrName>style.visibility</p:attrName>
                                        </p:attrNameLst>
                                      </p:cBhvr>
                                      <p:to>
                                        <p:strVal val="visible"/>
                                      </p:to>
                                    </p:set>
                                    <p:animEffect transition="in" filter="wipe(down)">
                                      <p:cBhvr>
                                        <p:cTn id="37" dur="500"/>
                                        <p:tgtEl>
                                          <p:spTgt spid="17"/>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21"/>
                                        </p:tgtEl>
                                        <p:attrNameLst>
                                          <p:attrName>style.visibility</p:attrName>
                                        </p:attrNameLst>
                                      </p:cBhvr>
                                      <p:to>
                                        <p:strVal val="visible"/>
                                      </p:to>
                                    </p:set>
                                    <p:animEffect transition="in" filter="blinds(horizontal)">
                                      <p:cBhvr>
                                        <p:cTn id="42"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ldLvl="0" animBg="1"/>
      <p:bldP spid="12" grpId="0" bldLvl="0" animBg="1"/>
      <p:bldP spid="16" grpId="0" bldLvl="0" animBg="1"/>
      <p:bldP spid="17" grpId="0" bldLvl="0" animBg="1"/>
      <p:bldP spid="18" grpId="0" bldLvl="0" animBg="1"/>
      <p:bldP spid="19" grpId="0" bldLvl="0" animBg="1"/>
      <p:bldP spid="20" grpId="0" bldLvl="0" animBg="1"/>
      <p:bldP spid="21"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 name="文本框 16"/>
          <p:cNvSpPr txBox="1"/>
          <p:nvPr/>
        </p:nvSpPr>
        <p:spPr>
          <a:xfrm>
            <a:off x="-19050" y="0"/>
            <a:ext cx="1871980" cy="521970"/>
          </a:xfrm>
          <a:prstGeom prst="rect">
            <a:avLst/>
          </a:prstGeom>
          <a:solidFill>
            <a:srgbClr val="70AD47"/>
          </a:solidFill>
        </p:spPr>
        <p:txBody>
          <a:bodyPr wrap="square" rtlCol="0">
            <a:spAutoFit/>
          </a:bodyPr>
          <a:p>
            <a:pPr lvl="0" algn="l">
              <a:buClrTx/>
              <a:buSzTx/>
              <a:buFontTx/>
            </a:pPr>
            <a:r>
              <a:rPr kumimoji="1" lang="zh-CN" altLang="zh-CN" sz="2800" b="1" dirty="0">
                <a:solidFill>
                  <a:sysClr val="window" lastClr="FFFFFF"/>
                </a:solidFill>
                <a:sym typeface="微软雅黑" panose="020B0503020204020204" charset="-122"/>
              </a:rPr>
              <a:t>语篇填空</a:t>
            </a:r>
            <a:r>
              <a:rPr kumimoji="1" lang="en-US" altLang="zh-CN" sz="2800" b="1" dirty="0">
                <a:solidFill>
                  <a:sysClr val="window" lastClr="FFFFFF"/>
                </a:solidFill>
                <a:sym typeface="微软雅黑" panose="020B0503020204020204" charset="-122"/>
              </a:rPr>
              <a:t>3</a:t>
            </a:r>
            <a:endParaRPr kumimoji="1" lang="en-US" altLang="zh-CN" sz="2800" b="1" dirty="0">
              <a:solidFill>
                <a:sysClr val="window" lastClr="FFFFFF"/>
              </a:solidFill>
              <a:sym typeface="微软雅黑" panose="020B0503020204020204" charset="-122"/>
            </a:endParaRPr>
          </a:p>
        </p:txBody>
      </p:sp>
      <p:sp>
        <p:nvSpPr>
          <p:cNvPr id="11" name="文本框 10"/>
          <p:cNvSpPr txBox="1"/>
          <p:nvPr/>
        </p:nvSpPr>
        <p:spPr>
          <a:xfrm>
            <a:off x="49530" y="1629410"/>
            <a:ext cx="12124055" cy="4942840"/>
          </a:xfrm>
          <a:prstGeom prst="rect">
            <a:avLst/>
          </a:prstGeom>
          <a:noFill/>
        </p:spPr>
        <p:txBody>
          <a:bodyPr wrap="square" rtlCol="0" anchor="t">
            <a:noAutofit/>
          </a:bodyPr>
          <a:p>
            <a:r>
              <a:rPr lang="en-US" sz="2600">
                <a:latin typeface="Times New Roman" panose="02020603050405020304" charset="0"/>
                <a:cs typeface="Times New Roman" panose="02020603050405020304" charset="0"/>
              </a:rPr>
              <a:t>     </a:t>
            </a:r>
            <a:r>
              <a:rPr sz="2800">
                <a:latin typeface="Times New Roman" panose="02020603050405020304" charset="0"/>
                <a:cs typeface="Times New Roman" panose="02020603050405020304" charset="0"/>
              </a:rPr>
              <a:t>Public interest in COVID and funds for researching it are decreasing. </a:t>
            </a:r>
            <a:r>
              <a:rPr lang="en-US" sz="2800">
                <a:latin typeface="Times New Roman" panose="02020603050405020304" charset="0"/>
                <a:cs typeface="Times New Roman" panose="02020603050405020304" charset="0"/>
              </a:rPr>
              <a:t>____ </a:t>
            </a:r>
            <a:r>
              <a:rPr sz="2800">
                <a:latin typeface="Times New Roman" panose="02020603050405020304" charset="0"/>
                <a:cs typeface="Times New Roman" panose="02020603050405020304" charset="0"/>
              </a:rPr>
              <a:t>people are still dying of the disease or are suffering from long COVID—</a:t>
            </a:r>
            <a:r>
              <a:rPr lang="en-US" sz="2800">
                <a:latin typeface="Times New Roman" panose="02020603050405020304" charset="0"/>
                <a:cs typeface="Times New Roman" panose="02020603050405020304" charset="0"/>
              </a:rPr>
              <a:t>______</a:t>
            </a:r>
            <a:r>
              <a:rPr sz="2800">
                <a:solidFill>
                  <a:srgbClr val="FF0000"/>
                </a:solidFill>
                <a:latin typeface="Times New Roman" panose="02020603050405020304" charset="0"/>
                <a:cs typeface="Times New Roman" panose="02020603050405020304" charset="0"/>
              </a:rPr>
              <a:t> </a:t>
            </a:r>
            <a:r>
              <a:rPr sz="2800">
                <a:latin typeface="Times New Roman" panose="02020603050405020304" charset="0"/>
                <a:cs typeface="Times New Roman" panose="02020603050405020304" charset="0"/>
              </a:rPr>
              <a:t>medical experts are just starting to investigate. The SARS-CoV-2 virus continues to evolve, and more vaccines and treatments are in the works. Outbreaks of other viruses, such as monkeypox, emphasize our need for </a:t>
            </a:r>
            <a:r>
              <a:rPr lang="en-US" sz="2800">
                <a:latin typeface="Times New Roman" panose="02020603050405020304" charset="0"/>
                <a:cs typeface="Times New Roman" panose="02020603050405020304" charset="0"/>
              </a:rPr>
              <a:t>______ (good) </a:t>
            </a:r>
            <a:r>
              <a:rPr sz="2800">
                <a:latin typeface="Times New Roman" panose="02020603050405020304" charset="0"/>
                <a:cs typeface="Times New Roman" panose="02020603050405020304" charset="0"/>
              </a:rPr>
              <a:t>pandemic preparedness.</a:t>
            </a:r>
            <a:endParaRPr sz="2800">
              <a:latin typeface="Times New Roman" panose="02020603050405020304" charset="0"/>
              <a:cs typeface="Times New Roman" panose="02020603050405020304" charset="0"/>
            </a:endParaRPr>
          </a:p>
          <a:p>
            <a:r>
              <a:rPr lang="en-US" sz="2800">
                <a:latin typeface="Times New Roman" panose="02020603050405020304" charset="0"/>
                <a:cs typeface="Times New Roman" panose="02020603050405020304" charset="0"/>
              </a:rPr>
              <a:t>     </a:t>
            </a:r>
            <a:r>
              <a:rPr sz="2800">
                <a:latin typeface="Times New Roman" panose="02020603050405020304" charset="0"/>
                <a:cs typeface="Times New Roman" panose="02020603050405020304" charset="0"/>
              </a:rPr>
              <a:t>With abortion rights </a:t>
            </a:r>
            <a:r>
              <a:rPr lang="en-US" altLang="zh-CN" sz="2800">
                <a:solidFill>
                  <a:srgbClr val="3333FF"/>
                </a:solidFill>
                <a:latin typeface="Times New Roman" panose="02020603050405020304" charset="0"/>
                <a:cs typeface="Times New Roman" panose="02020603050405020304" charset="0"/>
              </a:rPr>
              <a:t>curtail</a:t>
            </a:r>
            <a:r>
              <a:rPr sz="2800">
                <a:latin typeface="Times New Roman" panose="02020603050405020304" charset="0"/>
                <a:cs typeface="Times New Roman" panose="02020603050405020304" charset="0"/>
              </a:rPr>
              <a:t>ed, we will keep covering the science behind the procedure, documenting how abortion bans or restrictions can harm pregnant people, </a:t>
            </a:r>
            <a:r>
              <a:rPr lang="en-US" sz="2800">
                <a:latin typeface="Times New Roman" panose="02020603050405020304" charset="0"/>
                <a:cs typeface="Times New Roman" panose="02020603050405020304" charset="0"/>
              </a:rPr>
              <a:t>_________ (especial) </a:t>
            </a:r>
            <a:r>
              <a:rPr sz="2800">
                <a:latin typeface="Times New Roman" panose="02020603050405020304" charset="0"/>
                <a:cs typeface="Times New Roman" panose="02020603050405020304" charset="0"/>
              </a:rPr>
              <a:t>those with limited access </a:t>
            </a:r>
            <a:r>
              <a:rPr lang="en-US" sz="2800">
                <a:latin typeface="Times New Roman" panose="02020603050405020304" charset="0"/>
                <a:cs typeface="Times New Roman" panose="02020603050405020304" charset="0"/>
              </a:rPr>
              <a:t>__ </a:t>
            </a:r>
            <a:r>
              <a:rPr sz="2800">
                <a:latin typeface="Times New Roman" panose="02020603050405020304" charset="0"/>
                <a:cs typeface="Times New Roman" panose="02020603050405020304" charset="0"/>
              </a:rPr>
              <a:t>health care. We will also continue to report on transgender health, the science of gender, and the effects of legislation on children and families </a:t>
            </a:r>
            <a:r>
              <a:rPr lang="en-US" sz="2800">
                <a:latin typeface="Times New Roman" panose="02020603050405020304" charset="0"/>
                <a:cs typeface="Times New Roman" panose="02020603050405020304" charset="0"/>
              </a:rPr>
              <a:t>_______ (seek) </a:t>
            </a:r>
            <a:r>
              <a:rPr sz="2800">
                <a:latin typeface="Times New Roman" panose="02020603050405020304" charset="0"/>
                <a:cs typeface="Times New Roman" panose="02020603050405020304" charset="0"/>
              </a:rPr>
              <a:t>gender-affirming care.</a:t>
            </a:r>
            <a:endParaRPr sz="2800">
              <a:latin typeface="Times New Roman" panose="02020603050405020304" charset="0"/>
              <a:cs typeface="Times New Roman" panose="02020603050405020304" charset="0"/>
            </a:endParaRPr>
          </a:p>
        </p:txBody>
      </p:sp>
      <p:sp>
        <p:nvSpPr>
          <p:cNvPr id="1048598" name="文本框 4"/>
          <p:cNvSpPr txBox="1"/>
          <p:nvPr/>
        </p:nvSpPr>
        <p:spPr>
          <a:xfrm>
            <a:off x="1852930" y="65405"/>
            <a:ext cx="6642735" cy="445135"/>
          </a:xfrm>
          <a:prstGeom prst="rect">
            <a:avLst/>
          </a:prstGeom>
          <a:noFill/>
        </p:spPr>
        <p:txBody>
          <a:bodyPr wrap="square" rtlCol="0">
            <a:spAutoFit/>
          </a:bodyPr>
          <a:p>
            <a:pPr algn="l">
              <a:buClrTx/>
              <a:buSzTx/>
              <a:buFontTx/>
            </a:pPr>
            <a:r>
              <a:rPr sz="2300" b="1">
                <a:solidFill>
                  <a:srgbClr val="ED7D31"/>
                </a:solidFill>
                <a:latin typeface="微软雅黑" panose="020B0503020204020204" charset="-122"/>
                <a:ea typeface="微软雅黑" panose="020B0503020204020204" charset="-122"/>
                <a:cs typeface="微软雅黑" panose="020B0503020204020204" charset="-122"/>
              </a:rPr>
              <a:t>（</a:t>
            </a:r>
            <a:r>
              <a:rPr lang="zh-CN" sz="2300" b="1">
                <a:solidFill>
                  <a:srgbClr val="ED7D31"/>
                </a:solidFill>
                <a:latin typeface="微软雅黑" panose="020B0503020204020204" charset="-122"/>
                <a:ea typeface="微软雅黑" panose="020B0503020204020204" charset="-122"/>
                <a:cs typeface="微软雅黑" panose="020B0503020204020204" charset="-122"/>
              </a:rPr>
              <a:t>《科学美国人</a:t>
            </a:r>
            <a:r>
              <a:rPr sz="2300" b="1">
                <a:solidFill>
                  <a:srgbClr val="ED7D31"/>
                </a:solidFill>
                <a:latin typeface="微软雅黑" panose="020B0503020204020204" charset="-122"/>
                <a:ea typeface="微软雅黑" panose="020B0503020204020204" charset="-122"/>
                <a:cs typeface="微软雅黑" panose="020B0503020204020204" charset="-122"/>
              </a:rPr>
              <a:t>》202</a:t>
            </a:r>
            <a:r>
              <a:rPr lang="en-US" sz="2300" b="1">
                <a:solidFill>
                  <a:srgbClr val="ED7D31"/>
                </a:solidFill>
                <a:latin typeface="微软雅黑" panose="020B0503020204020204" charset="-122"/>
                <a:ea typeface="微软雅黑" panose="020B0503020204020204" charset="-122"/>
                <a:cs typeface="微软雅黑" panose="020B0503020204020204" charset="-122"/>
              </a:rPr>
              <a:t>3</a:t>
            </a:r>
            <a:r>
              <a:rPr sz="2300" b="1">
                <a:solidFill>
                  <a:srgbClr val="ED7D31"/>
                </a:solidFill>
                <a:latin typeface="微软雅黑" panose="020B0503020204020204" charset="-122"/>
                <a:ea typeface="微软雅黑" panose="020B0503020204020204" charset="-122"/>
                <a:cs typeface="微软雅黑" panose="020B0503020204020204" charset="-122"/>
              </a:rPr>
              <a:t>年</a:t>
            </a:r>
            <a:r>
              <a:rPr lang="en-US" sz="2300" b="1">
                <a:solidFill>
                  <a:srgbClr val="ED7D31"/>
                </a:solidFill>
                <a:latin typeface="微软雅黑" panose="020B0503020204020204" charset="-122"/>
                <a:ea typeface="微软雅黑" panose="020B0503020204020204" charset="-122"/>
                <a:cs typeface="微软雅黑" panose="020B0503020204020204" charset="-122"/>
              </a:rPr>
              <a:t>1</a:t>
            </a:r>
            <a:r>
              <a:rPr lang="zh-CN" altLang="en-US" sz="2300" b="1">
                <a:solidFill>
                  <a:srgbClr val="ED7D31"/>
                </a:solidFill>
                <a:latin typeface="微软雅黑" panose="020B0503020204020204" charset="-122"/>
                <a:ea typeface="微软雅黑" panose="020B0503020204020204" charset="-122"/>
                <a:cs typeface="微软雅黑" panose="020B0503020204020204" charset="-122"/>
              </a:rPr>
              <a:t>月刊</a:t>
            </a:r>
            <a:r>
              <a:rPr lang="en-US" altLang="zh-CN" sz="2300" b="1">
                <a:solidFill>
                  <a:srgbClr val="ED7D31"/>
                </a:solidFill>
                <a:latin typeface="微软雅黑" panose="020B0503020204020204" charset="-122"/>
                <a:ea typeface="微软雅黑" panose="020B0503020204020204" charset="-122"/>
                <a:cs typeface="微软雅黑" panose="020B0503020204020204" charset="-122"/>
              </a:rPr>
              <a:t> </a:t>
            </a:r>
            <a:r>
              <a:rPr lang="en-US" sz="2300" b="1">
                <a:solidFill>
                  <a:srgbClr val="ED7D31"/>
                </a:solidFill>
                <a:latin typeface="微软雅黑" panose="020B0503020204020204" charset="-122"/>
                <a:ea typeface="微软雅黑" panose="020B0503020204020204" charset="-122"/>
                <a:cs typeface="微软雅黑" panose="020B0503020204020204" charset="-122"/>
              </a:rPr>
              <a:t>8</a:t>
            </a:r>
            <a:r>
              <a:rPr lang="zh-CN" altLang="en-US" sz="2300" b="1">
                <a:solidFill>
                  <a:srgbClr val="ED7D31"/>
                </a:solidFill>
                <a:latin typeface="微软雅黑" panose="020B0503020204020204" charset="-122"/>
                <a:ea typeface="微软雅黑" panose="020B0503020204020204" charset="-122"/>
                <a:cs typeface="微软雅黑" panose="020B0503020204020204" charset="-122"/>
              </a:rPr>
              <a:t>页</a:t>
            </a:r>
            <a:r>
              <a:rPr sz="2300" b="1">
                <a:solidFill>
                  <a:srgbClr val="ED7D31"/>
                </a:solidFill>
                <a:latin typeface="微软雅黑" panose="020B0503020204020204" charset="-122"/>
                <a:ea typeface="微软雅黑" panose="020B0503020204020204" charset="-122"/>
                <a:cs typeface="微软雅黑" panose="020B0503020204020204" charset="-122"/>
              </a:rPr>
              <a:t>）</a:t>
            </a:r>
            <a:endParaRPr sz="2300" b="1">
              <a:solidFill>
                <a:srgbClr val="ED7D31"/>
              </a:solidFill>
              <a:latin typeface="微软雅黑" panose="020B0503020204020204" charset="-122"/>
              <a:ea typeface="微软雅黑" panose="020B0503020204020204" charset="-122"/>
              <a:cs typeface="微软雅黑" panose="020B0503020204020204" charset="-122"/>
            </a:endParaRPr>
          </a:p>
        </p:txBody>
      </p:sp>
      <p:pic>
        <p:nvPicPr>
          <p:cNvPr id="5" name="图片 4"/>
          <p:cNvPicPr>
            <a:picLocks noChangeAspect="1"/>
          </p:cNvPicPr>
          <p:nvPr/>
        </p:nvPicPr>
        <p:blipFill>
          <a:blip r:embed="rId1"/>
          <a:stretch>
            <a:fillRect/>
          </a:stretch>
        </p:blipFill>
        <p:spPr>
          <a:xfrm>
            <a:off x="4859020" y="966470"/>
            <a:ext cx="1684800" cy="540000"/>
          </a:xfrm>
          <a:prstGeom prst="rect">
            <a:avLst/>
          </a:prstGeom>
        </p:spPr>
      </p:pic>
      <p:sp>
        <p:nvSpPr>
          <p:cNvPr id="12" name="文本框 11"/>
          <p:cNvSpPr txBox="1"/>
          <p:nvPr/>
        </p:nvSpPr>
        <p:spPr>
          <a:xfrm>
            <a:off x="10554335" y="2115820"/>
            <a:ext cx="1280160" cy="430530"/>
          </a:xfrm>
          <a:prstGeom prst="rect">
            <a:avLst/>
          </a:prstGeom>
          <a:noFill/>
          <a:ln w="12700" cap="flat">
            <a:noFill/>
            <a:miter lim="400000"/>
          </a:ln>
        </p:spPr>
        <p:style>
          <a:lnRef idx="0">
            <a:srgbClr val="FFFFFF"/>
          </a:lnRef>
          <a:fillRef idx="0">
            <a:srgbClr val="FFFFFF"/>
          </a:fillRef>
          <a:effectRef idx="0">
            <a:srgbClr val="FFFFFF"/>
          </a:effectRef>
          <a:fontRef idx="none"/>
        </p:style>
        <p:txBody>
          <a:bodyPr rot="0" vertOverflow="overflow" horzOverflow="overflow" vert="horz" wrap="square" lIns="0" tIns="0" rIns="0" bIns="0" numCol="1" spcCol="38100" rtlCol="0" anchor="t" forceAA="0" upright="0">
            <a:spAutoFit/>
          </a:bodyPr>
          <a:p>
            <a:pPr marL="0" marR="0" indent="0" algn="l" defTabSz="914400" rtl="0" fontAlgn="auto" latinLnBrk="0" hangingPunct="0">
              <a:lnSpc>
                <a:spcPct val="100000"/>
              </a:lnSpc>
              <a:spcBef>
                <a:spcPts val="0"/>
              </a:spcBef>
              <a:spcAft>
                <a:spcPts val="0"/>
              </a:spcAft>
              <a:buClrTx/>
              <a:buSzTx/>
              <a:buFontTx/>
              <a:buNone/>
            </a:pPr>
            <a:r>
              <a:rPr sz="2800">
                <a:solidFill>
                  <a:srgbClr val="FF0000"/>
                </a:solidFill>
                <a:latin typeface="Times New Roman" panose="02020603050405020304" charset="0"/>
                <a:cs typeface="Times New Roman" panose="02020603050405020304" charset="0"/>
                <a:sym typeface="+mn-ea"/>
              </a:rPr>
              <a:t>which</a:t>
            </a:r>
            <a:endParaRPr kumimoji="0" lang="zh-CN" altLang="en-US" sz="2800" b="0" i="0" u="none" strike="noStrike" cap="none" spc="0" normalizeH="0" baseline="0">
              <a:ln>
                <a:noFill/>
              </a:ln>
              <a:solidFill>
                <a:srgbClr val="FF0000"/>
              </a:solidFill>
              <a:effectLst/>
              <a:uFillTx/>
              <a:latin typeface="Times New Roman" panose="02020603050405020304" charset="0"/>
              <a:ea typeface="+mj-ea"/>
              <a:cs typeface="Times New Roman" panose="02020603050405020304" charset="0"/>
              <a:sym typeface="+mn-ea"/>
            </a:endParaRPr>
          </a:p>
        </p:txBody>
      </p:sp>
      <p:sp>
        <p:nvSpPr>
          <p:cNvPr id="13" name="文本框 12"/>
          <p:cNvSpPr txBox="1"/>
          <p:nvPr/>
        </p:nvSpPr>
        <p:spPr>
          <a:xfrm>
            <a:off x="5339715" y="5918200"/>
            <a:ext cx="1353185" cy="430530"/>
          </a:xfrm>
          <a:prstGeom prst="rect">
            <a:avLst/>
          </a:prstGeom>
          <a:noFill/>
          <a:ln w="12700" cap="flat">
            <a:noFill/>
            <a:miter lim="400000"/>
          </a:ln>
        </p:spPr>
        <p:style>
          <a:lnRef idx="0">
            <a:srgbClr val="FFFFFF"/>
          </a:lnRef>
          <a:fillRef idx="0">
            <a:srgbClr val="FFFFFF"/>
          </a:fillRef>
          <a:effectRef idx="0">
            <a:srgbClr val="FFFFFF"/>
          </a:effectRef>
          <a:fontRef idx="none"/>
        </p:style>
        <p:txBody>
          <a:bodyPr rot="0" vertOverflow="overflow" horzOverflow="overflow" vert="horz" wrap="square" lIns="0" tIns="0" rIns="0" bIns="0" numCol="1" spcCol="38100" rtlCol="0" anchor="t" forceAA="0" upright="0">
            <a:spAutoFit/>
          </a:bodyPr>
          <a:p>
            <a:pPr marL="0" marR="0" indent="0" algn="l" defTabSz="914400" rtl="0" fontAlgn="auto" latinLnBrk="0" hangingPunct="0">
              <a:lnSpc>
                <a:spcPct val="100000"/>
              </a:lnSpc>
              <a:spcBef>
                <a:spcPts val="0"/>
              </a:spcBef>
              <a:spcAft>
                <a:spcPts val="0"/>
              </a:spcAft>
              <a:buClrTx/>
              <a:buSzTx/>
              <a:buFontTx/>
              <a:buNone/>
            </a:pPr>
            <a:r>
              <a:rPr sz="2800">
                <a:solidFill>
                  <a:srgbClr val="FF0000"/>
                </a:solidFill>
                <a:latin typeface="Times New Roman" panose="02020603050405020304" charset="0"/>
                <a:cs typeface="Times New Roman" panose="02020603050405020304" charset="0"/>
                <a:sym typeface="+mn-ea"/>
              </a:rPr>
              <a:t>seeking </a:t>
            </a:r>
            <a:endParaRPr kumimoji="0" lang="en-US" sz="2800" b="0" i="0" u="none" strike="noStrike" cap="none" spc="0" normalizeH="0" baseline="0">
              <a:ln>
                <a:noFill/>
              </a:ln>
              <a:solidFill>
                <a:srgbClr val="FF0000"/>
              </a:solidFill>
              <a:effectLst/>
              <a:uFillTx/>
              <a:latin typeface="Times New Roman" panose="02020603050405020304" charset="0"/>
              <a:ea typeface="+mj-ea"/>
              <a:cs typeface="Times New Roman" panose="02020603050405020304" charset="0"/>
              <a:sym typeface="+mn-ea"/>
            </a:endParaRPr>
          </a:p>
        </p:txBody>
      </p:sp>
      <p:sp>
        <p:nvSpPr>
          <p:cNvPr id="17" name="文本框 16"/>
          <p:cNvSpPr txBox="1"/>
          <p:nvPr/>
        </p:nvSpPr>
        <p:spPr>
          <a:xfrm>
            <a:off x="1316990" y="5092700"/>
            <a:ext cx="1573530" cy="430530"/>
          </a:xfrm>
          <a:prstGeom prst="rect">
            <a:avLst/>
          </a:prstGeom>
          <a:noFill/>
          <a:ln w="12700" cap="flat">
            <a:noFill/>
            <a:miter lim="400000"/>
          </a:ln>
        </p:spPr>
        <p:style>
          <a:lnRef idx="0">
            <a:srgbClr val="FFFFFF"/>
          </a:lnRef>
          <a:fillRef idx="0">
            <a:srgbClr val="FFFFFF"/>
          </a:fillRef>
          <a:effectRef idx="0">
            <a:srgbClr val="FFFFFF"/>
          </a:effectRef>
          <a:fontRef idx="none"/>
        </p:style>
        <p:txBody>
          <a:bodyPr rot="0" vertOverflow="overflow" horzOverflow="overflow" vert="horz" wrap="square" lIns="0" tIns="0" rIns="0" bIns="0" numCol="1" spcCol="38100" rtlCol="0" anchor="t" forceAA="0" upright="0">
            <a:spAutoFit/>
          </a:bodyPr>
          <a:p>
            <a:pPr marL="0" marR="0" indent="0" algn="l" defTabSz="914400" rtl="0" fontAlgn="auto" latinLnBrk="0" hangingPunct="0">
              <a:lnSpc>
                <a:spcPct val="100000"/>
              </a:lnSpc>
              <a:spcBef>
                <a:spcPts val="0"/>
              </a:spcBef>
              <a:spcAft>
                <a:spcPts val="0"/>
              </a:spcAft>
              <a:buClrTx/>
              <a:buSzTx/>
              <a:buFontTx/>
              <a:buNone/>
            </a:pPr>
            <a:r>
              <a:rPr sz="2800">
                <a:solidFill>
                  <a:srgbClr val="FF0000"/>
                </a:solidFill>
                <a:latin typeface="Times New Roman" panose="02020603050405020304" charset="0"/>
                <a:cs typeface="Times New Roman" panose="02020603050405020304" charset="0"/>
                <a:sym typeface="+mn-ea"/>
              </a:rPr>
              <a:t>especially </a:t>
            </a:r>
            <a:endParaRPr kumimoji="0" lang="en-US" sz="2800" b="0" i="0" u="none" strike="noStrike" cap="none" spc="0" normalizeH="0" baseline="0">
              <a:ln>
                <a:noFill/>
              </a:ln>
              <a:solidFill>
                <a:srgbClr val="FF0000"/>
              </a:solidFill>
              <a:effectLst/>
              <a:uFillTx/>
              <a:latin typeface="Times New Roman" panose="02020603050405020304" charset="0"/>
              <a:ea typeface="+mj-ea"/>
              <a:cs typeface="Times New Roman" panose="02020603050405020304" charset="0"/>
              <a:sym typeface="+mn-ea"/>
            </a:endParaRPr>
          </a:p>
        </p:txBody>
      </p:sp>
      <p:sp>
        <p:nvSpPr>
          <p:cNvPr id="18" name="文本框 17"/>
          <p:cNvSpPr txBox="1"/>
          <p:nvPr/>
        </p:nvSpPr>
        <p:spPr>
          <a:xfrm>
            <a:off x="7785100" y="3430270"/>
            <a:ext cx="1170305" cy="430530"/>
          </a:xfrm>
          <a:prstGeom prst="rect">
            <a:avLst/>
          </a:prstGeom>
          <a:noFill/>
          <a:ln w="12700" cap="flat">
            <a:noFill/>
            <a:miter lim="400000"/>
          </a:ln>
        </p:spPr>
        <p:style>
          <a:lnRef idx="0">
            <a:srgbClr val="FFFFFF"/>
          </a:lnRef>
          <a:fillRef idx="0">
            <a:srgbClr val="FFFFFF"/>
          </a:fillRef>
          <a:effectRef idx="0">
            <a:srgbClr val="FFFFFF"/>
          </a:effectRef>
          <a:fontRef idx="none"/>
        </p:style>
        <p:txBody>
          <a:bodyPr rot="0" vertOverflow="overflow" horzOverflow="overflow" vert="horz" wrap="square" lIns="0" tIns="0" rIns="0" bIns="0" numCol="1" spcCol="38100" rtlCol="0" anchor="t" forceAA="0" upright="0">
            <a:spAutoFit/>
          </a:bodyPr>
          <a:p>
            <a:pPr marL="0" marR="0" indent="0" algn="l" defTabSz="914400" rtl="0" fontAlgn="auto" latinLnBrk="0" hangingPunct="0">
              <a:lnSpc>
                <a:spcPct val="100000"/>
              </a:lnSpc>
              <a:spcBef>
                <a:spcPts val="0"/>
              </a:spcBef>
              <a:spcAft>
                <a:spcPts val="0"/>
              </a:spcAft>
              <a:buClrTx/>
              <a:buSzTx/>
              <a:buFontTx/>
              <a:buNone/>
            </a:pPr>
            <a:r>
              <a:rPr sz="2800">
                <a:solidFill>
                  <a:srgbClr val="FF0000"/>
                </a:solidFill>
                <a:latin typeface="Times New Roman" panose="02020603050405020304" charset="0"/>
                <a:cs typeface="Times New Roman" panose="02020603050405020304" charset="0"/>
                <a:sym typeface="+mn-ea"/>
              </a:rPr>
              <a:t>better </a:t>
            </a:r>
            <a:endParaRPr kumimoji="0" lang="en-US" sz="2800" b="0" i="0" u="none" strike="noStrike" cap="none" spc="0" normalizeH="0" baseline="0">
              <a:ln>
                <a:noFill/>
              </a:ln>
              <a:solidFill>
                <a:srgbClr val="FF0000"/>
              </a:solidFill>
              <a:effectLst/>
              <a:uFillTx/>
              <a:latin typeface="Times New Roman" panose="02020603050405020304" charset="0"/>
              <a:ea typeface="+mj-ea"/>
              <a:cs typeface="Times New Roman" panose="02020603050405020304" charset="0"/>
              <a:sym typeface="+mn-ea"/>
            </a:endParaRPr>
          </a:p>
        </p:txBody>
      </p:sp>
      <p:sp>
        <p:nvSpPr>
          <p:cNvPr id="19" name="文本框 18"/>
          <p:cNvSpPr txBox="1"/>
          <p:nvPr/>
        </p:nvSpPr>
        <p:spPr>
          <a:xfrm>
            <a:off x="8100060" y="5114290"/>
            <a:ext cx="691515" cy="430530"/>
          </a:xfrm>
          <a:prstGeom prst="rect">
            <a:avLst/>
          </a:prstGeom>
          <a:noFill/>
          <a:ln w="12700" cap="flat">
            <a:noFill/>
            <a:miter lim="400000"/>
          </a:ln>
        </p:spPr>
        <p:style>
          <a:lnRef idx="0">
            <a:srgbClr val="FFFFFF"/>
          </a:lnRef>
          <a:fillRef idx="0">
            <a:srgbClr val="FFFFFF"/>
          </a:fillRef>
          <a:effectRef idx="0">
            <a:srgbClr val="FFFFFF"/>
          </a:effectRef>
          <a:fontRef idx="none"/>
        </p:style>
        <p:txBody>
          <a:bodyPr rot="0" vertOverflow="overflow" horzOverflow="overflow" vert="horz" wrap="square" lIns="0" tIns="0" rIns="0" bIns="0" numCol="1" spcCol="38100" rtlCol="0" anchor="t" forceAA="0" upright="0">
            <a:spAutoFit/>
          </a:bodyPr>
          <a:p>
            <a:pPr marL="0" marR="0" indent="0" algn="l" defTabSz="914400" rtl="0" fontAlgn="auto" latinLnBrk="0" hangingPunct="0">
              <a:lnSpc>
                <a:spcPct val="100000"/>
              </a:lnSpc>
              <a:spcBef>
                <a:spcPts val="0"/>
              </a:spcBef>
              <a:spcAft>
                <a:spcPts val="0"/>
              </a:spcAft>
              <a:buClrTx/>
              <a:buSzTx/>
              <a:buFontTx/>
              <a:buNone/>
            </a:pPr>
            <a:r>
              <a:rPr sz="2800">
                <a:solidFill>
                  <a:srgbClr val="FF0000"/>
                </a:solidFill>
                <a:latin typeface="Times New Roman" panose="02020603050405020304" charset="0"/>
                <a:cs typeface="Times New Roman" panose="02020603050405020304" charset="0"/>
                <a:sym typeface="+mn-ea"/>
              </a:rPr>
              <a:t>to </a:t>
            </a:r>
            <a:endParaRPr sz="2800">
              <a:solidFill>
                <a:srgbClr val="FF0000"/>
              </a:solidFill>
              <a:latin typeface="Times New Roman" panose="02020603050405020304" charset="0"/>
              <a:cs typeface="Times New Roman" panose="02020603050405020304" charset="0"/>
              <a:sym typeface="+mn-ea"/>
            </a:endParaRPr>
          </a:p>
        </p:txBody>
      </p:sp>
      <p:sp>
        <p:nvSpPr>
          <p:cNvPr id="20" name="文本框 19"/>
          <p:cNvSpPr txBox="1"/>
          <p:nvPr/>
        </p:nvSpPr>
        <p:spPr>
          <a:xfrm>
            <a:off x="10565130" y="1705610"/>
            <a:ext cx="767080" cy="430530"/>
          </a:xfrm>
          <a:prstGeom prst="rect">
            <a:avLst/>
          </a:prstGeom>
          <a:noFill/>
          <a:ln w="12700" cap="flat">
            <a:noFill/>
            <a:miter lim="400000"/>
          </a:ln>
        </p:spPr>
        <p:style>
          <a:lnRef idx="0">
            <a:srgbClr val="FFFFFF"/>
          </a:lnRef>
          <a:fillRef idx="0">
            <a:srgbClr val="FFFFFF"/>
          </a:fillRef>
          <a:effectRef idx="0">
            <a:srgbClr val="FFFFFF"/>
          </a:effectRef>
          <a:fontRef idx="none"/>
        </p:style>
        <p:txBody>
          <a:bodyPr rot="0" vertOverflow="overflow" horzOverflow="overflow" vert="horz" wrap="square" lIns="0" tIns="0" rIns="0" bIns="0" numCol="1" spcCol="38100" rtlCol="0" anchor="t" forceAA="0" upright="0">
            <a:spAutoFit/>
          </a:bodyPr>
          <a:p>
            <a:pPr marL="0" marR="0" indent="0" algn="l" defTabSz="914400" rtl="0" fontAlgn="auto" latinLnBrk="0" hangingPunct="0">
              <a:lnSpc>
                <a:spcPct val="100000"/>
              </a:lnSpc>
              <a:spcBef>
                <a:spcPts val="0"/>
              </a:spcBef>
              <a:spcAft>
                <a:spcPts val="0"/>
              </a:spcAft>
              <a:buClrTx/>
              <a:buSzTx/>
              <a:buFontTx/>
              <a:buNone/>
            </a:pPr>
            <a:r>
              <a:rPr sz="2800">
                <a:solidFill>
                  <a:srgbClr val="FF0000"/>
                </a:solidFill>
                <a:latin typeface="Times New Roman" panose="02020603050405020304" charset="0"/>
                <a:cs typeface="Times New Roman" panose="02020603050405020304" charset="0"/>
                <a:sym typeface="+mn-ea"/>
              </a:rPr>
              <a:t>But</a:t>
            </a:r>
            <a:r>
              <a:rPr sz="2800">
                <a:latin typeface="Times New Roman" panose="02020603050405020304" charset="0"/>
                <a:cs typeface="Times New Roman" panose="02020603050405020304" charset="0"/>
                <a:sym typeface="+mn-ea"/>
              </a:rPr>
              <a:t> </a:t>
            </a:r>
            <a:endParaRPr sz="2800">
              <a:solidFill>
                <a:srgbClr val="FF0000"/>
              </a:solidFill>
              <a:latin typeface="Times New Roman" panose="02020603050405020304" charset="0"/>
              <a:cs typeface="Times New Roman" panose="02020603050405020304" charset="0"/>
              <a:sym typeface="+mn-ea"/>
            </a:endParaRPr>
          </a:p>
        </p:txBody>
      </p:sp>
    </p:spTree>
  </p:cSld>
  <p:clrMapOvr>
    <a:masterClrMapping/>
  </p:clrMapOvr>
  <p:timing>
    <p:tnLst>
      <p:par>
        <p:cTn id="1" dur="indefinite" restart="never" fill="hold"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wipe(down)">
                                      <p:cBhvr>
                                        <p:cTn id="7" dur="500"/>
                                        <p:tgtEl>
                                          <p:spTgt spid="20"/>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wipe(down)">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18"/>
                                        </p:tgtEl>
                                        <p:attrNameLst>
                                          <p:attrName>style.visibility</p:attrName>
                                        </p:attrNameLst>
                                      </p:cBhvr>
                                      <p:to>
                                        <p:strVal val="visible"/>
                                      </p:to>
                                    </p:set>
                                    <p:animEffect transition="in" filter="wipe(down)">
                                      <p:cBhvr>
                                        <p:cTn id="17" dur="500"/>
                                        <p:tgtEl>
                                          <p:spTgt spid="18"/>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wipe(down)">
                                      <p:cBhvr>
                                        <p:cTn id="22" dur="500"/>
                                        <p:tgtEl>
                                          <p:spTgt spid="17"/>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19"/>
                                        </p:tgtEl>
                                        <p:attrNameLst>
                                          <p:attrName>style.visibility</p:attrName>
                                        </p:attrNameLst>
                                      </p:cBhvr>
                                      <p:to>
                                        <p:strVal val="visible"/>
                                      </p:to>
                                    </p:set>
                                    <p:animEffect transition="in" filter="wipe(down)">
                                      <p:cBhvr>
                                        <p:cTn id="27" dur="500"/>
                                        <p:tgtEl>
                                          <p:spTgt spid="19"/>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wipe(down)">
                                      <p:cBhvr>
                                        <p:cTn id="3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bldLvl="0" animBg="1"/>
      <p:bldP spid="13" grpId="0" bldLvl="0" animBg="1"/>
      <p:bldP spid="17" grpId="0" bldLvl="0" animBg="1"/>
      <p:bldP spid="18" grpId="0" bldLvl="0" animBg="1"/>
      <p:bldP spid="19" grpId="0" bldLvl="0" animBg="1"/>
      <p:bldP spid="20" grpId="0" bldLvl="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02" name="文本框 3"/>
          <p:cNvSpPr txBox="1"/>
          <p:nvPr/>
        </p:nvSpPr>
        <p:spPr>
          <a:xfrm>
            <a:off x="93345" y="603885"/>
            <a:ext cx="12098655" cy="4973320"/>
          </a:xfrm>
          <a:prstGeom prst="rect">
            <a:avLst/>
          </a:prstGeom>
          <a:noFill/>
        </p:spPr>
        <p:txBody>
          <a:bodyPr wrap="square" rtlCol="0">
            <a:spAutoFit/>
          </a:bodyPr>
          <a:lstStyle/>
          <a:p>
            <a:pPr indent="0" algn="l">
              <a:lnSpc>
                <a:spcPct val="90000"/>
              </a:lnSpc>
              <a:spcBef>
                <a:spcPts val="1000"/>
              </a:spcBef>
              <a:buClrTx/>
              <a:buSzTx/>
              <a:buFont typeface="Arial" panose="020B0604020202020204" pitchFamily="34" charset="0"/>
              <a:buNone/>
            </a:pPr>
            <a:r>
              <a:rPr lang="zh-CN" altLang="en-US" sz="2800">
                <a:latin typeface="Times New Roman" panose="02020603050405020304" charset="0"/>
                <a:ea typeface="华文中宋" panose="02010600040101010101" charset="-122"/>
                <a:cs typeface="Times New Roman" panose="02020603050405020304" charset="0"/>
                <a:sym typeface="+mn-ea"/>
              </a:rPr>
              <a:t>1. </a:t>
            </a:r>
            <a:r>
              <a:rPr lang="en-US" altLang="zh-CN" sz="2800">
                <a:solidFill>
                  <a:srgbClr val="0000FF"/>
                </a:solidFill>
                <a:latin typeface="Times New Roman" panose="02020603050405020304" charset="0"/>
                <a:cs typeface="Times New Roman" panose="02020603050405020304" charset="0"/>
                <a:sym typeface="+mn-ea"/>
              </a:rPr>
              <a:t>entrench</a:t>
            </a:r>
            <a:r>
              <a:rPr lang="en-US" altLang="zh-CN" sz="2800">
                <a:latin typeface="Times New Roman" panose="02020603050405020304" charset="0"/>
                <a:ea typeface="华文中宋" panose="02010600040101010101" charset="-122"/>
                <a:cs typeface="Times New Roman" panose="02020603050405020304" charset="0"/>
                <a:sym typeface="+mn-ea"/>
              </a:rPr>
              <a:t>: </a:t>
            </a:r>
            <a:r>
              <a:rPr lang="en-US" sz="2800">
                <a:latin typeface="Times New Roman" panose="02020603050405020304" charset="0"/>
                <a:ea typeface="华文中宋" panose="02010600040101010101" charset="-122"/>
                <a:cs typeface="Times New Roman" panose="02020603050405020304" charset="0"/>
                <a:sym typeface="+mn-ea"/>
              </a:rPr>
              <a:t>(sometimes disapproving) to establish sth very firmly so that it is very difficult to change    </a:t>
            </a:r>
            <a:r>
              <a:rPr lang="zh-CN" sz="2800">
                <a:latin typeface="Times New Roman" panose="02020603050405020304" charset="0"/>
                <a:ea typeface="华文中宋" panose="02010600040101010101" charset="-122"/>
                <a:cs typeface="Times New Roman" panose="02020603050405020304" charset="0"/>
                <a:sym typeface="+mn-ea"/>
              </a:rPr>
              <a:t>使处于牢固地位；牢固确立</a:t>
            </a:r>
            <a:endParaRPr lang="en-US" altLang="zh-CN" sz="2800">
              <a:latin typeface="Times New Roman" panose="02020603050405020304" charset="0"/>
              <a:ea typeface="华文中宋" panose="02010600040101010101" charset="-122"/>
              <a:cs typeface="Times New Roman" panose="02020603050405020304" charset="0"/>
              <a:sym typeface="+mn-ea"/>
            </a:endParaRPr>
          </a:p>
          <a:p>
            <a:pPr marL="457200" indent="-457200" algn="l">
              <a:lnSpc>
                <a:spcPct val="90000"/>
              </a:lnSpc>
              <a:spcBef>
                <a:spcPts val="1000"/>
              </a:spcBef>
              <a:buClrTx/>
              <a:buSzTx/>
              <a:buFont typeface="Wingdings" panose="05000000000000000000" charset="0"/>
              <a:buChar char="ü"/>
            </a:pPr>
            <a:r>
              <a:rPr lang="en-US" altLang="zh-CN" sz="2800">
                <a:latin typeface="Times New Roman" panose="02020603050405020304" charset="0"/>
                <a:ea typeface="华文中宋" panose="02010600040101010101" charset="-122"/>
                <a:cs typeface="Times New Roman" panose="02020603050405020304" charset="0"/>
              </a:rPr>
              <a:t>These dictators have entrenched themselves politically and are difficult to move.      </a:t>
            </a:r>
            <a:endParaRPr lang="en-US" altLang="zh-CN" sz="2800">
              <a:latin typeface="Times New Roman" panose="02020603050405020304" charset="0"/>
              <a:ea typeface="华文中宋" panose="02010600040101010101" charset="-122"/>
              <a:cs typeface="Times New Roman" panose="02020603050405020304" charset="0"/>
            </a:endParaRPr>
          </a:p>
          <a:p>
            <a:pPr indent="0" algn="l">
              <a:lnSpc>
                <a:spcPct val="90000"/>
              </a:lnSpc>
              <a:spcBef>
                <a:spcPts val="1000"/>
              </a:spcBef>
              <a:buClrTx/>
              <a:buSzTx/>
              <a:buFont typeface="Wingdings" panose="05000000000000000000" charset="0"/>
              <a:buNone/>
            </a:pPr>
            <a:r>
              <a:rPr lang="en-US" altLang="zh-CN" sz="2800">
                <a:latin typeface="Times New Roman" panose="02020603050405020304" charset="0"/>
                <a:ea typeface="华文中宋" panose="02010600040101010101" charset="-122"/>
                <a:cs typeface="Times New Roman" panose="02020603050405020304" charset="0"/>
              </a:rPr>
              <a:t>     这些独裁者在政治上已经站稳了脚跟，很难推翻他们。</a:t>
            </a:r>
            <a:endParaRPr lang="en-US" altLang="zh-CN" sz="2800">
              <a:latin typeface="Times New Roman" panose="02020603050405020304" charset="0"/>
              <a:ea typeface="华文中宋" panose="02010600040101010101" charset="-122"/>
              <a:cs typeface="Times New Roman" panose="02020603050405020304" charset="0"/>
            </a:endParaRPr>
          </a:p>
          <a:p>
            <a:pPr indent="0" algn="l">
              <a:lnSpc>
                <a:spcPct val="90000"/>
              </a:lnSpc>
              <a:spcBef>
                <a:spcPts val="1000"/>
              </a:spcBef>
              <a:buClrTx/>
              <a:buSzTx/>
              <a:buFont typeface="Wingdings" panose="05000000000000000000" charset="0"/>
              <a:buNone/>
            </a:pPr>
            <a:endParaRPr lang="en-US" altLang="zh-CN" sz="2800">
              <a:latin typeface="Times New Roman" panose="02020603050405020304" charset="0"/>
              <a:ea typeface="华文中宋" panose="02010600040101010101" charset="-122"/>
              <a:cs typeface="Times New Roman" panose="02020603050405020304" charset="0"/>
            </a:endParaRPr>
          </a:p>
          <a:p>
            <a:pPr indent="0" algn="l">
              <a:lnSpc>
                <a:spcPct val="90000"/>
              </a:lnSpc>
              <a:spcBef>
                <a:spcPts val="1000"/>
              </a:spcBef>
              <a:buClrTx/>
              <a:buSzTx/>
              <a:buFont typeface="Wingdings" panose="05000000000000000000" charset="0"/>
              <a:buNone/>
            </a:pPr>
            <a:r>
              <a:rPr lang="en-US" altLang="zh-CN" sz="2800">
                <a:latin typeface="Times New Roman" panose="02020603050405020304" charset="0"/>
                <a:ea typeface="华文中宋" panose="02010600040101010101" charset="-122"/>
                <a:cs typeface="Times New Roman" panose="02020603050405020304" charset="0"/>
              </a:rPr>
              <a:t>          </a:t>
            </a:r>
            <a:r>
              <a:rPr lang="en-US" altLang="zh-CN" sz="2800">
                <a:latin typeface="华文中宋" panose="02010600040101010101" charset="-122"/>
                <a:ea typeface="华文中宋" panose="02010600040101010101" charset="-122"/>
                <a:cs typeface="华文中宋" panose="02010600040101010101" charset="-122"/>
                <a:sym typeface="华文中宋" panose="02010600040101010101" charset="-122"/>
              </a:rPr>
              <a:t>      </a:t>
            </a:r>
            <a:r>
              <a:rPr altLang="zh-CN" sz="2800">
                <a:latin typeface="华文中宋" panose="02010600040101010101" charset="-122"/>
                <a:ea typeface="华文中宋" panose="02010600040101010101" charset="-122"/>
                <a:cs typeface="华文中宋" panose="02010600040101010101" charset="-122"/>
                <a:sym typeface="华文中宋" panose="02010600040101010101" charset="-122"/>
              </a:rPr>
              <a:t>  </a:t>
            </a:r>
            <a:r>
              <a:rPr lang="en-US" altLang="zh-CN" sz="2800">
                <a:latin typeface="华文中宋" panose="02010600040101010101" charset="-122"/>
                <a:ea typeface="华文中宋" panose="02010600040101010101" charset="-122"/>
                <a:cs typeface="华文中宋" panose="02010600040101010101" charset="-122"/>
                <a:sym typeface="华文中宋" panose="02010600040101010101" charset="-122"/>
              </a:rPr>
              <a:t>   </a:t>
            </a:r>
            <a:r>
              <a:rPr lang="en-US" altLang="zh-CN" sz="3200">
                <a:latin typeface="Times New Roman" panose="02020603050405020304" charset="0"/>
                <a:cs typeface="Times New Roman" panose="02020603050405020304" charset="0"/>
              </a:rPr>
              <a:t> </a:t>
            </a:r>
            <a:endParaRPr lang="en-US" altLang="zh-CN" sz="3200">
              <a:latin typeface="Times New Roman" panose="02020603050405020304" charset="0"/>
              <a:cs typeface="Times New Roman" panose="02020603050405020304" charset="0"/>
            </a:endParaRPr>
          </a:p>
          <a:p>
            <a:pPr indent="0" algn="l">
              <a:lnSpc>
                <a:spcPct val="90000"/>
              </a:lnSpc>
              <a:spcBef>
                <a:spcPts val="1000"/>
              </a:spcBef>
              <a:buClrTx/>
              <a:buSzTx/>
              <a:buFont typeface="Wingdings" panose="05000000000000000000" charset="0"/>
              <a:buNone/>
            </a:pPr>
            <a:endParaRPr lang="en-US" altLang="zh-CN" sz="2800">
              <a:latin typeface="Times New Roman" panose="02020603050405020304" charset="0"/>
              <a:cs typeface="Times New Roman" panose="02020603050405020304" charset="0"/>
            </a:endParaRPr>
          </a:p>
          <a:p>
            <a:pPr indent="0" algn="l">
              <a:lnSpc>
                <a:spcPct val="90000"/>
              </a:lnSpc>
              <a:spcBef>
                <a:spcPts val="1000"/>
              </a:spcBef>
              <a:buClrTx/>
              <a:buSzTx/>
              <a:buFont typeface="Arial" panose="020B0604020202020204" pitchFamily="34" charset="0"/>
              <a:buNone/>
            </a:pPr>
            <a:r>
              <a:rPr lang="en-US" altLang="zh-CN" sz="2800">
                <a:latin typeface="Times New Roman" panose="02020603050405020304" charset="0"/>
                <a:cs typeface="Times New Roman" panose="02020603050405020304" charset="0"/>
              </a:rPr>
              <a:t>2</a:t>
            </a:r>
            <a:r>
              <a:rPr lang="en-US" altLang="zh-CN" sz="3200">
                <a:latin typeface="Times New Roman" panose="02020603050405020304" charset="0"/>
                <a:cs typeface="Times New Roman" panose="02020603050405020304" charset="0"/>
              </a:rPr>
              <a:t>. </a:t>
            </a:r>
            <a:r>
              <a:rPr lang="en-US" altLang="zh-CN" sz="2800">
                <a:solidFill>
                  <a:srgbClr val="3333FF"/>
                </a:solidFill>
                <a:latin typeface="Times New Roman" panose="02020603050405020304" charset="0"/>
                <a:cs typeface="Times New Roman" panose="02020603050405020304" charset="0"/>
              </a:rPr>
              <a:t>curtail</a:t>
            </a:r>
            <a:r>
              <a:rPr lang="en-US" altLang="zh-CN" sz="2800"/>
              <a:t>: </a:t>
            </a:r>
            <a:r>
              <a:rPr lang="en-US" sz="2800">
                <a:latin typeface="Times New Roman" panose="02020603050405020304" charset="0"/>
                <a:ea typeface="华文中宋" panose="02010600040101010101" charset="-122"/>
                <a:cs typeface="Times New Roman" panose="02020603050405020304" charset="0"/>
              </a:rPr>
              <a:t>(formal) to limit sth or make it last for a shorter time    </a:t>
            </a:r>
            <a:r>
              <a:rPr lang="zh-CN" altLang="en-US" sz="2800">
                <a:latin typeface="Times New Roman" panose="02020603050405020304" charset="0"/>
                <a:ea typeface="华文中宋" panose="02010600040101010101" charset="-122"/>
                <a:cs typeface="Times New Roman" panose="02020603050405020304" charset="0"/>
              </a:rPr>
              <a:t>限制；缩短</a:t>
            </a:r>
            <a:endParaRPr sz="2800">
              <a:latin typeface="Times New Roman" panose="02020603050405020304" charset="0"/>
              <a:ea typeface="华文中宋" panose="02010600040101010101" charset="-122"/>
              <a:cs typeface="Times New Roman" panose="02020603050405020304" charset="0"/>
            </a:endParaRPr>
          </a:p>
          <a:p>
            <a:pPr marL="457200" indent="-457200" algn="l">
              <a:lnSpc>
                <a:spcPct val="90000"/>
              </a:lnSpc>
              <a:spcBef>
                <a:spcPts val="1000"/>
              </a:spcBef>
              <a:buClrTx/>
              <a:buSzTx/>
              <a:buFont typeface="Wingdings" panose="05000000000000000000" charset="0"/>
              <a:buChar char="ü"/>
            </a:pPr>
            <a:r>
              <a:rPr lang="en-US" altLang="zh-CN" sz="2800">
                <a:latin typeface="Times New Roman" panose="02020603050405020304" charset="0"/>
                <a:cs typeface="Times New Roman" panose="02020603050405020304" charset="0"/>
              </a:rPr>
              <a:t> I told Louie that old age would curtail her activities in time.                                                  </a:t>
            </a:r>
            <a:r>
              <a:rPr lang="en-US" altLang="zh-CN" sz="2800">
                <a:latin typeface="华文中宋" panose="02010600040101010101" charset="-122"/>
                <a:ea typeface="华文中宋" panose="02010600040101010101" charset="-122"/>
                <a:cs typeface="华文中宋" panose="02010600040101010101" charset="-122"/>
              </a:rPr>
              <a:t>我告诉路易，一上年纪她的活动量就会减少。</a:t>
            </a:r>
            <a:r>
              <a:rPr lang="en-US" altLang="zh-CN" sz="2800">
                <a:latin typeface="Times New Roman" panose="02020603050405020304" charset="0"/>
                <a:cs typeface="Times New Roman" panose="02020603050405020304" charset="0"/>
              </a:rPr>
              <a:t>                                                       </a:t>
            </a:r>
            <a:endParaRPr lang="en-US" altLang="zh-CN" sz="2800">
              <a:latin typeface="Times New Roman" panose="02020603050405020304" charset="0"/>
              <a:cs typeface="Times New Roman" panose="02020603050405020304" charset="0"/>
            </a:endParaRPr>
          </a:p>
        </p:txBody>
      </p:sp>
      <p:sp>
        <p:nvSpPr>
          <p:cNvPr id="1048604" name="文本框 1"/>
          <p:cNvSpPr txBox="1"/>
          <p:nvPr/>
        </p:nvSpPr>
        <p:spPr>
          <a:xfrm>
            <a:off x="211455" y="2529840"/>
            <a:ext cx="1626870" cy="521970"/>
          </a:xfrm>
          <a:prstGeom prst="rect">
            <a:avLst/>
          </a:prstGeom>
          <a:solidFill>
            <a:srgbClr val="0070C0"/>
          </a:solidFill>
        </p:spPr>
        <p:txBody>
          <a:bodyPr wrap="square" rtlCol="0">
            <a:spAutoFit/>
          </a:bodyPr>
          <a:lstStyle/>
          <a:p>
            <a:r>
              <a:rPr kumimoji="1" lang="zh-CN" sz="2800" b="1" dirty="0">
                <a:solidFill>
                  <a:schemeClr val="lt1"/>
                </a:solidFill>
              </a:rPr>
              <a:t>翻译句子</a:t>
            </a:r>
            <a:endParaRPr kumimoji="1" lang="zh-CN" sz="2800" b="1" dirty="0">
              <a:solidFill>
                <a:schemeClr val="lt1"/>
              </a:solidFill>
            </a:endParaRPr>
          </a:p>
        </p:txBody>
      </p:sp>
      <p:sp>
        <p:nvSpPr>
          <p:cNvPr id="1048605" name="文本框 2"/>
          <p:cNvSpPr txBox="1"/>
          <p:nvPr/>
        </p:nvSpPr>
        <p:spPr>
          <a:xfrm>
            <a:off x="139065" y="3083560"/>
            <a:ext cx="6369685" cy="521970"/>
          </a:xfrm>
          <a:prstGeom prst="rect">
            <a:avLst/>
          </a:prstGeom>
          <a:noFill/>
        </p:spPr>
        <p:txBody>
          <a:bodyPr wrap="square" rtlCol="0">
            <a:spAutoFit/>
          </a:bodyPr>
          <a:lstStyle/>
          <a:p>
            <a:r>
              <a:rPr lang="en-US" altLang="zh-CN" sz="2800">
                <a:solidFill>
                  <a:srgbClr val="FF0000"/>
                </a:solidFill>
                <a:latin typeface="Times New Roman" panose="02020603050405020304" charset="0"/>
                <a:ea typeface="华文中宋" panose="02010600040101010101" charset="-122"/>
                <a:cs typeface="Times New Roman" panose="02020603050405020304" charset="0"/>
                <a:sym typeface="+mn-ea"/>
              </a:rPr>
              <a:t>Sexism is deeply entrenched in our society. </a:t>
            </a:r>
            <a:endParaRPr lang="en-US" altLang="zh-CN" sz="2800">
              <a:solidFill>
                <a:srgbClr val="FF0000"/>
              </a:solidFill>
              <a:latin typeface="Times New Roman" panose="02020603050405020304" charset="0"/>
              <a:ea typeface="华文中宋" panose="02010600040101010101" charset="-122"/>
              <a:cs typeface="Times New Roman" panose="02020603050405020304" charset="0"/>
              <a:sym typeface="+mn-ea"/>
            </a:endParaRPr>
          </a:p>
        </p:txBody>
      </p:sp>
      <p:sp>
        <p:nvSpPr>
          <p:cNvPr id="1048606" name="文本框 4"/>
          <p:cNvSpPr txBox="1"/>
          <p:nvPr/>
        </p:nvSpPr>
        <p:spPr>
          <a:xfrm>
            <a:off x="257175" y="5664200"/>
            <a:ext cx="1626870" cy="521970"/>
          </a:xfrm>
          <a:prstGeom prst="rect">
            <a:avLst/>
          </a:prstGeom>
          <a:solidFill>
            <a:srgbClr val="0070C0"/>
          </a:solidFill>
        </p:spPr>
        <p:txBody>
          <a:bodyPr wrap="square" rtlCol="0">
            <a:spAutoFit/>
          </a:bodyPr>
          <a:lstStyle/>
          <a:p>
            <a:pPr lvl="0" algn="l">
              <a:buClrTx/>
              <a:buSzTx/>
              <a:buFontTx/>
            </a:pPr>
            <a:r>
              <a:rPr kumimoji="1" lang="zh-CN" sz="2800" b="1" dirty="0">
                <a:solidFill>
                  <a:schemeClr val="lt1"/>
                </a:solidFill>
                <a:sym typeface="+mn-ea"/>
              </a:rPr>
              <a:t>翻译句子</a:t>
            </a:r>
            <a:endParaRPr kumimoji="1" lang="zh-CN" sz="2800" b="1" dirty="0">
              <a:solidFill>
                <a:schemeClr val="lt1"/>
              </a:solidFill>
              <a:sym typeface="+mn-ea"/>
            </a:endParaRPr>
          </a:p>
        </p:txBody>
      </p:sp>
      <p:sp>
        <p:nvSpPr>
          <p:cNvPr id="1048607" name="文本框 5"/>
          <p:cNvSpPr txBox="1"/>
          <p:nvPr/>
        </p:nvSpPr>
        <p:spPr>
          <a:xfrm>
            <a:off x="257175" y="6217920"/>
            <a:ext cx="6986905" cy="521970"/>
          </a:xfrm>
          <a:prstGeom prst="rect">
            <a:avLst/>
          </a:prstGeom>
          <a:noFill/>
        </p:spPr>
        <p:txBody>
          <a:bodyPr wrap="square" rtlCol="0">
            <a:spAutoFit/>
          </a:bodyPr>
          <a:lstStyle/>
          <a:p>
            <a:r>
              <a:rPr lang="en-US" sz="2800">
                <a:solidFill>
                  <a:srgbClr val="FF0000"/>
                </a:solidFill>
                <a:latin typeface="Times New Roman" panose="02020603050405020304" charset="0"/>
                <a:cs typeface="Times New Roman" panose="02020603050405020304" charset="0"/>
              </a:rPr>
              <a:t>Spending on books has been severely curtailed</a:t>
            </a:r>
            <a:r>
              <a:rPr sz="2800">
                <a:solidFill>
                  <a:srgbClr val="FF0000"/>
                </a:solidFill>
                <a:latin typeface="Times New Roman" panose="02020603050405020304" charset="0"/>
                <a:cs typeface="Times New Roman" panose="02020603050405020304" charset="0"/>
              </a:rPr>
              <a:t>.</a:t>
            </a:r>
            <a:endParaRPr sz="2800">
              <a:solidFill>
                <a:srgbClr val="FF0000"/>
              </a:solidFill>
              <a:latin typeface="Times New Roman" panose="02020603050405020304" charset="0"/>
              <a:cs typeface="Times New Roman" panose="02020603050405020304" charset="0"/>
            </a:endParaRPr>
          </a:p>
        </p:txBody>
      </p:sp>
      <p:sp>
        <p:nvSpPr>
          <p:cNvPr id="1048608" name="文本框 7"/>
          <p:cNvSpPr txBox="1"/>
          <p:nvPr/>
        </p:nvSpPr>
        <p:spPr>
          <a:xfrm>
            <a:off x="1994535" y="2529840"/>
            <a:ext cx="9491980" cy="521970"/>
          </a:xfrm>
          <a:prstGeom prst="rect">
            <a:avLst/>
          </a:prstGeom>
          <a:noFill/>
        </p:spPr>
        <p:txBody>
          <a:bodyPr wrap="square" rtlCol="0" anchor="t">
            <a:spAutoFit/>
          </a:bodyPr>
          <a:lstStyle/>
          <a:p>
            <a:r>
              <a:rPr lang="zh-CN" altLang="en-US" sz="2800">
                <a:ea typeface="华文中宋" panose="02010600040101010101" charset="-122"/>
              </a:rPr>
              <a:t>性别歧视（</a:t>
            </a:r>
            <a:r>
              <a:rPr lang="en-US" altLang="zh-CN" sz="2800">
                <a:latin typeface="Times New Roman" panose="02020603050405020304" charset="0"/>
                <a:ea typeface="华文中宋" panose="02010600040101010101" charset="-122"/>
                <a:cs typeface="Times New Roman" panose="02020603050405020304" charset="0"/>
              </a:rPr>
              <a:t>sexism</a:t>
            </a:r>
            <a:r>
              <a:rPr lang="zh-CN" altLang="en-US" sz="2800">
                <a:ea typeface="华文中宋" panose="02010600040101010101" charset="-122"/>
              </a:rPr>
              <a:t>）在我们这个社会根深蒂固。</a:t>
            </a:r>
            <a:endParaRPr lang="zh-CN" altLang="en-US" sz="2800">
              <a:ea typeface="华文中宋" panose="02010600040101010101" charset="-122"/>
            </a:endParaRPr>
          </a:p>
        </p:txBody>
      </p:sp>
      <p:cxnSp>
        <p:nvCxnSpPr>
          <p:cNvPr id="3145728" name="直接连接符 8"/>
          <p:cNvCxnSpPr/>
          <p:nvPr/>
        </p:nvCxnSpPr>
        <p:spPr>
          <a:xfrm flipV="1">
            <a:off x="200025" y="3528060"/>
            <a:ext cx="6322695" cy="17145"/>
          </a:xfrm>
          <a:prstGeom prst="line">
            <a:avLst/>
          </a:prstGeom>
          <a:ln w="28575" cmpd="sng">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3145729" name="直接连接符 11"/>
          <p:cNvCxnSpPr/>
          <p:nvPr/>
        </p:nvCxnSpPr>
        <p:spPr>
          <a:xfrm flipV="1">
            <a:off x="320675" y="6657340"/>
            <a:ext cx="6889750" cy="6985"/>
          </a:xfrm>
          <a:prstGeom prst="line">
            <a:avLst/>
          </a:prstGeom>
          <a:ln w="28575" cmpd="sng">
            <a:solidFill>
              <a:schemeClr val="tx1"/>
            </a:solidFill>
            <a:prstDash val="solid"/>
          </a:ln>
        </p:spPr>
        <p:style>
          <a:lnRef idx="1">
            <a:schemeClr val="accent1"/>
          </a:lnRef>
          <a:fillRef idx="0">
            <a:schemeClr val="accent1"/>
          </a:fillRef>
          <a:effectRef idx="0">
            <a:schemeClr val="accent1"/>
          </a:effectRef>
          <a:fontRef idx="minor">
            <a:schemeClr val="tx1"/>
          </a:fontRef>
        </p:style>
      </p:cxnSp>
      <p:sp>
        <p:nvSpPr>
          <p:cNvPr id="17" name="文本框 16"/>
          <p:cNvSpPr txBox="1"/>
          <p:nvPr/>
        </p:nvSpPr>
        <p:spPr>
          <a:xfrm>
            <a:off x="0" y="0"/>
            <a:ext cx="1609090" cy="521970"/>
          </a:xfrm>
          <a:prstGeom prst="rect">
            <a:avLst/>
          </a:prstGeom>
          <a:solidFill>
            <a:schemeClr val="accent6"/>
          </a:solidFill>
        </p:spPr>
        <p:txBody>
          <a:bodyPr wrap="square" rtlCol="0">
            <a:spAutoFit/>
          </a:bodyPr>
          <a:p>
            <a:pPr lvl="0" algn="l">
              <a:buClrTx/>
              <a:buSzTx/>
              <a:buFontTx/>
            </a:pPr>
            <a:r>
              <a:rPr kumimoji="1" lang="zh-CN" sz="2800" b="1" dirty="0">
                <a:solidFill>
                  <a:schemeClr val="lt1"/>
                </a:solidFill>
                <a:sym typeface="+mn-ea"/>
              </a:rPr>
              <a:t>词汇讲解</a:t>
            </a:r>
            <a:endParaRPr kumimoji="1" lang="en-US" altLang="zh-CN" sz="2800" b="1" dirty="0">
              <a:solidFill>
                <a:schemeClr val="lt1"/>
              </a:solidFill>
              <a:sym typeface="+mn-ea"/>
            </a:endParaRPr>
          </a:p>
        </p:txBody>
      </p:sp>
      <p:sp>
        <p:nvSpPr>
          <p:cNvPr id="3" name="文本框 6"/>
          <p:cNvSpPr txBox="1"/>
          <p:nvPr/>
        </p:nvSpPr>
        <p:spPr>
          <a:xfrm>
            <a:off x="2040255" y="5664200"/>
            <a:ext cx="8297545" cy="521970"/>
          </a:xfrm>
          <a:prstGeom prst="rect">
            <a:avLst/>
          </a:prstGeom>
          <a:noFill/>
        </p:spPr>
        <p:txBody>
          <a:bodyPr wrap="square" rtlCol="0" anchor="t">
            <a:spAutoFit/>
          </a:bodyPr>
          <a:p>
            <a:r>
              <a:rPr lang="zh-CN" altLang="en-US" sz="2800">
                <a:ea typeface="华文中宋" panose="02010600040101010101" charset="-122"/>
              </a:rPr>
              <a:t>购书开支已被大大削减。</a:t>
            </a:r>
            <a:endParaRPr lang="zh-CN" altLang="en-US" sz="2800">
              <a:ea typeface="华文中宋" panose="02010600040101010101" charset="-122"/>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048602">
                                            <p:txEl>
                                              <p:pRg st="1" end="1"/>
                                            </p:txEl>
                                          </p:spTgt>
                                        </p:tgtEl>
                                        <p:attrNameLst>
                                          <p:attrName>style.visibility</p:attrName>
                                        </p:attrNameLst>
                                      </p:cBhvr>
                                      <p:to>
                                        <p:strVal val="visible"/>
                                      </p:to>
                                    </p:set>
                                    <p:animEffect transition="in" filter="blinds(horizontal)">
                                      <p:cBhvr>
                                        <p:cTn id="7" dur="500"/>
                                        <p:tgtEl>
                                          <p:spTgt spid="1048602">
                                            <p:txEl>
                                              <p:pRg st="1" end="1"/>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1048602">
                                            <p:txEl>
                                              <p:pRg st="2" end="2"/>
                                            </p:txEl>
                                          </p:spTgt>
                                        </p:tgtEl>
                                        <p:attrNameLst>
                                          <p:attrName>style.visibility</p:attrName>
                                        </p:attrNameLst>
                                      </p:cBhvr>
                                      <p:to>
                                        <p:strVal val="visible"/>
                                      </p:to>
                                    </p:set>
                                    <p:animEffect transition="in" filter="blinds(horizontal)">
                                      <p:cBhvr>
                                        <p:cTn id="10" dur="500"/>
                                        <p:tgtEl>
                                          <p:spTgt spid="1048602">
                                            <p:txEl>
                                              <p:pRg st="2" end="2"/>
                                            </p:txEl>
                                          </p:spTgt>
                                        </p:tgtEl>
                                      </p:cBhvr>
                                    </p:animEffect>
                                  </p:childTnLst>
                                </p:cTn>
                              </p:par>
                              <p:par>
                                <p:cTn id="11" presetID="3" presetClass="entr" presetSubtype="10" fill="hold" nodeType="withEffect">
                                  <p:stCondLst>
                                    <p:cond delay="0"/>
                                  </p:stCondLst>
                                  <p:childTnLst>
                                    <p:set>
                                      <p:cBhvr>
                                        <p:cTn id="12" dur="1" fill="hold">
                                          <p:stCondLst>
                                            <p:cond delay="0"/>
                                          </p:stCondLst>
                                        </p:cTn>
                                        <p:tgtEl>
                                          <p:spTgt spid="1048602">
                                            <p:txEl>
                                              <p:pRg st="4" end="4"/>
                                            </p:txEl>
                                          </p:spTgt>
                                        </p:tgtEl>
                                        <p:attrNameLst>
                                          <p:attrName>style.visibility</p:attrName>
                                        </p:attrNameLst>
                                      </p:cBhvr>
                                      <p:to>
                                        <p:strVal val="visible"/>
                                      </p:to>
                                    </p:set>
                                    <p:animEffect transition="in" filter="blinds(horizontal)">
                                      <p:cBhvr>
                                        <p:cTn id="13" dur="500"/>
                                        <p:tgtEl>
                                          <p:spTgt spid="1048602">
                                            <p:txEl>
                                              <p:pRg st="4" end="4"/>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3" presetClass="entr" presetSubtype="10" fill="hold" grpId="0" nodeType="clickEffect">
                                  <p:stCondLst>
                                    <p:cond delay="0"/>
                                  </p:stCondLst>
                                  <p:childTnLst>
                                    <p:set>
                                      <p:cBhvr>
                                        <p:cTn id="17" dur="1" fill="hold">
                                          <p:stCondLst>
                                            <p:cond delay="0"/>
                                          </p:stCondLst>
                                        </p:cTn>
                                        <p:tgtEl>
                                          <p:spTgt spid="1048604"/>
                                        </p:tgtEl>
                                        <p:attrNameLst>
                                          <p:attrName>style.visibility</p:attrName>
                                        </p:attrNameLst>
                                      </p:cBhvr>
                                      <p:to>
                                        <p:strVal val="visible"/>
                                      </p:to>
                                    </p:set>
                                    <p:animEffect transition="in" filter="blinds(horizontal)">
                                      <p:cBhvr>
                                        <p:cTn id="18" dur="500"/>
                                        <p:tgtEl>
                                          <p:spTgt spid="1048604"/>
                                        </p:tgtEl>
                                      </p:cBhvr>
                                    </p:animEffect>
                                  </p:childTnLst>
                                </p:cTn>
                              </p:par>
                              <p:par>
                                <p:cTn id="19" presetID="3" presetClass="entr" presetSubtype="10" fill="hold" grpId="0" nodeType="withEffect">
                                  <p:stCondLst>
                                    <p:cond delay="0"/>
                                  </p:stCondLst>
                                  <p:childTnLst>
                                    <p:set>
                                      <p:cBhvr>
                                        <p:cTn id="20" dur="1" fill="hold">
                                          <p:stCondLst>
                                            <p:cond delay="0"/>
                                          </p:stCondLst>
                                        </p:cTn>
                                        <p:tgtEl>
                                          <p:spTgt spid="1048608"/>
                                        </p:tgtEl>
                                        <p:attrNameLst>
                                          <p:attrName>style.visibility</p:attrName>
                                        </p:attrNameLst>
                                      </p:cBhvr>
                                      <p:to>
                                        <p:strVal val="visible"/>
                                      </p:to>
                                    </p:set>
                                    <p:animEffect transition="in" filter="blinds(horizontal)">
                                      <p:cBhvr>
                                        <p:cTn id="21" dur="500"/>
                                        <p:tgtEl>
                                          <p:spTgt spid="1048608"/>
                                        </p:tgtEl>
                                      </p:cBhvr>
                                    </p:animEffect>
                                  </p:childTnLst>
                                </p:cTn>
                              </p:par>
                              <p:par>
                                <p:cTn id="22" presetID="3" presetClass="entr" presetSubtype="10" fill="hold" nodeType="withEffect">
                                  <p:stCondLst>
                                    <p:cond delay="0"/>
                                  </p:stCondLst>
                                  <p:childTnLst>
                                    <p:set>
                                      <p:cBhvr>
                                        <p:cTn id="23" dur="1" fill="hold">
                                          <p:stCondLst>
                                            <p:cond delay="0"/>
                                          </p:stCondLst>
                                        </p:cTn>
                                        <p:tgtEl>
                                          <p:spTgt spid="3145728"/>
                                        </p:tgtEl>
                                        <p:attrNameLst>
                                          <p:attrName>style.visibility</p:attrName>
                                        </p:attrNameLst>
                                      </p:cBhvr>
                                      <p:to>
                                        <p:strVal val="visible"/>
                                      </p:to>
                                    </p:set>
                                    <p:animEffect transition="in" filter="blinds(horizontal)">
                                      <p:cBhvr>
                                        <p:cTn id="24" dur="500"/>
                                        <p:tgtEl>
                                          <p:spTgt spid="3145728"/>
                                        </p:tgtEl>
                                      </p:cBhvr>
                                    </p:animEffect>
                                  </p:childTnLst>
                                </p:cTn>
                              </p:par>
                            </p:childTnLst>
                          </p:cTn>
                        </p:par>
                      </p:childTnLst>
                    </p:cTn>
                  </p:par>
                  <p:par>
                    <p:cTn id="25" fill="hold">
                      <p:stCondLst>
                        <p:cond delay="indefinite"/>
                      </p:stCondLst>
                      <p:childTnLst>
                        <p:par>
                          <p:cTn id="26" fill="hold">
                            <p:stCondLst>
                              <p:cond delay="0"/>
                            </p:stCondLst>
                            <p:childTnLst>
                              <p:par>
                                <p:cTn id="27" presetID="3" presetClass="entr" presetSubtype="10" fill="hold" grpId="0" nodeType="clickEffect">
                                  <p:stCondLst>
                                    <p:cond delay="0"/>
                                  </p:stCondLst>
                                  <p:childTnLst>
                                    <p:set>
                                      <p:cBhvr>
                                        <p:cTn id="28" dur="1" fill="hold">
                                          <p:stCondLst>
                                            <p:cond delay="0"/>
                                          </p:stCondLst>
                                        </p:cTn>
                                        <p:tgtEl>
                                          <p:spTgt spid="1048605"/>
                                        </p:tgtEl>
                                        <p:attrNameLst>
                                          <p:attrName>style.visibility</p:attrName>
                                        </p:attrNameLst>
                                      </p:cBhvr>
                                      <p:to>
                                        <p:strVal val="visible"/>
                                      </p:to>
                                    </p:set>
                                    <p:animEffect transition="in" filter="blinds(horizontal)">
                                      <p:cBhvr>
                                        <p:cTn id="29" dur="500"/>
                                        <p:tgtEl>
                                          <p:spTgt spid="1048605"/>
                                        </p:tgtEl>
                                      </p:cBhvr>
                                    </p:animEffect>
                                  </p:childTnLst>
                                </p:cTn>
                              </p:par>
                            </p:childTnLst>
                          </p:cTn>
                        </p:par>
                      </p:childTnLst>
                    </p:cTn>
                  </p:par>
                  <p:par>
                    <p:cTn id="30" fill="hold">
                      <p:stCondLst>
                        <p:cond delay="indefinite"/>
                      </p:stCondLst>
                      <p:childTnLst>
                        <p:par>
                          <p:cTn id="31" fill="hold">
                            <p:stCondLst>
                              <p:cond delay="0"/>
                            </p:stCondLst>
                            <p:childTnLst>
                              <p:par>
                                <p:cTn id="32" presetID="22" presetClass="entr" presetSubtype="4" fill="hold" nodeType="clickEffect">
                                  <p:stCondLst>
                                    <p:cond delay="0"/>
                                  </p:stCondLst>
                                  <p:childTnLst>
                                    <p:set>
                                      <p:cBhvr>
                                        <p:cTn id="33" dur="1" fill="hold">
                                          <p:stCondLst>
                                            <p:cond delay="0"/>
                                          </p:stCondLst>
                                        </p:cTn>
                                        <p:tgtEl>
                                          <p:spTgt spid="1048602">
                                            <p:txEl>
                                              <p:pRg st="7" end="7"/>
                                            </p:txEl>
                                          </p:spTgt>
                                        </p:tgtEl>
                                        <p:attrNameLst>
                                          <p:attrName>style.visibility</p:attrName>
                                        </p:attrNameLst>
                                      </p:cBhvr>
                                      <p:to>
                                        <p:strVal val="visible"/>
                                      </p:to>
                                    </p:set>
                                    <p:animEffect transition="in" filter="wipe(down)">
                                      <p:cBhvr>
                                        <p:cTn id="34" dur="500"/>
                                        <p:tgtEl>
                                          <p:spTgt spid="1048602">
                                            <p:txEl>
                                              <p:pRg st="7" end="7"/>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3" presetClass="entr" presetSubtype="10" fill="hold" grpId="0" nodeType="clickEffect">
                                  <p:stCondLst>
                                    <p:cond delay="0"/>
                                  </p:stCondLst>
                                  <p:childTnLst>
                                    <p:set>
                                      <p:cBhvr>
                                        <p:cTn id="38" dur="1" fill="hold">
                                          <p:stCondLst>
                                            <p:cond delay="0"/>
                                          </p:stCondLst>
                                        </p:cTn>
                                        <p:tgtEl>
                                          <p:spTgt spid="1048606"/>
                                        </p:tgtEl>
                                        <p:attrNameLst>
                                          <p:attrName>style.visibility</p:attrName>
                                        </p:attrNameLst>
                                      </p:cBhvr>
                                      <p:to>
                                        <p:strVal val="visible"/>
                                      </p:to>
                                    </p:set>
                                    <p:animEffect transition="in" filter="blinds(horizontal)">
                                      <p:cBhvr>
                                        <p:cTn id="39" dur="500"/>
                                        <p:tgtEl>
                                          <p:spTgt spid="1048606"/>
                                        </p:tgtEl>
                                      </p:cBhvr>
                                    </p:animEffect>
                                  </p:childTnLst>
                                </p:cTn>
                              </p:par>
                              <p:par>
                                <p:cTn id="40" presetID="22" presetClass="entr" presetSubtype="4" fill="hold" nodeType="withEffect">
                                  <p:stCondLst>
                                    <p:cond delay="0"/>
                                  </p:stCondLst>
                                  <p:childTnLst>
                                    <p:set>
                                      <p:cBhvr>
                                        <p:cTn id="41" dur="1" fill="hold">
                                          <p:stCondLst>
                                            <p:cond delay="0"/>
                                          </p:stCondLst>
                                        </p:cTn>
                                        <p:tgtEl>
                                          <p:spTgt spid="3145729"/>
                                        </p:tgtEl>
                                        <p:attrNameLst>
                                          <p:attrName>style.visibility</p:attrName>
                                        </p:attrNameLst>
                                      </p:cBhvr>
                                      <p:to>
                                        <p:strVal val="visible"/>
                                      </p:to>
                                    </p:set>
                                    <p:animEffect transition="in" filter="wipe(down)">
                                      <p:cBhvr>
                                        <p:cTn id="42" dur="500"/>
                                        <p:tgtEl>
                                          <p:spTgt spid="3145729"/>
                                        </p:tgtEl>
                                      </p:cBhvr>
                                    </p:animEffect>
                                  </p:childTnLst>
                                </p:cTn>
                              </p:par>
                              <p:par>
                                <p:cTn id="43" presetID="3" presetClass="entr" presetSubtype="10" fill="hold" grpId="0" nodeType="withEffect">
                                  <p:stCondLst>
                                    <p:cond delay="0"/>
                                  </p:stCondLst>
                                  <p:childTnLst>
                                    <p:set>
                                      <p:cBhvr>
                                        <p:cTn id="44" dur="1" fill="hold">
                                          <p:stCondLst>
                                            <p:cond delay="0"/>
                                          </p:stCondLst>
                                        </p:cTn>
                                        <p:tgtEl>
                                          <p:spTgt spid="3"/>
                                        </p:tgtEl>
                                        <p:attrNameLst>
                                          <p:attrName>style.visibility</p:attrName>
                                        </p:attrNameLst>
                                      </p:cBhvr>
                                      <p:to>
                                        <p:strVal val="visible"/>
                                      </p:to>
                                    </p:set>
                                    <p:animEffect transition="in" filter="blinds(horizontal)">
                                      <p:cBhvr>
                                        <p:cTn id="45" dur="500"/>
                                        <p:tgtEl>
                                          <p:spTgt spid="3"/>
                                        </p:tgtEl>
                                      </p:cBhvr>
                                    </p:animEffect>
                                  </p:childTnLst>
                                </p:cTn>
                              </p:par>
                            </p:childTnLst>
                          </p:cTn>
                        </p:par>
                      </p:childTnLst>
                    </p:cTn>
                  </p:par>
                  <p:par>
                    <p:cTn id="46" fill="hold">
                      <p:stCondLst>
                        <p:cond delay="indefinite"/>
                      </p:stCondLst>
                      <p:childTnLst>
                        <p:par>
                          <p:cTn id="47" fill="hold">
                            <p:stCondLst>
                              <p:cond delay="0"/>
                            </p:stCondLst>
                            <p:childTnLst>
                              <p:par>
                                <p:cTn id="48" presetID="3" presetClass="entr" presetSubtype="10" fill="hold" grpId="0" nodeType="clickEffect">
                                  <p:stCondLst>
                                    <p:cond delay="0"/>
                                  </p:stCondLst>
                                  <p:childTnLst>
                                    <p:set>
                                      <p:cBhvr>
                                        <p:cTn id="49" dur="1" fill="hold">
                                          <p:stCondLst>
                                            <p:cond delay="0"/>
                                          </p:stCondLst>
                                        </p:cTn>
                                        <p:tgtEl>
                                          <p:spTgt spid="1048607"/>
                                        </p:tgtEl>
                                        <p:attrNameLst>
                                          <p:attrName>style.visibility</p:attrName>
                                        </p:attrNameLst>
                                      </p:cBhvr>
                                      <p:to>
                                        <p:strVal val="visible"/>
                                      </p:to>
                                    </p:set>
                                    <p:animEffect transition="in" filter="blinds(horizontal)">
                                      <p:cBhvr>
                                        <p:cTn id="50" dur="500"/>
                                        <p:tgtEl>
                                          <p:spTgt spid="104860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604" grpId="0" bldLvl="0" animBg="1"/>
      <p:bldP spid="1048605" grpId="0"/>
      <p:bldP spid="1048605" grpId="1"/>
      <p:bldP spid="1048606" grpId="0" bldLvl="0" animBg="1"/>
      <p:bldP spid="1048606" grpId="1" animBg="1"/>
      <p:bldP spid="1048607" grpId="0"/>
      <p:bldP spid="1048607" grpId="1"/>
      <p:bldP spid="1048608" grpId="0"/>
      <p:bldP spid="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圆角矩形 6"/>
          <p:cNvSpPr/>
          <p:nvPr/>
        </p:nvSpPr>
        <p:spPr>
          <a:xfrm>
            <a:off x="245745" y="649605"/>
            <a:ext cx="11751310" cy="3273425"/>
          </a:xfrm>
          <a:prstGeom prst="roundRect">
            <a:avLst>
              <a:gd name="adj" fmla="val 16667"/>
            </a:avLst>
          </a:prstGeom>
          <a:noFill/>
          <a:ln w="63500" cap="flat" cmpd="sng">
            <a:solidFill>
              <a:schemeClr val="accent2"/>
            </a:solidFill>
            <a:prstDash val="solid"/>
            <a:headEnd type="none" w="med" len="med"/>
            <a:tailEnd type="none" w="med" len="med"/>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9" name="文本框 8"/>
          <p:cNvSpPr txBox="1"/>
          <p:nvPr/>
        </p:nvSpPr>
        <p:spPr>
          <a:xfrm>
            <a:off x="403860" y="735965"/>
            <a:ext cx="11669395" cy="1691640"/>
          </a:xfrm>
          <a:prstGeom prst="rect">
            <a:avLst/>
          </a:prstGeom>
          <a:noFill/>
        </p:spPr>
        <p:txBody>
          <a:bodyPr wrap="square">
            <a:spAutoFit/>
          </a:bodyPr>
          <a:lstStyle/>
          <a:p>
            <a:pPr algn="l"/>
            <a:r>
              <a:rPr lang="en-US" altLang="zh-CN" sz="2600">
                <a:latin typeface="Times New Roman" panose="02020603050405020304" charset="0"/>
                <a:cs typeface="Times New Roman" panose="02020603050405020304" charset="0"/>
                <a:sym typeface="+mn-ea"/>
              </a:rPr>
              <a:t>We also think 2023 will advance the search for life beyond Earth, whether the James Webb Space Telescope tells us about biosignatures on a distant exoplanet or we discover fossils in the rocks of Mars’s Jezero Crater, where NASA’s Perseverance rover is currently gathering samples. </a:t>
            </a:r>
            <a:endParaRPr lang="en-US" altLang="zh-CN" sz="2600">
              <a:latin typeface="Times New Roman" panose="02020603050405020304" charset="0"/>
              <a:cs typeface="Times New Roman" panose="02020603050405020304" charset="0"/>
              <a:sym typeface="+mn-ea"/>
            </a:endParaRPr>
          </a:p>
        </p:txBody>
      </p:sp>
      <p:sp>
        <p:nvSpPr>
          <p:cNvPr id="4" name="文本框 3"/>
          <p:cNvSpPr txBox="1"/>
          <p:nvPr/>
        </p:nvSpPr>
        <p:spPr>
          <a:xfrm>
            <a:off x="447040" y="2813050"/>
            <a:ext cx="967740" cy="521970"/>
          </a:xfrm>
          <a:prstGeom prst="rect">
            <a:avLst/>
          </a:prstGeom>
          <a:solidFill>
            <a:srgbClr val="0070C0"/>
          </a:solidFill>
        </p:spPr>
        <p:txBody>
          <a:bodyPr wrap="square" rtlCol="0">
            <a:spAutoFit/>
          </a:bodyPr>
          <a:lstStyle/>
          <a:p>
            <a:r>
              <a:rPr kumimoji="1" lang="zh-CN" altLang="en-US" sz="2800" b="1" dirty="0">
                <a:solidFill>
                  <a:schemeClr val="lt1"/>
                </a:solidFill>
              </a:rPr>
              <a:t>翻译</a:t>
            </a:r>
            <a:endParaRPr kumimoji="1" lang="zh-CN" altLang="en-US" sz="2800" b="1" dirty="0">
              <a:solidFill>
                <a:schemeClr val="lt1"/>
              </a:solidFill>
            </a:endParaRPr>
          </a:p>
        </p:txBody>
      </p:sp>
      <p:sp>
        <p:nvSpPr>
          <p:cNvPr id="10" name="文本框 9"/>
          <p:cNvSpPr txBox="1"/>
          <p:nvPr/>
        </p:nvSpPr>
        <p:spPr>
          <a:xfrm>
            <a:off x="1504315" y="2480945"/>
            <a:ext cx="10241915" cy="1198880"/>
          </a:xfrm>
          <a:prstGeom prst="rect">
            <a:avLst/>
          </a:prstGeom>
          <a:noFill/>
        </p:spPr>
        <p:txBody>
          <a:bodyPr wrap="square" rtlCol="0">
            <a:spAutoFit/>
          </a:bodyPr>
          <a:lstStyle/>
          <a:p>
            <a:pPr algn="l">
              <a:buClrTx/>
              <a:buSzTx/>
              <a:buFontTx/>
            </a:pPr>
            <a:r>
              <a:rPr sz="2400">
                <a:ea typeface="华文中宋" panose="02010600040101010101" charset="-122"/>
              </a:rPr>
              <a:t>我们还认为2023年将推动对地球以外生命的探索，无论是詹姆斯·韦伯太空望远镜告诉我们遥远系外行星上的生物特征，还是我们在火星杰泽罗陨石坑的岩石中发现化石</a:t>
            </a:r>
            <a:r>
              <a:rPr lang="zh-CN" sz="2400">
                <a:ea typeface="华文中宋" panose="02010600040101010101" charset="-122"/>
              </a:rPr>
              <a:t>（</a:t>
            </a:r>
            <a:r>
              <a:rPr sz="2400">
                <a:ea typeface="华文中宋" panose="02010600040101010101" charset="-122"/>
              </a:rPr>
              <a:t>美国宇航局的毅力号火星车目前正在那里收集样本</a:t>
            </a:r>
            <a:r>
              <a:rPr lang="zh-CN" sz="2400">
                <a:ea typeface="华文中宋" panose="02010600040101010101" charset="-122"/>
              </a:rPr>
              <a:t>）</a:t>
            </a:r>
            <a:r>
              <a:rPr sz="2400">
                <a:ea typeface="华文中宋" panose="02010600040101010101" charset="-122"/>
              </a:rPr>
              <a:t>。</a:t>
            </a:r>
            <a:endParaRPr sz="2400">
              <a:ea typeface="华文中宋" panose="02010600040101010101" charset="-122"/>
            </a:endParaRPr>
          </a:p>
        </p:txBody>
      </p:sp>
      <p:sp>
        <p:nvSpPr>
          <p:cNvPr id="1048610" name="文本框 16"/>
          <p:cNvSpPr txBox="1"/>
          <p:nvPr/>
        </p:nvSpPr>
        <p:spPr>
          <a:xfrm>
            <a:off x="0" y="0"/>
            <a:ext cx="1670050" cy="521970"/>
          </a:xfrm>
          <a:prstGeom prst="rect">
            <a:avLst/>
          </a:prstGeom>
          <a:solidFill>
            <a:schemeClr val="accent6"/>
          </a:solidFill>
        </p:spPr>
        <p:txBody>
          <a:bodyPr wrap="square" rtlCol="0">
            <a:spAutoFit/>
          </a:bodyPr>
          <a:lstStyle/>
          <a:p>
            <a:pPr algn="ctr"/>
            <a:r>
              <a:rPr kumimoji="1" lang="zh-CN" altLang="en-US" sz="2800" b="1" dirty="0">
                <a:solidFill>
                  <a:schemeClr val="lt1"/>
                </a:solidFill>
              </a:rPr>
              <a:t>句子翻译</a:t>
            </a:r>
            <a:endParaRPr kumimoji="1" lang="zh-CN" altLang="en-US" sz="2800" b="1" dirty="0">
              <a:solidFill>
                <a:schemeClr val="lt1"/>
              </a:solidFill>
            </a:endParaRPr>
          </a:p>
        </p:txBody>
      </p:sp>
      <p:sp>
        <p:nvSpPr>
          <p:cNvPr id="5" name="圆角矩形 4"/>
          <p:cNvSpPr/>
          <p:nvPr/>
        </p:nvSpPr>
        <p:spPr>
          <a:xfrm>
            <a:off x="289560" y="4077335"/>
            <a:ext cx="11751310" cy="2454275"/>
          </a:xfrm>
          <a:prstGeom prst="roundRect">
            <a:avLst>
              <a:gd name="adj" fmla="val 16667"/>
            </a:avLst>
          </a:prstGeom>
          <a:noFill/>
          <a:ln w="63500" cap="flat" cmpd="sng">
            <a:solidFill>
              <a:schemeClr val="accent6"/>
            </a:solidFill>
            <a:prstDash val="solid"/>
            <a:headEnd type="none" w="med" len="med"/>
            <a:tailEnd type="none" w="med" len="med"/>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6" name="文本框 5"/>
          <p:cNvSpPr txBox="1"/>
          <p:nvPr/>
        </p:nvSpPr>
        <p:spPr>
          <a:xfrm>
            <a:off x="447040" y="4215765"/>
            <a:ext cx="11440795" cy="1291590"/>
          </a:xfrm>
          <a:prstGeom prst="rect">
            <a:avLst/>
          </a:prstGeom>
          <a:noFill/>
        </p:spPr>
        <p:txBody>
          <a:bodyPr wrap="square">
            <a:spAutoFit/>
          </a:bodyPr>
          <a:lstStyle/>
          <a:p>
            <a:pPr algn="l"/>
            <a:r>
              <a:rPr sz="2600">
                <a:latin typeface="Times New Roman" panose="02020603050405020304" charset="0"/>
                <a:cs typeface="Times New Roman" panose="02020603050405020304" charset="0"/>
                <a:sym typeface="+mn-ea"/>
              </a:rPr>
              <a:t>Part of that recovery will require officials to make decisions on whether to rebuild and, if so, how to do it in a way that helps us withstand climate change and avoid entrenching inequities.</a:t>
            </a:r>
            <a:endParaRPr sz="2600">
              <a:latin typeface="Times New Roman" panose="02020603050405020304" charset="0"/>
              <a:cs typeface="Times New Roman" panose="02020603050405020304" charset="0"/>
              <a:sym typeface="+mn-ea"/>
            </a:endParaRPr>
          </a:p>
        </p:txBody>
      </p:sp>
      <p:sp>
        <p:nvSpPr>
          <p:cNvPr id="12" name="文本框 11"/>
          <p:cNvSpPr txBox="1"/>
          <p:nvPr/>
        </p:nvSpPr>
        <p:spPr>
          <a:xfrm>
            <a:off x="417195" y="5671820"/>
            <a:ext cx="967740" cy="521970"/>
          </a:xfrm>
          <a:prstGeom prst="rect">
            <a:avLst/>
          </a:prstGeom>
          <a:solidFill>
            <a:srgbClr val="0070C0"/>
          </a:solidFill>
        </p:spPr>
        <p:txBody>
          <a:bodyPr wrap="square" rtlCol="0">
            <a:spAutoFit/>
          </a:bodyPr>
          <a:lstStyle/>
          <a:p>
            <a:r>
              <a:rPr kumimoji="1" lang="zh-CN" altLang="en-US" sz="2800" b="1" dirty="0">
                <a:solidFill>
                  <a:schemeClr val="lt1"/>
                </a:solidFill>
              </a:rPr>
              <a:t>翻译</a:t>
            </a:r>
            <a:endParaRPr kumimoji="1" lang="zh-CN" altLang="en-US" sz="2800" b="1" dirty="0">
              <a:solidFill>
                <a:schemeClr val="lt1"/>
              </a:solidFill>
            </a:endParaRPr>
          </a:p>
        </p:txBody>
      </p:sp>
      <p:sp>
        <p:nvSpPr>
          <p:cNvPr id="8" name="文本框 7"/>
          <p:cNvSpPr txBox="1"/>
          <p:nvPr/>
        </p:nvSpPr>
        <p:spPr>
          <a:xfrm>
            <a:off x="1384618" y="5584825"/>
            <a:ext cx="10427970" cy="829945"/>
          </a:xfrm>
          <a:prstGeom prst="rect">
            <a:avLst/>
          </a:prstGeom>
          <a:noFill/>
        </p:spPr>
        <p:txBody>
          <a:bodyPr wrap="square" rtlCol="0">
            <a:spAutoFit/>
          </a:bodyPr>
          <a:lstStyle/>
          <a:p>
            <a:pPr algn="l">
              <a:buClrTx/>
              <a:buSzTx/>
              <a:buFontTx/>
            </a:pPr>
            <a:r>
              <a:rPr sz="2400">
                <a:latin typeface="Times New Roman" panose="02020603050405020304" charset="0"/>
                <a:ea typeface="华文中宋" panose="02010600040101010101" charset="-122"/>
                <a:cs typeface="Times New Roman" panose="02020603050405020304" charset="0"/>
              </a:rPr>
              <a:t>恢复</a:t>
            </a:r>
            <a:r>
              <a:rPr lang="zh-CN" sz="2400">
                <a:latin typeface="Times New Roman" panose="02020603050405020304" charset="0"/>
                <a:ea typeface="华文中宋" panose="02010600040101010101" charset="-122"/>
                <a:cs typeface="Times New Roman" panose="02020603050405020304" charset="0"/>
              </a:rPr>
              <a:t>的其中一点</a:t>
            </a:r>
            <a:r>
              <a:rPr sz="2400">
                <a:latin typeface="Times New Roman" panose="02020603050405020304" charset="0"/>
                <a:ea typeface="华文中宋" panose="02010600040101010101" charset="-122"/>
                <a:cs typeface="Times New Roman" panose="02020603050405020304" charset="0"/>
              </a:rPr>
              <a:t>将要求官员们决定是否重建，如果是的话，如何以一种有助于我们抵御气候变化并避免加剧不平等的方式进行重建。</a:t>
            </a:r>
            <a:endParaRPr sz="2400">
              <a:latin typeface="Times New Roman" panose="02020603050405020304" charset="0"/>
              <a:ea typeface="华文中宋" panose="02010600040101010101" charset="-122"/>
              <a:cs typeface="Times New Roman" panose="02020603050405020304" charset="0"/>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linds(horizontal)">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linds(horizontal)">
                                      <p:cBhvr>
                                        <p:cTn id="1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1" animBg="1"/>
      <p:bldP spid="10" grpId="0"/>
      <p:bldP spid="12" grpId="1" animBg="1"/>
      <p:bldP spid="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8" name="文本框 7"/>
          <p:cNvSpPr txBox="1"/>
          <p:nvPr/>
        </p:nvSpPr>
        <p:spPr>
          <a:xfrm>
            <a:off x="635" y="81280"/>
            <a:ext cx="12192000" cy="1106805"/>
          </a:xfrm>
          <a:prstGeom prst="rect">
            <a:avLst/>
          </a:prstGeom>
          <a:noFill/>
        </p:spPr>
        <p:txBody>
          <a:bodyPr wrap="square" rtlCol="0" anchor="t">
            <a:spAutoFit/>
          </a:bodyPr>
          <a:p>
            <a:pPr algn="ctr"/>
            <a:r>
              <a:rPr lang="en-US" altLang="zh-CN" sz="3600" b="1"/>
              <a:t>3.</a:t>
            </a:r>
            <a:r>
              <a:rPr lang="en-US" sz="3600" b="1"/>
              <a:t>The Return of Avatar— Awash with the Same Watery Scenes   </a:t>
            </a:r>
            <a:endParaRPr lang="en-US" sz="3600" b="1"/>
          </a:p>
          <a:p>
            <a:pPr algn="ctr"/>
            <a:r>
              <a:rPr sz="3000" b="1">
                <a:solidFill>
                  <a:srgbClr val="ED7D31"/>
                </a:solidFill>
                <a:latin typeface="微软雅黑" panose="020B0503020204020204" charset="-122"/>
                <a:ea typeface="微软雅黑" panose="020B0503020204020204" charset="-122"/>
                <a:cs typeface="微软雅黑" panose="020B0503020204020204" charset="-122"/>
              </a:rPr>
              <a:t>阿凡达的回归</a:t>
            </a:r>
            <a:r>
              <a:rPr lang="en-US" sz="3000" b="1">
                <a:solidFill>
                  <a:srgbClr val="ED7D31"/>
                </a:solidFill>
                <a:latin typeface="微软雅黑" panose="020B0503020204020204" charset="-122"/>
                <a:ea typeface="微软雅黑" panose="020B0503020204020204" charset="-122"/>
                <a:cs typeface="微软雅黑" panose="020B0503020204020204" charset="-122"/>
              </a:rPr>
              <a:t>——</a:t>
            </a:r>
            <a:r>
              <a:rPr sz="3000" b="1">
                <a:solidFill>
                  <a:srgbClr val="ED7D31"/>
                </a:solidFill>
                <a:latin typeface="微软雅黑" panose="020B0503020204020204" charset="-122"/>
                <a:ea typeface="微软雅黑" panose="020B0503020204020204" charset="-122"/>
                <a:cs typeface="微软雅黑" panose="020B0503020204020204" charset="-122"/>
              </a:rPr>
              <a:t>淹没在同样的水里</a:t>
            </a:r>
            <a:endParaRPr sz="3000" b="1">
              <a:solidFill>
                <a:srgbClr val="ED7D31"/>
              </a:solidFill>
              <a:latin typeface="微软雅黑" panose="020B0503020204020204" charset="-122"/>
              <a:ea typeface="微软雅黑" panose="020B0503020204020204" charset="-122"/>
              <a:cs typeface="微软雅黑" panose="020B0503020204020204" charset="-122"/>
            </a:endParaRPr>
          </a:p>
        </p:txBody>
      </p:sp>
      <p:pic>
        <p:nvPicPr>
          <p:cNvPr id="2" name="图片 1"/>
          <p:cNvPicPr>
            <a:picLocks noChangeAspect="1"/>
          </p:cNvPicPr>
          <p:nvPr/>
        </p:nvPicPr>
        <p:blipFill>
          <a:blip r:embed="rId1"/>
          <a:stretch>
            <a:fillRect/>
          </a:stretch>
        </p:blipFill>
        <p:spPr>
          <a:xfrm>
            <a:off x="1809115" y="1316990"/>
            <a:ext cx="8768080" cy="5026660"/>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 name="文本框 4"/>
          <p:cNvSpPr txBox="1"/>
          <p:nvPr/>
        </p:nvSpPr>
        <p:spPr>
          <a:xfrm>
            <a:off x="0" y="378460"/>
            <a:ext cx="12238355" cy="6554470"/>
          </a:xfrm>
          <a:prstGeom prst="rect">
            <a:avLst/>
          </a:prstGeom>
          <a:noFill/>
        </p:spPr>
        <p:txBody>
          <a:bodyPr wrap="square" rtlCol="0" anchor="t">
            <a:spAutoFit/>
          </a:bodyPr>
          <a:p>
            <a:pPr fontAlgn="auto">
              <a:lnSpc>
                <a:spcPct val="100000"/>
              </a:lnSpc>
            </a:pPr>
            <a:r>
              <a:rPr lang="en-US" altLang="zh-CN" sz="2600">
                <a:latin typeface="Times New Roman" panose="02020603050405020304" charset="0"/>
                <a:cs typeface="Times New Roman" panose="02020603050405020304" charset="0"/>
              </a:rPr>
              <a:t>      </a:t>
            </a:r>
            <a:r>
              <a:rPr sz="2600">
                <a:latin typeface="Times New Roman" panose="02020603050405020304" charset="0"/>
                <a:cs typeface="Times New Roman" panose="02020603050405020304" charset="0"/>
              </a:rPr>
              <a:t>James Cameron </a:t>
            </a:r>
            <a:r>
              <a:rPr lang="en-US" sz="2600">
                <a:latin typeface="Times New Roman" panose="02020603050405020304" charset="0"/>
                <a:cs typeface="Times New Roman" panose="02020603050405020304" charset="0"/>
              </a:rPr>
              <a:t>________ (</a:t>
            </a:r>
            <a:r>
              <a:rPr sz="2600">
                <a:latin typeface="Times New Roman" panose="02020603050405020304" charset="0"/>
                <a:cs typeface="Times New Roman" panose="02020603050405020304" charset="0"/>
              </a:rPr>
              <a:t>do</a:t>
            </a:r>
            <a:r>
              <a:rPr lang="en-US" sz="2600">
                <a:latin typeface="Times New Roman" panose="02020603050405020304" charset="0"/>
                <a:cs typeface="Times New Roman" panose="02020603050405020304" charset="0"/>
              </a:rPr>
              <a:t>)</a:t>
            </a:r>
            <a:r>
              <a:rPr sz="2600">
                <a:latin typeface="Times New Roman" panose="02020603050405020304" charset="0"/>
                <a:cs typeface="Times New Roman" panose="02020603050405020304" charset="0"/>
              </a:rPr>
              <a:t> it again. No, really, he has. He has slavishly remade his 2009 box office-smashing sci-fi Avatar and called it Avatar: The Way of Water. The difference is in the title and the suggestion that the movie, though still </a:t>
            </a:r>
            <a:r>
              <a:rPr lang="en-US" sz="2600">
                <a:latin typeface="Times New Roman" panose="02020603050405020304" charset="0"/>
                <a:cs typeface="Times New Roman" panose="02020603050405020304" charset="0"/>
              </a:rPr>
              <a:t>______ (</a:t>
            </a:r>
            <a:r>
              <a:rPr sz="2600">
                <a:latin typeface="Times New Roman" panose="02020603050405020304" charset="0"/>
                <a:cs typeface="Times New Roman" panose="02020603050405020304" charset="0"/>
              </a:rPr>
              <a:t>base</a:t>
            </a:r>
            <a:r>
              <a:rPr lang="en-US" sz="2600">
                <a:latin typeface="Times New Roman" panose="02020603050405020304" charset="0"/>
                <a:cs typeface="Times New Roman" panose="02020603050405020304" charset="0"/>
              </a:rPr>
              <a:t>)</a:t>
            </a:r>
            <a:r>
              <a:rPr sz="2600">
                <a:latin typeface="Times New Roman" panose="02020603050405020304" charset="0"/>
                <a:cs typeface="Times New Roman" panose="02020603050405020304" charset="0"/>
              </a:rPr>
              <a:t> on the bioluminescent planet of Pandora, has this time established a different, oceanic milieu, complete with alternate narrative </a:t>
            </a:r>
            <a:r>
              <a:rPr lang="en-US" altLang="zh-CN" sz="2800">
                <a:solidFill>
                  <a:srgbClr val="0000FF"/>
                </a:solidFill>
                <a:latin typeface="Times New Roman" panose="02020603050405020304" charset="0"/>
                <a:cs typeface="Times New Roman" panose="02020603050405020304" charset="0"/>
              </a:rPr>
              <a:t>parameter</a:t>
            </a:r>
            <a:r>
              <a:rPr sz="2600">
                <a:latin typeface="Times New Roman" panose="02020603050405020304" charset="0"/>
                <a:cs typeface="Times New Roman" panose="02020603050405020304" charset="0"/>
              </a:rPr>
              <a:t>s, characters and dramatic </a:t>
            </a:r>
            <a:r>
              <a:rPr lang="en-US" sz="2600">
                <a:latin typeface="Times New Roman" panose="02020603050405020304" charset="0"/>
                <a:cs typeface="Times New Roman" panose="02020603050405020304" charset="0"/>
              </a:rPr>
              <a:t>______ (</a:t>
            </a:r>
            <a:r>
              <a:rPr sz="2600">
                <a:latin typeface="Times New Roman" panose="02020603050405020304" charset="0"/>
                <a:cs typeface="Times New Roman" panose="02020603050405020304" charset="0"/>
              </a:rPr>
              <a:t>cris</a:t>
            </a:r>
            <a:r>
              <a:rPr lang="en-US" sz="2600">
                <a:latin typeface="Times New Roman" panose="02020603050405020304" charset="0"/>
                <a:cs typeface="Times New Roman" panose="02020603050405020304" charset="0"/>
              </a:rPr>
              <a:t>i</a:t>
            </a:r>
            <a:r>
              <a:rPr sz="2600">
                <a:latin typeface="Times New Roman" panose="02020603050405020304" charset="0"/>
                <a:cs typeface="Times New Roman" panose="02020603050405020304" charset="0"/>
              </a:rPr>
              <a:t>s</a:t>
            </a:r>
            <a:r>
              <a:rPr lang="en-US" sz="2600">
                <a:latin typeface="Times New Roman" panose="02020603050405020304" charset="0"/>
                <a:cs typeface="Times New Roman" panose="02020603050405020304" charset="0"/>
              </a:rPr>
              <a:t>)</a:t>
            </a:r>
            <a:r>
              <a:rPr sz="2600">
                <a:latin typeface="Times New Roman" panose="02020603050405020304" charset="0"/>
                <a:cs typeface="Times New Roman" panose="02020603050405020304" charset="0"/>
              </a:rPr>
              <a:t>. </a:t>
            </a:r>
            <a:endParaRPr sz="2600">
              <a:latin typeface="Times New Roman" panose="02020603050405020304" charset="0"/>
              <a:cs typeface="Times New Roman" panose="02020603050405020304" charset="0"/>
            </a:endParaRPr>
          </a:p>
          <a:p>
            <a:pPr fontAlgn="auto">
              <a:lnSpc>
                <a:spcPct val="100000"/>
              </a:lnSpc>
            </a:pPr>
            <a:r>
              <a:rPr lang="en-US" sz="2600">
                <a:latin typeface="Times New Roman" panose="02020603050405020304" charset="0"/>
                <a:cs typeface="Times New Roman" panose="02020603050405020304" charset="0"/>
              </a:rPr>
              <a:t>      </a:t>
            </a:r>
            <a:r>
              <a:rPr sz="2600">
                <a:latin typeface="Times New Roman" panose="02020603050405020304" charset="0"/>
                <a:cs typeface="Times New Roman" panose="02020603050405020304" charset="0"/>
              </a:rPr>
              <a:t>And so we’re back with the monotonal soldier hero Jake Sully, </a:t>
            </a:r>
            <a:r>
              <a:rPr lang="en-US" sz="2600">
                <a:latin typeface="Times New Roman" panose="02020603050405020304" charset="0"/>
                <a:cs typeface="Times New Roman" panose="02020603050405020304" charset="0"/>
              </a:rPr>
              <a:t>_____  i</a:t>
            </a:r>
            <a:r>
              <a:rPr sz="2600">
                <a:latin typeface="Times New Roman" panose="02020603050405020304" charset="0"/>
                <a:cs typeface="Times New Roman" panose="02020603050405020304" charset="0"/>
              </a:rPr>
              <a:t>s living his best life in a blue Na’vi body with hissing jungle hottie Neytiri and their </a:t>
            </a:r>
            <a:r>
              <a:rPr lang="en-US" sz="2600">
                <a:latin typeface="Times New Roman" panose="02020603050405020304" charset="0"/>
                <a:cs typeface="Times New Roman" panose="02020603050405020304" charset="0"/>
              </a:rPr>
              <a:t>______ (</a:t>
            </a:r>
            <a:r>
              <a:rPr sz="2600">
                <a:latin typeface="Times New Roman" panose="02020603050405020304" charset="0"/>
                <a:cs typeface="Times New Roman" panose="02020603050405020304" charset="0"/>
              </a:rPr>
              <a:t>new</a:t>
            </a:r>
            <a:r>
              <a:rPr lang="en-US" sz="2600">
                <a:latin typeface="Times New Roman" panose="02020603050405020304" charset="0"/>
                <a:cs typeface="Times New Roman" panose="02020603050405020304" charset="0"/>
              </a:rPr>
              <a:t>) </a:t>
            </a:r>
            <a:r>
              <a:rPr sz="2600">
                <a:latin typeface="Times New Roman" panose="02020603050405020304" charset="0"/>
                <a:cs typeface="Times New Roman" panose="02020603050405020304" charset="0"/>
              </a:rPr>
              <a:t>acquired brood of dragon-riding brats. </a:t>
            </a:r>
            <a:endParaRPr lang="en-US" altLang="zh-CN" sz="2800">
              <a:solidFill>
                <a:srgbClr val="0000FF"/>
              </a:solidFill>
              <a:latin typeface="Times New Roman" panose="02020603050405020304" charset="0"/>
              <a:cs typeface="Times New Roman" panose="02020603050405020304" charset="0"/>
            </a:endParaRPr>
          </a:p>
          <a:p>
            <a:pPr fontAlgn="auto">
              <a:lnSpc>
                <a:spcPct val="100000"/>
              </a:lnSpc>
            </a:pPr>
            <a:r>
              <a:rPr lang="en-US" sz="2600">
                <a:latin typeface="Times New Roman" panose="02020603050405020304" charset="0"/>
                <a:cs typeface="Times New Roman" panose="02020603050405020304" charset="0"/>
              </a:rPr>
              <a:t>       </a:t>
            </a:r>
            <a:r>
              <a:rPr sz="2600">
                <a:latin typeface="Times New Roman" panose="02020603050405020304" charset="0"/>
                <a:cs typeface="Times New Roman" panose="02020603050405020304" charset="0"/>
              </a:rPr>
              <a:t>In the previous film the evil humans </a:t>
            </a:r>
            <a:r>
              <a:rPr lang="en-US" sz="2600">
                <a:latin typeface="Times New Roman" panose="02020603050405020304" charset="0"/>
                <a:cs typeface="Times New Roman" panose="02020603050405020304" charset="0"/>
              </a:rPr>
              <a:t>___________ (</a:t>
            </a:r>
            <a:r>
              <a:rPr sz="2600">
                <a:latin typeface="Times New Roman" panose="02020603050405020304" charset="0"/>
                <a:cs typeface="Times New Roman" panose="02020603050405020304" charset="0"/>
              </a:rPr>
              <a:t>drive</a:t>
            </a:r>
            <a:r>
              <a:rPr lang="en-US" sz="2600">
                <a:latin typeface="Times New Roman" panose="02020603050405020304" charset="0"/>
                <a:cs typeface="Times New Roman" panose="02020603050405020304" charset="0"/>
              </a:rPr>
              <a:t>)</a:t>
            </a:r>
            <a:r>
              <a:rPr sz="2600">
                <a:latin typeface="Times New Roman" panose="02020603050405020304" charset="0"/>
                <a:cs typeface="Times New Roman" panose="02020603050405020304" charset="0"/>
              </a:rPr>
              <a:t> by a lust(欲望) for the rare mineral “unobtanium”, but this one is totally </a:t>
            </a:r>
            <a:r>
              <a:rPr lang="en-US" sz="2600">
                <a:latin typeface="Times New Roman" panose="02020603050405020304" charset="0"/>
                <a:cs typeface="Times New Roman" panose="02020603050405020304" charset="0"/>
              </a:rPr>
              <a:t>________ (</a:t>
            </a:r>
            <a:r>
              <a:rPr sz="2600">
                <a:latin typeface="Times New Roman" panose="02020603050405020304" charset="0"/>
                <a:cs typeface="Times New Roman" panose="02020603050405020304" charset="0"/>
              </a:rPr>
              <a:t>differen</a:t>
            </a:r>
            <a:r>
              <a:rPr lang="en-US" sz="2600">
                <a:latin typeface="Times New Roman" panose="02020603050405020304" charset="0"/>
                <a:cs typeface="Times New Roman" panose="02020603050405020304" charset="0"/>
              </a:rPr>
              <a:t>ce)</a:t>
            </a:r>
            <a:r>
              <a:rPr sz="2600">
                <a:latin typeface="Times New Roman" panose="02020603050405020304" charset="0"/>
                <a:cs typeface="Times New Roman" panose="02020603050405020304" charset="0"/>
              </a:rPr>
              <a:t>. Now they’re driven by a resource lust for the rare chemical fluid “amrita”, described as “ounce for ounce the single most valuable substance known</a:t>
            </a:r>
            <a:r>
              <a:rPr lang="en-US" sz="2600">
                <a:latin typeface="Times New Roman" panose="02020603050405020304" charset="0"/>
                <a:cs typeface="Times New Roman" panose="02020603050405020304" charset="0"/>
              </a:rPr>
              <a:t> ____</a:t>
            </a:r>
            <a:r>
              <a:rPr sz="2600">
                <a:latin typeface="Times New Roman" panose="02020603050405020304" charset="0"/>
                <a:cs typeface="Times New Roman" panose="02020603050405020304" charset="0"/>
              </a:rPr>
              <a:t> man”. It’s difficult to overstate how samey this is. Jake and his family, just one step ahead of the murderous colonisers, flee to a reef community of Metkayina folk. And there he must earn the acceptance of </a:t>
            </a:r>
            <a:r>
              <a:rPr lang="en-US" sz="2600">
                <a:latin typeface="Times New Roman" panose="02020603050405020304" charset="0"/>
                <a:cs typeface="Times New Roman" panose="02020603050405020304" charset="0"/>
              </a:rPr>
              <a:t>____ </a:t>
            </a:r>
            <a:r>
              <a:rPr sz="2600">
                <a:latin typeface="Times New Roman" panose="02020603050405020304" charset="0"/>
                <a:cs typeface="Times New Roman" panose="02020603050405020304" charset="0"/>
              </a:rPr>
              <a:t>initially </a:t>
            </a:r>
            <a:r>
              <a:rPr lang="en-US" altLang="zh-CN" sz="2800">
                <a:solidFill>
                  <a:srgbClr val="0000FF"/>
                </a:solidFill>
                <a:latin typeface="Times New Roman" panose="02020603050405020304" charset="0"/>
                <a:cs typeface="Times New Roman" panose="02020603050405020304" charset="0"/>
              </a:rPr>
              <a:t>hostile</a:t>
            </a:r>
            <a:r>
              <a:rPr sz="2600">
                <a:latin typeface="Times New Roman" panose="02020603050405020304" charset="0"/>
                <a:cs typeface="Times New Roman" panose="02020603050405020304" charset="0"/>
              </a:rPr>
              <a:t> tribe before accidentally </a:t>
            </a:r>
            <a:r>
              <a:rPr lang="en-US" sz="2600">
                <a:latin typeface="Times New Roman" panose="02020603050405020304" charset="0"/>
                <a:cs typeface="Times New Roman" panose="02020603050405020304" charset="0"/>
              </a:rPr>
              <a:t>_________ (</a:t>
            </a:r>
            <a:r>
              <a:rPr sz="2600">
                <a:latin typeface="Times New Roman" panose="02020603050405020304" charset="0"/>
                <a:cs typeface="Times New Roman" panose="02020603050405020304" charset="0"/>
              </a:rPr>
              <a:t>bring</a:t>
            </a:r>
            <a:r>
              <a:rPr lang="en-US" sz="2600">
                <a:latin typeface="Times New Roman" panose="02020603050405020304" charset="0"/>
                <a:cs typeface="Times New Roman" panose="02020603050405020304" charset="0"/>
              </a:rPr>
              <a:t>)</a:t>
            </a:r>
            <a:r>
              <a:rPr sz="2600">
                <a:latin typeface="Times New Roman" panose="02020603050405020304" charset="0"/>
                <a:cs typeface="Times New Roman" panose="02020603050405020304" charset="0"/>
              </a:rPr>
              <a:t> down upon them an advancing army of gun-toting military maniacs in metal exoskeletons. </a:t>
            </a:r>
            <a:endParaRPr sz="2600">
              <a:latin typeface="Times New Roman" panose="02020603050405020304" charset="0"/>
              <a:cs typeface="Times New Roman" panose="02020603050405020304" charset="0"/>
            </a:endParaRPr>
          </a:p>
        </p:txBody>
      </p:sp>
      <p:sp>
        <p:nvSpPr>
          <p:cNvPr id="1048598" name="文本框 4"/>
          <p:cNvSpPr txBox="1"/>
          <p:nvPr/>
        </p:nvSpPr>
        <p:spPr>
          <a:xfrm>
            <a:off x="1881505" y="68580"/>
            <a:ext cx="8896985" cy="398780"/>
          </a:xfrm>
          <a:prstGeom prst="rect">
            <a:avLst/>
          </a:prstGeom>
          <a:noFill/>
        </p:spPr>
        <p:txBody>
          <a:bodyPr wrap="square" rtlCol="0">
            <a:spAutoFit/>
          </a:bodyPr>
          <a:p>
            <a:pPr algn="l">
              <a:buClrTx/>
              <a:buSzTx/>
              <a:buFontTx/>
            </a:pPr>
            <a:r>
              <a:rPr sz="2000" b="1">
                <a:solidFill>
                  <a:srgbClr val="ED7D31"/>
                </a:solidFill>
                <a:latin typeface="微软雅黑" panose="020B0503020204020204" charset="-122"/>
                <a:ea typeface="微软雅黑" panose="020B0503020204020204" charset="-122"/>
                <a:cs typeface="微软雅黑" panose="020B0503020204020204" charset="-122"/>
              </a:rPr>
              <a:t>（《泰晤士报》2022年12月16日  70页）</a:t>
            </a:r>
            <a:endParaRPr sz="2000" b="1">
              <a:solidFill>
                <a:srgbClr val="ED7D31"/>
              </a:solidFill>
              <a:latin typeface="微软雅黑" panose="020B0503020204020204" charset="-122"/>
              <a:ea typeface="微软雅黑" panose="020B0503020204020204" charset="-122"/>
              <a:cs typeface="微软雅黑" panose="020B0503020204020204" charset="-122"/>
            </a:endParaRPr>
          </a:p>
        </p:txBody>
      </p:sp>
      <p:sp>
        <p:nvSpPr>
          <p:cNvPr id="6" name="文本框 16"/>
          <p:cNvSpPr txBox="1"/>
          <p:nvPr/>
        </p:nvSpPr>
        <p:spPr>
          <a:xfrm>
            <a:off x="0" y="0"/>
            <a:ext cx="1447800" cy="460375"/>
          </a:xfrm>
          <a:prstGeom prst="rect">
            <a:avLst/>
          </a:prstGeom>
          <a:solidFill>
            <a:srgbClr val="70AD47"/>
          </a:solidFill>
        </p:spPr>
        <p:txBody>
          <a:bodyPr wrap="square" rtlCol="0">
            <a:spAutoFit/>
          </a:bodyPr>
          <a:p>
            <a:pPr lvl="0" algn="l">
              <a:buClrTx/>
              <a:buSzTx/>
              <a:buFontTx/>
            </a:pPr>
            <a:r>
              <a:rPr kumimoji="1" lang="zh-CN" altLang="zh-CN" sz="2400" b="1" dirty="0">
                <a:solidFill>
                  <a:sysClr val="window" lastClr="FFFFFF"/>
                </a:solidFill>
                <a:sym typeface="微软雅黑" panose="020B0503020204020204" charset="-122"/>
              </a:rPr>
              <a:t>语篇填空</a:t>
            </a:r>
            <a:endParaRPr kumimoji="1" lang="zh-CN" altLang="zh-CN" sz="2400" b="1" dirty="0">
              <a:solidFill>
                <a:sysClr val="window" lastClr="FFFFFF"/>
              </a:solidFill>
              <a:sym typeface="微软雅黑" panose="020B0503020204020204" charset="-122"/>
            </a:endParaRPr>
          </a:p>
        </p:txBody>
      </p:sp>
      <p:sp>
        <p:nvSpPr>
          <p:cNvPr id="3" name="文本框 2"/>
          <p:cNvSpPr txBox="1"/>
          <p:nvPr/>
        </p:nvSpPr>
        <p:spPr>
          <a:xfrm>
            <a:off x="2795270" y="452120"/>
            <a:ext cx="1416050" cy="400050"/>
          </a:xfrm>
          <a:prstGeom prst="rect">
            <a:avLst/>
          </a:prstGeom>
          <a:noFill/>
          <a:ln w="12700" cap="flat">
            <a:noFill/>
            <a:miter lim="400000"/>
          </a:ln>
        </p:spPr>
        <p:style>
          <a:lnRef idx="0">
            <a:srgbClr val="FFFFFF"/>
          </a:lnRef>
          <a:fillRef idx="0">
            <a:srgbClr val="FFFFFF"/>
          </a:fillRef>
          <a:effectRef idx="0">
            <a:srgbClr val="FFFFFF"/>
          </a:effectRef>
          <a:fontRef idx="none"/>
        </p:style>
        <p:txBody>
          <a:bodyPr rot="0" vertOverflow="overflow" horzOverflow="overflow" vert="horz" wrap="square" lIns="0" tIns="0" rIns="0" bIns="0" numCol="1" spcCol="38100" rtlCol="0" anchor="t" forceAA="0" upright="0">
            <a:spAutoFit/>
          </a:bodyPr>
          <a:p>
            <a:pPr marL="0" marR="0" indent="0" algn="l" defTabSz="914400" rtl="0" fontAlgn="auto" latinLnBrk="0" hangingPunct="0">
              <a:lnSpc>
                <a:spcPct val="100000"/>
              </a:lnSpc>
              <a:spcBef>
                <a:spcPts val="0"/>
              </a:spcBef>
              <a:spcAft>
                <a:spcPts val="0"/>
              </a:spcAft>
              <a:buClrTx/>
              <a:buSzTx/>
              <a:buFontTx/>
              <a:buNone/>
            </a:pPr>
            <a:r>
              <a:rPr sz="2600">
                <a:solidFill>
                  <a:srgbClr val="FF0000"/>
                </a:solidFill>
                <a:latin typeface="Times New Roman" panose="02020603050405020304" charset="0"/>
                <a:cs typeface="Times New Roman" panose="02020603050405020304" charset="0"/>
                <a:sym typeface="+mn-ea"/>
              </a:rPr>
              <a:t>has done </a:t>
            </a:r>
            <a:endParaRPr kumimoji="0" lang="zh-CN" altLang="en-US" sz="2600" b="0" i="0" u="none" strike="noStrike" cap="none" spc="0" normalizeH="0" baseline="0">
              <a:ln>
                <a:noFill/>
              </a:ln>
              <a:solidFill>
                <a:srgbClr val="FF0000"/>
              </a:solidFill>
              <a:effectLst/>
              <a:uFillTx/>
              <a:latin typeface="Times New Roman" panose="02020603050405020304" charset="0"/>
              <a:ea typeface="+mj-ea"/>
              <a:cs typeface="Times New Roman" panose="02020603050405020304" charset="0"/>
              <a:sym typeface="+mn-ea"/>
            </a:endParaRPr>
          </a:p>
        </p:txBody>
      </p:sp>
      <p:sp>
        <p:nvSpPr>
          <p:cNvPr id="14" name="文本框 13"/>
          <p:cNvSpPr txBox="1"/>
          <p:nvPr/>
        </p:nvSpPr>
        <p:spPr>
          <a:xfrm>
            <a:off x="9499600" y="2011045"/>
            <a:ext cx="1011555" cy="400050"/>
          </a:xfrm>
          <a:prstGeom prst="rect">
            <a:avLst/>
          </a:prstGeom>
          <a:noFill/>
          <a:ln w="12700" cap="flat">
            <a:noFill/>
            <a:miter lim="400000"/>
          </a:ln>
        </p:spPr>
        <p:style>
          <a:lnRef idx="0">
            <a:srgbClr val="FFFFFF"/>
          </a:lnRef>
          <a:fillRef idx="0">
            <a:srgbClr val="FFFFFF"/>
          </a:fillRef>
          <a:effectRef idx="0">
            <a:srgbClr val="FFFFFF"/>
          </a:effectRef>
          <a:fontRef idx="none"/>
        </p:style>
        <p:txBody>
          <a:bodyPr rot="0" vertOverflow="overflow" horzOverflow="overflow" vert="horz" wrap="square" lIns="0" tIns="0" rIns="0" bIns="0" numCol="1" spcCol="38100" rtlCol="0" anchor="t" forceAA="0" upright="0">
            <a:spAutoFit/>
          </a:bodyPr>
          <a:p>
            <a:pPr marL="0" marR="0" indent="0" algn="l" defTabSz="914400" rtl="0" fontAlgn="auto" latinLnBrk="0" hangingPunct="0">
              <a:lnSpc>
                <a:spcPct val="100000"/>
              </a:lnSpc>
              <a:spcBef>
                <a:spcPts val="0"/>
              </a:spcBef>
              <a:spcAft>
                <a:spcPts val="0"/>
              </a:spcAft>
              <a:buClrTx/>
              <a:buSzTx/>
              <a:buFontTx/>
              <a:buNone/>
            </a:pPr>
            <a:r>
              <a:rPr sz="2600">
                <a:solidFill>
                  <a:srgbClr val="FF0000"/>
                </a:solidFill>
                <a:latin typeface="Times New Roman" panose="02020603050405020304" charset="0"/>
                <a:cs typeface="Times New Roman" panose="02020603050405020304" charset="0"/>
                <a:sym typeface="+mn-ea"/>
              </a:rPr>
              <a:t>crises</a:t>
            </a:r>
            <a:endParaRPr sz="2600">
              <a:solidFill>
                <a:srgbClr val="FF0000"/>
              </a:solidFill>
              <a:latin typeface="Times New Roman" panose="02020603050405020304" charset="0"/>
              <a:cs typeface="Times New Roman" panose="02020603050405020304" charset="0"/>
              <a:sym typeface="+mn-ea"/>
            </a:endParaRPr>
          </a:p>
        </p:txBody>
      </p:sp>
      <p:sp>
        <p:nvSpPr>
          <p:cNvPr id="15" name="文本框 14"/>
          <p:cNvSpPr txBox="1"/>
          <p:nvPr/>
        </p:nvSpPr>
        <p:spPr>
          <a:xfrm>
            <a:off x="5450840" y="4792980"/>
            <a:ext cx="726440" cy="400050"/>
          </a:xfrm>
          <a:prstGeom prst="rect">
            <a:avLst/>
          </a:prstGeom>
          <a:noFill/>
          <a:ln w="12700" cap="flat">
            <a:noFill/>
            <a:miter lim="400000"/>
          </a:ln>
        </p:spPr>
        <p:style>
          <a:lnRef idx="0">
            <a:srgbClr val="FFFFFF"/>
          </a:lnRef>
          <a:fillRef idx="0">
            <a:srgbClr val="FFFFFF"/>
          </a:fillRef>
          <a:effectRef idx="0">
            <a:srgbClr val="FFFFFF"/>
          </a:effectRef>
          <a:fontRef idx="none"/>
        </p:style>
        <p:txBody>
          <a:bodyPr rot="0" vertOverflow="overflow" horzOverflow="overflow" vert="horz" wrap="square" lIns="0" tIns="0" rIns="0" bIns="0" numCol="1" spcCol="38100" rtlCol="0" anchor="t" forceAA="0" upright="0">
            <a:spAutoFit/>
          </a:bodyPr>
          <a:p>
            <a:pPr marL="0" marR="0" indent="0" algn="l" defTabSz="914400" rtl="0" fontAlgn="auto" latinLnBrk="0" hangingPunct="0">
              <a:lnSpc>
                <a:spcPct val="100000"/>
              </a:lnSpc>
              <a:spcBef>
                <a:spcPts val="0"/>
              </a:spcBef>
              <a:spcAft>
                <a:spcPts val="0"/>
              </a:spcAft>
              <a:buClrTx/>
              <a:buSzTx/>
              <a:buFontTx/>
              <a:buNone/>
            </a:pPr>
            <a:r>
              <a:rPr sz="2600">
                <a:solidFill>
                  <a:srgbClr val="FF0000"/>
                </a:solidFill>
                <a:latin typeface="Times New Roman" panose="02020603050405020304" charset="0"/>
                <a:cs typeface="Times New Roman" panose="02020603050405020304" charset="0"/>
                <a:sym typeface="+mn-ea"/>
              </a:rPr>
              <a:t>to  </a:t>
            </a:r>
            <a:endParaRPr sz="2600">
              <a:solidFill>
                <a:srgbClr val="FF0000"/>
              </a:solidFill>
              <a:latin typeface="Times New Roman" panose="02020603050405020304" charset="0"/>
              <a:cs typeface="Times New Roman" panose="02020603050405020304" charset="0"/>
              <a:sym typeface="+mn-ea"/>
            </a:endParaRPr>
          </a:p>
        </p:txBody>
      </p:sp>
      <p:sp>
        <p:nvSpPr>
          <p:cNvPr id="16" name="文本框 15"/>
          <p:cNvSpPr txBox="1"/>
          <p:nvPr/>
        </p:nvSpPr>
        <p:spPr>
          <a:xfrm>
            <a:off x="5640070" y="3612515"/>
            <a:ext cx="2177415" cy="400050"/>
          </a:xfrm>
          <a:prstGeom prst="rect">
            <a:avLst/>
          </a:prstGeom>
          <a:noFill/>
          <a:ln w="12700" cap="flat">
            <a:noFill/>
            <a:miter lim="400000"/>
          </a:ln>
        </p:spPr>
        <p:style>
          <a:lnRef idx="0">
            <a:srgbClr val="FFFFFF"/>
          </a:lnRef>
          <a:fillRef idx="0">
            <a:srgbClr val="FFFFFF"/>
          </a:fillRef>
          <a:effectRef idx="0">
            <a:srgbClr val="FFFFFF"/>
          </a:effectRef>
          <a:fontRef idx="none"/>
        </p:style>
        <p:txBody>
          <a:bodyPr rot="0" vertOverflow="overflow" horzOverflow="overflow" vert="horz" wrap="square" lIns="0" tIns="0" rIns="0" bIns="0" numCol="1" spcCol="38100" rtlCol="0" anchor="t" forceAA="0" upright="0">
            <a:spAutoFit/>
          </a:bodyPr>
          <a:p>
            <a:pPr marL="0" marR="0" indent="0" algn="l" defTabSz="914400" rtl="0" fontAlgn="auto" latinLnBrk="0" hangingPunct="0">
              <a:lnSpc>
                <a:spcPct val="100000"/>
              </a:lnSpc>
              <a:spcBef>
                <a:spcPts val="0"/>
              </a:spcBef>
              <a:spcAft>
                <a:spcPts val="0"/>
              </a:spcAft>
              <a:buClrTx/>
              <a:buSzTx/>
              <a:buFontTx/>
              <a:buNone/>
            </a:pPr>
            <a:r>
              <a:rPr sz="2600">
                <a:solidFill>
                  <a:srgbClr val="FF0000"/>
                </a:solidFill>
                <a:latin typeface="Times New Roman" panose="02020603050405020304" charset="0"/>
                <a:cs typeface="Times New Roman" panose="02020603050405020304" charset="0"/>
                <a:sym typeface="+mn-ea"/>
              </a:rPr>
              <a:t>were driven</a:t>
            </a:r>
            <a:endParaRPr sz="2600">
              <a:solidFill>
                <a:srgbClr val="FF0000"/>
              </a:solidFill>
              <a:latin typeface="Times New Roman" panose="02020603050405020304" charset="0"/>
              <a:cs typeface="Times New Roman" panose="02020603050405020304" charset="0"/>
              <a:sym typeface="+mn-ea"/>
            </a:endParaRPr>
          </a:p>
        </p:txBody>
      </p:sp>
      <p:sp>
        <p:nvSpPr>
          <p:cNvPr id="17" name="文本框 16"/>
          <p:cNvSpPr txBox="1"/>
          <p:nvPr/>
        </p:nvSpPr>
        <p:spPr>
          <a:xfrm>
            <a:off x="6101715" y="4012565"/>
            <a:ext cx="1254125" cy="400050"/>
          </a:xfrm>
          <a:prstGeom prst="rect">
            <a:avLst/>
          </a:prstGeom>
          <a:noFill/>
          <a:ln w="12700" cap="flat">
            <a:noFill/>
            <a:miter lim="400000"/>
          </a:ln>
        </p:spPr>
        <p:style>
          <a:lnRef idx="0">
            <a:srgbClr val="FFFFFF"/>
          </a:lnRef>
          <a:fillRef idx="0">
            <a:srgbClr val="FFFFFF"/>
          </a:fillRef>
          <a:effectRef idx="0">
            <a:srgbClr val="FFFFFF"/>
          </a:effectRef>
          <a:fontRef idx="none"/>
        </p:style>
        <p:txBody>
          <a:bodyPr rot="0" vertOverflow="overflow" horzOverflow="overflow" vert="horz" wrap="square" lIns="0" tIns="0" rIns="0" bIns="0" numCol="1" spcCol="38100" rtlCol="0" anchor="t" forceAA="0" upright="0">
            <a:spAutoFit/>
          </a:bodyPr>
          <a:p>
            <a:pPr marL="0" marR="0" indent="0" algn="l" defTabSz="914400" rtl="0" fontAlgn="auto" latinLnBrk="0" hangingPunct="0">
              <a:lnSpc>
                <a:spcPct val="100000"/>
              </a:lnSpc>
              <a:spcBef>
                <a:spcPts val="0"/>
              </a:spcBef>
              <a:spcAft>
                <a:spcPts val="0"/>
              </a:spcAft>
              <a:buClrTx/>
              <a:buSzTx/>
              <a:buFontTx/>
              <a:buNone/>
            </a:pPr>
            <a:r>
              <a:rPr sz="2600">
                <a:solidFill>
                  <a:srgbClr val="FF0000"/>
                </a:solidFill>
                <a:latin typeface="Times New Roman" panose="02020603050405020304" charset="0"/>
                <a:cs typeface="Times New Roman" panose="02020603050405020304" charset="0"/>
                <a:sym typeface="+mn-ea"/>
              </a:rPr>
              <a:t>different</a:t>
            </a:r>
            <a:endParaRPr sz="2600">
              <a:solidFill>
                <a:srgbClr val="FF0000"/>
              </a:solidFill>
              <a:latin typeface="Times New Roman" panose="02020603050405020304" charset="0"/>
              <a:cs typeface="Times New Roman" panose="02020603050405020304" charset="0"/>
              <a:sym typeface="+mn-ea"/>
            </a:endParaRPr>
          </a:p>
        </p:txBody>
      </p:sp>
      <p:sp>
        <p:nvSpPr>
          <p:cNvPr id="18" name="文本框 17"/>
          <p:cNvSpPr txBox="1"/>
          <p:nvPr/>
        </p:nvSpPr>
        <p:spPr>
          <a:xfrm>
            <a:off x="4584065" y="5973445"/>
            <a:ext cx="1228090" cy="400050"/>
          </a:xfrm>
          <a:prstGeom prst="rect">
            <a:avLst/>
          </a:prstGeom>
          <a:noFill/>
          <a:ln w="12700" cap="flat">
            <a:noFill/>
            <a:miter lim="400000"/>
          </a:ln>
        </p:spPr>
        <p:style>
          <a:lnRef idx="0">
            <a:srgbClr val="FFFFFF"/>
          </a:lnRef>
          <a:fillRef idx="0">
            <a:srgbClr val="FFFFFF"/>
          </a:fillRef>
          <a:effectRef idx="0">
            <a:srgbClr val="FFFFFF"/>
          </a:effectRef>
          <a:fontRef idx="none"/>
        </p:style>
        <p:txBody>
          <a:bodyPr rot="0" vertOverflow="overflow" horzOverflow="overflow" vert="horz" wrap="square" lIns="0" tIns="0" rIns="0" bIns="0" numCol="1" spcCol="38100" rtlCol="0" anchor="t" forceAA="0" upright="0">
            <a:spAutoFit/>
          </a:bodyPr>
          <a:p>
            <a:pPr marL="0" marR="0" indent="0" algn="l" defTabSz="914400" rtl="0" fontAlgn="auto" latinLnBrk="0" hangingPunct="0">
              <a:lnSpc>
                <a:spcPct val="100000"/>
              </a:lnSpc>
              <a:spcBef>
                <a:spcPts val="0"/>
              </a:spcBef>
              <a:spcAft>
                <a:spcPts val="0"/>
              </a:spcAft>
              <a:buClrTx/>
              <a:buSzTx/>
              <a:buFontTx/>
              <a:buNone/>
            </a:pPr>
            <a:r>
              <a:rPr sz="2600">
                <a:solidFill>
                  <a:srgbClr val="FF0000"/>
                </a:solidFill>
                <a:latin typeface="Times New Roman" panose="02020603050405020304" charset="0"/>
                <a:cs typeface="Times New Roman" panose="02020603050405020304" charset="0"/>
                <a:sym typeface="+mn-ea"/>
              </a:rPr>
              <a:t>bringing </a:t>
            </a:r>
            <a:endParaRPr kumimoji="0" lang="en-US" sz="2600" b="0" i="0" u="none" strike="noStrike" cap="none" spc="0" normalizeH="0" baseline="0">
              <a:ln>
                <a:noFill/>
              </a:ln>
              <a:solidFill>
                <a:srgbClr val="FF0000"/>
              </a:solidFill>
              <a:effectLst/>
              <a:uFillTx/>
              <a:latin typeface="Times New Roman" panose="02020603050405020304" charset="0"/>
              <a:ea typeface="+mj-ea"/>
              <a:cs typeface="Times New Roman" panose="02020603050405020304" charset="0"/>
              <a:sym typeface="+mn-ea"/>
            </a:endParaRPr>
          </a:p>
        </p:txBody>
      </p:sp>
      <p:sp>
        <p:nvSpPr>
          <p:cNvPr id="20" name="文本框 19"/>
          <p:cNvSpPr txBox="1"/>
          <p:nvPr/>
        </p:nvSpPr>
        <p:spPr>
          <a:xfrm>
            <a:off x="9137015" y="2811145"/>
            <a:ext cx="995680" cy="400050"/>
          </a:xfrm>
          <a:prstGeom prst="rect">
            <a:avLst/>
          </a:prstGeom>
          <a:noFill/>
          <a:ln w="12700" cap="flat">
            <a:noFill/>
            <a:miter lim="400000"/>
          </a:ln>
        </p:spPr>
        <p:style>
          <a:lnRef idx="0">
            <a:srgbClr val="FFFFFF"/>
          </a:lnRef>
          <a:fillRef idx="0">
            <a:srgbClr val="FFFFFF"/>
          </a:fillRef>
          <a:effectRef idx="0">
            <a:srgbClr val="FFFFFF"/>
          </a:effectRef>
          <a:fontRef idx="none"/>
        </p:style>
        <p:txBody>
          <a:bodyPr rot="0" vertOverflow="overflow" horzOverflow="overflow" vert="horz" wrap="square" lIns="0" tIns="0" rIns="0" bIns="0" numCol="1" spcCol="38100" rtlCol="0" anchor="t" forceAA="0" upright="0">
            <a:spAutoFit/>
          </a:bodyPr>
          <a:p>
            <a:pPr marL="0" marR="0" indent="0" algn="l" defTabSz="914400" rtl="0" fontAlgn="auto" latinLnBrk="0" hangingPunct="0">
              <a:lnSpc>
                <a:spcPct val="100000"/>
              </a:lnSpc>
              <a:spcBef>
                <a:spcPts val="0"/>
              </a:spcBef>
              <a:spcAft>
                <a:spcPts val="0"/>
              </a:spcAft>
              <a:buClrTx/>
              <a:buSzTx/>
              <a:buFontTx/>
              <a:buNone/>
            </a:pPr>
            <a:r>
              <a:rPr kumimoji="0" lang="en-US" sz="2600" b="0" i="0" u="none" strike="noStrike" cap="none" spc="0" normalizeH="0" baseline="0">
                <a:ln>
                  <a:noFill/>
                </a:ln>
                <a:solidFill>
                  <a:srgbClr val="FF0000"/>
                </a:solidFill>
                <a:effectLst/>
                <a:uFillTx/>
                <a:latin typeface="Times New Roman" panose="02020603050405020304" charset="0"/>
                <a:ea typeface="+mj-ea"/>
                <a:cs typeface="Times New Roman" panose="02020603050405020304" charset="0"/>
                <a:sym typeface="+mn-ea"/>
              </a:rPr>
              <a:t>newly </a:t>
            </a:r>
            <a:endParaRPr kumimoji="0" lang="en-US" sz="2600" b="0" i="0" u="none" strike="noStrike" cap="none" spc="0" normalizeH="0" baseline="0">
              <a:ln>
                <a:noFill/>
              </a:ln>
              <a:solidFill>
                <a:srgbClr val="FF0000"/>
              </a:solidFill>
              <a:effectLst/>
              <a:uFillTx/>
              <a:latin typeface="Times New Roman" panose="02020603050405020304" charset="0"/>
              <a:ea typeface="+mj-ea"/>
              <a:cs typeface="Times New Roman" panose="02020603050405020304" charset="0"/>
              <a:sym typeface="+mn-ea"/>
            </a:endParaRPr>
          </a:p>
        </p:txBody>
      </p:sp>
      <p:sp>
        <p:nvSpPr>
          <p:cNvPr id="21" name="文本框 20"/>
          <p:cNvSpPr txBox="1"/>
          <p:nvPr/>
        </p:nvSpPr>
        <p:spPr>
          <a:xfrm>
            <a:off x="9924415" y="5610225"/>
            <a:ext cx="854075" cy="400050"/>
          </a:xfrm>
          <a:prstGeom prst="rect">
            <a:avLst/>
          </a:prstGeom>
          <a:noFill/>
          <a:ln w="12700" cap="flat">
            <a:noFill/>
            <a:miter lim="400000"/>
          </a:ln>
        </p:spPr>
        <p:style>
          <a:lnRef idx="0">
            <a:srgbClr val="FFFFFF"/>
          </a:lnRef>
          <a:fillRef idx="0">
            <a:srgbClr val="FFFFFF"/>
          </a:fillRef>
          <a:effectRef idx="0">
            <a:srgbClr val="FFFFFF"/>
          </a:effectRef>
          <a:fontRef idx="none"/>
        </p:style>
        <p:txBody>
          <a:bodyPr rot="0" vertOverflow="overflow" horzOverflow="overflow" vert="horz" wrap="square" lIns="0" tIns="0" rIns="0" bIns="0" numCol="1" spcCol="38100" rtlCol="0" anchor="t" forceAA="0" upright="0">
            <a:spAutoFit/>
          </a:bodyPr>
          <a:p>
            <a:pPr marL="0" marR="0" indent="0" algn="l" defTabSz="914400" rtl="0" fontAlgn="auto" latinLnBrk="0" hangingPunct="0">
              <a:lnSpc>
                <a:spcPct val="100000"/>
              </a:lnSpc>
              <a:spcBef>
                <a:spcPts val="0"/>
              </a:spcBef>
              <a:spcAft>
                <a:spcPts val="0"/>
              </a:spcAft>
              <a:buClrTx/>
              <a:buSzTx/>
              <a:buFontTx/>
              <a:buNone/>
            </a:pPr>
            <a:r>
              <a:rPr sz="2600">
                <a:solidFill>
                  <a:srgbClr val="FF0000"/>
                </a:solidFill>
                <a:latin typeface="Times New Roman" panose="02020603050405020304" charset="0"/>
                <a:cs typeface="Times New Roman" panose="02020603050405020304" charset="0"/>
                <a:sym typeface="+mn-ea"/>
              </a:rPr>
              <a:t>an  </a:t>
            </a:r>
            <a:endParaRPr kumimoji="0" lang="en-US" sz="2600" b="0" i="0" u="none" strike="noStrike" cap="none" spc="0" normalizeH="0" baseline="0">
              <a:ln>
                <a:noFill/>
              </a:ln>
              <a:solidFill>
                <a:srgbClr val="FF0000"/>
              </a:solidFill>
              <a:effectLst/>
              <a:uFillTx/>
              <a:latin typeface="Times New Roman" panose="02020603050405020304" charset="0"/>
              <a:ea typeface="+mj-ea"/>
              <a:cs typeface="Times New Roman" panose="02020603050405020304" charset="0"/>
              <a:sym typeface="+mn-ea"/>
            </a:endParaRPr>
          </a:p>
        </p:txBody>
      </p:sp>
      <p:sp>
        <p:nvSpPr>
          <p:cNvPr id="22" name="文本框 21"/>
          <p:cNvSpPr txBox="1"/>
          <p:nvPr/>
        </p:nvSpPr>
        <p:spPr>
          <a:xfrm>
            <a:off x="9032875" y="2411095"/>
            <a:ext cx="846455" cy="400050"/>
          </a:xfrm>
          <a:prstGeom prst="rect">
            <a:avLst/>
          </a:prstGeom>
          <a:noFill/>
          <a:ln w="12700" cap="flat">
            <a:noFill/>
            <a:miter lim="400000"/>
          </a:ln>
        </p:spPr>
        <p:style>
          <a:lnRef idx="0">
            <a:srgbClr val="FFFFFF"/>
          </a:lnRef>
          <a:fillRef idx="0">
            <a:srgbClr val="FFFFFF"/>
          </a:fillRef>
          <a:effectRef idx="0">
            <a:srgbClr val="FFFFFF"/>
          </a:effectRef>
          <a:fontRef idx="none"/>
        </p:style>
        <p:txBody>
          <a:bodyPr rot="0" vertOverflow="overflow" horzOverflow="overflow" vert="horz" wrap="square" lIns="0" tIns="0" rIns="0" bIns="0" numCol="1" spcCol="38100" rtlCol="0" anchor="t" forceAA="0" upright="0">
            <a:spAutoFit/>
          </a:bodyPr>
          <a:p>
            <a:pPr marL="0" marR="0" indent="0" algn="l" defTabSz="914400" rtl="0" fontAlgn="auto" latinLnBrk="0" hangingPunct="0">
              <a:lnSpc>
                <a:spcPct val="100000"/>
              </a:lnSpc>
              <a:spcBef>
                <a:spcPts val="0"/>
              </a:spcBef>
              <a:spcAft>
                <a:spcPts val="0"/>
              </a:spcAft>
              <a:buClrTx/>
              <a:buSzTx/>
              <a:buFontTx/>
              <a:buNone/>
            </a:pPr>
            <a:r>
              <a:rPr sz="2600">
                <a:solidFill>
                  <a:srgbClr val="FF0000"/>
                </a:solidFill>
                <a:latin typeface="Times New Roman" panose="02020603050405020304" charset="0"/>
                <a:cs typeface="Times New Roman" panose="02020603050405020304" charset="0"/>
                <a:sym typeface="+mn-ea"/>
              </a:rPr>
              <a:t>who </a:t>
            </a:r>
            <a:endParaRPr sz="2600">
              <a:solidFill>
                <a:srgbClr val="FF0000"/>
              </a:solidFill>
              <a:latin typeface="Times New Roman" panose="02020603050405020304" charset="0"/>
              <a:cs typeface="Times New Roman" panose="02020603050405020304" charset="0"/>
              <a:sym typeface="+mn-ea"/>
            </a:endParaRPr>
          </a:p>
        </p:txBody>
      </p:sp>
      <p:sp>
        <p:nvSpPr>
          <p:cNvPr id="23" name="文本框 22"/>
          <p:cNvSpPr txBox="1"/>
          <p:nvPr/>
        </p:nvSpPr>
        <p:spPr>
          <a:xfrm>
            <a:off x="9429750" y="1228090"/>
            <a:ext cx="913765" cy="400050"/>
          </a:xfrm>
          <a:prstGeom prst="rect">
            <a:avLst/>
          </a:prstGeom>
          <a:noFill/>
          <a:ln w="12700" cap="flat">
            <a:noFill/>
            <a:miter lim="400000"/>
          </a:ln>
        </p:spPr>
        <p:style>
          <a:lnRef idx="0">
            <a:srgbClr val="FFFFFF"/>
          </a:lnRef>
          <a:fillRef idx="0">
            <a:srgbClr val="FFFFFF"/>
          </a:fillRef>
          <a:effectRef idx="0">
            <a:srgbClr val="FFFFFF"/>
          </a:effectRef>
          <a:fontRef idx="none"/>
        </p:style>
        <p:txBody>
          <a:bodyPr rot="0" vertOverflow="overflow" horzOverflow="overflow" vert="horz" wrap="square" lIns="0" tIns="0" rIns="0" bIns="0" numCol="1" spcCol="38100" rtlCol="0" anchor="t" forceAA="0" upright="0">
            <a:spAutoFit/>
          </a:bodyPr>
          <a:p>
            <a:pPr marL="0" marR="0" indent="0" algn="l" defTabSz="914400" rtl="0" fontAlgn="auto" latinLnBrk="0" hangingPunct="0">
              <a:lnSpc>
                <a:spcPct val="100000"/>
              </a:lnSpc>
              <a:spcBef>
                <a:spcPts val="0"/>
              </a:spcBef>
              <a:spcAft>
                <a:spcPts val="0"/>
              </a:spcAft>
              <a:buClrTx/>
              <a:buSzTx/>
              <a:buFontTx/>
              <a:buNone/>
            </a:pPr>
            <a:r>
              <a:rPr sz="2600">
                <a:solidFill>
                  <a:srgbClr val="FF0000"/>
                </a:solidFill>
                <a:latin typeface="Times New Roman" panose="02020603050405020304" charset="0"/>
                <a:cs typeface="Times New Roman" panose="02020603050405020304" charset="0"/>
                <a:sym typeface="+mn-ea"/>
              </a:rPr>
              <a:t> based</a:t>
            </a:r>
            <a:endParaRPr sz="2600">
              <a:solidFill>
                <a:srgbClr val="FF0000"/>
              </a:solidFill>
              <a:latin typeface="Times New Roman" panose="02020603050405020304" charset="0"/>
              <a:cs typeface="Times New Roman" panose="02020603050405020304" charset="0"/>
              <a:sym typeface="+mn-ea"/>
            </a:endParaRPr>
          </a:p>
        </p:txBody>
      </p:sp>
    </p:spTree>
  </p:cSld>
  <p:clrMapOvr>
    <a:masterClrMapping/>
  </p:clrMapOvr>
  <p:timing>
    <p:tnLst>
      <p:par>
        <p:cTn id="1" dur="indefinite" restart="never" fill="hold"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wipe(down)">
                                      <p:cBhvr>
                                        <p:cTn id="12" dur="500"/>
                                        <p:tgtEl>
                                          <p:spTgt spid="23"/>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wipe(down)">
                                      <p:cBhvr>
                                        <p:cTn id="17" dur="500"/>
                                        <p:tgtEl>
                                          <p:spTgt spid="14"/>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22"/>
                                        </p:tgtEl>
                                        <p:attrNameLst>
                                          <p:attrName>style.visibility</p:attrName>
                                        </p:attrNameLst>
                                      </p:cBhvr>
                                      <p:to>
                                        <p:strVal val="visible"/>
                                      </p:to>
                                    </p:set>
                                    <p:animEffect transition="in" filter="wipe(down)">
                                      <p:cBhvr>
                                        <p:cTn id="22" dur="500"/>
                                        <p:tgtEl>
                                          <p:spTgt spid="22"/>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20"/>
                                        </p:tgtEl>
                                        <p:attrNameLst>
                                          <p:attrName>style.visibility</p:attrName>
                                        </p:attrNameLst>
                                      </p:cBhvr>
                                      <p:to>
                                        <p:strVal val="visible"/>
                                      </p:to>
                                    </p:set>
                                    <p:animEffect transition="in" filter="wipe(down)">
                                      <p:cBhvr>
                                        <p:cTn id="27" dur="500"/>
                                        <p:tgtEl>
                                          <p:spTgt spid="20"/>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16"/>
                                        </p:tgtEl>
                                        <p:attrNameLst>
                                          <p:attrName>style.visibility</p:attrName>
                                        </p:attrNameLst>
                                      </p:cBhvr>
                                      <p:to>
                                        <p:strVal val="visible"/>
                                      </p:to>
                                    </p:set>
                                    <p:animEffect transition="in" filter="wipe(down)">
                                      <p:cBhvr>
                                        <p:cTn id="32" dur="500"/>
                                        <p:tgtEl>
                                          <p:spTgt spid="16"/>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17"/>
                                        </p:tgtEl>
                                        <p:attrNameLst>
                                          <p:attrName>style.visibility</p:attrName>
                                        </p:attrNameLst>
                                      </p:cBhvr>
                                      <p:to>
                                        <p:strVal val="visible"/>
                                      </p:to>
                                    </p:set>
                                    <p:animEffect transition="in" filter="wipe(down)">
                                      <p:cBhvr>
                                        <p:cTn id="37" dur="500"/>
                                        <p:tgtEl>
                                          <p:spTgt spid="17"/>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grpId="0" nodeType="clickEffect">
                                  <p:stCondLst>
                                    <p:cond delay="0"/>
                                  </p:stCondLst>
                                  <p:childTnLst>
                                    <p:set>
                                      <p:cBhvr>
                                        <p:cTn id="41" dur="1" fill="hold">
                                          <p:stCondLst>
                                            <p:cond delay="0"/>
                                          </p:stCondLst>
                                        </p:cTn>
                                        <p:tgtEl>
                                          <p:spTgt spid="15"/>
                                        </p:tgtEl>
                                        <p:attrNameLst>
                                          <p:attrName>style.visibility</p:attrName>
                                        </p:attrNameLst>
                                      </p:cBhvr>
                                      <p:to>
                                        <p:strVal val="visible"/>
                                      </p:to>
                                    </p:set>
                                    <p:animEffect transition="in" filter="wipe(down)">
                                      <p:cBhvr>
                                        <p:cTn id="42" dur="500"/>
                                        <p:tgtEl>
                                          <p:spTgt spid="15"/>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4" fill="hold" grpId="0" nodeType="clickEffect">
                                  <p:stCondLst>
                                    <p:cond delay="0"/>
                                  </p:stCondLst>
                                  <p:childTnLst>
                                    <p:set>
                                      <p:cBhvr>
                                        <p:cTn id="46" dur="1" fill="hold">
                                          <p:stCondLst>
                                            <p:cond delay="0"/>
                                          </p:stCondLst>
                                        </p:cTn>
                                        <p:tgtEl>
                                          <p:spTgt spid="21"/>
                                        </p:tgtEl>
                                        <p:attrNameLst>
                                          <p:attrName>style.visibility</p:attrName>
                                        </p:attrNameLst>
                                      </p:cBhvr>
                                      <p:to>
                                        <p:strVal val="visible"/>
                                      </p:to>
                                    </p:set>
                                    <p:animEffect transition="in" filter="wipe(down)">
                                      <p:cBhvr>
                                        <p:cTn id="47" dur="500"/>
                                        <p:tgtEl>
                                          <p:spTgt spid="21"/>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4" fill="hold" grpId="0" nodeType="clickEffect">
                                  <p:stCondLst>
                                    <p:cond delay="0"/>
                                  </p:stCondLst>
                                  <p:childTnLst>
                                    <p:set>
                                      <p:cBhvr>
                                        <p:cTn id="51" dur="1" fill="hold">
                                          <p:stCondLst>
                                            <p:cond delay="0"/>
                                          </p:stCondLst>
                                        </p:cTn>
                                        <p:tgtEl>
                                          <p:spTgt spid="18"/>
                                        </p:tgtEl>
                                        <p:attrNameLst>
                                          <p:attrName>style.visibility</p:attrName>
                                        </p:attrNameLst>
                                      </p:cBhvr>
                                      <p:to>
                                        <p:strVal val="visible"/>
                                      </p:to>
                                    </p:set>
                                    <p:animEffect transition="in" filter="wipe(down)">
                                      <p:cBhvr>
                                        <p:cTn id="52"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1"/>
      <p:bldP spid="3" grpId="0" bldLvl="0" animBg="1"/>
      <p:bldP spid="14" grpId="0" bldLvl="0" animBg="1"/>
      <p:bldP spid="15" grpId="0" bldLvl="0" animBg="1"/>
      <p:bldP spid="16" grpId="0" bldLvl="0" animBg="1"/>
      <p:bldP spid="17" grpId="0" bldLvl="0" animBg="1"/>
      <p:bldP spid="18" grpId="0" bldLvl="0" animBg="1"/>
      <p:bldP spid="20" grpId="0" bldLvl="0" animBg="1"/>
      <p:bldP spid="21" grpId="0" bldLvl="0" animBg="1"/>
      <p:bldP spid="22" grpId="0" bldLvl="0" animBg="1"/>
      <p:bldP spid="23" grpId="0" bldLvl="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02" name="文本框 3"/>
          <p:cNvSpPr txBox="1"/>
          <p:nvPr/>
        </p:nvSpPr>
        <p:spPr>
          <a:xfrm>
            <a:off x="93345" y="603885"/>
            <a:ext cx="12098655" cy="5104130"/>
          </a:xfrm>
          <a:prstGeom prst="rect">
            <a:avLst/>
          </a:prstGeom>
          <a:noFill/>
        </p:spPr>
        <p:txBody>
          <a:bodyPr wrap="square" rtlCol="0">
            <a:spAutoFit/>
          </a:bodyPr>
          <a:lstStyle/>
          <a:p>
            <a:pPr indent="0" algn="l">
              <a:lnSpc>
                <a:spcPct val="90000"/>
              </a:lnSpc>
              <a:spcBef>
                <a:spcPts val="1000"/>
              </a:spcBef>
              <a:buClrTx/>
              <a:buSzTx/>
              <a:buFont typeface="Arial" panose="020B0604020202020204" pitchFamily="34" charset="0"/>
              <a:buNone/>
            </a:pPr>
            <a:r>
              <a:rPr lang="zh-CN" altLang="en-US" sz="2800">
                <a:latin typeface="Times New Roman" panose="02020603050405020304" charset="0"/>
                <a:ea typeface="华文中宋" panose="02010600040101010101" charset="-122"/>
                <a:cs typeface="Times New Roman" panose="02020603050405020304" charset="0"/>
                <a:sym typeface="+mn-ea"/>
              </a:rPr>
              <a:t>1. </a:t>
            </a:r>
            <a:r>
              <a:rPr lang="en-US" altLang="zh-CN" sz="2800">
                <a:solidFill>
                  <a:srgbClr val="0000FF"/>
                </a:solidFill>
                <a:latin typeface="Times New Roman" panose="02020603050405020304" charset="0"/>
                <a:cs typeface="Times New Roman" panose="02020603050405020304" charset="0"/>
                <a:sym typeface="+mn-ea"/>
              </a:rPr>
              <a:t>parameter</a:t>
            </a:r>
            <a:r>
              <a:rPr lang="en-US" altLang="zh-CN" sz="2800">
                <a:latin typeface="Times New Roman" panose="02020603050405020304" charset="0"/>
                <a:ea typeface="华文中宋" panose="02010600040101010101" charset="-122"/>
                <a:cs typeface="Times New Roman" panose="02020603050405020304" charset="0"/>
                <a:sym typeface="+mn-ea"/>
              </a:rPr>
              <a:t>: </a:t>
            </a:r>
            <a:r>
              <a:rPr lang="en-US" sz="2800">
                <a:latin typeface="Times New Roman" panose="02020603050405020304" charset="0"/>
                <a:ea typeface="华文中宋" panose="02010600040101010101" charset="-122"/>
                <a:cs typeface="Times New Roman" panose="02020603050405020304" charset="0"/>
                <a:sym typeface="+mn-ea"/>
              </a:rPr>
              <a:t> something that decides or limits the way in which sth can be done    </a:t>
            </a:r>
            <a:r>
              <a:rPr lang="zh-CN" sz="2800">
                <a:latin typeface="Times New Roman" panose="02020603050405020304" charset="0"/>
                <a:ea typeface="华文中宋" panose="02010600040101010101" charset="-122"/>
                <a:cs typeface="Times New Roman" panose="02020603050405020304" charset="0"/>
                <a:sym typeface="+mn-ea"/>
              </a:rPr>
              <a:t>决定因素；规范；范围</a:t>
            </a:r>
            <a:endParaRPr lang="en-US" altLang="zh-CN" sz="2800">
              <a:latin typeface="Times New Roman" panose="02020603050405020304" charset="0"/>
              <a:ea typeface="华文中宋" panose="02010600040101010101" charset="-122"/>
              <a:cs typeface="Times New Roman" panose="02020603050405020304" charset="0"/>
              <a:sym typeface="+mn-ea"/>
            </a:endParaRPr>
          </a:p>
          <a:p>
            <a:pPr marL="457200" indent="-457200" algn="l">
              <a:lnSpc>
                <a:spcPct val="90000"/>
              </a:lnSpc>
              <a:spcBef>
                <a:spcPts val="1000"/>
              </a:spcBef>
              <a:buClrTx/>
              <a:buSzTx/>
              <a:buFont typeface="Wingdings" panose="05000000000000000000" charset="0"/>
              <a:buChar char="ü"/>
            </a:pPr>
            <a:r>
              <a:rPr lang="en-US" altLang="zh-CN" sz="2800">
                <a:latin typeface="Times New Roman" panose="02020603050405020304" charset="0"/>
                <a:ea typeface="华文中宋" panose="02010600040101010101" charset="-122"/>
                <a:cs typeface="Times New Roman" panose="02020603050405020304" charset="0"/>
              </a:rPr>
              <a:t>This study was to investigate the influence of the inclusion of misfitting data in parameter estimates.                                                                                            这一研究是为了探索加入不合适的数据对参数估计的影响。</a:t>
            </a:r>
            <a:endParaRPr lang="en-US" altLang="zh-CN" sz="2800">
              <a:latin typeface="Times New Roman" panose="02020603050405020304" charset="0"/>
              <a:ea typeface="华文中宋" panose="02010600040101010101" charset="-122"/>
              <a:cs typeface="Times New Roman" panose="02020603050405020304" charset="0"/>
            </a:endParaRPr>
          </a:p>
          <a:p>
            <a:pPr indent="0" algn="l">
              <a:lnSpc>
                <a:spcPct val="90000"/>
              </a:lnSpc>
              <a:spcBef>
                <a:spcPts val="1000"/>
              </a:spcBef>
              <a:buClrTx/>
              <a:buSzTx/>
              <a:buFont typeface="Wingdings" panose="05000000000000000000" charset="0"/>
              <a:buNone/>
            </a:pPr>
            <a:endParaRPr lang="en-US" altLang="zh-CN" sz="2800">
              <a:latin typeface="Times New Roman" panose="02020603050405020304" charset="0"/>
              <a:ea typeface="华文中宋" panose="02010600040101010101" charset="-122"/>
              <a:cs typeface="Times New Roman" panose="02020603050405020304" charset="0"/>
            </a:endParaRPr>
          </a:p>
          <a:p>
            <a:pPr indent="0" algn="l">
              <a:lnSpc>
                <a:spcPct val="90000"/>
              </a:lnSpc>
              <a:spcBef>
                <a:spcPts val="1000"/>
              </a:spcBef>
              <a:buClrTx/>
              <a:buSzTx/>
              <a:buFont typeface="Wingdings" panose="05000000000000000000" charset="0"/>
              <a:buNone/>
            </a:pPr>
            <a:r>
              <a:rPr lang="en-US" altLang="zh-CN" sz="2800">
                <a:latin typeface="Times New Roman" panose="02020603050405020304" charset="0"/>
                <a:ea typeface="华文中宋" panose="02010600040101010101" charset="-122"/>
                <a:cs typeface="Times New Roman" panose="02020603050405020304" charset="0"/>
              </a:rPr>
              <a:t>          </a:t>
            </a:r>
            <a:r>
              <a:rPr lang="en-US" altLang="zh-CN" sz="2800">
                <a:latin typeface="华文中宋" panose="02010600040101010101" charset="-122"/>
                <a:ea typeface="华文中宋" panose="02010600040101010101" charset="-122"/>
                <a:cs typeface="华文中宋" panose="02010600040101010101" charset="-122"/>
                <a:sym typeface="华文中宋" panose="02010600040101010101" charset="-122"/>
              </a:rPr>
              <a:t>      </a:t>
            </a:r>
            <a:r>
              <a:rPr altLang="zh-CN" sz="2800">
                <a:latin typeface="华文中宋" panose="02010600040101010101" charset="-122"/>
                <a:ea typeface="华文中宋" panose="02010600040101010101" charset="-122"/>
                <a:cs typeface="华文中宋" panose="02010600040101010101" charset="-122"/>
                <a:sym typeface="华文中宋" panose="02010600040101010101" charset="-122"/>
              </a:rPr>
              <a:t>  </a:t>
            </a:r>
            <a:r>
              <a:rPr lang="en-US" altLang="zh-CN" sz="2800">
                <a:latin typeface="华文中宋" panose="02010600040101010101" charset="-122"/>
                <a:ea typeface="华文中宋" panose="02010600040101010101" charset="-122"/>
                <a:cs typeface="华文中宋" panose="02010600040101010101" charset="-122"/>
                <a:sym typeface="华文中宋" panose="02010600040101010101" charset="-122"/>
              </a:rPr>
              <a:t>   </a:t>
            </a:r>
            <a:r>
              <a:rPr lang="en-US" altLang="zh-CN" sz="3200">
                <a:latin typeface="Times New Roman" panose="02020603050405020304" charset="0"/>
                <a:cs typeface="Times New Roman" panose="02020603050405020304" charset="0"/>
              </a:rPr>
              <a:t> </a:t>
            </a:r>
            <a:endParaRPr lang="en-US" altLang="zh-CN" sz="2800">
              <a:latin typeface="Times New Roman" panose="02020603050405020304" charset="0"/>
              <a:cs typeface="Times New Roman" panose="02020603050405020304" charset="0"/>
            </a:endParaRPr>
          </a:p>
          <a:p>
            <a:pPr indent="0" algn="l">
              <a:lnSpc>
                <a:spcPct val="90000"/>
              </a:lnSpc>
              <a:spcBef>
                <a:spcPts val="1000"/>
              </a:spcBef>
              <a:buClrTx/>
              <a:buSzTx/>
              <a:buFont typeface="Arial" panose="020B0604020202020204" pitchFamily="34" charset="0"/>
              <a:buNone/>
            </a:pPr>
            <a:r>
              <a:rPr lang="en-US" altLang="zh-CN" sz="2800">
                <a:latin typeface="Times New Roman" panose="02020603050405020304" charset="0"/>
                <a:cs typeface="Times New Roman" panose="02020603050405020304" charset="0"/>
              </a:rPr>
              <a:t>2</a:t>
            </a:r>
            <a:r>
              <a:rPr lang="en-US" altLang="zh-CN" sz="3200">
                <a:latin typeface="Times New Roman" panose="02020603050405020304" charset="0"/>
                <a:cs typeface="Times New Roman" panose="02020603050405020304" charset="0"/>
              </a:rPr>
              <a:t>. </a:t>
            </a:r>
            <a:r>
              <a:rPr lang="en-US" altLang="zh-CN" sz="2800">
                <a:solidFill>
                  <a:srgbClr val="3333FF"/>
                </a:solidFill>
                <a:latin typeface="Times New Roman" panose="02020603050405020304" charset="0"/>
                <a:cs typeface="Times New Roman" panose="02020603050405020304" charset="0"/>
              </a:rPr>
              <a:t>hostile</a:t>
            </a:r>
            <a:r>
              <a:rPr lang="en-US" altLang="zh-CN" sz="2800"/>
              <a:t>: </a:t>
            </a:r>
            <a:r>
              <a:rPr lang="en-US" sz="2800">
                <a:latin typeface="Times New Roman" panose="02020603050405020304" charset="0"/>
                <a:ea typeface="华文中宋" panose="02010600040101010101" charset="-122"/>
                <a:cs typeface="Times New Roman" panose="02020603050405020304" charset="0"/>
              </a:rPr>
              <a:t>very unfriendly or aggressive and ready to argue or fight    </a:t>
            </a:r>
            <a:r>
              <a:rPr lang="zh-CN" altLang="en-US" sz="2800">
                <a:latin typeface="Times New Roman" panose="02020603050405020304" charset="0"/>
                <a:ea typeface="华文中宋" panose="02010600040101010101" charset="-122"/>
                <a:cs typeface="Times New Roman" panose="02020603050405020304" charset="0"/>
              </a:rPr>
              <a:t>敌意的；敌对的</a:t>
            </a:r>
            <a:endParaRPr sz="2800">
              <a:latin typeface="Times New Roman" panose="02020603050405020304" charset="0"/>
              <a:ea typeface="华文中宋" panose="02010600040101010101" charset="-122"/>
              <a:cs typeface="Times New Roman" panose="02020603050405020304" charset="0"/>
            </a:endParaRPr>
          </a:p>
          <a:p>
            <a:pPr marL="457200" indent="-457200" algn="l">
              <a:lnSpc>
                <a:spcPct val="90000"/>
              </a:lnSpc>
              <a:spcBef>
                <a:spcPts val="1000"/>
              </a:spcBef>
              <a:buClrTx/>
              <a:buSzTx/>
              <a:buFont typeface="Wingdings" panose="05000000000000000000" charset="0"/>
              <a:buChar char="ü"/>
            </a:pPr>
            <a:r>
              <a:rPr lang="en-US" altLang="zh-CN" sz="2800">
                <a:latin typeface="Times New Roman" panose="02020603050405020304" charset="0"/>
                <a:cs typeface="Times New Roman" panose="02020603050405020304" charset="0"/>
              </a:rPr>
              <a:t> Soon after he arrived, Kingfisher launched a hostile bid for Dixons.                                                  </a:t>
            </a:r>
            <a:r>
              <a:rPr lang="en-US" altLang="zh-CN" sz="2800">
                <a:latin typeface="华文中宋" panose="02010600040101010101" charset="-122"/>
                <a:ea typeface="华文中宋" panose="02010600040101010101" charset="-122"/>
                <a:cs typeface="华文中宋" panose="02010600040101010101" charset="-122"/>
              </a:rPr>
              <a:t>金费希尔到任之后不久就开始了对迪克森斯公司的恶意收购投标。</a:t>
            </a:r>
            <a:r>
              <a:rPr lang="en-US" altLang="zh-CN" sz="2800">
                <a:latin typeface="Times New Roman" panose="02020603050405020304" charset="0"/>
                <a:cs typeface="Times New Roman" panose="02020603050405020304" charset="0"/>
              </a:rPr>
              <a:t>                                                       </a:t>
            </a:r>
            <a:endParaRPr lang="en-US" altLang="zh-CN" sz="2800">
              <a:latin typeface="Times New Roman" panose="02020603050405020304" charset="0"/>
              <a:cs typeface="Times New Roman" panose="02020603050405020304" charset="0"/>
            </a:endParaRPr>
          </a:p>
        </p:txBody>
      </p:sp>
      <p:sp>
        <p:nvSpPr>
          <p:cNvPr id="1048604" name="文本框 1"/>
          <p:cNvSpPr txBox="1"/>
          <p:nvPr/>
        </p:nvSpPr>
        <p:spPr>
          <a:xfrm>
            <a:off x="257175" y="2701290"/>
            <a:ext cx="1626870" cy="521970"/>
          </a:xfrm>
          <a:prstGeom prst="rect">
            <a:avLst/>
          </a:prstGeom>
          <a:solidFill>
            <a:srgbClr val="0070C0"/>
          </a:solidFill>
        </p:spPr>
        <p:txBody>
          <a:bodyPr wrap="square" rtlCol="0">
            <a:spAutoFit/>
          </a:bodyPr>
          <a:lstStyle/>
          <a:p>
            <a:r>
              <a:rPr kumimoji="1" lang="zh-CN" sz="2800" b="1" dirty="0">
                <a:solidFill>
                  <a:schemeClr val="lt1"/>
                </a:solidFill>
              </a:rPr>
              <a:t>翻译句子</a:t>
            </a:r>
            <a:endParaRPr kumimoji="1" lang="zh-CN" sz="2800" b="1" dirty="0">
              <a:solidFill>
                <a:schemeClr val="lt1"/>
              </a:solidFill>
            </a:endParaRPr>
          </a:p>
        </p:txBody>
      </p:sp>
      <p:sp>
        <p:nvSpPr>
          <p:cNvPr id="1048605" name="文本框 2"/>
          <p:cNvSpPr txBox="1"/>
          <p:nvPr/>
        </p:nvSpPr>
        <p:spPr>
          <a:xfrm>
            <a:off x="200025" y="3168015"/>
            <a:ext cx="10893425" cy="521970"/>
          </a:xfrm>
          <a:prstGeom prst="rect">
            <a:avLst/>
          </a:prstGeom>
          <a:noFill/>
        </p:spPr>
        <p:txBody>
          <a:bodyPr wrap="square" rtlCol="0">
            <a:spAutoFit/>
          </a:bodyPr>
          <a:lstStyle/>
          <a:p>
            <a:r>
              <a:rPr lang="en-US" altLang="zh-CN" sz="2800">
                <a:solidFill>
                  <a:srgbClr val="FF0000"/>
                </a:solidFill>
                <a:latin typeface="Times New Roman" panose="02020603050405020304" charset="0"/>
                <a:ea typeface="华文中宋" panose="02010600040101010101" charset="-122"/>
                <a:cs typeface="Times New Roman" panose="02020603050405020304" charset="0"/>
                <a:sym typeface="+mn-ea"/>
              </a:rPr>
              <a:t> We had to work within the parameters that had already been established.  </a:t>
            </a:r>
            <a:endParaRPr lang="en-US" altLang="zh-CN" sz="2800">
              <a:solidFill>
                <a:srgbClr val="FF0000"/>
              </a:solidFill>
              <a:latin typeface="Times New Roman" panose="02020603050405020304" charset="0"/>
              <a:ea typeface="华文中宋" panose="02010600040101010101" charset="-122"/>
              <a:cs typeface="Times New Roman" panose="02020603050405020304" charset="0"/>
              <a:sym typeface="+mn-ea"/>
            </a:endParaRPr>
          </a:p>
        </p:txBody>
      </p:sp>
      <p:sp>
        <p:nvSpPr>
          <p:cNvPr id="1048606" name="文本框 4"/>
          <p:cNvSpPr txBox="1"/>
          <p:nvPr/>
        </p:nvSpPr>
        <p:spPr>
          <a:xfrm>
            <a:off x="257175" y="5664200"/>
            <a:ext cx="1626870" cy="521970"/>
          </a:xfrm>
          <a:prstGeom prst="rect">
            <a:avLst/>
          </a:prstGeom>
          <a:solidFill>
            <a:srgbClr val="0070C0"/>
          </a:solidFill>
        </p:spPr>
        <p:txBody>
          <a:bodyPr wrap="square" rtlCol="0">
            <a:spAutoFit/>
          </a:bodyPr>
          <a:lstStyle/>
          <a:p>
            <a:pPr lvl="0" algn="l">
              <a:buClrTx/>
              <a:buSzTx/>
              <a:buFontTx/>
            </a:pPr>
            <a:r>
              <a:rPr kumimoji="1" lang="zh-CN" sz="2800" b="1" dirty="0">
                <a:solidFill>
                  <a:schemeClr val="lt1"/>
                </a:solidFill>
                <a:sym typeface="+mn-ea"/>
              </a:rPr>
              <a:t>翻译句子</a:t>
            </a:r>
            <a:endParaRPr kumimoji="1" lang="zh-CN" sz="2800" b="1" dirty="0">
              <a:solidFill>
                <a:schemeClr val="lt1"/>
              </a:solidFill>
              <a:sym typeface="+mn-ea"/>
            </a:endParaRPr>
          </a:p>
        </p:txBody>
      </p:sp>
      <p:sp>
        <p:nvSpPr>
          <p:cNvPr id="1048607" name="文本框 5"/>
          <p:cNvSpPr txBox="1"/>
          <p:nvPr/>
        </p:nvSpPr>
        <p:spPr>
          <a:xfrm>
            <a:off x="257175" y="6217920"/>
            <a:ext cx="8817610" cy="521970"/>
          </a:xfrm>
          <a:prstGeom prst="rect">
            <a:avLst/>
          </a:prstGeom>
          <a:noFill/>
        </p:spPr>
        <p:txBody>
          <a:bodyPr wrap="square" rtlCol="0">
            <a:spAutoFit/>
          </a:bodyPr>
          <a:lstStyle/>
          <a:p>
            <a:r>
              <a:rPr lang="en-US" sz="2800">
                <a:solidFill>
                  <a:srgbClr val="FF0000"/>
                </a:solidFill>
                <a:latin typeface="Times New Roman" panose="02020603050405020304" charset="0"/>
                <a:cs typeface="Times New Roman" panose="02020603050405020304" charset="0"/>
              </a:rPr>
              <a:t>The speaker got a hostile reception from the audience</a:t>
            </a:r>
            <a:r>
              <a:rPr sz="2800">
                <a:solidFill>
                  <a:srgbClr val="FF0000"/>
                </a:solidFill>
                <a:latin typeface="Times New Roman" panose="02020603050405020304" charset="0"/>
                <a:cs typeface="Times New Roman" panose="02020603050405020304" charset="0"/>
              </a:rPr>
              <a:t>.</a:t>
            </a:r>
            <a:endParaRPr sz="2800">
              <a:solidFill>
                <a:srgbClr val="FF0000"/>
              </a:solidFill>
              <a:latin typeface="Times New Roman" panose="02020603050405020304" charset="0"/>
              <a:cs typeface="Times New Roman" panose="02020603050405020304" charset="0"/>
            </a:endParaRPr>
          </a:p>
        </p:txBody>
      </p:sp>
      <p:sp>
        <p:nvSpPr>
          <p:cNvPr id="1048608" name="文本框 7"/>
          <p:cNvSpPr txBox="1"/>
          <p:nvPr/>
        </p:nvSpPr>
        <p:spPr>
          <a:xfrm>
            <a:off x="2040255" y="2701290"/>
            <a:ext cx="9491980" cy="521970"/>
          </a:xfrm>
          <a:prstGeom prst="rect">
            <a:avLst/>
          </a:prstGeom>
          <a:noFill/>
        </p:spPr>
        <p:txBody>
          <a:bodyPr wrap="square" rtlCol="0" anchor="t">
            <a:spAutoFit/>
          </a:bodyPr>
          <a:lstStyle/>
          <a:p>
            <a:r>
              <a:rPr sz="2800">
                <a:ea typeface="华文中宋" panose="02010600040101010101" charset="-122"/>
              </a:rPr>
              <a:t>我们必须在已设定的范围内工作</a:t>
            </a:r>
            <a:r>
              <a:rPr lang="zh-CN" altLang="en-US" sz="2800">
                <a:ea typeface="华文中宋" panose="02010600040101010101" charset="-122"/>
              </a:rPr>
              <a:t>。</a:t>
            </a:r>
            <a:endParaRPr lang="zh-CN" altLang="en-US" sz="2800">
              <a:ea typeface="华文中宋" panose="02010600040101010101" charset="-122"/>
            </a:endParaRPr>
          </a:p>
        </p:txBody>
      </p:sp>
      <p:cxnSp>
        <p:nvCxnSpPr>
          <p:cNvPr id="3145728" name="直接连接符 8"/>
          <p:cNvCxnSpPr/>
          <p:nvPr/>
        </p:nvCxnSpPr>
        <p:spPr>
          <a:xfrm flipV="1">
            <a:off x="200025" y="3574415"/>
            <a:ext cx="10495915" cy="30480"/>
          </a:xfrm>
          <a:prstGeom prst="line">
            <a:avLst/>
          </a:prstGeom>
          <a:ln w="28575" cmpd="sng">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3145729" name="直接连接符 11"/>
          <p:cNvCxnSpPr/>
          <p:nvPr/>
        </p:nvCxnSpPr>
        <p:spPr>
          <a:xfrm>
            <a:off x="320675" y="6664325"/>
            <a:ext cx="7902575" cy="13335"/>
          </a:xfrm>
          <a:prstGeom prst="line">
            <a:avLst/>
          </a:prstGeom>
          <a:ln w="28575" cmpd="sng">
            <a:solidFill>
              <a:schemeClr val="tx1"/>
            </a:solidFill>
            <a:prstDash val="solid"/>
          </a:ln>
        </p:spPr>
        <p:style>
          <a:lnRef idx="1">
            <a:schemeClr val="accent1"/>
          </a:lnRef>
          <a:fillRef idx="0">
            <a:schemeClr val="accent1"/>
          </a:fillRef>
          <a:effectRef idx="0">
            <a:schemeClr val="accent1"/>
          </a:effectRef>
          <a:fontRef idx="minor">
            <a:schemeClr val="tx1"/>
          </a:fontRef>
        </p:style>
      </p:cxnSp>
      <p:sp>
        <p:nvSpPr>
          <p:cNvPr id="17" name="文本框 16"/>
          <p:cNvSpPr txBox="1"/>
          <p:nvPr/>
        </p:nvSpPr>
        <p:spPr>
          <a:xfrm>
            <a:off x="0" y="0"/>
            <a:ext cx="1609090" cy="521970"/>
          </a:xfrm>
          <a:prstGeom prst="rect">
            <a:avLst/>
          </a:prstGeom>
          <a:solidFill>
            <a:schemeClr val="accent6"/>
          </a:solidFill>
        </p:spPr>
        <p:txBody>
          <a:bodyPr wrap="square" rtlCol="0">
            <a:spAutoFit/>
          </a:bodyPr>
          <a:p>
            <a:pPr lvl="0" algn="l">
              <a:buClrTx/>
              <a:buSzTx/>
              <a:buFontTx/>
            </a:pPr>
            <a:r>
              <a:rPr kumimoji="1" lang="zh-CN" sz="2800" b="1" dirty="0">
                <a:solidFill>
                  <a:schemeClr val="lt1"/>
                </a:solidFill>
                <a:sym typeface="+mn-ea"/>
              </a:rPr>
              <a:t>词汇讲解</a:t>
            </a:r>
            <a:endParaRPr kumimoji="1" lang="en-US" altLang="zh-CN" sz="2800" b="1" dirty="0">
              <a:solidFill>
                <a:schemeClr val="lt1"/>
              </a:solidFill>
              <a:sym typeface="+mn-ea"/>
            </a:endParaRPr>
          </a:p>
        </p:txBody>
      </p:sp>
      <p:sp>
        <p:nvSpPr>
          <p:cNvPr id="3" name="文本框 6"/>
          <p:cNvSpPr txBox="1"/>
          <p:nvPr/>
        </p:nvSpPr>
        <p:spPr>
          <a:xfrm>
            <a:off x="2040255" y="5664200"/>
            <a:ext cx="8297545" cy="521970"/>
          </a:xfrm>
          <a:prstGeom prst="rect">
            <a:avLst/>
          </a:prstGeom>
          <a:noFill/>
        </p:spPr>
        <p:txBody>
          <a:bodyPr wrap="square" rtlCol="0" anchor="t">
            <a:spAutoFit/>
          </a:bodyPr>
          <a:p>
            <a:r>
              <a:rPr lang="zh-CN" altLang="en-US" sz="2800">
                <a:ea typeface="华文中宋" panose="02010600040101010101" charset="-122"/>
              </a:rPr>
              <a:t>演讲人遭到了听众喝倒彩。</a:t>
            </a:r>
            <a:endParaRPr lang="zh-CN" altLang="en-US" sz="2800">
              <a:ea typeface="华文中宋" panose="02010600040101010101" charset="-122"/>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048602">
                                            <p:txEl>
                                              <p:pRg st="1" end="1"/>
                                            </p:txEl>
                                          </p:spTgt>
                                        </p:tgtEl>
                                        <p:attrNameLst>
                                          <p:attrName>style.visibility</p:attrName>
                                        </p:attrNameLst>
                                      </p:cBhvr>
                                      <p:to>
                                        <p:strVal val="visible"/>
                                      </p:to>
                                    </p:set>
                                    <p:animEffect transition="in" filter="blinds(horizontal)">
                                      <p:cBhvr>
                                        <p:cTn id="7" dur="500"/>
                                        <p:tgtEl>
                                          <p:spTgt spid="1048602">
                                            <p:txEl>
                                              <p:pRg st="1" end="1"/>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1048602">
                                            <p:txEl>
                                              <p:pRg st="3" end="3"/>
                                            </p:txEl>
                                          </p:spTgt>
                                        </p:tgtEl>
                                        <p:attrNameLst>
                                          <p:attrName>style.visibility</p:attrName>
                                        </p:attrNameLst>
                                      </p:cBhvr>
                                      <p:to>
                                        <p:strVal val="visible"/>
                                      </p:to>
                                    </p:set>
                                    <p:animEffect transition="in" filter="blinds(horizontal)">
                                      <p:cBhvr>
                                        <p:cTn id="10" dur="500"/>
                                        <p:tgtEl>
                                          <p:spTgt spid="1048602">
                                            <p:txEl>
                                              <p:pRg st="3" end="3"/>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 presetClass="entr" presetSubtype="10" fill="hold" grpId="0" nodeType="clickEffect">
                                  <p:stCondLst>
                                    <p:cond delay="0"/>
                                  </p:stCondLst>
                                  <p:childTnLst>
                                    <p:set>
                                      <p:cBhvr>
                                        <p:cTn id="14" dur="1" fill="hold">
                                          <p:stCondLst>
                                            <p:cond delay="0"/>
                                          </p:stCondLst>
                                        </p:cTn>
                                        <p:tgtEl>
                                          <p:spTgt spid="1048604"/>
                                        </p:tgtEl>
                                        <p:attrNameLst>
                                          <p:attrName>style.visibility</p:attrName>
                                        </p:attrNameLst>
                                      </p:cBhvr>
                                      <p:to>
                                        <p:strVal val="visible"/>
                                      </p:to>
                                    </p:set>
                                    <p:animEffect transition="in" filter="blinds(horizontal)">
                                      <p:cBhvr>
                                        <p:cTn id="15" dur="500"/>
                                        <p:tgtEl>
                                          <p:spTgt spid="1048604"/>
                                        </p:tgtEl>
                                      </p:cBhvr>
                                    </p:animEffect>
                                  </p:childTnLst>
                                </p:cTn>
                              </p:par>
                              <p:par>
                                <p:cTn id="16" presetID="3" presetClass="entr" presetSubtype="10" fill="hold" grpId="0" nodeType="withEffect">
                                  <p:stCondLst>
                                    <p:cond delay="0"/>
                                  </p:stCondLst>
                                  <p:childTnLst>
                                    <p:set>
                                      <p:cBhvr>
                                        <p:cTn id="17" dur="1" fill="hold">
                                          <p:stCondLst>
                                            <p:cond delay="0"/>
                                          </p:stCondLst>
                                        </p:cTn>
                                        <p:tgtEl>
                                          <p:spTgt spid="1048608"/>
                                        </p:tgtEl>
                                        <p:attrNameLst>
                                          <p:attrName>style.visibility</p:attrName>
                                        </p:attrNameLst>
                                      </p:cBhvr>
                                      <p:to>
                                        <p:strVal val="visible"/>
                                      </p:to>
                                    </p:set>
                                    <p:animEffect transition="in" filter="blinds(horizontal)">
                                      <p:cBhvr>
                                        <p:cTn id="18" dur="500"/>
                                        <p:tgtEl>
                                          <p:spTgt spid="1048608"/>
                                        </p:tgtEl>
                                      </p:cBhvr>
                                    </p:animEffect>
                                  </p:childTnLst>
                                </p:cTn>
                              </p:par>
                              <p:par>
                                <p:cTn id="19" presetID="3" presetClass="entr" presetSubtype="10" fill="hold" nodeType="withEffect">
                                  <p:stCondLst>
                                    <p:cond delay="0"/>
                                  </p:stCondLst>
                                  <p:childTnLst>
                                    <p:set>
                                      <p:cBhvr>
                                        <p:cTn id="20" dur="1" fill="hold">
                                          <p:stCondLst>
                                            <p:cond delay="0"/>
                                          </p:stCondLst>
                                        </p:cTn>
                                        <p:tgtEl>
                                          <p:spTgt spid="3145728"/>
                                        </p:tgtEl>
                                        <p:attrNameLst>
                                          <p:attrName>style.visibility</p:attrName>
                                        </p:attrNameLst>
                                      </p:cBhvr>
                                      <p:to>
                                        <p:strVal val="visible"/>
                                      </p:to>
                                    </p:set>
                                    <p:animEffect transition="in" filter="blinds(horizontal)">
                                      <p:cBhvr>
                                        <p:cTn id="21" dur="500"/>
                                        <p:tgtEl>
                                          <p:spTgt spid="3145728"/>
                                        </p:tgtEl>
                                      </p:cBhvr>
                                    </p:animEffect>
                                  </p:childTnLst>
                                </p:cTn>
                              </p:par>
                            </p:childTnLst>
                          </p:cTn>
                        </p:par>
                      </p:childTnLst>
                    </p:cTn>
                  </p:par>
                  <p:par>
                    <p:cTn id="22" fill="hold">
                      <p:stCondLst>
                        <p:cond delay="indefinite"/>
                      </p:stCondLst>
                      <p:childTnLst>
                        <p:par>
                          <p:cTn id="23" fill="hold">
                            <p:stCondLst>
                              <p:cond delay="0"/>
                            </p:stCondLst>
                            <p:childTnLst>
                              <p:par>
                                <p:cTn id="24" presetID="3" presetClass="entr" presetSubtype="10" fill="hold" grpId="0" nodeType="clickEffect">
                                  <p:stCondLst>
                                    <p:cond delay="0"/>
                                  </p:stCondLst>
                                  <p:childTnLst>
                                    <p:set>
                                      <p:cBhvr>
                                        <p:cTn id="25" dur="1" fill="hold">
                                          <p:stCondLst>
                                            <p:cond delay="0"/>
                                          </p:stCondLst>
                                        </p:cTn>
                                        <p:tgtEl>
                                          <p:spTgt spid="1048605"/>
                                        </p:tgtEl>
                                        <p:attrNameLst>
                                          <p:attrName>style.visibility</p:attrName>
                                        </p:attrNameLst>
                                      </p:cBhvr>
                                      <p:to>
                                        <p:strVal val="visible"/>
                                      </p:to>
                                    </p:set>
                                    <p:animEffect transition="in" filter="blinds(horizontal)">
                                      <p:cBhvr>
                                        <p:cTn id="26" dur="500"/>
                                        <p:tgtEl>
                                          <p:spTgt spid="1048605"/>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ntr" presetSubtype="4" fill="hold" nodeType="clickEffect">
                                  <p:stCondLst>
                                    <p:cond delay="0"/>
                                  </p:stCondLst>
                                  <p:childTnLst>
                                    <p:set>
                                      <p:cBhvr>
                                        <p:cTn id="30" dur="1" fill="hold">
                                          <p:stCondLst>
                                            <p:cond delay="0"/>
                                          </p:stCondLst>
                                        </p:cTn>
                                        <p:tgtEl>
                                          <p:spTgt spid="1048602">
                                            <p:txEl>
                                              <p:pRg st="5" end="5"/>
                                            </p:txEl>
                                          </p:spTgt>
                                        </p:tgtEl>
                                        <p:attrNameLst>
                                          <p:attrName>style.visibility</p:attrName>
                                        </p:attrNameLst>
                                      </p:cBhvr>
                                      <p:to>
                                        <p:strVal val="visible"/>
                                      </p:to>
                                    </p:set>
                                    <p:animEffect transition="in" filter="wipe(down)">
                                      <p:cBhvr>
                                        <p:cTn id="31" dur="500"/>
                                        <p:tgtEl>
                                          <p:spTgt spid="1048602">
                                            <p:txEl>
                                              <p:pRg st="5" end="5"/>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3" presetClass="entr" presetSubtype="10" fill="hold" grpId="0" nodeType="clickEffect">
                                  <p:stCondLst>
                                    <p:cond delay="0"/>
                                  </p:stCondLst>
                                  <p:childTnLst>
                                    <p:set>
                                      <p:cBhvr>
                                        <p:cTn id="35" dur="1" fill="hold">
                                          <p:stCondLst>
                                            <p:cond delay="0"/>
                                          </p:stCondLst>
                                        </p:cTn>
                                        <p:tgtEl>
                                          <p:spTgt spid="1048606"/>
                                        </p:tgtEl>
                                        <p:attrNameLst>
                                          <p:attrName>style.visibility</p:attrName>
                                        </p:attrNameLst>
                                      </p:cBhvr>
                                      <p:to>
                                        <p:strVal val="visible"/>
                                      </p:to>
                                    </p:set>
                                    <p:animEffect transition="in" filter="blinds(horizontal)">
                                      <p:cBhvr>
                                        <p:cTn id="36" dur="500"/>
                                        <p:tgtEl>
                                          <p:spTgt spid="1048606"/>
                                        </p:tgtEl>
                                      </p:cBhvr>
                                    </p:animEffect>
                                  </p:childTnLst>
                                </p:cTn>
                              </p:par>
                              <p:par>
                                <p:cTn id="37" presetID="22" presetClass="entr" presetSubtype="4" fill="hold" nodeType="withEffect">
                                  <p:stCondLst>
                                    <p:cond delay="0"/>
                                  </p:stCondLst>
                                  <p:childTnLst>
                                    <p:set>
                                      <p:cBhvr>
                                        <p:cTn id="38" dur="1" fill="hold">
                                          <p:stCondLst>
                                            <p:cond delay="0"/>
                                          </p:stCondLst>
                                        </p:cTn>
                                        <p:tgtEl>
                                          <p:spTgt spid="3145729"/>
                                        </p:tgtEl>
                                        <p:attrNameLst>
                                          <p:attrName>style.visibility</p:attrName>
                                        </p:attrNameLst>
                                      </p:cBhvr>
                                      <p:to>
                                        <p:strVal val="visible"/>
                                      </p:to>
                                    </p:set>
                                    <p:animEffect transition="in" filter="wipe(down)">
                                      <p:cBhvr>
                                        <p:cTn id="39" dur="500"/>
                                        <p:tgtEl>
                                          <p:spTgt spid="3145729"/>
                                        </p:tgtEl>
                                      </p:cBhvr>
                                    </p:animEffect>
                                  </p:childTnLst>
                                </p:cTn>
                              </p:par>
                              <p:par>
                                <p:cTn id="40" presetID="3" presetClass="entr" presetSubtype="10" fill="hold" grpId="0" nodeType="withEffect">
                                  <p:stCondLst>
                                    <p:cond delay="0"/>
                                  </p:stCondLst>
                                  <p:childTnLst>
                                    <p:set>
                                      <p:cBhvr>
                                        <p:cTn id="41" dur="1" fill="hold">
                                          <p:stCondLst>
                                            <p:cond delay="0"/>
                                          </p:stCondLst>
                                        </p:cTn>
                                        <p:tgtEl>
                                          <p:spTgt spid="3"/>
                                        </p:tgtEl>
                                        <p:attrNameLst>
                                          <p:attrName>style.visibility</p:attrName>
                                        </p:attrNameLst>
                                      </p:cBhvr>
                                      <p:to>
                                        <p:strVal val="visible"/>
                                      </p:to>
                                    </p:set>
                                    <p:animEffect transition="in" filter="blinds(horizontal)">
                                      <p:cBhvr>
                                        <p:cTn id="42" dur="500"/>
                                        <p:tgtEl>
                                          <p:spTgt spid="3"/>
                                        </p:tgtEl>
                                      </p:cBhvr>
                                    </p:animEffect>
                                  </p:childTnLst>
                                </p:cTn>
                              </p:par>
                            </p:childTnLst>
                          </p:cTn>
                        </p:par>
                      </p:childTnLst>
                    </p:cTn>
                  </p:par>
                  <p:par>
                    <p:cTn id="43" fill="hold">
                      <p:stCondLst>
                        <p:cond delay="indefinite"/>
                      </p:stCondLst>
                      <p:childTnLst>
                        <p:par>
                          <p:cTn id="44" fill="hold">
                            <p:stCondLst>
                              <p:cond delay="0"/>
                            </p:stCondLst>
                            <p:childTnLst>
                              <p:par>
                                <p:cTn id="45" presetID="3" presetClass="entr" presetSubtype="10" fill="hold" grpId="0" nodeType="clickEffect">
                                  <p:stCondLst>
                                    <p:cond delay="0"/>
                                  </p:stCondLst>
                                  <p:childTnLst>
                                    <p:set>
                                      <p:cBhvr>
                                        <p:cTn id="46" dur="1" fill="hold">
                                          <p:stCondLst>
                                            <p:cond delay="0"/>
                                          </p:stCondLst>
                                        </p:cTn>
                                        <p:tgtEl>
                                          <p:spTgt spid="1048607"/>
                                        </p:tgtEl>
                                        <p:attrNameLst>
                                          <p:attrName>style.visibility</p:attrName>
                                        </p:attrNameLst>
                                      </p:cBhvr>
                                      <p:to>
                                        <p:strVal val="visible"/>
                                      </p:to>
                                    </p:set>
                                    <p:animEffect transition="in" filter="blinds(horizontal)">
                                      <p:cBhvr>
                                        <p:cTn id="47" dur="500"/>
                                        <p:tgtEl>
                                          <p:spTgt spid="104860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604" grpId="0" bldLvl="0" animBg="1"/>
      <p:bldP spid="1048605" grpId="0"/>
      <p:bldP spid="1048605" grpId="1"/>
      <p:bldP spid="1048606" grpId="0" bldLvl="0" animBg="1"/>
      <p:bldP spid="1048606" grpId="1" animBg="1"/>
      <p:bldP spid="1048607" grpId="0"/>
      <p:bldP spid="1048607" grpId="1"/>
      <p:bldP spid="1048608" grpId="0"/>
      <p:bldP spid="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圆角矩形 6"/>
          <p:cNvSpPr/>
          <p:nvPr/>
        </p:nvSpPr>
        <p:spPr>
          <a:xfrm>
            <a:off x="245745" y="649605"/>
            <a:ext cx="11751310" cy="2779395"/>
          </a:xfrm>
          <a:prstGeom prst="roundRect">
            <a:avLst>
              <a:gd name="adj" fmla="val 16667"/>
            </a:avLst>
          </a:prstGeom>
          <a:noFill/>
          <a:ln w="63500" cap="flat" cmpd="sng">
            <a:solidFill>
              <a:schemeClr val="accent2"/>
            </a:solidFill>
            <a:prstDash val="solid"/>
            <a:headEnd type="none" w="med" len="med"/>
            <a:tailEnd type="none" w="med" len="med"/>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9" name="文本框 8"/>
          <p:cNvSpPr txBox="1"/>
          <p:nvPr/>
        </p:nvSpPr>
        <p:spPr>
          <a:xfrm>
            <a:off x="417195" y="770255"/>
            <a:ext cx="11669395" cy="1291590"/>
          </a:xfrm>
          <a:prstGeom prst="rect">
            <a:avLst/>
          </a:prstGeom>
          <a:noFill/>
        </p:spPr>
        <p:txBody>
          <a:bodyPr wrap="square">
            <a:spAutoFit/>
          </a:bodyPr>
          <a:lstStyle/>
          <a:p>
            <a:pPr algn="l"/>
            <a:r>
              <a:rPr lang="en-US" altLang="zh-CN" sz="2600">
                <a:latin typeface="Times New Roman" panose="02020603050405020304" charset="0"/>
                <a:cs typeface="Times New Roman" panose="02020603050405020304" charset="0"/>
                <a:sym typeface="+mn-ea"/>
              </a:rPr>
              <a:t>The difference is in the title and the suggestion that the movie, though still based on the bioluminescent planet of Pandora, has this time established a different, oceanic milieu, complete with alternate narrative parameters, characters and dramatic crises. </a:t>
            </a:r>
            <a:endParaRPr lang="en-US" altLang="zh-CN" sz="2600">
              <a:latin typeface="Times New Roman" panose="02020603050405020304" charset="0"/>
              <a:cs typeface="Times New Roman" panose="02020603050405020304" charset="0"/>
              <a:sym typeface="+mn-ea"/>
            </a:endParaRPr>
          </a:p>
        </p:txBody>
      </p:sp>
      <p:sp>
        <p:nvSpPr>
          <p:cNvPr id="4" name="文本框 3"/>
          <p:cNvSpPr txBox="1"/>
          <p:nvPr/>
        </p:nvSpPr>
        <p:spPr>
          <a:xfrm>
            <a:off x="447040" y="2411095"/>
            <a:ext cx="967740" cy="521970"/>
          </a:xfrm>
          <a:prstGeom prst="rect">
            <a:avLst/>
          </a:prstGeom>
          <a:solidFill>
            <a:srgbClr val="0070C0"/>
          </a:solidFill>
        </p:spPr>
        <p:txBody>
          <a:bodyPr wrap="square" rtlCol="0">
            <a:spAutoFit/>
          </a:bodyPr>
          <a:lstStyle/>
          <a:p>
            <a:r>
              <a:rPr kumimoji="1" lang="zh-CN" altLang="en-US" sz="2800" b="1" dirty="0">
                <a:solidFill>
                  <a:schemeClr val="lt1"/>
                </a:solidFill>
              </a:rPr>
              <a:t>翻译</a:t>
            </a:r>
            <a:endParaRPr kumimoji="1" lang="zh-CN" altLang="en-US" sz="2800" b="1" dirty="0">
              <a:solidFill>
                <a:schemeClr val="lt1"/>
              </a:solidFill>
            </a:endParaRPr>
          </a:p>
        </p:txBody>
      </p:sp>
      <p:sp>
        <p:nvSpPr>
          <p:cNvPr id="10" name="文本框 9"/>
          <p:cNvSpPr txBox="1"/>
          <p:nvPr/>
        </p:nvSpPr>
        <p:spPr>
          <a:xfrm>
            <a:off x="1478280" y="2117725"/>
            <a:ext cx="10241915" cy="1291590"/>
          </a:xfrm>
          <a:prstGeom prst="rect">
            <a:avLst/>
          </a:prstGeom>
          <a:noFill/>
        </p:spPr>
        <p:txBody>
          <a:bodyPr wrap="square" rtlCol="0">
            <a:spAutoFit/>
          </a:bodyPr>
          <a:lstStyle/>
          <a:p>
            <a:pPr algn="l">
              <a:buClrTx/>
              <a:buSzTx/>
              <a:buFontTx/>
            </a:pPr>
            <a:r>
              <a:rPr sz="2600">
                <a:ea typeface="华文中宋" panose="02010600040101010101" charset="-122"/>
              </a:rPr>
              <a:t>不同之处在于片名和暗示，这部电影虽然仍然基于发光的潘多拉星球，但这次建立了一个不同的海洋环境，完成了不同的叙事参数、角色和戏剧性危机。</a:t>
            </a:r>
            <a:endParaRPr sz="2600">
              <a:ea typeface="华文中宋" panose="02010600040101010101" charset="-122"/>
            </a:endParaRPr>
          </a:p>
        </p:txBody>
      </p:sp>
      <p:sp>
        <p:nvSpPr>
          <p:cNvPr id="1048610" name="文本框 16"/>
          <p:cNvSpPr txBox="1"/>
          <p:nvPr/>
        </p:nvSpPr>
        <p:spPr>
          <a:xfrm>
            <a:off x="0" y="0"/>
            <a:ext cx="1670050" cy="521970"/>
          </a:xfrm>
          <a:prstGeom prst="rect">
            <a:avLst/>
          </a:prstGeom>
          <a:solidFill>
            <a:schemeClr val="accent6"/>
          </a:solidFill>
        </p:spPr>
        <p:txBody>
          <a:bodyPr wrap="square" rtlCol="0">
            <a:spAutoFit/>
          </a:bodyPr>
          <a:lstStyle/>
          <a:p>
            <a:pPr algn="ctr"/>
            <a:r>
              <a:rPr kumimoji="1" lang="zh-CN" altLang="en-US" sz="2800" b="1" dirty="0">
                <a:solidFill>
                  <a:schemeClr val="lt1"/>
                </a:solidFill>
              </a:rPr>
              <a:t>句子翻译</a:t>
            </a:r>
            <a:endParaRPr kumimoji="1" lang="zh-CN" altLang="en-US" sz="2800" b="1" dirty="0">
              <a:solidFill>
                <a:schemeClr val="lt1"/>
              </a:solidFill>
            </a:endParaRPr>
          </a:p>
        </p:txBody>
      </p:sp>
      <p:sp>
        <p:nvSpPr>
          <p:cNvPr id="5" name="圆角矩形 4"/>
          <p:cNvSpPr/>
          <p:nvPr/>
        </p:nvSpPr>
        <p:spPr>
          <a:xfrm>
            <a:off x="289560" y="4077335"/>
            <a:ext cx="11751310" cy="2101850"/>
          </a:xfrm>
          <a:prstGeom prst="roundRect">
            <a:avLst>
              <a:gd name="adj" fmla="val 16667"/>
            </a:avLst>
          </a:prstGeom>
          <a:noFill/>
          <a:ln w="63500" cap="flat" cmpd="sng">
            <a:solidFill>
              <a:schemeClr val="accent6"/>
            </a:solidFill>
            <a:prstDash val="solid"/>
            <a:headEnd type="none" w="med" len="med"/>
            <a:tailEnd type="none" w="med" len="med"/>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6" name="文本框 5"/>
          <p:cNvSpPr txBox="1"/>
          <p:nvPr/>
        </p:nvSpPr>
        <p:spPr>
          <a:xfrm>
            <a:off x="447040" y="4215765"/>
            <a:ext cx="11440795" cy="891540"/>
          </a:xfrm>
          <a:prstGeom prst="rect">
            <a:avLst/>
          </a:prstGeom>
          <a:noFill/>
        </p:spPr>
        <p:txBody>
          <a:bodyPr wrap="square">
            <a:spAutoFit/>
          </a:bodyPr>
          <a:lstStyle/>
          <a:p>
            <a:pPr algn="l"/>
            <a:r>
              <a:rPr sz="2600">
                <a:latin typeface="Times New Roman" panose="02020603050405020304" charset="0"/>
                <a:cs typeface="Times New Roman" panose="02020603050405020304" charset="0"/>
                <a:sym typeface="+mn-ea"/>
              </a:rPr>
              <a:t>In the previous film the evil humans were driven by a lust(欲望) for the rare mineral “unobtanium”, but this one is totally differen</a:t>
            </a:r>
            <a:r>
              <a:rPr lang="en-US" sz="2600">
                <a:latin typeface="Times New Roman" panose="02020603050405020304" charset="0"/>
                <a:cs typeface="Times New Roman" panose="02020603050405020304" charset="0"/>
                <a:sym typeface="+mn-ea"/>
              </a:rPr>
              <a:t>t</a:t>
            </a:r>
            <a:r>
              <a:rPr sz="2600">
                <a:latin typeface="Times New Roman" panose="02020603050405020304" charset="0"/>
                <a:cs typeface="Times New Roman" panose="02020603050405020304" charset="0"/>
                <a:sym typeface="+mn-ea"/>
              </a:rPr>
              <a:t>.</a:t>
            </a:r>
            <a:endParaRPr sz="2600">
              <a:latin typeface="Times New Roman" panose="02020603050405020304" charset="0"/>
              <a:cs typeface="Times New Roman" panose="02020603050405020304" charset="0"/>
              <a:sym typeface="+mn-ea"/>
            </a:endParaRPr>
          </a:p>
        </p:txBody>
      </p:sp>
      <p:sp>
        <p:nvSpPr>
          <p:cNvPr id="12" name="文本框 11"/>
          <p:cNvSpPr txBox="1"/>
          <p:nvPr/>
        </p:nvSpPr>
        <p:spPr>
          <a:xfrm>
            <a:off x="510540" y="5357495"/>
            <a:ext cx="967740" cy="521970"/>
          </a:xfrm>
          <a:prstGeom prst="rect">
            <a:avLst/>
          </a:prstGeom>
          <a:solidFill>
            <a:srgbClr val="0070C0"/>
          </a:solidFill>
        </p:spPr>
        <p:txBody>
          <a:bodyPr wrap="square" rtlCol="0">
            <a:spAutoFit/>
          </a:bodyPr>
          <a:lstStyle/>
          <a:p>
            <a:r>
              <a:rPr kumimoji="1" lang="zh-CN" altLang="en-US" sz="2800" b="1" dirty="0">
                <a:solidFill>
                  <a:schemeClr val="lt1"/>
                </a:solidFill>
              </a:rPr>
              <a:t>翻译</a:t>
            </a:r>
            <a:endParaRPr kumimoji="1" lang="zh-CN" altLang="en-US" sz="2800" b="1" dirty="0">
              <a:solidFill>
                <a:schemeClr val="lt1"/>
              </a:solidFill>
            </a:endParaRPr>
          </a:p>
        </p:txBody>
      </p:sp>
      <p:sp>
        <p:nvSpPr>
          <p:cNvPr id="8" name="文本框 7"/>
          <p:cNvSpPr txBox="1"/>
          <p:nvPr/>
        </p:nvSpPr>
        <p:spPr>
          <a:xfrm>
            <a:off x="1477963" y="5172710"/>
            <a:ext cx="10427970" cy="891540"/>
          </a:xfrm>
          <a:prstGeom prst="rect">
            <a:avLst/>
          </a:prstGeom>
          <a:noFill/>
        </p:spPr>
        <p:txBody>
          <a:bodyPr wrap="square" rtlCol="0">
            <a:spAutoFit/>
          </a:bodyPr>
          <a:lstStyle/>
          <a:p>
            <a:pPr algn="l">
              <a:buClrTx/>
              <a:buSzTx/>
              <a:buFontTx/>
            </a:pPr>
            <a:r>
              <a:rPr sz="2600">
                <a:latin typeface="Times New Roman" panose="02020603050405020304" charset="0"/>
                <a:ea typeface="华文中宋" panose="02010600040101010101" charset="-122"/>
                <a:cs typeface="Times New Roman" panose="02020603050405020304" charset="0"/>
              </a:rPr>
              <a:t>在前一部电影中，邪恶的人类被一种对稀有矿物“超导矿石”的欲望所驱使(欲望)，但这部电影完全不同。</a:t>
            </a:r>
            <a:endParaRPr sz="2600">
              <a:latin typeface="Times New Roman" panose="02020603050405020304" charset="0"/>
              <a:ea typeface="华文中宋" panose="02010600040101010101" charset="-122"/>
              <a:cs typeface="Times New Roman" panose="02020603050405020304" charset="0"/>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linds(horizontal)">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linds(horizontal)">
                                      <p:cBhvr>
                                        <p:cTn id="1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1" animBg="1"/>
      <p:bldP spid="10" grpId="0"/>
      <p:bldP spid="12" grpId="1" animBg="1"/>
      <p:bldP spid="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 name="图片 3"/>
          <p:cNvPicPr>
            <a:picLocks noChangeAspect="1"/>
          </p:cNvPicPr>
          <p:nvPr>
            <p:custDataLst>
              <p:tags r:id="rId1"/>
            </p:custDataLst>
          </p:nvPr>
        </p:nvPicPr>
        <p:blipFill>
          <a:blip r:embed="rId2"/>
          <a:stretch>
            <a:fillRect/>
          </a:stretch>
        </p:blipFill>
        <p:spPr>
          <a:xfrm>
            <a:off x="4024349" y="1543050"/>
            <a:ext cx="4143303" cy="4680000"/>
          </a:xfrm>
          <a:prstGeom prst="rect">
            <a:avLst/>
          </a:prstGeom>
        </p:spPr>
      </p:pic>
      <p:sp>
        <p:nvSpPr>
          <p:cNvPr id="5" name="文本框 4"/>
          <p:cNvSpPr txBox="1"/>
          <p:nvPr/>
        </p:nvSpPr>
        <p:spPr>
          <a:xfrm>
            <a:off x="2091055" y="339725"/>
            <a:ext cx="8266430" cy="1014730"/>
          </a:xfrm>
          <a:prstGeom prst="rect">
            <a:avLst/>
          </a:prstGeom>
          <a:noFill/>
        </p:spPr>
        <p:txBody>
          <a:bodyPr wrap="square" rtlCol="0" anchor="t">
            <a:spAutoFit/>
          </a:bodyPr>
          <a:p>
            <a:pPr algn="ctr">
              <a:buClrTx/>
              <a:buSzTx/>
              <a:buNone/>
            </a:pPr>
            <a:r>
              <a:rPr lang="en-US" altLang="zh-CN" sz="3200" b="1"/>
              <a:t>4. Study Shows Crows Can Think Like People Do</a:t>
            </a:r>
            <a:endParaRPr lang="en-US" altLang="zh-CN" sz="3200" b="1"/>
          </a:p>
          <a:p>
            <a:pPr algn="ctr">
              <a:buClrTx/>
              <a:buSzTx/>
              <a:buNone/>
            </a:pPr>
            <a:r>
              <a:rPr lang="zh-CN" altLang="en-US" sz="2800" b="1" kern="0">
                <a:ln>
                  <a:noFill/>
                </a:ln>
                <a:solidFill>
                  <a:srgbClr val="ED7D31"/>
                </a:solidFill>
                <a:effectLst/>
                <a:uFillTx/>
                <a:latin typeface="微软雅黑" panose="020B0503020204020204" charset="-122"/>
                <a:ea typeface="微软雅黑" panose="020B0503020204020204" charset="-122"/>
                <a:cs typeface="Arial" panose="020B0604020202020204" pitchFamily="34" charset="0"/>
              </a:rPr>
              <a:t>研究表明乌鸦可以像人一样思考</a:t>
            </a:r>
            <a:endParaRPr lang="zh-CN" altLang="en-US" sz="2800" b="1" kern="0">
              <a:ln>
                <a:noFill/>
              </a:ln>
              <a:solidFill>
                <a:srgbClr val="ED7D31"/>
              </a:solidFill>
              <a:effectLst/>
              <a:uFillTx/>
              <a:latin typeface="微软雅黑" panose="020B0503020204020204" charset="-122"/>
              <a:ea typeface="微软雅黑" panose="020B0503020204020204" charset="-122"/>
              <a:cs typeface="Arial" panose="020B0604020202020204" pitchFamily="34" charset="0"/>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 name="文本框 4"/>
          <p:cNvSpPr txBox="1"/>
          <p:nvPr/>
        </p:nvSpPr>
        <p:spPr>
          <a:xfrm>
            <a:off x="85725" y="642620"/>
            <a:ext cx="12030075" cy="6092825"/>
          </a:xfrm>
          <a:prstGeom prst="rect">
            <a:avLst/>
          </a:prstGeom>
          <a:noFill/>
        </p:spPr>
        <p:txBody>
          <a:bodyPr wrap="square" rtlCol="0" anchor="t">
            <a:spAutoFit/>
          </a:bodyPr>
          <a:p>
            <a:r>
              <a:rPr lang="en-US" altLang="zh-CN" sz="2600">
                <a:latin typeface="Times New Roman" panose="02020603050405020304" charset="0"/>
                <a:cs typeface="Times New Roman" panose="02020603050405020304" charset="0"/>
              </a:rPr>
              <a:t>    I</a:t>
            </a:r>
            <a:r>
              <a:rPr lang="zh-CN" altLang="en-US" sz="2600">
                <a:latin typeface="Times New Roman" panose="02020603050405020304" charset="0"/>
                <a:cs typeface="Times New Roman" panose="02020603050405020304" charset="0"/>
              </a:rPr>
              <a:t>n a new study,</a:t>
            </a:r>
            <a:r>
              <a:rPr lang="en-US" altLang="zh-CN" sz="2600">
                <a:latin typeface="Times New Roman" panose="02020603050405020304" charset="0"/>
                <a:cs typeface="Times New Roman" panose="02020603050405020304" charset="0"/>
              </a:rPr>
              <a:t> </a:t>
            </a:r>
            <a:r>
              <a:rPr lang="zh-CN" altLang="en-US" sz="2600">
                <a:latin typeface="Times New Roman" panose="02020603050405020304" charset="0"/>
                <a:cs typeface="Times New Roman" panose="02020603050405020304" charset="0"/>
              </a:rPr>
              <a:t>crows </a:t>
            </a:r>
            <a:r>
              <a:rPr lang="zh-CN" altLang="en-US" sz="2600">
                <a:solidFill>
                  <a:srgbClr val="0000FF"/>
                </a:solidFill>
                <a:latin typeface="Times New Roman" panose="02020603050405020304" charset="0"/>
                <a:cs typeface="Times New Roman" panose="02020603050405020304" charset="0"/>
              </a:rPr>
              <a:t>demonstrate</a:t>
            </a:r>
            <a:r>
              <a:rPr lang="zh-CN" altLang="en-US" sz="2600">
                <a:latin typeface="Times New Roman" panose="02020603050405020304" charset="0"/>
                <a:cs typeface="Times New Roman" panose="02020603050405020304" charset="0"/>
              </a:rPr>
              <a:t>d a complex ability </a:t>
            </a:r>
            <a:r>
              <a:rPr lang="en-US" altLang="zh-CN" sz="2600">
                <a:latin typeface="Times New Roman" panose="02020603050405020304" charset="0"/>
                <a:cs typeface="Times New Roman" panose="02020603050405020304" charset="0"/>
              </a:rPr>
              <a:t>______ (call) </a:t>
            </a:r>
            <a:r>
              <a:rPr lang="zh-CN" altLang="en-US" sz="2600">
                <a:latin typeface="Times New Roman" panose="02020603050405020304" charset="0"/>
                <a:cs typeface="Times New Roman" panose="02020603050405020304" charset="0"/>
              </a:rPr>
              <a:t>recursion</a:t>
            </a:r>
            <a:r>
              <a:rPr lang="en-US" altLang="zh-CN" sz="2600">
                <a:latin typeface="Times New Roman" panose="02020603050405020304" charset="0"/>
                <a:cs typeface="Times New Roman" panose="02020603050405020304" charset="0"/>
              </a:rPr>
              <a:t> </a:t>
            </a:r>
            <a:r>
              <a:rPr lang="en-US" altLang="zh-CN" sz="2600">
                <a:latin typeface="华文中宋" panose="02010600040101010101" charset="-122"/>
                <a:ea typeface="华文中宋" panose="02010600040101010101" charset="-122"/>
                <a:cs typeface="华文中宋" panose="02010600040101010101" charset="-122"/>
              </a:rPr>
              <a:t>(</a:t>
            </a:r>
            <a:r>
              <a:rPr lang="en-US" altLang="zh-CN" sz="2400">
                <a:latin typeface="华文中宋" panose="02010600040101010101" charset="-122"/>
                <a:ea typeface="华文中宋" panose="02010600040101010101" charset="-122"/>
                <a:cs typeface="华文中宋" panose="02010600040101010101" charset="-122"/>
              </a:rPr>
              <a:t>递归</a:t>
            </a:r>
            <a:r>
              <a:rPr lang="en-US" altLang="zh-CN" sz="2600">
                <a:latin typeface="华文中宋" panose="02010600040101010101" charset="-122"/>
                <a:ea typeface="华文中宋" panose="02010600040101010101" charset="-122"/>
                <a:cs typeface="华文中宋" panose="02010600040101010101" charset="-122"/>
              </a:rPr>
              <a:t>)</a:t>
            </a:r>
            <a:r>
              <a:rPr lang="zh-CN" altLang="en-US" sz="2600">
                <a:latin typeface="Times New Roman" panose="02020603050405020304" charset="0"/>
                <a:cs typeface="Times New Roman" panose="02020603050405020304" charset="0"/>
              </a:rPr>
              <a:t>,</a:t>
            </a:r>
            <a:r>
              <a:rPr lang="en-US" altLang="zh-CN" sz="2600">
                <a:latin typeface="Times New Roman" panose="02020603050405020304" charset="0"/>
                <a:cs typeface="Times New Roman" panose="02020603050405020304" charset="0"/>
              </a:rPr>
              <a:t> </a:t>
            </a:r>
            <a:r>
              <a:rPr lang="zh-CN" altLang="en-US" sz="2600">
                <a:latin typeface="Times New Roman" panose="02020603050405020304" charset="0"/>
                <a:cs typeface="Times New Roman" panose="02020603050405020304" charset="0"/>
              </a:rPr>
              <a:t>which means recognizing a pattern or pair inside a </a:t>
            </a:r>
            <a:r>
              <a:rPr lang="zh-CN" altLang="en-US" sz="2600">
                <a:solidFill>
                  <a:schemeClr val="tx1"/>
                </a:solidFill>
                <a:latin typeface="Times New Roman" panose="02020603050405020304" charset="0"/>
                <a:cs typeface="Times New Roman" panose="02020603050405020304" charset="0"/>
              </a:rPr>
              <a:t>larger </a:t>
            </a:r>
            <a:r>
              <a:rPr lang="zh-CN" altLang="en-US" sz="2600">
                <a:latin typeface="Times New Roman" panose="02020603050405020304" charset="0"/>
                <a:cs typeface="Times New Roman" panose="02020603050405020304" charset="0"/>
              </a:rPr>
              <a:t>sequence.</a:t>
            </a:r>
            <a:r>
              <a:rPr lang="en-US" altLang="zh-CN" sz="2600">
                <a:latin typeface="Times New Roman" panose="02020603050405020304" charset="0"/>
                <a:cs typeface="Times New Roman" panose="02020603050405020304" charset="0"/>
              </a:rPr>
              <a:t> </a:t>
            </a:r>
            <a:r>
              <a:rPr lang="zh-CN" altLang="en-US" sz="2600">
                <a:latin typeface="Times New Roman" panose="02020603050405020304" charset="0"/>
                <a:cs typeface="Times New Roman" panose="02020603050405020304" charset="0"/>
              </a:rPr>
              <a:t>People do this when </a:t>
            </a:r>
            <a:r>
              <a:rPr lang="zh-CN" altLang="en-US" sz="2600">
                <a:solidFill>
                  <a:schemeClr val="tx1"/>
                </a:solidFill>
                <a:latin typeface="Times New Roman" panose="02020603050405020304" charset="0"/>
                <a:cs typeface="Times New Roman" panose="02020603050405020304" charset="0"/>
              </a:rPr>
              <a:t>identifying </a:t>
            </a:r>
            <a:r>
              <a:rPr lang="zh-CN" altLang="en-US" sz="2600">
                <a:latin typeface="Times New Roman" panose="02020603050405020304" charset="0"/>
                <a:cs typeface="Times New Roman" panose="02020603050405020304" charset="0"/>
              </a:rPr>
              <a:t>the repeated chorus of a song or</a:t>
            </a:r>
            <a:r>
              <a:rPr lang="en-US" altLang="zh-CN" sz="2600">
                <a:latin typeface="Times New Roman" panose="02020603050405020304" charset="0"/>
                <a:cs typeface="Times New Roman" panose="02020603050405020304" charset="0"/>
              </a:rPr>
              <a:t> _______ (solve) </a:t>
            </a:r>
            <a:r>
              <a:rPr lang="zh-CN" altLang="en-US" sz="2600">
                <a:latin typeface="Times New Roman" panose="02020603050405020304" charset="0"/>
                <a:cs typeface="Times New Roman" panose="02020603050405020304" charset="0"/>
              </a:rPr>
              <a:t>a math equation that</a:t>
            </a:r>
            <a:r>
              <a:rPr lang="en-US" altLang="zh-CN" sz="2600">
                <a:latin typeface="Times New Roman" panose="02020603050405020304" charset="0"/>
                <a:cs typeface="Times New Roman" panose="02020603050405020304" charset="0"/>
              </a:rPr>
              <a:t> </a:t>
            </a:r>
            <a:r>
              <a:rPr lang="zh-CN" altLang="en-US" sz="2600">
                <a:latin typeface="Times New Roman" panose="02020603050405020304" charset="0"/>
                <a:cs typeface="Times New Roman" panose="02020603050405020304" charset="0"/>
              </a:rPr>
              <a:t>includes numbers</a:t>
            </a:r>
            <a:r>
              <a:rPr lang="en-US" altLang="zh-CN" sz="2600">
                <a:latin typeface="Times New Roman" panose="02020603050405020304" charset="0"/>
                <a:cs typeface="Times New Roman" panose="02020603050405020304" charset="0"/>
              </a:rPr>
              <a:t> </a:t>
            </a:r>
            <a:r>
              <a:rPr lang="zh-CN" altLang="en-US" sz="2600">
                <a:latin typeface="Times New Roman" panose="02020603050405020304" charset="0"/>
                <a:cs typeface="Times New Roman" panose="02020603050405020304" charset="0"/>
              </a:rPr>
              <a:t>that are</a:t>
            </a:r>
            <a:r>
              <a:rPr lang="en-US" altLang="zh-CN" sz="2600">
                <a:latin typeface="Times New Roman" panose="02020603050405020304" charset="0"/>
                <a:cs typeface="Times New Roman" panose="02020603050405020304" charset="0"/>
              </a:rPr>
              <a:t> </a:t>
            </a:r>
            <a:r>
              <a:rPr lang="zh-CN" altLang="en-US" sz="2600">
                <a:latin typeface="Times New Roman" panose="02020603050405020304" charset="0"/>
                <a:cs typeface="Times New Roman" panose="02020603050405020304" charset="0"/>
              </a:rPr>
              <a:t>in</a:t>
            </a:r>
            <a:r>
              <a:rPr lang="en-US" altLang="zh-CN" sz="2600">
                <a:latin typeface="Times New Roman" panose="02020603050405020304" charset="0"/>
                <a:cs typeface="Times New Roman" panose="02020603050405020304" charset="0"/>
              </a:rPr>
              <a:t> </a:t>
            </a:r>
            <a:r>
              <a:rPr lang="zh-CN" altLang="en-US" sz="2600">
                <a:latin typeface="Times New Roman" panose="02020603050405020304" charset="0"/>
                <a:cs typeface="Times New Roman" panose="02020603050405020304" charset="0"/>
              </a:rPr>
              <a:t>parentheses</a:t>
            </a:r>
            <a:r>
              <a:rPr lang="en-US" altLang="zh-CN" sz="2600">
                <a:latin typeface="Times New Roman" panose="02020603050405020304" charset="0"/>
                <a:cs typeface="Times New Roman" panose="02020603050405020304" charset="0"/>
              </a:rPr>
              <a:t> </a:t>
            </a:r>
            <a:r>
              <a:rPr lang="en-US" altLang="zh-CN" sz="2600">
                <a:latin typeface="华文中宋" panose="02010600040101010101" charset="-122"/>
                <a:ea typeface="华文中宋" panose="02010600040101010101" charset="-122"/>
                <a:cs typeface="华文中宋" panose="02010600040101010101" charset="-122"/>
              </a:rPr>
              <a:t>(</a:t>
            </a:r>
            <a:r>
              <a:rPr lang="en-US" altLang="zh-CN" sz="2400">
                <a:latin typeface="华文中宋" panose="02010600040101010101" charset="-122"/>
                <a:ea typeface="华文中宋" panose="02010600040101010101" charset="-122"/>
                <a:cs typeface="华文中宋" panose="02010600040101010101" charset="-122"/>
              </a:rPr>
              <a:t>括号</a:t>
            </a:r>
            <a:r>
              <a:rPr lang="en-US" altLang="zh-CN" sz="2600">
                <a:latin typeface="华文中宋" panose="02010600040101010101" charset="-122"/>
                <a:ea typeface="华文中宋" panose="02010600040101010101" charset="-122"/>
                <a:cs typeface="华文中宋" panose="02010600040101010101" charset="-122"/>
              </a:rPr>
              <a:t>)</a:t>
            </a:r>
            <a:r>
              <a:rPr lang="zh-CN" altLang="en-US" sz="2600">
                <a:latin typeface="宋体" panose="02010600030101010101" pitchFamily="2" charset="-122"/>
                <a:ea typeface="宋体" panose="02010600030101010101" pitchFamily="2" charset="-122"/>
                <a:cs typeface="宋体" panose="02010600030101010101" pitchFamily="2" charset="-122"/>
              </a:rPr>
              <a:t>.</a:t>
            </a:r>
            <a:endParaRPr lang="zh-CN" altLang="en-US" sz="2600">
              <a:latin typeface="Times New Roman" panose="02020603050405020304" charset="0"/>
              <a:cs typeface="Times New Roman" panose="02020603050405020304" charset="0"/>
            </a:endParaRPr>
          </a:p>
          <a:p>
            <a:r>
              <a:rPr lang="en-US" altLang="zh-CN" sz="2600">
                <a:latin typeface="Times New Roman" panose="02020603050405020304" charset="0"/>
                <a:cs typeface="Times New Roman" panose="02020603050405020304" charset="0"/>
              </a:rPr>
              <a:t>    </a:t>
            </a:r>
            <a:r>
              <a:rPr lang="zh-CN" altLang="en-US" sz="2600">
                <a:solidFill>
                  <a:schemeClr val="tx1"/>
                </a:solidFill>
                <a:latin typeface="Times New Roman" panose="02020603050405020304" charset="0"/>
                <a:cs typeface="Times New Roman" panose="02020603050405020304" charset="0"/>
              </a:rPr>
              <a:t>Knowing </a:t>
            </a:r>
            <a:r>
              <a:rPr lang="zh-CN" altLang="en-US" sz="2600">
                <a:latin typeface="Times New Roman" panose="02020603050405020304" charset="0"/>
                <a:cs typeface="Times New Roman" panose="02020603050405020304" charset="0"/>
              </a:rPr>
              <a:t>that crows are</a:t>
            </a:r>
            <a:r>
              <a:rPr lang="en-US" altLang="zh-CN" sz="2600">
                <a:latin typeface="Times New Roman" panose="02020603050405020304" charset="0"/>
                <a:cs typeface="Times New Roman" panose="02020603050405020304" charset="0"/>
              </a:rPr>
              <a:t> </a:t>
            </a:r>
            <a:r>
              <a:rPr lang="zh-CN" altLang="en-US" sz="2600">
                <a:latin typeface="Times New Roman" panose="02020603050405020304" charset="0"/>
                <a:cs typeface="Times New Roman" panose="02020603050405020304" charset="0"/>
              </a:rPr>
              <a:t>very smart, scientists in Germany wanted to see </a:t>
            </a:r>
            <a:r>
              <a:rPr lang="en-US" altLang="zh-CN" sz="2600">
                <a:latin typeface="Times New Roman" panose="02020603050405020304" charset="0"/>
                <a:cs typeface="Times New Roman" panose="02020603050405020304" charset="0"/>
              </a:rPr>
              <a:t>___________ </a:t>
            </a:r>
            <a:r>
              <a:rPr lang="zh-CN" altLang="en-US" sz="2600">
                <a:latin typeface="Times New Roman" panose="02020603050405020304" charset="0"/>
                <a:cs typeface="Times New Roman" panose="02020603050405020304" charset="0"/>
              </a:rPr>
              <a:t>the birds were also capable </a:t>
            </a:r>
            <a:r>
              <a:rPr lang="en-US" altLang="zh-CN" sz="2600">
                <a:latin typeface="Times New Roman" panose="02020603050405020304" charset="0"/>
                <a:cs typeface="Times New Roman" panose="02020603050405020304" charset="0"/>
              </a:rPr>
              <a:t>___ </a:t>
            </a:r>
            <a:r>
              <a:rPr lang="zh-CN" altLang="en-US" sz="2600">
                <a:latin typeface="Times New Roman" panose="02020603050405020304" charset="0"/>
                <a:cs typeface="Times New Roman" panose="02020603050405020304" charset="0"/>
              </a:rPr>
              <a:t>recursive thinking.</a:t>
            </a:r>
            <a:r>
              <a:rPr lang="en-US" altLang="zh-CN" sz="2600">
                <a:latin typeface="Times New Roman" panose="02020603050405020304" charset="0"/>
                <a:cs typeface="Times New Roman" panose="02020603050405020304" charset="0"/>
              </a:rPr>
              <a:t> </a:t>
            </a:r>
            <a:r>
              <a:rPr lang="zh-CN" altLang="en-US" sz="2600">
                <a:latin typeface="Times New Roman" panose="02020603050405020304" charset="0"/>
                <a:cs typeface="Times New Roman" panose="02020603050405020304" charset="0"/>
              </a:rPr>
              <a:t>The team taught</a:t>
            </a:r>
            <a:r>
              <a:rPr lang="en-US" altLang="zh-CN" sz="2600">
                <a:latin typeface="Times New Roman" panose="02020603050405020304" charset="0"/>
                <a:cs typeface="Times New Roman" panose="02020603050405020304" charset="0"/>
              </a:rPr>
              <a:t> </a:t>
            </a:r>
            <a:r>
              <a:rPr lang="zh-CN" altLang="en-US" sz="2600">
                <a:latin typeface="Times New Roman" panose="02020603050405020304" charset="0"/>
                <a:cs typeface="Times New Roman" panose="02020603050405020304" charset="0"/>
              </a:rPr>
              <a:t>two crows to identify paired </a:t>
            </a:r>
            <a:r>
              <a:rPr lang="en-US" altLang="zh-CN" sz="2600">
                <a:latin typeface="Times New Roman" panose="02020603050405020304" charset="0"/>
                <a:cs typeface="Times New Roman" panose="02020603050405020304" charset="0"/>
              </a:rPr>
              <a:t>________ (symbol) </a:t>
            </a:r>
            <a:r>
              <a:rPr lang="zh-CN" altLang="en-US" sz="2600">
                <a:latin typeface="Times New Roman" panose="02020603050405020304" charset="0"/>
                <a:cs typeface="Times New Roman" panose="02020603050405020304" charset="0"/>
              </a:rPr>
              <a:t>on a screen,</a:t>
            </a:r>
            <a:r>
              <a:rPr lang="en-US" altLang="zh-CN" sz="2600">
                <a:latin typeface="Times New Roman" panose="02020603050405020304" charset="0"/>
                <a:cs typeface="Times New Roman" panose="02020603050405020304" charset="0"/>
              </a:rPr>
              <a:t> </a:t>
            </a:r>
            <a:r>
              <a:rPr lang="zh-CN" altLang="en-US" sz="2600">
                <a:latin typeface="Times New Roman" panose="02020603050405020304" charset="0"/>
                <a:cs typeface="Times New Roman" panose="02020603050405020304" charset="0"/>
              </a:rPr>
              <a:t>such as[],{},and</a:t>
            </a:r>
            <a:r>
              <a:rPr lang="en-US" altLang="zh-CN" sz="2600">
                <a:latin typeface="Times New Roman" panose="02020603050405020304" charset="0"/>
                <a:cs typeface="Times New Roman" panose="02020603050405020304" charset="0"/>
              </a:rPr>
              <a:t> </a:t>
            </a:r>
            <a:r>
              <a:rPr lang="zh-CN" altLang="en-US" sz="2600">
                <a:latin typeface="Times New Roman" panose="02020603050405020304" charset="0"/>
                <a:cs typeface="Times New Roman" panose="02020603050405020304" charset="0"/>
              </a:rPr>
              <a:t>&lt;</a:t>
            </a:r>
            <a:r>
              <a:rPr lang="en-US" altLang="zh-CN" sz="2600">
                <a:latin typeface="Times New Roman" panose="02020603050405020304" charset="0"/>
                <a:cs typeface="Times New Roman" panose="02020603050405020304" charset="0"/>
              </a:rPr>
              <a:t> </a:t>
            </a:r>
            <a:r>
              <a:rPr lang="zh-CN" altLang="en-US" sz="2600">
                <a:latin typeface="Times New Roman" panose="02020603050405020304" charset="0"/>
                <a:cs typeface="Times New Roman" panose="02020603050405020304" charset="0"/>
              </a:rPr>
              <a:t>&gt;.</a:t>
            </a:r>
            <a:r>
              <a:rPr lang="en-US" altLang="zh-CN" sz="2600">
                <a:latin typeface="Times New Roman" panose="02020603050405020304" charset="0"/>
                <a:cs typeface="Times New Roman" panose="02020603050405020304" charset="0"/>
              </a:rPr>
              <a:t> </a:t>
            </a:r>
            <a:r>
              <a:rPr lang="zh-CN" altLang="en-US" sz="2600">
                <a:latin typeface="Times New Roman" panose="02020603050405020304" charset="0"/>
                <a:cs typeface="Times New Roman" panose="02020603050405020304" charset="0"/>
              </a:rPr>
              <a:t>The birds</a:t>
            </a:r>
            <a:r>
              <a:rPr lang="en-US" altLang="zh-CN" sz="2600">
                <a:latin typeface="Times New Roman" panose="02020603050405020304" charset="0"/>
                <a:cs typeface="Times New Roman" panose="02020603050405020304" charset="0"/>
              </a:rPr>
              <a:t> ___________ (train)</a:t>
            </a:r>
            <a:r>
              <a:rPr lang="zh-CN" altLang="en-US" sz="2600">
                <a:latin typeface="Times New Roman" panose="02020603050405020304" charset="0"/>
                <a:cs typeface="Times New Roman" panose="02020603050405020304" charset="0"/>
              </a:rPr>
              <a:t> to create sequences by </a:t>
            </a:r>
            <a:r>
              <a:rPr lang="zh-CN" altLang="en-US" sz="2600">
                <a:solidFill>
                  <a:srgbClr val="0000FF"/>
                </a:solidFill>
                <a:latin typeface="Times New Roman" panose="02020603050405020304" charset="0"/>
                <a:cs typeface="Times New Roman" panose="02020603050405020304" charset="0"/>
              </a:rPr>
              <a:t>peck</a:t>
            </a:r>
            <a:r>
              <a:rPr lang="zh-CN" altLang="en-US" sz="2600">
                <a:latin typeface="Times New Roman" panose="02020603050405020304" charset="0"/>
                <a:cs typeface="Times New Roman" panose="02020603050405020304" charset="0"/>
              </a:rPr>
              <a:t>ing at the symbols in order.</a:t>
            </a:r>
            <a:r>
              <a:rPr lang="en-US" altLang="zh-CN" sz="2600">
                <a:latin typeface="Times New Roman" panose="02020603050405020304" charset="0"/>
                <a:cs typeface="Times New Roman" panose="02020603050405020304" charset="0"/>
              </a:rPr>
              <a:t> </a:t>
            </a:r>
            <a:r>
              <a:rPr lang="zh-CN" altLang="en-US" sz="2600">
                <a:latin typeface="Times New Roman" panose="02020603050405020304" charset="0"/>
                <a:cs typeface="Times New Roman" panose="02020603050405020304" charset="0"/>
              </a:rPr>
              <a:t>They received a treat each time they created a recursive sequence like this:{[]}.</a:t>
            </a:r>
            <a:endParaRPr lang="zh-CN" altLang="en-US" sz="2600">
              <a:latin typeface="Times New Roman" panose="02020603050405020304" charset="0"/>
              <a:cs typeface="Times New Roman" panose="02020603050405020304" charset="0"/>
            </a:endParaRPr>
          </a:p>
          <a:p>
            <a:r>
              <a:rPr lang="en-US" altLang="zh-CN" sz="2600">
                <a:latin typeface="Times New Roman" panose="02020603050405020304" charset="0"/>
                <a:cs typeface="Times New Roman" panose="02020603050405020304" charset="0"/>
              </a:rPr>
              <a:t>    </a:t>
            </a:r>
            <a:r>
              <a:rPr lang="zh-CN" altLang="en-US" sz="2600">
                <a:latin typeface="Times New Roman" panose="02020603050405020304" charset="0"/>
                <a:cs typeface="Times New Roman" panose="02020603050405020304" charset="0"/>
              </a:rPr>
              <a:t>After</a:t>
            </a:r>
            <a:r>
              <a:rPr lang="en-US" altLang="zh-CN" sz="2600">
                <a:latin typeface="Times New Roman" panose="02020603050405020304" charset="0"/>
                <a:cs typeface="Times New Roman" panose="02020603050405020304" charset="0"/>
              </a:rPr>
              <a:t> </a:t>
            </a:r>
            <a:r>
              <a:rPr lang="zh-CN" altLang="en-US" sz="2600">
                <a:latin typeface="Times New Roman" panose="02020603050405020304" charset="0"/>
                <a:cs typeface="Times New Roman" panose="02020603050405020304" charset="0"/>
              </a:rPr>
              <a:t>training,</a:t>
            </a:r>
            <a:r>
              <a:rPr lang="en-US" altLang="zh-CN" sz="2600">
                <a:latin typeface="Times New Roman" panose="02020603050405020304" charset="0"/>
                <a:cs typeface="Times New Roman" panose="02020603050405020304" charset="0"/>
              </a:rPr>
              <a:t> </a:t>
            </a:r>
            <a:r>
              <a:rPr lang="zh-CN" altLang="en-US" sz="2600">
                <a:latin typeface="Times New Roman" panose="02020603050405020304" charset="0"/>
                <a:cs typeface="Times New Roman" panose="02020603050405020304" charset="0"/>
              </a:rPr>
              <a:t>the team tested the</a:t>
            </a:r>
            <a:r>
              <a:rPr lang="en-US" altLang="zh-CN" sz="2600">
                <a:latin typeface="Times New Roman" panose="02020603050405020304" charset="0"/>
                <a:cs typeface="Times New Roman" panose="02020603050405020304" charset="0"/>
              </a:rPr>
              <a:t> </a:t>
            </a:r>
            <a:r>
              <a:rPr lang="zh-CN" altLang="en-US" sz="2600">
                <a:latin typeface="Times New Roman" panose="02020603050405020304" charset="0"/>
                <a:cs typeface="Times New Roman" panose="02020603050405020304" charset="0"/>
              </a:rPr>
              <a:t>birds with new </a:t>
            </a:r>
            <a:r>
              <a:rPr lang="en-US" altLang="zh-CN" sz="2600">
                <a:latin typeface="Times New Roman" panose="02020603050405020304" charset="0"/>
                <a:cs typeface="Times New Roman" panose="02020603050405020304" charset="0"/>
              </a:rPr>
              <a:t>___________ (combine) </a:t>
            </a:r>
            <a:r>
              <a:rPr lang="zh-CN" altLang="en-US" sz="2600">
                <a:latin typeface="Times New Roman" panose="02020603050405020304" charset="0"/>
                <a:cs typeface="Times New Roman" panose="02020603050405020304" charset="0"/>
              </a:rPr>
              <a:t>of</a:t>
            </a:r>
            <a:r>
              <a:rPr lang="en-US" altLang="zh-CN" sz="2600">
                <a:latin typeface="Times New Roman" panose="02020603050405020304" charset="0"/>
                <a:cs typeface="Times New Roman" panose="02020603050405020304" charset="0"/>
              </a:rPr>
              <a:t> </a:t>
            </a:r>
            <a:r>
              <a:rPr lang="zh-CN" altLang="en-US" sz="2600">
                <a:latin typeface="Times New Roman" panose="02020603050405020304" charset="0"/>
                <a:cs typeface="Times New Roman" panose="02020603050405020304" charset="0"/>
              </a:rPr>
              <a:t>symbols.</a:t>
            </a:r>
            <a:r>
              <a:rPr lang="en-US" altLang="zh-CN" sz="2600">
                <a:latin typeface="Times New Roman" panose="02020603050405020304" charset="0"/>
                <a:cs typeface="Times New Roman" panose="02020603050405020304" charset="0"/>
              </a:rPr>
              <a:t> </a:t>
            </a:r>
            <a:r>
              <a:rPr lang="zh-CN" altLang="en-US" sz="2600">
                <a:latin typeface="Times New Roman" panose="02020603050405020304" charset="0"/>
                <a:cs typeface="Times New Roman" panose="02020603050405020304" charset="0"/>
              </a:rPr>
              <a:t>The crows </a:t>
            </a:r>
            <a:r>
              <a:rPr lang="en-US" altLang="zh-CN" sz="2600">
                <a:latin typeface="Times New Roman" panose="02020603050405020304" charset="0"/>
                <a:cs typeface="Times New Roman" panose="02020603050405020304" charset="0"/>
              </a:rPr>
              <a:t>________ (</a:t>
            </a:r>
            <a:r>
              <a:rPr lang="en-US" altLang="zh-CN" sz="2600">
                <a:latin typeface="Times New Roman" panose="02020603050405020304" charset="0"/>
                <a:cs typeface="Times New Roman" panose="02020603050405020304" charset="0"/>
                <a:sym typeface="+mn-ea"/>
              </a:rPr>
              <a:t>correct</a:t>
            </a:r>
            <a:r>
              <a:rPr lang="en-US" altLang="zh-CN" sz="2600">
                <a:latin typeface="Times New Roman" panose="02020603050405020304" charset="0"/>
                <a:cs typeface="Times New Roman" panose="02020603050405020304" charset="0"/>
              </a:rPr>
              <a:t>) </a:t>
            </a:r>
            <a:r>
              <a:rPr lang="zh-CN" altLang="en-US" sz="2600">
                <a:latin typeface="Times New Roman" panose="02020603050405020304" charset="0"/>
                <a:cs typeface="Times New Roman" panose="02020603050405020304" charset="0"/>
              </a:rPr>
              <a:t>formed recursive sequences about 40% of the time.</a:t>
            </a:r>
            <a:r>
              <a:rPr lang="en-US" altLang="zh-CN" sz="2600">
                <a:latin typeface="Times New Roman" panose="02020603050405020304" charset="0"/>
                <a:cs typeface="Times New Roman" panose="02020603050405020304" charset="0"/>
              </a:rPr>
              <a:t> </a:t>
            </a:r>
            <a:r>
              <a:rPr lang="zh-CN" altLang="en-US" sz="2600">
                <a:latin typeface="Times New Roman" panose="02020603050405020304" charset="0"/>
                <a:cs typeface="Times New Roman" panose="02020603050405020304" charset="0"/>
              </a:rPr>
              <a:t>Adult</a:t>
            </a:r>
            <a:r>
              <a:rPr lang="en-US" altLang="zh-CN" sz="2600">
                <a:latin typeface="Times New Roman" panose="02020603050405020304" charset="0"/>
                <a:cs typeface="Times New Roman" panose="02020603050405020304" charset="0"/>
              </a:rPr>
              <a:t> </a:t>
            </a:r>
            <a:r>
              <a:rPr lang="zh-CN" altLang="en-US" sz="2600">
                <a:latin typeface="Times New Roman" panose="02020603050405020304" charset="0"/>
                <a:cs typeface="Times New Roman" panose="02020603050405020304" charset="0"/>
              </a:rPr>
              <a:t>humans succeeded 60%</a:t>
            </a:r>
            <a:r>
              <a:rPr lang="en-US" altLang="zh-CN" sz="2600">
                <a:latin typeface="Times New Roman" panose="02020603050405020304" charset="0"/>
                <a:cs typeface="Times New Roman" panose="02020603050405020304" charset="0"/>
              </a:rPr>
              <a:t> </a:t>
            </a:r>
            <a:r>
              <a:rPr lang="zh-CN" altLang="en-US" sz="2600">
                <a:latin typeface="Times New Roman" panose="02020603050405020304" charset="0"/>
                <a:cs typeface="Times New Roman" panose="02020603050405020304" charset="0"/>
              </a:rPr>
              <a:t>to 90%</a:t>
            </a:r>
            <a:r>
              <a:rPr lang="en-US" altLang="zh-CN" sz="2600">
                <a:latin typeface="Times New Roman" panose="02020603050405020304" charset="0"/>
                <a:cs typeface="Times New Roman" panose="02020603050405020304" charset="0"/>
              </a:rPr>
              <a:t> </a:t>
            </a:r>
            <a:r>
              <a:rPr lang="zh-CN" altLang="en-US" sz="2600">
                <a:latin typeface="Times New Roman" panose="02020603050405020304" charset="0"/>
                <a:cs typeface="Times New Roman" panose="02020603050405020304" charset="0"/>
              </a:rPr>
              <a:t>of the time,</a:t>
            </a:r>
            <a:r>
              <a:rPr lang="en-US" altLang="zh-CN" sz="2600">
                <a:latin typeface="Times New Roman" panose="02020603050405020304" charset="0"/>
                <a:cs typeface="Times New Roman" panose="02020603050405020304" charset="0"/>
              </a:rPr>
              <a:t> </a:t>
            </a:r>
            <a:r>
              <a:rPr lang="zh-CN" altLang="en-US" sz="2600">
                <a:latin typeface="Times New Roman" panose="02020603050405020304" charset="0"/>
                <a:cs typeface="Times New Roman" panose="02020603050405020304" charset="0"/>
              </a:rPr>
              <a:t>children 43%,</a:t>
            </a:r>
            <a:r>
              <a:rPr lang="en-US" altLang="zh-CN" sz="2600">
                <a:latin typeface="Times New Roman" panose="02020603050405020304" charset="0"/>
                <a:cs typeface="Times New Roman" panose="02020603050405020304" charset="0"/>
              </a:rPr>
              <a:t> </a:t>
            </a:r>
            <a:r>
              <a:rPr lang="zh-CN" altLang="en-US" sz="2600">
                <a:latin typeface="Times New Roman" panose="02020603050405020304" charset="0"/>
                <a:cs typeface="Times New Roman" panose="02020603050405020304" charset="0"/>
              </a:rPr>
              <a:t>and monkeys about 26% of the time.</a:t>
            </a:r>
            <a:r>
              <a:rPr lang="en-US" altLang="zh-CN" sz="2600">
                <a:latin typeface="Times New Roman" panose="02020603050405020304" charset="0"/>
                <a:cs typeface="Times New Roman" panose="02020603050405020304" charset="0"/>
              </a:rPr>
              <a:t> </a:t>
            </a:r>
            <a:r>
              <a:rPr lang="zh-CN" altLang="en-US" sz="2600">
                <a:latin typeface="Times New Roman" panose="02020603050405020304" charset="0"/>
                <a:cs typeface="Times New Roman" panose="02020603050405020304" charset="0"/>
              </a:rPr>
              <a:t>It</a:t>
            </a:r>
            <a:r>
              <a:rPr lang="en-US" altLang="zh-CN" sz="2600">
                <a:latin typeface="Times New Roman" panose="02020603050405020304" charset="0"/>
                <a:cs typeface="Times New Roman" panose="02020603050405020304" charset="0"/>
              </a:rPr>
              <a:t>’</a:t>
            </a:r>
            <a:r>
              <a:rPr lang="zh-CN" altLang="en-US" sz="2600">
                <a:latin typeface="Times New Roman" panose="02020603050405020304" charset="0"/>
                <a:cs typeface="Times New Roman" panose="02020603050405020304" charset="0"/>
              </a:rPr>
              <a:t>s possible</a:t>
            </a:r>
            <a:r>
              <a:rPr lang="en-US" altLang="zh-CN" sz="2600">
                <a:latin typeface="Times New Roman" panose="02020603050405020304" charset="0"/>
                <a:cs typeface="Times New Roman" panose="02020603050405020304" charset="0"/>
              </a:rPr>
              <a:t> ____ </a:t>
            </a:r>
            <a:r>
              <a:rPr lang="zh-CN" altLang="en-US" sz="2600">
                <a:latin typeface="Times New Roman" panose="02020603050405020304" charset="0"/>
                <a:cs typeface="Times New Roman" panose="02020603050405020304" charset="0"/>
              </a:rPr>
              <a:t>the birds learned to do the task without completely understanding the concept.</a:t>
            </a:r>
            <a:r>
              <a:rPr lang="en-US" altLang="zh-CN" sz="2600">
                <a:latin typeface="Times New Roman" panose="02020603050405020304" charset="0"/>
                <a:cs typeface="Times New Roman" panose="02020603050405020304" charset="0"/>
              </a:rPr>
              <a:t> </a:t>
            </a:r>
            <a:r>
              <a:rPr lang="zh-CN" altLang="en-US" sz="2600">
                <a:latin typeface="Times New Roman" panose="02020603050405020304" charset="0"/>
                <a:cs typeface="Times New Roman" panose="02020603050405020304" charset="0"/>
              </a:rPr>
              <a:t>Even so, lead author Diana A.Liao said </a:t>
            </a:r>
            <a:r>
              <a:rPr lang="en-US" altLang="zh-CN" sz="2600">
                <a:latin typeface="Times New Roman" panose="02020603050405020304" charset="0"/>
                <a:cs typeface="Times New Roman" panose="02020603050405020304" charset="0"/>
              </a:rPr>
              <a:t>____ </a:t>
            </a:r>
            <a:r>
              <a:rPr lang="zh-CN" altLang="en-US" sz="2600">
                <a:latin typeface="Times New Roman" panose="02020603050405020304" charset="0"/>
                <a:cs typeface="Times New Roman" panose="02020603050405020304" charset="0"/>
              </a:rPr>
              <a:t>results</a:t>
            </a:r>
            <a:r>
              <a:rPr lang="en-US" altLang="zh-CN" sz="2600">
                <a:latin typeface="Times New Roman" panose="02020603050405020304" charset="0"/>
                <a:cs typeface="Times New Roman" panose="02020603050405020304" charset="0"/>
              </a:rPr>
              <a:t> </a:t>
            </a:r>
            <a:r>
              <a:rPr lang="zh-CN" altLang="en-US" sz="2600">
                <a:latin typeface="Times New Roman" panose="02020603050405020304" charset="0"/>
                <a:cs typeface="Times New Roman" panose="02020603050405020304" charset="0"/>
              </a:rPr>
              <a:t>suggest</a:t>
            </a:r>
            <a:r>
              <a:rPr lang="en-US" altLang="zh-CN" sz="2600">
                <a:latin typeface="Times New Roman" panose="02020603050405020304" charset="0"/>
                <a:cs typeface="Times New Roman" panose="02020603050405020304" charset="0"/>
              </a:rPr>
              <a:t> </a:t>
            </a:r>
            <a:r>
              <a:rPr lang="zh-CN" altLang="en-US" sz="2600">
                <a:latin typeface="Times New Roman" panose="02020603050405020304" charset="0"/>
                <a:cs typeface="Times New Roman" panose="02020603050405020304" charset="0"/>
              </a:rPr>
              <a:t>that this seemingly rare ability</a:t>
            </a:r>
            <a:r>
              <a:rPr lang="en-US" altLang="zh-CN" sz="2600">
                <a:latin typeface="Times New Roman" panose="02020603050405020304" charset="0"/>
                <a:cs typeface="Times New Roman" panose="02020603050405020304" charset="0"/>
              </a:rPr>
              <a:t> “</a:t>
            </a:r>
            <a:r>
              <a:rPr lang="zh-CN" altLang="en-US" sz="2600">
                <a:latin typeface="Times New Roman" panose="02020603050405020304" charset="0"/>
                <a:cs typeface="Times New Roman" panose="02020603050405020304" charset="0"/>
              </a:rPr>
              <a:t>may turn out not</a:t>
            </a:r>
            <a:r>
              <a:rPr lang="en-US" altLang="zh-CN" sz="2600">
                <a:latin typeface="Times New Roman" panose="02020603050405020304" charset="0"/>
                <a:cs typeface="Times New Roman" panose="02020603050405020304" charset="0"/>
              </a:rPr>
              <a:t> </a:t>
            </a:r>
            <a:r>
              <a:rPr lang="zh-CN" altLang="en-US" sz="2600">
                <a:latin typeface="Times New Roman" panose="02020603050405020304" charset="0"/>
                <a:cs typeface="Times New Roman" panose="02020603050405020304" charset="0"/>
              </a:rPr>
              <a:t>to be that human-specific after all.</a:t>
            </a:r>
            <a:r>
              <a:rPr lang="en-US" altLang="zh-CN" sz="2600">
                <a:latin typeface="Times New Roman" panose="02020603050405020304" charset="0"/>
                <a:cs typeface="Times New Roman" panose="02020603050405020304" charset="0"/>
              </a:rPr>
              <a:t>”</a:t>
            </a:r>
            <a:endParaRPr lang="en-US" altLang="zh-CN" sz="2600">
              <a:latin typeface="Times New Roman" panose="02020603050405020304" charset="0"/>
              <a:cs typeface="Times New Roman" panose="02020603050405020304" charset="0"/>
            </a:endParaRPr>
          </a:p>
        </p:txBody>
      </p:sp>
      <p:sp>
        <p:nvSpPr>
          <p:cNvPr id="10" name="文本框 16"/>
          <p:cNvSpPr txBox="1"/>
          <p:nvPr>
            <p:custDataLst>
              <p:tags r:id="rId1"/>
            </p:custDataLst>
          </p:nvPr>
        </p:nvSpPr>
        <p:spPr>
          <a:xfrm>
            <a:off x="-19050" y="0"/>
            <a:ext cx="1623060" cy="521970"/>
          </a:xfrm>
          <a:prstGeom prst="rect">
            <a:avLst/>
          </a:prstGeom>
          <a:solidFill>
            <a:srgbClr val="70AD47"/>
          </a:solidFill>
        </p:spPr>
        <p:txBody>
          <a:bodyPr wrap="square" rtlCol="0">
            <a:spAutoFit/>
          </a:bodyPr>
          <a:p>
            <a:pPr lvl="0" algn="l">
              <a:buClrTx/>
              <a:buSzTx/>
              <a:buFontTx/>
            </a:pPr>
            <a:r>
              <a:rPr kumimoji="1" lang="zh-CN" altLang="zh-CN" sz="2800" b="1" dirty="0">
                <a:solidFill>
                  <a:sysClr val="window" lastClr="FFFFFF"/>
                </a:solidFill>
                <a:sym typeface="微软雅黑" panose="020B0503020204020204" charset="-122"/>
              </a:rPr>
              <a:t>语篇填空</a:t>
            </a:r>
            <a:endParaRPr kumimoji="1" lang="en-US" altLang="zh-CN" sz="2800" b="1" dirty="0">
              <a:solidFill>
                <a:sysClr val="window" lastClr="FFFFFF"/>
              </a:solidFill>
              <a:sym typeface="微软雅黑" panose="020B0503020204020204" charset="-122"/>
            </a:endParaRPr>
          </a:p>
        </p:txBody>
      </p:sp>
      <p:sp>
        <p:nvSpPr>
          <p:cNvPr id="1048598" name="文本框 4"/>
          <p:cNvSpPr txBox="1"/>
          <p:nvPr>
            <p:custDataLst>
              <p:tags r:id="rId2"/>
            </p:custDataLst>
          </p:nvPr>
        </p:nvSpPr>
        <p:spPr>
          <a:xfrm>
            <a:off x="1852930" y="65405"/>
            <a:ext cx="6457950" cy="445135"/>
          </a:xfrm>
          <a:prstGeom prst="rect">
            <a:avLst/>
          </a:prstGeom>
          <a:noFill/>
        </p:spPr>
        <p:txBody>
          <a:bodyPr wrap="square" rtlCol="0">
            <a:spAutoFit/>
          </a:bodyPr>
          <a:p>
            <a:pPr algn="l">
              <a:buClrTx/>
              <a:buSzTx/>
              <a:buFontTx/>
            </a:pPr>
            <a:r>
              <a:rPr sz="2300" b="1">
                <a:solidFill>
                  <a:srgbClr val="ED7D31"/>
                </a:solidFill>
                <a:latin typeface="微软雅黑" panose="020B0503020204020204" charset="-122"/>
                <a:ea typeface="微软雅黑" panose="020B0503020204020204" charset="-122"/>
                <a:cs typeface="微软雅黑" panose="020B0503020204020204" charset="-122"/>
              </a:rPr>
              <a:t>（</a:t>
            </a:r>
            <a:r>
              <a:rPr lang="zh-CN" sz="2300" b="1">
                <a:solidFill>
                  <a:srgbClr val="ED7D31"/>
                </a:solidFill>
                <a:latin typeface="微软雅黑" panose="020B0503020204020204" charset="-122"/>
                <a:ea typeface="微软雅黑" panose="020B0503020204020204" charset="-122"/>
                <a:cs typeface="微软雅黑" panose="020B0503020204020204" charset="-122"/>
              </a:rPr>
              <a:t>《青少年周刊</a:t>
            </a:r>
            <a:r>
              <a:rPr sz="2300" b="1">
                <a:solidFill>
                  <a:srgbClr val="ED7D31"/>
                </a:solidFill>
                <a:latin typeface="微软雅黑" panose="020B0503020204020204" charset="-122"/>
                <a:ea typeface="微软雅黑" panose="020B0503020204020204" charset="-122"/>
                <a:cs typeface="微软雅黑" panose="020B0503020204020204" charset="-122"/>
              </a:rPr>
              <a:t>》</a:t>
            </a:r>
            <a:r>
              <a:rPr lang="zh-CN" sz="2300" b="1">
                <a:solidFill>
                  <a:srgbClr val="ED7D31"/>
                </a:solidFill>
                <a:latin typeface="微软雅黑" panose="020B0503020204020204" charset="-122"/>
                <a:ea typeface="微软雅黑" panose="020B0503020204020204" charset="-122"/>
                <a:cs typeface="微软雅黑" panose="020B0503020204020204" charset="-122"/>
              </a:rPr>
              <a:t>美国版</a:t>
            </a:r>
            <a:r>
              <a:rPr lang="en-US" altLang="zh-CN" sz="2300" b="1">
                <a:solidFill>
                  <a:srgbClr val="ED7D31"/>
                </a:solidFill>
                <a:latin typeface="微软雅黑" panose="020B0503020204020204" charset="-122"/>
                <a:ea typeface="微软雅黑" panose="020B0503020204020204" charset="-122"/>
                <a:cs typeface="微软雅黑" panose="020B0503020204020204" charset="-122"/>
              </a:rPr>
              <a:t> </a:t>
            </a:r>
            <a:r>
              <a:rPr sz="2300" b="1">
                <a:solidFill>
                  <a:srgbClr val="ED7D31"/>
                </a:solidFill>
                <a:latin typeface="微软雅黑" panose="020B0503020204020204" charset="-122"/>
                <a:ea typeface="微软雅黑" panose="020B0503020204020204" charset="-122"/>
                <a:cs typeface="微软雅黑" panose="020B0503020204020204" charset="-122"/>
              </a:rPr>
              <a:t>2022年</a:t>
            </a:r>
            <a:r>
              <a:rPr lang="en-US" sz="2300" b="1">
                <a:solidFill>
                  <a:srgbClr val="ED7D31"/>
                </a:solidFill>
                <a:latin typeface="微软雅黑" panose="020B0503020204020204" charset="-122"/>
                <a:ea typeface="微软雅黑" panose="020B0503020204020204" charset="-122"/>
                <a:cs typeface="微软雅黑" panose="020B0503020204020204" charset="-122"/>
              </a:rPr>
              <a:t>12</a:t>
            </a:r>
            <a:r>
              <a:rPr sz="2300" b="1">
                <a:solidFill>
                  <a:srgbClr val="ED7D31"/>
                </a:solidFill>
                <a:latin typeface="微软雅黑" panose="020B0503020204020204" charset="-122"/>
                <a:ea typeface="微软雅黑" panose="020B0503020204020204" charset="-122"/>
                <a:cs typeface="微软雅黑" panose="020B0503020204020204" charset="-122"/>
              </a:rPr>
              <a:t>月</a:t>
            </a:r>
            <a:r>
              <a:rPr lang="en-US" altLang="zh-CN" sz="2300" b="1">
                <a:solidFill>
                  <a:srgbClr val="ED7D31"/>
                </a:solidFill>
                <a:latin typeface="微软雅黑" panose="020B0503020204020204" charset="-122"/>
                <a:ea typeface="微软雅黑" panose="020B0503020204020204" charset="-122"/>
                <a:cs typeface="微软雅黑" panose="020B0503020204020204" charset="-122"/>
              </a:rPr>
              <a:t>16</a:t>
            </a:r>
            <a:r>
              <a:rPr lang="zh-CN" altLang="en-US" sz="2300" b="1">
                <a:solidFill>
                  <a:srgbClr val="ED7D31"/>
                </a:solidFill>
                <a:latin typeface="微软雅黑" panose="020B0503020204020204" charset="-122"/>
                <a:ea typeface="微软雅黑" panose="020B0503020204020204" charset="-122"/>
                <a:cs typeface="微软雅黑" panose="020B0503020204020204" charset="-122"/>
              </a:rPr>
              <a:t>刊</a:t>
            </a:r>
            <a:r>
              <a:rPr lang="en-US" altLang="zh-CN" sz="2300" b="1">
                <a:solidFill>
                  <a:srgbClr val="ED7D31"/>
                </a:solidFill>
                <a:latin typeface="微软雅黑" panose="020B0503020204020204" charset="-122"/>
                <a:ea typeface="微软雅黑" panose="020B0503020204020204" charset="-122"/>
                <a:cs typeface="微软雅黑" panose="020B0503020204020204" charset="-122"/>
              </a:rPr>
              <a:t> </a:t>
            </a:r>
            <a:r>
              <a:rPr lang="en-US" sz="2300" b="1">
                <a:solidFill>
                  <a:srgbClr val="ED7D31"/>
                </a:solidFill>
                <a:latin typeface="微软雅黑" panose="020B0503020204020204" charset="-122"/>
                <a:ea typeface="微软雅黑" panose="020B0503020204020204" charset="-122"/>
                <a:cs typeface="微软雅黑" panose="020B0503020204020204" charset="-122"/>
              </a:rPr>
              <a:t>4</a:t>
            </a:r>
            <a:r>
              <a:rPr lang="zh-CN" altLang="en-US" sz="2300" b="1">
                <a:solidFill>
                  <a:srgbClr val="ED7D31"/>
                </a:solidFill>
                <a:latin typeface="微软雅黑" panose="020B0503020204020204" charset="-122"/>
                <a:ea typeface="微软雅黑" panose="020B0503020204020204" charset="-122"/>
                <a:cs typeface="微软雅黑" panose="020B0503020204020204" charset="-122"/>
              </a:rPr>
              <a:t>页</a:t>
            </a:r>
            <a:r>
              <a:rPr sz="2300" b="1">
                <a:solidFill>
                  <a:srgbClr val="ED7D31"/>
                </a:solidFill>
                <a:latin typeface="微软雅黑" panose="020B0503020204020204" charset="-122"/>
                <a:ea typeface="微软雅黑" panose="020B0503020204020204" charset="-122"/>
                <a:cs typeface="微软雅黑" panose="020B0503020204020204" charset="-122"/>
              </a:rPr>
              <a:t>）</a:t>
            </a:r>
            <a:endParaRPr sz="2300" b="1">
              <a:solidFill>
                <a:srgbClr val="ED7D31"/>
              </a:solidFill>
              <a:latin typeface="微软雅黑" panose="020B0503020204020204" charset="-122"/>
              <a:ea typeface="微软雅黑" panose="020B0503020204020204" charset="-122"/>
              <a:cs typeface="微软雅黑" panose="020B0503020204020204" charset="-122"/>
            </a:endParaRPr>
          </a:p>
        </p:txBody>
      </p:sp>
      <p:sp>
        <p:nvSpPr>
          <p:cNvPr id="2" name="文本框 1"/>
          <p:cNvSpPr txBox="1"/>
          <p:nvPr>
            <p:custDataLst>
              <p:tags r:id="rId3"/>
            </p:custDataLst>
          </p:nvPr>
        </p:nvSpPr>
        <p:spPr>
          <a:xfrm>
            <a:off x="7698105" y="623570"/>
            <a:ext cx="1181100" cy="491490"/>
          </a:xfrm>
          <a:prstGeom prst="rect">
            <a:avLst/>
          </a:prstGeom>
          <a:noFill/>
        </p:spPr>
        <p:txBody>
          <a:bodyPr wrap="square" rtlCol="0" anchor="t">
            <a:spAutoFit/>
          </a:bodyPr>
          <a:p>
            <a:r>
              <a:rPr lang="en-US" altLang="zh-CN" sz="2600">
                <a:solidFill>
                  <a:srgbClr val="FF0000"/>
                </a:solidFill>
                <a:latin typeface="Times New Roman" panose="02020603050405020304" charset="0"/>
                <a:cs typeface="Times New Roman" panose="02020603050405020304" charset="0"/>
                <a:sym typeface="+mn-ea"/>
              </a:rPr>
              <a:t>called</a:t>
            </a:r>
            <a:endParaRPr lang="en-US" altLang="zh-CN" sz="2600">
              <a:solidFill>
                <a:srgbClr val="FF0000"/>
              </a:solidFill>
              <a:latin typeface="Times New Roman" panose="02020603050405020304" charset="0"/>
              <a:cs typeface="Times New Roman" panose="02020603050405020304" charset="0"/>
              <a:sym typeface="+mn-ea"/>
            </a:endParaRPr>
          </a:p>
        </p:txBody>
      </p:sp>
      <p:sp>
        <p:nvSpPr>
          <p:cNvPr id="3" name="文本框 2"/>
          <p:cNvSpPr txBox="1"/>
          <p:nvPr>
            <p:custDataLst>
              <p:tags r:id="rId4"/>
            </p:custDataLst>
          </p:nvPr>
        </p:nvSpPr>
        <p:spPr>
          <a:xfrm>
            <a:off x="5968365" y="1397635"/>
            <a:ext cx="1181100" cy="491490"/>
          </a:xfrm>
          <a:prstGeom prst="rect">
            <a:avLst/>
          </a:prstGeom>
          <a:noFill/>
        </p:spPr>
        <p:txBody>
          <a:bodyPr wrap="square" rtlCol="0" anchor="t">
            <a:spAutoFit/>
          </a:bodyPr>
          <a:p>
            <a:r>
              <a:rPr lang="en-US" altLang="zh-CN" sz="2600">
                <a:solidFill>
                  <a:srgbClr val="FF0000"/>
                </a:solidFill>
                <a:latin typeface="Times New Roman" panose="02020603050405020304" charset="0"/>
                <a:cs typeface="Times New Roman" panose="02020603050405020304" charset="0"/>
                <a:sym typeface="+mn-ea"/>
              </a:rPr>
              <a:t>solving</a:t>
            </a:r>
            <a:endParaRPr lang="en-US" altLang="zh-CN" sz="2600">
              <a:solidFill>
                <a:srgbClr val="FF0000"/>
              </a:solidFill>
              <a:latin typeface="Times New Roman" panose="02020603050405020304" charset="0"/>
              <a:cs typeface="Times New Roman" panose="02020603050405020304" charset="0"/>
              <a:sym typeface="+mn-ea"/>
            </a:endParaRPr>
          </a:p>
        </p:txBody>
      </p:sp>
      <p:sp>
        <p:nvSpPr>
          <p:cNvPr id="6" name="文本框 5"/>
          <p:cNvSpPr txBox="1"/>
          <p:nvPr>
            <p:custDataLst>
              <p:tags r:id="rId5"/>
            </p:custDataLst>
          </p:nvPr>
        </p:nvSpPr>
        <p:spPr>
          <a:xfrm>
            <a:off x="10205720" y="2182495"/>
            <a:ext cx="1739900" cy="491490"/>
          </a:xfrm>
          <a:prstGeom prst="rect">
            <a:avLst/>
          </a:prstGeom>
          <a:noFill/>
        </p:spPr>
        <p:txBody>
          <a:bodyPr wrap="square" rtlCol="0" anchor="t">
            <a:spAutoFit/>
          </a:bodyPr>
          <a:p>
            <a:r>
              <a:rPr lang="en-US" altLang="zh-CN" sz="2600">
                <a:solidFill>
                  <a:srgbClr val="FF0000"/>
                </a:solidFill>
                <a:latin typeface="Times New Roman" panose="02020603050405020304" charset="0"/>
                <a:cs typeface="Times New Roman" panose="02020603050405020304" charset="0"/>
                <a:sym typeface="+mn-ea"/>
              </a:rPr>
              <a:t>whether / if</a:t>
            </a:r>
            <a:endParaRPr lang="en-US" altLang="zh-CN" sz="2600">
              <a:solidFill>
                <a:srgbClr val="FF0000"/>
              </a:solidFill>
              <a:latin typeface="Times New Roman" panose="02020603050405020304" charset="0"/>
              <a:cs typeface="Times New Roman" panose="02020603050405020304" charset="0"/>
              <a:sym typeface="+mn-ea"/>
            </a:endParaRPr>
          </a:p>
        </p:txBody>
      </p:sp>
      <p:sp>
        <p:nvSpPr>
          <p:cNvPr id="7" name="文本框 6"/>
          <p:cNvSpPr txBox="1"/>
          <p:nvPr>
            <p:custDataLst>
              <p:tags r:id="rId6"/>
            </p:custDataLst>
          </p:nvPr>
        </p:nvSpPr>
        <p:spPr>
          <a:xfrm>
            <a:off x="3851910" y="2621915"/>
            <a:ext cx="621665" cy="491490"/>
          </a:xfrm>
          <a:prstGeom prst="rect">
            <a:avLst/>
          </a:prstGeom>
          <a:noFill/>
        </p:spPr>
        <p:txBody>
          <a:bodyPr wrap="square" rtlCol="0" anchor="t">
            <a:spAutoFit/>
          </a:bodyPr>
          <a:p>
            <a:r>
              <a:rPr lang="en-US" altLang="zh-CN" sz="2600">
                <a:solidFill>
                  <a:srgbClr val="FF0000"/>
                </a:solidFill>
                <a:latin typeface="Times New Roman" panose="02020603050405020304" charset="0"/>
                <a:cs typeface="Times New Roman" panose="02020603050405020304" charset="0"/>
                <a:sym typeface="+mn-ea"/>
              </a:rPr>
              <a:t>of</a:t>
            </a:r>
            <a:endParaRPr lang="en-US" altLang="zh-CN" sz="2600">
              <a:solidFill>
                <a:srgbClr val="FF0000"/>
              </a:solidFill>
              <a:latin typeface="Times New Roman" panose="02020603050405020304" charset="0"/>
              <a:cs typeface="Times New Roman" panose="02020603050405020304" charset="0"/>
              <a:sym typeface="+mn-ea"/>
            </a:endParaRPr>
          </a:p>
        </p:txBody>
      </p:sp>
      <p:sp>
        <p:nvSpPr>
          <p:cNvPr id="8" name="文本框 7"/>
          <p:cNvSpPr txBox="1"/>
          <p:nvPr>
            <p:custDataLst>
              <p:tags r:id="rId7"/>
            </p:custDataLst>
          </p:nvPr>
        </p:nvSpPr>
        <p:spPr>
          <a:xfrm>
            <a:off x="1112520" y="3006725"/>
            <a:ext cx="1936115" cy="491490"/>
          </a:xfrm>
          <a:prstGeom prst="rect">
            <a:avLst/>
          </a:prstGeom>
          <a:noFill/>
        </p:spPr>
        <p:txBody>
          <a:bodyPr wrap="square" rtlCol="0" anchor="t">
            <a:spAutoFit/>
          </a:bodyPr>
          <a:p>
            <a:r>
              <a:rPr lang="en-US" altLang="zh-CN" sz="2600">
                <a:solidFill>
                  <a:srgbClr val="FF0000"/>
                </a:solidFill>
                <a:latin typeface="Times New Roman" panose="02020603050405020304" charset="0"/>
                <a:cs typeface="Times New Roman" panose="02020603050405020304" charset="0"/>
                <a:sym typeface="+mn-ea"/>
              </a:rPr>
              <a:t>symbols</a:t>
            </a:r>
            <a:endParaRPr lang="en-US" altLang="zh-CN" sz="2600">
              <a:solidFill>
                <a:srgbClr val="FF0000"/>
              </a:solidFill>
              <a:latin typeface="Times New Roman" panose="02020603050405020304" charset="0"/>
              <a:cs typeface="Times New Roman" panose="02020603050405020304" charset="0"/>
              <a:sym typeface="+mn-ea"/>
            </a:endParaRPr>
          </a:p>
        </p:txBody>
      </p:sp>
      <p:sp>
        <p:nvSpPr>
          <p:cNvPr id="9" name="文本框 8"/>
          <p:cNvSpPr txBox="1"/>
          <p:nvPr>
            <p:custDataLst>
              <p:tags r:id="rId8"/>
            </p:custDataLst>
          </p:nvPr>
        </p:nvSpPr>
        <p:spPr>
          <a:xfrm>
            <a:off x="9586595" y="3006725"/>
            <a:ext cx="1936115" cy="491490"/>
          </a:xfrm>
          <a:prstGeom prst="rect">
            <a:avLst/>
          </a:prstGeom>
          <a:noFill/>
        </p:spPr>
        <p:txBody>
          <a:bodyPr wrap="square" rtlCol="0" anchor="t">
            <a:spAutoFit/>
          </a:bodyPr>
          <a:p>
            <a:r>
              <a:rPr lang="en-US" altLang="zh-CN" sz="2600">
                <a:solidFill>
                  <a:srgbClr val="FF0000"/>
                </a:solidFill>
                <a:latin typeface="Times New Roman" panose="02020603050405020304" charset="0"/>
                <a:cs typeface="Times New Roman" panose="02020603050405020304" charset="0"/>
                <a:sym typeface="+mn-ea"/>
              </a:rPr>
              <a:t>were trained</a:t>
            </a:r>
            <a:endParaRPr lang="en-US" altLang="zh-CN" sz="2600">
              <a:solidFill>
                <a:srgbClr val="FF0000"/>
              </a:solidFill>
              <a:latin typeface="Times New Roman" panose="02020603050405020304" charset="0"/>
              <a:cs typeface="Times New Roman" panose="02020603050405020304" charset="0"/>
              <a:sym typeface="+mn-ea"/>
            </a:endParaRPr>
          </a:p>
        </p:txBody>
      </p:sp>
      <p:sp>
        <p:nvSpPr>
          <p:cNvPr id="11" name="文本框 10"/>
          <p:cNvSpPr txBox="1"/>
          <p:nvPr>
            <p:custDataLst>
              <p:tags r:id="rId9"/>
            </p:custDataLst>
          </p:nvPr>
        </p:nvSpPr>
        <p:spPr>
          <a:xfrm>
            <a:off x="6998335" y="4193540"/>
            <a:ext cx="2103120" cy="491490"/>
          </a:xfrm>
          <a:prstGeom prst="rect">
            <a:avLst/>
          </a:prstGeom>
          <a:noFill/>
        </p:spPr>
        <p:txBody>
          <a:bodyPr wrap="square" rtlCol="0" anchor="t">
            <a:spAutoFit/>
          </a:bodyPr>
          <a:p>
            <a:r>
              <a:rPr lang="en-US" altLang="zh-CN" sz="2600">
                <a:solidFill>
                  <a:srgbClr val="FF0000"/>
                </a:solidFill>
                <a:latin typeface="Times New Roman" panose="02020603050405020304" charset="0"/>
                <a:cs typeface="Times New Roman" panose="02020603050405020304" charset="0"/>
                <a:sym typeface="+mn-ea"/>
              </a:rPr>
              <a:t>combinations</a:t>
            </a:r>
            <a:endParaRPr lang="en-US" altLang="zh-CN" sz="2600">
              <a:solidFill>
                <a:srgbClr val="FF0000"/>
              </a:solidFill>
              <a:latin typeface="Times New Roman" panose="02020603050405020304" charset="0"/>
              <a:cs typeface="Times New Roman" panose="02020603050405020304" charset="0"/>
              <a:sym typeface="+mn-ea"/>
            </a:endParaRPr>
          </a:p>
        </p:txBody>
      </p:sp>
      <p:sp>
        <p:nvSpPr>
          <p:cNvPr id="14" name="文本框 13"/>
          <p:cNvSpPr txBox="1"/>
          <p:nvPr>
            <p:custDataLst>
              <p:tags r:id="rId10"/>
            </p:custDataLst>
          </p:nvPr>
        </p:nvSpPr>
        <p:spPr>
          <a:xfrm>
            <a:off x="1604010" y="4605655"/>
            <a:ext cx="1444625" cy="491490"/>
          </a:xfrm>
          <a:prstGeom prst="rect">
            <a:avLst/>
          </a:prstGeom>
          <a:noFill/>
        </p:spPr>
        <p:txBody>
          <a:bodyPr wrap="square" rtlCol="0" anchor="t">
            <a:spAutoFit/>
          </a:bodyPr>
          <a:p>
            <a:r>
              <a:rPr lang="en-US" altLang="zh-CN" sz="2600">
                <a:solidFill>
                  <a:srgbClr val="FF0000"/>
                </a:solidFill>
                <a:latin typeface="Times New Roman" panose="02020603050405020304" charset="0"/>
                <a:cs typeface="Times New Roman" panose="02020603050405020304" charset="0"/>
                <a:sym typeface="+mn-ea"/>
              </a:rPr>
              <a:t>correctly</a:t>
            </a:r>
            <a:endParaRPr lang="en-US" altLang="zh-CN" sz="2600">
              <a:solidFill>
                <a:srgbClr val="FF0000"/>
              </a:solidFill>
              <a:latin typeface="Times New Roman" panose="02020603050405020304" charset="0"/>
              <a:cs typeface="Times New Roman" panose="02020603050405020304" charset="0"/>
              <a:sym typeface="+mn-ea"/>
            </a:endParaRPr>
          </a:p>
        </p:txBody>
      </p:sp>
      <p:sp>
        <p:nvSpPr>
          <p:cNvPr id="15" name="文本框 14"/>
          <p:cNvSpPr txBox="1"/>
          <p:nvPr>
            <p:custDataLst>
              <p:tags r:id="rId11"/>
            </p:custDataLst>
          </p:nvPr>
        </p:nvSpPr>
        <p:spPr>
          <a:xfrm>
            <a:off x="3058160" y="5398135"/>
            <a:ext cx="708660" cy="491490"/>
          </a:xfrm>
          <a:prstGeom prst="rect">
            <a:avLst/>
          </a:prstGeom>
          <a:noFill/>
        </p:spPr>
        <p:txBody>
          <a:bodyPr wrap="square" rtlCol="0" anchor="t">
            <a:spAutoFit/>
          </a:bodyPr>
          <a:p>
            <a:r>
              <a:rPr lang="en-US" altLang="zh-CN" sz="2600">
                <a:solidFill>
                  <a:srgbClr val="FF0000"/>
                </a:solidFill>
                <a:latin typeface="Times New Roman" panose="02020603050405020304" charset="0"/>
                <a:cs typeface="Times New Roman" panose="02020603050405020304" charset="0"/>
                <a:sym typeface="+mn-ea"/>
              </a:rPr>
              <a:t>that</a:t>
            </a:r>
            <a:endParaRPr lang="en-US" altLang="zh-CN" sz="2600">
              <a:solidFill>
                <a:srgbClr val="FF0000"/>
              </a:solidFill>
              <a:latin typeface="Times New Roman" panose="02020603050405020304" charset="0"/>
              <a:cs typeface="Times New Roman" panose="02020603050405020304" charset="0"/>
              <a:sym typeface="+mn-ea"/>
            </a:endParaRPr>
          </a:p>
        </p:txBody>
      </p:sp>
      <p:sp>
        <p:nvSpPr>
          <p:cNvPr id="18" name="文本框 17"/>
          <p:cNvSpPr txBox="1"/>
          <p:nvPr>
            <p:custDataLst>
              <p:tags r:id="rId12"/>
            </p:custDataLst>
          </p:nvPr>
        </p:nvSpPr>
        <p:spPr>
          <a:xfrm>
            <a:off x="9041765" y="5803900"/>
            <a:ext cx="708660" cy="491490"/>
          </a:xfrm>
          <a:prstGeom prst="rect">
            <a:avLst/>
          </a:prstGeom>
          <a:noFill/>
        </p:spPr>
        <p:txBody>
          <a:bodyPr wrap="square" rtlCol="0" anchor="t">
            <a:spAutoFit/>
          </a:bodyPr>
          <a:p>
            <a:r>
              <a:rPr lang="en-US" altLang="zh-CN" sz="2600">
                <a:solidFill>
                  <a:srgbClr val="FF0000"/>
                </a:solidFill>
                <a:latin typeface="Times New Roman" panose="02020603050405020304" charset="0"/>
                <a:cs typeface="Times New Roman" panose="02020603050405020304" charset="0"/>
                <a:sym typeface="+mn-ea"/>
              </a:rPr>
              <a:t>the</a:t>
            </a:r>
            <a:endParaRPr lang="en-US" altLang="zh-CN" sz="2600">
              <a:solidFill>
                <a:srgbClr val="FF0000"/>
              </a:solidFill>
              <a:latin typeface="Times New Roman" panose="02020603050405020304" charset="0"/>
              <a:cs typeface="Times New Roman" panose="02020603050405020304" charset="0"/>
              <a:sym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wipe(down)">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wipe(down)">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wipe(down)">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wipe(down)">
                                      <p:cBhvr>
                                        <p:cTn id="27" dur="500"/>
                                        <p:tgtEl>
                                          <p:spTgt spid="8"/>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wipe(down)">
                                      <p:cBhvr>
                                        <p:cTn id="32" dur="500"/>
                                        <p:tgtEl>
                                          <p:spTgt spid="9"/>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wipe(down)">
                                      <p:cBhvr>
                                        <p:cTn id="37" dur="500"/>
                                        <p:tgtEl>
                                          <p:spTgt spid="11"/>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grpId="0" nodeType="click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wipe(down)">
                                      <p:cBhvr>
                                        <p:cTn id="42" dur="500"/>
                                        <p:tgtEl>
                                          <p:spTgt spid="14"/>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4" fill="hold" grpId="0" nodeType="clickEffect">
                                  <p:stCondLst>
                                    <p:cond delay="0"/>
                                  </p:stCondLst>
                                  <p:childTnLst>
                                    <p:set>
                                      <p:cBhvr>
                                        <p:cTn id="46" dur="1" fill="hold">
                                          <p:stCondLst>
                                            <p:cond delay="0"/>
                                          </p:stCondLst>
                                        </p:cTn>
                                        <p:tgtEl>
                                          <p:spTgt spid="15"/>
                                        </p:tgtEl>
                                        <p:attrNameLst>
                                          <p:attrName>style.visibility</p:attrName>
                                        </p:attrNameLst>
                                      </p:cBhvr>
                                      <p:to>
                                        <p:strVal val="visible"/>
                                      </p:to>
                                    </p:set>
                                    <p:animEffect transition="in" filter="wipe(down)">
                                      <p:cBhvr>
                                        <p:cTn id="47" dur="500"/>
                                        <p:tgtEl>
                                          <p:spTgt spid="15"/>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4" fill="hold" grpId="0" nodeType="clickEffect">
                                  <p:stCondLst>
                                    <p:cond delay="0"/>
                                  </p:stCondLst>
                                  <p:childTnLst>
                                    <p:set>
                                      <p:cBhvr>
                                        <p:cTn id="51" dur="1" fill="hold">
                                          <p:stCondLst>
                                            <p:cond delay="0"/>
                                          </p:stCondLst>
                                        </p:cTn>
                                        <p:tgtEl>
                                          <p:spTgt spid="18"/>
                                        </p:tgtEl>
                                        <p:attrNameLst>
                                          <p:attrName>style.visibility</p:attrName>
                                        </p:attrNameLst>
                                      </p:cBhvr>
                                      <p:to>
                                        <p:strVal val="visible"/>
                                      </p:to>
                                    </p:set>
                                    <p:animEffect transition="in" filter="wipe(down)">
                                      <p:cBhvr>
                                        <p:cTn id="52"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P spid="3" grpId="0"/>
      <p:bldP spid="3" grpId="1"/>
      <p:bldP spid="6" grpId="0"/>
      <p:bldP spid="6" grpId="1"/>
      <p:bldP spid="7" grpId="0"/>
      <p:bldP spid="7" grpId="1"/>
      <p:bldP spid="8" grpId="0"/>
      <p:bldP spid="8" grpId="1"/>
      <p:bldP spid="9" grpId="0"/>
      <p:bldP spid="9" grpId="1"/>
      <p:bldP spid="11" grpId="0"/>
      <p:bldP spid="11" grpId="1"/>
      <p:bldP spid="14" grpId="0"/>
      <p:bldP spid="14" grpId="1"/>
      <p:bldP spid="15" grpId="0"/>
      <p:bldP spid="15" grpId="1"/>
      <p:bldP spid="18" grpId="0"/>
      <p:bldP spid="18" grpId="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02" name="文本框 3"/>
          <p:cNvSpPr txBox="1"/>
          <p:nvPr/>
        </p:nvSpPr>
        <p:spPr>
          <a:xfrm>
            <a:off x="93345" y="813435"/>
            <a:ext cx="12098655" cy="4513580"/>
          </a:xfrm>
          <a:prstGeom prst="rect">
            <a:avLst/>
          </a:prstGeom>
          <a:noFill/>
        </p:spPr>
        <p:txBody>
          <a:bodyPr wrap="square" rtlCol="0">
            <a:spAutoFit/>
          </a:bodyPr>
          <a:lstStyle/>
          <a:p>
            <a:pPr indent="0" algn="l">
              <a:lnSpc>
                <a:spcPct val="90000"/>
              </a:lnSpc>
              <a:spcBef>
                <a:spcPts val="1000"/>
              </a:spcBef>
              <a:buClrTx/>
              <a:buSzTx/>
              <a:buFont typeface="Arial" panose="020B0604020202020204" pitchFamily="34" charset="0"/>
              <a:buNone/>
            </a:pPr>
            <a:r>
              <a:rPr lang="zh-CN" altLang="en-US" sz="2800">
                <a:latin typeface="Times New Roman" panose="02020603050405020304" charset="0"/>
                <a:ea typeface="华文中宋" panose="02010600040101010101" charset="-122"/>
                <a:cs typeface="Times New Roman" panose="02020603050405020304" charset="0"/>
                <a:sym typeface="+mn-ea"/>
              </a:rPr>
              <a:t>1. </a:t>
            </a:r>
            <a:r>
              <a:rPr lang="zh-CN" altLang="en-US" sz="2800">
                <a:solidFill>
                  <a:srgbClr val="0000FF"/>
                </a:solidFill>
                <a:latin typeface="Times New Roman" panose="02020603050405020304" charset="0"/>
                <a:cs typeface="Times New Roman" panose="02020603050405020304" charset="0"/>
                <a:sym typeface="+mn-ea"/>
              </a:rPr>
              <a:t>demonstrate</a:t>
            </a:r>
            <a:r>
              <a:rPr lang="en-US" altLang="zh-CN" sz="2800">
                <a:latin typeface="Times New Roman" panose="02020603050405020304" charset="0"/>
                <a:ea typeface="华文中宋" panose="02010600040101010101" charset="-122"/>
                <a:cs typeface="Times New Roman" panose="02020603050405020304" charset="0"/>
                <a:sym typeface="+mn-ea"/>
              </a:rPr>
              <a:t>: </a:t>
            </a:r>
            <a:r>
              <a:rPr sz="2800">
                <a:latin typeface="Times New Roman" panose="02020603050405020304" charset="0"/>
                <a:ea typeface="华文中宋" panose="02010600040101010101" charset="-122"/>
                <a:cs typeface="Times New Roman" panose="02020603050405020304" charset="0"/>
                <a:sym typeface="+mn-ea"/>
              </a:rPr>
              <a:t>to show by your actions that you have a particular quality, feeling or opinion 表达；表露；表现；显露</a:t>
            </a:r>
            <a:endParaRPr lang="en-US" altLang="zh-CN" sz="2800">
              <a:latin typeface="Times New Roman" panose="02020603050405020304" charset="0"/>
              <a:ea typeface="华文中宋" panose="02010600040101010101" charset="-122"/>
              <a:cs typeface="Times New Roman" panose="02020603050405020304" charset="0"/>
              <a:sym typeface="+mn-ea"/>
            </a:endParaRPr>
          </a:p>
          <a:p>
            <a:pPr marL="457200" indent="-457200" algn="l">
              <a:lnSpc>
                <a:spcPct val="90000"/>
              </a:lnSpc>
              <a:spcBef>
                <a:spcPts val="1000"/>
              </a:spcBef>
              <a:buClrTx/>
              <a:buSzTx/>
              <a:buFont typeface="Wingdings" panose="05000000000000000000" charset="0"/>
              <a:buChar char="ü"/>
            </a:pPr>
            <a:r>
              <a:rPr lang="en-US" altLang="zh-CN" sz="2800">
                <a:latin typeface="Times New Roman" panose="02020603050405020304" charset="0"/>
                <a:ea typeface="华文中宋" panose="02010600040101010101" charset="-122"/>
                <a:cs typeface="Times New Roman" panose="02020603050405020304" charset="0"/>
              </a:rPr>
              <a:t>You need to demonstrate more self-control. 你应该表现出更强的自制力。                                                      </a:t>
            </a:r>
            <a:r>
              <a:rPr lang="en-US" altLang="zh-CN" sz="2800">
                <a:latin typeface="华文中宋" panose="02010600040101010101" charset="-122"/>
                <a:ea typeface="华文中宋" panose="02010600040101010101" charset="-122"/>
                <a:cs typeface="华文中宋" panose="02010600040101010101" charset="-122"/>
                <a:sym typeface="华文中宋" panose="02010600040101010101" charset="-122"/>
              </a:rPr>
              <a:t>      </a:t>
            </a:r>
            <a:r>
              <a:rPr altLang="zh-CN" sz="2800">
                <a:latin typeface="华文中宋" panose="02010600040101010101" charset="-122"/>
                <a:ea typeface="华文中宋" panose="02010600040101010101" charset="-122"/>
                <a:cs typeface="华文中宋" panose="02010600040101010101" charset="-122"/>
                <a:sym typeface="华文中宋" panose="02010600040101010101" charset="-122"/>
              </a:rPr>
              <a:t>  </a:t>
            </a:r>
            <a:r>
              <a:rPr lang="en-US" altLang="zh-CN" sz="2800">
                <a:latin typeface="华文中宋" panose="02010600040101010101" charset="-122"/>
                <a:ea typeface="华文中宋" panose="02010600040101010101" charset="-122"/>
                <a:cs typeface="华文中宋" panose="02010600040101010101" charset="-122"/>
                <a:sym typeface="华文中宋" panose="02010600040101010101" charset="-122"/>
              </a:rPr>
              <a:t>   </a:t>
            </a:r>
            <a:r>
              <a:rPr lang="en-US" altLang="zh-CN" sz="3200">
                <a:latin typeface="Times New Roman" panose="02020603050405020304" charset="0"/>
                <a:cs typeface="Times New Roman" panose="02020603050405020304" charset="0"/>
              </a:rPr>
              <a:t> </a:t>
            </a:r>
            <a:endParaRPr lang="en-US" altLang="zh-CN" sz="3200">
              <a:latin typeface="Times New Roman" panose="02020603050405020304" charset="0"/>
              <a:cs typeface="Times New Roman" panose="02020603050405020304" charset="0"/>
            </a:endParaRPr>
          </a:p>
          <a:p>
            <a:pPr indent="0" algn="l">
              <a:lnSpc>
                <a:spcPct val="90000"/>
              </a:lnSpc>
              <a:spcBef>
                <a:spcPts val="1000"/>
              </a:spcBef>
              <a:buClrTx/>
              <a:buSzTx/>
              <a:buFont typeface="Wingdings" panose="05000000000000000000" charset="0"/>
              <a:buNone/>
            </a:pPr>
            <a:endParaRPr lang="en-US" altLang="zh-CN" sz="3200">
              <a:latin typeface="Times New Roman" panose="02020603050405020304" charset="0"/>
              <a:cs typeface="Times New Roman" panose="02020603050405020304" charset="0"/>
            </a:endParaRPr>
          </a:p>
          <a:p>
            <a:pPr marL="457200" indent="-457200" algn="l">
              <a:lnSpc>
                <a:spcPct val="90000"/>
              </a:lnSpc>
              <a:spcBef>
                <a:spcPts val="1000"/>
              </a:spcBef>
              <a:buClrTx/>
              <a:buSzTx/>
              <a:buFont typeface="Wingdings" panose="05000000000000000000" charset="0"/>
              <a:buChar char="ü"/>
            </a:pPr>
            <a:endParaRPr lang="en-US" altLang="zh-CN" sz="2800">
              <a:latin typeface="Times New Roman" panose="02020603050405020304" charset="0"/>
              <a:cs typeface="Times New Roman" panose="02020603050405020304" charset="0"/>
            </a:endParaRPr>
          </a:p>
          <a:p>
            <a:pPr indent="0" algn="l">
              <a:lnSpc>
                <a:spcPct val="90000"/>
              </a:lnSpc>
              <a:spcBef>
                <a:spcPts val="1000"/>
              </a:spcBef>
              <a:buClrTx/>
              <a:buSzTx/>
              <a:buFont typeface="Arial" panose="020B0604020202020204" pitchFamily="34" charset="0"/>
              <a:buNone/>
            </a:pPr>
            <a:endParaRPr lang="en-US" altLang="zh-CN" sz="2800">
              <a:latin typeface="Times New Roman" panose="02020603050405020304" charset="0"/>
              <a:cs typeface="Times New Roman" panose="02020603050405020304" charset="0"/>
            </a:endParaRPr>
          </a:p>
          <a:p>
            <a:pPr indent="0" algn="l">
              <a:lnSpc>
                <a:spcPct val="90000"/>
              </a:lnSpc>
              <a:spcBef>
                <a:spcPts val="1000"/>
              </a:spcBef>
              <a:buClrTx/>
              <a:buSzTx/>
              <a:buFont typeface="Arial" panose="020B0604020202020204" pitchFamily="34" charset="0"/>
              <a:buNone/>
            </a:pPr>
            <a:r>
              <a:rPr lang="en-US" altLang="zh-CN" sz="2800">
                <a:latin typeface="Times New Roman" panose="02020603050405020304" charset="0"/>
                <a:cs typeface="Times New Roman" panose="02020603050405020304" charset="0"/>
              </a:rPr>
              <a:t>2</a:t>
            </a:r>
            <a:r>
              <a:rPr lang="en-US" altLang="zh-CN" sz="3200">
                <a:latin typeface="Times New Roman" panose="02020603050405020304" charset="0"/>
                <a:cs typeface="Times New Roman" panose="02020603050405020304" charset="0"/>
              </a:rPr>
              <a:t>. </a:t>
            </a:r>
            <a:r>
              <a:rPr lang="en-US" altLang="zh-CN" sz="2800">
                <a:solidFill>
                  <a:srgbClr val="3333FF"/>
                </a:solidFill>
                <a:latin typeface="Times New Roman" panose="02020603050405020304" charset="0"/>
                <a:cs typeface="Times New Roman" panose="02020603050405020304" charset="0"/>
              </a:rPr>
              <a:t>peck</a:t>
            </a:r>
            <a:r>
              <a:rPr lang="en-US" altLang="zh-CN" sz="2800"/>
              <a:t>: </a:t>
            </a:r>
            <a:r>
              <a:rPr sz="2800">
                <a:latin typeface="Times New Roman" panose="02020603050405020304" charset="0"/>
                <a:ea typeface="华文中宋" panose="02010600040101010101" charset="-122"/>
                <a:cs typeface="Times New Roman" panose="02020603050405020304" charset="0"/>
              </a:rPr>
              <a:t>to move the beak forward quickly and hit or bite sth 啄；鹐</a:t>
            </a:r>
            <a:endParaRPr sz="2800">
              <a:latin typeface="Times New Roman" panose="02020603050405020304" charset="0"/>
              <a:ea typeface="华文中宋" panose="02010600040101010101" charset="-122"/>
              <a:cs typeface="Times New Roman" panose="02020603050405020304" charset="0"/>
            </a:endParaRPr>
          </a:p>
          <a:p>
            <a:pPr marL="457200" indent="-457200" algn="l">
              <a:lnSpc>
                <a:spcPct val="90000"/>
              </a:lnSpc>
              <a:spcBef>
                <a:spcPts val="1000"/>
              </a:spcBef>
              <a:buClrTx/>
              <a:buSzTx/>
              <a:buFont typeface="Wingdings" panose="05000000000000000000" charset="0"/>
              <a:buChar char="ü"/>
            </a:pPr>
            <a:r>
              <a:rPr lang="en-US" altLang="zh-CN" sz="2800">
                <a:latin typeface="Times New Roman" panose="02020603050405020304" charset="0"/>
                <a:cs typeface="Times New Roman" panose="02020603050405020304" charset="0"/>
              </a:rPr>
              <a:t>A robin was pecking at crumbs on the ground.                                                    </a:t>
            </a:r>
            <a:r>
              <a:rPr lang="en-US" altLang="zh-CN" sz="2800">
                <a:latin typeface="华文中宋" panose="02010600040101010101" charset="-122"/>
                <a:ea typeface="华文中宋" panose="02010600040101010101" charset="-122"/>
                <a:cs typeface="华文中宋" panose="02010600040101010101" charset="-122"/>
              </a:rPr>
              <a:t>一只知更鸟在地上啄食面包渣。                                                   </a:t>
            </a:r>
            <a:r>
              <a:rPr lang="en-US" altLang="zh-CN" sz="2800">
                <a:latin typeface="Times New Roman" panose="02020603050405020304" charset="0"/>
                <a:cs typeface="Times New Roman" panose="02020603050405020304" charset="0"/>
              </a:rPr>
              <a:t>                                                       </a:t>
            </a:r>
            <a:endParaRPr lang="en-US" altLang="zh-CN" sz="2800">
              <a:latin typeface="Times New Roman" panose="02020603050405020304" charset="0"/>
              <a:cs typeface="Times New Roman" panose="02020603050405020304" charset="0"/>
            </a:endParaRPr>
          </a:p>
        </p:txBody>
      </p:sp>
      <p:sp>
        <p:nvSpPr>
          <p:cNvPr id="1048604" name="文本框 1"/>
          <p:cNvSpPr txBox="1"/>
          <p:nvPr/>
        </p:nvSpPr>
        <p:spPr>
          <a:xfrm>
            <a:off x="259715" y="2263775"/>
            <a:ext cx="1626870" cy="521970"/>
          </a:xfrm>
          <a:prstGeom prst="rect">
            <a:avLst/>
          </a:prstGeom>
          <a:solidFill>
            <a:srgbClr val="0070C0"/>
          </a:solidFill>
        </p:spPr>
        <p:txBody>
          <a:bodyPr wrap="square" rtlCol="0">
            <a:spAutoFit/>
          </a:bodyPr>
          <a:lstStyle/>
          <a:p>
            <a:r>
              <a:rPr kumimoji="1" lang="zh-CN" sz="2800" b="1" dirty="0">
                <a:solidFill>
                  <a:schemeClr val="lt1"/>
                </a:solidFill>
              </a:rPr>
              <a:t>翻译句子</a:t>
            </a:r>
            <a:endParaRPr kumimoji="1" lang="zh-CN" sz="2800" b="1" dirty="0">
              <a:solidFill>
                <a:schemeClr val="lt1"/>
              </a:solidFill>
            </a:endParaRPr>
          </a:p>
        </p:txBody>
      </p:sp>
      <p:sp>
        <p:nvSpPr>
          <p:cNvPr id="1048605" name="文本框 2"/>
          <p:cNvSpPr txBox="1"/>
          <p:nvPr/>
        </p:nvSpPr>
        <p:spPr>
          <a:xfrm>
            <a:off x="259715" y="2766695"/>
            <a:ext cx="8058150" cy="521970"/>
          </a:xfrm>
          <a:prstGeom prst="rect">
            <a:avLst/>
          </a:prstGeom>
          <a:noFill/>
        </p:spPr>
        <p:txBody>
          <a:bodyPr wrap="square" rtlCol="0">
            <a:spAutoFit/>
          </a:bodyPr>
          <a:lstStyle/>
          <a:p>
            <a:r>
              <a:rPr lang="en-US" altLang="zh-CN" sz="2800">
                <a:solidFill>
                  <a:srgbClr val="FF0000"/>
                </a:solidFill>
                <a:latin typeface="Times New Roman" panose="02020603050405020304" charset="0"/>
                <a:ea typeface="华文中宋" panose="02010600040101010101" charset="-122"/>
                <a:cs typeface="Times New Roman" panose="02020603050405020304" charset="0"/>
                <a:sym typeface="+mn-ea"/>
              </a:rPr>
              <a:t>He has demonstrated a great interest in the project.</a:t>
            </a:r>
            <a:endParaRPr lang="en-US" altLang="zh-CN" sz="2800">
              <a:solidFill>
                <a:srgbClr val="FF0000"/>
              </a:solidFill>
              <a:latin typeface="Times New Roman" panose="02020603050405020304" charset="0"/>
              <a:ea typeface="华文中宋" panose="02010600040101010101" charset="-122"/>
              <a:cs typeface="Times New Roman" panose="02020603050405020304" charset="0"/>
              <a:sym typeface="+mn-ea"/>
            </a:endParaRPr>
          </a:p>
        </p:txBody>
      </p:sp>
      <p:sp>
        <p:nvSpPr>
          <p:cNvPr id="1048606" name="文本框 4"/>
          <p:cNvSpPr txBox="1"/>
          <p:nvPr/>
        </p:nvSpPr>
        <p:spPr>
          <a:xfrm>
            <a:off x="269240" y="5382260"/>
            <a:ext cx="1626870" cy="521970"/>
          </a:xfrm>
          <a:prstGeom prst="rect">
            <a:avLst/>
          </a:prstGeom>
          <a:solidFill>
            <a:srgbClr val="0070C0"/>
          </a:solidFill>
        </p:spPr>
        <p:txBody>
          <a:bodyPr wrap="square" rtlCol="0">
            <a:spAutoFit/>
          </a:bodyPr>
          <a:lstStyle/>
          <a:p>
            <a:pPr lvl="0" algn="l">
              <a:buClrTx/>
              <a:buSzTx/>
              <a:buFontTx/>
            </a:pPr>
            <a:r>
              <a:rPr kumimoji="1" lang="zh-CN" sz="2800" b="1" dirty="0">
                <a:solidFill>
                  <a:schemeClr val="lt1"/>
                </a:solidFill>
                <a:sym typeface="+mn-ea"/>
              </a:rPr>
              <a:t>翻译句子</a:t>
            </a:r>
            <a:endParaRPr kumimoji="1" lang="zh-CN" sz="2800" b="1" dirty="0">
              <a:solidFill>
                <a:schemeClr val="lt1"/>
              </a:solidFill>
              <a:sym typeface="+mn-ea"/>
            </a:endParaRPr>
          </a:p>
        </p:txBody>
      </p:sp>
      <p:sp>
        <p:nvSpPr>
          <p:cNvPr id="1048607" name="文本框 5"/>
          <p:cNvSpPr txBox="1"/>
          <p:nvPr/>
        </p:nvSpPr>
        <p:spPr>
          <a:xfrm>
            <a:off x="269240" y="5923915"/>
            <a:ext cx="11035665" cy="521970"/>
          </a:xfrm>
          <a:prstGeom prst="rect">
            <a:avLst/>
          </a:prstGeom>
          <a:noFill/>
        </p:spPr>
        <p:txBody>
          <a:bodyPr wrap="square" rtlCol="0">
            <a:spAutoFit/>
          </a:bodyPr>
          <a:lstStyle/>
          <a:p>
            <a:r>
              <a:rPr sz="2800">
                <a:solidFill>
                  <a:srgbClr val="FF0000"/>
                </a:solidFill>
                <a:latin typeface="Times New Roman" panose="02020603050405020304" charset="0"/>
                <a:cs typeface="Times New Roman" panose="02020603050405020304" charset="0"/>
              </a:rPr>
              <a:t>Chickens pecked at the seeds which covered the ground.</a:t>
            </a:r>
            <a:endParaRPr sz="2800">
              <a:solidFill>
                <a:srgbClr val="FF0000"/>
              </a:solidFill>
              <a:latin typeface="Times New Roman" panose="02020603050405020304" charset="0"/>
              <a:cs typeface="Times New Roman" panose="02020603050405020304" charset="0"/>
            </a:endParaRPr>
          </a:p>
        </p:txBody>
      </p:sp>
      <p:sp>
        <p:nvSpPr>
          <p:cNvPr id="1048608" name="文本框 7"/>
          <p:cNvSpPr txBox="1"/>
          <p:nvPr/>
        </p:nvSpPr>
        <p:spPr>
          <a:xfrm>
            <a:off x="2042795" y="2263775"/>
            <a:ext cx="6275070" cy="521970"/>
          </a:xfrm>
          <a:prstGeom prst="rect">
            <a:avLst/>
          </a:prstGeom>
          <a:noFill/>
        </p:spPr>
        <p:txBody>
          <a:bodyPr wrap="square" rtlCol="0" anchor="t">
            <a:spAutoFit/>
          </a:bodyPr>
          <a:lstStyle/>
          <a:p>
            <a:r>
              <a:rPr lang="zh-CN" altLang="en-US" sz="2800">
                <a:ea typeface="华文中宋" panose="02010600040101010101" charset="-122"/>
              </a:rPr>
              <a:t>他对该项目表现出了极大的兴趣。</a:t>
            </a:r>
            <a:endParaRPr lang="zh-CN" altLang="en-US" sz="2800">
              <a:ea typeface="华文中宋" panose="02010600040101010101" charset="-122"/>
            </a:endParaRPr>
          </a:p>
        </p:txBody>
      </p:sp>
      <p:cxnSp>
        <p:nvCxnSpPr>
          <p:cNvPr id="3145728" name="直接连接符 8"/>
          <p:cNvCxnSpPr/>
          <p:nvPr/>
        </p:nvCxnSpPr>
        <p:spPr>
          <a:xfrm flipV="1">
            <a:off x="311150" y="3276600"/>
            <a:ext cx="7699375" cy="5715"/>
          </a:xfrm>
          <a:prstGeom prst="line">
            <a:avLst/>
          </a:prstGeom>
          <a:ln w="28575" cmpd="sng">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3145729" name="直接连接符 11"/>
          <p:cNvCxnSpPr/>
          <p:nvPr/>
        </p:nvCxnSpPr>
        <p:spPr>
          <a:xfrm flipV="1">
            <a:off x="320675" y="6419850"/>
            <a:ext cx="8147050" cy="19050"/>
          </a:xfrm>
          <a:prstGeom prst="line">
            <a:avLst/>
          </a:prstGeom>
          <a:ln w="28575" cmpd="sng">
            <a:solidFill>
              <a:schemeClr val="tx1"/>
            </a:solidFill>
            <a:prstDash val="solid"/>
          </a:ln>
        </p:spPr>
        <p:style>
          <a:lnRef idx="1">
            <a:schemeClr val="accent1"/>
          </a:lnRef>
          <a:fillRef idx="0">
            <a:schemeClr val="accent1"/>
          </a:fillRef>
          <a:effectRef idx="0">
            <a:schemeClr val="accent1"/>
          </a:effectRef>
          <a:fontRef idx="minor">
            <a:schemeClr val="tx1"/>
          </a:fontRef>
        </p:style>
      </p:cxnSp>
      <p:sp>
        <p:nvSpPr>
          <p:cNvPr id="17" name="文本框 16"/>
          <p:cNvSpPr txBox="1"/>
          <p:nvPr/>
        </p:nvSpPr>
        <p:spPr>
          <a:xfrm>
            <a:off x="0" y="0"/>
            <a:ext cx="1645285" cy="521970"/>
          </a:xfrm>
          <a:prstGeom prst="rect">
            <a:avLst/>
          </a:prstGeom>
          <a:solidFill>
            <a:schemeClr val="accent6"/>
          </a:solidFill>
        </p:spPr>
        <p:txBody>
          <a:bodyPr wrap="square" rtlCol="0">
            <a:spAutoFit/>
          </a:bodyPr>
          <a:p>
            <a:pPr lvl="0" algn="l">
              <a:buClrTx/>
              <a:buSzTx/>
              <a:buFontTx/>
            </a:pPr>
            <a:r>
              <a:rPr kumimoji="1" lang="zh-CN" sz="2800" b="1" dirty="0">
                <a:solidFill>
                  <a:schemeClr val="lt1"/>
                </a:solidFill>
                <a:sym typeface="+mn-ea"/>
              </a:rPr>
              <a:t>词汇讲解</a:t>
            </a:r>
            <a:endParaRPr kumimoji="1" lang="en-US" altLang="zh-CN" sz="2800" b="1" dirty="0">
              <a:solidFill>
                <a:schemeClr val="lt1"/>
              </a:solidFill>
              <a:sym typeface="+mn-ea"/>
            </a:endParaRPr>
          </a:p>
        </p:txBody>
      </p:sp>
      <p:sp>
        <p:nvSpPr>
          <p:cNvPr id="3" name="文本框 6"/>
          <p:cNvSpPr txBox="1"/>
          <p:nvPr/>
        </p:nvSpPr>
        <p:spPr>
          <a:xfrm>
            <a:off x="2042795" y="5364480"/>
            <a:ext cx="5230495" cy="521970"/>
          </a:xfrm>
          <a:prstGeom prst="rect">
            <a:avLst/>
          </a:prstGeom>
          <a:noFill/>
        </p:spPr>
        <p:txBody>
          <a:bodyPr wrap="square" rtlCol="0" anchor="t">
            <a:spAutoFit/>
          </a:bodyPr>
          <a:p>
            <a:r>
              <a:rPr lang="zh-CN" altLang="en-US" sz="2800">
                <a:ea typeface="华文中宋" panose="02010600040101010101" charset="-122"/>
              </a:rPr>
              <a:t>小鸡们啄食着撒在地上的种子。</a:t>
            </a:r>
            <a:endParaRPr lang="zh-CN" altLang="en-US" sz="2800">
              <a:ea typeface="华文中宋" panose="02010600040101010101" charset="-122"/>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048602">
                                            <p:txEl>
                                              <p:pRg st="1" end="1"/>
                                            </p:txEl>
                                          </p:spTgt>
                                        </p:tgtEl>
                                        <p:attrNameLst>
                                          <p:attrName>style.visibility</p:attrName>
                                        </p:attrNameLst>
                                      </p:cBhvr>
                                      <p:to>
                                        <p:strVal val="visible"/>
                                      </p:to>
                                    </p:set>
                                    <p:animEffect transition="in" filter="blinds(horizontal)">
                                      <p:cBhvr>
                                        <p:cTn id="7" dur="500"/>
                                        <p:tgtEl>
                                          <p:spTgt spid="1048602">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048604"/>
                                        </p:tgtEl>
                                        <p:attrNameLst>
                                          <p:attrName>style.visibility</p:attrName>
                                        </p:attrNameLst>
                                      </p:cBhvr>
                                      <p:to>
                                        <p:strVal val="visible"/>
                                      </p:to>
                                    </p:set>
                                    <p:animEffect transition="in" filter="blinds(horizontal)">
                                      <p:cBhvr>
                                        <p:cTn id="12" dur="500"/>
                                        <p:tgtEl>
                                          <p:spTgt spid="1048604"/>
                                        </p:tgtEl>
                                      </p:cBhvr>
                                    </p:animEffect>
                                  </p:childTnLst>
                                </p:cTn>
                              </p:par>
                              <p:par>
                                <p:cTn id="13" presetID="3" presetClass="entr" presetSubtype="10" fill="hold" grpId="0" nodeType="withEffect">
                                  <p:stCondLst>
                                    <p:cond delay="0"/>
                                  </p:stCondLst>
                                  <p:childTnLst>
                                    <p:set>
                                      <p:cBhvr>
                                        <p:cTn id="14" dur="1" fill="hold">
                                          <p:stCondLst>
                                            <p:cond delay="0"/>
                                          </p:stCondLst>
                                        </p:cTn>
                                        <p:tgtEl>
                                          <p:spTgt spid="1048608"/>
                                        </p:tgtEl>
                                        <p:attrNameLst>
                                          <p:attrName>style.visibility</p:attrName>
                                        </p:attrNameLst>
                                      </p:cBhvr>
                                      <p:to>
                                        <p:strVal val="visible"/>
                                      </p:to>
                                    </p:set>
                                    <p:animEffect transition="in" filter="blinds(horizontal)">
                                      <p:cBhvr>
                                        <p:cTn id="15" dur="500"/>
                                        <p:tgtEl>
                                          <p:spTgt spid="1048608"/>
                                        </p:tgtEl>
                                      </p:cBhvr>
                                    </p:animEffect>
                                  </p:childTnLst>
                                </p:cTn>
                              </p:par>
                              <p:par>
                                <p:cTn id="16" presetID="3" presetClass="entr" presetSubtype="10" fill="hold" nodeType="withEffect">
                                  <p:stCondLst>
                                    <p:cond delay="0"/>
                                  </p:stCondLst>
                                  <p:childTnLst>
                                    <p:set>
                                      <p:cBhvr>
                                        <p:cTn id="17" dur="1" fill="hold">
                                          <p:stCondLst>
                                            <p:cond delay="0"/>
                                          </p:stCondLst>
                                        </p:cTn>
                                        <p:tgtEl>
                                          <p:spTgt spid="3145728"/>
                                        </p:tgtEl>
                                        <p:attrNameLst>
                                          <p:attrName>style.visibility</p:attrName>
                                        </p:attrNameLst>
                                      </p:cBhvr>
                                      <p:to>
                                        <p:strVal val="visible"/>
                                      </p:to>
                                    </p:set>
                                    <p:animEffect transition="in" filter="blinds(horizontal)">
                                      <p:cBhvr>
                                        <p:cTn id="18" dur="500"/>
                                        <p:tgtEl>
                                          <p:spTgt spid="3145728"/>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grpId="0" nodeType="clickEffect">
                                  <p:stCondLst>
                                    <p:cond delay="0"/>
                                  </p:stCondLst>
                                  <p:childTnLst>
                                    <p:set>
                                      <p:cBhvr>
                                        <p:cTn id="22" dur="1" fill="hold">
                                          <p:stCondLst>
                                            <p:cond delay="0"/>
                                          </p:stCondLst>
                                        </p:cTn>
                                        <p:tgtEl>
                                          <p:spTgt spid="1048605"/>
                                        </p:tgtEl>
                                        <p:attrNameLst>
                                          <p:attrName>style.visibility</p:attrName>
                                        </p:attrNameLst>
                                      </p:cBhvr>
                                      <p:to>
                                        <p:strVal val="visible"/>
                                      </p:to>
                                    </p:set>
                                    <p:animEffect transition="in" filter="blinds(horizontal)">
                                      <p:cBhvr>
                                        <p:cTn id="23" dur="500"/>
                                        <p:tgtEl>
                                          <p:spTgt spid="1048605"/>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4" fill="hold" nodeType="clickEffect">
                                  <p:stCondLst>
                                    <p:cond delay="0"/>
                                  </p:stCondLst>
                                  <p:childTnLst>
                                    <p:set>
                                      <p:cBhvr>
                                        <p:cTn id="27" dur="1" fill="hold">
                                          <p:stCondLst>
                                            <p:cond delay="0"/>
                                          </p:stCondLst>
                                        </p:cTn>
                                        <p:tgtEl>
                                          <p:spTgt spid="1048602">
                                            <p:txEl>
                                              <p:pRg st="6" end="6"/>
                                            </p:txEl>
                                          </p:spTgt>
                                        </p:tgtEl>
                                        <p:attrNameLst>
                                          <p:attrName>style.visibility</p:attrName>
                                        </p:attrNameLst>
                                      </p:cBhvr>
                                      <p:to>
                                        <p:strVal val="visible"/>
                                      </p:to>
                                    </p:set>
                                    <p:animEffect transition="in" filter="wipe(down)">
                                      <p:cBhvr>
                                        <p:cTn id="28" dur="500"/>
                                        <p:tgtEl>
                                          <p:spTgt spid="1048602">
                                            <p:txEl>
                                              <p:pRg st="6" end="6"/>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3" presetClass="entr" presetSubtype="10" fill="hold" grpId="0" nodeType="clickEffect">
                                  <p:stCondLst>
                                    <p:cond delay="0"/>
                                  </p:stCondLst>
                                  <p:childTnLst>
                                    <p:set>
                                      <p:cBhvr>
                                        <p:cTn id="32" dur="1" fill="hold">
                                          <p:stCondLst>
                                            <p:cond delay="0"/>
                                          </p:stCondLst>
                                        </p:cTn>
                                        <p:tgtEl>
                                          <p:spTgt spid="1048606"/>
                                        </p:tgtEl>
                                        <p:attrNameLst>
                                          <p:attrName>style.visibility</p:attrName>
                                        </p:attrNameLst>
                                      </p:cBhvr>
                                      <p:to>
                                        <p:strVal val="visible"/>
                                      </p:to>
                                    </p:set>
                                    <p:animEffect transition="in" filter="blinds(horizontal)">
                                      <p:cBhvr>
                                        <p:cTn id="33" dur="500"/>
                                        <p:tgtEl>
                                          <p:spTgt spid="1048606"/>
                                        </p:tgtEl>
                                      </p:cBhvr>
                                    </p:animEffect>
                                  </p:childTnLst>
                                </p:cTn>
                              </p:par>
                              <p:par>
                                <p:cTn id="34" presetID="22" presetClass="entr" presetSubtype="4" fill="hold" nodeType="withEffect">
                                  <p:stCondLst>
                                    <p:cond delay="0"/>
                                  </p:stCondLst>
                                  <p:childTnLst>
                                    <p:set>
                                      <p:cBhvr>
                                        <p:cTn id="35" dur="1" fill="hold">
                                          <p:stCondLst>
                                            <p:cond delay="0"/>
                                          </p:stCondLst>
                                        </p:cTn>
                                        <p:tgtEl>
                                          <p:spTgt spid="3145729"/>
                                        </p:tgtEl>
                                        <p:attrNameLst>
                                          <p:attrName>style.visibility</p:attrName>
                                        </p:attrNameLst>
                                      </p:cBhvr>
                                      <p:to>
                                        <p:strVal val="visible"/>
                                      </p:to>
                                    </p:set>
                                    <p:animEffect transition="in" filter="wipe(down)">
                                      <p:cBhvr>
                                        <p:cTn id="36" dur="500"/>
                                        <p:tgtEl>
                                          <p:spTgt spid="3145729"/>
                                        </p:tgtEl>
                                      </p:cBhvr>
                                    </p:animEffect>
                                  </p:childTnLst>
                                </p:cTn>
                              </p:par>
                              <p:par>
                                <p:cTn id="37" presetID="3" presetClass="entr" presetSubtype="10" fill="hold" grpId="0" nodeType="withEffect">
                                  <p:stCondLst>
                                    <p:cond delay="0"/>
                                  </p:stCondLst>
                                  <p:childTnLst>
                                    <p:set>
                                      <p:cBhvr>
                                        <p:cTn id="38" dur="1" fill="hold">
                                          <p:stCondLst>
                                            <p:cond delay="0"/>
                                          </p:stCondLst>
                                        </p:cTn>
                                        <p:tgtEl>
                                          <p:spTgt spid="3"/>
                                        </p:tgtEl>
                                        <p:attrNameLst>
                                          <p:attrName>style.visibility</p:attrName>
                                        </p:attrNameLst>
                                      </p:cBhvr>
                                      <p:to>
                                        <p:strVal val="visible"/>
                                      </p:to>
                                    </p:set>
                                    <p:animEffect transition="in" filter="blinds(horizontal)">
                                      <p:cBhvr>
                                        <p:cTn id="39" dur="500"/>
                                        <p:tgtEl>
                                          <p:spTgt spid="3"/>
                                        </p:tgtEl>
                                      </p:cBhvr>
                                    </p:animEffect>
                                  </p:childTnLst>
                                </p:cTn>
                              </p:par>
                            </p:childTnLst>
                          </p:cTn>
                        </p:par>
                      </p:childTnLst>
                    </p:cTn>
                  </p:par>
                  <p:par>
                    <p:cTn id="40" fill="hold">
                      <p:stCondLst>
                        <p:cond delay="indefinite"/>
                      </p:stCondLst>
                      <p:childTnLst>
                        <p:par>
                          <p:cTn id="41" fill="hold">
                            <p:stCondLst>
                              <p:cond delay="0"/>
                            </p:stCondLst>
                            <p:childTnLst>
                              <p:par>
                                <p:cTn id="42" presetID="3" presetClass="entr" presetSubtype="10" fill="hold" grpId="0" nodeType="clickEffect">
                                  <p:stCondLst>
                                    <p:cond delay="0"/>
                                  </p:stCondLst>
                                  <p:childTnLst>
                                    <p:set>
                                      <p:cBhvr>
                                        <p:cTn id="43" dur="1" fill="hold">
                                          <p:stCondLst>
                                            <p:cond delay="0"/>
                                          </p:stCondLst>
                                        </p:cTn>
                                        <p:tgtEl>
                                          <p:spTgt spid="1048607"/>
                                        </p:tgtEl>
                                        <p:attrNameLst>
                                          <p:attrName>style.visibility</p:attrName>
                                        </p:attrNameLst>
                                      </p:cBhvr>
                                      <p:to>
                                        <p:strVal val="visible"/>
                                      </p:to>
                                    </p:set>
                                    <p:animEffect transition="in" filter="blinds(horizontal)">
                                      <p:cBhvr>
                                        <p:cTn id="44" dur="500"/>
                                        <p:tgtEl>
                                          <p:spTgt spid="104860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604" grpId="0" bldLvl="0" animBg="1"/>
      <p:bldP spid="1048605" grpId="0"/>
      <p:bldP spid="1048605" grpId="1"/>
      <p:bldP spid="1048606" grpId="0" bldLvl="0" animBg="1"/>
      <p:bldP spid="1048606" grpId="1" animBg="1"/>
      <p:bldP spid="1048607" grpId="0"/>
      <p:bldP spid="1048607" grpId="1"/>
      <p:bldP spid="1048608" grpId="0"/>
      <p:bldP spid="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圆角矩形 6"/>
          <p:cNvSpPr/>
          <p:nvPr/>
        </p:nvSpPr>
        <p:spPr>
          <a:xfrm>
            <a:off x="245745" y="848995"/>
            <a:ext cx="11751310" cy="2854325"/>
          </a:xfrm>
          <a:prstGeom prst="roundRect">
            <a:avLst>
              <a:gd name="adj" fmla="val 16667"/>
            </a:avLst>
          </a:prstGeom>
          <a:noFill/>
          <a:ln w="63500" cap="flat" cmpd="sng">
            <a:solidFill>
              <a:schemeClr val="accent2"/>
            </a:solidFill>
            <a:prstDash val="solid"/>
            <a:headEnd type="none" w="med" len="med"/>
            <a:tailEnd type="none" w="med" len="med"/>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9" name="文本框 8"/>
          <p:cNvSpPr txBox="1"/>
          <p:nvPr/>
        </p:nvSpPr>
        <p:spPr>
          <a:xfrm>
            <a:off x="335915" y="890905"/>
            <a:ext cx="11669395" cy="1691640"/>
          </a:xfrm>
          <a:prstGeom prst="rect">
            <a:avLst/>
          </a:prstGeom>
          <a:noFill/>
        </p:spPr>
        <p:txBody>
          <a:bodyPr wrap="square">
            <a:spAutoFit/>
          </a:bodyPr>
          <a:lstStyle/>
          <a:p>
            <a:pPr algn="l"/>
            <a:r>
              <a:rPr lang="en-US" altLang="zh-CN" sz="2600">
                <a:latin typeface="Times New Roman" panose="02020603050405020304" charset="0"/>
                <a:cs typeface="Times New Roman" panose="02020603050405020304" charset="0"/>
                <a:sym typeface="+mn-ea"/>
              </a:rPr>
              <a:t>In a new study, crows demonstrated a complex ability called recursion, which means recognizing a pattern or pair inside a larger sequence. People do this when identifying the repeated chorus of a song or solving a math equation that includes numbers that are in parentheses .</a:t>
            </a:r>
            <a:endParaRPr lang="en-US" altLang="zh-CN" sz="2600">
              <a:latin typeface="Times New Roman" panose="02020603050405020304" charset="0"/>
              <a:cs typeface="Times New Roman" panose="02020603050405020304" charset="0"/>
              <a:sym typeface="+mn-ea"/>
            </a:endParaRPr>
          </a:p>
        </p:txBody>
      </p:sp>
      <p:sp>
        <p:nvSpPr>
          <p:cNvPr id="4" name="文本框 3"/>
          <p:cNvSpPr txBox="1"/>
          <p:nvPr/>
        </p:nvSpPr>
        <p:spPr>
          <a:xfrm>
            <a:off x="438785" y="2863215"/>
            <a:ext cx="967740" cy="521970"/>
          </a:xfrm>
          <a:prstGeom prst="rect">
            <a:avLst/>
          </a:prstGeom>
          <a:solidFill>
            <a:srgbClr val="0070C0"/>
          </a:solidFill>
        </p:spPr>
        <p:txBody>
          <a:bodyPr wrap="square" rtlCol="0">
            <a:spAutoFit/>
          </a:bodyPr>
          <a:lstStyle/>
          <a:p>
            <a:r>
              <a:rPr kumimoji="1" lang="zh-CN" altLang="en-US" sz="2800" b="1" dirty="0">
                <a:solidFill>
                  <a:schemeClr val="lt1"/>
                </a:solidFill>
              </a:rPr>
              <a:t>翻译</a:t>
            </a:r>
            <a:endParaRPr kumimoji="1" lang="zh-CN" altLang="en-US" sz="2800" b="1" dirty="0">
              <a:solidFill>
                <a:schemeClr val="lt1"/>
              </a:solidFill>
            </a:endParaRPr>
          </a:p>
        </p:txBody>
      </p:sp>
      <p:sp>
        <p:nvSpPr>
          <p:cNvPr id="10" name="文本框 9"/>
          <p:cNvSpPr txBox="1"/>
          <p:nvPr/>
        </p:nvSpPr>
        <p:spPr>
          <a:xfrm>
            <a:off x="1504315" y="2439035"/>
            <a:ext cx="10136505" cy="1198880"/>
          </a:xfrm>
          <a:prstGeom prst="rect">
            <a:avLst/>
          </a:prstGeom>
          <a:noFill/>
        </p:spPr>
        <p:txBody>
          <a:bodyPr wrap="square" rtlCol="0">
            <a:spAutoFit/>
          </a:bodyPr>
          <a:lstStyle/>
          <a:p>
            <a:pPr algn="l">
              <a:buClrTx/>
              <a:buSzTx/>
              <a:buFontTx/>
            </a:pPr>
            <a:r>
              <a:rPr sz="2400">
                <a:latin typeface="Times New Roman" panose="02020603050405020304" charset="0"/>
                <a:ea typeface="华文中宋" panose="02010600040101010101" charset="-122"/>
                <a:cs typeface="Times New Roman" panose="02020603050405020304" charset="0"/>
              </a:rPr>
              <a:t>在一项新的研究中，乌鸦展示</a:t>
            </a:r>
            <a:r>
              <a:rPr lang="zh-CN" sz="2400">
                <a:latin typeface="Times New Roman" panose="02020603050405020304" charset="0"/>
                <a:ea typeface="华文中宋" panose="02010600040101010101" charset="-122"/>
                <a:cs typeface="Times New Roman" panose="02020603050405020304" charset="0"/>
              </a:rPr>
              <a:t>出</a:t>
            </a:r>
            <a:r>
              <a:rPr sz="2400">
                <a:latin typeface="Times New Roman" panose="02020603050405020304" charset="0"/>
                <a:ea typeface="华文中宋" panose="02010600040101010101" charset="-122"/>
                <a:cs typeface="Times New Roman" panose="02020603050405020304" charset="0"/>
              </a:rPr>
              <a:t>一种叫做递归的复杂能力，这意味着在一个更大的序列中识别一个模式或一对。人们在识别一首歌中重复的副歌或求解包含括号中的数字的数学方程时都会这样做。</a:t>
            </a:r>
            <a:endParaRPr sz="2400">
              <a:latin typeface="Times New Roman" panose="02020603050405020304" charset="0"/>
              <a:ea typeface="华文中宋" panose="02010600040101010101" charset="-122"/>
              <a:cs typeface="Times New Roman" panose="02020603050405020304" charset="0"/>
            </a:endParaRPr>
          </a:p>
        </p:txBody>
      </p:sp>
      <p:sp>
        <p:nvSpPr>
          <p:cNvPr id="1048610" name="文本框 16"/>
          <p:cNvSpPr txBox="1"/>
          <p:nvPr/>
        </p:nvSpPr>
        <p:spPr>
          <a:xfrm>
            <a:off x="0" y="0"/>
            <a:ext cx="1670050" cy="521970"/>
          </a:xfrm>
          <a:prstGeom prst="rect">
            <a:avLst/>
          </a:prstGeom>
          <a:solidFill>
            <a:schemeClr val="accent6"/>
          </a:solidFill>
        </p:spPr>
        <p:txBody>
          <a:bodyPr wrap="square" rtlCol="0">
            <a:spAutoFit/>
          </a:bodyPr>
          <a:lstStyle/>
          <a:p>
            <a:pPr algn="ctr"/>
            <a:r>
              <a:rPr kumimoji="1" lang="zh-CN" altLang="en-US" sz="2800" b="1" dirty="0">
                <a:solidFill>
                  <a:schemeClr val="lt1"/>
                </a:solidFill>
              </a:rPr>
              <a:t>句子翻译</a:t>
            </a:r>
            <a:endParaRPr kumimoji="1" lang="zh-CN" altLang="en-US" sz="2800" b="1" dirty="0">
              <a:solidFill>
                <a:schemeClr val="lt1"/>
              </a:solidFill>
            </a:endParaRPr>
          </a:p>
        </p:txBody>
      </p:sp>
      <p:sp>
        <p:nvSpPr>
          <p:cNvPr id="5" name="圆角矩形 4"/>
          <p:cNvSpPr/>
          <p:nvPr/>
        </p:nvSpPr>
        <p:spPr>
          <a:xfrm>
            <a:off x="245110" y="3972560"/>
            <a:ext cx="11751310" cy="2532380"/>
          </a:xfrm>
          <a:prstGeom prst="roundRect">
            <a:avLst>
              <a:gd name="adj" fmla="val 16667"/>
            </a:avLst>
          </a:prstGeom>
          <a:noFill/>
          <a:ln w="63500" cap="flat" cmpd="sng">
            <a:solidFill>
              <a:schemeClr val="accent6"/>
            </a:solidFill>
            <a:prstDash val="solid"/>
            <a:headEnd type="none" w="med" len="med"/>
            <a:tailEnd type="none" w="med" len="med"/>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6" name="文本框 5"/>
          <p:cNvSpPr txBox="1"/>
          <p:nvPr/>
        </p:nvSpPr>
        <p:spPr>
          <a:xfrm>
            <a:off x="393065" y="4018280"/>
            <a:ext cx="11314430" cy="1291590"/>
          </a:xfrm>
          <a:prstGeom prst="rect">
            <a:avLst/>
          </a:prstGeom>
          <a:noFill/>
        </p:spPr>
        <p:txBody>
          <a:bodyPr wrap="square">
            <a:spAutoFit/>
          </a:bodyPr>
          <a:lstStyle/>
          <a:p>
            <a:pPr algn="l"/>
            <a:r>
              <a:rPr sz="2600">
                <a:latin typeface="Times New Roman" panose="02020603050405020304" charset="0"/>
                <a:cs typeface="Times New Roman" panose="02020603050405020304" charset="0"/>
                <a:sym typeface="+mn-ea"/>
              </a:rPr>
              <a:t>It’s possible that the birds learned to do the task without completely understanding the concept. Even so, lead author Diana A.Liao said the results suggest that this seemingly rare ability “may turn out not to be that human-specific after all.”</a:t>
            </a:r>
            <a:endParaRPr sz="2600">
              <a:latin typeface="Times New Roman" panose="02020603050405020304" charset="0"/>
              <a:cs typeface="Times New Roman" panose="02020603050405020304" charset="0"/>
              <a:sym typeface="+mn-ea"/>
            </a:endParaRPr>
          </a:p>
        </p:txBody>
      </p:sp>
      <p:sp>
        <p:nvSpPr>
          <p:cNvPr id="12" name="文本框 11"/>
          <p:cNvSpPr txBox="1"/>
          <p:nvPr/>
        </p:nvSpPr>
        <p:spPr>
          <a:xfrm>
            <a:off x="438785" y="5499100"/>
            <a:ext cx="967740" cy="521970"/>
          </a:xfrm>
          <a:prstGeom prst="rect">
            <a:avLst/>
          </a:prstGeom>
          <a:solidFill>
            <a:srgbClr val="0070C0"/>
          </a:solidFill>
        </p:spPr>
        <p:txBody>
          <a:bodyPr wrap="square" rtlCol="0">
            <a:spAutoFit/>
          </a:bodyPr>
          <a:lstStyle/>
          <a:p>
            <a:r>
              <a:rPr kumimoji="1" lang="zh-CN" altLang="en-US" sz="2800" b="1" dirty="0">
                <a:solidFill>
                  <a:schemeClr val="lt1"/>
                </a:solidFill>
              </a:rPr>
              <a:t>翻译</a:t>
            </a:r>
            <a:endParaRPr kumimoji="1" lang="zh-CN" altLang="en-US" sz="2800" b="1" dirty="0">
              <a:solidFill>
                <a:schemeClr val="lt1"/>
              </a:solidFill>
            </a:endParaRPr>
          </a:p>
        </p:txBody>
      </p:sp>
      <p:sp>
        <p:nvSpPr>
          <p:cNvPr id="14" name="文本框 13"/>
          <p:cNvSpPr txBox="1"/>
          <p:nvPr/>
        </p:nvSpPr>
        <p:spPr>
          <a:xfrm>
            <a:off x="1406208" y="5239385"/>
            <a:ext cx="10427970" cy="1198880"/>
          </a:xfrm>
          <a:prstGeom prst="rect">
            <a:avLst/>
          </a:prstGeom>
          <a:noFill/>
        </p:spPr>
        <p:txBody>
          <a:bodyPr wrap="square" rtlCol="0">
            <a:spAutoFit/>
          </a:bodyPr>
          <a:lstStyle/>
          <a:p>
            <a:pPr algn="l">
              <a:buClrTx/>
              <a:buSzTx/>
              <a:buFontTx/>
            </a:pPr>
            <a:r>
              <a:rPr sz="2400">
                <a:latin typeface="Times New Roman" panose="02020603050405020304" charset="0"/>
                <a:ea typeface="华文中宋" panose="02010600040101010101" charset="-122"/>
                <a:cs typeface="Times New Roman" panose="02020603050405020304" charset="0"/>
              </a:rPr>
              <a:t>鸟类有可能在没有完全理解这个概念的情况下学会了完成这项任务。即便如此，该研究的主要作者Diana A.Liao说，研究结果表明，这种看似罕见的能力“可能最终并不是人类特有的”。</a:t>
            </a:r>
            <a:endParaRPr sz="2400">
              <a:latin typeface="Times New Roman" panose="02020603050405020304" charset="0"/>
              <a:ea typeface="华文中宋" panose="02010600040101010101" charset="-122"/>
              <a:cs typeface="Times New Roman" panose="02020603050405020304" charset="0"/>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linds(horizontal)">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blinds(horizontal)">
                                      <p:cBhvr>
                                        <p:cTn id="1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1" animBg="1"/>
      <p:bldP spid="10" grpId="0"/>
      <p:bldP spid="12" grpId="1" animBg="1"/>
      <p:bldP spid="14"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 name="文本框 4"/>
          <p:cNvSpPr txBox="1"/>
          <p:nvPr/>
        </p:nvSpPr>
        <p:spPr>
          <a:xfrm>
            <a:off x="3138488" y="154940"/>
            <a:ext cx="5916930" cy="553085"/>
          </a:xfrm>
          <a:prstGeom prst="rect">
            <a:avLst/>
          </a:prstGeom>
          <a:noFill/>
        </p:spPr>
        <p:txBody>
          <a:bodyPr wrap="none" rtlCol="0" anchor="t">
            <a:spAutoFit/>
          </a:bodyPr>
          <a:p>
            <a:pPr algn="ctr"/>
            <a:r>
              <a:rPr lang="zh-CN" altLang="en-US" sz="3000" b="1" dirty="0" smtClean="0">
                <a:solidFill>
                  <a:srgbClr val="ED7D31"/>
                </a:solidFill>
                <a:latin typeface="微软雅黑" panose="020B0503020204020204" charset="-122"/>
                <a:ea typeface="微软雅黑" panose="020B0503020204020204" charset="-122"/>
                <a:cs typeface="微软雅黑" panose="020B0503020204020204" charset="-122"/>
                <a:sym typeface="+mn-ea"/>
              </a:rPr>
              <a:t>5. </a:t>
            </a:r>
            <a:r>
              <a:rPr sz="3000" b="1" dirty="0" smtClean="0">
                <a:solidFill>
                  <a:srgbClr val="ED7D31"/>
                </a:solidFill>
                <a:latin typeface="微软雅黑" panose="020B0503020204020204" charset="-122"/>
                <a:ea typeface="微软雅黑" panose="020B0503020204020204" charset="-122"/>
                <a:cs typeface="微软雅黑" panose="020B0503020204020204" charset="-122"/>
                <a:sym typeface="+mn-ea"/>
              </a:rPr>
              <a:t>Heart of a Lio</a:t>
            </a:r>
            <a:r>
              <a:rPr lang="en-US" sz="3000" b="1" dirty="0" smtClean="0">
                <a:solidFill>
                  <a:srgbClr val="ED7D31"/>
                </a:solidFill>
                <a:latin typeface="微软雅黑" panose="020B0503020204020204" charset="-122"/>
                <a:ea typeface="微软雅黑" panose="020B0503020204020204" charset="-122"/>
                <a:cs typeface="微软雅黑" panose="020B0503020204020204" charset="-122"/>
                <a:sym typeface="+mn-ea"/>
              </a:rPr>
              <a:t>    </a:t>
            </a:r>
            <a:r>
              <a:rPr lang="zh-CN" altLang="en-US" sz="3000" b="1" dirty="0" smtClean="0">
                <a:solidFill>
                  <a:srgbClr val="ED7D31"/>
                </a:solidFill>
                <a:latin typeface="微软雅黑" panose="020B0503020204020204" charset="-122"/>
                <a:ea typeface="微软雅黑" panose="020B0503020204020204" charset="-122"/>
                <a:cs typeface="微软雅黑" panose="020B0503020204020204" charset="-122"/>
                <a:sym typeface="+mn-ea"/>
              </a:rPr>
              <a:t>梅西短片      </a:t>
            </a:r>
            <a:endParaRPr lang="zh-CN" altLang="en-US" sz="3000" b="1" dirty="0" smtClean="0">
              <a:solidFill>
                <a:srgbClr val="ED7D31"/>
              </a:solidFill>
              <a:latin typeface="微软雅黑" panose="020B0503020204020204" charset="-122"/>
              <a:ea typeface="微软雅黑" panose="020B0503020204020204" charset="-122"/>
              <a:cs typeface="微软雅黑" panose="020B0503020204020204" charset="-122"/>
              <a:sym typeface="+mn-ea"/>
            </a:endParaRPr>
          </a:p>
        </p:txBody>
      </p:sp>
      <p:pic>
        <p:nvPicPr>
          <p:cNvPr id="3" name="Heart of a Lio">
            <a:hlinkClick r:id="" action="ppaction://media"/>
          </p:cNvPr>
          <p:cNvPicPr/>
          <p:nvPr>
            <a:videoFile r:link="rId1"/>
            <p:extLst>
              <p:ext uri="{DAA4B4D4-6D71-4841-9C94-3DE7FCFB9230}">
                <p14:media xmlns:p14="http://schemas.microsoft.com/office/powerpoint/2010/main" r:embed="rId2"/>
              </p:ext>
            </p:extLst>
            <p:custDataLst>
              <p:tags r:id="rId3"/>
            </p:custDataLst>
          </p:nvPr>
        </p:nvPicPr>
        <p:blipFill>
          <a:blip r:embed="rId4"/>
          <a:stretch>
            <a:fillRect/>
          </a:stretch>
        </p:blipFill>
        <p:spPr>
          <a:xfrm>
            <a:off x="830580" y="775970"/>
            <a:ext cx="10353040" cy="5960110"/>
          </a:xfrm>
          <a:prstGeom prst="rect">
            <a:avLst/>
          </a:prstGeom>
        </p:spPr>
      </p:pic>
    </p:spTree>
  </p:cSld>
  <p:clrMapOvr>
    <a:masterClrMapping/>
  </p:clrMapOvr>
  <p:timing>
    <p:tnLst>
      <p:par>
        <p:cTn id="1" dur="indefinite" restart="never" nodeType="tmRoot">
          <p:childTnLst>
            <p:video fullScrn="0">
              <p:cMediaNode>
                <p:cTn id="2" fill="hold" display="1">
                  <p:stCondLst>
                    <p:cond delay="indefinite"/>
                  </p:stCondLst>
                </p:cTn>
                <p:tgtEl>
                  <p:spTgt spid="3"/>
                </p:tgtEl>
              </p:cMediaNode>
            </p:video>
            <p:seq concurrent="1" nextAc="seek">
              <p:cTn id="3" restart="whenNotActive" fill="hold" evtFilter="cancelBubble" nodeType="interactiveSeq">
                <p:stCondLst>
                  <p:cond evt="onClick" delay="0">
                    <p:tgtEl>
                      <p:spTgt spid="3"/>
                    </p:tgtEl>
                  </p:cond>
                </p:stCondLst>
                <p:endSync evt="end" delay="0">
                  <p:rtn val="all"/>
                </p:endSync>
                <p:childTnLst>
                  <p:par>
                    <p:cTn id="4" fill="hold">
                      <p:stCondLst>
                        <p:cond delay="0"/>
                      </p:stCondLst>
                      <p:childTnLst>
                        <p:par>
                          <p:cTn id="5" fill="hold">
                            <p:stCondLst>
                              <p:cond delay="0"/>
                            </p:stCondLst>
                            <p:childTnLst>
                              <p:par>
                                <p:cTn id="6" presetID="2" presetClass="mediacall" presetSubtype="0" fill="hold" nodeType="clickEffect">
                                  <p:stCondLst>
                                    <p:cond delay="0"/>
                                  </p:stCondLst>
                                  <p:childTnLst>
                                    <p:cmd type="call" cmd="togglePause">
                                      <p:cBhvr additive="base">
                                        <p:cTn id="7"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3" name="文本框 15"/>
          <p:cNvSpPr txBox="1"/>
          <p:nvPr/>
        </p:nvSpPr>
        <p:spPr>
          <a:xfrm>
            <a:off x="109855" y="475615"/>
            <a:ext cx="11972290" cy="6368415"/>
          </a:xfrm>
          <a:prstGeom prst="rect">
            <a:avLst/>
          </a:prstGeom>
          <a:ln w="12700">
            <a:miter lim="400000"/>
          </a:ln>
        </p:spPr>
        <p:txBody>
          <a:bodyPr wrap="square" lIns="45718" tIns="45718" rIns="45718" bIns="45718">
            <a:spAutoFit/>
          </a:bodyPr>
          <a:lstStyle/>
          <a:p>
            <a:pPr eaLnBrk="1">
              <a:lnSpc>
                <a:spcPct val="100000"/>
              </a:lnSpc>
              <a:defRPr sz="2500">
                <a:latin typeface="Times New Roman" panose="02020603050405020304"/>
                <a:ea typeface="Times New Roman" panose="02020603050405020304"/>
                <a:cs typeface="Times New Roman" panose="02020603050405020304"/>
                <a:sym typeface="Times New Roman" panose="02020603050405020304"/>
              </a:defRPr>
            </a:pPr>
            <a:r>
              <a:rPr lang="en-US" sz="2400">
                <a:latin typeface="Times New Roman" panose="02020603050405020304" charset="0"/>
                <a:cs typeface="Times New Roman" panose="02020603050405020304" charset="0"/>
              </a:rPr>
              <a:t>     </a:t>
            </a:r>
            <a:r>
              <a:rPr sz="2400">
                <a:latin typeface="Times New Roman" panose="02020603050405020304" charset="0"/>
                <a:cs typeface="Times New Roman" panose="02020603050405020304" charset="0"/>
              </a:rPr>
              <a:t>What! Look at this, I have a plan to </a:t>
            </a:r>
            <a:r>
              <a:rPr lang="en-US" sz="2400">
                <a:latin typeface="Times New Roman" panose="02020603050405020304" charset="0"/>
                <a:cs typeface="Times New Roman" panose="02020603050405020304" charset="0"/>
              </a:rPr>
              <a:t>________</a:t>
            </a:r>
            <a:r>
              <a:rPr sz="2400">
                <a:latin typeface="Times New Roman" panose="02020603050405020304" charset="0"/>
                <a:cs typeface="Times New Roman" panose="02020603050405020304" charset="0"/>
              </a:rPr>
              <a:t>. Don</a:t>
            </a:r>
            <a:r>
              <a:rPr lang="en-US" sz="2400">
                <a:latin typeface="Times New Roman" panose="02020603050405020304" charset="0"/>
                <a:cs typeface="Times New Roman" panose="02020603050405020304" charset="0"/>
              </a:rPr>
              <a:t>’</a:t>
            </a:r>
            <a:r>
              <a:rPr sz="2400">
                <a:latin typeface="Times New Roman" panose="02020603050405020304" charset="0"/>
                <a:cs typeface="Times New Roman" panose="02020603050405020304" charset="0"/>
              </a:rPr>
              <a:t>t! Watch out! Oh, not again!</a:t>
            </a:r>
            <a:endParaRPr sz="2400">
              <a:latin typeface="Times New Roman" panose="02020603050405020304" charset="0"/>
              <a:cs typeface="Times New Roman" panose="02020603050405020304" charset="0"/>
            </a:endParaRPr>
          </a:p>
          <a:p>
            <a:pPr eaLnBrk="1">
              <a:lnSpc>
                <a:spcPct val="100000"/>
              </a:lnSpc>
              <a:defRPr sz="2500">
                <a:latin typeface="Times New Roman" panose="02020603050405020304"/>
                <a:ea typeface="Times New Roman" panose="02020603050405020304"/>
                <a:cs typeface="Times New Roman" panose="02020603050405020304"/>
                <a:sym typeface="Times New Roman" panose="02020603050405020304"/>
              </a:defRPr>
            </a:pPr>
            <a:r>
              <a:rPr lang="en-US" sz="2400">
                <a:latin typeface="Times New Roman" panose="02020603050405020304" charset="0"/>
                <a:cs typeface="Times New Roman" panose="02020603050405020304" charset="0"/>
              </a:rPr>
              <a:t>     </a:t>
            </a:r>
            <a:r>
              <a:rPr sz="2400">
                <a:latin typeface="Times New Roman" panose="02020603050405020304" charset="0"/>
                <a:cs typeface="Times New Roman" panose="02020603050405020304" charset="0"/>
              </a:rPr>
              <a:t>Leo, I</a:t>
            </a:r>
            <a:r>
              <a:rPr lang="en-US" sz="2400">
                <a:latin typeface="Times New Roman" panose="02020603050405020304" charset="0"/>
                <a:cs typeface="Times New Roman" panose="02020603050405020304" charset="0"/>
              </a:rPr>
              <a:t>’</a:t>
            </a:r>
            <a:r>
              <a:rPr sz="2400">
                <a:latin typeface="Times New Roman" panose="02020603050405020304" charset="0"/>
                <a:cs typeface="Times New Roman" panose="02020603050405020304" charset="0"/>
              </a:rPr>
              <a:t>m sorry, you have a </a:t>
            </a:r>
            <a:r>
              <a:rPr lang="en-US" sz="2400">
                <a:latin typeface="Times New Roman" panose="02020603050405020304" charset="0"/>
                <a:cs typeface="Times New Roman" panose="02020603050405020304" charset="0"/>
              </a:rPr>
              <a:t>_______ </a:t>
            </a:r>
            <a:r>
              <a:rPr lang="en-US" altLang="zh-CN" sz="2400">
                <a:solidFill>
                  <a:srgbClr val="3333FF"/>
                </a:solidFill>
                <a:latin typeface="Times New Roman" panose="02020603050405020304" charset="0"/>
                <a:ea typeface="+mn-ea"/>
                <a:cs typeface="Times New Roman" panose="02020603050405020304" charset="0"/>
              </a:rPr>
              <a:t>defect</a:t>
            </a:r>
            <a:r>
              <a:rPr sz="2400">
                <a:latin typeface="Times New Roman" panose="02020603050405020304" charset="0"/>
                <a:cs typeface="Times New Roman" panose="02020603050405020304" charset="0"/>
              </a:rPr>
              <a:t>. Your body stopped growing. No! </a:t>
            </a:r>
            <a:endParaRPr sz="2400">
              <a:latin typeface="Times New Roman" panose="02020603050405020304" charset="0"/>
              <a:cs typeface="Times New Roman" panose="02020603050405020304" charset="0"/>
            </a:endParaRPr>
          </a:p>
          <a:p>
            <a:pPr eaLnBrk="1">
              <a:lnSpc>
                <a:spcPct val="100000"/>
              </a:lnSpc>
              <a:defRPr sz="2500">
                <a:latin typeface="Times New Roman" panose="02020603050405020304"/>
                <a:ea typeface="Times New Roman" panose="02020603050405020304"/>
                <a:cs typeface="Times New Roman" panose="02020603050405020304"/>
                <a:sym typeface="Times New Roman" panose="02020603050405020304"/>
              </a:defRPr>
            </a:pPr>
            <a:r>
              <a:rPr lang="en-US" sz="2400">
                <a:latin typeface="Times New Roman" panose="02020603050405020304" charset="0"/>
                <a:cs typeface="Times New Roman" panose="02020603050405020304" charset="0"/>
              </a:rPr>
              <a:t>     </a:t>
            </a:r>
            <a:r>
              <a:rPr sz="2400">
                <a:latin typeface="Times New Roman" panose="02020603050405020304" charset="0"/>
                <a:cs typeface="Times New Roman" panose="02020603050405020304" charset="0"/>
              </a:rPr>
              <a:t>Don</a:t>
            </a:r>
            <a:r>
              <a:rPr lang="en-US" sz="2400">
                <a:latin typeface="Times New Roman" panose="02020603050405020304" charset="0"/>
                <a:cs typeface="Times New Roman" panose="02020603050405020304" charset="0"/>
              </a:rPr>
              <a:t>’</a:t>
            </a:r>
            <a:r>
              <a:rPr sz="2400">
                <a:latin typeface="Times New Roman" panose="02020603050405020304" charset="0"/>
                <a:cs typeface="Times New Roman" panose="02020603050405020304" charset="0"/>
              </a:rPr>
              <a:t>t </a:t>
            </a:r>
            <a:r>
              <a:rPr lang="en-US" sz="2400">
                <a:latin typeface="Times New Roman" panose="02020603050405020304" charset="0"/>
                <a:cs typeface="Times New Roman" panose="02020603050405020304" charset="0"/>
              </a:rPr>
              <a:t>_________ </a:t>
            </a:r>
            <a:r>
              <a:rPr sz="2400">
                <a:latin typeface="Times New Roman" panose="02020603050405020304" charset="0"/>
                <a:cs typeface="Times New Roman" panose="02020603050405020304" charset="0"/>
              </a:rPr>
              <a:t>your dream. Because when you have a dream to chase, nothing can stop you. </a:t>
            </a:r>
            <a:endParaRPr sz="2400">
              <a:latin typeface="Times New Roman" panose="02020603050405020304" charset="0"/>
              <a:cs typeface="Times New Roman" panose="02020603050405020304" charset="0"/>
            </a:endParaRPr>
          </a:p>
          <a:p>
            <a:pPr eaLnBrk="1">
              <a:lnSpc>
                <a:spcPct val="100000"/>
              </a:lnSpc>
              <a:defRPr sz="2500">
                <a:latin typeface="Times New Roman" panose="02020603050405020304"/>
                <a:ea typeface="Times New Roman" panose="02020603050405020304"/>
                <a:cs typeface="Times New Roman" panose="02020603050405020304"/>
                <a:sym typeface="Times New Roman" panose="02020603050405020304"/>
              </a:defRPr>
            </a:pPr>
            <a:r>
              <a:rPr lang="en-US" sz="2400">
                <a:latin typeface="Times New Roman" panose="02020603050405020304" charset="0"/>
                <a:cs typeface="Times New Roman" panose="02020603050405020304" charset="0"/>
              </a:rPr>
              <a:t>     </a:t>
            </a:r>
            <a:r>
              <a:rPr sz="2400">
                <a:latin typeface="Times New Roman" panose="02020603050405020304" charset="0"/>
                <a:cs typeface="Times New Roman" panose="02020603050405020304" charset="0"/>
              </a:rPr>
              <a:t>We heard a lot of good things about Messi. Let</a:t>
            </a:r>
            <a:r>
              <a:rPr lang="en-US" sz="2400">
                <a:latin typeface="Times New Roman" panose="02020603050405020304" charset="0"/>
                <a:cs typeface="Times New Roman" panose="02020603050405020304" charset="0"/>
              </a:rPr>
              <a:t>’</a:t>
            </a:r>
            <a:r>
              <a:rPr sz="2400">
                <a:latin typeface="Times New Roman" panose="02020603050405020304" charset="0"/>
                <a:cs typeface="Times New Roman" panose="02020603050405020304" charset="0"/>
              </a:rPr>
              <a:t>s see if he can </a:t>
            </a:r>
            <a:r>
              <a:rPr lang="en-US" sz="2400">
                <a:latin typeface="Times New Roman" panose="02020603050405020304" charset="0"/>
                <a:cs typeface="Times New Roman" panose="02020603050405020304" charset="0"/>
              </a:rPr>
              <a:t>________</a:t>
            </a:r>
            <a:r>
              <a:rPr sz="2400">
                <a:latin typeface="Times New Roman" panose="02020603050405020304" charset="0"/>
                <a:cs typeface="Times New Roman" panose="02020603050405020304" charset="0"/>
              </a:rPr>
              <a:t> it. Messi with the ball, dodged two defenders. Got him, Messi! Got him, Messi! Got him, Messi! Goal, goal, goal!</a:t>
            </a:r>
            <a:r>
              <a:rPr lang="en-US" sz="2400">
                <a:latin typeface="Times New Roman" panose="02020603050405020304" charset="0"/>
                <a:cs typeface="Times New Roman" panose="02020603050405020304" charset="0"/>
              </a:rPr>
              <a:t> </a:t>
            </a:r>
            <a:r>
              <a:rPr sz="2400">
                <a:latin typeface="Times New Roman" panose="02020603050405020304" charset="0"/>
                <a:cs typeface="Times New Roman" panose="02020603050405020304" charset="0"/>
              </a:rPr>
              <a:t>There</a:t>
            </a:r>
            <a:r>
              <a:rPr lang="en-US" sz="2400">
                <a:latin typeface="Times New Roman" panose="02020603050405020304" charset="0"/>
                <a:cs typeface="Times New Roman" panose="02020603050405020304" charset="0"/>
              </a:rPr>
              <a:t>’</a:t>
            </a:r>
            <a:r>
              <a:rPr sz="2400">
                <a:latin typeface="Times New Roman" panose="02020603050405020304" charset="0"/>
                <a:cs typeface="Times New Roman" panose="02020603050405020304" charset="0"/>
              </a:rPr>
              <a:t>s no way to stop this man! What a nutmeg by Leo! </a:t>
            </a:r>
            <a:r>
              <a:rPr lang="en-US" sz="2400">
                <a:latin typeface="Times New Roman" panose="02020603050405020304" charset="0"/>
                <a:cs typeface="Times New Roman" panose="02020603050405020304" charset="0"/>
              </a:rPr>
              <a:t>__________ </a:t>
            </a:r>
            <a:r>
              <a:rPr sz="2400">
                <a:latin typeface="Times New Roman" panose="02020603050405020304" charset="0"/>
                <a:cs typeface="Times New Roman" panose="02020603050405020304" charset="0"/>
              </a:rPr>
              <a:t>the first kit designed to stop Messi! No matter how hard you try, this man is just </a:t>
            </a:r>
            <a:r>
              <a:rPr lang="en-US" sz="2400">
                <a:latin typeface="Times New Roman" panose="02020603050405020304" charset="0"/>
                <a:cs typeface="Times New Roman" panose="02020603050405020304" charset="0"/>
              </a:rPr>
              <a:t>__________</a:t>
            </a:r>
            <a:r>
              <a:rPr sz="2400">
                <a:latin typeface="Times New Roman" panose="02020603050405020304" charset="0"/>
                <a:cs typeface="Times New Roman" panose="02020603050405020304" charset="0"/>
              </a:rPr>
              <a:t>. </a:t>
            </a:r>
            <a:endParaRPr sz="2400">
              <a:latin typeface="Times New Roman" panose="02020603050405020304" charset="0"/>
              <a:cs typeface="Times New Roman" panose="02020603050405020304" charset="0"/>
            </a:endParaRPr>
          </a:p>
          <a:p>
            <a:pPr eaLnBrk="1">
              <a:lnSpc>
                <a:spcPct val="100000"/>
              </a:lnSpc>
              <a:defRPr sz="2500">
                <a:latin typeface="Times New Roman" panose="02020603050405020304"/>
                <a:ea typeface="Times New Roman" panose="02020603050405020304"/>
                <a:cs typeface="Times New Roman" panose="02020603050405020304"/>
                <a:sym typeface="Times New Roman" panose="02020603050405020304"/>
              </a:defRPr>
            </a:pPr>
            <a:r>
              <a:rPr sz="2400">
                <a:latin typeface="Times New Roman" panose="02020603050405020304" charset="0"/>
                <a:cs typeface="Times New Roman" panose="02020603050405020304" charset="0"/>
              </a:rPr>
              <a:t> </a:t>
            </a:r>
            <a:r>
              <a:rPr lang="en-US" sz="2400">
                <a:latin typeface="Times New Roman" panose="02020603050405020304" charset="0"/>
                <a:cs typeface="Times New Roman" panose="02020603050405020304" charset="0"/>
              </a:rPr>
              <a:t>    </a:t>
            </a:r>
            <a:r>
              <a:rPr sz="2400">
                <a:latin typeface="Times New Roman" panose="02020603050405020304" charset="0"/>
                <a:cs typeface="Times New Roman" panose="02020603050405020304" charset="0"/>
              </a:rPr>
              <a:t>All eyes on Messi, this is the match he</a:t>
            </a:r>
            <a:r>
              <a:rPr lang="en-US" sz="2400">
                <a:latin typeface="Times New Roman" panose="02020603050405020304" charset="0"/>
                <a:cs typeface="Times New Roman" panose="02020603050405020304" charset="0"/>
              </a:rPr>
              <a:t>’</a:t>
            </a:r>
            <a:r>
              <a:rPr sz="2400">
                <a:latin typeface="Times New Roman" panose="02020603050405020304" charset="0"/>
                <a:cs typeface="Times New Roman" panose="02020603050405020304" charset="0"/>
              </a:rPr>
              <a:t>s been dreaming of his whole life.</a:t>
            </a:r>
            <a:r>
              <a:rPr lang="en-US" sz="2400">
                <a:latin typeface="Times New Roman" panose="02020603050405020304" charset="0"/>
                <a:cs typeface="Times New Roman" panose="02020603050405020304" charset="0"/>
              </a:rPr>
              <a:t> </a:t>
            </a:r>
            <a:r>
              <a:rPr sz="2400">
                <a:latin typeface="Times New Roman" panose="02020603050405020304" charset="0"/>
                <a:cs typeface="Times New Roman" panose="02020603050405020304" charset="0"/>
              </a:rPr>
              <a:t>Messi with the ball. Messi for all the </a:t>
            </a:r>
            <a:r>
              <a:rPr lang="en-US" sz="2400">
                <a:latin typeface="Times New Roman" panose="02020603050405020304" charset="0"/>
                <a:cs typeface="Times New Roman" panose="02020603050405020304" charset="0"/>
              </a:rPr>
              <a:t>______</a:t>
            </a:r>
            <a:r>
              <a:rPr sz="2400">
                <a:latin typeface="Times New Roman" panose="02020603050405020304" charset="0"/>
                <a:cs typeface="Times New Roman" panose="02020603050405020304" charset="0"/>
              </a:rPr>
              <a:t>!</a:t>
            </a:r>
            <a:r>
              <a:rPr lang="en-US" sz="2400">
                <a:latin typeface="Times New Roman" panose="02020603050405020304" charset="0"/>
                <a:cs typeface="Times New Roman" panose="02020603050405020304" charset="0"/>
              </a:rPr>
              <a:t> </a:t>
            </a:r>
            <a:r>
              <a:rPr sz="2400">
                <a:latin typeface="Times New Roman" panose="02020603050405020304" charset="0"/>
                <a:cs typeface="Times New Roman" panose="02020603050405020304" charset="0"/>
              </a:rPr>
              <a:t>Messi! Oh, he</a:t>
            </a:r>
            <a:r>
              <a:rPr lang="en-US" sz="2400">
                <a:latin typeface="Times New Roman" panose="02020603050405020304" charset="0"/>
                <a:cs typeface="Times New Roman" panose="02020603050405020304" charset="0"/>
              </a:rPr>
              <a:t>’</a:t>
            </a:r>
            <a:r>
              <a:rPr sz="2400">
                <a:latin typeface="Times New Roman" panose="02020603050405020304" charset="0"/>
                <a:cs typeface="Times New Roman" panose="02020603050405020304" charset="0"/>
              </a:rPr>
              <a:t>s missed. This is the end of the dream for Leo Messi. And it</a:t>
            </a:r>
            <a:r>
              <a:rPr lang="en-US" sz="2400">
                <a:latin typeface="Times New Roman" panose="02020603050405020304" charset="0"/>
                <a:cs typeface="Times New Roman" panose="02020603050405020304" charset="0"/>
              </a:rPr>
              <a:t>’</a:t>
            </a:r>
            <a:r>
              <a:rPr sz="2400">
                <a:latin typeface="Times New Roman" panose="02020603050405020304" charset="0"/>
                <a:cs typeface="Times New Roman" panose="02020603050405020304" charset="0"/>
              </a:rPr>
              <a:t>s over the bar. So many </a:t>
            </a:r>
            <a:r>
              <a:rPr lang="en-US" sz="2400">
                <a:latin typeface="Times New Roman" panose="02020603050405020304" charset="0"/>
                <a:cs typeface="Times New Roman" panose="02020603050405020304" charset="0"/>
              </a:rPr>
              <a:t>_________</a:t>
            </a:r>
            <a:r>
              <a:rPr sz="2400">
                <a:latin typeface="Times New Roman" panose="02020603050405020304" charset="0"/>
                <a:cs typeface="Times New Roman" panose="02020603050405020304" charset="0"/>
              </a:rPr>
              <a:t> in </a:t>
            </a:r>
            <a:r>
              <a:rPr lang="en-US" sz="2400">
                <a:latin typeface="Times New Roman" panose="02020603050405020304" charset="0"/>
                <a:cs typeface="Times New Roman" panose="02020603050405020304" charset="0"/>
              </a:rPr>
              <a:t>a row</a:t>
            </a:r>
            <a:r>
              <a:rPr sz="2400">
                <a:latin typeface="Times New Roman" panose="02020603050405020304" charset="0"/>
                <a:cs typeface="Times New Roman" panose="02020603050405020304" charset="0"/>
              </a:rPr>
              <a:t>. Messi is definitely </a:t>
            </a:r>
            <a:r>
              <a:rPr lang="en-US" sz="2400">
                <a:latin typeface="Times New Roman" panose="02020603050405020304" charset="0"/>
                <a:cs typeface="Times New Roman" panose="02020603050405020304" charset="0"/>
              </a:rPr>
              <a:t>______</a:t>
            </a:r>
            <a:r>
              <a:rPr sz="2400">
                <a:latin typeface="Times New Roman" panose="02020603050405020304" charset="0"/>
                <a:cs typeface="Times New Roman" panose="02020603050405020304" charset="0"/>
              </a:rPr>
              <a:t>... He can</a:t>
            </a:r>
            <a:r>
              <a:rPr lang="en-US" sz="2400">
                <a:latin typeface="Times New Roman" panose="02020603050405020304" charset="0"/>
                <a:cs typeface="Times New Roman" panose="02020603050405020304" charset="0"/>
              </a:rPr>
              <a:t>’</a:t>
            </a:r>
            <a:r>
              <a:rPr sz="2400">
                <a:latin typeface="Times New Roman" panose="02020603050405020304" charset="0"/>
                <a:cs typeface="Times New Roman" panose="02020603050405020304" charset="0"/>
              </a:rPr>
              <a:t>t be the greatest... </a:t>
            </a:r>
            <a:r>
              <a:rPr lang="en-US" sz="2400">
                <a:latin typeface="Times New Roman" panose="02020603050405020304" charset="0"/>
                <a:cs typeface="Times New Roman" panose="02020603050405020304" charset="0"/>
              </a:rPr>
              <a:t>Will </a:t>
            </a:r>
            <a:r>
              <a:rPr sz="2400">
                <a:latin typeface="Times New Roman" panose="02020603050405020304" charset="0"/>
                <a:cs typeface="Times New Roman" panose="02020603050405020304" charset="0"/>
              </a:rPr>
              <a:t>Messi stop his quest for the missing trophy</a:t>
            </a:r>
            <a:r>
              <a:rPr lang="en-US" sz="2400">
                <a:latin typeface="Times New Roman" panose="02020603050405020304" charset="0"/>
                <a:cs typeface="Times New Roman" panose="02020603050405020304" charset="0"/>
              </a:rPr>
              <a:t>?</a:t>
            </a:r>
            <a:endParaRPr sz="2400">
              <a:latin typeface="Times New Roman" panose="02020603050405020304" charset="0"/>
              <a:cs typeface="Times New Roman" panose="02020603050405020304" charset="0"/>
            </a:endParaRPr>
          </a:p>
          <a:p>
            <a:pPr eaLnBrk="1">
              <a:lnSpc>
                <a:spcPct val="100000"/>
              </a:lnSpc>
              <a:defRPr sz="2500">
                <a:latin typeface="Times New Roman" panose="02020603050405020304"/>
                <a:ea typeface="Times New Roman" panose="02020603050405020304"/>
                <a:cs typeface="Times New Roman" panose="02020603050405020304"/>
                <a:sym typeface="Times New Roman" panose="02020603050405020304"/>
              </a:defRPr>
            </a:pPr>
            <a:r>
              <a:rPr lang="en-US" sz="2400">
                <a:latin typeface="Times New Roman" panose="02020603050405020304" charset="0"/>
                <a:cs typeface="Times New Roman" panose="02020603050405020304" charset="0"/>
              </a:rPr>
              <a:t>     </a:t>
            </a:r>
            <a:r>
              <a:rPr sz="2400">
                <a:latin typeface="Times New Roman" panose="02020603050405020304" charset="0"/>
                <a:cs typeface="Times New Roman" panose="02020603050405020304" charset="0"/>
              </a:rPr>
              <a:t>When you have a dream to chase, nothing can stop you. Messi</a:t>
            </a:r>
            <a:r>
              <a:rPr lang="en-US" sz="2400">
                <a:latin typeface="Times New Roman" panose="02020603050405020304" charset="0"/>
                <a:cs typeface="Times New Roman" panose="02020603050405020304" charset="0"/>
              </a:rPr>
              <a:t>’</a:t>
            </a:r>
            <a:r>
              <a:rPr sz="2400">
                <a:latin typeface="Times New Roman" panose="02020603050405020304" charset="0"/>
                <a:cs typeface="Times New Roman" panose="02020603050405020304" charset="0"/>
              </a:rPr>
              <a:t>s stage is on the edge of the abyss. He really needs to step up. If they don</a:t>
            </a:r>
            <a:r>
              <a:rPr lang="en-US" sz="2400">
                <a:latin typeface="Times New Roman" panose="02020603050405020304" charset="0"/>
                <a:cs typeface="Times New Roman" panose="02020603050405020304" charset="0"/>
              </a:rPr>
              <a:t>’</a:t>
            </a:r>
            <a:r>
              <a:rPr sz="2400">
                <a:latin typeface="Times New Roman" panose="02020603050405020304" charset="0"/>
                <a:cs typeface="Times New Roman" panose="02020603050405020304" charset="0"/>
              </a:rPr>
              <a:t>t make it, it</a:t>
            </a:r>
            <a:r>
              <a:rPr lang="en-US" sz="2400">
                <a:latin typeface="Times New Roman" panose="02020603050405020304" charset="0"/>
                <a:cs typeface="Times New Roman" panose="02020603050405020304" charset="0"/>
              </a:rPr>
              <a:t>’</a:t>
            </a:r>
            <a:r>
              <a:rPr sz="2400">
                <a:latin typeface="Times New Roman" panose="02020603050405020304" charset="0"/>
                <a:cs typeface="Times New Roman" panose="02020603050405020304" charset="0"/>
              </a:rPr>
              <a:t>ll be a huge embarrassment. Messi is carrying the whole weight of his team. He has all the </a:t>
            </a:r>
            <a:r>
              <a:rPr lang="en-US" sz="2400">
                <a:latin typeface="Times New Roman" panose="02020603050405020304" charset="0"/>
                <a:cs typeface="Times New Roman" panose="02020603050405020304" charset="0"/>
              </a:rPr>
              <a:t>_______ </a:t>
            </a:r>
            <a:r>
              <a:rPr sz="2400">
                <a:latin typeface="Times New Roman" panose="02020603050405020304" charset="0"/>
                <a:cs typeface="Times New Roman" panose="02020603050405020304" charset="0"/>
              </a:rPr>
              <a:t>in the world. Messi with the ball, into the area, Messi for the comeback. </a:t>
            </a:r>
            <a:r>
              <a:rPr lang="en-US" sz="2400">
                <a:latin typeface="Times New Roman" panose="02020603050405020304" charset="0"/>
                <a:cs typeface="Times New Roman" panose="02020603050405020304" charset="0"/>
              </a:rPr>
              <a:t>A </a:t>
            </a:r>
            <a:r>
              <a:rPr lang="en-US" altLang="zh-CN" sz="2400">
                <a:solidFill>
                  <a:srgbClr val="3333FF"/>
                </a:solidFill>
                <a:latin typeface="Times New Roman" panose="02020603050405020304" charset="0"/>
                <a:ea typeface="+mn-ea"/>
                <a:cs typeface="Times New Roman" panose="02020603050405020304" charset="0"/>
              </a:rPr>
              <a:t>hat-trick</a:t>
            </a:r>
            <a:r>
              <a:rPr sz="2400">
                <a:latin typeface="Times New Roman" panose="02020603050405020304" charset="0"/>
                <a:cs typeface="Times New Roman" panose="02020603050405020304" charset="0"/>
              </a:rPr>
              <a:t> for history. </a:t>
            </a:r>
            <a:endParaRPr sz="2400">
              <a:latin typeface="Times New Roman" panose="02020603050405020304" charset="0"/>
              <a:cs typeface="Times New Roman" panose="02020603050405020304" charset="0"/>
            </a:endParaRPr>
          </a:p>
          <a:p>
            <a:pPr eaLnBrk="1">
              <a:lnSpc>
                <a:spcPct val="100000"/>
              </a:lnSpc>
              <a:defRPr sz="2500">
                <a:latin typeface="Times New Roman" panose="02020603050405020304"/>
                <a:ea typeface="Times New Roman" panose="02020603050405020304"/>
                <a:cs typeface="Times New Roman" panose="02020603050405020304"/>
                <a:sym typeface="Times New Roman" panose="02020603050405020304"/>
              </a:defRPr>
            </a:pPr>
            <a:r>
              <a:rPr lang="en-US" sz="2400">
                <a:latin typeface="Times New Roman" panose="02020603050405020304" charset="0"/>
                <a:cs typeface="Times New Roman" panose="02020603050405020304" charset="0"/>
              </a:rPr>
              <a:t>     </a:t>
            </a:r>
            <a:r>
              <a:rPr sz="2400">
                <a:latin typeface="Times New Roman" panose="02020603050405020304" charset="0"/>
                <a:cs typeface="Times New Roman" panose="02020603050405020304" charset="0"/>
              </a:rPr>
              <a:t>When you have a dream to chase, nothing can stop you.</a:t>
            </a:r>
            <a:endParaRPr sz="2400">
              <a:latin typeface="Times New Roman" panose="02020603050405020304" charset="0"/>
              <a:cs typeface="Times New Roman" panose="02020603050405020304" charset="0"/>
            </a:endParaRPr>
          </a:p>
        </p:txBody>
      </p:sp>
      <p:pic>
        <p:nvPicPr>
          <p:cNvPr id="304" name="AP News Minute 03.15.22" descr="AP News Minute 03.15.22"/>
          <p:cNvPicPr/>
          <p:nvPr>
            <a:audioFile r:link="rId1"/>
            <p:extLst>
              <p:ext uri="{DAA4B4D4-6D71-4841-9C94-3DE7FCFB9230}">
                <p14:media xmlns:p14="http://schemas.microsoft.com/office/powerpoint/2010/main" r:embed="rId2"/>
              </p:ext>
            </p:extLst>
          </p:nvPr>
        </p:nvPicPr>
        <p:blipFill>
          <a:blip r:embed="rId3"/>
          <a:stretch>
            <a:fillRect/>
          </a:stretch>
        </p:blipFill>
        <p:spPr>
          <a:xfrm>
            <a:off x="11562080" y="6238875"/>
            <a:ext cx="1" cy="1"/>
          </a:xfrm>
          <a:prstGeom prst="rect">
            <a:avLst/>
          </a:prstGeom>
          <a:ln w="12700">
            <a:miter lim="400000"/>
            <a:headEnd/>
            <a:tailEnd/>
          </a:ln>
        </p:spPr>
      </p:pic>
      <p:sp>
        <p:nvSpPr>
          <p:cNvPr id="2" name="文本框 16"/>
          <p:cNvSpPr txBox="1"/>
          <p:nvPr/>
        </p:nvSpPr>
        <p:spPr>
          <a:xfrm>
            <a:off x="0" y="0"/>
            <a:ext cx="1326515" cy="428625"/>
          </a:xfrm>
          <a:prstGeom prst="rect">
            <a:avLst/>
          </a:prstGeom>
          <a:solidFill>
            <a:schemeClr val="accent6"/>
          </a:solidFill>
          <a:ln w="12700">
            <a:miter lim="400000"/>
          </a:ln>
        </p:spPr>
        <p:txBody>
          <a:bodyPr wrap="square" lIns="45718" tIns="45718" rIns="45718" bIns="45718">
            <a:spAutoFit/>
          </a:bodyPr>
          <a:lstStyle>
            <a:lvl1pPr>
              <a:defRPr sz="2800" b="1">
                <a:solidFill>
                  <a:srgbClr val="FFFFFF"/>
                </a:solidFill>
                <a:latin typeface="微软雅黑" panose="020B0503020204020204" charset="-122"/>
                <a:ea typeface="微软雅黑" panose="020B0503020204020204" charset="-122"/>
                <a:cs typeface="微软雅黑" panose="020B0503020204020204" charset="-122"/>
                <a:sym typeface="微软雅黑" panose="020B0503020204020204" charset="-122"/>
              </a:defRPr>
            </a:lvl1pPr>
          </a:lstStyle>
          <a:p>
            <a:r>
              <a:rPr sz="2200"/>
              <a:t>听力填空</a:t>
            </a:r>
            <a:r>
              <a:rPr lang="en-US" sz="2200"/>
              <a:t> </a:t>
            </a:r>
            <a:endParaRPr lang="en-US" sz="2200"/>
          </a:p>
        </p:txBody>
      </p:sp>
      <p:pic>
        <p:nvPicPr>
          <p:cNvPr id="3" name="Heart of a Lio">
            <a:hlinkClick r:id="" action="ppaction://media"/>
          </p:cNvPr>
          <p:cNvPicPr/>
          <p:nvPr>
            <a:audioFile r:link="rId4"/>
            <p:extLst>
              <p:ext uri="{DAA4B4D4-6D71-4841-9C94-3DE7FCFB9230}">
                <p14:media xmlns:p14="http://schemas.microsoft.com/office/powerpoint/2010/main" r:embed="rId5"/>
              </p:ext>
            </p:extLst>
          </p:nvPr>
        </p:nvPicPr>
        <p:blipFill>
          <a:blip r:embed="rId3"/>
          <a:stretch>
            <a:fillRect/>
          </a:stretch>
        </p:blipFill>
        <p:spPr>
          <a:xfrm>
            <a:off x="11146155" y="6126480"/>
            <a:ext cx="619125" cy="619125"/>
          </a:xfrm>
          <a:prstGeom prst="rect">
            <a:avLst/>
          </a:prstGeom>
        </p:spPr>
      </p:pic>
      <p:sp>
        <p:nvSpPr>
          <p:cNvPr id="4" name="文本框 3"/>
          <p:cNvSpPr txBox="1"/>
          <p:nvPr/>
        </p:nvSpPr>
        <p:spPr>
          <a:xfrm>
            <a:off x="4994275" y="540385"/>
            <a:ext cx="1323340" cy="368935"/>
          </a:xfrm>
          <a:prstGeom prst="rect">
            <a:avLst/>
          </a:prstGeom>
          <a:noFill/>
          <a:ln w="12700" cap="flat">
            <a:noFill/>
            <a:miter lim="400000"/>
          </a:ln>
        </p:spPr>
        <p:style>
          <a:lnRef idx="0">
            <a:srgbClr val="FFFFFF"/>
          </a:lnRef>
          <a:fillRef idx="0">
            <a:srgbClr val="FFFFFF"/>
          </a:fillRef>
          <a:effectRef idx="0">
            <a:srgbClr val="FFFFFF"/>
          </a:effectRef>
          <a:fontRef idx="none"/>
        </p:style>
        <p:txBody>
          <a:bodyPr rot="0" vertOverflow="overflow" horzOverflow="overflow" vert="horz" wrap="square" lIns="0" tIns="0" rIns="0" bIns="0" numCol="1" spcCol="38100" rtlCol="0" anchor="t" forceAA="0" upright="0">
            <a:spAutoFit/>
          </a:bodyPr>
          <a:p>
            <a:pPr marL="0" marR="0" indent="0" algn="l" defTabSz="914400" rtl="0" fontAlgn="auto" latinLnBrk="0" hangingPunct="0">
              <a:lnSpc>
                <a:spcPct val="100000"/>
              </a:lnSpc>
              <a:spcBef>
                <a:spcPts val="0"/>
              </a:spcBef>
              <a:spcAft>
                <a:spcPts val="0"/>
              </a:spcAft>
              <a:buClrTx/>
              <a:buSzTx/>
              <a:buFontTx/>
              <a:buNone/>
            </a:pPr>
            <a:r>
              <a:rPr sz="2400">
                <a:solidFill>
                  <a:srgbClr val="FF0000"/>
                </a:solidFill>
                <a:latin typeface="Times New Roman" panose="02020603050405020304" charset="0"/>
                <a:cs typeface="Times New Roman" panose="02020603050405020304" charset="0"/>
                <a:sym typeface="+mn-ea"/>
              </a:rPr>
              <a:t>stop him</a:t>
            </a:r>
            <a:endParaRPr kumimoji="0" lang="zh-CN" altLang="en-US" sz="2400" b="0" i="0" u="none" strike="noStrike" cap="none" spc="0" normalizeH="0" baseline="0">
              <a:ln>
                <a:noFill/>
              </a:ln>
              <a:solidFill>
                <a:srgbClr val="FF0000"/>
              </a:solidFill>
              <a:effectLst/>
              <a:uFillTx/>
              <a:latin typeface="Times New Roman" panose="02020603050405020304" charset="0"/>
              <a:ea typeface="+mj-ea"/>
              <a:cs typeface="Times New Roman" panose="02020603050405020304" charset="0"/>
              <a:sym typeface="+mn-ea"/>
            </a:endParaRPr>
          </a:p>
        </p:txBody>
      </p:sp>
      <p:sp>
        <p:nvSpPr>
          <p:cNvPr id="5" name="文本框 4"/>
          <p:cNvSpPr txBox="1"/>
          <p:nvPr/>
        </p:nvSpPr>
        <p:spPr>
          <a:xfrm>
            <a:off x="4024630" y="4184650"/>
            <a:ext cx="2614930" cy="368935"/>
          </a:xfrm>
          <a:prstGeom prst="rect">
            <a:avLst/>
          </a:prstGeom>
          <a:noFill/>
          <a:ln w="12700" cap="flat">
            <a:noFill/>
            <a:miter lim="400000"/>
          </a:ln>
        </p:spPr>
        <p:style>
          <a:lnRef idx="0">
            <a:srgbClr val="FFFFFF"/>
          </a:lnRef>
          <a:fillRef idx="0">
            <a:srgbClr val="FFFFFF"/>
          </a:fillRef>
          <a:effectRef idx="0">
            <a:srgbClr val="FFFFFF"/>
          </a:effectRef>
          <a:fontRef idx="none"/>
        </p:style>
        <p:txBody>
          <a:bodyPr rot="0" vertOverflow="overflow" horzOverflow="overflow" vert="horz" wrap="square" lIns="0" tIns="0" rIns="0" bIns="0" numCol="1" spcCol="38100" rtlCol="0" anchor="t" forceAA="0" upright="0">
            <a:spAutoFit/>
          </a:bodyPr>
          <a:p>
            <a:pPr marL="0" marR="0" indent="0" algn="l" defTabSz="914400" rtl="0" fontAlgn="auto" latinLnBrk="0" hangingPunct="0">
              <a:lnSpc>
                <a:spcPct val="100000"/>
              </a:lnSpc>
              <a:spcBef>
                <a:spcPts val="0"/>
              </a:spcBef>
              <a:spcAft>
                <a:spcPts val="0"/>
              </a:spcAft>
              <a:buClrTx/>
              <a:buSzTx/>
              <a:buFontTx/>
              <a:buNone/>
            </a:pPr>
            <a:r>
              <a:rPr sz="2400">
                <a:solidFill>
                  <a:srgbClr val="FF0000"/>
                </a:solidFill>
                <a:latin typeface="Times New Roman" panose="02020603050405020304" charset="0"/>
                <a:cs typeface="Times New Roman" panose="02020603050405020304" charset="0"/>
                <a:sym typeface="+mn-ea"/>
              </a:rPr>
              <a:t>big losses</a:t>
            </a:r>
            <a:endParaRPr kumimoji="0" lang="en-US" sz="2400" b="0" i="0" u="none" strike="noStrike" cap="none" spc="0" normalizeH="0" baseline="0">
              <a:ln>
                <a:noFill/>
              </a:ln>
              <a:solidFill>
                <a:srgbClr val="FF0000"/>
              </a:solidFill>
              <a:effectLst/>
              <a:uFillTx/>
              <a:latin typeface="Times New Roman" panose="02020603050405020304" charset="0"/>
              <a:ea typeface="+mj-ea"/>
              <a:cs typeface="Times New Roman" panose="02020603050405020304" charset="0"/>
              <a:sym typeface="+mn-ea"/>
            </a:endParaRPr>
          </a:p>
        </p:txBody>
      </p:sp>
      <p:sp>
        <p:nvSpPr>
          <p:cNvPr id="6" name="文本框 5"/>
          <p:cNvSpPr txBox="1"/>
          <p:nvPr/>
        </p:nvSpPr>
        <p:spPr>
          <a:xfrm>
            <a:off x="8135620" y="1986915"/>
            <a:ext cx="1337310" cy="368935"/>
          </a:xfrm>
          <a:prstGeom prst="rect">
            <a:avLst/>
          </a:prstGeom>
          <a:noFill/>
          <a:ln w="12700" cap="flat">
            <a:noFill/>
            <a:miter lim="400000"/>
          </a:ln>
        </p:spPr>
        <p:style>
          <a:lnRef idx="0">
            <a:srgbClr val="FFFFFF"/>
          </a:lnRef>
          <a:fillRef idx="0">
            <a:srgbClr val="FFFFFF"/>
          </a:fillRef>
          <a:effectRef idx="0">
            <a:srgbClr val="FFFFFF"/>
          </a:effectRef>
          <a:fontRef idx="none"/>
        </p:style>
        <p:txBody>
          <a:bodyPr rot="0" vertOverflow="overflow" horzOverflow="overflow" vert="horz" wrap="square" lIns="0" tIns="0" rIns="0" bIns="0" numCol="1" spcCol="38100" rtlCol="0" anchor="t" forceAA="0" upright="0">
            <a:spAutoFit/>
          </a:bodyPr>
          <a:p>
            <a:pPr marL="0" marR="0" indent="0" algn="l" defTabSz="914400" rtl="0" fontAlgn="auto" latinLnBrk="0" hangingPunct="0">
              <a:lnSpc>
                <a:spcPct val="100000"/>
              </a:lnSpc>
              <a:spcBef>
                <a:spcPts val="0"/>
              </a:spcBef>
              <a:spcAft>
                <a:spcPts val="0"/>
              </a:spcAft>
              <a:buClrTx/>
              <a:buSzTx/>
              <a:buFontTx/>
              <a:buNone/>
            </a:pPr>
            <a:r>
              <a:rPr sz="2400">
                <a:solidFill>
                  <a:srgbClr val="FF0000"/>
                </a:solidFill>
                <a:latin typeface="Times New Roman" panose="02020603050405020304" charset="0"/>
                <a:cs typeface="Times New Roman" panose="02020603050405020304" charset="0"/>
                <a:sym typeface="+mn-ea"/>
              </a:rPr>
              <a:t>live up to</a:t>
            </a:r>
            <a:endParaRPr sz="2400">
              <a:solidFill>
                <a:srgbClr val="FF0000"/>
              </a:solidFill>
              <a:latin typeface="Times New Roman" panose="02020603050405020304" charset="0"/>
              <a:cs typeface="Times New Roman" panose="02020603050405020304" charset="0"/>
              <a:sym typeface="+mn-ea"/>
            </a:endParaRPr>
          </a:p>
        </p:txBody>
      </p:sp>
      <p:sp>
        <p:nvSpPr>
          <p:cNvPr id="7" name="文本框 6"/>
          <p:cNvSpPr txBox="1"/>
          <p:nvPr/>
        </p:nvSpPr>
        <p:spPr>
          <a:xfrm>
            <a:off x="6682740" y="5653405"/>
            <a:ext cx="1139190" cy="368935"/>
          </a:xfrm>
          <a:prstGeom prst="rect">
            <a:avLst/>
          </a:prstGeom>
          <a:noFill/>
          <a:ln w="12700" cap="flat">
            <a:noFill/>
            <a:miter lim="400000"/>
          </a:ln>
        </p:spPr>
        <p:style>
          <a:lnRef idx="0">
            <a:srgbClr val="FFFFFF"/>
          </a:lnRef>
          <a:fillRef idx="0">
            <a:srgbClr val="FFFFFF"/>
          </a:fillRef>
          <a:effectRef idx="0">
            <a:srgbClr val="FFFFFF"/>
          </a:effectRef>
          <a:fontRef idx="none"/>
        </p:style>
        <p:txBody>
          <a:bodyPr rot="0" vertOverflow="overflow" horzOverflow="overflow" vert="horz" wrap="square" lIns="0" tIns="0" rIns="0" bIns="0" numCol="1" spcCol="38100" rtlCol="0" anchor="t" forceAA="0" upright="0">
            <a:spAutoFit/>
          </a:bodyPr>
          <a:p>
            <a:pPr marL="0" marR="0" indent="0" algn="l" defTabSz="914400" rtl="0" fontAlgn="auto" latinLnBrk="0" hangingPunct="0">
              <a:lnSpc>
                <a:spcPct val="100000"/>
              </a:lnSpc>
              <a:spcBef>
                <a:spcPts val="0"/>
              </a:spcBef>
              <a:spcAft>
                <a:spcPts val="0"/>
              </a:spcAft>
              <a:buClrTx/>
              <a:buSzTx/>
              <a:buFontTx/>
              <a:buNone/>
            </a:pPr>
            <a:r>
              <a:rPr sz="2400">
                <a:solidFill>
                  <a:srgbClr val="FF0000"/>
                </a:solidFill>
                <a:latin typeface="Times New Roman" panose="02020603050405020304" charset="0"/>
                <a:cs typeface="Times New Roman" panose="02020603050405020304" charset="0"/>
                <a:sym typeface="+mn-ea"/>
              </a:rPr>
              <a:t>pressure </a:t>
            </a:r>
            <a:endParaRPr lang="en-US" sz="2400">
              <a:solidFill>
                <a:srgbClr val="FF0000"/>
              </a:solidFill>
              <a:latin typeface="Times New Roman" panose="02020603050405020304" charset="0"/>
              <a:cs typeface="Times New Roman" panose="02020603050405020304" charset="0"/>
              <a:sym typeface="+mn-ea"/>
            </a:endParaRPr>
          </a:p>
        </p:txBody>
      </p:sp>
      <p:sp>
        <p:nvSpPr>
          <p:cNvPr id="8" name="文本框 7"/>
          <p:cNvSpPr txBox="1"/>
          <p:nvPr/>
        </p:nvSpPr>
        <p:spPr>
          <a:xfrm>
            <a:off x="7089775" y="3096895"/>
            <a:ext cx="1614170" cy="368935"/>
          </a:xfrm>
          <a:prstGeom prst="rect">
            <a:avLst/>
          </a:prstGeom>
          <a:noFill/>
          <a:ln w="12700" cap="flat">
            <a:noFill/>
            <a:miter lim="400000"/>
          </a:ln>
        </p:spPr>
        <p:style>
          <a:lnRef idx="0">
            <a:srgbClr val="FFFFFF"/>
          </a:lnRef>
          <a:fillRef idx="0">
            <a:srgbClr val="FFFFFF"/>
          </a:fillRef>
          <a:effectRef idx="0">
            <a:srgbClr val="FFFFFF"/>
          </a:effectRef>
          <a:fontRef idx="none"/>
        </p:style>
        <p:txBody>
          <a:bodyPr rot="0" vertOverflow="overflow" horzOverflow="overflow" vert="horz" wrap="square" lIns="0" tIns="0" rIns="0" bIns="0" numCol="1" spcCol="38100" rtlCol="0" anchor="t" forceAA="0" upright="0">
            <a:spAutoFit/>
          </a:bodyPr>
          <a:p>
            <a:pPr marL="0" marR="0" indent="0" algn="l" defTabSz="914400" rtl="0" fontAlgn="auto" latinLnBrk="0" hangingPunct="0">
              <a:lnSpc>
                <a:spcPct val="100000"/>
              </a:lnSpc>
              <a:spcBef>
                <a:spcPts val="0"/>
              </a:spcBef>
              <a:spcAft>
                <a:spcPts val="0"/>
              </a:spcAft>
              <a:buClrTx/>
              <a:buSzTx/>
              <a:buFontTx/>
              <a:buNone/>
            </a:pPr>
            <a:r>
              <a:rPr sz="2400">
                <a:solidFill>
                  <a:srgbClr val="FF0000"/>
                </a:solidFill>
                <a:latin typeface="Times New Roman" panose="02020603050405020304" charset="0"/>
                <a:cs typeface="Times New Roman" panose="02020603050405020304" charset="0"/>
                <a:sym typeface="+mn-ea"/>
              </a:rPr>
              <a:t>unstoppable</a:t>
            </a:r>
            <a:endParaRPr kumimoji="0" lang="en-US" sz="2400" b="0" i="0" u="none" strike="noStrike" cap="none" spc="0" normalizeH="0" baseline="0">
              <a:ln>
                <a:noFill/>
              </a:ln>
              <a:solidFill>
                <a:srgbClr val="FF0000"/>
              </a:solidFill>
              <a:effectLst/>
              <a:uFillTx/>
              <a:latin typeface="Times New Roman" panose="02020603050405020304" charset="0"/>
              <a:ea typeface="+mj-ea"/>
              <a:cs typeface="Times New Roman" panose="02020603050405020304" charset="0"/>
              <a:sym typeface="+mn-ea"/>
            </a:endParaRPr>
          </a:p>
        </p:txBody>
      </p:sp>
      <p:sp>
        <p:nvSpPr>
          <p:cNvPr id="9" name="文本框 8"/>
          <p:cNvSpPr txBox="1"/>
          <p:nvPr/>
        </p:nvSpPr>
        <p:spPr>
          <a:xfrm>
            <a:off x="8941435" y="4195445"/>
            <a:ext cx="1339850" cy="368935"/>
          </a:xfrm>
          <a:prstGeom prst="rect">
            <a:avLst/>
          </a:prstGeom>
          <a:noFill/>
          <a:ln w="12700" cap="flat">
            <a:noFill/>
            <a:miter lim="400000"/>
          </a:ln>
        </p:spPr>
        <p:style>
          <a:lnRef idx="0">
            <a:srgbClr val="FFFFFF"/>
          </a:lnRef>
          <a:fillRef idx="0">
            <a:srgbClr val="FFFFFF"/>
          </a:fillRef>
          <a:effectRef idx="0">
            <a:srgbClr val="FFFFFF"/>
          </a:effectRef>
          <a:fontRef idx="none"/>
        </p:style>
        <p:txBody>
          <a:bodyPr rot="0" vertOverflow="overflow" horzOverflow="overflow" vert="horz" wrap="square" lIns="0" tIns="0" rIns="0" bIns="0" numCol="1" spcCol="38100" rtlCol="0" anchor="t" forceAA="0" upright="0">
            <a:spAutoFit/>
          </a:bodyPr>
          <a:p>
            <a:pPr marL="0" marR="0" indent="0" algn="l" defTabSz="914400" rtl="0" fontAlgn="auto" latinLnBrk="0" hangingPunct="0">
              <a:lnSpc>
                <a:spcPct val="100000"/>
              </a:lnSpc>
              <a:spcBef>
                <a:spcPts val="0"/>
              </a:spcBef>
              <a:spcAft>
                <a:spcPts val="0"/>
              </a:spcAft>
              <a:buClrTx/>
              <a:buSzTx/>
              <a:buFontTx/>
              <a:buNone/>
            </a:pPr>
            <a:r>
              <a:rPr sz="2400">
                <a:solidFill>
                  <a:srgbClr val="FF0000"/>
                </a:solidFill>
                <a:latin typeface="Times New Roman" panose="02020603050405020304" charset="0"/>
                <a:cs typeface="Times New Roman" panose="02020603050405020304" charset="0"/>
                <a:sym typeface="+mn-ea"/>
              </a:rPr>
              <a:t>cursed</a:t>
            </a:r>
            <a:endParaRPr sz="2400">
              <a:solidFill>
                <a:srgbClr val="FF0000"/>
              </a:solidFill>
              <a:latin typeface="Times New Roman" panose="02020603050405020304" charset="0"/>
              <a:cs typeface="Times New Roman" panose="02020603050405020304" charset="0"/>
              <a:sym typeface="+mn-ea"/>
            </a:endParaRPr>
          </a:p>
        </p:txBody>
      </p:sp>
      <p:sp>
        <p:nvSpPr>
          <p:cNvPr id="10" name="文本框 9"/>
          <p:cNvSpPr txBox="1"/>
          <p:nvPr/>
        </p:nvSpPr>
        <p:spPr>
          <a:xfrm>
            <a:off x="7272020" y="2701925"/>
            <a:ext cx="2244090" cy="368935"/>
          </a:xfrm>
          <a:prstGeom prst="rect">
            <a:avLst/>
          </a:prstGeom>
          <a:noFill/>
          <a:ln w="12700" cap="flat">
            <a:noFill/>
            <a:miter lim="400000"/>
          </a:ln>
        </p:spPr>
        <p:style>
          <a:lnRef idx="0">
            <a:srgbClr val="FFFFFF"/>
          </a:lnRef>
          <a:fillRef idx="0">
            <a:srgbClr val="FFFFFF"/>
          </a:fillRef>
          <a:effectRef idx="0">
            <a:srgbClr val="FFFFFF"/>
          </a:effectRef>
          <a:fontRef idx="none"/>
        </p:style>
        <p:txBody>
          <a:bodyPr rot="0" vertOverflow="overflow" horzOverflow="overflow" vert="horz" wrap="square" lIns="0" tIns="0" rIns="0" bIns="0" numCol="1" spcCol="38100" rtlCol="0" anchor="t" forceAA="0" upright="0">
            <a:spAutoFit/>
          </a:bodyPr>
          <a:p>
            <a:pPr marL="0" marR="0" indent="0" algn="l" defTabSz="914400" rtl="0" fontAlgn="auto" latinLnBrk="0" hangingPunct="0">
              <a:lnSpc>
                <a:spcPct val="100000"/>
              </a:lnSpc>
              <a:spcBef>
                <a:spcPts val="0"/>
              </a:spcBef>
              <a:spcAft>
                <a:spcPts val="0"/>
              </a:spcAft>
              <a:buClrTx/>
              <a:buSzTx/>
              <a:buFontTx/>
              <a:buNone/>
            </a:pPr>
            <a:r>
              <a:rPr sz="2400">
                <a:solidFill>
                  <a:srgbClr val="FF0000"/>
                </a:solidFill>
                <a:latin typeface="Times New Roman" panose="02020603050405020304" charset="0"/>
                <a:cs typeface="Times New Roman" panose="02020603050405020304" charset="0"/>
                <a:sym typeface="+mn-ea"/>
              </a:rPr>
              <a:t>Introducing </a:t>
            </a:r>
            <a:endParaRPr sz="2400">
              <a:solidFill>
                <a:srgbClr val="FF0000"/>
              </a:solidFill>
              <a:latin typeface="Times New Roman" panose="02020603050405020304" charset="0"/>
              <a:cs typeface="Times New Roman" panose="02020603050405020304" charset="0"/>
              <a:sym typeface="+mn-ea"/>
            </a:endParaRPr>
          </a:p>
        </p:txBody>
      </p:sp>
      <p:sp>
        <p:nvSpPr>
          <p:cNvPr id="11" name="文本框 10"/>
          <p:cNvSpPr txBox="1"/>
          <p:nvPr/>
        </p:nvSpPr>
        <p:spPr>
          <a:xfrm>
            <a:off x="3884295" y="909320"/>
            <a:ext cx="999490" cy="368935"/>
          </a:xfrm>
          <a:prstGeom prst="rect">
            <a:avLst/>
          </a:prstGeom>
          <a:noFill/>
          <a:ln w="12700" cap="flat">
            <a:noFill/>
            <a:miter lim="400000"/>
          </a:ln>
        </p:spPr>
        <p:style>
          <a:lnRef idx="0">
            <a:srgbClr val="FFFFFF"/>
          </a:lnRef>
          <a:fillRef idx="0">
            <a:srgbClr val="FFFFFF"/>
          </a:fillRef>
          <a:effectRef idx="0">
            <a:srgbClr val="FFFFFF"/>
          </a:effectRef>
          <a:fontRef idx="none"/>
        </p:style>
        <p:txBody>
          <a:bodyPr rot="0" vertOverflow="overflow" horzOverflow="overflow" vert="horz" wrap="square" lIns="0" tIns="0" rIns="0" bIns="0" numCol="1" spcCol="38100" rtlCol="0" anchor="t" forceAA="0" upright="0">
            <a:spAutoFit/>
          </a:bodyPr>
          <a:p>
            <a:pPr marL="0" marR="0" indent="0" algn="l" defTabSz="914400" rtl="0" fontAlgn="auto" latinLnBrk="0" hangingPunct="0">
              <a:lnSpc>
                <a:spcPct val="100000"/>
              </a:lnSpc>
              <a:spcBef>
                <a:spcPts val="0"/>
              </a:spcBef>
              <a:spcAft>
                <a:spcPts val="0"/>
              </a:spcAft>
              <a:buClrTx/>
              <a:buSzTx/>
              <a:buFontTx/>
              <a:buNone/>
            </a:pPr>
            <a:r>
              <a:rPr sz="2400">
                <a:solidFill>
                  <a:srgbClr val="FF0000"/>
                </a:solidFill>
                <a:latin typeface="Times New Roman" panose="02020603050405020304" charset="0"/>
                <a:cs typeface="Times New Roman" panose="02020603050405020304" charset="0"/>
                <a:sym typeface="+mn-ea"/>
              </a:rPr>
              <a:t>growth </a:t>
            </a:r>
            <a:endParaRPr sz="2400">
              <a:solidFill>
                <a:srgbClr val="FF0000"/>
              </a:solidFill>
              <a:latin typeface="Times New Roman" panose="02020603050405020304" charset="0"/>
              <a:cs typeface="Times New Roman" panose="02020603050405020304" charset="0"/>
              <a:sym typeface="+mn-ea"/>
            </a:endParaRPr>
          </a:p>
        </p:txBody>
      </p:sp>
      <p:sp>
        <p:nvSpPr>
          <p:cNvPr id="12" name="文本框 11"/>
          <p:cNvSpPr txBox="1"/>
          <p:nvPr/>
        </p:nvSpPr>
        <p:spPr>
          <a:xfrm>
            <a:off x="1339215" y="1278255"/>
            <a:ext cx="1402715" cy="368935"/>
          </a:xfrm>
          <a:prstGeom prst="rect">
            <a:avLst/>
          </a:prstGeom>
          <a:noFill/>
          <a:ln w="12700" cap="flat">
            <a:noFill/>
            <a:miter lim="400000"/>
          </a:ln>
        </p:spPr>
        <p:style>
          <a:lnRef idx="0">
            <a:srgbClr val="FFFFFF"/>
          </a:lnRef>
          <a:fillRef idx="0">
            <a:srgbClr val="FFFFFF"/>
          </a:fillRef>
          <a:effectRef idx="0">
            <a:srgbClr val="FFFFFF"/>
          </a:effectRef>
          <a:fontRef idx="none"/>
        </p:style>
        <p:txBody>
          <a:bodyPr rot="0" vertOverflow="overflow" horzOverflow="overflow" vert="horz" wrap="square" lIns="0" tIns="0" rIns="0" bIns="0" numCol="1" spcCol="38100" rtlCol="0" anchor="t" forceAA="0" upright="0">
            <a:spAutoFit/>
          </a:bodyPr>
          <a:p>
            <a:pPr marL="0" marR="0" indent="0" algn="l" defTabSz="914400" rtl="0" fontAlgn="auto" latinLnBrk="0" hangingPunct="0">
              <a:lnSpc>
                <a:spcPct val="100000"/>
              </a:lnSpc>
              <a:spcBef>
                <a:spcPts val="0"/>
              </a:spcBef>
              <a:spcAft>
                <a:spcPts val="0"/>
              </a:spcAft>
              <a:buClrTx/>
              <a:buSzTx/>
              <a:buFontTx/>
              <a:buNone/>
            </a:pPr>
            <a:r>
              <a:rPr sz="2400">
                <a:solidFill>
                  <a:srgbClr val="FF0000"/>
                </a:solidFill>
                <a:latin typeface="Times New Roman" panose="02020603050405020304" charset="0"/>
                <a:cs typeface="Times New Roman" panose="02020603050405020304" charset="0"/>
                <a:sym typeface="+mn-ea"/>
              </a:rPr>
              <a:t>give up on</a:t>
            </a:r>
            <a:endParaRPr kumimoji="0" lang="zh-CN" altLang="en-US" sz="2400" b="0" i="0" u="none" strike="noStrike" cap="none" spc="0" normalizeH="0" baseline="0">
              <a:ln>
                <a:noFill/>
              </a:ln>
              <a:solidFill>
                <a:srgbClr val="FF0000"/>
              </a:solidFill>
              <a:effectLst/>
              <a:uFillTx/>
              <a:latin typeface="Times New Roman" panose="02020603050405020304" charset="0"/>
              <a:ea typeface="+mj-ea"/>
              <a:cs typeface="Times New Roman" panose="02020603050405020304" charset="0"/>
              <a:sym typeface="+mn-ea"/>
            </a:endParaRPr>
          </a:p>
        </p:txBody>
      </p:sp>
      <p:sp>
        <p:nvSpPr>
          <p:cNvPr id="13" name="文本框 12"/>
          <p:cNvSpPr txBox="1"/>
          <p:nvPr/>
        </p:nvSpPr>
        <p:spPr>
          <a:xfrm>
            <a:off x="2345690" y="3804920"/>
            <a:ext cx="869950" cy="368935"/>
          </a:xfrm>
          <a:prstGeom prst="rect">
            <a:avLst/>
          </a:prstGeom>
          <a:noFill/>
          <a:ln w="12700" cap="flat">
            <a:noFill/>
            <a:miter lim="400000"/>
          </a:ln>
        </p:spPr>
        <p:style>
          <a:lnRef idx="0">
            <a:srgbClr val="FFFFFF"/>
          </a:lnRef>
          <a:fillRef idx="0">
            <a:srgbClr val="FFFFFF"/>
          </a:fillRef>
          <a:effectRef idx="0">
            <a:srgbClr val="FFFFFF"/>
          </a:effectRef>
          <a:fontRef idx="none"/>
        </p:style>
        <p:txBody>
          <a:bodyPr rot="0" vertOverflow="overflow" horzOverflow="overflow" vert="horz" wrap="square" lIns="0" tIns="0" rIns="0" bIns="0" numCol="1" spcCol="38100" rtlCol="0" anchor="t" forceAA="0" upright="0">
            <a:spAutoFit/>
          </a:bodyPr>
          <a:p>
            <a:pPr marL="0" marR="0" indent="0" algn="l" defTabSz="914400" rtl="0" fontAlgn="auto" latinLnBrk="0" hangingPunct="0">
              <a:lnSpc>
                <a:spcPct val="100000"/>
              </a:lnSpc>
              <a:spcBef>
                <a:spcPts val="0"/>
              </a:spcBef>
              <a:spcAft>
                <a:spcPts val="0"/>
              </a:spcAft>
              <a:buClrTx/>
              <a:buSzTx/>
              <a:buFontTx/>
              <a:buNone/>
            </a:pPr>
            <a:r>
              <a:rPr sz="2400">
                <a:solidFill>
                  <a:srgbClr val="FF0000"/>
                </a:solidFill>
                <a:latin typeface="Times New Roman" panose="02020603050405020304" charset="0"/>
                <a:cs typeface="Times New Roman" panose="02020603050405020304" charset="0"/>
                <a:sym typeface="+mn-ea"/>
              </a:rPr>
              <a:t>glory</a:t>
            </a:r>
            <a:endParaRPr kumimoji="0" lang="en-US" sz="2400" b="0" i="0" u="none" strike="noStrike" cap="none" spc="0" normalizeH="0" baseline="0">
              <a:ln>
                <a:noFill/>
              </a:ln>
              <a:solidFill>
                <a:srgbClr val="FF0000"/>
              </a:solidFill>
              <a:effectLst/>
              <a:uFillTx/>
              <a:latin typeface="Times New Roman" panose="02020603050405020304" charset="0"/>
              <a:ea typeface="+mj-ea"/>
              <a:cs typeface="Times New Roman" panose="02020603050405020304" charset="0"/>
              <a:sym typeface="+mn-ea"/>
            </a:endParaRPr>
          </a:p>
        </p:txBody>
      </p:sp>
    </p:spTree>
  </p:cSld>
  <p:clrMapOvr>
    <a:masterClrMapping/>
  </p:clrMapOvr>
  <p:transition spd="med"/>
  <p:timing>
    <p:tnLst>
      <p:par>
        <p:cTn id="1" dur="indefinite" restart="never" fill="hold"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wipe(down)">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wipe(down)">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wipe(down)">
                                      <p:cBhvr>
                                        <p:cTn id="22" dur="500"/>
                                        <p:tgtEl>
                                          <p:spTgt spid="6"/>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wipe(down)">
                                      <p:cBhvr>
                                        <p:cTn id="27" dur="500"/>
                                        <p:tgtEl>
                                          <p:spTgt spid="10"/>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wipe(down)">
                                      <p:cBhvr>
                                        <p:cTn id="32" dur="500"/>
                                        <p:tgtEl>
                                          <p:spTgt spid="8"/>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wipe(down)">
                                      <p:cBhvr>
                                        <p:cTn id="37" dur="500"/>
                                        <p:tgtEl>
                                          <p:spTgt spid="13"/>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grpId="0" nodeType="clickEffect">
                                  <p:stCondLst>
                                    <p:cond delay="0"/>
                                  </p:stCondLst>
                                  <p:childTnLst>
                                    <p:set>
                                      <p:cBhvr>
                                        <p:cTn id="41" dur="1" fill="hold">
                                          <p:stCondLst>
                                            <p:cond delay="0"/>
                                          </p:stCondLst>
                                        </p:cTn>
                                        <p:tgtEl>
                                          <p:spTgt spid="5"/>
                                        </p:tgtEl>
                                        <p:attrNameLst>
                                          <p:attrName>style.visibility</p:attrName>
                                        </p:attrNameLst>
                                      </p:cBhvr>
                                      <p:to>
                                        <p:strVal val="visible"/>
                                      </p:to>
                                    </p:set>
                                    <p:animEffect transition="in" filter="wipe(down)">
                                      <p:cBhvr>
                                        <p:cTn id="42" dur="500"/>
                                        <p:tgtEl>
                                          <p:spTgt spid="5"/>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4" fill="hold" grpId="0" nodeType="clickEffect">
                                  <p:stCondLst>
                                    <p:cond delay="0"/>
                                  </p:stCondLst>
                                  <p:childTnLst>
                                    <p:set>
                                      <p:cBhvr>
                                        <p:cTn id="46" dur="1" fill="hold">
                                          <p:stCondLst>
                                            <p:cond delay="0"/>
                                          </p:stCondLst>
                                        </p:cTn>
                                        <p:tgtEl>
                                          <p:spTgt spid="9"/>
                                        </p:tgtEl>
                                        <p:attrNameLst>
                                          <p:attrName>style.visibility</p:attrName>
                                        </p:attrNameLst>
                                      </p:cBhvr>
                                      <p:to>
                                        <p:strVal val="visible"/>
                                      </p:to>
                                    </p:set>
                                    <p:animEffect transition="in" filter="wipe(down)">
                                      <p:cBhvr>
                                        <p:cTn id="47" dur="500"/>
                                        <p:tgtEl>
                                          <p:spTgt spid="9"/>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4" fill="hold" grpId="0" nodeType="clickEffect">
                                  <p:stCondLst>
                                    <p:cond delay="0"/>
                                  </p:stCondLst>
                                  <p:childTnLst>
                                    <p:set>
                                      <p:cBhvr>
                                        <p:cTn id="51" dur="1" fill="hold">
                                          <p:stCondLst>
                                            <p:cond delay="0"/>
                                          </p:stCondLst>
                                        </p:cTn>
                                        <p:tgtEl>
                                          <p:spTgt spid="7"/>
                                        </p:tgtEl>
                                        <p:attrNameLst>
                                          <p:attrName>style.visibility</p:attrName>
                                        </p:attrNameLst>
                                      </p:cBhvr>
                                      <p:to>
                                        <p:strVal val="visible"/>
                                      </p:to>
                                    </p:set>
                                    <p:animEffect transition="in" filter="wipe(down)">
                                      <p:cBhvr>
                                        <p:cTn id="5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0">
              <p:cMediaNode numSld="1" showWhenStopped="0">
                <p:cTn id="53" fill="hold" display="0">
                  <p:stCondLst>
                    <p:cond delay="indefinite"/>
                  </p:stCondLst>
                </p:cTn>
                <p:tgtEl>
                  <p:spTgt spid="304"/>
                </p:tgtEl>
              </p:cMediaNode>
            </p:audio>
            <p:audio>
              <p:cMediaNode>
                <p:cTn id="54" fill="hold" display="1">
                  <p:stCondLst>
                    <p:cond delay="indefinite"/>
                  </p:stCondLst>
                  <p:endCondLst>
                    <p:cond evt="onStopAudio">
                      <p:tgtEl>
                        <p:sldTgt/>
                      </p:tgtEl>
                    </p:cond>
                  </p:endCondLst>
                </p:cTn>
                <p:tgtEl>
                  <p:spTgt spid="3"/>
                </p:tgtEl>
              </p:cMediaNode>
            </p:audio>
          </p:childTnLst>
        </p:cTn>
      </p:par>
    </p:tnLst>
    <p:bldLst>
      <p:bldP spid="4" grpId="0" bldLvl="0" animBg="1"/>
      <p:bldP spid="5" grpId="0" bldLvl="0" animBg="1"/>
      <p:bldP spid="6" grpId="0" bldLvl="0" animBg="1"/>
      <p:bldP spid="7" grpId="0" bldLvl="0" animBg="1"/>
      <p:bldP spid="8" grpId="0" bldLvl="0" animBg="1"/>
      <p:bldP spid="9" grpId="0" bldLvl="0" animBg="1"/>
      <p:bldP spid="10" grpId="0" bldLvl="0" animBg="1"/>
      <p:bldP spid="11" grpId="0" bldLvl="0" animBg="1"/>
      <p:bldP spid="12" grpId="0" bldLvl="0" animBg="1"/>
      <p:bldP spid="13" grpId="0" bldLvl="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02" name="文本框 3"/>
          <p:cNvSpPr txBox="1"/>
          <p:nvPr/>
        </p:nvSpPr>
        <p:spPr>
          <a:xfrm>
            <a:off x="25400" y="520700"/>
            <a:ext cx="12178030" cy="4861560"/>
          </a:xfrm>
          <a:prstGeom prst="rect">
            <a:avLst/>
          </a:prstGeom>
          <a:noFill/>
        </p:spPr>
        <p:txBody>
          <a:bodyPr wrap="square" rtlCol="0">
            <a:spAutoFit/>
          </a:bodyPr>
          <a:lstStyle/>
          <a:p>
            <a:pPr indent="0" algn="l">
              <a:lnSpc>
                <a:spcPct val="90000"/>
              </a:lnSpc>
              <a:spcBef>
                <a:spcPts val="1000"/>
              </a:spcBef>
              <a:buClrTx/>
              <a:buSzTx/>
              <a:buFont typeface="Arial" panose="020B0604020202020204" pitchFamily="34" charset="0"/>
              <a:buNone/>
            </a:pPr>
            <a:r>
              <a:rPr lang="en-US" altLang="zh-CN" sz="2800">
                <a:latin typeface="Times New Roman" panose="02020603050405020304" charset="0"/>
                <a:ea typeface="华文中宋" panose="02010600040101010101" charset="-122"/>
                <a:cs typeface="Times New Roman" panose="02020603050405020304" charset="0"/>
                <a:sym typeface="+mn-ea"/>
              </a:rPr>
              <a:t>1</a:t>
            </a:r>
            <a:r>
              <a:rPr lang="zh-CN" altLang="en-US" sz="2800">
                <a:latin typeface="Times New Roman" panose="02020603050405020304" charset="0"/>
                <a:ea typeface="华文中宋" panose="02010600040101010101" charset="-122"/>
                <a:cs typeface="Times New Roman" panose="02020603050405020304" charset="0"/>
                <a:sym typeface="+mn-ea"/>
              </a:rPr>
              <a:t>. </a:t>
            </a:r>
            <a:r>
              <a:rPr lang="en-US" altLang="zh-CN" sz="2800">
                <a:solidFill>
                  <a:srgbClr val="3333FF"/>
                </a:solidFill>
                <a:latin typeface="Times New Roman" panose="02020603050405020304" charset="0"/>
                <a:cs typeface="Times New Roman" panose="02020603050405020304" charset="0"/>
                <a:sym typeface="+mn-ea"/>
              </a:rPr>
              <a:t>defect</a:t>
            </a:r>
            <a:r>
              <a:rPr lang="en-US" altLang="zh-CN" sz="2800">
                <a:latin typeface="Times New Roman" panose="02020603050405020304" charset="0"/>
                <a:ea typeface="华文中宋" panose="02010600040101010101" charset="-122"/>
                <a:cs typeface="Times New Roman" panose="02020603050405020304" charset="0"/>
                <a:sym typeface="+mn-ea"/>
              </a:rPr>
              <a:t>: a fault in sth or in the way it has been made which means that it is not perfect    </a:t>
            </a:r>
            <a:r>
              <a:rPr lang="zh-CN" altLang="en-US" sz="2800">
                <a:latin typeface="Times New Roman" panose="02020603050405020304" charset="0"/>
                <a:ea typeface="华文中宋" panose="02010600040101010101" charset="-122"/>
                <a:cs typeface="Times New Roman" panose="02020603050405020304" charset="0"/>
                <a:sym typeface="+mn-ea"/>
              </a:rPr>
              <a:t>缺点；缺陷；毛病</a:t>
            </a:r>
            <a:endParaRPr lang="zh-CN" altLang="en-US" sz="2800">
              <a:latin typeface="Times New Roman" panose="02020603050405020304" charset="0"/>
              <a:ea typeface="华文中宋" panose="02010600040101010101" charset="-122"/>
              <a:cs typeface="Times New Roman" panose="02020603050405020304" charset="0"/>
              <a:sym typeface="+mn-ea"/>
            </a:endParaRPr>
          </a:p>
          <a:p>
            <a:pPr marL="457200" indent="-457200" algn="l">
              <a:lnSpc>
                <a:spcPct val="90000"/>
              </a:lnSpc>
              <a:spcBef>
                <a:spcPts val="1000"/>
              </a:spcBef>
              <a:buClrTx/>
              <a:buSzTx/>
              <a:buFont typeface="Wingdings" panose="05000000000000000000" charset="0"/>
              <a:buChar char="ü"/>
            </a:pPr>
            <a:r>
              <a:rPr lang="en-US" altLang="zh-CN" sz="2800">
                <a:latin typeface="Times New Roman" panose="02020603050405020304" charset="0"/>
                <a:ea typeface="华文中宋" panose="02010600040101010101" charset="-122"/>
                <a:cs typeface="Times New Roman" panose="02020603050405020304" charset="0"/>
              </a:rPr>
              <a:t> A defect in the aircraft caused the crash.</a:t>
            </a:r>
            <a:r>
              <a:rPr lang="zh-CN" altLang="en-US" sz="2700">
                <a:latin typeface="Times New Roman" panose="02020603050405020304" charset="0"/>
                <a:ea typeface="华文中宋" panose="02010600040101010101" charset="-122"/>
                <a:cs typeface="Times New Roman" panose="02020603050405020304" charset="0"/>
                <a:sym typeface="+mn-ea"/>
              </a:rPr>
              <a:t>飞机的一个缺陷导致了这起坠毁事故</a:t>
            </a:r>
            <a:r>
              <a:rPr lang="zh-CN" altLang="en-US" sz="2800">
                <a:latin typeface="Times New Roman" panose="02020603050405020304" charset="0"/>
                <a:ea typeface="华文中宋" panose="02010600040101010101" charset="-122"/>
                <a:cs typeface="Times New Roman" panose="02020603050405020304" charset="0"/>
                <a:sym typeface="+mn-ea"/>
              </a:rPr>
              <a:t>。</a:t>
            </a:r>
            <a:endParaRPr lang="zh-CN" altLang="en-US" sz="2800">
              <a:latin typeface="Times New Roman" panose="02020603050405020304" charset="0"/>
              <a:ea typeface="华文中宋" panose="02010600040101010101" charset="-122"/>
              <a:cs typeface="Times New Roman" panose="02020603050405020304" charset="0"/>
              <a:sym typeface="+mn-ea"/>
            </a:endParaRPr>
          </a:p>
          <a:p>
            <a:pPr marL="457200" indent="-457200" algn="l">
              <a:lnSpc>
                <a:spcPct val="90000"/>
              </a:lnSpc>
              <a:spcBef>
                <a:spcPts val="1000"/>
              </a:spcBef>
              <a:buClrTx/>
              <a:buSzTx/>
              <a:buFont typeface="Wingdings" panose="05000000000000000000" charset="0"/>
              <a:buChar char="ü"/>
            </a:pPr>
            <a:endParaRPr lang="zh-CN" altLang="en-US" sz="2800">
              <a:latin typeface="Times New Roman" panose="02020603050405020304" charset="0"/>
              <a:ea typeface="华文中宋" panose="02010600040101010101" charset="-122"/>
              <a:cs typeface="Times New Roman" panose="02020603050405020304" charset="0"/>
              <a:sym typeface="+mn-ea"/>
            </a:endParaRPr>
          </a:p>
          <a:p>
            <a:pPr algn="l">
              <a:lnSpc>
                <a:spcPct val="90000"/>
              </a:lnSpc>
              <a:spcBef>
                <a:spcPts val="1000"/>
              </a:spcBef>
              <a:buClrTx/>
              <a:buSzTx/>
              <a:buFont typeface="Wingdings" panose="05000000000000000000" charset="0"/>
            </a:pPr>
            <a:endParaRPr sz="2800">
              <a:ea typeface="华文中宋" panose="02010600040101010101" charset="-122"/>
              <a:sym typeface="+mn-ea"/>
            </a:endParaRPr>
          </a:p>
          <a:p>
            <a:pPr algn="l">
              <a:lnSpc>
                <a:spcPct val="90000"/>
              </a:lnSpc>
              <a:spcBef>
                <a:spcPts val="1000"/>
              </a:spcBef>
              <a:buClrTx/>
              <a:buSzTx/>
              <a:buFont typeface="Wingdings" panose="05000000000000000000" charset="0"/>
            </a:pPr>
            <a:endParaRPr sz="2800">
              <a:ea typeface="华文中宋" panose="02010600040101010101" charset="-122"/>
              <a:sym typeface="+mn-ea"/>
            </a:endParaRPr>
          </a:p>
          <a:p>
            <a:pPr algn="l">
              <a:lnSpc>
                <a:spcPct val="90000"/>
              </a:lnSpc>
              <a:spcBef>
                <a:spcPts val="1000"/>
              </a:spcBef>
              <a:buClrTx/>
              <a:buSzTx/>
              <a:buFont typeface="Wingdings" panose="05000000000000000000" charset="0"/>
            </a:pPr>
            <a:r>
              <a:rPr lang="en-US" altLang="zh-CN" sz="2800">
                <a:latin typeface="Times New Roman" panose="02020603050405020304" charset="0"/>
                <a:cs typeface="Times New Roman" panose="02020603050405020304" charset="0"/>
              </a:rPr>
              <a:t>2. </a:t>
            </a:r>
            <a:r>
              <a:rPr lang="en-US" altLang="zh-CN" sz="2800">
                <a:solidFill>
                  <a:srgbClr val="3333FF"/>
                </a:solidFill>
                <a:latin typeface="Times New Roman" panose="02020603050405020304" charset="0"/>
                <a:cs typeface="Times New Roman" panose="02020603050405020304" charset="0"/>
              </a:rPr>
              <a:t>hat-trick</a:t>
            </a:r>
            <a:r>
              <a:rPr lang="en-US" altLang="zh-CN" sz="2800"/>
              <a:t>:</a:t>
            </a:r>
            <a:r>
              <a:rPr lang="en-US" altLang="zh-CN" sz="2800">
                <a:latin typeface="Times New Roman" panose="02020603050405020304" charset="0"/>
                <a:cs typeface="Times New Roman" panose="02020603050405020304" charset="0"/>
              </a:rPr>
              <a:t> three points, goals,etc. scored by the same player in a particular match or game; three successes achieved by one person    </a:t>
            </a:r>
            <a:r>
              <a:rPr lang="zh-CN" altLang="en-US" sz="2800">
                <a:latin typeface="Times New Roman" panose="02020603050405020304" charset="0"/>
                <a:ea typeface="华文中宋" panose="02010600040101010101" charset="-122"/>
                <a:cs typeface="Times New Roman" panose="02020603050405020304" charset="0"/>
              </a:rPr>
              <a:t>帽子戏法</a:t>
            </a:r>
            <a:endParaRPr lang="zh-CN" altLang="en-US" sz="2800">
              <a:latin typeface="Times New Roman" panose="02020603050405020304" charset="0"/>
              <a:ea typeface="华文中宋" panose="02010600040101010101" charset="-122"/>
              <a:cs typeface="Times New Roman" panose="02020603050405020304" charset="0"/>
            </a:endParaRPr>
          </a:p>
          <a:p>
            <a:pPr marL="457200" indent="-457200" algn="l">
              <a:lnSpc>
                <a:spcPct val="90000"/>
              </a:lnSpc>
              <a:spcBef>
                <a:spcPts val="1000"/>
              </a:spcBef>
              <a:buClrTx/>
              <a:buSzTx/>
              <a:buFont typeface="Wingdings" panose="05000000000000000000" charset="0"/>
              <a:buChar char="ü"/>
            </a:pPr>
            <a:r>
              <a:rPr lang="en-US" altLang="zh-CN" sz="2800">
                <a:latin typeface="Times New Roman" panose="02020603050405020304" charset="0"/>
                <a:cs typeface="Times New Roman" panose="02020603050405020304" charset="0"/>
                <a:sym typeface="+mn-ea"/>
              </a:rPr>
              <a:t>Mbappe became the second man to score a hat-trick in a FIFA World Cup final.   </a:t>
            </a:r>
            <a:endParaRPr lang="en-US" altLang="zh-CN" sz="2800">
              <a:latin typeface="Times New Roman" panose="02020603050405020304" charset="0"/>
              <a:cs typeface="Times New Roman" panose="02020603050405020304" charset="0"/>
              <a:sym typeface="+mn-ea"/>
            </a:endParaRPr>
          </a:p>
          <a:p>
            <a:pPr indent="0" algn="l">
              <a:lnSpc>
                <a:spcPct val="90000"/>
              </a:lnSpc>
              <a:spcBef>
                <a:spcPts val="1000"/>
              </a:spcBef>
              <a:buClrTx/>
              <a:buSzTx/>
              <a:buFont typeface="Wingdings" panose="05000000000000000000" charset="0"/>
              <a:buNone/>
            </a:pPr>
            <a:r>
              <a:rPr lang="en-US" altLang="zh-CN" sz="2800">
                <a:latin typeface="Times New Roman" panose="02020603050405020304" charset="0"/>
                <a:ea typeface="华文中宋" panose="02010600040101010101" charset="-122"/>
                <a:cs typeface="Times New Roman" panose="02020603050405020304" charset="0"/>
                <a:sym typeface="+mn-ea"/>
              </a:rPr>
              <a:t>     </a:t>
            </a:r>
            <a:r>
              <a:rPr lang="zh-CN" altLang="en-US" sz="2800">
                <a:latin typeface="Times New Roman" panose="02020603050405020304" charset="0"/>
                <a:ea typeface="华文中宋" panose="02010600040101010101" charset="-122"/>
                <a:cs typeface="Times New Roman" panose="02020603050405020304" charset="0"/>
                <a:sym typeface="+mn-ea"/>
              </a:rPr>
              <a:t>姆巴佩成为第二位在世界杯决赛中上演帽子戏法的球员。</a:t>
            </a:r>
            <a:r>
              <a:rPr lang="en-US" altLang="zh-CN" sz="2800">
                <a:latin typeface="Times New Roman" panose="02020603050405020304" charset="0"/>
                <a:ea typeface="华文中宋" panose="02010600040101010101" charset="-122"/>
                <a:cs typeface="Times New Roman" panose="02020603050405020304" charset="0"/>
                <a:sym typeface="+mn-ea"/>
              </a:rPr>
              <a:t> </a:t>
            </a:r>
            <a:endParaRPr lang="en-US" altLang="zh-CN" sz="2800">
              <a:latin typeface="Times New Roman" panose="02020603050405020304" charset="0"/>
              <a:cs typeface="Times New Roman" panose="02020603050405020304" charset="0"/>
              <a:sym typeface="+mn-ea"/>
            </a:endParaRPr>
          </a:p>
        </p:txBody>
      </p:sp>
      <p:sp>
        <p:nvSpPr>
          <p:cNvPr id="1048607" name="文本框 5"/>
          <p:cNvSpPr txBox="1"/>
          <p:nvPr/>
        </p:nvSpPr>
        <p:spPr>
          <a:xfrm>
            <a:off x="147320" y="6111875"/>
            <a:ext cx="5285740" cy="521970"/>
          </a:xfrm>
          <a:prstGeom prst="rect">
            <a:avLst/>
          </a:prstGeom>
          <a:noFill/>
        </p:spPr>
        <p:txBody>
          <a:bodyPr wrap="square" rtlCol="0">
            <a:spAutoFit/>
          </a:bodyPr>
          <a:lstStyle/>
          <a:p>
            <a:r>
              <a:rPr lang="en-US" sz="2800">
                <a:solidFill>
                  <a:srgbClr val="FF0000"/>
                </a:solidFill>
                <a:latin typeface="Times New Roman" panose="02020603050405020304" charset="0"/>
                <a:cs typeface="Times New Roman" panose="02020603050405020304" charset="0"/>
              </a:rPr>
              <a:t>I scored a hat-trick against Arsenal.</a:t>
            </a:r>
            <a:endParaRPr lang="en-US" sz="2800">
              <a:solidFill>
                <a:srgbClr val="FF0000"/>
              </a:solidFill>
              <a:latin typeface="Times New Roman" panose="02020603050405020304" charset="0"/>
              <a:cs typeface="Times New Roman" panose="02020603050405020304" charset="0"/>
            </a:endParaRPr>
          </a:p>
        </p:txBody>
      </p:sp>
      <p:sp>
        <p:nvSpPr>
          <p:cNvPr id="1048608" name="文本框 7"/>
          <p:cNvSpPr txBox="1"/>
          <p:nvPr/>
        </p:nvSpPr>
        <p:spPr>
          <a:xfrm>
            <a:off x="1772285" y="1953260"/>
            <a:ext cx="7741285" cy="521970"/>
          </a:xfrm>
          <a:prstGeom prst="rect">
            <a:avLst/>
          </a:prstGeom>
          <a:noFill/>
        </p:spPr>
        <p:txBody>
          <a:bodyPr wrap="square" rtlCol="0" anchor="t">
            <a:spAutoFit/>
          </a:bodyPr>
          <a:lstStyle/>
          <a:p>
            <a:r>
              <a:rPr lang="zh-CN" altLang="en-US" sz="2800">
                <a:ea typeface="华文中宋" panose="02010600040101010101" charset="-122"/>
              </a:rPr>
              <a:t>他患有先天性听力缺损。  </a:t>
            </a:r>
            <a:endParaRPr lang="zh-CN" altLang="en-US" sz="2800">
              <a:ea typeface="华文中宋" panose="02010600040101010101" charset="-122"/>
            </a:endParaRPr>
          </a:p>
        </p:txBody>
      </p:sp>
      <p:cxnSp>
        <p:nvCxnSpPr>
          <p:cNvPr id="3145728" name="直接连接符 8"/>
          <p:cNvCxnSpPr/>
          <p:nvPr/>
        </p:nvCxnSpPr>
        <p:spPr>
          <a:xfrm>
            <a:off x="147320" y="2982595"/>
            <a:ext cx="5115560" cy="1905"/>
          </a:xfrm>
          <a:prstGeom prst="line">
            <a:avLst/>
          </a:prstGeom>
          <a:ln w="28575" cmpd="sng">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3145729" name="直接连接符 11"/>
          <p:cNvCxnSpPr/>
          <p:nvPr/>
        </p:nvCxnSpPr>
        <p:spPr>
          <a:xfrm flipV="1">
            <a:off x="139065" y="6569075"/>
            <a:ext cx="5253990" cy="3175"/>
          </a:xfrm>
          <a:prstGeom prst="line">
            <a:avLst/>
          </a:prstGeom>
          <a:ln w="28575" cmpd="sng">
            <a:solidFill>
              <a:schemeClr val="tx1"/>
            </a:solidFill>
            <a:prstDash val="solid"/>
          </a:ln>
        </p:spPr>
        <p:style>
          <a:lnRef idx="1">
            <a:schemeClr val="accent1"/>
          </a:lnRef>
          <a:fillRef idx="0">
            <a:schemeClr val="accent1"/>
          </a:fillRef>
          <a:effectRef idx="0">
            <a:schemeClr val="accent1"/>
          </a:effectRef>
          <a:fontRef idx="minor">
            <a:schemeClr val="tx1"/>
          </a:fontRef>
        </p:style>
      </p:cxnSp>
      <p:sp>
        <p:nvSpPr>
          <p:cNvPr id="17" name="文本框 16"/>
          <p:cNvSpPr txBox="1"/>
          <p:nvPr/>
        </p:nvSpPr>
        <p:spPr>
          <a:xfrm>
            <a:off x="0" y="0"/>
            <a:ext cx="1649095" cy="521970"/>
          </a:xfrm>
          <a:prstGeom prst="rect">
            <a:avLst/>
          </a:prstGeom>
          <a:solidFill>
            <a:schemeClr val="accent6"/>
          </a:solidFill>
        </p:spPr>
        <p:txBody>
          <a:bodyPr wrap="square" rtlCol="0">
            <a:spAutoFit/>
          </a:bodyPr>
          <a:p>
            <a:pPr lvl="0" algn="l">
              <a:buClrTx/>
              <a:buSzTx/>
              <a:buFontTx/>
            </a:pPr>
            <a:r>
              <a:rPr kumimoji="1" lang="zh-CN" sz="2800" b="1" dirty="0">
                <a:solidFill>
                  <a:schemeClr val="lt1"/>
                </a:solidFill>
                <a:latin typeface="微软雅黑" panose="020B0503020204020204" charset="-122"/>
                <a:ea typeface="微软雅黑" panose="020B0503020204020204" charset="-122"/>
                <a:sym typeface="+mn-ea"/>
              </a:rPr>
              <a:t>词汇讲解</a:t>
            </a:r>
            <a:endParaRPr kumimoji="1" lang="en-US" altLang="zh-CN" sz="2800" b="1" dirty="0">
              <a:solidFill>
                <a:schemeClr val="lt1"/>
              </a:solidFill>
              <a:latin typeface="微软雅黑" panose="020B0503020204020204" charset="-122"/>
              <a:ea typeface="微软雅黑" panose="020B0503020204020204" charset="-122"/>
              <a:sym typeface="+mn-ea"/>
            </a:endParaRPr>
          </a:p>
        </p:txBody>
      </p:sp>
      <p:sp>
        <p:nvSpPr>
          <p:cNvPr id="3" name="文本框 6"/>
          <p:cNvSpPr txBox="1"/>
          <p:nvPr/>
        </p:nvSpPr>
        <p:spPr>
          <a:xfrm>
            <a:off x="1913890" y="5544185"/>
            <a:ext cx="10109200" cy="521970"/>
          </a:xfrm>
          <a:prstGeom prst="rect">
            <a:avLst/>
          </a:prstGeom>
          <a:noFill/>
        </p:spPr>
        <p:txBody>
          <a:bodyPr wrap="square" rtlCol="0" anchor="t">
            <a:spAutoFit/>
          </a:bodyPr>
          <a:p>
            <a:pPr algn="l"/>
            <a:r>
              <a:rPr lang="zh-CN" altLang="en-US" sz="2600">
                <a:ea typeface="华文中宋" panose="02010600040101010101" charset="-122"/>
                <a:sym typeface="+mn-ea"/>
              </a:rPr>
              <a:t>我在和阿森纳队（</a:t>
            </a:r>
            <a:r>
              <a:rPr lang="zh-CN" altLang="en-US" sz="2600">
                <a:latin typeface="Times New Roman" panose="02020603050405020304" charset="0"/>
                <a:ea typeface="华文中宋" panose="02010600040101010101" charset="-122"/>
                <a:cs typeface="Times New Roman" panose="02020603050405020304" charset="0"/>
                <a:sym typeface="+mn-ea"/>
              </a:rPr>
              <a:t>Arsenal）</a:t>
            </a:r>
            <a:r>
              <a:rPr lang="zh-CN" altLang="en-US" sz="2600">
                <a:ea typeface="华文中宋" panose="02010600040101010101" charset="-122"/>
                <a:sym typeface="+mn-ea"/>
              </a:rPr>
              <a:t>的比赛中上演了帽子戏法。</a:t>
            </a:r>
            <a:r>
              <a:rPr lang="zh-CN" altLang="en-US" sz="2800">
                <a:ea typeface="华文中宋" panose="02010600040101010101" charset="-122"/>
              </a:rPr>
              <a:t> </a:t>
            </a:r>
            <a:r>
              <a:rPr lang="zh-CN" altLang="en-US" sz="2600">
                <a:ea typeface="华文中宋" panose="02010600040101010101" charset="-122"/>
              </a:rPr>
              <a:t>   </a:t>
            </a:r>
            <a:endParaRPr lang="zh-CN" altLang="en-US" sz="2600">
              <a:ea typeface="华文中宋" panose="02010600040101010101" charset="-122"/>
            </a:endParaRPr>
          </a:p>
        </p:txBody>
      </p:sp>
      <p:sp>
        <p:nvSpPr>
          <p:cNvPr id="2" name="文本框 1"/>
          <p:cNvSpPr txBox="1"/>
          <p:nvPr/>
        </p:nvSpPr>
        <p:spPr>
          <a:xfrm>
            <a:off x="76200" y="1964055"/>
            <a:ext cx="1605280" cy="521970"/>
          </a:xfrm>
          <a:prstGeom prst="rect">
            <a:avLst/>
          </a:prstGeom>
          <a:solidFill>
            <a:srgbClr val="0070C0"/>
          </a:solidFill>
        </p:spPr>
        <p:txBody>
          <a:bodyPr wrap="square" rtlCol="0">
            <a:spAutoFit/>
          </a:bodyPr>
          <a:p>
            <a:r>
              <a:rPr kumimoji="1" lang="zh-CN" sz="2800" b="1" dirty="0">
                <a:solidFill>
                  <a:schemeClr val="lt1"/>
                </a:solidFill>
                <a:latin typeface="微软雅黑" panose="020B0503020204020204" charset="-122"/>
                <a:ea typeface="微软雅黑" panose="020B0503020204020204" charset="-122"/>
              </a:rPr>
              <a:t>翻译句子</a:t>
            </a:r>
            <a:endParaRPr kumimoji="1" lang="zh-CN" sz="2800" b="1" dirty="0">
              <a:solidFill>
                <a:schemeClr val="lt1"/>
              </a:solidFill>
              <a:latin typeface="微软雅黑" panose="020B0503020204020204" charset="-122"/>
              <a:ea typeface="微软雅黑" panose="020B0503020204020204" charset="-122"/>
            </a:endParaRPr>
          </a:p>
        </p:txBody>
      </p:sp>
      <p:sp>
        <p:nvSpPr>
          <p:cNvPr id="281" name="文本框 5"/>
          <p:cNvSpPr txBox="1"/>
          <p:nvPr/>
        </p:nvSpPr>
        <p:spPr>
          <a:xfrm>
            <a:off x="139065" y="2515235"/>
            <a:ext cx="5120640" cy="521970"/>
          </a:xfrm>
          <a:prstGeom prst="rect">
            <a:avLst/>
          </a:prstGeom>
          <a:ln w="12700">
            <a:miter lim="400000"/>
          </a:ln>
        </p:spPr>
        <p:txBody>
          <a:bodyPr wrap="square" lIns="45719" rIns="45719">
            <a:spAutoFit/>
          </a:bodyPr>
          <a:lstStyle>
            <a:lvl1pPr>
              <a:defRPr sz="3000">
                <a:solidFill>
                  <a:srgbClr val="FF0000"/>
                </a:solidFill>
                <a:latin typeface="Times New Roman" panose="02020603050405020304"/>
                <a:ea typeface="Times New Roman" panose="02020603050405020304"/>
                <a:cs typeface="Times New Roman" panose="02020603050405020304"/>
                <a:sym typeface="Times New Roman" panose="02020603050405020304"/>
              </a:defRPr>
            </a:lvl1pPr>
          </a:lstStyle>
          <a:p>
            <a:pPr algn="l"/>
            <a:r>
              <a:rPr lang="en-US" sz="2800"/>
              <a:t>He was born with a hearing defect.</a:t>
            </a:r>
            <a:endParaRPr lang="en-US" sz="2800"/>
          </a:p>
        </p:txBody>
      </p:sp>
      <p:sp>
        <p:nvSpPr>
          <p:cNvPr id="5" name="文本框 4"/>
          <p:cNvSpPr txBox="1"/>
          <p:nvPr/>
        </p:nvSpPr>
        <p:spPr>
          <a:xfrm>
            <a:off x="147320" y="5522595"/>
            <a:ext cx="1624965" cy="521970"/>
          </a:xfrm>
          <a:prstGeom prst="rect">
            <a:avLst/>
          </a:prstGeom>
          <a:solidFill>
            <a:srgbClr val="0070C0"/>
          </a:solidFill>
        </p:spPr>
        <p:txBody>
          <a:bodyPr wrap="square" rtlCol="0">
            <a:spAutoFit/>
          </a:bodyPr>
          <a:p>
            <a:r>
              <a:rPr kumimoji="1" lang="zh-CN" sz="2800" b="1" dirty="0">
                <a:solidFill>
                  <a:schemeClr val="lt1"/>
                </a:solidFill>
                <a:latin typeface="微软雅黑" panose="020B0503020204020204" charset="-122"/>
                <a:ea typeface="微软雅黑" panose="020B0503020204020204" charset="-122"/>
              </a:rPr>
              <a:t>翻译句子</a:t>
            </a:r>
            <a:endParaRPr kumimoji="1" lang="zh-CN" sz="2800" b="1" dirty="0">
              <a:solidFill>
                <a:schemeClr val="lt1"/>
              </a:solidFill>
              <a:latin typeface="微软雅黑" panose="020B0503020204020204" charset="-122"/>
              <a:ea typeface="微软雅黑" panose="020B0503020204020204" charset="-122"/>
            </a:endParaRPr>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048602">
                                            <p:txEl>
                                              <p:pRg st="1" end="1"/>
                                            </p:txEl>
                                          </p:spTgt>
                                        </p:tgtEl>
                                        <p:attrNameLst>
                                          <p:attrName>style.visibility</p:attrName>
                                        </p:attrNameLst>
                                      </p:cBhvr>
                                      <p:to>
                                        <p:strVal val="visible"/>
                                      </p:to>
                                    </p:set>
                                    <p:animEffect transition="in" filter="wipe(down)">
                                      <p:cBhvr>
                                        <p:cTn id="7" dur="500"/>
                                        <p:tgtEl>
                                          <p:spTgt spid="1048602">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linds(horizontal)">
                                      <p:cBhvr>
                                        <p:cTn id="12" dur="500"/>
                                        <p:tgtEl>
                                          <p:spTgt spid="2"/>
                                        </p:tgtEl>
                                      </p:cBhvr>
                                    </p:animEffect>
                                  </p:childTnLst>
                                </p:cTn>
                              </p:par>
                              <p:par>
                                <p:cTn id="13" presetID="3" presetClass="entr" presetSubtype="10" fill="hold" grpId="0" nodeType="withEffect">
                                  <p:stCondLst>
                                    <p:cond delay="0"/>
                                  </p:stCondLst>
                                  <p:childTnLst>
                                    <p:set>
                                      <p:cBhvr>
                                        <p:cTn id="14" dur="1" fill="hold">
                                          <p:stCondLst>
                                            <p:cond delay="0"/>
                                          </p:stCondLst>
                                        </p:cTn>
                                        <p:tgtEl>
                                          <p:spTgt spid="1048608"/>
                                        </p:tgtEl>
                                        <p:attrNameLst>
                                          <p:attrName>style.visibility</p:attrName>
                                        </p:attrNameLst>
                                      </p:cBhvr>
                                      <p:to>
                                        <p:strVal val="visible"/>
                                      </p:to>
                                    </p:set>
                                    <p:animEffect transition="in" filter="blinds(horizontal)">
                                      <p:cBhvr>
                                        <p:cTn id="15" dur="500"/>
                                        <p:tgtEl>
                                          <p:spTgt spid="1048608"/>
                                        </p:tgtEl>
                                      </p:cBhvr>
                                    </p:animEffect>
                                  </p:childTnLst>
                                </p:cTn>
                              </p:par>
                              <p:par>
                                <p:cTn id="16" presetID="3" presetClass="entr" presetSubtype="10" fill="hold" nodeType="withEffect">
                                  <p:stCondLst>
                                    <p:cond delay="0"/>
                                  </p:stCondLst>
                                  <p:childTnLst>
                                    <p:set>
                                      <p:cBhvr>
                                        <p:cTn id="17" dur="1" fill="hold">
                                          <p:stCondLst>
                                            <p:cond delay="0"/>
                                          </p:stCondLst>
                                        </p:cTn>
                                        <p:tgtEl>
                                          <p:spTgt spid="3145728"/>
                                        </p:tgtEl>
                                        <p:attrNameLst>
                                          <p:attrName>style.visibility</p:attrName>
                                        </p:attrNameLst>
                                      </p:cBhvr>
                                      <p:to>
                                        <p:strVal val="visible"/>
                                      </p:to>
                                    </p:set>
                                    <p:animEffect transition="in" filter="blinds(horizontal)">
                                      <p:cBhvr>
                                        <p:cTn id="18" dur="500"/>
                                        <p:tgtEl>
                                          <p:spTgt spid="3145728"/>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4" fill="hold" grpId="0" nodeType="clickEffect">
                                  <p:stCondLst>
                                    <p:cond delay="0"/>
                                  </p:stCondLst>
                                  <p:childTnLst>
                                    <p:set>
                                      <p:cBhvr>
                                        <p:cTn id="22" dur="1" fill="hold">
                                          <p:stCondLst>
                                            <p:cond delay="0"/>
                                          </p:stCondLst>
                                        </p:cTn>
                                        <p:tgtEl>
                                          <p:spTgt spid="281"/>
                                        </p:tgtEl>
                                        <p:attrNameLst>
                                          <p:attrName>style.visibility</p:attrName>
                                        </p:attrNameLst>
                                      </p:cBhvr>
                                      <p:to>
                                        <p:strVal val="visible"/>
                                      </p:to>
                                    </p:set>
                                    <p:animEffect transition="in" filter="wipe(down)">
                                      <p:cBhvr>
                                        <p:cTn id="23" dur="500"/>
                                        <p:tgtEl>
                                          <p:spTgt spid="281"/>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4" fill="hold" nodeType="clickEffect">
                                  <p:stCondLst>
                                    <p:cond delay="0"/>
                                  </p:stCondLst>
                                  <p:childTnLst>
                                    <p:set>
                                      <p:cBhvr>
                                        <p:cTn id="27" dur="1" fill="hold">
                                          <p:stCondLst>
                                            <p:cond delay="0"/>
                                          </p:stCondLst>
                                        </p:cTn>
                                        <p:tgtEl>
                                          <p:spTgt spid="1048602">
                                            <p:txEl>
                                              <p:pRg st="6" end="6"/>
                                            </p:txEl>
                                          </p:spTgt>
                                        </p:tgtEl>
                                        <p:attrNameLst>
                                          <p:attrName>style.visibility</p:attrName>
                                        </p:attrNameLst>
                                      </p:cBhvr>
                                      <p:to>
                                        <p:strVal val="visible"/>
                                      </p:to>
                                    </p:set>
                                    <p:animEffect transition="in" filter="wipe(down)">
                                      <p:cBhvr>
                                        <p:cTn id="28" dur="500"/>
                                        <p:tgtEl>
                                          <p:spTgt spid="1048602">
                                            <p:txEl>
                                              <p:pRg st="6" end="6"/>
                                            </p:txEl>
                                          </p:spTgt>
                                        </p:tgtEl>
                                      </p:cBhvr>
                                    </p:animEffect>
                                  </p:childTnLst>
                                </p:cTn>
                              </p:par>
                              <p:par>
                                <p:cTn id="29" presetID="22" presetClass="entr" presetSubtype="4" fill="hold" nodeType="withEffect">
                                  <p:stCondLst>
                                    <p:cond delay="0"/>
                                  </p:stCondLst>
                                  <p:childTnLst>
                                    <p:set>
                                      <p:cBhvr>
                                        <p:cTn id="30" dur="1" fill="hold">
                                          <p:stCondLst>
                                            <p:cond delay="0"/>
                                          </p:stCondLst>
                                        </p:cTn>
                                        <p:tgtEl>
                                          <p:spTgt spid="1048602">
                                            <p:txEl>
                                              <p:pRg st="7" end="7"/>
                                            </p:txEl>
                                          </p:spTgt>
                                        </p:tgtEl>
                                        <p:attrNameLst>
                                          <p:attrName>style.visibility</p:attrName>
                                        </p:attrNameLst>
                                      </p:cBhvr>
                                      <p:to>
                                        <p:strVal val="visible"/>
                                      </p:to>
                                    </p:set>
                                    <p:animEffect transition="in" filter="wipe(down)">
                                      <p:cBhvr>
                                        <p:cTn id="31" dur="500"/>
                                        <p:tgtEl>
                                          <p:spTgt spid="1048602">
                                            <p:txEl>
                                              <p:pRg st="7" end="7"/>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3" presetClass="entr" presetSubtype="10" fill="hold" grpId="0" nodeType="clickEffect">
                                  <p:stCondLst>
                                    <p:cond delay="0"/>
                                  </p:stCondLst>
                                  <p:childTnLst>
                                    <p:set>
                                      <p:cBhvr>
                                        <p:cTn id="35" dur="1" fill="hold">
                                          <p:stCondLst>
                                            <p:cond delay="0"/>
                                          </p:stCondLst>
                                        </p:cTn>
                                        <p:tgtEl>
                                          <p:spTgt spid="5"/>
                                        </p:tgtEl>
                                        <p:attrNameLst>
                                          <p:attrName>style.visibility</p:attrName>
                                        </p:attrNameLst>
                                      </p:cBhvr>
                                      <p:to>
                                        <p:strVal val="visible"/>
                                      </p:to>
                                    </p:set>
                                    <p:animEffect transition="in" filter="blinds(horizontal)">
                                      <p:cBhvr>
                                        <p:cTn id="36" dur="500"/>
                                        <p:tgtEl>
                                          <p:spTgt spid="5"/>
                                        </p:tgtEl>
                                      </p:cBhvr>
                                    </p:animEffect>
                                  </p:childTnLst>
                                </p:cTn>
                              </p:par>
                              <p:par>
                                <p:cTn id="37" presetID="22" presetClass="entr" presetSubtype="4" fill="hold" nodeType="withEffect">
                                  <p:stCondLst>
                                    <p:cond delay="0"/>
                                  </p:stCondLst>
                                  <p:childTnLst>
                                    <p:set>
                                      <p:cBhvr>
                                        <p:cTn id="38" dur="1" fill="hold">
                                          <p:stCondLst>
                                            <p:cond delay="0"/>
                                          </p:stCondLst>
                                        </p:cTn>
                                        <p:tgtEl>
                                          <p:spTgt spid="3145729"/>
                                        </p:tgtEl>
                                        <p:attrNameLst>
                                          <p:attrName>style.visibility</p:attrName>
                                        </p:attrNameLst>
                                      </p:cBhvr>
                                      <p:to>
                                        <p:strVal val="visible"/>
                                      </p:to>
                                    </p:set>
                                    <p:animEffect transition="in" filter="wipe(down)">
                                      <p:cBhvr>
                                        <p:cTn id="39" dur="500"/>
                                        <p:tgtEl>
                                          <p:spTgt spid="3145729"/>
                                        </p:tgtEl>
                                      </p:cBhvr>
                                    </p:animEffect>
                                  </p:childTnLst>
                                </p:cTn>
                              </p:par>
                              <p:par>
                                <p:cTn id="40" presetID="3" presetClass="entr" presetSubtype="10" fill="hold" grpId="0" nodeType="withEffect">
                                  <p:stCondLst>
                                    <p:cond delay="0"/>
                                  </p:stCondLst>
                                  <p:childTnLst>
                                    <p:set>
                                      <p:cBhvr>
                                        <p:cTn id="41" dur="1" fill="hold">
                                          <p:stCondLst>
                                            <p:cond delay="0"/>
                                          </p:stCondLst>
                                        </p:cTn>
                                        <p:tgtEl>
                                          <p:spTgt spid="3"/>
                                        </p:tgtEl>
                                        <p:attrNameLst>
                                          <p:attrName>style.visibility</p:attrName>
                                        </p:attrNameLst>
                                      </p:cBhvr>
                                      <p:to>
                                        <p:strVal val="visible"/>
                                      </p:to>
                                    </p:set>
                                    <p:animEffect transition="in" filter="blinds(horizontal)">
                                      <p:cBhvr>
                                        <p:cTn id="42" dur="500"/>
                                        <p:tgtEl>
                                          <p:spTgt spid="3"/>
                                        </p:tgtEl>
                                      </p:cBhvr>
                                    </p:animEffect>
                                  </p:childTnLst>
                                </p:cTn>
                              </p:par>
                            </p:childTnLst>
                          </p:cTn>
                        </p:par>
                      </p:childTnLst>
                    </p:cTn>
                  </p:par>
                  <p:par>
                    <p:cTn id="43" fill="hold">
                      <p:stCondLst>
                        <p:cond delay="indefinite"/>
                      </p:stCondLst>
                      <p:childTnLst>
                        <p:par>
                          <p:cTn id="44" fill="hold">
                            <p:stCondLst>
                              <p:cond delay="0"/>
                            </p:stCondLst>
                            <p:childTnLst>
                              <p:par>
                                <p:cTn id="45" presetID="3" presetClass="entr" presetSubtype="10" fill="hold" grpId="0" nodeType="clickEffect">
                                  <p:stCondLst>
                                    <p:cond delay="0"/>
                                  </p:stCondLst>
                                  <p:childTnLst>
                                    <p:set>
                                      <p:cBhvr>
                                        <p:cTn id="46" dur="1" fill="hold">
                                          <p:stCondLst>
                                            <p:cond delay="0"/>
                                          </p:stCondLst>
                                        </p:cTn>
                                        <p:tgtEl>
                                          <p:spTgt spid="1048607"/>
                                        </p:tgtEl>
                                        <p:attrNameLst>
                                          <p:attrName>style.visibility</p:attrName>
                                        </p:attrNameLst>
                                      </p:cBhvr>
                                      <p:to>
                                        <p:strVal val="visible"/>
                                      </p:to>
                                    </p:set>
                                    <p:animEffect transition="in" filter="blinds(horizontal)">
                                      <p:cBhvr>
                                        <p:cTn id="47" dur="500"/>
                                        <p:tgtEl>
                                          <p:spTgt spid="104860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607" grpId="0"/>
      <p:bldP spid="1048607" grpId="1"/>
      <p:bldP spid="1048608" grpId="0"/>
      <p:bldP spid="3" grpId="0"/>
      <p:bldP spid="2" grpId="0" bldLvl="0" animBg="1"/>
      <p:bldP spid="5" grpId="0" bldLvl="0" animBg="1"/>
      <p:bldP spid="281" grpId="0"/>
    </p:bldLst>
  </p:timing>
</p:sld>
</file>

<file path=ppt/tags/tag1.xml><?xml version="1.0" encoding="utf-8"?>
<p:tagLst xmlns:p="http://schemas.openxmlformats.org/presentationml/2006/main">
  <p:tag name="KSO_WM_UNIT_PLACING_PICTURE_USER_VIEWPORT" val="{&quot;height&quot;:7823.621826171875,&quot;width&quot;:11592.113037109375}"/>
</p:tagLst>
</file>

<file path=ppt/tags/tag2.xml><?xml version="1.0" encoding="utf-8"?>
<p:tagLst xmlns:p="http://schemas.openxmlformats.org/presentationml/2006/main">
  <p:tag name="KSO_WM_BEAUTIFY_FLAG" val=""/>
</p:tagLst>
</file>

<file path=ppt/tags/tag3.xml><?xml version="1.0" encoding="utf-8"?>
<p:tagLst xmlns:p="http://schemas.openxmlformats.org/presentationml/2006/main">
  <p:tag name="KSO_WM_SPECIAL_SOURCE" val="bdnull"/>
</p:tagLst>
</file>

<file path=ppt/tags/tag4.xml><?xml version="1.0" encoding="utf-8"?>
<p:tagLst xmlns:p="http://schemas.openxmlformats.org/presentationml/2006/main">
  <p:tag name="KSO_WM_SPECIAL_SOURCE" val="bdnull"/>
</p:tagLst>
</file>

<file path=ppt/tags/tag5.xml><?xml version="1.0" encoding="utf-8"?>
<p:tagLst xmlns:p="http://schemas.openxmlformats.org/presentationml/2006/main">
  <p:tag name="KSO_WM_SPECIAL_SOURCE" val="bdnull"/>
</p:tagLst>
</file>

<file path=ppt/tags/tag6.xml><?xml version="1.0" encoding="utf-8"?>
<p:tagLst xmlns:p="http://schemas.openxmlformats.org/presentationml/2006/main">
  <p:tag name="KSO_WM_SPECIAL_SOURCE" val="bdnull"/>
</p:tagLst>
</file>

<file path=ppt/tags/tag7.xml><?xml version="1.0" encoding="utf-8"?>
<p:tagLst xmlns:p="http://schemas.openxmlformats.org/presentationml/2006/main">
  <p:tag name="KSO_WM_SPECIAL_SOURCE" val="bdnull"/>
</p:tagLst>
</file>

<file path=ppt/tags/tag8.xml><?xml version="1.0" encoding="utf-8"?>
<p:tagLst xmlns:p="http://schemas.openxmlformats.org/presentationml/2006/main">
  <p:tag name="KSO_WM_SPECIAL_SOURCE" val="bdnull"/>
</p:tagLst>
</file>

<file path=ppt/tags/tag9.xml><?xml version="1.0" encoding="utf-8"?>
<p:tagLst xmlns:p="http://schemas.openxmlformats.org/presentationml/2006/main">
  <p:tag name="KSO_WM_BEAUTIFY_FLAG" val=""/>
</p:tagLst>
</file>

<file path=ppt/tags/tag10.xml><?xml version="1.0" encoding="utf-8"?>
<p:tagLst xmlns:p="http://schemas.openxmlformats.org/presentationml/2006/main">
  <p:tag name="KSO_WM_BEAUTIFY_FLAG" val=""/>
</p:tagLst>
</file>

<file path=ppt/tags/tag11.xml><?xml version="1.0" encoding="utf-8"?>
<p:tagLst xmlns:p="http://schemas.openxmlformats.org/presentationml/2006/main">
  <p:tag name="KSO_WM_BEAUTIFY_FLAG" val=""/>
</p:tagLst>
</file>

<file path=ppt/tags/tag12.xml><?xml version="1.0" encoding="utf-8"?>
<p:tagLst xmlns:p="http://schemas.openxmlformats.org/presentationml/2006/main">
  <p:tag name="KSO_WM_BEAUTIFY_FLAG" val=""/>
</p:tagLst>
</file>

<file path=ppt/tags/tag13.xml><?xml version="1.0" encoding="utf-8"?>
<p:tagLst xmlns:p="http://schemas.openxmlformats.org/presentationml/2006/main">
  <p:tag name="KSO_WM_BEAUTIFY_FLAG" val=""/>
</p:tagLst>
</file>

<file path=ppt/tags/tag14.xml><?xml version="1.0" encoding="utf-8"?>
<p:tagLst xmlns:p="http://schemas.openxmlformats.org/presentationml/2006/main">
  <p:tag name="KSO_WM_BEAUTIFY_FLAG" val=""/>
</p:tagLst>
</file>

<file path=ppt/tags/tag15.xml><?xml version="1.0" encoding="utf-8"?>
<p:tagLst xmlns:p="http://schemas.openxmlformats.org/presentationml/2006/main">
  <p:tag name="KSO_WM_BEAUTIFY_FLAG" val=""/>
</p:tagLst>
</file>

<file path=ppt/tags/tag16.xml><?xml version="1.0" encoding="utf-8"?>
<p:tagLst xmlns:p="http://schemas.openxmlformats.org/presentationml/2006/main">
  <p:tag name="KSO_WM_BEAUTIFY_FLAG" val=""/>
</p:tagLst>
</file>

<file path=ppt/tags/tag17.xml><?xml version="1.0" encoding="utf-8"?>
<p:tagLst xmlns:p="http://schemas.openxmlformats.org/presentationml/2006/main">
  <p:tag name="KSO_WM_BEAUTIFY_FLAG" val=""/>
</p:tagLst>
</file>

<file path=ppt/tags/tag18.xml><?xml version="1.0" encoding="utf-8"?>
<p:tagLst xmlns:p="http://schemas.openxmlformats.org/presentationml/2006/main">
  <p:tag name="KSO_WM_BEAUTIFY_FLAG" val=""/>
</p:tagLst>
</file>

<file path=ppt/tags/tag19.xml><?xml version="1.0" encoding="utf-8"?>
<p:tagLst xmlns:p="http://schemas.openxmlformats.org/presentationml/2006/main">
  <p:tag name="KSO_WM_BEAUTIFY_FLAG" val=""/>
</p:tagLst>
</file>

<file path=ppt/tags/tag20.xml><?xml version="1.0" encoding="utf-8"?>
<p:tagLst xmlns:p="http://schemas.openxmlformats.org/presentationml/2006/main">
  <p:tag name="KSO_WM_BEAUTIFY_FLAG" val=""/>
</p:tagLst>
</file>

<file path=ppt/tags/tag21.xml><?xml version="1.0" encoding="utf-8"?>
<p:tagLst xmlns:p="http://schemas.openxmlformats.org/presentationml/2006/main">
  <p:tag name="KSO_WM_BEAUTIFY_FLAG" val=""/>
</p:tagLst>
</file>

<file path=ppt/tags/tag22.xml><?xml version="1.0" encoding="utf-8"?>
<p:tagLst xmlns:p="http://schemas.openxmlformats.org/presentationml/2006/main">
  <p:tag name="KSO_WM_SPECIAL_SOURCE" val="bdnull"/>
</p:tagLst>
</file>

<file path=ppt/tags/tag23.xml><?xml version="1.0" encoding="utf-8"?>
<p:tagLst xmlns:p="http://schemas.openxmlformats.org/presentationml/2006/main">
  <p:tag name="KSO_WM_SPECIAL_SOURCE" val="bdnull"/>
</p:tagLst>
</file>

<file path=ppt/tags/tag24.xml><?xml version="1.0" encoding="utf-8"?>
<p:tagLst xmlns:p="http://schemas.openxmlformats.org/presentationml/2006/main">
  <p:tag name="KSO_WM_MEDIACOVER_FLAG" val="1"/>
  <p:tag name="KSO_WM_UNIT_MEDIACOVER_BTN_STATE" val="1"/>
  <p:tag name="KSO_WM_UNIT_MEDIACOVER_BTNRECT" val="0*0*0*0"/>
</p:tagLst>
</file>

<file path=ppt/theme/theme1.xml><?xml version="1.0" encoding="utf-8"?>
<a:theme xmlns:a="http://schemas.openxmlformats.org/drawingml/2006/main" name="1_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a:ea typeface=""/>
        <a:cs typeface=""/>
        <a:font script="Jpan" typeface="ＭＳ Ｐゴシック"/>
        <a:font script="Hang" typeface="맑은 고딕"/>
        <a:font script="Hans" typeface="微软雅黑"/>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微软雅黑"/>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15331</Words>
  <Application>WPS 演示</Application>
  <PresentationFormat>宽屏</PresentationFormat>
  <Paragraphs>388</Paragraphs>
  <Slides>25</Slides>
  <Notes>4</Notes>
  <HiddenSlides>0</HiddenSlides>
  <MMClips>0</MMClips>
  <ScaleCrop>false</ScaleCrop>
  <HeadingPairs>
    <vt:vector size="6" baseType="variant">
      <vt:variant>
        <vt:lpstr>已用的字体</vt:lpstr>
      </vt:variant>
      <vt:variant>
        <vt:i4>14</vt:i4>
      </vt:variant>
      <vt:variant>
        <vt:lpstr>主题</vt:lpstr>
      </vt:variant>
      <vt:variant>
        <vt:i4>1</vt:i4>
      </vt:variant>
      <vt:variant>
        <vt:lpstr>幻灯片标题</vt:lpstr>
      </vt:variant>
      <vt:variant>
        <vt:i4>25</vt:i4>
      </vt:variant>
    </vt:vector>
  </HeadingPairs>
  <TitlesOfParts>
    <vt:vector size="40" baseType="lpstr">
      <vt:lpstr>Arial</vt:lpstr>
      <vt:lpstr>宋体</vt:lpstr>
      <vt:lpstr>Wingdings</vt:lpstr>
      <vt:lpstr>Trebuchet MS</vt:lpstr>
      <vt:lpstr>微软雅黑</vt:lpstr>
      <vt:lpstr>Times New Roman</vt:lpstr>
      <vt:lpstr>华文中宋</vt:lpstr>
      <vt:lpstr>Wingdings</vt:lpstr>
      <vt:lpstr>Arial Unicode MS</vt:lpstr>
      <vt:lpstr>Calibri</vt:lpstr>
      <vt:lpstr>Times New Roman</vt:lpstr>
      <vt:lpstr>HelveticaNeue</vt:lpstr>
      <vt:lpstr>Corbel</vt:lpstr>
      <vt:lpstr>华文新魏</vt:lpstr>
      <vt:lpstr>1_Office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24147</cp:lastModifiedBy>
  <cp:revision>441</cp:revision>
  <dcterms:created xsi:type="dcterms:W3CDTF">2019-06-19T02:08:00Z</dcterms:created>
  <dcterms:modified xsi:type="dcterms:W3CDTF">2023-01-01T12:52:33Z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2052-11.8.2.8411</vt:lpwstr>
  </property>
  <property fmtid="{D5CDD505-2E9C-101B-9397-08002B2CF9AE}" pid="3" name="ICV">
    <vt:lpwstr>677D579322F149C599A139A22FFCA24D</vt:lpwstr>
  </property>
</Properties>
</file>