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3"/>
  </p:sldMasterIdLst>
  <p:notesMasterIdLst>
    <p:notesMasterId r:id="rId20"/>
  </p:notesMasterIdLst>
  <p:handoutMasterIdLst>
    <p:handoutMasterId r:id="rId21"/>
  </p:handoutMasterIdLst>
  <p:sldIdLst>
    <p:sldId id="503" r:id="rId4"/>
    <p:sldId id="395" r:id="rId5"/>
    <p:sldId id="438" r:id="rId6"/>
    <p:sldId id="439" r:id="rId7"/>
    <p:sldId id="442" r:id="rId8"/>
    <p:sldId id="444" r:id="rId9"/>
    <p:sldId id="446" r:id="rId10"/>
    <p:sldId id="456" r:id="rId11"/>
    <p:sldId id="495" r:id="rId12"/>
    <p:sldId id="448" r:id="rId13"/>
    <p:sldId id="449" r:id="rId14"/>
    <p:sldId id="440" r:id="rId15"/>
    <p:sldId id="451" r:id="rId16"/>
    <p:sldId id="450" r:id="rId17"/>
    <p:sldId id="452" r:id="rId18"/>
    <p:sldId id="480" r:id="rId19"/>
  </p:sldIdLst>
  <p:sldSz cx="12192000" cy="6858000"/>
  <p:notesSz cx="6858000" cy="9144000"/>
  <p:embeddedFontLst>
    <p:embeddedFont>
      <p:font typeface="Cambria" panose="02040503050406030204" charset="0"/>
      <p:regular r:id="rId25"/>
      <p:bold r:id="rId26"/>
      <p:italic r:id="rId27"/>
      <p:boldItalic r:id="rId28"/>
    </p:embeddedFont>
    <p:embeddedFont>
      <p:font typeface="Arial Black" panose="020B0A04020102020204" charset="0"/>
      <p:bold r:id="rId29"/>
    </p:embeddedFont>
    <p:embeddedFont>
      <p:font typeface="黑体" panose="02010609060101010101" charset="-122"/>
      <p:regular r:id="rId30"/>
    </p:embeddedFont>
    <p:embeddedFont>
      <p:font typeface="兰米粗楷简体" panose="02000503000000000000" charset="-122"/>
      <p:regular r:id="rId31"/>
    </p:embeddedFont>
    <p:embeddedFont>
      <p:font typeface="等线" panose="02010600030101010101" charset="-122"/>
      <p:regular r:id="rId32"/>
    </p:embeddedFont>
    <p:embeddedFont>
      <p:font typeface="华文新魏" panose="02010800040101010101" pitchFamily="2" charset="-122"/>
      <p:regular r:id="rId33"/>
    </p:embeddedFont>
    <p:embeddedFont>
      <p:font typeface="Calibri" panose="020F0502020204030204" charset="0"/>
      <p:regular r:id="rId34"/>
      <p:bold r:id="rId35"/>
      <p:italic r:id="rId36"/>
      <p:boldItalic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D8E5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showGuides="1">
      <p:cViewPr varScale="1">
        <p:scale>
          <a:sx n="61" d="100"/>
          <a:sy n="61" d="100"/>
        </p:scale>
        <p:origin x="45" y="237"/>
      </p:cViewPr>
      <p:guideLst>
        <p:guide orient="horz" pos="2421"/>
        <p:guide pos="383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7" Type="http://schemas.openxmlformats.org/officeDocument/2006/relationships/font" Target="fonts/font13.fntdata"/><Relationship Id="rId36" Type="http://schemas.openxmlformats.org/officeDocument/2006/relationships/font" Target="fonts/font12.fntdata"/><Relationship Id="rId35" Type="http://schemas.openxmlformats.org/officeDocument/2006/relationships/font" Target="fonts/font11.fntdata"/><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Master" Target="slideMasters/slideMaster2.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2DCDB-B2D4-4D8F-8AAC-CDCA5954F4B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051B5-468E-4E31-BF0F-BBE86D9FCD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517" t="33712" r="9009" b="40850"/>
          <a:stretch>
            <a:fillRect/>
          </a:stretch>
        </p:blipFill>
        <p:spPr>
          <a:xfrm>
            <a:off x="9762067" y="2530973"/>
            <a:ext cx="1588168" cy="17445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172200" y="1825625"/>
            <a:ext cx="5181600" cy="20986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6172200" y="4076700"/>
            <a:ext cx="5181600" cy="21002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7" name="页脚占位符 6"/>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8" name="灯片编号占位符 7"/>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517" t="33712" r="9009" b="40850"/>
          <a:stretch>
            <a:fillRect/>
          </a:stretch>
        </p:blipFill>
        <p:spPr>
          <a:xfrm>
            <a:off x="9762067" y="2530973"/>
            <a:ext cx="1588168" cy="17445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172200" y="1825625"/>
            <a:ext cx="5181600" cy="20986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6172200" y="4076700"/>
            <a:ext cx="5181600" cy="21002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7" name="页脚占位符 6"/>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8" name="灯片编号占位符 7"/>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2.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7" Type="http://schemas.openxmlformats.org/officeDocument/2006/relationships/theme" Target="../theme/theme2.xml"/><Relationship Id="rId16" Type="http://schemas.openxmlformats.org/officeDocument/2006/relationships/image" Target="../media/image2.png"/><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833C9-CF22-41C5-ACF0-533D843D658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781F4-5367-41D2-8042-545803B86DD4}" type="slidenum">
              <a:rPr lang="zh-CN" altLang="en-US" smtClean="0"/>
            </a:fld>
            <a:endParaRPr lang="zh-CN" altLang="en-US"/>
          </a:p>
        </p:txBody>
      </p:sp>
      <p:pic>
        <p:nvPicPr>
          <p:cNvPr id="12" name="图片 11" descr="水印"/>
          <p:cNvPicPr>
            <a:picLocks noChangeAspect="1"/>
          </p:cNvPicPr>
          <p:nvPr userDrawn="1"/>
        </p:nvPicPr>
        <p:blipFill>
          <a:blip r:embed="rId1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833C9-CF22-41C5-ACF0-533D843D658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781F4-5367-41D2-8042-545803B86DD4}" type="slidenum">
              <a:rPr lang="zh-CN" altLang="en-US" smtClean="0"/>
            </a:fld>
            <a:endParaRPr lang="zh-CN" altLang="en-US"/>
          </a:p>
        </p:txBody>
      </p:sp>
      <p:pic>
        <p:nvPicPr>
          <p:cNvPr id="12" name="图片 11" descr="水印"/>
          <p:cNvPicPr>
            <a:picLocks noChangeAspect="1"/>
          </p:cNvPicPr>
          <p:nvPr userDrawn="1"/>
        </p:nvPicPr>
        <p:blipFill>
          <a:blip r:embed="rId1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image" Target="../media/image6.png"/><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image" Target="../media/image8.jpeg"/><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1" Type="http://schemas.openxmlformats.org/officeDocument/2006/relationships/slideLayout" Target="../slideLayouts/slideLayout29.xml"/><Relationship Id="rId20" Type="http://schemas.openxmlformats.org/officeDocument/2006/relationships/tags" Target="../tags/tag78.xml"/><Relationship Id="rId2" Type="http://schemas.openxmlformats.org/officeDocument/2006/relationships/tags" Target="../tags/tag61.xml"/><Relationship Id="rId19" Type="http://schemas.openxmlformats.org/officeDocument/2006/relationships/tags" Target="../tags/tag77.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0" Type="http://schemas.openxmlformats.org/officeDocument/2006/relationships/slideLayout" Target="../slideLayouts/slideLayout29.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3" Type="http://schemas.openxmlformats.org/officeDocument/2006/relationships/slideLayout" Target="../slideLayouts/slideLayout29.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tags" Target="../tags/tag107.xml"/><Relationship Id="rId2" Type="http://schemas.openxmlformats.org/officeDocument/2006/relationships/image" Target="../media/image14.png"/><Relationship Id="rId1" Type="http://schemas.openxmlformats.org/officeDocument/2006/relationships/tags" Target="../tags/tag10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4.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5.pn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6.png"/><Relationship Id="rId2" Type="http://schemas.openxmlformats.org/officeDocument/2006/relationships/tags" Target="../tags/tag6.xml"/><Relationship Id="rId11" Type="http://schemas.openxmlformats.org/officeDocument/2006/relationships/slideLayout" Target="../slideLayouts/slideLayout29.xml"/><Relationship Id="rId10" Type="http://schemas.openxmlformats.org/officeDocument/2006/relationships/image" Target="../media/image8.jpe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tags" Target="../tags/tag13.xml"/><Relationship Id="rId2" Type="http://schemas.openxmlformats.org/officeDocument/2006/relationships/image" Target="../media/image6.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image" Target="../media/image6.png"/><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0" Type="http://schemas.openxmlformats.org/officeDocument/2006/relationships/slideLayout" Target="../slideLayouts/slideLayout29.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0" Type="http://schemas.openxmlformats.org/officeDocument/2006/relationships/slideLayout" Target="../slideLayouts/slideLayout16.xml"/><Relationship Id="rId2" Type="http://schemas.openxmlformats.org/officeDocument/2006/relationships/image" Target="../media/image12.jpeg"/><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4.xml"/></Relationships>
</file>

<file path=ppt/slides/_rels/slide9.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13.png"/><Relationship Id="rId2" Type="http://schemas.openxmlformats.org/officeDocument/2006/relationships/tags" Target="../tags/tag43.xml"/><Relationship Id="rId16" Type="http://schemas.openxmlformats.org/officeDocument/2006/relationships/slideLayout" Target="../slideLayouts/slideLayout1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840"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13" name="组合 12"/>
          <p:cNvGrpSpPr/>
          <p:nvPr/>
        </p:nvGrpSpPr>
        <p:grpSpPr>
          <a:xfrm>
            <a:off x="505460" y="2296795"/>
            <a:ext cx="6941820" cy="354330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grpSp>
        <p:nvGrpSpPr>
          <p:cNvPr id="39" name="组合 38"/>
          <p:cNvGrpSpPr/>
          <p:nvPr/>
        </p:nvGrpSpPr>
        <p:grpSpPr>
          <a:xfrm>
            <a:off x="1195705" y="4544695"/>
            <a:ext cx="5387340" cy="527050"/>
            <a:chOff x="5949" y="8726"/>
            <a:chExt cx="8484" cy="830"/>
          </a:xfrm>
        </p:grpSpPr>
        <p:sp>
          <p:nvSpPr>
            <p:cNvPr id="38" name="圆角矩形 37"/>
            <p:cNvSpPr/>
            <p:nvPr>
              <p:custDataLst>
                <p:tags r:id="rId2"/>
              </p:custDataLst>
            </p:nvPr>
          </p:nvSpPr>
          <p:spPr>
            <a:xfrm>
              <a:off x="5949" y="8760"/>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custDataLst>
                <p:tags r:id="rId3"/>
              </p:custDataLst>
            </p:nvPr>
          </p:nvSpPr>
          <p:spPr>
            <a:xfrm>
              <a:off x="7460" y="8726"/>
              <a:ext cx="5243"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comment on the event</a:t>
              </a:r>
              <a:endParaRPr lang="en-US" altLang="zh-CN" sz="2400">
                <a:solidFill>
                  <a:srgbClr val="C00000"/>
                </a:solidFill>
                <a:latin typeface="Cambria" panose="02040503050406030204" charset="0"/>
                <a:cs typeface="Cambria" panose="02040503050406030204" charset="0"/>
              </a:endParaRPr>
            </a:p>
          </p:txBody>
        </p:sp>
      </p:grpSp>
      <p:pic>
        <p:nvPicPr>
          <p:cNvPr id="8" name="图片 7"/>
          <p:cNvPicPr>
            <a:picLocks noChangeAspect="1"/>
          </p:cNvPicPr>
          <p:nvPr>
            <p:custDataLst>
              <p:tags r:id="rId4"/>
            </p:custDataLst>
          </p:nvPr>
        </p:nvPicPr>
        <p:blipFill>
          <a:blip r:embed="rId5"/>
          <a:srcRect t="48893"/>
          <a:stretch>
            <a:fillRect/>
          </a:stretch>
        </p:blipFill>
        <p:spPr>
          <a:xfrm>
            <a:off x="7854950" y="2559685"/>
            <a:ext cx="3836670" cy="2772410"/>
          </a:xfrm>
          <a:prstGeom prst="rect">
            <a:avLst/>
          </a:prstGeom>
        </p:spPr>
      </p:pic>
      <p:sp>
        <p:nvSpPr>
          <p:cNvPr id="10" name="圆角矩形 9"/>
          <p:cNvSpPr/>
          <p:nvPr>
            <p:custDataLst>
              <p:tags r:id="rId6"/>
            </p:custDataLst>
          </p:nvPr>
        </p:nvSpPr>
        <p:spPr>
          <a:xfrm>
            <a:off x="1195705" y="3068955"/>
            <a:ext cx="5666105" cy="199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zh-CN" altLang="en-US"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收获与感想</a:t>
            </a:r>
            <a:endParaRPr lang="zh-CN" altLang="en-US" sz="3200">
              <a:solidFill>
                <a:srgbClr val="7030A0"/>
              </a:solidFill>
              <a:latin typeface="兰米粗楷简体" panose="02000503000000000000" charset="-122"/>
              <a:ea typeface="兰米粗楷简体" panose="02000503000000000000" charset="-122"/>
              <a:cs typeface="兰米粗楷简体" panose="02000503000000000000" charset="-122"/>
              <a:sym typeface="+mn-ea"/>
            </a:endParaRPr>
          </a:p>
        </p:txBody>
      </p:sp>
      <p:sp>
        <p:nvSpPr>
          <p:cNvPr id="4" name="TextBox 15"/>
          <p:cNvSpPr txBox="1"/>
          <p:nvPr>
            <p:custDataLst>
              <p:tags r:id="rId7"/>
            </p:custDataLst>
          </p:nvPr>
        </p:nvSpPr>
        <p:spPr>
          <a:xfrm>
            <a:off x="998220" y="145098"/>
            <a:ext cx="5348605" cy="645160"/>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Structure&amp; content</a:t>
            </a:r>
            <a:endParaRPr lang="en-US" sz="32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2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9545" y="129223"/>
            <a:ext cx="6407150" cy="998220"/>
            <a:chOff x="627" y="77"/>
            <a:chExt cx="10090" cy="1572"/>
          </a:xfrm>
        </p:grpSpPr>
        <p:pic>
          <p:nvPicPr>
            <p:cNvPr id="25" name="图片 24" descr="51miz-E1125086-61ADA3B6"/>
            <p:cNvPicPr>
              <a:picLocks noChangeAspect="1"/>
            </p:cNvPicPr>
            <p:nvPr/>
          </p:nvPicPr>
          <p:blipFill>
            <a:blip r:embed="rId1"/>
            <a:stretch>
              <a:fillRect/>
            </a:stretch>
          </p:blipFill>
          <p:spPr>
            <a:xfrm>
              <a:off x="627" y="77"/>
              <a:ext cx="1572" cy="1572"/>
            </a:xfrm>
            <a:prstGeom prst="rect">
              <a:avLst/>
            </a:prstGeom>
          </p:spPr>
        </p:pic>
        <p:sp>
          <p:nvSpPr>
            <p:cNvPr id="26" name="文本框 25"/>
            <p:cNvSpPr txBox="1"/>
            <p:nvPr/>
          </p:nvSpPr>
          <p:spPr>
            <a:xfrm>
              <a:off x="986" y="500"/>
              <a:ext cx="768"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02</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sp>
          <p:nvSpPr>
            <p:cNvPr id="28" name="TextBox 15"/>
            <p:cNvSpPr txBox="1"/>
            <p:nvPr/>
          </p:nvSpPr>
          <p:spPr>
            <a:xfrm>
              <a:off x="2020" y="398"/>
              <a:ext cx="8697" cy="1016"/>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Language</a:t>
              </a:r>
              <a:endPar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grpSp>
      <p:grpSp>
        <p:nvGrpSpPr>
          <p:cNvPr id="4" name="组合 3"/>
          <p:cNvGrpSpPr/>
          <p:nvPr/>
        </p:nvGrpSpPr>
        <p:grpSpPr>
          <a:xfrm>
            <a:off x="505460" y="1248410"/>
            <a:ext cx="9387840" cy="5173980"/>
            <a:chOff x="5014" y="4898"/>
            <a:chExt cx="12367" cy="5198"/>
          </a:xfrm>
        </p:grpSpPr>
        <p:sp>
          <p:nvSpPr>
            <p:cNvPr id="11" name="圆角矩形 10"/>
            <p:cNvSpPr/>
            <p:nvPr>
              <p:custDataLst>
                <p:tags r:id="rId2"/>
              </p:custDataLst>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3"/>
              </p:custDataLst>
            </p:nvPr>
          </p:nvSpPr>
          <p:spPr>
            <a:xfrm>
              <a:off x="5817" y="5170"/>
              <a:ext cx="9600" cy="586"/>
            </a:xfrm>
            <a:prstGeom prst="rect">
              <a:avLst/>
            </a:prstGeom>
            <a:noFill/>
          </p:spPr>
          <p:txBody>
            <a:bodyPr wrap="square" rtlCol="0" anchor="t">
              <a:spAutoFit/>
            </a:bodyPr>
            <a:p>
              <a:r>
                <a:rPr lang="en-US" altLang="zh-CN" sz="2400">
                  <a:latin typeface="Times New Roman" panose="02020603050405020304" pitchFamily="18" charset="0"/>
                  <a:ea typeface="兰米粗楷简体" panose="02000503000000000000" charset="-122"/>
                  <a:cs typeface="Times New Roman" panose="02020603050405020304" pitchFamily="18" charset="0"/>
                  <a:sym typeface="+mn-ea"/>
                </a:rPr>
                <a:t>        </a:t>
              </a:r>
              <a:r>
                <a:rPr lang="zh-CN" altLang="en-US" sz="32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32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sp>
        <p:nvSpPr>
          <p:cNvPr id="15" name="圆角矩形 14"/>
          <p:cNvSpPr/>
          <p:nvPr>
            <p:custDataLst>
              <p:tags r:id="rId4"/>
            </p:custDataLst>
          </p:nvPr>
        </p:nvSpPr>
        <p:spPr>
          <a:xfrm>
            <a:off x="729615" y="2212975"/>
            <a:ext cx="8703310" cy="9601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3200">
                <a:solidFill>
                  <a:schemeClr val="tx1"/>
                </a:solidFill>
                <a:latin typeface="Cambria" panose="02040503050406030204" charset="0"/>
                <a:ea typeface="兰米粗楷简体" panose="02000503000000000000" charset="-122"/>
                <a:cs typeface="Cambria" panose="02040503050406030204" charset="0"/>
                <a:sym typeface="+mn-ea"/>
              </a:rPr>
              <a:t> para.1</a:t>
            </a:r>
            <a:r>
              <a:rPr lang="zh-CN" altLang="en-US" sz="3200">
                <a:gradFill>
                  <a:gsLst>
                    <a:gs pos="0">
                      <a:srgbClr val="007BD3"/>
                    </a:gs>
                    <a:gs pos="100000">
                      <a:srgbClr val="034373"/>
                    </a:gs>
                  </a:gsLst>
                  <a:lin scaled="0"/>
                </a:gradFill>
                <a:latin typeface="Cambria" panose="02040503050406030204" charset="0"/>
                <a:ea typeface="兰米粗楷简体" panose="02000503000000000000" charset="-122"/>
                <a:cs typeface="Cambria" panose="02040503050406030204" charset="0"/>
                <a:sym typeface="+mn-ea"/>
              </a:rPr>
              <a:t>  </a:t>
            </a:r>
            <a:r>
              <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rPr>
              <a:t>    </a:t>
            </a:r>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en-US" altLang="zh-CN" sz="2400">
                <a:solidFill>
                  <a:srgbClr val="C00000"/>
                </a:solidFill>
                <a:latin typeface="Cambria" panose="02040503050406030204" charset="0"/>
                <a:cs typeface="Cambria" panose="02040503050406030204" charset="0"/>
                <a:sym typeface="+mn-ea"/>
              </a:rPr>
              <a:t>summary of the event</a:t>
            </a:r>
            <a:endParaRPr lang="en-US" altLang="zh-CN" sz="2400">
              <a:solidFill>
                <a:srgbClr val="C00000"/>
              </a:solidFill>
              <a:latin typeface="Cambria" panose="02040503050406030204" charset="0"/>
              <a:cs typeface="Cambria" panose="02040503050406030204" charset="0"/>
              <a:sym typeface="+mn-ea"/>
            </a:endParaRPr>
          </a:p>
          <a:p>
            <a:pPr indent="0"/>
            <a:r>
              <a:rPr lang="zh-CN" altLang="en-US" sz="2000">
                <a:solidFill>
                  <a:srgbClr val="C00000"/>
                </a:solidFill>
                <a:latin typeface="兰米粗楷简体" panose="02000503000000000000" charset="-122"/>
                <a:ea typeface="兰米粗楷简体" panose="02000503000000000000" charset="-122"/>
                <a:cs typeface="兰米粗楷简体" panose="02000503000000000000" charset="-122"/>
                <a:sym typeface="+mn-ea"/>
              </a:rPr>
              <a:t>上周末</a:t>
            </a:r>
            <a:r>
              <a:rPr lang="en-US" altLang="zh-CN" sz="2000">
                <a:solidFill>
                  <a:srgbClr val="C00000"/>
                </a:solidFill>
                <a:latin typeface="兰米粗楷简体" panose="02000503000000000000" charset="-122"/>
                <a:ea typeface="兰米粗楷简体" panose="02000503000000000000" charset="-122"/>
                <a:cs typeface="兰米粗楷简体" panose="02000503000000000000" charset="-122"/>
                <a:sym typeface="+mn-ea"/>
              </a:rPr>
              <a:t>(when)</a:t>
            </a:r>
            <a:r>
              <a:rPr lang="zh-CN" altLang="en-US" sz="2000">
                <a:solidFill>
                  <a:srgbClr val="00B0F0"/>
                </a:solidFill>
                <a:latin typeface="兰米粗楷简体" panose="02000503000000000000" charset="-122"/>
                <a:ea typeface="兰米粗楷简体" panose="02000503000000000000" charset="-122"/>
                <a:cs typeface="兰米粗楷简体" panose="02000503000000000000" charset="-122"/>
                <a:sym typeface="+mn-ea"/>
              </a:rPr>
              <a:t>你</a:t>
            </a:r>
            <a:r>
              <a:rPr lang="en-US" altLang="zh-CN" sz="2000">
                <a:solidFill>
                  <a:srgbClr val="00B0F0"/>
                </a:solidFill>
                <a:latin typeface="兰米粗楷简体" panose="02000503000000000000" charset="-122"/>
                <a:ea typeface="兰米粗楷简体" panose="02000503000000000000" charset="-122"/>
                <a:cs typeface="兰米粗楷简体" panose="02000503000000000000" charset="-122"/>
                <a:sym typeface="+mn-ea"/>
              </a:rPr>
              <a:t>(who)</a:t>
            </a:r>
            <a:r>
              <a:rPr lang="zh-CN" altLang="en-US" sz="2000">
                <a:solidFill>
                  <a:srgbClr val="7030A0"/>
                </a:solidFill>
                <a:latin typeface="兰米粗楷简体" panose="02000503000000000000" charset="-122"/>
                <a:ea typeface="兰米粗楷简体" panose="02000503000000000000" charset="-122"/>
                <a:cs typeface="兰米粗楷简体" panose="02000503000000000000" charset="-122"/>
                <a:sym typeface="+mn-ea"/>
              </a:rPr>
              <a:t>参加了学校学生会组织的“认识你身边的植物”活动</a:t>
            </a:r>
            <a:r>
              <a:rPr lang="en-US" altLang="zh-CN" sz="2000">
                <a:solidFill>
                  <a:srgbClr val="7030A0"/>
                </a:solidFill>
                <a:latin typeface="兰米粗楷简体" panose="02000503000000000000" charset="-122"/>
                <a:ea typeface="兰米粗楷简体" panose="02000503000000000000" charset="-122"/>
                <a:cs typeface="兰米粗楷简体" panose="02000503000000000000" charset="-122"/>
                <a:sym typeface="+mn-ea"/>
              </a:rPr>
              <a:t>(what)</a:t>
            </a:r>
            <a:endParaRPr lang="en-US" altLang="zh-CN" sz="2000">
              <a:solidFill>
                <a:srgbClr val="7030A0"/>
              </a:solidFill>
              <a:latin typeface="兰米粗楷简体" panose="02000503000000000000" charset="-122"/>
              <a:ea typeface="兰米粗楷简体" panose="02000503000000000000" charset="-122"/>
              <a:cs typeface="兰米粗楷简体" panose="02000503000000000000" charset="-122"/>
              <a:sym typeface="+mn-ea"/>
            </a:endParaRPr>
          </a:p>
        </p:txBody>
      </p:sp>
      <p:sp>
        <p:nvSpPr>
          <p:cNvPr id="16" name="圆角矩形 15"/>
          <p:cNvSpPr/>
          <p:nvPr>
            <p:custDataLst>
              <p:tags r:id="rId5"/>
            </p:custDataLst>
          </p:nvPr>
        </p:nvSpPr>
        <p:spPr>
          <a:xfrm>
            <a:off x="729615" y="3554095"/>
            <a:ext cx="8702675" cy="9220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3200">
                <a:solidFill>
                  <a:schemeClr val="tx1"/>
                </a:solidFill>
                <a:latin typeface="Cambria" panose="02040503050406030204" charset="0"/>
                <a:ea typeface="兰米粗楷简体" panose="02000503000000000000" charset="-122"/>
                <a:cs typeface="Cambria" panose="02040503050406030204" charset="0"/>
                <a:sym typeface="+mn-ea"/>
              </a:rPr>
              <a:t> para.</a:t>
            </a:r>
            <a:r>
              <a:rPr lang="en-US" altLang="zh-CN" sz="3200">
                <a:solidFill>
                  <a:schemeClr val="tx1"/>
                </a:solidFill>
                <a:latin typeface="Cambria" panose="02040503050406030204" charset="0"/>
                <a:ea typeface="兰米粗楷简体" panose="02000503000000000000" charset="-122"/>
                <a:cs typeface="Cambria" panose="02040503050406030204" charset="0"/>
                <a:sym typeface="+mn-ea"/>
              </a:rPr>
              <a:t>2</a:t>
            </a:r>
            <a:r>
              <a:rPr lang="zh-CN" altLang="en-US" sz="3200">
                <a:solidFill>
                  <a:schemeClr val="tx1"/>
                </a:solidFill>
                <a:latin typeface="Cambria" panose="02040503050406030204" charset="0"/>
                <a:ea typeface="兰米粗楷简体" panose="02000503000000000000" charset="-122"/>
                <a:cs typeface="Cambria" panose="02040503050406030204" charset="0"/>
                <a:sym typeface="+mn-ea"/>
              </a:rPr>
              <a:t>  </a:t>
            </a:r>
            <a:r>
              <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rPr>
              <a:t>   </a:t>
            </a:r>
            <a:r>
              <a:rPr lang="en-US" altLang="zh-CN" sz="2400">
                <a:solidFill>
                  <a:srgbClr val="C00000"/>
                </a:solidFill>
                <a:latin typeface="Cambria" panose="02040503050406030204" charset="0"/>
                <a:cs typeface="Cambria" panose="02040503050406030204" charset="0"/>
                <a:sym typeface="+mn-ea"/>
              </a:rPr>
              <a:t>details of the event </a:t>
            </a:r>
            <a:r>
              <a:rPr 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 （活</a:t>
            </a:r>
            <a:r>
              <a:rPr lang="zh-CN" altLang="en-US" sz="2400">
                <a:gradFill>
                  <a:gsLst>
                    <a:gs pos="0">
                      <a:srgbClr val="A0686F"/>
                    </a:gs>
                    <a:gs pos="100000">
                      <a:srgbClr val="894C53"/>
                    </a:gs>
                  </a:gsLst>
                  <a:lin scaled="1"/>
                </a:gradFill>
                <a:latin typeface="兰米粗楷简体" panose="02000503000000000000" charset="-122"/>
                <a:ea typeface="兰米粗楷简体" panose="02000503000000000000" charset="-122"/>
                <a:cs typeface="兰米粗楷简体" panose="02000503000000000000" charset="-122"/>
                <a:sym typeface="+mn-ea"/>
              </a:rPr>
              <a:t>动过程</a:t>
            </a:r>
            <a:r>
              <a:rPr 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where+how）</a:t>
            </a:r>
            <a:endParaRPr lang="zh-CN" alt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endParaRPr>
          </a:p>
        </p:txBody>
      </p:sp>
      <p:sp>
        <p:nvSpPr>
          <p:cNvPr id="17" name="圆角矩形 16"/>
          <p:cNvSpPr/>
          <p:nvPr>
            <p:custDataLst>
              <p:tags r:id="rId6"/>
            </p:custDataLst>
          </p:nvPr>
        </p:nvSpPr>
        <p:spPr>
          <a:xfrm>
            <a:off x="729615" y="4857115"/>
            <a:ext cx="8702675" cy="9220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3200">
                <a:solidFill>
                  <a:schemeClr val="tx1"/>
                </a:solidFill>
                <a:latin typeface="Cambria" panose="02040503050406030204" charset="0"/>
                <a:ea typeface="兰米粗楷简体" panose="02000503000000000000" charset="-122"/>
                <a:cs typeface="Cambria" panose="02040503050406030204" charset="0"/>
                <a:sym typeface="+mn-ea"/>
              </a:rPr>
              <a:t> para.</a:t>
            </a:r>
            <a:r>
              <a:rPr lang="en-US" altLang="zh-CN" sz="3200">
                <a:solidFill>
                  <a:schemeClr val="tx1"/>
                </a:solidFill>
                <a:latin typeface="Cambria" panose="02040503050406030204" charset="0"/>
                <a:ea typeface="兰米粗楷简体" panose="02000503000000000000" charset="-122"/>
                <a:cs typeface="Cambria" panose="02040503050406030204" charset="0"/>
                <a:sym typeface="+mn-ea"/>
              </a:rPr>
              <a:t>3</a:t>
            </a:r>
            <a:r>
              <a:rPr lang="zh-CN" altLang="en-US" sz="3200">
                <a:solidFill>
                  <a:schemeClr val="tx1"/>
                </a:solidFill>
                <a:latin typeface="Cambria" panose="02040503050406030204" charset="0"/>
                <a:ea typeface="兰米粗楷简体" panose="02000503000000000000" charset="-122"/>
                <a:cs typeface="Cambria" panose="02040503050406030204" charset="0"/>
                <a:sym typeface="+mn-ea"/>
              </a:rPr>
              <a:t>  </a:t>
            </a:r>
            <a:r>
              <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rPr>
              <a:t> </a:t>
            </a:r>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en-US" altLang="zh-CN" sz="2400">
                <a:solidFill>
                  <a:srgbClr val="C00000"/>
                </a:solidFill>
                <a:latin typeface="Cambria" panose="02040503050406030204" charset="0"/>
                <a:cs typeface="Cambria" panose="02040503050406030204" charset="0"/>
                <a:sym typeface="+mn-ea"/>
              </a:rPr>
              <a:t>comment on the event </a:t>
            </a:r>
            <a:r>
              <a:rPr 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a:t>
            </a:r>
            <a:r>
              <a:rPr lang="zh-CN" alt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活动收获与感想</a:t>
            </a:r>
            <a:r>
              <a:rPr lang="en-US" altLang="zh-CN"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what</a:t>
            </a:r>
            <a:r>
              <a:rPr 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a:t>
            </a:r>
            <a:endParaRPr 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endParaRPr>
          </a:p>
        </p:txBody>
      </p:sp>
      <p:pic>
        <p:nvPicPr>
          <p:cNvPr id="2" name="http://photo-static-api.fotomore.com/creative/vcg/400/version23/VCG41453193411.jpg" descr="templates\picture_hover\&amp;pky140_sjzg_VCG41453193411&amp;2&amp;src_toppic_inpsrchzd1&amp;"/>
          <p:cNvPicPr>
            <a:picLocks noChangeAspect="1"/>
          </p:cNvPicPr>
          <p:nvPr>
            <p:custDataLst>
              <p:tags r:id="rId7"/>
            </p:custDataLst>
          </p:nvPr>
        </p:nvPicPr>
        <p:blipFill>
          <a:blip r:embed="rId8">
            <a:clrChange>
              <a:clrFrom>
                <a:srgbClr val="FFFFFF">
                  <a:alpha val="100000"/>
                </a:srgbClr>
              </a:clrFrom>
              <a:clrTo>
                <a:srgbClr val="FFFFFF">
                  <a:alpha val="100000"/>
                  <a:alpha val="0"/>
                </a:srgbClr>
              </a:clrTo>
            </a:clrChange>
          </a:blip>
          <a:stretch>
            <a:fillRect/>
          </a:stretch>
        </p:blipFill>
        <p:spPr>
          <a:xfrm>
            <a:off x="10002520" y="4642485"/>
            <a:ext cx="2121535" cy="2121535"/>
          </a:xfrm>
          <a:prstGeom prst="rect">
            <a:avLst/>
          </a:prstGeom>
        </p:spPr>
      </p:pic>
      <p:grpSp>
        <p:nvGrpSpPr>
          <p:cNvPr id="5" name="组合 4"/>
          <p:cNvGrpSpPr/>
          <p:nvPr/>
        </p:nvGrpSpPr>
        <p:grpSpPr>
          <a:xfrm>
            <a:off x="8213090" y="1317625"/>
            <a:ext cx="1522095" cy="895350"/>
            <a:chOff x="15151" y="4791"/>
            <a:chExt cx="2855" cy="1540"/>
          </a:xfrm>
        </p:grpSpPr>
        <p:sp>
          <p:nvSpPr>
            <p:cNvPr id="536" name="Right Arrow 3"/>
            <p:cNvSpPr/>
            <p:nvPr>
              <p:custDataLst>
                <p:tags r:id="rId9"/>
              </p:custDataLst>
            </p:nvPr>
          </p:nvSpPr>
          <p:spPr>
            <a:xfrm>
              <a:off x="15151" y="4791"/>
              <a:ext cx="2855" cy="1540"/>
            </a:xfrm>
            <a:prstGeom prst="rightArrow">
              <a:avLst>
                <a:gd name="adj1" fmla="val 60084"/>
                <a:gd name="adj2" fmla="val 53921"/>
              </a:avLst>
            </a:prstGeom>
            <a:solidFill>
              <a:srgbClr val="62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sp>
          <p:nvSpPr>
            <p:cNvPr id="6" name="文本框 5"/>
            <p:cNvSpPr txBox="1"/>
            <p:nvPr>
              <p:custDataLst>
                <p:tags r:id="rId10"/>
              </p:custDataLst>
            </p:nvPr>
          </p:nvSpPr>
          <p:spPr>
            <a:xfrm>
              <a:off x="15301" y="5205"/>
              <a:ext cx="2563" cy="686"/>
            </a:xfrm>
            <a:prstGeom prst="rect">
              <a:avLst/>
            </a:prstGeom>
            <a:noFill/>
          </p:spPr>
          <p:txBody>
            <a:bodyPr wrap="square" rtlCol="0">
              <a:spAutoFit/>
            </a:bodyPr>
            <a:p>
              <a:r>
                <a:rPr lang="en-US" altLang="zh-CN" sz="2000" b="1">
                  <a:solidFill>
                    <a:schemeClr val="bg1"/>
                  </a:solidFill>
                </a:rPr>
                <a:t>headline</a:t>
              </a:r>
              <a:endParaRPr lang="en-US" altLang="zh-CN" sz="2000" b="1">
                <a:solidFill>
                  <a:schemeClr val="bg1"/>
                </a:solidFill>
              </a:endParaRPr>
            </a:p>
          </p:txBody>
        </p:sp>
      </p:grpSp>
      <p:sp>
        <p:nvSpPr>
          <p:cNvPr id="41" name="文本框 40"/>
          <p:cNvSpPr txBox="1"/>
          <p:nvPr>
            <p:custDataLst>
              <p:tags r:id="rId11"/>
            </p:custDataLst>
          </p:nvPr>
        </p:nvSpPr>
        <p:spPr>
          <a:xfrm>
            <a:off x="10126980" y="1518920"/>
            <a:ext cx="1148080" cy="537845"/>
          </a:xfrm>
          <a:prstGeom prst="rect">
            <a:avLst/>
          </a:prstGeom>
          <a:solidFill>
            <a:schemeClr val="bg1"/>
          </a:solidFill>
          <a:ln w="19050">
            <a:solidFill>
              <a:schemeClr val="accent5">
                <a:lumMod val="75000"/>
              </a:schemeClr>
            </a:solidFill>
          </a:ln>
        </p:spPr>
        <p:txBody>
          <a:bodyPr wrap="square" rtlCol="0">
            <a:noAutofit/>
          </a:bodyPr>
          <a:p>
            <a:pPr algn="ctr"/>
            <a:r>
              <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catchy</a:t>
            </a:r>
            <a:endPar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7" name="组合 6"/>
          <p:cNvGrpSpPr/>
          <p:nvPr/>
        </p:nvGrpSpPr>
        <p:grpSpPr>
          <a:xfrm>
            <a:off x="8213090" y="2388235"/>
            <a:ext cx="1522095" cy="895350"/>
            <a:chOff x="15151" y="4791"/>
            <a:chExt cx="2855" cy="1540"/>
          </a:xfrm>
        </p:grpSpPr>
        <p:sp>
          <p:nvSpPr>
            <p:cNvPr id="8" name="Right Arrow 3"/>
            <p:cNvSpPr/>
            <p:nvPr>
              <p:custDataLst>
                <p:tags r:id="rId12"/>
              </p:custDataLst>
            </p:nvPr>
          </p:nvSpPr>
          <p:spPr>
            <a:xfrm>
              <a:off x="15151" y="4791"/>
              <a:ext cx="2855" cy="1540"/>
            </a:xfrm>
            <a:prstGeom prst="rightArrow">
              <a:avLst>
                <a:gd name="adj1" fmla="val 60084"/>
                <a:gd name="adj2" fmla="val 53921"/>
              </a:avLst>
            </a:prstGeom>
            <a:solidFill>
              <a:srgbClr val="62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sp>
          <p:nvSpPr>
            <p:cNvPr id="9" name="文本框 8"/>
            <p:cNvSpPr txBox="1"/>
            <p:nvPr>
              <p:custDataLst>
                <p:tags r:id="rId13"/>
              </p:custDataLst>
            </p:nvPr>
          </p:nvSpPr>
          <p:spPr>
            <a:xfrm>
              <a:off x="15301" y="5205"/>
              <a:ext cx="2563" cy="686"/>
            </a:xfrm>
            <a:prstGeom prst="rect">
              <a:avLst/>
            </a:prstGeom>
            <a:noFill/>
          </p:spPr>
          <p:txBody>
            <a:bodyPr wrap="square" rtlCol="0">
              <a:spAutoFit/>
            </a:bodyPr>
            <a:p>
              <a:r>
                <a:rPr lang="en-US" altLang="zh-CN" sz="2000" b="1">
                  <a:solidFill>
                    <a:schemeClr val="bg1"/>
                  </a:solidFill>
                </a:rPr>
                <a:t>lead</a:t>
              </a:r>
              <a:endParaRPr lang="en-US" altLang="zh-CN" sz="2000" b="1">
                <a:solidFill>
                  <a:schemeClr val="bg1"/>
                </a:solidFill>
              </a:endParaRPr>
            </a:p>
          </p:txBody>
        </p:sp>
      </p:grpSp>
      <p:sp>
        <p:nvSpPr>
          <p:cNvPr id="10" name="文本框 9"/>
          <p:cNvSpPr txBox="1"/>
          <p:nvPr>
            <p:custDataLst>
              <p:tags r:id="rId14"/>
            </p:custDataLst>
          </p:nvPr>
        </p:nvSpPr>
        <p:spPr>
          <a:xfrm>
            <a:off x="10126980" y="2475865"/>
            <a:ext cx="1147445" cy="551815"/>
          </a:xfrm>
          <a:prstGeom prst="rect">
            <a:avLst/>
          </a:prstGeom>
          <a:solidFill>
            <a:schemeClr val="bg1"/>
          </a:solidFill>
          <a:ln w="19050">
            <a:solidFill>
              <a:schemeClr val="accent5">
                <a:lumMod val="75000"/>
              </a:schemeClr>
            </a:solidFill>
          </a:ln>
        </p:spPr>
        <p:txBody>
          <a:bodyPr wrap="square" rtlCol="0">
            <a:noAutofit/>
          </a:bodyPr>
          <a:p>
            <a:pPr algn="ctr"/>
            <a:r>
              <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concise</a:t>
            </a:r>
            <a:endPar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2" name="组合 11"/>
          <p:cNvGrpSpPr/>
          <p:nvPr/>
        </p:nvGrpSpPr>
        <p:grpSpPr>
          <a:xfrm>
            <a:off x="8213090" y="3575050"/>
            <a:ext cx="1522095" cy="895350"/>
            <a:chOff x="15151" y="4791"/>
            <a:chExt cx="2855" cy="1540"/>
          </a:xfrm>
        </p:grpSpPr>
        <p:sp>
          <p:nvSpPr>
            <p:cNvPr id="13" name="Right Arrow 3"/>
            <p:cNvSpPr/>
            <p:nvPr>
              <p:custDataLst>
                <p:tags r:id="rId15"/>
              </p:custDataLst>
            </p:nvPr>
          </p:nvSpPr>
          <p:spPr>
            <a:xfrm>
              <a:off x="15151" y="4791"/>
              <a:ext cx="2855" cy="1540"/>
            </a:xfrm>
            <a:prstGeom prst="rightArrow">
              <a:avLst>
                <a:gd name="adj1" fmla="val 60084"/>
                <a:gd name="adj2" fmla="val 53921"/>
              </a:avLst>
            </a:prstGeom>
            <a:solidFill>
              <a:srgbClr val="62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sp>
          <p:nvSpPr>
            <p:cNvPr id="18" name="文本框 17"/>
            <p:cNvSpPr txBox="1"/>
            <p:nvPr>
              <p:custDataLst>
                <p:tags r:id="rId16"/>
              </p:custDataLst>
            </p:nvPr>
          </p:nvSpPr>
          <p:spPr>
            <a:xfrm>
              <a:off x="15301" y="5205"/>
              <a:ext cx="2563" cy="686"/>
            </a:xfrm>
            <a:prstGeom prst="rect">
              <a:avLst/>
            </a:prstGeom>
            <a:noFill/>
          </p:spPr>
          <p:txBody>
            <a:bodyPr wrap="square" rtlCol="0">
              <a:spAutoFit/>
            </a:bodyPr>
            <a:p>
              <a:r>
                <a:rPr lang="en-US" altLang="zh-CN" sz="2000" b="1">
                  <a:solidFill>
                    <a:schemeClr val="bg1"/>
                  </a:solidFill>
                </a:rPr>
                <a:t>body</a:t>
              </a:r>
              <a:endParaRPr lang="en-US" altLang="zh-CN" sz="2000" b="1">
                <a:solidFill>
                  <a:schemeClr val="bg1"/>
                </a:solidFill>
              </a:endParaRPr>
            </a:p>
          </p:txBody>
        </p:sp>
      </p:grpSp>
      <p:sp>
        <p:nvSpPr>
          <p:cNvPr id="23" name="文本框 22"/>
          <p:cNvSpPr txBox="1"/>
          <p:nvPr>
            <p:custDataLst>
              <p:tags r:id="rId17"/>
            </p:custDataLst>
          </p:nvPr>
        </p:nvSpPr>
        <p:spPr>
          <a:xfrm>
            <a:off x="10126980" y="3576320"/>
            <a:ext cx="1293495" cy="571500"/>
          </a:xfrm>
          <a:prstGeom prst="rect">
            <a:avLst/>
          </a:prstGeom>
          <a:solidFill>
            <a:schemeClr val="bg1"/>
          </a:solidFill>
          <a:ln w="19050">
            <a:solidFill>
              <a:schemeClr val="accent5">
                <a:lumMod val="75000"/>
              </a:schemeClr>
            </a:solidFill>
          </a:ln>
        </p:spPr>
        <p:txBody>
          <a:bodyPr wrap="square" rtlCol="0">
            <a:noAutofit/>
          </a:bodyPr>
          <a:p>
            <a:pPr algn="ctr"/>
            <a:r>
              <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detailed</a:t>
            </a:r>
            <a:endPar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4" name="组合 23"/>
          <p:cNvGrpSpPr/>
          <p:nvPr/>
        </p:nvGrpSpPr>
        <p:grpSpPr>
          <a:xfrm>
            <a:off x="8213090" y="4878070"/>
            <a:ext cx="1522095" cy="895350"/>
            <a:chOff x="15151" y="4791"/>
            <a:chExt cx="2855" cy="1540"/>
          </a:xfrm>
        </p:grpSpPr>
        <p:sp>
          <p:nvSpPr>
            <p:cNvPr id="27" name="Right Arrow 3"/>
            <p:cNvSpPr/>
            <p:nvPr>
              <p:custDataLst>
                <p:tags r:id="rId18"/>
              </p:custDataLst>
            </p:nvPr>
          </p:nvSpPr>
          <p:spPr>
            <a:xfrm>
              <a:off x="15151" y="4791"/>
              <a:ext cx="2855" cy="1540"/>
            </a:xfrm>
            <a:prstGeom prst="rightArrow">
              <a:avLst>
                <a:gd name="adj1" fmla="val 60084"/>
                <a:gd name="adj2" fmla="val 53921"/>
              </a:avLst>
            </a:prstGeom>
            <a:solidFill>
              <a:srgbClr val="62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sp>
          <p:nvSpPr>
            <p:cNvPr id="19" name="文本框 18"/>
            <p:cNvSpPr txBox="1"/>
            <p:nvPr>
              <p:custDataLst>
                <p:tags r:id="rId19"/>
              </p:custDataLst>
            </p:nvPr>
          </p:nvSpPr>
          <p:spPr>
            <a:xfrm>
              <a:off x="15301" y="5205"/>
              <a:ext cx="2563" cy="686"/>
            </a:xfrm>
            <a:prstGeom prst="rect">
              <a:avLst/>
            </a:prstGeom>
            <a:noFill/>
          </p:spPr>
          <p:txBody>
            <a:bodyPr wrap="square" rtlCol="0">
              <a:spAutoFit/>
            </a:bodyPr>
            <a:p>
              <a:r>
                <a:rPr lang="en-US" altLang="zh-CN" sz="2000" b="1">
                  <a:solidFill>
                    <a:schemeClr val="bg1"/>
                  </a:solidFill>
                </a:rPr>
                <a:t>closing</a:t>
              </a:r>
              <a:endParaRPr lang="en-US" altLang="zh-CN" sz="2000" b="1">
                <a:solidFill>
                  <a:schemeClr val="bg1"/>
                </a:solidFill>
              </a:endParaRPr>
            </a:p>
          </p:txBody>
        </p:sp>
      </p:grpSp>
      <p:sp>
        <p:nvSpPr>
          <p:cNvPr id="32" name="文本框 31"/>
          <p:cNvSpPr txBox="1"/>
          <p:nvPr>
            <p:custDataLst>
              <p:tags r:id="rId20"/>
            </p:custDataLst>
          </p:nvPr>
        </p:nvSpPr>
        <p:spPr>
          <a:xfrm>
            <a:off x="10126980" y="4921250"/>
            <a:ext cx="1367790" cy="596265"/>
          </a:xfrm>
          <a:prstGeom prst="rect">
            <a:avLst/>
          </a:prstGeom>
          <a:solidFill>
            <a:schemeClr val="bg1"/>
          </a:solidFill>
          <a:ln w="19050">
            <a:solidFill>
              <a:schemeClr val="accent5">
                <a:lumMod val="75000"/>
              </a:schemeClr>
            </a:solidFill>
          </a:ln>
        </p:spPr>
        <p:txBody>
          <a:bodyPr wrap="square" rtlCol="0">
            <a:noAutofit/>
          </a:bodyPr>
          <a:p>
            <a:pPr algn="ctr"/>
            <a:r>
              <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sincere</a:t>
            </a:r>
            <a:endPar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圆角矩形 19"/>
          <p:cNvSpPr/>
          <p:nvPr/>
        </p:nvSpPr>
        <p:spPr>
          <a:xfrm rot="20820000">
            <a:off x="9179560" y="5616575"/>
            <a:ext cx="2697480" cy="70866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t>factual</a:t>
            </a:r>
            <a:endParaRPr lang="en-US" altLang="zh-CN" sz="36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2000"/>
                                        <p:tgtEl>
                                          <p:spTgt spid="5"/>
                                        </p:tgtEl>
                                      </p:cBhvr>
                                    </p:animEffect>
                                  </p:childTnLst>
                                </p:cTn>
                              </p:par>
                              <p:par>
                                <p:cTn id="38" presetID="8" presetClass="entr" presetSubtype="16" fill="hold" grpId="0" nodeType="withEffect">
                                  <p:stCondLst>
                                    <p:cond delay="0"/>
                                  </p:stCondLst>
                                  <p:childTnLst>
                                    <p:set>
                                      <p:cBhvr>
                                        <p:cTn id="39" dur="500" fill="hold">
                                          <p:stCondLst>
                                            <p:cond delay="0"/>
                                          </p:stCondLst>
                                        </p:cTn>
                                        <p:tgtEl>
                                          <p:spTgt spid="41"/>
                                        </p:tgtEl>
                                        <p:attrNameLst>
                                          <p:attrName>style.visibility</p:attrName>
                                        </p:attrNameLst>
                                      </p:cBhvr>
                                      <p:to>
                                        <p:strVal val="visible"/>
                                      </p:to>
                                    </p:set>
                                    <p:animEffect transition="in" filter="diamond(in)">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ox(in)">
                                      <p:cBhvr>
                                        <p:cTn id="45" dur="2000"/>
                                        <p:tgtEl>
                                          <p:spTgt spid="7"/>
                                        </p:tgtEl>
                                      </p:cBhvr>
                                    </p:animEffect>
                                  </p:childTnLst>
                                </p:cTn>
                              </p:par>
                              <p:par>
                                <p:cTn id="46" presetID="8" presetClass="entr" presetSubtype="16" fill="hold" grpId="0" nodeType="withEffect">
                                  <p:stCondLst>
                                    <p:cond delay="0"/>
                                  </p:stCondLst>
                                  <p:childTnLst>
                                    <p:set>
                                      <p:cBhvr>
                                        <p:cTn id="47" dur="500" fill="hold">
                                          <p:stCondLst>
                                            <p:cond delay="0"/>
                                          </p:stCondLst>
                                        </p:cTn>
                                        <p:tgtEl>
                                          <p:spTgt spid="10"/>
                                        </p:tgtEl>
                                        <p:attrNameLst>
                                          <p:attrName>style.visibility</p:attrName>
                                        </p:attrNameLst>
                                      </p:cBhvr>
                                      <p:to>
                                        <p:strVal val="visible"/>
                                      </p:to>
                                    </p:set>
                                    <p:animEffect transition="in" filter="diamond(in)">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ox(in)">
                                      <p:cBhvr>
                                        <p:cTn id="53" dur="2000"/>
                                        <p:tgtEl>
                                          <p:spTgt spid="12"/>
                                        </p:tgtEl>
                                      </p:cBhvr>
                                    </p:animEffect>
                                  </p:childTnLst>
                                </p:cTn>
                              </p:par>
                              <p:par>
                                <p:cTn id="54" presetID="8" presetClass="entr" presetSubtype="16" fill="hold" grpId="0" nodeType="withEffect">
                                  <p:stCondLst>
                                    <p:cond delay="0"/>
                                  </p:stCondLst>
                                  <p:childTnLst>
                                    <p:set>
                                      <p:cBhvr>
                                        <p:cTn id="55" dur="500" fill="hold">
                                          <p:stCondLst>
                                            <p:cond delay="0"/>
                                          </p:stCondLst>
                                        </p:cTn>
                                        <p:tgtEl>
                                          <p:spTgt spid="23"/>
                                        </p:tgtEl>
                                        <p:attrNameLst>
                                          <p:attrName>style.visibility</p:attrName>
                                        </p:attrNameLst>
                                      </p:cBhvr>
                                      <p:to>
                                        <p:strVal val="visible"/>
                                      </p:to>
                                    </p:set>
                                    <p:animEffect transition="in" filter="diamond(i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ox(in)">
                                      <p:cBhvr>
                                        <p:cTn id="61" dur="2000"/>
                                        <p:tgtEl>
                                          <p:spTgt spid="24"/>
                                        </p:tgtEl>
                                      </p:cBhvr>
                                    </p:animEffect>
                                  </p:childTnLst>
                                </p:cTn>
                              </p:par>
                              <p:par>
                                <p:cTn id="62" presetID="8" presetClass="entr" presetSubtype="16" fill="hold" grpId="0" nodeType="withEffect">
                                  <p:stCondLst>
                                    <p:cond delay="0"/>
                                  </p:stCondLst>
                                  <p:childTnLst>
                                    <p:set>
                                      <p:cBhvr>
                                        <p:cTn id="63" dur="500" fill="hold">
                                          <p:stCondLst>
                                            <p:cond delay="0"/>
                                          </p:stCondLst>
                                        </p:cTn>
                                        <p:tgtEl>
                                          <p:spTgt spid="32"/>
                                        </p:tgtEl>
                                        <p:attrNameLst>
                                          <p:attrName>style.visibility</p:attrName>
                                        </p:attrNameLst>
                                      </p:cBhvr>
                                      <p:to>
                                        <p:strVal val="visible"/>
                                      </p:to>
                                    </p:set>
                                    <p:animEffect transition="in" filter="diamond(in)">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ox(in)">
                                      <p:cBhvr>
                                        <p:cTn id="6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bldLvl="0" animBg="1"/>
      <p:bldP spid="16" grpId="1" animBg="1"/>
      <p:bldP spid="17" grpId="0" bldLvl="0" animBg="1"/>
      <p:bldP spid="17" grpId="1" animBg="1"/>
      <p:bldP spid="41" grpId="0" bldLvl="0" animBg="1"/>
      <p:bldP spid="10" grpId="0" bldLvl="0" animBg="1"/>
      <p:bldP spid="23" grpId="0" bldLvl="0" animBg="1"/>
      <p:bldP spid="32" grpId="0" bldLvl="0" animBg="1"/>
      <p:bldP spid="20" grpId="0" animBg="1"/>
      <p:bldP spid="2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768"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02</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sp>
        <p:nvSpPr>
          <p:cNvPr id="2" name="TextBox 15"/>
          <p:cNvSpPr txBox="1"/>
          <p:nvPr>
            <p:custDataLst>
              <p:tags r:id="rId2"/>
            </p:custDataLst>
          </p:nvPr>
        </p:nvSpPr>
        <p:spPr>
          <a:xfrm>
            <a:off x="920750" y="213043"/>
            <a:ext cx="5348605" cy="645160"/>
          </a:xfrm>
          <a:prstGeom prst="rect">
            <a:avLst/>
          </a:prstGeom>
          <a:noFill/>
          <a:ln w="9525">
            <a:noFill/>
          </a:ln>
        </p:spPr>
        <p:txBody>
          <a:bodyPr wrap="square">
            <a:spAutoFit/>
          </a:bodyPr>
          <a:p>
            <a:pPr algn="l">
              <a:buClrTx/>
              <a:buSzTx/>
              <a:buFontTx/>
            </a:pPr>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Language</a:t>
            </a:r>
            <a:endPar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grpSp>
        <p:nvGrpSpPr>
          <p:cNvPr id="13" name="组合 12"/>
          <p:cNvGrpSpPr/>
          <p:nvPr/>
        </p:nvGrpSpPr>
        <p:grpSpPr>
          <a:xfrm>
            <a:off x="182880" y="2587625"/>
            <a:ext cx="6941820" cy="354330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grpSp>
        <p:nvGrpSpPr>
          <p:cNvPr id="34" name="组合 33"/>
          <p:cNvGrpSpPr/>
          <p:nvPr/>
        </p:nvGrpSpPr>
        <p:grpSpPr>
          <a:xfrm>
            <a:off x="882015" y="3565525"/>
            <a:ext cx="5387340" cy="505460"/>
            <a:chOff x="5949" y="6196"/>
            <a:chExt cx="8484" cy="796"/>
          </a:xfrm>
        </p:grpSpPr>
        <p:sp>
          <p:nvSpPr>
            <p:cNvPr id="19" name="圆角矩形 18"/>
            <p:cNvSpPr/>
            <p:nvPr/>
          </p:nvSpPr>
          <p:spPr>
            <a:xfrm>
              <a:off x="5949" y="6196"/>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7367" y="6196"/>
              <a:ext cx="4815"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summary of the event</a:t>
              </a:r>
              <a:endParaRPr lang="en-US" altLang="zh-CN" sz="2400">
                <a:solidFill>
                  <a:srgbClr val="C00000"/>
                </a:solidFill>
                <a:latin typeface="Cambria" panose="02040503050406030204" charset="0"/>
                <a:cs typeface="Cambria" panose="02040503050406030204" charset="0"/>
              </a:endParaRPr>
            </a:p>
          </p:txBody>
        </p:sp>
      </p:grpSp>
      <p:sp>
        <p:nvSpPr>
          <p:cNvPr id="8" name="文本框 7"/>
          <p:cNvSpPr txBox="1"/>
          <p:nvPr/>
        </p:nvSpPr>
        <p:spPr>
          <a:xfrm>
            <a:off x="397510" y="858520"/>
            <a:ext cx="11465560" cy="1370330"/>
          </a:xfrm>
          <a:prstGeom prst="rect">
            <a:avLst/>
          </a:prstGeom>
          <a:solidFill>
            <a:schemeClr val="bg1"/>
          </a:solid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solidFill>
                  <a:srgbClr val="C00000"/>
                </a:solidFill>
                <a:latin typeface="兰米粗楷简体" panose="02000503000000000000" charset="-122"/>
                <a:ea typeface="兰米粗楷简体" panose="02000503000000000000" charset="-122"/>
                <a:cs typeface="兰米粗楷简体" panose="02000503000000000000" charset="-122"/>
              </a:rPr>
              <a:t>上周末</a:t>
            </a:r>
            <a:r>
              <a:rPr lang="en-US" altLang="zh-CN" sz="2800">
                <a:solidFill>
                  <a:srgbClr val="C00000"/>
                </a:solidFill>
                <a:latin typeface="兰米粗楷简体" panose="02000503000000000000" charset="-122"/>
                <a:ea typeface="兰米粗楷简体" panose="02000503000000000000" charset="-122"/>
                <a:cs typeface="兰米粗楷简体" panose="02000503000000000000" charset="-122"/>
              </a:rPr>
              <a:t>(when)</a:t>
            </a:r>
            <a:r>
              <a:rPr lang="zh-CN" altLang="en-US" sz="2800">
                <a:solidFill>
                  <a:srgbClr val="00B0F0"/>
                </a:solidFill>
                <a:latin typeface="兰米粗楷简体" panose="02000503000000000000" charset="-122"/>
                <a:ea typeface="兰米粗楷简体" panose="02000503000000000000" charset="-122"/>
                <a:cs typeface="兰米粗楷简体" panose="02000503000000000000" charset="-122"/>
              </a:rPr>
              <a:t>你</a:t>
            </a:r>
            <a:r>
              <a:rPr lang="en-US" altLang="zh-CN" sz="2800">
                <a:solidFill>
                  <a:srgbClr val="00B0F0"/>
                </a:solidFill>
                <a:latin typeface="兰米粗楷简体" panose="02000503000000000000" charset="-122"/>
                <a:ea typeface="兰米粗楷简体" panose="02000503000000000000" charset="-122"/>
                <a:cs typeface="兰米粗楷简体" panose="02000503000000000000" charset="-122"/>
              </a:rPr>
              <a:t>(who)</a:t>
            </a:r>
            <a:r>
              <a:rPr lang="zh-CN" altLang="en-US" sz="2800">
                <a:solidFill>
                  <a:srgbClr val="7030A0"/>
                </a:solidFill>
                <a:latin typeface="兰米粗楷简体" panose="02000503000000000000" charset="-122"/>
                <a:ea typeface="兰米粗楷简体" panose="02000503000000000000" charset="-122"/>
                <a:cs typeface="兰米粗楷简体" panose="02000503000000000000" charset="-122"/>
              </a:rPr>
              <a:t>参加了学校学生会组织的“认识你身边的植物”活动</a:t>
            </a:r>
            <a:r>
              <a:rPr lang="en-US" altLang="zh-CN" sz="2800">
                <a:solidFill>
                  <a:srgbClr val="7030A0"/>
                </a:solidFill>
                <a:latin typeface="兰米粗楷简体" panose="02000503000000000000" charset="-122"/>
                <a:ea typeface="兰米粗楷简体" panose="02000503000000000000" charset="-122"/>
                <a:cs typeface="兰米粗楷简体" panose="02000503000000000000" charset="-122"/>
              </a:rPr>
              <a:t>(what)</a:t>
            </a:r>
            <a:r>
              <a:rPr lang="zh-CN" altLang="en-US" sz="2800">
                <a:latin typeface="兰米粗楷简体" panose="02000503000000000000" charset="-122"/>
                <a:ea typeface="兰米粗楷简体" panose="02000503000000000000" charset="-122"/>
                <a:cs typeface="兰米粗楷简体" panose="02000503000000000000" charset="-122"/>
              </a:rPr>
              <a:t>，请你给校英文报写一篇报道。1.活动的过程；2.收获与感想。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10" name="组合 9"/>
          <p:cNvGrpSpPr/>
          <p:nvPr/>
        </p:nvGrpSpPr>
        <p:grpSpPr>
          <a:xfrm>
            <a:off x="397510" y="3325495"/>
            <a:ext cx="6386830" cy="2068195"/>
            <a:chOff x="4863" y="3343"/>
            <a:chExt cx="11923" cy="3257"/>
          </a:xfrm>
        </p:grpSpPr>
        <p:sp>
          <p:nvSpPr>
            <p:cNvPr id="11" name="圆角矩形 10"/>
            <p:cNvSpPr/>
            <p:nvPr>
              <p:custDataLst>
                <p:tags r:id="rId3"/>
              </p:custDataLst>
            </p:nvPr>
          </p:nvSpPr>
          <p:spPr>
            <a:xfrm>
              <a:off x="4863" y="3343"/>
              <a:ext cx="11923" cy="3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custDataLst>
                <p:tags r:id="rId4"/>
              </p:custDataLst>
            </p:nvPr>
          </p:nvSpPr>
          <p:spPr>
            <a:xfrm>
              <a:off x="5349" y="3578"/>
              <a:ext cx="11279" cy="2858"/>
            </a:xfrm>
            <a:prstGeom prst="rect">
              <a:avLst/>
            </a:prstGeom>
            <a:noFill/>
          </p:spPr>
          <p:txBody>
            <a:bodyPr wrap="square" rtlCol="0">
              <a:spAutoFit/>
            </a:bodyPr>
            <a:p>
              <a:r>
                <a:rPr lang="en-US" altLang="zh-CN" sz="2800">
                  <a:solidFill>
                    <a:srgbClr val="C00000"/>
                  </a:solidFill>
                  <a:latin typeface="Cambria" panose="02040503050406030204" charset="0"/>
                  <a:cs typeface="Cambria" panose="02040503050406030204" charset="0"/>
                </a:rPr>
                <a:t>      Last week </a:t>
              </a:r>
              <a:r>
                <a:rPr lang="en-US" altLang="zh-CN" sz="2800">
                  <a:solidFill>
                    <a:schemeClr val="tx1"/>
                  </a:solidFill>
                  <a:latin typeface="Cambria" panose="02040503050406030204" charset="0"/>
                  <a:cs typeface="Cambria" panose="02040503050406030204" charset="0"/>
                </a:rPr>
                <a:t>witnessed</a:t>
              </a:r>
              <a:r>
                <a:rPr lang="en-US" altLang="zh-CN" sz="2800">
                  <a:solidFill>
                    <a:srgbClr val="C00000"/>
                  </a:solidFill>
                  <a:latin typeface="Cambria" panose="02040503050406030204" charset="0"/>
                  <a:cs typeface="Cambria" panose="02040503050406030204" charset="0"/>
                </a:rPr>
                <a:t> </a:t>
              </a:r>
              <a:r>
                <a:rPr lang="zh-CN" altLang="en-US" sz="2800">
                  <a:solidFill>
                    <a:srgbClr val="7030A0"/>
                  </a:solidFill>
                  <a:latin typeface="Cambria" panose="02040503050406030204" charset="0"/>
                  <a:ea typeface="兰米粗楷简体" panose="02000503000000000000" charset="-122"/>
                  <a:cs typeface="Cambria" panose="02040503050406030204" charset="0"/>
                </a:rPr>
                <a:t>an activity entitled “Identify the Plants around You”. </a:t>
              </a:r>
              <a:r>
                <a:rPr lang="en-US" altLang="zh-CN" sz="2800">
                  <a:solidFill>
                    <a:srgbClr val="00B0F0"/>
                  </a:solidFill>
                  <a:latin typeface="Cambria" panose="02040503050406030204" charset="0"/>
                  <a:cs typeface="Cambria" panose="02040503050406030204" charset="0"/>
                </a:rPr>
                <a:t>Many students</a:t>
              </a:r>
              <a:r>
                <a:rPr lang="en-US" altLang="zh-CN" sz="2800">
                  <a:solidFill>
                    <a:srgbClr val="C00000"/>
                  </a:solidFill>
                  <a:latin typeface="Cambria" panose="02040503050406030204" charset="0"/>
                  <a:cs typeface="Cambria" panose="02040503050406030204" charset="0"/>
                </a:rPr>
                <a:t> </a:t>
              </a:r>
              <a:r>
                <a:rPr lang="zh-CN" altLang="en-US" sz="2800">
                  <a:solidFill>
                    <a:srgbClr val="7030A0"/>
                  </a:solidFill>
                  <a:latin typeface="Cambria" panose="02040503050406030204" charset="0"/>
                  <a:ea typeface="兰米粗楷简体" panose="02000503000000000000" charset="-122"/>
                  <a:cs typeface="Cambria" panose="02040503050406030204" charset="0"/>
                </a:rPr>
                <a:t>signed up for it and had an unforgettable experience.</a:t>
              </a:r>
              <a:endParaRPr lang="en-US" altLang="zh-CN" sz="2800">
                <a:solidFill>
                  <a:srgbClr val="C00000"/>
                </a:solidFill>
                <a:latin typeface="Cambria" panose="02040503050406030204" charset="0"/>
                <a:cs typeface="Cambria" panose="02040503050406030204" charset="0"/>
              </a:endParaRPr>
            </a:p>
          </p:txBody>
        </p:sp>
      </p:grpSp>
      <p:grpSp>
        <p:nvGrpSpPr>
          <p:cNvPr id="24" name="组合 23"/>
          <p:cNvGrpSpPr/>
          <p:nvPr/>
        </p:nvGrpSpPr>
        <p:grpSpPr>
          <a:xfrm>
            <a:off x="8546465" y="2296795"/>
            <a:ext cx="3439795" cy="4201795"/>
            <a:chOff x="13459" y="3617"/>
            <a:chExt cx="5417" cy="6617"/>
          </a:xfrm>
        </p:grpSpPr>
        <p:sp>
          <p:nvSpPr>
            <p:cNvPr id="137" name="矩形 136"/>
            <p:cNvSpPr/>
            <p:nvPr>
              <p:custDataLst>
                <p:tags r:id="rId5"/>
              </p:custDataLst>
            </p:nvPr>
          </p:nvSpPr>
          <p:spPr>
            <a:xfrm>
              <a:off x="13459" y="3617"/>
              <a:ext cx="5417" cy="6617"/>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7" name="文本框 16"/>
            <p:cNvSpPr txBox="1"/>
            <p:nvPr/>
          </p:nvSpPr>
          <p:spPr>
            <a:xfrm>
              <a:off x="14070" y="3617"/>
              <a:ext cx="3905" cy="6445"/>
            </a:xfrm>
            <a:prstGeom prst="rect">
              <a:avLst/>
            </a:prstGeom>
            <a:noFill/>
            <a:ln w="9525">
              <a:noFill/>
            </a:ln>
          </p:spPr>
          <p:txBody>
            <a:bodyPr wrap="square">
              <a:spAutoFit/>
            </a:bodyPr>
            <a:p>
              <a:pPr marL="266700" indent="-266700"/>
              <a:r>
                <a:rPr lang="en-US" altLang="zh-CN" sz="2000" b="0">
                  <a:highlight>
                    <a:srgbClr val="FFFF00"/>
                  </a:highlight>
                  <a:latin typeface="Cambria" panose="02040503050406030204" charset="0"/>
                  <a:ea typeface="宋体" panose="02010600030101010101" pitchFamily="2" charset="-122"/>
                  <a:cs typeface="Cambria" panose="02040503050406030204" charset="0"/>
                </a:rPr>
                <a:t>para.1 </a:t>
              </a:r>
              <a:r>
                <a:rPr lang="zh-CN" altLang="en-US" sz="2000" b="0">
                  <a:highlight>
                    <a:srgbClr val="FFFF00"/>
                  </a:highlight>
                  <a:latin typeface="Wingdings" panose="05000000000000000000" charset="0"/>
                  <a:ea typeface="宋体" panose="02010600030101010101" pitchFamily="2" charset="-122"/>
                </a:rPr>
                <a:t>活动概况：</a:t>
              </a:r>
              <a:endParaRPr lang="en-US" sz="2000" b="0">
                <a:highlight>
                  <a:srgbClr val="FFFF00"/>
                </a:highlight>
                <a:latin typeface="Wingdings" panose="05000000000000000000" charset="0"/>
                <a:ea typeface="宋体" panose="02010600030101010101" pitchFamily="2" charset="-122"/>
              </a:endParaRPr>
            </a:p>
            <a:p>
              <a:pPr marL="266700" indent="-266700"/>
              <a:r>
                <a:rPr lang="en-US" sz="2000" b="0">
                  <a:latin typeface="Wingdings" panose="05000000000000000000" charset="0"/>
                  <a:ea typeface="宋体" panose="02010600030101010101" pitchFamily="2" charset="-122"/>
                </a:rPr>
                <a:t>v </a:t>
              </a:r>
              <a:r>
                <a:rPr lang="zh-CN" sz="2000" b="0">
                  <a:ea typeface="宋体" panose="02010600030101010101" pitchFamily="2" charset="-122"/>
                </a:rPr>
                <a:t>举办</a:t>
              </a:r>
              <a:r>
                <a:rPr lang="en-US" sz="2000" b="0">
                  <a:latin typeface="Times New Roman" panose="02020603050405020304" pitchFamily="18" charset="0"/>
                  <a:ea typeface="宋体" panose="02010600030101010101" pitchFamily="2" charset="-122"/>
                </a:rPr>
                <a:t> vt.</a:t>
              </a:r>
              <a:r>
                <a:rPr lang="en-US" sz="2000" b="0">
                  <a:latin typeface="Times New Roman" panose="02020603050405020304" pitchFamily="18" charset="0"/>
                  <a:cs typeface="Times New Roman" panose="02020603050405020304" pitchFamily="18" charset="0"/>
                </a:rPr>
                <a:t>   </a:t>
              </a:r>
              <a:r>
                <a:rPr lang="en-US" sz="2000" b="0">
                  <a:latin typeface="Times New Roman" panose="02020603050405020304" pitchFamily="18" charset="0"/>
                </a:rPr>
                <a:t>launch</a:t>
              </a:r>
              <a:endParaRPr lang="en-US" sz="2000" b="0">
                <a:latin typeface="Times New Roman" panose="02020603050405020304" pitchFamily="18" charset="0"/>
              </a:endParaRPr>
            </a:p>
            <a:p>
              <a:pPr marL="266700" indent="-266700"/>
              <a:r>
                <a:rPr lang="en-US" sz="2000" b="0">
                  <a:latin typeface="Times New Roman" panose="02020603050405020304" pitchFamily="18" charset="0"/>
                </a:rPr>
                <a:t>         hold</a:t>
              </a:r>
              <a:r>
                <a:rPr lang="en-US" sz="2000" b="0">
                  <a:latin typeface="Times New Roman" panose="02020603050405020304" pitchFamily="18" charset="0"/>
                  <a:cs typeface="Times New Roman" panose="02020603050405020304" pitchFamily="18" charset="0"/>
                </a:rPr>
                <a:t>    </a:t>
              </a:r>
              <a:r>
                <a:rPr lang="en-US" sz="2000" b="0">
                  <a:latin typeface="Times New Roman" panose="02020603050405020304" pitchFamily="18" charset="0"/>
                </a:rPr>
                <a:t>host</a:t>
              </a:r>
              <a:endParaRPr lang="en-US" sz="2000" b="0">
                <a:latin typeface="Times New Roman" panose="02020603050405020304" pitchFamily="18" charset="0"/>
              </a:endParaRPr>
            </a:p>
            <a:p>
              <a:pPr marL="266700" indent="-266700"/>
              <a:r>
                <a:rPr lang="en-US" sz="2000" b="0">
                  <a:latin typeface="Wingdings" panose="05000000000000000000" charset="0"/>
                  <a:ea typeface="宋体" panose="02010600030101010101" pitchFamily="2" charset="-122"/>
                </a:rPr>
                <a:t>v </a:t>
              </a:r>
              <a:r>
                <a:rPr lang="zh-CN" sz="2000" b="0">
                  <a:latin typeface="Times New Roman" panose="02020603050405020304" pitchFamily="18" charset="0"/>
                  <a:ea typeface="宋体" panose="02010600030101010101" pitchFamily="2" charset="-122"/>
                </a:rPr>
                <a:t>参加</a:t>
              </a:r>
              <a:r>
                <a:rPr lang="en-US" sz="2000" b="0">
                  <a:latin typeface="Times New Roman" panose="02020603050405020304" pitchFamily="18" charset="0"/>
                  <a:cs typeface="Times New Roman" panose="02020603050405020304" pitchFamily="18" charset="0"/>
                </a:rPr>
                <a:t> </a:t>
              </a:r>
              <a:r>
                <a:rPr lang="en-US" sz="2000" b="0">
                  <a:latin typeface="Times New Roman" panose="02020603050405020304" pitchFamily="18" charset="0"/>
                </a:rPr>
                <a:t>(</a:t>
              </a:r>
              <a:r>
                <a:rPr lang="zh-CN" sz="2000" b="0">
                  <a:latin typeface="Times New Roman" panose="02020603050405020304" pitchFamily="18" charset="0"/>
                  <a:ea typeface="宋体" panose="02010600030101010101" pitchFamily="2" charset="-122"/>
                </a:rPr>
                <a:t>短语</a:t>
              </a:r>
              <a:r>
                <a:rPr lang="en-US" sz="2000" b="0">
                  <a:latin typeface="Times New Roman" panose="02020603050405020304" pitchFamily="18" charset="0"/>
                </a:rPr>
                <a:t>)</a:t>
              </a:r>
              <a:r>
                <a:rPr lang="en-US" sz="2000" b="0">
                  <a:latin typeface="Times New Roman" panose="02020603050405020304" pitchFamily="18" charset="0"/>
                  <a:ea typeface="宋体" panose="02010600030101010101" pitchFamily="2" charset="-122"/>
                </a:rPr>
                <a:t>participate injoin in take part inbe involved inenter for</a:t>
              </a:r>
              <a:r>
                <a:rPr lang="en-US" sz="2000" b="0">
                  <a:latin typeface="Times New Roman" panose="02020603050405020304" pitchFamily="18" charset="0"/>
                </a:rPr>
                <a:t>sign up forbe engaged in</a:t>
              </a:r>
              <a:endParaRPr lang="en-US" altLang="en-US" sz="2000" b="0">
                <a:latin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ox(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ox(in)">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768"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02</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sp>
        <p:nvSpPr>
          <p:cNvPr id="2" name="TextBox 15"/>
          <p:cNvSpPr txBox="1"/>
          <p:nvPr>
            <p:custDataLst>
              <p:tags r:id="rId2"/>
            </p:custDataLst>
          </p:nvPr>
        </p:nvSpPr>
        <p:spPr>
          <a:xfrm>
            <a:off x="920750" y="213043"/>
            <a:ext cx="5348605" cy="645160"/>
          </a:xfrm>
          <a:prstGeom prst="rect">
            <a:avLst/>
          </a:prstGeom>
          <a:noFill/>
          <a:ln w="9525">
            <a:noFill/>
          </a:ln>
        </p:spPr>
        <p:txBody>
          <a:bodyPr wrap="square">
            <a:spAutoFit/>
          </a:bodyPr>
          <a:p>
            <a:pPr algn="l">
              <a:buClrTx/>
              <a:buSzTx/>
              <a:buFontTx/>
            </a:pPr>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Language</a:t>
            </a:r>
            <a:endPar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grpSp>
        <p:nvGrpSpPr>
          <p:cNvPr id="16" name="组合 15"/>
          <p:cNvGrpSpPr/>
          <p:nvPr/>
        </p:nvGrpSpPr>
        <p:grpSpPr>
          <a:xfrm>
            <a:off x="7759700" y="2193290"/>
            <a:ext cx="4024630" cy="5015865"/>
            <a:chOff x="12220" y="3454"/>
            <a:chExt cx="6338" cy="7899"/>
          </a:xfrm>
        </p:grpSpPr>
        <p:grpSp>
          <p:nvGrpSpPr>
            <p:cNvPr id="24" name="组合 23"/>
            <p:cNvGrpSpPr/>
            <p:nvPr/>
          </p:nvGrpSpPr>
          <p:grpSpPr>
            <a:xfrm>
              <a:off x="12220" y="3617"/>
              <a:ext cx="5876" cy="6617"/>
              <a:chOff x="13459" y="3617"/>
              <a:chExt cx="5417" cy="6617"/>
            </a:xfrm>
          </p:grpSpPr>
          <p:sp>
            <p:nvSpPr>
              <p:cNvPr id="137" name="矩形 136"/>
              <p:cNvSpPr/>
              <p:nvPr>
                <p:custDataLst>
                  <p:tags r:id="rId3"/>
                </p:custDataLst>
              </p:nvPr>
            </p:nvSpPr>
            <p:spPr>
              <a:xfrm>
                <a:off x="13459" y="3617"/>
                <a:ext cx="5417" cy="6617"/>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7" name="文本框 16"/>
              <p:cNvSpPr txBox="1"/>
              <p:nvPr/>
            </p:nvSpPr>
            <p:spPr>
              <a:xfrm>
                <a:off x="14070" y="3617"/>
                <a:ext cx="3905" cy="628"/>
              </a:xfrm>
              <a:prstGeom prst="rect">
                <a:avLst/>
              </a:prstGeom>
              <a:noFill/>
              <a:ln w="9525">
                <a:noFill/>
              </a:ln>
            </p:spPr>
            <p:txBody>
              <a:bodyPr wrap="square">
                <a:spAutoFit/>
              </a:bodyPr>
              <a:p>
                <a:pPr marL="266700" indent="-266700"/>
                <a:endParaRPr lang="en-US" altLang="en-US" sz="2000" b="0">
                  <a:latin typeface="Times New Roman" panose="02020603050405020304" pitchFamily="18" charset="0"/>
                </a:endParaRPr>
              </a:p>
            </p:txBody>
          </p:sp>
        </p:grpSp>
        <p:sp>
          <p:nvSpPr>
            <p:cNvPr id="4" name="文本框 3"/>
            <p:cNvSpPr txBox="1"/>
            <p:nvPr>
              <p:custDataLst>
                <p:tags r:id="rId4"/>
              </p:custDataLst>
            </p:nvPr>
          </p:nvSpPr>
          <p:spPr>
            <a:xfrm>
              <a:off x="12633" y="3454"/>
              <a:ext cx="5925" cy="7899"/>
            </a:xfrm>
            <a:prstGeom prst="rect">
              <a:avLst/>
            </a:prstGeom>
            <a:noFill/>
            <a:ln w="9525">
              <a:noFill/>
            </a:ln>
          </p:spPr>
          <p:txBody>
            <a:bodyPr wrap="square">
              <a:spAutoFit/>
            </a:bodyPr>
            <a:p>
              <a:pPr marL="266700" indent="-266700"/>
              <a:endParaRPr lang="en-US" altLang="zh-CN" sz="2000" b="0">
                <a:highlight>
                  <a:srgbClr val="FFFF00"/>
                </a:highlight>
                <a:latin typeface="Cambria" panose="02040503050406030204" charset="0"/>
                <a:ea typeface="宋体" panose="02010600030101010101" pitchFamily="2" charset="-122"/>
                <a:cs typeface="Cambria" panose="02040503050406030204" charset="0"/>
              </a:endParaRPr>
            </a:p>
            <a:p>
              <a:pPr marL="266700" indent="-266700"/>
              <a:r>
                <a:rPr lang="en-US" altLang="zh-CN" sz="2000" b="0">
                  <a:highlight>
                    <a:srgbClr val="FFFF00"/>
                  </a:highlight>
                  <a:latin typeface="Cambria" panose="02040503050406030204" charset="0"/>
                  <a:ea typeface="宋体" panose="02010600030101010101" pitchFamily="2" charset="-122"/>
                  <a:cs typeface="Cambria" panose="02040503050406030204" charset="0"/>
                </a:rPr>
                <a:t>para.2 </a:t>
              </a:r>
              <a:r>
                <a:rPr lang="zh-CN" altLang="en-US" sz="2000" b="0">
                  <a:highlight>
                    <a:srgbClr val="FFFF00"/>
                  </a:highlight>
                  <a:latin typeface="Wingdings" panose="05000000000000000000" charset="0"/>
                  <a:ea typeface="宋体" panose="02010600030101010101" pitchFamily="2" charset="-122"/>
                </a:rPr>
                <a:t>活动过程</a:t>
              </a:r>
              <a:endParaRPr lang="zh-CN" altLang="en-US" sz="2000" b="0">
                <a:highlight>
                  <a:srgbClr val="FFFF00"/>
                </a:highlight>
                <a:latin typeface="Wingdings" panose="05000000000000000000" charset="0"/>
                <a:ea typeface="宋体" panose="02010600030101010101" pitchFamily="2" charset="-122"/>
              </a:endParaRPr>
            </a:p>
            <a:p>
              <a:pPr marL="266700" indent="-266700"/>
              <a:r>
                <a:rPr lang="en-US" altLang="en-US" sz="2000" b="0">
                  <a:latin typeface="Times New Roman" panose="02020603050405020304" pitchFamily="18" charset="0"/>
                </a:rPr>
                <a:t>observe /</a:t>
              </a:r>
              <a:r>
                <a:rPr lang="en-US" altLang="en-US" sz="2000">
                  <a:latin typeface="Times New Roman" panose="02020603050405020304" pitchFamily="18" charset="0"/>
                  <a:sym typeface="+mn-ea"/>
                </a:rPr>
                <a:t>share/discuss</a:t>
              </a:r>
              <a:endParaRPr lang="en-US" altLang="en-US" sz="2000">
                <a:latin typeface="Times New Roman" panose="02020603050405020304" pitchFamily="18" charset="0"/>
                <a:sym typeface="+mn-ea"/>
              </a:endParaRPr>
            </a:p>
            <a:p>
              <a:pPr marL="266700" indent="-266700"/>
              <a:r>
                <a:rPr lang="en-US" altLang="en-US" sz="2000">
                  <a:latin typeface="Times New Roman" panose="02020603050405020304" pitchFamily="18" charset="0"/>
                  <a:sym typeface="+mn-ea"/>
                </a:rPr>
                <a:t>label plants</a:t>
              </a:r>
              <a:endParaRPr lang="en-US" altLang="en-US" sz="2000">
                <a:latin typeface="Times New Roman" panose="02020603050405020304" pitchFamily="18" charset="0"/>
                <a:sym typeface="+mn-ea"/>
              </a:endParaRPr>
            </a:p>
            <a:p>
              <a:pPr marL="266700" indent="-266700"/>
              <a:r>
                <a:rPr lang="en-US" altLang="en-US" sz="2000" b="0">
                  <a:latin typeface="Times New Roman" panose="02020603050405020304" pitchFamily="18" charset="0"/>
                </a:rPr>
                <a:t>take photos by camera</a:t>
              </a:r>
              <a:endParaRPr lang="en-US" altLang="en-US" sz="2000" b="0">
                <a:latin typeface="Times New Roman" panose="02020603050405020304" pitchFamily="18" charset="0"/>
              </a:endParaRPr>
            </a:p>
            <a:p>
              <a:pPr marL="266700" indent="-266700"/>
              <a:r>
                <a:rPr lang="en-US" altLang="en-US" sz="2000">
                  <a:latin typeface="Times New Roman" panose="02020603050405020304" pitchFamily="18" charset="0"/>
                  <a:sym typeface="+mn-ea"/>
                </a:rPr>
                <a:t>identify different plants</a:t>
              </a:r>
              <a:endParaRPr lang="en-US" altLang="en-US" sz="2000" b="0">
                <a:latin typeface="Times New Roman" panose="02020603050405020304" pitchFamily="18" charset="0"/>
              </a:endParaRPr>
            </a:p>
            <a:p>
              <a:pPr marL="266700" indent="-266700"/>
              <a:r>
                <a:rPr lang="en-US" altLang="en-US" sz="2000">
                  <a:latin typeface="Times New Roman" panose="02020603050405020304" pitchFamily="18" charset="0"/>
                  <a:sym typeface="+mn-ea"/>
                </a:rPr>
                <a:t>explore outdoors</a:t>
              </a:r>
              <a:endParaRPr lang="en-US" altLang="en-US" sz="2000">
                <a:latin typeface="Times New Roman" panose="02020603050405020304" pitchFamily="18" charset="0"/>
                <a:sym typeface="+mn-ea"/>
              </a:endParaRPr>
            </a:p>
            <a:p>
              <a:pPr marL="266700" indent="-266700"/>
              <a:r>
                <a:rPr lang="en-US" altLang="en-US" sz="2000" b="0">
                  <a:latin typeface="Times New Roman" panose="02020603050405020304" pitchFamily="18" charset="0"/>
                </a:rPr>
                <a:t>think about plant-related idioms</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collect seeds and leaves of trees</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sort out /name plants</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document observations</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write a report on...</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join in a competition related to..</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a:t>
              </a:r>
              <a:endParaRPr lang="en-US" altLang="en-US" sz="2000" b="0">
                <a:latin typeface="Times New Roman" panose="02020603050405020304" pitchFamily="18" charset="0"/>
              </a:endParaRPr>
            </a:p>
            <a:p>
              <a:pPr marL="266700" indent="-266700"/>
              <a:endParaRPr lang="en-US" altLang="en-US" sz="2000" b="0">
                <a:latin typeface="Times New Roman" panose="02020603050405020304" pitchFamily="18" charset="0"/>
              </a:endParaRPr>
            </a:p>
            <a:p>
              <a:pPr marL="266700" indent="-266700"/>
              <a:endParaRPr lang="en-US" altLang="en-US" sz="2000" b="0">
                <a:latin typeface="Times New Roman" panose="02020603050405020304" pitchFamily="18" charset="0"/>
              </a:endParaRPr>
            </a:p>
          </p:txBody>
        </p:sp>
      </p:grpSp>
      <p:grpSp>
        <p:nvGrpSpPr>
          <p:cNvPr id="22" name="组合 21"/>
          <p:cNvGrpSpPr/>
          <p:nvPr/>
        </p:nvGrpSpPr>
        <p:grpSpPr>
          <a:xfrm>
            <a:off x="182880" y="2587625"/>
            <a:ext cx="6941820" cy="3543300"/>
            <a:chOff x="288" y="4075"/>
            <a:chExt cx="10932" cy="5580"/>
          </a:xfrm>
        </p:grpSpPr>
        <p:grpSp>
          <p:nvGrpSpPr>
            <p:cNvPr id="13" name="组合 12"/>
            <p:cNvGrpSpPr/>
            <p:nvPr/>
          </p:nvGrpSpPr>
          <p:grpSpPr>
            <a:xfrm>
              <a:off x="288" y="4075"/>
              <a:ext cx="10932" cy="5580"/>
              <a:chOff x="5014" y="4898"/>
              <a:chExt cx="12367" cy="5198"/>
            </a:xfrm>
          </p:grpSpPr>
          <p:sp>
            <p:nvSpPr>
              <p:cNvPr id="14" name="圆角矩形 13"/>
              <p:cNvSpPr/>
              <p:nvPr>
                <p:custDataLst>
                  <p:tags r:id="rId5"/>
                </p:custDataLst>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custDataLst>
                  <p:tags r:id="rId6"/>
                </p:custDataLst>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sp>
          <p:nvSpPr>
            <p:cNvPr id="21" name="圆角矩形 20"/>
            <p:cNvSpPr/>
            <p:nvPr>
              <p:custDataLst>
                <p:tags r:id="rId7"/>
              </p:custDataLst>
            </p:nvPr>
          </p:nvSpPr>
          <p:spPr>
            <a:xfrm>
              <a:off x="1155" y="5506"/>
              <a:ext cx="8923" cy="31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rPr>
                <a:t>活动的过程</a:t>
              </a:r>
              <a:endPar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endParaRPr>
            </a:p>
          </p:txBody>
        </p:sp>
      </p:grpSp>
      <p:grpSp>
        <p:nvGrpSpPr>
          <p:cNvPr id="9" name="组合 8"/>
          <p:cNvGrpSpPr/>
          <p:nvPr/>
        </p:nvGrpSpPr>
        <p:grpSpPr>
          <a:xfrm>
            <a:off x="232410" y="2296795"/>
            <a:ext cx="11455400" cy="4349750"/>
            <a:chOff x="1212" y="3427"/>
            <a:chExt cx="17612" cy="6850"/>
          </a:xfrm>
        </p:grpSpPr>
        <p:sp>
          <p:nvSpPr>
            <p:cNvPr id="5" name="圆角矩形 4"/>
            <p:cNvSpPr/>
            <p:nvPr/>
          </p:nvSpPr>
          <p:spPr>
            <a:xfrm>
              <a:off x="1212" y="3427"/>
              <a:ext cx="17612" cy="68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1741" y="3933"/>
              <a:ext cx="16354" cy="5761"/>
              <a:chOff x="5240" y="3022"/>
              <a:chExt cx="19823" cy="4923"/>
            </a:xfrm>
          </p:grpSpPr>
          <p:sp>
            <p:nvSpPr>
              <p:cNvPr id="11" name="圆角矩形 10"/>
              <p:cNvSpPr/>
              <p:nvPr>
                <p:custDataLst>
                  <p:tags r:id="rId8"/>
                </p:custDataLst>
              </p:nvPr>
            </p:nvSpPr>
            <p:spPr>
              <a:xfrm>
                <a:off x="5240" y="3022"/>
                <a:ext cx="19823" cy="49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custDataLst>
                  <p:tags r:id="rId9"/>
                </p:custDataLst>
              </p:nvPr>
            </p:nvSpPr>
            <p:spPr>
              <a:xfrm>
                <a:off x="5508" y="3127"/>
                <a:ext cx="19305" cy="4726"/>
              </a:xfrm>
              <a:prstGeom prst="rect">
                <a:avLst/>
              </a:prstGeom>
              <a:noFill/>
            </p:spPr>
            <p:txBody>
              <a:bodyPr wrap="square" rtlCol="0">
                <a:noAutofit/>
              </a:bodyPr>
              <a:p>
                <a:r>
                  <a:rPr lang="en-US" altLang="zh-CN" sz="2800">
                    <a:solidFill>
                      <a:srgbClr val="C00000"/>
                    </a:solidFill>
                    <a:latin typeface="Cambria" panose="02040503050406030204" charset="0"/>
                    <a:cs typeface="Cambria" panose="02040503050406030204" charset="0"/>
                  </a:rPr>
                  <a:t>  </a:t>
                </a:r>
                <a:r>
                  <a:rPr lang="en-US" altLang="zh-CN" sz="2400">
                    <a:solidFill>
                      <a:srgbClr val="C00000"/>
                    </a:solidFill>
                    <a:latin typeface="Cambria" panose="02040503050406030204" charset="0"/>
                    <a:cs typeface="Cambria" panose="02040503050406030204" charset="0"/>
                  </a:rPr>
                  <a:t>   </a:t>
                </a:r>
                <a:r>
                  <a:rPr lang="en-US" altLang="zh-CN" sz="2400">
                    <a:solidFill>
                      <a:schemeClr val="tx1"/>
                    </a:solidFill>
                    <a:latin typeface="Cambria" panose="02040503050406030204" charset="0"/>
                    <a:cs typeface="Cambria" panose="02040503050406030204" charset="0"/>
                  </a:rPr>
                  <a:t> Having been given a lecture on plant-related common knowledge by a famous local botanist, we </a:t>
                </a:r>
                <a:r>
                  <a:rPr lang="en-US" altLang="zh-CN" sz="2400">
                    <a:latin typeface="Cambria" panose="02040503050406030204" charset="0"/>
                    <a:cs typeface="Cambria" panose="02040503050406030204" charset="0"/>
                    <a:sym typeface="+mn-ea"/>
                  </a:rPr>
                  <a:t>began our exploration on campus with a plant identification competition. As scheduled, we were divided into two groups. Within the appointed time,</a:t>
                </a:r>
                <a:r>
                  <a:rPr lang="en-US" altLang="zh-CN" sz="2400">
                    <a:solidFill>
                      <a:schemeClr val="tx1"/>
                    </a:solidFill>
                    <a:latin typeface="Cambria" panose="02040503050406030204" charset="0"/>
                    <a:cs typeface="Cambria" panose="02040503050406030204" charset="0"/>
                  </a:rPr>
                  <a:t> members from each group first photographed, named and labeled plant species through careful observation and then attached details ranging from each plant’s </a:t>
                </a:r>
                <a:r>
                  <a:rPr lang="en-US" altLang="zh-CN" sz="2400">
                    <a:latin typeface="Cambria" panose="02040503050406030204" charset="0"/>
                    <a:cs typeface="Cambria" panose="02040503050406030204" charset="0"/>
                    <a:sym typeface="+mn-ea"/>
                  </a:rPr>
                  <a:t>unique physical features to its location.  </a:t>
                </a:r>
                <a:r>
                  <a:rPr lang="en-US" altLang="zh-CN" sz="2400">
                    <a:solidFill>
                      <a:schemeClr val="tx1"/>
                    </a:solidFill>
                    <a:latin typeface="Cambria" panose="02040503050406030204" charset="0"/>
                    <a:cs typeface="Cambria" panose="02040503050406030204" charset="0"/>
                  </a:rPr>
                  <a:t>Eventually, group A,  whose members</a:t>
                </a:r>
                <a:r>
                  <a:rPr lang="en-US" altLang="zh-CN" sz="2400">
                    <a:latin typeface="Cambria" panose="02040503050406030204" charset="0"/>
                    <a:cs typeface="Cambria" panose="02040503050406030204" charset="0"/>
                    <a:sym typeface="+mn-ea"/>
                  </a:rPr>
                  <a:t> distinguished a wider range of plant species on campus, won the competition.</a:t>
                </a:r>
                <a:r>
                  <a:rPr lang="en-US" altLang="zh-CN" sz="2400">
                    <a:solidFill>
                      <a:schemeClr val="tx1"/>
                    </a:solidFill>
                    <a:latin typeface="Cambria" panose="02040503050406030204" charset="0"/>
                    <a:cs typeface="Cambria" panose="02040503050406030204" charset="0"/>
                  </a:rPr>
                  <a:t> To our delight, each winner got an exquisite plant album as a prize.</a:t>
                </a:r>
                <a:endParaRPr lang="en-US" altLang="zh-CN" sz="2400">
                  <a:solidFill>
                    <a:schemeClr val="tx1"/>
                  </a:solidFill>
                  <a:latin typeface="Cambria" panose="02040503050406030204" charset="0"/>
                  <a:cs typeface="Cambria" panose="0204050305040603020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768"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02</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sp>
        <p:nvSpPr>
          <p:cNvPr id="2" name="TextBox 15"/>
          <p:cNvSpPr txBox="1"/>
          <p:nvPr>
            <p:custDataLst>
              <p:tags r:id="rId2"/>
            </p:custDataLst>
          </p:nvPr>
        </p:nvSpPr>
        <p:spPr>
          <a:xfrm>
            <a:off x="920750" y="213043"/>
            <a:ext cx="5348605" cy="645160"/>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Language</a:t>
            </a:r>
            <a:endPar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grpSp>
        <p:nvGrpSpPr>
          <p:cNvPr id="15" name="组合 14"/>
          <p:cNvGrpSpPr/>
          <p:nvPr/>
        </p:nvGrpSpPr>
        <p:grpSpPr>
          <a:xfrm>
            <a:off x="182880" y="2587625"/>
            <a:ext cx="6941820" cy="3543300"/>
            <a:chOff x="288" y="4075"/>
            <a:chExt cx="10932" cy="5580"/>
          </a:xfrm>
        </p:grpSpPr>
        <p:grpSp>
          <p:nvGrpSpPr>
            <p:cNvPr id="13" name="组合 12"/>
            <p:cNvGrpSpPr/>
            <p:nvPr/>
          </p:nvGrpSpPr>
          <p:grpSpPr>
            <a:xfrm>
              <a:off x="288" y="4075"/>
              <a:ext cx="10932" cy="558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sp>
          <p:nvSpPr>
            <p:cNvPr id="10" name="圆角矩形 9"/>
            <p:cNvSpPr/>
            <p:nvPr>
              <p:custDataLst>
                <p:tags r:id="rId3"/>
              </p:custDataLst>
            </p:nvPr>
          </p:nvSpPr>
          <p:spPr>
            <a:xfrm>
              <a:off x="1164" y="5400"/>
              <a:ext cx="8923" cy="31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zh-CN" altLang="en-US"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收获与感想</a:t>
              </a:r>
              <a:endParaRPr lang="zh-CN" altLang="en-US" sz="3200">
                <a:solidFill>
                  <a:srgbClr val="7030A0"/>
                </a:solidFill>
                <a:latin typeface="兰米粗楷简体" panose="02000503000000000000" charset="-122"/>
                <a:ea typeface="兰米粗楷简体" panose="02000503000000000000" charset="-122"/>
                <a:cs typeface="兰米粗楷简体" panose="02000503000000000000" charset="-122"/>
                <a:sym typeface="+mn-ea"/>
              </a:endParaRPr>
            </a:p>
          </p:txBody>
        </p:sp>
      </p:grpSp>
      <p:grpSp>
        <p:nvGrpSpPr>
          <p:cNvPr id="14" name="组合 13"/>
          <p:cNvGrpSpPr/>
          <p:nvPr/>
        </p:nvGrpSpPr>
        <p:grpSpPr>
          <a:xfrm>
            <a:off x="182880" y="2258695"/>
            <a:ext cx="3439795" cy="4533265"/>
            <a:chOff x="626" y="3666"/>
            <a:chExt cx="5417" cy="7139"/>
          </a:xfrm>
        </p:grpSpPr>
        <p:sp>
          <p:nvSpPr>
            <p:cNvPr id="137" name="矩形 136"/>
            <p:cNvSpPr/>
            <p:nvPr>
              <p:custDataLst>
                <p:tags r:id="rId4"/>
              </p:custDataLst>
            </p:nvPr>
          </p:nvSpPr>
          <p:spPr>
            <a:xfrm>
              <a:off x="626" y="3666"/>
              <a:ext cx="5417" cy="7139"/>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2" name="文本框 11"/>
            <p:cNvSpPr txBox="1"/>
            <p:nvPr>
              <p:custDataLst>
                <p:tags r:id="rId5"/>
              </p:custDataLst>
            </p:nvPr>
          </p:nvSpPr>
          <p:spPr>
            <a:xfrm>
              <a:off x="626" y="3876"/>
              <a:ext cx="5281" cy="6929"/>
            </a:xfrm>
            <a:prstGeom prst="rect">
              <a:avLst/>
            </a:prstGeom>
            <a:noFill/>
            <a:ln w="9525">
              <a:noFill/>
            </a:ln>
          </p:spPr>
          <p:txBody>
            <a:bodyPr wrap="square">
              <a:spAutoFit/>
            </a:bodyPr>
            <a:p>
              <a:pPr marL="266700" indent="-266700"/>
              <a:r>
                <a:rPr lang="en-US" altLang="zh-CN" sz="2000" b="0">
                  <a:highlight>
                    <a:srgbClr val="FFFF00"/>
                  </a:highlight>
                  <a:latin typeface="Cambria" panose="02040503050406030204" charset="0"/>
                  <a:ea typeface="宋体" panose="02010600030101010101" pitchFamily="2" charset="-122"/>
                  <a:cs typeface="Cambria" panose="02040503050406030204" charset="0"/>
                </a:rPr>
                <a:t>para.3 </a:t>
              </a:r>
              <a:r>
                <a:rPr lang="zh-CN" altLang="en-US" sz="2000" b="0">
                  <a:highlight>
                    <a:srgbClr val="FFFF00"/>
                  </a:highlight>
                  <a:latin typeface="Wingdings" panose="05000000000000000000" charset="0"/>
                  <a:ea typeface="宋体" panose="02010600030101010101" pitchFamily="2" charset="-122"/>
                </a:rPr>
                <a:t>收获与感想：</a:t>
              </a:r>
              <a:endParaRPr lang="en-US" sz="2000" b="0">
                <a:highlight>
                  <a:srgbClr val="FFFF00"/>
                </a:highlight>
                <a:latin typeface="Wingdings" panose="05000000000000000000" charset="0"/>
                <a:ea typeface="宋体" panose="02010600030101010101" pitchFamily="2" charset="-122"/>
              </a:endParaRPr>
            </a:p>
            <a:p>
              <a:pPr marL="342900" indent="-342900">
                <a:buFont typeface="Wingdings" panose="05000000000000000000" charset="0"/>
                <a:buChar char="l"/>
              </a:pPr>
              <a:r>
                <a:rPr sz="2000" b="0"/>
                <a:t>总体评价</a:t>
              </a:r>
              <a:endParaRPr sz="2000" b="0"/>
            </a:p>
            <a:p>
              <a:pPr marL="266700" indent="-266700"/>
              <a:r>
                <a:rPr sz="2000" b="0"/>
                <a:t>It was a hit. </a:t>
              </a:r>
              <a:endParaRPr sz="2000" b="0"/>
            </a:p>
            <a:p>
              <a:pPr marL="266700" indent="-266700"/>
              <a:r>
                <a:rPr sz="2000" b="0"/>
                <a:t>It is an enjoyable and educational experience.</a:t>
              </a:r>
              <a:endParaRPr sz="2000" b="0"/>
            </a:p>
            <a:p>
              <a:pPr marL="266700" indent="-266700"/>
              <a:r>
                <a:rPr sz="2000" b="0"/>
                <a:t>We had fun and more than fun.</a:t>
              </a:r>
              <a:endParaRPr sz="2000" b="0"/>
            </a:p>
            <a:p>
              <a:pPr marL="266700" indent="-266700"/>
              <a:r>
                <a:rPr sz="2000" b="0"/>
                <a:t>meaningful</a:t>
              </a:r>
              <a:endParaRPr sz="2000" b="0"/>
            </a:p>
            <a:p>
              <a:pPr marL="266700" indent="-266700"/>
              <a:r>
                <a:rPr sz="2000" b="0"/>
                <a:t>unforgettable</a:t>
              </a:r>
              <a:endParaRPr sz="2000" b="0"/>
            </a:p>
            <a:p>
              <a:pPr marL="266700" indent="-266700"/>
              <a:r>
                <a:rPr sz="2000" b="0"/>
                <a:t>well-received</a:t>
              </a:r>
              <a:endParaRPr sz="2000" b="0"/>
            </a:p>
            <a:p>
              <a:pPr marL="266700" indent="-266700"/>
              <a:r>
                <a:rPr sz="2000" b="0"/>
                <a:t>beneficial </a:t>
              </a:r>
              <a:endParaRPr sz="2000" b="0"/>
            </a:p>
            <a:p>
              <a:pPr marL="266700" indent="-266700"/>
              <a:r>
                <a:rPr sz="2000" b="0"/>
                <a:t>speak highly of</a:t>
              </a:r>
              <a:endParaRPr sz="2000" b="0"/>
            </a:p>
            <a:p>
              <a:pPr marL="266700" indent="-266700"/>
              <a:r>
                <a:rPr sz="2000" b="0"/>
                <a:t>sing high praise for       </a:t>
              </a:r>
              <a:endParaRPr sz="2000" b="0"/>
            </a:p>
            <a:p>
              <a:pPr marL="266700" indent="-266700"/>
              <a:r>
                <a:rPr lang="en-US" sz="2000" b="0"/>
                <a:t>...</a:t>
              </a:r>
              <a:endParaRPr lang="en-US" sz="2000" b="0"/>
            </a:p>
          </p:txBody>
        </p:sp>
      </p:grpSp>
      <p:grpSp>
        <p:nvGrpSpPr>
          <p:cNvPr id="16" name="组合 15"/>
          <p:cNvGrpSpPr/>
          <p:nvPr/>
        </p:nvGrpSpPr>
        <p:grpSpPr>
          <a:xfrm>
            <a:off x="3684905" y="2258695"/>
            <a:ext cx="5245100" cy="4533265"/>
            <a:chOff x="626" y="3666"/>
            <a:chExt cx="8260" cy="6617"/>
          </a:xfrm>
        </p:grpSpPr>
        <p:sp>
          <p:nvSpPr>
            <p:cNvPr id="18" name="矩形 17"/>
            <p:cNvSpPr/>
            <p:nvPr>
              <p:custDataLst>
                <p:tags r:id="rId6"/>
              </p:custDataLst>
            </p:nvPr>
          </p:nvSpPr>
          <p:spPr>
            <a:xfrm>
              <a:off x="626" y="3666"/>
              <a:ext cx="6670" cy="6617"/>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20" name="文本框 19"/>
            <p:cNvSpPr txBox="1"/>
            <p:nvPr>
              <p:custDataLst>
                <p:tags r:id="rId7"/>
              </p:custDataLst>
            </p:nvPr>
          </p:nvSpPr>
          <p:spPr>
            <a:xfrm>
              <a:off x="626" y="4075"/>
              <a:ext cx="8260" cy="4626"/>
            </a:xfrm>
            <a:prstGeom prst="rect">
              <a:avLst/>
            </a:prstGeom>
            <a:noFill/>
            <a:ln w="9525">
              <a:noFill/>
            </a:ln>
          </p:spPr>
          <p:txBody>
            <a:bodyPr wrap="square">
              <a:spAutoFit/>
            </a:bodyPr>
            <a:p>
              <a:pPr marL="266700" indent="-266700"/>
              <a:r>
                <a:rPr lang="en-US" altLang="zh-CN" sz="2000" b="0">
                  <a:highlight>
                    <a:srgbClr val="FFFF00"/>
                  </a:highlight>
                  <a:latin typeface="Cambria" panose="02040503050406030204" charset="0"/>
                  <a:ea typeface="宋体" panose="02010600030101010101" pitchFamily="2" charset="-122"/>
                  <a:cs typeface="Cambria" panose="02040503050406030204" charset="0"/>
                </a:rPr>
                <a:t>para.3 </a:t>
              </a:r>
              <a:r>
                <a:rPr lang="zh-CN" altLang="en-US" sz="2000" b="0">
                  <a:highlight>
                    <a:srgbClr val="FFFF00"/>
                  </a:highlight>
                  <a:latin typeface="Wingdings" panose="05000000000000000000" charset="0"/>
                  <a:ea typeface="宋体" panose="02010600030101010101" pitchFamily="2" charset="-122"/>
                </a:rPr>
                <a:t>收获与感想：</a:t>
              </a:r>
              <a:endParaRPr lang="en-US" sz="2000" b="0">
                <a:highlight>
                  <a:srgbClr val="FFFF00"/>
                </a:highlight>
                <a:latin typeface="Wingdings" panose="05000000000000000000" charset="0"/>
                <a:ea typeface="宋体" panose="02010600030101010101" pitchFamily="2" charset="-122"/>
              </a:endParaRPr>
            </a:p>
            <a:p>
              <a:pPr marL="342900" indent="-342900">
                <a:buFont typeface="Wingdings" panose="05000000000000000000" charset="0"/>
                <a:buChar char="l"/>
              </a:pPr>
              <a:r>
                <a:rPr sz="2000" b="0"/>
                <a:t>认知方面</a:t>
              </a:r>
              <a:endParaRPr sz="2000" b="0"/>
            </a:p>
            <a:p>
              <a:pPr marL="266700" indent="-266700"/>
              <a:r>
                <a:rPr sz="2000" b="0"/>
                <a:t>deepen one’s insight into...</a:t>
              </a:r>
              <a:endParaRPr sz="2000" b="0"/>
            </a:p>
            <a:p>
              <a:pPr marL="266700" indent="-266700"/>
              <a:r>
                <a:rPr sz="2000" b="0"/>
                <a:t>deepen one’s understanding of...</a:t>
              </a:r>
              <a:endParaRPr sz="2000" b="0"/>
            </a:p>
            <a:p>
              <a:pPr marL="266700" indent="-266700"/>
              <a:r>
                <a:rPr sz="2000" b="0"/>
                <a:t>raise one’s awareness of...</a:t>
              </a:r>
              <a:endParaRPr sz="2000" b="0"/>
            </a:p>
            <a:p>
              <a:pPr marL="266700" indent="-266700"/>
              <a:r>
                <a:rPr sz="2000" b="0"/>
                <a:t>catch a glimpse of</a:t>
              </a:r>
              <a:endParaRPr sz="2000" b="0"/>
            </a:p>
            <a:p>
              <a:pPr marL="266700" indent="-266700"/>
              <a:r>
                <a:rPr sz="2000" b="0"/>
                <a:t>broaden one’s horizons</a:t>
              </a:r>
              <a:endParaRPr sz="2000" b="0"/>
            </a:p>
            <a:p>
              <a:pPr marL="266700" indent="-266700"/>
              <a:r>
                <a:rPr sz="2000" b="0"/>
                <a:t>expand one’s scope of knowledge</a:t>
              </a:r>
              <a:endParaRPr sz="2000" b="0"/>
            </a:p>
            <a:p>
              <a:pPr marL="266700" indent="-266700"/>
              <a:r>
                <a:rPr sz="2000" b="0"/>
                <a:t>cast light on sth</a:t>
              </a:r>
              <a:endParaRPr sz="2000" b="0"/>
            </a:p>
            <a:p>
              <a:pPr marL="266700" indent="-266700"/>
              <a:r>
                <a:rPr lang="en-US" altLang="zh-CN" sz="2000" b="0"/>
                <a:t>...</a:t>
              </a:r>
              <a:endParaRPr lang="en-US" altLang="zh-CN" sz="2000" b="0"/>
            </a:p>
          </p:txBody>
        </p:sp>
      </p:grpSp>
      <p:grpSp>
        <p:nvGrpSpPr>
          <p:cNvPr id="21" name="组合 20"/>
          <p:cNvGrpSpPr/>
          <p:nvPr/>
        </p:nvGrpSpPr>
        <p:grpSpPr>
          <a:xfrm>
            <a:off x="8068945" y="2258695"/>
            <a:ext cx="5245100" cy="4533265"/>
            <a:chOff x="626" y="3666"/>
            <a:chExt cx="8260" cy="6617"/>
          </a:xfrm>
        </p:grpSpPr>
        <p:sp>
          <p:nvSpPr>
            <p:cNvPr id="22" name="矩形 21"/>
            <p:cNvSpPr/>
            <p:nvPr>
              <p:custDataLst>
                <p:tags r:id="rId8"/>
              </p:custDataLst>
            </p:nvPr>
          </p:nvSpPr>
          <p:spPr>
            <a:xfrm>
              <a:off x="626" y="3666"/>
              <a:ext cx="6273" cy="6617"/>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23" name="文本框 22"/>
            <p:cNvSpPr txBox="1"/>
            <p:nvPr>
              <p:custDataLst>
                <p:tags r:id="rId9"/>
              </p:custDataLst>
            </p:nvPr>
          </p:nvSpPr>
          <p:spPr>
            <a:xfrm>
              <a:off x="626" y="4075"/>
              <a:ext cx="8260" cy="4626"/>
            </a:xfrm>
            <a:prstGeom prst="rect">
              <a:avLst/>
            </a:prstGeom>
            <a:noFill/>
            <a:ln w="9525">
              <a:noFill/>
            </a:ln>
          </p:spPr>
          <p:txBody>
            <a:bodyPr wrap="square">
              <a:spAutoFit/>
            </a:bodyPr>
            <a:p>
              <a:pPr marL="266700" indent="-266700"/>
              <a:r>
                <a:rPr lang="en-US" altLang="zh-CN" sz="2000" b="0">
                  <a:highlight>
                    <a:srgbClr val="FFFF00"/>
                  </a:highlight>
                  <a:latin typeface="Cambria" panose="02040503050406030204" charset="0"/>
                  <a:ea typeface="宋体" panose="02010600030101010101" pitchFamily="2" charset="-122"/>
                  <a:cs typeface="Cambria" panose="02040503050406030204" charset="0"/>
                </a:rPr>
                <a:t>para.3 </a:t>
              </a:r>
              <a:r>
                <a:rPr lang="zh-CN" altLang="en-US" sz="2000" b="0">
                  <a:highlight>
                    <a:srgbClr val="FFFF00"/>
                  </a:highlight>
                  <a:latin typeface="Wingdings" panose="05000000000000000000" charset="0"/>
                  <a:ea typeface="宋体" panose="02010600030101010101" pitchFamily="2" charset="-122"/>
                </a:rPr>
                <a:t>收获与感想：</a:t>
              </a:r>
              <a:endParaRPr lang="en-US" sz="2000" b="0">
                <a:highlight>
                  <a:srgbClr val="FFFF00"/>
                </a:highlight>
                <a:latin typeface="Wingdings" panose="05000000000000000000" charset="0"/>
                <a:ea typeface="宋体" panose="02010600030101010101" pitchFamily="2" charset="-122"/>
              </a:endParaRPr>
            </a:p>
            <a:p>
              <a:pPr marL="342900" indent="-342900">
                <a:buFont typeface="Wingdings" panose="05000000000000000000" charset="0"/>
                <a:buChar char="l"/>
              </a:pPr>
              <a:r>
                <a:rPr sz="2000" b="0"/>
                <a:t>情感方面</a:t>
              </a:r>
              <a:endParaRPr sz="2000" b="0"/>
            </a:p>
            <a:p>
              <a:pPr marL="266700" indent="-266700"/>
              <a:r>
                <a:rPr sz="2000" b="0"/>
                <a:t> </a:t>
              </a:r>
              <a:r>
                <a:rPr lang="en-US" sz="2000" b="0"/>
                <a:t>  </a:t>
              </a:r>
              <a:r>
                <a:rPr sz="2000" b="0"/>
                <a:t>immerse sb in the charm of...</a:t>
              </a:r>
              <a:endParaRPr sz="2000" b="0"/>
            </a:p>
            <a:p>
              <a:pPr marL="266700" indent="-266700"/>
              <a:r>
                <a:rPr sz="2000" b="0"/>
                <a:t> </a:t>
              </a:r>
              <a:r>
                <a:rPr lang="en-US" sz="2000" b="0"/>
                <a:t>   </a:t>
              </a:r>
              <a:r>
                <a:rPr sz="2000" b="0"/>
                <a:t>arouse/boost one’s enthusiasm</a:t>
              </a:r>
              <a:endParaRPr sz="2000" b="0"/>
            </a:p>
            <a:p>
              <a:pPr marL="266700" indent="-266700"/>
              <a:r>
                <a:rPr sz="2000" b="0"/>
                <a:t>fuel/ignite one’s passion </a:t>
              </a:r>
              <a:endParaRPr sz="2000" b="0"/>
            </a:p>
            <a:p>
              <a:pPr marL="266700" indent="-266700"/>
              <a:r>
                <a:rPr sz="2000" b="0"/>
                <a:t>enrich one’s school life</a:t>
              </a:r>
              <a:endParaRPr sz="2000" b="0"/>
            </a:p>
            <a:p>
              <a:pPr marL="266700" indent="-266700"/>
              <a:r>
                <a:rPr lang="en-US" sz="2000" b="0"/>
                <a:t>    bring color to...</a:t>
              </a:r>
              <a:endParaRPr sz="2000" b="0"/>
            </a:p>
            <a:p>
              <a:pPr marL="266700" indent="-266700"/>
              <a:r>
                <a:rPr sz="2000" b="0"/>
                <a:t>stimulate one’s interest</a:t>
              </a:r>
              <a:endParaRPr sz="2000" b="0"/>
            </a:p>
            <a:p>
              <a:pPr marL="266700" indent="-266700"/>
              <a:r>
                <a:rPr lang="en-US" sz="2000" b="0"/>
                <a:t>    </a:t>
              </a:r>
              <a:r>
                <a:rPr sz="2000" b="0"/>
                <a:t>evoke</a:t>
              </a:r>
              <a:r>
                <a:rPr lang="en-US" sz="2000" b="0"/>
                <a:t> </a:t>
              </a:r>
              <a:r>
                <a:rPr sz="2000" b="0"/>
                <a:t>(/ɪ’vəʊk/勾起) our love for</a:t>
              </a:r>
              <a:endParaRPr sz="2000" b="0"/>
            </a:p>
            <a:p>
              <a:pPr marL="266700" indent="-266700"/>
              <a:r>
                <a:rPr lang="en-US" altLang="zh-CN" sz="2000" b="0"/>
                <a:t>...</a:t>
              </a:r>
              <a:endParaRPr lang="en-US" altLang="zh-CN" sz="2000" b="0"/>
            </a:p>
          </p:txBody>
        </p:sp>
      </p:grpSp>
      <p:grpSp>
        <p:nvGrpSpPr>
          <p:cNvPr id="27" name="组合 26"/>
          <p:cNvGrpSpPr/>
          <p:nvPr/>
        </p:nvGrpSpPr>
        <p:grpSpPr>
          <a:xfrm>
            <a:off x="232410" y="2258695"/>
            <a:ext cx="11697970" cy="4349750"/>
            <a:chOff x="1212" y="3427"/>
            <a:chExt cx="17612" cy="6850"/>
          </a:xfrm>
        </p:grpSpPr>
        <p:sp>
          <p:nvSpPr>
            <p:cNvPr id="28" name="圆角矩形 27"/>
            <p:cNvSpPr/>
            <p:nvPr>
              <p:custDataLst>
                <p:tags r:id="rId10"/>
              </p:custDataLst>
            </p:nvPr>
          </p:nvSpPr>
          <p:spPr>
            <a:xfrm>
              <a:off x="1212" y="3427"/>
              <a:ext cx="17612" cy="68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9" name="组合 28"/>
            <p:cNvGrpSpPr/>
            <p:nvPr/>
          </p:nvGrpSpPr>
          <p:grpSpPr>
            <a:xfrm>
              <a:off x="1741" y="3933"/>
              <a:ext cx="16354" cy="5761"/>
              <a:chOff x="5240" y="3022"/>
              <a:chExt cx="19823" cy="4923"/>
            </a:xfrm>
          </p:grpSpPr>
          <p:sp>
            <p:nvSpPr>
              <p:cNvPr id="30" name="圆角矩形 29"/>
              <p:cNvSpPr/>
              <p:nvPr>
                <p:custDataLst>
                  <p:tags r:id="rId11"/>
                </p:custDataLst>
              </p:nvPr>
            </p:nvSpPr>
            <p:spPr>
              <a:xfrm>
                <a:off x="5240" y="3022"/>
                <a:ext cx="19823" cy="49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custDataLst>
                  <p:tags r:id="rId12"/>
                </p:custDataLst>
              </p:nvPr>
            </p:nvSpPr>
            <p:spPr>
              <a:xfrm>
                <a:off x="5508" y="3127"/>
                <a:ext cx="19305" cy="4726"/>
              </a:xfrm>
              <a:prstGeom prst="rect">
                <a:avLst/>
              </a:prstGeom>
              <a:noFill/>
            </p:spPr>
            <p:txBody>
              <a:bodyPr wrap="square" rtlCol="0">
                <a:noAutofit/>
              </a:bodyPr>
              <a:p>
                <a:r>
                  <a:rPr lang="en-US" altLang="zh-CN" sz="3200">
                    <a:solidFill>
                      <a:srgbClr val="C00000"/>
                    </a:solidFill>
                    <a:latin typeface="Cambria" panose="02040503050406030204" charset="0"/>
                    <a:cs typeface="Cambria" panose="02040503050406030204" charset="0"/>
                  </a:rPr>
                  <a:t>  </a:t>
                </a:r>
                <a:r>
                  <a:rPr lang="en-US" altLang="zh-CN" sz="2800">
                    <a:solidFill>
                      <a:srgbClr val="C00000"/>
                    </a:solidFill>
                    <a:latin typeface="Cambria" panose="02040503050406030204" charset="0"/>
                    <a:cs typeface="Cambria" panose="02040503050406030204" charset="0"/>
                  </a:rPr>
                  <a:t>   </a:t>
                </a:r>
                <a:endParaRPr lang="en-US" altLang="zh-CN" sz="2800">
                  <a:solidFill>
                    <a:srgbClr val="C00000"/>
                  </a:solidFill>
                  <a:latin typeface="Cambria" panose="02040503050406030204" charset="0"/>
                  <a:cs typeface="Cambria" panose="02040503050406030204" charset="0"/>
                </a:endParaRPr>
              </a:p>
              <a:p>
                <a:endParaRPr lang="en-US" altLang="zh-CN" sz="2800">
                  <a:solidFill>
                    <a:srgbClr val="C00000"/>
                  </a:solidFill>
                  <a:latin typeface="Cambria" panose="02040503050406030204" charset="0"/>
                  <a:cs typeface="Cambria" panose="02040503050406030204" charset="0"/>
                </a:endParaRPr>
              </a:p>
              <a:p>
                <a:endParaRPr lang="en-US" altLang="zh-CN" sz="2800">
                  <a:solidFill>
                    <a:srgbClr val="C00000"/>
                  </a:solidFill>
                  <a:latin typeface="Cambria" panose="02040503050406030204" charset="0"/>
                  <a:cs typeface="Cambria" panose="02040503050406030204" charset="0"/>
                </a:endParaRPr>
              </a:p>
              <a:p>
                <a:r>
                  <a:rPr lang="en-US" altLang="zh-CN" sz="2800">
                    <a:solidFill>
                      <a:schemeClr val="tx1"/>
                    </a:solidFill>
                    <a:latin typeface="Cambria" panose="02040503050406030204" charset="0"/>
                    <a:cs typeface="Cambria" panose="02040503050406030204" charset="0"/>
                  </a:rPr>
                  <a:t>It was an enjoyable and educational experience. Not only did we get closer to nature but we </a:t>
                </a:r>
                <a:r>
                  <a:rPr lang="en-US" altLang="zh-CN" sz="2800">
                    <a:latin typeface="Cambria" panose="02040503050406030204" charset="0"/>
                    <a:cs typeface="Cambria" panose="02040503050406030204" charset="0"/>
                    <a:sym typeface="+mn-ea"/>
                  </a:rPr>
                  <a:t>expanded our knowledge and interest in plants.</a:t>
                </a:r>
                <a:endParaRPr lang="zh-CN" altLang="en-US" sz="2800"/>
              </a:p>
              <a:p>
                <a:r>
                  <a:rPr lang="en-US" altLang="zh-CN" sz="2400">
                    <a:solidFill>
                      <a:schemeClr val="tx1"/>
                    </a:solidFill>
                    <a:latin typeface="Cambria" panose="02040503050406030204" charset="0"/>
                    <a:cs typeface="Cambria" panose="02040503050406030204" charset="0"/>
                  </a:rPr>
                  <a:t>  </a:t>
                </a:r>
                <a:endParaRPr lang="en-US" altLang="zh-CN" sz="2400">
                  <a:solidFill>
                    <a:schemeClr val="tx1"/>
                  </a:solidFill>
                  <a:latin typeface="Cambria" panose="02040503050406030204" charset="0"/>
                  <a:cs typeface="Cambria" panose="0204050305040603020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ox(in)">
                                      <p:cBhvr>
                                        <p:cTn id="2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矩形 13"/>
          <p:cNvSpPr/>
          <p:nvPr>
            <p:custDataLst>
              <p:tags r:id="rId1"/>
            </p:custDataLst>
          </p:nvPr>
        </p:nvSpPr>
        <p:spPr>
          <a:xfrm>
            <a:off x="241300" y="101600"/>
            <a:ext cx="3789680" cy="645160"/>
          </a:xfrm>
          <a:prstGeom prst="rect">
            <a:avLst/>
          </a:prstGeom>
          <a:noFill/>
          <a:ln>
            <a:noFill/>
          </a:ln>
        </p:spPr>
        <p:txBody>
          <a:bodyPr wrap="none" rtlCol="0" anchor="t">
            <a:spAutoFit/>
          </a:bodyPr>
          <a:p>
            <a:pPr algn="ctr"/>
            <a:r>
              <a:rPr lang="en-US" altLang="zh-CN" sz="3600" b="1">
                <a:solidFill>
                  <a:schemeClr val="accent1"/>
                </a:solidFill>
                <a:effectLst>
                  <a:outerShdw blurRad="38100" dist="25400" dir="5400000" algn="ctr" rotWithShape="0">
                    <a:srgbClr val="6E747A">
                      <a:alpha val="43000"/>
                    </a:srgbClr>
                  </a:outerShdw>
                </a:effectLst>
              </a:rPr>
              <a:t>possible version</a:t>
            </a:r>
            <a:endParaRPr lang="en-US" altLang="zh-CN" sz="3600" b="1">
              <a:solidFill>
                <a:schemeClr val="accent1"/>
              </a:solidFill>
              <a:effectLst>
                <a:outerShdw blurRad="38100" dist="25400" dir="5400000" algn="ctr" rotWithShape="0">
                  <a:srgbClr val="6E747A">
                    <a:alpha val="43000"/>
                  </a:srgbClr>
                </a:outerShdw>
              </a:effectLst>
            </a:endParaRPr>
          </a:p>
        </p:txBody>
      </p:sp>
      <p:grpSp>
        <p:nvGrpSpPr>
          <p:cNvPr id="27" name="组合 26"/>
          <p:cNvGrpSpPr/>
          <p:nvPr/>
        </p:nvGrpSpPr>
        <p:grpSpPr>
          <a:xfrm>
            <a:off x="320325" y="685165"/>
            <a:ext cx="11299947" cy="5896610"/>
            <a:chOff x="1107" y="10825"/>
            <a:chExt cx="17373" cy="9286"/>
          </a:xfrm>
        </p:grpSpPr>
        <p:sp>
          <p:nvSpPr>
            <p:cNvPr id="28" name="圆角矩形 27"/>
            <p:cNvSpPr/>
            <p:nvPr>
              <p:custDataLst>
                <p:tags r:id="rId2"/>
              </p:custDataLst>
            </p:nvPr>
          </p:nvSpPr>
          <p:spPr>
            <a:xfrm>
              <a:off x="1107" y="10825"/>
              <a:ext cx="17373" cy="928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9" name="组合 28"/>
            <p:cNvGrpSpPr/>
            <p:nvPr/>
          </p:nvGrpSpPr>
          <p:grpSpPr>
            <a:xfrm>
              <a:off x="1535" y="11180"/>
              <a:ext cx="16353" cy="8344"/>
              <a:chOff x="4990" y="9215"/>
              <a:chExt cx="19822" cy="7130"/>
            </a:xfrm>
          </p:grpSpPr>
          <p:sp>
            <p:nvSpPr>
              <p:cNvPr id="30" name="圆角矩形 29"/>
              <p:cNvSpPr/>
              <p:nvPr>
                <p:custDataLst>
                  <p:tags r:id="rId3"/>
                </p:custDataLst>
              </p:nvPr>
            </p:nvSpPr>
            <p:spPr>
              <a:xfrm>
                <a:off x="4990" y="9215"/>
                <a:ext cx="19822" cy="71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custDataLst>
                  <p:tags r:id="rId4"/>
                </p:custDataLst>
              </p:nvPr>
            </p:nvSpPr>
            <p:spPr>
              <a:xfrm>
                <a:off x="5248" y="9274"/>
                <a:ext cx="19305" cy="7071"/>
              </a:xfrm>
              <a:prstGeom prst="rect">
                <a:avLst/>
              </a:prstGeom>
              <a:noFill/>
            </p:spPr>
            <p:txBody>
              <a:bodyPr wrap="square" rtlCol="0">
                <a:noAutofit/>
              </a:bodyPr>
              <a:p>
                <a:r>
                  <a:rPr lang="en-US" altLang="zh-CN" sz="3200">
                    <a:solidFill>
                      <a:srgbClr val="C00000"/>
                    </a:solidFill>
                    <a:latin typeface="Cambria" panose="02040503050406030204" charset="0"/>
                    <a:cs typeface="Cambria" panose="02040503050406030204" charset="0"/>
                  </a:rPr>
                  <a:t>  </a:t>
                </a:r>
                <a:r>
                  <a:rPr lang="en-US" altLang="zh-CN" sz="2800">
                    <a:solidFill>
                      <a:srgbClr val="C00000"/>
                    </a:solidFill>
                    <a:latin typeface="Cambria" panose="02040503050406030204" charset="0"/>
                    <a:cs typeface="Cambria" panose="02040503050406030204" charset="0"/>
                  </a:rPr>
                  <a:t>                    </a:t>
                </a:r>
                <a:r>
                  <a:rPr sz="28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sz="2800">
                  <a:latin typeface="Times New Roman" panose="02020603050405020304" pitchFamily="18" charset="0"/>
                  <a:ea typeface="兰米粗楷简体" panose="02000503000000000000" charset="-122"/>
                  <a:cs typeface="Times New Roman" panose="02020603050405020304" pitchFamily="18" charset="0"/>
                  <a:sym typeface="+mn-ea"/>
                </a:endParaRPr>
              </a:p>
              <a:p>
                <a:pPr indent="0"/>
                <a:r>
                  <a:rPr sz="2800">
                    <a:latin typeface="Times New Roman" panose="02020603050405020304" pitchFamily="18" charset="0"/>
                    <a:ea typeface="兰米粗楷简体" panose="02000503000000000000" charset="-122"/>
                    <a:cs typeface="Times New Roman" panose="02020603050405020304" pitchFamily="18" charset="0"/>
                    <a:sym typeface="+mn-ea"/>
                  </a:rPr>
                  <a:t>       Last week witnessed an activity entitled “Identify the Plants around You”. And many students signed up for it.</a:t>
                </a:r>
                <a:endParaRPr sz="2800">
                  <a:latin typeface="Times New Roman" panose="02020603050405020304" pitchFamily="18" charset="0"/>
                  <a:ea typeface="兰米粗楷简体" panose="02000503000000000000" charset="-122"/>
                  <a:cs typeface="Times New Roman" panose="02020603050405020304" pitchFamily="18" charset="0"/>
                  <a:sym typeface="+mn-ea"/>
                </a:endParaRPr>
              </a:p>
              <a:p>
                <a:pPr indent="0"/>
                <a:r>
                  <a:rPr sz="2800">
                    <a:latin typeface="Times New Roman" panose="02020603050405020304" pitchFamily="18" charset="0"/>
                    <a:ea typeface="兰米粗楷简体" panose="02000503000000000000" charset="-122"/>
                    <a:cs typeface="Times New Roman" panose="02020603050405020304" pitchFamily="18" charset="0"/>
                    <a:sym typeface="+mn-ea"/>
                  </a:rPr>
                  <a:t>     </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 </a:t>
                </a:r>
                <a:r>
                  <a:rPr sz="2800">
                    <a:latin typeface="Times New Roman" panose="02020603050405020304" pitchFamily="18" charset="0"/>
                    <a:ea typeface="兰米粗楷简体" panose="02000503000000000000" charset="-122"/>
                    <a:cs typeface="Times New Roman" panose="02020603050405020304" pitchFamily="18" charset="0"/>
                    <a:sym typeface="+mn-ea"/>
                  </a:rPr>
                  <a:t>As scheduled, it began with a plant identification competition. Divided into two groups , we explored the campus separately. Within the appointed time, we photographed, and labeled plant species through careful observation and then attached details ranging from their features to locations. Eventually, the group who distinguished a wider variety of plant species </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was awarded</a:t>
                </a:r>
                <a:r>
                  <a:rPr sz="2800">
                    <a:latin typeface="Times New Roman" panose="02020603050405020304" pitchFamily="18" charset="0"/>
                    <a:ea typeface="兰米粗楷简体" panose="02000503000000000000" charset="-122"/>
                    <a:cs typeface="Times New Roman" panose="02020603050405020304" pitchFamily="18" charset="0"/>
                    <a:sym typeface="+mn-ea"/>
                  </a:rPr>
                  <a:t>. </a:t>
                </a:r>
                <a:endParaRPr sz="2800">
                  <a:latin typeface="Times New Roman" panose="02020603050405020304" pitchFamily="18" charset="0"/>
                  <a:ea typeface="兰米粗楷简体" panose="02000503000000000000" charset="-122"/>
                  <a:cs typeface="Times New Roman" panose="02020603050405020304" pitchFamily="18" charset="0"/>
                  <a:sym typeface="+mn-ea"/>
                </a:endParaRPr>
              </a:p>
              <a:p>
                <a:pPr indent="0"/>
                <a:r>
                  <a:rPr lang="en-US" sz="2800">
                    <a:latin typeface="Times New Roman" panose="02020603050405020304" pitchFamily="18" charset="0"/>
                    <a:ea typeface="兰米粗楷简体" panose="02000503000000000000" charset="-122"/>
                    <a:cs typeface="Times New Roman" panose="02020603050405020304" pitchFamily="18" charset="0"/>
                    <a:sym typeface="+mn-ea"/>
                  </a:rPr>
                  <a:t>     </a:t>
                </a:r>
                <a:r>
                  <a:rPr sz="2800">
                    <a:latin typeface="Times New Roman" panose="02020603050405020304" pitchFamily="18" charset="0"/>
                    <a:ea typeface="兰米粗楷简体" panose="02000503000000000000" charset="-122"/>
                    <a:cs typeface="Times New Roman" panose="02020603050405020304" pitchFamily="18" charset="0"/>
                    <a:sym typeface="+mn-ea"/>
                  </a:rPr>
                  <a:t>The activity was </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educational</a:t>
                </a:r>
                <a:r>
                  <a:rPr sz="2800">
                    <a:latin typeface="Times New Roman" panose="02020603050405020304" pitchFamily="18" charset="0"/>
                    <a:ea typeface="兰米粗楷简体" panose="02000503000000000000" charset="-122"/>
                    <a:cs typeface="Times New Roman" panose="02020603050405020304" pitchFamily="18" charset="0"/>
                    <a:sym typeface="+mn-ea"/>
                  </a:rPr>
                  <a:t>, through which</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a:t>
                </a:r>
                <a:r>
                  <a:rPr sz="2800">
                    <a:latin typeface="Times New Roman" panose="02020603050405020304" pitchFamily="18" charset="0"/>
                    <a:ea typeface="兰米粗楷简体" panose="02000503000000000000" charset="-122"/>
                    <a:cs typeface="Times New Roman" panose="02020603050405020304" pitchFamily="18" charset="0"/>
                    <a:sym typeface="+mn-ea"/>
                  </a:rPr>
                  <a:t> not only did we g</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e</a:t>
                </a:r>
                <a:r>
                  <a:rPr sz="2800">
                    <a:latin typeface="Times New Roman" panose="02020603050405020304" pitchFamily="18" charset="0"/>
                    <a:ea typeface="兰米粗楷简体" panose="02000503000000000000" charset="-122"/>
                    <a:cs typeface="Times New Roman" panose="02020603050405020304" pitchFamily="18" charset="0"/>
                    <a:sym typeface="+mn-ea"/>
                  </a:rPr>
                  <a:t>t closer to nature but we expand</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ed</a:t>
                </a:r>
                <a:r>
                  <a:rPr sz="2800">
                    <a:latin typeface="Times New Roman" panose="02020603050405020304" pitchFamily="18" charset="0"/>
                    <a:ea typeface="兰米粗楷简体" panose="02000503000000000000" charset="-122"/>
                    <a:cs typeface="Times New Roman" panose="02020603050405020304" pitchFamily="18" charset="0"/>
                    <a:sym typeface="+mn-ea"/>
                  </a:rPr>
                  <a:t> our knowledge.</a:t>
                </a:r>
                <a:r>
                  <a:rPr lang="en-US" altLang="zh-CN" sz="2800">
                    <a:latin typeface="Cambria" panose="02040503050406030204" charset="0"/>
                    <a:cs typeface="Cambria" panose="02040503050406030204" charset="0"/>
                    <a:sym typeface="+mn-ea"/>
                  </a:rPr>
                  <a:t> </a:t>
                </a:r>
                <a:endParaRPr lang="en-US" altLang="zh-CN" sz="2800">
                  <a:latin typeface="Cambria" panose="02040503050406030204" charset="0"/>
                  <a:cs typeface="Cambria" panose="02040503050406030204" charset="0"/>
                  <a:sym typeface="+mn-ea"/>
                </a:endParaRPr>
              </a:p>
              <a:p>
                <a:pPr indent="0"/>
                <a:r>
                  <a:rPr lang="en-US" altLang="en-US" sz="2800">
                    <a:latin typeface="Times New Roman" panose="02020603050405020304" pitchFamily="18" charset="0"/>
                    <a:ea typeface="宋体" panose="02010600030101010101" pitchFamily="2" charset="-122"/>
                    <a:sym typeface="+mn-ea"/>
                  </a:rPr>
                  <a:t>                                                                            (99 word)</a:t>
                </a:r>
                <a:endParaRPr lang="en-US" altLang="zh-CN" sz="2400">
                  <a:solidFill>
                    <a:schemeClr val="tx1"/>
                  </a:solidFill>
                  <a:latin typeface="Cambria" panose="02040503050406030204" charset="0"/>
                  <a:cs typeface="Cambria" panose="0204050305040603020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300990"/>
            <a:ext cx="12356465" cy="7611745"/>
          </a:xfrm>
          <a:prstGeom prst="rect">
            <a:avLst/>
          </a:prstGeom>
        </p:spPr>
      </p:pic>
      <p:sp>
        <p:nvSpPr>
          <p:cNvPr id="3" name="矩形 2"/>
          <p:cNvSpPr/>
          <p:nvPr/>
        </p:nvSpPr>
        <p:spPr>
          <a:xfrm>
            <a:off x="76835" y="-281305"/>
            <a:ext cx="12289155" cy="768731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custDataLst>
              <p:tags r:id="rId3"/>
            </p:custDataLst>
          </p:nvPr>
        </p:nvSpPr>
        <p:spPr>
          <a:xfrm>
            <a:off x="1105218" y="3429000"/>
            <a:ext cx="10080625" cy="1245235"/>
          </a:xfrm>
          <a:prstGeom prst="rect">
            <a:avLst/>
          </a:prstGeom>
          <a:noFill/>
        </p:spPr>
        <p:txBody>
          <a:bodyPr wrap="square" rtlCol="0" anchor="t">
            <a:spAutoFit/>
          </a:bodyPr>
          <a:p>
            <a:pPr algn="ctr">
              <a:lnSpc>
                <a:spcPct val="100000"/>
              </a:lnSpc>
            </a:pPr>
            <a:r>
              <a:rPr lang="en-US" altLang="zh-CN" sz="7500" b="1" dirty="0">
                <a:solidFill>
                  <a:schemeClr val="tx1">
                    <a:lumMod val="65000"/>
                    <a:lumOff val="35000"/>
                  </a:schemeClr>
                </a:solidFill>
                <a:effectLst/>
                <a:latin typeface="思源宋体 CN Heavy" panose="02020900000000000000" charset="-122"/>
                <a:ea typeface="思源宋体 CN Heavy" panose="02020900000000000000" charset="-122"/>
                <a:cs typeface="联盟起艺卢帅正锐黑体" panose="02000509000000000000" charset="-122"/>
                <a:sym typeface="阿里巴巴普惠体" panose="00020600040101010101" pitchFamily="18" charset="-122"/>
              </a:rPr>
              <a:t>The end</a:t>
            </a:r>
            <a:endParaRPr lang="en-US" altLang="zh-CN" sz="7500" b="1" dirty="0">
              <a:solidFill>
                <a:schemeClr val="tx1">
                  <a:lumMod val="65000"/>
                  <a:lumOff val="35000"/>
                </a:schemeClr>
              </a:solidFill>
              <a:effectLst/>
              <a:latin typeface="思源宋体 CN Heavy" panose="02020900000000000000" charset="-122"/>
              <a:ea typeface="思源宋体 CN Heavy" panose="02020900000000000000" charset="-122"/>
              <a:cs typeface="联盟起艺卢帅正锐黑体" panose="02000509000000000000" charset="-122"/>
              <a:sym typeface="阿里巴巴普惠体"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02728" y="1202055"/>
            <a:ext cx="10080625" cy="2676525"/>
          </a:xfrm>
          <a:prstGeom prst="rect">
            <a:avLst/>
          </a:prstGeom>
          <a:noFill/>
        </p:spPr>
        <p:txBody>
          <a:bodyPr wrap="square" rtlCol="0" anchor="t">
            <a:spAutoFit/>
          </a:bodyPr>
          <a:p>
            <a:pPr algn="ctr">
              <a:lnSpc>
                <a:spcPct val="100000"/>
              </a:lnSpc>
            </a:pPr>
            <a:r>
              <a:rPr lang="en-US" altLang="zh-CN" sz="6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rPr>
              <a:t>A news report</a:t>
            </a:r>
            <a:endParaRPr lang="en-US" altLang="zh-CN" sz="6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endParaRPr>
          </a:p>
          <a:p>
            <a:pPr algn="ctr">
              <a:lnSpc>
                <a:spcPct val="100000"/>
              </a:lnSpc>
            </a:pPr>
            <a:endParaRPr lang="en-US" altLang="zh-CN" sz="6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endParaRPr>
          </a:p>
          <a:p>
            <a:pPr algn="ctr">
              <a:lnSpc>
                <a:spcPct val="100000"/>
              </a:lnSpc>
            </a:pPr>
            <a:r>
              <a:rPr lang="en-US" altLang="zh-CN" sz="3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rPr>
              <a:t>                              </a:t>
            </a:r>
            <a:endParaRPr lang="en-US" altLang="zh-CN" sz="3600" b="1" dirty="0">
              <a:solidFill>
                <a:schemeClr val="tx1">
                  <a:lumMod val="65000"/>
                  <a:lumOff val="35000"/>
                </a:schemeClr>
              </a:solidFill>
              <a:effectLst/>
              <a:latin typeface="思源宋体 CN Heavy" panose="02020900000000000000" charset="-122"/>
              <a:ea typeface="思源宋体 CN Heavy" panose="02020900000000000000" charset="-122"/>
              <a:cs typeface="联盟起艺卢帅正锐黑体" panose="02000509000000000000" charset="-122"/>
              <a:sym typeface="阿里巴巴普惠体" panose="00020600040101010101" pitchFamily="18" charset="-122"/>
            </a:endParaRPr>
          </a:p>
        </p:txBody>
      </p:sp>
      <p:pic>
        <p:nvPicPr>
          <p:cNvPr id="88" name="图片 88" descr="51miz-E1286243-F890DEFE"/>
          <p:cNvPicPr>
            <a:picLocks noChangeAspect="1"/>
          </p:cNvPicPr>
          <p:nvPr>
            <p:custDataLst>
              <p:tags r:id="rId1"/>
            </p:custDataLst>
          </p:nvPr>
        </p:nvPicPr>
        <p:blipFill>
          <a:blip r:embed="rId2"/>
          <a:stretch>
            <a:fillRect/>
          </a:stretch>
        </p:blipFill>
        <p:spPr>
          <a:xfrm>
            <a:off x="-373380" y="3051175"/>
            <a:ext cx="5902325" cy="4427855"/>
          </a:xfrm>
          <a:prstGeom prst="rect">
            <a:avLst/>
          </a:prstGeom>
        </p:spPr>
      </p:pic>
      <p:sp>
        <p:nvSpPr>
          <p:cNvPr id="9" name="文本框 8"/>
          <p:cNvSpPr txBox="1"/>
          <p:nvPr/>
        </p:nvSpPr>
        <p:spPr>
          <a:xfrm>
            <a:off x="2814320" y="2599690"/>
            <a:ext cx="9045575" cy="521970"/>
          </a:xfrm>
          <a:prstGeom prst="rect">
            <a:avLst/>
          </a:prstGeom>
          <a:noFill/>
        </p:spPr>
        <p:txBody>
          <a:bodyPr wrap="square" rtlCol="0" anchor="t">
            <a:spAutoFit/>
          </a:bodyPr>
          <a:p>
            <a:r>
              <a:rPr lang="en-US" altLang="zh-CN" sz="2800">
                <a:latin typeface="Cambria" panose="02040503050406030204" charset="0"/>
                <a:cs typeface="Cambria" panose="02040503050406030204" charset="0"/>
              </a:rPr>
              <a:t>---</a:t>
            </a:r>
            <a:r>
              <a:rPr lang="zh-CN" altLang="en-US" sz="2800">
                <a:latin typeface="Cambria" panose="02040503050406030204" charset="0"/>
                <a:cs typeface="Cambria" panose="02040503050406030204" charset="0"/>
              </a:rPr>
              <a:t>Constructing </a:t>
            </a:r>
            <a:r>
              <a:rPr lang="en-US" altLang="zh-CN" sz="2800">
                <a:latin typeface="Cambria" panose="02040503050406030204" charset="0"/>
                <a:cs typeface="Cambria" panose="02040503050406030204" charset="0"/>
              </a:rPr>
              <a:t>a </a:t>
            </a:r>
            <a:r>
              <a:rPr lang="zh-CN" altLang="en-US" sz="2800">
                <a:latin typeface="Cambria" panose="02040503050406030204" charset="0"/>
                <a:cs typeface="Cambria" panose="02040503050406030204" charset="0"/>
              </a:rPr>
              <a:t>News </a:t>
            </a:r>
            <a:r>
              <a:rPr lang="en-US" altLang="zh-CN" sz="2800">
                <a:latin typeface="Cambria" panose="02040503050406030204" charset="0"/>
                <a:cs typeface="Cambria" panose="02040503050406030204" charset="0"/>
              </a:rPr>
              <a:t>report</a:t>
            </a:r>
            <a:r>
              <a:rPr lang="zh-CN" altLang="en-US" sz="2800">
                <a:latin typeface="Cambria" panose="02040503050406030204" charset="0"/>
                <a:cs typeface="Cambria" panose="02040503050406030204" charset="0"/>
              </a:rPr>
              <a:t> with the Inverted Pyramid</a:t>
            </a:r>
            <a:endParaRPr lang="zh-CN" altLang="en-US" sz="2800">
              <a:latin typeface="Cambria" panose="02040503050406030204" charset="0"/>
              <a:cs typeface="Cambria" panose="02040503050406030204" charset="0"/>
            </a:endParaRPr>
          </a:p>
        </p:txBody>
      </p:sp>
      <p:sp>
        <p:nvSpPr>
          <p:cNvPr id="10" name="文本框 9"/>
          <p:cNvSpPr txBox="1"/>
          <p:nvPr/>
        </p:nvSpPr>
        <p:spPr>
          <a:xfrm>
            <a:off x="5617845" y="3621405"/>
            <a:ext cx="6096000" cy="645160"/>
          </a:xfrm>
          <a:prstGeom prst="rect">
            <a:avLst/>
          </a:prstGeom>
          <a:noFill/>
        </p:spPr>
        <p:txBody>
          <a:bodyPr wrap="square" rtlCol="0">
            <a:spAutoFit/>
          </a:bodyPr>
          <a:p>
            <a:r>
              <a:rPr lang="en-US" altLang="zh-CN" sz="3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rPr>
              <a:t>   2023.1 </a:t>
            </a:r>
            <a:r>
              <a:rPr lang="zh-CN" altLang="en-US" sz="3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rPr>
              <a:t>浙江高考应用文</a:t>
            </a:r>
            <a:r>
              <a:rPr lang="en-US" altLang="zh-CN" sz="3600" b="1" dirty="0">
                <a:solidFill>
                  <a:schemeClr val="tx1">
                    <a:lumMod val="65000"/>
                    <a:lumOff val="35000"/>
                  </a:schemeClr>
                </a:solidFill>
                <a:effectLst/>
                <a:latin typeface="思源宋体 CN Heavy" panose="02020900000000000000" charset="-122"/>
                <a:ea typeface="思源宋体 CN Heavy" panose="02020900000000000000" charset="-122"/>
                <a:cs typeface="联盟起艺卢帅正锐黑体" panose="02000509000000000000" charset="-122"/>
                <a:sym typeface="阿里巴巴普惠体" panose="00020600040101010101" pitchFamily="18" charset="-122"/>
              </a:rPr>
              <a:t>  </a:t>
            </a:r>
            <a:endParaRPr lang="en-US" altLang="zh-CN" sz="3600" b="1" dirty="0">
              <a:solidFill>
                <a:schemeClr val="tx1">
                  <a:lumMod val="65000"/>
                  <a:lumOff val="35000"/>
                </a:schemeClr>
              </a:solidFill>
              <a:effectLst/>
              <a:latin typeface="思源宋体 CN Heavy" panose="02020900000000000000" charset="-122"/>
              <a:ea typeface="思源宋体 CN Heavy" panose="02020900000000000000" charset="-122"/>
              <a:cs typeface="联盟起艺卢帅正锐黑体" panose="02000509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5"/>
          <p:cNvSpPr txBox="1"/>
          <p:nvPr/>
        </p:nvSpPr>
        <p:spPr>
          <a:xfrm>
            <a:off x="5619750" y="673100"/>
            <a:ext cx="5348605" cy="583565"/>
          </a:xfrm>
          <a:prstGeom prst="rect">
            <a:avLst/>
          </a:prstGeom>
          <a:noFill/>
          <a:ln w="9525">
            <a:noFill/>
          </a:ln>
        </p:spPr>
        <p:txBody>
          <a:bodyPr wrap="square">
            <a:spAutoFit/>
          </a:bodyPr>
          <a:p>
            <a:r>
              <a:rPr lang="en-US" sz="3200" b="1" dirty="0">
                <a:latin typeface="Cambria" panose="02040503050406030204" charset="0"/>
                <a:ea typeface="阿里巴巴普惠体 Medium" panose="00020600040101010101" charset="-122"/>
                <a:cs typeface="Cambria" panose="02040503050406030204" charset="0"/>
                <a:sym typeface="阿里巴巴普惠体" panose="00020600040101010101" pitchFamily="18" charset="-122"/>
              </a:rPr>
              <a:t>What is a news report?</a:t>
            </a:r>
            <a:endParaRPr lang="en-US" sz="3200" b="1" dirty="0">
              <a:latin typeface="Cambria" panose="02040503050406030204" charset="0"/>
              <a:ea typeface="阿里巴巴普惠体 Medium" panose="00020600040101010101" charset="-122"/>
              <a:cs typeface="Cambria" panose="02040503050406030204" charset="0"/>
              <a:sym typeface="阿里巴巴普惠体" panose="00020600040101010101" pitchFamily="18" charset="-122"/>
            </a:endParaRPr>
          </a:p>
        </p:txBody>
      </p:sp>
      <p:sp>
        <p:nvSpPr>
          <p:cNvPr id="100" name="文本框 99"/>
          <p:cNvSpPr txBox="1"/>
          <p:nvPr/>
        </p:nvSpPr>
        <p:spPr>
          <a:xfrm>
            <a:off x="4926965" y="1601470"/>
            <a:ext cx="6459855" cy="4921250"/>
          </a:xfrm>
          <a:prstGeom prst="rect">
            <a:avLst/>
          </a:prstGeom>
          <a:noFill/>
          <a:ln w="9525">
            <a:solidFill>
              <a:schemeClr val="accent5">
                <a:lumMod val="20000"/>
                <a:lumOff val="80000"/>
              </a:schemeClr>
            </a:solidFill>
            <a:prstDash val="dash"/>
          </a:ln>
        </p:spPr>
        <p:txBody>
          <a:bodyPr wrap="square">
            <a:noAutofit/>
          </a:bodyPr>
          <a:p>
            <a:endParaRPr lang="zh-CN" altLang="en-US" sz="3200"/>
          </a:p>
        </p:txBody>
      </p:sp>
      <p:sp>
        <p:nvSpPr>
          <p:cNvPr id="2" name="文本框 1"/>
          <p:cNvSpPr txBox="1"/>
          <p:nvPr/>
        </p:nvSpPr>
        <p:spPr>
          <a:xfrm>
            <a:off x="5201285" y="1793240"/>
            <a:ext cx="6185535" cy="4523105"/>
          </a:xfrm>
          <a:prstGeom prst="rect">
            <a:avLst/>
          </a:prstGeom>
          <a:noFill/>
          <a:ln w="9525">
            <a:noFill/>
          </a:ln>
        </p:spPr>
        <p:txBody>
          <a:bodyPr wrap="square">
            <a:spAutoFit/>
          </a:bodyPr>
          <a:p>
            <a:pPr indent="0"/>
            <a:r>
              <a:rPr lang="en-US" sz="3200" b="0">
                <a:solidFill>
                  <a:srgbClr val="4D5156"/>
                </a:solidFill>
                <a:latin typeface="helvetica" charset="0"/>
              </a:rPr>
              <a:t>      A news report is a</a:t>
            </a:r>
            <a:r>
              <a:rPr lang="en-US" sz="3200" b="0">
                <a:solidFill>
                  <a:srgbClr val="EB0F29"/>
                </a:solidFill>
                <a:latin typeface="helvetica" charset="0"/>
              </a:rPr>
              <a:t> fact-based story</a:t>
            </a:r>
            <a:r>
              <a:rPr lang="en-US" sz="3200" b="0">
                <a:solidFill>
                  <a:srgbClr val="4D5156"/>
                </a:solidFill>
                <a:latin typeface="helvetica" charset="0"/>
              </a:rPr>
              <a:t>, on a particular event or incident happening</a:t>
            </a:r>
            <a:r>
              <a:rPr lang="en-US" sz="3200" b="0">
                <a:solidFill>
                  <a:srgbClr val="4D5156"/>
                </a:solidFill>
                <a:latin typeface="helvetica" charset="0"/>
                <a:cs typeface="helvetica" charset="0"/>
              </a:rPr>
              <a:t> </a:t>
            </a:r>
            <a:r>
              <a:rPr lang="en-US" sz="3200" b="0">
                <a:solidFill>
                  <a:srgbClr val="4D5156"/>
                </a:solidFill>
                <a:latin typeface="helvetica" charset="0"/>
              </a:rPr>
              <a:t>/happened. News report gives all the information about incidents that already happened or currently taking place along with covering answers of </a:t>
            </a:r>
            <a:r>
              <a:rPr lang="en-US" sz="3200" b="0">
                <a:solidFill>
                  <a:srgbClr val="C0504D"/>
                </a:solidFill>
                <a:latin typeface="helvetica" charset="0"/>
              </a:rPr>
              <a:t>5Ws and 1H </a:t>
            </a:r>
            <a:r>
              <a:rPr lang="en-US" sz="3200" b="0">
                <a:solidFill>
                  <a:srgbClr val="4D5156"/>
                </a:solidFill>
                <a:latin typeface="helvetica" charset="0"/>
              </a:rPr>
              <a:t>i.e. </a:t>
            </a:r>
            <a:r>
              <a:rPr lang="en-US" sz="3200" b="1">
                <a:solidFill>
                  <a:srgbClr val="C00000"/>
                </a:solidFill>
                <a:latin typeface="helvetica" charset="0"/>
              </a:rPr>
              <a:t>What</a:t>
            </a:r>
            <a:r>
              <a:rPr lang="en-US" sz="3200" b="0">
                <a:solidFill>
                  <a:srgbClr val="4D5156"/>
                </a:solidFill>
                <a:latin typeface="helvetica" charset="0"/>
              </a:rPr>
              <a:t>, </a:t>
            </a:r>
            <a:r>
              <a:rPr lang="en-US" sz="3200" b="1">
                <a:solidFill>
                  <a:srgbClr val="C00000"/>
                </a:solidFill>
                <a:latin typeface="helvetica" charset="0"/>
              </a:rPr>
              <a:t>Where</a:t>
            </a:r>
            <a:r>
              <a:rPr lang="en-US" sz="3200" b="0">
                <a:solidFill>
                  <a:srgbClr val="4D5156"/>
                </a:solidFill>
                <a:latin typeface="helvetica" charset="0"/>
              </a:rPr>
              <a:t>, </a:t>
            </a:r>
            <a:r>
              <a:rPr lang="en-US" sz="3200" b="1">
                <a:solidFill>
                  <a:srgbClr val="C00000"/>
                </a:solidFill>
                <a:latin typeface="helvetica" charset="0"/>
              </a:rPr>
              <a:t>When</a:t>
            </a:r>
            <a:r>
              <a:rPr lang="en-US" sz="3200" b="0">
                <a:solidFill>
                  <a:srgbClr val="4D5156"/>
                </a:solidFill>
                <a:latin typeface="helvetica" charset="0"/>
              </a:rPr>
              <a:t>, </a:t>
            </a:r>
            <a:r>
              <a:rPr lang="en-US" sz="3200" b="1">
                <a:solidFill>
                  <a:srgbClr val="C00000"/>
                </a:solidFill>
                <a:latin typeface="helvetica" charset="0"/>
              </a:rPr>
              <a:t>Who</a:t>
            </a:r>
            <a:r>
              <a:rPr lang="en-US" sz="3200" b="0">
                <a:solidFill>
                  <a:srgbClr val="4D5156"/>
                </a:solidFill>
                <a:latin typeface="helvetica" charset="0"/>
              </a:rPr>
              <a:t>, </a:t>
            </a:r>
            <a:r>
              <a:rPr lang="en-US" sz="3200" b="1">
                <a:solidFill>
                  <a:srgbClr val="C00000"/>
                </a:solidFill>
                <a:latin typeface="helvetica" charset="0"/>
              </a:rPr>
              <a:t>Why</a:t>
            </a:r>
            <a:r>
              <a:rPr lang="en-US" sz="3200" b="0">
                <a:solidFill>
                  <a:srgbClr val="4D5156"/>
                </a:solidFill>
                <a:latin typeface="helvetica" charset="0"/>
              </a:rPr>
              <a:t>, and </a:t>
            </a:r>
            <a:r>
              <a:rPr lang="en-US" sz="3200" b="1">
                <a:solidFill>
                  <a:srgbClr val="C00000"/>
                </a:solidFill>
                <a:latin typeface="helvetica" charset="0"/>
              </a:rPr>
              <a:t>How</a:t>
            </a:r>
            <a:r>
              <a:rPr lang="en-US" sz="3200" b="0">
                <a:solidFill>
                  <a:srgbClr val="4D5156"/>
                </a:solidFill>
                <a:latin typeface="helvetica" charset="0"/>
              </a:rPr>
              <a:t>.</a:t>
            </a:r>
            <a:endParaRPr lang="en-US" altLang="en-US" sz="3200" b="0">
              <a:solidFill>
                <a:srgbClr val="4D5156"/>
              </a:solidFill>
              <a:latin typeface="helvetica" charset="0"/>
            </a:endParaRPr>
          </a:p>
        </p:txBody>
      </p:sp>
      <p:grpSp>
        <p:nvGrpSpPr>
          <p:cNvPr id="12" name="组合 11"/>
          <p:cNvGrpSpPr/>
          <p:nvPr/>
        </p:nvGrpSpPr>
        <p:grpSpPr>
          <a:xfrm>
            <a:off x="724535" y="2080260"/>
            <a:ext cx="4030345" cy="3013075"/>
            <a:chOff x="9121" y="6568"/>
            <a:chExt cx="5752" cy="3736"/>
          </a:xfrm>
        </p:grpSpPr>
        <p:grpSp>
          <p:nvGrpSpPr>
            <p:cNvPr id="13" name="组合 12"/>
            <p:cNvGrpSpPr/>
            <p:nvPr/>
          </p:nvGrpSpPr>
          <p:grpSpPr>
            <a:xfrm>
              <a:off x="9259" y="6568"/>
              <a:ext cx="5614" cy="3736"/>
              <a:chOff x="9259" y="6568"/>
              <a:chExt cx="5614" cy="3736"/>
            </a:xfrm>
          </p:grpSpPr>
          <p:pic>
            <p:nvPicPr>
              <p:cNvPr id="14" name="图片 13"/>
              <p:cNvPicPr>
                <a:picLocks noChangeAspect="1"/>
              </p:cNvPicPr>
              <p:nvPr>
                <p:custDataLst>
                  <p:tags r:id="rId1"/>
                </p:custDataLst>
              </p:nvPr>
            </p:nvPicPr>
            <p:blipFill>
              <a:blip r:embed="rId2">
                <a:clrChange>
                  <a:clrFrom>
                    <a:srgbClr val="FFFEEF">
                      <a:alpha val="100000"/>
                    </a:srgbClr>
                  </a:clrFrom>
                  <a:clrTo>
                    <a:srgbClr val="FFFEEF">
                      <a:alpha val="100000"/>
                      <a:alpha val="0"/>
                    </a:srgbClr>
                  </a:clrTo>
                </a:clrChange>
              </a:blip>
              <a:stretch>
                <a:fillRect/>
              </a:stretch>
            </p:blipFill>
            <p:spPr>
              <a:xfrm>
                <a:off x="9259" y="6568"/>
                <a:ext cx="5511" cy="3737"/>
              </a:xfrm>
              <a:prstGeom prst="rect">
                <a:avLst/>
              </a:prstGeom>
            </p:spPr>
          </p:pic>
          <p:sp>
            <p:nvSpPr>
              <p:cNvPr id="15" name="椭圆 14"/>
              <p:cNvSpPr/>
              <p:nvPr>
                <p:custDataLst>
                  <p:tags r:id="rId3"/>
                </p:custDataLst>
              </p:nvPr>
            </p:nvSpPr>
            <p:spPr>
              <a:xfrm>
                <a:off x="13527" y="8426"/>
                <a:ext cx="1346" cy="13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6" name="椭圆 15"/>
            <p:cNvSpPr/>
            <p:nvPr>
              <p:custDataLst>
                <p:tags r:id="rId4"/>
              </p:custDataLst>
            </p:nvPr>
          </p:nvSpPr>
          <p:spPr>
            <a:xfrm>
              <a:off x="9121" y="8426"/>
              <a:ext cx="1346" cy="13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562610" y="883285"/>
            <a:ext cx="6096000" cy="4965065"/>
            <a:chOff x="886" y="1391"/>
            <a:chExt cx="9600" cy="7819"/>
          </a:xfrm>
        </p:grpSpPr>
        <p:sp>
          <p:nvSpPr>
            <p:cNvPr id="20" name="文本框 19"/>
            <p:cNvSpPr txBox="1"/>
            <p:nvPr/>
          </p:nvSpPr>
          <p:spPr>
            <a:xfrm>
              <a:off x="886" y="1391"/>
              <a:ext cx="9600" cy="822"/>
            </a:xfrm>
            <a:prstGeom prst="rect">
              <a:avLst/>
            </a:prstGeom>
            <a:noFill/>
          </p:spPr>
          <p:txBody>
            <a:bodyPr wrap="square" rtlCol="0" anchor="t">
              <a:spAutoFit/>
            </a:bodyPr>
            <a:p>
              <a:r>
                <a:rPr lang="zh-CN" altLang="en-US" sz="2800">
                  <a:latin typeface="Arial Black" panose="020B0A04020102020204" charset="0"/>
                  <a:cs typeface="Arial Black" panose="020B0A04020102020204" charset="0"/>
                </a:rPr>
                <a:t> </a:t>
              </a:r>
              <a:r>
                <a:rPr lang="en-US" altLang="zh-CN" sz="2800">
                  <a:latin typeface="Arial Black" panose="020B0A04020102020204" charset="0"/>
                  <a:cs typeface="Arial Black" panose="020B0A04020102020204" charset="0"/>
                </a:rPr>
                <a:t>A</a:t>
              </a:r>
              <a:r>
                <a:rPr lang="zh-CN" altLang="en-US" sz="2800">
                  <a:latin typeface="Arial Black" panose="020B0A04020102020204" charset="0"/>
                  <a:cs typeface="Arial Black" panose="020B0A04020102020204" charset="0"/>
                </a:rPr>
                <a:t>n inverted pyramid</a:t>
              </a:r>
              <a:r>
                <a:rPr lang="zh-CN" altLang="en-US"/>
                <a:t> </a:t>
              </a:r>
              <a:endParaRPr lang="zh-CN" altLang="en-US"/>
            </a:p>
          </p:txBody>
        </p:sp>
        <p:pic>
          <p:nvPicPr>
            <p:cNvPr id="22" name="图片 21"/>
            <p:cNvPicPr>
              <a:picLocks noChangeAspect="1"/>
            </p:cNvPicPr>
            <p:nvPr>
              <p:custDataLst>
                <p:tags r:id="rId5"/>
              </p:custDataLst>
            </p:nvPr>
          </p:nvPicPr>
          <p:blipFill>
            <a:blip r:embed="rId6"/>
            <a:stretch>
              <a:fillRect/>
            </a:stretch>
          </p:blipFill>
          <p:spPr>
            <a:xfrm>
              <a:off x="1293" y="2522"/>
              <a:ext cx="5870" cy="668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ox(in)">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840"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2183765"/>
          </a:xfrm>
          <a:prstGeom prst="rect">
            <a:avLst/>
          </a:prstGeom>
          <a:noFill/>
          <a:ln w="9525">
            <a:solidFill>
              <a:schemeClr val="accent5">
                <a:lumMod val="20000"/>
                <a:lumOff val="80000"/>
              </a:schemeClr>
            </a:solidFill>
            <a:prstDash val="dash"/>
          </a:ln>
        </p:spPr>
        <p:txBody>
          <a:bodyPr wrap="square">
            <a:sp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r>
              <a:rPr lang="zh-CN" altLang="en-US" sz="2800">
                <a:latin typeface="兰米粗楷简体" panose="02000503000000000000" charset="-122"/>
                <a:ea typeface="兰米粗楷简体" panose="02000503000000000000" charset="-122"/>
                <a:cs typeface="兰米粗楷简体" panose="02000503000000000000" charset="-122"/>
              </a:rPr>
              <a:t>注意：1.写作词数应为80左右；2.请按以下格式在答题纸的相应位置作答。</a:t>
            </a:r>
            <a:endParaRPr lang="zh-CN" altLang="en-US" sz="2800">
              <a:latin typeface="兰米粗楷简体" panose="02000503000000000000" charset="-122"/>
              <a:ea typeface="兰米粗楷简体" panose="02000503000000000000" charset="-122"/>
              <a:cs typeface="兰米粗楷简体" panose="02000503000000000000" charset="-122"/>
            </a:endParaRPr>
          </a:p>
          <a:p>
            <a:r>
              <a:rPr lang="zh-CN" altLang="en-US" sz="2400">
                <a:latin typeface="Times New Roman" panose="02020603050405020304" pitchFamily="18" charset="0"/>
                <a:ea typeface="兰米粗楷简体" panose="02000503000000000000" charset="-122"/>
                <a:cs typeface="Times New Roman" panose="02020603050405020304" pitchFamily="18" charset="0"/>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endParaRPr>
          </a:p>
          <a:p>
            <a:r>
              <a:rPr lang="zh-CN" altLang="en-US" sz="2800">
                <a:latin typeface="兰米粗楷简体" panose="02000503000000000000" charset="-122"/>
                <a:ea typeface="兰米粗楷简体" panose="02000503000000000000" charset="-122"/>
                <a:cs typeface="兰米粗楷简体" panose="02000503000000000000" charset="-122"/>
              </a:rPr>
              <a:t>__________________</a:t>
            </a:r>
            <a:endParaRPr lang="zh-CN" altLang="en-US" sz="2800">
              <a:latin typeface="兰米粗楷简体" panose="02000503000000000000" charset="-122"/>
              <a:ea typeface="兰米粗楷简体" panose="02000503000000000000" charset="-122"/>
              <a:cs typeface="兰米粗楷简体" panose="02000503000000000000" charset="-122"/>
            </a:endParaRPr>
          </a:p>
        </p:txBody>
      </p:sp>
      <p:pic>
        <p:nvPicPr>
          <p:cNvPr id="22" name="图片 21"/>
          <p:cNvPicPr>
            <a:picLocks noChangeAspect="1"/>
          </p:cNvPicPr>
          <p:nvPr>
            <p:custDataLst>
              <p:tags r:id="rId2"/>
            </p:custDataLst>
          </p:nvPr>
        </p:nvPicPr>
        <p:blipFill>
          <a:blip r:embed="rId3"/>
          <a:stretch>
            <a:fillRect/>
          </a:stretch>
        </p:blipFill>
        <p:spPr>
          <a:xfrm>
            <a:off x="543560" y="3282950"/>
            <a:ext cx="2372995" cy="3354705"/>
          </a:xfrm>
          <a:prstGeom prst="rect">
            <a:avLst/>
          </a:prstGeom>
        </p:spPr>
      </p:pic>
      <p:sp>
        <p:nvSpPr>
          <p:cNvPr id="2" name="TextBox 15"/>
          <p:cNvSpPr txBox="1"/>
          <p:nvPr>
            <p:custDataLst>
              <p:tags r:id="rId4"/>
            </p:custDataLst>
          </p:nvPr>
        </p:nvSpPr>
        <p:spPr>
          <a:xfrm>
            <a:off x="920750" y="145098"/>
            <a:ext cx="5348605" cy="645160"/>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Structure&amp; content</a:t>
            </a:r>
            <a:endParaRPr lang="en-US" sz="32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grpSp>
        <p:nvGrpSpPr>
          <p:cNvPr id="13" name="组合 12"/>
          <p:cNvGrpSpPr/>
          <p:nvPr/>
        </p:nvGrpSpPr>
        <p:grpSpPr>
          <a:xfrm>
            <a:off x="3232579" y="3110230"/>
            <a:ext cx="6387982" cy="330073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72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grpSp>
        <p:nvGrpSpPr>
          <p:cNvPr id="34" name="组合 33"/>
          <p:cNvGrpSpPr/>
          <p:nvPr/>
        </p:nvGrpSpPr>
        <p:grpSpPr>
          <a:xfrm>
            <a:off x="3777615" y="3934460"/>
            <a:ext cx="5387340" cy="505460"/>
            <a:chOff x="5949" y="6196"/>
            <a:chExt cx="8484" cy="796"/>
          </a:xfrm>
        </p:grpSpPr>
        <p:sp>
          <p:nvSpPr>
            <p:cNvPr id="19" name="圆角矩形 18"/>
            <p:cNvSpPr/>
            <p:nvPr/>
          </p:nvSpPr>
          <p:spPr>
            <a:xfrm>
              <a:off x="5949" y="6196"/>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7367" y="6196"/>
              <a:ext cx="4815"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summary of the event</a:t>
              </a:r>
              <a:endParaRPr lang="en-US" altLang="zh-CN" sz="2400">
                <a:solidFill>
                  <a:srgbClr val="C00000"/>
                </a:solidFill>
                <a:latin typeface="Cambria" panose="02040503050406030204" charset="0"/>
                <a:cs typeface="Cambria" panose="02040503050406030204" charset="0"/>
              </a:endParaRPr>
            </a:p>
          </p:txBody>
        </p:sp>
      </p:grpSp>
      <p:grpSp>
        <p:nvGrpSpPr>
          <p:cNvPr id="40" name="组合 39"/>
          <p:cNvGrpSpPr/>
          <p:nvPr/>
        </p:nvGrpSpPr>
        <p:grpSpPr>
          <a:xfrm>
            <a:off x="3777615" y="4707890"/>
            <a:ext cx="5387340" cy="505460"/>
            <a:chOff x="5949" y="7414"/>
            <a:chExt cx="8484" cy="796"/>
          </a:xfrm>
        </p:grpSpPr>
        <p:sp>
          <p:nvSpPr>
            <p:cNvPr id="35" name="圆角矩形 34"/>
            <p:cNvSpPr/>
            <p:nvPr>
              <p:custDataLst>
                <p:tags r:id="rId5"/>
              </p:custDataLst>
            </p:nvPr>
          </p:nvSpPr>
          <p:spPr>
            <a:xfrm>
              <a:off x="5949" y="7414"/>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custDataLst>
                <p:tags r:id="rId6"/>
              </p:custDataLst>
            </p:nvPr>
          </p:nvSpPr>
          <p:spPr>
            <a:xfrm>
              <a:off x="7460" y="7414"/>
              <a:ext cx="4815"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details of the event</a:t>
              </a:r>
              <a:endParaRPr lang="en-US" altLang="zh-CN" sz="2400">
                <a:solidFill>
                  <a:srgbClr val="C00000"/>
                </a:solidFill>
                <a:latin typeface="Cambria" panose="02040503050406030204" charset="0"/>
                <a:cs typeface="Cambria" panose="02040503050406030204" charset="0"/>
              </a:endParaRPr>
            </a:p>
          </p:txBody>
        </p:sp>
      </p:grpSp>
      <p:grpSp>
        <p:nvGrpSpPr>
          <p:cNvPr id="39" name="组合 38"/>
          <p:cNvGrpSpPr/>
          <p:nvPr/>
        </p:nvGrpSpPr>
        <p:grpSpPr>
          <a:xfrm>
            <a:off x="3777615" y="5541010"/>
            <a:ext cx="5387340" cy="527050"/>
            <a:chOff x="5949" y="8726"/>
            <a:chExt cx="8484" cy="830"/>
          </a:xfrm>
        </p:grpSpPr>
        <p:sp>
          <p:nvSpPr>
            <p:cNvPr id="38" name="圆角矩形 37"/>
            <p:cNvSpPr/>
            <p:nvPr>
              <p:custDataLst>
                <p:tags r:id="rId7"/>
              </p:custDataLst>
            </p:nvPr>
          </p:nvSpPr>
          <p:spPr>
            <a:xfrm>
              <a:off x="5949" y="8760"/>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custDataLst>
                <p:tags r:id="rId8"/>
              </p:custDataLst>
            </p:nvPr>
          </p:nvSpPr>
          <p:spPr>
            <a:xfrm>
              <a:off x="7460" y="8726"/>
              <a:ext cx="5243"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comment on the event</a:t>
              </a:r>
              <a:endParaRPr lang="en-US" altLang="zh-CN" sz="2400">
                <a:solidFill>
                  <a:srgbClr val="C00000"/>
                </a:solidFill>
                <a:latin typeface="Cambria" panose="02040503050406030204" charset="0"/>
                <a:cs typeface="Cambria" panose="02040503050406030204" charset="0"/>
              </a:endParaRPr>
            </a:p>
          </p:txBody>
        </p:sp>
      </p:grpSp>
      <p:pic>
        <p:nvPicPr>
          <p:cNvPr id="4" name="http://photo-static-api.fotomore.com/creative/vcg/400/version23/VCG41453193411.jpg" descr="templates\picture_hover\&amp;pky140_sjzg_VCG41453193411&amp;2&amp;src_toppic_inpsrchzd1&amp;"/>
          <p:cNvPicPr>
            <a:picLocks noChangeAspect="1"/>
          </p:cNvPicPr>
          <p:nvPr>
            <p:custDataLst>
              <p:tags r:id="rId9"/>
            </p:custDataLst>
          </p:nvPr>
        </p:nvPicPr>
        <p:blipFill>
          <a:blip r:embed="rId10">
            <a:clrChange>
              <a:clrFrom>
                <a:srgbClr val="FFFFFF">
                  <a:alpha val="100000"/>
                </a:srgbClr>
              </a:clrFrom>
              <a:clrTo>
                <a:srgbClr val="FFFFFF">
                  <a:alpha val="100000"/>
                  <a:alpha val="0"/>
                </a:srgbClr>
              </a:clrTo>
            </a:clrChange>
          </a:blip>
          <a:stretch>
            <a:fillRect/>
          </a:stretch>
        </p:blipFill>
        <p:spPr>
          <a:xfrm>
            <a:off x="9615170" y="4040505"/>
            <a:ext cx="2597150" cy="2597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ox(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ox(in)">
                                      <p:cBhvr>
                                        <p:cTn id="17" dur="2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ox(in)">
                                      <p:cBhvr>
                                        <p:cTn id="22" dur="2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840"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13" name="组合 12"/>
          <p:cNvGrpSpPr/>
          <p:nvPr/>
        </p:nvGrpSpPr>
        <p:grpSpPr>
          <a:xfrm>
            <a:off x="505460" y="2296795"/>
            <a:ext cx="6941820" cy="354330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grpSp>
        <p:nvGrpSpPr>
          <p:cNvPr id="34" name="组合 33"/>
          <p:cNvGrpSpPr/>
          <p:nvPr/>
        </p:nvGrpSpPr>
        <p:grpSpPr>
          <a:xfrm>
            <a:off x="1019175" y="3051175"/>
            <a:ext cx="5387340" cy="505460"/>
            <a:chOff x="5949" y="6196"/>
            <a:chExt cx="8484" cy="796"/>
          </a:xfrm>
        </p:grpSpPr>
        <p:sp>
          <p:nvSpPr>
            <p:cNvPr id="19" name="圆角矩形 18"/>
            <p:cNvSpPr/>
            <p:nvPr/>
          </p:nvSpPr>
          <p:spPr>
            <a:xfrm>
              <a:off x="5949" y="6196"/>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7367" y="6196"/>
              <a:ext cx="4815"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summary of the event</a:t>
              </a:r>
              <a:endParaRPr lang="en-US" altLang="zh-CN" sz="2400">
                <a:solidFill>
                  <a:srgbClr val="C00000"/>
                </a:solidFill>
                <a:latin typeface="Cambria" panose="02040503050406030204" charset="0"/>
                <a:cs typeface="Cambria" panose="02040503050406030204" charset="0"/>
              </a:endParaRPr>
            </a:p>
          </p:txBody>
        </p:sp>
      </p:grpSp>
      <p:pic>
        <p:nvPicPr>
          <p:cNvPr id="4" name="图片 3"/>
          <p:cNvPicPr>
            <a:picLocks noChangeAspect="1"/>
          </p:cNvPicPr>
          <p:nvPr/>
        </p:nvPicPr>
        <p:blipFill>
          <a:blip r:embed="rId2"/>
          <a:srcRect b="74746"/>
          <a:stretch>
            <a:fillRect/>
          </a:stretch>
        </p:blipFill>
        <p:spPr>
          <a:xfrm>
            <a:off x="7447915" y="2439035"/>
            <a:ext cx="3727450" cy="1072515"/>
          </a:xfrm>
          <a:prstGeom prst="rect">
            <a:avLst/>
          </a:prstGeom>
        </p:spPr>
      </p:pic>
      <p:sp>
        <p:nvSpPr>
          <p:cNvPr id="9" name="圆角矩形 8"/>
          <p:cNvSpPr/>
          <p:nvPr/>
        </p:nvSpPr>
        <p:spPr>
          <a:xfrm>
            <a:off x="920750" y="2942590"/>
            <a:ext cx="5666105" cy="199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3200">
                <a:solidFill>
                  <a:srgbClr val="C00000"/>
                </a:solidFill>
                <a:latin typeface="兰米粗楷简体" panose="02000503000000000000" charset="-122"/>
                <a:ea typeface="兰米粗楷简体" panose="02000503000000000000" charset="-122"/>
                <a:cs typeface="兰米粗楷简体" panose="02000503000000000000" charset="-122"/>
                <a:sym typeface="+mn-ea"/>
              </a:rPr>
              <a:t>上周末</a:t>
            </a:r>
            <a:r>
              <a:rPr lang="en-US" altLang="zh-CN" sz="3200">
                <a:solidFill>
                  <a:srgbClr val="C00000"/>
                </a:solidFill>
                <a:latin typeface="兰米粗楷简体" panose="02000503000000000000" charset="-122"/>
                <a:ea typeface="兰米粗楷简体" panose="02000503000000000000" charset="-122"/>
                <a:cs typeface="兰米粗楷简体" panose="02000503000000000000" charset="-122"/>
                <a:sym typeface="+mn-ea"/>
              </a:rPr>
              <a:t>(when)</a:t>
            </a:r>
            <a:r>
              <a:rPr lang="zh-CN" altLang="en-US" sz="3200">
                <a:solidFill>
                  <a:srgbClr val="00B0F0"/>
                </a:solidFill>
                <a:latin typeface="兰米粗楷简体" panose="02000503000000000000" charset="-122"/>
                <a:ea typeface="兰米粗楷简体" panose="02000503000000000000" charset="-122"/>
                <a:cs typeface="兰米粗楷简体" panose="02000503000000000000" charset="-122"/>
                <a:sym typeface="+mn-ea"/>
              </a:rPr>
              <a:t>你</a:t>
            </a:r>
            <a:r>
              <a:rPr lang="en-US" altLang="zh-CN" sz="3200">
                <a:solidFill>
                  <a:srgbClr val="00B0F0"/>
                </a:solidFill>
                <a:latin typeface="兰米粗楷简体" panose="02000503000000000000" charset="-122"/>
                <a:ea typeface="兰米粗楷简体" panose="02000503000000000000" charset="-122"/>
                <a:cs typeface="兰米粗楷简体" panose="02000503000000000000" charset="-122"/>
                <a:sym typeface="+mn-ea"/>
              </a:rPr>
              <a:t>(who)</a:t>
            </a:r>
            <a:r>
              <a:rPr lang="zh-CN" altLang="en-US"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参加了学校学生会组织的“认识你身边的植物”活动</a:t>
            </a:r>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(what)</a:t>
            </a:r>
            <a:endPar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endParaRPr>
          </a:p>
        </p:txBody>
      </p:sp>
      <p:sp>
        <p:nvSpPr>
          <p:cNvPr id="7" name="TextBox 15"/>
          <p:cNvSpPr txBox="1"/>
          <p:nvPr>
            <p:custDataLst>
              <p:tags r:id="rId3"/>
            </p:custDataLst>
          </p:nvPr>
        </p:nvSpPr>
        <p:spPr>
          <a:xfrm>
            <a:off x="998220" y="145098"/>
            <a:ext cx="5348605" cy="645160"/>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Structure&amp; content</a:t>
            </a:r>
            <a:endParaRPr lang="en-US" sz="32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ox(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840"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13" name="组合 12"/>
          <p:cNvGrpSpPr/>
          <p:nvPr/>
        </p:nvGrpSpPr>
        <p:grpSpPr>
          <a:xfrm>
            <a:off x="505460" y="2296795"/>
            <a:ext cx="6941820" cy="354330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grpSp>
        <p:nvGrpSpPr>
          <p:cNvPr id="40" name="组合 39"/>
          <p:cNvGrpSpPr/>
          <p:nvPr/>
        </p:nvGrpSpPr>
        <p:grpSpPr>
          <a:xfrm>
            <a:off x="1106805" y="3891280"/>
            <a:ext cx="5387340" cy="505460"/>
            <a:chOff x="5949" y="7414"/>
            <a:chExt cx="8484" cy="796"/>
          </a:xfrm>
        </p:grpSpPr>
        <p:sp>
          <p:nvSpPr>
            <p:cNvPr id="35" name="圆角矩形 34"/>
            <p:cNvSpPr/>
            <p:nvPr>
              <p:custDataLst>
                <p:tags r:id="rId2"/>
              </p:custDataLst>
            </p:nvPr>
          </p:nvSpPr>
          <p:spPr>
            <a:xfrm>
              <a:off x="5949" y="7414"/>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custDataLst>
                <p:tags r:id="rId3"/>
              </p:custDataLst>
            </p:nvPr>
          </p:nvSpPr>
          <p:spPr>
            <a:xfrm>
              <a:off x="7460" y="7414"/>
              <a:ext cx="4815"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details of the event</a:t>
              </a:r>
              <a:endParaRPr lang="en-US" altLang="zh-CN" sz="2400">
                <a:solidFill>
                  <a:srgbClr val="C00000"/>
                </a:solidFill>
                <a:latin typeface="Cambria" panose="02040503050406030204" charset="0"/>
                <a:cs typeface="Cambria" panose="02040503050406030204" charset="0"/>
              </a:endParaRPr>
            </a:p>
          </p:txBody>
        </p:sp>
      </p:grpSp>
      <p:pic>
        <p:nvPicPr>
          <p:cNvPr id="22" name="图片 21"/>
          <p:cNvPicPr>
            <a:picLocks noChangeAspect="1"/>
          </p:cNvPicPr>
          <p:nvPr>
            <p:custDataLst>
              <p:tags r:id="rId4"/>
            </p:custDataLst>
          </p:nvPr>
        </p:nvPicPr>
        <p:blipFill>
          <a:blip r:embed="rId5"/>
          <a:srcRect t="23368" b="48325"/>
          <a:stretch>
            <a:fillRect/>
          </a:stretch>
        </p:blipFill>
        <p:spPr>
          <a:xfrm>
            <a:off x="7796530" y="2479040"/>
            <a:ext cx="3928745" cy="1287780"/>
          </a:xfrm>
          <a:prstGeom prst="rect">
            <a:avLst/>
          </a:prstGeom>
        </p:spPr>
      </p:pic>
      <p:sp>
        <p:nvSpPr>
          <p:cNvPr id="9" name="圆角矩形 8"/>
          <p:cNvSpPr/>
          <p:nvPr/>
        </p:nvSpPr>
        <p:spPr>
          <a:xfrm>
            <a:off x="1019175" y="3121660"/>
            <a:ext cx="5666105" cy="199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rPr>
              <a:t>活动的过程</a:t>
            </a:r>
            <a:endPar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endParaRPr>
          </a:p>
        </p:txBody>
      </p:sp>
      <p:grpSp>
        <p:nvGrpSpPr>
          <p:cNvPr id="7" name="组合 6"/>
          <p:cNvGrpSpPr/>
          <p:nvPr/>
        </p:nvGrpSpPr>
        <p:grpSpPr>
          <a:xfrm>
            <a:off x="4559300" y="3199765"/>
            <a:ext cx="1710055" cy="1798320"/>
            <a:chOff x="7180" y="5039"/>
            <a:chExt cx="2693" cy="2832"/>
          </a:xfrm>
        </p:grpSpPr>
        <p:sp>
          <p:nvSpPr>
            <p:cNvPr id="15" name="左大括号 14"/>
            <p:cNvSpPr/>
            <p:nvPr>
              <p:custDataLst>
                <p:tags r:id="rId6"/>
              </p:custDataLst>
            </p:nvPr>
          </p:nvSpPr>
          <p:spPr>
            <a:xfrm>
              <a:off x="7180" y="5230"/>
              <a:ext cx="326" cy="2355"/>
            </a:xfrm>
            <a:prstGeom prst="leftBrace">
              <a:avLst/>
            </a:prstGeom>
            <a:ln w="22225"/>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4" name="文本框 13"/>
            <p:cNvSpPr txBox="1"/>
            <p:nvPr>
              <p:custDataLst>
                <p:tags r:id="rId7"/>
              </p:custDataLst>
            </p:nvPr>
          </p:nvSpPr>
          <p:spPr>
            <a:xfrm>
              <a:off x="7651" y="5039"/>
              <a:ext cx="2222" cy="822"/>
            </a:xfrm>
            <a:prstGeom prst="rect">
              <a:avLst/>
            </a:prstGeom>
            <a:noFill/>
            <a:ln w="19050">
              <a:solidFill>
                <a:schemeClr val="accent5">
                  <a:lumMod val="75000"/>
                </a:schemeClr>
              </a:solidFill>
            </a:ln>
          </p:spPr>
          <p:txBody>
            <a:bodyPr wrap="square" rtlCol="0">
              <a:spAutoFit/>
            </a:bodyPr>
            <a:p>
              <a:pPr algn="ctr"/>
              <a:r>
                <a:rPr 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Where</a:t>
              </a:r>
              <a:endParaRPr lang="zh-CN" alt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custDataLst>
                <p:tags r:id="rId8"/>
              </p:custDataLst>
            </p:nvPr>
          </p:nvSpPr>
          <p:spPr>
            <a:xfrm>
              <a:off x="7651" y="7049"/>
              <a:ext cx="2222" cy="822"/>
            </a:xfrm>
            <a:prstGeom prst="rect">
              <a:avLst/>
            </a:prstGeom>
            <a:noFill/>
            <a:ln w="19050">
              <a:solidFill>
                <a:schemeClr val="accent5">
                  <a:lumMod val="75000"/>
                </a:schemeClr>
              </a:solidFill>
            </a:ln>
          </p:spPr>
          <p:txBody>
            <a:bodyPr wrap="square" rtlCol="0">
              <a:spAutoFit/>
            </a:bodyPr>
            <a:lstStyle/>
            <a:p>
              <a:pPr algn="ctr"/>
              <a:r>
                <a:rPr 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How</a:t>
              </a:r>
              <a:endParaRPr lang="zh-CN" alt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8" name="TextBox 15"/>
          <p:cNvSpPr txBox="1"/>
          <p:nvPr>
            <p:custDataLst>
              <p:tags r:id="rId9"/>
            </p:custDataLst>
          </p:nvPr>
        </p:nvSpPr>
        <p:spPr>
          <a:xfrm>
            <a:off x="998220" y="145098"/>
            <a:ext cx="5348605" cy="645160"/>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Structure&amp; content</a:t>
            </a:r>
            <a:endParaRPr lang="en-US" sz="32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ox(in)">
                                      <p:cBhvr>
                                        <p:cTn id="12" dur="20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306070" y="248920"/>
            <a:ext cx="1673860" cy="521970"/>
          </a:xfrm>
          <a:prstGeom prst="rect">
            <a:avLst/>
          </a:prstGeom>
          <a:noFill/>
          <a:ln w="19050">
            <a:solidFill>
              <a:schemeClr val="accent5">
                <a:lumMod val="75000"/>
              </a:schemeClr>
            </a:solidFill>
          </a:ln>
        </p:spPr>
        <p:txBody>
          <a:bodyPr wrap="square" rtlCol="0">
            <a:spAutoFit/>
          </a:bodyPr>
          <a:p>
            <a:pPr algn="ctr"/>
            <a:r>
              <a:rPr 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Where</a:t>
            </a:r>
            <a:endParaRPr lang="zh-CN" alt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http://photo-static-api.fotomore.com/creative/vcg/400/new/VCG41N1186940181.jpg" descr="templates\picture_hover\&amp;pky320_sjzg_VCG41N1186940181&amp;2&amp;src_toppic_inpsrchzd1&amp;"/>
          <p:cNvPicPr>
            <a:picLocks noChangeAspect="1"/>
          </p:cNvPicPr>
          <p:nvPr/>
        </p:nvPicPr>
        <p:blipFill>
          <a:blip r:embed="rId2"/>
          <a:srcRect l="30024" t="26427" r="6293" b="30927"/>
          <a:stretch>
            <a:fillRect/>
          </a:stretch>
        </p:blipFill>
        <p:spPr>
          <a:xfrm rot="5400000">
            <a:off x="402590" y="1919605"/>
            <a:ext cx="1426845" cy="1446530"/>
          </a:xfrm>
          <a:prstGeom prst="rect">
            <a:avLst/>
          </a:prstGeom>
        </p:spPr>
      </p:pic>
      <p:grpSp>
        <p:nvGrpSpPr>
          <p:cNvPr id="10" name="组合 9"/>
          <p:cNvGrpSpPr/>
          <p:nvPr/>
        </p:nvGrpSpPr>
        <p:grpSpPr>
          <a:xfrm>
            <a:off x="7120255" y="756285"/>
            <a:ext cx="4604385" cy="3426460"/>
            <a:chOff x="10970" y="2265"/>
            <a:chExt cx="7938" cy="6140"/>
          </a:xfrm>
        </p:grpSpPr>
        <p:pic>
          <p:nvPicPr>
            <p:cNvPr id="6" name="图片 5"/>
            <p:cNvPicPr>
              <a:picLocks noChangeAspect="1"/>
            </p:cNvPicPr>
            <p:nvPr/>
          </p:nvPicPr>
          <p:blipFill>
            <a:blip r:embed="rId3"/>
            <a:srcRect l="1375" t="37350" r="750" b="36956"/>
            <a:stretch>
              <a:fillRect/>
            </a:stretch>
          </p:blipFill>
          <p:spPr>
            <a:xfrm>
              <a:off x="10970" y="3534"/>
              <a:ext cx="7938" cy="4871"/>
            </a:xfrm>
            <a:prstGeom prst="rect">
              <a:avLst/>
            </a:prstGeom>
          </p:spPr>
        </p:pic>
        <p:sp>
          <p:nvSpPr>
            <p:cNvPr id="7" name="文本框 6"/>
            <p:cNvSpPr txBox="1"/>
            <p:nvPr/>
          </p:nvSpPr>
          <p:spPr>
            <a:xfrm>
              <a:off x="13120" y="2265"/>
              <a:ext cx="3638" cy="935"/>
            </a:xfrm>
            <a:prstGeom prst="rect">
              <a:avLst/>
            </a:prstGeom>
            <a:noFill/>
          </p:spPr>
          <p:txBody>
            <a:bodyPr wrap="square" rtlCol="0">
              <a:spAutoFit/>
            </a:bodyPr>
            <a:p>
              <a:r>
                <a:rPr lang="en-US" altLang="zh-CN" sz="2800">
                  <a:latin typeface="Cambria" panose="02040503050406030204" charset="0"/>
                  <a:cs typeface="Cambria" panose="02040503050406030204" charset="0"/>
                </a:rPr>
                <a:t>off campus</a:t>
              </a:r>
              <a:endParaRPr lang="en-US" altLang="zh-CN" sz="2800">
                <a:latin typeface="Cambria" panose="02040503050406030204" charset="0"/>
                <a:cs typeface="Cambria" panose="02040503050406030204" charset="0"/>
              </a:endParaRPr>
            </a:p>
          </p:txBody>
        </p:sp>
      </p:grpSp>
      <p:grpSp>
        <p:nvGrpSpPr>
          <p:cNvPr id="9" name="组合 8"/>
          <p:cNvGrpSpPr/>
          <p:nvPr/>
        </p:nvGrpSpPr>
        <p:grpSpPr>
          <a:xfrm>
            <a:off x="1916430" y="770890"/>
            <a:ext cx="4535749" cy="3412490"/>
            <a:chOff x="2468" y="2358"/>
            <a:chExt cx="7831" cy="6047"/>
          </a:xfrm>
        </p:grpSpPr>
        <p:pic>
          <p:nvPicPr>
            <p:cNvPr id="5" name="图片 4"/>
            <p:cNvPicPr>
              <a:picLocks noChangeAspect="1"/>
            </p:cNvPicPr>
            <p:nvPr/>
          </p:nvPicPr>
          <p:blipFill>
            <a:blip r:embed="rId4"/>
            <a:srcRect l="13066" t="37925" b="37738"/>
            <a:stretch>
              <a:fillRect/>
            </a:stretch>
          </p:blipFill>
          <p:spPr>
            <a:xfrm>
              <a:off x="2468" y="3533"/>
              <a:ext cx="7831" cy="4872"/>
            </a:xfrm>
            <a:prstGeom prst="rect">
              <a:avLst/>
            </a:prstGeom>
          </p:spPr>
        </p:pic>
        <p:sp>
          <p:nvSpPr>
            <p:cNvPr id="8" name="文本框 7"/>
            <p:cNvSpPr txBox="1"/>
            <p:nvPr>
              <p:custDataLst>
                <p:tags r:id="rId5"/>
              </p:custDataLst>
            </p:nvPr>
          </p:nvSpPr>
          <p:spPr>
            <a:xfrm>
              <a:off x="4765" y="2358"/>
              <a:ext cx="3638" cy="925"/>
            </a:xfrm>
            <a:prstGeom prst="rect">
              <a:avLst/>
            </a:prstGeom>
            <a:noFill/>
          </p:spPr>
          <p:txBody>
            <a:bodyPr wrap="square" rtlCol="0">
              <a:spAutoFit/>
            </a:bodyPr>
            <a:p>
              <a:r>
                <a:rPr lang="en-US" altLang="zh-CN" sz="2800">
                  <a:latin typeface="Cambria" panose="02040503050406030204" charset="0"/>
                  <a:cs typeface="Cambria" panose="02040503050406030204" charset="0"/>
                </a:rPr>
                <a:t>on campus</a:t>
              </a:r>
              <a:endParaRPr lang="en-US" altLang="zh-CN" sz="2800">
                <a:latin typeface="Cambria" panose="02040503050406030204" charset="0"/>
                <a:cs typeface="Cambria" panose="02040503050406030204" charset="0"/>
              </a:endParaRPr>
            </a:p>
          </p:txBody>
        </p:sp>
      </p:grpSp>
      <p:pic>
        <p:nvPicPr>
          <p:cNvPr id="11" name="http://photo-static-api.fotomore.com/creative/vcg/400/new/VCG41N1186940181.jpg" descr="templates\picture_hover\&amp;pky320_sjzg_VCG41N1186940181&amp;2&amp;src_toppic_inpsrchzd1&amp;"/>
          <p:cNvPicPr>
            <a:picLocks noChangeAspect="1"/>
          </p:cNvPicPr>
          <p:nvPr>
            <p:custDataLst>
              <p:tags r:id="rId6"/>
            </p:custDataLst>
          </p:nvPr>
        </p:nvPicPr>
        <p:blipFill>
          <a:blip r:embed="rId2"/>
          <a:srcRect l="30024" t="26427" r="6293" b="30927"/>
          <a:stretch>
            <a:fillRect/>
          </a:stretch>
        </p:blipFill>
        <p:spPr>
          <a:xfrm rot="5400000">
            <a:off x="479425" y="5132705"/>
            <a:ext cx="1426845" cy="1446530"/>
          </a:xfrm>
          <a:prstGeom prst="rect">
            <a:avLst/>
          </a:prstGeom>
        </p:spPr>
      </p:pic>
      <p:sp>
        <p:nvSpPr>
          <p:cNvPr id="12" name="文本框 11"/>
          <p:cNvSpPr txBox="1"/>
          <p:nvPr/>
        </p:nvSpPr>
        <p:spPr>
          <a:xfrm>
            <a:off x="2074545" y="5331460"/>
            <a:ext cx="2310130" cy="521970"/>
          </a:xfrm>
          <a:prstGeom prst="rect">
            <a:avLst/>
          </a:prstGeom>
          <a:noFill/>
        </p:spPr>
        <p:txBody>
          <a:bodyPr wrap="square" rtlCol="0">
            <a:spAutoFit/>
          </a:bodyPr>
          <a:p>
            <a:r>
              <a:rPr lang="en-US" altLang="zh-CN" sz="2800">
                <a:latin typeface="Cambria" panose="02040503050406030204" charset="0"/>
                <a:cs typeface="Cambria" panose="02040503050406030204" charset="0"/>
              </a:rPr>
              <a:t>lecture hall/...</a:t>
            </a:r>
            <a:endParaRPr lang="en-US" altLang="zh-CN" sz="2800">
              <a:latin typeface="Cambria" panose="02040503050406030204" charset="0"/>
              <a:cs typeface="Cambria"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306070" y="248920"/>
            <a:ext cx="1673860" cy="521970"/>
          </a:xfrm>
          <a:prstGeom prst="rect">
            <a:avLst/>
          </a:prstGeom>
          <a:noFill/>
          <a:ln w="19050">
            <a:solidFill>
              <a:schemeClr val="accent5">
                <a:lumMod val="75000"/>
              </a:schemeClr>
            </a:solidFill>
          </a:ln>
        </p:spPr>
        <p:txBody>
          <a:bodyPr wrap="square" rtlCol="0">
            <a:spAutoFit/>
          </a:bodyPr>
          <a:p>
            <a:pPr algn="ctr"/>
            <a:r>
              <a:rPr lang="en-US" altLang="zh-CN"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How</a:t>
            </a:r>
            <a:endParaRPr lang="en-US" altLang="zh-CN"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9" name="组合 28"/>
          <p:cNvGrpSpPr/>
          <p:nvPr/>
        </p:nvGrpSpPr>
        <p:grpSpPr>
          <a:xfrm>
            <a:off x="3339465" y="2018030"/>
            <a:ext cx="4371975" cy="3211195"/>
            <a:chOff x="3729" y="683"/>
            <a:chExt cx="11270" cy="10116"/>
          </a:xfrm>
        </p:grpSpPr>
        <p:pic>
          <p:nvPicPr>
            <p:cNvPr id="24" name="http://photo-static-api.fotomore.com/creative/vcg/400/new/VCG211248099352.jpg" descr="templates\picture_hover\&amp;pky240_sjzg_VCG211248099352&amp;2&amp;src_toppic_inpsrchzd1&amp;"/>
            <p:cNvPicPr>
              <a:picLocks noChangeAspect="1"/>
            </p:cNvPicPr>
            <p:nvPr/>
          </p:nvPicPr>
          <p:blipFill>
            <a:blip r:embed="rId2"/>
            <a:srcRect l="-4361" t="6324"/>
            <a:stretch>
              <a:fillRect/>
            </a:stretch>
          </p:blipFill>
          <p:spPr>
            <a:xfrm>
              <a:off x="3729" y="683"/>
              <a:ext cx="11271" cy="10117"/>
            </a:xfrm>
            <a:prstGeom prst="rect">
              <a:avLst/>
            </a:prstGeom>
          </p:spPr>
        </p:pic>
        <p:sp>
          <p:nvSpPr>
            <p:cNvPr id="28" name="矩形 27"/>
            <p:cNvSpPr/>
            <p:nvPr/>
          </p:nvSpPr>
          <p:spPr>
            <a:xfrm>
              <a:off x="5640" y="1157"/>
              <a:ext cx="3271" cy="3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2" name="组合 31"/>
          <p:cNvGrpSpPr/>
          <p:nvPr/>
        </p:nvGrpSpPr>
        <p:grpSpPr>
          <a:xfrm>
            <a:off x="699135" y="1511935"/>
            <a:ext cx="2783840" cy="1385570"/>
            <a:chOff x="1523" y="2732"/>
            <a:chExt cx="4384" cy="2182"/>
          </a:xfrm>
        </p:grpSpPr>
        <p:sp>
          <p:nvSpPr>
            <p:cNvPr id="30" name="Freeform 15"/>
            <p:cNvSpPr>
              <a:spLocks noEditPoints="1"/>
            </p:cNvSpPr>
            <p:nvPr>
              <p:custDataLst>
                <p:tags r:id="rId3"/>
              </p:custDataLst>
            </p:nvPr>
          </p:nvSpPr>
          <p:spPr bwMode="auto">
            <a:xfrm rot="20784193" flipH="1">
              <a:off x="1523" y="2732"/>
              <a:ext cx="4385" cy="2183"/>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31" name="文本框 30"/>
            <p:cNvSpPr txBox="1"/>
            <p:nvPr/>
          </p:nvSpPr>
          <p:spPr>
            <a:xfrm>
              <a:off x="2179" y="3112"/>
              <a:ext cx="3502" cy="1550"/>
            </a:xfrm>
            <a:prstGeom prst="rect">
              <a:avLst/>
            </a:prstGeom>
            <a:noFill/>
          </p:spPr>
          <p:txBody>
            <a:bodyPr wrap="square" rtlCol="0" anchor="t">
              <a:noAutofit/>
            </a:bodyPr>
            <a:p>
              <a:r>
                <a:rPr lang="zh-CN" altLang="en-US" sz="2400">
                  <a:latin typeface="Cambria" panose="02040503050406030204" charset="0"/>
                  <a:cs typeface="Cambria" panose="02040503050406030204" charset="0"/>
                </a:rPr>
                <a:t>identify the different plants</a:t>
              </a:r>
              <a:endParaRPr lang="zh-CN" altLang="en-US" sz="2400">
                <a:latin typeface="Cambria" panose="02040503050406030204" charset="0"/>
                <a:cs typeface="Cambria" panose="02040503050406030204" charset="0"/>
              </a:endParaRPr>
            </a:p>
          </p:txBody>
        </p:sp>
      </p:grpSp>
      <p:grpSp>
        <p:nvGrpSpPr>
          <p:cNvPr id="34" name="组合 33"/>
          <p:cNvGrpSpPr/>
          <p:nvPr/>
        </p:nvGrpSpPr>
        <p:grpSpPr>
          <a:xfrm>
            <a:off x="3704590" y="676275"/>
            <a:ext cx="3492500" cy="1630045"/>
            <a:chOff x="1588" y="2623"/>
            <a:chExt cx="6081" cy="2735"/>
          </a:xfrm>
        </p:grpSpPr>
        <p:sp>
          <p:nvSpPr>
            <p:cNvPr id="35" name="Freeform 15"/>
            <p:cNvSpPr>
              <a:spLocks noEditPoints="1"/>
            </p:cNvSpPr>
            <p:nvPr>
              <p:custDataLst>
                <p:tags r:id="rId4"/>
              </p:custDataLst>
            </p:nvPr>
          </p:nvSpPr>
          <p:spPr bwMode="auto">
            <a:xfrm rot="20784193" flipH="1">
              <a:off x="1588" y="2623"/>
              <a:ext cx="6081" cy="2735"/>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36" name="文本框 35"/>
            <p:cNvSpPr txBox="1"/>
            <p:nvPr>
              <p:custDataLst>
                <p:tags r:id="rId5"/>
              </p:custDataLst>
            </p:nvPr>
          </p:nvSpPr>
          <p:spPr>
            <a:xfrm>
              <a:off x="2455" y="3157"/>
              <a:ext cx="4953" cy="1550"/>
            </a:xfrm>
            <a:prstGeom prst="rect">
              <a:avLst/>
            </a:prstGeom>
            <a:noFill/>
          </p:spPr>
          <p:txBody>
            <a:bodyPr wrap="square" rtlCol="0" anchor="t">
              <a:noAutofit/>
            </a:bodyPr>
            <a:p>
              <a:r>
                <a:rPr lang="en-US" altLang="zh-CN" sz="2400">
                  <a:latin typeface="Cambria" panose="02040503050406030204" charset="0"/>
                  <a:cs typeface="Cambria" panose="02040503050406030204" charset="0"/>
                </a:rPr>
                <a:t>join in a competition</a:t>
              </a:r>
              <a:r>
                <a:rPr lang="zh-CN" altLang="en-US" sz="2400">
                  <a:latin typeface="Cambria" panose="02040503050406030204" charset="0"/>
                  <a:cs typeface="Cambria" panose="02040503050406030204" charset="0"/>
                </a:rPr>
                <a:t> </a:t>
              </a:r>
              <a:r>
                <a:rPr lang="en-US" altLang="zh-CN" sz="2400">
                  <a:latin typeface="Cambria" panose="02040503050406030204" charset="0"/>
                  <a:cs typeface="Cambria" panose="02040503050406030204" charset="0"/>
                </a:rPr>
                <a:t>about </a:t>
              </a:r>
              <a:r>
                <a:rPr lang="zh-CN" altLang="en-US" sz="2400">
                  <a:latin typeface="Cambria" panose="02040503050406030204" charset="0"/>
                  <a:cs typeface="Cambria" panose="02040503050406030204" charset="0"/>
                </a:rPr>
                <a:t>plant-related idioms</a:t>
              </a:r>
              <a:endParaRPr lang="zh-CN" altLang="en-US" sz="2400">
                <a:latin typeface="Cambria" panose="02040503050406030204" charset="0"/>
                <a:cs typeface="Cambria" panose="02040503050406030204" charset="0"/>
              </a:endParaRPr>
            </a:p>
          </p:txBody>
        </p:sp>
      </p:grpSp>
      <p:grpSp>
        <p:nvGrpSpPr>
          <p:cNvPr id="37" name="组合 36"/>
          <p:cNvGrpSpPr/>
          <p:nvPr/>
        </p:nvGrpSpPr>
        <p:grpSpPr>
          <a:xfrm>
            <a:off x="7562215" y="654685"/>
            <a:ext cx="3192780" cy="1452843"/>
            <a:chOff x="1476" y="2746"/>
            <a:chExt cx="5559" cy="1828"/>
          </a:xfrm>
        </p:grpSpPr>
        <p:sp>
          <p:nvSpPr>
            <p:cNvPr id="38" name="Freeform 15"/>
            <p:cNvSpPr>
              <a:spLocks noEditPoints="1"/>
            </p:cNvSpPr>
            <p:nvPr>
              <p:custDataLst>
                <p:tags r:id="rId6"/>
              </p:custDataLst>
            </p:nvPr>
          </p:nvSpPr>
          <p:spPr bwMode="auto">
            <a:xfrm rot="20784193" flipH="1">
              <a:off x="1476" y="2746"/>
              <a:ext cx="5124" cy="1709"/>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39" name="文本框 38"/>
            <p:cNvSpPr txBox="1"/>
            <p:nvPr>
              <p:custDataLst>
                <p:tags r:id="rId7"/>
              </p:custDataLst>
            </p:nvPr>
          </p:nvSpPr>
          <p:spPr>
            <a:xfrm>
              <a:off x="2082" y="3024"/>
              <a:ext cx="4953" cy="1550"/>
            </a:xfrm>
            <a:prstGeom prst="rect">
              <a:avLst/>
            </a:prstGeom>
            <a:noFill/>
          </p:spPr>
          <p:txBody>
            <a:bodyPr wrap="square" rtlCol="0" anchor="t">
              <a:noAutofit/>
            </a:bodyPr>
            <a:p>
              <a:r>
                <a:rPr lang="en-US" sz="2400">
                  <a:latin typeface="Cambria" panose="02040503050406030204" charset="0"/>
                  <a:cs typeface="Cambria" panose="02040503050406030204" charset="0"/>
                </a:rPr>
                <a:t>attend a lecture to learn more about plants</a:t>
              </a:r>
              <a:endParaRPr lang="en-US" sz="2400">
                <a:latin typeface="Cambria" panose="02040503050406030204" charset="0"/>
                <a:cs typeface="Cambria" panose="02040503050406030204" charset="0"/>
              </a:endParaRPr>
            </a:p>
          </p:txBody>
        </p:sp>
      </p:grpSp>
      <p:grpSp>
        <p:nvGrpSpPr>
          <p:cNvPr id="40" name="组合 39"/>
          <p:cNvGrpSpPr/>
          <p:nvPr/>
        </p:nvGrpSpPr>
        <p:grpSpPr>
          <a:xfrm>
            <a:off x="7701280" y="2163445"/>
            <a:ext cx="3735429" cy="1809298"/>
            <a:chOff x="1476" y="2746"/>
            <a:chExt cx="5585" cy="1914"/>
          </a:xfrm>
        </p:grpSpPr>
        <p:sp>
          <p:nvSpPr>
            <p:cNvPr id="41" name="Freeform 15"/>
            <p:cNvSpPr>
              <a:spLocks noEditPoints="1"/>
            </p:cNvSpPr>
            <p:nvPr>
              <p:custDataLst>
                <p:tags r:id="rId8"/>
              </p:custDataLst>
            </p:nvPr>
          </p:nvSpPr>
          <p:spPr bwMode="auto">
            <a:xfrm rot="20784193" flipH="1">
              <a:off x="1476" y="2746"/>
              <a:ext cx="5124" cy="1709"/>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42" name="文本框 41"/>
            <p:cNvSpPr txBox="1"/>
            <p:nvPr>
              <p:custDataLst>
                <p:tags r:id="rId9"/>
              </p:custDataLst>
            </p:nvPr>
          </p:nvSpPr>
          <p:spPr>
            <a:xfrm>
              <a:off x="2108" y="3110"/>
              <a:ext cx="4953" cy="1550"/>
            </a:xfrm>
            <a:prstGeom prst="rect">
              <a:avLst/>
            </a:prstGeom>
            <a:noFill/>
          </p:spPr>
          <p:txBody>
            <a:bodyPr wrap="square" rtlCol="0" anchor="t">
              <a:noAutofit/>
            </a:bodyPr>
            <a:p>
              <a:r>
                <a:rPr lang="en-US" sz="2400">
                  <a:latin typeface="Cambria" panose="02040503050406030204" charset="0"/>
                  <a:cs typeface="Cambria" panose="02040503050406030204" charset="0"/>
                </a:rPr>
                <a:t>use a digital camera to photograph plants </a:t>
              </a:r>
              <a:endParaRPr lang="en-US" sz="2400">
                <a:latin typeface="Cambria" panose="02040503050406030204" charset="0"/>
                <a:cs typeface="Cambria" panose="02040503050406030204" charset="0"/>
              </a:endParaRPr>
            </a:p>
          </p:txBody>
        </p:sp>
      </p:grpSp>
      <p:grpSp>
        <p:nvGrpSpPr>
          <p:cNvPr id="43" name="组合 42"/>
          <p:cNvGrpSpPr/>
          <p:nvPr/>
        </p:nvGrpSpPr>
        <p:grpSpPr>
          <a:xfrm>
            <a:off x="9234600" y="3972287"/>
            <a:ext cx="2646097" cy="1198399"/>
            <a:chOff x="3063" y="2556"/>
            <a:chExt cx="3956" cy="1798"/>
          </a:xfrm>
        </p:grpSpPr>
        <p:sp>
          <p:nvSpPr>
            <p:cNvPr id="44" name="Freeform 15"/>
            <p:cNvSpPr>
              <a:spLocks noEditPoints="1"/>
            </p:cNvSpPr>
            <p:nvPr>
              <p:custDataLst>
                <p:tags r:id="rId10"/>
              </p:custDataLst>
            </p:nvPr>
          </p:nvSpPr>
          <p:spPr bwMode="auto">
            <a:xfrm rot="20784193" flipH="1">
              <a:off x="3063" y="2556"/>
              <a:ext cx="3514" cy="1709"/>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45" name="文本框 44"/>
            <p:cNvSpPr txBox="1"/>
            <p:nvPr>
              <p:custDataLst>
                <p:tags r:id="rId11"/>
              </p:custDataLst>
            </p:nvPr>
          </p:nvSpPr>
          <p:spPr>
            <a:xfrm>
              <a:off x="3400" y="2804"/>
              <a:ext cx="3619" cy="1550"/>
            </a:xfrm>
            <a:prstGeom prst="rect">
              <a:avLst/>
            </a:prstGeom>
            <a:noFill/>
          </p:spPr>
          <p:txBody>
            <a:bodyPr wrap="square" rtlCol="0" anchor="t">
              <a:noAutofit/>
            </a:bodyPr>
            <a:p>
              <a:r>
                <a:rPr lang="en-US" sz="2400">
                  <a:latin typeface="Cambria" panose="02040503050406030204" charset="0"/>
                  <a:cs typeface="Cambria" panose="02040503050406030204" charset="0"/>
                </a:rPr>
                <a:t>observe and label plants</a:t>
              </a:r>
              <a:endParaRPr lang="en-US" sz="2400">
                <a:latin typeface="Cambria" panose="02040503050406030204" charset="0"/>
                <a:cs typeface="Cambria" panose="02040503050406030204" charset="0"/>
              </a:endParaRPr>
            </a:p>
          </p:txBody>
        </p:sp>
      </p:grpSp>
      <p:grpSp>
        <p:nvGrpSpPr>
          <p:cNvPr id="46" name="组合 45"/>
          <p:cNvGrpSpPr/>
          <p:nvPr/>
        </p:nvGrpSpPr>
        <p:grpSpPr>
          <a:xfrm>
            <a:off x="6996497" y="4840760"/>
            <a:ext cx="2763820" cy="1644966"/>
            <a:chOff x="3146" y="2489"/>
            <a:chExt cx="4132" cy="2468"/>
          </a:xfrm>
        </p:grpSpPr>
        <p:sp>
          <p:nvSpPr>
            <p:cNvPr id="47" name="Freeform 15"/>
            <p:cNvSpPr>
              <a:spLocks noEditPoints="1"/>
            </p:cNvSpPr>
            <p:nvPr>
              <p:custDataLst>
                <p:tags r:id="rId12"/>
              </p:custDataLst>
            </p:nvPr>
          </p:nvSpPr>
          <p:spPr bwMode="auto">
            <a:xfrm rot="20784193" flipH="1">
              <a:off x="3146" y="2489"/>
              <a:ext cx="3986" cy="2468"/>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48" name="文本框 47"/>
            <p:cNvSpPr txBox="1"/>
            <p:nvPr>
              <p:custDataLst>
                <p:tags r:id="rId13"/>
              </p:custDataLst>
            </p:nvPr>
          </p:nvSpPr>
          <p:spPr>
            <a:xfrm>
              <a:off x="3659" y="3072"/>
              <a:ext cx="3619" cy="1550"/>
            </a:xfrm>
            <a:prstGeom prst="rect">
              <a:avLst/>
            </a:prstGeom>
            <a:noFill/>
          </p:spPr>
          <p:txBody>
            <a:bodyPr wrap="square" rtlCol="0" anchor="t">
              <a:noAutofit/>
            </a:bodyPr>
            <a:p>
              <a:r>
                <a:rPr lang="en-US" sz="2400">
                  <a:latin typeface="Cambria" panose="02040503050406030204" charset="0"/>
                  <a:cs typeface="Cambria" panose="02040503050406030204" charset="0"/>
                </a:rPr>
                <a:t>draw pictures to show plants’ features</a:t>
              </a:r>
              <a:endParaRPr lang="en-US" sz="2400">
                <a:latin typeface="Cambria" panose="02040503050406030204" charset="0"/>
                <a:cs typeface="Cambria" panose="02040503050406030204" charset="0"/>
              </a:endParaRPr>
            </a:p>
          </p:txBody>
        </p:sp>
      </p:grpSp>
      <p:grpSp>
        <p:nvGrpSpPr>
          <p:cNvPr id="50" name="组合 49"/>
          <p:cNvGrpSpPr/>
          <p:nvPr/>
        </p:nvGrpSpPr>
        <p:grpSpPr>
          <a:xfrm>
            <a:off x="3859530" y="5370830"/>
            <a:ext cx="2666365" cy="1314450"/>
            <a:chOff x="3146" y="2489"/>
            <a:chExt cx="3986" cy="2468"/>
          </a:xfrm>
        </p:grpSpPr>
        <p:sp>
          <p:nvSpPr>
            <p:cNvPr id="51" name="Freeform 15"/>
            <p:cNvSpPr>
              <a:spLocks noEditPoints="1"/>
            </p:cNvSpPr>
            <p:nvPr>
              <p:custDataLst>
                <p:tags r:id="rId14"/>
              </p:custDataLst>
            </p:nvPr>
          </p:nvSpPr>
          <p:spPr bwMode="auto">
            <a:xfrm rot="20784193" flipH="1">
              <a:off x="3146" y="2489"/>
              <a:ext cx="3986" cy="2468"/>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52" name="文本框 51"/>
            <p:cNvSpPr txBox="1"/>
            <p:nvPr>
              <p:custDataLst>
                <p:tags r:id="rId15"/>
              </p:custDataLst>
            </p:nvPr>
          </p:nvSpPr>
          <p:spPr>
            <a:xfrm>
              <a:off x="3659" y="3072"/>
              <a:ext cx="2830" cy="1550"/>
            </a:xfrm>
            <a:prstGeom prst="rect">
              <a:avLst/>
            </a:prstGeom>
            <a:noFill/>
          </p:spPr>
          <p:txBody>
            <a:bodyPr wrap="square" rtlCol="0" anchor="t">
              <a:noAutofit/>
            </a:bodyPr>
            <a:p>
              <a:r>
                <a:rPr lang="en-US" sz="2400">
                  <a:latin typeface="Cambria" panose="02040503050406030204" charset="0"/>
                  <a:cs typeface="Cambria" panose="02040503050406030204" charset="0"/>
                </a:rPr>
                <a:t>collect seeds and leaves </a:t>
              </a:r>
              <a:endParaRPr lang="en-US" sz="2400">
                <a:latin typeface="Cambria" panose="02040503050406030204" charset="0"/>
                <a:cs typeface="Cambria" panose="02040503050406030204" charset="0"/>
              </a:endParaRPr>
            </a:p>
          </p:txBody>
        </p:sp>
      </p:grpSp>
      <p:grpSp>
        <p:nvGrpSpPr>
          <p:cNvPr id="53" name="组合 52"/>
          <p:cNvGrpSpPr/>
          <p:nvPr/>
        </p:nvGrpSpPr>
        <p:grpSpPr>
          <a:xfrm>
            <a:off x="1744345" y="4432935"/>
            <a:ext cx="2666365" cy="1314450"/>
            <a:chOff x="3146" y="2489"/>
            <a:chExt cx="3986" cy="2468"/>
          </a:xfrm>
        </p:grpSpPr>
        <p:sp>
          <p:nvSpPr>
            <p:cNvPr id="54" name="Freeform 15"/>
            <p:cNvSpPr>
              <a:spLocks noEditPoints="1"/>
            </p:cNvSpPr>
            <p:nvPr>
              <p:custDataLst>
                <p:tags r:id="rId16"/>
              </p:custDataLst>
            </p:nvPr>
          </p:nvSpPr>
          <p:spPr bwMode="auto">
            <a:xfrm rot="20784193" flipH="1">
              <a:off x="3146" y="2489"/>
              <a:ext cx="3986" cy="2468"/>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55" name="文本框 54"/>
            <p:cNvSpPr txBox="1"/>
            <p:nvPr>
              <p:custDataLst>
                <p:tags r:id="rId17"/>
              </p:custDataLst>
            </p:nvPr>
          </p:nvSpPr>
          <p:spPr>
            <a:xfrm>
              <a:off x="3659" y="3072"/>
              <a:ext cx="2830" cy="1550"/>
            </a:xfrm>
            <a:prstGeom prst="rect">
              <a:avLst/>
            </a:prstGeom>
            <a:noFill/>
          </p:spPr>
          <p:txBody>
            <a:bodyPr wrap="square" rtlCol="0" anchor="t">
              <a:noAutofit/>
            </a:bodyPr>
            <a:p>
              <a:r>
                <a:rPr lang="en-US" sz="2400">
                  <a:latin typeface="Cambria" panose="02040503050406030204" charset="0"/>
                  <a:cs typeface="Cambria" panose="02040503050406030204" charset="0"/>
                </a:rPr>
                <a:t>recite poems about plants  </a:t>
              </a:r>
              <a:endParaRPr lang="en-US" sz="2400">
                <a:latin typeface="Cambria" panose="02040503050406030204" charset="0"/>
                <a:cs typeface="Cambria" panose="02040503050406030204" charset="0"/>
              </a:endParaRPr>
            </a:p>
          </p:txBody>
        </p:sp>
      </p:grpSp>
      <p:grpSp>
        <p:nvGrpSpPr>
          <p:cNvPr id="59" name="组合 58"/>
          <p:cNvGrpSpPr/>
          <p:nvPr/>
        </p:nvGrpSpPr>
        <p:grpSpPr>
          <a:xfrm>
            <a:off x="-641252" y="3133810"/>
            <a:ext cx="5474872" cy="4312440"/>
            <a:chOff x="-1010" y="4935"/>
            <a:chExt cx="8622" cy="6791"/>
          </a:xfrm>
        </p:grpSpPr>
        <p:sp>
          <p:nvSpPr>
            <p:cNvPr id="27" name="文本框 26"/>
            <p:cNvSpPr txBox="1"/>
            <p:nvPr/>
          </p:nvSpPr>
          <p:spPr>
            <a:xfrm>
              <a:off x="1971" y="5476"/>
              <a:ext cx="5641" cy="1016"/>
            </a:xfrm>
            <a:prstGeom prst="rect">
              <a:avLst/>
            </a:prstGeom>
            <a:noFill/>
          </p:spPr>
          <p:txBody>
            <a:bodyPr wrap="square" rtlCol="0">
              <a:spAutoFit/>
            </a:bodyPr>
            <a:p>
              <a:r>
                <a:rPr lang="en-US" altLang="zh-CN" sz="3600" b="1"/>
                <a:t>...</a:t>
              </a:r>
              <a:endParaRPr lang="en-US" altLang="zh-CN" sz="3600" b="1"/>
            </a:p>
          </p:txBody>
        </p:sp>
        <p:grpSp>
          <p:nvGrpSpPr>
            <p:cNvPr id="56" name="组合 55"/>
            <p:cNvGrpSpPr/>
            <p:nvPr/>
          </p:nvGrpSpPr>
          <p:grpSpPr>
            <a:xfrm>
              <a:off x="-1010" y="4935"/>
              <a:ext cx="6085" cy="6791"/>
              <a:chOff x="398" y="2668"/>
              <a:chExt cx="5776" cy="8097"/>
            </a:xfrm>
          </p:grpSpPr>
          <p:sp>
            <p:nvSpPr>
              <p:cNvPr id="57" name="Freeform 15"/>
              <p:cNvSpPr>
                <a:spLocks noEditPoints="1"/>
              </p:cNvSpPr>
              <p:nvPr>
                <p:custDataLst>
                  <p:tags r:id="rId18"/>
                </p:custDataLst>
              </p:nvPr>
            </p:nvSpPr>
            <p:spPr bwMode="auto">
              <a:xfrm rot="20784193" flipH="1">
                <a:off x="2188" y="2668"/>
                <a:ext cx="3986" cy="2468"/>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58" name="文本框 57"/>
              <p:cNvSpPr txBox="1"/>
              <p:nvPr>
                <p:custDataLst>
                  <p:tags r:id="rId19"/>
                </p:custDataLst>
              </p:nvPr>
            </p:nvSpPr>
            <p:spPr>
              <a:xfrm>
                <a:off x="398" y="9215"/>
                <a:ext cx="2830" cy="1550"/>
              </a:xfrm>
              <a:prstGeom prst="rect">
                <a:avLst/>
              </a:prstGeom>
              <a:noFill/>
            </p:spPr>
            <p:txBody>
              <a:bodyPr wrap="square" rtlCol="0" anchor="t">
                <a:noAutofit/>
              </a:bodyPr>
              <a:p>
                <a:r>
                  <a:rPr lang="en-US" sz="2400">
                    <a:latin typeface="Cambria" panose="02040503050406030204" charset="0"/>
                    <a:cs typeface="Cambria" panose="02040503050406030204" charset="0"/>
                  </a:rPr>
                  <a:t>  </a:t>
                </a:r>
                <a:endParaRPr lang="en-US" sz="2400">
                  <a:latin typeface="Cambria" panose="02040503050406030204" charset="0"/>
                  <a:cs typeface="Cambria" panose="0204050305040603020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ox(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ox(in)">
                                      <p:cBhvr>
                                        <p:cTn id="22" dur="2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ox(in)">
                                      <p:cBhvr>
                                        <p:cTn id="27" dur="2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ox(in)">
                                      <p:cBhvr>
                                        <p:cTn id="32" dur="20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ox(in)">
                                      <p:cBhvr>
                                        <p:cTn id="37" dur="20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ox(in)">
                                      <p:cBhvr>
                                        <p:cTn id="42" dur="20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box(in)">
                                      <p:cBhvr>
                                        <p:cTn id="47"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542925" y="1022350"/>
            <a:ext cx="3912870" cy="4568825"/>
            <a:chOff x="855" y="1610"/>
            <a:chExt cx="6162" cy="7195"/>
          </a:xfrm>
        </p:grpSpPr>
        <p:grpSp>
          <p:nvGrpSpPr>
            <p:cNvPr id="8" name="组合 7"/>
            <p:cNvGrpSpPr/>
            <p:nvPr/>
          </p:nvGrpSpPr>
          <p:grpSpPr>
            <a:xfrm>
              <a:off x="855" y="1610"/>
              <a:ext cx="6162" cy="7195"/>
              <a:chOff x="7427" y="1389"/>
              <a:chExt cx="13231" cy="8400"/>
            </a:xfrm>
          </p:grpSpPr>
          <p:sp>
            <p:nvSpPr>
              <p:cNvPr id="6" name="矩形 5"/>
              <p:cNvSpPr/>
              <p:nvPr>
                <p:custDataLst>
                  <p:tags r:id="rId1"/>
                </p:custDataLst>
              </p:nvPr>
            </p:nvSpPr>
            <p:spPr>
              <a:xfrm>
                <a:off x="7427" y="2037"/>
                <a:ext cx="9892" cy="7752"/>
              </a:xfrm>
              <a:prstGeom prst="rect">
                <a:avLst/>
              </a:prstGeom>
              <a:solidFill>
                <a:srgbClr val="D8E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http://photo-static-api.fotomore.com/creative/vcg/400/new/VCG41N1219587854.jpg" descr="&amp;pky330_sjzg_VCG41N1219587854&amp;2&amp;src_toppic_inpsrchzd1&amp;"/>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tretch>
                <a:fillRect/>
              </a:stretch>
            </p:blipFill>
            <p:spPr>
              <a:xfrm>
                <a:off x="14074" y="1389"/>
                <a:ext cx="6584" cy="2568"/>
              </a:xfrm>
              <a:prstGeom prst="rect">
                <a:avLst/>
              </a:prstGeom>
            </p:spPr>
          </p:pic>
          <p:sp>
            <p:nvSpPr>
              <p:cNvPr id="7" name="文本框 6"/>
              <p:cNvSpPr txBox="1"/>
              <p:nvPr>
                <p:custDataLst>
                  <p:tags r:id="rId4"/>
                </p:custDataLst>
              </p:nvPr>
            </p:nvSpPr>
            <p:spPr>
              <a:xfrm>
                <a:off x="7514" y="2797"/>
                <a:ext cx="9391" cy="1161"/>
              </a:xfrm>
              <a:prstGeom prst="rect">
                <a:avLst/>
              </a:prstGeom>
              <a:noFill/>
            </p:spPr>
            <p:txBody>
              <a:bodyPr wrap="square" rtlCol="0">
                <a:spAutoFit/>
              </a:bodyPr>
              <a:p>
                <a:pPr fontAlgn="auto">
                  <a:lnSpc>
                    <a:spcPct val="150000"/>
                  </a:lnSpc>
                </a:pPr>
                <a:endParaRPr lang="zh-CN" altLang="en-US" sz="2800" b="1">
                  <a:latin typeface="舒窈英文衡水体" panose="02000500000000000000" charset="0"/>
                  <a:cs typeface="舒窈英文衡水体" panose="02000500000000000000" charset="0"/>
                </a:endParaRPr>
              </a:p>
            </p:txBody>
          </p:sp>
        </p:grpSp>
        <p:sp>
          <p:nvSpPr>
            <p:cNvPr id="3" name="文本框 2"/>
            <p:cNvSpPr txBox="1"/>
            <p:nvPr/>
          </p:nvSpPr>
          <p:spPr>
            <a:xfrm>
              <a:off x="1650" y="2471"/>
              <a:ext cx="2629" cy="822"/>
            </a:xfrm>
            <a:prstGeom prst="rect">
              <a:avLst/>
            </a:prstGeom>
            <a:noFill/>
          </p:spPr>
          <p:txBody>
            <a:bodyPr wrap="square" rtlCol="0">
              <a:spAutoFit/>
            </a:bodyPr>
            <a:p>
              <a:r>
                <a:rPr lang="en-US" altLang="zh-CN" sz="2800">
                  <a:latin typeface="Cambria" panose="02040503050406030204" charset="0"/>
                  <a:cs typeface="Cambria" panose="02040503050406030204" charset="0"/>
                </a:rPr>
                <a:t>version1</a:t>
              </a:r>
              <a:endParaRPr lang="en-US" altLang="zh-CN" sz="2800">
                <a:latin typeface="Cambria" panose="02040503050406030204" charset="0"/>
                <a:cs typeface="Cambria" panose="02040503050406030204" charset="0"/>
              </a:endParaRPr>
            </a:p>
          </p:txBody>
        </p:sp>
        <p:sp>
          <p:nvSpPr>
            <p:cNvPr id="4" name="文本框 3"/>
            <p:cNvSpPr txBox="1"/>
            <p:nvPr/>
          </p:nvSpPr>
          <p:spPr>
            <a:xfrm>
              <a:off x="949" y="4199"/>
              <a:ext cx="4539" cy="3052"/>
            </a:xfrm>
            <a:prstGeom prst="rect">
              <a:avLst/>
            </a:prstGeom>
            <a:noFill/>
          </p:spPr>
          <p:txBody>
            <a:bodyPr wrap="square" rtlCol="0">
              <a:spAutoFit/>
            </a:bodyPr>
            <a:p>
              <a:r>
                <a:rPr lang="en-US" altLang="zh-CN" sz="2400">
                  <a:latin typeface="Cambria" panose="02040503050406030204" charset="0"/>
                  <a:cs typeface="Cambria" panose="02040503050406030204" charset="0"/>
                </a:rPr>
                <a:t>① gather together</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② observe &amp; sort </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       plants</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③ take photos</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④ discuss &amp; share</a:t>
              </a:r>
              <a:endParaRPr lang="en-US" altLang="zh-CN" sz="2400">
                <a:latin typeface="Cambria" panose="02040503050406030204" charset="0"/>
                <a:cs typeface="Cambria" panose="02040503050406030204" charset="0"/>
              </a:endParaRPr>
            </a:p>
          </p:txBody>
        </p:sp>
      </p:grpSp>
      <p:grpSp>
        <p:nvGrpSpPr>
          <p:cNvPr id="11" name="组合 10"/>
          <p:cNvGrpSpPr/>
          <p:nvPr/>
        </p:nvGrpSpPr>
        <p:grpSpPr>
          <a:xfrm>
            <a:off x="4680585" y="1022350"/>
            <a:ext cx="3912870" cy="4568825"/>
            <a:chOff x="855" y="1610"/>
            <a:chExt cx="6162" cy="7195"/>
          </a:xfrm>
        </p:grpSpPr>
        <p:grpSp>
          <p:nvGrpSpPr>
            <p:cNvPr id="12" name="组合 11"/>
            <p:cNvGrpSpPr/>
            <p:nvPr/>
          </p:nvGrpSpPr>
          <p:grpSpPr>
            <a:xfrm>
              <a:off x="855" y="1610"/>
              <a:ext cx="6162" cy="7195"/>
              <a:chOff x="7427" y="1389"/>
              <a:chExt cx="13231" cy="8400"/>
            </a:xfrm>
          </p:grpSpPr>
          <p:sp>
            <p:nvSpPr>
              <p:cNvPr id="13" name="矩形 12"/>
              <p:cNvSpPr/>
              <p:nvPr>
                <p:custDataLst>
                  <p:tags r:id="rId5"/>
                </p:custDataLst>
              </p:nvPr>
            </p:nvSpPr>
            <p:spPr>
              <a:xfrm>
                <a:off x="7427" y="2037"/>
                <a:ext cx="9892" cy="7752"/>
              </a:xfrm>
              <a:prstGeom prst="rect">
                <a:avLst/>
              </a:prstGeom>
              <a:solidFill>
                <a:srgbClr val="D8E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http://photo-static-api.fotomore.com/creative/vcg/400/new/VCG41N1219587854.jpg" descr="&amp;pky330_sjzg_VCG41N1219587854&amp;2&amp;src_toppic_inpsrchzd1&amp;"/>
              <p:cNvPicPr>
                <a:picLocks noChangeAspect="1"/>
              </p:cNvPicPr>
              <p:nvPr>
                <p:custDataLst>
                  <p:tags r:id="rId6"/>
                </p:custDataLst>
              </p:nvPr>
            </p:nvPicPr>
            <p:blipFill>
              <a:blip r:embed="rId3">
                <a:clrChange>
                  <a:clrFrom>
                    <a:srgbClr val="FFFFFF">
                      <a:alpha val="100000"/>
                    </a:srgbClr>
                  </a:clrFrom>
                  <a:clrTo>
                    <a:srgbClr val="FFFFFF">
                      <a:alpha val="100000"/>
                      <a:alpha val="0"/>
                    </a:srgbClr>
                  </a:clrTo>
                </a:clrChange>
              </a:blip>
              <a:stretch>
                <a:fillRect/>
              </a:stretch>
            </p:blipFill>
            <p:spPr>
              <a:xfrm>
                <a:off x="14074" y="1389"/>
                <a:ext cx="6584" cy="2568"/>
              </a:xfrm>
              <a:prstGeom prst="rect">
                <a:avLst/>
              </a:prstGeom>
            </p:spPr>
          </p:pic>
          <p:sp>
            <p:nvSpPr>
              <p:cNvPr id="16" name="文本框 15"/>
              <p:cNvSpPr txBox="1"/>
              <p:nvPr>
                <p:custDataLst>
                  <p:tags r:id="rId7"/>
                </p:custDataLst>
              </p:nvPr>
            </p:nvSpPr>
            <p:spPr>
              <a:xfrm>
                <a:off x="7514" y="2797"/>
                <a:ext cx="9391" cy="1161"/>
              </a:xfrm>
              <a:prstGeom prst="rect">
                <a:avLst/>
              </a:prstGeom>
              <a:noFill/>
            </p:spPr>
            <p:txBody>
              <a:bodyPr wrap="square" rtlCol="0">
                <a:spAutoFit/>
              </a:bodyPr>
              <a:p>
                <a:pPr fontAlgn="auto">
                  <a:lnSpc>
                    <a:spcPct val="150000"/>
                  </a:lnSpc>
                </a:pPr>
                <a:endParaRPr lang="zh-CN" altLang="en-US" sz="2800" b="1">
                  <a:latin typeface="舒窈英文衡水体" panose="02000500000000000000" charset="0"/>
                  <a:cs typeface="舒窈英文衡水体" panose="02000500000000000000" charset="0"/>
                </a:endParaRPr>
              </a:p>
            </p:txBody>
          </p:sp>
        </p:grpSp>
        <p:sp>
          <p:nvSpPr>
            <p:cNvPr id="17" name="文本框 16"/>
            <p:cNvSpPr txBox="1"/>
            <p:nvPr>
              <p:custDataLst>
                <p:tags r:id="rId8"/>
              </p:custDataLst>
            </p:nvPr>
          </p:nvSpPr>
          <p:spPr>
            <a:xfrm>
              <a:off x="1650" y="2471"/>
              <a:ext cx="2629" cy="822"/>
            </a:xfrm>
            <a:prstGeom prst="rect">
              <a:avLst/>
            </a:prstGeom>
            <a:noFill/>
          </p:spPr>
          <p:txBody>
            <a:bodyPr wrap="square" rtlCol="0">
              <a:spAutoFit/>
            </a:bodyPr>
            <a:p>
              <a:r>
                <a:rPr lang="en-US" altLang="zh-CN" sz="2800">
                  <a:latin typeface="Cambria" panose="02040503050406030204" charset="0"/>
                  <a:cs typeface="Cambria" panose="02040503050406030204" charset="0"/>
                </a:rPr>
                <a:t>version2</a:t>
              </a:r>
              <a:endParaRPr lang="en-US" altLang="zh-CN" sz="2800">
                <a:latin typeface="Cambria" panose="02040503050406030204" charset="0"/>
                <a:cs typeface="Cambria" panose="02040503050406030204" charset="0"/>
              </a:endParaRPr>
            </a:p>
          </p:txBody>
        </p:sp>
        <p:sp>
          <p:nvSpPr>
            <p:cNvPr id="18" name="文本框 17"/>
            <p:cNvSpPr txBox="1"/>
            <p:nvPr>
              <p:custDataLst>
                <p:tags r:id="rId9"/>
              </p:custDataLst>
            </p:nvPr>
          </p:nvSpPr>
          <p:spPr>
            <a:xfrm>
              <a:off x="949" y="4199"/>
              <a:ext cx="4539" cy="3052"/>
            </a:xfrm>
            <a:prstGeom prst="rect">
              <a:avLst/>
            </a:prstGeom>
            <a:noFill/>
          </p:spPr>
          <p:txBody>
            <a:bodyPr wrap="square" rtlCol="0">
              <a:spAutoFit/>
            </a:bodyPr>
            <a:p>
              <a:r>
                <a:rPr lang="en-US" altLang="zh-CN" sz="2400">
                  <a:latin typeface="Cambria" panose="02040503050406030204" charset="0"/>
                  <a:cs typeface="Cambria" panose="02040503050406030204" charset="0"/>
                </a:rPr>
                <a:t>① gather together</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② watch a video</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③ explore plants</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④ document </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     observations</a:t>
              </a:r>
              <a:endParaRPr lang="en-US" altLang="zh-CN" sz="2400">
                <a:latin typeface="Cambria" panose="02040503050406030204" charset="0"/>
                <a:cs typeface="Cambria" panose="02040503050406030204" charset="0"/>
              </a:endParaRPr>
            </a:p>
          </p:txBody>
        </p:sp>
      </p:grpSp>
      <p:grpSp>
        <p:nvGrpSpPr>
          <p:cNvPr id="19" name="组合 18"/>
          <p:cNvGrpSpPr/>
          <p:nvPr/>
        </p:nvGrpSpPr>
        <p:grpSpPr>
          <a:xfrm>
            <a:off x="8738870" y="1022350"/>
            <a:ext cx="3912870" cy="4568825"/>
            <a:chOff x="855" y="1610"/>
            <a:chExt cx="6162" cy="7195"/>
          </a:xfrm>
        </p:grpSpPr>
        <p:grpSp>
          <p:nvGrpSpPr>
            <p:cNvPr id="20" name="组合 19"/>
            <p:cNvGrpSpPr/>
            <p:nvPr/>
          </p:nvGrpSpPr>
          <p:grpSpPr>
            <a:xfrm>
              <a:off x="855" y="1610"/>
              <a:ext cx="6162" cy="7195"/>
              <a:chOff x="7427" y="1389"/>
              <a:chExt cx="13231" cy="8400"/>
            </a:xfrm>
          </p:grpSpPr>
          <p:sp>
            <p:nvSpPr>
              <p:cNvPr id="21" name="矩形 20"/>
              <p:cNvSpPr/>
              <p:nvPr>
                <p:custDataLst>
                  <p:tags r:id="rId10"/>
                </p:custDataLst>
              </p:nvPr>
            </p:nvSpPr>
            <p:spPr>
              <a:xfrm>
                <a:off x="7427" y="2037"/>
                <a:ext cx="9892" cy="7752"/>
              </a:xfrm>
              <a:prstGeom prst="rect">
                <a:avLst/>
              </a:prstGeom>
              <a:solidFill>
                <a:srgbClr val="D8E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http://photo-static-api.fotomore.com/creative/vcg/400/new/VCG41N1219587854.jpg" descr="&amp;pky330_sjzg_VCG41N1219587854&amp;2&amp;src_toppic_inpsrchzd1&amp;"/>
              <p:cNvPicPr>
                <a:picLocks noChangeAspect="1"/>
              </p:cNvPicPr>
              <p:nvPr>
                <p:custDataLst>
                  <p:tags r:id="rId11"/>
                </p:custDataLst>
              </p:nvPr>
            </p:nvPicPr>
            <p:blipFill>
              <a:blip r:embed="rId3">
                <a:clrChange>
                  <a:clrFrom>
                    <a:srgbClr val="FFFFFF">
                      <a:alpha val="100000"/>
                    </a:srgbClr>
                  </a:clrFrom>
                  <a:clrTo>
                    <a:srgbClr val="FFFFFF">
                      <a:alpha val="100000"/>
                      <a:alpha val="0"/>
                    </a:srgbClr>
                  </a:clrTo>
                </a:clrChange>
              </a:blip>
              <a:stretch>
                <a:fillRect/>
              </a:stretch>
            </p:blipFill>
            <p:spPr>
              <a:xfrm>
                <a:off x="14074" y="1389"/>
                <a:ext cx="6584" cy="2568"/>
              </a:xfrm>
              <a:prstGeom prst="rect">
                <a:avLst/>
              </a:prstGeom>
            </p:spPr>
          </p:pic>
          <p:sp>
            <p:nvSpPr>
              <p:cNvPr id="23" name="文本框 22"/>
              <p:cNvSpPr txBox="1"/>
              <p:nvPr>
                <p:custDataLst>
                  <p:tags r:id="rId12"/>
                </p:custDataLst>
              </p:nvPr>
            </p:nvSpPr>
            <p:spPr>
              <a:xfrm>
                <a:off x="7514" y="2797"/>
                <a:ext cx="9391" cy="1161"/>
              </a:xfrm>
              <a:prstGeom prst="rect">
                <a:avLst/>
              </a:prstGeom>
              <a:noFill/>
            </p:spPr>
            <p:txBody>
              <a:bodyPr wrap="square" rtlCol="0">
                <a:spAutoFit/>
              </a:bodyPr>
              <a:p>
                <a:pPr fontAlgn="auto">
                  <a:lnSpc>
                    <a:spcPct val="150000"/>
                  </a:lnSpc>
                </a:pPr>
                <a:endParaRPr lang="zh-CN" altLang="en-US" sz="2800" b="1">
                  <a:latin typeface="舒窈英文衡水体" panose="02000500000000000000" charset="0"/>
                  <a:cs typeface="舒窈英文衡水体" panose="02000500000000000000" charset="0"/>
                </a:endParaRPr>
              </a:p>
            </p:txBody>
          </p:sp>
        </p:grpSp>
        <p:sp>
          <p:nvSpPr>
            <p:cNvPr id="25" name="文本框 24"/>
            <p:cNvSpPr txBox="1"/>
            <p:nvPr>
              <p:custDataLst>
                <p:tags r:id="rId13"/>
              </p:custDataLst>
            </p:nvPr>
          </p:nvSpPr>
          <p:spPr>
            <a:xfrm>
              <a:off x="1650" y="2471"/>
              <a:ext cx="2629" cy="822"/>
            </a:xfrm>
            <a:prstGeom prst="rect">
              <a:avLst/>
            </a:prstGeom>
            <a:noFill/>
          </p:spPr>
          <p:txBody>
            <a:bodyPr wrap="square" rtlCol="0">
              <a:spAutoFit/>
            </a:bodyPr>
            <a:p>
              <a:r>
                <a:rPr lang="en-US" altLang="zh-CN" sz="2800">
                  <a:latin typeface="Cambria" panose="02040503050406030204" charset="0"/>
                  <a:cs typeface="Cambria" panose="02040503050406030204" charset="0"/>
                </a:rPr>
                <a:t>version3</a:t>
              </a:r>
              <a:endParaRPr lang="en-US" altLang="zh-CN" sz="2800">
                <a:latin typeface="Cambria" panose="02040503050406030204" charset="0"/>
                <a:cs typeface="Cambria" panose="02040503050406030204" charset="0"/>
              </a:endParaRPr>
            </a:p>
          </p:txBody>
        </p:sp>
        <p:sp>
          <p:nvSpPr>
            <p:cNvPr id="26" name="文本框 25"/>
            <p:cNvSpPr txBox="1"/>
            <p:nvPr>
              <p:custDataLst>
                <p:tags r:id="rId14"/>
              </p:custDataLst>
            </p:nvPr>
          </p:nvSpPr>
          <p:spPr>
            <a:xfrm>
              <a:off x="949" y="4199"/>
              <a:ext cx="4539" cy="4215"/>
            </a:xfrm>
            <a:prstGeom prst="rect">
              <a:avLst/>
            </a:prstGeom>
            <a:noFill/>
          </p:spPr>
          <p:txBody>
            <a:bodyPr wrap="square" rtlCol="0">
              <a:spAutoFit/>
            </a:bodyPr>
            <a:p>
              <a:r>
                <a:rPr lang="en-US" altLang="zh-CN" sz="2400">
                  <a:latin typeface="Cambria" panose="02040503050406030204" charset="0"/>
                  <a:cs typeface="Cambria" panose="02040503050406030204" charset="0"/>
                </a:rPr>
                <a:t>① gather together</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② attend a lecture</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③ join in a  </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     competition to </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     name plants</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④ (winners) get </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      seeds to </a:t>
              </a:r>
              <a:endParaRPr lang="en-US" altLang="zh-CN" sz="2400">
                <a:latin typeface="Cambria" panose="02040503050406030204" charset="0"/>
                <a:cs typeface="Cambria" panose="02040503050406030204" charset="0"/>
              </a:endParaRPr>
            </a:p>
          </p:txBody>
        </p:sp>
      </p:grpSp>
      <p:sp>
        <p:nvSpPr>
          <p:cNvPr id="27" name="文本框 26"/>
          <p:cNvSpPr txBox="1"/>
          <p:nvPr/>
        </p:nvSpPr>
        <p:spPr>
          <a:xfrm>
            <a:off x="602615" y="5913120"/>
            <a:ext cx="3582035" cy="645160"/>
          </a:xfrm>
          <a:prstGeom prst="rect">
            <a:avLst/>
          </a:prstGeom>
          <a:noFill/>
        </p:spPr>
        <p:txBody>
          <a:bodyPr wrap="square" rtlCol="0">
            <a:spAutoFit/>
          </a:bodyPr>
          <a:p>
            <a:r>
              <a:rPr lang="en-US" altLang="zh-CN" sz="3600" b="1"/>
              <a:t>...</a:t>
            </a:r>
            <a:endParaRPr lang="en-US" altLang="zh-CN" sz="3600" b="1"/>
          </a:p>
        </p:txBody>
      </p:sp>
      <p:sp>
        <p:nvSpPr>
          <p:cNvPr id="14" name="文本框 13"/>
          <p:cNvSpPr txBox="1"/>
          <p:nvPr>
            <p:custDataLst>
              <p:tags r:id="rId15"/>
            </p:custDataLst>
          </p:nvPr>
        </p:nvSpPr>
        <p:spPr>
          <a:xfrm>
            <a:off x="306070" y="248920"/>
            <a:ext cx="1673860" cy="521970"/>
          </a:xfrm>
          <a:prstGeom prst="rect">
            <a:avLst/>
          </a:prstGeom>
          <a:noFill/>
          <a:ln w="19050">
            <a:solidFill>
              <a:schemeClr val="accent5">
                <a:lumMod val="75000"/>
              </a:schemeClr>
            </a:solidFill>
          </a:ln>
        </p:spPr>
        <p:txBody>
          <a:bodyPr wrap="square" rtlCol="0">
            <a:spAutoFit/>
          </a:bodyPr>
          <a:p>
            <a:pPr algn="ctr"/>
            <a:r>
              <a:rPr lang="en-US" altLang="zh-CN"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How</a:t>
            </a:r>
            <a:endParaRPr lang="en-US" altLang="zh-CN"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ox(in)">
                                      <p:cBhvr>
                                        <p:cTn id="2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UNIT_PLACING_PICTURE_USER_VIEWPORT" val="{&quot;height&quot;:4090,&quot;width&quot;:4090}"/>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UNIT_PLACING_PICTURE_USER_VIEWPORT" val="{&quot;height&quot;:4090,&quot;width&quot;:4090}"/>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qrhfixi">
      <a:majorFont>
        <a:latin typeface="Arial"/>
        <a:ea typeface="阿里巴巴普惠体"/>
        <a:cs typeface=""/>
      </a:majorFont>
      <a:minorFont>
        <a:latin typeface="Arial"/>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557160"/>
      </a:dk2>
      <a:lt2>
        <a:srgbClr val="DEEEE5"/>
      </a:lt2>
      <a:accent1>
        <a:srgbClr val="46795A"/>
      </a:accent1>
      <a:accent2>
        <a:srgbClr val="496E60"/>
      </a:accent2>
      <a:accent3>
        <a:srgbClr val="4D6466"/>
      </a:accent3>
      <a:accent4>
        <a:srgbClr val="51596C"/>
      </a:accent4>
      <a:accent5>
        <a:srgbClr val="554F72"/>
      </a:accent5>
      <a:accent6>
        <a:srgbClr val="594578"/>
      </a:accent6>
      <a:hlink>
        <a:srgbClr val="0563C1"/>
      </a:hlink>
      <a:folHlink>
        <a:srgbClr val="954F72"/>
      </a:folHlink>
    </a:clrScheme>
    <a:fontScheme name="bqrhfixi">
      <a:majorFont>
        <a:latin typeface="Arial"/>
        <a:ea typeface="阿里巴巴普惠体"/>
        <a:cs typeface=""/>
      </a:majorFont>
      <a:minorFont>
        <a:latin typeface="Arial"/>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5440</Words>
  <Application>WPS 演示</Application>
  <PresentationFormat>宽屏</PresentationFormat>
  <Paragraphs>293</Paragraphs>
  <Slides>16</Slides>
  <Notes>0</Notes>
  <HiddenSlides>0</HiddenSlides>
  <MMClips>0</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16</vt:i4>
      </vt:variant>
    </vt:vector>
  </HeadingPairs>
  <TitlesOfParts>
    <vt:vector size="42" baseType="lpstr">
      <vt:lpstr>Arial</vt:lpstr>
      <vt:lpstr>宋体</vt:lpstr>
      <vt:lpstr>Wingdings</vt:lpstr>
      <vt:lpstr>Cambria</vt:lpstr>
      <vt:lpstr>思源宋体 CN Heavy</vt:lpstr>
      <vt:lpstr>阿里巴巴普惠体</vt:lpstr>
      <vt:lpstr>联盟起艺卢帅正锐黑体</vt:lpstr>
      <vt:lpstr>阿里巴巴普惠体 Medium</vt:lpstr>
      <vt:lpstr>helvetica</vt:lpstr>
      <vt:lpstr>Arial Black</vt:lpstr>
      <vt:lpstr>黑体</vt:lpstr>
      <vt:lpstr>兰米粗楷简体</vt:lpstr>
      <vt:lpstr>Times New Roman</vt:lpstr>
      <vt:lpstr>舒窈英文衡水体</vt:lpstr>
      <vt:lpstr>Wingdings</vt:lpstr>
      <vt:lpstr>微软雅黑</vt:lpstr>
      <vt:lpstr>Arial Unicode MS</vt:lpstr>
      <vt:lpstr>等线</vt:lpstr>
      <vt:lpstr>Segoe Print</vt:lpstr>
      <vt:lpstr>HelveticaNeue</vt:lpstr>
      <vt:lpstr>Corbel</vt:lpstr>
      <vt:lpstr>华文新魏</vt:lpstr>
      <vt:lpstr>Calibri</vt:lpstr>
      <vt:lpstr>Sitka Text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大学生创新创业项目答辩</dc:title>
  <dc:creator/>
  <cp:lastModifiedBy>24147</cp:lastModifiedBy>
  <cp:revision>54</cp:revision>
  <dcterms:created xsi:type="dcterms:W3CDTF">2022-03-15T03:38:00Z</dcterms:created>
  <dcterms:modified xsi:type="dcterms:W3CDTF">2023-01-11T05:17:06Z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FA64636C61014832B1E1059BC4B155C3</vt:lpwstr>
  </property>
  <property fmtid="{D5CDD505-2E9C-101B-9397-08002B2CF9AE}" pid="3" name="KSOProductBuildVer">
    <vt:lpwstr>2052-11.8.2.8411</vt:lpwstr>
  </property>
</Properties>
</file>