
<file path=[Content_Types].xml><?xml version="1.0" encoding="utf-8"?>
<Types xmlns="http://schemas.openxmlformats.org/package/2006/content-types">
  <Default Extension="jpeg" ContentType="image/jpeg"/>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22"/>
  </p:handoutMasterIdLst>
  <p:sldIdLst>
    <p:sldId id="669" r:id="rId3"/>
    <p:sldId id="592" r:id="rId4"/>
    <p:sldId id="591" r:id="rId6"/>
    <p:sldId id="622" r:id="rId7"/>
    <p:sldId id="564" r:id="rId8"/>
    <p:sldId id="589" r:id="rId9"/>
    <p:sldId id="649" r:id="rId10"/>
    <p:sldId id="588" r:id="rId11"/>
    <p:sldId id="650" r:id="rId12"/>
    <p:sldId id="660" r:id="rId13"/>
    <p:sldId id="652" r:id="rId14"/>
    <p:sldId id="653" r:id="rId15"/>
    <p:sldId id="621" r:id="rId16"/>
    <p:sldId id="654" r:id="rId17"/>
    <p:sldId id="657" r:id="rId18"/>
    <p:sldId id="658" r:id="rId19"/>
    <p:sldId id="663" r:id="rId20"/>
    <p:sldId id="655" r:id="rId21"/>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Rg st="1" end="17"/>
  </p:showPr>
  <p:clrMru>
    <a:srgbClr val="595959"/>
    <a:srgbClr val="9E8A70"/>
    <a:srgbClr val="D8D5D4"/>
    <a:srgbClr val="D4D1CA"/>
    <a:srgbClr val="D8D4C9"/>
    <a:srgbClr val="E0DBCF"/>
    <a:srgbClr val="B74209"/>
    <a:srgbClr val="CE0000"/>
    <a:srgbClr val="A4BFBD"/>
    <a:srgbClr val="3874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00" autoAdjust="0"/>
    <p:restoredTop sz="94660"/>
  </p:normalViewPr>
  <p:slideViewPr>
    <p:cSldViewPr snapToGrid="0">
      <p:cViewPr>
        <p:scale>
          <a:sx n="75" d="100"/>
          <a:sy n="75" d="100"/>
        </p:scale>
        <p:origin x="1440" y="6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handoutMaster" Target="handoutMasters/handoutMaster1.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19F5F4-4235-4E1E-A5B2-85706C03F73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6280" y="1143000"/>
            <a:ext cx="548544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A66749-6B21-4EED-A763-46E8BB836A7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9"/>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F340F386-BBBF-400E-83AF-62471C43CE9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CB1BC11-FA3F-4EEC-802A-F0C7D26A2D3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340F386-BBBF-400E-83AF-62471C43CE9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CB1BC11-FA3F-4EEC-802A-F0C7D26A2D3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340F386-BBBF-400E-83AF-62471C43CE9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CB1BC11-FA3F-4EEC-802A-F0C7D26A2D3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340F386-BBBF-400E-83AF-62471C43CE9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CB1BC11-FA3F-4EEC-802A-F0C7D26A2D3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7"/>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F340F386-BBBF-400E-83AF-62471C43CE9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CB1BC11-FA3F-4EEC-802A-F0C7D26A2D3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340F386-BBBF-400E-83AF-62471C43CE9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CB1BC11-FA3F-4EEC-802A-F0C7D26A2D3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1"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29841" y="1878806"/>
            <a:ext cx="3868340" cy="2763441"/>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29150" y="1878806"/>
            <a:ext cx="3887391" cy="2763441"/>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340F386-BBBF-400E-83AF-62471C43CE9C}"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CB1BC11-FA3F-4EEC-802A-F0C7D26A2D3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340F386-BBBF-400E-83AF-62471C43CE9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CB1BC11-FA3F-4EEC-802A-F0C7D26A2D3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340F386-BBBF-400E-83AF-62471C43CE9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CB1BC11-FA3F-4EEC-802A-F0C7D26A2D3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F340F386-BBBF-400E-83AF-62471C43CE9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CB1BC11-FA3F-4EEC-802A-F0C7D26A2D3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F340F386-BBBF-400E-83AF-62471C43CE9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CB1BC11-FA3F-4EEC-802A-F0C7D26A2D3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image" Target="../media/image1.emf"/><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340F386-BBBF-400E-83AF-62471C43CE9C}" type="datetimeFigureOut">
              <a:rPr lang="zh-CN" altLang="en-US" smtClean="0"/>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CB1BC11-FA3F-4EEC-802A-F0C7D26A2D3C}" type="slidenum">
              <a:rPr lang="zh-CN" altLang="en-US" smtClean="0"/>
            </a:fld>
            <a:endParaRPr lang="zh-CN" altLang="en-US"/>
          </a:p>
        </p:txBody>
      </p:sp>
      <p:pic>
        <p:nvPicPr>
          <p:cNvPr id="12" name="图片 11" descr="水印"/>
          <p:cNvPicPr>
            <a:picLocks noChangeAspect="1"/>
          </p:cNvPicPr>
          <p:nvPr userDrawn="1"/>
        </p:nvPicPr>
        <p:blipFill>
          <a:blip r:embed="rId13"/>
          <a:stretch>
            <a:fillRect/>
          </a:stretch>
        </p:blipFill>
        <p:spPr>
          <a:xfrm>
            <a:off x="5389721" y="47625"/>
            <a:ext cx="3676650" cy="119014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2.jpeg"/><Relationship Id="rId1" Type="http://schemas.openxmlformats.org/officeDocument/2006/relationships/tags" Target="../tags/tag26.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9.xml"/><Relationship Id="rId3" Type="http://schemas.openxmlformats.org/officeDocument/2006/relationships/image" Target="../media/image13.png"/><Relationship Id="rId2" Type="http://schemas.openxmlformats.org/officeDocument/2006/relationships/tags" Target="../tags/tag28.xml"/><Relationship Id="rId1" Type="http://schemas.openxmlformats.org/officeDocument/2006/relationships/tags" Target="../tags/tag27.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4.png"/><Relationship Id="rId2" Type="http://schemas.openxmlformats.org/officeDocument/2006/relationships/tags" Target="../tags/tag31.xml"/><Relationship Id="rId1" Type="http://schemas.openxmlformats.org/officeDocument/2006/relationships/tags" Target="../tags/tag30.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image" Target="../media/image15.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tags" Target="../tags/tag36.xml"/></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tags" Target="../tags/tag37.xml"/></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tags" Target="../tags/tag40.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4.xml"/><Relationship Id="rId7" Type="http://schemas.openxmlformats.org/officeDocument/2006/relationships/tags" Target="../tags/tag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tags" Target="../tags/tag2.xml"/><Relationship Id="rId2" Type="http://schemas.openxmlformats.org/officeDocument/2006/relationships/image" Target="../media/image4.png"/><Relationship Id="rId10" Type="http://schemas.openxmlformats.org/officeDocument/2006/relationships/notesSlide" Target="../notesSlides/notesSlide1.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9" Type="http://schemas.openxmlformats.org/officeDocument/2006/relationships/tags" Target="../tags/tag16.xml"/><Relationship Id="rId8" Type="http://schemas.openxmlformats.org/officeDocument/2006/relationships/tags" Target="../tags/tag15.xml"/><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0" Type="http://schemas.openxmlformats.org/officeDocument/2006/relationships/slideLayout" Target="../slideLayouts/slideLayout1.xml"/><Relationship Id="rId1" Type="http://schemas.openxmlformats.org/officeDocument/2006/relationships/tags" Target="../tags/tag8.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23.xml"/><Relationship Id="rId5" Type="http://schemas.openxmlformats.org/officeDocument/2006/relationships/image" Target="../media/image10.png"/><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571500" y="934879"/>
            <a:ext cx="4903946"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3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3000" b="1">
              <a:solidFill>
                <a:srgbClr val="FF0000"/>
              </a:solidFill>
              <a:latin typeface="HelveticaNeue" panose="02000503000000020004" pitchFamily="2" charset="0"/>
            </a:endParaRPr>
          </a:p>
          <a:p>
            <a:pPr eaLnBrk="1" hangingPunct="1">
              <a:spcBef>
                <a:spcPct val="0"/>
              </a:spcBef>
              <a:buFontTx/>
              <a:buNone/>
              <a:defRPr/>
            </a:pP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更多教学资源请关注</a:t>
            </a: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公众号：溯恩高中英语</a:t>
            </a:r>
            <a:endParaRPr lang="zh-CN" altLang="en-US" sz="3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53539" y="1705451"/>
            <a:ext cx="2519363"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5483543" y="1212533"/>
            <a:ext cx="2702719"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3000" b="1">
                <a:latin typeface="华文新魏" panose="02010800040101010101" pitchFamily="2" charset="-122"/>
              </a:rPr>
              <a:t>知识产权声明</a:t>
            </a:r>
            <a:endParaRPr lang="zh-CN" altLang="en-US" sz="3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620395" y="161290"/>
            <a:ext cx="1811655" cy="502920"/>
          </a:xfrm>
          <a:prstGeom prst="roundRect">
            <a:avLst/>
          </a:prstGeom>
          <a:noFill/>
          <a:ln w="38100">
            <a:solidFill>
              <a:srgbClr val="00B05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tx1"/>
                </a:solidFill>
              </a:rPr>
              <a:t>参与人员</a:t>
            </a:r>
            <a:endParaRPr lang="zh-CN" altLang="en-US" sz="2400">
              <a:solidFill>
                <a:schemeClr val="tx1"/>
              </a:solidFill>
            </a:endParaRPr>
          </a:p>
        </p:txBody>
      </p:sp>
      <p:sp>
        <p:nvSpPr>
          <p:cNvPr id="3" name="文本框 2"/>
          <p:cNvSpPr txBox="1"/>
          <p:nvPr>
            <p:custDataLst>
              <p:tags r:id="rId1"/>
            </p:custDataLst>
          </p:nvPr>
        </p:nvSpPr>
        <p:spPr>
          <a:xfrm>
            <a:off x="269875" y="795655"/>
            <a:ext cx="8619490" cy="510540"/>
          </a:xfrm>
          <a:prstGeom prst="rect">
            <a:avLst/>
          </a:prstGeom>
          <a:noFill/>
          <a:ln w="28575">
            <a:solidFill>
              <a:srgbClr val="7030A0"/>
            </a:solidFill>
          </a:ln>
        </p:spPr>
        <p:txBody>
          <a:bodyPr wrap="square" rtlCol="0" anchor="t">
            <a:noAutofit/>
          </a:bodyPr>
          <a:p>
            <a:pPr indent="0">
              <a:buFont typeface="Arial" panose="020B0604020202020204" pitchFamily="34" charset="0"/>
              <a:buNone/>
            </a:pPr>
            <a:r>
              <a:rPr lang="en-US" altLang="zh-CN" sz="2400">
                <a:latin typeface="Times New Roman" panose="02020603050405020304" charset="0"/>
                <a:cs typeface="Times New Roman" panose="02020603050405020304" charset="0"/>
                <a:sym typeface="+mn-ea"/>
              </a:rPr>
              <a:t>1. Every student in senior one and senior two took part in the activity.</a:t>
            </a:r>
            <a:endParaRPr lang="en-US" altLang="zh-CN" sz="2400">
              <a:latin typeface="Times New Roman" panose="02020603050405020304" charset="0"/>
              <a:cs typeface="Times New Roman" panose="02020603050405020304" charset="0"/>
              <a:sym typeface="+mn-ea"/>
            </a:endParaRPr>
          </a:p>
        </p:txBody>
      </p:sp>
      <p:sp>
        <p:nvSpPr>
          <p:cNvPr id="2" name="文本框 1"/>
          <p:cNvSpPr txBox="1"/>
          <p:nvPr/>
        </p:nvSpPr>
        <p:spPr>
          <a:xfrm>
            <a:off x="269875" y="1381125"/>
            <a:ext cx="8543925" cy="890270"/>
          </a:xfrm>
          <a:prstGeom prst="rect">
            <a:avLst/>
          </a:prstGeom>
          <a:noFill/>
          <a:ln w="28575">
            <a:solidFill>
              <a:srgbClr val="7030A0"/>
            </a:solidFill>
          </a:ln>
        </p:spPr>
        <p:txBody>
          <a:bodyPr wrap="square" rtlCol="0" anchor="t">
            <a:noAutofit/>
          </a:bodyPr>
          <a:p>
            <a:pPr>
              <a:buClrTx/>
              <a:buSzTx/>
              <a:buFont typeface="Arial" panose="020B0604020202020204" pitchFamily="34" charset="0"/>
            </a:pPr>
            <a:r>
              <a:rPr lang="en-US" altLang="zh-CN" sz="2400">
                <a:latin typeface="Times New Roman" panose="02020603050405020304" charset="0"/>
                <a:cs typeface="Times New Roman" panose="02020603050405020304" charset="0"/>
                <a:sym typeface="+mn-ea"/>
              </a:rPr>
              <a:t>2.  Approximately 1200 participants from our school took part in this organized activity.</a:t>
            </a:r>
            <a:endParaRPr lang="en-US" altLang="zh-CN" sz="2400">
              <a:latin typeface="Times New Roman" panose="02020603050405020304" charset="0"/>
              <a:cs typeface="Times New Roman" panose="02020603050405020304" charset="0"/>
              <a:sym typeface="+mn-ea"/>
            </a:endParaRPr>
          </a:p>
        </p:txBody>
      </p:sp>
      <p:sp>
        <p:nvSpPr>
          <p:cNvPr id="5" name="文本框 4"/>
          <p:cNvSpPr txBox="1"/>
          <p:nvPr/>
        </p:nvSpPr>
        <p:spPr>
          <a:xfrm>
            <a:off x="269875" y="2346325"/>
            <a:ext cx="8544560" cy="584200"/>
          </a:xfrm>
          <a:prstGeom prst="rect">
            <a:avLst/>
          </a:prstGeom>
          <a:noFill/>
          <a:ln w="28575">
            <a:solidFill>
              <a:srgbClr val="7030A0"/>
            </a:solidFill>
          </a:ln>
        </p:spPr>
        <p:txBody>
          <a:bodyPr wrap="square" rtlCol="0" anchor="t">
            <a:noAutofit/>
          </a:bodyPr>
          <a:p>
            <a:pPr>
              <a:buClrTx/>
              <a:buSzTx/>
              <a:buFont typeface="Arial" panose="020B0604020202020204" pitchFamily="34" charset="0"/>
            </a:pPr>
            <a:r>
              <a:rPr lang="en-US" altLang="zh-CN" sz="2400">
                <a:latin typeface="Times New Roman" panose="02020603050405020304" charset="0"/>
                <a:cs typeface="Times New Roman" panose="02020603050405020304" charset="0"/>
                <a:sym typeface="+mn-ea"/>
              </a:rPr>
              <a:t>3.  Those who were interested in the activity signed up for it.</a:t>
            </a:r>
            <a:endParaRPr lang="en-US" altLang="zh-CN" sz="2400">
              <a:latin typeface="Times New Roman" panose="02020603050405020304" charset="0"/>
              <a:cs typeface="Times New Roman" panose="02020603050405020304" charset="0"/>
              <a:sym typeface="+mn-ea"/>
            </a:endParaRPr>
          </a:p>
        </p:txBody>
      </p:sp>
      <p:sp>
        <p:nvSpPr>
          <p:cNvPr id="6" name="文本框 5"/>
          <p:cNvSpPr txBox="1"/>
          <p:nvPr/>
        </p:nvSpPr>
        <p:spPr>
          <a:xfrm>
            <a:off x="3389630" y="2988310"/>
            <a:ext cx="5424170" cy="1147445"/>
          </a:xfrm>
          <a:prstGeom prst="rect">
            <a:avLst/>
          </a:prstGeom>
          <a:noFill/>
          <a:ln w="28575">
            <a:solidFill>
              <a:srgbClr val="7030A0"/>
            </a:solidFill>
          </a:ln>
        </p:spPr>
        <p:txBody>
          <a:bodyPr wrap="square" rtlCol="0" anchor="t">
            <a:noAutofit/>
          </a:bodyPr>
          <a:p>
            <a:pPr>
              <a:buClrTx/>
              <a:buSzTx/>
              <a:buFont typeface="Arial" panose="020B0604020202020204" pitchFamily="34" charset="0"/>
            </a:pPr>
            <a:r>
              <a:rPr lang="en-US" altLang="zh-CN" sz="2400">
                <a:latin typeface="Times New Roman" panose="02020603050405020304" charset="0"/>
                <a:cs typeface="Times New Roman" panose="02020603050405020304" charset="0"/>
                <a:sym typeface="+mn-ea"/>
              </a:rPr>
              <a:t>4.  The activity with the theme of getting close to nature attracted 1200 faculty and students to compete in it.</a:t>
            </a:r>
            <a:endParaRPr lang="en-US" altLang="zh-CN" sz="2400">
              <a:latin typeface="Times New Roman" panose="02020603050405020304" charset="0"/>
              <a:cs typeface="Times New Roman" panose="02020603050405020304" charset="0"/>
              <a:sym typeface="+mn-ea"/>
            </a:endParaRPr>
          </a:p>
        </p:txBody>
      </p:sp>
      <p:sp>
        <p:nvSpPr>
          <p:cNvPr id="7" name="文本框 6"/>
          <p:cNvSpPr txBox="1"/>
          <p:nvPr/>
        </p:nvSpPr>
        <p:spPr>
          <a:xfrm>
            <a:off x="3389630" y="4231640"/>
            <a:ext cx="5373370" cy="850900"/>
          </a:xfrm>
          <a:prstGeom prst="rect">
            <a:avLst/>
          </a:prstGeom>
          <a:noFill/>
          <a:ln w="28575">
            <a:solidFill>
              <a:srgbClr val="7030A0"/>
            </a:solidFill>
          </a:ln>
        </p:spPr>
        <p:txBody>
          <a:bodyPr wrap="square" rtlCol="0" anchor="t">
            <a:noAutofit/>
          </a:bodyPr>
          <a:p>
            <a:pPr>
              <a:buClrTx/>
              <a:buSzTx/>
              <a:buFont typeface="Arial" panose="020B0604020202020204" pitchFamily="34" charset="0"/>
            </a:pPr>
            <a:r>
              <a:rPr lang="en-US" altLang="zh-CN" sz="2400">
                <a:latin typeface="Times New Roman" panose="02020603050405020304" charset="0"/>
                <a:cs typeface="Times New Roman" panose="02020603050405020304" charset="0"/>
                <a:sym typeface="+mn-ea"/>
              </a:rPr>
              <a:t>5. 90% of the participants were students, the rest of whom were teachers. </a:t>
            </a:r>
            <a:endParaRPr lang="en-US" altLang="zh-CN" sz="2400">
              <a:latin typeface="Times New Roman" panose="02020603050405020304" charset="0"/>
              <a:cs typeface="Times New Roman" panose="02020603050405020304" charset="0"/>
              <a:sym typeface="+mn-ea"/>
            </a:endParaRPr>
          </a:p>
        </p:txBody>
      </p:sp>
      <p:pic>
        <p:nvPicPr>
          <p:cNvPr id="105" name="图片 104"/>
          <p:cNvPicPr/>
          <p:nvPr/>
        </p:nvPicPr>
        <p:blipFill>
          <a:blip r:embed="rId2"/>
          <a:stretch>
            <a:fillRect/>
          </a:stretch>
        </p:blipFill>
        <p:spPr>
          <a:xfrm>
            <a:off x="96520" y="3175000"/>
            <a:ext cx="2851150" cy="192341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p:bldP spid="2" grpId="0" animBg="1"/>
      <p:bldP spid="2" grpId="1" animBg="1"/>
      <p:bldP spid="5" grpId="0" animBg="1"/>
      <p:bldP spid="5" grpId="1" animBg="1"/>
      <p:bldP spid="6" grpId="0" animBg="1"/>
      <p:bldP spid="6" grpId="1" animBg="1"/>
      <p:bldP spid="7" grpId="0" animBg="1"/>
      <p:bldP spid="7"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圆角矩形 12"/>
          <p:cNvSpPr/>
          <p:nvPr>
            <p:custDataLst>
              <p:tags r:id="rId1"/>
            </p:custDataLst>
          </p:nvPr>
        </p:nvSpPr>
        <p:spPr>
          <a:xfrm>
            <a:off x="256540" y="203200"/>
            <a:ext cx="1772920" cy="502920"/>
          </a:xfrm>
          <a:prstGeom prst="roundRect">
            <a:avLst/>
          </a:prstGeom>
          <a:noFill/>
          <a:ln w="38100">
            <a:solidFill>
              <a:srgbClr val="00B05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a:solidFill>
                  <a:schemeClr val="tx1"/>
                </a:solidFill>
                <a:latin typeface="Times New Roman" panose="02020603050405020304" charset="0"/>
                <a:cs typeface="Times New Roman" panose="02020603050405020304" charset="0"/>
              </a:rPr>
              <a:t>Activity 1</a:t>
            </a:r>
            <a:endParaRPr lang="en-US" altLang="zh-CN" sz="2400">
              <a:solidFill>
                <a:schemeClr val="tx1"/>
              </a:solidFill>
              <a:latin typeface="Times New Roman" panose="02020603050405020304" charset="0"/>
              <a:cs typeface="Times New Roman" panose="02020603050405020304" charset="0"/>
            </a:endParaRPr>
          </a:p>
        </p:txBody>
      </p:sp>
      <p:sp>
        <p:nvSpPr>
          <p:cNvPr id="2" name="文本框 1"/>
          <p:cNvSpPr txBox="1"/>
          <p:nvPr>
            <p:custDataLst>
              <p:tags r:id="rId2"/>
            </p:custDataLst>
          </p:nvPr>
        </p:nvSpPr>
        <p:spPr>
          <a:xfrm>
            <a:off x="393065" y="812800"/>
            <a:ext cx="8374380" cy="1671955"/>
          </a:xfrm>
          <a:prstGeom prst="rect">
            <a:avLst/>
          </a:prstGeom>
          <a:noFill/>
          <a:ln w="28575">
            <a:solidFill>
              <a:srgbClr val="7030A0"/>
            </a:solidFill>
          </a:ln>
        </p:spPr>
        <p:txBody>
          <a:bodyPr wrap="square" rtlCol="0" anchor="t">
            <a:noAutofit/>
          </a:bodyPr>
          <a:p>
            <a:pPr indent="0">
              <a:buFont typeface="Arial" panose="020B0604020202020204" pitchFamily="34" charset="0"/>
              <a:buNone/>
            </a:pPr>
            <a:r>
              <a:rPr lang="en-US" altLang="zh-CN" sz="2400">
                <a:latin typeface="Times New Roman" panose="02020603050405020304" charset="0"/>
                <a:cs typeface="Times New Roman" panose="02020603050405020304" charset="0"/>
                <a:sym typeface="+mn-ea"/>
              </a:rPr>
              <a:t>1. In order to make students get a better understanding of some plants, our school invited an experienced plant expert to give us some explanation about plants on the spot, from which we got some detailed information about a variety of plants.</a:t>
            </a:r>
            <a:endParaRPr lang="en-US" altLang="zh-CN" sz="2400">
              <a:latin typeface="Times New Roman" panose="02020603050405020304" charset="0"/>
              <a:cs typeface="Times New Roman" panose="02020603050405020304" charset="0"/>
              <a:sym typeface="+mn-ea"/>
            </a:endParaRPr>
          </a:p>
        </p:txBody>
      </p:sp>
      <p:pic>
        <p:nvPicPr>
          <p:cNvPr id="6" name="图片 5" descr="20200724112911_HGj58"/>
          <p:cNvPicPr>
            <a:picLocks noChangeAspect="1"/>
          </p:cNvPicPr>
          <p:nvPr/>
        </p:nvPicPr>
        <p:blipFill>
          <a:blip r:embed="rId3"/>
          <a:stretch>
            <a:fillRect/>
          </a:stretch>
        </p:blipFill>
        <p:spPr>
          <a:xfrm>
            <a:off x="6560185" y="2651125"/>
            <a:ext cx="2473325" cy="2492375"/>
          </a:xfrm>
          <a:prstGeom prst="rect">
            <a:avLst/>
          </a:prstGeom>
        </p:spPr>
      </p:pic>
      <p:sp>
        <p:nvSpPr>
          <p:cNvPr id="7" name="文本框 6"/>
          <p:cNvSpPr txBox="1"/>
          <p:nvPr>
            <p:custDataLst>
              <p:tags r:id="rId4"/>
            </p:custDataLst>
          </p:nvPr>
        </p:nvSpPr>
        <p:spPr>
          <a:xfrm>
            <a:off x="393065" y="2772410"/>
            <a:ext cx="5963285" cy="2249170"/>
          </a:xfrm>
          <a:prstGeom prst="rect">
            <a:avLst/>
          </a:prstGeom>
          <a:noFill/>
          <a:ln w="28575">
            <a:solidFill>
              <a:srgbClr val="7030A0"/>
            </a:solidFill>
          </a:ln>
        </p:spPr>
        <p:txBody>
          <a:bodyPr wrap="square" rtlCol="0" anchor="t">
            <a:noAutofit/>
          </a:bodyPr>
          <a:p>
            <a:pPr indent="0">
              <a:buFont typeface="Arial" panose="020B0604020202020204" pitchFamily="34" charset="0"/>
              <a:buNone/>
            </a:pPr>
            <a:r>
              <a:rPr lang="en-US" altLang="zh-CN" sz="2400">
                <a:latin typeface="Times New Roman" panose="02020603050405020304" charset="0"/>
                <a:cs typeface="Times New Roman" panose="02020603050405020304" charset="0"/>
                <a:sym typeface="+mn-ea"/>
              </a:rPr>
              <a:t>2.  In order to know some plants around us, in the activity, we took a lot of photos, for those that we were unfamiliar with, we could either turn to some experts or search them on the  internet, through which we students have learned a lot. </a:t>
            </a:r>
            <a:endParaRPr lang="en-US" altLang="zh-CN" sz="2400">
              <a:latin typeface="Times New Roman" panose="02020603050405020304" charset="0"/>
              <a:cs typeface="Times New Roman" panose="0202060305040502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3" grpId="1" animBg="1"/>
      <p:bldP spid="2" grpId="0" bldLvl="0" animBg="1"/>
      <p:bldP spid="2" grpId="1"/>
      <p:bldP spid="7" grpId="0" bldLvl="0" animBg="1"/>
      <p:bldP spid="7"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圆角矩形 12"/>
          <p:cNvSpPr/>
          <p:nvPr>
            <p:custDataLst>
              <p:tags r:id="rId1"/>
            </p:custDataLst>
          </p:nvPr>
        </p:nvSpPr>
        <p:spPr>
          <a:xfrm>
            <a:off x="256540" y="203200"/>
            <a:ext cx="1772920" cy="502920"/>
          </a:xfrm>
          <a:prstGeom prst="roundRect">
            <a:avLst/>
          </a:prstGeom>
          <a:noFill/>
          <a:ln w="38100">
            <a:solidFill>
              <a:srgbClr val="00B05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a:solidFill>
                  <a:schemeClr val="tx1"/>
                </a:solidFill>
                <a:latin typeface="Times New Roman" panose="02020603050405020304" charset="0"/>
                <a:cs typeface="Times New Roman" panose="02020603050405020304" charset="0"/>
              </a:rPr>
              <a:t>Activity 2</a:t>
            </a:r>
            <a:endParaRPr lang="en-US" altLang="zh-CN" sz="2400">
              <a:solidFill>
                <a:schemeClr val="tx1"/>
              </a:solidFill>
              <a:latin typeface="Times New Roman" panose="02020603050405020304" charset="0"/>
              <a:cs typeface="Times New Roman" panose="02020603050405020304" charset="0"/>
            </a:endParaRPr>
          </a:p>
        </p:txBody>
      </p:sp>
      <p:sp>
        <p:nvSpPr>
          <p:cNvPr id="3" name="文本框 2"/>
          <p:cNvSpPr txBox="1"/>
          <p:nvPr>
            <p:custDataLst>
              <p:tags r:id="rId2"/>
            </p:custDataLst>
          </p:nvPr>
        </p:nvSpPr>
        <p:spPr>
          <a:xfrm>
            <a:off x="393065" y="812800"/>
            <a:ext cx="8374380" cy="2013585"/>
          </a:xfrm>
          <a:prstGeom prst="rect">
            <a:avLst/>
          </a:prstGeom>
          <a:noFill/>
          <a:ln w="28575">
            <a:solidFill>
              <a:srgbClr val="7030A0"/>
            </a:solidFill>
          </a:ln>
        </p:spPr>
        <p:txBody>
          <a:bodyPr wrap="square" rtlCol="0" anchor="t">
            <a:noAutofit/>
          </a:bodyPr>
          <a:p>
            <a:pPr indent="0">
              <a:buFont typeface="Arial" panose="020B0604020202020204" pitchFamily="34" charset="0"/>
              <a:buNone/>
            </a:pPr>
            <a:r>
              <a:rPr lang="en-US" altLang="zh-CN" sz="2400">
                <a:latin typeface="Times New Roman" panose="02020603050405020304" charset="0"/>
                <a:cs typeface="Times New Roman" panose="02020603050405020304" charset="0"/>
                <a:sym typeface="+mn-ea"/>
              </a:rPr>
              <a:t>1. In order to dvevlop the students’ love with nature, we hold a match named “Planting Trees” at 2 pm. we actively competed in it, some digging, some planting and others watering. The board with some words “The students and teachers form xx school planted the trees in person” found our activity.</a:t>
            </a:r>
            <a:endParaRPr lang="en-US" altLang="zh-CN" sz="2400">
              <a:latin typeface="Times New Roman" panose="02020603050405020304" charset="0"/>
              <a:cs typeface="Times New Roman" panose="02020603050405020304" charset="0"/>
            </a:endParaRPr>
          </a:p>
          <a:p>
            <a:pPr indent="0">
              <a:buFont typeface="Arial" panose="020B0604020202020204" pitchFamily="34" charset="0"/>
              <a:buNone/>
            </a:pPr>
            <a:endParaRPr lang="en-US" altLang="zh-CN" sz="2400">
              <a:latin typeface="Times New Roman" panose="02020603050405020304" charset="0"/>
              <a:cs typeface="Times New Roman" panose="02020603050405020304" charset="0"/>
              <a:sym typeface="+mn-ea"/>
            </a:endParaRPr>
          </a:p>
        </p:txBody>
      </p:sp>
      <p:pic>
        <p:nvPicPr>
          <p:cNvPr id="4" name="图片 3" descr="t01cf2d756e482bea79"/>
          <p:cNvPicPr>
            <a:picLocks noChangeAspect="1"/>
          </p:cNvPicPr>
          <p:nvPr/>
        </p:nvPicPr>
        <p:blipFill>
          <a:blip r:embed="rId3"/>
          <a:stretch>
            <a:fillRect/>
          </a:stretch>
        </p:blipFill>
        <p:spPr>
          <a:xfrm>
            <a:off x="138430" y="2983230"/>
            <a:ext cx="2264410" cy="2264410"/>
          </a:xfrm>
          <a:prstGeom prst="rect">
            <a:avLst/>
          </a:prstGeom>
        </p:spPr>
      </p:pic>
      <p:sp>
        <p:nvSpPr>
          <p:cNvPr id="6" name="文本框 5"/>
          <p:cNvSpPr txBox="1"/>
          <p:nvPr/>
        </p:nvSpPr>
        <p:spPr>
          <a:xfrm>
            <a:off x="2339340" y="3882390"/>
            <a:ext cx="6479540" cy="1175385"/>
          </a:xfrm>
          <a:prstGeom prst="rect">
            <a:avLst/>
          </a:prstGeom>
          <a:noFill/>
          <a:ln w="28575">
            <a:solidFill>
              <a:srgbClr val="7030A0"/>
            </a:solidFill>
          </a:ln>
        </p:spPr>
        <p:txBody>
          <a:bodyPr wrap="square" rtlCol="0" anchor="t">
            <a:noAutofit/>
          </a:bodyPr>
          <a:p>
            <a:pPr indent="0">
              <a:buFont typeface="Arial" panose="020B0604020202020204" pitchFamily="34" charset="0"/>
              <a:buNone/>
            </a:pPr>
            <a:r>
              <a:rPr lang="en-US" altLang="zh-CN" sz="2400">
                <a:latin typeface="Times New Roman" panose="02020603050405020304" charset="0"/>
                <a:cs typeface="Times New Roman" panose="02020603050405020304" charset="0"/>
                <a:sym typeface="+mn-ea"/>
              </a:rPr>
              <a:t>3. In order to give plants a friendly environment to grow, we spontaneously organized an activity to pull weeds out at 10 am..</a:t>
            </a:r>
            <a:endParaRPr lang="en-US" altLang="zh-CN" sz="2400">
              <a:latin typeface="Times New Roman" panose="02020603050405020304" charset="0"/>
              <a:cs typeface="Times New Roman" panose="02020603050405020304" charset="0"/>
              <a:sym typeface="+mn-ea"/>
            </a:endParaRPr>
          </a:p>
        </p:txBody>
      </p:sp>
      <p:sp>
        <p:nvSpPr>
          <p:cNvPr id="7" name="文本框 6"/>
          <p:cNvSpPr txBox="1"/>
          <p:nvPr/>
        </p:nvSpPr>
        <p:spPr>
          <a:xfrm>
            <a:off x="2029460" y="2933065"/>
            <a:ext cx="6737985" cy="838835"/>
          </a:xfrm>
          <a:prstGeom prst="rect">
            <a:avLst/>
          </a:prstGeom>
          <a:noFill/>
          <a:ln w="28575">
            <a:solidFill>
              <a:srgbClr val="7030A0"/>
            </a:solidFill>
          </a:ln>
        </p:spPr>
        <p:txBody>
          <a:bodyPr wrap="square" rtlCol="0" anchor="t">
            <a:noAutofit/>
          </a:bodyPr>
          <a:p>
            <a:pPr indent="0">
              <a:buFont typeface="Arial" panose="020B0604020202020204" pitchFamily="34" charset="0"/>
              <a:buNone/>
            </a:pPr>
            <a:r>
              <a:rPr lang="en-US" altLang="zh-CN" sz="2400">
                <a:latin typeface="Times New Roman" panose="02020603050405020304" charset="0"/>
                <a:cs typeface="Times New Roman" panose="02020603050405020304" charset="0"/>
                <a:sym typeface="+mn-ea"/>
              </a:rPr>
              <a:t>2. During the activity, 500 new trees were planted  by our school as planned. </a:t>
            </a:r>
            <a:endParaRPr lang="en-US" altLang="zh-CN" sz="2400">
              <a:latin typeface="Times New Roman" panose="02020603050405020304" charset="0"/>
              <a:cs typeface="Times New Roman" panose="02020603050405020304" charset="0"/>
            </a:endParaRPr>
          </a:p>
          <a:p>
            <a:pPr indent="0">
              <a:buFont typeface="Arial" panose="020B0604020202020204" pitchFamily="34" charset="0"/>
              <a:buNone/>
            </a:pPr>
            <a:endParaRPr lang="en-US" altLang="zh-CN" sz="2400">
              <a:latin typeface="Times New Roman" panose="02020603050405020304" charset="0"/>
              <a:cs typeface="Times New Roman" panose="0202060305040502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3" grpId="1" animBg="1"/>
      <p:bldP spid="3" grpId="0" bldLvl="0" animBg="1"/>
      <p:bldP spid="3" grpId="1"/>
      <p:bldP spid="7" grpId="0" animBg="1"/>
      <p:bldP spid="7" grpId="1" animBg="1"/>
      <p:bldP spid="6" grpId="0" bldLvl="0" animBg="1"/>
      <p:bldP spid="6"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nvSpPr>
        <p:spPr>
          <a:xfrm>
            <a:off x="184150" y="186055"/>
            <a:ext cx="8432165" cy="498475"/>
          </a:xfrm>
          <a:prstGeom prst="rect">
            <a:avLst/>
          </a:prstGeom>
          <a:solidFill>
            <a:schemeClr val="accent2"/>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l">
              <a:buClrTx/>
              <a:buSzTx/>
              <a:buFontTx/>
            </a:pPr>
            <a:r>
              <a:rPr lang="zh-CN" altLang="en-US" sz="3200">
                <a:solidFill>
                  <a:schemeClr val="tx1"/>
                </a:solidFill>
                <a:latin typeface="Times New Roman" panose="02020603050405020304" charset="0"/>
                <a:cs typeface="Times New Roman" panose="02020603050405020304" charset="0"/>
                <a:sym typeface="+mn-ea"/>
              </a:rPr>
              <a:t>结尾（</a:t>
            </a:r>
            <a:r>
              <a:rPr lang="en-US" altLang="zh-CN" sz="3200">
                <a:solidFill>
                  <a:schemeClr val="tx1"/>
                </a:solidFill>
                <a:latin typeface="Times New Roman" panose="02020603050405020304" charset="0"/>
                <a:cs typeface="Times New Roman" panose="02020603050405020304" charset="0"/>
                <a:sym typeface="+mn-ea"/>
              </a:rPr>
              <a:t>ending</a:t>
            </a:r>
            <a:r>
              <a:rPr lang="zh-CN" altLang="en-US" sz="3200">
                <a:solidFill>
                  <a:schemeClr val="tx1"/>
                </a:solidFill>
                <a:latin typeface="Times New Roman" panose="02020603050405020304" charset="0"/>
                <a:cs typeface="Times New Roman" panose="02020603050405020304" charset="0"/>
                <a:sym typeface="+mn-ea"/>
              </a:rPr>
              <a:t>）</a:t>
            </a:r>
            <a:r>
              <a:rPr lang="en-US" altLang="zh-CN" sz="3200">
                <a:solidFill>
                  <a:schemeClr val="tx1"/>
                </a:solidFill>
                <a:latin typeface="Times New Roman" panose="02020603050405020304" charset="0"/>
                <a:cs typeface="Times New Roman" panose="02020603050405020304" charset="0"/>
                <a:sym typeface="+mn-ea"/>
              </a:rPr>
              <a:t>:</a:t>
            </a:r>
            <a:r>
              <a:rPr lang="zh-CN" altLang="en-US" sz="3200">
                <a:solidFill>
                  <a:schemeClr val="tx1"/>
                </a:solidFill>
                <a:latin typeface="Times New Roman" panose="02020603050405020304" charset="0"/>
                <a:cs typeface="Times New Roman" panose="02020603050405020304" charset="0"/>
                <a:sym typeface="+mn-ea"/>
              </a:rPr>
              <a:t>对活动意义的收获和感想</a:t>
            </a:r>
            <a:endParaRPr lang="zh-CN" altLang="en-US" sz="3200">
              <a:solidFill>
                <a:schemeClr val="tx1"/>
              </a:solidFill>
              <a:latin typeface="Times New Roman" panose="02020603050405020304" charset="0"/>
              <a:cs typeface="Times New Roman" panose="02020603050405020304" charset="0"/>
              <a:sym typeface="+mn-ea"/>
            </a:endParaRPr>
          </a:p>
        </p:txBody>
      </p:sp>
      <p:sp>
        <p:nvSpPr>
          <p:cNvPr id="4" name="文本框 3"/>
          <p:cNvSpPr txBox="1"/>
          <p:nvPr/>
        </p:nvSpPr>
        <p:spPr>
          <a:xfrm>
            <a:off x="266700" y="2134235"/>
            <a:ext cx="4366895" cy="1599565"/>
          </a:xfrm>
          <a:prstGeom prst="rect">
            <a:avLst/>
          </a:prstGeom>
          <a:noFill/>
          <a:ln w="28575">
            <a:solidFill>
              <a:srgbClr val="7030A0"/>
            </a:solidFill>
          </a:ln>
        </p:spPr>
        <p:txBody>
          <a:bodyPr wrap="square" rtlCol="0" anchor="t">
            <a:noAutofit/>
          </a:bodyPr>
          <a:p>
            <a:pPr indent="0">
              <a:buFont typeface="Arial" panose="020B0604020202020204" pitchFamily="34" charset="0"/>
              <a:buNone/>
            </a:pPr>
            <a:r>
              <a:rPr lang="en-US" altLang="zh-CN" sz="2400">
                <a:latin typeface="Times New Roman" panose="02020603050405020304" charset="0"/>
                <a:ea typeface="宋体" panose="02010600030101010101" pitchFamily="2" charset="-122"/>
                <a:cs typeface="Times New Roman" panose="02020603050405020304" charset="0"/>
                <a:sym typeface="+mn-ea"/>
              </a:rPr>
              <a:t>Through the activity not only did we </a:t>
            </a:r>
            <a:r>
              <a:rPr lang="en-US" altLang="zh-CN" sz="2400">
                <a:latin typeface="Times New Roman" panose="02020603050405020304" charset="0"/>
                <a:cs typeface="Times New Roman" panose="02020603050405020304" charset="0"/>
                <a:sym typeface="+mn-ea"/>
              </a:rPr>
              <a:t>know some plants but also we got a better understanding of  some plants’ behaviour. </a:t>
            </a:r>
            <a:endParaRPr lang="en-US" altLang="zh-CN" sz="2400">
              <a:latin typeface="Times New Roman" panose="02020603050405020304" charset="0"/>
              <a:cs typeface="Times New Roman" panose="02020603050405020304" charset="0"/>
              <a:sym typeface="+mn-ea"/>
            </a:endParaRPr>
          </a:p>
        </p:txBody>
      </p:sp>
      <p:sp>
        <p:nvSpPr>
          <p:cNvPr id="5" name="文本框 4"/>
          <p:cNvSpPr txBox="1"/>
          <p:nvPr/>
        </p:nvSpPr>
        <p:spPr>
          <a:xfrm>
            <a:off x="266700" y="779145"/>
            <a:ext cx="8155305" cy="1260475"/>
          </a:xfrm>
          <a:prstGeom prst="rect">
            <a:avLst/>
          </a:prstGeom>
          <a:noFill/>
          <a:ln w="28575">
            <a:solidFill>
              <a:srgbClr val="00B0F0"/>
            </a:solidFill>
          </a:ln>
        </p:spPr>
        <p:txBody>
          <a:bodyPr wrap="square" rtlCol="0">
            <a:spAutoFit/>
          </a:bodyPr>
          <a:p>
            <a:r>
              <a:rPr lang="en-US" altLang="zh-CN" sz="2800">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上周末你参加了学校学生会组织的“认识你身边的植物”活动，请你给校英文报写一篇报道。</a:t>
            </a:r>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zh-CN" altLang="en-US" sz="2400">
                <a:latin typeface="宋体" panose="02010600030101010101" pitchFamily="2" charset="-122"/>
                <a:ea typeface="宋体" panose="02010600030101010101" pitchFamily="2" charset="-122"/>
                <a:cs typeface="宋体" panose="02010600030101010101" pitchFamily="2" charset="-122"/>
                <a:sym typeface="+mn-ea"/>
              </a:rPr>
              <a:t>  1.活动的过程；2.收获与感想。</a:t>
            </a:r>
            <a:endParaRPr lang="en-US" altLang="zh-CN" sz="2400">
              <a:latin typeface="Times New Roman" panose="02020603050405020304" charset="0"/>
              <a:cs typeface="Times New Roman" panose="02020603050405020304" charset="0"/>
            </a:endParaRPr>
          </a:p>
        </p:txBody>
      </p:sp>
      <p:sp>
        <p:nvSpPr>
          <p:cNvPr id="7" name="文本框 6"/>
          <p:cNvSpPr txBox="1"/>
          <p:nvPr/>
        </p:nvSpPr>
        <p:spPr>
          <a:xfrm>
            <a:off x="266700" y="3828415"/>
            <a:ext cx="4366895" cy="1214120"/>
          </a:xfrm>
          <a:prstGeom prst="rect">
            <a:avLst/>
          </a:prstGeom>
          <a:noFill/>
          <a:ln w="28575">
            <a:solidFill>
              <a:srgbClr val="7030A0"/>
            </a:solidFill>
          </a:ln>
        </p:spPr>
        <p:txBody>
          <a:bodyPr wrap="square" rtlCol="0" anchor="t">
            <a:noAutofit/>
          </a:bodyPr>
          <a:p>
            <a:pPr lvl="0" algn="l">
              <a:buClrTx/>
              <a:buSzTx/>
              <a:buFont typeface="Arial" panose="020B0604020202020204" pitchFamily="34" charset="0"/>
            </a:pPr>
            <a:r>
              <a:rPr lang="en-US" altLang="zh-CN" sz="2400">
                <a:latin typeface="Times New Roman" panose="02020603050405020304" charset="0"/>
                <a:ea typeface="宋体" panose="02010600030101010101" pitchFamily="2" charset="-122"/>
                <a:cs typeface="Times New Roman" panose="02020603050405020304" charset="0"/>
                <a:sym typeface="+mn-ea"/>
              </a:rPr>
              <a:t>We realize that we can make ourselves useful to those plants that need help and care. </a:t>
            </a:r>
            <a:endParaRPr lang="en-US" altLang="zh-CN" sz="2400">
              <a:latin typeface="Times New Roman" panose="02020603050405020304" charset="0"/>
              <a:ea typeface="宋体" panose="02010600030101010101" pitchFamily="2" charset="-122"/>
              <a:cs typeface="Times New Roman" panose="02020603050405020304" charset="0"/>
              <a:sym typeface="+mn-ea"/>
            </a:endParaRPr>
          </a:p>
        </p:txBody>
      </p:sp>
      <p:sp>
        <p:nvSpPr>
          <p:cNvPr id="8" name="文本框 7"/>
          <p:cNvSpPr txBox="1"/>
          <p:nvPr/>
        </p:nvSpPr>
        <p:spPr>
          <a:xfrm>
            <a:off x="4789170" y="2100580"/>
            <a:ext cx="4148455" cy="1890395"/>
          </a:xfrm>
          <a:prstGeom prst="rect">
            <a:avLst/>
          </a:prstGeom>
          <a:noFill/>
          <a:ln w="28575">
            <a:solidFill>
              <a:srgbClr val="7030A0"/>
            </a:solidFill>
          </a:ln>
        </p:spPr>
        <p:txBody>
          <a:bodyPr wrap="square" rtlCol="0" anchor="t">
            <a:noAutofit/>
          </a:bodyPr>
          <a:p>
            <a:pPr lvl="0" algn="l">
              <a:buClrTx/>
              <a:buSzTx/>
              <a:buFont typeface="Arial" panose="020B0604020202020204" pitchFamily="34" charset="0"/>
            </a:pPr>
            <a:r>
              <a:rPr lang="en-US" altLang="zh-CN" sz="2400">
                <a:latin typeface="Times New Roman" panose="02020603050405020304" charset="0"/>
                <a:cs typeface="Times New Roman" panose="02020603050405020304" charset="0"/>
                <a:sym typeface="+mn-ea"/>
              </a:rPr>
              <a:t>As is known to all, protecting plants is to help ourselves. Only when the plants grow well can they provide a peaceful home for our human.</a:t>
            </a:r>
            <a:endParaRPr lang="en-US" altLang="zh-CN" sz="2400">
              <a:latin typeface="Times New Roman" panose="02020603050405020304" charset="0"/>
              <a:cs typeface="Times New Roman" panose="02020603050405020304" charset="0"/>
            </a:endParaRPr>
          </a:p>
          <a:p>
            <a:pPr lvl="0" algn="l">
              <a:buClrTx/>
              <a:buSzTx/>
              <a:buFont typeface="Arial" panose="020B0604020202020204" pitchFamily="34" charset="0"/>
            </a:pPr>
            <a:endParaRPr lang="en-US" altLang="zh-CN" sz="2400">
              <a:latin typeface="Times New Roman" panose="02020603050405020304" charset="0"/>
              <a:ea typeface="宋体" panose="02010600030101010101" pitchFamily="2" charset="-122"/>
              <a:cs typeface="Times New Roman" panose="02020603050405020304" charset="0"/>
              <a:sym typeface="+mn-ea"/>
            </a:endParaRPr>
          </a:p>
        </p:txBody>
      </p:sp>
      <p:pic>
        <p:nvPicPr>
          <p:cNvPr id="9" name="图片 8" descr="fangzhenshu-33164508_3"/>
          <p:cNvPicPr>
            <a:picLocks noChangeAspect="1"/>
          </p:cNvPicPr>
          <p:nvPr/>
        </p:nvPicPr>
        <p:blipFill>
          <a:blip r:embed="rId1"/>
          <a:srcRect l="15452" t="6567" r="10803"/>
          <a:stretch>
            <a:fillRect/>
          </a:stretch>
        </p:blipFill>
        <p:spPr>
          <a:xfrm>
            <a:off x="7472045" y="3658235"/>
            <a:ext cx="1577975" cy="1553845"/>
          </a:xfrm>
          <a:prstGeom prst="rect">
            <a:avLst/>
          </a:prstGeom>
        </p:spPr>
      </p:pic>
      <p:pic>
        <p:nvPicPr>
          <p:cNvPr id="10" name="图片 9" descr="fangzhenshu-33164508_3"/>
          <p:cNvPicPr>
            <a:picLocks noChangeAspect="1"/>
          </p:cNvPicPr>
          <p:nvPr>
            <p:custDataLst>
              <p:tags r:id="rId2"/>
            </p:custDataLst>
          </p:nvPr>
        </p:nvPicPr>
        <p:blipFill>
          <a:blip r:embed="rId1"/>
          <a:stretch>
            <a:fillRect/>
          </a:stretch>
        </p:blipFill>
        <p:spPr>
          <a:xfrm>
            <a:off x="6094730" y="3828415"/>
            <a:ext cx="1611630" cy="1300480"/>
          </a:xfrm>
          <a:prstGeom prst="rect">
            <a:avLst/>
          </a:prstGeom>
        </p:spPr>
      </p:pic>
      <p:pic>
        <p:nvPicPr>
          <p:cNvPr id="11" name="图片 10" descr="fangzhenshu-33164508_3"/>
          <p:cNvPicPr>
            <a:picLocks noChangeAspect="1"/>
          </p:cNvPicPr>
          <p:nvPr>
            <p:custDataLst>
              <p:tags r:id="rId3"/>
            </p:custDataLst>
          </p:nvPr>
        </p:nvPicPr>
        <p:blipFill>
          <a:blip r:embed="rId1"/>
          <a:stretch>
            <a:fillRect/>
          </a:stretch>
        </p:blipFill>
        <p:spPr>
          <a:xfrm>
            <a:off x="4789170" y="3909060"/>
            <a:ext cx="1684020" cy="11785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animBg="1"/>
      <p:bldP spid="7" grpId="1" animBg="1"/>
      <p:bldP spid="8" grpId="0" animBg="1"/>
      <p:bldP spid="8"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418465" y="262890"/>
            <a:ext cx="8289290" cy="1233170"/>
          </a:xfrm>
          <a:prstGeom prst="rect">
            <a:avLst/>
          </a:prstGeom>
          <a:noFill/>
          <a:ln w="28575">
            <a:solidFill>
              <a:srgbClr val="7030A0"/>
            </a:solidFill>
          </a:ln>
        </p:spPr>
        <p:txBody>
          <a:bodyPr wrap="square" rtlCol="0" anchor="t">
            <a:noAutofit/>
          </a:bodyPr>
          <a:p>
            <a:pPr indent="0">
              <a:buFont typeface="Arial" panose="020B0604020202020204" pitchFamily="34" charset="0"/>
              <a:buNone/>
            </a:pPr>
            <a:r>
              <a:rPr lang="en-US" altLang="zh-CN" sz="2400">
                <a:latin typeface="Times New Roman" panose="02020603050405020304" charset="0"/>
                <a:cs typeface="Times New Roman" panose="02020603050405020304" charset="0"/>
                <a:sym typeface="+mn-ea"/>
              </a:rPr>
              <a:t> We benefit a lot from their behaviour of the plants,  For example, we have learned the tenacity from the grass, and we will apply the spirit to our study, which will help me a lot in the future.</a:t>
            </a:r>
            <a:endParaRPr lang="en-US" altLang="zh-CN" sz="2400">
              <a:latin typeface="Times New Roman" panose="02020603050405020304" charset="0"/>
              <a:cs typeface="Times New Roman" panose="02020603050405020304" charset="0"/>
              <a:sym typeface="+mn-ea"/>
            </a:endParaRPr>
          </a:p>
        </p:txBody>
      </p:sp>
      <p:sp>
        <p:nvSpPr>
          <p:cNvPr id="14" name="文本框 13"/>
          <p:cNvSpPr txBox="1"/>
          <p:nvPr/>
        </p:nvSpPr>
        <p:spPr>
          <a:xfrm>
            <a:off x="418465" y="1687195"/>
            <a:ext cx="8357870" cy="1544955"/>
          </a:xfrm>
          <a:prstGeom prst="rect">
            <a:avLst/>
          </a:prstGeom>
          <a:noFill/>
          <a:ln w="28575">
            <a:solidFill>
              <a:srgbClr val="7030A0"/>
            </a:solidFill>
          </a:ln>
        </p:spPr>
        <p:txBody>
          <a:bodyPr wrap="square" rtlCol="0" anchor="t">
            <a:noAutofit/>
          </a:bodyPr>
          <a:p>
            <a:pPr lvl="0" algn="l">
              <a:buClrTx/>
              <a:buSzTx/>
              <a:buFont typeface="Arial" panose="020B0604020202020204" pitchFamily="34" charset="0"/>
            </a:pPr>
            <a:r>
              <a:rPr lang="en-US" altLang="zh-CN" sz="2400">
                <a:latin typeface="Times New Roman" panose="02020603050405020304" charset="0"/>
                <a:cs typeface="Times New Roman" panose="02020603050405020304" charset="0"/>
                <a:sym typeface="+mn-ea"/>
              </a:rPr>
              <a:t>We exposed ourselves to the beautiful nature. Not only did it erase our pressure from heavy study, but also it was a comprehensive education for us students. Therefore, we all think highly of it, expecting more activities like this can be held in the future.</a:t>
            </a:r>
            <a:endParaRPr lang="en-US" altLang="zh-CN" sz="2400">
              <a:latin typeface="Times New Roman" panose="02020603050405020304" charset="0"/>
              <a:cs typeface="Times New Roman" panose="02020603050405020304" charset="0"/>
              <a:sym typeface="+mn-ea"/>
            </a:endParaRPr>
          </a:p>
          <a:p>
            <a:pPr lvl="0" algn="l">
              <a:buClrTx/>
              <a:buSzTx/>
              <a:buFont typeface="Arial" panose="020B0604020202020204" pitchFamily="34" charset="0"/>
            </a:pPr>
            <a:endParaRPr lang="en-US" altLang="zh-CN" sz="2400">
              <a:latin typeface="Times New Roman" panose="02020603050405020304" charset="0"/>
              <a:cs typeface="Times New Roman" panose="02020603050405020304" charset="0"/>
              <a:sym typeface="+mn-ea"/>
            </a:endParaRPr>
          </a:p>
        </p:txBody>
      </p:sp>
      <p:sp>
        <p:nvSpPr>
          <p:cNvPr id="6" name="文本框 5"/>
          <p:cNvSpPr txBox="1"/>
          <p:nvPr/>
        </p:nvSpPr>
        <p:spPr>
          <a:xfrm>
            <a:off x="3239770" y="3423285"/>
            <a:ext cx="5578475" cy="1642745"/>
          </a:xfrm>
          <a:prstGeom prst="rect">
            <a:avLst/>
          </a:prstGeom>
          <a:noFill/>
          <a:ln w="28575">
            <a:solidFill>
              <a:srgbClr val="7030A0"/>
            </a:solidFill>
          </a:ln>
        </p:spPr>
        <p:txBody>
          <a:bodyPr wrap="square" rtlCol="0" anchor="t">
            <a:noAutofit/>
          </a:bodyPr>
          <a:p>
            <a:pPr lvl="0" algn="l">
              <a:buClrTx/>
              <a:buSzTx/>
              <a:buFont typeface="Arial" panose="020B0604020202020204" pitchFamily="34" charset="0"/>
            </a:pPr>
            <a:r>
              <a:rPr lang="en-US" altLang="zh-CN" sz="2400">
                <a:latin typeface="Times New Roman" panose="02020603050405020304" charset="0"/>
                <a:cs typeface="Times New Roman" panose="02020603050405020304" charset="0"/>
                <a:sym typeface="+mn-ea"/>
              </a:rPr>
              <a:t>We got a lot of benefits from the activity. Not only did it provide us an chance to get close to nature and it offered us relaxation from heavy school life.</a:t>
            </a:r>
            <a:endParaRPr lang="en-US" altLang="zh-CN" sz="2400">
              <a:latin typeface="Times New Roman" panose="02020603050405020304" charset="0"/>
              <a:cs typeface="Times New Roman" panose="02020603050405020304" charset="0"/>
              <a:sym typeface="+mn-ea"/>
            </a:endParaRPr>
          </a:p>
        </p:txBody>
      </p:sp>
      <p:pic>
        <p:nvPicPr>
          <p:cNvPr id="7" name="图片 6" descr="t01baa0bfb19added56"/>
          <p:cNvPicPr>
            <a:picLocks noChangeAspect="1"/>
          </p:cNvPicPr>
          <p:nvPr/>
        </p:nvPicPr>
        <p:blipFill>
          <a:blip r:embed="rId1"/>
          <a:stretch>
            <a:fillRect/>
          </a:stretch>
        </p:blipFill>
        <p:spPr>
          <a:xfrm flipH="1">
            <a:off x="90805" y="3423920"/>
            <a:ext cx="1311275" cy="1719580"/>
          </a:xfrm>
          <a:prstGeom prst="rect">
            <a:avLst/>
          </a:prstGeom>
        </p:spPr>
      </p:pic>
      <p:pic>
        <p:nvPicPr>
          <p:cNvPr id="8" name="图片 7" descr="t01baa0bfb19added56"/>
          <p:cNvPicPr>
            <a:picLocks noChangeAspect="1"/>
          </p:cNvPicPr>
          <p:nvPr>
            <p:custDataLst>
              <p:tags r:id="rId2"/>
            </p:custDataLst>
          </p:nvPr>
        </p:nvPicPr>
        <p:blipFill>
          <a:blip r:embed="rId1"/>
          <a:stretch>
            <a:fillRect/>
          </a:stretch>
        </p:blipFill>
        <p:spPr>
          <a:xfrm flipH="1">
            <a:off x="1043940" y="3423285"/>
            <a:ext cx="1311275" cy="1720850"/>
          </a:xfrm>
          <a:prstGeom prst="rect">
            <a:avLst/>
          </a:prstGeom>
        </p:spPr>
      </p:pic>
      <p:pic>
        <p:nvPicPr>
          <p:cNvPr id="9" name="图片 8" descr="t01baa0bfb19added56"/>
          <p:cNvPicPr>
            <a:picLocks noChangeAspect="1"/>
          </p:cNvPicPr>
          <p:nvPr>
            <p:custDataLst>
              <p:tags r:id="rId3"/>
            </p:custDataLst>
          </p:nvPr>
        </p:nvPicPr>
        <p:blipFill>
          <a:blip r:embed="rId1"/>
          <a:stretch>
            <a:fillRect/>
          </a:stretch>
        </p:blipFill>
        <p:spPr>
          <a:xfrm flipH="1">
            <a:off x="1867535" y="3502660"/>
            <a:ext cx="1311275" cy="17208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6" grpId="0" animBg="1"/>
      <p:bldP spid="6"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09270" y="486410"/>
            <a:ext cx="8060055" cy="1584325"/>
          </a:xfrm>
          <a:prstGeom prst="rect">
            <a:avLst/>
          </a:prstGeom>
          <a:noFill/>
          <a:ln w="28575">
            <a:solidFill>
              <a:srgbClr val="7030A0"/>
            </a:solidFill>
          </a:ln>
        </p:spPr>
        <p:txBody>
          <a:bodyPr wrap="square" rtlCol="0" anchor="t">
            <a:noAutofit/>
          </a:bodyPr>
          <a:p>
            <a:pPr lvl="0" algn="l">
              <a:buClrTx/>
              <a:buSzTx/>
              <a:buFont typeface="Arial" panose="020B0604020202020204" pitchFamily="34" charset="0"/>
            </a:pPr>
            <a:r>
              <a:rPr lang="en-US" altLang="zh-CN" sz="2400">
                <a:latin typeface="Times New Roman" panose="02020603050405020304" charset="0"/>
                <a:cs typeface="Times New Roman" panose="02020603050405020304" charset="0"/>
                <a:sym typeface="+mn-ea"/>
              </a:rPr>
              <a:t>Exhausted  as we were, we all felt the activity was worth. Because it aided us to rediscover the world--- realizing the importance of protecting the plants: Plants are to us what water is to fish. </a:t>
            </a:r>
            <a:endParaRPr lang="en-US" altLang="zh-CN" sz="2400">
              <a:latin typeface="Times New Roman" panose="02020603050405020304" charset="0"/>
              <a:cs typeface="Times New Roman" panose="02020603050405020304" charset="0"/>
              <a:sym typeface="+mn-ea"/>
            </a:endParaRPr>
          </a:p>
          <a:p>
            <a:pPr lvl="0" algn="l">
              <a:buClrTx/>
              <a:buSzTx/>
              <a:buFont typeface="Arial" panose="020B0604020202020204" pitchFamily="34" charset="0"/>
            </a:pPr>
            <a:r>
              <a:rPr lang="en-US" altLang="zh-CN" sz="2400">
                <a:latin typeface="Times New Roman" panose="02020603050405020304" charset="0"/>
                <a:cs typeface="Times New Roman" panose="02020603050405020304" charset="0"/>
                <a:sym typeface="+mn-ea"/>
              </a:rPr>
              <a:t> </a:t>
            </a:r>
            <a:endParaRPr lang="en-US" altLang="zh-CN" sz="2400">
              <a:latin typeface="Times New Roman" panose="02020603050405020304" charset="0"/>
              <a:cs typeface="Times New Roman" panose="02020603050405020304" charset="0"/>
              <a:sym typeface="+mn-ea"/>
            </a:endParaRPr>
          </a:p>
          <a:p>
            <a:pPr lvl="0" algn="l">
              <a:buClrTx/>
              <a:buSzTx/>
              <a:buFont typeface="Arial" panose="020B0604020202020204" pitchFamily="34" charset="0"/>
            </a:pPr>
            <a:endParaRPr lang="en-US" altLang="zh-CN" sz="2400">
              <a:latin typeface="Times New Roman" panose="02020603050405020304" charset="0"/>
              <a:cs typeface="Times New Roman" panose="02020603050405020304" charset="0"/>
              <a:sym typeface="+mn-ea"/>
            </a:endParaRPr>
          </a:p>
        </p:txBody>
      </p:sp>
      <p:sp>
        <p:nvSpPr>
          <p:cNvPr id="2" name="文本框 1"/>
          <p:cNvSpPr txBox="1"/>
          <p:nvPr/>
        </p:nvSpPr>
        <p:spPr>
          <a:xfrm>
            <a:off x="509270" y="2439670"/>
            <a:ext cx="5546090" cy="2496185"/>
          </a:xfrm>
          <a:prstGeom prst="rect">
            <a:avLst/>
          </a:prstGeom>
          <a:noFill/>
          <a:ln w="28575">
            <a:solidFill>
              <a:srgbClr val="7030A0"/>
            </a:solidFill>
          </a:ln>
        </p:spPr>
        <p:txBody>
          <a:bodyPr wrap="square" rtlCol="0" anchor="t">
            <a:noAutofit/>
          </a:bodyPr>
          <a:p>
            <a:pPr lvl="0" algn="l">
              <a:buClrTx/>
              <a:buSzTx/>
              <a:buFont typeface="Arial" panose="020B0604020202020204" pitchFamily="34" charset="0"/>
            </a:pPr>
            <a:r>
              <a:rPr lang="en-US" altLang="zh-CN" sz="2400">
                <a:latin typeface="Times New Roman" panose="02020603050405020304" charset="0"/>
                <a:cs typeface="Times New Roman" panose="02020603050405020304" charset="0"/>
                <a:sym typeface="+mn-ea"/>
              </a:rPr>
              <a:t>Not only did the activity strengthen the friendship among our students , but also it  assisted us in building a positive attitude towards life. We do hope that more similar activities will be carried out in the not-far future.</a:t>
            </a:r>
            <a:endParaRPr lang="en-US" altLang="zh-CN" sz="2400">
              <a:latin typeface="Times New Roman" panose="02020603050405020304" charset="0"/>
              <a:cs typeface="Times New Roman" panose="02020603050405020304" charset="0"/>
              <a:sym typeface="+mn-ea"/>
            </a:endParaRPr>
          </a:p>
        </p:txBody>
      </p:sp>
      <p:pic>
        <p:nvPicPr>
          <p:cNvPr id="3" name="图片 2" descr="30c0c76ec481fb5c5cf27c7380ee3cb9"/>
          <p:cNvPicPr>
            <a:picLocks noChangeAspect="1"/>
          </p:cNvPicPr>
          <p:nvPr/>
        </p:nvPicPr>
        <p:blipFill>
          <a:blip r:embed="rId2"/>
          <a:stretch>
            <a:fillRect/>
          </a:stretch>
        </p:blipFill>
        <p:spPr>
          <a:xfrm>
            <a:off x="6223635" y="2253615"/>
            <a:ext cx="2920365" cy="33000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2483485" y="186055"/>
            <a:ext cx="4177030" cy="498475"/>
          </a:xfrm>
          <a:prstGeom prst="rect">
            <a:avLst/>
          </a:prstGeom>
          <a:solidFill>
            <a:srgbClr val="FF00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en-US" altLang="zh-CN" sz="3200">
                <a:solidFill>
                  <a:schemeClr val="tx1"/>
                </a:solidFill>
                <a:latin typeface="Times New Roman" panose="02020603050405020304" charset="0"/>
                <a:cs typeface="Times New Roman" panose="02020603050405020304" charset="0"/>
                <a:sym typeface="+mn-ea"/>
              </a:rPr>
              <a:t> A possible answer 1</a:t>
            </a:r>
            <a:endParaRPr lang="en-US" altLang="zh-CN" sz="3200">
              <a:solidFill>
                <a:schemeClr val="tx1"/>
              </a:solidFill>
              <a:latin typeface="Times New Roman" panose="02020603050405020304" charset="0"/>
              <a:cs typeface="Times New Roman" panose="02020603050405020304" charset="0"/>
              <a:sym typeface="+mn-ea"/>
            </a:endParaRPr>
          </a:p>
        </p:txBody>
      </p:sp>
      <p:pic>
        <p:nvPicPr>
          <p:cNvPr id="2" name="图片 1" descr="20200724134743_zEtPu"/>
          <p:cNvPicPr>
            <a:picLocks noChangeAspect="1"/>
          </p:cNvPicPr>
          <p:nvPr/>
        </p:nvPicPr>
        <p:blipFill>
          <a:blip r:embed="rId2"/>
          <a:stretch>
            <a:fillRect/>
          </a:stretch>
        </p:blipFill>
        <p:spPr>
          <a:xfrm>
            <a:off x="7609205" y="3560445"/>
            <a:ext cx="1534795" cy="1714500"/>
          </a:xfrm>
          <a:prstGeom prst="rect">
            <a:avLst/>
          </a:prstGeom>
        </p:spPr>
      </p:pic>
      <p:pic>
        <p:nvPicPr>
          <p:cNvPr id="3" name="图片 2" descr="eea24bbaf67ff6181d76c2d2bef03dc3"/>
          <p:cNvPicPr>
            <a:picLocks noChangeAspect="1"/>
          </p:cNvPicPr>
          <p:nvPr/>
        </p:nvPicPr>
        <p:blipFill>
          <a:blip r:embed="rId3"/>
          <a:srcRect t="14223" r="12526"/>
          <a:stretch>
            <a:fillRect/>
          </a:stretch>
        </p:blipFill>
        <p:spPr>
          <a:xfrm>
            <a:off x="61595" y="0"/>
            <a:ext cx="1862455" cy="1359535"/>
          </a:xfrm>
          <a:prstGeom prst="rect">
            <a:avLst/>
          </a:prstGeom>
        </p:spPr>
      </p:pic>
      <p:pic>
        <p:nvPicPr>
          <p:cNvPr id="4" name="图片 3" descr="eea24bbaf67ff6181d76c2d2bef03dc3"/>
          <p:cNvPicPr>
            <a:picLocks noChangeAspect="1"/>
          </p:cNvPicPr>
          <p:nvPr>
            <p:custDataLst>
              <p:tags r:id="rId4"/>
            </p:custDataLst>
          </p:nvPr>
        </p:nvPicPr>
        <p:blipFill>
          <a:blip r:embed="rId3"/>
          <a:srcRect t="14223" r="12526"/>
          <a:stretch>
            <a:fillRect/>
          </a:stretch>
        </p:blipFill>
        <p:spPr>
          <a:xfrm flipH="1">
            <a:off x="7219950" y="0"/>
            <a:ext cx="1862455" cy="1359535"/>
          </a:xfrm>
          <a:prstGeom prst="rect">
            <a:avLst/>
          </a:prstGeom>
        </p:spPr>
      </p:pic>
      <p:sp>
        <p:nvSpPr>
          <p:cNvPr id="5" name="文本框 4"/>
          <p:cNvSpPr txBox="1"/>
          <p:nvPr>
            <p:custDataLst>
              <p:tags r:id="rId5"/>
            </p:custDataLst>
          </p:nvPr>
        </p:nvSpPr>
        <p:spPr>
          <a:xfrm>
            <a:off x="118110" y="684530"/>
            <a:ext cx="8747760" cy="3948430"/>
          </a:xfrm>
          <a:prstGeom prst="rect">
            <a:avLst/>
          </a:prstGeom>
          <a:noFill/>
        </p:spPr>
        <p:txBody>
          <a:bodyPr wrap="square" rtlCol="0" anchor="t">
            <a:noAutofit/>
          </a:bodyPr>
          <a:p>
            <a:pPr algn="ctr"/>
            <a:r>
              <a:rPr lang="en-US" altLang="zh-CN">
                <a:sym typeface="+mn-ea"/>
              </a:rPr>
              <a:t> </a:t>
            </a:r>
            <a:r>
              <a:rPr lang="en-US" altLang="zh-CN" sz="2400">
                <a:latin typeface="Times New Roman" panose="02020603050405020304" charset="0"/>
                <a:cs typeface="Times New Roman" panose="02020603050405020304" charset="0"/>
                <a:sym typeface="+mn-ea"/>
              </a:rPr>
              <a:t>   </a:t>
            </a:r>
            <a:r>
              <a:rPr lang="zh-CN" altLang="en-US" sz="2400">
                <a:latin typeface="Times New Roman" panose="02020603050405020304" charset="0"/>
                <a:ea typeface="宋体" panose="02010600030101010101" pitchFamily="2" charset="-122"/>
                <a:cs typeface="Times New Roman" panose="02020603050405020304" charset="0"/>
                <a:sym typeface="+mn-ea"/>
              </a:rPr>
              <a:t>Getting to Know the Plants Around Us</a:t>
            </a:r>
            <a:endParaRPr lang="en-US" altLang="zh-CN" sz="2400">
              <a:latin typeface="Times New Roman" panose="02020603050405020304" charset="0"/>
              <a:cs typeface="Times New Roman" panose="02020603050405020304" charset="0"/>
              <a:sym typeface="+mn-ea"/>
            </a:endParaRPr>
          </a:p>
          <a:p>
            <a:r>
              <a:rPr lang="en-US" altLang="zh-CN" sz="2400">
                <a:latin typeface="Times New Roman" panose="02020603050405020304" charset="0"/>
                <a:cs typeface="Times New Roman" panose="02020603050405020304" charset="0"/>
                <a:sym typeface="+mn-ea"/>
              </a:rPr>
              <a:t>       </a:t>
            </a:r>
            <a:r>
              <a:rPr lang="en-US" altLang="zh-CN" sz="2000">
                <a:latin typeface="Times New Roman" panose="02020603050405020304" charset="0"/>
                <a:cs typeface="Times New Roman" panose="02020603050405020304" charset="0"/>
                <a:sym typeface="+mn-ea"/>
              </a:rPr>
              <a:t>For the purpose of raising the awareness of protecting the plants and enriching the students’ school life, last weekend witnessed an activity called  “</a:t>
            </a:r>
            <a:r>
              <a:rPr lang="zh-CN" altLang="en-US" sz="2000">
                <a:latin typeface="Times New Roman" panose="02020603050405020304" charset="0"/>
                <a:ea typeface="宋体" panose="02010600030101010101" pitchFamily="2" charset="-122"/>
                <a:cs typeface="Times New Roman" panose="02020603050405020304" charset="0"/>
                <a:sym typeface="+mn-ea"/>
              </a:rPr>
              <a:t>Getting to Know the Plants Around Us</a:t>
            </a:r>
            <a:r>
              <a:rPr lang="en-US" altLang="zh-CN" sz="2000">
                <a:latin typeface="Times New Roman" panose="02020603050405020304" charset="0"/>
                <a:ea typeface="宋体" panose="02010600030101010101" pitchFamily="2" charset="-122"/>
                <a:cs typeface="Times New Roman" panose="02020603050405020304" charset="0"/>
                <a:sym typeface="+mn-ea"/>
              </a:rPr>
              <a:t>”.</a:t>
            </a:r>
            <a:endParaRPr lang="en-US" altLang="zh-CN" sz="2000">
              <a:latin typeface="Times New Roman" panose="02020603050405020304" charset="0"/>
              <a:ea typeface="宋体" panose="02010600030101010101" pitchFamily="2" charset="-122"/>
              <a:cs typeface="Times New Roman" panose="02020603050405020304" charset="0"/>
              <a:sym typeface="+mn-ea"/>
            </a:endParaRPr>
          </a:p>
          <a:p>
            <a:r>
              <a:rPr lang="en-US" altLang="zh-CN" sz="2000">
                <a:latin typeface="Times New Roman" panose="02020603050405020304" charset="0"/>
                <a:ea typeface="宋体" panose="02010600030101010101" pitchFamily="2" charset="-122"/>
                <a:cs typeface="Times New Roman" panose="02020603050405020304" charset="0"/>
                <a:sym typeface="+mn-ea"/>
              </a:rPr>
              <a:t>      We set off at 8:00 am. from our school gate to </a:t>
            </a:r>
            <a:r>
              <a:rPr lang="en-US" altLang="zh-CN" sz="2000">
                <a:latin typeface="Times New Roman" panose="02020603050405020304" charset="0"/>
                <a:cs typeface="Times New Roman" panose="02020603050405020304" charset="0"/>
                <a:sym typeface="+mn-ea"/>
              </a:rPr>
              <a:t>the Hangzhou Botanical Garden</a:t>
            </a:r>
            <a:r>
              <a:rPr lang="en-US" altLang="zh-CN" sz="2000">
                <a:latin typeface="Times New Roman" panose="02020603050405020304" charset="0"/>
                <a:ea typeface="宋体" panose="02010600030101010101" pitchFamily="2" charset="-122"/>
                <a:cs typeface="Times New Roman" panose="02020603050405020304" charset="0"/>
                <a:sym typeface="+mn-ea"/>
              </a:rPr>
              <a:t> by bus. There, not only could we admire the beauty of plants, but also we learnt the lifestyles of them.  Additionally, </a:t>
            </a:r>
            <a:r>
              <a:rPr lang="en-US" altLang="zh-CN" sz="2000">
                <a:latin typeface="Times New Roman" panose="02020603050405020304" charset="0"/>
                <a:cs typeface="Times New Roman" panose="02020603050405020304" charset="0"/>
                <a:sym typeface="+mn-ea"/>
              </a:rPr>
              <a:t>we hold a match named “Planting Trees” at 2 pm to dvevlop the students’ love with nature. we actively competed in it. The board with some words “The students and teachers form xx school planted the trees in person” found our activity.</a:t>
            </a:r>
            <a:endParaRPr lang="en-US" altLang="zh-CN" sz="2000">
              <a:latin typeface="Times New Roman" panose="02020603050405020304" charset="0"/>
              <a:ea typeface="宋体" panose="02010600030101010101" pitchFamily="2" charset="-122"/>
              <a:cs typeface="Times New Roman" panose="02020603050405020304" charset="0"/>
              <a:sym typeface="+mn-ea"/>
            </a:endParaRPr>
          </a:p>
          <a:p>
            <a:r>
              <a:rPr lang="en-US" altLang="zh-CN" sz="2000">
                <a:latin typeface="Times New Roman" panose="02020603050405020304" charset="0"/>
                <a:ea typeface="宋体" panose="02010600030101010101" pitchFamily="2" charset="-122"/>
                <a:cs typeface="Times New Roman" panose="02020603050405020304" charset="0"/>
                <a:sym typeface="+mn-ea"/>
              </a:rPr>
              <a:t>     </a:t>
            </a:r>
            <a:r>
              <a:rPr lang="en-US" altLang="zh-CN" sz="2000">
                <a:latin typeface="Times New Roman" panose="02020603050405020304" charset="0"/>
                <a:cs typeface="Times New Roman" panose="02020603050405020304" charset="0"/>
                <a:sym typeface="+mn-ea"/>
              </a:rPr>
              <a:t>We exposed ourselves to the beautiful nature. Not only did it erase our </a:t>
            </a:r>
            <a:endParaRPr lang="en-US" altLang="zh-CN" sz="2000">
              <a:latin typeface="Times New Roman" panose="02020603050405020304" charset="0"/>
              <a:cs typeface="Times New Roman" panose="02020603050405020304" charset="0"/>
              <a:sym typeface="+mn-ea"/>
            </a:endParaRPr>
          </a:p>
          <a:p>
            <a:r>
              <a:rPr lang="en-US" altLang="zh-CN" sz="2000">
                <a:latin typeface="Times New Roman" panose="02020603050405020304" charset="0"/>
                <a:cs typeface="Times New Roman" panose="02020603050405020304" charset="0"/>
                <a:sym typeface="+mn-ea"/>
              </a:rPr>
              <a:t>pressure from heavy study, but also it was a comprehensive education </a:t>
            </a:r>
            <a:endParaRPr lang="en-US" altLang="zh-CN" sz="2000">
              <a:latin typeface="Times New Roman" panose="02020603050405020304" charset="0"/>
              <a:cs typeface="Times New Roman" panose="02020603050405020304" charset="0"/>
              <a:sym typeface="+mn-ea"/>
            </a:endParaRPr>
          </a:p>
          <a:p>
            <a:r>
              <a:rPr lang="en-US" altLang="zh-CN" sz="2000">
                <a:latin typeface="Times New Roman" panose="02020603050405020304" charset="0"/>
                <a:cs typeface="Times New Roman" panose="02020603050405020304" charset="0"/>
                <a:sym typeface="+mn-ea"/>
              </a:rPr>
              <a:t>for us students. Therefore, we all think highly of it, expecting more </a:t>
            </a:r>
            <a:endParaRPr lang="en-US" altLang="zh-CN" sz="2000">
              <a:latin typeface="Times New Roman" panose="02020603050405020304" charset="0"/>
              <a:cs typeface="Times New Roman" panose="02020603050405020304" charset="0"/>
              <a:sym typeface="+mn-ea"/>
            </a:endParaRPr>
          </a:p>
          <a:p>
            <a:r>
              <a:rPr lang="en-US" altLang="zh-CN" sz="2000">
                <a:latin typeface="Times New Roman" panose="02020603050405020304" charset="0"/>
                <a:cs typeface="Times New Roman" panose="02020603050405020304" charset="0"/>
                <a:sym typeface="+mn-ea"/>
              </a:rPr>
              <a:t>activities like this can be held in the not-far future.</a:t>
            </a:r>
            <a:endParaRPr lang="en-US" altLang="zh-CN" sz="2000">
              <a:latin typeface="Times New Roman" panose="02020603050405020304" charset="0"/>
              <a:cs typeface="Times New Roman" panose="02020603050405020304" charset="0"/>
              <a:sym typeface="+mn-ea"/>
            </a:endParaRPr>
          </a:p>
          <a:p>
            <a:endParaRPr lang="en-US" altLang="zh-CN" sz="2000">
              <a:latin typeface="Times New Roman" panose="02020603050405020304" charset="0"/>
              <a:ea typeface="宋体" panose="02010600030101010101" pitchFamily="2" charset="-122"/>
              <a:cs typeface="Times New Roman" panose="0202060305040502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2346960" y="83820"/>
            <a:ext cx="4177030" cy="498475"/>
          </a:xfrm>
          <a:prstGeom prst="rect">
            <a:avLst/>
          </a:prstGeom>
          <a:solidFill>
            <a:srgbClr val="FF00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en-US" altLang="zh-CN" sz="3200">
                <a:solidFill>
                  <a:schemeClr val="tx1"/>
                </a:solidFill>
                <a:latin typeface="Times New Roman" panose="02020603050405020304" charset="0"/>
                <a:cs typeface="Times New Roman" panose="02020603050405020304" charset="0"/>
                <a:sym typeface="+mn-ea"/>
              </a:rPr>
              <a:t> A possible answer 2</a:t>
            </a:r>
            <a:endParaRPr lang="en-US" altLang="zh-CN" sz="3200">
              <a:solidFill>
                <a:schemeClr val="tx1"/>
              </a:solidFill>
              <a:latin typeface="Times New Roman" panose="02020603050405020304" charset="0"/>
              <a:cs typeface="Times New Roman" panose="02020603050405020304" charset="0"/>
              <a:sym typeface="+mn-ea"/>
            </a:endParaRPr>
          </a:p>
        </p:txBody>
      </p:sp>
      <p:pic>
        <p:nvPicPr>
          <p:cNvPr id="2" name="图片 1" descr="20200724134743_zEtPu"/>
          <p:cNvPicPr>
            <a:picLocks noChangeAspect="1"/>
          </p:cNvPicPr>
          <p:nvPr/>
        </p:nvPicPr>
        <p:blipFill>
          <a:blip r:embed="rId2"/>
          <a:stretch>
            <a:fillRect/>
          </a:stretch>
        </p:blipFill>
        <p:spPr>
          <a:xfrm>
            <a:off x="7800340" y="3696970"/>
            <a:ext cx="1343660" cy="1577975"/>
          </a:xfrm>
          <a:prstGeom prst="rect">
            <a:avLst/>
          </a:prstGeom>
        </p:spPr>
      </p:pic>
      <p:pic>
        <p:nvPicPr>
          <p:cNvPr id="3" name="图片 2" descr="eea24bbaf67ff6181d76c2d2bef03dc3"/>
          <p:cNvPicPr>
            <a:picLocks noChangeAspect="1"/>
          </p:cNvPicPr>
          <p:nvPr/>
        </p:nvPicPr>
        <p:blipFill>
          <a:blip r:embed="rId3"/>
          <a:srcRect t="14223" r="12526"/>
          <a:stretch>
            <a:fillRect/>
          </a:stretch>
        </p:blipFill>
        <p:spPr>
          <a:xfrm>
            <a:off x="61595" y="0"/>
            <a:ext cx="1630680" cy="1038860"/>
          </a:xfrm>
          <a:prstGeom prst="rect">
            <a:avLst/>
          </a:prstGeom>
        </p:spPr>
      </p:pic>
      <p:pic>
        <p:nvPicPr>
          <p:cNvPr id="4" name="图片 3" descr="eea24bbaf67ff6181d76c2d2bef03dc3"/>
          <p:cNvPicPr>
            <a:picLocks noChangeAspect="1"/>
          </p:cNvPicPr>
          <p:nvPr>
            <p:custDataLst>
              <p:tags r:id="rId4"/>
            </p:custDataLst>
          </p:nvPr>
        </p:nvPicPr>
        <p:blipFill>
          <a:blip r:embed="rId3"/>
          <a:srcRect t="14223" r="12526"/>
          <a:stretch>
            <a:fillRect/>
          </a:stretch>
        </p:blipFill>
        <p:spPr>
          <a:xfrm flipH="1">
            <a:off x="7534275" y="0"/>
            <a:ext cx="1548130" cy="1038860"/>
          </a:xfrm>
          <a:prstGeom prst="rect">
            <a:avLst/>
          </a:prstGeom>
        </p:spPr>
      </p:pic>
      <p:sp>
        <p:nvSpPr>
          <p:cNvPr id="5" name="文本框 4"/>
          <p:cNvSpPr txBox="1"/>
          <p:nvPr>
            <p:custDataLst>
              <p:tags r:id="rId5"/>
            </p:custDataLst>
          </p:nvPr>
        </p:nvSpPr>
        <p:spPr>
          <a:xfrm>
            <a:off x="118110" y="511810"/>
            <a:ext cx="8747760" cy="4590415"/>
          </a:xfrm>
          <a:prstGeom prst="rect">
            <a:avLst/>
          </a:prstGeom>
          <a:noFill/>
        </p:spPr>
        <p:txBody>
          <a:bodyPr wrap="square" rtlCol="0" anchor="t">
            <a:noAutofit/>
          </a:bodyPr>
          <a:p>
            <a:pPr algn="ctr"/>
            <a:r>
              <a:rPr lang="en-US" altLang="zh-CN">
                <a:sym typeface="+mn-ea"/>
              </a:rPr>
              <a:t> </a:t>
            </a:r>
            <a:r>
              <a:rPr lang="en-US" altLang="zh-CN" sz="2400">
                <a:latin typeface="Times New Roman" panose="02020603050405020304" charset="0"/>
                <a:cs typeface="Times New Roman" panose="02020603050405020304" charset="0"/>
                <a:sym typeface="+mn-ea"/>
              </a:rPr>
              <a:t>   </a:t>
            </a:r>
            <a:r>
              <a:rPr lang="zh-CN" altLang="en-US" sz="2400">
                <a:latin typeface="Times New Roman" panose="02020603050405020304" charset="0"/>
                <a:ea typeface="宋体" panose="02010600030101010101" pitchFamily="2" charset="-122"/>
                <a:cs typeface="Times New Roman" panose="02020603050405020304" charset="0"/>
                <a:sym typeface="+mn-ea"/>
              </a:rPr>
              <a:t>Getting to Know the Plants Around Us</a:t>
            </a:r>
            <a:endParaRPr lang="en-US" altLang="zh-CN" sz="2400">
              <a:latin typeface="Times New Roman" panose="02020603050405020304" charset="0"/>
              <a:cs typeface="Times New Roman" panose="02020603050405020304" charset="0"/>
              <a:sym typeface="+mn-ea"/>
            </a:endParaRPr>
          </a:p>
          <a:p>
            <a:r>
              <a:rPr lang="en-US" altLang="zh-CN" sz="2400">
                <a:latin typeface="Times New Roman" panose="02020603050405020304" charset="0"/>
                <a:cs typeface="Times New Roman" panose="02020603050405020304" charset="0"/>
                <a:sym typeface="+mn-ea"/>
              </a:rPr>
              <a:t>     </a:t>
            </a:r>
            <a:r>
              <a:rPr lang="en-US" altLang="zh-CN" sz="2000">
                <a:latin typeface="Times New Roman" panose="02020603050405020304" charset="0"/>
                <a:cs typeface="Times New Roman" panose="02020603050405020304" charset="0"/>
                <a:sym typeface="+mn-ea"/>
              </a:rPr>
              <a:t>Aimed at enriching the students’ school life,  an activity “</a:t>
            </a:r>
            <a:r>
              <a:rPr lang="zh-CN" altLang="en-US" sz="2000">
                <a:latin typeface="Times New Roman" panose="02020603050405020304" charset="0"/>
                <a:ea typeface="宋体" panose="02010600030101010101" pitchFamily="2" charset="-122"/>
                <a:cs typeface="Times New Roman" panose="02020603050405020304" charset="0"/>
                <a:sym typeface="+mn-ea"/>
              </a:rPr>
              <a:t>Getting to Know the Plants Around Us</a:t>
            </a:r>
            <a:r>
              <a:rPr lang="en-US" altLang="zh-CN" sz="2000">
                <a:latin typeface="Times New Roman" panose="02020603050405020304" charset="0"/>
                <a:cs typeface="Times New Roman" panose="02020603050405020304" charset="0"/>
                <a:sym typeface="+mn-ea"/>
              </a:rPr>
              <a:t>” was held in our school last weekend.</a:t>
            </a:r>
            <a:endParaRPr lang="en-US" altLang="zh-CN" sz="2000">
              <a:latin typeface="Times New Roman" panose="02020603050405020304" charset="0"/>
              <a:cs typeface="Times New Roman" panose="02020603050405020304" charset="0"/>
              <a:sym typeface="+mn-ea"/>
            </a:endParaRPr>
          </a:p>
          <a:p>
            <a:r>
              <a:rPr lang="en-US" altLang="zh-CN" sz="2400">
                <a:latin typeface="Times New Roman" panose="02020603050405020304" charset="0"/>
                <a:cs typeface="Times New Roman" panose="02020603050405020304" charset="0"/>
                <a:sym typeface="+mn-ea"/>
              </a:rPr>
              <a:t>    </a:t>
            </a:r>
            <a:r>
              <a:rPr lang="en-US" altLang="zh-CN" sz="2000">
                <a:latin typeface="Times New Roman" panose="02020603050405020304" charset="0"/>
                <a:cs typeface="Times New Roman" panose="02020603050405020304" charset="0"/>
                <a:sym typeface="+mn-ea"/>
              </a:rPr>
              <a:t>  Taking several buses, we set off at 8:00 from our school gate to the Hangzhou Botanical Garden.  In order to make students get a better understanding of some plants, our school invited an experienced plant expert to give us some introductions about plants on the spot, from which we got some detailed information about a variety of plants. what’s more, we spontaneously organized an activity at 2 pm., helping to pull weeds out to give the plants a friendly environment to grow. </a:t>
            </a:r>
            <a:endParaRPr lang="en-US" altLang="zh-CN" sz="2000">
              <a:latin typeface="Times New Roman" panose="02020603050405020304" charset="0"/>
              <a:cs typeface="Times New Roman" panose="02020603050405020304" charset="0"/>
              <a:sym typeface="+mn-ea"/>
            </a:endParaRPr>
          </a:p>
          <a:p>
            <a:r>
              <a:rPr lang="en-US" altLang="zh-CN" sz="2400">
                <a:latin typeface="Times New Roman" panose="02020603050405020304" charset="0"/>
                <a:cs typeface="Times New Roman" panose="02020603050405020304" charset="0"/>
              </a:rPr>
              <a:t>  </a:t>
            </a:r>
            <a:r>
              <a:rPr lang="en-US" altLang="zh-CN" sz="2000">
                <a:latin typeface="Times New Roman" panose="02020603050405020304" charset="0"/>
                <a:cs typeface="Times New Roman" panose="02020603050405020304" charset="0"/>
              </a:rPr>
              <a:t>    </a:t>
            </a:r>
            <a:r>
              <a:rPr lang="en-US" altLang="zh-CN" sz="2000">
                <a:latin typeface="Times New Roman" panose="02020603050405020304" charset="0"/>
                <a:cs typeface="Times New Roman" panose="02020603050405020304" charset="0"/>
                <a:sym typeface="+mn-ea"/>
              </a:rPr>
              <a:t>Not only did the activity strengthen the friendship among our students, </a:t>
            </a:r>
            <a:endParaRPr lang="en-US" altLang="zh-CN" sz="2000">
              <a:latin typeface="Times New Roman" panose="02020603050405020304" charset="0"/>
              <a:cs typeface="Times New Roman" panose="02020603050405020304" charset="0"/>
              <a:sym typeface="+mn-ea"/>
            </a:endParaRPr>
          </a:p>
          <a:p>
            <a:r>
              <a:rPr lang="en-US" altLang="zh-CN" sz="2000">
                <a:latin typeface="Times New Roman" panose="02020603050405020304" charset="0"/>
                <a:cs typeface="Times New Roman" panose="02020603050405020304" charset="0"/>
                <a:sym typeface="+mn-ea"/>
              </a:rPr>
              <a:t>but also it assisted us in building a positive attitude towards life. </a:t>
            </a:r>
            <a:endParaRPr lang="en-US" altLang="zh-CN" sz="2000">
              <a:latin typeface="Times New Roman" panose="02020603050405020304" charset="0"/>
              <a:cs typeface="Times New Roman" panose="02020603050405020304" charset="0"/>
              <a:sym typeface="+mn-ea"/>
            </a:endParaRPr>
          </a:p>
          <a:p>
            <a:r>
              <a:rPr lang="en-US" altLang="zh-CN" sz="2000">
                <a:latin typeface="Times New Roman" panose="02020603050405020304" charset="0"/>
                <a:cs typeface="Times New Roman" panose="02020603050405020304" charset="0"/>
                <a:sym typeface="+mn-ea"/>
              </a:rPr>
              <a:t>We do hope that more similar activities will be carried out in the</a:t>
            </a:r>
            <a:endParaRPr lang="en-US" altLang="zh-CN" sz="2000">
              <a:latin typeface="Times New Roman" panose="02020603050405020304" charset="0"/>
              <a:cs typeface="Times New Roman" panose="02020603050405020304" charset="0"/>
              <a:sym typeface="+mn-ea"/>
            </a:endParaRPr>
          </a:p>
          <a:p>
            <a:r>
              <a:rPr lang="en-US" altLang="zh-CN" sz="2000">
                <a:latin typeface="Times New Roman" panose="02020603050405020304" charset="0"/>
                <a:cs typeface="Times New Roman" panose="02020603050405020304" charset="0"/>
                <a:sym typeface="+mn-ea"/>
              </a:rPr>
              <a:t>not-far future.</a:t>
            </a:r>
            <a:endParaRPr lang="en-US" altLang="zh-CN" sz="2000">
              <a:latin typeface="Times New Roman" panose="02020603050405020304" charset="0"/>
              <a:ea typeface="宋体" panose="02010600030101010101" pitchFamily="2" charset="-122"/>
              <a:cs typeface="Times New Roman" panose="0202060305040502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14_副本"/>
          <p:cNvPicPr>
            <a:picLocks noChangeAspect="1"/>
          </p:cNvPicPr>
          <p:nvPr/>
        </p:nvPicPr>
        <p:blipFill>
          <a:blip r:embed="rId1"/>
          <a:stretch>
            <a:fillRect/>
          </a:stretch>
        </p:blipFill>
        <p:spPr>
          <a:xfrm>
            <a:off x="660400" y="704215"/>
            <a:ext cx="7256145" cy="44392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714500" y="1410335"/>
            <a:ext cx="5928360" cy="1430020"/>
          </a:xfrm>
          <a:prstGeom prst="rect">
            <a:avLst/>
          </a:prstGeom>
          <a:noFill/>
          <a:ln>
            <a:noFill/>
          </a:ln>
        </p:spPr>
        <p:txBody>
          <a:bodyPr wrap="square" rtlCol="0">
            <a:prstTxWarp prst="textArchUp">
              <a:avLst/>
            </a:prstTxWarp>
            <a:noAutofit/>
          </a:bodyPr>
          <a:p>
            <a:pPr algn="ctr"/>
            <a:r>
              <a:rPr lang="en-US" altLang="zh-CN" sz="3600">
                <a:solidFill>
                  <a:schemeClr val="tx1"/>
                </a:solidFill>
                <a:effectLst>
                  <a:outerShdw blurRad="38100" dist="19050" dir="2700000" algn="tl" rotWithShape="0">
                    <a:schemeClr val="dk1">
                      <a:alpha val="40000"/>
                    </a:schemeClr>
                  </a:outerShdw>
                </a:effectLst>
              </a:rPr>
              <a:t>2023</a:t>
            </a:r>
            <a:r>
              <a:rPr lang="zh-CN" altLang="en-US" sz="3600">
                <a:solidFill>
                  <a:schemeClr val="tx1"/>
                </a:solidFill>
                <a:effectLst>
                  <a:outerShdw blurRad="38100" dist="19050" dir="2700000" algn="tl" rotWithShape="0">
                    <a:schemeClr val="dk1">
                      <a:alpha val="40000"/>
                    </a:schemeClr>
                  </a:outerShdw>
                </a:effectLst>
              </a:rPr>
              <a:t>年</a:t>
            </a:r>
            <a:r>
              <a:rPr lang="en-US" altLang="zh-CN" sz="3600">
                <a:solidFill>
                  <a:schemeClr val="tx1"/>
                </a:solidFill>
                <a:effectLst>
                  <a:outerShdw blurRad="38100" dist="19050" dir="2700000" algn="tl" rotWithShape="0">
                    <a:schemeClr val="dk1">
                      <a:alpha val="40000"/>
                    </a:schemeClr>
                  </a:outerShdw>
                </a:effectLst>
              </a:rPr>
              <a:t>1</a:t>
            </a:r>
            <a:r>
              <a:rPr lang="zh-CN" altLang="en-US" sz="3600">
                <a:solidFill>
                  <a:schemeClr val="tx1"/>
                </a:solidFill>
                <a:effectLst>
                  <a:outerShdw blurRad="38100" dist="19050" dir="2700000" algn="tl" rotWithShape="0">
                    <a:schemeClr val="dk1">
                      <a:alpha val="40000"/>
                    </a:schemeClr>
                  </a:outerShdw>
                </a:effectLst>
              </a:rPr>
              <a:t>月</a:t>
            </a:r>
            <a:r>
              <a:rPr lang="en-US" altLang="zh-CN" sz="3600">
                <a:solidFill>
                  <a:schemeClr val="tx1"/>
                </a:solidFill>
                <a:effectLst>
                  <a:outerShdw blurRad="38100" dist="19050" dir="2700000" algn="tl" rotWithShape="0">
                    <a:schemeClr val="dk1">
                      <a:alpha val="40000"/>
                    </a:schemeClr>
                  </a:outerShdw>
                </a:effectLst>
              </a:rPr>
              <a:t>8</a:t>
            </a:r>
            <a:r>
              <a:rPr lang="zh-CN" altLang="en-US" sz="3600">
                <a:solidFill>
                  <a:schemeClr val="tx1"/>
                </a:solidFill>
                <a:effectLst>
                  <a:outerShdw blurRad="38100" dist="19050" dir="2700000" algn="tl" rotWithShape="0">
                    <a:schemeClr val="dk1">
                      <a:alpha val="40000"/>
                    </a:schemeClr>
                  </a:outerShdw>
                </a:effectLst>
              </a:rPr>
              <a:t>号浙江首考</a:t>
            </a:r>
            <a:endParaRPr lang="zh-CN" altLang="en-US" sz="3600">
              <a:solidFill>
                <a:schemeClr val="tx1"/>
              </a:solidFill>
              <a:effectLst>
                <a:outerShdw blurRad="38100" dist="19050" dir="2700000" algn="tl" rotWithShape="0">
                  <a:schemeClr val="dk1">
                    <a:alpha val="40000"/>
                  </a:schemeClr>
                </a:outerShdw>
              </a:effectLst>
            </a:endParaRPr>
          </a:p>
          <a:p>
            <a:pPr algn="ctr"/>
            <a:r>
              <a:rPr lang="zh-CN" altLang="en-US" sz="3600">
                <a:solidFill>
                  <a:schemeClr val="tx1"/>
                </a:solidFill>
                <a:effectLst>
                  <a:outerShdw blurRad="38100" dist="19050" dir="2700000" algn="tl" rotWithShape="0">
                    <a:schemeClr val="dk1">
                      <a:alpha val="40000"/>
                    </a:schemeClr>
                  </a:outerShdw>
                </a:effectLst>
              </a:rPr>
              <a:t>应用文</a:t>
            </a:r>
            <a:r>
              <a:rPr lang="zh-CN" altLang="en-US" sz="3600">
                <a:solidFill>
                  <a:schemeClr val="tx1"/>
                </a:solidFill>
                <a:effectLst>
                  <a:outerShdw blurRad="38100" dist="19050" dir="2700000" algn="tl" rotWithShape="0">
                    <a:schemeClr val="dk1">
                      <a:alpha val="40000"/>
                    </a:schemeClr>
                  </a:outerShdw>
                </a:effectLst>
                <a:sym typeface="+mn-ea"/>
              </a:rPr>
              <a:t>真题</a:t>
            </a:r>
            <a:r>
              <a:rPr lang="zh-CN" altLang="en-US" sz="3600">
                <a:solidFill>
                  <a:schemeClr val="tx1"/>
                </a:solidFill>
                <a:effectLst>
                  <a:outerShdw blurRad="38100" dist="19050" dir="2700000" algn="tl" rotWithShape="0">
                    <a:schemeClr val="dk1">
                      <a:alpha val="40000"/>
                    </a:schemeClr>
                  </a:outerShdw>
                </a:effectLst>
              </a:rPr>
              <a:t>解析</a:t>
            </a:r>
            <a:endParaRPr lang="zh-CN" altLang="en-US" sz="3600">
              <a:solidFill>
                <a:schemeClr val="tx1"/>
              </a:solidFill>
              <a:effectLst>
                <a:outerShdw blurRad="38100" dist="19050" dir="2700000" algn="tl" rotWithShape="0">
                  <a:schemeClr val="dk1">
                    <a:alpha val="40000"/>
                  </a:schemeClr>
                </a:outerShdw>
              </a:effectLst>
            </a:endParaRPr>
          </a:p>
        </p:txBody>
      </p:sp>
      <p:sp>
        <p:nvSpPr>
          <p:cNvPr id="4" name="文本框 3"/>
          <p:cNvSpPr txBox="1"/>
          <p:nvPr/>
        </p:nvSpPr>
        <p:spPr>
          <a:xfrm>
            <a:off x="3169285" y="4448175"/>
            <a:ext cx="5060315" cy="460375"/>
          </a:xfrm>
          <a:prstGeom prst="rect">
            <a:avLst/>
          </a:prstGeom>
          <a:noFill/>
        </p:spPr>
        <p:txBody>
          <a:bodyPr wrap="square" rtlCol="0">
            <a:spAutoFit/>
          </a:bodyPr>
          <a:p>
            <a:pPr algn="ctr"/>
            <a:r>
              <a:rPr lang="zh-CN" altLang="en-US" sz="2400"/>
              <a:t>杭州二中树兰高级中学</a:t>
            </a:r>
            <a:r>
              <a:rPr lang="en-US" altLang="zh-CN" sz="2400"/>
              <a:t>    </a:t>
            </a:r>
            <a:r>
              <a:rPr lang="zh-CN" altLang="en-US" sz="2400">
                <a:sym typeface="+mn-ea"/>
              </a:rPr>
              <a:t>郭合英</a:t>
            </a:r>
            <a:endParaRPr lang="en-US" altLang="zh-CN"/>
          </a:p>
        </p:txBody>
      </p:sp>
      <p:pic>
        <p:nvPicPr>
          <p:cNvPr id="13" name="图片 12"/>
          <p:cNvPicPr>
            <a:picLocks noChangeAspect="1"/>
          </p:cNvPicPr>
          <p:nvPr>
            <p:custDataLst>
              <p:tags r:id="rId1"/>
            </p:custDataLst>
          </p:nvPr>
        </p:nvPicPr>
        <p:blipFill rotWithShape="1">
          <a:blip r:embed="rId2">
            <a:extLst>
              <a:ext uri="{28A0092B-C50C-407E-A947-70E740481C1C}">
                <a14:useLocalDpi xmlns:a14="http://schemas.microsoft.com/office/drawing/2010/main" val="0"/>
              </a:ext>
            </a:extLst>
          </a:blip>
          <a:srcRect l="44769" b="22324"/>
          <a:stretch>
            <a:fillRect/>
          </a:stretch>
        </p:blipFill>
        <p:spPr>
          <a:xfrm rot="-5400000">
            <a:off x="431165" y="-431800"/>
            <a:ext cx="1362710" cy="2225675"/>
          </a:xfrm>
          <a:prstGeom prst="rect">
            <a:avLst/>
          </a:prstGeom>
        </p:spPr>
      </p:pic>
      <p:pic>
        <p:nvPicPr>
          <p:cNvPr id="14" name="图片 13"/>
          <p:cNvPicPr>
            <a:picLocks noChangeAspect="1"/>
          </p:cNvPicPr>
          <p:nvPr>
            <p:custDataLst>
              <p:tags r:id="rId3"/>
            </p:custDataLst>
          </p:nvPr>
        </p:nvPicPr>
        <p:blipFill rotWithShape="1">
          <a:blip r:embed="rId2">
            <a:extLst>
              <a:ext uri="{28A0092B-C50C-407E-A947-70E740481C1C}">
                <a14:useLocalDpi xmlns:a14="http://schemas.microsoft.com/office/drawing/2010/main" val="0"/>
              </a:ext>
            </a:extLst>
          </a:blip>
          <a:srcRect l="44769" b="22324"/>
          <a:stretch>
            <a:fillRect/>
          </a:stretch>
        </p:blipFill>
        <p:spPr>
          <a:xfrm rot="5400000" flipH="1">
            <a:off x="7101840" y="-226695"/>
            <a:ext cx="1491615" cy="1944370"/>
          </a:xfrm>
          <a:prstGeom prst="rect">
            <a:avLst/>
          </a:prstGeom>
        </p:spPr>
      </p:pic>
      <p:pic>
        <p:nvPicPr>
          <p:cNvPr id="19" name="图片 18" descr="0013025598695638_b"/>
          <p:cNvPicPr>
            <a:picLocks noChangeAspect="1"/>
          </p:cNvPicPr>
          <p:nvPr/>
        </p:nvPicPr>
        <p:blipFill>
          <a:blip r:embed="rId4"/>
          <a:srcRect b="6923"/>
          <a:stretch>
            <a:fillRect/>
          </a:stretch>
        </p:blipFill>
        <p:spPr>
          <a:xfrm>
            <a:off x="2910205" y="1778000"/>
            <a:ext cx="3322955" cy="2374265"/>
          </a:xfrm>
          <a:prstGeom prst="rect">
            <a:avLst/>
          </a:prstGeom>
        </p:spPr>
      </p:pic>
      <p:pic>
        <p:nvPicPr>
          <p:cNvPr id="20" name="图片 19" descr="253805783854350559"/>
          <p:cNvPicPr>
            <a:picLocks noChangeAspect="1"/>
          </p:cNvPicPr>
          <p:nvPr/>
        </p:nvPicPr>
        <p:blipFill>
          <a:blip r:embed="rId5"/>
          <a:stretch>
            <a:fillRect/>
          </a:stretch>
        </p:blipFill>
        <p:spPr>
          <a:xfrm flipH="1">
            <a:off x="118745" y="1490980"/>
            <a:ext cx="2470150" cy="3717290"/>
          </a:xfrm>
          <a:prstGeom prst="rect">
            <a:avLst/>
          </a:prstGeom>
        </p:spPr>
      </p:pic>
      <p:pic>
        <p:nvPicPr>
          <p:cNvPr id="24" name="图片 23" descr="261349722111082578"/>
          <p:cNvPicPr>
            <a:picLocks noChangeAspect="1"/>
          </p:cNvPicPr>
          <p:nvPr/>
        </p:nvPicPr>
        <p:blipFill>
          <a:blip r:embed="rId6"/>
          <a:stretch>
            <a:fillRect/>
          </a:stretch>
        </p:blipFill>
        <p:spPr>
          <a:xfrm rot="20100000">
            <a:off x="6481445" y="1995170"/>
            <a:ext cx="2110740" cy="2192655"/>
          </a:xfrm>
          <a:prstGeom prst="rect">
            <a:avLst/>
          </a:prstGeom>
        </p:spPr>
      </p:pic>
      <p:pic>
        <p:nvPicPr>
          <p:cNvPr id="26" name="图片 25"/>
          <p:cNvPicPr>
            <a:picLocks noChangeAspect="1"/>
          </p:cNvPicPr>
          <p:nvPr>
            <p:custDataLst>
              <p:tags r:id="rId7"/>
            </p:custDataLst>
          </p:nvPr>
        </p:nvPicPr>
        <p:blipFill rotWithShape="1">
          <a:blip r:embed="rId2">
            <a:extLst>
              <a:ext uri="{28A0092B-C50C-407E-A947-70E740481C1C}">
                <a14:useLocalDpi xmlns:a14="http://schemas.microsoft.com/office/drawing/2010/main" val="0"/>
              </a:ext>
            </a:extLst>
          </a:blip>
          <a:srcRect l="44769" b="22324"/>
          <a:stretch>
            <a:fillRect/>
          </a:stretch>
        </p:blipFill>
        <p:spPr>
          <a:xfrm rot="-5400000">
            <a:off x="226060" y="-302895"/>
            <a:ext cx="1362710" cy="2225675"/>
          </a:xfrm>
          <a:prstGeom prst="rect">
            <a:avLst/>
          </a:prstGeom>
        </p:spPr>
      </p:pic>
      <p:pic>
        <p:nvPicPr>
          <p:cNvPr id="27" name="图片 26"/>
          <p:cNvPicPr>
            <a:picLocks noChangeAspect="1"/>
          </p:cNvPicPr>
          <p:nvPr>
            <p:custDataLst>
              <p:tags r:id="rId8"/>
            </p:custDataLst>
          </p:nvPr>
        </p:nvPicPr>
        <p:blipFill rotWithShape="1">
          <a:blip r:embed="rId2">
            <a:extLst>
              <a:ext uri="{28A0092B-C50C-407E-A947-70E740481C1C}">
                <a14:useLocalDpi xmlns:a14="http://schemas.microsoft.com/office/drawing/2010/main" val="0"/>
              </a:ext>
            </a:extLst>
          </a:blip>
          <a:srcRect l="44769" b="22324"/>
          <a:stretch>
            <a:fillRect/>
          </a:stretch>
        </p:blipFill>
        <p:spPr>
          <a:xfrm rot="5400000" flipH="1">
            <a:off x="7478395" y="-127635"/>
            <a:ext cx="1491615" cy="19443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166360" y="4093210"/>
            <a:ext cx="1791970" cy="645160"/>
          </a:xfrm>
          <a:prstGeom prst="rect">
            <a:avLst/>
          </a:prstGeom>
          <a:noFill/>
        </p:spPr>
        <p:txBody>
          <a:bodyPr wrap="square" rtlCol="0">
            <a:spAutoFit/>
          </a:bodyPr>
          <a:p>
            <a:endParaRPr lang="en-US" altLang="zh-CN" sz="3600">
              <a:latin typeface="Times New Roman" panose="02020603050405020304" charset="0"/>
              <a:cs typeface="Times New Roman" panose="02020603050405020304" charset="0"/>
            </a:endParaRPr>
          </a:p>
        </p:txBody>
      </p:sp>
      <p:sp>
        <p:nvSpPr>
          <p:cNvPr id="4" name="圆角矩形 3"/>
          <p:cNvSpPr/>
          <p:nvPr/>
        </p:nvSpPr>
        <p:spPr>
          <a:xfrm>
            <a:off x="517525" y="1896745"/>
            <a:ext cx="2081530" cy="732790"/>
          </a:xfrm>
          <a:prstGeom prst="roundRect">
            <a:avLst/>
          </a:prstGeom>
          <a:gradFill>
            <a:gsLst>
              <a:gs pos="0">
                <a:srgbClr val="FBFB11"/>
              </a:gs>
              <a:gs pos="100000">
                <a:srgbClr val="838309"/>
              </a:gs>
            </a:gsLst>
            <a:lin scaled="0"/>
          </a:gra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600">
                <a:solidFill>
                  <a:schemeClr val="tx1"/>
                </a:solidFill>
                <a:latin typeface="Times New Roman" panose="02020603050405020304" charset="0"/>
                <a:cs typeface="Times New Roman" panose="02020603050405020304" charset="0"/>
                <a:sym typeface="+mn-ea"/>
              </a:rPr>
              <a:t>contents</a:t>
            </a:r>
            <a:endParaRPr lang="en-US" altLang="zh-CN" sz="3600">
              <a:solidFill>
                <a:schemeClr val="tx1"/>
              </a:solidFill>
              <a:latin typeface="Times New Roman" panose="02020603050405020304" charset="0"/>
              <a:cs typeface="Times New Roman" panose="02020603050405020304" charset="0"/>
              <a:sym typeface="+mn-ea"/>
            </a:endParaRPr>
          </a:p>
        </p:txBody>
      </p:sp>
      <p:pic>
        <p:nvPicPr>
          <p:cNvPr id="23" name="图片 22" descr="384448802009120775"/>
          <p:cNvPicPr>
            <a:picLocks noChangeAspect="1"/>
          </p:cNvPicPr>
          <p:nvPr>
            <p:custDataLst>
              <p:tags r:id="rId1"/>
            </p:custDataLst>
          </p:nvPr>
        </p:nvPicPr>
        <p:blipFill>
          <a:blip r:embed="rId2"/>
          <a:stretch>
            <a:fillRect/>
          </a:stretch>
        </p:blipFill>
        <p:spPr>
          <a:xfrm>
            <a:off x="0" y="2905125"/>
            <a:ext cx="2468245" cy="2162175"/>
          </a:xfrm>
          <a:prstGeom prst="rect">
            <a:avLst/>
          </a:prstGeom>
        </p:spPr>
      </p:pic>
      <p:sp>
        <p:nvSpPr>
          <p:cNvPr id="3" name="圆角矩形 2"/>
          <p:cNvSpPr/>
          <p:nvPr/>
        </p:nvSpPr>
        <p:spPr>
          <a:xfrm>
            <a:off x="3314700" y="630555"/>
            <a:ext cx="4046855" cy="60833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b="1" dirty="0">
                <a:solidFill>
                  <a:schemeClr val="tx1"/>
                </a:solidFill>
                <a:latin typeface="微软雅黑" panose="020B0503020204020204" charset="-122"/>
                <a:ea typeface="微软雅黑" panose="020B0503020204020204" charset="-122"/>
                <a:cs typeface="Arial" panose="020B0604020202020204" pitchFamily="34" charset="0"/>
                <a:sym typeface="等线" panose="02010600030101010101" charset="-122"/>
              </a:rPr>
              <a:t>The structure of </a:t>
            </a:r>
            <a:r>
              <a:rPr lang="zh-CN" altLang="en-US" b="1" dirty="0">
                <a:solidFill>
                  <a:schemeClr val="tx1"/>
                </a:solidFill>
                <a:latin typeface="微软雅黑" panose="020B0503020204020204" charset="-122"/>
                <a:ea typeface="微软雅黑" panose="020B0503020204020204" charset="-122"/>
                <a:cs typeface="Arial" panose="020B0604020202020204" pitchFamily="34" charset="0"/>
                <a:sym typeface="等线" panose="02010600030101010101" charset="-122"/>
              </a:rPr>
              <a:t>a news report</a:t>
            </a:r>
            <a:endParaRPr lang="zh-CN" altLang="en-US" b="1" dirty="0">
              <a:solidFill>
                <a:schemeClr val="tx1"/>
              </a:solidFill>
              <a:latin typeface="微软雅黑" panose="020B0503020204020204" charset="-122"/>
              <a:ea typeface="微软雅黑" panose="020B0503020204020204" charset="-122"/>
              <a:cs typeface="Arial" panose="020B0604020202020204" pitchFamily="34" charset="0"/>
              <a:sym typeface="等线" panose="02010600030101010101" charset="-122"/>
            </a:endParaRPr>
          </a:p>
        </p:txBody>
      </p:sp>
      <p:sp>
        <p:nvSpPr>
          <p:cNvPr id="6" name="圆角矩形 5"/>
          <p:cNvSpPr/>
          <p:nvPr/>
        </p:nvSpPr>
        <p:spPr>
          <a:xfrm>
            <a:off x="3314700" y="1667510"/>
            <a:ext cx="4046855" cy="58356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en-US" altLang="zh-CN" b="1" dirty="0">
                <a:solidFill>
                  <a:schemeClr val="tx1"/>
                </a:solidFill>
                <a:latin typeface="微软雅黑" panose="020B0503020204020204" charset="-122"/>
                <a:ea typeface="微软雅黑" panose="020B0503020204020204" charset="-122"/>
                <a:cs typeface="Arial" panose="020B0604020202020204" pitchFamily="34" charset="0"/>
                <a:sym typeface="+mn-ea"/>
              </a:rPr>
              <a:t>Build up some vocabulary</a:t>
            </a:r>
            <a:endParaRPr lang="en-US" altLang="zh-CN" b="1" dirty="0">
              <a:solidFill>
                <a:schemeClr val="tx1"/>
              </a:solidFill>
              <a:latin typeface="微软雅黑" panose="020B0503020204020204" charset="-122"/>
              <a:ea typeface="微软雅黑" panose="020B0503020204020204" charset="-122"/>
              <a:cs typeface="Arial" panose="020B0604020202020204" pitchFamily="34" charset="0"/>
              <a:sym typeface="+mn-ea"/>
            </a:endParaRPr>
          </a:p>
        </p:txBody>
      </p:sp>
      <p:sp>
        <p:nvSpPr>
          <p:cNvPr id="7" name="圆角矩形 6"/>
          <p:cNvSpPr/>
          <p:nvPr/>
        </p:nvSpPr>
        <p:spPr>
          <a:xfrm>
            <a:off x="3314700" y="2755265"/>
            <a:ext cx="4046855" cy="58356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en-US" altLang="zh-CN" b="1" dirty="0">
                <a:solidFill>
                  <a:schemeClr val="tx1"/>
                </a:solidFill>
                <a:latin typeface="微软雅黑" panose="020B0503020204020204" charset="-122"/>
                <a:ea typeface="微软雅黑" panose="020B0503020204020204" charset="-122"/>
                <a:cs typeface="Arial" panose="020B0604020202020204" pitchFamily="34" charset="0"/>
                <a:sym typeface="+mn-ea"/>
              </a:rPr>
              <a:t>Appreciation of model essay</a:t>
            </a:r>
            <a:endParaRPr lang="en-US" altLang="zh-CN" b="1" dirty="0">
              <a:solidFill>
                <a:schemeClr val="tx1"/>
              </a:solidFill>
              <a:latin typeface="微软雅黑" panose="020B0503020204020204" charset="-122"/>
              <a:ea typeface="微软雅黑" panose="020B0503020204020204" charset="-122"/>
              <a:cs typeface="Arial" panose="020B0604020202020204" pitchFamily="34" charset="0"/>
              <a:sym typeface="+mn-ea"/>
            </a:endParaRPr>
          </a:p>
        </p:txBody>
      </p:sp>
      <p:pic>
        <p:nvPicPr>
          <p:cNvPr id="8" name="图片 7" descr="t011ea892e3480ff42c"/>
          <p:cNvPicPr>
            <a:picLocks noChangeAspect="1"/>
          </p:cNvPicPr>
          <p:nvPr/>
        </p:nvPicPr>
        <p:blipFill>
          <a:blip r:embed="rId3"/>
          <a:stretch>
            <a:fillRect/>
          </a:stretch>
        </p:blipFill>
        <p:spPr>
          <a:xfrm rot="1260000">
            <a:off x="7088505" y="3517265"/>
            <a:ext cx="1929765" cy="16262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P spid="6" grpId="1" animBg="1"/>
      <p:bldP spid="7" grpId="0" animBg="1"/>
      <p:bldP spid="7"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custDataLst>
              <p:tags r:id="rId1"/>
            </p:custDataLst>
          </p:nvPr>
        </p:nvSpPr>
        <p:spPr>
          <a:xfrm>
            <a:off x="248285" y="223520"/>
            <a:ext cx="4046855" cy="60833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b="1" dirty="0">
                <a:solidFill>
                  <a:schemeClr val="tx1"/>
                </a:solidFill>
                <a:latin typeface="微软雅黑" panose="020B0503020204020204" charset="-122"/>
                <a:ea typeface="微软雅黑" panose="020B0503020204020204" charset="-122"/>
                <a:cs typeface="Arial" panose="020B0604020202020204" pitchFamily="34" charset="0"/>
                <a:sym typeface="等线" panose="02010600030101010101" charset="-122"/>
              </a:rPr>
              <a:t>The structure of </a:t>
            </a:r>
            <a:r>
              <a:rPr lang="zh-CN" altLang="en-US" b="1" dirty="0">
                <a:solidFill>
                  <a:schemeClr val="tx1"/>
                </a:solidFill>
                <a:latin typeface="微软雅黑" panose="020B0503020204020204" charset="-122"/>
                <a:ea typeface="微软雅黑" panose="020B0503020204020204" charset="-122"/>
                <a:cs typeface="Arial" panose="020B0604020202020204" pitchFamily="34" charset="0"/>
                <a:sym typeface="等线" panose="02010600030101010101" charset="-122"/>
              </a:rPr>
              <a:t>a news report</a:t>
            </a:r>
            <a:endParaRPr lang="zh-CN" altLang="en-US" b="1" dirty="0">
              <a:solidFill>
                <a:schemeClr val="tx1"/>
              </a:solidFill>
              <a:latin typeface="微软雅黑" panose="020B0503020204020204" charset="-122"/>
              <a:ea typeface="微软雅黑" panose="020B0503020204020204" charset="-122"/>
              <a:cs typeface="Arial" panose="020B0604020202020204" pitchFamily="34" charset="0"/>
              <a:sym typeface="等线" panose="02010600030101010101" charset="-122"/>
            </a:endParaRPr>
          </a:p>
        </p:txBody>
      </p:sp>
      <p:sp>
        <p:nvSpPr>
          <p:cNvPr id="2" name="矩形 1"/>
          <p:cNvSpPr/>
          <p:nvPr/>
        </p:nvSpPr>
        <p:spPr>
          <a:xfrm>
            <a:off x="437515" y="1218565"/>
            <a:ext cx="3581400" cy="498475"/>
          </a:xfrm>
          <a:prstGeom prst="rect">
            <a:avLst/>
          </a:prstGeom>
          <a:gradFill>
            <a:gsLst>
              <a:gs pos="19000">
                <a:srgbClr val="FFB9B9"/>
              </a:gs>
              <a:gs pos="64000">
                <a:srgbClr val="FF8F8E"/>
              </a:gs>
              <a:gs pos="44000">
                <a:srgbClr val="FE9E9F"/>
              </a:gs>
              <a:gs pos="84000">
                <a:srgbClr val="FF7373"/>
              </a:gs>
            </a:gsLst>
            <a:lin scaled="1"/>
          </a:gradFill>
          <a:ln>
            <a:solidFill>
              <a:srgbClr val="92D050"/>
            </a:solidFill>
          </a:ln>
          <a:extLst>
            <a:ext uri="{909E8E84-426E-40DD-AFC4-6F175D3DCCD1}">
              <a14:hiddenFill xmlns:a14="http://schemas.microsoft.com/office/drawing/2010/main">
                <a:gradFill>
                  <a:gsLst>
                    <a:gs pos="0">
                      <a:srgbClr val="FBFB11"/>
                    </a:gs>
                    <a:gs pos="100000">
                      <a:srgbClr val="838309"/>
                    </a:gs>
                  </a:gsLst>
                  <a:lin scaled="0"/>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zh-CN" altLang="en-US" sz="3600">
                <a:solidFill>
                  <a:schemeClr val="tx1"/>
                </a:solidFill>
                <a:latin typeface="Times New Roman" panose="02020603050405020304" charset="0"/>
                <a:cs typeface="Times New Roman" panose="02020603050405020304" charset="0"/>
                <a:sym typeface="+mn-ea"/>
              </a:rPr>
              <a:t>标题（</a:t>
            </a:r>
            <a:r>
              <a:rPr lang="en-US" altLang="zh-CN" sz="3600">
                <a:solidFill>
                  <a:schemeClr val="tx1"/>
                </a:solidFill>
                <a:latin typeface="Times New Roman" panose="02020603050405020304" charset="0"/>
                <a:cs typeface="Times New Roman" panose="02020603050405020304" charset="0"/>
                <a:sym typeface="+mn-ea"/>
              </a:rPr>
              <a:t>title</a:t>
            </a:r>
            <a:r>
              <a:rPr lang="zh-CN" altLang="en-US" sz="3600">
                <a:solidFill>
                  <a:schemeClr val="tx1"/>
                </a:solidFill>
                <a:latin typeface="Times New Roman" panose="02020603050405020304" charset="0"/>
                <a:cs typeface="Times New Roman" panose="02020603050405020304" charset="0"/>
                <a:sym typeface="+mn-ea"/>
              </a:rPr>
              <a:t>）</a:t>
            </a:r>
            <a:endParaRPr lang="zh-CN" altLang="en-US" sz="3600">
              <a:solidFill>
                <a:schemeClr val="tx1"/>
              </a:solidFill>
              <a:latin typeface="Times New Roman" panose="02020603050405020304" charset="0"/>
              <a:cs typeface="Times New Roman" panose="02020603050405020304" charset="0"/>
              <a:sym typeface="+mn-ea"/>
            </a:endParaRPr>
          </a:p>
        </p:txBody>
      </p:sp>
      <p:sp>
        <p:nvSpPr>
          <p:cNvPr id="4" name="矩形 3"/>
          <p:cNvSpPr/>
          <p:nvPr/>
        </p:nvSpPr>
        <p:spPr>
          <a:xfrm>
            <a:off x="481330" y="2155190"/>
            <a:ext cx="3581400" cy="498475"/>
          </a:xfrm>
          <a:prstGeom prst="rect">
            <a:avLst/>
          </a:prstGeom>
          <a:solidFill>
            <a:srgbClr val="00B0F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zh-CN" altLang="en-US" sz="3600">
                <a:solidFill>
                  <a:schemeClr val="tx1"/>
                </a:solidFill>
                <a:latin typeface="Times New Roman" panose="02020603050405020304" charset="0"/>
                <a:cs typeface="Times New Roman" panose="02020603050405020304" charset="0"/>
                <a:sym typeface="+mn-ea"/>
              </a:rPr>
              <a:t>导语（headline）</a:t>
            </a:r>
            <a:endParaRPr lang="zh-CN" altLang="en-US" sz="3600">
              <a:solidFill>
                <a:schemeClr val="tx1"/>
              </a:solidFill>
              <a:latin typeface="Times New Roman" panose="02020603050405020304" charset="0"/>
              <a:cs typeface="Times New Roman" panose="02020603050405020304" charset="0"/>
              <a:sym typeface="+mn-ea"/>
            </a:endParaRPr>
          </a:p>
        </p:txBody>
      </p:sp>
      <p:sp>
        <p:nvSpPr>
          <p:cNvPr id="5" name="矩形 4"/>
          <p:cNvSpPr/>
          <p:nvPr/>
        </p:nvSpPr>
        <p:spPr>
          <a:xfrm>
            <a:off x="481330" y="3142615"/>
            <a:ext cx="3581400" cy="498475"/>
          </a:xfrm>
          <a:prstGeom prst="rect">
            <a:avLst/>
          </a:prstGeom>
          <a:gradFill>
            <a:gsLst>
              <a:gs pos="0">
                <a:srgbClr val="14CD68"/>
              </a:gs>
              <a:gs pos="100000">
                <a:srgbClr val="0B6E38"/>
              </a:gs>
            </a:gsLst>
            <a:lin scaled="0"/>
          </a:gradFill>
          <a:ln>
            <a:solidFill>
              <a:srgbClr val="92D050"/>
            </a:solidFill>
          </a:ln>
          <a:extLst>
            <a:ext uri="{909E8E84-426E-40DD-AFC4-6F175D3DCCD1}">
              <a14:hiddenFill xmlns:a14="http://schemas.microsoft.com/office/drawing/2010/main">
                <a:gradFill>
                  <a:gsLst>
                    <a:gs pos="0">
                      <a:srgbClr val="FBFB11"/>
                    </a:gs>
                    <a:gs pos="100000">
                      <a:srgbClr val="838309"/>
                    </a:gs>
                  </a:gsLst>
                  <a:lin scaled="0"/>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zh-CN" altLang="en-US" sz="3600">
                <a:solidFill>
                  <a:schemeClr val="tx1"/>
                </a:solidFill>
                <a:latin typeface="Times New Roman" panose="02020603050405020304" charset="0"/>
                <a:cs typeface="Times New Roman" panose="02020603050405020304" charset="0"/>
                <a:sym typeface="+mn-ea"/>
              </a:rPr>
              <a:t>正文（</a:t>
            </a:r>
            <a:r>
              <a:rPr lang="en-US" altLang="zh-CN" sz="3600">
                <a:solidFill>
                  <a:schemeClr val="tx1"/>
                </a:solidFill>
                <a:latin typeface="Times New Roman" panose="02020603050405020304" charset="0"/>
                <a:cs typeface="Times New Roman" panose="02020603050405020304" charset="0"/>
                <a:sym typeface="+mn-ea"/>
              </a:rPr>
              <a:t>body</a:t>
            </a:r>
            <a:r>
              <a:rPr lang="zh-CN" altLang="en-US" sz="3600">
                <a:solidFill>
                  <a:schemeClr val="tx1"/>
                </a:solidFill>
                <a:latin typeface="Times New Roman" panose="02020603050405020304" charset="0"/>
                <a:cs typeface="Times New Roman" panose="02020603050405020304" charset="0"/>
                <a:sym typeface="+mn-ea"/>
              </a:rPr>
              <a:t>）</a:t>
            </a:r>
            <a:endParaRPr lang="zh-CN" altLang="en-US" sz="3600">
              <a:solidFill>
                <a:schemeClr val="tx1"/>
              </a:solidFill>
              <a:latin typeface="Times New Roman" panose="02020603050405020304" charset="0"/>
              <a:cs typeface="Times New Roman" panose="02020603050405020304" charset="0"/>
              <a:sym typeface="+mn-ea"/>
            </a:endParaRPr>
          </a:p>
        </p:txBody>
      </p:sp>
      <p:sp>
        <p:nvSpPr>
          <p:cNvPr id="6" name="矩形 5"/>
          <p:cNvSpPr/>
          <p:nvPr/>
        </p:nvSpPr>
        <p:spPr>
          <a:xfrm>
            <a:off x="481330" y="4130040"/>
            <a:ext cx="3581400" cy="498475"/>
          </a:xfrm>
          <a:prstGeom prst="rect">
            <a:avLst/>
          </a:prstGeom>
          <a:solidFill>
            <a:schemeClr val="accent2"/>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zh-CN" altLang="en-US" sz="3600">
                <a:solidFill>
                  <a:schemeClr val="tx1"/>
                </a:solidFill>
                <a:latin typeface="Times New Roman" panose="02020603050405020304" charset="0"/>
                <a:cs typeface="Times New Roman" panose="02020603050405020304" charset="0"/>
                <a:sym typeface="+mn-ea"/>
              </a:rPr>
              <a:t>结尾（</a:t>
            </a:r>
            <a:r>
              <a:rPr lang="en-US" altLang="zh-CN" sz="3600">
                <a:solidFill>
                  <a:schemeClr val="tx1"/>
                </a:solidFill>
                <a:latin typeface="Times New Roman" panose="02020603050405020304" charset="0"/>
                <a:cs typeface="Times New Roman" panose="02020603050405020304" charset="0"/>
                <a:sym typeface="+mn-ea"/>
              </a:rPr>
              <a:t>ending</a:t>
            </a:r>
            <a:r>
              <a:rPr lang="zh-CN" altLang="en-US" sz="3600">
                <a:solidFill>
                  <a:schemeClr val="tx1"/>
                </a:solidFill>
                <a:latin typeface="Times New Roman" panose="02020603050405020304" charset="0"/>
                <a:cs typeface="Times New Roman" panose="02020603050405020304" charset="0"/>
                <a:sym typeface="+mn-ea"/>
              </a:rPr>
              <a:t>）</a:t>
            </a:r>
            <a:endParaRPr lang="zh-CN" altLang="en-US" sz="3600">
              <a:solidFill>
                <a:schemeClr val="tx1"/>
              </a:solidFill>
              <a:latin typeface="Times New Roman" panose="02020603050405020304" charset="0"/>
              <a:cs typeface="Times New Roman" panose="02020603050405020304" charset="0"/>
              <a:sym typeface="+mn-ea"/>
            </a:endParaRPr>
          </a:p>
        </p:txBody>
      </p:sp>
      <p:sp>
        <p:nvSpPr>
          <p:cNvPr id="8" name="文本框 7"/>
          <p:cNvSpPr txBox="1"/>
          <p:nvPr/>
        </p:nvSpPr>
        <p:spPr>
          <a:xfrm>
            <a:off x="4639945" y="1259840"/>
            <a:ext cx="2654935" cy="368300"/>
          </a:xfrm>
          <a:prstGeom prst="rect">
            <a:avLst/>
          </a:prstGeom>
          <a:gradFill>
            <a:gsLst>
              <a:gs pos="19000">
                <a:srgbClr val="FFB9B9"/>
              </a:gs>
              <a:gs pos="64000">
                <a:srgbClr val="FF8F8E"/>
              </a:gs>
              <a:gs pos="44000">
                <a:srgbClr val="FE9E9F"/>
              </a:gs>
              <a:gs pos="84000">
                <a:srgbClr val="FF7373"/>
              </a:gs>
            </a:gsLst>
            <a:lin scaled="1"/>
          </a:gradFill>
          <a:ln w="28575">
            <a:solidFill>
              <a:srgbClr val="CE0000"/>
            </a:solidFill>
          </a:ln>
        </p:spPr>
        <p:txBody>
          <a:bodyPr wrap="square" rtlCol="0">
            <a:spAutoFit/>
          </a:bodyPr>
          <a:p>
            <a:r>
              <a:rPr lang="zh-CN" altLang="en-US"/>
              <a:t>简要、突出、吸人眼球</a:t>
            </a:r>
            <a:endParaRPr lang="zh-CN" altLang="en-US"/>
          </a:p>
        </p:txBody>
      </p:sp>
      <p:sp>
        <p:nvSpPr>
          <p:cNvPr id="13" name="文本框 12"/>
          <p:cNvSpPr txBox="1"/>
          <p:nvPr/>
        </p:nvSpPr>
        <p:spPr>
          <a:xfrm>
            <a:off x="4708525" y="3208020"/>
            <a:ext cx="2654935" cy="368300"/>
          </a:xfrm>
          <a:prstGeom prst="rect">
            <a:avLst/>
          </a:prstGeom>
          <a:gradFill>
            <a:gsLst>
              <a:gs pos="0">
                <a:srgbClr val="14CD68"/>
              </a:gs>
              <a:gs pos="100000">
                <a:srgbClr val="0B6E38"/>
              </a:gs>
            </a:gsLst>
            <a:lin scaled="0"/>
          </a:gradFill>
          <a:ln w="28575">
            <a:solidFill>
              <a:srgbClr val="CE0000"/>
            </a:solidFill>
          </a:ln>
        </p:spPr>
        <p:txBody>
          <a:bodyPr wrap="square" rtlCol="0">
            <a:spAutoFit/>
          </a:bodyPr>
          <a:p>
            <a:r>
              <a:rPr lang="zh-CN" altLang="en-US"/>
              <a:t>添加细节，宣扬主题</a:t>
            </a:r>
            <a:endParaRPr lang="zh-CN" altLang="en-US"/>
          </a:p>
        </p:txBody>
      </p:sp>
      <p:sp>
        <p:nvSpPr>
          <p:cNvPr id="14" name="文本框 13"/>
          <p:cNvSpPr txBox="1"/>
          <p:nvPr/>
        </p:nvSpPr>
        <p:spPr>
          <a:xfrm>
            <a:off x="4639945" y="4195445"/>
            <a:ext cx="3088640" cy="368300"/>
          </a:xfrm>
          <a:prstGeom prst="rect">
            <a:avLst/>
          </a:prstGeom>
          <a:solidFill>
            <a:schemeClr val="accent2"/>
          </a:solidFill>
          <a:ln w="28575">
            <a:solidFill>
              <a:srgbClr val="CE0000"/>
            </a:solidFill>
          </a:ln>
        </p:spPr>
        <p:txBody>
          <a:bodyPr wrap="square" rtlCol="0">
            <a:spAutoFit/>
          </a:bodyPr>
          <a:p>
            <a:r>
              <a:rPr lang="zh-CN" altLang="en-US"/>
              <a:t>概述活动的意义，感想等</a:t>
            </a:r>
            <a:endParaRPr lang="zh-CN" altLang="en-US"/>
          </a:p>
        </p:txBody>
      </p:sp>
      <p:sp>
        <p:nvSpPr>
          <p:cNvPr id="15" name="文本框 14"/>
          <p:cNvSpPr txBox="1"/>
          <p:nvPr>
            <p:custDataLst>
              <p:tags r:id="rId2"/>
            </p:custDataLst>
          </p:nvPr>
        </p:nvSpPr>
        <p:spPr>
          <a:xfrm>
            <a:off x="4639945" y="2219960"/>
            <a:ext cx="3810000" cy="368300"/>
          </a:xfrm>
          <a:prstGeom prst="rect">
            <a:avLst/>
          </a:prstGeom>
          <a:solidFill>
            <a:srgbClr val="00B0F0"/>
          </a:solidFill>
          <a:ln w="28575">
            <a:solidFill>
              <a:srgbClr val="CE0000"/>
            </a:solidFill>
          </a:ln>
        </p:spPr>
        <p:txBody>
          <a:bodyPr wrap="square" rtlCol="0">
            <a:spAutoFit/>
          </a:bodyPr>
          <a:p>
            <a:pPr algn="ctr"/>
            <a:r>
              <a:rPr lang="zh-CN" altLang="en-US"/>
              <a:t>简明扼要概述事情发生的大致经过</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linds(horizontal)">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linds(horizontal)">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linds(horizontal)">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blinds(horizontal)">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blinds(horizontal)">
                                      <p:cBhvr>
                                        <p:cTn id="4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2" grpId="0" bldLvl="0" animBg="1"/>
      <p:bldP spid="2" grpId="1" animBg="1"/>
      <p:bldP spid="8" grpId="0" bldLvl="0" animBg="1"/>
      <p:bldP spid="8" grpId="1" animBg="1"/>
      <p:bldP spid="4" grpId="0" bldLvl="0" animBg="1"/>
      <p:bldP spid="4" grpId="1" animBg="1"/>
      <p:bldP spid="5" grpId="0" bldLvl="0" animBg="1"/>
      <p:bldP spid="5" grpId="1" animBg="1"/>
      <p:bldP spid="13" grpId="0" bldLvl="0" animBg="1"/>
      <p:bldP spid="13" grpId="1" animBg="1"/>
      <p:bldP spid="6" grpId="0" bldLvl="0" animBg="1"/>
      <p:bldP spid="6" grpId="1" animBg="1"/>
      <p:bldP spid="14" grpId="0" bldLvl="0" animBg="1"/>
      <p:bldP spid="14" grpId="1" animBg="1"/>
      <p:bldP spid="15" grpId="0" bldLvl="0" animBg="1"/>
      <p:bldP spid="1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92735" y="250825"/>
            <a:ext cx="8545830" cy="4892675"/>
          </a:xfrm>
          <a:prstGeom prst="rect">
            <a:avLst/>
          </a:prstGeom>
          <a:noFill/>
        </p:spPr>
        <p:txBody>
          <a:bodyPr wrap="square" rtlCol="0" anchor="t">
            <a:spAutoFit/>
          </a:bodyPr>
          <a:p>
            <a:r>
              <a:rPr lang="en-US" altLang="zh-CN" sz="32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上周末你参加了学校学生会组织的“认识你身边的植物”活动，请你给校英文报写一篇报道。</a:t>
            </a:r>
            <a:endParaRPr lang="zh-CN" altLang="en-US" sz="2800">
              <a:latin typeface="宋体" panose="02010600030101010101" pitchFamily="2" charset="-122"/>
              <a:ea typeface="宋体" panose="02010600030101010101" pitchFamily="2" charset="-122"/>
              <a:cs typeface="宋体" panose="02010600030101010101" pitchFamily="2" charset="-122"/>
            </a:endParaRPr>
          </a:p>
          <a:p>
            <a:r>
              <a:rPr lang="zh-CN" altLang="en-US" sz="2800">
                <a:latin typeface="宋体" panose="02010600030101010101" pitchFamily="2" charset="-122"/>
                <a:ea typeface="宋体" panose="02010600030101010101" pitchFamily="2" charset="-122"/>
                <a:cs typeface="宋体" panose="02010600030101010101" pitchFamily="2" charset="-122"/>
              </a:rPr>
              <a:t>  1.活动的过程；</a:t>
            </a:r>
            <a:endParaRPr lang="zh-CN" altLang="en-US" sz="2800">
              <a:latin typeface="宋体" panose="02010600030101010101" pitchFamily="2" charset="-122"/>
              <a:ea typeface="宋体" panose="02010600030101010101" pitchFamily="2" charset="-122"/>
              <a:cs typeface="宋体" panose="02010600030101010101" pitchFamily="2" charset="-122"/>
            </a:endParaRPr>
          </a:p>
          <a:p>
            <a:r>
              <a:rPr lang="zh-CN" altLang="en-US" sz="2800">
                <a:latin typeface="宋体" panose="02010600030101010101" pitchFamily="2" charset="-122"/>
                <a:ea typeface="宋体" panose="02010600030101010101" pitchFamily="2" charset="-122"/>
                <a:cs typeface="宋体" panose="02010600030101010101" pitchFamily="2" charset="-122"/>
              </a:rPr>
              <a:t> </a:t>
            </a:r>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2.收获与感想。</a:t>
            </a:r>
            <a:endParaRPr lang="zh-CN" altLang="en-US" sz="2800">
              <a:latin typeface="宋体" panose="02010600030101010101" pitchFamily="2" charset="-122"/>
              <a:ea typeface="宋体" panose="02010600030101010101" pitchFamily="2" charset="-122"/>
              <a:cs typeface="宋体" panose="02010600030101010101" pitchFamily="2" charset="-122"/>
            </a:endParaRPr>
          </a:p>
          <a:p>
            <a:r>
              <a:rPr lang="zh-CN" altLang="en-US" sz="2800">
                <a:latin typeface="宋体" panose="02010600030101010101" pitchFamily="2" charset="-122"/>
                <a:ea typeface="宋体" panose="02010600030101010101" pitchFamily="2" charset="-122"/>
                <a:cs typeface="宋体" panose="02010600030101010101" pitchFamily="2" charset="-122"/>
              </a:rPr>
              <a:t>  注意：</a:t>
            </a:r>
            <a:endParaRPr lang="zh-CN" altLang="en-US" sz="2800">
              <a:latin typeface="宋体" panose="02010600030101010101" pitchFamily="2" charset="-122"/>
              <a:ea typeface="宋体" panose="02010600030101010101" pitchFamily="2" charset="-122"/>
              <a:cs typeface="宋体" panose="02010600030101010101" pitchFamily="2" charset="-122"/>
            </a:endParaRPr>
          </a:p>
          <a:p>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1.写作词数应为80左右；</a:t>
            </a:r>
            <a:endParaRPr lang="zh-CN" altLang="en-US" sz="2800">
              <a:latin typeface="宋体" panose="02010600030101010101" pitchFamily="2" charset="-122"/>
              <a:ea typeface="宋体" panose="02010600030101010101" pitchFamily="2" charset="-122"/>
              <a:cs typeface="宋体" panose="02010600030101010101" pitchFamily="2" charset="-122"/>
            </a:endParaRPr>
          </a:p>
          <a:p>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2.请按以下格式在答题纸的相应位置作答。</a:t>
            </a:r>
            <a:endParaRPr lang="zh-CN" altLang="en-US" sz="2800">
              <a:latin typeface="宋体" panose="02010600030101010101" pitchFamily="2" charset="-122"/>
              <a:ea typeface="宋体" panose="02010600030101010101" pitchFamily="2" charset="-122"/>
              <a:cs typeface="宋体" panose="02010600030101010101" pitchFamily="2" charset="-122"/>
            </a:endParaRPr>
          </a:p>
          <a:p>
            <a:pPr algn="ctr"/>
            <a:r>
              <a:rPr lang="zh-CN" altLang="en-US" sz="2800">
                <a:latin typeface="Times New Roman" panose="02020603050405020304" charset="0"/>
                <a:ea typeface="宋体" panose="02010600030101010101" pitchFamily="2" charset="-122"/>
                <a:cs typeface="Times New Roman" panose="02020603050405020304" charset="0"/>
              </a:rPr>
              <a:t>Getting to Know the Plants Around Us</a:t>
            </a:r>
            <a:endParaRPr lang="zh-CN" altLang="en-US" sz="2800">
              <a:latin typeface="Times New Roman" panose="02020603050405020304" charset="0"/>
              <a:ea typeface="宋体" panose="02010600030101010101" pitchFamily="2" charset="-122"/>
              <a:cs typeface="Times New Roman" panose="02020603050405020304" charset="0"/>
            </a:endParaRPr>
          </a:p>
          <a:p>
            <a:pPr algn="l"/>
            <a:r>
              <a:rPr lang="en-US" altLang="zh-CN" sz="2800">
                <a:latin typeface="Times New Roman" panose="02020603050405020304" charset="0"/>
                <a:ea typeface="宋体" panose="02010600030101010101" pitchFamily="2" charset="-122"/>
                <a:cs typeface="Times New Roman" panose="02020603050405020304" charset="0"/>
              </a:rPr>
              <a:t>—————————————————————————————————————————————————————————————————————  </a:t>
            </a:r>
            <a:endParaRPr lang="en-US" altLang="zh-CN" sz="2800">
              <a:latin typeface="Times New Roman" panose="02020603050405020304" charset="0"/>
              <a:ea typeface="宋体" panose="02010600030101010101" pitchFamily="2" charset="-122"/>
              <a:cs typeface="Times New Roman" panose="02020603050405020304" charset="0"/>
            </a:endParaRPr>
          </a:p>
        </p:txBody>
      </p:sp>
      <p:cxnSp>
        <p:nvCxnSpPr>
          <p:cNvPr id="2" name="直接连接符 1"/>
          <p:cNvCxnSpPr/>
          <p:nvPr/>
        </p:nvCxnSpPr>
        <p:spPr>
          <a:xfrm flipV="1">
            <a:off x="1224280" y="760095"/>
            <a:ext cx="1026795" cy="76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547370" y="90805"/>
            <a:ext cx="927735" cy="460375"/>
          </a:xfrm>
          <a:prstGeom prst="rect">
            <a:avLst/>
          </a:prstGeom>
          <a:noFill/>
          <a:ln w="28575">
            <a:solidFill>
              <a:schemeClr val="accent2"/>
            </a:solidFill>
          </a:ln>
        </p:spPr>
        <p:txBody>
          <a:bodyPr wrap="square" rtlCol="0">
            <a:spAutoFit/>
          </a:bodyPr>
          <a:p>
            <a:pPr algn="ctr"/>
            <a:r>
              <a:rPr lang="en-US" altLang="zh-CN" sz="2400">
                <a:latin typeface="Times New Roman" panose="02020603050405020304" charset="0"/>
                <a:cs typeface="Times New Roman" panose="02020603050405020304" charset="0"/>
              </a:rPr>
              <a:t>when</a:t>
            </a:r>
            <a:endParaRPr lang="en-US" altLang="zh-CN" sz="2400">
              <a:latin typeface="Times New Roman" panose="02020603050405020304" charset="0"/>
              <a:cs typeface="Times New Roman" panose="02020603050405020304" charset="0"/>
            </a:endParaRPr>
          </a:p>
        </p:txBody>
      </p:sp>
      <p:cxnSp>
        <p:nvCxnSpPr>
          <p:cNvPr id="5" name="直接连接符 4"/>
          <p:cNvCxnSpPr/>
          <p:nvPr>
            <p:custDataLst>
              <p:tags r:id="rId1"/>
            </p:custDataLst>
          </p:nvPr>
        </p:nvCxnSpPr>
        <p:spPr>
          <a:xfrm flipV="1">
            <a:off x="4439920" y="752475"/>
            <a:ext cx="1026795" cy="76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custDataLst>
              <p:tags r:id="rId2"/>
            </p:custDataLst>
          </p:nvPr>
        </p:nvSpPr>
        <p:spPr>
          <a:xfrm>
            <a:off x="4387215" y="90805"/>
            <a:ext cx="927735" cy="460375"/>
          </a:xfrm>
          <a:prstGeom prst="rect">
            <a:avLst/>
          </a:prstGeom>
          <a:noFill/>
          <a:ln w="28575">
            <a:solidFill>
              <a:schemeClr val="accent2"/>
            </a:solidFill>
          </a:ln>
        </p:spPr>
        <p:txBody>
          <a:bodyPr wrap="square" rtlCol="0">
            <a:spAutoFit/>
          </a:bodyPr>
          <a:p>
            <a:pPr algn="ctr"/>
            <a:r>
              <a:rPr lang="en-US" altLang="zh-CN" sz="2400">
                <a:latin typeface="Times New Roman" panose="02020603050405020304" charset="0"/>
                <a:cs typeface="Times New Roman" panose="02020603050405020304" charset="0"/>
              </a:rPr>
              <a:t>who</a:t>
            </a:r>
            <a:endParaRPr lang="en-US" altLang="zh-CN" sz="2400">
              <a:latin typeface="Times New Roman" panose="02020603050405020304" charset="0"/>
              <a:cs typeface="Times New Roman" panose="02020603050405020304" charset="0"/>
            </a:endParaRPr>
          </a:p>
        </p:txBody>
      </p:sp>
      <p:cxnSp>
        <p:nvCxnSpPr>
          <p:cNvPr id="7" name="直接连接符 6"/>
          <p:cNvCxnSpPr/>
          <p:nvPr>
            <p:custDataLst>
              <p:tags r:id="rId3"/>
            </p:custDataLst>
          </p:nvPr>
        </p:nvCxnSpPr>
        <p:spPr>
          <a:xfrm flipV="1">
            <a:off x="6765290" y="745490"/>
            <a:ext cx="1951990" cy="1460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custDataLst>
              <p:tags r:id="rId4"/>
            </p:custDataLst>
          </p:nvPr>
        </p:nvCxnSpPr>
        <p:spPr>
          <a:xfrm flipV="1">
            <a:off x="387985" y="1209040"/>
            <a:ext cx="2113915" cy="50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custDataLst>
              <p:tags r:id="rId5"/>
            </p:custDataLst>
          </p:nvPr>
        </p:nvSpPr>
        <p:spPr>
          <a:xfrm>
            <a:off x="7420610" y="90805"/>
            <a:ext cx="927735" cy="460375"/>
          </a:xfrm>
          <a:prstGeom prst="rect">
            <a:avLst/>
          </a:prstGeom>
          <a:noFill/>
          <a:ln w="28575">
            <a:solidFill>
              <a:schemeClr val="accent2"/>
            </a:solidFill>
          </a:ln>
        </p:spPr>
        <p:txBody>
          <a:bodyPr wrap="square" rtlCol="0">
            <a:spAutoFit/>
          </a:bodyPr>
          <a:p>
            <a:pPr algn="ctr"/>
            <a:r>
              <a:rPr lang="en-US" altLang="zh-CN" sz="2400">
                <a:latin typeface="Times New Roman" panose="02020603050405020304" charset="0"/>
                <a:cs typeface="Times New Roman" panose="02020603050405020304" charset="0"/>
              </a:rPr>
              <a:t>what</a:t>
            </a:r>
            <a:endParaRPr lang="en-US" altLang="zh-CN" sz="2400">
              <a:latin typeface="Times New Roman" panose="02020603050405020304" charset="0"/>
              <a:cs typeface="Times New Roman" panose="02020603050405020304" charset="0"/>
            </a:endParaRPr>
          </a:p>
        </p:txBody>
      </p:sp>
      <p:cxnSp>
        <p:nvCxnSpPr>
          <p:cNvPr id="10" name="直接连接符 9"/>
          <p:cNvCxnSpPr/>
          <p:nvPr/>
        </p:nvCxnSpPr>
        <p:spPr>
          <a:xfrm>
            <a:off x="6448425" y="1219200"/>
            <a:ext cx="747395" cy="50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6448425" y="1224280"/>
            <a:ext cx="2295525" cy="829945"/>
          </a:xfrm>
          <a:prstGeom prst="rect">
            <a:avLst/>
          </a:prstGeom>
          <a:noFill/>
          <a:ln w="28575">
            <a:solidFill>
              <a:schemeClr val="accent2"/>
            </a:solidFill>
          </a:ln>
        </p:spPr>
        <p:txBody>
          <a:bodyPr wrap="square" rtlCol="0">
            <a:spAutoFit/>
          </a:bodyPr>
          <a:p>
            <a:pPr algn="ctr"/>
            <a:r>
              <a:rPr lang="en-US" altLang="zh-CN" sz="2400">
                <a:latin typeface="Times New Roman" panose="02020603050405020304" charset="0"/>
                <a:cs typeface="Times New Roman" panose="02020603050405020304" charset="0"/>
              </a:rPr>
              <a:t>writing stytle:</a:t>
            </a:r>
            <a:endParaRPr lang="en-US" altLang="zh-CN" sz="2400">
              <a:latin typeface="Times New Roman" panose="02020603050405020304" charset="0"/>
              <a:cs typeface="Times New Roman" panose="02020603050405020304" charset="0"/>
            </a:endParaRPr>
          </a:p>
          <a:p>
            <a:pPr algn="ctr"/>
            <a:r>
              <a:rPr lang="en-US" altLang="zh-CN" sz="2400">
                <a:latin typeface="Times New Roman" panose="02020603050405020304" charset="0"/>
                <a:cs typeface="Times New Roman" panose="02020603050405020304" charset="0"/>
              </a:rPr>
              <a:t>a news report</a:t>
            </a:r>
            <a:endParaRPr lang="en-US" altLang="zh-CN" sz="2400">
              <a:latin typeface="Times New Roman" panose="02020603050405020304" charset="0"/>
              <a:cs typeface="Times New Roman" panose="02020603050405020304" charset="0"/>
            </a:endParaRPr>
          </a:p>
        </p:txBody>
      </p:sp>
      <p:cxnSp>
        <p:nvCxnSpPr>
          <p:cNvPr id="12" name="直接连接符 11"/>
          <p:cNvCxnSpPr/>
          <p:nvPr>
            <p:custDataLst>
              <p:tags r:id="rId6"/>
            </p:custDataLst>
          </p:nvPr>
        </p:nvCxnSpPr>
        <p:spPr>
          <a:xfrm flipV="1">
            <a:off x="1071245" y="1650365"/>
            <a:ext cx="1864360" cy="50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custDataLst>
              <p:tags r:id="rId7"/>
            </p:custDataLst>
          </p:nvPr>
        </p:nvSpPr>
        <p:spPr>
          <a:xfrm>
            <a:off x="3354070" y="1143000"/>
            <a:ext cx="1661795" cy="460375"/>
          </a:xfrm>
          <a:prstGeom prst="rect">
            <a:avLst/>
          </a:prstGeom>
          <a:noFill/>
          <a:ln w="28575">
            <a:solidFill>
              <a:schemeClr val="accent2"/>
            </a:solidFill>
          </a:ln>
        </p:spPr>
        <p:txBody>
          <a:bodyPr wrap="square" rtlCol="0">
            <a:spAutoFit/>
          </a:bodyPr>
          <a:p>
            <a:pPr algn="ctr"/>
            <a:r>
              <a:rPr lang="en-US" altLang="zh-CN" sz="2400">
                <a:latin typeface="Times New Roman" panose="02020603050405020304" charset="0"/>
                <a:cs typeface="Times New Roman" panose="02020603050405020304" charset="0"/>
              </a:rPr>
              <a:t>key points</a:t>
            </a:r>
            <a:endParaRPr lang="en-US" altLang="zh-CN" sz="2400">
              <a:latin typeface="Times New Roman" panose="02020603050405020304" charset="0"/>
              <a:cs typeface="Times New Roman" panose="02020603050405020304" charset="0"/>
            </a:endParaRPr>
          </a:p>
        </p:txBody>
      </p:sp>
      <p:cxnSp>
        <p:nvCxnSpPr>
          <p:cNvPr id="14" name="直接连接符 13"/>
          <p:cNvCxnSpPr/>
          <p:nvPr>
            <p:custDataLst>
              <p:tags r:id="rId8"/>
            </p:custDataLst>
          </p:nvPr>
        </p:nvCxnSpPr>
        <p:spPr>
          <a:xfrm flipV="1">
            <a:off x="1071245" y="2091690"/>
            <a:ext cx="1864360" cy="50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custDataLst>
              <p:tags r:id="rId9"/>
            </p:custDataLst>
          </p:nvPr>
        </p:nvSpPr>
        <p:spPr>
          <a:xfrm>
            <a:off x="3214370" y="1638300"/>
            <a:ext cx="2430145" cy="460375"/>
          </a:xfrm>
          <a:prstGeom prst="rect">
            <a:avLst/>
          </a:prstGeom>
          <a:noFill/>
          <a:ln w="28575">
            <a:solidFill>
              <a:schemeClr val="accent2"/>
            </a:solidFill>
          </a:ln>
        </p:spPr>
        <p:txBody>
          <a:bodyPr wrap="square" rtlCol="0">
            <a:spAutoFit/>
          </a:bodyPr>
          <a:p>
            <a:pPr algn="ctr"/>
            <a:r>
              <a:rPr lang="en-US" altLang="zh-CN" sz="2400">
                <a:latin typeface="Times New Roman" panose="02020603050405020304" charset="0"/>
                <a:cs typeface="Times New Roman" panose="02020603050405020304" charset="0"/>
              </a:rPr>
              <a:t>the ending part</a:t>
            </a:r>
            <a:endParaRPr lang="en-US" altLang="zh-CN" sz="24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par>
                                <p:cTn id="28" presetID="3" presetClass="entr" presetSubtype="1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linds(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linds(horizont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linds(horizontal)">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blinds(horizontal)">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blinds(horizontal)">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blinds(horizontal)">
                                      <p:cBhvr>
                                        <p:cTn id="55" dur="5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blinds(horizontal)">
                                      <p:cBhvr>
                                        <p:cTn id="60" dur="5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blinds(horizontal)">
                                      <p:cBhvr>
                                        <p:cTn id="6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6" grpId="0" bldLvl="0" animBg="1"/>
      <p:bldP spid="6" grpId="1" animBg="1"/>
      <p:bldP spid="9" grpId="0" bldLvl="0" animBg="1"/>
      <p:bldP spid="9" grpId="1" animBg="1"/>
      <p:bldP spid="11" grpId="0" bldLvl="0" animBg="1"/>
      <p:bldP spid="11" grpId="1" animBg="1"/>
      <p:bldP spid="13" grpId="0" bldLvl="0" animBg="1"/>
      <p:bldP spid="13" grpId="1" animBg="1"/>
      <p:bldP spid="15" grpId="0" bldLvl="0" animBg="1"/>
      <p:bldP spid="1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309880" y="120650"/>
            <a:ext cx="3415665" cy="516890"/>
          </a:xfrm>
          <a:prstGeom prst="roundRect">
            <a:avLst/>
          </a:prstGeom>
          <a:solidFill>
            <a:srgbClr val="00B0F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zh-CN" altLang="en-US" sz="3600">
                <a:solidFill>
                  <a:schemeClr val="tx1"/>
                </a:solidFill>
                <a:latin typeface="Times New Roman" panose="02020603050405020304" charset="0"/>
                <a:cs typeface="Times New Roman" panose="02020603050405020304" charset="0"/>
                <a:sym typeface="等线" panose="02010600030101010101" charset="-122"/>
              </a:rPr>
              <a:t>headline</a:t>
            </a:r>
            <a:endParaRPr lang="zh-CN" altLang="en-US" sz="3600">
              <a:solidFill>
                <a:schemeClr val="tx1"/>
              </a:solidFill>
              <a:latin typeface="Times New Roman" panose="02020603050405020304" charset="0"/>
              <a:cs typeface="Times New Roman" panose="02020603050405020304" charset="0"/>
              <a:sym typeface="等线" panose="02010600030101010101" charset="-122"/>
            </a:endParaRPr>
          </a:p>
        </p:txBody>
      </p:sp>
      <p:sp>
        <p:nvSpPr>
          <p:cNvPr id="4" name="文本框 3"/>
          <p:cNvSpPr txBox="1"/>
          <p:nvPr/>
        </p:nvSpPr>
        <p:spPr>
          <a:xfrm>
            <a:off x="494665" y="3627755"/>
            <a:ext cx="8155305" cy="1260475"/>
          </a:xfrm>
          <a:prstGeom prst="rect">
            <a:avLst/>
          </a:prstGeom>
          <a:noFill/>
          <a:ln w="28575">
            <a:solidFill>
              <a:srgbClr val="00B050"/>
            </a:solidFill>
          </a:ln>
        </p:spPr>
        <p:txBody>
          <a:bodyPr wrap="square" rtlCol="0">
            <a:spAutoFit/>
          </a:bodyPr>
          <a:p>
            <a:r>
              <a:rPr lang="en-US" altLang="zh-CN" sz="2800">
                <a:latin typeface="Times New Roman" panose="02020603050405020304" charset="0"/>
                <a:cs typeface="Times New Roman" panose="02020603050405020304" charset="0"/>
              </a:rPr>
              <a:t>2. </a:t>
            </a:r>
            <a:r>
              <a:rPr lang="en-US" altLang="zh-CN" sz="2400">
                <a:latin typeface="Times New Roman" panose="02020603050405020304" charset="0"/>
                <a:cs typeface="Times New Roman" panose="02020603050405020304" charset="0"/>
              </a:rPr>
              <a:t>In order to inspire students to get close to nature, our school specially held an activity named  </a:t>
            </a:r>
            <a:r>
              <a:rPr lang="en-US" altLang="zh-CN" sz="2400">
                <a:latin typeface="Times New Roman" panose="02020603050405020304" charset="0"/>
                <a:cs typeface="Times New Roman" panose="02020603050405020304" charset="0"/>
                <a:sym typeface="+mn-ea"/>
              </a:rPr>
              <a:t>“</a:t>
            </a:r>
            <a:r>
              <a:rPr lang="zh-CN" altLang="en-US" sz="2400">
                <a:latin typeface="Times New Roman" panose="02020603050405020304" charset="0"/>
                <a:ea typeface="宋体" panose="02010600030101010101" pitchFamily="2" charset="-122"/>
                <a:cs typeface="Times New Roman" panose="02020603050405020304" charset="0"/>
                <a:sym typeface="+mn-ea"/>
              </a:rPr>
              <a:t>Getting to Know the Plants Around Us</a:t>
            </a:r>
            <a:r>
              <a:rPr lang="en-US" altLang="zh-CN" sz="2400">
                <a:latin typeface="Times New Roman" panose="02020603050405020304" charset="0"/>
                <a:cs typeface="Times New Roman" panose="02020603050405020304" charset="0"/>
                <a:sym typeface="+mn-ea"/>
              </a:rPr>
              <a:t>” last weekend.</a:t>
            </a:r>
            <a:endParaRPr lang="en-US" altLang="zh-CN" sz="2400">
              <a:latin typeface="Times New Roman" panose="02020603050405020304" charset="0"/>
              <a:cs typeface="Times New Roman" panose="02020603050405020304" charset="0"/>
            </a:endParaRPr>
          </a:p>
        </p:txBody>
      </p:sp>
      <p:sp>
        <p:nvSpPr>
          <p:cNvPr id="5" name="文本框 4"/>
          <p:cNvSpPr txBox="1"/>
          <p:nvPr/>
        </p:nvSpPr>
        <p:spPr>
          <a:xfrm>
            <a:off x="494665" y="2115185"/>
            <a:ext cx="8155305" cy="1260475"/>
          </a:xfrm>
          <a:prstGeom prst="rect">
            <a:avLst/>
          </a:prstGeom>
          <a:noFill/>
          <a:ln w="28575">
            <a:solidFill>
              <a:srgbClr val="CE0000"/>
            </a:solidFill>
          </a:ln>
        </p:spPr>
        <p:txBody>
          <a:bodyPr wrap="square" rtlCol="0">
            <a:spAutoFit/>
          </a:bodyPr>
          <a:p>
            <a:r>
              <a:rPr lang="en-US" altLang="zh-CN" sz="2800">
                <a:latin typeface="Times New Roman" panose="02020603050405020304" charset="0"/>
                <a:cs typeface="Times New Roman" panose="02020603050405020304" charset="0"/>
              </a:rPr>
              <a:t>1. </a:t>
            </a:r>
            <a:r>
              <a:rPr lang="en-US" altLang="zh-CN" sz="2400">
                <a:latin typeface="Times New Roman" panose="02020603050405020304" charset="0"/>
                <a:cs typeface="Times New Roman" panose="02020603050405020304" charset="0"/>
              </a:rPr>
              <a:t>Last weekend witnessed an activity with the theme “</a:t>
            </a:r>
            <a:r>
              <a:rPr lang="zh-CN" altLang="en-US" sz="2400">
                <a:latin typeface="Times New Roman" panose="02020603050405020304" charset="0"/>
                <a:ea typeface="宋体" panose="02010600030101010101" pitchFamily="2" charset="-122"/>
                <a:cs typeface="Times New Roman" panose="02020603050405020304" charset="0"/>
                <a:sym typeface="+mn-ea"/>
              </a:rPr>
              <a:t>Getting to Know the Plants Around Us</a:t>
            </a:r>
            <a:r>
              <a:rPr lang="en-US" altLang="zh-CN" sz="2400">
                <a:latin typeface="Times New Roman" panose="02020603050405020304" charset="0"/>
                <a:cs typeface="Times New Roman" panose="02020603050405020304" charset="0"/>
              </a:rPr>
              <a:t>”, which </a:t>
            </a:r>
            <a:r>
              <a:rPr lang="en-US" altLang="zh-CN" sz="2400">
                <a:latin typeface="Times New Roman" panose="02020603050405020304" charset="0"/>
                <a:cs typeface="Times New Roman" panose="02020603050405020304" charset="0"/>
                <a:sym typeface="+mn-ea"/>
              </a:rPr>
              <a:t>greatly stimulated t</a:t>
            </a:r>
            <a:r>
              <a:rPr lang="en-US" altLang="zh-CN" sz="2400">
                <a:latin typeface="Times New Roman" panose="02020603050405020304" charset="0"/>
                <a:cs typeface="Times New Roman" panose="02020603050405020304" charset="0"/>
              </a:rPr>
              <a:t>he </a:t>
            </a:r>
            <a:r>
              <a:rPr lang="en-US" altLang="zh-CN" sz="2400">
                <a:latin typeface="Times New Roman" panose="02020603050405020304" charset="0"/>
                <a:cs typeface="Times New Roman" panose="02020603050405020304" charset="0"/>
                <a:sym typeface="+mn-ea"/>
              </a:rPr>
              <a:t>students’ </a:t>
            </a:r>
            <a:r>
              <a:rPr lang="en-US" altLang="zh-CN" sz="2400">
                <a:latin typeface="Times New Roman" panose="02020603050405020304" charset="0"/>
                <a:cs typeface="Times New Roman" panose="02020603050405020304" charset="0"/>
              </a:rPr>
              <a:t>interest in nature .</a:t>
            </a:r>
            <a:endParaRPr lang="en-US" altLang="zh-CN" sz="2400">
              <a:latin typeface="Times New Roman" panose="02020603050405020304" charset="0"/>
              <a:cs typeface="Times New Roman" panose="02020603050405020304" charset="0"/>
            </a:endParaRPr>
          </a:p>
        </p:txBody>
      </p:sp>
      <p:sp>
        <p:nvSpPr>
          <p:cNvPr id="6" name="文本框 5"/>
          <p:cNvSpPr txBox="1"/>
          <p:nvPr>
            <p:custDataLst>
              <p:tags r:id="rId1"/>
            </p:custDataLst>
          </p:nvPr>
        </p:nvSpPr>
        <p:spPr>
          <a:xfrm>
            <a:off x="494665" y="725805"/>
            <a:ext cx="8155305" cy="1260475"/>
          </a:xfrm>
          <a:prstGeom prst="rect">
            <a:avLst/>
          </a:prstGeom>
          <a:noFill/>
          <a:ln w="28575">
            <a:solidFill>
              <a:srgbClr val="00B0F0"/>
            </a:solidFill>
          </a:ln>
        </p:spPr>
        <p:txBody>
          <a:bodyPr wrap="square" rtlCol="0">
            <a:spAutoFit/>
          </a:bodyPr>
          <a:p>
            <a:r>
              <a:rPr lang="en-US" altLang="zh-CN" sz="2800">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上周末你参加了学校学生会组织的“认识你身边的植物”活动，请你给校英文报写一篇报道。</a:t>
            </a:r>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zh-CN" altLang="en-US" sz="2400">
                <a:latin typeface="宋体" panose="02010600030101010101" pitchFamily="2" charset="-122"/>
                <a:ea typeface="宋体" panose="02010600030101010101" pitchFamily="2" charset="-122"/>
                <a:cs typeface="宋体" panose="02010600030101010101" pitchFamily="2" charset="-122"/>
                <a:sym typeface="+mn-ea"/>
              </a:rPr>
              <a:t>  1.活动的过程；2.收获与感想。</a:t>
            </a:r>
            <a:endParaRPr lang="en-US" altLang="zh-CN" sz="24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4" grpId="0" animBg="1"/>
      <p:bldP spid="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309880" y="120650"/>
            <a:ext cx="3415665" cy="516890"/>
          </a:xfrm>
          <a:prstGeom prst="roundRect">
            <a:avLst/>
          </a:prstGeom>
          <a:solidFill>
            <a:srgbClr val="00B0F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zh-CN" altLang="en-US" sz="3600">
                <a:solidFill>
                  <a:schemeClr val="tx1"/>
                </a:solidFill>
                <a:latin typeface="Times New Roman" panose="02020603050405020304" charset="0"/>
                <a:cs typeface="Times New Roman" panose="02020603050405020304" charset="0"/>
                <a:sym typeface="等线" panose="02010600030101010101" charset="-122"/>
              </a:rPr>
              <a:t>headline</a:t>
            </a:r>
            <a:endParaRPr lang="zh-CN" altLang="en-US" sz="3600">
              <a:solidFill>
                <a:schemeClr val="tx1"/>
              </a:solidFill>
              <a:latin typeface="Times New Roman" panose="02020603050405020304" charset="0"/>
              <a:cs typeface="Times New Roman" panose="02020603050405020304" charset="0"/>
              <a:sym typeface="等线" panose="02010600030101010101" charset="-122"/>
            </a:endParaRPr>
          </a:p>
        </p:txBody>
      </p:sp>
      <p:sp>
        <p:nvSpPr>
          <p:cNvPr id="4" name="文本框 3"/>
          <p:cNvSpPr txBox="1"/>
          <p:nvPr/>
        </p:nvSpPr>
        <p:spPr>
          <a:xfrm>
            <a:off x="494665" y="3504565"/>
            <a:ext cx="8155305" cy="1568450"/>
          </a:xfrm>
          <a:prstGeom prst="rect">
            <a:avLst/>
          </a:prstGeom>
          <a:noFill/>
          <a:ln w="28575">
            <a:solidFill>
              <a:srgbClr val="00B050"/>
            </a:solidFill>
          </a:ln>
        </p:spPr>
        <p:txBody>
          <a:bodyPr wrap="square" rtlCol="0">
            <a:spAutoFit/>
          </a:bodyPr>
          <a:p>
            <a:r>
              <a:rPr lang="en-US" altLang="zh-CN" sz="2400">
                <a:latin typeface="Times New Roman" panose="02020603050405020304" charset="0"/>
                <a:cs typeface="Times New Roman" panose="02020603050405020304" charset="0"/>
              </a:rPr>
              <a:t>4.</a:t>
            </a:r>
            <a:r>
              <a:rPr lang="en-US" altLang="zh-CN" sz="2400">
                <a:sym typeface="+mn-ea"/>
              </a:rPr>
              <a:t> </a:t>
            </a:r>
            <a:r>
              <a:rPr lang="en-US" altLang="zh-CN" sz="2400">
                <a:latin typeface="Times New Roman" panose="02020603050405020304" charset="0"/>
                <a:cs typeface="Times New Roman" panose="02020603050405020304" charset="0"/>
                <a:sym typeface="+mn-ea"/>
              </a:rPr>
              <a:t>For the purpose of raising the awareness of protecting the plants and enriching the students’ school life, last weekend  witnessed an activity called  “</a:t>
            </a:r>
            <a:r>
              <a:rPr lang="zh-CN" altLang="en-US" sz="2400">
                <a:latin typeface="Times New Roman" panose="02020603050405020304" charset="0"/>
                <a:ea typeface="宋体" panose="02010600030101010101" pitchFamily="2" charset="-122"/>
                <a:cs typeface="Times New Roman" panose="02020603050405020304" charset="0"/>
                <a:sym typeface="+mn-ea"/>
              </a:rPr>
              <a:t>Getting to Know the Plants Around Us</a:t>
            </a:r>
            <a:r>
              <a:rPr lang="en-US" altLang="zh-CN" sz="2400">
                <a:latin typeface="Times New Roman" panose="02020603050405020304" charset="0"/>
                <a:ea typeface="宋体" panose="02010600030101010101" pitchFamily="2" charset="-122"/>
                <a:cs typeface="Times New Roman" panose="02020603050405020304" charset="0"/>
                <a:sym typeface="+mn-ea"/>
              </a:rPr>
              <a:t>”.</a:t>
            </a:r>
            <a:endParaRPr lang="en-US" altLang="zh-CN" sz="2400">
              <a:latin typeface="Times New Roman" panose="02020603050405020304" charset="0"/>
              <a:cs typeface="Times New Roman" panose="02020603050405020304" charset="0"/>
            </a:endParaRPr>
          </a:p>
        </p:txBody>
      </p:sp>
      <p:sp>
        <p:nvSpPr>
          <p:cNvPr id="5" name="文本框 4"/>
          <p:cNvSpPr txBox="1"/>
          <p:nvPr/>
        </p:nvSpPr>
        <p:spPr>
          <a:xfrm>
            <a:off x="494665" y="2115185"/>
            <a:ext cx="8155305" cy="1260475"/>
          </a:xfrm>
          <a:prstGeom prst="rect">
            <a:avLst/>
          </a:prstGeom>
          <a:noFill/>
          <a:ln w="28575">
            <a:solidFill>
              <a:srgbClr val="CE0000"/>
            </a:solidFill>
          </a:ln>
        </p:spPr>
        <p:txBody>
          <a:bodyPr wrap="square" rtlCol="0">
            <a:spAutoFit/>
          </a:bodyPr>
          <a:p>
            <a:r>
              <a:rPr lang="en-US" altLang="zh-CN" sz="2800">
                <a:latin typeface="Times New Roman" panose="02020603050405020304" charset="0"/>
                <a:cs typeface="Times New Roman" panose="02020603050405020304" charset="0"/>
              </a:rPr>
              <a:t>3. </a:t>
            </a:r>
            <a:r>
              <a:rPr lang="en-US" altLang="zh-CN" sz="2400">
                <a:latin typeface="Times New Roman" panose="02020603050405020304" charset="0"/>
                <a:cs typeface="Times New Roman" panose="02020603050405020304" charset="0"/>
              </a:rPr>
              <a:t>Aimed at enriching the students’ school life,  an activity “</a:t>
            </a:r>
            <a:r>
              <a:rPr lang="zh-CN" altLang="en-US" sz="2400">
                <a:latin typeface="Times New Roman" panose="02020603050405020304" charset="0"/>
                <a:ea typeface="宋体" panose="02010600030101010101" pitchFamily="2" charset="-122"/>
                <a:cs typeface="Times New Roman" panose="02020603050405020304" charset="0"/>
                <a:sym typeface="+mn-ea"/>
              </a:rPr>
              <a:t>Getting to Know the Plants Around Us</a:t>
            </a:r>
            <a:r>
              <a:rPr lang="en-US" altLang="zh-CN" sz="2400">
                <a:latin typeface="Times New Roman" panose="02020603050405020304" charset="0"/>
                <a:cs typeface="Times New Roman" panose="02020603050405020304" charset="0"/>
              </a:rPr>
              <a:t>” was held in our school last weekend.</a:t>
            </a:r>
            <a:endParaRPr lang="en-US" altLang="zh-CN" sz="2400">
              <a:latin typeface="Times New Roman" panose="02020603050405020304" charset="0"/>
              <a:cs typeface="Times New Roman" panose="02020603050405020304" charset="0"/>
            </a:endParaRPr>
          </a:p>
        </p:txBody>
      </p:sp>
      <p:sp>
        <p:nvSpPr>
          <p:cNvPr id="6" name="文本框 5"/>
          <p:cNvSpPr txBox="1"/>
          <p:nvPr>
            <p:custDataLst>
              <p:tags r:id="rId1"/>
            </p:custDataLst>
          </p:nvPr>
        </p:nvSpPr>
        <p:spPr>
          <a:xfrm>
            <a:off x="494665" y="725805"/>
            <a:ext cx="8155305" cy="1260475"/>
          </a:xfrm>
          <a:prstGeom prst="rect">
            <a:avLst/>
          </a:prstGeom>
          <a:noFill/>
          <a:ln w="28575">
            <a:solidFill>
              <a:srgbClr val="00B0F0"/>
            </a:solidFill>
          </a:ln>
        </p:spPr>
        <p:txBody>
          <a:bodyPr wrap="square" rtlCol="0">
            <a:spAutoFit/>
          </a:bodyPr>
          <a:p>
            <a:r>
              <a:rPr lang="en-US" altLang="zh-CN" sz="2800">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上周末你参加了学校学生会组织的“认识你身边的植物”活动，请你给校英文报写一篇报道。</a:t>
            </a:r>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zh-CN" altLang="en-US" sz="2400">
                <a:latin typeface="宋体" panose="02010600030101010101" pitchFamily="2" charset="-122"/>
                <a:ea typeface="宋体" panose="02010600030101010101" pitchFamily="2" charset="-122"/>
                <a:cs typeface="宋体" panose="02010600030101010101" pitchFamily="2" charset="-122"/>
                <a:sym typeface="+mn-ea"/>
              </a:rPr>
              <a:t>  1.活动的过程；2.收获与感想。</a:t>
            </a:r>
            <a:endParaRPr lang="en-US" altLang="zh-CN" sz="24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4" grpId="0" animBg="1"/>
      <p:bldP spid="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83210" y="130175"/>
            <a:ext cx="3581400" cy="498475"/>
          </a:xfrm>
          <a:prstGeom prst="rect">
            <a:avLst/>
          </a:prstGeom>
          <a:gradFill>
            <a:gsLst>
              <a:gs pos="0">
                <a:srgbClr val="14CD68"/>
              </a:gs>
              <a:gs pos="100000">
                <a:srgbClr val="0B6E38"/>
              </a:gs>
            </a:gsLst>
            <a:lin scaled="0"/>
          </a:gradFill>
          <a:ln>
            <a:solidFill>
              <a:srgbClr val="92D050"/>
            </a:solidFill>
          </a:ln>
          <a:extLst>
            <a:ext uri="{909E8E84-426E-40DD-AFC4-6F175D3DCCD1}">
              <a14:hiddenFill xmlns:a14="http://schemas.microsoft.com/office/drawing/2010/main">
                <a:gradFill>
                  <a:gsLst>
                    <a:gs pos="0">
                      <a:srgbClr val="FBFB11"/>
                    </a:gs>
                    <a:gs pos="100000">
                      <a:srgbClr val="838309"/>
                    </a:gs>
                  </a:gsLst>
                  <a:lin scaled="0"/>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zh-CN" altLang="en-US" sz="3600">
                <a:solidFill>
                  <a:schemeClr val="tx1"/>
                </a:solidFill>
                <a:latin typeface="Times New Roman" panose="02020603050405020304" charset="0"/>
                <a:cs typeface="Times New Roman" panose="02020603050405020304" charset="0"/>
                <a:sym typeface="+mn-ea"/>
              </a:rPr>
              <a:t>正文（</a:t>
            </a:r>
            <a:r>
              <a:rPr lang="en-US" altLang="zh-CN" sz="3600">
                <a:solidFill>
                  <a:schemeClr val="tx1"/>
                </a:solidFill>
                <a:latin typeface="Times New Roman" panose="02020603050405020304" charset="0"/>
                <a:cs typeface="Times New Roman" panose="02020603050405020304" charset="0"/>
                <a:sym typeface="+mn-ea"/>
              </a:rPr>
              <a:t>body</a:t>
            </a:r>
            <a:r>
              <a:rPr lang="zh-CN" altLang="en-US" sz="3600">
                <a:solidFill>
                  <a:schemeClr val="tx1"/>
                </a:solidFill>
                <a:latin typeface="Times New Roman" panose="02020603050405020304" charset="0"/>
                <a:cs typeface="Times New Roman" panose="02020603050405020304" charset="0"/>
                <a:sym typeface="+mn-ea"/>
              </a:rPr>
              <a:t>）</a:t>
            </a:r>
            <a:endParaRPr lang="zh-CN" altLang="en-US" sz="3600">
              <a:solidFill>
                <a:schemeClr val="tx1"/>
              </a:solidFill>
              <a:latin typeface="Times New Roman" panose="02020603050405020304" charset="0"/>
              <a:cs typeface="Times New Roman" panose="02020603050405020304" charset="0"/>
              <a:sym typeface="+mn-ea"/>
            </a:endParaRPr>
          </a:p>
        </p:txBody>
      </p:sp>
      <p:sp>
        <p:nvSpPr>
          <p:cNvPr id="6" name="文本框 5"/>
          <p:cNvSpPr txBox="1"/>
          <p:nvPr/>
        </p:nvSpPr>
        <p:spPr>
          <a:xfrm>
            <a:off x="494665" y="725805"/>
            <a:ext cx="8155305" cy="1260475"/>
          </a:xfrm>
          <a:prstGeom prst="rect">
            <a:avLst/>
          </a:prstGeom>
          <a:noFill/>
          <a:ln w="28575">
            <a:solidFill>
              <a:srgbClr val="00B050"/>
            </a:solidFill>
          </a:ln>
        </p:spPr>
        <p:txBody>
          <a:bodyPr wrap="square" rtlCol="0">
            <a:spAutoFit/>
          </a:bodyPr>
          <a:p>
            <a:r>
              <a:rPr lang="en-US" altLang="zh-CN" sz="2800">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上周末你参加了学校学生会组织的“认识你身边的植物”活动，请你给校英文报写一篇报道。</a:t>
            </a:r>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zh-CN" altLang="en-US" sz="2400">
                <a:latin typeface="宋体" panose="02010600030101010101" pitchFamily="2" charset="-122"/>
                <a:ea typeface="宋体" panose="02010600030101010101" pitchFamily="2" charset="-122"/>
                <a:cs typeface="宋体" panose="02010600030101010101" pitchFamily="2" charset="-122"/>
                <a:sym typeface="+mn-ea"/>
              </a:rPr>
              <a:t>  1.活动的过程；2.收获与感想。</a:t>
            </a:r>
            <a:endParaRPr lang="en-US" altLang="zh-CN" sz="2400">
              <a:latin typeface="Times New Roman" panose="02020603050405020304" charset="0"/>
              <a:cs typeface="Times New Roman" panose="02020603050405020304" charset="0"/>
            </a:endParaRPr>
          </a:p>
        </p:txBody>
      </p:sp>
      <p:sp>
        <p:nvSpPr>
          <p:cNvPr id="2" name="矩形 1"/>
          <p:cNvSpPr/>
          <p:nvPr/>
        </p:nvSpPr>
        <p:spPr>
          <a:xfrm>
            <a:off x="351790" y="2251075"/>
            <a:ext cx="1999615" cy="1417955"/>
          </a:xfrm>
          <a:prstGeom prst="rect">
            <a:avLst/>
          </a:prstGeom>
          <a:gradFill>
            <a:gsLst>
              <a:gs pos="0">
                <a:srgbClr val="14CD68"/>
              </a:gs>
              <a:gs pos="100000">
                <a:srgbClr val="0B6E38"/>
              </a:gs>
            </a:gsLst>
            <a:lin scaled="0"/>
          </a:gradFill>
          <a:ln>
            <a:solidFill>
              <a:srgbClr val="92D050"/>
            </a:solidFill>
          </a:ln>
          <a:extLst>
            <a:ext uri="{909E8E84-426E-40DD-AFC4-6F175D3DCCD1}">
              <a14:hiddenFill xmlns:a14="http://schemas.microsoft.com/office/drawing/2010/main">
                <a:gradFill>
                  <a:gsLst>
                    <a:gs pos="0">
                      <a:srgbClr val="FBFB11"/>
                    </a:gs>
                    <a:gs pos="100000">
                      <a:srgbClr val="838309"/>
                    </a:gs>
                  </a:gsLst>
                  <a:lin scaled="0"/>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zh-CN" altLang="en-US" sz="3600">
                <a:solidFill>
                  <a:schemeClr val="tx1"/>
                </a:solidFill>
                <a:latin typeface="Times New Roman" panose="02020603050405020304" charset="0"/>
                <a:cs typeface="Times New Roman" panose="02020603050405020304" charset="0"/>
                <a:sym typeface="+mn-ea"/>
              </a:rPr>
              <a:t>正文</a:t>
            </a:r>
            <a:endParaRPr lang="zh-CN" altLang="en-US" sz="3600">
              <a:solidFill>
                <a:schemeClr val="tx1"/>
              </a:solidFill>
              <a:latin typeface="Times New Roman" panose="02020603050405020304" charset="0"/>
              <a:cs typeface="Times New Roman" panose="02020603050405020304" charset="0"/>
              <a:sym typeface="+mn-ea"/>
            </a:endParaRPr>
          </a:p>
          <a:p>
            <a:pPr lvl="0" algn="ctr">
              <a:buClrTx/>
              <a:buSzTx/>
              <a:buFontTx/>
            </a:pPr>
            <a:r>
              <a:rPr lang="zh-CN" altLang="en-US" sz="3600">
                <a:solidFill>
                  <a:schemeClr val="tx1"/>
                </a:solidFill>
                <a:latin typeface="Times New Roman" panose="02020603050405020304" charset="0"/>
                <a:cs typeface="Times New Roman" panose="02020603050405020304" charset="0"/>
                <a:sym typeface="+mn-ea"/>
              </a:rPr>
              <a:t>（</a:t>
            </a:r>
            <a:r>
              <a:rPr lang="en-US" altLang="zh-CN" sz="3600">
                <a:solidFill>
                  <a:schemeClr val="tx1"/>
                </a:solidFill>
                <a:latin typeface="Times New Roman" panose="02020603050405020304" charset="0"/>
                <a:cs typeface="Times New Roman" panose="02020603050405020304" charset="0"/>
                <a:sym typeface="+mn-ea"/>
              </a:rPr>
              <a:t>body</a:t>
            </a:r>
            <a:r>
              <a:rPr lang="zh-CN" altLang="en-US" sz="3600">
                <a:solidFill>
                  <a:schemeClr val="tx1"/>
                </a:solidFill>
                <a:latin typeface="Times New Roman" panose="02020603050405020304" charset="0"/>
                <a:cs typeface="Times New Roman" panose="02020603050405020304" charset="0"/>
                <a:sym typeface="+mn-ea"/>
              </a:rPr>
              <a:t>）</a:t>
            </a:r>
            <a:endParaRPr lang="zh-CN" altLang="en-US" sz="3600">
              <a:solidFill>
                <a:schemeClr val="tx1"/>
              </a:solidFill>
              <a:latin typeface="Times New Roman" panose="02020603050405020304" charset="0"/>
              <a:cs typeface="Times New Roman" panose="02020603050405020304" charset="0"/>
              <a:sym typeface="+mn-ea"/>
            </a:endParaRPr>
          </a:p>
        </p:txBody>
      </p:sp>
      <p:sp>
        <p:nvSpPr>
          <p:cNvPr id="3" name="左大括号 2"/>
          <p:cNvSpPr/>
          <p:nvPr/>
        </p:nvSpPr>
        <p:spPr>
          <a:xfrm>
            <a:off x="2524125" y="2454275"/>
            <a:ext cx="290195" cy="1263015"/>
          </a:xfrm>
          <a:prstGeom prst="leftBrace">
            <a:avLst>
              <a:gd name="adj1" fmla="val 8333"/>
              <a:gd name="adj2" fmla="val 44852"/>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4" name="圆角矩形 3"/>
          <p:cNvSpPr/>
          <p:nvPr/>
        </p:nvSpPr>
        <p:spPr>
          <a:xfrm>
            <a:off x="4570095" y="2083435"/>
            <a:ext cx="4389120" cy="930275"/>
          </a:xfrm>
          <a:prstGeom prst="roundRect">
            <a:avLst/>
          </a:prstGeom>
          <a:noFill/>
          <a:ln w="38100">
            <a:solidFill>
              <a:srgbClr val="00B05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tx1"/>
                </a:solidFill>
              </a:rPr>
              <a:t>出发的时间、地点、交通方式、及参加人员</a:t>
            </a:r>
            <a:endParaRPr lang="zh-CN" altLang="en-US" sz="2400">
              <a:solidFill>
                <a:schemeClr val="tx1"/>
              </a:solidFill>
            </a:endParaRPr>
          </a:p>
        </p:txBody>
      </p:sp>
      <p:sp>
        <p:nvSpPr>
          <p:cNvPr id="8" name="圆角矩形 7"/>
          <p:cNvSpPr/>
          <p:nvPr/>
        </p:nvSpPr>
        <p:spPr>
          <a:xfrm>
            <a:off x="5755005" y="3312795"/>
            <a:ext cx="1772920" cy="502920"/>
          </a:xfrm>
          <a:prstGeom prst="roundRect">
            <a:avLst/>
          </a:prstGeom>
          <a:noFill/>
          <a:ln w="38100">
            <a:solidFill>
              <a:srgbClr val="00B05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tx1"/>
                </a:solidFill>
              </a:rPr>
              <a:t>活动的过程</a:t>
            </a:r>
            <a:endParaRPr lang="zh-CN" altLang="en-US" sz="2400">
              <a:solidFill>
                <a:schemeClr val="tx1"/>
              </a:solidFill>
            </a:endParaRPr>
          </a:p>
        </p:txBody>
      </p:sp>
      <p:sp>
        <p:nvSpPr>
          <p:cNvPr id="10" name="右箭头 9"/>
          <p:cNvSpPr/>
          <p:nvPr/>
        </p:nvSpPr>
        <p:spPr>
          <a:xfrm>
            <a:off x="4484370" y="3488690"/>
            <a:ext cx="1163955" cy="137160"/>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右箭头 10"/>
          <p:cNvSpPr/>
          <p:nvPr/>
        </p:nvSpPr>
        <p:spPr>
          <a:xfrm rot="7260000">
            <a:off x="6193790" y="3903345"/>
            <a:ext cx="499110" cy="114935"/>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右箭头 11"/>
          <p:cNvSpPr/>
          <p:nvPr/>
        </p:nvSpPr>
        <p:spPr>
          <a:xfrm rot="3660000">
            <a:off x="6489065" y="3905250"/>
            <a:ext cx="504190" cy="1270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圆角矩形 12"/>
          <p:cNvSpPr/>
          <p:nvPr>
            <p:custDataLst>
              <p:tags r:id="rId1"/>
            </p:custDataLst>
          </p:nvPr>
        </p:nvSpPr>
        <p:spPr>
          <a:xfrm>
            <a:off x="4848225" y="4220210"/>
            <a:ext cx="1772920" cy="502920"/>
          </a:xfrm>
          <a:prstGeom prst="roundRect">
            <a:avLst/>
          </a:prstGeom>
          <a:noFill/>
          <a:ln w="38100">
            <a:solidFill>
              <a:srgbClr val="00B05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a:solidFill>
                  <a:schemeClr val="tx1"/>
                </a:solidFill>
                <a:latin typeface="Times New Roman" panose="02020603050405020304" charset="0"/>
                <a:cs typeface="Times New Roman" panose="02020603050405020304" charset="0"/>
              </a:rPr>
              <a:t>Activity 1</a:t>
            </a:r>
            <a:endParaRPr lang="en-US" altLang="zh-CN" sz="2400">
              <a:solidFill>
                <a:schemeClr val="tx1"/>
              </a:solidFill>
              <a:latin typeface="Times New Roman" panose="02020603050405020304" charset="0"/>
              <a:cs typeface="Times New Roman" panose="02020603050405020304" charset="0"/>
            </a:endParaRPr>
          </a:p>
        </p:txBody>
      </p:sp>
      <p:sp>
        <p:nvSpPr>
          <p:cNvPr id="14" name="圆角矩形 13"/>
          <p:cNvSpPr/>
          <p:nvPr>
            <p:custDataLst>
              <p:tags r:id="rId2"/>
            </p:custDataLst>
          </p:nvPr>
        </p:nvSpPr>
        <p:spPr>
          <a:xfrm>
            <a:off x="6757670" y="4204335"/>
            <a:ext cx="1772920" cy="502920"/>
          </a:xfrm>
          <a:prstGeom prst="roundRect">
            <a:avLst/>
          </a:prstGeom>
          <a:noFill/>
          <a:ln w="38100">
            <a:solidFill>
              <a:srgbClr val="00B05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a:solidFill>
                  <a:schemeClr val="tx1"/>
                </a:solidFill>
                <a:latin typeface="Times New Roman" panose="02020603050405020304" charset="0"/>
                <a:cs typeface="Times New Roman" panose="02020603050405020304" charset="0"/>
                <a:sym typeface="+mn-ea"/>
              </a:rPr>
              <a:t>Activity 2</a:t>
            </a:r>
            <a:endParaRPr lang="en-US" altLang="zh-CN" sz="2400">
              <a:solidFill>
                <a:schemeClr val="tx1"/>
              </a:solidFill>
            </a:endParaRPr>
          </a:p>
        </p:txBody>
      </p:sp>
      <p:sp>
        <p:nvSpPr>
          <p:cNvPr id="15" name="圆角矩形 14"/>
          <p:cNvSpPr/>
          <p:nvPr>
            <p:custDataLst>
              <p:tags r:id="rId3"/>
            </p:custDataLst>
          </p:nvPr>
        </p:nvSpPr>
        <p:spPr>
          <a:xfrm>
            <a:off x="2814320" y="2251075"/>
            <a:ext cx="1670050" cy="502920"/>
          </a:xfrm>
          <a:prstGeom prst="roundRect">
            <a:avLst/>
          </a:prstGeom>
          <a:noFill/>
          <a:ln w="38100">
            <a:solidFill>
              <a:srgbClr val="00B05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tx1"/>
                </a:solidFill>
              </a:rPr>
              <a:t>细节增加</a:t>
            </a:r>
            <a:r>
              <a:rPr lang="en-US" altLang="zh-CN" sz="2400">
                <a:solidFill>
                  <a:schemeClr val="tx1"/>
                </a:solidFill>
                <a:latin typeface="宋体" panose="02010600030101010101" pitchFamily="2" charset="-122"/>
                <a:ea typeface="宋体" panose="02010600030101010101" pitchFamily="2" charset="-122"/>
              </a:rPr>
              <a:t>1</a:t>
            </a:r>
            <a:endParaRPr lang="en-US" altLang="zh-CN" sz="2400">
              <a:solidFill>
                <a:schemeClr val="tx1"/>
              </a:solidFill>
              <a:latin typeface="宋体" panose="02010600030101010101" pitchFamily="2" charset="-122"/>
              <a:ea typeface="宋体" panose="02010600030101010101" pitchFamily="2" charset="-122"/>
            </a:endParaRPr>
          </a:p>
        </p:txBody>
      </p:sp>
      <p:sp>
        <p:nvSpPr>
          <p:cNvPr id="16" name="圆角矩形 15"/>
          <p:cNvSpPr/>
          <p:nvPr>
            <p:custDataLst>
              <p:tags r:id="rId4"/>
            </p:custDataLst>
          </p:nvPr>
        </p:nvSpPr>
        <p:spPr>
          <a:xfrm>
            <a:off x="2814320" y="3359150"/>
            <a:ext cx="1670050" cy="502920"/>
          </a:xfrm>
          <a:prstGeom prst="roundRect">
            <a:avLst/>
          </a:prstGeom>
          <a:noFill/>
          <a:ln w="38100">
            <a:solidFill>
              <a:srgbClr val="00B05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tx1"/>
                </a:solidFill>
              </a:rPr>
              <a:t>细节增加</a:t>
            </a:r>
            <a:r>
              <a:rPr lang="en-US" altLang="zh-CN" sz="2400">
                <a:solidFill>
                  <a:schemeClr val="tx1"/>
                </a:solidFill>
                <a:latin typeface="宋体" panose="02010600030101010101" pitchFamily="2" charset="-122"/>
                <a:ea typeface="宋体" panose="02010600030101010101" pitchFamily="2" charset="-122"/>
              </a:rPr>
              <a:t>2</a:t>
            </a:r>
            <a:endParaRPr lang="en-US" altLang="zh-CN" sz="2400">
              <a:solidFill>
                <a:schemeClr val="tx1"/>
              </a:solidFill>
              <a:latin typeface="宋体" panose="02010600030101010101" pitchFamily="2" charset="-122"/>
              <a:ea typeface="宋体" panose="02010600030101010101" pitchFamily="2" charset="-122"/>
            </a:endParaRPr>
          </a:p>
        </p:txBody>
      </p:sp>
      <p:pic>
        <p:nvPicPr>
          <p:cNvPr id="19" name="图片 18" descr="t0103cc8e56c1e24a14"/>
          <p:cNvPicPr>
            <a:picLocks noChangeAspect="1"/>
          </p:cNvPicPr>
          <p:nvPr/>
        </p:nvPicPr>
        <p:blipFill>
          <a:blip r:embed="rId5"/>
          <a:stretch>
            <a:fillRect/>
          </a:stretch>
        </p:blipFill>
        <p:spPr>
          <a:xfrm rot="1080000">
            <a:off x="-227965" y="3808730"/>
            <a:ext cx="1407160" cy="1407160"/>
          </a:xfrm>
          <a:prstGeom prst="rect">
            <a:avLst/>
          </a:prstGeom>
        </p:spPr>
      </p:pic>
      <p:pic>
        <p:nvPicPr>
          <p:cNvPr id="20" name="图片 19" descr="t0103cc8e56c1e24a14"/>
          <p:cNvPicPr>
            <a:picLocks noChangeAspect="1"/>
          </p:cNvPicPr>
          <p:nvPr>
            <p:custDataLst>
              <p:tags r:id="rId6"/>
            </p:custDataLst>
          </p:nvPr>
        </p:nvPicPr>
        <p:blipFill>
          <a:blip r:embed="rId5"/>
          <a:stretch>
            <a:fillRect/>
          </a:stretch>
        </p:blipFill>
        <p:spPr>
          <a:xfrm rot="21420000">
            <a:off x="647700" y="3752850"/>
            <a:ext cx="1407160" cy="14071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linds(horizont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linds(horizont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linds(horizontal)">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linds(horizont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linds(horizontal)">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blinds(horizontal)">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blinds(horizontal)">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blinds(horizontal)">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blinds(horizontal)">
                                      <p:cBhvr>
                                        <p:cTn id="6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2" grpId="0" bldLvl="0" animBg="1"/>
      <p:bldP spid="2" grpId="1" animBg="1"/>
      <p:bldP spid="3" grpId="0" bldLvl="0" animBg="1"/>
      <p:bldP spid="3" grpId="1" animBg="1"/>
      <p:bldP spid="4" grpId="0" bldLvl="0" animBg="1"/>
      <p:bldP spid="4" grpId="1" animBg="1"/>
      <p:bldP spid="8" grpId="0" bldLvl="0" animBg="1"/>
      <p:bldP spid="8" grpId="1" animBg="1"/>
      <p:bldP spid="10" grpId="0" bldLvl="0" animBg="1"/>
      <p:bldP spid="10" grpId="1" animBg="1"/>
      <p:bldP spid="13" grpId="0" bldLvl="0" animBg="1"/>
      <p:bldP spid="13" grpId="1" animBg="1"/>
      <p:bldP spid="14" grpId="0" bldLvl="0" animBg="1"/>
      <p:bldP spid="14" grpId="1" animBg="1"/>
      <p:bldP spid="11" grpId="0" bldLvl="0" animBg="1"/>
      <p:bldP spid="11" grpId="1" animBg="1"/>
      <p:bldP spid="12" grpId="0" bldLvl="0" animBg="1"/>
      <p:bldP spid="12" grpId="1" animBg="1"/>
      <p:bldP spid="15" grpId="0" bldLvl="0" animBg="1"/>
      <p:bldP spid="15" grpId="1" animBg="1"/>
      <p:bldP spid="16" grpId="0" bldLvl="0" animBg="1"/>
      <p:bldP spid="16"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78765" y="136525"/>
            <a:ext cx="4537710" cy="502920"/>
          </a:xfrm>
          <a:prstGeom prst="roundRect">
            <a:avLst/>
          </a:prstGeom>
          <a:noFill/>
          <a:ln w="38100">
            <a:solidFill>
              <a:srgbClr val="00B05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tx1"/>
                </a:solidFill>
              </a:rPr>
              <a:t>出发的时间、地点及交通方式</a:t>
            </a:r>
            <a:endParaRPr lang="en-US" altLang="zh-CN" sz="2400">
              <a:solidFill>
                <a:schemeClr val="tx1"/>
              </a:solidFill>
            </a:endParaRPr>
          </a:p>
        </p:txBody>
      </p:sp>
      <p:pic>
        <p:nvPicPr>
          <p:cNvPr id="100" name="图片 99"/>
          <p:cNvPicPr/>
          <p:nvPr/>
        </p:nvPicPr>
        <p:blipFill>
          <a:blip r:embed="rId1"/>
          <a:stretch>
            <a:fillRect/>
          </a:stretch>
        </p:blipFill>
        <p:spPr>
          <a:xfrm>
            <a:off x="201930" y="1838325"/>
            <a:ext cx="3867150" cy="3225165"/>
          </a:xfrm>
          <a:prstGeom prst="rect">
            <a:avLst/>
          </a:prstGeom>
          <a:noFill/>
          <a:ln w="9525">
            <a:noFill/>
          </a:ln>
        </p:spPr>
      </p:pic>
      <p:sp>
        <p:nvSpPr>
          <p:cNvPr id="3" name="文本框 2"/>
          <p:cNvSpPr txBox="1"/>
          <p:nvPr/>
        </p:nvSpPr>
        <p:spPr>
          <a:xfrm>
            <a:off x="201930" y="727075"/>
            <a:ext cx="8633460" cy="829945"/>
          </a:xfrm>
          <a:prstGeom prst="rect">
            <a:avLst/>
          </a:prstGeom>
          <a:noFill/>
          <a:ln w="28575">
            <a:solidFill>
              <a:srgbClr val="7030A0"/>
            </a:solidFill>
          </a:ln>
        </p:spPr>
        <p:txBody>
          <a:bodyPr wrap="square" rtlCol="0" anchor="t">
            <a:spAutoFit/>
          </a:bodyPr>
          <a:p>
            <a:pPr indent="0">
              <a:buFont typeface="Arial" panose="020B0604020202020204" pitchFamily="34" charset="0"/>
              <a:buNone/>
            </a:pPr>
            <a:r>
              <a:rPr lang="en-US" altLang="zh-CN" sz="2400">
                <a:latin typeface="Times New Roman" panose="02020603050405020304" charset="0"/>
                <a:cs typeface="Times New Roman" panose="02020603050405020304" charset="0"/>
                <a:sym typeface="+mn-ea"/>
              </a:rPr>
              <a:t>1. </a:t>
            </a:r>
            <a:r>
              <a:rPr lang="zh-CN" altLang="en-US" sz="2400">
                <a:latin typeface="Times New Roman" panose="02020603050405020304" charset="0"/>
                <a:cs typeface="Times New Roman" panose="02020603050405020304" charset="0"/>
                <a:sym typeface="+mn-ea"/>
              </a:rPr>
              <a:t>This </a:t>
            </a:r>
            <a:r>
              <a:rPr lang="en-US" altLang="zh-CN" sz="2400">
                <a:latin typeface="Times New Roman" panose="02020603050405020304" charset="0"/>
                <a:cs typeface="Times New Roman" panose="02020603050405020304" charset="0"/>
                <a:sym typeface="+mn-ea"/>
              </a:rPr>
              <a:t>activity</a:t>
            </a:r>
            <a:r>
              <a:rPr lang="zh-CN" altLang="en-US" sz="2400">
                <a:latin typeface="Times New Roman" panose="02020603050405020304" charset="0"/>
                <a:cs typeface="Times New Roman" panose="02020603050405020304" charset="0"/>
                <a:sym typeface="+mn-ea"/>
              </a:rPr>
              <a:t> </a:t>
            </a:r>
            <a:r>
              <a:rPr lang="en-US" altLang="zh-CN" sz="2400">
                <a:latin typeface="Times New Roman" panose="02020603050405020304" charset="0"/>
                <a:cs typeface="Times New Roman" panose="02020603050405020304" charset="0"/>
                <a:sym typeface="+mn-ea"/>
              </a:rPr>
              <a:t>which explored the nature</a:t>
            </a:r>
            <a:r>
              <a:rPr lang="zh-CN" altLang="en-US" sz="2400">
                <a:latin typeface="Times New Roman" panose="02020603050405020304" charset="0"/>
                <a:cs typeface="Times New Roman" panose="02020603050405020304" charset="0"/>
                <a:sym typeface="+mn-ea"/>
              </a:rPr>
              <a:t> </a:t>
            </a:r>
            <a:r>
              <a:rPr lang="en-US" altLang="zh-CN" sz="2400">
                <a:latin typeface="Times New Roman" panose="02020603050405020304" charset="0"/>
                <a:cs typeface="Times New Roman" panose="02020603050405020304" charset="0"/>
                <a:sym typeface="+mn-ea"/>
              </a:rPr>
              <a:t>saw the whole process  from our school gate at 8:00 am.to the Hangzhou Botanical Garden.</a:t>
            </a:r>
            <a:endParaRPr lang="en-US" altLang="zh-CN" sz="2400">
              <a:latin typeface="Times New Roman" panose="02020603050405020304" charset="0"/>
              <a:cs typeface="Times New Roman" panose="02020603050405020304" charset="0"/>
              <a:sym typeface="+mn-ea"/>
            </a:endParaRPr>
          </a:p>
        </p:txBody>
      </p:sp>
      <p:sp>
        <p:nvSpPr>
          <p:cNvPr id="5" name="文本框 4"/>
          <p:cNvSpPr txBox="1"/>
          <p:nvPr>
            <p:custDataLst>
              <p:tags r:id="rId2"/>
            </p:custDataLst>
          </p:nvPr>
        </p:nvSpPr>
        <p:spPr>
          <a:xfrm>
            <a:off x="4262120" y="1597025"/>
            <a:ext cx="4665345" cy="1938020"/>
          </a:xfrm>
          <a:prstGeom prst="rect">
            <a:avLst/>
          </a:prstGeom>
          <a:noFill/>
          <a:ln w="28575">
            <a:solidFill>
              <a:srgbClr val="7030A0"/>
            </a:solidFill>
          </a:ln>
        </p:spPr>
        <p:txBody>
          <a:bodyPr wrap="square" rtlCol="0" anchor="t">
            <a:spAutoFit/>
          </a:bodyPr>
          <a:p>
            <a:pPr lvl="0" algn="l">
              <a:buClrTx/>
              <a:buSzTx/>
              <a:buFont typeface="Arial" panose="020B0604020202020204" pitchFamily="34" charset="0"/>
            </a:pPr>
            <a:r>
              <a:rPr lang="en-US" altLang="zh-CN" sz="2400">
                <a:latin typeface="Times New Roman" panose="02020603050405020304" charset="0"/>
                <a:cs typeface="Times New Roman" panose="02020603050405020304" charset="0"/>
                <a:sym typeface="+mn-ea"/>
              </a:rPr>
              <a:t>2.  With the purpose of getting close to nature, we set off by bus with exhilaration from our school gate to the Hangzhou Botanical Garden; we came back at about 4 pm.</a:t>
            </a:r>
            <a:endParaRPr lang="en-US" altLang="zh-CN" sz="2400">
              <a:latin typeface="Times New Roman" panose="02020603050405020304" charset="0"/>
              <a:cs typeface="Times New Roman" panose="02020603050405020304" charset="0"/>
              <a:sym typeface="+mn-ea"/>
            </a:endParaRPr>
          </a:p>
        </p:txBody>
      </p:sp>
      <p:sp>
        <p:nvSpPr>
          <p:cNvPr id="6" name="文本框 5"/>
          <p:cNvSpPr txBox="1"/>
          <p:nvPr>
            <p:custDataLst>
              <p:tags r:id="rId3"/>
            </p:custDataLst>
          </p:nvPr>
        </p:nvSpPr>
        <p:spPr>
          <a:xfrm>
            <a:off x="4262120" y="3575050"/>
            <a:ext cx="4665345" cy="1568450"/>
          </a:xfrm>
          <a:prstGeom prst="rect">
            <a:avLst/>
          </a:prstGeom>
          <a:noFill/>
          <a:ln w="28575">
            <a:solidFill>
              <a:srgbClr val="7030A0"/>
            </a:solidFill>
          </a:ln>
        </p:spPr>
        <p:txBody>
          <a:bodyPr wrap="square" rtlCol="0" anchor="t">
            <a:spAutoFit/>
          </a:bodyPr>
          <a:p>
            <a:pPr lvl="0" algn="l">
              <a:buClrTx/>
              <a:buSzTx/>
              <a:buFont typeface="Arial" panose="020B0604020202020204" pitchFamily="34" charset="0"/>
            </a:pPr>
            <a:r>
              <a:rPr lang="en-US" altLang="zh-CN" sz="2400">
                <a:latin typeface="Times New Roman" panose="02020603050405020304" charset="0"/>
                <a:cs typeface="Times New Roman" panose="02020603050405020304" charset="0"/>
                <a:sym typeface="+mn-ea"/>
              </a:rPr>
              <a:t>3. Taking several buses, we set off at 8:00 from our school gate to the Hangzhou Botanical Garden, and the activity lasted 5 hours.     </a:t>
            </a:r>
            <a:endParaRPr lang="en-US" altLang="zh-CN" sz="2400">
              <a:latin typeface="Times New Roman" panose="02020603050405020304" charset="0"/>
              <a:cs typeface="Times New Roman" panose="0202060305040502030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p:bldP spid="5" grpId="0" bldLvl="0" animBg="1"/>
      <p:bldP spid="5" grpId="1"/>
      <p:bldP spid="6" grpId="0" bldLvl="0" animBg="1"/>
      <p:bldP spid="6" grpId="1"/>
    </p:bldLst>
  </p:timing>
</p:sld>
</file>

<file path=ppt/tags/tag1.xml><?xml version="1.0" encoding="utf-8"?>
<p:tagLst xmlns:p="http://schemas.openxmlformats.org/presentationml/2006/main">
  <p:tag name="KSO_WM_BEAUTIFY_FLAG" val=""/>
  <p:tag name="KSO_WM_UNIT_PLACING_PICTURE_USER_VIEWPORT" val="{&quot;height&quot;:4740.163779527559,&quot;width&quot;:3370.4425196850393}"/>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 name="KSO_WM_UNIT_PLACING_PICTURE_USER_VIEWPORT" val="{&quot;height&quot;:4740.163779527559,&quot;width&quot;:3370.4425196850393}"/>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 name="KSO_WM_UNIT_PLACING_PICTURE_USER_VIEWPORT" val="{&quot;height&quot;:4740.163779527559,&quot;width&quot;:3370.4425196850393}"/>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 name="KSO_WM_UNIT_PLACING_PICTURE_USER_VIEWPORT" val="{&quot;height&quot;:4740.163779527559,&quot;width&quot;:3370.4425196850393}"/>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6708</Words>
  <Application>WPS 演示</Application>
  <PresentationFormat>全屏显示(16:9)</PresentationFormat>
  <Paragraphs>180</Paragraphs>
  <Slides>18</Slides>
  <Notes>0</Notes>
  <HiddenSlides>0</HiddenSlides>
  <MMClips>1</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18</vt:i4>
      </vt:variant>
    </vt:vector>
  </HeadingPairs>
  <TitlesOfParts>
    <vt:vector size="31" baseType="lpstr">
      <vt:lpstr>Arial</vt:lpstr>
      <vt:lpstr>宋体</vt:lpstr>
      <vt:lpstr>Wingdings</vt:lpstr>
      <vt:lpstr>Times New Roman</vt:lpstr>
      <vt:lpstr>微软雅黑</vt:lpstr>
      <vt:lpstr>等线</vt:lpstr>
      <vt:lpstr>Calibri</vt:lpstr>
      <vt:lpstr>Arial Unicode MS</vt:lpstr>
      <vt:lpstr>Calibri Light</vt:lpstr>
      <vt:lpstr>HelveticaNeue</vt:lpstr>
      <vt:lpstr>Corbel</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素材来源网站当图网-www.99ppt.com</dc:title>
  <dc:creator>素材来源网站当图网-www.99ppt.com</dc:creator>
  <dc:description>素材来源网站当图网-www.99ppt.com</dc:description>
  <dc:subject>素材来源网站当图网-www.99ppt.com</dc:subject>
  <cp:lastModifiedBy>24147</cp:lastModifiedBy>
  <cp:revision>93</cp:revision>
  <dcterms:created xsi:type="dcterms:W3CDTF">2023-01-09T01:24:00Z</dcterms:created>
  <dcterms:modified xsi:type="dcterms:W3CDTF">2023-01-11T00:42:11Z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FCB8E5AC00ED47C8BADBD7F2A50D5923</vt:lpwstr>
  </property>
  <property fmtid="{D5CDD505-2E9C-101B-9397-08002B2CF9AE}" pid="3" name="KSOProductBuildVer">
    <vt:lpwstr>2052-11.8.2.8411</vt:lpwstr>
  </property>
</Properties>
</file>