
<file path=[Content_Types].xml><?xml version="1.0" encoding="utf-8"?>
<Types xmlns="http://schemas.openxmlformats.org/package/2006/content-types">
  <Default Extension="png" ContentType="image/png"/>
  <Default Extension="jpeg" ContentType="image/jpe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362" r:id="rId3"/>
    <p:sldId id="322" r:id="rId4"/>
    <p:sldId id="276" r:id="rId5"/>
    <p:sldId id="257" r:id="rId6"/>
    <p:sldId id="331" r:id="rId7"/>
    <p:sldId id="287" r:id="rId8"/>
    <p:sldId id="281" r:id="rId9"/>
    <p:sldId id="280" r:id="rId10"/>
    <p:sldId id="288" r:id="rId11"/>
    <p:sldId id="291" r:id="rId12"/>
    <p:sldId id="259" r:id="rId14"/>
    <p:sldId id="328" r:id="rId15"/>
    <p:sldId id="298" r:id="rId16"/>
    <p:sldId id="295" r:id="rId17"/>
    <p:sldId id="262" r:id="rId18"/>
    <p:sldId id="308" r:id="rId19"/>
    <p:sldId id="275" r:id="rId20"/>
    <p:sldId id="329" r:id="rId21"/>
    <p:sldId id="310" r:id="rId22"/>
    <p:sldId id="320" r:id="rId23"/>
    <p:sldId id="326" r:id="rId24"/>
    <p:sldId id="309" r:id="rId25"/>
    <p:sldId id="335" r:id="rId26"/>
    <p:sldId id="343" r:id="rId27"/>
    <p:sldId id="341" r:id="rId28"/>
    <p:sldId id="342" r:id="rId29"/>
    <p:sldId id="344" r:id="rId30"/>
    <p:sldId id="327" r:id="rId31"/>
    <p:sldId id="315" r:id="rId32"/>
    <p:sldId id="314" r:id="rId33"/>
    <p:sldId id="316" r:id="rId34"/>
    <p:sldId id="285" r:id="rId35"/>
    <p:sldId id="317" r:id="rId36"/>
    <p:sldId id="318" r:id="rId37"/>
    <p:sldId id="311" r:id="rId3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引入" id="{62BF11CB-BA03-6643-8649-DF9A70A443C5}">
          <p14:sldIdLst>
            <p14:sldId id="322"/>
            <p14:sldId id="276"/>
            <p14:sldId id="257"/>
            <p14:sldId id="331"/>
            <p14:sldId id="287"/>
            <p14:sldId id="281"/>
            <p14:sldId id="280"/>
            <p14:sldId id="288"/>
            <p14:sldId id="291"/>
            <p14:sldId id="362"/>
          </p14:sldIdLst>
        </p14:section>
        <p14:section name="阅读部分" id="{0F1DA602-C507-6A46-B480-498039FE9D31}">
          <p14:sldIdLst>
            <p14:sldId id="259"/>
            <p14:sldId id="328"/>
            <p14:sldId id="298"/>
            <p14:sldId id="295"/>
            <p14:sldId id="262"/>
            <p14:sldId id="308"/>
            <p14:sldId id="275"/>
          </p14:sldIdLst>
        </p14:section>
        <p14:section name="写作部分" id="{6A98A069-99F6-F144-B7A9-00770CE6297E}">
          <p14:sldIdLst>
            <p14:sldId id="329"/>
            <p14:sldId id="310"/>
            <p14:sldId id="320"/>
            <p14:sldId id="326"/>
            <p14:sldId id="309"/>
            <p14:sldId id="335"/>
            <p14:sldId id="343"/>
            <p14:sldId id="341"/>
            <p14:sldId id="342"/>
            <p14:sldId id="344"/>
          </p14:sldIdLst>
        </p14:section>
        <p14:section name="结尾" id="{618D407A-E4A0-5A49-8603-B09FF67994AD}">
          <p14:sldIdLst>
            <p14:sldId id="327"/>
            <p14:sldId id="315"/>
            <p14:sldId id="314"/>
            <p14:sldId id="316"/>
            <p14:sldId id="285"/>
            <p14:sldId id="317"/>
            <p14:sldId id="318"/>
            <p14:sldId id="31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A6CF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8" autoAdjust="0"/>
    <p:restoredTop sz="94173"/>
  </p:normalViewPr>
  <p:slideViewPr>
    <p:cSldViewPr snapToGrid="0">
      <p:cViewPr>
        <p:scale>
          <a:sx n="108" d="100"/>
          <a:sy n="108" d="100"/>
        </p:scale>
        <p:origin x="1296" y="46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2.xml"/><Relationship Id="rId39" Type="http://schemas.openxmlformats.org/officeDocument/2006/relationships/presProps" Target="presProps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do</a:t>
            </a:r>
            <a:r>
              <a:rPr kumimoji="1" lang="en-US" altLang="zh-CN" baseline="0" dirty="0"/>
              <a:t> you believe it? let’ have an experiment!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1.pn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8.png"/><Relationship Id="rId3" Type="http://schemas.microsoft.com/office/2007/relationships/hdphoto" Target="../media/image17.wdp"/><Relationship Id="rId2" Type="http://schemas.openxmlformats.org/officeDocument/2006/relationships/image" Target="../media/image16.png"/><Relationship Id="rId1" Type="http://schemas.openxmlformats.org/officeDocument/2006/relationships/tags" Target="../tags/tag6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78.xml"/><Relationship Id="rId14" Type="http://schemas.openxmlformats.org/officeDocument/2006/relationships/tags" Target="../tags/tag77.xml"/><Relationship Id="rId13" Type="http://schemas.openxmlformats.org/officeDocument/2006/relationships/tags" Target="../tags/tag76.xml"/><Relationship Id="rId12" Type="http://schemas.openxmlformats.org/officeDocument/2006/relationships/tags" Target="../tags/tag75.xml"/><Relationship Id="rId11" Type="http://schemas.openxmlformats.org/officeDocument/2006/relationships/tags" Target="../tags/tag74.xml"/><Relationship Id="rId10" Type="http://schemas.openxmlformats.org/officeDocument/2006/relationships/tags" Target="../tags/tag73.xml"/><Relationship Id="rId1" Type="http://schemas.openxmlformats.org/officeDocument/2006/relationships/tags" Target="../tags/tag6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80.xml"/><Relationship Id="rId4" Type="http://schemas.openxmlformats.org/officeDocument/2006/relationships/image" Target="../media/image23.jpe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jpeg"/><Relationship Id="rId2" Type="http://schemas.openxmlformats.org/officeDocument/2006/relationships/tags" Target="../tags/tag81.xml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4.xml"/><Relationship Id="rId3" Type="http://schemas.openxmlformats.org/officeDocument/2006/relationships/image" Target="../media/image26.png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7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9.xml"/><Relationship Id="rId1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img2.baidu.com/image_search/src=http%3A%2F%2Fwww.communicationtheory.org%2Fwp-content%2Fuploads%2F2010%2F03%2Fbody-language.jpg&amp;refer=http%3A%2F%2Fwww.communicationtheory.org&amp;app=2002&amp;size=f9999,10000&amp;q=a80&amp;n=0&amp;g=0n&amp;fmt=auto?sec=1666782983&amp;t=06b71add7f66f4c36227e36bd7bf904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876" y="114300"/>
            <a:ext cx="9473100" cy="354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news.gtimg.com/newsapp_bt/0/5084246737/10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25"/>
          <a:stretch>
            <a:fillRect/>
          </a:stretch>
        </p:blipFill>
        <p:spPr bwMode="auto">
          <a:xfrm>
            <a:off x="1868487" y="2682255"/>
            <a:ext cx="8902700" cy="388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60246" y="890349"/>
            <a:ext cx="11171052" cy="847768"/>
            <a:chOff x="1045522" y="3251920"/>
            <a:chExt cx="4887303" cy="474029"/>
          </a:xfrm>
        </p:grpSpPr>
        <p:sp>
          <p:nvSpPr>
            <p:cNvPr id="20" name="文本框 19"/>
            <p:cNvSpPr txBox="1"/>
            <p:nvPr/>
          </p:nvSpPr>
          <p:spPr>
            <a:xfrm>
              <a:off x="1217704" y="3427652"/>
              <a:ext cx="4715121" cy="234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2" name="圆角矩形 7"/>
            <p:cNvSpPr/>
            <p:nvPr/>
          </p:nvSpPr>
          <p:spPr>
            <a:xfrm>
              <a:off x="1045522" y="3251920"/>
              <a:ext cx="4828912" cy="474029"/>
            </a:xfrm>
            <a:prstGeom prst="rect">
              <a:avLst/>
            </a:prstGeom>
            <a:solidFill>
              <a:srgbClr val="7030A0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 panose="020B0604020202020204"/>
              </a:endParaRPr>
            </a:p>
          </p:txBody>
        </p:sp>
      </p:grpSp>
      <p:sp>
        <p:nvSpPr>
          <p:cNvPr id="16" name="Text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60247" y="367126"/>
            <a:ext cx="4956134" cy="523220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+mn-ea"/>
                <a:cs typeface="Times New Roman" panose="02020603050405020304" charset="0"/>
              </a:rPr>
              <a:t>Pre-reading</a:t>
            </a:r>
            <a:r>
              <a:rPr lang="zh-CN" altLang="en-US" sz="2800" b="1" dirty="0">
                <a:latin typeface="+mn-ea"/>
                <a:cs typeface="Times New Roman" panose="02020603050405020304" charset="0"/>
              </a:rPr>
              <a:t> ：</a:t>
            </a:r>
            <a:r>
              <a:rPr lang="en-US" altLang="zh-CN" sz="2800" b="1" dirty="0">
                <a:latin typeface="+mn-ea"/>
                <a:cs typeface="Times New Roman" panose="02020603050405020304" charset="0"/>
              </a:rPr>
              <a:t>Prediction</a:t>
            </a:r>
            <a:endParaRPr lang="zh-CN" altLang="en-US" sz="2800" b="1" dirty="0">
              <a:latin typeface="+mn-ea"/>
              <a:cs typeface="Times New Roman" panose="0202060305040502030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06" y="2459711"/>
            <a:ext cx="5086601" cy="3690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文本框 11"/>
          <p:cNvSpPr txBox="1"/>
          <p:nvPr/>
        </p:nvSpPr>
        <p:spPr>
          <a:xfrm>
            <a:off x="570196" y="997101"/>
            <a:ext cx="1076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+mn-ea"/>
                <a:cs typeface="Times New Roman" panose="02020603050405020304" charset="0"/>
              </a:rPr>
              <a:t>How do teachers tell their students’ performance in class?</a:t>
            </a:r>
            <a:endParaRPr lang="zh-CN" altLang="en-US" sz="2800" b="1" dirty="0">
              <a:solidFill>
                <a:schemeClr val="bg1"/>
              </a:solidFill>
              <a:latin typeface="+mn-ea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393873" y="3427900"/>
            <a:ext cx="55350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+mn-ea"/>
              </a:rPr>
              <a:t>By reading students’ classroom body language.</a:t>
            </a:r>
            <a:endParaRPr lang="zh-CN" altLang="en-US" sz="3600" dirty="0">
              <a:latin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b="95408"/>
          <a:stretch>
            <a:fillRect/>
          </a:stretch>
        </p:blipFill>
        <p:spPr>
          <a:xfrm>
            <a:off x="560246" y="1763078"/>
            <a:ext cx="6449060" cy="5786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06689" y="843347"/>
            <a:ext cx="10611221" cy="553085"/>
          </a:xfrm>
          <a:prstGeom prst="rect">
            <a:avLst/>
          </a:prstGeom>
          <a:solidFill>
            <a:srgbClr val="7030A0"/>
          </a:solidFill>
          <a:ln w="12700" cap="flat" cmpd="sng" algn="ctr">
            <a:solidFill>
              <a:srgbClr val="333399">
                <a:shade val="50000"/>
              </a:srgbClr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Find the </a:t>
            </a:r>
            <a:r>
              <a:rPr kumimoji="0" lang="en-US" sz="3000" b="1" i="0" u="none" strike="noStrike" kern="0" cap="none" spc="0" normalizeH="0" baseline="0" noProof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topic sentence </a:t>
            </a:r>
            <a:r>
              <a:rPr kumimoji="0" lang="en-US" sz="3000" b="1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of each paragraph.</a:t>
            </a:r>
            <a:endParaRPr kumimoji="0" lang="en-US" sz="30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64713" y="1809648"/>
            <a:ext cx="6096000" cy="442685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lnSpc>
                <a:spcPts val="3820"/>
              </a:lnSpc>
              <a:spcBef>
                <a:spcPts val="1200"/>
              </a:spcBef>
              <a:spcAft>
                <a:spcPct val="0"/>
              </a:spcAft>
              <a:defRPr/>
            </a:pPr>
            <a:r>
              <a:rPr lang="en-US" altLang="zh-CN" sz="2800" b="1" kern="100" dirty="0">
                <a:solidFill>
                  <a:srgbClr val="002060"/>
                </a:solidFill>
                <a:latin typeface="+mj-ea"/>
                <a:ea typeface="+mj-ea"/>
                <a:cs typeface="Times New Roman" panose="02020603050405020304" charset="0"/>
              </a:rPr>
              <a:t>Para.1 </a:t>
            </a:r>
            <a:r>
              <a:rPr lang="en-US" altLang="zh-CN" sz="2800" b="1" kern="100" dirty="0">
                <a:latin typeface="+mj-ea"/>
                <a:ea typeface="+mj-ea"/>
                <a:cs typeface="Times New Roman" panose="02020603050405020304" charset="0"/>
              </a:rPr>
              <a:t>          </a:t>
            </a:r>
            <a:endParaRPr lang="en-US" altLang="zh-CN" sz="2800" b="1" kern="100" dirty="0">
              <a:latin typeface="+mj-ea"/>
              <a:ea typeface="+mj-ea"/>
              <a:cs typeface="Times New Roman" panose="02020603050405020304" charset="0"/>
            </a:endParaRPr>
          </a:p>
          <a:p>
            <a:pPr lvl="0" eaLnBrk="0" fontAlgn="base" hangingPunct="0">
              <a:lnSpc>
                <a:spcPts val="3820"/>
              </a:lnSpc>
              <a:spcBef>
                <a:spcPts val="1200"/>
              </a:spcBef>
              <a:spcAft>
                <a:spcPct val="0"/>
              </a:spcAft>
              <a:defRPr/>
            </a:pPr>
            <a:r>
              <a:rPr lang="en-US" altLang="zh-CN" sz="2800" b="1" kern="100" dirty="0">
                <a:solidFill>
                  <a:srgbClr val="002060"/>
                </a:solidFill>
                <a:latin typeface="+mj-ea"/>
                <a:ea typeface="+mj-ea"/>
                <a:cs typeface="Times New Roman" panose="02020603050405020304" charset="0"/>
              </a:rPr>
              <a:t>Para.2      </a:t>
            </a:r>
            <a:r>
              <a:rPr lang="en-US" altLang="zh-CN" sz="2800" b="1" kern="100" dirty="0">
                <a:latin typeface="+mj-ea"/>
                <a:ea typeface="+mj-ea"/>
                <a:cs typeface="Times New Roman" panose="02020603050405020304" charset="0"/>
              </a:rPr>
              <a:t>     </a:t>
            </a:r>
            <a:endParaRPr lang="en-US" altLang="zh-CN" sz="2800" b="1" kern="100" dirty="0">
              <a:latin typeface="+mj-ea"/>
              <a:ea typeface="+mj-ea"/>
              <a:cs typeface="Times New Roman" panose="02020603050405020304" charset="0"/>
            </a:endParaRPr>
          </a:p>
          <a:p>
            <a:pPr lvl="0" eaLnBrk="0" fontAlgn="base" hangingPunct="0">
              <a:lnSpc>
                <a:spcPts val="3820"/>
              </a:lnSpc>
              <a:spcBef>
                <a:spcPts val="1200"/>
              </a:spcBef>
              <a:spcAft>
                <a:spcPct val="0"/>
              </a:spcAft>
              <a:defRPr/>
            </a:pPr>
            <a:r>
              <a:rPr lang="en-US" altLang="zh-CN" sz="2800" b="1" kern="100" dirty="0">
                <a:solidFill>
                  <a:srgbClr val="002060"/>
                </a:solidFill>
                <a:latin typeface="+mj-ea"/>
                <a:ea typeface="+mj-ea"/>
                <a:cs typeface="Times New Roman" panose="02020603050405020304" charset="0"/>
              </a:rPr>
              <a:t>Para.3</a:t>
            </a:r>
            <a:endParaRPr lang="en-US" altLang="zh-CN" sz="2800" b="1" kern="100" dirty="0">
              <a:solidFill>
                <a:srgbClr val="002060"/>
              </a:solidFill>
              <a:latin typeface="+mj-ea"/>
              <a:ea typeface="+mj-ea"/>
              <a:cs typeface="Times New Roman" panose="02020603050405020304" charset="0"/>
            </a:endParaRPr>
          </a:p>
          <a:p>
            <a:pPr lvl="0" eaLnBrk="0" fontAlgn="base" hangingPunct="0">
              <a:lnSpc>
                <a:spcPts val="3820"/>
              </a:lnSpc>
              <a:spcBef>
                <a:spcPts val="1200"/>
              </a:spcBef>
              <a:spcAft>
                <a:spcPct val="0"/>
              </a:spcAft>
              <a:defRPr/>
            </a:pPr>
            <a:r>
              <a:rPr lang="en-US" altLang="zh-CN" sz="2800" b="1" kern="100" dirty="0">
                <a:solidFill>
                  <a:srgbClr val="002060"/>
                </a:solidFill>
                <a:latin typeface="+mj-ea"/>
                <a:ea typeface="+mj-ea"/>
                <a:cs typeface="Times New Roman" panose="02020603050405020304" charset="0"/>
              </a:rPr>
              <a:t>Para.4     </a:t>
            </a:r>
            <a:r>
              <a:rPr lang="en-US" altLang="zh-CN" sz="2800" b="1" kern="100" dirty="0">
                <a:latin typeface="+mj-ea"/>
                <a:ea typeface="+mj-ea"/>
                <a:cs typeface="Times New Roman" panose="02020603050405020304" charset="0"/>
              </a:rPr>
              <a:t> </a:t>
            </a:r>
            <a:endParaRPr lang="en-US" altLang="zh-CN" sz="2800" b="1" kern="100" dirty="0">
              <a:latin typeface="+mj-ea"/>
              <a:ea typeface="+mj-ea"/>
              <a:cs typeface="Times New Roman" panose="02020603050405020304" charset="0"/>
            </a:endParaRPr>
          </a:p>
          <a:p>
            <a:pPr lvl="0" eaLnBrk="0" fontAlgn="base" hangingPunct="0">
              <a:lnSpc>
                <a:spcPts val="3820"/>
              </a:lnSpc>
              <a:spcBef>
                <a:spcPts val="1200"/>
              </a:spcBef>
              <a:spcAft>
                <a:spcPct val="0"/>
              </a:spcAft>
              <a:defRPr/>
            </a:pPr>
            <a:r>
              <a:rPr lang="en-US" altLang="zh-CN" sz="2800" b="1" kern="100" dirty="0">
                <a:solidFill>
                  <a:srgbClr val="002060"/>
                </a:solidFill>
                <a:latin typeface="+mj-ea"/>
                <a:ea typeface="+mj-ea"/>
                <a:cs typeface="Times New Roman" panose="02020603050405020304" charset="0"/>
              </a:rPr>
              <a:t>Para.5</a:t>
            </a:r>
            <a:r>
              <a:rPr lang="en-US" altLang="zh-CN" sz="2800" b="1" kern="100" dirty="0">
                <a:latin typeface="+mj-ea"/>
                <a:ea typeface="+mj-ea"/>
                <a:cs typeface="Times New Roman" panose="02020603050405020304" charset="0"/>
              </a:rPr>
              <a:t>  	    </a:t>
            </a:r>
            <a:endParaRPr lang="en-US" altLang="zh-CN" sz="2800" b="1" kern="100" dirty="0">
              <a:latin typeface="+mj-ea"/>
              <a:ea typeface="+mj-ea"/>
              <a:cs typeface="Times New Roman" panose="02020603050405020304" charset="0"/>
            </a:endParaRPr>
          </a:p>
          <a:p>
            <a:pPr lvl="0" eaLnBrk="0" fontAlgn="base" hangingPunct="0">
              <a:lnSpc>
                <a:spcPts val="3820"/>
              </a:lnSpc>
              <a:spcBef>
                <a:spcPts val="1200"/>
              </a:spcBef>
              <a:spcAft>
                <a:spcPct val="0"/>
              </a:spcAft>
              <a:defRPr/>
            </a:pPr>
            <a:endParaRPr lang="en-US" altLang="zh-CN" sz="2800" b="1" kern="100" dirty="0">
              <a:solidFill>
                <a:srgbClr val="002060"/>
              </a:solidFill>
              <a:latin typeface="+mj-ea"/>
              <a:ea typeface="+mj-ea"/>
              <a:cs typeface="Times New Roman" panose="02020603050405020304" charset="0"/>
            </a:endParaRPr>
          </a:p>
          <a:p>
            <a:pPr lvl="0" eaLnBrk="0" fontAlgn="base" hangingPunct="0">
              <a:lnSpc>
                <a:spcPts val="3820"/>
              </a:lnSpc>
              <a:spcBef>
                <a:spcPts val="1200"/>
              </a:spcBef>
              <a:spcAft>
                <a:spcPct val="0"/>
              </a:spcAft>
              <a:defRPr/>
            </a:pPr>
            <a:r>
              <a:rPr lang="en-US" altLang="zh-CN" sz="2800" b="1" kern="100" dirty="0">
                <a:solidFill>
                  <a:srgbClr val="002060"/>
                </a:solidFill>
                <a:latin typeface="+mj-ea"/>
                <a:ea typeface="+mj-ea"/>
                <a:cs typeface="Times New Roman" panose="02020603050405020304" charset="0"/>
              </a:rPr>
              <a:t>Para.6 </a:t>
            </a:r>
            <a:r>
              <a:rPr lang="en-US" altLang="zh-CN" sz="2800" b="1" kern="100" dirty="0">
                <a:latin typeface="+mj-ea"/>
                <a:ea typeface="+mj-ea"/>
                <a:cs typeface="Times New Roman" panose="02020603050405020304" charset="0"/>
              </a:rPr>
              <a:t>  	</a:t>
            </a:r>
            <a:endParaRPr lang="en-US" altLang="zh-CN" sz="2800" b="1" kern="100" dirty="0">
              <a:latin typeface="+mj-ea"/>
              <a:ea typeface="+mj-ea"/>
              <a:cs typeface="Times New Roman" panose="0202060305040502030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45162" y="1820236"/>
            <a:ext cx="83455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1200"/>
              </a:spcBef>
              <a:spcAft>
                <a:spcPct val="0"/>
              </a:spcAft>
              <a:defRPr/>
            </a:pPr>
            <a:r>
              <a:rPr lang="en-US" altLang="zh-CN" sz="2400" kern="100" dirty="0">
                <a:latin typeface="+mn-ea"/>
                <a:cs typeface="Times New Roman" panose="02020603050405020304" charset="0"/>
              </a:rPr>
              <a:t>How do I really know what makes each student tick?</a:t>
            </a:r>
            <a:endParaRPr lang="zh-CN" altLang="en-US" sz="2400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46331" y="2435540"/>
            <a:ext cx="6727792" cy="541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ts val="3820"/>
              </a:lnSpc>
              <a:spcBef>
                <a:spcPts val="1200"/>
              </a:spcBef>
              <a:spcAft>
                <a:spcPct val="0"/>
              </a:spcAft>
              <a:defRPr/>
            </a:pPr>
            <a:r>
              <a:rPr lang="en-US" altLang="zh-CN" sz="2400" kern="100" dirty="0">
                <a:latin typeface="+mn-ea"/>
                <a:cs typeface="Times New Roman" panose="02020603050405020304" charset="0"/>
              </a:rPr>
              <a:t>I look at their body language.</a:t>
            </a:r>
            <a:endParaRPr lang="en-US" altLang="zh-CN" sz="2400" kern="100" dirty="0">
              <a:latin typeface="+mn-ea"/>
              <a:cs typeface="Times New Roman" panose="0202060305040502030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45162" y="4376352"/>
            <a:ext cx="9437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1200"/>
              </a:spcBef>
              <a:spcAft>
                <a:spcPct val="0"/>
              </a:spcAft>
              <a:defRPr/>
            </a:pPr>
            <a:r>
              <a:rPr lang="en-US" altLang="zh-CN" sz="2400" kern="100" dirty="0">
                <a:latin typeface="+mn-ea"/>
                <a:cs typeface="Times New Roman" panose="02020603050405020304" charset="0"/>
              </a:rPr>
              <a:t>While it is easy to perceive when students are </a:t>
            </a:r>
            <a:r>
              <a:rPr lang="en-US" altLang="zh-CN" sz="2400" kern="100" dirty="0">
                <a:solidFill>
                  <a:srgbClr val="FF0000"/>
                </a:solidFill>
                <a:latin typeface="+mn-ea"/>
                <a:cs typeface="Times New Roman" panose="02020603050405020304" charset="0"/>
              </a:rPr>
              <a:t>interested</a:t>
            </a:r>
            <a:r>
              <a:rPr lang="en-US" altLang="zh-CN" sz="2400" kern="100" dirty="0">
                <a:latin typeface="+mn-ea"/>
                <a:cs typeface="Times New Roman" panose="02020603050405020304" charset="0"/>
              </a:rPr>
              <a:t>, </a:t>
            </a:r>
            <a:r>
              <a:rPr lang="en-US" altLang="zh-CN" sz="2400" kern="100" dirty="0">
                <a:solidFill>
                  <a:srgbClr val="FF0000"/>
                </a:solidFill>
                <a:latin typeface="+mn-ea"/>
                <a:cs typeface="Times New Roman" panose="02020603050405020304" charset="0"/>
              </a:rPr>
              <a:t>bored</a:t>
            </a:r>
            <a:r>
              <a:rPr lang="en-US" altLang="zh-CN" sz="2400" kern="100" dirty="0">
                <a:latin typeface="+mn-ea"/>
                <a:cs typeface="Times New Roman" panose="02020603050405020304" charset="0"/>
              </a:rPr>
              <a:t> or </a:t>
            </a:r>
            <a:r>
              <a:rPr lang="en-US" altLang="zh-CN" sz="2400" kern="100" dirty="0">
                <a:solidFill>
                  <a:srgbClr val="FF0000"/>
                </a:solidFill>
                <a:latin typeface="+mn-ea"/>
                <a:cs typeface="Times New Roman" panose="02020603050405020304" charset="0"/>
              </a:rPr>
              <a:t>distracted</a:t>
            </a:r>
            <a:r>
              <a:rPr lang="en-US" altLang="zh-CN" sz="2400" kern="100" dirty="0">
                <a:latin typeface="+mn-ea"/>
                <a:cs typeface="Times New Roman" panose="02020603050405020304" charset="0"/>
              </a:rPr>
              <a:t>, it is sometimes much harder to distinguish when students are </a:t>
            </a:r>
            <a:r>
              <a:rPr lang="en-US" altLang="zh-CN" sz="2400" kern="100" dirty="0">
                <a:solidFill>
                  <a:srgbClr val="FF0000"/>
                </a:solidFill>
                <a:latin typeface="+mn-ea"/>
                <a:cs typeface="Times New Roman" panose="02020603050405020304" charset="0"/>
              </a:rPr>
              <a:t>troubled</a:t>
            </a:r>
            <a:r>
              <a:rPr lang="en-US" altLang="zh-CN" sz="2400" kern="100" dirty="0">
                <a:latin typeface="+mn-ea"/>
                <a:cs typeface="Times New Roman" panose="02020603050405020304" charset="0"/>
              </a:rPr>
              <a:t>.</a:t>
            </a:r>
            <a:endParaRPr lang="en-US" altLang="zh-CN" sz="2400" kern="100" dirty="0">
              <a:latin typeface="+mn-ea"/>
              <a:cs typeface="Times New Roman" panose="0202060305040502030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26763" y="5582758"/>
            <a:ext cx="8810104" cy="1018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ts val="3820"/>
              </a:lnSpc>
              <a:spcBef>
                <a:spcPts val="1200"/>
              </a:spcBef>
              <a:spcAft>
                <a:spcPct val="0"/>
              </a:spcAft>
              <a:defRPr/>
            </a:pPr>
            <a:r>
              <a:rPr lang="en-US" altLang="zh-CN" sz="2400" kern="100" dirty="0">
                <a:latin typeface="+mn-ea"/>
                <a:cs typeface="Times New Roman" panose="02020603050405020304" charset="0"/>
              </a:rPr>
              <a:t>Reacting to body language is an important component of being a teacher.</a:t>
            </a:r>
            <a:endParaRPr lang="zh-CN" altLang="zh-CN" sz="2400" kern="100" dirty="0">
              <a:latin typeface="+mn-ea"/>
              <a:cs typeface="Times New Roman" panose="0202060305040502030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45162" y="3113425"/>
            <a:ext cx="9436238" cy="531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lnSpc>
                <a:spcPts val="3820"/>
              </a:lnSpc>
              <a:spcBef>
                <a:spcPts val="1200"/>
              </a:spcBef>
              <a:spcAft>
                <a:spcPct val="0"/>
              </a:spcAft>
              <a:defRPr/>
            </a:pPr>
            <a:r>
              <a:rPr lang="en-US" altLang="zh-CN" sz="2400" kern="100" dirty="0">
                <a:latin typeface="+mn-ea"/>
                <a:cs typeface="Times New Roman" panose="02020603050405020304" charset="0"/>
              </a:rPr>
              <a:t>It is easy to recognise when students are </a:t>
            </a:r>
            <a:r>
              <a:rPr lang="en-US" altLang="zh-CN" sz="2400" kern="100" dirty="0">
                <a:solidFill>
                  <a:srgbClr val="FF0000"/>
                </a:solidFill>
                <a:latin typeface="+mn-ea"/>
                <a:cs typeface="Times New Roman" panose="02020603050405020304" charset="0"/>
              </a:rPr>
              <a:t>interested</a:t>
            </a:r>
            <a:r>
              <a:rPr lang="en-US" altLang="zh-CN" sz="2400" kern="100" dirty="0">
                <a:latin typeface="+mn-ea"/>
                <a:cs typeface="Times New Roman" panose="02020603050405020304" charset="0"/>
              </a:rPr>
              <a:t> in a lesson.</a:t>
            </a:r>
            <a:endParaRPr lang="zh-CN" altLang="zh-CN" sz="2400" kern="100" dirty="0">
              <a:latin typeface="+mn-ea"/>
              <a:cs typeface="Times New Roman" panose="0202060305040502030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26763" y="3727258"/>
            <a:ext cx="7038017" cy="531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lnSpc>
                <a:spcPts val="3820"/>
              </a:lnSpc>
              <a:spcBef>
                <a:spcPts val="1200"/>
              </a:spcBef>
              <a:spcAft>
                <a:spcPct val="0"/>
              </a:spcAft>
              <a:defRPr/>
            </a:pPr>
            <a:r>
              <a:rPr lang="en-US" altLang="zh-CN" sz="2400" kern="100" dirty="0">
                <a:latin typeface="+mn-ea"/>
                <a:cs typeface="Times New Roman" panose="02020603050405020304" charset="0"/>
              </a:rPr>
              <a:t>Some students are </a:t>
            </a:r>
            <a:r>
              <a:rPr lang="en-US" altLang="zh-CN" sz="2400" kern="100" dirty="0">
                <a:solidFill>
                  <a:srgbClr val="FF0000"/>
                </a:solidFill>
                <a:latin typeface="+mn-ea"/>
                <a:cs typeface="Times New Roman" panose="02020603050405020304" charset="0"/>
              </a:rPr>
              <a:t>amused</a:t>
            </a:r>
            <a:r>
              <a:rPr lang="en-US" altLang="zh-CN" sz="2400" kern="100" dirty="0">
                <a:latin typeface="+mn-ea"/>
                <a:cs typeface="Times New Roman" panose="02020603050405020304" charset="0"/>
              </a:rPr>
              <a:t> by something else.</a:t>
            </a:r>
            <a:endParaRPr lang="zh-CN" altLang="zh-CN" sz="2400" kern="100" dirty="0">
              <a:latin typeface="+mn-ea"/>
              <a:cs typeface="Times New Roman" panose="02020603050405020304" charset="0"/>
            </a:endParaRPr>
          </a:p>
        </p:txBody>
      </p:sp>
      <p:sp>
        <p:nvSpPr>
          <p:cNvPr id="11" name="文本框 80"/>
          <p:cNvSpPr txBox="1"/>
          <p:nvPr/>
        </p:nvSpPr>
        <p:spPr>
          <a:xfrm>
            <a:off x="795114" y="305677"/>
            <a:ext cx="2526820" cy="523220"/>
          </a:xfrm>
          <a:prstGeom prst="rect">
            <a:avLst/>
          </a:prstGeom>
          <a:solidFill>
            <a:srgbClr val="FFD966"/>
          </a:solidFill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fontAlgn="auto">
              <a:buSzTx/>
            </a:pPr>
            <a:r>
              <a:rPr lang="en-US" sz="28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+mn-ea"/>
                <a:cs typeface="Times New Roman" panose="02020603050405020304" charset="0"/>
                <a:sym typeface="Wingdings" panose="05000000000000000000"/>
              </a:rPr>
              <a:t>Fast reading</a:t>
            </a:r>
            <a:endParaRPr lang="en-US" sz="2800" b="1" noProof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+mn-ea"/>
              <a:cs typeface="Times New Roman" panose="02020603050405020304" charset="0"/>
              <a:sym typeface="Wingdings" panose="050000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b="44478"/>
          <a:stretch>
            <a:fillRect/>
          </a:stretch>
        </p:blipFill>
        <p:spPr>
          <a:xfrm>
            <a:off x="0" y="-57785"/>
            <a:ext cx="6449060" cy="69977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l="2665" t="54570" r="3048"/>
          <a:stretch>
            <a:fillRect/>
          </a:stretch>
        </p:blipFill>
        <p:spPr>
          <a:xfrm>
            <a:off x="6303010" y="0"/>
            <a:ext cx="5888990" cy="492696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37490" y="487045"/>
            <a:ext cx="5988685" cy="1689100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38125" y="2258060"/>
            <a:ext cx="5988050" cy="459994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375400" y="100965"/>
            <a:ext cx="5817235" cy="279654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9026525" y="2977515"/>
            <a:ext cx="3165475" cy="1847215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874520" y="824230"/>
            <a:ext cx="2801620" cy="1014730"/>
          </a:xfrm>
          <a:prstGeom prst="rect">
            <a:avLst/>
          </a:prstGeom>
          <a:solidFill>
            <a:schemeClr val="accent6">
              <a:lumMod val="60000"/>
              <a:lumOff val="40000"/>
              <a:alpha val="6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6000" b="1">
                <a:latin typeface="微软雅黑" panose="020B0503020204020204" charset="-122"/>
                <a:ea typeface="微软雅黑" panose="020B0503020204020204" charset="-122"/>
              </a:rPr>
              <a:t> Part 1</a:t>
            </a:r>
            <a:endParaRPr lang="en-US" altLang="zh-CN" sz="6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823720" y="4658995"/>
            <a:ext cx="2801620" cy="1014730"/>
          </a:xfrm>
          <a:prstGeom prst="rect">
            <a:avLst/>
          </a:prstGeom>
          <a:solidFill>
            <a:schemeClr val="accent6">
              <a:lumMod val="60000"/>
              <a:lumOff val="40000"/>
              <a:alpha val="6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latin typeface="微软雅黑" panose="020B0503020204020204" charset="-122"/>
                <a:ea typeface="微软雅黑" panose="020B0503020204020204" charset="-122"/>
              </a:rPr>
              <a:t> Part 2</a:t>
            </a:r>
            <a:endParaRPr lang="en-US" altLang="zh-CN" sz="6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561705" y="1161415"/>
            <a:ext cx="2801620" cy="1014730"/>
          </a:xfrm>
          <a:prstGeom prst="rect">
            <a:avLst/>
          </a:prstGeom>
          <a:solidFill>
            <a:schemeClr val="accent6">
              <a:lumMod val="60000"/>
              <a:lumOff val="40000"/>
              <a:alpha val="6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6000" b="1">
                <a:latin typeface="微软雅黑" panose="020B0503020204020204" charset="-122"/>
                <a:ea typeface="微软雅黑" panose="020B0503020204020204" charset="-122"/>
              </a:rPr>
              <a:t> Part 2</a:t>
            </a:r>
            <a:endParaRPr lang="en-US" altLang="zh-CN" sz="6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278620" y="3510915"/>
            <a:ext cx="2801620" cy="1014730"/>
          </a:xfrm>
          <a:prstGeom prst="rect">
            <a:avLst/>
          </a:prstGeom>
          <a:solidFill>
            <a:schemeClr val="accent6">
              <a:lumMod val="60000"/>
              <a:lumOff val="40000"/>
              <a:alpha val="6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6000" b="1">
                <a:latin typeface="微软雅黑" panose="020B0503020204020204" charset="-122"/>
                <a:ea typeface="微软雅黑" panose="020B0503020204020204" charset="-122"/>
              </a:rPr>
              <a:t> Part 3</a:t>
            </a:r>
            <a:endParaRPr lang="en-US" altLang="zh-CN" sz="6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左大括号 23"/>
          <p:cNvSpPr/>
          <p:nvPr/>
        </p:nvSpPr>
        <p:spPr>
          <a:xfrm>
            <a:off x="6875145" y="5033010"/>
            <a:ext cx="440055" cy="1685290"/>
          </a:xfrm>
          <a:prstGeom prst="lef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7376795" y="5004435"/>
            <a:ext cx="1092835" cy="460375"/>
          </a:xfrm>
          <a:prstGeom prst="rect">
            <a:avLst/>
          </a:prstGeom>
          <a:solidFill>
            <a:srgbClr val="0070C0"/>
          </a:solidFill>
        </p:spPr>
        <p:txBody>
          <a:bodyPr wrap="none" rtlCol="0" anchor="t">
            <a:spAutoFit/>
          </a:bodyPr>
          <a:lstStyle/>
          <a:p>
            <a:pPr lvl="0"/>
            <a:r>
              <a:rPr lang="en-US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Part 1</a:t>
            </a:r>
            <a:endParaRPr lang="en-US" altLang="zh-CN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376795" y="5664200"/>
            <a:ext cx="1092835" cy="460375"/>
          </a:xfrm>
          <a:prstGeom prst="rect">
            <a:avLst/>
          </a:prstGeom>
          <a:solidFill>
            <a:srgbClr val="0070C0"/>
          </a:solidFill>
        </p:spPr>
        <p:txBody>
          <a:bodyPr wrap="none" rtlCol="0" anchor="t">
            <a:spAutoFit/>
          </a:bodyPr>
          <a:lstStyle/>
          <a:p>
            <a:pPr lvl="0"/>
            <a:r>
              <a:rPr lang="en-US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Part 2</a:t>
            </a:r>
            <a:endParaRPr lang="en-US" altLang="zh-CN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376795" y="6323965"/>
            <a:ext cx="1092835" cy="460375"/>
          </a:xfrm>
          <a:prstGeom prst="rect">
            <a:avLst/>
          </a:prstGeom>
          <a:solidFill>
            <a:srgbClr val="0070C0"/>
          </a:solidFill>
        </p:spPr>
        <p:txBody>
          <a:bodyPr wrap="none" rtlCol="0" anchor="t">
            <a:spAutoFit/>
          </a:bodyPr>
          <a:lstStyle/>
          <a:p>
            <a:pPr lvl="0"/>
            <a:r>
              <a:rPr lang="en-US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Part 3</a:t>
            </a:r>
            <a:endParaRPr lang="en-US" altLang="zh-CN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1" name="右箭头 30"/>
          <p:cNvSpPr/>
          <p:nvPr/>
        </p:nvSpPr>
        <p:spPr>
          <a:xfrm>
            <a:off x="8671560" y="5004435"/>
            <a:ext cx="815975" cy="464820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右箭头 31"/>
          <p:cNvSpPr/>
          <p:nvPr/>
        </p:nvSpPr>
        <p:spPr>
          <a:xfrm>
            <a:off x="8707755" y="5616575"/>
            <a:ext cx="815975" cy="464820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右箭头 32"/>
          <p:cNvSpPr/>
          <p:nvPr/>
        </p:nvSpPr>
        <p:spPr>
          <a:xfrm>
            <a:off x="8707755" y="6254115"/>
            <a:ext cx="815975" cy="464820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9565640" y="5004435"/>
            <a:ext cx="2362200" cy="46037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70C0"/>
                </a:solidFill>
              </a14:hiddenFill>
            </a:ext>
          </a:extLst>
        </p:spPr>
        <p:txBody>
          <a:bodyPr wrap="none" rtlCol="0" anchor="t">
            <a:spAutoFit/>
          </a:bodyPr>
          <a:lstStyle/>
          <a:p>
            <a:pPr lvl="0"/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Paragraph 1-2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627235" y="5616575"/>
            <a:ext cx="2362200" cy="46037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70C0"/>
                </a:solidFill>
              </a14:hiddenFill>
            </a:ext>
          </a:extLst>
        </p:spPr>
        <p:txBody>
          <a:bodyPr wrap="none" rtlCol="0" anchor="t">
            <a:spAutoFit/>
          </a:bodyPr>
          <a:lstStyle/>
          <a:p>
            <a:pPr lvl="0"/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Paragraph 3-5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618345" y="6276340"/>
            <a:ext cx="2040890" cy="46037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70C0"/>
                </a:solidFill>
              </a14:hiddenFill>
            </a:ext>
          </a:extLst>
        </p:spPr>
        <p:txBody>
          <a:bodyPr wrap="none" rtlCol="0" anchor="t">
            <a:spAutoFit/>
          </a:bodyPr>
          <a:lstStyle/>
          <a:p>
            <a:pPr lvl="0"/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Paragraph 6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7" name="文本框 80"/>
          <p:cNvSpPr txBox="1"/>
          <p:nvPr/>
        </p:nvSpPr>
        <p:spPr>
          <a:xfrm>
            <a:off x="321275" y="3978285"/>
            <a:ext cx="7184108" cy="523220"/>
          </a:xfrm>
          <a:prstGeom prst="rect">
            <a:avLst/>
          </a:prstGeom>
          <a:solidFill>
            <a:srgbClr val="FFD966"/>
          </a:solidFill>
          <a:ln w="1905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fontAlgn="auto">
              <a:buSzTx/>
            </a:pPr>
            <a:r>
              <a:rPr lang="en-US" sz="28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+mn-ea"/>
                <a:cs typeface="Times New Roman" panose="02020603050405020304" charset="0"/>
                <a:sym typeface="Wingdings" panose="05000000000000000000"/>
              </a:rPr>
              <a:t>Divide the passage into several parts.</a:t>
            </a:r>
            <a:endParaRPr lang="en-US" sz="2800" b="1" noProof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+mn-ea"/>
              <a:cs typeface="Times New Roman" panose="02020603050405020304" charset="0"/>
              <a:sym typeface="Wingdings" panose="0500000000000000000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10556" y="207887"/>
            <a:ext cx="3776237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+mn-ea"/>
              </a:rPr>
              <a:t>Study the structure</a:t>
            </a:r>
            <a:endParaRPr lang="en-US" altLang="zh-CN" sz="2800" b="1" dirty="0">
              <a:latin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4" y="996592"/>
            <a:ext cx="4683912" cy="5815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668925" y="1284269"/>
            <a:ext cx="4940764" cy="75001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36650" y="2048380"/>
            <a:ext cx="4956176" cy="36280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94436" y="5717569"/>
            <a:ext cx="5074329" cy="11404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7429396" y="1145352"/>
            <a:ext cx="2434334" cy="1191802"/>
            <a:chOff x="7017249" y="1032548"/>
            <a:chExt cx="2434334" cy="1191802"/>
          </a:xfrm>
        </p:grpSpPr>
        <p:sp>
          <p:nvSpPr>
            <p:cNvPr id="9" name="圆角矩形 8"/>
            <p:cNvSpPr/>
            <p:nvPr/>
          </p:nvSpPr>
          <p:spPr>
            <a:xfrm>
              <a:off x="7084672" y="1032548"/>
              <a:ext cx="2250040" cy="1191802"/>
            </a:xfrm>
            <a:prstGeom prst="roundRect">
              <a:avLst/>
            </a:prstGeom>
            <a:solidFill>
              <a:srgbClr val="33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017249" y="1080345"/>
              <a:ext cx="243433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Introduction</a:t>
              </a:r>
              <a:endParaRPr lang="en-US" altLang="zh-CN" sz="32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  <a:p>
              <a:pPr algn="ctr"/>
              <a:r>
                <a:rPr lang="en-US" altLang="zh-CN" sz="3200" b="1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(Para 1&amp;2)</a:t>
              </a:r>
              <a:endParaRPr lang="zh-CN" altLang="en-US" sz="32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573525" y="1114123"/>
            <a:ext cx="1881455" cy="1090303"/>
            <a:chOff x="5135794" y="1011382"/>
            <a:chExt cx="1881455" cy="1090303"/>
          </a:xfrm>
        </p:grpSpPr>
        <p:sp>
          <p:nvSpPr>
            <p:cNvPr id="8" name="左箭头 7"/>
            <p:cNvSpPr/>
            <p:nvPr/>
          </p:nvSpPr>
          <p:spPr>
            <a:xfrm>
              <a:off x="5135794" y="1011382"/>
              <a:ext cx="1881455" cy="1090303"/>
            </a:xfrm>
            <a:prstGeom prst="lef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517223" y="1264144"/>
              <a:ext cx="13536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/>
                <a:t>Part 1</a:t>
              </a:r>
              <a:endParaRPr lang="zh-CN" altLang="en-US" sz="3200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639227" y="2916831"/>
            <a:ext cx="1881455" cy="1090303"/>
            <a:chOff x="5135794" y="3278783"/>
            <a:chExt cx="1881455" cy="1090303"/>
          </a:xfrm>
        </p:grpSpPr>
        <p:sp>
          <p:nvSpPr>
            <p:cNvPr id="12" name="左箭头 11"/>
            <p:cNvSpPr/>
            <p:nvPr/>
          </p:nvSpPr>
          <p:spPr>
            <a:xfrm>
              <a:off x="5135794" y="3278783"/>
              <a:ext cx="1881455" cy="1090303"/>
            </a:xfrm>
            <a:prstGeom prst="lef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519793" y="3554663"/>
              <a:ext cx="13536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/>
                <a:t>Part 2</a:t>
              </a:r>
              <a:endParaRPr lang="zh-CN" altLang="en-US" sz="320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743893" y="5648925"/>
            <a:ext cx="1881455" cy="1090303"/>
            <a:chOff x="5135794" y="3278783"/>
            <a:chExt cx="1881455" cy="1090303"/>
          </a:xfrm>
        </p:grpSpPr>
        <p:sp>
          <p:nvSpPr>
            <p:cNvPr id="18" name="左箭头 17"/>
            <p:cNvSpPr/>
            <p:nvPr/>
          </p:nvSpPr>
          <p:spPr>
            <a:xfrm>
              <a:off x="5135794" y="3278783"/>
              <a:ext cx="1881455" cy="1090303"/>
            </a:xfrm>
            <a:prstGeom prst="lef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519793" y="3554663"/>
              <a:ext cx="13536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/>
                <a:t>Part 3</a:t>
              </a:r>
              <a:endParaRPr lang="zh-CN" altLang="en-US" sz="32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625348" y="5547426"/>
            <a:ext cx="2434334" cy="1191802"/>
            <a:chOff x="7017249" y="1032548"/>
            <a:chExt cx="2434334" cy="1191802"/>
          </a:xfrm>
        </p:grpSpPr>
        <p:sp>
          <p:nvSpPr>
            <p:cNvPr id="22" name="圆角矩形 21"/>
            <p:cNvSpPr/>
            <p:nvPr/>
          </p:nvSpPr>
          <p:spPr>
            <a:xfrm>
              <a:off x="7084672" y="1032548"/>
              <a:ext cx="2250040" cy="1191802"/>
            </a:xfrm>
            <a:prstGeom prst="roundRect">
              <a:avLst/>
            </a:prstGeom>
            <a:solidFill>
              <a:srgbClr val="33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017249" y="1080345"/>
              <a:ext cx="243433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Conclusion</a:t>
              </a:r>
              <a:endParaRPr lang="en-US" altLang="zh-CN" sz="32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  <a:p>
              <a:pPr algn="ctr"/>
              <a:r>
                <a:rPr lang="en-US" altLang="zh-CN" sz="3200" b="1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(Para 6)</a:t>
              </a:r>
              <a:endParaRPr lang="zh-CN" altLang="en-US" sz="32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495958" y="2811291"/>
            <a:ext cx="2434334" cy="1191802"/>
            <a:chOff x="7017249" y="1032548"/>
            <a:chExt cx="2434334" cy="1191802"/>
          </a:xfrm>
        </p:grpSpPr>
        <p:sp>
          <p:nvSpPr>
            <p:cNvPr id="25" name="圆角矩形 24"/>
            <p:cNvSpPr/>
            <p:nvPr/>
          </p:nvSpPr>
          <p:spPr>
            <a:xfrm>
              <a:off x="7084672" y="1032548"/>
              <a:ext cx="2250040" cy="1191802"/>
            </a:xfrm>
            <a:prstGeom prst="roundRect">
              <a:avLst/>
            </a:prstGeom>
            <a:solidFill>
              <a:srgbClr val="33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017249" y="1080345"/>
              <a:ext cx="243433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Body </a:t>
              </a:r>
              <a:endParaRPr lang="en-US" altLang="zh-CN" sz="32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  <a:p>
              <a:pPr algn="ctr"/>
              <a:r>
                <a:rPr lang="en-US" altLang="zh-CN" sz="3200" b="1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(Para 3-5)</a:t>
              </a:r>
              <a:endParaRPr lang="zh-CN" altLang="en-US" sz="32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838448" y="2077286"/>
            <a:ext cx="4601718" cy="1246495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defTabSz="1219200">
              <a:lnSpc>
                <a:spcPts val="3000"/>
              </a:lnSpc>
              <a:defRPr/>
            </a:pPr>
            <a:r>
              <a:rPr lang="en-US" altLang="zh-CN" sz="30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Para.3: </a:t>
            </a:r>
            <a:r>
              <a:rPr lang="en-US" altLang="zh-CN" sz="30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Recognize when students are interested or bored</a:t>
            </a:r>
            <a:endParaRPr lang="zh-CN" altLang="en-US" sz="3000" b="1">
              <a:solidFill>
                <a:srgbClr val="FF0000"/>
              </a:solidFill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12957" y="3399424"/>
            <a:ext cx="4642425" cy="1015663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defTabSz="1219200">
              <a:defRPr/>
            </a:pPr>
            <a:r>
              <a:rPr lang="en-US" altLang="zh-CN" sz="30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Para.4: </a:t>
            </a:r>
            <a:r>
              <a:rPr lang="en-US" altLang="zh-CN" sz="30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Recognize when students are distracted</a:t>
            </a:r>
            <a:endParaRPr lang="en-US" altLang="zh-CN" sz="3000" b="1">
              <a:solidFill>
                <a:srgbClr val="FF0000"/>
              </a:solidFill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45813" y="4461321"/>
            <a:ext cx="4657071" cy="1015663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defTabSz="1219200">
              <a:defRPr/>
            </a:pPr>
            <a:r>
              <a:rPr lang="en-US" altLang="zh-CN" sz="30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Para.5: Distinguish when students are troubled</a:t>
            </a:r>
            <a:endParaRPr lang="zh-CN" altLang="en-US" sz="3000" b="1">
              <a:solidFill>
                <a:srgbClr val="FF0000"/>
              </a:solidFill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  <p:grpSp>
        <p:nvGrpSpPr>
          <p:cNvPr id="83" name="组合 21"/>
          <p:cNvGrpSpPr/>
          <p:nvPr/>
        </p:nvGrpSpPr>
        <p:grpSpPr>
          <a:xfrm>
            <a:off x="10203518" y="1563569"/>
            <a:ext cx="1901190" cy="4681220"/>
            <a:chOff x="237" y="3130"/>
            <a:chExt cx="2994" cy="7372"/>
          </a:xfrm>
        </p:grpSpPr>
        <p:cxnSp>
          <p:nvCxnSpPr>
            <p:cNvPr id="84" name="直接箭头连接符 19"/>
            <p:cNvCxnSpPr/>
            <p:nvPr/>
          </p:nvCxnSpPr>
          <p:spPr>
            <a:xfrm>
              <a:off x="1848" y="3952"/>
              <a:ext cx="22" cy="5531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  <a:lumOff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组合 17"/>
            <p:cNvGrpSpPr/>
            <p:nvPr/>
          </p:nvGrpSpPr>
          <p:grpSpPr>
            <a:xfrm>
              <a:off x="237" y="3130"/>
              <a:ext cx="2994" cy="7372"/>
              <a:chOff x="237" y="2678"/>
              <a:chExt cx="2994" cy="7372"/>
            </a:xfrm>
          </p:grpSpPr>
          <p:sp>
            <p:nvSpPr>
              <p:cNvPr id="86" name="椭圆 85"/>
              <p:cNvSpPr/>
              <p:nvPr/>
            </p:nvSpPr>
            <p:spPr>
              <a:xfrm>
                <a:off x="510" y="2682"/>
                <a:ext cx="2608" cy="907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zh-CN" altLang="en-US" sz="2400" b="1">
                  <a:solidFill>
                    <a:schemeClr val="accent6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87" name="椭圆 86"/>
              <p:cNvSpPr/>
              <p:nvPr/>
            </p:nvSpPr>
            <p:spPr>
              <a:xfrm>
                <a:off x="623" y="9143"/>
                <a:ext cx="2608" cy="907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zh-CN" altLang="en-US" sz="2400" b="1">
                  <a:solidFill>
                    <a:schemeClr val="accent6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88" name="TextBox 7"/>
              <p:cNvSpPr txBox="1"/>
              <p:nvPr/>
            </p:nvSpPr>
            <p:spPr>
              <a:xfrm>
                <a:off x="736" y="2678"/>
                <a:ext cx="2223" cy="8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0070C0"/>
                    </a:solidFill>
                  </a14:hiddenFill>
                </a:ext>
              </a:extLst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2400">
                    <a:solidFill>
                      <a:schemeClr val="dk1"/>
                    </a:solidFill>
                    <a:latin typeface="Times New Roman" panose="02020603050405020304" charset="0"/>
                    <a:cs typeface="Times New Roman" panose="02020603050405020304" charset="0"/>
                  </a:defRPr>
                </a:lvl1pPr>
              </a:lstStyle>
              <a:p>
                <a:pPr algn="l"/>
                <a:r>
                  <a:rPr lang="en-US" altLang="zh-CN" sz="2800" b="1" dirty="0">
                    <a:solidFill>
                      <a:schemeClr val="bg1"/>
                    </a:solidFill>
                  </a:rPr>
                  <a:t>general </a:t>
                </a:r>
                <a:endParaRPr lang="en-US" altLang="zh-CN" sz="2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9" name="TextBox 7"/>
              <p:cNvSpPr txBox="1"/>
              <p:nvPr/>
            </p:nvSpPr>
            <p:spPr>
              <a:xfrm>
                <a:off x="849" y="9143"/>
                <a:ext cx="2223" cy="8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0070C0"/>
                    </a:solidFill>
                  </a14:hiddenFill>
                </a:ext>
              </a:extLst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2400">
                    <a:solidFill>
                      <a:schemeClr val="dk1"/>
                    </a:solidFill>
                    <a:latin typeface="Times New Roman" panose="02020603050405020304" charset="0"/>
                    <a:cs typeface="Times New Roman" panose="02020603050405020304" charset="0"/>
                  </a:defRPr>
                </a:lvl1pPr>
              </a:lstStyle>
              <a:p>
                <a:pPr algn="l"/>
                <a:r>
                  <a:rPr lang="en-US" altLang="zh-CN" sz="2800" b="1">
                    <a:solidFill>
                      <a:schemeClr val="bg1"/>
                    </a:solidFill>
                  </a:rPr>
                  <a:t>general </a:t>
                </a:r>
                <a:endParaRPr lang="en-US" altLang="zh-CN" sz="2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90" name="文本框 89"/>
              <p:cNvSpPr txBox="1"/>
              <p:nvPr/>
            </p:nvSpPr>
            <p:spPr>
              <a:xfrm>
                <a:off x="237" y="6336"/>
                <a:ext cx="291" cy="824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:endParaRPr lang="en-US" altLang="zh-CN" sz="2800" b="1">
                  <a:latin typeface="Times New Roman" panose="02020603050405020304" charset="0"/>
                  <a:cs typeface="Times New Roman" panose="02020603050405020304" charset="0"/>
                  <a:sym typeface="+mn-ea"/>
                </a:endParaRPr>
              </a:p>
            </p:txBody>
          </p:sp>
          <p:sp>
            <p:nvSpPr>
              <p:cNvPr id="91" name="椭圆 90"/>
              <p:cNvSpPr/>
              <p:nvPr/>
            </p:nvSpPr>
            <p:spPr>
              <a:xfrm>
                <a:off x="475" y="5389"/>
                <a:ext cx="2608" cy="907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zh-CN" altLang="en-US" sz="2400" b="1">
                  <a:solidFill>
                    <a:schemeClr val="accent6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92" name="TextBox 7"/>
              <p:cNvSpPr txBox="1"/>
              <p:nvPr/>
            </p:nvSpPr>
            <p:spPr>
              <a:xfrm>
                <a:off x="781" y="5401"/>
                <a:ext cx="2223" cy="8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0070C0"/>
                    </a:solidFill>
                  </a14:hiddenFill>
                </a:ext>
              </a:extLst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2400">
                    <a:solidFill>
                      <a:schemeClr val="dk1"/>
                    </a:solidFill>
                    <a:latin typeface="Times New Roman" panose="02020603050405020304" charset="0"/>
                    <a:cs typeface="Times New Roman" panose="02020603050405020304" charset="0"/>
                  </a:defRPr>
                </a:lvl1pPr>
              </a:lstStyle>
              <a:p>
                <a:pPr algn="l"/>
                <a:r>
                  <a:rPr lang="en-US" altLang="zh-CN" sz="2800" b="1">
                    <a:solidFill>
                      <a:schemeClr val="bg1"/>
                    </a:solidFill>
                  </a:rPr>
                  <a:t>specific </a:t>
                </a:r>
                <a:endParaRPr lang="en-US" altLang="zh-CN" sz="2800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5864563" y="3881081"/>
            <a:ext cx="6096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000"/>
              </a:lnSpc>
            </a:pPr>
            <a:endParaRPr lang="en-US" altLang="zh-CN" sz="2800" b="1" dirty="0">
              <a:latin typeface="+mn-ea"/>
              <a:sym typeface="+mn-ea"/>
            </a:endParaRPr>
          </a:p>
          <a:p>
            <a:pPr>
              <a:lnSpc>
                <a:spcPts val="3000"/>
              </a:lnSpc>
            </a:pPr>
            <a:r>
              <a:rPr lang="en-US" altLang="zh-CN" sz="2800" b="1" dirty="0">
                <a:latin typeface="+mn-ea"/>
                <a:sym typeface="+mn-ea"/>
              </a:rPr>
              <a:t>examples of body language </a:t>
            </a:r>
            <a:endParaRPr lang="en-US" altLang="zh-CN" sz="2800" b="1" dirty="0">
              <a:latin typeface="+mn-ea"/>
              <a:sym typeface="+mn-ea"/>
            </a:endParaRPr>
          </a:p>
          <a:p>
            <a:pPr>
              <a:lnSpc>
                <a:spcPts val="3000"/>
              </a:lnSpc>
            </a:pPr>
            <a:r>
              <a:rPr lang="en-US" altLang="zh-CN" sz="2800" b="1" dirty="0">
                <a:latin typeface="+mn-ea"/>
                <a:sym typeface="+mn-ea"/>
              </a:rPr>
              <a:t>&amp; what they imply</a:t>
            </a:r>
            <a:endParaRPr lang="en-US" altLang="zh-CN" sz="2800" b="1" dirty="0">
              <a:latin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5240" y="235585"/>
            <a:ext cx="12160885" cy="1077218"/>
          </a:xfrm>
          <a:prstGeom prst="rect">
            <a:avLst/>
          </a:prstGeom>
          <a:solidFill>
            <a:srgbClr val="FFD966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Match the body language with the meanings. Write the letters A-F on the lines.</a:t>
            </a:r>
            <a:endParaRPr lang="en-US" altLang="en-US" sz="3200" b="1" noProof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 bwMode="auto">
          <a:xfrm>
            <a:off x="15240" y="1795082"/>
            <a:ext cx="7786097" cy="2677656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___ 1.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Lean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ing over to look at one's watch</a:t>
            </a:r>
            <a:endParaRPr lang="en-US" altLang="zh-CN" sz="28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___ 2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Lean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ing forward and looking at the teacher</a:t>
            </a:r>
            <a:endParaRPr lang="en-US" altLang="zh-CN" sz="28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___ 3. Chin on hand,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staring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 out of the window</a:t>
            </a:r>
            <a:endParaRPr lang="en-US" altLang="zh-CN" sz="28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___ 4.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Look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ing down, arms or legs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crossed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___ 5.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Frown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ing</a:t>
            </a:r>
            <a:endParaRPr lang="en-US" altLang="zh-CN" sz="28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___ 6. Hair not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brushed</a:t>
            </a:r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, red eyes</a:t>
            </a:r>
            <a:endParaRPr lang="en-US" altLang="zh-CN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96077" y="1655043"/>
            <a:ext cx="3997960" cy="2957733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noProof="1">
                <a:solidFill>
                  <a:sysClr val="windowText" lastClr="000000"/>
                </a:solidFill>
                <a:latin typeface="Times New Roman" panose="02020603050405020304" charset="0"/>
                <a:cs typeface="Times New Roman" panose="02020603050405020304" charset="0"/>
              </a:rPr>
              <a:t>A. very interested</a:t>
            </a:r>
            <a:endParaRPr lang="en-US" altLang="zh-CN" sz="2800" b="1" noProof="1">
              <a:solidFill>
                <a:sysClr val="windowText" lastClr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noProof="1">
                <a:solidFill>
                  <a:sysClr val="windowText" lastClr="000000"/>
                </a:solidFill>
                <a:latin typeface="Times New Roman" panose="02020603050405020304" charset="0"/>
                <a:cs typeface="Times New Roman" panose="02020603050405020304" charset="0"/>
              </a:rPr>
              <a:t>B. bored</a:t>
            </a:r>
            <a:endParaRPr lang="en-US" altLang="zh-CN" sz="2800" b="1" noProof="1">
              <a:solidFill>
                <a:sysClr val="windowText" lastClr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noProof="1">
                <a:solidFill>
                  <a:sysClr val="windowText" lastClr="000000"/>
                </a:solidFill>
                <a:latin typeface="Times New Roman" panose="02020603050405020304" charset="0"/>
                <a:cs typeface="Times New Roman" panose="02020603050405020304" charset="0"/>
              </a:rPr>
              <a:t>C. sad or worried</a:t>
            </a:r>
            <a:endParaRPr lang="en-US" altLang="zh-CN" sz="2800" b="1" noProof="1">
              <a:solidFill>
                <a:sysClr val="windowText" lastClr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noProof="1">
                <a:solidFill>
                  <a:sysClr val="windowText" lastClr="000000"/>
                </a:solidFill>
                <a:latin typeface="Times New Roman" panose="02020603050405020304" charset="0"/>
                <a:cs typeface="Times New Roman" panose="02020603050405020304" charset="0"/>
              </a:rPr>
              <a:t>D. serious problems</a:t>
            </a:r>
            <a:endParaRPr lang="en-US" altLang="zh-CN" sz="2800" b="1" noProof="1">
              <a:solidFill>
                <a:sysClr val="windowText" lastClr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noProof="1">
                <a:solidFill>
                  <a:sysClr val="windowText" lastClr="000000"/>
                </a:solidFill>
                <a:latin typeface="Times New Roman" panose="02020603050405020304" charset="0"/>
                <a:cs typeface="Times New Roman" panose="02020603050405020304" charset="0"/>
              </a:rPr>
              <a:t>E. daydreaming</a:t>
            </a:r>
            <a:endParaRPr lang="en-US" altLang="zh-CN" sz="2800" b="1" noProof="1">
              <a:solidFill>
                <a:sysClr val="windowText" lastClr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noProof="1">
                <a:solidFill>
                  <a:sysClr val="windowText" lastClr="000000"/>
                </a:solidFill>
                <a:latin typeface="Times New Roman" panose="02020603050405020304" charset="0"/>
                <a:cs typeface="Times New Roman" panose="02020603050405020304" charset="0"/>
              </a:rPr>
              <a:t>F. angry, afraid, or </a:t>
            </a:r>
            <a:endParaRPr lang="en-US" altLang="zh-CN" sz="2800" b="1" noProof="1">
              <a:solidFill>
                <a:sysClr val="windowText" lastClr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noProof="1">
                <a:solidFill>
                  <a:sysClr val="windowText" lastClr="000000"/>
                </a:solidFill>
                <a:latin typeface="Times New Roman" panose="02020603050405020304" charset="0"/>
                <a:cs typeface="Times New Roman" panose="02020603050405020304" charset="0"/>
              </a:rPr>
              <a:t>    experiencing  anxiety</a:t>
            </a:r>
            <a:endParaRPr lang="en-US" altLang="zh-CN" sz="2800" b="1" noProof="1">
              <a:solidFill>
                <a:sysClr val="windowText" lastClr="0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 bwMode="auto">
          <a:xfrm>
            <a:off x="209980" y="1813963"/>
            <a:ext cx="4299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+mn-ea"/>
              </a:rPr>
              <a:t>B</a:t>
            </a:r>
            <a:endParaRPr lang="en-US" altLang="zh-CN" sz="280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" name="文本框 9"/>
          <p:cNvSpPr txBox="1"/>
          <p:nvPr/>
        </p:nvSpPr>
        <p:spPr bwMode="auto">
          <a:xfrm>
            <a:off x="209980" y="2237191"/>
            <a:ext cx="4539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+mn-ea"/>
                <a:sym typeface="宋体" panose="02010600030101010101" pitchFamily="2" charset="-122"/>
              </a:rPr>
              <a:t>A</a:t>
            </a:r>
            <a:endParaRPr lang="en-US" altLang="zh-CN" sz="2800" b="1" dirty="0">
              <a:solidFill>
                <a:srgbClr val="002060"/>
              </a:solidFill>
              <a:latin typeface="+mn-ea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 bwMode="auto">
          <a:xfrm>
            <a:off x="209979" y="3527449"/>
            <a:ext cx="4267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+mn-ea"/>
                <a:sym typeface="宋体" panose="02010600030101010101" pitchFamily="2" charset="-122"/>
              </a:rPr>
              <a:t>C</a:t>
            </a:r>
            <a:endParaRPr lang="en-US" altLang="zh-CN" sz="2800" b="1" dirty="0">
              <a:solidFill>
                <a:srgbClr val="002060"/>
              </a:solidFill>
              <a:latin typeface="+mn-ea"/>
              <a:sym typeface="宋体" panose="02010600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33759" y="5070369"/>
            <a:ext cx="11132820" cy="1077218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2"/>
                </a:solidFill>
                <a:latin typeface="+mj-ea"/>
                <a:ea typeface="+mj-ea"/>
              </a:rPr>
              <a:t>Tip</a:t>
            </a:r>
            <a:r>
              <a:rPr lang="zh-CN" altLang="en-US" sz="3200" dirty="0">
                <a:solidFill>
                  <a:schemeClr val="bg2"/>
                </a:solidFill>
                <a:latin typeface="+mj-ea"/>
                <a:ea typeface="+mj-ea"/>
              </a:rPr>
              <a:t>：</a:t>
            </a:r>
            <a:r>
              <a:rPr lang="en-US" altLang="zh-CN" sz="3200" dirty="0">
                <a:solidFill>
                  <a:schemeClr val="bg2"/>
                </a:solidFill>
                <a:latin typeface="+mj-ea"/>
                <a:ea typeface="+mj-ea"/>
              </a:rPr>
              <a:t>Description of body language is based on the use of various </a:t>
            </a:r>
            <a:r>
              <a:rPr lang="en-US" altLang="zh-CN" sz="3200" dirty="0">
                <a:solidFill>
                  <a:srgbClr val="FFFF00"/>
                </a:solidFill>
                <a:latin typeface="+mj-ea"/>
                <a:ea typeface="+mj-ea"/>
              </a:rPr>
              <a:t>verbs</a:t>
            </a:r>
            <a:r>
              <a:rPr lang="en-US" altLang="zh-CN" sz="3200" dirty="0">
                <a:latin typeface="+mj-ea"/>
                <a:ea typeface="+mj-ea"/>
              </a:rPr>
              <a:t>.</a:t>
            </a:r>
            <a:endParaRPr lang="zh-CN" altLang="en-US" sz="3200" dirty="0">
              <a:latin typeface="+mj-ea"/>
              <a:ea typeface="+mj-ea"/>
            </a:endParaRPr>
          </a:p>
        </p:txBody>
      </p:sp>
      <p:sp>
        <p:nvSpPr>
          <p:cNvPr id="21" name="文本框 20"/>
          <p:cNvSpPr txBox="1"/>
          <p:nvPr/>
        </p:nvSpPr>
        <p:spPr bwMode="auto">
          <a:xfrm>
            <a:off x="233130" y="3969947"/>
            <a:ext cx="4255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+mn-ea"/>
                <a:sym typeface="宋体" panose="02010600030101010101" pitchFamily="2" charset="-122"/>
              </a:rPr>
              <a:t>D</a:t>
            </a:r>
            <a:endParaRPr lang="en-US" altLang="zh-CN" sz="2800" b="1" dirty="0">
              <a:solidFill>
                <a:srgbClr val="002060"/>
              </a:solidFill>
              <a:latin typeface="+mn-ea"/>
              <a:sym typeface="宋体" panose="02010600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 bwMode="auto">
          <a:xfrm>
            <a:off x="251287" y="3152057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+mn-ea"/>
                <a:sym typeface="宋体" panose="02010600030101010101" pitchFamily="2" charset="-122"/>
              </a:rPr>
              <a:t>F</a:t>
            </a:r>
            <a:endParaRPr lang="en-US" altLang="zh-CN" sz="2800" b="1" dirty="0">
              <a:solidFill>
                <a:srgbClr val="002060"/>
              </a:solidFill>
              <a:latin typeface="+mn-ea"/>
              <a:sym typeface="宋体" panose="02010600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 bwMode="auto">
          <a:xfrm>
            <a:off x="250054" y="2659040"/>
            <a:ext cx="389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+mn-ea"/>
                <a:sym typeface="宋体" panose="02010600030101010101" pitchFamily="2" charset="-122"/>
              </a:rPr>
              <a:t>E</a:t>
            </a:r>
            <a:endParaRPr lang="en-US" altLang="zh-CN" sz="2800" b="1" dirty="0">
              <a:solidFill>
                <a:srgbClr val="002060"/>
              </a:solidFill>
              <a:latin typeface="+mn-ea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20" grpId="0" bldLvl="0" animBg="1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9151" y="179697"/>
            <a:ext cx="4035227" cy="523220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+mn-ea"/>
                <a:cs typeface="Times New Roman" panose="02020603050405020304" charset="0"/>
              </a:rPr>
              <a:t>Detailed reading</a:t>
            </a:r>
            <a:endParaRPr lang="en-US" altLang="zh-CN" sz="2800" b="1" dirty="0">
              <a:latin typeface="+mn-ea"/>
              <a:cs typeface="Times New Roman" panose="0202060305040502030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6270" y="709126"/>
            <a:ext cx="10991215" cy="56188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Para 3 to Para 5 carefully and fill in the blanks with </a:t>
            </a:r>
            <a:r>
              <a:rPr lang="en-US" altLang="zh-CN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verbs</a:t>
            </a:r>
            <a:r>
              <a:rPr lang="en-US" altLang="zh-CN" sz="2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sz="28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>
            <p:custDataLst>
              <p:tags r:id="rId3"/>
            </p:custDataLst>
          </p:nvPr>
        </p:nvSpPr>
        <p:spPr>
          <a:xfrm>
            <a:off x="191135" y="1621814"/>
            <a:ext cx="3708400" cy="4892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</a:rPr>
              <a:t>Para 3: </a:t>
            </a:r>
            <a:r>
              <a:rPr lang="en-US" altLang="zh-CN" sz="2400" dirty="0">
                <a:solidFill>
                  <a:schemeClr val="tx1"/>
                </a:solidFill>
              </a:rPr>
              <a:t>Recognise when students are interested or bored.</a:t>
            </a:r>
            <a:endParaRPr lang="en-US" altLang="zh-CN" sz="2400" dirty="0">
              <a:solidFill>
                <a:schemeClr val="tx1"/>
              </a:solidFill>
            </a:endParaRPr>
          </a:p>
          <a:p>
            <a:r>
              <a:rPr lang="en-US" altLang="zh-CN" sz="2400" dirty="0">
                <a:solidFill>
                  <a:schemeClr val="tx1"/>
                </a:solidFill>
              </a:rPr>
              <a:t>1. </a:t>
            </a:r>
            <a:r>
              <a:rPr lang="en-US" altLang="zh-CN" sz="2400" dirty="0">
                <a:solidFill>
                  <a:srgbClr val="0070C0"/>
                </a:solidFill>
              </a:rPr>
              <a:t>look</a:t>
            </a:r>
            <a:r>
              <a:rPr lang="en-US" altLang="zh-CN" sz="2400" dirty="0">
                <a:solidFill>
                  <a:schemeClr val="tx1"/>
                </a:solidFill>
              </a:rPr>
              <a:t> up and make eye contact</a:t>
            </a:r>
            <a:endParaRPr lang="en-US" altLang="zh-CN" sz="2400" dirty="0">
              <a:solidFill>
                <a:schemeClr val="tx1"/>
              </a:solidFill>
            </a:endParaRPr>
          </a:p>
          <a:p>
            <a:r>
              <a:rPr lang="en-US" altLang="zh-CN" sz="2400" dirty="0">
                <a:solidFill>
                  <a:schemeClr val="tx1"/>
                </a:solidFill>
              </a:rPr>
              <a:t>2.______ forward and _____ at the teacher</a:t>
            </a:r>
            <a:endParaRPr lang="en-US" altLang="zh-CN" sz="2400" dirty="0">
              <a:solidFill>
                <a:schemeClr val="tx1"/>
              </a:solidFill>
            </a:endParaRPr>
          </a:p>
          <a:p>
            <a:r>
              <a:rPr lang="en-US" altLang="zh-CN" sz="2400" dirty="0">
                <a:solidFill>
                  <a:schemeClr val="tx1"/>
                </a:solidFill>
              </a:rPr>
              <a:t>3. have one’s head _____ to look at his/her watch, ________ the minutes</a:t>
            </a:r>
            <a:endParaRPr lang="en-US" altLang="zh-CN" sz="2400" dirty="0">
              <a:solidFill>
                <a:schemeClr val="tx1"/>
              </a:solidFill>
            </a:endParaRPr>
          </a:p>
          <a:p>
            <a:r>
              <a:rPr lang="en-US" altLang="zh-CN" sz="2400" dirty="0">
                <a:solidFill>
                  <a:schemeClr val="tx1"/>
                </a:solidFill>
              </a:rPr>
              <a:t>4. </a:t>
            </a:r>
            <a:r>
              <a:rPr lang="en-US" altLang="zh-CN" sz="2400" dirty="0">
                <a:solidFill>
                  <a:srgbClr val="0070C0"/>
                </a:solidFill>
              </a:rPr>
              <a:t>look</a:t>
            </a:r>
            <a:r>
              <a:rPr lang="en-US" altLang="zh-CN" sz="2400" dirty="0">
                <a:solidFill>
                  <a:schemeClr val="tx1"/>
                </a:solidFill>
              </a:rPr>
              <a:t> up, but no eye contact, no expression</a:t>
            </a:r>
            <a:endParaRPr lang="en-US" altLang="zh-CN" sz="2400" dirty="0">
              <a:solidFill>
                <a:schemeClr val="tx1"/>
              </a:solidFill>
            </a:endParaRPr>
          </a:p>
          <a:p>
            <a:r>
              <a:rPr lang="en-US" altLang="zh-CN" sz="2400" dirty="0">
                <a:solidFill>
                  <a:schemeClr val="tx1"/>
                </a:solidFill>
              </a:rPr>
              <a:t>5. eyes barely ______</a:t>
            </a:r>
            <a:endParaRPr lang="en-US" altLang="zh-CN" sz="2400" dirty="0">
              <a:solidFill>
                <a:schemeClr val="tx1"/>
              </a:solidFill>
            </a:endParaRPr>
          </a:p>
        </p:txBody>
      </p:sp>
      <p:sp>
        <p:nvSpPr>
          <p:cNvPr id="29" name="文本框 28"/>
          <p:cNvSpPr txBox="1"/>
          <p:nvPr>
            <p:custDataLst>
              <p:tags r:id="rId4"/>
            </p:custDataLst>
          </p:nvPr>
        </p:nvSpPr>
        <p:spPr>
          <a:xfrm>
            <a:off x="4223385" y="1621814"/>
            <a:ext cx="3708400" cy="4892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</a:rPr>
              <a:t>Para 4: </a:t>
            </a:r>
            <a:r>
              <a:rPr lang="en-US" altLang="zh-CN" sz="2400" dirty="0">
                <a:solidFill>
                  <a:schemeClr val="tx1"/>
                </a:solidFill>
              </a:rPr>
              <a:t>Recognise when students are distracted.</a:t>
            </a:r>
            <a:endParaRPr lang="en-US" altLang="zh-CN" sz="2400" dirty="0">
              <a:solidFill>
                <a:schemeClr val="tx1"/>
              </a:solidFill>
            </a:endParaRPr>
          </a:p>
          <a:p>
            <a:endParaRPr lang="en-US" altLang="zh-CN" sz="2400" dirty="0">
              <a:solidFill>
                <a:schemeClr val="tx1"/>
              </a:solidFill>
            </a:endParaRPr>
          </a:p>
          <a:p>
            <a:endParaRPr lang="en-US" altLang="zh-CN" sz="2400" dirty="0">
              <a:solidFill>
                <a:schemeClr val="tx1"/>
              </a:solidFill>
            </a:endParaRPr>
          </a:p>
          <a:p>
            <a:r>
              <a:rPr lang="en-US" altLang="zh-CN" sz="2400" dirty="0">
                <a:solidFill>
                  <a:schemeClr val="tx1"/>
                </a:solidFill>
              </a:rPr>
              <a:t>1. </a:t>
            </a:r>
            <a:r>
              <a:rPr lang="en-US" altLang="zh-CN" sz="2400" dirty="0">
                <a:solidFill>
                  <a:srgbClr val="0070C0"/>
                </a:solidFill>
              </a:rPr>
              <a:t>look</a:t>
            </a:r>
            <a:r>
              <a:rPr lang="en-US" altLang="zh-CN" sz="2400" dirty="0">
                <a:solidFill>
                  <a:schemeClr val="tx1"/>
                </a:solidFill>
              </a:rPr>
              <a:t> everywhere</a:t>
            </a:r>
            <a:endParaRPr lang="en-US" altLang="zh-CN" sz="2400" dirty="0">
              <a:solidFill>
                <a:schemeClr val="tx1"/>
              </a:solidFill>
            </a:endParaRPr>
          </a:p>
          <a:p>
            <a:r>
              <a:rPr lang="en-US" altLang="zh-CN" sz="2400" dirty="0">
                <a:solidFill>
                  <a:schemeClr val="tx1"/>
                </a:solidFill>
              </a:rPr>
              <a:t>2. </a:t>
            </a:r>
            <a:r>
              <a:rPr lang="en-US" altLang="zh-CN" sz="2400" dirty="0">
                <a:solidFill>
                  <a:srgbClr val="0070C0"/>
                </a:solidFill>
              </a:rPr>
              <a:t>rest</a:t>
            </a:r>
            <a:r>
              <a:rPr lang="en-US" altLang="zh-CN" sz="2400" dirty="0">
                <a:solidFill>
                  <a:schemeClr val="tx1"/>
                </a:solidFill>
              </a:rPr>
              <a:t> one’s chin on one’s hand</a:t>
            </a:r>
            <a:endParaRPr lang="en-US" altLang="zh-CN" sz="2400" dirty="0">
              <a:solidFill>
                <a:schemeClr val="tx1"/>
              </a:solidFill>
            </a:endParaRPr>
          </a:p>
          <a:p>
            <a:r>
              <a:rPr lang="en-US" altLang="zh-CN" sz="2400" dirty="0">
                <a:solidFill>
                  <a:schemeClr val="tx1"/>
                </a:solidFill>
              </a:rPr>
              <a:t>3. _____ out of the window or up at the ceiling</a:t>
            </a:r>
            <a:endParaRPr lang="en-US" altLang="zh-CN" sz="2400" dirty="0">
              <a:solidFill>
                <a:schemeClr val="tx1"/>
              </a:solidFill>
            </a:endParaRPr>
          </a:p>
          <a:p>
            <a:endParaRPr lang="en-US" altLang="zh-CN" sz="2400" dirty="0">
              <a:solidFill>
                <a:schemeClr val="tx1"/>
              </a:solidFill>
            </a:endParaRPr>
          </a:p>
          <a:p>
            <a:endParaRPr lang="en-US" altLang="zh-CN" sz="2400" dirty="0">
              <a:solidFill>
                <a:schemeClr val="tx1"/>
              </a:solidFill>
            </a:endParaRPr>
          </a:p>
          <a:p>
            <a:endParaRPr lang="en-US" altLang="zh-CN" sz="2400" dirty="0">
              <a:solidFill>
                <a:schemeClr val="tx1"/>
              </a:solidFill>
            </a:endParaRPr>
          </a:p>
        </p:txBody>
      </p:sp>
      <p:sp>
        <p:nvSpPr>
          <p:cNvPr id="30" name="文本框 29"/>
          <p:cNvSpPr txBox="1"/>
          <p:nvPr>
            <p:custDataLst>
              <p:tags r:id="rId5"/>
            </p:custDataLst>
          </p:nvPr>
        </p:nvSpPr>
        <p:spPr>
          <a:xfrm>
            <a:off x="8400415" y="1621814"/>
            <a:ext cx="3708400" cy="4892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</a:rPr>
              <a:t>Para 5: </a:t>
            </a:r>
            <a:r>
              <a:rPr lang="en-US" altLang="zh-CN" sz="2400" dirty="0">
                <a:solidFill>
                  <a:schemeClr val="tx1"/>
                </a:solidFill>
              </a:rPr>
              <a:t>Distinguish when students are troubled.</a:t>
            </a:r>
            <a:endParaRPr lang="en-US" altLang="zh-CN" sz="2400" dirty="0">
              <a:solidFill>
                <a:schemeClr val="tx1"/>
              </a:solidFill>
            </a:endParaRPr>
          </a:p>
          <a:p>
            <a:endParaRPr lang="en-US" altLang="zh-CN" sz="2400" dirty="0">
              <a:solidFill>
                <a:schemeClr val="tx1"/>
              </a:solidFill>
            </a:endParaRPr>
          </a:p>
          <a:p>
            <a:endParaRPr lang="en-US" altLang="zh-CN" sz="2400" dirty="0">
              <a:solidFill>
                <a:srgbClr val="C00000"/>
              </a:solidFill>
            </a:endParaRPr>
          </a:p>
          <a:p>
            <a:r>
              <a:rPr lang="en-US" altLang="zh-CN" sz="2400" dirty="0">
                <a:solidFill>
                  <a:schemeClr val="tx1"/>
                </a:solidFill>
              </a:rPr>
              <a:t>1. have one’s arms _____</a:t>
            </a:r>
            <a:endParaRPr lang="en-US" altLang="zh-CN" sz="2400" dirty="0">
              <a:solidFill>
                <a:schemeClr val="tx1"/>
              </a:solidFill>
            </a:endParaRPr>
          </a:p>
          <a:p>
            <a:r>
              <a:rPr lang="en-US" altLang="zh-CN" sz="2400" dirty="0">
                <a:solidFill>
                  <a:schemeClr val="tx1"/>
                </a:solidFill>
              </a:rPr>
              <a:t>2. have one’s legs _____ _____</a:t>
            </a:r>
            <a:endParaRPr lang="en-US" altLang="zh-CN" sz="2400" dirty="0">
              <a:solidFill>
                <a:schemeClr val="tx1"/>
              </a:solidFill>
            </a:endParaRPr>
          </a:p>
          <a:p>
            <a:r>
              <a:rPr lang="en-US" altLang="zh-CN" sz="2400" dirty="0">
                <a:solidFill>
                  <a:schemeClr val="tx1"/>
                </a:solidFill>
              </a:rPr>
              <a:t>3. _____ a frown</a:t>
            </a:r>
            <a:endParaRPr lang="en-US" altLang="zh-CN" sz="2400" dirty="0">
              <a:solidFill>
                <a:schemeClr val="tx1"/>
              </a:solidFill>
            </a:endParaRPr>
          </a:p>
          <a:p>
            <a:r>
              <a:rPr lang="en-US" altLang="zh-CN" sz="2400" dirty="0">
                <a:solidFill>
                  <a:schemeClr val="tx1"/>
                </a:solidFill>
              </a:rPr>
              <a:t>4. _____ one’s face in his/her hands</a:t>
            </a:r>
            <a:endParaRPr lang="en-US" altLang="zh-CN" sz="2400" dirty="0">
              <a:solidFill>
                <a:schemeClr val="tx1"/>
              </a:solidFill>
            </a:endParaRPr>
          </a:p>
          <a:p>
            <a:endParaRPr lang="en-US" altLang="zh-CN" sz="2400" dirty="0">
              <a:solidFill>
                <a:schemeClr val="tx1"/>
              </a:solidFill>
            </a:endParaRPr>
          </a:p>
          <a:p>
            <a:endParaRPr lang="en-US" altLang="zh-CN" sz="2400" dirty="0">
              <a:solidFill>
                <a:schemeClr val="tx1"/>
              </a:solidFill>
            </a:endParaRPr>
          </a:p>
          <a:p>
            <a:endParaRPr lang="en-US" altLang="zh-CN" sz="2400" dirty="0">
              <a:solidFill>
                <a:schemeClr val="tx1"/>
              </a:solidFill>
            </a:endParaRPr>
          </a:p>
        </p:txBody>
      </p:sp>
      <p:sp>
        <p:nvSpPr>
          <p:cNvPr id="2" name="TextBox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51180" y="3422039"/>
            <a:ext cx="101981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4472C4"/>
                </a:solidFill>
                <a:cs typeface="Times New Roman" panose="02020603050405020304" charset="0"/>
              </a:rPr>
              <a:t>lean</a:t>
            </a:r>
            <a:endParaRPr lang="en-US" altLang="zh-CN" sz="2400" dirty="0">
              <a:solidFill>
                <a:srgbClr val="4472C4"/>
              </a:solidFill>
              <a:cs typeface="Times New Roman" panose="02020603050405020304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3525" y="3806849"/>
            <a:ext cx="101981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>
                <a:solidFill>
                  <a:srgbClr val="4472C4"/>
                </a:solidFill>
                <a:cs typeface="Times New Roman" panose="02020603050405020304" charset="0"/>
              </a:rPr>
              <a:t>look</a:t>
            </a:r>
            <a:endParaRPr lang="en-US" altLang="zh-CN" sz="2400">
              <a:solidFill>
                <a:srgbClr val="4472C4"/>
              </a:solidFill>
              <a:cs typeface="Times New Roman" panose="02020603050405020304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783840" y="4142129"/>
            <a:ext cx="148463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>
                <a:solidFill>
                  <a:srgbClr val="4472C4"/>
                </a:solidFill>
                <a:cs typeface="Times New Roman" panose="02020603050405020304" charset="0"/>
              </a:rPr>
              <a:t>lowered</a:t>
            </a:r>
            <a:endParaRPr lang="en-US" altLang="zh-CN" sz="2400">
              <a:solidFill>
                <a:srgbClr val="4472C4"/>
              </a:solidFill>
              <a:cs typeface="Times New Roman" panose="02020603050405020304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35280" y="4790464"/>
            <a:ext cx="118300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>
                <a:solidFill>
                  <a:srgbClr val="4472C4"/>
                </a:solidFill>
                <a:cs typeface="Times New Roman" panose="02020603050405020304" charset="0"/>
              </a:rPr>
              <a:t>count</a:t>
            </a:r>
            <a:endParaRPr lang="en-US" altLang="zh-CN" sz="2400">
              <a:solidFill>
                <a:srgbClr val="4472C4"/>
              </a:solidFill>
              <a:cs typeface="Times New Roman" panose="02020603050405020304" charset="0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279650" y="5870599"/>
            <a:ext cx="101981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>
                <a:solidFill>
                  <a:srgbClr val="4472C4"/>
                </a:solidFill>
                <a:cs typeface="Times New Roman" panose="02020603050405020304" charset="0"/>
              </a:rPr>
              <a:t>move</a:t>
            </a:r>
            <a:endParaRPr lang="en-US" altLang="zh-CN" sz="2400">
              <a:solidFill>
                <a:srgbClr val="4472C4"/>
              </a:solidFill>
              <a:cs typeface="Times New Roman" panose="02020603050405020304" charset="0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583430" y="4142129"/>
            <a:ext cx="101981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4472C4"/>
                </a:solidFill>
                <a:cs typeface="Times New Roman" panose="02020603050405020304" charset="0"/>
              </a:rPr>
              <a:t>stare</a:t>
            </a:r>
            <a:endParaRPr lang="en-US" altLang="zh-CN" sz="2400" dirty="0">
              <a:solidFill>
                <a:srgbClr val="4472C4"/>
              </a:solidFill>
              <a:cs typeface="Times New Roman" panose="02020603050405020304" charset="0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0992485" y="3017544"/>
            <a:ext cx="135001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4472C4"/>
                </a:solidFill>
                <a:cs typeface="Times New Roman" panose="02020603050405020304" charset="0"/>
              </a:rPr>
              <a:t>crossed</a:t>
            </a:r>
            <a:endParaRPr lang="en-US" altLang="zh-CN" sz="2400" dirty="0">
              <a:solidFill>
                <a:srgbClr val="4472C4"/>
              </a:solidFill>
              <a:cs typeface="Times New Roman" panose="02020603050405020304" charset="0"/>
            </a:endParaRPr>
          </a:p>
        </p:txBody>
      </p:sp>
      <p:sp>
        <p:nvSpPr>
          <p:cNvPr id="14" name="TextBox 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400415" y="3782719"/>
            <a:ext cx="314579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4472C4"/>
                </a:solidFill>
                <a:cs typeface="Times New Roman" panose="02020603050405020304" charset="0"/>
              </a:rPr>
              <a:t>closed or crossed </a:t>
            </a:r>
            <a:endParaRPr lang="en-US" altLang="zh-CN" sz="2400" dirty="0">
              <a:solidFill>
                <a:srgbClr val="4472C4"/>
              </a:solidFill>
              <a:cs typeface="Times New Roman" panose="02020603050405020304" charset="0"/>
            </a:endParaRPr>
          </a:p>
        </p:txBody>
      </p:sp>
      <p:sp>
        <p:nvSpPr>
          <p:cNvPr id="15" name="TextBox 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760460" y="4142129"/>
            <a:ext cx="112141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>
                <a:solidFill>
                  <a:srgbClr val="4472C4"/>
                </a:solidFill>
                <a:cs typeface="Times New Roman" panose="02020603050405020304" charset="0"/>
              </a:rPr>
              <a:t>wear</a:t>
            </a:r>
            <a:endParaRPr lang="en-US" altLang="zh-CN" sz="2400">
              <a:solidFill>
                <a:srgbClr val="4472C4"/>
              </a:solidFill>
              <a:cs typeface="Times New Roman" panose="02020603050405020304" charset="0"/>
            </a:endParaRPr>
          </a:p>
        </p:txBody>
      </p:sp>
      <p:sp>
        <p:nvSpPr>
          <p:cNvPr id="16" name="TextBox 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760460" y="4502174"/>
            <a:ext cx="112204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>
                <a:solidFill>
                  <a:srgbClr val="4472C4"/>
                </a:solidFill>
                <a:cs typeface="Times New Roman" panose="02020603050405020304" charset="0"/>
              </a:rPr>
              <a:t>hide</a:t>
            </a:r>
            <a:endParaRPr lang="en-US" altLang="zh-CN" sz="2400">
              <a:solidFill>
                <a:srgbClr val="4472C4"/>
              </a:solidFill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152445" y="2793934"/>
            <a:ext cx="9912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400" dirty="0">
                <a:latin typeface="+mn-ea"/>
                <a:cs typeface="Times New Roman" panose="02020603050405020304" charset="0"/>
              </a:rPr>
              <a:t>Body language in classroom helps the teacher </a:t>
            </a:r>
            <a:r>
              <a:rPr lang="en-US" altLang="zh-CN" sz="2400" dirty="0">
                <a:solidFill>
                  <a:srgbClr val="FF0000"/>
                </a:solidFill>
                <a:latin typeface="+mn-ea"/>
                <a:cs typeface="Times New Roman" panose="02020603050405020304" charset="0"/>
              </a:rPr>
              <a:t>know what is going on in the minds of students</a:t>
            </a:r>
            <a:r>
              <a:rPr lang="en-US" altLang="zh-CN" sz="2400" dirty="0">
                <a:latin typeface="+mn-ea"/>
                <a:cs typeface="Times New Roman" panose="02020603050405020304" charset="0"/>
              </a:rPr>
              <a:t>.</a:t>
            </a:r>
            <a:endParaRPr lang="en-US" altLang="zh-CN" sz="2400" dirty="0">
              <a:latin typeface="+mn-ea"/>
              <a:cs typeface="Times New Roman" panose="02020603050405020304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CN" sz="2400" dirty="0">
                <a:latin typeface="+mn-ea"/>
                <a:cs typeface="Times New Roman" panose="02020603050405020304" charset="0"/>
              </a:rPr>
              <a:t>When students are bored, the teacher should </a:t>
            </a:r>
            <a:r>
              <a:rPr lang="en-US" altLang="zh-CN" sz="2400" dirty="0">
                <a:solidFill>
                  <a:srgbClr val="FF0000"/>
                </a:solidFill>
                <a:latin typeface="+mn-ea"/>
                <a:cs typeface="Times New Roman" panose="02020603050405020304" charset="0"/>
              </a:rPr>
              <a:t>adjust class activities</a:t>
            </a:r>
            <a:r>
              <a:rPr lang="en-US" altLang="zh-CN" sz="2400" dirty="0">
                <a:latin typeface="+mn-ea"/>
                <a:cs typeface="Times New Roman" panose="02020603050405020304" charset="0"/>
              </a:rPr>
              <a:t>.</a:t>
            </a:r>
            <a:endParaRPr lang="en-US" altLang="zh-CN" sz="2400" dirty="0">
              <a:latin typeface="+mn-ea"/>
              <a:cs typeface="Times New Roman" panose="02020603050405020304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CN" sz="2400" dirty="0">
                <a:latin typeface="+mn-ea"/>
                <a:cs typeface="Times New Roman" panose="02020603050405020304" charset="0"/>
              </a:rPr>
              <a:t>When students are distracted, the teacher should </a:t>
            </a:r>
            <a:r>
              <a:rPr lang="en-US" altLang="zh-CN" sz="2400" dirty="0">
                <a:solidFill>
                  <a:srgbClr val="FF0000"/>
                </a:solidFill>
                <a:latin typeface="+mn-ea"/>
                <a:cs typeface="Times New Roman" panose="02020603050405020304" charset="0"/>
              </a:rPr>
              <a:t>remind them to pay attention.</a:t>
            </a:r>
            <a:endParaRPr lang="en-US" altLang="zh-CN" sz="2400" dirty="0">
              <a:solidFill>
                <a:srgbClr val="FF0000"/>
              </a:solidFill>
              <a:latin typeface="+mn-ea"/>
              <a:cs typeface="Times New Roman" panose="02020603050405020304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CN" sz="2400" dirty="0">
                <a:latin typeface="+mn-ea"/>
                <a:cs typeface="Times New Roman" panose="02020603050405020304" charset="0"/>
              </a:rPr>
              <a:t>When students are troubled, the teacher should </a:t>
            </a:r>
            <a:r>
              <a:rPr lang="en-US" altLang="zh-CN" sz="2400" dirty="0">
                <a:solidFill>
                  <a:srgbClr val="FF0000"/>
                </a:solidFill>
                <a:latin typeface="+mn-ea"/>
                <a:cs typeface="Times New Roman" panose="02020603050405020304" charset="0"/>
              </a:rPr>
              <a:t>talk to students individually.</a:t>
            </a:r>
            <a:endParaRPr lang="en-US" altLang="zh-CN" sz="2400" dirty="0">
              <a:solidFill>
                <a:srgbClr val="FF0000"/>
              </a:solidFill>
              <a:latin typeface="+mn-ea"/>
              <a:cs typeface="Times New Roman" panose="0202060305040502030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52445" y="679768"/>
            <a:ext cx="9912952" cy="2031325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b="1" dirty="0">
                <a:solidFill>
                  <a:schemeClr val="bg2"/>
                </a:solidFill>
                <a:latin typeface="微软雅黑" panose="020B0503020204020204" charset="-122"/>
              </a:rPr>
              <a:t>Is body</a:t>
            </a:r>
            <a:r>
              <a:rPr kumimoji="1" lang="zh-CN" altLang="en-US" sz="2800" b="1" dirty="0">
                <a:solidFill>
                  <a:schemeClr val="bg2"/>
                </a:solidFill>
                <a:latin typeface="微软雅黑" panose="020B0503020204020204" charset="-122"/>
              </a:rPr>
              <a:t> </a:t>
            </a:r>
            <a:r>
              <a:rPr kumimoji="1" lang="en-US" altLang="zh-CN" sz="2800" b="1" dirty="0">
                <a:solidFill>
                  <a:schemeClr val="bg2"/>
                </a:solidFill>
                <a:latin typeface="微软雅黑" panose="020B0503020204020204" charset="-122"/>
              </a:rPr>
              <a:t>language</a:t>
            </a:r>
            <a:r>
              <a:rPr kumimoji="1" lang="zh-CN" altLang="en-US" sz="2800" b="1" dirty="0">
                <a:solidFill>
                  <a:schemeClr val="bg2"/>
                </a:solidFill>
                <a:latin typeface="微软雅黑" panose="020B0503020204020204" charset="-122"/>
              </a:rPr>
              <a:t> </a:t>
            </a:r>
            <a:r>
              <a:rPr kumimoji="1" lang="en-US" altLang="zh-CN" sz="2800" b="1" dirty="0">
                <a:solidFill>
                  <a:schemeClr val="bg2"/>
                </a:solidFill>
                <a:latin typeface="微软雅黑" panose="020B0503020204020204" charset="-122"/>
              </a:rPr>
              <a:t>important</a:t>
            </a:r>
            <a:r>
              <a:rPr kumimoji="1" lang="zh-CN" altLang="en-US" sz="2800" b="1" dirty="0">
                <a:solidFill>
                  <a:schemeClr val="bg2"/>
                </a:solidFill>
                <a:latin typeface="微软雅黑" panose="020B0503020204020204" charset="-122"/>
              </a:rPr>
              <a:t> </a:t>
            </a:r>
            <a:r>
              <a:rPr kumimoji="1" lang="en-US" altLang="zh-CN" sz="2800" b="1" dirty="0">
                <a:solidFill>
                  <a:schemeClr val="bg2"/>
                </a:solidFill>
                <a:latin typeface="微软雅黑" panose="020B0503020204020204" charset="-122"/>
              </a:rPr>
              <a:t>in</a:t>
            </a:r>
            <a:r>
              <a:rPr kumimoji="1" lang="zh-CN" altLang="en-US" sz="2800" b="1" dirty="0">
                <a:solidFill>
                  <a:schemeClr val="bg2"/>
                </a:solidFill>
                <a:latin typeface="微软雅黑" panose="020B0503020204020204" charset="-122"/>
              </a:rPr>
              <a:t> </a:t>
            </a:r>
            <a:r>
              <a:rPr kumimoji="1" lang="en-US" altLang="zh-CN" sz="2800" b="1" dirty="0">
                <a:solidFill>
                  <a:schemeClr val="bg2"/>
                </a:solidFill>
                <a:latin typeface="微软雅黑" panose="020B0503020204020204" charset="-122"/>
              </a:rPr>
              <a:t>classroom?</a:t>
            </a:r>
            <a:endParaRPr kumimoji="1" lang="en-US" altLang="zh-CN" sz="2800" b="1" dirty="0">
              <a:solidFill>
                <a:schemeClr val="bg2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b="1" dirty="0">
                <a:solidFill>
                  <a:schemeClr val="bg2"/>
                </a:solidFill>
                <a:latin typeface="微软雅黑" panose="020B0503020204020204" charset="-122"/>
              </a:rPr>
              <a:t>What should the teacher do when students are </a:t>
            </a:r>
            <a:r>
              <a:rPr kumimoji="1" lang="en-US" altLang="zh-CN" sz="2800" b="1" dirty="0">
                <a:solidFill>
                  <a:srgbClr val="FFFF00"/>
                </a:solidFill>
                <a:latin typeface="微软雅黑" panose="020B0503020204020204" charset="-122"/>
              </a:rPr>
              <a:t>bored</a:t>
            </a:r>
            <a:r>
              <a:rPr kumimoji="1" lang="en-US" altLang="zh-CN" sz="2800" b="1" dirty="0">
                <a:solidFill>
                  <a:srgbClr val="0070C0"/>
                </a:solidFill>
                <a:latin typeface="微软雅黑" panose="020B0503020204020204" charset="-122"/>
              </a:rPr>
              <a:t>, </a:t>
            </a:r>
            <a:r>
              <a:rPr kumimoji="1" lang="en-US" altLang="zh-CN" sz="2800" b="1" dirty="0">
                <a:solidFill>
                  <a:srgbClr val="FFFF00"/>
                </a:solidFill>
                <a:latin typeface="微软雅黑" panose="020B0503020204020204" charset="-122"/>
              </a:rPr>
              <a:t>distracted</a:t>
            </a:r>
            <a:r>
              <a:rPr kumimoji="1" lang="en-US" altLang="zh-CN" sz="2800" b="1" dirty="0">
                <a:solidFill>
                  <a:schemeClr val="bg2"/>
                </a:solidFill>
                <a:latin typeface="微软雅黑" panose="020B0503020204020204" charset="-122"/>
              </a:rPr>
              <a:t>, or </a:t>
            </a:r>
            <a:r>
              <a:rPr kumimoji="1" lang="en-US" altLang="zh-CN" sz="2800" b="1" dirty="0">
                <a:solidFill>
                  <a:srgbClr val="FFFF00"/>
                </a:solidFill>
                <a:latin typeface="微软雅黑" panose="020B0503020204020204" charset="-122"/>
              </a:rPr>
              <a:t>troubled</a:t>
            </a:r>
            <a:r>
              <a:rPr kumimoji="1" lang="en-US" altLang="zh-CN" sz="2800" b="1" dirty="0">
                <a:solidFill>
                  <a:schemeClr val="bg2"/>
                </a:solidFill>
                <a:latin typeface="微软雅黑" panose="020B0503020204020204" charset="-122"/>
              </a:rPr>
              <a:t>?</a:t>
            </a:r>
            <a:endParaRPr kumimoji="1" lang="zh-CN" altLang="en-US" sz="2800" b="1" dirty="0">
              <a:solidFill>
                <a:schemeClr val="bg2"/>
              </a:solidFill>
              <a:latin typeface="微软雅黑" panose="020B0503020204020204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52445" y="156548"/>
            <a:ext cx="4116881" cy="523220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+mn-ea"/>
                <a:cs typeface="Times New Roman" panose="02020603050405020304" charset="0"/>
              </a:rPr>
              <a:t>Make inferences</a:t>
            </a:r>
            <a:endParaRPr lang="en-US" altLang="zh-CN" sz="2800" b="1" dirty="0">
              <a:latin typeface="+mn-ea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图片 5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496" y="3949082"/>
            <a:ext cx="1972681" cy="218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" t="6520" r="4594" b="6461"/>
          <a:stretch>
            <a:fillRect/>
          </a:stretch>
        </p:blipFill>
        <p:spPr bwMode="auto">
          <a:xfrm>
            <a:off x="1762507" y="600789"/>
            <a:ext cx="2884548" cy="204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图片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3"/>
          <a:stretch>
            <a:fillRect/>
          </a:stretch>
        </p:blipFill>
        <p:spPr bwMode="auto">
          <a:xfrm>
            <a:off x="2199185" y="3784215"/>
            <a:ext cx="2225080" cy="195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图片 7" descr="图片包含 游戏机, 画描述已自动生成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869" y="168190"/>
            <a:ext cx="2716377" cy="230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5" name="文本框 13"/>
          <p:cNvSpPr/>
          <p:nvPr/>
        </p:nvSpPr>
        <p:spPr>
          <a:xfrm>
            <a:off x="7626586" y="2585168"/>
            <a:ext cx="3388660" cy="1089529"/>
          </a:xfrm>
          <a:prstGeom prst="rect">
            <a:avLst/>
          </a:prstGeom>
          <a:solidFill>
            <a:srgbClr val="FFFF00"/>
          </a:solidFill>
          <a:ln>
            <a:noFill/>
            <a:miter lim="800000"/>
          </a:ln>
        </p:spPr>
        <p:txBody>
          <a:bodyPr wrap="square">
            <a:sp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060"/>
                </a:solidFill>
                <a:latin typeface="Arial Narrow" panose="020B0606020202030204" pitchFamily="34" charset="0"/>
                <a:cs typeface="等线" panose="02010600030101010101" pitchFamily="2" charset="-122"/>
                <a:sym typeface="Wingdings" panose="05000000000000000000"/>
              </a:rPr>
              <a:t>bury his head in the book</a:t>
            </a:r>
            <a:endParaRPr lang="en-US" altLang="zh-CN" sz="24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2060"/>
              </a:solidFill>
              <a:latin typeface="Arial Narrow" panose="020B0606020202030204" pitchFamily="34" charset="0"/>
              <a:cs typeface="等线" panose="02010600030101010101" pitchFamily="2" charset="-122"/>
              <a:sym typeface="Wingdings" panose="05000000000000000000"/>
            </a:endParaRPr>
          </a:p>
          <a:p>
            <a:pPr marL="0" indent="0" algn="ctr" defTabSz="457200"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060"/>
                </a:solidFill>
                <a:latin typeface="Arial Narrow" panose="020B0606020202030204" pitchFamily="34" charset="0"/>
                <a:cs typeface="等线" panose="02010600030101010101" pitchFamily="2" charset="-122"/>
                <a:sym typeface="Wingdings" panose="05000000000000000000"/>
              </a:rPr>
              <a:t>turn…upside down</a:t>
            </a:r>
            <a:endParaRPr lang="en-US" altLang="zh-CN" sz="24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2060"/>
              </a:solidFill>
              <a:latin typeface="Arial Narrow" panose="020B0606020202030204" pitchFamily="34" charset="0"/>
              <a:cs typeface="等线" panose="02010600030101010101" pitchFamily="2" charset="-122"/>
              <a:sym typeface="Wingdings" panose="05000000000000000000"/>
            </a:endParaRPr>
          </a:p>
          <a:p>
            <a:pPr marL="0" indent="0" algn="ctr" defTabSz="457200"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7030A0"/>
                </a:solidFill>
                <a:latin typeface="Arial Narrow" panose="020B0606020202030204" pitchFamily="34" charset="0"/>
                <a:sym typeface="Wingdings" panose="05000000000000000000"/>
              </a:rPr>
              <a:t>sleepy</a:t>
            </a:r>
            <a:endParaRPr lang="zh-CN" altLang="zh-CN" sz="24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10257" name="文本框 15"/>
          <p:cNvSpPr/>
          <p:nvPr/>
        </p:nvSpPr>
        <p:spPr>
          <a:xfrm>
            <a:off x="1851950" y="2642985"/>
            <a:ext cx="2795106" cy="1089529"/>
          </a:xfrm>
          <a:prstGeom prst="rect">
            <a:avLst/>
          </a:prstGeom>
          <a:solidFill>
            <a:srgbClr val="FFFF00"/>
          </a:solidFill>
          <a:ln>
            <a:noFill/>
            <a:miter lim="800000"/>
          </a:ln>
        </p:spPr>
        <p:txBody>
          <a:bodyPr wrap="square">
            <a:sp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060"/>
                </a:solidFill>
                <a:latin typeface="Arial Narrow" panose="020B0606020202030204" pitchFamily="34" charset="0"/>
                <a:cs typeface="等线" panose="02010600030101010101" pitchFamily="2" charset="-122"/>
                <a:sym typeface="Wingdings" panose="05000000000000000000"/>
              </a:rPr>
              <a:t>hold his book up</a:t>
            </a:r>
            <a:endParaRPr lang="en-US" altLang="zh-CN" sz="24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2060"/>
              </a:solidFill>
              <a:latin typeface="Arial Narrow" panose="020B0606020202030204" pitchFamily="34" charset="0"/>
              <a:cs typeface="等线" panose="02010600030101010101" pitchFamily="2" charset="-122"/>
              <a:sym typeface="Wingdings" panose="05000000000000000000"/>
            </a:endParaRPr>
          </a:p>
          <a:p>
            <a:pPr marL="0" indent="0" algn="ctr" defTabSz="457200"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060"/>
                </a:solidFill>
                <a:latin typeface="Arial Narrow" panose="020B0606020202030204" pitchFamily="34" charset="0"/>
                <a:cs typeface="等线" panose="02010600030101010101" pitchFamily="2" charset="-122"/>
                <a:sym typeface="Wingdings" panose="05000000000000000000"/>
              </a:rPr>
              <a:t>daydream</a:t>
            </a:r>
            <a:endParaRPr lang="en-US" altLang="zh-CN" sz="24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2060"/>
              </a:solidFill>
              <a:latin typeface="Arial Narrow" panose="020B0606020202030204" pitchFamily="34" charset="0"/>
              <a:cs typeface="等线" panose="02010600030101010101" pitchFamily="2" charset="-122"/>
              <a:sym typeface="Wingdings" panose="05000000000000000000"/>
            </a:endParaRPr>
          </a:p>
          <a:p>
            <a:pPr marL="0" indent="0" algn="ctr" defTabSz="457200"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7030A0"/>
                </a:solidFill>
                <a:latin typeface="Arial Narrow" panose="020B0606020202030204" pitchFamily="34" charset="0"/>
                <a:cs typeface="等线" panose="02010600030101010101" pitchFamily="2" charset="-122"/>
                <a:sym typeface="Wingdings" panose="05000000000000000000"/>
              </a:rPr>
              <a:t>distracted</a:t>
            </a:r>
            <a:endParaRPr lang="zh-CN" altLang="zh-CN" sz="24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10258" name="文本框 16"/>
          <p:cNvSpPr/>
          <p:nvPr/>
        </p:nvSpPr>
        <p:spPr>
          <a:xfrm>
            <a:off x="8079129" y="5764317"/>
            <a:ext cx="2476982" cy="1089529"/>
          </a:xfrm>
          <a:prstGeom prst="rect">
            <a:avLst/>
          </a:prstGeom>
          <a:solidFill>
            <a:srgbClr val="FFFF00"/>
          </a:solidFill>
          <a:ln>
            <a:noFill/>
            <a:miter lim="800000"/>
          </a:ln>
        </p:spPr>
        <p:txBody>
          <a:bodyPr wrap="square">
            <a:sp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060"/>
                </a:solidFill>
                <a:latin typeface="Arial Narrow" panose="020B0606020202030204" pitchFamily="34" charset="0"/>
                <a:cs typeface="等线" panose="02010600030101010101" pitchFamily="2" charset="-122"/>
                <a:sym typeface="Wingdings" panose="05000000000000000000"/>
              </a:rPr>
              <a:t>sit straight up</a:t>
            </a:r>
            <a:endParaRPr lang="en-US" altLang="zh-CN" sz="24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2060"/>
              </a:solidFill>
              <a:latin typeface="Arial Narrow" panose="020B0606020202030204" pitchFamily="34" charset="0"/>
              <a:cs typeface="等线" panose="02010600030101010101" pitchFamily="2" charset="-122"/>
              <a:sym typeface="Wingdings" panose="05000000000000000000"/>
            </a:endParaRPr>
          </a:p>
          <a:p>
            <a:pPr marL="0" indent="0" algn="ctr" defTabSz="457200"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060"/>
                </a:solidFill>
                <a:latin typeface="Arial Narrow" panose="020B0606020202030204" pitchFamily="34" charset="0"/>
                <a:cs typeface="等线" panose="02010600030101010101" pitchFamily="2" charset="-122"/>
                <a:sym typeface="Wingdings" panose="05000000000000000000"/>
              </a:rPr>
              <a:t>take notes</a:t>
            </a:r>
            <a:endParaRPr lang="en-US" altLang="zh-CN" sz="24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2060"/>
              </a:solidFill>
              <a:latin typeface="Arial Narrow" panose="020B0606020202030204" pitchFamily="34" charset="0"/>
              <a:cs typeface="等线" panose="02010600030101010101" pitchFamily="2" charset="-122"/>
              <a:sym typeface="Wingdings" panose="05000000000000000000"/>
            </a:endParaRPr>
          </a:p>
          <a:p>
            <a:pPr marL="0" indent="0" algn="ctr" defTabSz="457200"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7030A0"/>
                </a:solidFill>
                <a:latin typeface="Arial Narrow" panose="020B0606020202030204" pitchFamily="34" charset="0"/>
                <a:sym typeface="Wingdings" panose="05000000000000000000"/>
              </a:rPr>
              <a:t>focused</a:t>
            </a:r>
            <a:endParaRPr lang="zh-CN" sz="24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10256" name="文本框 14"/>
          <p:cNvSpPr/>
          <p:nvPr/>
        </p:nvSpPr>
        <p:spPr>
          <a:xfrm>
            <a:off x="1979271" y="5735035"/>
            <a:ext cx="2444994" cy="1089529"/>
          </a:xfrm>
          <a:prstGeom prst="rect">
            <a:avLst/>
          </a:prstGeom>
          <a:solidFill>
            <a:srgbClr val="FFFF00"/>
          </a:solidFill>
          <a:ln>
            <a:noFill/>
            <a:miter lim="800000"/>
          </a:ln>
        </p:spPr>
        <p:txBody>
          <a:bodyPr wrap="square">
            <a:sp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060"/>
                </a:solidFill>
                <a:latin typeface="Arial Narrow" panose="020B0606020202030204" pitchFamily="34" charset="0"/>
                <a:cs typeface="等线" panose="02010600030101010101" pitchFamily="2" charset="-122"/>
                <a:sym typeface="Wingdings" panose="05000000000000000000"/>
              </a:rPr>
              <a:t>look at the clock</a:t>
            </a:r>
            <a:endParaRPr lang="en-US" altLang="zh-CN" sz="24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2060"/>
              </a:solidFill>
              <a:latin typeface="Arial Narrow" panose="020B0606020202030204" pitchFamily="34" charset="0"/>
              <a:cs typeface="等线" panose="02010600030101010101" pitchFamily="2" charset="-122"/>
              <a:sym typeface="Wingdings" panose="05000000000000000000"/>
            </a:endParaRPr>
          </a:p>
          <a:p>
            <a:pPr marL="0" indent="0" algn="ctr" defTabSz="457200"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060"/>
                </a:solidFill>
                <a:latin typeface="Arial Narrow" panose="020B0606020202030204" pitchFamily="34" charset="0"/>
                <a:cs typeface="等线" panose="02010600030101010101" pitchFamily="2" charset="-122"/>
                <a:sym typeface="Wingdings" panose="05000000000000000000"/>
              </a:rPr>
              <a:t>count the minutes</a:t>
            </a:r>
            <a:endParaRPr lang="en-US" altLang="zh-CN" sz="24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2060"/>
              </a:solidFill>
              <a:latin typeface="Arial Narrow" panose="020B0606020202030204" pitchFamily="34" charset="0"/>
              <a:cs typeface="等线" panose="02010600030101010101" pitchFamily="2" charset="-122"/>
              <a:sym typeface="Wingdings" panose="05000000000000000000"/>
            </a:endParaRPr>
          </a:p>
          <a:p>
            <a:pPr marL="0" indent="0" algn="ctr" defTabSz="457200"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7030A0"/>
                </a:solidFill>
                <a:latin typeface="Arial Narrow" panose="020B0606020202030204" pitchFamily="34" charset="0"/>
                <a:sym typeface="Wingdings" panose="05000000000000000000"/>
              </a:rPr>
              <a:t>bored</a:t>
            </a:r>
            <a:endParaRPr altLang="zh-CN" sz="24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对角圆角矩形 5"/>
          <p:cNvSpPr/>
          <p:nvPr>
            <p:custDataLst>
              <p:tags r:id="rId5"/>
            </p:custDataLst>
          </p:nvPr>
        </p:nvSpPr>
        <p:spPr>
          <a:xfrm>
            <a:off x="0" y="-10864"/>
            <a:ext cx="7626586" cy="5994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Post-reading: Learn to describe body language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55734" y="3678177"/>
            <a:ext cx="349807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latin typeface="+mn-ea"/>
              </a:rPr>
              <a:t>The boy is…</a:t>
            </a:r>
            <a:endParaRPr kumimoji="1" lang="en-US" altLang="zh-CN" sz="2800" dirty="0">
              <a:latin typeface="+mn-ea"/>
            </a:endParaRPr>
          </a:p>
          <a:p>
            <a:r>
              <a:rPr kumimoji="1" lang="en-US" altLang="zh-CN" sz="2800" dirty="0">
                <a:latin typeface="+mn-ea"/>
              </a:rPr>
              <a:t>It seems he is…</a:t>
            </a:r>
            <a:endParaRPr kumimoji="1" lang="en-US" altLang="zh-CN" sz="2800" dirty="0">
              <a:latin typeface="+mn-ea"/>
            </a:endParaRPr>
          </a:p>
          <a:p>
            <a:r>
              <a:rPr kumimoji="1" lang="en-US" altLang="zh-CN" sz="2800" dirty="0">
                <a:latin typeface="+mn-ea"/>
              </a:rPr>
              <a:t>Maybe he is/feels…</a:t>
            </a:r>
            <a:endParaRPr kumimoji="1" lang="zh-CN" altLang="en-US" sz="2800" dirty="0">
              <a:latin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400" y="788549"/>
            <a:ext cx="11463995" cy="1757882"/>
          </a:xfrm>
          <a:solidFill>
            <a:schemeClr val="tx2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kumimoji="1" lang="en-US" altLang="zh-CN" dirty="0">
                <a:solidFill>
                  <a:schemeClr val="bg2"/>
                </a:solidFill>
                <a:latin typeface="+mn-ea"/>
              </a:rPr>
              <a:t>Write a passage to describe the </a:t>
            </a:r>
            <a:r>
              <a:rPr kumimoji="1" lang="en-US" altLang="zh-CN" dirty="0">
                <a:solidFill>
                  <a:srgbClr val="FFFF00"/>
                </a:solidFill>
                <a:latin typeface="+mn-ea"/>
              </a:rPr>
              <a:t>body language</a:t>
            </a:r>
            <a:r>
              <a:rPr kumimoji="1" lang="en-US" altLang="zh-CN" dirty="0">
                <a:solidFill>
                  <a:schemeClr val="bg2"/>
                </a:solidFill>
                <a:latin typeface="+mn-ea"/>
              </a:rPr>
              <a:t> of the person, and </a:t>
            </a:r>
            <a:r>
              <a:rPr kumimoji="1" lang="en-US" altLang="zh-CN" dirty="0">
                <a:solidFill>
                  <a:srgbClr val="FFFF00"/>
                </a:solidFill>
                <a:latin typeface="+mn-ea"/>
              </a:rPr>
              <a:t>explain his/her body language</a:t>
            </a:r>
            <a:r>
              <a:rPr kumimoji="1" lang="en-US" altLang="zh-CN" dirty="0">
                <a:solidFill>
                  <a:schemeClr val="bg2"/>
                </a:solidFill>
                <a:latin typeface="+mn-ea"/>
              </a:rPr>
              <a:t>. Try to </a:t>
            </a:r>
            <a:r>
              <a:rPr kumimoji="1" lang="en-US" altLang="zh-CN" dirty="0">
                <a:solidFill>
                  <a:srgbClr val="FFFF00"/>
                </a:solidFill>
                <a:latin typeface="+mn-ea"/>
              </a:rPr>
              <a:t>give your impression of the feelings and personality of the person</a:t>
            </a:r>
            <a:r>
              <a:rPr kumimoji="1" lang="en-US" altLang="zh-CN" dirty="0">
                <a:solidFill>
                  <a:schemeClr val="bg2"/>
                </a:solidFill>
                <a:latin typeface="+mn-ea"/>
              </a:rPr>
              <a:t>.</a:t>
            </a:r>
            <a:endParaRPr kumimoji="1" lang="zh-CN" altLang="en-US" dirty="0">
              <a:solidFill>
                <a:schemeClr val="bg2"/>
              </a:solidFill>
              <a:latin typeface="+mn-ea"/>
            </a:endParaRPr>
          </a:p>
        </p:txBody>
      </p:sp>
      <p:pic>
        <p:nvPicPr>
          <p:cNvPr id="4" name="Picture 6" descr="https://gimg2.baidu.com/image_search/src=http%3A%2F%2Fhbimg.huabanimg.com%2F4f40d5102c4ca26984d49d886478b85942bd0fd8ad5c-E5CgLD_fw658&amp;refer=http%3A%2F%2Fhbimg.huabanimg.com&amp;app=2002&amp;size=f9999,10000&amp;q=a80&amp;n=0&amp;g=0n&amp;fmt=auto?sec=1669099116&amp;t=f6c894cca8f7d8ee302cca7bf7e3122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51" y="2898280"/>
            <a:ext cx="5098817" cy="395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8400" y="265327"/>
            <a:ext cx="1957495" cy="523220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+mn-ea"/>
                <a:cs typeface="Times New Roman" panose="02020603050405020304" charset="0"/>
              </a:rPr>
              <a:t>Writing</a:t>
            </a:r>
            <a:endParaRPr lang="en-US" altLang="zh-CN" sz="2800" b="1" dirty="0">
              <a:latin typeface="+mn-ea"/>
              <a:cs typeface="Times New Roman" panose="02020603050405020304" charset="0"/>
            </a:endParaRPr>
          </a:p>
        </p:txBody>
      </p:sp>
      <p:pic>
        <p:nvPicPr>
          <p:cNvPr id="8" name="Picture 4" descr="https://gimg2.baidu.com/image_search/src=http%3A%2F%2Fc-ssl.duitang.com%2Fuploads%2Fblog%2F202009%2F13%2F20200913184131_10b8e.thumb.400_0.jpg&amp;refer=http%3A%2F%2Fc-ssl.duitang.com&amp;app=2002&amp;size=f9999,10000&amp;q=a80&amp;n=0&amp;g=0n&amp;fmt=auto?sec=1669299349&amp;t=0f09c12d70dffd4c100cc53b2bebed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368" y="2898280"/>
            <a:ext cx="3966430" cy="396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A6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gimg2.baidu.com/image_search/src=http%3A%2F%2Fp1.s.hjfile.cn%2Fthread%2F201205%2F2012050463004351_800_o.jpg&amp;refer=http%3A%2F%2Fp1.s.hjfile.cn&amp;app=2002&amp;size=f9999,10000&amp;q=a80&amp;n=0&amp;g=0n&amp;fmt=auto?sec=1669082122&amp;t=7714d7839d59a799ade1fc1324cf5a0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360" y="-55033"/>
            <a:ext cx="4979378" cy="6913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标题 1"/>
          <p:cNvSpPr txBox="1"/>
          <p:nvPr/>
        </p:nvSpPr>
        <p:spPr>
          <a:xfrm>
            <a:off x="578420" y="536109"/>
            <a:ext cx="7081554" cy="1070499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rmAutofit fontScale="97500"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en-US" altLang="zh-CN" sz="2800" b="0" dirty="0">
                <a:latin typeface="+mj-ea"/>
              </a:rPr>
              <a:t>By</a:t>
            </a:r>
            <a:r>
              <a:rPr kumimoji="1" lang="zh-CN" altLang="en-US" sz="2800" b="0" dirty="0">
                <a:latin typeface="+mj-ea"/>
              </a:rPr>
              <a:t> </a:t>
            </a:r>
            <a:r>
              <a:rPr kumimoji="1" lang="en-US" altLang="zh-CN" sz="2800" b="0" dirty="0">
                <a:latin typeface="+mj-ea"/>
              </a:rPr>
              <a:t>the end of the class, students will be able to</a:t>
            </a:r>
            <a:r>
              <a:rPr kumimoji="1" lang="zh-CN" altLang="en-US" sz="2800" b="0" dirty="0">
                <a:latin typeface="+mj-ea"/>
              </a:rPr>
              <a:t>：</a:t>
            </a:r>
            <a:endParaRPr kumimoji="1" lang="zh-CN" altLang="en-US" sz="2800" b="0" dirty="0">
              <a:latin typeface="+mj-ea"/>
            </a:endParaRPr>
          </a:p>
        </p:txBody>
      </p:sp>
      <p:sp>
        <p:nvSpPr>
          <p:cNvPr id="6" name="内容占位符 2"/>
          <p:cNvSpPr txBox="1"/>
          <p:nvPr/>
        </p:nvSpPr>
        <p:spPr>
          <a:xfrm>
            <a:off x="578420" y="1800723"/>
            <a:ext cx="7546250" cy="3201522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kumimoji="1" lang="en-US" altLang="zh-CN" dirty="0">
                <a:solidFill>
                  <a:schemeClr val="tx1"/>
                </a:solidFill>
                <a:latin typeface="+mn-ea"/>
              </a:rPr>
              <a:t>1</a:t>
            </a:r>
            <a:r>
              <a:rPr kumimoji="1" lang="zh-CN" altLang="en-US" dirty="0">
                <a:solidFill>
                  <a:schemeClr val="tx1"/>
                </a:solidFill>
                <a:latin typeface="+mn-ea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+mn-ea"/>
              </a:rPr>
              <a:t>recognize body language in classroom and tell its meanings</a:t>
            </a:r>
            <a:endParaRPr kumimoji="1" lang="en-US" altLang="zh-CN" dirty="0">
              <a:solidFill>
                <a:schemeClr val="tx1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kumimoji="1" lang="en-US" altLang="zh-CN" dirty="0">
                <a:solidFill>
                  <a:schemeClr val="tx1"/>
                </a:solidFill>
                <a:latin typeface="+mn-ea"/>
              </a:rPr>
              <a:t>2</a:t>
            </a:r>
            <a:r>
              <a:rPr kumimoji="1" lang="zh-CN" altLang="en-US" dirty="0">
                <a:solidFill>
                  <a:schemeClr val="tx1"/>
                </a:solidFill>
                <a:latin typeface="+mn-ea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+mn-ea"/>
              </a:rPr>
              <a:t>describe body language and infer its meanings</a:t>
            </a:r>
            <a:endParaRPr kumimoji="1" lang="en-US" altLang="zh-CN" dirty="0">
              <a:solidFill>
                <a:schemeClr val="tx1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kumimoji="1" lang="en-US" altLang="zh-CN" dirty="0">
                <a:solidFill>
                  <a:schemeClr val="tx1"/>
                </a:solidFill>
                <a:latin typeface="+mn-ea"/>
              </a:rPr>
              <a:t>3</a:t>
            </a:r>
            <a:r>
              <a:rPr kumimoji="1" lang="zh-CN" altLang="en-US" dirty="0">
                <a:solidFill>
                  <a:schemeClr val="tx1"/>
                </a:solidFill>
                <a:latin typeface="+mn-ea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+mn-ea"/>
              </a:rPr>
              <a:t>write a passage to describe body language of someone</a:t>
            </a:r>
            <a:endParaRPr kumimoji="1" lang="en-US" altLang="zh-CN" dirty="0">
              <a:solidFill>
                <a:schemeClr val="tx1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kumimoji="1" lang="en-US" altLang="zh-CN" dirty="0">
                <a:solidFill>
                  <a:schemeClr val="tx1"/>
                </a:solidFill>
                <a:latin typeface="+mn-ea"/>
              </a:rPr>
              <a:t>4 understand the importance of body language in classroom</a:t>
            </a:r>
            <a:endParaRPr kumimoji="1" lang="zh-CN" altLang="en-US" dirty="0">
              <a:solidFill>
                <a:schemeClr val="tx1"/>
              </a:solidFill>
              <a:latin typeface="+mn-ea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851216" y="638025"/>
            <a:ext cx="574856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charset="0"/>
              </a:rPr>
              <a:t>Looking</a:t>
            </a:r>
            <a:r>
              <a:rPr lang="zh-CN" altLang="en-US" sz="28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charset="0"/>
              </a:rPr>
              <a:t>forward</a:t>
            </a:r>
            <a:r>
              <a:rPr lang="zh-CN" altLang="en-US" sz="28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charset="0"/>
              </a:rPr>
              <a:t>with</a:t>
            </a:r>
            <a:r>
              <a:rPr lang="zh-CN" altLang="en-US" sz="28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charset="0"/>
              </a:rPr>
              <a:t>a</a:t>
            </a:r>
            <a:r>
              <a:rPr lang="zh-CN" altLang="en-US" sz="28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charset="0"/>
              </a:rPr>
              <a:t>smile</a:t>
            </a:r>
            <a:r>
              <a:rPr lang="en-US" altLang="zh-CN" sz="2800" dirty="0">
                <a:latin typeface="+mj-ea"/>
                <a:ea typeface="+mj-ea"/>
                <a:cs typeface="Times New Roman" panose="02020603050405020304" charset="0"/>
              </a:rPr>
              <a:t>,</a:t>
            </a:r>
            <a:r>
              <a:rPr lang="zh-CN" altLang="en-US" sz="2800" dirty="0">
                <a:latin typeface="+mj-ea"/>
                <a:ea typeface="+mj-ea"/>
                <a:cs typeface="Times New Roman" panose="02020603050405020304" charset="0"/>
              </a:rPr>
              <a:t> </a:t>
            </a:r>
            <a:r>
              <a:rPr lang="en-US" altLang="zh-CN" sz="2800" dirty="0">
                <a:latin typeface="+mj-ea"/>
                <a:ea typeface="+mj-ea"/>
                <a:cs typeface="Times New Roman" panose="02020603050405020304" charset="0"/>
              </a:rPr>
              <a:t>the boy is </a:t>
            </a:r>
            <a:r>
              <a:rPr lang="en-US" altLang="zh-CN" sz="28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charset="0"/>
              </a:rPr>
              <a:t>raising his fist </a:t>
            </a:r>
            <a:r>
              <a:rPr lang="en-US" altLang="zh-CN" sz="2800" dirty="0">
                <a:latin typeface="+mj-ea"/>
                <a:ea typeface="+mj-ea"/>
                <a:cs typeface="Times New Roman" panose="02020603050405020304" charset="0"/>
              </a:rPr>
              <a:t>to </a:t>
            </a:r>
            <a:r>
              <a:rPr lang="en-US" altLang="zh-CN" sz="2800" dirty="0">
                <a:solidFill>
                  <a:srgbClr val="00B0F0"/>
                </a:solidFill>
                <a:latin typeface="+mj-ea"/>
                <a:ea typeface="+mj-ea"/>
                <a:cs typeface="Times New Roman" panose="02020603050405020304" charset="0"/>
              </a:rPr>
              <a:t>show his determination to achieve a</a:t>
            </a:r>
            <a:r>
              <a:rPr lang="zh-CN" altLang="en-US" sz="2800" dirty="0">
                <a:solidFill>
                  <a:srgbClr val="00B0F0"/>
                </a:solidFill>
                <a:latin typeface="+mj-ea"/>
                <a:ea typeface="+mj-ea"/>
                <a:cs typeface="Times New Roman" panose="02020603050405020304" charset="0"/>
              </a:rPr>
              <a:t> </a:t>
            </a:r>
            <a:r>
              <a:rPr lang="en-US" altLang="zh-CN" sz="2800" dirty="0">
                <a:solidFill>
                  <a:srgbClr val="00B0F0"/>
                </a:solidFill>
                <a:latin typeface="+mj-ea"/>
                <a:ea typeface="+mj-ea"/>
                <a:cs typeface="Times New Roman" panose="02020603050405020304" charset="0"/>
              </a:rPr>
              <a:t>goal</a:t>
            </a:r>
            <a:r>
              <a:rPr lang="en-US" altLang="zh-CN" sz="2800" dirty="0">
                <a:latin typeface="+mj-ea"/>
                <a:ea typeface="+mj-ea"/>
                <a:cs typeface="Times New Roman" panose="02020603050405020304" charset="0"/>
              </a:rPr>
              <a:t>.</a:t>
            </a:r>
            <a:r>
              <a:rPr lang="zh-CN" altLang="en-US" sz="2800" dirty="0">
                <a:latin typeface="+mj-ea"/>
                <a:ea typeface="+mj-ea"/>
                <a:cs typeface="Times New Roman" panose="02020603050405020304" charset="0"/>
              </a:rPr>
              <a:t> </a:t>
            </a:r>
            <a:r>
              <a:rPr lang="en-US" altLang="zh-CN" sz="2800" dirty="0">
                <a:latin typeface="+mj-ea"/>
                <a:ea typeface="+mj-ea"/>
                <a:cs typeface="Times New Roman" panose="02020603050405020304" charset="0"/>
              </a:rPr>
              <a:t>He </a:t>
            </a:r>
            <a:r>
              <a:rPr lang="en-US" altLang="zh-CN" sz="28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charset="0"/>
              </a:rPr>
              <a:t>holds a pencil with the other hand</a:t>
            </a:r>
            <a:r>
              <a:rPr lang="en-US" altLang="zh-CN" sz="2800" dirty="0">
                <a:latin typeface="+mj-ea"/>
                <a:ea typeface="+mj-ea"/>
                <a:cs typeface="Times New Roman" panose="02020603050405020304" charset="0"/>
              </a:rPr>
              <a:t>. </a:t>
            </a:r>
            <a:r>
              <a:rPr lang="en-US" altLang="zh-CN" sz="2800" dirty="0">
                <a:solidFill>
                  <a:srgbClr val="7030A0"/>
                </a:solidFill>
                <a:latin typeface="+mj-ea"/>
                <a:ea typeface="+mj-ea"/>
                <a:cs typeface="Times New Roman" panose="02020603050405020304" charset="0"/>
              </a:rPr>
              <a:t>I</a:t>
            </a:r>
            <a:r>
              <a:rPr lang="zh-CN" altLang="en-US" sz="2800" dirty="0">
                <a:solidFill>
                  <a:srgbClr val="7030A0"/>
                </a:solidFill>
                <a:latin typeface="+mj-ea"/>
                <a:ea typeface="+mj-ea"/>
                <a:cs typeface="Times New Roman" panose="02020603050405020304" charset="0"/>
              </a:rPr>
              <a:t> </a:t>
            </a:r>
            <a:r>
              <a:rPr lang="en-US" altLang="zh-CN" sz="2800" dirty="0">
                <a:solidFill>
                  <a:srgbClr val="7030A0"/>
                </a:solidFill>
                <a:latin typeface="+mj-ea"/>
                <a:ea typeface="+mj-ea"/>
                <a:cs typeface="Times New Roman" panose="02020603050405020304" charset="0"/>
              </a:rPr>
              <a:t>think</a:t>
            </a:r>
            <a:r>
              <a:rPr lang="zh-CN" altLang="en-US" sz="2800" dirty="0">
                <a:solidFill>
                  <a:srgbClr val="7030A0"/>
                </a:solidFill>
                <a:latin typeface="+mj-ea"/>
                <a:ea typeface="+mj-ea"/>
                <a:cs typeface="Times New Roman" panose="02020603050405020304" charset="0"/>
              </a:rPr>
              <a:t> </a:t>
            </a:r>
            <a:r>
              <a:rPr lang="en-US" altLang="zh-CN" sz="2800" dirty="0">
                <a:solidFill>
                  <a:srgbClr val="7030A0"/>
                </a:solidFill>
                <a:latin typeface="+mj-ea"/>
                <a:ea typeface="+mj-ea"/>
                <a:cs typeface="Times New Roman" panose="02020603050405020304" charset="0"/>
              </a:rPr>
              <a:t>he</a:t>
            </a:r>
            <a:r>
              <a:rPr lang="zh-CN" altLang="en-US" sz="2800" dirty="0">
                <a:solidFill>
                  <a:srgbClr val="7030A0"/>
                </a:solidFill>
                <a:latin typeface="+mj-ea"/>
                <a:ea typeface="+mj-ea"/>
                <a:cs typeface="Times New Roman" panose="02020603050405020304" charset="0"/>
              </a:rPr>
              <a:t> </a:t>
            </a:r>
            <a:r>
              <a:rPr lang="en-US" altLang="zh-CN" sz="2800" dirty="0">
                <a:solidFill>
                  <a:srgbClr val="7030A0"/>
                </a:solidFill>
                <a:latin typeface="+mj-ea"/>
                <a:ea typeface="+mj-ea"/>
                <a:cs typeface="Times New Roman" panose="02020603050405020304" charset="0"/>
              </a:rPr>
              <a:t>is</a:t>
            </a:r>
            <a:r>
              <a:rPr lang="zh-CN" altLang="en-US" sz="2800" dirty="0">
                <a:solidFill>
                  <a:srgbClr val="7030A0"/>
                </a:solidFill>
                <a:latin typeface="+mj-ea"/>
                <a:ea typeface="+mj-ea"/>
                <a:cs typeface="Times New Roman" panose="02020603050405020304" charset="0"/>
              </a:rPr>
              <a:t> </a:t>
            </a:r>
            <a:r>
              <a:rPr lang="en-US" altLang="zh-CN" sz="2800" dirty="0">
                <a:solidFill>
                  <a:srgbClr val="7030A0"/>
                </a:solidFill>
                <a:latin typeface="+mj-ea"/>
                <a:ea typeface="+mj-ea"/>
                <a:cs typeface="Times New Roman" panose="02020603050405020304" charset="0"/>
              </a:rPr>
              <a:t>a</a:t>
            </a:r>
            <a:r>
              <a:rPr lang="zh-CN" altLang="en-US" sz="2800" dirty="0">
                <a:solidFill>
                  <a:srgbClr val="7030A0"/>
                </a:solidFill>
                <a:latin typeface="+mj-ea"/>
                <a:ea typeface="+mj-ea"/>
                <a:cs typeface="Times New Roman" panose="02020603050405020304" charset="0"/>
              </a:rPr>
              <a:t> </a:t>
            </a:r>
            <a:r>
              <a:rPr lang="en-US" altLang="zh-CN" sz="2800" dirty="0">
                <a:solidFill>
                  <a:srgbClr val="7030A0"/>
                </a:solidFill>
                <a:latin typeface="+mj-ea"/>
                <a:ea typeface="+mj-ea"/>
                <a:cs typeface="Times New Roman" panose="02020603050405020304" charset="0"/>
              </a:rPr>
              <a:t>confident</a:t>
            </a:r>
            <a:r>
              <a:rPr lang="zh-CN" altLang="en-US" sz="2800" dirty="0">
                <a:solidFill>
                  <a:srgbClr val="7030A0"/>
                </a:solidFill>
                <a:latin typeface="+mj-ea"/>
                <a:ea typeface="+mj-ea"/>
                <a:cs typeface="Times New Roman" panose="02020603050405020304" charset="0"/>
              </a:rPr>
              <a:t> </a:t>
            </a:r>
            <a:r>
              <a:rPr lang="en-US" altLang="zh-CN" sz="2800" dirty="0">
                <a:solidFill>
                  <a:srgbClr val="7030A0"/>
                </a:solidFill>
                <a:latin typeface="+mj-ea"/>
                <a:ea typeface="+mj-ea"/>
                <a:cs typeface="Times New Roman" panose="02020603050405020304" charset="0"/>
              </a:rPr>
              <a:t>and hard-working student</a:t>
            </a:r>
            <a:r>
              <a:rPr lang="en-US" altLang="zh-CN" sz="2800" dirty="0">
                <a:solidFill>
                  <a:srgbClr val="0070C0"/>
                </a:solidFill>
                <a:latin typeface="+mj-ea"/>
                <a:ea typeface="+mj-ea"/>
                <a:cs typeface="Times New Roman" panose="02020603050405020304" charset="0"/>
              </a:rPr>
              <a:t>.</a:t>
            </a:r>
            <a:r>
              <a:rPr lang="en-US" altLang="zh-CN" sz="2800" dirty="0">
                <a:latin typeface="+mj-ea"/>
                <a:ea typeface="+mj-ea"/>
                <a:cs typeface="Times New Roman" panose="02020603050405020304" charset="0"/>
              </a:rPr>
              <a:t> I want to make friends with him.</a:t>
            </a:r>
            <a:endParaRPr lang="en-US" altLang="zh-CN" sz="2800" dirty="0">
              <a:latin typeface="+mj-ea"/>
              <a:ea typeface="+mj-ea"/>
              <a:cs typeface="Times New Roman" panose="0202060305040502030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71" y="2209296"/>
            <a:ext cx="4495201" cy="400237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29708" y="497232"/>
            <a:ext cx="53215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latin typeface="+mn-ea"/>
              </a:rPr>
              <a:t>Example:</a:t>
            </a:r>
            <a:endParaRPr kumimoji="1" lang="en-US" altLang="zh-CN" sz="2800" b="1" dirty="0">
              <a:latin typeface="+mn-ea"/>
            </a:endParaRPr>
          </a:p>
          <a:p>
            <a:r>
              <a:rPr kumimoji="1" lang="en-US" altLang="zh-CN" sz="2800" b="1" dirty="0">
                <a:solidFill>
                  <a:srgbClr val="FF0000"/>
                </a:solidFill>
                <a:latin typeface="+mn-ea"/>
              </a:rPr>
              <a:t>body language</a:t>
            </a:r>
            <a:r>
              <a:rPr kumimoji="1" lang="en-US" altLang="zh-CN" sz="2800" b="1" dirty="0">
                <a:latin typeface="+mn-ea"/>
              </a:rPr>
              <a:t>+ </a:t>
            </a:r>
            <a:r>
              <a:rPr kumimoji="1" lang="en-US" altLang="zh-CN" sz="2800" b="1" dirty="0">
                <a:solidFill>
                  <a:srgbClr val="00B0F0"/>
                </a:solidFill>
                <a:latin typeface="+mn-ea"/>
              </a:rPr>
              <a:t>meaning</a:t>
            </a:r>
            <a:r>
              <a:rPr kumimoji="1" lang="en-US" altLang="zh-CN" sz="2800" b="1" dirty="0">
                <a:latin typeface="+mn-ea"/>
              </a:rPr>
              <a:t>+ </a:t>
            </a:r>
            <a:r>
              <a:rPr kumimoji="1" lang="en-US" altLang="zh-CN" sz="2800" b="1" dirty="0">
                <a:solidFill>
                  <a:srgbClr val="7030A0"/>
                </a:solidFill>
                <a:latin typeface="+mn-ea"/>
              </a:rPr>
              <a:t>impression of the person</a:t>
            </a:r>
            <a:endParaRPr kumimoji="1" lang="zh-CN" altLang="en-US" sz="2800" b="1" dirty="0">
              <a:solidFill>
                <a:srgbClr val="7030A0"/>
              </a:solidFill>
              <a:latin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20958" y="312037"/>
            <a:ext cx="10431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solidFill>
                  <a:srgbClr val="FF0000"/>
                </a:solidFill>
                <a:latin typeface="+mn-ea"/>
              </a:rPr>
              <a:t>body language</a:t>
            </a:r>
            <a:r>
              <a:rPr kumimoji="1" lang="en-US" altLang="zh-CN" sz="2800" b="1" dirty="0">
                <a:latin typeface="+mn-ea"/>
              </a:rPr>
              <a:t>+ </a:t>
            </a:r>
            <a:r>
              <a:rPr kumimoji="1" lang="en-US" altLang="zh-CN" sz="2800" b="1" dirty="0">
                <a:solidFill>
                  <a:srgbClr val="00B0F0"/>
                </a:solidFill>
                <a:latin typeface="+mn-ea"/>
              </a:rPr>
              <a:t>meaning</a:t>
            </a:r>
            <a:r>
              <a:rPr kumimoji="1" lang="en-US" altLang="zh-CN" sz="2800" b="1" dirty="0">
                <a:latin typeface="+mn-ea"/>
              </a:rPr>
              <a:t>+ </a:t>
            </a:r>
            <a:r>
              <a:rPr kumimoji="1" lang="en-US" altLang="zh-CN" sz="2800" b="1" dirty="0">
                <a:solidFill>
                  <a:srgbClr val="7030A0"/>
                </a:solidFill>
                <a:latin typeface="+mn-ea"/>
              </a:rPr>
              <a:t>impression of the person</a:t>
            </a:r>
            <a:endParaRPr kumimoji="1" lang="zh-CN" altLang="en-US" sz="2800" b="1" dirty="0">
              <a:solidFill>
                <a:srgbClr val="7030A0"/>
              </a:solidFill>
              <a:latin typeface="+mn-ea"/>
            </a:endParaRPr>
          </a:p>
        </p:txBody>
      </p:sp>
      <p:pic>
        <p:nvPicPr>
          <p:cNvPr id="6" name="Picture 6" descr="https://gimg2.baidu.com/image_search/src=http%3A%2F%2Fhbimg.huabanimg.com%2F4f40d5102c4ca26984d49d886478b85942bd0fd8ad5c-E5CgLD_fw658&amp;refer=http%3A%2F%2Fhbimg.huabanimg.com&amp;app=2002&amp;size=f9999,10000&amp;q=a80&amp;n=0&amp;g=0n&amp;fmt=auto?sec=1669099116&amp;t=f6c894cca8f7d8ee302cca7bf7e3122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64" y="3602962"/>
            <a:ext cx="4191417" cy="325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1295293" y="889113"/>
            <a:ext cx="30235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solidFill>
                  <a:srgbClr val="FF0000"/>
                </a:solidFill>
                <a:latin typeface="+mj-ea"/>
                <a:ea typeface="+mj-ea"/>
              </a:rPr>
              <a:t>chin on his hand</a:t>
            </a:r>
            <a:endParaRPr kumimoji="1" lang="en-US" altLang="zh-CN" sz="2800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kumimoji="1" lang="en-US" altLang="zh-CN" sz="2800" dirty="0">
                <a:solidFill>
                  <a:srgbClr val="FF0000"/>
                </a:solidFill>
                <a:latin typeface="+mj-ea"/>
                <a:ea typeface="+mj-ea"/>
              </a:rPr>
              <a:t>eyes sparkling</a:t>
            </a:r>
            <a:endParaRPr kumimoji="1" lang="zh-CN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95294" y="1774067"/>
            <a:ext cx="36446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>
                <a:solidFill>
                  <a:srgbClr val="FF0000"/>
                </a:solidFill>
                <a:latin typeface="+mn-ea"/>
              </a:rPr>
              <a:t>sob/weep</a:t>
            </a:r>
            <a:endParaRPr kumimoji="1" lang="en-US" altLang="zh-CN" sz="2800">
              <a:solidFill>
                <a:srgbClr val="FF0000"/>
              </a:solidFill>
              <a:latin typeface="+mn-ea"/>
            </a:endParaRPr>
          </a:p>
          <a:p>
            <a:r>
              <a:rPr kumimoji="1" lang="en-US" altLang="zh-CN" sz="2800" dirty="0">
                <a:solidFill>
                  <a:srgbClr val="FF0000"/>
                </a:solidFill>
                <a:latin typeface="+mn-ea"/>
              </a:rPr>
              <a:t>tears roll down her cheek</a:t>
            </a:r>
            <a:endParaRPr kumimoji="1" lang="en-US" altLang="zh-CN" sz="2800" dirty="0">
              <a:solidFill>
                <a:srgbClr val="FF0000"/>
              </a:solidFill>
              <a:latin typeface="+mn-ea"/>
            </a:endParaRPr>
          </a:p>
          <a:p>
            <a:r>
              <a:rPr kumimoji="1" lang="en-US" altLang="zh-CN" sz="2800" dirty="0">
                <a:solidFill>
                  <a:srgbClr val="FF0000"/>
                </a:solidFill>
                <a:latin typeface="+mn-ea"/>
              </a:rPr>
              <a:t>teeth clenched</a:t>
            </a:r>
            <a:endParaRPr kumimoji="1" lang="en-US" altLang="zh-CN" sz="2800" dirty="0">
              <a:solidFill>
                <a:srgbClr val="FF0000"/>
              </a:solidFill>
              <a:latin typeface="+mn-ea"/>
            </a:endParaRPr>
          </a:p>
          <a:p>
            <a:endParaRPr kumimoji="1"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27904" y="935279"/>
            <a:ext cx="153952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solidFill>
                  <a:srgbClr val="00B0F0"/>
                </a:solidFill>
                <a:latin typeface="+mj-ea"/>
                <a:ea typeface="+mj-ea"/>
              </a:rPr>
              <a:t>show</a:t>
            </a:r>
            <a:endParaRPr kumimoji="1" lang="en-US" altLang="zh-CN" sz="2800" dirty="0">
              <a:solidFill>
                <a:srgbClr val="00B0F0"/>
              </a:solidFill>
              <a:latin typeface="+mj-ea"/>
              <a:ea typeface="+mj-ea"/>
            </a:endParaRPr>
          </a:p>
          <a:p>
            <a:r>
              <a:rPr kumimoji="1" lang="en-US" altLang="zh-CN" sz="2800" dirty="0">
                <a:solidFill>
                  <a:srgbClr val="00B0F0"/>
                </a:solidFill>
                <a:latin typeface="+mj-ea"/>
                <a:ea typeface="+mj-ea"/>
              </a:rPr>
              <a:t>seem</a:t>
            </a:r>
            <a:endParaRPr kumimoji="1" lang="en-US" altLang="zh-CN" sz="2800" dirty="0">
              <a:solidFill>
                <a:srgbClr val="00B0F0"/>
              </a:solidFill>
              <a:latin typeface="+mj-ea"/>
              <a:ea typeface="+mj-ea"/>
            </a:endParaRPr>
          </a:p>
          <a:p>
            <a:r>
              <a:rPr kumimoji="1" lang="en-US" altLang="zh-CN" sz="2800" dirty="0">
                <a:solidFill>
                  <a:srgbClr val="00B0F0"/>
                </a:solidFill>
                <a:latin typeface="+mj-ea"/>
                <a:ea typeface="+mj-ea"/>
              </a:rPr>
              <a:t>indicate</a:t>
            </a:r>
            <a:endParaRPr kumimoji="1" lang="en-US" altLang="zh-CN" sz="2800" dirty="0">
              <a:solidFill>
                <a:srgbClr val="00B0F0"/>
              </a:solidFill>
              <a:latin typeface="+mj-ea"/>
              <a:ea typeface="+mj-ea"/>
            </a:endParaRPr>
          </a:p>
          <a:p>
            <a:r>
              <a:rPr kumimoji="1" lang="en-US" altLang="zh-CN" sz="2800" dirty="0">
                <a:solidFill>
                  <a:srgbClr val="00B0F0"/>
                </a:solidFill>
                <a:latin typeface="+mj-ea"/>
                <a:ea typeface="+mj-ea"/>
              </a:rPr>
              <a:t>…</a:t>
            </a:r>
            <a:endParaRPr kumimoji="1" lang="zh-CN" altLang="en-US" sz="2800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061144" y="866023"/>
            <a:ext cx="272542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solidFill>
                  <a:srgbClr val="7030A0"/>
                </a:solidFill>
              </a:rPr>
              <a:t>smart</a:t>
            </a:r>
            <a:endParaRPr kumimoji="1" lang="en-US" altLang="zh-CN" sz="2800" dirty="0">
              <a:solidFill>
                <a:srgbClr val="7030A0"/>
              </a:solidFill>
            </a:endParaRPr>
          </a:p>
          <a:p>
            <a:r>
              <a:rPr kumimoji="1" lang="en-US" altLang="zh-CN" sz="2800" dirty="0">
                <a:solidFill>
                  <a:srgbClr val="7030A0"/>
                </a:solidFill>
              </a:rPr>
              <a:t>confused</a:t>
            </a:r>
            <a:endParaRPr kumimoji="1" lang="en-US" altLang="zh-CN" sz="2800" dirty="0">
              <a:solidFill>
                <a:srgbClr val="7030A0"/>
              </a:solidFill>
            </a:endParaRPr>
          </a:p>
          <a:p>
            <a:r>
              <a:rPr kumimoji="1" lang="en-US" altLang="zh-CN" sz="2800" dirty="0">
                <a:solidFill>
                  <a:srgbClr val="7030A0"/>
                </a:solidFill>
              </a:rPr>
              <a:t>good at thinking</a:t>
            </a:r>
            <a:endParaRPr kumimoji="1" lang="en-US" altLang="zh-CN" sz="2800" dirty="0">
              <a:solidFill>
                <a:srgbClr val="7030A0"/>
              </a:solidFill>
            </a:endParaRPr>
          </a:p>
          <a:p>
            <a:r>
              <a:rPr kumimoji="1" lang="en-US" altLang="zh-CN" sz="2800" dirty="0">
                <a:solidFill>
                  <a:srgbClr val="7030A0"/>
                </a:solidFill>
              </a:rPr>
              <a:t>upset/ in sorrow</a:t>
            </a:r>
            <a:endParaRPr kumimoji="1" lang="en-US" altLang="zh-CN" sz="2800" dirty="0">
              <a:solidFill>
                <a:srgbClr val="7030A0"/>
              </a:solidFill>
            </a:endParaRPr>
          </a:p>
          <a:p>
            <a:r>
              <a:rPr kumimoji="1" lang="en-US" altLang="zh-CN" sz="2800" dirty="0">
                <a:solidFill>
                  <a:srgbClr val="7030A0"/>
                </a:solidFill>
              </a:rPr>
              <a:t>helpless</a:t>
            </a:r>
            <a:endParaRPr kumimoji="1" lang="en-US" altLang="zh-CN" sz="2800" dirty="0">
              <a:solidFill>
                <a:srgbClr val="7030A0"/>
              </a:solidFill>
            </a:endParaRPr>
          </a:p>
          <a:p>
            <a:r>
              <a:rPr kumimoji="1" lang="en-US" altLang="zh-CN" sz="2800" dirty="0">
                <a:solidFill>
                  <a:srgbClr val="7030A0"/>
                </a:solidFill>
              </a:rPr>
              <a:t>…</a:t>
            </a:r>
            <a:endParaRPr kumimoji="1" lang="zh-CN" altLang="en-US" sz="2800" dirty="0">
              <a:solidFill>
                <a:srgbClr val="7030A0"/>
              </a:solidFill>
            </a:endParaRPr>
          </a:p>
        </p:txBody>
      </p:sp>
      <p:pic>
        <p:nvPicPr>
          <p:cNvPr id="12" name="Picture 4" descr="https://gimg2.baidu.com/image_search/src=http%3A%2F%2Fc-ssl.duitang.com%2Fuploads%2Fblog%2F202009%2F13%2F20200913184131_10b8e.thumb.400_0.jpg&amp;refer=http%3A%2F%2Fc-ssl.duitang.com&amp;app=2002&amp;size=f9999,10000&amp;q=a80&amp;n=0&amp;g=0n&amp;fmt=auto?sec=1669299349&amp;t=0f09c12d70dffd4c100cc53b2bebed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570" y="3602962"/>
            <a:ext cx="3261696" cy="326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51384" y="840607"/>
            <a:ext cx="11486287" cy="481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kern="100" dirty="0">
                <a:solidFill>
                  <a:srgbClr val="0000FF"/>
                </a:solidFill>
              </a:rPr>
              <a:t>Share your writing. Others use the checklist to give marks.</a:t>
            </a:r>
            <a:endParaRPr lang="zh-CN" altLang="zh-CN" sz="3200" b="1" kern="100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FC000"/>
                </a:solidFill>
                <a:latin typeface="Times New Roman" panose="02020603050405020304" charset="0"/>
                <a:ea typeface="Times New Roman" panose="02020603050405020304" charset="0"/>
                <a:sym typeface="Wingdings" panose="05000000000000000000" pitchFamily="2" charset="2"/>
              </a:rPr>
              <a:t></a:t>
            </a:r>
            <a:r>
              <a:rPr lang="en-US" altLang="zh-CN" sz="3200" b="1" dirty="0">
                <a:latin typeface="Times New Roman" panose="02020603050405020304" charset="0"/>
                <a:ea typeface="Times New Roman" panose="02020603050405020304" charset="0"/>
                <a:sym typeface="Wingdings" panose="05000000000000000000" pitchFamily="2" charset="2"/>
              </a:rPr>
              <a:t> </a:t>
            </a:r>
            <a:r>
              <a:rPr lang="en-US" altLang="zh-CN" sz="3200" b="1" dirty="0">
                <a:latin typeface="Times New Roman" panose="02020603050405020304" charset="0"/>
                <a:ea typeface="Times New Roman" panose="02020603050405020304" charset="0"/>
              </a:rPr>
              <a:t>Is the person properly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identified</a:t>
            </a:r>
            <a:r>
              <a:rPr lang="en-US" altLang="zh-CN" sz="3200" b="1" dirty="0">
                <a:latin typeface="Times New Roman" panose="02020603050405020304" charset="0"/>
                <a:ea typeface="Times New Roman" panose="02020603050405020304" charset="0"/>
              </a:rPr>
              <a:t>?(</a:t>
            </a: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charset="0"/>
                <a:ea typeface="Times New Roman" panose="02020603050405020304" charset="0"/>
              </a:rPr>
              <a:t>2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charset="0"/>
                <a:ea typeface="Times New Roman" panose="02020603050405020304" charset="0"/>
              </a:rPr>
              <a:t> </a:t>
            </a: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charset="0"/>
                <a:ea typeface="Times New Roman" panose="02020603050405020304" charset="0"/>
              </a:rPr>
              <a:t>points</a:t>
            </a:r>
            <a:r>
              <a:rPr lang="en-US" altLang="zh-CN" sz="3200" b="1" dirty="0">
                <a:latin typeface="Times New Roman" panose="02020603050405020304" charset="0"/>
                <a:ea typeface="Times New Roman" panose="02020603050405020304" charset="0"/>
              </a:rPr>
              <a:t>)</a:t>
            </a:r>
            <a:endParaRPr lang="zh-CN" altLang="zh-CN" sz="3200" b="1" dirty="0">
              <a:latin typeface="Times New Roman" panose="02020603050405020304" charset="0"/>
              <a:ea typeface="Times New Roman" panose="0202060305040502030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charset="0"/>
                <a:ea typeface="Times New Roman" panose="02020603050405020304" charset="0"/>
                <a:sym typeface="Wingdings" panose="05000000000000000000" pitchFamily="2" charset="2"/>
              </a:rPr>
              <a:t></a:t>
            </a:r>
            <a:r>
              <a:rPr lang="en-US" altLang="zh-CN" sz="3200" b="1" dirty="0">
                <a:latin typeface="Times New Roman" panose="02020603050405020304" charset="0"/>
                <a:ea typeface="Times New Roman" panose="02020603050405020304" charset="0"/>
              </a:rPr>
              <a:t> Is the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description clear</a:t>
            </a:r>
            <a:r>
              <a:rPr lang="en-US" altLang="zh-CN" sz="3200" b="1" dirty="0">
                <a:latin typeface="Times New Roman" panose="02020603050405020304" charset="0"/>
                <a:ea typeface="Times New Roman" panose="02020603050405020304" charset="0"/>
              </a:rPr>
              <a:t>?(</a:t>
            </a: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charset="0"/>
                <a:ea typeface="Times New Roman" panose="02020603050405020304" charset="0"/>
              </a:rPr>
              <a:t>5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charset="0"/>
                <a:ea typeface="Times New Roman" panose="02020603050405020304" charset="0"/>
              </a:rPr>
              <a:t> </a:t>
            </a: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charset="0"/>
                <a:ea typeface="Times New Roman" panose="02020603050405020304" charset="0"/>
              </a:rPr>
              <a:t>points</a:t>
            </a:r>
            <a:r>
              <a:rPr lang="en-US" altLang="zh-CN" sz="3200" b="1" dirty="0">
                <a:latin typeface="Times New Roman" panose="02020603050405020304" charset="0"/>
                <a:ea typeface="Times New Roman" panose="02020603050405020304" charset="0"/>
              </a:rPr>
              <a:t>)</a:t>
            </a:r>
            <a:endParaRPr lang="zh-CN" altLang="zh-CN" sz="3200" b="1" dirty="0">
              <a:latin typeface="Times New Roman" panose="02020603050405020304" charset="0"/>
              <a:ea typeface="Times New Roman" panose="02020603050405020304" charset="0"/>
            </a:endParaRPr>
          </a:p>
          <a:p>
            <a:pPr marL="450850" indent="-450850">
              <a:lnSpc>
                <a:spcPct val="120000"/>
              </a:lnSpc>
            </a:pP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charset="0"/>
                <a:ea typeface="Times New Roman" panose="02020603050405020304" charset="0"/>
                <a:sym typeface="Wingdings" panose="05000000000000000000" pitchFamily="2" charset="2"/>
              </a:rPr>
              <a:t></a:t>
            </a:r>
            <a:r>
              <a:rPr lang="en-US" altLang="zh-CN" sz="3200" b="1" dirty="0">
                <a:latin typeface="Times New Roman" panose="02020603050405020304" charset="0"/>
                <a:ea typeface="Times New Roman" panose="02020603050405020304" charset="0"/>
                <a:sym typeface="Wingdings" panose="05000000000000000000" pitchFamily="2" charset="2"/>
              </a:rPr>
              <a:t> Does the writer </a:t>
            </a:r>
            <a:r>
              <a:rPr lang="en-US" altLang="zh-CN" sz="3200" b="1" dirty="0">
                <a:latin typeface="Times New Roman" panose="02020603050405020304" charset="0"/>
                <a:ea typeface="Times New Roman" panose="02020603050405020304" charset="0"/>
              </a:rPr>
              <a:t>give his/her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impressions of the feelings and personality of the person </a:t>
            </a:r>
            <a:r>
              <a:rPr lang="en-US" altLang="zh-CN" sz="3200" b="1" dirty="0">
                <a:latin typeface="Times New Roman" panose="02020603050405020304" charset="0"/>
                <a:ea typeface="Times New Roman" panose="02020603050405020304" charset="0"/>
              </a:rPr>
              <a:t>in the drawing, and also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explain why </a:t>
            </a:r>
            <a:r>
              <a:rPr lang="en-US" altLang="zh-CN" sz="3200" b="1" dirty="0">
                <a:latin typeface="Times New Roman" panose="02020603050405020304" charset="0"/>
                <a:ea typeface="Times New Roman" panose="02020603050405020304" charset="0"/>
              </a:rPr>
              <a:t>he/she has these impressions?(</a:t>
            </a: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charset="0"/>
                <a:ea typeface="Times New Roman" panose="02020603050405020304" charset="0"/>
              </a:rPr>
              <a:t>3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charset="0"/>
                <a:ea typeface="Times New Roman" panose="02020603050405020304" charset="0"/>
              </a:rPr>
              <a:t> </a:t>
            </a: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charset="0"/>
                <a:ea typeface="Times New Roman" panose="02020603050405020304" charset="0"/>
              </a:rPr>
              <a:t>points</a:t>
            </a:r>
            <a:r>
              <a:rPr lang="en-US" altLang="zh-CN" sz="3200" b="1" dirty="0">
                <a:latin typeface="Times New Roman" panose="02020603050405020304" charset="0"/>
                <a:ea typeface="Times New Roman" panose="02020603050405020304" charset="0"/>
              </a:rPr>
              <a:t>)</a:t>
            </a:r>
            <a:endParaRPr lang="zh-CN" altLang="zh-CN" sz="3200" b="1" dirty="0">
              <a:latin typeface="Times New Roman" panose="02020603050405020304" charset="0"/>
              <a:ea typeface="Times New Roman" panose="0202060305040502030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9933FF"/>
                </a:solidFill>
                <a:latin typeface="Times New Roman" panose="02020603050405020304" charset="0"/>
                <a:ea typeface="Times New Roman" panose="02020603050405020304" charset="0"/>
                <a:sym typeface="Wingdings" panose="05000000000000000000" pitchFamily="2" charset="2"/>
              </a:rPr>
              <a:t>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charset="0"/>
                <a:ea typeface="Times New Roman" panose="02020603050405020304" charset="0"/>
                <a:sym typeface="Wingdings" panose="05000000000000000000" pitchFamily="2" charset="2"/>
              </a:rPr>
              <a:t> </a:t>
            </a:r>
            <a:r>
              <a:rPr lang="en-US" altLang="zh-CN" sz="3200" b="1" dirty="0">
                <a:latin typeface="Times New Roman" panose="02020603050405020304" charset="0"/>
                <a:ea typeface="Times New Roman" panose="02020603050405020304" charset="0"/>
              </a:rPr>
              <a:t>Does the writer use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correct grammar, punctuation, and 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    spelling</a:t>
            </a:r>
            <a:r>
              <a:rPr lang="en-US" altLang="zh-CN" sz="3200" b="1" dirty="0">
                <a:latin typeface="Times New Roman" panose="02020603050405020304" charset="0"/>
                <a:ea typeface="Times New Roman" panose="02020603050405020304" charset="0"/>
              </a:rPr>
              <a:t>?(</a:t>
            </a: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charset="0"/>
                <a:ea typeface="Times New Roman" panose="02020603050405020304" charset="0"/>
              </a:rPr>
              <a:t>5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charset="0"/>
                <a:ea typeface="Times New Roman" panose="02020603050405020304" charset="0"/>
              </a:rPr>
              <a:t> </a:t>
            </a: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charset="0"/>
                <a:ea typeface="Times New Roman" panose="02020603050405020304" charset="0"/>
              </a:rPr>
              <a:t>points</a:t>
            </a:r>
            <a:r>
              <a:rPr lang="en-US" altLang="zh-CN" sz="3200" b="1" dirty="0">
                <a:latin typeface="Times New Roman" panose="02020603050405020304" charset="0"/>
                <a:ea typeface="Times New Roman" panose="02020603050405020304" charset="0"/>
              </a:rPr>
              <a:t>)</a:t>
            </a:r>
            <a:endParaRPr lang="en-US" altLang="zh-CN" sz="32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51384" y="97468"/>
            <a:ext cx="2461639" cy="523220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>
                <a:latin typeface="+mn-ea"/>
                <a:cs typeface="Times New Roman" panose="02020603050405020304" charset="0"/>
              </a:rPr>
              <a:t>Assessment</a:t>
            </a:r>
            <a:endParaRPr lang="en-US" altLang="zh-CN" sz="2800" b="1" dirty="0">
              <a:latin typeface="+mn-ea"/>
              <a:cs typeface="Times New Roman" panose="0202060305040502030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7368139" y="5353528"/>
          <a:ext cx="4078378" cy="1483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07837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dirty="0">
                          <a:latin typeface="+mn-ea"/>
                          <a:ea typeface="+mn-ea"/>
                        </a:rPr>
                        <a:t>character</a:t>
                      </a:r>
                      <a:r>
                        <a:rPr lang="en-US" altLang="zh-CN" sz="1800" baseline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sz="1800" dirty="0">
                          <a:latin typeface="+mn-ea"/>
                          <a:ea typeface="+mn-ea"/>
                        </a:rPr>
                        <a:t>identified (2</a:t>
                      </a:r>
                      <a:r>
                        <a:rPr lang="zh-CN" altLang="en-US" sz="180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sz="1800" dirty="0">
                          <a:latin typeface="+mn-ea"/>
                          <a:ea typeface="+mn-ea"/>
                        </a:rPr>
                        <a:t>points)</a:t>
                      </a:r>
                      <a:endParaRPr lang="zh-CN" altLang="zh-CN" sz="1800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1800" dirty="0">
                          <a:latin typeface="+mn-ea"/>
                          <a:ea typeface="+mn-ea"/>
                        </a:rPr>
                        <a:t>clear</a:t>
                      </a:r>
                      <a:r>
                        <a:rPr lang="en-US" altLang="zh-CN" sz="1800" baseline="0" dirty="0">
                          <a:latin typeface="+mn-ea"/>
                          <a:ea typeface="+mn-ea"/>
                        </a:rPr>
                        <a:t> description (5 points)</a:t>
                      </a:r>
                      <a:endParaRPr lang="zh-CN" altLang="en-US" sz="1800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1800" dirty="0">
                          <a:latin typeface="+mn-ea"/>
                          <a:ea typeface="+mn-ea"/>
                        </a:rPr>
                        <a:t>impression</a:t>
                      </a:r>
                      <a:r>
                        <a:rPr lang="zh-CN" altLang="en-US" sz="1800" baseline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sz="1800" baseline="0" dirty="0">
                          <a:latin typeface="+mn-ea"/>
                          <a:ea typeface="+mn-ea"/>
                        </a:rPr>
                        <a:t>+</a:t>
                      </a:r>
                      <a:r>
                        <a:rPr lang="zh-CN" altLang="en-US" sz="1800" baseline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sz="1800" baseline="0" dirty="0">
                          <a:latin typeface="+mn-ea"/>
                          <a:ea typeface="+mn-ea"/>
                        </a:rPr>
                        <a:t>explanation (3 points)</a:t>
                      </a:r>
                      <a:endParaRPr lang="zh-CN" altLang="en-US" sz="1800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1800" dirty="0">
                          <a:latin typeface="+mn-ea"/>
                          <a:ea typeface="+mn-ea"/>
                        </a:rPr>
                        <a:t>correct grammar,</a:t>
                      </a:r>
                      <a:r>
                        <a:rPr lang="en-US" altLang="zh-CN" sz="1800" baseline="0" dirty="0">
                          <a:latin typeface="+mn-ea"/>
                          <a:ea typeface="+mn-ea"/>
                        </a:rPr>
                        <a:t> spelling (5 points)</a:t>
                      </a:r>
                      <a:endParaRPr lang="zh-CN" altLang="en-US" sz="1800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1446516" y="5353528"/>
          <a:ext cx="69962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625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708739" y="40742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7368139" y="5353528"/>
          <a:ext cx="4078378" cy="1483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07837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dirty="0">
                          <a:latin typeface="+mn-ea"/>
                          <a:ea typeface="+mn-ea"/>
                        </a:rPr>
                        <a:t>character</a:t>
                      </a:r>
                      <a:r>
                        <a:rPr lang="en-US" altLang="zh-CN" sz="1800" baseline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sz="1800" dirty="0">
                          <a:latin typeface="+mn-ea"/>
                          <a:ea typeface="+mn-ea"/>
                        </a:rPr>
                        <a:t>identified (2</a:t>
                      </a:r>
                      <a:r>
                        <a:rPr lang="zh-CN" altLang="en-US" sz="180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sz="1800" dirty="0">
                          <a:latin typeface="+mn-ea"/>
                          <a:ea typeface="+mn-ea"/>
                        </a:rPr>
                        <a:t>points)</a:t>
                      </a:r>
                      <a:endParaRPr lang="zh-CN" altLang="zh-CN" sz="1800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1800" dirty="0">
                          <a:latin typeface="+mn-ea"/>
                          <a:ea typeface="+mn-ea"/>
                        </a:rPr>
                        <a:t>clear</a:t>
                      </a:r>
                      <a:r>
                        <a:rPr lang="en-US" altLang="zh-CN" sz="1800" baseline="0" dirty="0">
                          <a:latin typeface="+mn-ea"/>
                          <a:ea typeface="+mn-ea"/>
                        </a:rPr>
                        <a:t> description (5 points)</a:t>
                      </a:r>
                      <a:endParaRPr lang="zh-CN" altLang="en-US" sz="1800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1800" dirty="0">
                          <a:latin typeface="+mn-ea"/>
                          <a:ea typeface="+mn-ea"/>
                        </a:rPr>
                        <a:t>impression</a:t>
                      </a:r>
                      <a:r>
                        <a:rPr lang="zh-CN" altLang="en-US" sz="1800" baseline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sz="1800" baseline="0" dirty="0">
                          <a:latin typeface="+mn-ea"/>
                          <a:ea typeface="+mn-ea"/>
                        </a:rPr>
                        <a:t>+</a:t>
                      </a:r>
                      <a:r>
                        <a:rPr lang="zh-CN" altLang="en-US" sz="1800" baseline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sz="1800" baseline="0" dirty="0">
                          <a:latin typeface="+mn-ea"/>
                          <a:ea typeface="+mn-ea"/>
                        </a:rPr>
                        <a:t>explanation (3 points)</a:t>
                      </a:r>
                      <a:endParaRPr lang="zh-CN" altLang="en-US" sz="1800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1800" dirty="0">
                          <a:latin typeface="+mn-ea"/>
                          <a:ea typeface="+mn-ea"/>
                        </a:rPr>
                        <a:t>correct grammar,</a:t>
                      </a:r>
                      <a:r>
                        <a:rPr lang="en-US" altLang="zh-CN" sz="1800" baseline="0" dirty="0">
                          <a:latin typeface="+mn-ea"/>
                          <a:ea typeface="+mn-ea"/>
                        </a:rPr>
                        <a:t> spelling (5 points)</a:t>
                      </a:r>
                      <a:endParaRPr lang="zh-CN" altLang="en-US" sz="1800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1446516" y="5353528"/>
          <a:ext cx="69962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625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" name="Picture 6" descr="https://gimg2.baidu.com/image_search/src=http%3A%2F%2Fhbimg.huabanimg.com%2F4f40d5102c4ca26984d49d886478b85942bd0fd8ad5c-E5CgLD_fw658&amp;refer=http%3A%2F%2Fhbimg.huabanimg.com&amp;app=2002&amp;size=f9999,10000&amp;q=a80&amp;n=0&amp;g=0n&amp;fmt=auto?sec=1669099116&amp;t=f6c894cca8f7d8ee302cca7bf7e3122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633" y="915196"/>
            <a:ext cx="2755508" cy="213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80"/>
          <p:cNvSpPr txBox="1"/>
          <p:nvPr/>
        </p:nvSpPr>
        <p:spPr>
          <a:xfrm>
            <a:off x="137087" y="116107"/>
            <a:ext cx="3420154" cy="523220"/>
          </a:xfrm>
          <a:prstGeom prst="rect">
            <a:avLst/>
          </a:prstGeom>
          <a:solidFill>
            <a:srgbClr val="FFD966"/>
          </a:solidFill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kumimoji="1" lang="en-US" altLang="zh-CN" sz="2800" b="1" dirty="0">
                <a:latin typeface="+mn-ea"/>
              </a:rPr>
              <a:t>Share your work</a:t>
            </a:r>
            <a:endParaRPr kumimoji="1" lang="zh-CN" altLang="en-US" sz="2800" b="1" dirty="0">
              <a:latin typeface="+mn-ea"/>
            </a:endParaRPr>
          </a:p>
        </p:txBody>
      </p:sp>
      <p:pic>
        <p:nvPicPr>
          <p:cNvPr id="8" name="Picture 4" descr="https://gimg2.baidu.com/image_search/src=http%3A%2F%2Fc-ssl.duitang.com%2Fuploads%2Fblog%2F202009%2F13%2F20200913184131_10b8e.thumb.400_0.jpg&amp;refer=http%3A%2F%2Fc-ssl.duitang.com&amp;app=2002&amp;size=f9999,10000&amp;q=a80&amp;n=0&amp;g=0n&amp;fmt=auto?sec=1669299349&amp;t=0f09c12d70dffd4c100cc53b2bebed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671" y="3055112"/>
            <a:ext cx="2262470" cy="226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708739" y="40742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7368139" y="5353528"/>
          <a:ext cx="4078378" cy="1483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07837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dirty="0">
                          <a:latin typeface="+mn-ea"/>
                          <a:ea typeface="+mn-ea"/>
                        </a:rPr>
                        <a:t>character</a:t>
                      </a:r>
                      <a:r>
                        <a:rPr lang="en-US" altLang="zh-CN" sz="1800" baseline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sz="1800" dirty="0">
                          <a:latin typeface="+mn-ea"/>
                          <a:ea typeface="+mn-ea"/>
                        </a:rPr>
                        <a:t>identified (2</a:t>
                      </a:r>
                      <a:r>
                        <a:rPr lang="zh-CN" altLang="en-US" sz="180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sz="1800" dirty="0">
                          <a:latin typeface="+mn-ea"/>
                          <a:ea typeface="+mn-ea"/>
                        </a:rPr>
                        <a:t>points)</a:t>
                      </a:r>
                      <a:endParaRPr lang="zh-CN" altLang="zh-CN" sz="1800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1800" dirty="0">
                          <a:latin typeface="+mn-ea"/>
                          <a:ea typeface="+mn-ea"/>
                        </a:rPr>
                        <a:t>clear</a:t>
                      </a:r>
                      <a:r>
                        <a:rPr lang="en-US" altLang="zh-CN" sz="1800" baseline="0" dirty="0">
                          <a:latin typeface="+mn-ea"/>
                          <a:ea typeface="+mn-ea"/>
                        </a:rPr>
                        <a:t> description (5 points)</a:t>
                      </a:r>
                      <a:endParaRPr lang="zh-CN" altLang="en-US" sz="1800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1800" dirty="0">
                          <a:latin typeface="+mn-ea"/>
                          <a:ea typeface="+mn-ea"/>
                        </a:rPr>
                        <a:t>impression</a:t>
                      </a:r>
                      <a:r>
                        <a:rPr lang="zh-CN" altLang="en-US" sz="1800" baseline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sz="1800" baseline="0" dirty="0">
                          <a:latin typeface="+mn-ea"/>
                          <a:ea typeface="+mn-ea"/>
                        </a:rPr>
                        <a:t>+</a:t>
                      </a:r>
                      <a:r>
                        <a:rPr lang="zh-CN" altLang="en-US" sz="1800" baseline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sz="1800" baseline="0" dirty="0">
                          <a:latin typeface="+mn-ea"/>
                          <a:ea typeface="+mn-ea"/>
                        </a:rPr>
                        <a:t>explanation (3 points)</a:t>
                      </a:r>
                      <a:endParaRPr lang="zh-CN" altLang="en-US" sz="1800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1800" dirty="0">
                          <a:latin typeface="+mn-ea"/>
                          <a:ea typeface="+mn-ea"/>
                        </a:rPr>
                        <a:t>correct grammar,</a:t>
                      </a:r>
                      <a:r>
                        <a:rPr lang="en-US" altLang="zh-CN" sz="1800" baseline="0" dirty="0">
                          <a:latin typeface="+mn-ea"/>
                          <a:ea typeface="+mn-ea"/>
                        </a:rPr>
                        <a:t> spelling (5 points)</a:t>
                      </a:r>
                      <a:endParaRPr lang="zh-CN" altLang="en-US" sz="1800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1446516" y="5353528"/>
          <a:ext cx="69962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625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" name="Picture 6" descr="https://gimg2.baidu.com/image_search/src=http%3A%2F%2Fhbimg.huabanimg.com%2F4f40d5102c4ca26984d49d886478b85942bd0fd8ad5c-E5CgLD_fw658&amp;refer=http%3A%2F%2Fhbimg.huabanimg.com&amp;app=2002&amp;size=f9999,10000&amp;q=a80&amp;n=0&amp;g=0n&amp;fmt=auto?sec=1669099116&amp;t=f6c894cca8f7d8ee302cca7bf7e3122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633" y="915196"/>
            <a:ext cx="2755508" cy="213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80"/>
          <p:cNvSpPr txBox="1"/>
          <p:nvPr/>
        </p:nvSpPr>
        <p:spPr>
          <a:xfrm>
            <a:off x="137087" y="116107"/>
            <a:ext cx="3420154" cy="523220"/>
          </a:xfrm>
          <a:prstGeom prst="rect">
            <a:avLst/>
          </a:prstGeom>
          <a:solidFill>
            <a:srgbClr val="FFD966"/>
          </a:solidFill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kumimoji="1" lang="en-US" altLang="zh-CN" sz="2800" b="1" dirty="0">
                <a:latin typeface="+mn-ea"/>
              </a:rPr>
              <a:t>Share your work</a:t>
            </a:r>
            <a:endParaRPr kumimoji="1" lang="zh-CN" altLang="en-US" sz="2800" b="1" dirty="0">
              <a:latin typeface="+mn-ea"/>
            </a:endParaRPr>
          </a:p>
        </p:txBody>
      </p:sp>
      <p:pic>
        <p:nvPicPr>
          <p:cNvPr id="8" name="Picture 4" descr="https://gimg2.baidu.com/image_search/src=http%3A%2F%2Fc-ssl.duitang.com%2Fuploads%2Fblog%2F202009%2F13%2F20200913184131_10b8e.thumb.400_0.jpg&amp;refer=http%3A%2F%2Fc-ssl.duitang.com&amp;app=2002&amp;size=f9999,10000&amp;q=a80&amp;n=0&amp;g=0n&amp;fmt=auto?sec=1669299349&amp;t=0f09c12d70dffd4c100cc53b2bebed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671" y="3055112"/>
            <a:ext cx="2262470" cy="226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7" b="45203"/>
          <a:stretch>
            <a:fillRect/>
          </a:stretch>
        </p:blipFill>
        <p:spPr>
          <a:xfrm>
            <a:off x="137087" y="1898897"/>
            <a:ext cx="9144000" cy="299967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708739" y="40742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7368139" y="5353528"/>
          <a:ext cx="4078378" cy="1483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07837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dirty="0">
                          <a:latin typeface="+mn-ea"/>
                          <a:ea typeface="+mn-ea"/>
                        </a:rPr>
                        <a:t>character</a:t>
                      </a:r>
                      <a:r>
                        <a:rPr lang="en-US" altLang="zh-CN" sz="1800" baseline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sz="1800" dirty="0">
                          <a:latin typeface="+mn-ea"/>
                          <a:ea typeface="+mn-ea"/>
                        </a:rPr>
                        <a:t>identified (2</a:t>
                      </a:r>
                      <a:r>
                        <a:rPr lang="zh-CN" altLang="en-US" sz="180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sz="1800" dirty="0">
                          <a:latin typeface="+mn-ea"/>
                          <a:ea typeface="+mn-ea"/>
                        </a:rPr>
                        <a:t>points)</a:t>
                      </a:r>
                      <a:endParaRPr lang="zh-CN" altLang="zh-CN" sz="1800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1800" dirty="0">
                          <a:latin typeface="+mn-ea"/>
                          <a:ea typeface="+mn-ea"/>
                        </a:rPr>
                        <a:t>clear</a:t>
                      </a:r>
                      <a:r>
                        <a:rPr lang="en-US" altLang="zh-CN" sz="1800" baseline="0" dirty="0">
                          <a:latin typeface="+mn-ea"/>
                          <a:ea typeface="+mn-ea"/>
                        </a:rPr>
                        <a:t> description (5 points)</a:t>
                      </a:r>
                      <a:endParaRPr lang="zh-CN" altLang="en-US" sz="1800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1800" dirty="0">
                          <a:latin typeface="+mn-ea"/>
                          <a:ea typeface="+mn-ea"/>
                        </a:rPr>
                        <a:t>impression</a:t>
                      </a:r>
                      <a:r>
                        <a:rPr lang="zh-CN" altLang="en-US" sz="1800" baseline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sz="1800" baseline="0" dirty="0">
                          <a:latin typeface="+mn-ea"/>
                          <a:ea typeface="+mn-ea"/>
                        </a:rPr>
                        <a:t>+</a:t>
                      </a:r>
                      <a:r>
                        <a:rPr lang="zh-CN" altLang="en-US" sz="1800" baseline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sz="1800" baseline="0" dirty="0">
                          <a:latin typeface="+mn-ea"/>
                          <a:ea typeface="+mn-ea"/>
                        </a:rPr>
                        <a:t>explanation (3 points)</a:t>
                      </a:r>
                      <a:endParaRPr lang="zh-CN" altLang="en-US" sz="1800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1800" dirty="0">
                          <a:latin typeface="+mn-ea"/>
                          <a:ea typeface="+mn-ea"/>
                        </a:rPr>
                        <a:t>correct grammar,</a:t>
                      </a:r>
                      <a:r>
                        <a:rPr lang="en-US" altLang="zh-CN" sz="1800" baseline="0" dirty="0">
                          <a:latin typeface="+mn-ea"/>
                          <a:ea typeface="+mn-ea"/>
                        </a:rPr>
                        <a:t> spelling (5 points)</a:t>
                      </a:r>
                      <a:endParaRPr lang="zh-CN" altLang="en-US" sz="1800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1446516" y="5353528"/>
          <a:ext cx="69962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625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" name="Picture 6" descr="https://gimg2.baidu.com/image_search/src=http%3A%2F%2Fhbimg.huabanimg.com%2F4f40d5102c4ca26984d49d886478b85942bd0fd8ad5c-E5CgLD_fw658&amp;refer=http%3A%2F%2Fhbimg.huabanimg.com&amp;app=2002&amp;size=f9999,10000&amp;q=a80&amp;n=0&amp;g=0n&amp;fmt=auto?sec=1669099116&amp;t=f6c894cca8f7d8ee302cca7bf7e3122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633" y="915196"/>
            <a:ext cx="2755508" cy="213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80"/>
          <p:cNvSpPr txBox="1"/>
          <p:nvPr/>
        </p:nvSpPr>
        <p:spPr>
          <a:xfrm>
            <a:off x="137087" y="116107"/>
            <a:ext cx="3420154" cy="523220"/>
          </a:xfrm>
          <a:prstGeom prst="rect">
            <a:avLst/>
          </a:prstGeom>
          <a:solidFill>
            <a:srgbClr val="FFD966"/>
          </a:solidFill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kumimoji="1" lang="en-US" altLang="zh-CN" sz="2800" b="1" dirty="0">
                <a:latin typeface="+mn-ea"/>
              </a:rPr>
              <a:t>Share your work</a:t>
            </a:r>
            <a:endParaRPr kumimoji="1" lang="zh-CN" altLang="en-US" sz="2800" b="1" dirty="0">
              <a:latin typeface="+mn-ea"/>
            </a:endParaRPr>
          </a:p>
        </p:txBody>
      </p:sp>
      <p:pic>
        <p:nvPicPr>
          <p:cNvPr id="8" name="Picture 4" descr="https://gimg2.baidu.com/image_search/src=http%3A%2F%2Fc-ssl.duitang.com%2Fuploads%2Fblog%2F202009%2F13%2F20200913184131_10b8e.thumb.400_0.jpg&amp;refer=http%3A%2F%2Fc-ssl.duitang.com&amp;app=2002&amp;size=f9999,10000&amp;q=a80&amp;n=0&amp;g=0n&amp;fmt=auto?sec=1669299349&amp;t=0f09c12d70dffd4c100cc53b2bebed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671" y="3055112"/>
            <a:ext cx="2262470" cy="226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5" r="23490"/>
          <a:stretch>
            <a:fillRect/>
          </a:stretch>
        </p:blipFill>
        <p:spPr>
          <a:xfrm>
            <a:off x="947853" y="994888"/>
            <a:ext cx="5508702" cy="5842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708739" y="40742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7368139" y="5353528"/>
          <a:ext cx="4078378" cy="1483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07837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dirty="0">
                          <a:latin typeface="+mn-ea"/>
                          <a:ea typeface="+mn-ea"/>
                        </a:rPr>
                        <a:t>character</a:t>
                      </a:r>
                      <a:r>
                        <a:rPr lang="en-US" altLang="zh-CN" sz="1800" baseline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sz="1800" dirty="0">
                          <a:latin typeface="+mn-ea"/>
                          <a:ea typeface="+mn-ea"/>
                        </a:rPr>
                        <a:t>identified (2</a:t>
                      </a:r>
                      <a:r>
                        <a:rPr lang="zh-CN" altLang="en-US" sz="180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sz="1800" dirty="0">
                          <a:latin typeface="+mn-ea"/>
                          <a:ea typeface="+mn-ea"/>
                        </a:rPr>
                        <a:t>points)</a:t>
                      </a:r>
                      <a:endParaRPr lang="zh-CN" altLang="zh-CN" sz="1800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1800" dirty="0">
                          <a:latin typeface="+mn-ea"/>
                          <a:ea typeface="+mn-ea"/>
                        </a:rPr>
                        <a:t>clear</a:t>
                      </a:r>
                      <a:r>
                        <a:rPr lang="en-US" altLang="zh-CN" sz="1800" baseline="0" dirty="0">
                          <a:latin typeface="+mn-ea"/>
                          <a:ea typeface="+mn-ea"/>
                        </a:rPr>
                        <a:t> description (5 points)</a:t>
                      </a:r>
                      <a:endParaRPr lang="zh-CN" altLang="en-US" sz="1800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1800" dirty="0">
                          <a:latin typeface="+mn-ea"/>
                          <a:ea typeface="+mn-ea"/>
                        </a:rPr>
                        <a:t>impression</a:t>
                      </a:r>
                      <a:r>
                        <a:rPr lang="zh-CN" altLang="en-US" sz="1800" baseline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sz="1800" baseline="0" dirty="0">
                          <a:latin typeface="+mn-ea"/>
                          <a:ea typeface="+mn-ea"/>
                        </a:rPr>
                        <a:t>+</a:t>
                      </a:r>
                      <a:r>
                        <a:rPr lang="zh-CN" altLang="en-US" sz="1800" baseline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sz="1800" baseline="0" dirty="0">
                          <a:latin typeface="+mn-ea"/>
                          <a:ea typeface="+mn-ea"/>
                        </a:rPr>
                        <a:t>explanation (3 points)</a:t>
                      </a:r>
                      <a:endParaRPr lang="zh-CN" altLang="en-US" sz="1800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1800" dirty="0">
                          <a:latin typeface="+mn-ea"/>
                          <a:ea typeface="+mn-ea"/>
                        </a:rPr>
                        <a:t>correct grammar,</a:t>
                      </a:r>
                      <a:r>
                        <a:rPr lang="en-US" altLang="zh-CN" sz="1800" baseline="0" dirty="0">
                          <a:latin typeface="+mn-ea"/>
                          <a:ea typeface="+mn-ea"/>
                        </a:rPr>
                        <a:t> spelling (5 points)</a:t>
                      </a:r>
                      <a:endParaRPr lang="zh-CN" altLang="en-US" sz="1800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1446516" y="5353528"/>
          <a:ext cx="69962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625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" name="Picture 6" descr="https://gimg2.baidu.com/image_search/src=http%3A%2F%2Fhbimg.huabanimg.com%2F4f40d5102c4ca26984d49d886478b85942bd0fd8ad5c-E5CgLD_fw658&amp;refer=http%3A%2F%2Fhbimg.huabanimg.com&amp;app=2002&amp;size=f9999,10000&amp;q=a80&amp;n=0&amp;g=0n&amp;fmt=auto?sec=1669099116&amp;t=f6c894cca8f7d8ee302cca7bf7e3122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633" y="915196"/>
            <a:ext cx="2755508" cy="213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80"/>
          <p:cNvSpPr txBox="1"/>
          <p:nvPr/>
        </p:nvSpPr>
        <p:spPr>
          <a:xfrm>
            <a:off x="137087" y="116107"/>
            <a:ext cx="3420154" cy="523220"/>
          </a:xfrm>
          <a:prstGeom prst="rect">
            <a:avLst/>
          </a:prstGeom>
          <a:solidFill>
            <a:srgbClr val="FFD966"/>
          </a:solidFill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kumimoji="1" lang="en-US" altLang="zh-CN" sz="2800" b="1" dirty="0">
                <a:latin typeface="+mn-ea"/>
              </a:rPr>
              <a:t>Share your work</a:t>
            </a:r>
            <a:endParaRPr kumimoji="1" lang="zh-CN" altLang="en-US" sz="2800" b="1" dirty="0">
              <a:latin typeface="+mn-ea"/>
            </a:endParaRPr>
          </a:p>
        </p:txBody>
      </p:sp>
      <p:pic>
        <p:nvPicPr>
          <p:cNvPr id="8" name="Picture 4" descr="https://gimg2.baidu.com/image_search/src=http%3A%2F%2Fc-ssl.duitang.com%2Fuploads%2Fblog%2F202009%2F13%2F20200913184131_10b8e.thumb.400_0.jpg&amp;refer=http%3A%2F%2Fc-ssl.duitang.com&amp;app=2002&amp;size=f9999,10000&amp;q=a80&amp;n=0&amp;g=0n&amp;fmt=auto?sec=1669299349&amp;t=0f09c12d70dffd4c100cc53b2bebed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671" y="3055112"/>
            <a:ext cx="2262470" cy="226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2" b="38862"/>
          <a:stretch>
            <a:fillRect/>
          </a:stretch>
        </p:blipFill>
        <p:spPr>
          <a:xfrm>
            <a:off x="137087" y="1274429"/>
            <a:ext cx="9144000" cy="3624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ic.rmb.bdstatic.com/f3c0f9e2b4a4bfb639853c49f72c7fe8.png@wm_2,t_55m+5a625Y+3L+adj+WKqOa8qw==,fc_ffffff,ff_U2ltSGVp,sz_2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246" y="2269605"/>
            <a:ext cx="76200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024036" y="764221"/>
            <a:ext cx="96855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latin typeface="+mn-ea"/>
              </a:rPr>
              <a:t>Write </a:t>
            </a:r>
            <a:r>
              <a:rPr kumimoji="1" lang="en-US" altLang="zh-CN" sz="2800" dirty="0">
                <a:latin typeface="+mn-ea"/>
              </a:rPr>
              <a:t>a passage to describe the </a:t>
            </a:r>
            <a:r>
              <a:rPr kumimoji="1" lang="en-US" altLang="zh-CN" sz="2800" dirty="0" smtClean="0">
                <a:latin typeface="+mn-ea"/>
              </a:rPr>
              <a:t>picture. Focus on the body </a:t>
            </a:r>
            <a:r>
              <a:rPr kumimoji="1" lang="en-US" altLang="zh-CN" sz="2800" dirty="0">
                <a:latin typeface="+mn-ea"/>
              </a:rPr>
              <a:t>language of </a:t>
            </a:r>
            <a:r>
              <a:rPr kumimoji="1" lang="en-US" altLang="zh-CN" sz="2800">
                <a:latin typeface="+mn-ea"/>
              </a:rPr>
              <a:t>the </a:t>
            </a:r>
            <a:r>
              <a:rPr kumimoji="1" lang="en-US" altLang="zh-CN" sz="2800" smtClean="0">
                <a:latin typeface="+mn-ea"/>
              </a:rPr>
              <a:t>characters</a:t>
            </a:r>
            <a:r>
              <a:rPr kumimoji="1" lang="en-US" altLang="zh-CN" sz="2800" dirty="0" smtClean="0">
                <a:latin typeface="+mn-ea"/>
              </a:rPr>
              <a:t>, </a:t>
            </a:r>
            <a:r>
              <a:rPr kumimoji="1" lang="en-US" altLang="zh-CN" sz="2800" dirty="0">
                <a:latin typeface="+mn-ea"/>
              </a:rPr>
              <a:t>and explain </a:t>
            </a:r>
            <a:r>
              <a:rPr kumimoji="1" lang="en-US" altLang="zh-CN" sz="2800" dirty="0" smtClean="0">
                <a:latin typeface="+mn-ea"/>
              </a:rPr>
              <a:t>their </a:t>
            </a:r>
            <a:r>
              <a:rPr kumimoji="1" lang="en-US" altLang="zh-CN" sz="2800" dirty="0">
                <a:latin typeface="+mn-ea"/>
              </a:rPr>
              <a:t>body language. </a:t>
            </a:r>
            <a:endParaRPr kumimoji="1" lang="en-US" altLang="zh-CN" sz="2800" dirty="0">
              <a:latin typeface="+mn-ea"/>
            </a:endParaRPr>
          </a:p>
        </p:txBody>
      </p:sp>
      <p:sp>
        <p:nvSpPr>
          <p:cNvPr id="4" name="文本框 80"/>
          <p:cNvSpPr txBox="1"/>
          <p:nvPr/>
        </p:nvSpPr>
        <p:spPr>
          <a:xfrm>
            <a:off x="8538358" y="6329547"/>
            <a:ext cx="1401290" cy="523220"/>
          </a:xfrm>
          <a:prstGeom prst="rect">
            <a:avLst/>
          </a:prstGeom>
          <a:solidFill>
            <a:srgbClr val="FFD966"/>
          </a:solidFill>
          <a:ln w="1905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2800" dirty="0" smtClean="0">
                <a:latin typeface="+mn-ea"/>
              </a:rPr>
              <a:t>writing</a:t>
            </a:r>
            <a:endParaRPr kumimoji="1" lang="zh-CN" altLang="en-US" sz="2800" dirty="0">
              <a:latin typeface="+mn-ea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24036" y="239364"/>
            <a:ext cx="2835444" cy="523220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 smtClean="0">
                <a:latin typeface="+mn-ea"/>
                <a:cs typeface="Times New Roman" panose="02020603050405020304" charset="0"/>
              </a:rPr>
              <a:t>Homework</a:t>
            </a:r>
            <a:endParaRPr lang="en-US" altLang="zh-CN" sz="2800" b="1" dirty="0">
              <a:latin typeface="+mn-ea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67210" y="2395960"/>
            <a:ext cx="8427307" cy="1824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4000" dirty="0"/>
              <a:t>Apply what you learn to your writing.</a:t>
            </a:r>
            <a:endParaRPr kumimoji="1" lang="en-US" altLang="zh-CN" sz="4000" dirty="0"/>
          </a:p>
          <a:p>
            <a:pPr>
              <a:lnSpc>
                <a:spcPct val="150000"/>
              </a:lnSpc>
            </a:pPr>
            <a:r>
              <a:rPr kumimoji="1" lang="en-US" altLang="zh-CN" sz="4000" dirty="0"/>
              <a:t>Apply</a:t>
            </a:r>
            <a:r>
              <a:rPr kumimoji="1" lang="zh-CN" altLang="en-US" sz="4000" dirty="0"/>
              <a:t> </a:t>
            </a:r>
            <a:r>
              <a:rPr kumimoji="1" lang="en-US" altLang="zh-CN" sz="4000" dirty="0"/>
              <a:t>what you learn to your life.</a:t>
            </a:r>
            <a:endParaRPr kumimoji="1" lang="en-US" altLang="zh-CN" sz="4000" dirty="0"/>
          </a:p>
        </p:txBody>
      </p:sp>
      <p:pic>
        <p:nvPicPr>
          <p:cNvPr id="2050" name="Picture 2" descr="https://gimg2.baidu.com/image_search/src=http%3A%2F%2Fhbimg.huabanimg.com%2Fb898519e662fe0b1841e60495a2a66bf38a0cacf29d16-B9xHZr_fw658&amp;refer=http%3A%2F%2Fhbimg.huabanimg.com&amp;app=2002&amp;size=f9999,10000&amp;q=a80&amp;n=0&amp;g=0n&amp;fmt=auto?sec=1669247752&amp;t=62e56f2c8367736c7eb46381d69dcf7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93" y="214757"/>
            <a:ext cx="3289417" cy="584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31" y="1347605"/>
            <a:ext cx="10061446" cy="55103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50915" y="419724"/>
            <a:ext cx="10798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dirty="0">
                <a:latin typeface="+mn-ea"/>
              </a:rPr>
              <a:t>Your teacher may seem strong most of the time.</a:t>
            </a:r>
            <a:endParaRPr kumimoji="1" lang="zh-CN" altLang="en-US" sz="3600" dirty="0">
              <a:latin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A6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1207032" y="1571239"/>
            <a:ext cx="987878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4000" noProof="1">
                <a:solidFill>
                  <a:prstClr val="black"/>
                </a:solidFill>
                <a:latin typeface="微软雅黑" panose="020B0503020204020204" charset="-122"/>
              </a:rPr>
              <a:t>Unit 4 Body Language   </a:t>
            </a:r>
            <a:endParaRPr lang="en-US" altLang="zh-CN" sz="4000" noProof="1">
              <a:solidFill>
                <a:prstClr val="black"/>
              </a:solidFill>
              <a:latin typeface="微软雅黑" panose="020B0503020204020204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zh-CN" sz="4000" noProof="1">
                <a:solidFill>
                  <a:prstClr val="black"/>
                </a:solidFill>
                <a:latin typeface="微软雅黑" panose="020B0503020204020204" charset="-122"/>
              </a:rPr>
              <a:t>Using</a:t>
            </a:r>
            <a:r>
              <a:rPr lang="zh-CN" altLang="en-US" sz="4000" noProof="1">
                <a:solidFill>
                  <a:prstClr val="black"/>
                </a:solidFill>
                <a:latin typeface="微软雅黑" panose="020B0503020204020204" charset="-122"/>
              </a:rPr>
              <a:t> </a:t>
            </a:r>
            <a:r>
              <a:rPr lang="en-US" altLang="zh-CN" sz="4000" noProof="1">
                <a:solidFill>
                  <a:prstClr val="black"/>
                </a:solidFill>
                <a:latin typeface="微软雅黑" panose="020B0503020204020204" charset="-122"/>
              </a:rPr>
              <a:t>Language</a:t>
            </a:r>
            <a:r>
              <a:rPr lang="zh-CN" altLang="en-US" sz="4000" noProof="1">
                <a:solidFill>
                  <a:prstClr val="black"/>
                </a:solidFill>
                <a:latin typeface="微软雅黑" panose="020B0503020204020204" charset="-122"/>
              </a:rPr>
              <a:t> </a:t>
            </a:r>
            <a:r>
              <a:rPr lang="en-US" altLang="zh-CN" sz="4000" noProof="1">
                <a:solidFill>
                  <a:prstClr val="black"/>
                </a:solidFill>
                <a:latin typeface="微软雅黑" panose="020B0503020204020204" charset="-122"/>
              </a:rPr>
              <a:t>P44</a:t>
            </a:r>
            <a:endParaRPr lang="en-US" altLang="zh-CN" sz="4000" noProof="1">
              <a:solidFill>
                <a:prstClr val="black"/>
              </a:solidFill>
              <a:latin typeface="微软雅黑" panose="020B0503020204020204" charset="-122"/>
            </a:endParaRPr>
          </a:p>
        </p:txBody>
      </p:sp>
      <p:pic>
        <p:nvPicPr>
          <p:cNvPr id="1028" name="Picture 4" descr="https://gimg2.baidu.com/image_search/src=http%3A%2F%2Fp1.s.hjfile.cn%2Fthread%2F201205%2F2012050463004351_800_o.jpg&amp;refer=http%3A%2F%2Fp1.s.hjfile.cn&amp;app=2002&amp;size=f9999,10000&amp;q=a80&amp;n=0&amp;g=0n&amp;fmt=auto?sec=1669082122&amp;t=7714d7839d59a799ade1fc1324cf5a0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717" y="-55033"/>
            <a:ext cx="4979378" cy="6913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4019528"/>
            <a:ext cx="12192000" cy="1541417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400" dirty="0">
                <a:solidFill>
                  <a:prstClr val="black"/>
                </a:solidFill>
                <a:latin typeface="微软雅黑" panose="020B0503020204020204" charset="-122"/>
              </a:rPr>
              <a:t>How do I know my students?</a:t>
            </a:r>
            <a:endParaRPr kumimoji="1" lang="zh-CN" altLang="en-US" sz="4400" dirty="0">
              <a:solidFill>
                <a:prstClr val="black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img2.baidu.com/image_search/src=http%3A%2F%2Fhbimg.huaban.com%2F430bdbc3aa3d4a6bb1e06f97f6dff8ccbe0998db5ef1-YqQaga_fw658&amp;refer=http%3A%2F%2Fhbimg.huaban.com&amp;app=2002&amp;size=f9999,10000&amp;q=a80&amp;n=0&amp;g=0n&amp;fmt=auto?sec=1669118627&amp;t=df23c7ffea775bee4a44442f626028a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06" y="2212060"/>
            <a:ext cx="5456420" cy="402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gimg2.baidu.com/image_search/src=http%3A%2F%2Fgss0.baidu.com%2F-Po3dSag_xI4khGko9WTAnF6hhy%2Fzhidao%2Fpic%2Fitem%2F241f95cad1c8a786029097006009c93d70cf5002.jpg&amp;refer=http%3A%2F%2Fgss0.baidu.com&amp;app=2002&amp;size=f9999,10000&amp;q=a80&amp;n=0&amp;g=0n&amp;fmt=auto?sec=1669118690&amp;t=85f9fdd1f0e58ec69cab000848cef3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126" y="2212059"/>
            <a:ext cx="6438153" cy="402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1341245" y="1242562"/>
            <a:ext cx="9790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dirty="0">
                <a:latin typeface="+mn-ea"/>
              </a:rPr>
              <a:t>But sometimes he can also get into trouble.</a:t>
            </a:r>
            <a:endParaRPr kumimoji="1" lang="zh-CN" altLang="en-US" sz="3600" dirty="0">
              <a:latin typeface="+mn-e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gimg2.baidu.com/image_search/src=http%3A%2F%2Fbkimg.cdn.bcebos.com%2Fpic%2F5366d0160924ab1811bf9b423ffae6cd7b890b1d&amp;refer=http%3A%2F%2Fbkimg.cdn.bcebos.com&amp;app=2002&amp;size=f9999,10000&amp;q=a80&amp;n=0&amp;g=0n&amp;fmt=auto?sec=1669118711&amp;t=ea1ed295e7e66a5bb5c66044d30832f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836" y="1814924"/>
            <a:ext cx="7759395" cy="436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970051" y="794477"/>
            <a:ext cx="9002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latin typeface="+mn-ea"/>
              </a:rPr>
              <a:t>If you notice it from his body language,  </a:t>
            </a:r>
            <a:endParaRPr kumimoji="1" lang="zh-CN" altLang="en-US" sz="3600" dirty="0">
              <a:latin typeface="+mn-e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443508"/>
            <a:ext cx="10969200" cy="705600"/>
          </a:xfrm>
        </p:spPr>
        <p:txBody>
          <a:bodyPr/>
          <a:lstStyle/>
          <a:p>
            <a:pPr algn="ctr"/>
            <a:r>
              <a:rPr kumimoji="1" lang="en-US" altLang="zh-CN" b="0" dirty="0">
                <a:latin typeface="+mj-ea"/>
              </a:rPr>
              <a:t>do</a:t>
            </a:r>
            <a:r>
              <a:rPr kumimoji="1" lang="zh-CN" altLang="en-US" b="0" dirty="0">
                <a:latin typeface="+mj-ea"/>
              </a:rPr>
              <a:t> </a:t>
            </a:r>
            <a:r>
              <a:rPr kumimoji="1" lang="en-US" altLang="zh-CN" b="0" dirty="0">
                <a:latin typeface="+mj-ea"/>
              </a:rPr>
              <a:t>not be mean or ignore it!</a:t>
            </a:r>
            <a:endParaRPr kumimoji="1" lang="zh-CN" altLang="en-US" b="0" dirty="0">
              <a:latin typeface="+mj-ea"/>
            </a:endParaRPr>
          </a:p>
        </p:txBody>
      </p:sp>
      <p:pic>
        <p:nvPicPr>
          <p:cNvPr id="13314" name="Picture 2" descr="https://gimg2.baidu.com/image_search/src=http%3A%2F%2Finews.gtimg.com%2Fnewsapp_bt%2F0%2F12887764904%2F1000&amp;refer=http%3A%2F%2Finews.gtimg.com&amp;app=2002&amp;size=f9999,10000&amp;q=a80&amp;n=0&amp;g=0n&amp;fmt=auto?sec=1669096476&amp;t=d66e1dd9b47f4c6022528fceb9833cd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0" y="1314000"/>
            <a:ext cx="952500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443508"/>
            <a:ext cx="10969200" cy="705600"/>
          </a:xfrm>
        </p:spPr>
        <p:txBody>
          <a:bodyPr>
            <a:normAutofit/>
          </a:bodyPr>
          <a:lstStyle/>
          <a:p>
            <a:r>
              <a:rPr kumimoji="1" lang="en-US" altLang="zh-CN" b="0" dirty="0">
                <a:latin typeface="+mj-ea"/>
              </a:rPr>
              <a:t>Give him a smile or a friendly eye contact!</a:t>
            </a:r>
            <a:endParaRPr kumimoji="1" lang="zh-CN" altLang="en-US" b="0" dirty="0">
              <a:latin typeface="+mj-ea"/>
            </a:endParaRPr>
          </a:p>
        </p:txBody>
      </p:sp>
      <p:pic>
        <p:nvPicPr>
          <p:cNvPr id="4" name="Picture 2" descr="https://pic.rmb.bdstatic.com/4ab0e1a7e26e48801d185463d35e980f.jpe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93" y="1314000"/>
            <a:ext cx="8106014" cy="528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18" y="1013134"/>
            <a:ext cx="11698524" cy="705600"/>
          </a:xfrm>
        </p:spPr>
        <p:txBody>
          <a:bodyPr>
            <a:normAutofit fontScale="90000"/>
          </a:bodyPr>
          <a:lstStyle/>
          <a:p>
            <a:r>
              <a:rPr kumimoji="1" lang="en-US" altLang="zh-CN" b="0" dirty="0">
                <a:latin typeface="+mn-ea"/>
                <a:ea typeface="+mn-ea"/>
              </a:rPr>
              <a:t>Your encouragement means a lot to your teacher! </a:t>
            </a:r>
            <a:endParaRPr kumimoji="1" lang="zh-CN" altLang="en-US" b="0" dirty="0">
              <a:latin typeface="+mn-ea"/>
              <a:ea typeface="+mn-ea"/>
            </a:endParaRPr>
          </a:p>
        </p:txBody>
      </p:sp>
      <p:pic>
        <p:nvPicPr>
          <p:cNvPr id="3076" name="Picture 4" descr="看源图像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26" y="2158584"/>
            <a:ext cx="4016064" cy="401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看源图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90" y="2158584"/>
            <a:ext cx="7142110" cy="401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pics7.baidu.com/feed/a6efce1b9d16fdfa8a4d7884dc12fb5295ee7bde.jpeg?token=7620e8134c48e5fa40b51730287fc58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99" y="1127656"/>
            <a:ext cx="7688513" cy="5730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90260" y="163900"/>
            <a:ext cx="7090340" cy="705600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Thank you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 listening!</a:t>
            </a:r>
            <a:endParaRPr kumimoji="1" lang="zh-CN" altLang="en-US" dirty="0"/>
          </a:p>
        </p:txBody>
      </p:sp>
      <p:pic>
        <p:nvPicPr>
          <p:cNvPr id="5" name="Picture 4" descr="https://gimg2.baidu.com/image_search/src=http%3A%2F%2Fp1.s.hjfile.cn%2Fthread%2F201205%2F2012050463004351_800_o.jpg&amp;refer=http%3A%2F%2Fp1.s.hjfile.cn&amp;app=2002&amp;size=f9999,10000&amp;q=a80&amp;n=0&amp;g=0n&amp;fmt=auto?sec=1669082122&amp;t=7714d7839d59a799ade1fc1324cf5a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1114956"/>
            <a:ext cx="4127500" cy="5730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A6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1207032" y="1571239"/>
            <a:ext cx="987878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defRPr/>
            </a:pPr>
            <a:r>
              <a:rPr lang="en-US" altLang="zh-CN" sz="40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Unit 4 Body Language   </a:t>
            </a:r>
            <a:endParaRPr lang="en-US" altLang="zh-CN" sz="4000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fontAlgn="auto">
              <a:lnSpc>
                <a:spcPct val="150000"/>
              </a:lnSpc>
              <a:defRPr/>
            </a:pPr>
            <a:r>
              <a:rPr lang="en-US" altLang="zh-CN" sz="40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Reading</a:t>
            </a:r>
            <a:r>
              <a:rPr lang="zh-CN" altLang="en-US" sz="40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40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for</a:t>
            </a:r>
            <a:r>
              <a:rPr lang="zh-CN" altLang="en-US" sz="40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40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Writing</a:t>
            </a:r>
            <a:endParaRPr lang="en-US" altLang="zh-CN" sz="4000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28" name="Picture 4" descr="https://gimg2.baidu.com/image_search/src=http%3A%2F%2Fp1.s.hjfile.cn%2Fthread%2F201205%2F2012050463004351_800_o.jpg&amp;refer=http%3A%2F%2Fp1.s.hjfile.cn&amp;app=2002&amp;size=f9999,10000&amp;q=a80&amp;n=0&amp;g=0n&amp;fmt=auto?sec=1669082122&amp;t=7714d7839d59a799ade1fc1324cf5a0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717" y="-55033"/>
            <a:ext cx="4979378" cy="6913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4019528"/>
            <a:ext cx="12192000" cy="1541417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400" dirty="0">
                <a:solidFill>
                  <a:schemeClr val="tx1"/>
                </a:solidFill>
                <a:latin typeface="+mj-ea"/>
                <a:ea typeface="+mj-ea"/>
              </a:rPr>
              <a:t>How do I know my students?</a:t>
            </a:r>
            <a:endParaRPr kumimoji="1" lang="zh-CN" altLang="en-US" sz="4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 txBox="1"/>
          <p:nvPr/>
        </p:nvSpPr>
        <p:spPr>
          <a:xfrm>
            <a:off x="1807775" y="191841"/>
            <a:ext cx="8484557" cy="1266569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+mn-ea"/>
              </a:rPr>
              <a:t>I</a:t>
            </a:r>
            <a:r>
              <a:rPr lang="zh-CN" altLang="en-US" sz="28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latin typeface="+mn-ea"/>
              </a:rPr>
              <a:t>am a teacher, not a detective.</a:t>
            </a:r>
            <a:endParaRPr lang="en-US" altLang="zh-CN" sz="2800" dirty="0">
              <a:solidFill>
                <a:schemeClr val="tx1"/>
              </a:solidFill>
              <a:latin typeface="+mn-ea"/>
            </a:endParaRPr>
          </a:p>
          <a:p>
            <a:pPr algn="l">
              <a:lnSpc>
                <a:spcPct val="10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+mn-ea"/>
              </a:rPr>
              <a:t>But I also need some detective skills.</a:t>
            </a:r>
            <a:endParaRPr lang="zh-CN" altLang="en-US" sz="28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7" name="内容占位符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31" y="1347605"/>
            <a:ext cx="10061446" cy="551039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gimg2.baidu.com/image_search/src=http%3A%2F%2Fn.sinaimg.cn%2Fsinakd10114%2F528%2Fw848h480%2F20210419%2Fef84-knvsnuh5421439.jpg&amp;refer=http%3A%2F%2Fn.sinaimg.cn&amp;app=2002&amp;size=f9999,10000&amp;q=a80&amp;n=0&amp;g=0n&amp;fmt=auto?sec=1669096919&amp;t=9d3b12add57ad44e7e4ecd3ed1c27ec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771"/>
            <a:ext cx="4634482" cy="282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gimg2.baidu.com/image_search/src=http%3A%2F%2F5b0988e595225.cdn.sohucs.com%2Fimages%2F20200320%2F81967ab534d74c81b9039b36c70065a6.jpeg&amp;refer=http%3A%2F%2F5b0988e595225.cdn.sohucs.com&amp;app=2002&amp;size=f9999,10000&amp;q=a80&amp;n=0&amp;g=0n&amp;fmt=auto?sec=1669096095&amp;t=3520172ce9b90129434dd286d394d5d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482" y="2540772"/>
            <a:ext cx="3139949" cy="282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s://gimg2.baidu.com/image_search/src=http%3A%2F%2Fpic2.52pk.com%2Ffiles%2F130105%2F1776253_185947_2623.jpg&amp;refer=http%3A%2F%2Fpic2.52pk.com&amp;app=2002&amp;size=f9999,10000&amp;q=a80&amp;n=0&amp;g=0n&amp;fmt=auto?sec=1669097571&amp;t=a5bcc0f56c1a473f121ecf3ad51ddd8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5" r="12066" b="10148"/>
          <a:stretch>
            <a:fillRect/>
          </a:stretch>
        </p:blipFill>
        <p:spPr bwMode="auto">
          <a:xfrm>
            <a:off x="7774431" y="2540771"/>
            <a:ext cx="4417569" cy="282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819146" y="288925"/>
            <a:ext cx="108910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3600" dirty="0">
                <a:latin typeface="+mj-ea"/>
                <a:ea typeface="+mj-ea"/>
              </a:rPr>
              <a:t>I need to know if my students are listening.</a:t>
            </a:r>
            <a:endParaRPr kumimoji="1" lang="en-US" altLang="zh-CN" sz="3600" dirty="0"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kumimoji="1" lang="en-US" altLang="zh-CN" sz="3600" dirty="0">
                <a:solidFill>
                  <a:srgbClr val="FF0000"/>
                </a:solidFill>
                <a:latin typeface="+mj-ea"/>
                <a:ea typeface="+mj-ea"/>
              </a:rPr>
              <a:t>Who is focused in class?</a:t>
            </a:r>
            <a:endParaRPr kumimoji="1" lang="zh-CN" altLang="en-US" sz="3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18151" y="5403292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dirty="0"/>
              <a:t>A</a:t>
            </a:r>
            <a:endParaRPr kumimoji="1" lang="zh-CN" altLang="en-US" sz="3600" dirty="0"/>
          </a:p>
        </p:txBody>
      </p:sp>
      <p:sp>
        <p:nvSpPr>
          <p:cNvPr id="8" name="文本框 7"/>
          <p:cNvSpPr txBox="1"/>
          <p:nvPr/>
        </p:nvSpPr>
        <p:spPr>
          <a:xfrm>
            <a:off x="3139440" y="5403294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dirty="0"/>
              <a:t>B</a:t>
            </a:r>
            <a:endParaRPr kumimoji="1" lang="en-US" altLang="zh-CN" sz="3600" dirty="0"/>
          </a:p>
        </p:txBody>
      </p:sp>
      <p:sp>
        <p:nvSpPr>
          <p:cNvPr id="9" name="文本框 8"/>
          <p:cNvSpPr txBox="1"/>
          <p:nvPr/>
        </p:nvSpPr>
        <p:spPr>
          <a:xfrm>
            <a:off x="6005609" y="5403293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dirty="0"/>
              <a:t>C</a:t>
            </a:r>
            <a:endParaRPr kumimoji="1" lang="en-US" altLang="zh-CN" sz="3600" dirty="0"/>
          </a:p>
        </p:txBody>
      </p:sp>
      <p:sp>
        <p:nvSpPr>
          <p:cNvPr id="11" name="文本框 10"/>
          <p:cNvSpPr txBox="1"/>
          <p:nvPr/>
        </p:nvSpPr>
        <p:spPr>
          <a:xfrm>
            <a:off x="9764809" y="5403292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dirty="0"/>
              <a:t>D</a:t>
            </a:r>
            <a:endParaRPr kumimoji="1" lang="en-US" altLang="zh-CN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gimg2.baidu.com/image_search/src=http%3A%2F%2Fn.sinaimg.cn%2Fsinakd10114%2F528%2Fw848h480%2F20210419%2Fef84-knvsnuh5421439.jpg&amp;refer=http%3A%2F%2Fn.sinaimg.cn&amp;app=2002&amp;size=f9999,10000&amp;q=a80&amp;n=0&amp;g=0n&amp;fmt=auto?sec=1669096919&amp;t=9d3b12add57ad44e7e4ecd3ed1c27ec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60" y="1899920"/>
            <a:ext cx="5187357" cy="293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gimg2.baidu.com/image_search/src=http%3A%2F%2Fimg30.360buyimg.com%2Fimgzone%2Fjfs%2Ft1%2F45080%2F31%2F18123%2F511198%2F6292df20E854baaa0%2Fa0066354f3c80b3e.jpg&amp;refer=http%3A%2F%2Fimg30.360buyimg.com&amp;app=2002&amp;size=f9999,10000&amp;q=a80&amp;n=0&amp;g=0n&amp;fmt=auto?sec=1669097201&amp;t=faf64bd3c1ec85c73230e1721ccb0ae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6" t="9254" r="17817"/>
          <a:stretch>
            <a:fillRect/>
          </a:stretch>
        </p:blipFill>
        <p:spPr bwMode="auto">
          <a:xfrm>
            <a:off x="6705600" y="521639"/>
            <a:ext cx="4226560" cy="602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1482270" y="5122029"/>
            <a:ext cx="3724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cs typeface="Times New Roman" panose="02020603050405020304" charset="0"/>
              </a:rPr>
              <a:t>serious and focused</a:t>
            </a:r>
            <a:r>
              <a:rPr lang="zh-CN" altLang="zh-CN" sz="2800" dirty="0">
                <a:solidFill>
                  <a:srgbClr val="FF0000"/>
                </a:solidFill>
                <a:latin typeface="+mn-ea"/>
              </a:rPr>
              <a:t> 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75480" y="1090831"/>
            <a:ext cx="4880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+mn-ea"/>
                <a:cs typeface="Times New Roman" panose="02020603050405020304" charset="0"/>
              </a:rPr>
              <a:t>look at </a:t>
            </a:r>
            <a:r>
              <a:rPr lang="en-US" altLang="zh-CN" sz="2800">
                <a:latin typeface="+mn-ea"/>
                <a:cs typeface="Times New Roman" panose="02020603050405020304" charset="0"/>
              </a:rPr>
              <a:t>the teacher/the text</a:t>
            </a:r>
            <a:endParaRPr lang="zh-CN" altLang="en-US" sz="28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gimg2.baidu.com/image_search/src=http%3A%2F%2Ffile.moyublog.com%2Fd%2Ffile%2F2021-04-27%2F9ff8412ce9e91adca19ba7e30b4efc2b.jpg&amp;refer=http%3A%2F%2Ffile.moyublog.com&amp;app=2002&amp;size=f9999,10000&amp;q=a80&amp;n=0&amp;g=0n&amp;fmt=auto?sec=1669346093&amp;t=b6f79263a7577f5f88f735653539be58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196" y="2352595"/>
            <a:ext cx="1995765" cy="159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gimg2.baidu.com/image_search/src=http%3A%2F%2F5b0988e595225.cdn.sohucs.com%2Fimages%2F20200320%2F81967ab534d74c81b9039b36c70065a6.jpeg&amp;refer=http%3A%2F%2F5b0988e595225.cdn.sohucs.com&amp;app=2002&amp;size=f9999,10000&amp;q=a80&amp;n=0&amp;g=0n&amp;fmt=auto?sec=1669096095&amp;t=3520172ce9b90129434dd286d394d5d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69" y="1409640"/>
            <a:ext cx="3948880" cy="39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gimg2.baidu.com/image_search/src=http%3A%2F%2Fimg.peipeilove.com%2Fimg%2FUserImage%2F2018%2F20181105%2F20181105141043104317.jpg&amp;refer=http%3A%2F%2Fimg.peipeilove.com&amp;app=2002&amp;size=f9999,10000&amp;q=a80&amp;n=0&amp;g=0n&amp;fmt=auto?sec=1669095989&amp;t=ac35c6ef6bc37d7727d7f73e5ec3d5c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154" y="880946"/>
            <a:ext cx="4547846" cy="231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gimg2.baidu.com/image_search/src=http%3A%2F%2Fp26-sign.bdxiguaimg.com%2Ftos-cn-i-0813%2F97f87ec37b974da3aa42b2998c42a546~tplv-pk90l89vgd-crop-center%3A864%3A486.jpeg%3Fx-expires%3D1675968803%26x-signature%3DdtiBszO8kTabZdUog%252FGqXIccRY8%253D&amp;refer=http%3A%2F%2Fp26-sign.bdxiguaimg.com&amp;app=2002&amp;size=f9999,10000&amp;q=a80&amp;n=0&amp;g=0n&amp;fmt=auto?sec=1669096237&amp;t=61bda7dc5c2490ddd2c7d4baa68fcf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647" y="3192768"/>
            <a:ext cx="4553353" cy="256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2135714" y="5474928"/>
            <a:ext cx="1994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+mn-ea"/>
                <a:cs typeface="Times New Roman" panose="02020603050405020304" charset="0"/>
              </a:rPr>
              <a:t>distracted</a:t>
            </a:r>
            <a:r>
              <a:rPr lang="zh-CN" altLang="zh-CN" sz="2800" dirty="0">
                <a:solidFill>
                  <a:srgbClr val="FF0000"/>
                </a:solidFill>
                <a:latin typeface="+mn-ea"/>
              </a:rPr>
              <a:t> 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01269" y="339125"/>
            <a:ext cx="464524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+mn-ea"/>
                <a:cs typeface="Times New Roman" panose="02020603050405020304" charset="0"/>
              </a:rPr>
              <a:t>rest his chin on his hand</a:t>
            </a:r>
            <a:endParaRPr lang="en-US" altLang="zh-CN" sz="2800" dirty="0">
              <a:latin typeface="+mn-ea"/>
              <a:cs typeface="Times New Roman" panose="02020603050405020304" charset="0"/>
            </a:endParaRPr>
          </a:p>
          <a:p>
            <a:r>
              <a:rPr lang="en-US" altLang="zh-CN" sz="2800" dirty="0">
                <a:latin typeface="+mn-ea"/>
                <a:cs typeface="Times New Roman" panose="02020603050405020304" charset="0"/>
              </a:rPr>
              <a:t>an absence of eye contact</a:t>
            </a:r>
            <a:endParaRPr lang="zh-CN" altLang="en-US" sz="2800" dirty="0">
              <a:latin typeface="+mn-ea"/>
            </a:endParaRPr>
          </a:p>
        </p:txBody>
      </p:sp>
      <p:pic>
        <p:nvPicPr>
          <p:cNvPr id="1032" name="Picture 8" descr="https://gimg2.baidu.com/image_search/src=http%3A%2F%2Fimg5.51tietu.net%2Fpic%2F2019-082115%2Fiy1wsttblvhiy1wsttblvh.jpg&amp;refer=http%3A%2F%2Fimg5.51tietu.net&amp;app=2002&amp;size=f9999,10000&amp;q=a80&amp;n=0&amp;g=0n&amp;fmt=auto?sec=1669346275&amp;t=a520d1ce3df4512c959e9d6ffc9bd39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295" y="2480798"/>
            <a:ext cx="1051220" cy="990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4989242" y="3990521"/>
            <a:ext cx="2449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latin typeface="+mn-ea"/>
                <a:cs typeface="Times New Roman" panose="02020603050405020304" charset="0"/>
              </a:rPr>
              <a:t>daydreaming</a:t>
            </a:r>
            <a:endParaRPr lang="en-US" altLang="zh-CN" sz="2800" dirty="0">
              <a:latin typeface="+mn-ea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2839" y="5163614"/>
            <a:ext cx="3963600" cy="705600"/>
          </a:xfrm>
        </p:spPr>
        <p:txBody>
          <a:bodyPr>
            <a:normAutofit/>
          </a:bodyPr>
          <a:lstStyle/>
          <a:p>
            <a:r>
              <a:rPr kumimoji="1" lang="en-US" altLang="zh-CN" b="0" dirty="0">
                <a:solidFill>
                  <a:srgbClr val="FF0000"/>
                </a:solidFill>
                <a:latin typeface="+mj-ea"/>
              </a:rPr>
              <a:t>sad or worried</a:t>
            </a:r>
            <a:endParaRPr kumimoji="1" lang="zh-CN" altLang="en-US" b="0" dirty="0">
              <a:solidFill>
                <a:srgbClr val="FF0000"/>
              </a:solidFill>
              <a:latin typeface="+mj-ea"/>
            </a:endParaRPr>
          </a:p>
        </p:txBody>
      </p:sp>
      <p:pic>
        <p:nvPicPr>
          <p:cNvPr id="4" name="Picture 2" descr="https://gimg2.baidu.com/image_search/src=http%3A%2F%2Fpic2.52pk.com%2Ffiles%2F130105%2F1776253_185947_2623.jpg&amp;refer=http%3A%2F%2Fpic2.52pk.com&amp;app=2002&amp;size=f9999,10000&amp;q=a80&amp;n=0&amp;g=0n&amp;fmt=auto?sec=1669097571&amp;t=a5bcc0f56c1a473f121ecf3ad51ddd8a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5" r="12066" b="10148"/>
          <a:stretch>
            <a:fillRect/>
          </a:stretch>
        </p:blipFill>
        <p:spPr bwMode="auto">
          <a:xfrm>
            <a:off x="1456540" y="1855470"/>
            <a:ext cx="4417569" cy="282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s://gimg2.baidu.com/image_search/src=http%3A%2F%2Fbkimg.cdn.bcebos.com%2Fpic%2Fc8ea15ce36d3d5398d1925703a87e950352ab058&amp;refer=http%3A%2F%2Fbkimg.cdn.bcebos.com&amp;app=2002&amp;size=f9999,10000&amp;q=a80&amp;n=0&amp;g=0n&amp;fmt=auto?sec=1669098705&amp;t=cad5ad55e95a783fd0ea4f0825e4c9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956" y="1869440"/>
            <a:ext cx="3728720" cy="279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标题 1"/>
          <p:cNvSpPr txBox="1"/>
          <p:nvPr/>
        </p:nvSpPr>
        <p:spPr>
          <a:xfrm>
            <a:off x="829001" y="768164"/>
            <a:ext cx="10835175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 fontScale="92500"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b="0" dirty="0">
                <a:latin typeface="+mj-ea"/>
              </a:rPr>
              <a:t>look down, have arms crossed, </a:t>
            </a:r>
            <a:r>
              <a:rPr kumimoji="1" lang="en-US" altLang="zh-CN" b="0">
                <a:latin typeface="+mj-ea"/>
              </a:rPr>
              <a:t>wear a frown</a:t>
            </a:r>
            <a:endParaRPr kumimoji="1" lang="zh-CN" altLang="en-US" b="0" dirty="0"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AS_UNIQUEID" val="1046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4.xml><?xml version="1.0" encoding="utf-8"?>
<p:tagLst xmlns:p="http://schemas.openxmlformats.org/presentationml/2006/main">
  <p:tag name="AS_UNIQUEID" val="2898"/>
</p:tagLst>
</file>

<file path=ppt/tags/tag65.xml><?xml version="1.0" encoding="utf-8"?>
<p:tagLst xmlns:p="http://schemas.openxmlformats.org/presentationml/2006/main">
  <p:tag name="AS_UNIQUEID" val="2899"/>
</p:tagLst>
</file>

<file path=ppt/tags/tag66.xml><?xml version="1.0" encoding="utf-8"?>
<p:tagLst xmlns:p="http://schemas.openxmlformats.org/presentationml/2006/main">
  <p:tag name="AS_UNIQUEID" val="2900"/>
</p:tagLst>
</file>

<file path=ppt/tags/tag67.xml><?xml version="1.0" encoding="utf-8"?>
<p:tagLst xmlns:p="http://schemas.openxmlformats.org/presentationml/2006/main">
  <p:tag name="AS_UNIQUEID" val="2901"/>
</p:tagLst>
</file>

<file path=ppt/tags/tag68.xml><?xml version="1.0" encoding="utf-8"?>
<p:tagLst xmlns:p="http://schemas.openxmlformats.org/presentationml/2006/main">
  <p:tag name="AS_UNIQUEID" val="2902"/>
</p:tagLst>
</file>

<file path=ppt/tags/tag69.xml><?xml version="1.0" encoding="utf-8"?>
<p:tagLst xmlns:p="http://schemas.openxmlformats.org/presentationml/2006/main">
  <p:tag name="AS_UNIQUEID" val="2903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AS_UNIQUEID" val="2904"/>
</p:tagLst>
</file>

<file path=ppt/tags/tag71.xml><?xml version="1.0" encoding="utf-8"?>
<p:tagLst xmlns:p="http://schemas.openxmlformats.org/presentationml/2006/main">
  <p:tag name="AS_UNIQUEID" val="2905"/>
</p:tagLst>
</file>

<file path=ppt/tags/tag72.xml><?xml version="1.0" encoding="utf-8"?>
<p:tagLst xmlns:p="http://schemas.openxmlformats.org/presentationml/2006/main">
  <p:tag name="AS_UNIQUEID" val="2906"/>
</p:tagLst>
</file>

<file path=ppt/tags/tag73.xml><?xml version="1.0" encoding="utf-8"?>
<p:tagLst xmlns:p="http://schemas.openxmlformats.org/presentationml/2006/main">
  <p:tag name="AS_UNIQUEID" val="2908"/>
</p:tagLst>
</file>

<file path=ppt/tags/tag74.xml><?xml version="1.0" encoding="utf-8"?>
<p:tagLst xmlns:p="http://schemas.openxmlformats.org/presentationml/2006/main">
  <p:tag name="AS_UNIQUEID" val="2910"/>
</p:tagLst>
</file>

<file path=ppt/tags/tag75.xml><?xml version="1.0" encoding="utf-8"?>
<p:tagLst xmlns:p="http://schemas.openxmlformats.org/presentationml/2006/main">
  <p:tag name="AS_UNIQUEID" val="2911"/>
</p:tagLst>
</file>

<file path=ppt/tags/tag76.xml><?xml version="1.0" encoding="utf-8"?>
<p:tagLst xmlns:p="http://schemas.openxmlformats.org/presentationml/2006/main">
  <p:tag name="AS_UNIQUEID" val="2912"/>
</p:tagLst>
</file>

<file path=ppt/tags/tag77.xml><?xml version="1.0" encoding="utf-8"?>
<p:tagLst xmlns:p="http://schemas.openxmlformats.org/presentationml/2006/main">
  <p:tag name="AS_UNIQUEID" val="2913"/>
</p:tagLst>
</file>

<file path=ppt/tags/tag78.xml><?xml version="1.0" encoding="utf-8"?>
<p:tagLst xmlns:p="http://schemas.openxmlformats.org/presentationml/2006/main">
  <p:tag name="AS_UNIQUEID" val="2914"/>
</p:tagLst>
</file>

<file path=ppt/tags/tag79.xml><?xml version="1.0" encoding="utf-8"?>
<p:tagLst xmlns:p="http://schemas.openxmlformats.org/presentationml/2006/main">
  <p:tag name="AS_UNIQUEID" val="2898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AS_UNIQUEID" val="21"/>
</p:tagLst>
</file>

<file path=ppt/tags/tag81.xml><?xml version="1.0" encoding="utf-8"?>
<p:tagLst xmlns:p="http://schemas.openxmlformats.org/presentationml/2006/main">
  <p:tag name="AS_UNIQUEID" val="2898"/>
</p:tagLst>
</file>

<file path=ppt/tags/tag82.xml><?xml version="1.0" encoding="utf-8"?>
<p:tagLst xmlns:p="http://schemas.openxmlformats.org/presentationml/2006/main">
  <p:tag name="AS_UNIQUEID" val="115"/>
</p:tagLst>
</file>

<file path=ppt/tags/tag83.xml><?xml version="1.0" encoding="utf-8"?>
<p:tagLst xmlns:p="http://schemas.openxmlformats.org/presentationml/2006/main">
  <p:tag name="AS_UNIQUEID" val="116"/>
</p:tagLst>
</file>

<file path=ppt/tags/tag84.xml><?xml version="1.0" encoding="utf-8"?>
<p:tagLst xmlns:p="http://schemas.openxmlformats.org/presentationml/2006/main">
  <p:tag name="KSO_WM_TEMPLATE_CATEGORY" val="custom"/>
  <p:tag name="KSO_WM_TEMPLATE_INDEX" val="20202588"/>
</p:tagLst>
</file>

<file path=ppt/tags/tag85.xml><?xml version="1.0" encoding="utf-8"?>
<p:tagLst xmlns:p="http://schemas.openxmlformats.org/presentationml/2006/main">
  <p:tag name="AS_UNIQUEID" val="111"/>
</p:tagLst>
</file>

<file path=ppt/tags/tag86.xml><?xml version="1.0" encoding="utf-8"?>
<p:tagLst xmlns:p="http://schemas.openxmlformats.org/presentationml/2006/main">
  <p:tag name="AS_UNIQUEID" val="112"/>
</p:tagLst>
</file>

<file path=ppt/tags/tag87.xml><?xml version="1.0" encoding="utf-8"?>
<p:tagLst xmlns:p="http://schemas.openxmlformats.org/presentationml/2006/main">
  <p:tag name="AS_UNIQUEID" val="113"/>
</p:tagLst>
</file>

<file path=ppt/tags/tag88.xml><?xml version="1.0" encoding="utf-8"?>
<p:tagLst xmlns:p="http://schemas.openxmlformats.org/presentationml/2006/main">
  <p:tag name="AS_UNIQUEID" val="2898"/>
</p:tagLst>
</file>

<file path=ppt/tags/tag89.xml><?xml version="1.0" encoding="utf-8"?>
<p:tagLst xmlns:p="http://schemas.openxmlformats.org/presentationml/2006/main">
  <p:tag name="AS_UNIQUEID" val="2898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6027</Words>
  <Application>WPS 演示</Application>
  <PresentationFormat>宽屏</PresentationFormat>
  <Paragraphs>363</Paragraphs>
  <Slides>35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53" baseType="lpstr">
      <vt:lpstr>Arial</vt:lpstr>
      <vt:lpstr>宋体</vt:lpstr>
      <vt:lpstr>Wingdings</vt:lpstr>
      <vt:lpstr>Wingdings</vt:lpstr>
      <vt:lpstr>微软雅黑</vt:lpstr>
      <vt:lpstr>Times New Roman</vt:lpstr>
      <vt:lpstr>华文楷体</vt:lpstr>
      <vt:lpstr>Calibri</vt:lpstr>
      <vt:lpstr>Arial</vt:lpstr>
      <vt:lpstr>Arial Unicode MS</vt:lpstr>
      <vt:lpstr>Wingdings</vt:lpstr>
      <vt:lpstr>楷体</vt:lpstr>
      <vt:lpstr>Arial Narrow</vt:lpstr>
      <vt:lpstr>等线</vt:lpstr>
      <vt:lpstr>HelveticaNeue</vt:lpstr>
      <vt:lpstr>Corbel</vt:lpstr>
      <vt:lpstr>华文新魏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sad or worried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don not be mean or ignore it!</vt:lpstr>
      <vt:lpstr>Give him a smile or a friendly eye contact!</vt:lpstr>
      <vt:lpstr>Your encouragement means a lot to your teacher! </vt:lpstr>
      <vt:lpstr>Thank you for listening!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24147</cp:lastModifiedBy>
  <cp:revision>454</cp:revision>
  <dcterms:created xsi:type="dcterms:W3CDTF">2019-06-19T02:08:00Z</dcterms:created>
  <dcterms:modified xsi:type="dcterms:W3CDTF">2023-01-17T07:53:09Z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  <property fmtid="{D5CDD505-2E9C-101B-9397-08002B2CF9AE}" pid="3" name="ICV">
    <vt:lpwstr>29FD721BA6034F20A984B9301C9E6AF2</vt:lpwstr>
  </property>
</Properties>
</file>