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gif" ContentType="image/gi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5" r:id="rId4"/>
  </p:sldMasterIdLst>
  <p:notesMasterIdLst>
    <p:notesMasterId r:id="rId30"/>
  </p:notesMasterIdLst>
  <p:sldIdLst>
    <p:sldId id="446" r:id="rId5"/>
    <p:sldId id="422" r:id="rId6"/>
    <p:sldId id="287" r:id="rId7"/>
    <p:sldId id="288" r:id="rId8"/>
    <p:sldId id="346" r:id="rId9"/>
    <p:sldId id="319" r:id="rId10"/>
    <p:sldId id="347" r:id="rId11"/>
    <p:sldId id="350" r:id="rId12"/>
    <p:sldId id="420" r:id="rId13"/>
    <p:sldId id="384" r:id="rId14"/>
    <p:sldId id="353" r:id="rId15"/>
    <p:sldId id="292" r:id="rId16"/>
    <p:sldId id="289" r:id="rId17"/>
    <p:sldId id="348" r:id="rId18"/>
    <p:sldId id="349" r:id="rId19"/>
    <p:sldId id="386" r:id="rId20"/>
    <p:sldId id="387" r:id="rId21"/>
    <p:sldId id="388" r:id="rId22"/>
    <p:sldId id="390" r:id="rId23"/>
    <p:sldId id="392" r:id="rId24"/>
    <p:sldId id="293" r:id="rId25"/>
    <p:sldId id="320" r:id="rId26"/>
    <p:sldId id="321" r:id="rId27"/>
    <p:sldId id="394" r:id="rId28"/>
    <p:sldId id="282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jpe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5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9100" y="266700"/>
            <a:ext cx="11353800" cy="632460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slow" advClick="0" advTm="5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9050"/>
            <a:ext cx="12192000" cy="6819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5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Click="0" advTm="5000">
    <p:random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image" Target="file:///D:\qq&#25991;&#20214;\712321467\Image\C2C\Image2\%7b75232B38-A165-1FB7-499C-2E1C792CACB5%7d.png" TargetMode="External"/><Relationship Id="rId7" Type="http://schemas.openxmlformats.org/officeDocument/2006/relationships/image" Target="../media/image5.png"/><Relationship Id="rId6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4" Type="http://schemas.openxmlformats.org/officeDocument/2006/relationships/image" Target="../media/image1.png"/><Relationship Id="rId13" Type="http://schemas.openxmlformats.org/officeDocument/2006/relationships/image" Target="file:///D:\qq&#25991;&#20214;\712321467\Image\C2C\Image2\%7b75232B38-A165-1FB7-499C-2E1C792CACB5%7d.png" TargetMode="Externa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Click="0" advTm="5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B20605"/>
            </a:gs>
            <a:gs pos="78000">
              <a:srgbClr val="3302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0B5D-A238-4659-9236-A738AF054D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7399-C6CA-4420-8C64-8D52C8D2D0FE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/>
        </p:nvPicPr>
        <p:blipFill>
          <a:blip r:embed="rId12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tags" Target="../tags/tag54.xml"/><Relationship Id="rId4" Type="http://schemas.openxmlformats.org/officeDocument/2006/relationships/image" Target="../media/image15.png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tags" Target="../tags/tag58.xml"/><Relationship Id="rId4" Type="http://schemas.openxmlformats.org/officeDocument/2006/relationships/image" Target="../media/image15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63.xml"/><Relationship Id="rId7" Type="http://schemas.openxmlformats.org/officeDocument/2006/relationships/image" Target="../media/image24.png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9.png"/><Relationship Id="rId2" Type="http://schemas.openxmlformats.org/officeDocument/2006/relationships/tags" Target="../tags/tag59.xml"/><Relationship Id="rId11" Type="http://schemas.openxmlformats.org/officeDocument/2006/relationships/slideLayout" Target="../slideLayouts/slideLayout7.xml"/><Relationship Id="rId10" Type="http://schemas.microsoft.com/office/2007/relationships/hdphoto" Target="../media/image12.wdp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69.xml"/><Relationship Id="rId7" Type="http://schemas.openxmlformats.org/officeDocument/2006/relationships/image" Target="../media/image26.GIF"/><Relationship Id="rId6" Type="http://schemas.openxmlformats.org/officeDocument/2006/relationships/tags" Target="../tags/tag68.xml"/><Relationship Id="rId5" Type="http://schemas.openxmlformats.org/officeDocument/2006/relationships/image" Target="../media/image25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tags" Target="../tags/tag6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4" Type="http://schemas.openxmlformats.org/officeDocument/2006/relationships/tags" Target="../tags/tag74.xml"/><Relationship Id="rId13" Type="http://schemas.openxmlformats.org/officeDocument/2006/relationships/image" Target="../media/image25.png"/><Relationship Id="rId12" Type="http://schemas.openxmlformats.org/officeDocument/2006/relationships/tags" Target="../tags/tag73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79.xml"/><Relationship Id="rId5" Type="http://schemas.openxmlformats.org/officeDocument/2006/relationships/image" Target="../media/image26.GIF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84.xml"/><Relationship Id="rId5" Type="http://schemas.openxmlformats.org/officeDocument/2006/relationships/image" Target="../media/image26.GIF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89.xml"/><Relationship Id="rId5" Type="http://schemas.openxmlformats.org/officeDocument/2006/relationships/image" Target="../media/image26.GIF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94.xml"/><Relationship Id="rId5" Type="http://schemas.openxmlformats.org/officeDocument/2006/relationships/image" Target="../media/image26.GIF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6" Type="http://schemas.openxmlformats.org/officeDocument/2006/relationships/tags" Target="../tags/tag99.xml"/><Relationship Id="rId5" Type="http://schemas.openxmlformats.org/officeDocument/2006/relationships/image" Target="../media/image26.GIF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6.xml"/><Relationship Id="rId2" Type="http://schemas.openxmlformats.org/officeDocument/2006/relationships/image" Target="../media/image7.png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5.xml"/><Relationship Id="rId7" Type="http://schemas.openxmlformats.org/officeDocument/2006/relationships/image" Target="../media/image25.png"/><Relationship Id="rId6" Type="http://schemas.openxmlformats.org/officeDocument/2006/relationships/tags" Target="../tags/tag104.xml"/><Relationship Id="rId5" Type="http://schemas.openxmlformats.org/officeDocument/2006/relationships/image" Target="../media/image26.GIF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0.xml"/><Relationship Id="rId7" Type="http://schemas.openxmlformats.org/officeDocument/2006/relationships/image" Target="../media/image37.png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image" Target="../media/image9.png"/><Relationship Id="rId2" Type="http://schemas.openxmlformats.org/officeDocument/2006/relationships/tags" Target="../tags/tag106.xml"/><Relationship Id="rId11" Type="http://schemas.openxmlformats.org/officeDocument/2006/relationships/slideLayout" Target="../slideLayouts/slideLayout7.xml"/><Relationship Id="rId10" Type="http://schemas.microsoft.com/office/2007/relationships/hdphoto" Target="../media/image12.wdp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microsoft.com/office/2007/relationships/media" Target="../media/media3.mp4"/><Relationship Id="rId6" Type="http://schemas.openxmlformats.org/officeDocument/2006/relationships/video" Target="../media/media3.mp4"/><Relationship Id="rId5" Type="http://schemas.openxmlformats.org/officeDocument/2006/relationships/image" Target="../media/image38.png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video" Target="../media/media4.mp4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image" Target="../media/image38.png"/><Relationship Id="rId5" Type="http://schemas.openxmlformats.org/officeDocument/2006/relationships/tags" Target="../tags/tag118.xml"/><Relationship Id="rId4" Type="http://schemas.openxmlformats.org/officeDocument/2006/relationships/image" Target="../media/image40.pn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10" Type="http://schemas.microsoft.com/office/2007/relationships/media" Target="../media/media4.mp4"/><Relationship Id="rId1" Type="http://schemas.openxmlformats.org/officeDocument/2006/relationships/tags" Target="../tags/tag11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microsoft.com/office/2007/relationships/media" Target="file:///D:\&#25991;&#20214;\&#21556;&#20426;&#23792;\2023.1&#24320;&#23398;\5.&#12298;&#28385;&#27743;&#32418;&#12299;&#37197;&#20048;&#26391;&#35829;&#32972;&#26223;&#35270;&#39057;3.mp4" TargetMode="External"/><Relationship Id="rId7" Type="http://schemas.openxmlformats.org/officeDocument/2006/relationships/video" Target="file:///D:\&#25991;&#20214;\&#21556;&#20426;&#23792;\2023.1&#24320;&#23398;\5.&#12298;&#28385;&#27743;&#32418;&#12299;&#37197;&#20048;&#26391;&#35829;&#32972;&#26223;&#35270;&#39057;3.mp4" TargetMode="External"/><Relationship Id="rId6" Type="http://schemas.openxmlformats.org/officeDocument/2006/relationships/tags" Target="../tags/tag125.xml"/><Relationship Id="rId5" Type="http://schemas.openxmlformats.org/officeDocument/2006/relationships/image" Target="../media/image38.png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tags" Target="../tags/tag126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7" Type="http://schemas.openxmlformats.org/officeDocument/2006/relationships/slideLayout" Target="../slideLayouts/slideLayout17.xml"/><Relationship Id="rId16" Type="http://schemas.openxmlformats.org/officeDocument/2006/relationships/image" Target="../media/image57.png"/><Relationship Id="rId15" Type="http://schemas.openxmlformats.org/officeDocument/2006/relationships/image" Target="../media/image56.png"/><Relationship Id="rId14" Type="http://schemas.openxmlformats.org/officeDocument/2006/relationships/image" Target="../media/image55.png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tags" Target="../tags/tag11.xml"/><Relationship Id="rId7" Type="http://schemas.openxmlformats.org/officeDocument/2006/relationships/image" Target="../media/image10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image" Target="../media/image9.png"/><Relationship Id="rId2" Type="http://schemas.openxmlformats.org/officeDocument/2006/relationships/tags" Target="../tags/tag7.xml"/><Relationship Id="rId11" Type="http://schemas.openxmlformats.org/officeDocument/2006/relationships/slideLayout" Target="../slideLayouts/slideLayout7.xml"/><Relationship Id="rId10" Type="http://schemas.microsoft.com/office/2007/relationships/hdphoto" Target="../media/image12.wdp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13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6.png"/><Relationship Id="rId12" Type="http://schemas.microsoft.com/office/2007/relationships/media" Target="../media/media1.mp4"/><Relationship Id="rId11" Type="http://schemas.openxmlformats.org/officeDocument/2006/relationships/video" Target="../media/media1.mp4"/><Relationship Id="rId10" Type="http://schemas.openxmlformats.org/officeDocument/2006/relationships/tags" Target="../tags/tag18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image" Target="../media/image14.png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image" Target="../media/image14.pn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image" Target="../media/image14.png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tags" Target="../tags/tag46.xml"/><Relationship Id="rId4" Type="http://schemas.openxmlformats.org/officeDocument/2006/relationships/image" Target="../media/image15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tags" Target="../tags/tag50.xml"/><Relationship Id="rId4" Type="http://schemas.openxmlformats.org/officeDocument/2006/relationships/image" Target="../media/image15.pn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chemeClr val="bg1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chemeClr val="bg1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chemeClr val="bg1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chemeClr val="bg1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chemeClr val="bg1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chemeClr val="bg1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chemeClr val="bg1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10859135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 algn="l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Appreciate the d</a:t>
            </a:r>
            <a:r>
              <a:rPr lang="zh-CN" altLang="en-US" dirty="0"/>
              <a:t>escription of rabbits in literary classics</a:t>
            </a:r>
            <a:r>
              <a:rPr lang="en-US" altLang="zh-CN" dirty="0"/>
              <a:t>  </a:t>
            </a:r>
            <a:r>
              <a:rPr lang="en-US" altLang="zh-CN" baseline="-2500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altLang="zh-CN" i="1" baseline="-2500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Women in Love</a:t>
            </a:r>
            <a:endParaRPr lang="zh-CN" altLang="en-US" baseline="-25000" dirty="0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 </a:t>
            </a:r>
            <a:endParaRPr lang="en-US" altLang="zh-CN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17109" t="11095" r="17318" b="9646"/>
          <a:stretch>
            <a:fillRect/>
          </a:stretch>
        </p:blipFill>
        <p:spPr>
          <a:xfrm>
            <a:off x="9264650" y="4396740"/>
            <a:ext cx="2909570" cy="24968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6385" y="781050"/>
            <a:ext cx="11609705" cy="5569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/>
              <a:t>A Rabbit</a:t>
            </a:r>
            <a:endParaRPr lang="zh-CN" altLang="en-US" sz="2400" b="1"/>
          </a:p>
          <a:p>
            <a:r>
              <a:rPr lang="en-US" altLang="zh-CN" sz="2000" b="1"/>
              <a:t>     </a:t>
            </a:r>
            <a:r>
              <a:rPr lang="zh-CN" altLang="en-US" sz="2400" b="1"/>
              <a:t>And suddenly the rabbit, which </a:t>
            </a:r>
            <a:r>
              <a:rPr lang="zh-CN" altLang="en-US" sz="2400" b="1" u="sng">
                <a:solidFill>
                  <a:srgbClr val="C00000"/>
                </a:solidFill>
              </a:rPr>
              <a:t>had been crouching</a:t>
            </a:r>
            <a:r>
              <a:rPr lang="zh-CN" altLang="en-US" sz="2400" b="1" u="sng" baseline="-25000">
                <a:solidFill>
                  <a:srgbClr val="C00000"/>
                </a:solidFill>
                <a:sym typeface="+mn-ea"/>
              </a:rPr>
              <a:t>动作描写</a:t>
            </a:r>
            <a:r>
              <a:rPr lang="zh-CN" altLang="en-US" sz="2400" b="1"/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as if it were a</a:t>
            </a:r>
            <a:r>
              <a:rPr lang="en-US" altLang="zh-CN" sz="2400" b="1" u="sng">
                <a:solidFill>
                  <a:srgbClr val="0070C0"/>
                </a:solidFill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flower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, so </a:t>
            </a:r>
            <a:r>
              <a:rPr lang="zh-CN" altLang="en-US" sz="2400" b="1" u="sng">
                <a:solidFill>
                  <a:schemeClr val="accent2">
                    <a:lumMod val="50000"/>
                  </a:schemeClr>
                </a:solidFill>
              </a:rPr>
              <a:t>still and soft</a:t>
            </a:r>
            <a:r>
              <a:rPr lang="zh-CN" altLang="en-US" sz="2400" b="1" u="sng" baseline="-25000">
                <a:solidFill>
                  <a:schemeClr val="accent2">
                    <a:lumMod val="50000"/>
                  </a:schemeClr>
                </a:solidFill>
                <a:sym typeface="+mn-ea"/>
              </a:rPr>
              <a:t>神态描写</a:t>
            </a:r>
            <a:r>
              <a:rPr lang="zh-CN" altLang="en-US" sz="2400" b="1"/>
              <a:t>, suddenly </a:t>
            </a:r>
            <a:r>
              <a:rPr lang="zh-CN" altLang="en-US" sz="2400" b="1" u="sng">
                <a:solidFill>
                  <a:srgbClr val="C00000"/>
                </a:solidFill>
              </a:rPr>
              <a:t>burst into life</a:t>
            </a:r>
            <a:r>
              <a:rPr lang="zh-CN" altLang="en-US" sz="2400" b="1" u="sng" baseline="-25000">
                <a:solidFill>
                  <a:srgbClr val="C00000"/>
                </a:solidFill>
                <a:sym typeface="+mn-ea"/>
              </a:rPr>
              <a:t>动作描写</a:t>
            </a:r>
            <a:r>
              <a:rPr lang="zh-CN" altLang="en-US" sz="2400" b="1"/>
              <a:t>. </a:t>
            </a:r>
            <a:r>
              <a:rPr lang="zh-CN" altLang="en-US" sz="2400" b="1" u="sng">
                <a:solidFill>
                  <a:srgbClr val="7030A0"/>
                </a:solidFill>
              </a:rPr>
              <a:t>Round and round the</a:t>
            </a:r>
            <a:r>
              <a:rPr lang="en-US" altLang="zh-CN" sz="2400" b="1" u="sng">
                <a:solidFill>
                  <a:srgbClr val="7030A0"/>
                </a:solidFill>
              </a:rPr>
              <a:t> </a:t>
            </a:r>
            <a:r>
              <a:rPr lang="zh-CN" altLang="en-US" sz="2400" b="1" u="sng">
                <a:solidFill>
                  <a:srgbClr val="7030A0"/>
                </a:solidFill>
              </a:rPr>
              <a:t>court it went</a:t>
            </a:r>
            <a:r>
              <a:rPr lang="zh-CN" altLang="en-US" sz="2400" b="1" u="sng" baseline="-25000">
                <a:solidFill>
                  <a:srgbClr val="7030A0"/>
                </a:solidFill>
                <a:sym typeface="+mn-ea"/>
              </a:rPr>
              <a:t>排比</a:t>
            </a:r>
            <a:r>
              <a:rPr lang="zh-CN" altLang="en-US" sz="2400" b="1"/>
              <a:t>, </a:t>
            </a:r>
            <a:r>
              <a:rPr lang="zh-CN" altLang="en-US" sz="2400" b="1" u="sng">
                <a:solidFill>
                  <a:srgbClr val="0070C0"/>
                </a:solidFill>
              </a:rPr>
              <a:t>as if shot from a gun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, </a:t>
            </a:r>
            <a:r>
              <a:rPr lang="zh-CN" altLang="en-US" sz="2400" b="1" u="sng">
                <a:solidFill>
                  <a:srgbClr val="7030A0"/>
                </a:solidFill>
              </a:rPr>
              <a:t>round and round</a:t>
            </a:r>
            <a:r>
              <a:rPr lang="zh-CN" altLang="en-US" sz="2400" b="1"/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like a furry</a:t>
            </a:r>
            <a:r>
              <a:rPr lang="en-US" altLang="zh-CN" sz="2400" b="1" u="sng">
                <a:solidFill>
                  <a:srgbClr val="0070C0"/>
                </a:solidFill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meteorite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, in a </a:t>
            </a:r>
            <a:r>
              <a:rPr lang="zh-CN" altLang="en-US" sz="2400" b="1" u="sng"/>
              <a:t>tense ha</a:t>
            </a:r>
            <a:r>
              <a:rPr lang="en-US" altLang="zh-CN" sz="2400" b="1" u="sng"/>
              <a:t>r</a:t>
            </a:r>
            <a:r>
              <a:rPr lang="zh-CN" altLang="en-US" sz="2400" b="1" u="sng"/>
              <a:t>d</a:t>
            </a:r>
            <a:r>
              <a:rPr lang="zh-CN" altLang="en-US" sz="2400" b="1"/>
              <a:t> circle </a:t>
            </a:r>
            <a:r>
              <a:rPr lang="zh-CN" altLang="en-US" sz="2400" b="1" u="sng">
                <a:solidFill>
                  <a:srgbClr val="0070C0"/>
                </a:solidFill>
              </a:rPr>
              <a:t>that seemed to bind their brains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. They all</a:t>
            </a:r>
            <a:r>
              <a:rPr lang="en-US" altLang="zh-CN" sz="2400" b="1"/>
              <a:t> </a:t>
            </a:r>
            <a:r>
              <a:rPr lang="zh-CN" altLang="en-US" sz="2400" b="1" u="sng">
                <a:solidFill>
                  <a:srgbClr val="C00000"/>
                </a:solidFill>
              </a:rPr>
              <a:t>stood </a:t>
            </a:r>
            <a:r>
              <a:rPr lang="zh-CN" altLang="en-US" sz="2400" b="1" u="sng">
                <a:solidFill>
                  <a:schemeClr val="accent2">
                    <a:lumMod val="50000"/>
                  </a:schemeClr>
                </a:solidFill>
              </a:rPr>
              <a:t>in amazement</a:t>
            </a:r>
            <a:r>
              <a:rPr lang="zh-CN" altLang="en-US" sz="2400" b="1" u="sng" baseline="-25000">
                <a:solidFill>
                  <a:schemeClr val="accent2">
                    <a:lumMod val="50000"/>
                  </a:schemeClr>
                </a:solidFill>
                <a:sym typeface="+mn-ea"/>
              </a:rPr>
              <a:t>神态描写</a:t>
            </a:r>
            <a:r>
              <a:rPr lang="zh-CN" altLang="en-US" sz="2400" b="1"/>
              <a:t>, </a:t>
            </a:r>
            <a:r>
              <a:rPr lang="zh-CN" altLang="en-US" sz="2400" b="1" u="sng">
                <a:solidFill>
                  <a:srgbClr val="C00000"/>
                </a:solidFill>
              </a:rPr>
              <a:t>smiling</a:t>
            </a:r>
            <a:r>
              <a:rPr lang="zh-CN" altLang="en-US" sz="2400" b="1" u="sng">
                <a:solidFill>
                  <a:schemeClr val="accent2">
                    <a:lumMod val="50000"/>
                  </a:schemeClr>
                </a:solidFill>
              </a:rPr>
              <a:t> uncannily</a:t>
            </a:r>
            <a:r>
              <a:rPr lang="zh-CN" altLang="en-US" sz="2400" b="1" u="sng" baseline="-25000">
                <a:solidFill>
                  <a:schemeClr val="accent2">
                    <a:lumMod val="50000"/>
                  </a:schemeClr>
                </a:solidFill>
                <a:sym typeface="+mn-ea"/>
              </a:rPr>
              <a:t>神态描写</a:t>
            </a:r>
            <a:r>
              <a:rPr lang="zh-CN" altLang="en-US" sz="2400" b="1"/>
              <a:t>, </a:t>
            </a:r>
            <a:r>
              <a:rPr lang="zh-CN" altLang="en-US" sz="2400" b="1" u="sng">
                <a:solidFill>
                  <a:srgbClr val="0070C0"/>
                </a:solidFill>
              </a:rPr>
              <a:t>as if the rabbit were obeying some</a:t>
            </a:r>
            <a:r>
              <a:rPr lang="en-US" altLang="zh-CN" sz="2400" b="1" u="sng">
                <a:solidFill>
                  <a:srgbClr val="0070C0"/>
                </a:solidFill>
              </a:rPr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unknown incantation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. </a:t>
            </a:r>
            <a:r>
              <a:rPr lang="zh-CN" altLang="en-US" sz="2400" b="1" u="sng">
                <a:solidFill>
                  <a:srgbClr val="7030A0"/>
                </a:solidFill>
              </a:rPr>
              <a:t>Round and round it flew</a:t>
            </a:r>
            <a:r>
              <a:rPr lang="zh-CN" altLang="en-US" sz="2400" b="1" u="sng" baseline="-25000">
                <a:solidFill>
                  <a:srgbClr val="7030A0"/>
                </a:solidFill>
                <a:sym typeface="+mn-ea"/>
              </a:rPr>
              <a:t>排比</a:t>
            </a:r>
            <a:r>
              <a:rPr lang="zh-CN" altLang="en-US" sz="2400" b="1"/>
              <a:t>, on the grass under the </a:t>
            </a:r>
            <a:r>
              <a:rPr lang="zh-CN" altLang="en-US" sz="2400" b="1" u="sng"/>
              <a:t>old</a:t>
            </a:r>
            <a:r>
              <a:rPr lang="en-US" altLang="zh-CN" sz="2400" b="1" u="sng"/>
              <a:t> </a:t>
            </a:r>
            <a:r>
              <a:rPr lang="zh-CN" altLang="en-US" sz="2400" b="1" u="sng"/>
              <a:t>red</a:t>
            </a:r>
            <a:r>
              <a:rPr lang="zh-CN" altLang="en-US" sz="2400" b="1"/>
              <a:t> walls </a:t>
            </a:r>
            <a:r>
              <a:rPr lang="zh-CN" altLang="en-US" sz="2400" b="1" u="sng">
                <a:solidFill>
                  <a:srgbClr val="0070C0"/>
                </a:solidFill>
              </a:rPr>
              <a:t>like a storm</a:t>
            </a:r>
            <a:r>
              <a:rPr lang="zh-CN" altLang="en-US" sz="2400" b="1" u="sng" baseline="-25000">
                <a:solidFill>
                  <a:srgbClr val="0070C0"/>
                </a:solidFill>
                <a:sym typeface="+mn-ea"/>
              </a:rPr>
              <a:t>比喻</a:t>
            </a:r>
            <a:r>
              <a:rPr lang="zh-CN" altLang="en-US" sz="2400" b="1"/>
              <a:t>.</a:t>
            </a:r>
            <a:endParaRPr lang="zh-CN" altLang="en-US" sz="2000" b="1"/>
          </a:p>
          <a:p>
            <a:pPr algn="ctr"/>
            <a:r>
              <a:rPr lang="en-US" altLang="zh-CN" sz="2000" b="1"/>
              <a:t>  </a:t>
            </a:r>
            <a:r>
              <a:rPr lang="en-US" altLang="zh-CN" b="1"/>
              <a:t>野兔</a:t>
            </a:r>
            <a:endParaRPr lang="en-US" altLang="zh-CN"/>
          </a:p>
          <a:p>
            <a:r>
              <a:rPr lang="en-US" altLang="zh-CN"/>
              <a:t>     野兔直软瘫地缩在地上，静默得像是一朵花。它这时冷不防又活了过来，绕着院子一圈又一圈地奔跑，快得像是枪膛里射出的子弹，又像是披上了毛皮的一颗流星，那个飞跑旋转的圈子像是要把他们的头脑给箍住。他们都惊愕地站在那儿，怪模怪样地微笑着，就像野兔在遵从某种鲜为人知的妖术。在旧红砖围墙下的青草地上，兔子一圈圈地飞跑着，活像是卷起了一场风暴</a:t>
            </a:r>
            <a:r>
              <a:rPr lang="zh-CN" altLang="en-US"/>
              <a:t>。</a:t>
            </a:r>
            <a:endParaRPr lang="en-US" altLang="zh-CN"/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crouch /kraʊtʃ/ v. 蹲下，蹲伏；俯身接近；（动物）蜷伏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meteorite /ˈmiːtiəraɪt/ n. 陨石，陨星；流星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bind /baɪnd/ v. 捆绑，系；包扎；使紧密联系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uncannily /ʌnˈkænɪli/ adv. 惊异地；神秘地；不寻常地；危险地   uncanny adj.神秘的；离奇的；可怕的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incantation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/ˌɪnkænˈteɪʃn/ n.咒语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10735310" cy="37846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Appreciate the description of rabbits in literary classics</a:t>
            </a:r>
            <a:r>
              <a:rPr lang="en-US" altLang="zh-CN" dirty="0"/>
              <a:t>   </a:t>
            </a:r>
            <a:r>
              <a:rPr lang="en-US" altLang="zh-CN" baseline="-2500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altLang="zh-CN" i="1" baseline="-2500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Women in Love</a:t>
            </a:r>
            <a:endParaRPr lang="zh-CN" altLang="en-US" baseline="-25000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文本框 2"/>
          <p:cNvSpPr txBox="1"/>
          <p:nvPr/>
        </p:nvSpPr>
        <p:spPr>
          <a:xfrm>
            <a:off x="286385" y="781050"/>
            <a:ext cx="11501120" cy="5415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/>
              <a:t>     </a:t>
            </a:r>
            <a:r>
              <a:rPr lang="zh-CN" altLang="en-US" sz="2400" b="1"/>
              <a:t>And then quite suddenly it </a:t>
            </a:r>
            <a:r>
              <a:rPr lang="zh-CN" altLang="en-US" sz="2400" b="1" u="sng">
                <a:solidFill>
                  <a:srgbClr val="C00000"/>
                </a:solidFill>
              </a:rPr>
              <a:t>settled down</a:t>
            </a:r>
            <a:r>
              <a:rPr lang="zh-CN" altLang="en-US" sz="2400" b="1"/>
              <a:t>, </a:t>
            </a:r>
            <a:r>
              <a:rPr lang="zh-CN" altLang="en-US" sz="2400" b="1" u="sng">
                <a:solidFill>
                  <a:srgbClr val="C00000"/>
                </a:solidFill>
              </a:rPr>
              <a:t>hobbled</a:t>
            </a:r>
            <a:r>
              <a:rPr lang="zh-CN" altLang="en-US" sz="2400" b="1" u="sng" baseline="-25000">
                <a:solidFill>
                  <a:srgbClr val="C00000"/>
                </a:solidFill>
              </a:rPr>
              <a:t>动作描写</a:t>
            </a:r>
            <a:r>
              <a:rPr lang="zh-CN" altLang="en-US" sz="2400" b="1"/>
              <a:t> among the grass,</a:t>
            </a:r>
            <a:r>
              <a:rPr lang="en-US" altLang="zh-CN" sz="2400" b="1"/>
              <a:t> </a:t>
            </a:r>
            <a:r>
              <a:rPr lang="zh-CN" altLang="en-US" sz="2400" b="1"/>
              <a:t>and </a:t>
            </a:r>
            <a:r>
              <a:rPr lang="zh-CN" altLang="en-US" sz="2400" b="1" u="sng">
                <a:solidFill>
                  <a:srgbClr val="C00000"/>
                </a:solidFill>
              </a:rPr>
              <a:t>sat considering</a:t>
            </a:r>
            <a:r>
              <a:rPr lang="zh-CN" altLang="en-US" sz="2400" b="1"/>
              <a:t>,</a:t>
            </a:r>
            <a:r>
              <a:rPr lang="en-US" altLang="zh-CN" sz="2400" b="1"/>
              <a:t> </a:t>
            </a:r>
            <a:r>
              <a:rPr lang="zh-CN" altLang="en-US" sz="2400" b="1"/>
              <a:t>its nose </a:t>
            </a:r>
            <a:r>
              <a:rPr lang="zh-CN" altLang="en-US" sz="2400" b="1" u="sng">
                <a:solidFill>
                  <a:srgbClr val="C00000"/>
                </a:solidFill>
              </a:rPr>
              <a:t>twitching</a:t>
            </a:r>
            <a:r>
              <a:rPr lang="zh-CN" altLang="en-US" sz="2400" b="1" u="sng" baseline="-25000">
                <a:solidFill>
                  <a:srgbClr val="C00000"/>
                </a:solidFill>
                <a:sym typeface="+mn-ea"/>
              </a:rPr>
              <a:t>动作描写</a:t>
            </a:r>
            <a:r>
              <a:rPr lang="zh-CN" altLang="en-US" sz="2400" b="1"/>
              <a:t> </a:t>
            </a:r>
            <a:r>
              <a:rPr lang="zh-CN" altLang="en-US" sz="2400" b="1" u="sng">
                <a:solidFill>
                  <a:srgbClr val="0070C0"/>
                </a:solidFill>
              </a:rPr>
              <a:t>like a bit of fluff in the wind</a:t>
            </a:r>
            <a:r>
              <a:rPr lang="zh-CN" altLang="en-US" sz="2400" b="1" u="sng" baseline="-25000">
                <a:solidFill>
                  <a:srgbClr val="0070C0"/>
                </a:solidFill>
              </a:rPr>
              <a:t>比喻</a:t>
            </a:r>
            <a:r>
              <a:rPr lang="zh-CN" altLang="en-US" sz="2400" b="1"/>
              <a:t>. After</a:t>
            </a:r>
            <a:r>
              <a:rPr lang="en-US" altLang="zh-CN" sz="2400" b="1"/>
              <a:t> </a:t>
            </a:r>
            <a:r>
              <a:rPr lang="zh-CN" altLang="en-US" sz="2400" b="1"/>
              <a:t>having considered for a few minutes, </a:t>
            </a:r>
            <a:r>
              <a:rPr lang="zh-CN" altLang="en-US" sz="2400" b="1" u="sng">
                <a:solidFill>
                  <a:schemeClr val="accent6">
                    <a:lumMod val="50000"/>
                  </a:schemeClr>
                </a:solidFill>
              </a:rPr>
              <a:t>a soft bunch with a black, opent-eye</a:t>
            </a:r>
            <a:r>
              <a:rPr lang="zh-CN" altLang="en-US" sz="2400" b="1" u="sng" baseline="-25000">
                <a:solidFill>
                  <a:schemeClr val="accent6">
                    <a:lumMod val="50000"/>
                  </a:schemeClr>
                </a:solidFill>
              </a:rPr>
              <a:t>外貌描写</a:t>
            </a:r>
            <a:r>
              <a:rPr lang="zh-CN" altLang="en-US" sz="2400" b="1"/>
              <a:t>,</a:t>
            </a:r>
            <a:r>
              <a:rPr lang="en-US" altLang="zh-CN" sz="2400" b="1"/>
              <a:t> </a:t>
            </a:r>
            <a:r>
              <a:rPr lang="zh-CN" altLang="en-US" sz="2400" b="1"/>
              <a:t>which </a:t>
            </a:r>
            <a:r>
              <a:rPr lang="zh-CN" altLang="en-US" sz="2400" b="1">
                <a:solidFill>
                  <a:srgbClr val="7030A0"/>
                </a:solidFill>
              </a:rPr>
              <a:t>perhaps</a:t>
            </a:r>
            <a:r>
              <a:rPr lang="zh-CN" altLang="en-US" sz="2400" b="1"/>
              <a:t> was looking at them, </a:t>
            </a:r>
            <a:r>
              <a:rPr lang="zh-CN" altLang="en-US" sz="2400" b="1" u="sng">
                <a:solidFill>
                  <a:srgbClr val="7030A0"/>
                </a:solidFill>
              </a:rPr>
              <a:t>perbaps</a:t>
            </a:r>
            <a:r>
              <a:rPr lang="zh-CN" altLang="en-US" sz="2400" b="1" u="sng" baseline="-25000">
                <a:solidFill>
                  <a:srgbClr val="7030A0"/>
                </a:solidFill>
              </a:rPr>
              <a:t>排比</a:t>
            </a:r>
            <a:r>
              <a:rPr lang="zh-CN" altLang="en-US" sz="2400" b="1"/>
              <a:t> was not,</a:t>
            </a:r>
            <a:r>
              <a:rPr lang="en-US" altLang="zh-CN" sz="2400" b="1"/>
              <a:t> </a:t>
            </a:r>
            <a:r>
              <a:rPr lang="zh-CN" altLang="en-US" sz="2400" b="1"/>
              <a:t>it </a:t>
            </a:r>
            <a:r>
              <a:rPr lang="zh-CN" altLang="en-US" sz="2400" b="1" u="sng">
                <a:solidFill>
                  <a:srgbClr val="C00000"/>
                </a:solidFill>
              </a:rPr>
              <a:t>hobbled</a:t>
            </a:r>
            <a:r>
              <a:rPr lang="zh-CN" altLang="en-US" sz="2400" b="1" u="sng" baseline="-25000">
                <a:solidFill>
                  <a:srgbClr val="C00000"/>
                </a:solidFill>
                <a:sym typeface="+mn-ea"/>
              </a:rPr>
              <a:t>动作描写</a:t>
            </a:r>
            <a:r>
              <a:rPr lang="zh-CN" altLang="en-US" sz="2400" b="1"/>
              <a:t> 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</a:rPr>
              <a:t>cal</a:t>
            </a:r>
            <a:r>
              <a:rPr lang="en-US" altLang="zh-CN" sz="2400" b="1">
                <a:solidFill>
                  <a:schemeClr val="accent2">
                    <a:lumMod val="50000"/>
                  </a:schemeClr>
                </a:solidFill>
              </a:rPr>
              <a:t>m</a:t>
            </a:r>
            <a:r>
              <a:rPr lang="zh-CN" altLang="en-US" sz="2400" b="1">
                <a:solidFill>
                  <a:schemeClr val="accent2">
                    <a:lumMod val="50000"/>
                  </a:schemeClr>
                </a:solidFill>
              </a:rPr>
              <a:t>ly</a:t>
            </a:r>
            <a:r>
              <a:rPr lang="en-US" altLang="zh-CN" sz="2400" b="1"/>
              <a:t> </a:t>
            </a:r>
            <a:r>
              <a:rPr lang="zh-CN" altLang="en-US" sz="2400" b="1"/>
              <a:t>forward and </a:t>
            </a:r>
            <a:r>
              <a:rPr lang="zh-CN" altLang="en-US" sz="2400" b="1" u="sng">
                <a:solidFill>
                  <a:srgbClr val="C00000"/>
                </a:solidFill>
              </a:rPr>
              <a:t>began to nibble</a:t>
            </a:r>
            <a:r>
              <a:rPr lang="zh-CN" altLang="en-US" sz="2400" b="1"/>
              <a:t> the grass </a:t>
            </a:r>
            <a:r>
              <a:rPr lang="zh-CN" altLang="en-US" sz="2400" b="1" u="sng">
                <a:solidFill>
                  <a:schemeClr val="accent2">
                    <a:lumMod val="50000"/>
                  </a:schemeClr>
                </a:solidFill>
              </a:rPr>
              <a:t>with that mean motion of a rabbit's</a:t>
            </a:r>
            <a:r>
              <a:rPr lang="en-US" altLang="zh-CN" sz="2400" b="1" u="sng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zh-CN" sz="2400" b="1" u="sng">
                <a:solidFill>
                  <a:schemeClr val="accent2">
                    <a:lumMod val="50000"/>
                  </a:schemeClr>
                </a:solidFill>
                <a:sym typeface="+mn-ea"/>
              </a:rPr>
              <a:t>quick eating</a:t>
            </a:r>
            <a:r>
              <a:rPr lang="zh-CN" altLang="en-US" sz="2400" b="1" u="sng" baseline="-25000">
                <a:solidFill>
                  <a:schemeClr val="accent2">
                    <a:lumMod val="50000"/>
                  </a:schemeClr>
                </a:solidFill>
                <a:sym typeface="+mn-ea"/>
              </a:rPr>
              <a:t>神态描写</a:t>
            </a:r>
            <a:r>
              <a:rPr lang="en-US" altLang="zh-CN" sz="2400" b="1">
                <a:sym typeface="+mn-ea"/>
              </a:rPr>
              <a:t>.</a:t>
            </a:r>
            <a:r>
              <a:rPr lang="en-US" altLang="zh-CN" sz="2400" b="1"/>
              <a:t> (D. H. Lawrence, </a:t>
            </a:r>
            <a:r>
              <a:rPr lang="en-US" altLang="zh-CN" sz="2400" b="1" i="1"/>
              <a:t>Women in Love</a:t>
            </a:r>
            <a:r>
              <a:rPr lang="en-US" altLang="zh-CN" sz="2400" b="1"/>
              <a:t>)</a:t>
            </a:r>
            <a:endParaRPr lang="en-US" altLang="zh-CN" sz="2000" b="1"/>
          </a:p>
          <a:p>
            <a:r>
              <a:rPr lang="en-US" altLang="zh-CN"/>
              <a:t>     随后它又出人意料地停了下采，在草地上蹒跚而行，又蹲在那里思索着什么，鼻子抽动着，如同风中的一片绒毛。它像是一团软软和和的毛球，上面有乌黑的大眼睛；那双眼睛也许在看着他们，也许根本就没瞧他们、这样考虑了好几分钟，它又镇静地一瘸一拐地朝前走了几步，便带着野兔那种难看的快吃快嚼相开始小口小口地吃草。（梁一三  译）</a:t>
            </a:r>
            <a:endParaRPr lang="en-US" altLang="zh-CN"/>
          </a:p>
          <a:p>
            <a:endParaRPr lang="en-US" altLang="zh-CN"/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hobble /ˈhɒb(ə)l/ v./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n.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蹒跚；跛行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twitch /twɪtʃ/ v./n.（使）抽搐，（使）抽动；猛拉，急扯；扯绳勒（马）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fluff /flʌf/（禽兽，尤指幼者的）绒毛;（衣服等上的）绒毛，蓬松毛团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bunch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/bʌntʃ/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v./n.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束，串，扎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nibble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/ˈnɪb(ə)l/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 v.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啃，小口咬；反复轻咬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mean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/miːn/ adj. 吝啬的，小气的；脾气极坏的; 残忍的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motion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 /ˈməʊʃn/ n.运动，移动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</a:rPr>
              <a:t>；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</a:rPr>
              <a:t>动作; 手势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615" y="3892550"/>
            <a:ext cx="3954145" cy="296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4571954" y="2276226"/>
            <a:ext cx="5484495" cy="33020"/>
          </a:xfrm>
          <a:prstGeom prst="line">
            <a:avLst/>
          </a:prstGeom>
          <a:ln w="22225">
            <a:solidFill>
              <a:srgbClr val="D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4"/>
          <p:cNvSpPr txBox="1"/>
          <p:nvPr/>
        </p:nvSpPr>
        <p:spPr>
          <a:xfrm>
            <a:off x="4296053" y="1700275"/>
            <a:ext cx="8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3600" dirty="0">
                <a:solidFill>
                  <a:srgbClr val="C00000"/>
                </a:solidFill>
                <a:latin typeface="+mn-ea"/>
              </a:rPr>
              <a:t>02</a:t>
            </a:r>
            <a:endParaRPr lang="en-US" altLang="zh-CN" sz="3600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5122" name="Picture 2" descr="“冉冉秋光留不住，满阶红叶暮。”在紫禁城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-635" y="-56515"/>
            <a:ext cx="4034790" cy="69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60884a1a7008506ba41c88ab13dc0aa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268" t="26574" r="9280" b="28437"/>
          <a:stretch>
            <a:fillRect/>
          </a:stretch>
        </p:blipFill>
        <p:spPr>
          <a:xfrm>
            <a:off x="8472170" y="681355"/>
            <a:ext cx="3616960" cy="2071370"/>
          </a:xfrm>
          <a:prstGeom prst="rect">
            <a:avLst/>
          </a:prstGeom>
        </p:spPr>
      </p:pic>
      <p:sp>
        <p:nvSpPr>
          <p:cNvPr id="20482" name="Rectangle 2"/>
          <p:cNvSpPr txBox="1"/>
          <p:nvPr>
            <p:custDataLst>
              <p:tags r:id="rId4"/>
            </p:custDataLst>
          </p:nvPr>
        </p:nvSpPr>
        <p:spPr>
          <a:xfrm>
            <a:off x="4439920" y="1412875"/>
            <a:ext cx="5332730" cy="106616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914400" eaLnBrk="1" hangingPunct="1">
              <a:lnSpc>
                <a:spcPct val="9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大展红兔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buNone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Rabbit and its colors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415415" y="548640"/>
            <a:ext cx="21215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b="1" i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兔年开学第一课</a:t>
            </a:r>
            <a:endParaRPr lang="zh-CN" altLang="en-US" b="1" i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972425" y="2834005"/>
            <a:ext cx="4219575" cy="4029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3224530" y="404495"/>
            <a:ext cx="809625" cy="66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9647555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dirty="0"/>
              <a:t>T</a:t>
            </a:r>
            <a:r>
              <a:rPr lang="zh-CN" altLang="en-US" dirty="0"/>
              <a:t>he court full of fragrance</a:t>
            </a:r>
            <a:r>
              <a:rPr lang="en-US" altLang="zh-CN" dirty="0"/>
              <a:t> national colors《满庭芳·国色》</a:t>
            </a:r>
            <a:endParaRPr lang="en-US" altLang="zh-CN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" name="图片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pic>
        <p:nvPicPr>
          <p:cNvPr id="3" name="图片 2" descr="微信图片_202302041408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8436" name="图片 18436" descr="fu_2b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08385" y="156210"/>
            <a:ext cx="827405" cy="2165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2. 央视春晚《满庭芳·国色》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9645" y="868045"/>
            <a:ext cx="9302750" cy="5419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16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Chinese </a:t>
            </a:r>
            <a:r>
              <a:rPr lang="zh-CN" altLang="en-US" dirty="0"/>
              <a:t>ancient poetry</a:t>
            </a: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l="28270" r="9758"/>
          <a:stretch>
            <a:fillRect/>
          </a:stretch>
        </p:blipFill>
        <p:spPr>
          <a:xfrm>
            <a:off x="335280" y="764540"/>
            <a:ext cx="2683510" cy="30422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l="27363" r="6352"/>
          <a:stretch>
            <a:fillRect/>
          </a:stretch>
        </p:blipFill>
        <p:spPr>
          <a:xfrm>
            <a:off x="3114040" y="764540"/>
            <a:ext cx="2802890" cy="3025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4558" r="4772"/>
          <a:stretch>
            <a:fillRect/>
          </a:stretch>
        </p:blipFill>
        <p:spPr>
          <a:xfrm>
            <a:off x="6013450" y="748030"/>
            <a:ext cx="2578735" cy="30422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rcRect l="24096" r="5989"/>
          <a:stretch>
            <a:fillRect/>
          </a:stretch>
        </p:blipFill>
        <p:spPr>
          <a:xfrm>
            <a:off x="8688705" y="724535"/>
            <a:ext cx="2521585" cy="30854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rcRect l="25562" r="4104" b="6310"/>
          <a:stretch>
            <a:fillRect/>
          </a:stretch>
        </p:blipFill>
        <p:spPr>
          <a:xfrm>
            <a:off x="306070" y="3844290"/>
            <a:ext cx="2712085" cy="2920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rcRect l="26134" r="5850"/>
          <a:stretch>
            <a:fillRect/>
          </a:stretch>
        </p:blipFill>
        <p:spPr>
          <a:xfrm>
            <a:off x="3114040" y="3824605"/>
            <a:ext cx="2802890" cy="29470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rcRect l="26051" r="4607"/>
          <a:stretch>
            <a:fillRect/>
          </a:stretch>
        </p:blipFill>
        <p:spPr>
          <a:xfrm>
            <a:off x="6012815" y="3838575"/>
            <a:ext cx="2578100" cy="2927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rcRect l="13612" r="8111" b="5354"/>
          <a:stretch>
            <a:fillRect/>
          </a:stretch>
        </p:blipFill>
        <p:spPr>
          <a:xfrm>
            <a:off x="8686165" y="3855720"/>
            <a:ext cx="2524125" cy="2917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pic>
        <p:nvPicPr>
          <p:cNvPr id="18436" name="图片 18436" descr="fu_2b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208385" y="156210"/>
            <a:ext cx="827405" cy="2165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5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单色颜色词</a:t>
            </a:r>
            <a:endParaRPr lang="zh-CN" altLang="en-US"/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9090" y="781050"/>
            <a:ext cx="115824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    </a:t>
            </a:r>
            <a:r>
              <a:rPr lang="zh-CN" altLang="en-US" b="1"/>
              <a:t>有些事物只有一种颜色，在语言中可采用单色颜色词来表示，此类词汇有：white(白色）、black(黑色）、brown(棕色）、red(红色）、orange(橙色）、yellow(黄色）、green(绿色）、blue(蓝色）、purple(紫色）、grey(灰色）等。单色颜色词形态简单，不为其它颜色词所包含。</a:t>
            </a:r>
            <a:endParaRPr lang="zh-CN" altLang="en-US" b="1"/>
          </a:p>
          <a:p>
            <a:r>
              <a:rPr lang="en-US" altLang="zh-CN" b="1"/>
              <a:t>      </a:t>
            </a:r>
            <a:r>
              <a:rPr lang="zh-CN" altLang="en-US" b="1"/>
              <a:t>此外，单色颜色词搭配也较为自由，在语言中使用频率较高，一般作形容词修饰名词，常见的表达有：</a:t>
            </a:r>
            <a:r>
              <a:rPr lang="zh-CN" altLang="en-US" b="1">
                <a:solidFill>
                  <a:srgbClr val="C00000"/>
                </a:solidFill>
              </a:rPr>
              <a:t>red figure</a:t>
            </a:r>
            <a:r>
              <a:rPr lang="zh-CN" altLang="en-US" b="1"/>
              <a:t>(赤字）、</a:t>
            </a:r>
            <a:r>
              <a:rPr lang="zh-CN" altLang="en-US" b="1">
                <a:solidFill>
                  <a:srgbClr val="C00000"/>
                </a:solidFill>
              </a:rPr>
              <a:t>green food</a:t>
            </a:r>
            <a:r>
              <a:rPr lang="zh-CN" altLang="en-US" b="1"/>
              <a:t>(绿色食品）、</a:t>
            </a:r>
            <a:r>
              <a:rPr lang="zh-CN" altLang="en-US" b="1">
                <a:solidFill>
                  <a:srgbClr val="C00000"/>
                </a:solidFill>
              </a:rPr>
              <a:t>blue sky</a:t>
            </a:r>
            <a:r>
              <a:rPr lang="zh-CN" altLang="en-US" b="1"/>
              <a:t>(蓝天）、</a:t>
            </a:r>
            <a:r>
              <a:rPr lang="zh-CN" altLang="en-US" b="1">
                <a:solidFill>
                  <a:srgbClr val="C00000"/>
                </a:solidFill>
              </a:rPr>
              <a:t>grey area</a:t>
            </a:r>
            <a:r>
              <a:rPr lang="zh-CN" altLang="en-US" b="1"/>
              <a:t>(灰色地带）、</a:t>
            </a:r>
            <a:r>
              <a:rPr lang="zh-CN" altLang="en-US" b="1">
                <a:solidFill>
                  <a:srgbClr val="C00000"/>
                </a:solidFill>
              </a:rPr>
              <a:t>white flag</a:t>
            </a:r>
            <a:r>
              <a:rPr lang="zh-CN" altLang="en-US" b="1"/>
              <a:t>(白旗）、</a:t>
            </a:r>
            <a:r>
              <a:rPr lang="zh-CN" altLang="en-US" b="1">
                <a:solidFill>
                  <a:srgbClr val="C00000"/>
                </a:solidFill>
              </a:rPr>
              <a:t>black market</a:t>
            </a:r>
            <a:r>
              <a:rPr lang="zh-CN" altLang="en-US" b="1"/>
              <a:t>(黑市）等。</a:t>
            </a:r>
            <a:endParaRPr lang="zh-CN" altLang="en-US" b="1"/>
          </a:p>
          <a:p>
            <a:r>
              <a:rPr lang="zh-CN" altLang="en-US" b="1"/>
              <a:t> </a:t>
            </a:r>
            <a:r>
              <a:rPr lang="en-US" altLang="zh-CN" b="1"/>
              <a:t>    </a:t>
            </a:r>
            <a:r>
              <a:rPr lang="zh-CN" altLang="en-US" b="1"/>
              <a:t>单色颜色词也包括一些不常用的词汇，如</a:t>
            </a:r>
            <a:r>
              <a:rPr lang="en-US" altLang="zh-CN" b="1"/>
              <a:t>: </a:t>
            </a:r>
            <a:r>
              <a:rPr lang="zh-CN" altLang="en-US" b="1"/>
              <a:t>azure（蔚蓝的）、blonde(金色的）、fair(白皙的）、pale(苍白的）、somber(暗淡的）、verdant(翠绿的)等。然而，这部分颜色词常受搭配的限制，如blonde 只能和hair搭配，而 fair一般也只用来skin(皮肤）。</a:t>
            </a:r>
            <a:endParaRPr lang="zh-CN" altLang="en-US" b="1"/>
          </a:p>
        </p:txBody>
      </p:sp>
      <p:sp>
        <p:nvSpPr>
          <p:cNvPr id="3" name="文本框 2"/>
          <p:cNvSpPr txBox="1"/>
          <p:nvPr/>
        </p:nvSpPr>
        <p:spPr>
          <a:xfrm>
            <a:off x="2855595" y="3451860"/>
            <a:ext cx="8922385" cy="2717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ts val="25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1.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a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sunset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紫色的落霞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2.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become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          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with rage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气得脸色发紫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3.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faces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by the sun and wind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饱经风吹日晒的赤褐色面孔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4.</a:t>
            </a:r>
            <a:r>
              <a:rPr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She has </a:t>
            </a:r>
            <a:r>
              <a:rPr lang="en-US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</a:t>
            </a:r>
            <a:r>
              <a:rPr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skin and sandy hair. </a:t>
            </a:r>
            <a:endParaRPr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她有着白皙的皮肤和淡茶色的头发</a:t>
            </a:r>
            <a:r>
              <a:rPr 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。</a:t>
            </a:r>
            <a:endParaRPr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5.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His girlfriend was a real uber-babe, with long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           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hair and a big smile. </a:t>
            </a:r>
            <a:endParaRPr lang="zh-CN" altLang="en-US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indent="0" fontAlgn="auto">
              <a:lnSpc>
                <a:spcPts val="2560"/>
              </a:lnSpc>
            </a:pP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他的女友是个超级靓妞，一头长长的金发，脸上带着灿烂的笑容。</a:t>
            </a:r>
            <a:endParaRPr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31540" y="3789045"/>
            <a:ext cx="908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purple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1630" y="4157345"/>
            <a:ext cx="8877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purple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791585" y="4509135"/>
            <a:ext cx="13550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bronzed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35730" y="4796790"/>
            <a:ext cx="7327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fair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07935" y="5445125"/>
            <a:ext cx="11112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blonde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5" grpId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复色颜色词</a:t>
            </a:r>
            <a:endParaRPr>
              <a:solidFill>
                <a:srgbClr val="C00000"/>
              </a:solidFill>
              <a:sym typeface="+mn-ea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9090" y="980440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   </a:t>
            </a:r>
            <a:r>
              <a:rPr b="1"/>
              <a:t>事物有时会具有两种色彩，这两种色彩融合在一起，一个为主色，一个为副色。这在语言中表现为两个单色颜色词并置在一起，构成复色颜色词。一般而言，前面的颜色词表示副色，后面的颜色词指示主色。因此，前面的颜色词常带有形容词词缀-ish</a:t>
            </a:r>
            <a:r>
              <a:rPr lang="zh-CN" b="1"/>
              <a:t>（</a:t>
            </a:r>
            <a:r>
              <a:rPr b="1"/>
              <a:t>表示略带此种色彩</a:t>
            </a:r>
            <a:r>
              <a:rPr lang="zh-CN" b="1"/>
              <a:t>）</a:t>
            </a:r>
            <a:r>
              <a:rPr b="1"/>
              <a:t>，作修饰语用。</a:t>
            </a:r>
            <a:endParaRPr b="1"/>
          </a:p>
        </p:txBody>
      </p:sp>
      <p:sp>
        <p:nvSpPr>
          <p:cNvPr id="4" name="文本框 3"/>
          <p:cNvSpPr txBox="1"/>
          <p:nvPr/>
        </p:nvSpPr>
        <p:spPr>
          <a:xfrm>
            <a:off x="3143885" y="2274570"/>
            <a:ext cx="8018145" cy="36410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purple-red</a:t>
            </a:r>
            <a:r>
              <a:rPr lang="en-US" altLang="zh-CN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紫红色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yellow-red</a:t>
            </a:r>
            <a:r>
              <a:rPr lang="en-US" altLang="zh-CN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黄红色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bluish-green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蓝绿色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yellow-green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黄绿色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red-green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红绿色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gray-green  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灰绿色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bluish-gray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蓝灰色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greenish-yellow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绿黄色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reddish-yellow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红黄色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yellowish-orange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黄橙色 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blue-black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蓝黑色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grayish-black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灰黑色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greenish-brown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绿褐色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 b="1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paleblue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月白色</a:t>
            </a: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 </a:t>
            </a:r>
            <a:endParaRPr lang="en-US" altLang="en-US" b="1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3885" y="2274570"/>
            <a:ext cx="8446770" cy="36410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purple-red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紫红色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yellow-red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黄红色</a:t>
            </a:r>
            <a:endParaRPr lang="zh-CN" altLang="en-US">
              <a:noFill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ts val="3460"/>
              </a:lnSpc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bluish-green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蓝绿色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yellow-green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黄绿色</a:t>
            </a:r>
            <a:endParaRPr lang="zh-CN" altLang="en-US">
              <a:noFill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ts val="3460"/>
              </a:lnSpc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red-green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红绿色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gray-green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灰绿色</a:t>
            </a:r>
            <a:endParaRPr lang="zh-CN" altLang="en-US">
              <a:noFill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bluish-gray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蓝灰色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greenish-yellow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绿黄色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reddish-yellow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红黄色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yellowish-orange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黄橙色</a:t>
            </a:r>
            <a:r>
              <a:rPr lang="zh-CN" altLang="en-US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endParaRPr lang="zh-CN" altLang="en-US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algn="l" fontAlgn="auto">
              <a:lnSpc>
                <a:spcPts val="3460"/>
              </a:lnSpc>
              <a:buClrTx/>
              <a:buSzTx/>
              <a:buFontTx/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blue-black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蓝黑色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grayish-black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灰黑色</a:t>
            </a:r>
            <a:endParaRPr lang="zh-CN" altLang="en-US">
              <a:noFill/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greenish-brown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绿褐色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</a:t>
            </a:r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paleblue   </a:t>
            </a:r>
            <a:r>
              <a:rPr lang="en-US" altLang="zh-CN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</a:t>
            </a:r>
            <a:r>
              <a:rPr lang="zh-CN" altLang="en-US">
                <a:noFill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月白色</a:t>
            </a: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 </a:t>
            </a:r>
            <a:endParaRPr lang="en-US" altLang="en-US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bldLvl="0" animBg="1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间色颜色词</a:t>
            </a:r>
            <a:endParaRPr>
              <a:solidFill>
                <a:srgbClr val="C00000"/>
              </a:solidFill>
              <a:sym typeface="+mn-ea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9090" y="781050"/>
            <a:ext cx="1158240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  </a:t>
            </a:r>
            <a:r>
              <a:rPr b="1"/>
              <a:t>有些事物虽具有两种颜色，但这两种色彩并未融合在一起，而是间杂混置。这在语言中表现为两个单色颜色词由and连接，并构成间色颜色词，相关表达有：black and white(黑白相间）、yellow and green(黄绿相间）、red and</a:t>
            </a:r>
            <a:r>
              <a:rPr lang="en-US" b="1"/>
              <a:t> </a:t>
            </a:r>
            <a:r>
              <a:rPr b="1"/>
              <a:t>white(红白相间）、black and blue(青一块紫一块）等。</a:t>
            </a:r>
            <a:endParaRPr b="1"/>
          </a:p>
        </p:txBody>
      </p:sp>
      <p:sp>
        <p:nvSpPr>
          <p:cNvPr id="3" name="文本框 2"/>
          <p:cNvSpPr txBox="1"/>
          <p:nvPr/>
        </p:nvSpPr>
        <p:spPr>
          <a:xfrm>
            <a:off x="2783840" y="2060575"/>
            <a:ext cx="9032240" cy="40849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algn="l" fontAlgn="auto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pPr fontAlgn="auto">
              <a:lnSpc>
                <a:spcPts val="3460"/>
              </a:lnSpc>
            </a:pPr>
            <a:r>
              <a:rPr lang="en-US" altLang="zh-CN">
                <a:sym typeface="+mn-ea"/>
              </a:rPr>
              <a:t>1.</a:t>
            </a:r>
            <a:r>
              <a:rPr lang="zh-CN" altLang="en-US">
                <a:sym typeface="+mn-ea"/>
              </a:rPr>
              <a:t>略带蓝色的红色</a:t>
            </a:r>
            <a:endParaRPr lang="zh-CN" altLang="en-US"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with a dash of </a:t>
            </a:r>
            <a:r>
              <a:rPr lang="zh-CN" altLang="en-US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dash/dæʃ/少量，少许（添加物）</a:t>
            </a:r>
            <a:endParaRPr lang="en-US" altLang="zh-CN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>
                <a:sym typeface="+mn-ea"/>
              </a:rPr>
              <a:t>2.</a:t>
            </a:r>
            <a:r>
              <a:rPr lang="zh-CN" altLang="en-US">
                <a:sym typeface="+mn-ea"/>
              </a:rPr>
              <a:t>秋日林中红色和褐色树叶</a:t>
            </a:r>
            <a:endParaRPr lang="zh-CN" altLang="en-US"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of the woods in autumn </a:t>
            </a:r>
            <a:endParaRPr lang="zh-CN" altLang="en-US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她的犬褐毛带有白色斑点。</a:t>
            </a:r>
            <a:endParaRPr lang="zh-CN" altLang="en-US"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Her dog is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with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splashes.</a:t>
            </a:r>
            <a:endParaRPr lang="zh-CN" altLang="en-US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这些奶牛，身上白一块黑一块的，好像穿着花棉袄。</a:t>
            </a:r>
            <a:endParaRPr lang="zh-CN" altLang="en-US">
              <a:sym typeface="+mn-ea"/>
            </a:endParaRPr>
          </a:p>
          <a:p>
            <a:pPr fontAlgn="auto">
              <a:lnSpc>
                <a:spcPts val="3460"/>
              </a:lnSpc>
            </a:pP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These cows,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b="1" u="sng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                              </a:t>
            </a:r>
            <a:r>
              <a:rPr lang="en-US" altLang="zh-CN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</a:t>
            </a:r>
            <a:r>
              <a:rPr lang="zh-CN" altLang="en-US" b="1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as if wearing cotton - padded jackets.</a:t>
            </a:r>
            <a:endParaRPr lang="zh-CN" altLang="en-US" b="1"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51630" y="4796790"/>
            <a:ext cx="9144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brown 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51855" y="4796790"/>
            <a:ext cx="11290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white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95370" y="3933190"/>
            <a:ext cx="20262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reds and browns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99460" y="2996565"/>
            <a:ext cx="10604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red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96000" y="2996565"/>
            <a:ext cx="10217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blue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345940" y="5666740"/>
            <a:ext cx="17500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white and black</a:t>
            </a:r>
            <a:endParaRPr lang="zh-CN" altLang="en-US" b="1">
              <a:solidFill>
                <a:srgbClr val="0070C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程度颜色词</a:t>
            </a:r>
            <a:endParaRPr>
              <a:solidFill>
                <a:srgbClr val="C00000"/>
              </a:solidFill>
              <a:sym typeface="+mn-ea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9090" y="781050"/>
            <a:ext cx="1158240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</a:t>
            </a:r>
            <a:r>
              <a:rPr b="1"/>
              <a:t>就某种颜色而言，其亮度和浓度上也存在着深浅、明暗、浓淡、老嫩的区别。这在语言中表现为单色颜色词汇常被bright、dark、deep、dirty、dull 、faint、intense、light、murky、pale 、rich 、 vivid 等形容词修饰，</a:t>
            </a:r>
            <a:endParaRPr b="1"/>
          </a:p>
          <a:p>
            <a:r>
              <a:rPr lang="en-US" b="1"/>
              <a:t>    </a:t>
            </a:r>
            <a:r>
              <a:rPr b="1"/>
              <a:t>单色颜色词还可以加上形容词后缀-ish，表示略带此种色彩，如</a:t>
            </a:r>
            <a:r>
              <a:rPr lang="zh-CN" b="1"/>
              <a:t>：</a:t>
            </a:r>
            <a:r>
              <a:rPr b="1"/>
              <a:t>whitish(微白的）、yellowish(浅黄色的）greenish</a:t>
            </a:r>
            <a:r>
              <a:rPr lang="en-US" b="1"/>
              <a:t> </a:t>
            </a:r>
            <a:r>
              <a:rPr b="1"/>
              <a:t>(带点绿色的）、reddish(浅红的）、brownish(呈褐色的）、bluish（泛蓝的）、grayish(发灰的）、darkish(微暗的）、lightish(浅色的）。</a:t>
            </a:r>
            <a:endParaRPr b="1"/>
          </a:p>
          <a:p>
            <a:r>
              <a:rPr b="1"/>
              <a:t> </a:t>
            </a:r>
            <a:r>
              <a:rPr lang="en-US" b="1"/>
              <a:t>   </a:t>
            </a:r>
            <a:r>
              <a:rPr b="1"/>
              <a:t>此外，英语中还有用一组单词表示同一颜色的不同维度的现象，如red(红色)可被细分为：crimson(深红色）、pink（粉红色）、scarlet(猩红色）、rubicund(透红的）、cerise(鲜红色）、florid(红润的）、cardinal（大红）、vermillion(朱红色）等。</a:t>
            </a:r>
            <a:r>
              <a:rPr b="1">
                <a:sym typeface="+mn-ea"/>
              </a:rPr>
              <a:t>有时某一单色颜色词前有两个形容词修饰，表明其不同的颜色维度，如</a:t>
            </a:r>
            <a:r>
              <a:rPr lang="zh-CN" b="1">
                <a:sym typeface="+mn-ea"/>
              </a:rPr>
              <a:t>：</a:t>
            </a:r>
            <a:r>
              <a:rPr b="1">
                <a:sym typeface="+mn-ea"/>
              </a:rPr>
              <a:t>richdark reds(浓重的深红色）。</a:t>
            </a:r>
            <a:endParaRPr b="1"/>
          </a:p>
        </p:txBody>
      </p:sp>
      <p:sp>
        <p:nvSpPr>
          <p:cNvPr id="3" name="文本框 2"/>
          <p:cNvSpPr txBox="1"/>
          <p:nvPr/>
        </p:nvSpPr>
        <p:spPr>
          <a:xfrm>
            <a:off x="2423795" y="2997200"/>
            <a:ext cx="9663430" cy="358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noAutofit/>
          </a:bodyPr>
          <a:lstStyle/>
          <a:p>
            <a:pPr marL="285750" indent="-285750" algn="l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b="1">
                <a:sym typeface="+mn-ea"/>
              </a:rPr>
              <a:t>1. </a:t>
            </a:r>
            <a:r>
              <a:rPr b="1">
                <a:noFill/>
                <a:sym typeface="+mn-ea"/>
              </a:rPr>
              <a:t>bright red</a:t>
            </a:r>
            <a:r>
              <a:rPr b="1">
                <a:sym typeface="+mn-ea"/>
              </a:rPr>
              <a:t>(鲜红色）、</a:t>
            </a:r>
            <a:r>
              <a:rPr lang="en-US" b="1">
                <a:sym typeface="+mn-ea"/>
              </a:rPr>
              <a:t>  </a:t>
            </a:r>
            <a:r>
              <a:rPr b="1">
                <a:noFill/>
                <a:sym typeface="+mn-ea"/>
              </a:rPr>
              <a:t> bright yellow</a:t>
            </a:r>
            <a:r>
              <a:rPr b="1">
                <a:sym typeface="+mn-ea"/>
              </a:rPr>
              <a:t>(鲜黄色）、</a:t>
            </a:r>
            <a:r>
              <a:rPr b="1">
                <a:noFill/>
                <a:sym typeface="+mn-ea"/>
              </a:rPr>
              <a:t>dark blue</a:t>
            </a:r>
            <a:r>
              <a:rPr b="1">
                <a:sym typeface="+mn-ea"/>
              </a:rPr>
              <a:t>(暗蓝色）、</a:t>
            </a:r>
            <a:r>
              <a:rPr lang="en-US" b="1">
                <a:sym typeface="+mn-ea"/>
              </a:rPr>
              <a:t>   </a:t>
            </a:r>
            <a:r>
              <a:rPr b="1">
                <a:noFill/>
                <a:sym typeface="+mn-ea"/>
              </a:rPr>
              <a:t>dark green</a:t>
            </a:r>
            <a:r>
              <a:rPr b="1">
                <a:sym typeface="+mn-ea"/>
              </a:rPr>
              <a:t>(暗绿色）、</a:t>
            </a:r>
            <a:endParaRPr b="1">
              <a:sym typeface="+mn-ea"/>
            </a:endParaRPr>
          </a:p>
          <a:p>
            <a:r>
              <a:rPr lang="en-US" b="1">
                <a:sym typeface="+mn-ea"/>
              </a:rPr>
              <a:t>    </a:t>
            </a:r>
            <a:r>
              <a:rPr b="1">
                <a:noFill/>
                <a:sym typeface="+mn-ea"/>
              </a:rPr>
              <a:t>dark red</a:t>
            </a:r>
            <a:r>
              <a:rPr b="1">
                <a:sym typeface="+mn-ea"/>
              </a:rPr>
              <a:t>(暗红色）、</a:t>
            </a:r>
            <a:r>
              <a:rPr lang="en-US" b="1">
                <a:sym typeface="+mn-ea"/>
              </a:rPr>
              <a:t>      </a:t>
            </a:r>
            <a:r>
              <a:rPr b="1">
                <a:noFill/>
                <a:sym typeface="+mn-ea"/>
              </a:rPr>
              <a:t>deep red</a:t>
            </a:r>
            <a:r>
              <a:rPr b="1">
                <a:sym typeface="+mn-ea"/>
              </a:rPr>
              <a:t>(深红色）、</a:t>
            </a:r>
            <a:r>
              <a:rPr lang="en-US" b="1">
                <a:sym typeface="+mn-ea"/>
              </a:rPr>
              <a:t>        </a:t>
            </a:r>
            <a:r>
              <a:rPr b="1">
                <a:noFill/>
                <a:sym typeface="+mn-ea"/>
              </a:rPr>
              <a:t>dull blue</a:t>
            </a:r>
            <a:r>
              <a:rPr b="1">
                <a:sym typeface="+mn-ea"/>
              </a:rPr>
              <a:t>(暗蓝色）、</a:t>
            </a:r>
            <a:r>
              <a:rPr lang="en-US" b="1">
                <a:sym typeface="+mn-ea"/>
              </a:rPr>
              <a:t>    </a:t>
            </a:r>
            <a:r>
              <a:rPr b="1">
                <a:noFill/>
                <a:sym typeface="+mn-ea"/>
              </a:rPr>
              <a:t>dirty brown</a:t>
            </a:r>
            <a:r>
              <a:rPr b="1">
                <a:sym typeface="+mn-ea"/>
              </a:rPr>
              <a:t>(暗褐色）、</a:t>
            </a:r>
            <a:endParaRPr b="1">
              <a:sym typeface="+mn-ea"/>
            </a:endParaRPr>
          </a:p>
          <a:p>
            <a:r>
              <a:rPr lang="en-US" b="1">
                <a:sym typeface="+mn-ea"/>
              </a:rPr>
              <a:t>  </a:t>
            </a:r>
            <a:r>
              <a:rPr b="1">
                <a:noFill/>
                <a:sym typeface="+mn-ea"/>
              </a:rPr>
              <a:t>  faint yellow</a:t>
            </a:r>
            <a:r>
              <a:rPr b="1">
                <a:sym typeface="+mn-ea"/>
              </a:rPr>
              <a:t>(淡黄色）、</a:t>
            </a:r>
            <a:r>
              <a:rPr b="1">
                <a:noFill/>
                <a:sym typeface="+mn-ea"/>
              </a:rPr>
              <a:t>intense blue</a:t>
            </a:r>
            <a:r>
              <a:rPr b="1">
                <a:sym typeface="+mn-ea"/>
              </a:rPr>
              <a:t>(深蓝色）、</a:t>
            </a:r>
            <a:r>
              <a:rPr b="1">
                <a:noFill/>
                <a:sym typeface="+mn-ea"/>
              </a:rPr>
              <a:t>light yellow</a:t>
            </a:r>
            <a:r>
              <a:rPr b="1">
                <a:sym typeface="+mn-ea"/>
              </a:rPr>
              <a:t>(浅黄色）、</a:t>
            </a:r>
            <a:r>
              <a:rPr b="1">
                <a:noFill/>
                <a:sym typeface="+mn-ea"/>
              </a:rPr>
              <a:t>pale blue</a:t>
            </a:r>
            <a:r>
              <a:rPr b="1">
                <a:sym typeface="+mn-ea"/>
              </a:rPr>
              <a:t>(浅/淡蓝色）、</a:t>
            </a:r>
            <a:r>
              <a:rPr lang="en-US" b="1">
                <a:sym typeface="+mn-ea"/>
              </a:rPr>
              <a:t>  </a:t>
            </a:r>
            <a:endParaRPr lang="en-US" b="1">
              <a:sym typeface="+mn-ea"/>
            </a:endParaRPr>
          </a:p>
          <a:p>
            <a:r>
              <a:rPr lang="en-US" b="1">
                <a:sym typeface="+mn-ea"/>
              </a:rPr>
              <a:t>   </a:t>
            </a:r>
            <a:r>
              <a:rPr b="1">
                <a:noFill/>
                <a:sym typeface="+mn-ea"/>
              </a:rPr>
              <a:t> pale green</a:t>
            </a:r>
            <a:r>
              <a:rPr b="1">
                <a:sym typeface="+mn-ea"/>
              </a:rPr>
              <a:t>(浅/淡绿色）</a:t>
            </a:r>
            <a:r>
              <a:rPr b="1">
                <a:noFill/>
                <a:sym typeface="+mn-ea"/>
              </a:rPr>
              <a:t>、rich red</a:t>
            </a:r>
            <a:r>
              <a:rPr b="1">
                <a:sym typeface="+mn-ea"/>
              </a:rPr>
              <a:t>（艳红）、</a:t>
            </a:r>
            <a:r>
              <a:rPr lang="en-US" b="1">
                <a:sym typeface="+mn-ea"/>
              </a:rPr>
              <a:t>      </a:t>
            </a:r>
            <a:r>
              <a:rPr b="1">
                <a:noFill/>
                <a:sym typeface="+mn-ea"/>
              </a:rPr>
              <a:t>vivid blue</a:t>
            </a:r>
            <a:r>
              <a:rPr b="1">
                <a:sym typeface="+mn-ea"/>
              </a:rPr>
              <a:t>（碧蓝色）、</a:t>
            </a:r>
            <a:r>
              <a:rPr b="1">
                <a:noFill/>
                <a:sym typeface="+mn-ea"/>
              </a:rPr>
              <a:t>vivid green</a:t>
            </a:r>
            <a:r>
              <a:rPr b="1">
                <a:sym typeface="+mn-ea"/>
              </a:rPr>
              <a:t>(鲜绿色）</a:t>
            </a:r>
            <a:r>
              <a:rPr lang="zh-CN" b="1">
                <a:sym typeface="+mn-ea"/>
              </a:rPr>
              <a:t>、</a:t>
            </a:r>
            <a:r>
              <a:rPr lang="en-US" altLang="zh-CN" b="1">
                <a:sym typeface="+mn-ea"/>
              </a:rPr>
              <a:t>  </a:t>
            </a:r>
            <a:endParaRPr lang="en-US" altLang="zh-CN" b="1">
              <a:sym typeface="+mn-ea"/>
            </a:endParaRPr>
          </a:p>
          <a:p>
            <a:r>
              <a:rPr lang="en-US" altLang="zh-CN" b="1">
                <a:sym typeface="+mn-ea"/>
              </a:rPr>
              <a:t>  </a:t>
            </a: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</a:t>
            </a:r>
            <a:r>
              <a:rPr b="1">
                <a:noFill/>
                <a:sym typeface="+mn-ea"/>
              </a:rPr>
              <a:t>mellow colours</a:t>
            </a:r>
            <a:r>
              <a:rPr b="1">
                <a:sym typeface="+mn-ea"/>
              </a:rPr>
              <a:t> 柔和的色彩</a:t>
            </a:r>
            <a:endParaRPr b="1"/>
          </a:p>
          <a:p>
            <a:r>
              <a:rPr lang="en-US" b="1">
                <a:sym typeface="+mn-ea"/>
              </a:rPr>
              <a:t>2. </a:t>
            </a:r>
            <a:r>
              <a:rPr b="1">
                <a:noFill/>
                <a:sym typeface="+mn-ea"/>
              </a:rPr>
              <a:t>a vivid green hat</a:t>
            </a: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                 </a:t>
            </a:r>
            <a:r>
              <a:rPr b="1">
                <a:sym typeface="+mn-ea"/>
              </a:rPr>
              <a:t>嫩绿色的帽子</a:t>
            </a:r>
            <a:endParaRPr b="1"/>
          </a:p>
          <a:p>
            <a:r>
              <a:rPr lang="en-US" b="1">
                <a:sym typeface="+mn-ea"/>
              </a:rPr>
              <a:t>3.</a:t>
            </a:r>
            <a:r>
              <a:rPr b="1">
                <a:noFill/>
                <a:sym typeface="+mn-ea"/>
              </a:rPr>
              <a:t> a delicate shade of pink  </a:t>
            </a:r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淡粉红色</a:t>
            </a:r>
            <a:endParaRPr b="1"/>
          </a:p>
          <a:p>
            <a:r>
              <a:rPr lang="en-US" b="1">
                <a:sym typeface="+mn-ea"/>
              </a:rPr>
              <a:t>4.</a:t>
            </a:r>
            <a:r>
              <a:rPr b="1">
                <a:noFill/>
                <a:sym typeface="+mn-ea"/>
              </a:rPr>
              <a:t> colours that are restful to the eyes</a:t>
            </a:r>
            <a:r>
              <a:rPr lang="en-US" b="1">
                <a:sym typeface="+mn-ea"/>
              </a:rPr>
              <a:t>       </a:t>
            </a:r>
            <a:r>
              <a:rPr b="1">
                <a:sym typeface="+mn-ea"/>
              </a:rPr>
              <a:t>使眼睛感到舒适的颜色</a:t>
            </a:r>
            <a:endParaRPr b="1"/>
          </a:p>
          <a:p>
            <a:r>
              <a:rPr lang="en-US" b="1">
                <a:sym typeface="+mn-ea"/>
              </a:rPr>
              <a:t>5. </a:t>
            </a:r>
            <a:r>
              <a:rPr b="1">
                <a:noFill/>
                <a:sym typeface="+mn-ea"/>
              </a:rPr>
              <a:t>a photograph in warm tones   </a:t>
            </a:r>
            <a:r>
              <a:rPr lang="en-US" b="1">
                <a:sym typeface="+mn-ea"/>
              </a:rPr>
              <a:t>              </a:t>
            </a:r>
            <a:r>
              <a:rPr b="1">
                <a:sym typeface="+mn-ea"/>
              </a:rPr>
              <a:t>有温暖色调的照片</a:t>
            </a:r>
            <a:endParaRPr b="1"/>
          </a:p>
          <a:p>
            <a:r>
              <a:rPr lang="en-US" b="1"/>
              <a:t>6. </a:t>
            </a:r>
            <a:r>
              <a:rPr b="1">
                <a:noFill/>
              </a:rPr>
              <a:t>The leaves on the trees are bright green in spring </a:t>
            </a:r>
            <a:r>
              <a:rPr lang="en-US" b="1"/>
              <a:t>      </a:t>
            </a:r>
            <a:r>
              <a:rPr b="1"/>
              <a:t>春天里树上的叶子是翠绿的。</a:t>
            </a:r>
            <a:endParaRPr b="1"/>
          </a:p>
          <a:p>
            <a:r>
              <a:rPr lang="en-US" b="1"/>
              <a:t>7. </a:t>
            </a:r>
            <a:r>
              <a:rPr b="1">
                <a:noFill/>
              </a:rPr>
              <a:t>paint sth. in bright (dark) colours </a:t>
            </a:r>
            <a:r>
              <a:rPr lang="en-US" b="1"/>
              <a:t>                                </a:t>
            </a:r>
            <a:r>
              <a:rPr b="1"/>
              <a:t>（喻）对某件事加以粉饰（贬抑）</a:t>
            </a:r>
            <a:endParaRPr b="1"/>
          </a:p>
        </p:txBody>
      </p:sp>
      <p:sp>
        <p:nvSpPr>
          <p:cNvPr id="4" name="文本框 3"/>
          <p:cNvSpPr txBox="1"/>
          <p:nvPr/>
        </p:nvSpPr>
        <p:spPr>
          <a:xfrm>
            <a:off x="2423795" y="2997200"/>
            <a:ext cx="9684385" cy="358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b="1">
                <a:sym typeface="+mn-ea"/>
              </a:rPr>
              <a:t>1. </a:t>
            </a:r>
            <a:r>
              <a:rPr b="1">
                <a:sym typeface="+mn-ea"/>
              </a:rPr>
              <a:t>bright red</a:t>
            </a:r>
            <a:r>
              <a:rPr b="1">
                <a:noFill/>
                <a:sym typeface="+mn-ea"/>
              </a:rPr>
              <a:t>(鲜红色）、 </a:t>
            </a:r>
            <a:r>
              <a:rPr lang="en-US" b="1">
                <a:sym typeface="+mn-ea"/>
              </a:rPr>
              <a:t>  </a:t>
            </a:r>
            <a:r>
              <a:rPr b="1">
                <a:sym typeface="+mn-ea"/>
              </a:rPr>
              <a:t>bright yellow</a:t>
            </a:r>
            <a:r>
              <a:rPr b="1">
                <a:noFill/>
                <a:sym typeface="+mn-ea"/>
              </a:rPr>
              <a:t>(鲜黄色）、</a:t>
            </a:r>
            <a:r>
              <a:rPr b="1">
                <a:sym typeface="+mn-ea"/>
              </a:rPr>
              <a:t>dark blue</a:t>
            </a:r>
            <a:r>
              <a:rPr b="1">
                <a:noFill/>
                <a:sym typeface="+mn-ea"/>
              </a:rPr>
              <a:t>(暗蓝色）、</a:t>
            </a:r>
            <a:r>
              <a:rPr lang="en-US" b="1">
                <a:sym typeface="+mn-ea"/>
              </a:rPr>
              <a:t>   </a:t>
            </a:r>
            <a:r>
              <a:rPr b="1">
                <a:sym typeface="+mn-ea"/>
              </a:rPr>
              <a:t>dark green</a:t>
            </a:r>
            <a:r>
              <a:rPr b="1">
                <a:noFill/>
                <a:sym typeface="+mn-ea"/>
              </a:rPr>
              <a:t>(暗绿色）、</a:t>
            </a:r>
            <a:endParaRPr b="1">
              <a:sym typeface="+mn-ea"/>
            </a:endParaRPr>
          </a:p>
          <a:p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dark red</a:t>
            </a:r>
            <a:r>
              <a:rPr b="1">
                <a:noFill/>
                <a:sym typeface="+mn-ea"/>
              </a:rPr>
              <a:t>(暗红色）、  </a:t>
            </a:r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deep red</a:t>
            </a:r>
            <a:r>
              <a:rPr b="1">
                <a:noFill/>
                <a:sym typeface="+mn-ea"/>
              </a:rPr>
              <a:t>(深红色）、 </a:t>
            </a:r>
            <a:r>
              <a:rPr lang="en-US" b="1">
                <a:sym typeface="+mn-ea"/>
              </a:rPr>
              <a:t>       </a:t>
            </a:r>
            <a:r>
              <a:rPr b="1">
                <a:sym typeface="+mn-ea"/>
              </a:rPr>
              <a:t>dull blue</a:t>
            </a:r>
            <a:r>
              <a:rPr b="1">
                <a:noFill/>
                <a:sym typeface="+mn-ea"/>
              </a:rPr>
              <a:t>(暗蓝色）、</a:t>
            </a:r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dirty</a:t>
            </a:r>
            <a:r>
              <a:rPr lang="en-US" b="1">
                <a:sym typeface="+mn-ea"/>
              </a:rPr>
              <a:t> </a:t>
            </a:r>
            <a:r>
              <a:rPr b="1">
                <a:sym typeface="+mn-ea"/>
              </a:rPr>
              <a:t>brown</a:t>
            </a:r>
            <a:r>
              <a:rPr b="1">
                <a:noFill/>
                <a:sym typeface="+mn-ea"/>
              </a:rPr>
              <a:t>(暗褐色）、</a:t>
            </a:r>
            <a:endParaRPr b="1">
              <a:sym typeface="+mn-ea"/>
            </a:endParaRPr>
          </a:p>
          <a:p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faint yellow</a:t>
            </a:r>
            <a:r>
              <a:rPr b="1">
                <a:noFill/>
                <a:sym typeface="+mn-ea"/>
              </a:rPr>
              <a:t>(淡黄色）、</a:t>
            </a:r>
            <a:r>
              <a:rPr b="1">
                <a:sym typeface="+mn-ea"/>
              </a:rPr>
              <a:t>intense</a:t>
            </a:r>
            <a:r>
              <a:rPr lang="en-US" b="1">
                <a:sym typeface="+mn-ea"/>
              </a:rPr>
              <a:t> </a:t>
            </a:r>
            <a:r>
              <a:rPr b="1">
                <a:sym typeface="+mn-ea"/>
              </a:rPr>
              <a:t>blue</a:t>
            </a:r>
            <a:r>
              <a:rPr b="1">
                <a:noFill/>
                <a:sym typeface="+mn-ea"/>
              </a:rPr>
              <a:t>(深蓝色）、</a:t>
            </a:r>
            <a:r>
              <a:rPr b="1">
                <a:sym typeface="+mn-ea"/>
              </a:rPr>
              <a:t>light yellow</a:t>
            </a:r>
            <a:r>
              <a:rPr b="1">
                <a:noFill/>
                <a:sym typeface="+mn-ea"/>
              </a:rPr>
              <a:t>(浅黄色）、</a:t>
            </a:r>
            <a:r>
              <a:rPr b="1">
                <a:sym typeface="+mn-ea"/>
              </a:rPr>
              <a:t>pale blue</a:t>
            </a:r>
            <a:r>
              <a:rPr b="1">
                <a:noFill/>
                <a:sym typeface="+mn-ea"/>
              </a:rPr>
              <a:t>(浅/淡蓝色）、</a:t>
            </a:r>
            <a:r>
              <a:rPr lang="en-US" b="1">
                <a:sym typeface="+mn-ea"/>
              </a:rPr>
              <a:t>  </a:t>
            </a:r>
            <a:endParaRPr lang="en-US" b="1">
              <a:sym typeface="+mn-ea"/>
            </a:endParaRPr>
          </a:p>
          <a:p>
            <a:r>
              <a:rPr lang="en-US" b="1">
                <a:sym typeface="+mn-ea"/>
              </a:rPr>
              <a:t>    </a:t>
            </a:r>
            <a:r>
              <a:rPr b="1">
                <a:sym typeface="+mn-ea"/>
              </a:rPr>
              <a:t>pale green</a:t>
            </a:r>
            <a:r>
              <a:rPr b="1">
                <a:noFill/>
                <a:sym typeface="+mn-ea"/>
              </a:rPr>
              <a:t>(浅/淡绿色）、</a:t>
            </a:r>
            <a:r>
              <a:rPr b="1">
                <a:sym typeface="+mn-ea"/>
              </a:rPr>
              <a:t>rich red</a:t>
            </a:r>
            <a:r>
              <a:rPr b="1">
                <a:noFill/>
                <a:sym typeface="+mn-ea"/>
              </a:rPr>
              <a:t>（艳红）、</a:t>
            </a:r>
            <a:r>
              <a:rPr lang="en-US" b="1">
                <a:sym typeface="+mn-ea"/>
              </a:rPr>
              <a:t>      </a:t>
            </a:r>
            <a:r>
              <a:rPr b="1">
                <a:sym typeface="+mn-ea"/>
              </a:rPr>
              <a:t>vivid blue</a:t>
            </a:r>
            <a:r>
              <a:rPr b="1">
                <a:noFill/>
                <a:sym typeface="+mn-ea"/>
              </a:rPr>
              <a:t>（碧蓝色）、</a:t>
            </a:r>
            <a:r>
              <a:rPr b="1">
                <a:sym typeface="+mn-ea"/>
              </a:rPr>
              <a:t>vivid green</a:t>
            </a:r>
            <a:r>
              <a:rPr b="1">
                <a:noFill/>
                <a:sym typeface="+mn-ea"/>
              </a:rPr>
              <a:t>(鲜绿色）、</a:t>
            </a:r>
            <a:r>
              <a:rPr lang="en-US" altLang="zh-CN" b="1">
                <a:sym typeface="+mn-ea"/>
              </a:rPr>
              <a:t>  </a:t>
            </a:r>
            <a:endParaRPr lang="en-US" altLang="zh-CN" b="1">
              <a:sym typeface="+mn-ea"/>
            </a:endParaRPr>
          </a:p>
          <a:p>
            <a:r>
              <a:rPr lang="en-US" altLang="zh-CN" b="1">
                <a:sym typeface="+mn-ea"/>
              </a:rPr>
              <a:t>  </a:t>
            </a:r>
            <a:r>
              <a:rPr b="1">
                <a:sym typeface="+mn-ea"/>
              </a:rPr>
              <a:t> </a:t>
            </a:r>
            <a:r>
              <a:rPr lang="en-US" b="1">
                <a:sym typeface="+mn-ea"/>
              </a:rPr>
              <a:t> </a:t>
            </a:r>
            <a:r>
              <a:rPr b="1">
                <a:sym typeface="+mn-ea"/>
              </a:rPr>
              <a:t>mellow colours </a:t>
            </a:r>
            <a:r>
              <a:rPr b="1">
                <a:noFill/>
                <a:sym typeface="+mn-ea"/>
              </a:rPr>
              <a:t>柔和的色彩</a:t>
            </a:r>
            <a:endParaRPr b="1">
              <a:noFill/>
            </a:endParaRPr>
          </a:p>
          <a:p>
            <a:r>
              <a:rPr lang="en-US" b="1">
                <a:sym typeface="+mn-ea"/>
              </a:rPr>
              <a:t>2. </a:t>
            </a:r>
            <a:r>
              <a:rPr b="1">
                <a:sym typeface="+mn-ea"/>
              </a:rPr>
              <a:t>a vivid green hat </a:t>
            </a:r>
            <a:r>
              <a:rPr lang="en-US" b="1">
                <a:sym typeface="+mn-ea"/>
              </a:rPr>
              <a:t>                  </a:t>
            </a:r>
            <a:r>
              <a:rPr b="1">
                <a:noFill/>
                <a:sym typeface="+mn-ea"/>
              </a:rPr>
              <a:t>嫩绿色的帽子</a:t>
            </a:r>
            <a:endParaRPr b="1">
              <a:noFill/>
            </a:endParaRPr>
          </a:p>
          <a:p>
            <a:r>
              <a:rPr lang="en-US" b="1">
                <a:sym typeface="+mn-ea"/>
              </a:rPr>
              <a:t>3. </a:t>
            </a:r>
            <a:r>
              <a:rPr b="1">
                <a:sym typeface="+mn-ea"/>
              </a:rPr>
              <a:t>a delicate shade of pink </a:t>
            </a:r>
            <a:r>
              <a:rPr lang="en-US" b="1">
                <a:sym typeface="+mn-ea"/>
              </a:rPr>
              <a:t>     </a:t>
            </a:r>
            <a:r>
              <a:rPr b="1">
                <a:noFill/>
                <a:sym typeface="+mn-ea"/>
              </a:rPr>
              <a:t>淡粉红色</a:t>
            </a:r>
            <a:endParaRPr b="1">
              <a:noFill/>
            </a:endParaRPr>
          </a:p>
          <a:p>
            <a:r>
              <a:rPr lang="en-US" b="1">
                <a:sym typeface="+mn-ea"/>
              </a:rPr>
              <a:t>4. </a:t>
            </a:r>
            <a:r>
              <a:rPr b="1">
                <a:sym typeface="+mn-ea"/>
              </a:rPr>
              <a:t>colours that are restful to the eyes</a:t>
            </a:r>
            <a:r>
              <a:rPr lang="en-US" b="1">
                <a:sym typeface="+mn-ea"/>
              </a:rPr>
              <a:t>       </a:t>
            </a:r>
            <a:r>
              <a:rPr b="1">
                <a:noFill/>
                <a:sym typeface="+mn-ea"/>
              </a:rPr>
              <a:t>使眼睛感到舒适的颜色</a:t>
            </a:r>
            <a:endParaRPr b="1">
              <a:noFill/>
            </a:endParaRPr>
          </a:p>
          <a:p>
            <a:r>
              <a:rPr lang="en-US" b="1">
                <a:sym typeface="+mn-ea"/>
              </a:rPr>
              <a:t>5. </a:t>
            </a:r>
            <a:r>
              <a:rPr b="1">
                <a:sym typeface="+mn-ea"/>
              </a:rPr>
              <a:t>a photograph in warm tones</a:t>
            </a:r>
            <a:r>
              <a:rPr lang="en-US" b="1">
                <a:sym typeface="+mn-ea"/>
              </a:rPr>
              <a:t>                 </a:t>
            </a:r>
            <a:r>
              <a:rPr b="1">
                <a:noFill/>
                <a:sym typeface="+mn-ea"/>
              </a:rPr>
              <a:t>有温暖色调的照片</a:t>
            </a:r>
            <a:endParaRPr b="1">
              <a:noFill/>
            </a:endParaRPr>
          </a:p>
          <a:p>
            <a:r>
              <a:rPr lang="en-US" b="1">
                <a:sym typeface="+mn-ea"/>
              </a:rPr>
              <a:t>6. </a:t>
            </a:r>
            <a:r>
              <a:rPr b="1">
                <a:sym typeface="+mn-ea"/>
              </a:rPr>
              <a:t>The leaves on the trees are bright green in spring</a:t>
            </a:r>
            <a:r>
              <a:rPr lang="en-US" b="1">
                <a:sym typeface="+mn-ea"/>
              </a:rPr>
              <a:t>       </a:t>
            </a:r>
            <a:r>
              <a:rPr b="1">
                <a:noFill/>
                <a:sym typeface="+mn-ea"/>
              </a:rPr>
              <a:t>春天里树上的叶子是翠绿的。</a:t>
            </a:r>
            <a:endParaRPr b="1"/>
          </a:p>
          <a:p>
            <a:r>
              <a:rPr lang="en-US" b="1">
                <a:sym typeface="+mn-ea"/>
              </a:rPr>
              <a:t>7. </a:t>
            </a:r>
            <a:r>
              <a:rPr b="1">
                <a:sym typeface="+mn-ea"/>
              </a:rPr>
              <a:t>paint sth. in bright (dark) colours</a:t>
            </a:r>
            <a:r>
              <a:rPr lang="en-US" b="1">
                <a:sym typeface="+mn-ea"/>
              </a:rPr>
              <a:t>                                 </a:t>
            </a:r>
            <a:r>
              <a:rPr b="1">
                <a:noFill/>
                <a:sym typeface="+mn-ea"/>
              </a:rPr>
              <a:t>（喻）对某件事加以粉饰（贬抑）</a:t>
            </a:r>
            <a:endParaRPr lang="zh-CN" altLang="en-US" b="1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事物颜色词</a:t>
            </a:r>
            <a:endParaRPr>
              <a:solidFill>
                <a:srgbClr val="C00000"/>
              </a:solidFill>
              <a:sym typeface="+mn-ea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39090" y="781050"/>
            <a:ext cx="115824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b="1"/>
              <a:t>    </a:t>
            </a:r>
            <a:r>
              <a:rPr lang="en-US" b="1"/>
              <a:t>    </a:t>
            </a:r>
            <a:r>
              <a:rPr lang="zh-CN" b="1"/>
              <a:t>人们在描述事物颜色时，往往将一些指称具体事物的词或其派生词作为颜色词使用，我们称之为事物颜色词。这些事物一般具有某种独特鲜明的色彩。事物颜色词的使用既出于人们造词时的求简心理，也遵循了语言使用的经济性原则。人们在运用语言时总会遇到有限的表达和无限的概念之间的困境。因此，当描述一种新的事物或现象时，为求简约，往往采用已有词汇。此类事物涉及水果、花朵、金属、珠宝、动物以及人造物等。</a:t>
            </a:r>
            <a:endParaRPr lang="zh-CN" b="1"/>
          </a:p>
          <a:p>
            <a:r>
              <a:rPr lang="en-US" altLang="zh-CN" b="1"/>
              <a:t>    </a:t>
            </a:r>
            <a:r>
              <a:rPr lang="zh-CN" b="1"/>
              <a:t>事物颜色词涉及四种构词方式。</a:t>
            </a:r>
            <a:endParaRPr lang="zh-CN" b="1"/>
          </a:p>
          <a:p>
            <a:r>
              <a:rPr lang="en-US" altLang="zh-CN" b="1"/>
              <a:t>     </a:t>
            </a:r>
            <a:r>
              <a:rPr lang="zh-CN" b="1">
                <a:solidFill>
                  <a:srgbClr val="C00000"/>
                </a:solidFill>
              </a:rPr>
              <a:t>第一种，某些事物名词可直接用以表示事物本身具有的颜色，相当于形容词。</a:t>
            </a:r>
            <a:r>
              <a:rPr lang="zh-CN" b="1"/>
              <a:t>此类通过转换词性而产生的事物颜色词有：amber(琥珀色的）、emerald</a:t>
            </a:r>
            <a:r>
              <a:rPr lang="en-US" altLang="zh-CN" b="1"/>
              <a:t> (翡翠，绿宝石；翠绿色</a:t>
            </a:r>
            <a:r>
              <a:rPr lang="en-US" altLang="zh-CN" b="1">
                <a:sym typeface="+mn-ea"/>
              </a:rPr>
              <a:t>)</a:t>
            </a:r>
            <a:r>
              <a:rPr lang="en-US" altLang="zh-CN" b="1"/>
              <a:t> </a:t>
            </a:r>
            <a:r>
              <a:rPr lang="zh-CN" altLang="en-US" b="1"/>
              <a:t>、</a:t>
            </a:r>
            <a:r>
              <a:rPr lang="en-US" altLang="zh-CN" b="1"/>
              <a:t> </a:t>
            </a:r>
            <a:r>
              <a:rPr lang="zh-CN" b="1"/>
              <a:t>amethyst(淡紫色的）、cherry(樱桃红的）、coral（珊瑚色的）、mulbery(紫红色的）、raven(乌黑的）、sapphire(碧蓝的）、timber(灰色的）等。</a:t>
            </a:r>
            <a:endParaRPr lang="zh-CN" b="1"/>
          </a:p>
        </p:txBody>
      </p:sp>
      <p:sp>
        <p:nvSpPr>
          <p:cNvPr id="7" name="文本框 6"/>
          <p:cNvSpPr txBox="1"/>
          <p:nvPr/>
        </p:nvSpPr>
        <p:spPr>
          <a:xfrm>
            <a:off x="2532380" y="3140710"/>
            <a:ext cx="9389110" cy="358203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marL="285750" indent="-285750" algn="l">
              <a:lnSpc>
                <a:spcPts val="3460"/>
              </a:lnSpc>
              <a:buFont typeface="Wingdings" panose="05000000000000000000" charset="0"/>
              <a:buChar char="Ø"/>
            </a:pPr>
            <a:r>
              <a:rPr lang="en-US" altLang="zh-CN" b="1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EXX:</a:t>
            </a:r>
            <a:endParaRPr lang="en-US" altLang="zh-CN" b="1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  <a:p>
            <a:r>
              <a:rPr lang="en-US" altLang="zh-CN" b="1"/>
              <a:t>1.  </a:t>
            </a:r>
            <a:r>
              <a:rPr lang="zh-CN" altLang="en-US" b="1">
                <a:noFill/>
              </a:rPr>
              <a:t>amber sky</a:t>
            </a:r>
            <a:endParaRPr lang="zh-CN" altLang="en-US" b="1">
              <a:noFill/>
            </a:endParaRPr>
          </a:p>
          <a:p>
            <a:endParaRPr lang="zh-CN" altLang="en-US" b="1">
              <a:noFill/>
            </a:endParaRPr>
          </a:p>
          <a:p>
            <a:endParaRPr lang="zh-CN" altLang="en-US" b="1">
              <a:noFill/>
            </a:endParaRPr>
          </a:p>
          <a:p>
            <a:r>
              <a:rPr lang="en-US" altLang="zh-CN" b="1"/>
              <a:t>2.</a:t>
            </a:r>
            <a:r>
              <a:rPr lang="zh-CN" altLang="en-US" b="1"/>
              <a:t>2018年11月浙江省高考应用文写作：发现钱包遗失，向国际航空公司寻求帮助，</a:t>
            </a:r>
            <a:endParaRPr lang="zh-CN" altLang="en-US" b="1"/>
          </a:p>
          <a:p>
            <a:r>
              <a:rPr lang="zh-CN" altLang="en-US" b="1"/>
              <a:t>①My </a:t>
            </a:r>
            <a:r>
              <a:rPr lang="en-US" altLang="zh-CN" b="1" u="sng"/>
              <a:t>                           </a:t>
            </a:r>
            <a:r>
              <a:rPr lang="en-US" altLang="zh-CN" b="1"/>
              <a:t> </a:t>
            </a:r>
            <a:r>
              <a:rPr lang="zh-CN" altLang="en-US" b="1"/>
              <a:t> leather purse is of square shape, inside which is my credit card together with some cash. </a:t>
            </a:r>
            <a:endParaRPr lang="zh-CN" altLang="en-US" b="1"/>
          </a:p>
          <a:p>
            <a:r>
              <a:rPr lang="zh-CN" altLang="en-US"/>
              <a:t>我的珊瑚粉色皮包是方形的，里面是我的信用卡和一些现金。</a:t>
            </a:r>
            <a:endParaRPr lang="zh-CN" altLang="en-US" b="1"/>
          </a:p>
          <a:p>
            <a:r>
              <a:rPr lang="zh-CN" altLang="en-US" b="1">
                <a:sym typeface="+mn-ea"/>
              </a:rPr>
              <a:t>②</a:t>
            </a:r>
            <a:r>
              <a:rPr lang="zh-CN" altLang="en-US" b="1"/>
              <a:t>Upon arrival at London Airport last night, I found my wallet lost, inside which there is a credit card, my visa and all my cash. Besides, it is </a:t>
            </a:r>
            <a:r>
              <a:rPr lang="en-US" altLang="zh-CN" b="1"/>
              <a:t> </a:t>
            </a:r>
            <a:r>
              <a:rPr lang="en-US" altLang="zh-CN" b="1" u="sng"/>
              <a:t>                                        </a:t>
            </a:r>
            <a:r>
              <a:rPr lang="en-US" altLang="zh-CN" b="1"/>
              <a:t> </a:t>
            </a:r>
            <a:r>
              <a:rPr lang="zh-CN" altLang="en-US" b="1"/>
              <a:t> and is made of leather.</a:t>
            </a:r>
            <a:endParaRPr lang="zh-CN" altLang="en-US" b="1"/>
          </a:p>
          <a:p>
            <a:r>
              <a:rPr lang="zh-CN" altLang="en-US"/>
              <a:t>昨晚我一到伦敦机场就发现我的钱包丢了，里面有信用卡、签证和所有的现金。此外，它是翡翠绿色的，是由皮革制成的。</a:t>
            </a:r>
            <a:endParaRPr lang="zh-CN" altLang="en-US" b="1"/>
          </a:p>
        </p:txBody>
      </p:sp>
      <p:sp>
        <p:nvSpPr>
          <p:cNvPr id="10" name="文本框 9"/>
          <p:cNvSpPr txBox="1"/>
          <p:nvPr/>
        </p:nvSpPr>
        <p:spPr>
          <a:xfrm>
            <a:off x="6816090" y="5732780"/>
            <a:ext cx="18338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sym typeface="+mn-ea"/>
              </a:rPr>
              <a:t>emerald green</a:t>
            </a:r>
            <a:endParaRPr lang="zh-CN" altLang="en-US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50260" y="4652645"/>
            <a:ext cx="14249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rgbClr val="0070C0"/>
                </a:solidFill>
                <a:sym typeface="+mn-ea"/>
              </a:rPr>
              <a:t>coral-pink</a:t>
            </a:r>
            <a:endParaRPr lang="zh-CN" altLang="en-US" b="1">
              <a:solidFill>
                <a:srgbClr val="0070C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32380" y="3573145"/>
            <a:ext cx="93884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ym typeface="+mn-ea"/>
              </a:rPr>
              <a:t>     </a:t>
            </a:r>
            <a:r>
              <a:rPr lang="zh-CN" altLang="en-US" b="1">
                <a:sym typeface="+mn-ea"/>
              </a:rPr>
              <a:t>amber sky</a:t>
            </a:r>
            <a:r>
              <a:rPr lang="zh-CN" altLang="en-US">
                <a:noFill/>
                <a:sym typeface="+mn-ea"/>
              </a:rPr>
              <a:t>(琥珀色的天空）</a:t>
            </a:r>
            <a:r>
              <a:rPr lang="zh-CN" altLang="en-US" b="1">
                <a:noFill/>
                <a:sym typeface="+mn-ea"/>
              </a:rPr>
              <a:t>、</a:t>
            </a:r>
            <a:r>
              <a:rPr lang="en-US" altLang="zh-CN" b="1">
                <a:sym typeface="+mn-ea"/>
              </a:rPr>
              <a:t>    </a:t>
            </a:r>
            <a:r>
              <a:rPr lang="zh-CN" altLang="en-US" b="1">
                <a:sym typeface="+mn-ea"/>
              </a:rPr>
              <a:t>amethyst glass</a:t>
            </a:r>
            <a:r>
              <a:rPr lang="zh-CN" altLang="en-US">
                <a:noFill/>
                <a:sym typeface="+mn-ea"/>
              </a:rPr>
              <a:t>(淡紫色的杯子）、</a:t>
            </a:r>
            <a:r>
              <a:rPr lang="en-US" altLang="zh-CN" b="1">
                <a:sym typeface="+mn-ea"/>
              </a:rPr>
              <a:t> </a:t>
            </a:r>
            <a:r>
              <a:rPr lang="zh-CN" altLang="en-US" b="1">
                <a:sym typeface="+mn-ea"/>
              </a:rPr>
              <a:t>chery lips</a:t>
            </a:r>
            <a:r>
              <a:rPr lang="zh-CN" altLang="en-US">
                <a:noFill/>
                <a:sym typeface="+mn-ea"/>
              </a:rPr>
              <a:t>(鲜红的嘴唇）、</a:t>
            </a:r>
            <a:r>
              <a:rPr lang="en-US" altLang="zh-CN" b="1">
                <a:sym typeface="+mn-ea"/>
              </a:rPr>
              <a:t>  </a:t>
            </a:r>
            <a:endParaRPr lang="en-US" altLang="zh-CN" b="1"/>
          </a:p>
          <a:p>
            <a:r>
              <a:rPr lang="en-US" altLang="zh-CN" b="1">
                <a:sym typeface="+mn-ea"/>
              </a:rPr>
              <a:t>     </a:t>
            </a:r>
            <a:r>
              <a:rPr lang="zh-CN" altLang="en-US" b="1">
                <a:sym typeface="+mn-ea"/>
              </a:rPr>
              <a:t>coral</a:t>
            </a:r>
            <a:r>
              <a:rPr lang="en-US" altLang="zh-CN" b="1">
                <a:sym typeface="+mn-ea"/>
              </a:rPr>
              <a:t> </a:t>
            </a:r>
            <a:r>
              <a:rPr lang="zh-CN" altLang="en-US" b="1">
                <a:sym typeface="+mn-ea"/>
              </a:rPr>
              <a:t>lipstick</a:t>
            </a:r>
            <a:r>
              <a:rPr lang="zh-CN" altLang="en-US">
                <a:noFill/>
                <a:sym typeface="+mn-ea"/>
              </a:rPr>
              <a:t> (珊瑚色的口红）、</a:t>
            </a:r>
            <a:r>
              <a:rPr lang="zh-CN" altLang="en-US" b="1">
                <a:sym typeface="+mn-ea"/>
              </a:rPr>
              <a:t>mulberry purse</a:t>
            </a:r>
            <a:r>
              <a:rPr lang="zh-CN" altLang="en-US">
                <a:noFill/>
                <a:sym typeface="+mn-ea"/>
              </a:rPr>
              <a:t>(紫红色的钱包）、</a:t>
            </a:r>
            <a:r>
              <a:rPr lang="zh-CN" altLang="en-US" b="1">
                <a:sym typeface="+mn-ea"/>
              </a:rPr>
              <a:t>raven hair</a:t>
            </a:r>
            <a:r>
              <a:rPr lang="zh-CN" altLang="en-US">
                <a:noFill/>
                <a:sym typeface="+mn-ea"/>
              </a:rPr>
              <a:t>(乌黑的头发)、</a:t>
            </a:r>
            <a:endParaRPr lang="zh-CN" altLang="en-US" b="1"/>
          </a:p>
          <a:p>
            <a:r>
              <a:rPr lang="en-US" altLang="zh-CN" b="1">
                <a:sym typeface="+mn-ea"/>
              </a:rPr>
              <a:t>   </a:t>
            </a:r>
            <a:r>
              <a:rPr lang="zh-CN" altLang="en-US" b="1">
                <a:sym typeface="+mn-ea"/>
              </a:rPr>
              <a:t>  sapphire sea</a:t>
            </a:r>
            <a:r>
              <a:rPr lang="zh-CN" altLang="en-US">
                <a:noFill/>
                <a:sym typeface="+mn-ea"/>
              </a:rPr>
              <a:t>(碧蓝的大海)、</a:t>
            </a:r>
            <a:r>
              <a:rPr lang="en-US" altLang="zh-CN" b="1">
                <a:sym typeface="+mn-ea"/>
              </a:rPr>
              <a:t>    </a:t>
            </a:r>
            <a:r>
              <a:rPr lang="zh-CN" altLang="en-US" b="1">
                <a:sym typeface="+mn-ea"/>
              </a:rPr>
              <a:t>a timber wolf</a:t>
            </a:r>
            <a:r>
              <a:rPr lang="zh-CN" altLang="en-US">
                <a:noFill/>
                <a:sym typeface="+mn-ea"/>
              </a:rPr>
              <a:t>（一只灰狼）</a:t>
            </a:r>
            <a:endParaRPr lang="zh-CN" altLang="en-US">
              <a:noFill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4290" y="3573145"/>
            <a:ext cx="936688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ym typeface="+mn-ea"/>
              </a:rPr>
              <a:t>                           </a:t>
            </a:r>
            <a:r>
              <a:rPr lang="zh-CN" altLang="en-US">
                <a:sym typeface="+mn-ea"/>
              </a:rPr>
              <a:t>(琥珀色的天空）</a:t>
            </a:r>
            <a:r>
              <a:rPr lang="zh-CN" altLang="en-US" b="1">
                <a:sym typeface="+mn-ea"/>
              </a:rPr>
              <a:t>、</a:t>
            </a:r>
            <a:r>
              <a:rPr lang="en-US" altLang="zh-CN" b="1">
                <a:sym typeface="+mn-ea"/>
              </a:rPr>
              <a:t>   </a:t>
            </a:r>
            <a:r>
              <a:rPr lang="zh-CN" altLang="en-US" b="1">
                <a:noFill/>
                <a:sym typeface="+mn-ea"/>
              </a:rPr>
              <a:t> amethyst glass</a:t>
            </a:r>
            <a:r>
              <a:rPr lang="zh-CN" altLang="en-US">
                <a:sym typeface="+mn-ea"/>
              </a:rPr>
              <a:t>(淡紫色的杯子）</a:t>
            </a:r>
            <a:r>
              <a:rPr lang="zh-CN" altLang="en-US" b="1">
                <a:sym typeface="+mn-ea"/>
              </a:rPr>
              <a:t>、</a:t>
            </a:r>
            <a:r>
              <a:rPr lang="en-US" altLang="zh-CN" b="1">
                <a:sym typeface="+mn-ea"/>
              </a:rPr>
              <a:t> </a:t>
            </a:r>
            <a:r>
              <a:rPr lang="zh-CN" altLang="en-US" b="1">
                <a:noFill/>
                <a:sym typeface="+mn-ea"/>
              </a:rPr>
              <a:t>ch</a:t>
            </a:r>
            <a:r>
              <a:rPr lang="en-US" altLang="zh-CN" b="1">
                <a:noFill/>
                <a:sym typeface="+mn-ea"/>
              </a:rPr>
              <a:t>r</a:t>
            </a:r>
            <a:r>
              <a:rPr lang="zh-CN" altLang="en-US" b="1">
                <a:noFill/>
                <a:sym typeface="+mn-ea"/>
              </a:rPr>
              <a:t>ery lip</a:t>
            </a:r>
            <a:r>
              <a:rPr lang="zh-CN" altLang="en-US">
                <a:sym typeface="+mn-ea"/>
              </a:rPr>
              <a:t>(鲜红的嘴唇）</a:t>
            </a:r>
            <a:r>
              <a:rPr lang="zh-CN" altLang="en-US" b="1">
                <a:sym typeface="+mn-ea"/>
              </a:rPr>
              <a:t>、</a:t>
            </a:r>
            <a:r>
              <a:rPr lang="en-US" altLang="zh-CN" b="1">
                <a:sym typeface="+mn-ea"/>
              </a:rPr>
              <a:t>  </a:t>
            </a:r>
            <a:endParaRPr lang="en-US" altLang="zh-CN" b="1"/>
          </a:p>
          <a:p>
            <a:r>
              <a:rPr lang="en-US" altLang="zh-CN" b="1">
                <a:sym typeface="+mn-ea"/>
              </a:rPr>
              <a:t>     </a:t>
            </a:r>
            <a:r>
              <a:rPr lang="zh-CN" altLang="en-US" b="1">
                <a:noFill/>
                <a:sym typeface="+mn-ea"/>
              </a:rPr>
              <a:t>corallipstick</a:t>
            </a:r>
            <a:r>
              <a:rPr lang="zh-CN" altLang="en-US">
                <a:sym typeface="+mn-ea"/>
              </a:rPr>
              <a:t> (珊瑚色的口红）</a:t>
            </a:r>
            <a:r>
              <a:rPr lang="zh-CN" altLang="en-US" b="1">
                <a:sym typeface="+mn-ea"/>
              </a:rPr>
              <a:t>、</a:t>
            </a:r>
            <a:r>
              <a:rPr lang="zh-CN" altLang="en-US" b="1">
                <a:noFill/>
                <a:sym typeface="+mn-ea"/>
              </a:rPr>
              <a:t>mulberry purse</a:t>
            </a:r>
            <a:r>
              <a:rPr lang="zh-CN" altLang="en-US">
                <a:sym typeface="+mn-ea"/>
              </a:rPr>
              <a:t>(紫红色的钱包</a:t>
            </a:r>
            <a:r>
              <a:rPr lang="zh-CN" altLang="en-US" b="1">
                <a:sym typeface="+mn-ea"/>
              </a:rPr>
              <a:t>）、</a:t>
            </a:r>
            <a:r>
              <a:rPr lang="zh-CN" altLang="en-US" b="1">
                <a:noFill/>
                <a:sym typeface="+mn-ea"/>
              </a:rPr>
              <a:t>raven hair</a:t>
            </a:r>
            <a:r>
              <a:rPr lang="zh-CN" altLang="en-US">
                <a:sym typeface="+mn-ea"/>
              </a:rPr>
              <a:t>(乌黑的头发)</a:t>
            </a:r>
            <a:r>
              <a:rPr lang="zh-CN" altLang="en-US" b="1">
                <a:sym typeface="+mn-ea"/>
              </a:rPr>
              <a:t>、</a:t>
            </a:r>
            <a:endParaRPr lang="zh-CN" altLang="en-US" b="1"/>
          </a:p>
          <a:p>
            <a:r>
              <a:rPr lang="en-US" altLang="zh-CN" b="1">
                <a:sym typeface="+mn-ea"/>
              </a:rPr>
              <a:t>   </a:t>
            </a:r>
            <a:r>
              <a:rPr lang="zh-CN" altLang="en-US" b="1">
                <a:sym typeface="+mn-ea"/>
              </a:rPr>
              <a:t> </a:t>
            </a:r>
            <a:r>
              <a:rPr lang="zh-CN" altLang="en-US" b="1">
                <a:noFill/>
                <a:sym typeface="+mn-ea"/>
              </a:rPr>
              <a:t>a sapphire sea</a:t>
            </a:r>
            <a:r>
              <a:rPr lang="zh-CN" altLang="en-US">
                <a:sym typeface="+mn-ea"/>
              </a:rPr>
              <a:t>(碧蓝的大海</a:t>
            </a:r>
            <a:r>
              <a:rPr lang="zh-CN" altLang="en-US" b="1">
                <a:sym typeface="+mn-ea"/>
              </a:rPr>
              <a:t>)、</a:t>
            </a:r>
            <a:r>
              <a:rPr lang="en-US" altLang="zh-CN" b="1">
                <a:sym typeface="+mn-ea"/>
              </a:rPr>
              <a:t>  </a:t>
            </a:r>
            <a:r>
              <a:rPr lang="zh-CN" altLang="en-US" b="1">
                <a:noFill/>
                <a:sym typeface="+mn-ea"/>
              </a:rPr>
              <a:t>  a timber wolf</a:t>
            </a:r>
            <a:r>
              <a:rPr lang="zh-CN" altLang="en-US">
                <a:sym typeface="+mn-ea"/>
              </a:rPr>
              <a:t>（一只灰狼）</a:t>
            </a:r>
            <a:endParaRPr lang="zh-CN" altLang="en-US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11" grpId="1"/>
      <p:bldP spid="12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52070"/>
            <a:ext cx="12139930" cy="686625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287395" y="5341620"/>
            <a:ext cx="5252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C00000"/>
                </a:solidFill>
              </a:rPr>
              <a:t>浙江省常山一中             吴俊峰</a:t>
            </a:r>
            <a:endParaRPr lang="zh-CN" alt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Click="0" advTm="5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Colors in </a:t>
            </a:r>
            <a:r>
              <a:rPr lang="en-US" altLang="zh-CN" dirty="0"/>
              <a:t>English —— </a:t>
            </a:r>
            <a:r>
              <a:rPr>
                <a:solidFill>
                  <a:srgbClr val="C00000"/>
                </a:solidFill>
                <a:sym typeface="+mn-ea"/>
              </a:rPr>
              <a:t>事物颜色词</a:t>
            </a:r>
            <a:endParaRPr>
              <a:solidFill>
                <a:srgbClr val="C00000"/>
              </a:solidFill>
              <a:sym typeface="+mn-ea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图片 15" descr="微信图片_202302041408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24765" y="4220845"/>
            <a:ext cx="2557780" cy="23279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990" y="-27305"/>
            <a:ext cx="1022350" cy="751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4045" y="809625"/>
            <a:ext cx="11041380" cy="3404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b="1">
                <a:sym typeface="+mn-ea"/>
              </a:rPr>
              <a:t>       </a:t>
            </a:r>
            <a:r>
              <a:rPr lang="zh-CN" b="1">
                <a:solidFill>
                  <a:schemeClr val="tx1"/>
                </a:solidFill>
                <a:sym typeface="+mn-ea"/>
              </a:rPr>
              <a:t>第二种，</a:t>
            </a:r>
            <a:r>
              <a:rPr lang="zh-CN" b="1">
                <a:solidFill>
                  <a:srgbClr val="C00000"/>
                </a:solidFill>
                <a:sym typeface="+mn-ea"/>
              </a:rPr>
              <a:t>一些事物名词通过添加-y、-en等形容词词缀来指示事物本身的颜色</a:t>
            </a:r>
            <a:r>
              <a:rPr lang="zh-CN" b="1">
                <a:sym typeface="+mn-ea"/>
              </a:rPr>
              <a:t>，此类派生事物颜色词有：ashen(苍白的）、creamy(奶油色的）、golden(金色的）、milky(乳白色的）、rosy(玫瑰红的）、silvery(银色的）、muddy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土色的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等。</a:t>
            </a:r>
            <a:endParaRPr lang="zh-CN" b="1">
              <a:sym typeface="+mn-ea"/>
            </a:endParaRPr>
          </a:p>
          <a:p>
            <a:r>
              <a:rPr lang="zh-CN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    </a:t>
            </a:r>
            <a:r>
              <a:rPr lang="zh-CN" b="1">
                <a:sym typeface="+mn-ea"/>
              </a:rPr>
              <a:t>相关表达有：</a:t>
            </a:r>
            <a:r>
              <a:rPr lang="zh-CN" b="1">
                <a:solidFill>
                  <a:srgbClr val="0070C0"/>
                </a:solidFill>
                <a:sym typeface="+mn-ea"/>
              </a:rPr>
              <a:t>ashen</a:t>
            </a:r>
            <a:r>
              <a:rPr lang="en-US" altLang="zh-CN" b="1">
                <a:solidFill>
                  <a:srgbClr val="0070C0"/>
                </a:solidFill>
                <a:sym typeface="+mn-ea"/>
              </a:rPr>
              <a:t> </a:t>
            </a:r>
            <a:r>
              <a:rPr lang="zh-CN" b="1">
                <a:solidFill>
                  <a:srgbClr val="0070C0"/>
                </a:solidFill>
                <a:sym typeface="+mn-ea"/>
              </a:rPr>
              <a:t>cheeks</a:t>
            </a:r>
            <a:r>
              <a:rPr lang="zh-CN" b="1">
                <a:sym typeface="+mn-ea"/>
              </a:rPr>
              <a:t>(苍白的脸颊）、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creamy skin</a:t>
            </a:r>
            <a:r>
              <a:rPr lang="zh-CN" b="1">
                <a:sym typeface="+mn-ea"/>
              </a:rPr>
              <a:t>(奶油色的皮肤）、 </a:t>
            </a:r>
            <a:r>
              <a:rPr lang="zh-CN" b="1">
                <a:solidFill>
                  <a:srgbClr val="0070C0"/>
                </a:solidFill>
                <a:sym typeface="+mn-ea"/>
              </a:rPr>
              <a:t>ivory skin</a:t>
            </a:r>
            <a:r>
              <a:rPr lang="zh-CN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乳白色的皮肤</a:t>
            </a:r>
            <a:r>
              <a:rPr lang="en-US" altLang="zh-CN" b="1">
                <a:sym typeface="+mn-ea"/>
              </a:rPr>
              <a:t>) </a:t>
            </a:r>
            <a:r>
              <a:rPr lang="zh-CN" b="1">
                <a:solidFill>
                  <a:srgbClr val="0070C0"/>
                </a:solidFill>
                <a:sym typeface="+mn-ea"/>
              </a:rPr>
              <a:t>golden sun</a:t>
            </a:r>
            <a:r>
              <a:rPr lang="zh-CN" b="1">
                <a:sym typeface="+mn-ea"/>
              </a:rPr>
              <a:t>(金灿灿的太阳）、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milky complexion</a:t>
            </a:r>
            <a:r>
              <a:rPr lang="zh-CN" b="1">
                <a:sym typeface="+mn-ea"/>
              </a:rPr>
              <a:t>（乳白的肤色）、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rosy cheek</a:t>
            </a:r>
            <a:r>
              <a:rPr lang="zh-CN" b="1">
                <a:sym typeface="+mn-ea"/>
              </a:rPr>
              <a:t>s(红润的脸颊）、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silvery hair</a:t>
            </a:r>
            <a:r>
              <a:rPr lang="zh-CN" b="1">
                <a:sym typeface="+mn-ea"/>
              </a:rPr>
              <a:t>(银发）等。</a:t>
            </a:r>
            <a:endParaRPr lang="zh-CN" b="1">
              <a:sym typeface="+mn-ea"/>
            </a:endParaRPr>
          </a:p>
          <a:p>
            <a:endParaRPr lang="zh-CN" b="1">
              <a:sym typeface="+mn-ea"/>
            </a:endParaRPr>
          </a:p>
          <a:p>
            <a:pPr algn="l">
              <a:buClrTx/>
              <a:buSzTx/>
            </a:pPr>
            <a:r>
              <a:rPr lang="en-US" altLang="zh-CN" b="1">
                <a:sym typeface="+mn-ea"/>
              </a:rPr>
              <a:t>       </a:t>
            </a:r>
            <a:r>
              <a:rPr lang="zh-CN" b="1">
                <a:sym typeface="+mn-ea"/>
              </a:rPr>
              <a:t>第三种，</a:t>
            </a:r>
            <a:r>
              <a:rPr lang="zh-CN" b="1">
                <a:solidFill>
                  <a:srgbClr val="C00000"/>
                </a:solidFill>
                <a:sym typeface="+mn-ea"/>
              </a:rPr>
              <a:t>某些事物颜色词由事物名词添加-colored构成。</a:t>
            </a:r>
            <a:r>
              <a:rPr lang="zh-CN" b="1">
                <a:sym typeface="+mn-ea"/>
              </a:rPr>
              <a:t>此类派生事物颜色词有</a:t>
            </a:r>
            <a:r>
              <a:rPr lang="zh-CN" b="1">
                <a:solidFill>
                  <a:srgbClr val="0070C0"/>
                </a:solidFill>
                <a:sym typeface="+mn-ea"/>
              </a:rPr>
              <a:t>apricot-colored</a:t>
            </a:r>
            <a:r>
              <a:rPr lang="zh-CN" b="1">
                <a:sym typeface="+mn-ea"/>
              </a:rPr>
              <a:t>(杏黄色的）</a:t>
            </a:r>
            <a:r>
              <a:rPr lang="zh-CN" b="1">
                <a:solidFill>
                  <a:srgbClr val="0070C0"/>
                </a:solidFill>
                <a:sym typeface="+mn-ea"/>
              </a:rPr>
              <a:t>bronze-colored</a:t>
            </a:r>
            <a:r>
              <a:rPr lang="zh-CN" b="1">
                <a:sym typeface="+mn-ea"/>
              </a:rPr>
              <a:t>(古铜色的）、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buff-colored</a:t>
            </a:r>
            <a:r>
              <a:rPr lang="zh-CN" b="1">
                <a:sym typeface="+mn-ea"/>
              </a:rPr>
              <a:t>(浅黄色的）、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chocolate-colored</a:t>
            </a:r>
            <a:r>
              <a:rPr lang="zh-CN" b="1">
                <a:sym typeface="+mn-ea"/>
              </a:rPr>
              <a:t>（巧克力色的）、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coffee-colored</a:t>
            </a:r>
            <a:r>
              <a:rPr lang="zh-CN" b="1">
                <a:sym typeface="+mn-ea"/>
              </a:rPr>
              <a:t>(咖啡色的）、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cream-colored</a:t>
            </a:r>
            <a:r>
              <a:rPr lang="zh-CN" b="1">
                <a:sym typeface="+mn-ea"/>
              </a:rPr>
              <a:t>(米色的；奶油色的）、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flame-colored</a:t>
            </a:r>
            <a:r>
              <a:rPr lang="zh-CN" b="1">
                <a:sym typeface="+mn-ea"/>
              </a:rPr>
              <a:t>(火红的）、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honey-colored</a:t>
            </a:r>
            <a:r>
              <a:rPr lang="zh-CN" b="1">
                <a:sym typeface="+mn-ea"/>
              </a:rPr>
              <a:t>(蜜色的）、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straw-colored</a:t>
            </a:r>
            <a:r>
              <a:rPr lang="zh-CN" b="1">
                <a:sym typeface="+mn-ea"/>
              </a:rPr>
              <a:t>(浅黄色的）、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strawberry-colored</a:t>
            </a:r>
            <a:r>
              <a:rPr lang="zh-CN" b="1">
                <a:sym typeface="+mn-ea"/>
              </a:rPr>
              <a:t>(草莓色的）、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tea-colored</a:t>
            </a:r>
            <a:r>
              <a:rPr lang="zh-CN" b="1">
                <a:sym typeface="+mn-ea"/>
              </a:rPr>
              <a:t>(茶色的）、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turquoise-colored</a:t>
            </a:r>
            <a:r>
              <a:rPr lang="zh-CN" b="1">
                <a:sym typeface="+mn-ea"/>
              </a:rPr>
              <a:t>(玉色的）、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wheat-col-ore</a:t>
            </a:r>
            <a:r>
              <a:rPr lang="zh-CN" b="1">
                <a:sym typeface="+mn-ea"/>
              </a:rPr>
              <a:t>d(麦黄色的）</a:t>
            </a:r>
            <a:r>
              <a:rPr lang="zh-CN" b="1">
                <a:solidFill>
                  <a:srgbClr val="0070C0"/>
                </a:solidFill>
                <a:sym typeface="+mn-ea"/>
              </a:rPr>
              <a:t>varicoloured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杂色的，五颜六色的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   </a:t>
            </a:r>
            <a:r>
              <a:rPr lang="zh-CN" b="1">
                <a:solidFill>
                  <a:srgbClr val="0070C0"/>
                </a:solidFill>
                <a:sym typeface="+mn-ea"/>
              </a:rPr>
              <a:t>particoloured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杂色的，斑驳的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等。</a:t>
            </a:r>
            <a:endParaRPr lang="zh-CN" b="1">
              <a:sym typeface="+mn-ea"/>
            </a:endParaRPr>
          </a:p>
          <a:p>
            <a:endParaRPr lang="zh-CN" b="1"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2711450" y="4292600"/>
            <a:ext cx="9209405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None/>
            </a:pPr>
            <a:r>
              <a:rPr lang="en-US" altLang="zh-CN" b="1"/>
              <a:t>    </a:t>
            </a:r>
            <a:r>
              <a:rPr lang="en-US" b="1"/>
              <a:t>  </a:t>
            </a:r>
            <a:r>
              <a:rPr lang="en-US" altLang="zh-CN" b="1"/>
              <a:t> </a:t>
            </a:r>
            <a:r>
              <a:rPr lang="zh-CN" b="1"/>
              <a:t>第四种，</a:t>
            </a:r>
            <a:r>
              <a:rPr lang="zh-CN" b="1">
                <a:solidFill>
                  <a:srgbClr val="C00000"/>
                </a:solidFill>
              </a:rPr>
              <a:t>事物名词加上某一单色颜色词复合产生的</a:t>
            </a:r>
            <a:r>
              <a:rPr lang="zh-CN" b="1"/>
              <a:t>，此类复合事物颜色词有：</a:t>
            </a:r>
            <a:r>
              <a:rPr lang="zh-CN" b="1">
                <a:solidFill>
                  <a:srgbClr val="0070C0"/>
                </a:solidFill>
              </a:rPr>
              <a:t>blood-red</a:t>
            </a:r>
            <a:r>
              <a:rPr lang="zh-CN" b="1"/>
              <a:t>(血红的）、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salmon pink（</a:t>
            </a:r>
            <a:r>
              <a:rPr lang="zh-CN" b="1">
                <a:sym typeface="+mn-ea"/>
              </a:rPr>
              <a:t>橙红色的）、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peacock-blue</a:t>
            </a:r>
            <a:r>
              <a:rPr lang="zh-CN" b="1">
                <a:sym typeface="+mn-ea"/>
              </a:rPr>
              <a:t>(孔雀蓝）、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sky-blue</a:t>
            </a:r>
            <a:r>
              <a:rPr lang="zh-CN" b="1">
                <a:sym typeface="+mn-ea"/>
              </a:rPr>
              <a:t>(天蓝色的）、</a:t>
            </a:r>
            <a:r>
              <a:rPr lang="zh-CN" b="1">
                <a:solidFill>
                  <a:srgbClr val="0070C0"/>
                </a:solidFill>
              </a:rPr>
              <a:t>china-blue</a:t>
            </a:r>
            <a:r>
              <a:rPr lang="zh-CN" b="1"/>
              <a:t>(青瓷色的）、</a:t>
            </a:r>
            <a:r>
              <a:rPr lang="zh-CN" b="1">
                <a:solidFill>
                  <a:srgbClr val="0070C0"/>
                </a:solidFill>
              </a:rPr>
              <a:t>coal-black</a:t>
            </a:r>
            <a:r>
              <a:rPr lang="zh-CN" b="1"/>
              <a:t>(煤黑色）、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ink-black</a:t>
            </a:r>
            <a:r>
              <a:rPr lang="zh-CN" b="1">
                <a:sym typeface="+mn-ea"/>
              </a:rPr>
              <a:t>(墨黑的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  <a:sym typeface="+mn-ea"/>
              </a:rPr>
              <a:t>pitch-black</a:t>
            </a:r>
            <a:r>
              <a:rPr lang="zh-CN" b="1">
                <a:sym typeface="+mn-ea"/>
              </a:rPr>
              <a:t>(漆黑的</a:t>
            </a:r>
            <a:r>
              <a:rPr lang="en-US" altLang="zh-CN" b="1">
                <a:sym typeface="+mn-ea"/>
              </a:rPr>
              <a:t>)</a:t>
            </a:r>
            <a:r>
              <a:rPr lang="zh-CN" altLang="en-US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  <a:sym typeface="+mn-ea"/>
              </a:rPr>
              <a:t>jet-black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乌黑发亮的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</a:rPr>
              <a:t>emerald-green</a:t>
            </a:r>
            <a:r>
              <a:rPr lang="zh-CN" b="1"/>
              <a:t>(鲜绿色的）、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moss green</a:t>
            </a:r>
            <a:r>
              <a:rPr lang="zh-CN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(</a:t>
            </a:r>
            <a:r>
              <a:rPr lang="zh-CN" b="1">
                <a:sym typeface="+mn-ea"/>
              </a:rPr>
              <a:t>苔绿色</a:t>
            </a:r>
            <a:r>
              <a:rPr lang="en-US" altLang="zh-CN" b="1">
                <a:sym typeface="+mn-ea"/>
              </a:rPr>
              <a:t>)</a:t>
            </a:r>
            <a:r>
              <a:rPr lang="zh-CN" altLang="en-US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</a:rPr>
              <a:t>grass gree</a:t>
            </a:r>
            <a:r>
              <a:rPr lang="zh-CN" b="1"/>
              <a:t>n(草绿色的）、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kingfisher-blue</a:t>
            </a:r>
            <a:r>
              <a:rPr lang="zh-CN" b="1">
                <a:sym typeface="+mn-ea"/>
              </a:rPr>
              <a:t>(翠绿的）、leek-green(韭菜绿的</a:t>
            </a:r>
            <a:r>
              <a:rPr lang="en-US" altLang="zh-CN" b="1">
                <a:sym typeface="+mn-ea"/>
              </a:rPr>
              <a:t>)</a:t>
            </a:r>
            <a:r>
              <a:rPr lang="zh-CN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  <a:sym typeface="+mn-ea"/>
              </a:rPr>
              <a:t>pea-green</a:t>
            </a:r>
            <a:r>
              <a:rPr lang="zh-CN" b="1">
                <a:sym typeface="+mn-ea"/>
              </a:rPr>
              <a:t>(豆绿色的</a:t>
            </a:r>
            <a:r>
              <a:rPr lang="en-US" altLang="zh-CN" b="1">
                <a:sym typeface="+mn-ea"/>
              </a:rPr>
              <a:t>)</a:t>
            </a:r>
            <a:r>
              <a:rPr lang="zh-CN" altLang="en-US" b="1">
                <a:sym typeface="+mn-ea"/>
              </a:rPr>
              <a:t>、</a:t>
            </a:r>
            <a:r>
              <a:rPr lang="zh-CN" b="1">
                <a:solidFill>
                  <a:srgbClr val="0070C0"/>
                </a:solidFill>
              </a:rPr>
              <a:t>ivory-yellow</a:t>
            </a:r>
            <a:r>
              <a:rPr lang="zh-CN" b="1"/>
              <a:t>(象牙黄）、</a:t>
            </a:r>
            <a:r>
              <a:rPr lang="zh-CN" b="1">
                <a:solidFill>
                  <a:srgbClr val="0070C0"/>
                </a:solidFill>
              </a:rPr>
              <a:t>lemon yellow</a:t>
            </a:r>
            <a:r>
              <a:rPr lang="zh-CN" b="1"/>
              <a:t>(柠檬黄</a:t>
            </a:r>
            <a:r>
              <a:rPr lang="en-US" altLang="zh-CN" b="1"/>
              <a:t>)</a:t>
            </a:r>
            <a:r>
              <a:rPr lang="zh-CN" b="1"/>
              <a:t>、nut brown(栗色的）、</a:t>
            </a:r>
            <a:r>
              <a:rPr lang="zh-CN" b="1">
                <a:solidFill>
                  <a:srgbClr val="0070C0"/>
                </a:solidFill>
                <a:sym typeface="+mn-ea"/>
              </a:rPr>
              <a:t>chestnut-brown</a:t>
            </a:r>
            <a:r>
              <a:rPr lang="zh-CN" b="1">
                <a:sym typeface="+mn-ea"/>
              </a:rPr>
              <a:t>(板栗色）、</a:t>
            </a:r>
            <a:r>
              <a:rPr lang="zh-CN" b="1">
                <a:solidFill>
                  <a:srgbClr val="0070C0"/>
                </a:solidFill>
              </a:rPr>
              <a:t>pearl-grey</a:t>
            </a:r>
            <a:r>
              <a:rPr lang="zh-CN" b="1"/>
              <a:t>(珍珠灰的）、</a:t>
            </a:r>
            <a:r>
              <a:rPr lang="zh-CN" b="1">
                <a:solidFill>
                  <a:srgbClr val="0070C0"/>
                </a:solidFill>
              </a:rPr>
              <a:t>snow-white</a:t>
            </a:r>
            <a:r>
              <a:rPr lang="zh-CN" b="1"/>
              <a:t>(雪白的</a:t>
            </a:r>
            <a:r>
              <a:rPr lang="en-US" altLang="zh-CN" b="1"/>
              <a:t>)</a:t>
            </a:r>
            <a:r>
              <a:rPr lang="zh-CN" altLang="en-US" b="1"/>
              <a:t>、</a:t>
            </a:r>
            <a:r>
              <a:rPr lang="en-US" altLang="zh-CN" b="1"/>
              <a:t> </a:t>
            </a:r>
            <a:r>
              <a:rPr lang="zh-CN" b="1">
                <a:solidFill>
                  <a:srgbClr val="0070C0"/>
                </a:solidFill>
              </a:rPr>
              <a:t>lily-white</a:t>
            </a:r>
            <a:r>
              <a:rPr lang="en-US" altLang="zh-CN" b="1"/>
              <a:t>(纯白的，纯洁的</a:t>
            </a:r>
            <a:r>
              <a:rPr lang="en-US" altLang="zh-CN" b="1">
                <a:sym typeface="+mn-ea"/>
              </a:rPr>
              <a:t>)</a:t>
            </a:r>
            <a:r>
              <a:rPr lang="en-US" altLang="zh-CN" b="1"/>
              <a:t>  </a:t>
            </a:r>
            <a:r>
              <a:rPr lang="zh-CN" b="1"/>
              <a:t>等。</a:t>
            </a:r>
            <a:endParaRPr lang="zh-CN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4571954" y="2276226"/>
            <a:ext cx="5484495" cy="33020"/>
          </a:xfrm>
          <a:prstGeom prst="line">
            <a:avLst/>
          </a:prstGeom>
          <a:ln w="22225">
            <a:solidFill>
              <a:srgbClr val="D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4"/>
          <p:cNvSpPr txBox="1"/>
          <p:nvPr/>
        </p:nvSpPr>
        <p:spPr>
          <a:xfrm>
            <a:off x="4296053" y="1700275"/>
            <a:ext cx="8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3600" dirty="0">
                <a:solidFill>
                  <a:srgbClr val="C00000"/>
                </a:solidFill>
                <a:latin typeface="+mn-ea"/>
              </a:rPr>
              <a:t>03</a:t>
            </a:r>
            <a:endParaRPr lang="en-US" altLang="zh-CN" sz="3600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5122" name="Picture 2" descr="“冉冉秋光留不住，满阶红叶暮。”在紫禁城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-635" y="-56515"/>
            <a:ext cx="4034790" cy="69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60884a1a7008506ba41c88ab13dc0aa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268" t="26574" r="9280" b="28437"/>
          <a:stretch>
            <a:fillRect/>
          </a:stretch>
        </p:blipFill>
        <p:spPr>
          <a:xfrm>
            <a:off x="8472170" y="681355"/>
            <a:ext cx="3616960" cy="2071370"/>
          </a:xfrm>
          <a:prstGeom prst="rect">
            <a:avLst/>
          </a:prstGeom>
        </p:spPr>
      </p:pic>
      <p:sp>
        <p:nvSpPr>
          <p:cNvPr id="20482" name="Rectangle 2"/>
          <p:cNvSpPr txBox="1"/>
          <p:nvPr>
            <p:custDataLst>
              <p:tags r:id="rId4"/>
            </p:custDataLst>
          </p:nvPr>
        </p:nvSpPr>
        <p:spPr>
          <a:xfrm>
            <a:off x="4367530" y="1412875"/>
            <a:ext cx="5332730" cy="106616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914400" eaLnBrk="1" hangingPunct="1">
              <a:lnSpc>
                <a:spcPct val="9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大展红兔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buNone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The River All Red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415415" y="548640"/>
            <a:ext cx="21215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b="1" i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兔年开学第一课</a:t>
            </a:r>
            <a:endParaRPr lang="zh-CN" altLang="en-US" b="1" i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024495" y="2693670"/>
            <a:ext cx="4135120" cy="41351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15435" y="2493010"/>
            <a:ext cx="390906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/>
              <a:t>     </a:t>
            </a:r>
            <a:r>
              <a:rPr lang="zh-CN" altLang="en-US" b="1"/>
              <a:t>Chinese director Zhang Yimou</a:t>
            </a:r>
            <a:r>
              <a:rPr lang="en-US" altLang="zh-CN" b="1"/>
              <a:t>’</a:t>
            </a:r>
            <a:r>
              <a:rPr lang="zh-CN" altLang="en-US" b="1"/>
              <a:t>s Full River Red is one of 2023's most anticipated films. The name Full River Red comes from a poem by Yue Fei, a military general who lived during the Southern Song Dynasty (1127-1279) in which the film is set, and was well-known for his patriotism and loyalty to his country.</a:t>
            </a:r>
            <a:endParaRPr lang="zh-CN" altLang="en-US" b="1"/>
          </a:p>
          <a:p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3224530" y="404495"/>
            <a:ext cx="809625" cy="66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The River All Red</a:t>
            </a: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860" y="-35560"/>
            <a:ext cx="963295" cy="8451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990" y="734695"/>
            <a:ext cx="7932420" cy="49002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400" b="1"/>
              <a:t>      </a:t>
            </a:r>
            <a:r>
              <a:rPr lang="zh-CN" altLang="en-US" sz="2400" b="1"/>
              <a:t>《满江红·写怀》The River All Red</a:t>
            </a:r>
            <a:endParaRPr lang="zh-CN" altLang="en-US" sz="2400" b="1"/>
          </a:p>
          <a:p>
            <a:pPr algn="ctr"/>
            <a:r>
              <a:rPr lang="en-US" altLang="zh-CN" sz="2400" b="1"/>
              <a:t>           </a:t>
            </a:r>
            <a:r>
              <a:rPr lang="zh-CN" altLang="en-US" sz="2400"/>
              <a:t>岳飞 （许渊冲 译）</a:t>
            </a:r>
            <a:endParaRPr lang="zh-CN" altLang="en-US" sz="2400" b="1"/>
          </a:p>
          <a:p>
            <a:r>
              <a:rPr lang="zh-CN" altLang="en-US" sz="2400" b="1"/>
              <a:t>Wrath sets on end my hair; </a:t>
            </a:r>
            <a:endParaRPr lang="zh-CN" altLang="en-US" sz="2400" b="1"/>
          </a:p>
          <a:p>
            <a:r>
              <a:rPr lang="zh-CN" altLang="en-US" sz="2400" b="1"/>
              <a:t>I lean on railings where</a:t>
            </a:r>
            <a:endParaRPr lang="zh-CN" altLang="en-US" sz="2400" b="1"/>
          </a:p>
          <a:p>
            <a:r>
              <a:rPr lang="zh-CN" altLang="en-US" sz="2400" b="1"/>
              <a:t>I see the drizzling rain has ceased.</a:t>
            </a:r>
            <a:endParaRPr lang="zh-CN" altLang="en-US" sz="2400" b="1"/>
          </a:p>
          <a:p>
            <a:r>
              <a:rPr lang="zh-CN" altLang="en-US" sz="2400" b="1"/>
              <a:t>Raising my eyes</a:t>
            </a:r>
            <a:endParaRPr lang="zh-CN" altLang="en-US" sz="2400" b="1"/>
          </a:p>
          <a:p>
            <a:r>
              <a:rPr lang="zh-CN" altLang="en-US" sz="2400" b="1"/>
              <a:t>Towards the skies,</a:t>
            </a:r>
            <a:endParaRPr lang="zh-CN" altLang="en-US" sz="2400" b="1"/>
          </a:p>
          <a:p>
            <a:r>
              <a:rPr lang="zh-CN" altLang="en-US" sz="2400" b="1"/>
              <a:t>I heave long sighs,</a:t>
            </a:r>
            <a:endParaRPr lang="zh-CN" altLang="en-US" sz="2400" b="1"/>
          </a:p>
          <a:p>
            <a:r>
              <a:rPr lang="zh-CN" altLang="en-US" sz="2400" b="1"/>
              <a:t>My wrath not yet appeased.</a:t>
            </a:r>
            <a:endParaRPr lang="zh-CN" altLang="en-US" sz="2400" b="1"/>
          </a:p>
          <a:p>
            <a:r>
              <a:rPr lang="zh-CN" altLang="en-US" sz="2400" b="1"/>
              <a:t>To dust is gone the fame achieved in thirty years;</a:t>
            </a:r>
            <a:endParaRPr lang="zh-CN" altLang="en-US" sz="2400" b="1"/>
          </a:p>
          <a:p>
            <a:r>
              <a:rPr lang="zh-CN" altLang="en-US" sz="2400" b="1"/>
              <a:t>Like cloud-veiled moon the thousand-mile </a:t>
            </a:r>
            <a:r>
              <a:rPr lang="en-US" altLang="zh-CN" sz="2400" b="1"/>
              <a:t>p</a:t>
            </a:r>
            <a:r>
              <a:rPr lang="zh-CN" altLang="en-US" sz="2400" b="1"/>
              <a:t>lain disappears.</a:t>
            </a:r>
            <a:endParaRPr lang="zh-CN" altLang="en-US" sz="2400" b="1"/>
          </a:p>
          <a:p>
            <a:r>
              <a:rPr lang="zh-CN" altLang="en-US" sz="2400" b="1"/>
              <a:t>Should youthful heads in vain turn grey,</a:t>
            </a:r>
            <a:endParaRPr lang="zh-CN" altLang="en-US" sz="2400" b="1"/>
          </a:p>
          <a:p>
            <a:r>
              <a:rPr lang="zh-CN" altLang="en-US" sz="2400" b="1"/>
              <a:t>We would regret for aye.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7821295" y="981075"/>
            <a:ext cx="41332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怒发冲冠，凭栏处、潇潇雨歇。抬望眼、仰天长啸，壮怀激烈。三十功名尘与土， 八千里路云和月。莫等闲、白了少年头，空悲切</a:t>
            </a:r>
            <a:r>
              <a:rPr lang="zh-CN" altLang="en-US">
                <a:sym typeface="+mn-ea"/>
              </a:rPr>
              <a:t>！</a:t>
            </a:r>
            <a:endParaRPr lang="zh-CN" altLang="en-US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773035" y="2924810"/>
            <a:ext cx="4184015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w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rath/rɒθ/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n.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愤怒，盛怒</a:t>
            </a:r>
            <a:endParaRPr lang="zh-CN" altLang="en-US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railing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/ˈreɪlɪŋ/ n.栏杆；扶手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drizzle /ˈdrɪz(ə)l/ v.下蒙蒙细雨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cease /siːs/ v.终止，结束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appease /əˈpiːz/vt.平息，安抚；缓解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b="1">
                <a:solidFill>
                  <a:schemeClr val="accent2">
                    <a:lumMod val="50000"/>
                  </a:schemeClr>
                </a:solidFill>
              </a:rPr>
              <a:t>正常语序：</a:t>
            </a:r>
            <a:endParaRPr lang="en-US" altLang="zh-CN" b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The fame achieved in thirty years is gone to dust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The thousand-mile Plain disappears like cloud-veiled moon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If  youthful heads  should turn grey in vain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We would regret for aye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1135" y="5517515"/>
            <a:ext cx="74517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正常语序是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The fame achieved in thirty years is gone to dust.倒装是为了years 跟disappears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  <a:sym typeface="+mn-ea"/>
              </a:rPr>
              <a:t>押韵</a:t>
            </a:r>
            <a:endParaRPr lang="zh-CN" altLang="en-US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cloud-veiled moon 被云遮蔽的月亮    veil /veɪl/n.面纱; v.以面纱掩盖</a:t>
            </a:r>
            <a:endParaRPr lang="zh-CN" altLang="en-US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for aye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[古语，诗歌用语] 永远地，永久地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  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aye/aɪ/总是；仍然</a:t>
            </a:r>
            <a:endParaRPr lang="zh-CN" altLang="en-US" i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3.《满江红》英文朗诵欣赏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1550" y="0"/>
            <a:ext cx="6117590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The River All Red</a:t>
            </a:r>
            <a:endParaRPr lang="zh-CN" altLang="en-US" dirty="0"/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930" y="153670"/>
            <a:ext cx="4206875" cy="36468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2860" y="-35560"/>
            <a:ext cx="963295" cy="8451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9715" y="734695"/>
            <a:ext cx="7419975" cy="4545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400" b="1"/>
              <a:t>          </a:t>
            </a:r>
            <a:r>
              <a:rPr lang="zh-CN" altLang="en-US" sz="2400" b="1"/>
              <a:t>《满江红·写怀》The River All Red</a:t>
            </a:r>
            <a:endParaRPr lang="zh-CN" altLang="en-US" sz="2400" b="1"/>
          </a:p>
          <a:p>
            <a:pPr algn="ctr"/>
            <a:r>
              <a:rPr lang="en-US" altLang="zh-CN" sz="2400" b="1"/>
              <a:t>          </a:t>
            </a:r>
            <a:r>
              <a:rPr lang="zh-CN" altLang="en-US" sz="2400"/>
              <a:t>岳飞 （许渊冲 译）</a:t>
            </a:r>
            <a:endParaRPr lang="zh-CN" altLang="en-US" sz="2400" b="1"/>
          </a:p>
          <a:p>
            <a:r>
              <a:rPr lang="zh-CN" altLang="en-US" sz="2400" b="1"/>
              <a:t>Lost our capitals,</a:t>
            </a:r>
            <a:endParaRPr lang="zh-CN" altLang="en-US" sz="2400" b="1"/>
          </a:p>
          <a:p>
            <a:r>
              <a:rPr lang="zh-CN" altLang="en-US" sz="2400" b="1"/>
              <a:t>What a burning shame!</a:t>
            </a:r>
            <a:endParaRPr lang="zh-CN" altLang="en-US" sz="2400" b="1"/>
          </a:p>
          <a:p>
            <a:r>
              <a:rPr lang="zh-CN" altLang="en-US" sz="2400" b="1"/>
              <a:t>How can we generals </a:t>
            </a:r>
            <a:endParaRPr lang="zh-CN" altLang="en-US" sz="2400" b="1"/>
          </a:p>
          <a:p>
            <a:r>
              <a:rPr lang="zh-CN" altLang="en-US" sz="2400" b="1"/>
              <a:t>Quench our vengeful flame!</a:t>
            </a:r>
            <a:endParaRPr lang="zh-CN" altLang="en-US" sz="2400" b="1"/>
          </a:p>
          <a:p>
            <a:r>
              <a:rPr lang="zh-CN" altLang="en-US" sz="2400" b="1"/>
              <a:t>Driving our chariots of war, we</a:t>
            </a:r>
            <a:r>
              <a:rPr lang="en-US" altLang="zh-CN" sz="2400" b="1"/>
              <a:t>’</a:t>
            </a:r>
            <a:r>
              <a:rPr lang="zh-CN" altLang="en-US" sz="2400" b="1"/>
              <a:t>d go</a:t>
            </a:r>
            <a:endParaRPr lang="zh-CN" altLang="en-US" sz="2400" b="1"/>
          </a:p>
          <a:p>
            <a:r>
              <a:rPr lang="zh-CN" altLang="en-US" sz="2400" b="1"/>
              <a:t>To break through our relentless foe.</a:t>
            </a:r>
            <a:endParaRPr lang="zh-CN" altLang="en-US" sz="2400" b="1"/>
          </a:p>
          <a:p>
            <a:r>
              <a:rPr lang="zh-CN" altLang="en-US" sz="2400" b="1"/>
              <a:t>Valiantly we</a:t>
            </a:r>
            <a:r>
              <a:rPr lang="en-US" altLang="zh-CN" sz="2400" b="1"/>
              <a:t>’</a:t>
            </a:r>
            <a:r>
              <a:rPr lang="zh-CN" altLang="en-US" sz="2400" b="1"/>
              <a:t>d cut off each head;</a:t>
            </a:r>
            <a:endParaRPr lang="zh-CN" altLang="en-US" sz="2400" b="1"/>
          </a:p>
          <a:p>
            <a:r>
              <a:rPr lang="zh-CN" altLang="en-US" sz="2400" b="1"/>
              <a:t>Laughing, we</a:t>
            </a:r>
            <a:r>
              <a:rPr lang="en-US" altLang="zh-CN" sz="2400" b="1"/>
              <a:t>’</a:t>
            </a:r>
            <a:r>
              <a:rPr lang="zh-CN" altLang="en-US" sz="2400" b="1"/>
              <a:t>d drink the blood they shed.</a:t>
            </a:r>
            <a:endParaRPr lang="zh-CN" altLang="en-US" sz="2400" b="1"/>
          </a:p>
          <a:p>
            <a:r>
              <a:rPr lang="zh-CN" altLang="en-US" sz="2400" b="1"/>
              <a:t>When we</a:t>
            </a:r>
            <a:r>
              <a:rPr lang="en-US" altLang="zh-CN" sz="2400" b="1"/>
              <a:t>’</a:t>
            </a:r>
            <a:r>
              <a:rPr lang="zh-CN" altLang="en-US" sz="2400" b="1"/>
              <a:t>ve reconquered our lost land,</a:t>
            </a:r>
            <a:endParaRPr lang="zh-CN" altLang="en-US" sz="2400" b="1"/>
          </a:p>
          <a:p>
            <a:r>
              <a:rPr lang="zh-CN" altLang="en-US" sz="2400" b="1"/>
              <a:t>In triumph would return our army grand. </a:t>
            </a:r>
            <a:endParaRPr lang="zh-CN" altLang="en-US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7821930" y="3933190"/>
            <a:ext cx="413321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靖康耻，犹未雪。臣子恨，何时灭？驾长车踏破，贺兰山缺。壮志饥餐胡虏肉， 笑谈渴饮匈奴血。待从头、收拾旧山河，朝天阙。</a:t>
            </a:r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259715" y="5264785"/>
            <a:ext cx="54616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i="1">
                <a:solidFill>
                  <a:schemeClr val="accent2">
                    <a:lumMod val="50000"/>
                  </a:schemeClr>
                </a:solidFill>
              </a:rPr>
              <a:t>a burning sh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ame 奇耻大辱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i="1">
                <a:solidFill>
                  <a:schemeClr val="accent2">
                    <a:lumMod val="50000"/>
                  </a:schemeClr>
                </a:solidFill>
              </a:rPr>
              <a:t>quench/k</a:t>
            </a: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wentʃ/ vt 扑灭；熄灭</a:t>
            </a:r>
            <a:endParaRPr lang="zh-CN" altLang="en-US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i="1">
                <a:solidFill>
                  <a:schemeClr val="accent2">
                    <a:lumMod val="50000"/>
                  </a:schemeClr>
                </a:solidFill>
              </a:rPr>
              <a:t>vengeful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 /ˈvendʒf(ə)l/ adj. 复仇的，报复的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chariot /ˈtʃæriət/n.二轮战车  vt.驾驭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069840" y="5229225"/>
            <a:ext cx="695896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i="1">
                <a:solidFill>
                  <a:schemeClr val="accent2">
                    <a:lumMod val="50000"/>
                  </a:schemeClr>
                </a:solidFill>
              </a:rPr>
              <a:t>relentless foe</a:t>
            </a: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无情的敌人   relentless /rɪˈlentləs/ 残酷无情的 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foe  /fəʊ/ n. 敌人，对头; 仇敌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valiantly /ˈvæliəntli/ adv. 勇敢地；英勇地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shed blood: 流血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>
                <a:solidFill>
                  <a:schemeClr val="accent2">
                    <a:lumMod val="50000"/>
                  </a:schemeClr>
                </a:solidFill>
              </a:rPr>
              <a:t>triumph  /ˈtraɪʌmf/ n.巨大成功，重大胜利 ; 凯旋而归</a:t>
            </a:r>
            <a:endParaRPr lang="en-US" altLang="zh-CN" i="1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4.《满江红》英文朗诵欣赏2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2958" y="150972"/>
            <a:ext cx="4034155" cy="370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8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i="1" dirty="0"/>
              <a:t>The River All Red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 recital contest</a:t>
            </a:r>
            <a:endParaRPr lang="en-US" altLang="zh-CN" dirty="0">
              <a:solidFill>
                <a:srgbClr val="C00000"/>
              </a:solidFill>
            </a:endParaRPr>
          </a:p>
        </p:txBody>
      </p:sp>
      <p:cxnSp>
        <p:nvCxnSpPr>
          <p:cNvPr id="18" name="直接连接符 17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图片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860" y="-35560"/>
            <a:ext cx="963295" cy="8451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83655" y="2853055"/>
            <a:ext cx="5670550" cy="3813810"/>
          </a:xfrm>
          <a:prstGeom prst="rect">
            <a:avLst/>
          </a:prstGeom>
          <a:noFill/>
          <a:ln>
            <a:solidFill>
              <a:srgbClr val="D80000"/>
            </a:solidFill>
          </a:ln>
        </p:spPr>
        <p:txBody>
          <a:bodyPr wrap="square" rtlCol="0" anchor="t">
            <a:noAutofit/>
          </a:bodyPr>
          <a:lstStyle/>
          <a:p>
            <a:pPr algn="l"/>
            <a:r>
              <a:rPr lang="zh-CN" altLang="en-US" sz="2400" b="1"/>
              <a:t>Lost our capitals,</a:t>
            </a:r>
            <a:endParaRPr lang="zh-CN" altLang="en-US" sz="2400" b="1"/>
          </a:p>
          <a:p>
            <a:r>
              <a:rPr lang="zh-CN" altLang="en-US" sz="2400" b="1"/>
              <a:t>What a burning shame!</a:t>
            </a:r>
            <a:endParaRPr lang="zh-CN" altLang="en-US" sz="2400" b="1"/>
          </a:p>
          <a:p>
            <a:r>
              <a:rPr lang="zh-CN" altLang="en-US" sz="2400" b="1"/>
              <a:t>How can we generals </a:t>
            </a:r>
            <a:endParaRPr lang="zh-CN" altLang="en-US" sz="2400" b="1"/>
          </a:p>
          <a:p>
            <a:r>
              <a:rPr lang="zh-CN" altLang="en-US" sz="2400" b="1"/>
              <a:t>Quench our vengeful flame!</a:t>
            </a:r>
            <a:endParaRPr lang="zh-CN" altLang="en-US" sz="2400" b="1"/>
          </a:p>
          <a:p>
            <a:r>
              <a:rPr lang="zh-CN" altLang="en-US" sz="2400" b="1"/>
              <a:t>Driving our chariots of war, we</a:t>
            </a:r>
            <a:r>
              <a:rPr lang="en-US" altLang="zh-CN" sz="2400" b="1"/>
              <a:t>’</a:t>
            </a:r>
            <a:r>
              <a:rPr lang="zh-CN" altLang="en-US" sz="2400" b="1"/>
              <a:t>d go</a:t>
            </a:r>
            <a:endParaRPr lang="zh-CN" altLang="en-US" sz="2400" b="1"/>
          </a:p>
          <a:p>
            <a:r>
              <a:rPr lang="zh-CN" altLang="en-US" sz="2400" b="1"/>
              <a:t>To break through our relentless foe.</a:t>
            </a:r>
            <a:endParaRPr lang="zh-CN" altLang="en-US" sz="2400" b="1"/>
          </a:p>
          <a:p>
            <a:r>
              <a:rPr lang="zh-CN" altLang="en-US" sz="2400" b="1"/>
              <a:t>Valiantly we</a:t>
            </a:r>
            <a:r>
              <a:rPr lang="en-US" altLang="zh-CN" sz="2400" b="1"/>
              <a:t>’</a:t>
            </a:r>
            <a:r>
              <a:rPr lang="zh-CN" altLang="en-US" sz="2400" b="1"/>
              <a:t>d cut off each head;</a:t>
            </a:r>
            <a:endParaRPr lang="zh-CN" altLang="en-US" sz="2400" b="1"/>
          </a:p>
          <a:p>
            <a:r>
              <a:rPr lang="zh-CN" altLang="en-US" sz="2400" b="1"/>
              <a:t>Laughing, we</a:t>
            </a:r>
            <a:r>
              <a:rPr lang="en-US" altLang="zh-CN" sz="2400" b="1"/>
              <a:t>’</a:t>
            </a:r>
            <a:r>
              <a:rPr lang="zh-CN" altLang="en-US" sz="2400" b="1"/>
              <a:t>d drink the blood they shed.</a:t>
            </a:r>
            <a:endParaRPr lang="zh-CN" altLang="en-US" sz="2400" b="1"/>
          </a:p>
          <a:p>
            <a:r>
              <a:rPr lang="zh-CN" altLang="en-US" sz="2400" b="1"/>
              <a:t>When we</a:t>
            </a:r>
            <a:r>
              <a:rPr lang="en-US" altLang="zh-CN" sz="2400" b="1"/>
              <a:t>’</a:t>
            </a:r>
            <a:r>
              <a:rPr lang="zh-CN" altLang="en-US" sz="2400" b="1"/>
              <a:t>ve reconquered our lost land,</a:t>
            </a:r>
            <a:endParaRPr lang="zh-CN" altLang="en-US" sz="2400" b="1"/>
          </a:p>
          <a:p>
            <a:r>
              <a:rPr lang="zh-CN" altLang="en-US" sz="2400" b="1"/>
              <a:t>In triumph would return our army grand. </a:t>
            </a:r>
            <a:endParaRPr lang="zh-CN" altLang="en-US" sz="2400" b="1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479425" y="836930"/>
            <a:ext cx="5742305" cy="5844540"/>
          </a:xfrm>
          <a:prstGeom prst="rect">
            <a:avLst/>
          </a:prstGeom>
          <a:noFill/>
          <a:ln>
            <a:solidFill>
              <a:srgbClr val="D80000"/>
            </a:solidFill>
          </a:ln>
        </p:spPr>
        <p:txBody>
          <a:bodyPr wrap="square" rtlCol="0" anchor="t">
            <a:noAutofit/>
          </a:bodyPr>
          <a:lstStyle/>
          <a:p>
            <a:pPr algn="l"/>
            <a:r>
              <a:rPr lang="en-US" altLang="zh-CN" sz="2400" b="1"/>
              <a:t>      </a:t>
            </a:r>
            <a:r>
              <a:rPr lang="zh-CN" altLang="en-US" sz="2400" b="1"/>
              <a:t>《满江红·写怀》The River All Red</a:t>
            </a:r>
            <a:endParaRPr lang="zh-CN" altLang="en-US" sz="2400" b="1"/>
          </a:p>
          <a:p>
            <a:pPr algn="ctr"/>
            <a:r>
              <a:rPr lang="en-US" altLang="zh-CN" sz="2400" b="1"/>
              <a:t>           </a:t>
            </a:r>
            <a:r>
              <a:rPr lang="zh-CN" altLang="en-US" sz="2400"/>
              <a:t>岳飞 （许渊冲 译）</a:t>
            </a:r>
            <a:endParaRPr lang="zh-CN" altLang="en-US" sz="2400" b="1"/>
          </a:p>
          <a:p>
            <a:r>
              <a:rPr lang="zh-CN" altLang="en-US" sz="2400" b="1"/>
              <a:t>Wrath sets on end my hair; </a:t>
            </a:r>
            <a:endParaRPr lang="zh-CN" altLang="en-US" sz="2400" b="1"/>
          </a:p>
          <a:p>
            <a:r>
              <a:rPr lang="zh-CN" altLang="en-US" sz="2400" b="1"/>
              <a:t>I lean on railings where</a:t>
            </a:r>
            <a:endParaRPr lang="zh-CN" altLang="en-US" sz="2400" b="1"/>
          </a:p>
          <a:p>
            <a:r>
              <a:rPr lang="zh-CN" altLang="en-US" sz="2400" b="1"/>
              <a:t>I see the drizzling rain has ceased.</a:t>
            </a:r>
            <a:endParaRPr lang="zh-CN" altLang="en-US" sz="2400" b="1"/>
          </a:p>
          <a:p>
            <a:r>
              <a:rPr lang="zh-CN" altLang="en-US" sz="2400" b="1"/>
              <a:t>Raising my eyes</a:t>
            </a:r>
            <a:endParaRPr lang="zh-CN" altLang="en-US" sz="2400" b="1"/>
          </a:p>
          <a:p>
            <a:r>
              <a:rPr lang="zh-CN" altLang="en-US" sz="2400" b="1"/>
              <a:t>Towards the skies,</a:t>
            </a:r>
            <a:endParaRPr lang="zh-CN" altLang="en-US" sz="2400" b="1"/>
          </a:p>
          <a:p>
            <a:r>
              <a:rPr lang="zh-CN" altLang="en-US" sz="2400" b="1"/>
              <a:t>I heave long sighs,</a:t>
            </a:r>
            <a:endParaRPr lang="zh-CN" altLang="en-US" sz="2400" b="1"/>
          </a:p>
          <a:p>
            <a:r>
              <a:rPr lang="zh-CN" altLang="en-US" sz="2400" b="1"/>
              <a:t>My wrath not yet appeased.</a:t>
            </a:r>
            <a:endParaRPr lang="zh-CN" altLang="en-US" sz="2400" b="1"/>
          </a:p>
          <a:p>
            <a:r>
              <a:rPr lang="zh-CN" altLang="en-US" sz="2400" b="1"/>
              <a:t>To dust is gone the fame achieved in thirty years;</a:t>
            </a:r>
            <a:endParaRPr lang="zh-CN" altLang="en-US" sz="2400" b="1"/>
          </a:p>
          <a:p>
            <a:r>
              <a:rPr lang="zh-CN" altLang="en-US" sz="2400" b="1"/>
              <a:t>Like cloud-veiled moon the thousand-mile </a:t>
            </a:r>
            <a:r>
              <a:rPr lang="en-US" altLang="zh-CN" sz="2400" b="1"/>
              <a:t>p</a:t>
            </a:r>
            <a:r>
              <a:rPr lang="zh-CN" altLang="en-US" sz="2400" b="1"/>
              <a:t>lain disappears.</a:t>
            </a:r>
            <a:endParaRPr lang="zh-CN" altLang="en-US" sz="2400" b="1"/>
          </a:p>
          <a:p>
            <a:r>
              <a:rPr lang="zh-CN" altLang="en-US" sz="2400" b="1"/>
              <a:t>Should youthful heads in vain turn grey,</a:t>
            </a:r>
            <a:endParaRPr lang="zh-CN" altLang="en-US" sz="2400" b="1"/>
          </a:p>
          <a:p>
            <a:r>
              <a:rPr lang="zh-CN" altLang="en-US" sz="2400" b="1"/>
              <a:t>We would regret for aye.</a:t>
            </a:r>
            <a:endParaRPr lang="zh-CN" altLang="en-US" sz="2400" b="1"/>
          </a:p>
        </p:txBody>
      </p:sp>
      <p:pic>
        <p:nvPicPr>
          <p:cNvPr id="2" name="5.《满江红》配乐朗诵背景视频3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link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2535" y="156210"/>
            <a:ext cx="5812790" cy="2543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2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240" y="260350"/>
            <a:ext cx="6266815" cy="26479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83" y="2925301"/>
            <a:ext cx="3505200" cy="19145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253" y="2298557"/>
            <a:ext cx="2171700" cy="2238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929" y="2977696"/>
            <a:ext cx="1590675" cy="1485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7"/>
          <a:stretch>
            <a:fillRect/>
          </a:stretch>
        </p:blipFill>
        <p:spPr>
          <a:xfrm>
            <a:off x="2298700" y="3598545"/>
            <a:ext cx="7540625" cy="32931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417" y="3941529"/>
            <a:ext cx="838200" cy="361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24" y="4437009"/>
            <a:ext cx="1114425" cy="228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80" y="4443943"/>
            <a:ext cx="1133475" cy="266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40" y="4364439"/>
            <a:ext cx="1571625" cy="1543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93" y="4393467"/>
            <a:ext cx="1571625" cy="1543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02" y="4057112"/>
            <a:ext cx="476250" cy="2095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80" y="4017729"/>
            <a:ext cx="466725" cy="2095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86" y="4122504"/>
            <a:ext cx="476250" cy="20955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279650" y="189230"/>
            <a:ext cx="570484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8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兔</a:t>
            </a:r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Be No.1</a:t>
            </a:r>
            <a:endParaRPr lang="en-US" altLang="zh-CN" sz="32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3300"/>
                  </a:gs>
                  <a:gs pos="48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6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Good things 成</a:t>
            </a:r>
            <a:r>
              <a:rPr lang="en-US" altLang="zh-CN" sz="48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兔</a:t>
            </a:r>
            <a:endParaRPr lang="en-US" altLang="zh-CN" sz="32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3300"/>
                  </a:gs>
                  <a:gs pos="48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6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健康</a:t>
            </a:r>
            <a:r>
              <a:rPr lang="en-US" altLang="zh-CN" sz="48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兔</a:t>
            </a:r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Much,</a:t>
            </a:r>
            <a:endParaRPr lang="en-US" altLang="zh-CN" sz="32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3300"/>
                  </a:gs>
                  <a:gs pos="48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6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万事</a:t>
            </a:r>
            <a:r>
              <a:rPr lang="en-US" altLang="zh-CN" sz="48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兔</a:t>
            </a:r>
            <a:r>
              <a:rPr lang="en-US" altLang="zh-CN" sz="3200" b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3300"/>
                    </a:gs>
                    <a:gs pos="48000">
                      <a:srgbClr val="FFC000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6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Lucky！</a:t>
            </a:r>
            <a:endParaRPr lang="en-US" altLang="zh-CN" sz="3200" b="1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FF3300"/>
                  </a:gs>
                  <a:gs pos="48000">
                    <a:srgbClr val="FFC000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6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72" y="3831157"/>
            <a:ext cx="838200" cy="361950"/>
          </a:xfrm>
          <a:prstGeom prst="rect">
            <a:avLst/>
          </a:prstGeom>
        </p:spPr>
      </p:pic>
      <p:pic>
        <p:nvPicPr>
          <p:cNvPr id="28" name="New picture"/>
          <p:cNvPicPr/>
          <p:nvPr/>
        </p:nvPicPr>
        <p:blipFill>
          <a:blip r:embed="rId16"/>
          <a:stretch>
            <a:fillRect/>
          </a:stretch>
        </p:blipFill>
        <p:spPr>
          <a:xfrm>
            <a:off x="10782300" y="11925300"/>
            <a:ext cx="317500" cy="2413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4571954" y="2276226"/>
            <a:ext cx="5484495" cy="33020"/>
          </a:xfrm>
          <a:prstGeom prst="line">
            <a:avLst/>
          </a:prstGeom>
          <a:ln w="22225">
            <a:solidFill>
              <a:srgbClr val="D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4"/>
          <p:cNvSpPr txBox="1"/>
          <p:nvPr/>
        </p:nvSpPr>
        <p:spPr>
          <a:xfrm>
            <a:off x="4367808" y="1628520"/>
            <a:ext cx="8831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3600" dirty="0">
                <a:solidFill>
                  <a:srgbClr val="C00000"/>
                </a:solidFill>
                <a:latin typeface="+mn-ea"/>
              </a:rPr>
              <a:t>01</a:t>
            </a:r>
            <a:endParaRPr lang="en-US" altLang="zh-CN" sz="36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51630" y="2420620"/>
            <a:ext cx="416115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ts val="2160"/>
              </a:lnSpc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Year of the Rabbit is a leap year and has a "leap month" of 384 days.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T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his lunar year has two start of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spring calendar phenomenon, namely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"two springs in a year", also known as"double spring year".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ts val="2160"/>
              </a:lnSpc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农历兔年为闰年，还有一个“闰二月”，全年共有384天。由于兔年天数较多，这个农历年出现了两个立春的历法现象，即“一年两头春”，也称“双春年”。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200000"/>
              </a:lnSpc>
            </a:pP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122" name="Picture 2" descr="“冉冉秋光留不住，满阶红叶暮。”在紫禁城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9"/>
          <a:stretch>
            <a:fillRect/>
          </a:stretch>
        </p:blipFill>
        <p:spPr bwMode="auto">
          <a:xfrm>
            <a:off x="-635" y="-56515"/>
            <a:ext cx="4034790" cy="69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60884a1a7008506ba41c88ab13dc0aa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268" t="26574" r="9280" b="28437"/>
          <a:stretch>
            <a:fillRect/>
          </a:stretch>
        </p:blipFill>
        <p:spPr>
          <a:xfrm>
            <a:off x="8472170" y="681355"/>
            <a:ext cx="3616960" cy="2071370"/>
          </a:xfrm>
          <a:prstGeom prst="rect">
            <a:avLst/>
          </a:prstGeom>
        </p:spPr>
      </p:pic>
      <p:sp>
        <p:nvSpPr>
          <p:cNvPr id="20482" name="Rectangle 2"/>
          <p:cNvSpPr txBox="1"/>
          <p:nvPr>
            <p:custDataLst>
              <p:tags r:id="rId4"/>
            </p:custDataLst>
          </p:nvPr>
        </p:nvSpPr>
        <p:spPr>
          <a:xfrm>
            <a:off x="4871720" y="1340485"/>
            <a:ext cx="5332730" cy="106616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defTabSz="914400" eaLnBrk="1" hangingPunct="1">
              <a:lnSpc>
                <a:spcPct val="90000"/>
              </a:lnSpc>
              <a:buNone/>
            </a:pPr>
            <a:r>
              <a:rPr lang="zh-CN" altLang="en-US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大展红兔</a:t>
            </a: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  <a:p>
            <a:pPr algn="ctr" defTabSz="914400" eaLnBrk="1" hangingPunct="1">
              <a:lnSpc>
                <a:spcPct val="90000"/>
              </a:lnSpc>
              <a:buNone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Here comes the Rabbit </a:t>
            </a:r>
            <a:endParaRPr lang="en-US" altLang="zh-CN" sz="28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1415415" y="548640"/>
            <a:ext cx="212153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buNone/>
            </a:pPr>
            <a:r>
              <a:rPr lang="zh-CN" altLang="en-US" b="1" i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兔年开学第一课</a:t>
            </a:r>
            <a:endParaRPr lang="zh-CN" altLang="en-US" b="1" i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22920" y="3314700"/>
            <a:ext cx="3937635" cy="35433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30" b="100000" l="0" r="39917">
                        <a14:foregroundMark x1="10187" y1="34463" x2="9563" y2="64407"/>
                        <a14:foregroundMark x1="18295" y1="11864" x2="16424" y2="37288"/>
                        <a14:foregroundMark x1="19751" y1="24294" x2="22453" y2="22599"/>
                        <a14:foregroundMark x1="13306" y1="20339" x2="14761" y2="25424"/>
                        <a14:foregroundMark x1="19335" y1="37288" x2="24532" y2="31638"/>
                        <a14:foregroundMark x1="28274" y1="31638" x2="28274" y2="45763"/>
                        <a14:foregroundMark x1="11850" y1="58192" x2="28690" y2="54237"/>
                        <a14:foregroundMark x1="11642" y1="48588" x2="26819" y2="45763"/>
                        <a14:foregroundMark x1="9563" y1="66102" x2="29730" y2="66667"/>
                        <a14:foregroundMark x1="28898" y1="55367" x2="27651" y2="61582"/>
                        <a14:foregroundMark x1="11227" y1="52542" x2="18295" y2="51977"/>
                        <a14:foregroundMark x1="20582" y1="61582" x2="25156" y2="58192"/>
                        <a14:foregroundMark x1="20166" y1="48588" x2="20166" y2="51412"/>
                        <a14:foregroundMark x1="13306" y1="74011" x2="18295" y2="82486"/>
                        <a14:foregroundMark x1="19751" y1="83616" x2="23909" y2="73446"/>
                      </a14:backgroundRemoval>
                    </a14:imgEffect>
                  </a14:imgLayer>
                </a14:imgProps>
              </a:ext>
            </a:extLst>
          </a:blip>
          <a:srcRect r="60124"/>
          <a:stretch>
            <a:fillRect/>
          </a:stretch>
        </p:blipFill>
        <p:spPr>
          <a:xfrm>
            <a:off x="3224530" y="404495"/>
            <a:ext cx="809625" cy="66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651510"/>
            <a:ext cx="551815" cy="50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1212215"/>
            <a:ext cx="551815" cy="50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955" y="1772920"/>
            <a:ext cx="515620" cy="6330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7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Here comes the Rabbit</a:t>
            </a:r>
            <a:r>
              <a:rPr lang="en-US" altLang="zh-CN" dirty="0"/>
              <a:t> </a:t>
            </a:r>
            <a:r>
              <a:rPr dirty="0"/>
              <a:t>兔年来了</a:t>
            </a:r>
            <a:endParaRPr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1. Here comes the Rabbit 兔年来了">
            <a:hlinkClick r:id="" action="ppaction://media"/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1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651510"/>
            <a:ext cx="551815" cy="50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1212215"/>
            <a:ext cx="551815" cy="50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955" y="1772920"/>
            <a:ext cx="515620" cy="6330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7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Here comes the Rabbit 兔年来了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" name="图片 2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210165" y="4485005"/>
            <a:ext cx="1981835" cy="237299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7570" y="764540"/>
            <a:ext cx="11019155" cy="5170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ts val="3480"/>
              </a:lnSpc>
            </a:pPr>
            <a:r>
              <a:rPr lang="en-US" altLang="zh-CN" sz="2400"/>
              <a:t>   </a:t>
            </a:r>
            <a:r>
              <a:rPr lang="zh-CN" altLang="en-US" sz="2400" b="1"/>
              <a:t>2023 is </a:t>
            </a:r>
            <a:r>
              <a:rPr lang="zh-CN" altLang="en-US" sz="2400" b="1" u="sng"/>
              <a:t> </a:t>
            </a:r>
            <a:r>
              <a:rPr lang="en-US" altLang="zh-CN" sz="2400" b="1" u="sng"/>
              <a:t>                                           </a:t>
            </a:r>
            <a:r>
              <a:rPr lang="en-US" altLang="zh-CN" sz="2400" b="1"/>
              <a:t>. </a:t>
            </a:r>
            <a:r>
              <a:rPr lang="zh-CN" altLang="en-US" sz="2400" b="1">
                <a:sym typeface="+mn-ea"/>
              </a:rPr>
              <a:t>If the rabbit is your zodiac</a:t>
            </a:r>
            <a:r>
              <a:rPr lang="en-US" altLang="zh-CN" sz="2400" b="1">
                <a:sym typeface="+mn-ea"/>
              </a:rPr>
              <a:t>, </a:t>
            </a:r>
            <a:r>
              <a:rPr lang="zh-CN" altLang="en-US" sz="2400" b="1">
                <a:sym typeface="+mn-ea"/>
              </a:rPr>
              <a:t>then you may be 12，</a:t>
            </a:r>
            <a:r>
              <a:rPr lang="en-US" altLang="zh-CN" sz="2400" b="1">
                <a:sym typeface="+mn-ea"/>
              </a:rPr>
              <a:t>24, 36, 48. O</a:t>
            </a:r>
            <a:r>
              <a:rPr lang="zh-CN" altLang="en-US" sz="2400" b="1">
                <a:sym typeface="+mn-ea"/>
              </a:rPr>
              <a:t>h well you get the drift</a:t>
            </a:r>
            <a:r>
              <a:rPr lang="en-US" altLang="zh-CN" sz="2400" b="1"/>
              <a:t>. </a:t>
            </a:r>
            <a:r>
              <a:rPr lang="zh-CN" altLang="en-US" sz="2400" b="1">
                <a:sym typeface="+mn-ea"/>
              </a:rPr>
              <a:t>When a Chinese person </a:t>
            </a:r>
            <a:r>
              <a:rPr lang="en-US" altLang="zh-CN" sz="2400" b="1" u="sng">
                <a:sym typeface="+mn-ea"/>
              </a:rPr>
              <a:t>                   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 your sign</a:t>
            </a:r>
            <a:r>
              <a:rPr lang="en-US" altLang="zh-CN" sz="2400" b="1">
                <a:sym typeface="+mn-ea"/>
              </a:rPr>
              <a:t>, </a:t>
            </a:r>
            <a:r>
              <a:rPr lang="zh-CN" altLang="en-US" sz="2400" b="1">
                <a:sym typeface="+mn-ea"/>
              </a:rPr>
              <a:t>it's a </a:t>
            </a:r>
            <a:r>
              <a:rPr lang="en-US" altLang="zh-CN" sz="2400" b="1" u="sng">
                <a:sym typeface="+mn-ea"/>
              </a:rPr>
              <a:t>                          </a:t>
            </a:r>
            <a:r>
              <a:rPr lang="zh-CN" altLang="en-US" sz="2400" b="1">
                <a:sym typeface="+mn-ea"/>
              </a:rPr>
              <a:t> of trying to find out your age</a:t>
            </a:r>
            <a:r>
              <a:rPr lang="en-US" altLang="zh-CN" sz="2400" b="1">
                <a:sym typeface="+mn-ea"/>
              </a:rPr>
              <a:t>, </a:t>
            </a:r>
            <a:r>
              <a:rPr lang="zh-CN" altLang="en-US" sz="2400" b="1">
                <a:sym typeface="+mn-ea"/>
              </a:rPr>
              <a:t>but they may also be looking to find out</a:t>
            </a:r>
            <a:r>
              <a:rPr lang="en-US" altLang="zh-CN" sz="2400" b="1">
                <a:sym typeface="+mn-ea"/>
              </a:rPr>
              <a:t> </a:t>
            </a:r>
            <a:r>
              <a:rPr lang="en-US" altLang="zh-CN" sz="2400" b="1" u="sng">
                <a:sym typeface="+mn-ea"/>
              </a:rPr>
              <a:t>                           </a:t>
            </a:r>
            <a:r>
              <a:rPr lang="zh-CN" altLang="en-US" sz="2400" b="1">
                <a:sym typeface="+mn-ea"/>
              </a:rPr>
              <a:t> person you are, too</a:t>
            </a:r>
            <a:r>
              <a:rPr lang="en-US" altLang="zh-CN" sz="2400" b="1">
                <a:sym typeface="+mn-ea"/>
              </a:rPr>
              <a:t>. </a:t>
            </a:r>
            <a:r>
              <a:rPr lang="zh-CN" altLang="en-US" sz="2400" b="1">
                <a:sym typeface="+mn-ea"/>
              </a:rPr>
              <a:t>In Chinese tradition</a:t>
            </a:r>
            <a:r>
              <a:rPr lang="en-US" altLang="zh-CN" sz="2400" b="1">
                <a:sym typeface="+mn-ea"/>
              </a:rPr>
              <a:t>,</a:t>
            </a:r>
            <a:r>
              <a:rPr lang="zh-CN" altLang="en-US" sz="2400" b="1">
                <a:sym typeface="+mn-ea"/>
              </a:rPr>
              <a:t> zodiac signs are said to be able to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give a glimpse into an </a:t>
            </a:r>
            <a:r>
              <a:rPr lang="en-US" altLang="zh-CN" sz="2400" b="1">
                <a:sym typeface="+mn-ea"/>
              </a:rPr>
              <a:t> </a:t>
            </a:r>
            <a:r>
              <a:rPr lang="en-US" altLang="zh-CN" sz="2400" b="1" u="sng">
                <a:sym typeface="+mn-ea"/>
              </a:rPr>
              <a:t>                                                  </a:t>
            </a:r>
            <a:r>
              <a:rPr lang="en-US" altLang="zh-CN" sz="2400" b="1">
                <a:sym typeface="+mn-ea"/>
              </a:rPr>
              <a:t>  .  Rabbits are said to be</a:t>
            </a:r>
            <a:endParaRPr lang="en-US" altLang="zh-CN" sz="2400" b="1">
              <a:sym typeface="+mn-ea"/>
            </a:endParaRPr>
          </a:p>
          <a:p>
            <a:pPr indent="0" fontAlgn="auto">
              <a:lnSpc>
                <a:spcPts val="3480"/>
              </a:lnSpc>
            </a:pPr>
            <a:r>
              <a:rPr lang="en-US" altLang="zh-CN" sz="2400" b="1">
                <a:sym typeface="+mn-ea"/>
              </a:rPr>
              <a:t>  </a:t>
            </a:r>
            <a:r>
              <a:rPr lang="en-US" altLang="zh-CN" sz="2400" b="1" u="sng">
                <a:sym typeface="+mn-ea"/>
              </a:rPr>
              <a:t>                                         </a:t>
            </a:r>
            <a:r>
              <a:rPr lang="en-US" altLang="zh-CN" sz="2400" b="1">
                <a:sym typeface="+mn-ea"/>
              </a:rPr>
              <a:t> , courteous and meticulous. </a:t>
            </a:r>
            <a:endParaRPr lang="en-US" altLang="zh-CN" sz="2400" b="1">
              <a:sym typeface="+mn-ea"/>
            </a:endParaRPr>
          </a:p>
          <a:p>
            <a:r>
              <a:rPr lang="en-US" altLang="zh-CN" sz="2400">
                <a:sym typeface="+mn-ea"/>
              </a:rPr>
              <a:t> </a:t>
            </a:r>
            <a:r>
              <a:rPr lang="en-US" altLang="zh-CN" sz="2400"/>
              <a:t>     </a:t>
            </a:r>
            <a:r>
              <a:rPr lang="zh-CN" altLang="en-US" sz="2400"/>
              <a:t>2023年是兔年。如果你也属兔的话，你可能今年12岁，24岁,36岁,48岁。你懂的，如果一个中国人问你属什么生肖，ta不仅是在礼貌地问你的年龄，</a:t>
            </a:r>
            <a:r>
              <a:rPr lang="zh-CN" altLang="en-US" sz="2400">
                <a:sym typeface="+mn-ea"/>
              </a:rPr>
              <a:t>也是在判断你是什么性格。</a:t>
            </a:r>
            <a:r>
              <a:rPr lang="zh-CN" altLang="en-US" sz="2400"/>
              <a:t>听说啊，生肖属相能反映人格品性。</a:t>
            </a:r>
            <a:r>
              <a:rPr lang="zh-CN" altLang="en-US" sz="2400">
                <a:sym typeface="+mn-ea"/>
              </a:rPr>
              <a:t>属兔的人往往温和文静、谦谦有礼，</a:t>
            </a:r>
            <a:r>
              <a:rPr lang="en-US" altLang="zh-CN" sz="2400">
                <a:sym typeface="+mn-ea"/>
              </a:rPr>
              <a:t>兢兢业业、一丝不苟</a:t>
            </a:r>
            <a:r>
              <a:rPr lang="zh-CN" altLang="en-US" sz="2400">
                <a:sym typeface="+mn-ea"/>
              </a:rPr>
              <a:t>。</a:t>
            </a:r>
            <a:endParaRPr lang="zh-CN" altLang="en-US" sz="240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zodiac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  /ˈzəʊdiæk/黄道十二宫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；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黄道带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；十二生肖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get the drift 了解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；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明白   --- drift /drɪft/n.主旨，大意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give a glimpse into 大致了解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courteous /ˈkɜːtiəs/adj.有礼貌的，谦恭的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meticulous/məˈtɪkjələs/adj.一丝不苟的，注意细节的</a:t>
            </a:r>
            <a:endParaRPr lang="en-US" altLang="zh-CN" sz="2400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zh-CN" altLang="en-US" sz="2400"/>
          </a:p>
          <a:p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2135505" y="781050"/>
            <a:ext cx="310959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the Year of the Rabbit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688070" y="1241425"/>
            <a:ext cx="12909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asks for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71270" y="1704340"/>
            <a:ext cx="15779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polite way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9560" y="2164715"/>
            <a:ext cx="1821180" cy="523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what kind of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31765" y="2564765"/>
            <a:ext cx="34544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individual 's personality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9960" y="3025140"/>
            <a:ext cx="2999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gentle, quiet, humble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3" grpId="1"/>
      <p:bldP spid="4" grpId="0"/>
      <p:bldP spid="4" grpId="1"/>
      <p:bldP spid="10" grpId="0"/>
      <p:bldP spid="10" grpId="1"/>
      <p:bldP spid="12" grpId="0"/>
      <p:bldP spid="12" grpId="1"/>
      <p:bldP spid="13" grpId="0"/>
      <p:bldP spid="13" grpId="1"/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651510"/>
            <a:ext cx="551815" cy="50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1212215"/>
            <a:ext cx="551815" cy="50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955" y="1772920"/>
            <a:ext cx="515620" cy="6330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7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Here comes the Rabbit 兔年来了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5" name="图片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52305" y="4436745"/>
            <a:ext cx="2470785" cy="23533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7570" y="764540"/>
            <a:ext cx="11019155" cy="5690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ts val="3480"/>
              </a:lnSpc>
            </a:pPr>
            <a:r>
              <a:rPr lang="en-US" altLang="zh-CN" sz="2400">
                <a:sym typeface="+mn-ea"/>
              </a:rPr>
              <a:t>  </a:t>
            </a:r>
            <a:r>
              <a:rPr lang="en-US" altLang="zh-CN" sz="2400" b="1">
                <a:sym typeface="+mn-ea"/>
              </a:rPr>
              <a:t>   In Chinese culture, </a:t>
            </a:r>
            <a:r>
              <a:rPr lang="zh-CN" altLang="en-US" sz="2400" b="1">
                <a:sym typeface="+mn-ea"/>
              </a:rPr>
              <a:t>rabbits  </a:t>
            </a:r>
            <a:r>
              <a:rPr lang="en-US" altLang="zh-CN" sz="2400" b="1" u="sng">
                <a:sym typeface="+mn-ea"/>
              </a:rPr>
              <a:t>                                                    </a:t>
            </a:r>
            <a:r>
              <a:rPr lang="en-US" altLang="zh-CN" sz="2400" b="1">
                <a:sym typeface="+mn-ea"/>
              </a:rPr>
              <a:t> </a:t>
            </a:r>
            <a:r>
              <a:rPr lang="zh-CN" altLang="en-US" sz="2400" b="1">
                <a:sym typeface="+mn-ea"/>
              </a:rPr>
              <a:t>auspicious animals</a:t>
            </a:r>
            <a:r>
              <a:rPr lang="en-US" altLang="zh-CN" sz="2400" b="1">
                <a:sym typeface="+mn-ea"/>
              </a:rPr>
              <a:t>. </a:t>
            </a:r>
            <a:r>
              <a:rPr lang="zh-CN" altLang="en-US" sz="2400" b="1">
                <a:sym typeface="+mn-ea"/>
              </a:rPr>
              <a:t>In ancient times</a:t>
            </a:r>
            <a:r>
              <a:rPr lang="en-US" altLang="zh-CN" sz="2400" b="1">
                <a:sym typeface="+mn-ea"/>
              </a:rPr>
              <a:t>, a white rabbit was said  </a:t>
            </a:r>
            <a:r>
              <a:rPr lang="en-US" altLang="zh-CN" sz="2400" b="1" u="sng">
                <a:sym typeface="+mn-ea"/>
              </a:rPr>
              <a:t>                               </a:t>
            </a:r>
            <a:r>
              <a:rPr lang="en-US" altLang="zh-CN" sz="2400" b="1">
                <a:sym typeface="+mn-ea"/>
              </a:rPr>
              <a:t> the prosperity of the country. The rabbit even has a prominent role in the story of  </a:t>
            </a:r>
            <a:r>
              <a:rPr lang="en-US" altLang="zh-CN" sz="2400" b="1" u="sng">
                <a:sym typeface="+mn-ea"/>
              </a:rPr>
              <a:t>                                   </a:t>
            </a:r>
            <a:r>
              <a:rPr lang="en-US" altLang="zh-CN" sz="2400" b="1">
                <a:sym typeface="+mn-ea"/>
              </a:rPr>
              <a:t> . The legend is so well-known in China  </a:t>
            </a:r>
            <a:r>
              <a:rPr lang="en-US" altLang="zh-CN" sz="2400" b="1" u="sng">
                <a:sym typeface="+mn-ea"/>
              </a:rPr>
              <a:t>               </a:t>
            </a:r>
            <a:r>
              <a:rPr lang="en-US" altLang="zh-CN" sz="2400" b="1">
                <a:sym typeface="+mn-ea"/>
              </a:rPr>
              <a:t> when China sent its first rover to the moon, it was named Yu Tu (jade rabbit). The rabbit appears in many Chinese  </a:t>
            </a:r>
            <a:r>
              <a:rPr lang="en-US" altLang="zh-CN" sz="2400" b="1" u="sng">
                <a:sym typeface="+mn-ea"/>
              </a:rPr>
              <a:t>                                  </a:t>
            </a:r>
            <a:r>
              <a:rPr lang="en-US" altLang="zh-CN" sz="2400" b="1">
                <a:sym typeface="+mn-ea"/>
              </a:rPr>
              <a:t> , seen as strong and mighty in golden armor, atop </a:t>
            </a:r>
            <a:r>
              <a:rPr lang="en-US" altLang="zh-CN" sz="2400" b="1" u="sng">
                <a:sym typeface="+mn-ea"/>
              </a:rPr>
              <a:t>                                            </a:t>
            </a:r>
            <a:r>
              <a:rPr lang="en-US" altLang="zh-CN" sz="2400" b="1">
                <a:sym typeface="+mn-ea"/>
              </a:rPr>
              <a:t>.  </a:t>
            </a:r>
            <a:r>
              <a:rPr lang="en-US" altLang="zh-CN" sz="2400" b="1"/>
              <a:t>     </a:t>
            </a:r>
            <a:r>
              <a:rPr lang="zh-CN" altLang="en-US" sz="2400" b="1">
                <a:sym typeface="+mn-ea"/>
              </a:rPr>
              <a:t> </a:t>
            </a:r>
            <a:r>
              <a:rPr lang="en-US" altLang="zh-CN" sz="2400" b="1">
                <a:sym typeface="+mn-ea"/>
              </a:rPr>
              <a:t>   </a:t>
            </a:r>
            <a:r>
              <a:rPr lang="en-US" altLang="zh-CN" sz="2400">
                <a:sym typeface="+mn-ea"/>
              </a:rPr>
              <a:t> </a:t>
            </a:r>
            <a:endParaRPr lang="en-US" altLang="zh-CN" sz="2400">
              <a:sym typeface="+mn-ea"/>
            </a:endParaRPr>
          </a:p>
          <a:p>
            <a:r>
              <a:rPr lang="en-US" altLang="zh-CN" sz="2400">
                <a:sym typeface="+mn-ea"/>
              </a:rPr>
              <a:t>     中国文化中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兔子一直被视为祥瑞之兽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古时候</a:t>
            </a:r>
            <a:r>
              <a:rPr lang="zh-CN" altLang="en-US" sz="2400">
                <a:sym typeface="+mn-ea"/>
              </a:rPr>
              <a:t>，白兔是国家繁荣昌盛的象征。</a:t>
            </a:r>
            <a:r>
              <a:rPr lang="en-US" altLang="zh-CN" sz="2400">
                <a:sym typeface="+mn-ea"/>
              </a:rPr>
              <a:t>兔子还曾和嫦娥一起“奔月”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玉兔是中国神话的经典形象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中国的首辆月球车就叫“玉兔号”哦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中国民间还有“武士兔”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魁梧雄壮，身披金甲, 以狮象为骑</a:t>
            </a:r>
            <a:r>
              <a:rPr lang="zh-CN" altLang="en-US" sz="2400">
                <a:sym typeface="+mn-ea"/>
              </a:rPr>
              <a:t>。</a:t>
            </a:r>
            <a:endParaRPr lang="en-US" altLang="zh-CN" sz="2400"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auspicious /ɔːˈspɪʃəs/adj.有助于成功的，有利的；吉利的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prosperity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/prɒˈsperəti/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n.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繁荣，成功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prominent /ˈprɒmɪnənt/ adj.重要的，著名的；显眼的，突出的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rover /ˈrəʊvə(r)/n.漫游者，流浪者；探月车，（行星等）探测器，越野车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mighty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/ˈmaɪti/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adj. </a:t>
            </a: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强大的，巨大的；（动作）用力的，需用力的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armor</a:t>
            </a: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 /ˈɑːmə(r)/n.盔甲，甲胄；装甲；甲壳；装甲车辆；（感情、社交或其他方面的）防御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atop /əˈtɒp/ prep.在……顶上，在……上面     adv.在……顶上</a:t>
            </a:r>
            <a:endParaRPr lang="en-US" altLang="zh-CN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zh-CN" altLang="en-US" sz="2400"/>
          </a:p>
          <a:p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4655820" y="809625"/>
            <a:ext cx="3747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have long been regarded as</a:t>
            </a:r>
            <a:endParaRPr lang="zh-CN" altLang="en-US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07710" y="1270000"/>
            <a:ext cx="2014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to symbollize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36180" y="1712595"/>
            <a:ext cx="29222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the Moon Goddess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12920" y="2132965"/>
            <a:ext cx="895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that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20505" y="2564765"/>
            <a:ext cx="17113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folk stories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47890" y="3025140"/>
            <a:ext cx="27482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lions and elephants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3" grpId="1"/>
      <p:bldP spid="4" grpId="0"/>
      <p:bldP spid="4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651510"/>
            <a:ext cx="551815" cy="500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75" y="1212215"/>
            <a:ext cx="551815" cy="500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955" y="1772920"/>
            <a:ext cx="515620" cy="633095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7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>
                <a:sym typeface="+mn-ea"/>
              </a:rPr>
              <a:t>Here comes the Rabbit 兔年来了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10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872220" y="3713480"/>
            <a:ext cx="2893695" cy="29362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77570" y="836930"/>
            <a:ext cx="11019155" cy="43116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ts val="3480"/>
              </a:lnSpc>
            </a:pPr>
            <a:r>
              <a:rPr lang="en-US" altLang="zh-CN" sz="2400" u="sng">
                <a:sym typeface="+mn-ea"/>
              </a:rPr>
              <a:t>                                        </a:t>
            </a:r>
            <a:r>
              <a:rPr lang="en-US" altLang="zh-CN" sz="2400" b="1" u="sng">
                <a:sym typeface="+mn-ea"/>
              </a:rPr>
              <a:t> </a:t>
            </a:r>
            <a:r>
              <a:rPr lang="en-US" altLang="zh-CN" sz="2400" b="1">
                <a:sym typeface="+mn-ea"/>
              </a:rPr>
              <a:t>the Mighty Rabbit, it is worshipped particularly during Mid-Autumn Festival, the worshippers hoping  </a:t>
            </a:r>
            <a:r>
              <a:rPr lang="en-US" altLang="zh-CN" sz="2400" b="1" u="sng">
                <a:sym typeface="+mn-ea"/>
              </a:rPr>
              <a:t>                                                                   </a:t>
            </a:r>
            <a:r>
              <a:rPr lang="en-US" altLang="zh-CN" sz="2400" b="1">
                <a:sym typeface="+mn-ea"/>
              </a:rPr>
              <a:t>  their lives. Whether the rabbit  </a:t>
            </a:r>
            <a:r>
              <a:rPr lang="en-US" altLang="zh-CN" sz="2400" b="1" u="sng">
                <a:sym typeface="+mn-ea"/>
              </a:rPr>
              <a:t>                                                             </a:t>
            </a:r>
            <a:r>
              <a:rPr lang="en-US" altLang="zh-CN" sz="2400" b="1">
                <a:sym typeface="+mn-ea"/>
              </a:rPr>
              <a:t> , or strong and mighty, it is a  </a:t>
            </a:r>
            <a:r>
              <a:rPr lang="en-US" altLang="zh-CN" sz="2400" b="1" u="sng">
                <a:sym typeface="+mn-ea"/>
              </a:rPr>
              <a:t>                                                 </a:t>
            </a:r>
            <a:r>
              <a:rPr lang="en-US" altLang="zh-CN" sz="2400" b="1">
                <a:sym typeface="+mn-ea"/>
              </a:rPr>
              <a:t>  of Chinese culture that for thousands of years has pointed to people's yearning for </a:t>
            </a:r>
            <a:r>
              <a:rPr lang="en-US" altLang="zh-CN" sz="2400" b="1" u="sng">
                <a:sym typeface="+mn-ea"/>
              </a:rPr>
              <a:t>                                                                                    </a:t>
            </a:r>
            <a:r>
              <a:rPr lang="en-US" altLang="zh-CN" sz="2400" b="1">
                <a:sym typeface="+mn-ea"/>
              </a:rPr>
              <a:t> . </a:t>
            </a:r>
            <a:endParaRPr lang="en-US" altLang="zh-CN" sz="2400" b="1">
              <a:sym typeface="+mn-ea"/>
            </a:endParaRPr>
          </a:p>
          <a:p>
            <a:r>
              <a:rPr lang="en-US" altLang="zh-CN" sz="2400"/>
              <a:t>     </a:t>
            </a:r>
            <a:r>
              <a:rPr lang="en-US" altLang="zh-CN" sz="2400">
                <a:sym typeface="+mn-ea"/>
              </a:rPr>
              <a:t> “兔爷儿”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每逢中秋节，受人供奉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 以求吉祥如意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福禄双收</a:t>
            </a:r>
            <a:r>
              <a:rPr lang="zh-CN" altLang="en-US" sz="2400">
                <a:sym typeface="+mn-ea"/>
              </a:rPr>
              <a:t>。</a:t>
            </a:r>
            <a:r>
              <a:rPr lang="en-US" altLang="zh-CN" sz="2400">
                <a:sym typeface="+mn-ea"/>
              </a:rPr>
              <a:t>不管是软萌可爱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还是威武神气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兔子都是中国传统文化的重要元素</a:t>
            </a:r>
            <a:r>
              <a:rPr lang="zh-CN" altLang="en-US" sz="2400">
                <a:sym typeface="+mn-ea"/>
              </a:rPr>
              <a:t>，</a:t>
            </a:r>
            <a:r>
              <a:rPr lang="en-US" altLang="zh-CN" sz="2400">
                <a:sym typeface="+mn-ea"/>
              </a:rPr>
              <a:t>代表了中国人千百年来不变的追求善良美好、祥和安康</a:t>
            </a:r>
            <a:r>
              <a:rPr lang="zh-CN" altLang="en-US" sz="2400">
                <a:sym typeface="+mn-ea"/>
              </a:rPr>
              <a:t>。</a:t>
            </a:r>
            <a:endParaRPr lang="en-US" altLang="zh-CN" sz="2400"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worship /ˈwɜːʃɪp/ v./n. 敬奉（神）；爱慕，崇拜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600" i="1">
                <a:solidFill>
                  <a:schemeClr val="accent2">
                    <a:lumMod val="50000"/>
                  </a:schemeClr>
                </a:solidFill>
                <a:sym typeface="+mn-ea"/>
              </a:rPr>
              <a:t>yearn /jɜːn/ v. 怀念，渴望; 向往</a:t>
            </a:r>
            <a:endParaRPr lang="zh-CN" altLang="en-US" sz="1600" i="1">
              <a:solidFill>
                <a:schemeClr val="accent2">
                  <a:lumMod val="50000"/>
                </a:schemeClr>
              </a:solidFill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zh-CN" altLang="en-US" sz="2400">
              <a:sym typeface="+mn-ea"/>
            </a:endParaRPr>
          </a:p>
          <a:p>
            <a:endParaRPr lang="en-US" altLang="zh-CN" sz="2400">
              <a:sym typeface="+mn-ea"/>
            </a:endParaRPr>
          </a:p>
          <a:p>
            <a:endParaRPr lang="zh-CN" altLang="en-US" sz="2400"/>
          </a:p>
          <a:p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1487170" y="852170"/>
            <a:ext cx="225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Gaining the title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1900" y="1312545"/>
            <a:ext cx="4859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to bring good luck and fortune into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51630" y="1772920"/>
            <a:ext cx="43726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is presented as gentle and sweet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59560" y="2172970"/>
            <a:ext cx="3318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constant representation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34940" y="2636520"/>
            <a:ext cx="59359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sym typeface="+mn-ea"/>
              </a:rPr>
              <a:t>kindness, peace, beauty and wellbeing</a:t>
            </a:r>
            <a:endParaRPr lang="en-US" altLang="zh-CN" sz="24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7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3" grpId="1"/>
      <p:bldP spid="4" grpId="0"/>
      <p:bldP spid="4" grpId="1"/>
      <p:bldP spid="10" grpId="0"/>
      <p:bldP spid="10" grpId="1"/>
      <p:bldP spid="12" grpId="0"/>
      <p:bldP spid="12" grpId="1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How to </a:t>
            </a:r>
            <a:r>
              <a:rPr lang="en-US" altLang="zh-CN" dirty="0"/>
              <a:t>describe the rabbit</a:t>
            </a:r>
            <a:r>
              <a:rPr lang="zh-CN" altLang="en-US" dirty="0"/>
              <a:t>?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文本框 2"/>
          <p:cNvSpPr txBox="1"/>
          <p:nvPr/>
        </p:nvSpPr>
        <p:spPr>
          <a:xfrm>
            <a:off x="367030" y="890270"/>
            <a:ext cx="11597005" cy="22694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2400"/>
              <a:t>1.The rabbit bounded through the meadow, its long legs propelling it forward with each hop.</a:t>
            </a:r>
            <a:endParaRPr lang="zh-CN" altLang="en-US" sz="2400"/>
          </a:p>
          <a:p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兔子在草地上蹦蹦跳跳，它的长腿每跳一次都推动着它前进。</a:t>
            </a:r>
            <a:endParaRPr lang="zh-CN" altLang="en-US" sz="2400"/>
          </a:p>
          <a:p>
            <a:r>
              <a:rPr lang="zh-CN" altLang="en-US" sz="2400"/>
              <a:t>2.Its delicate ears twitched as it listened for any sign of danger, its big brown eyes scanning the surrounding area.</a:t>
            </a:r>
            <a:endParaRPr lang="zh-CN" altLang="en-US" sz="2400"/>
          </a:p>
          <a:p>
            <a:r>
              <a:rPr lang="en-US" altLang="zh-CN" sz="2400">
                <a:sym typeface="+mn-ea"/>
              </a:rPr>
              <a:t>   </a:t>
            </a:r>
            <a:r>
              <a:rPr lang="zh-CN" altLang="en-US" sz="2400">
                <a:sym typeface="+mn-ea"/>
              </a:rPr>
              <a:t>它灵巧的耳朵抽动着，倾听着任何危险的迹象，棕色的大眼睛扫视着周围的区域。</a:t>
            </a:r>
            <a:endParaRPr lang="zh-CN" altLang="en-US" sz="24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rcRect l="20982"/>
          <a:stretch>
            <a:fillRect/>
          </a:stretch>
        </p:blipFill>
        <p:spPr>
          <a:xfrm>
            <a:off x="7976235" y="3141345"/>
            <a:ext cx="4096385" cy="32404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35915" y="2781300"/>
            <a:ext cx="779145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ym typeface="+mn-ea"/>
              </a:rPr>
              <a:t>3.As it stopped to nibble on a blade of grass, its cute, twitching nose sniffed the air, detecting any potential threats.</a:t>
            </a:r>
            <a:endParaRPr lang="zh-CN" altLang="en-US" sz="2400"/>
          </a:p>
          <a:p>
            <a:r>
              <a:rPr lang="zh-CN" altLang="en-US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  </a:t>
            </a:r>
            <a:r>
              <a:rPr lang="zh-CN" altLang="en-US" sz="2400">
                <a:sym typeface="+mn-ea"/>
              </a:rPr>
              <a:t>当它停下来啃草时，它可爱的、抽搐的鼻子嗅着空气，探测任何潜在的威胁。</a:t>
            </a:r>
            <a:endParaRPr lang="zh-CN" altLang="en-US" sz="2400">
              <a:sym typeface="+mn-ea"/>
            </a:endParaRPr>
          </a:p>
          <a:p>
            <a:r>
              <a:rPr lang="en-US" altLang="zh-CN" sz="2400"/>
              <a:t>4. </a:t>
            </a:r>
            <a:r>
              <a:rPr lang="zh-CN" altLang="en-US" sz="2400"/>
              <a:t>The rabbit was a timid creature, with big, expressive eyes that betrayed its fear. It twitched its nose nervously, and its soft, fluffy tail quivered with each step.</a:t>
            </a:r>
            <a:endParaRPr lang="zh-CN" altLang="en-US" sz="2400"/>
          </a:p>
          <a:p>
            <a:r>
              <a:rPr lang="en-US" altLang="zh-CN" sz="2400"/>
              <a:t>     </a:t>
            </a:r>
            <a:r>
              <a:rPr lang="zh-CN" altLang="en-US" sz="2400"/>
              <a:t>兔子是一种胆小的动物，它那富于表情的大眼睛流露出它的恐惧。它紧张地抽动着鼻子，每走一步，它柔软蓬松的尾巴就抖动一下。</a:t>
            </a:r>
            <a:endParaRPr lang="zh-CN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53720" y="155893"/>
            <a:ext cx="323850" cy="4235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标题 4"/>
          <p:cNvSpPr txBox="1"/>
          <p:nvPr userDrawn="1">
            <p:custDataLst>
              <p:tags r:id="rId2"/>
            </p:custDataLst>
          </p:nvPr>
        </p:nvSpPr>
        <p:spPr>
          <a:xfrm>
            <a:off x="1036955" y="232410"/>
            <a:ext cx="7622540" cy="375920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defRPr>
            </a:lvl1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dirty="0"/>
              <a:t>How to </a:t>
            </a:r>
            <a:r>
              <a:rPr lang="en-US" altLang="zh-CN" dirty="0"/>
              <a:t>describe the rabbit</a:t>
            </a:r>
            <a:r>
              <a:rPr lang="zh-CN" altLang="en-US" dirty="0"/>
              <a:t>?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335"/>
            <a:ext cx="949960" cy="670560"/>
          </a:xfrm>
          <a:prstGeom prst="rect">
            <a:avLst/>
          </a:prstGeom>
        </p:spPr>
      </p:pic>
      <p:cxnSp>
        <p:nvCxnSpPr>
          <p:cNvPr id="18" name="直接连接符 17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553508" y="694902"/>
            <a:ext cx="10513060" cy="0"/>
          </a:xfrm>
          <a:prstGeom prst="line">
            <a:avLst/>
          </a:prstGeom>
          <a:noFill/>
          <a:ln w="9525" algn="ctr">
            <a:solidFill>
              <a:srgbClr val="D80000"/>
            </a:solidFill>
            <a:prstDash val="dash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文本框 2"/>
          <p:cNvSpPr txBox="1"/>
          <p:nvPr/>
        </p:nvSpPr>
        <p:spPr>
          <a:xfrm>
            <a:off x="367030" y="890270"/>
            <a:ext cx="11597005" cy="2169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/>
              <a:t>5</a:t>
            </a:r>
            <a:r>
              <a:rPr lang="zh-CN" altLang="en-US" sz="2400"/>
              <a:t>.It stopped for a moment, its sensitive ears perked up as it listened for any unusual sounds.</a:t>
            </a:r>
            <a:endParaRPr lang="zh-CN" altLang="en-US" sz="2400"/>
          </a:p>
          <a:p>
            <a:r>
              <a:rPr lang="en-US" altLang="zh-CN" sz="2400">
                <a:sym typeface="+mn-ea"/>
              </a:rPr>
              <a:t>    </a:t>
            </a:r>
            <a:r>
              <a:rPr lang="zh-CN" altLang="en-US" sz="2400">
                <a:sym typeface="+mn-ea"/>
              </a:rPr>
              <a:t>它停了一会儿，它灵敏的耳朵竖起来，听着任何不寻常的声音。</a:t>
            </a:r>
            <a:endParaRPr lang="zh-CN" altLang="en-US" sz="2400"/>
          </a:p>
          <a:p>
            <a:r>
              <a:rPr lang="en-US" altLang="zh-CN" sz="2400"/>
              <a:t>6</a:t>
            </a:r>
            <a:r>
              <a:rPr lang="zh-CN" altLang="en-US" sz="2400"/>
              <a:t>.At the first sign of danger, it took off, its powerful legs propelling it to safety with lightning speed.</a:t>
            </a:r>
            <a:endParaRPr lang="zh-CN" altLang="en-US" sz="2400"/>
          </a:p>
          <a:p>
            <a:r>
              <a:rPr lang="en-US" altLang="zh-CN" sz="2400"/>
              <a:t>     </a:t>
            </a:r>
            <a:r>
              <a:rPr lang="zh-CN" altLang="en-US" sz="2400"/>
              <a:t>在第一个危险的迹象，它飞奔逃走，它强有力的腿推动它以闪电般的速度抵达安全。</a:t>
            </a:r>
            <a:endParaRPr lang="zh-CN" altLang="en-US" sz="2400"/>
          </a:p>
        </p:txBody>
      </p:sp>
      <p:sp>
        <p:nvSpPr>
          <p:cNvPr id="10" name="文本框 9"/>
          <p:cNvSpPr txBox="1"/>
          <p:nvPr/>
        </p:nvSpPr>
        <p:spPr>
          <a:xfrm>
            <a:off x="256540" y="3059430"/>
            <a:ext cx="7312660" cy="3167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altLang="zh-CN" sz="2400">
                <a:sym typeface="+mn-ea"/>
              </a:rPr>
              <a:t>7</a:t>
            </a:r>
            <a:r>
              <a:rPr lang="zh-CN" altLang="en-US" sz="2400">
                <a:sym typeface="+mn-ea"/>
              </a:rPr>
              <a:t>.</a:t>
            </a:r>
            <a:r>
              <a:rPr lang="en-US" altLang="zh-CN" sz="2400">
                <a:sym typeface="+mn-ea"/>
              </a:rPr>
              <a:t> </a:t>
            </a:r>
            <a:r>
              <a:rPr lang="zh-CN" altLang="en-US" sz="2400">
                <a:sym typeface="+mn-ea"/>
              </a:rPr>
              <a:t>The rabbit was a lively creature, with a boundless energy that made it a joy to watch. Its playful antics and energetic hops made it a popular sight in the fields, and its cute, fluffy tail was a favorite among children.</a:t>
            </a:r>
            <a:endParaRPr lang="zh-CN" altLang="en-US" sz="2400">
              <a:sym typeface="+mn-ea"/>
            </a:endParaRPr>
          </a:p>
          <a:p>
            <a:r>
              <a:rPr lang="zh-CN" altLang="en-US" sz="2400">
                <a:sym typeface="+mn-ea"/>
              </a:rPr>
              <a:t>兔子是一种活泼的动物，有着无穷无尽的精力，这使观看它成为一种乐趣。它顽皮的滑稽动作和充满活力的跳跃使它在田野里很受欢迎，它可爱的蓬松尾巴是孩子们的最爱。</a:t>
            </a:r>
            <a:endParaRPr lang="zh-CN" altLang="en-US" sz="2400">
              <a:sym typeface="+mn-ea"/>
            </a:endParaRPr>
          </a:p>
          <a:p>
            <a:endParaRPr lang="zh-CN" altLang="en-US" sz="240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425" y="3141345"/>
            <a:ext cx="4572000" cy="333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59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AS_UNIQUEID" val="13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AS_UNIQUEID" val="809"/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AS_UNIQUEID" val="9"/>
  <p:tag name="KSO_WM_BEAUTIFY_FLAG" val=""/>
</p:tagLst>
</file>

<file path=ppt/tags/tag108.xml><?xml version="1.0" encoding="utf-8"?>
<p:tagLst xmlns:p="http://schemas.openxmlformats.org/presentationml/2006/main">
  <p:tag name="AS_UNIQUEID" val="7"/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AS_UNIQUEID" val="809"/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AS_UNIQUEID" val="809"/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AS_UNIQUEID" val="809"/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UNIT_PLACING_PICTURE_USER_VIEWPORT" val="{&quot;height&quot;:5616.910236220472,&quot;width&quot;:11874.63779527559}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AS_UNIQUEID" val="809"/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AS_UNIQUEID" val="15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AS_UNIQUEID" val="809"/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AS_UNIQUEID" val="16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AS_UNIQUEID" val="809"/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AS_UNIQUEID" val="18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AS_UNIQUEID" val="809"/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AS_UNIQUEID" val="809"/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UNIT_PLACING_PICTURE_USER_VIEWPORT" val="{&quot;height&quot;:5400,&quot;width&quot;:9600}"/>
</p:tagLst>
</file>

<file path=ppt/tags/tag50.xml><?xml version="1.0" encoding="utf-8"?>
<p:tagLst xmlns:p="http://schemas.openxmlformats.org/presentationml/2006/main">
  <p:tag name="AS_UNIQUEID" val="809"/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AS_UNIQUEID" val="809"/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AS_UNIQUEID" val="809"/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AS_UNIQUEID" val="9"/>
  <p:tag name="KSO_WM_BEAUTIFY_FLAG" val=""/>
</p:tagLst>
</file>

<file path=ppt/tags/tag61.xml><?xml version="1.0" encoding="utf-8"?>
<p:tagLst xmlns:p="http://schemas.openxmlformats.org/presentationml/2006/main">
  <p:tag name="AS_UNIQUEID" val="7"/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AS_UNIQUEID" val="809"/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AS_UNIQUEID" val="809"/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AS_UNIQUEID" val="809"/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9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AS_UNIQUEID" val="809"/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AS_UNIQUEID" val="809"/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AS_UNIQUEID" val="7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AS_UNIQUEID" val="809"/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AS_UNIQUEID" val="809"/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7F7F7F"/>
      </a:accent6>
      <a:hlink>
        <a:srgbClr val="262626"/>
      </a:hlink>
      <a:folHlink>
        <a:srgbClr val="262626"/>
      </a:folHlink>
    </a:clrScheme>
    <a:fontScheme name="Office 主题​​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1"/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春节除夕">
      <a:dk1>
        <a:srgbClr val="FFFFFF"/>
      </a:dk1>
      <a:lt1>
        <a:sysClr val="window" lastClr="FFFFFF"/>
      </a:lt1>
      <a:dk2>
        <a:srgbClr val="44546A"/>
      </a:dk2>
      <a:lt2>
        <a:srgbClr val="E7E6E6"/>
      </a:lt2>
      <a:accent1>
        <a:srgbClr val="FF3300"/>
      </a:accent1>
      <a:accent2>
        <a:srgbClr val="BFBFBF"/>
      </a:accent2>
      <a:accent3>
        <a:srgbClr val="005D76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16533</Words>
  <Application>WPS 演示</Application>
  <PresentationFormat>宽屏</PresentationFormat>
  <Paragraphs>461</Paragraphs>
  <Slides>25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0" baseType="lpstr">
      <vt:lpstr>Arial</vt:lpstr>
      <vt:lpstr>宋体</vt:lpstr>
      <vt:lpstr>Wingdings</vt:lpstr>
      <vt:lpstr>Times New Roman</vt:lpstr>
      <vt:lpstr>HelveticaNeue</vt:lpstr>
      <vt:lpstr>Corbel</vt:lpstr>
      <vt:lpstr>华文新魏</vt:lpstr>
      <vt:lpstr>微软雅黑</vt:lpstr>
      <vt:lpstr>Arial Unicode MS</vt:lpstr>
      <vt:lpstr>Calibri</vt:lpstr>
      <vt:lpstr>等线</vt:lpstr>
      <vt:lpstr>Wingdings</vt:lpstr>
      <vt:lpstr>Office 主题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24147</cp:lastModifiedBy>
  <cp:revision>15</cp:revision>
  <dcterms:created xsi:type="dcterms:W3CDTF">2023-02-04T05:54:00Z</dcterms:created>
  <dcterms:modified xsi:type="dcterms:W3CDTF">2023-02-05T12:29:12Z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C05FEC5AD8954C2DA0B52C80DC36C8C3</vt:lpwstr>
  </property>
  <property fmtid="{D5CDD505-2E9C-101B-9397-08002B2CF9AE}" pid="3" name="KSOProductBuildVer">
    <vt:lpwstr>2052-11.8.2.8411</vt:lpwstr>
  </property>
</Properties>
</file>