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28" r:id="rId3"/>
    <p:sldId id="313" r:id="rId4"/>
    <p:sldId id="304" r:id="rId5"/>
    <p:sldId id="292" r:id="rId6"/>
    <p:sldId id="305" r:id="rId7"/>
    <p:sldId id="308" r:id="rId8"/>
    <p:sldId id="306" r:id="rId9"/>
    <p:sldId id="314" r:id="rId10"/>
    <p:sldId id="320" r:id="rId11"/>
    <p:sldId id="309" r:id="rId12"/>
    <p:sldId id="310" r:id="rId13"/>
    <p:sldId id="312" r:id="rId14"/>
    <p:sldId id="315" r:id="rId15"/>
    <p:sldId id="317" r:id="rId16"/>
    <p:sldId id="318" r:id="rId17"/>
    <p:sldId id="319" r:id="rId18"/>
  </p:sldIdLst>
  <p:sldSz cx="12192000" cy="6858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华文新魏" panose="02010800040101010101" pitchFamily="2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0066"/>
    <a:srgbClr val="1226B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 autoAdjust="0"/>
    <p:restoredTop sz="96074" autoAdjust="0"/>
  </p:normalViewPr>
  <p:slideViewPr>
    <p:cSldViewPr snapToGrid="0">
      <p:cViewPr varScale="1">
        <p:scale>
          <a:sx n="83" d="100"/>
          <a:sy n="83" d="100"/>
        </p:scale>
        <p:origin x="-629" y="0"/>
      </p:cViewPr>
      <p:guideLst>
        <p:guide orient="horz" pos="2196"/>
        <p:guide pos="39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F6BB5-B28B-4D91-AF41-CF75DB5E101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692B3-741B-49CB-B86B-13F9391181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2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/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114" y="225415"/>
            <a:ext cx="113755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Erie,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How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everything going? Knowing that you are </a:t>
            </a:r>
            <a:r>
              <a:rPr lang="en-US" altLang="zh-CN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increasingly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fascinated by Chinese culture, I’m here to recommend you a short video series—Journey to the West, an English animation/ cartoon adapted from one of the Four Chinese Classics/ a literary treasure of China. 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It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instant hit since released. The impressive special effects, vivid pictures and simple but authentic lines together </a:t>
            </a:r>
            <a:r>
              <a:rPr lang="en-US" altLang="zh-CN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it accessible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native English speakers. </a:t>
            </a:r>
            <a:r>
              <a:rPr lang="en-US" altLang="zh-CN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watch it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 will soon be gripped by the four characters with distinct personalities—Master </a:t>
            </a:r>
            <a:r>
              <a:rPr lang="en-US" altLang="zh-CN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Tangseng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his three apprentices (</a:t>
            </a:r>
            <a:r>
              <a:rPr lang="zh-CN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徒弟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who display </a:t>
            </a:r>
            <a:r>
              <a:rPr lang="en-US" altLang="zh-CN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Chinese value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full. </a:t>
            </a:r>
            <a:r>
              <a:rPr lang="en-US" altLang="zh-CN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quite worth watching, especially for people like you to quench your cultural thirst. 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Hopefully you’ll like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and </a:t>
            </a:r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maybe we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exchange our ideas about the </a:t>
            </a:r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series later. 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Yours, 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Hua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(Nina </a:t>
            </a:r>
            <a:r>
              <a:rPr lang="zh-CN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下水作文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1470" y="4064522"/>
            <a:ext cx="201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由浅入深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3687" y="546877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巧妙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排序达成主题目的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543" y="272534"/>
            <a:ext cx="30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学生习作</a:t>
            </a:r>
            <a:r>
              <a:rPr lang="en-US" altLang="zh-CN" sz="2800" b="1" dirty="0" smtClean="0"/>
              <a:t>1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424542" y="880799"/>
            <a:ext cx="11538857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Erie, 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Knowing your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keen interest in Chinese culture, 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to recommend a series of videos- Journey to the West to you. 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As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Chinese Four Classics, it tells the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legendary life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Monkey King through its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vivid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delicate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hero Monkey King, who is loved by most Chinese,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symbolized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insistence</a:t>
            </a:r>
            <a:r>
              <a:rPr lang="en-US" altLang="zh-CN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courage 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essence of Chinese spirit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Furthermore, the videos adopt English dubbing so there is no language barrier for you to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catch on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Hope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like it and maybe we can exchange our ideas about it next time.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Hua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1718" y="4738300"/>
            <a:ext cx="201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诱人至深，扫除顾虑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543" y="272534"/>
            <a:ext cx="30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学生习作</a:t>
            </a:r>
            <a:r>
              <a:rPr lang="en-US" altLang="zh-CN" sz="2800" b="1" dirty="0" smtClean="0"/>
              <a:t>2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424543" y="733246"/>
            <a:ext cx="1133202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Erie,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Delighted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know your real passion for Chinese culture, I’m here to introduce a series of short videos called “Journey to the West”.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This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based on a Chinese legend,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narrates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tale of four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imaginary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figures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chasing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“True Scripture”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fighting against devils along the way,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namely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81 obstacles. Newly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released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online as it is, the animation has already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 wide recognition and countless likes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Besides, for a Chinese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enthusiast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you, you won’t afford to miss such a good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gateway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know traditional Chinese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belief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is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depicted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videos. 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The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definitely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worth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we can have a word about the content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afterwards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Hua</a:t>
            </a:r>
            <a:endParaRPr lang="zh-CN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6" y="134989"/>
            <a:ext cx="7548336" cy="652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8468003" y="3215699"/>
            <a:ext cx="30572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 smtClean="0"/>
              <a:t>覆盖</a:t>
            </a:r>
            <a:r>
              <a:rPr lang="zh-CN" altLang="zh-CN" sz="2800" b="1" dirty="0"/>
              <a:t>所有内容</a:t>
            </a:r>
            <a:r>
              <a:rPr lang="zh-CN" altLang="zh-CN" sz="2800" b="1" dirty="0" smtClean="0"/>
              <a:t>要点</a:t>
            </a:r>
            <a:endParaRPr lang="en-US" altLang="zh-CN" sz="2800" b="1" dirty="0" smtClean="0"/>
          </a:p>
          <a:p>
            <a:r>
              <a:rPr lang="zh-CN" altLang="zh-CN" sz="2800" b="1" dirty="0" smtClean="0"/>
              <a:t>语言丰富</a:t>
            </a:r>
            <a:endParaRPr lang="en-US" altLang="zh-CN" sz="2800" b="1" dirty="0" smtClean="0"/>
          </a:p>
          <a:p>
            <a:r>
              <a:rPr lang="zh-CN" altLang="zh-CN" sz="2800" b="1" dirty="0" smtClean="0"/>
              <a:t>文体适宜</a:t>
            </a:r>
            <a:endParaRPr lang="en-US" altLang="zh-CN" sz="28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75768" y="192024"/>
          <a:ext cx="1174800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7248"/>
                <a:gridCol w="228600"/>
                <a:gridCol w="5852161"/>
              </a:tblGrid>
              <a:tr h="3017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i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original version </a:t>
                      </a:r>
                      <a:endParaRPr lang="zh-CN" altLang="en-US" sz="2400" b="1" i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1" i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1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 Revised Version</a:t>
                      </a:r>
                      <a:endParaRPr lang="zh-CN" altLang="en-US" sz="2400" b="1" i="1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044184">
                <a:tc>
                  <a:txBody>
                    <a:bodyPr/>
                    <a:lstStyle/>
                    <a:p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Dear Erie, 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     Knowing that you are increasingly fascinated by Chinese culture, I’d like to recommend you Journey to the West,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an English cartoon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adapted from a famous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Chinese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novel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 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    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novel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Journey to the West is one of the Four Chinese Classics. The reason why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it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has such a high reputation is that the perseverance of those main characters with distinct personalities reflects the essence of Chinese spirits. Besides,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this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cartoon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uses English dubbing and bilingual subtitles to narrate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story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so I think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it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suits you well and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it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can let you have a better understanding of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story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 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     I hope my recommendation of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cartoon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can stimulate your interest, and I’m willing to have a talk with you about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the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cartoon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after you’ve already watched </a:t>
                      </a:r>
                      <a:r>
                        <a:rPr lang="en-US" altLang="zh-CN" sz="1800" b="1" i="1" kern="1200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it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Yours, 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Li </a:t>
                      </a:r>
                      <a:r>
                        <a:rPr lang="en-US" altLang="zh-CN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Hua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(131 words)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 b="1" i="1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altLang="zh-CN" sz="1800" i="1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b="1" i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Dear Erie, </a:t>
                      </a:r>
                      <a:endParaRPr lang="zh-CN" altLang="zh-CN" sz="1800" b="1" i="1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b="1" i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  Knowing that you are increasingly fascinated by Chinese culture, I’d like to recommend you Journey to the West, an English cartoon adapted from</a:t>
                      </a:r>
                      <a:r>
                        <a:rPr lang="en-US" altLang="zh-CN" sz="1800" b="1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 Chinese masterpiece</a:t>
                      </a:r>
                      <a:r>
                        <a:rPr lang="en-US" altLang="zh-CN" sz="1800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zh-CN" sz="1800" i="1" dirty="0" smtClean="0">
                        <a:solidFill>
                          <a:srgbClr val="00B050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endParaRPr lang="en-US" altLang="zh-CN" sz="1800" i="1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altLang="zh-CN" sz="1800" b="1" i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This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legendary tale</a:t>
                      </a:r>
                      <a:r>
                        <a:rPr lang="en-US" altLang="zh-CN" sz="1800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enjoys</a:t>
                      </a:r>
                      <a:r>
                        <a:rPr lang="en-US" altLang="zh-CN" sz="1800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such</a:t>
                      </a:r>
                      <a:r>
                        <a:rPr lang="en-US" altLang="zh-CN" sz="1800" i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 high reputation </a:t>
                      </a:r>
                      <a:r>
                        <a:rPr lang="en-US" altLang="zh-CN" sz="1800" b="1" i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that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perseverance of main characters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portrayed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reflects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1800" b="1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very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essence of Chinese spirit and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has       </a:t>
                      </a:r>
                      <a:endParaRPr lang="en-US" altLang="zh-CN" sz="1800" b="1" i="1" dirty="0" smtClean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altLang="zh-CN" sz="1800" b="1" i="1" dirty="0" smtClean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touched so many including Chinese culture lovers </a:t>
                      </a:r>
                      <a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like you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zh-CN" sz="1800" b="1" i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Besides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with English dubbing and bilingual </a:t>
                      </a:r>
                      <a:endParaRPr lang="en-US" altLang="zh-CN" sz="1800" b="1" i="1" kern="1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altLang="zh-CN" sz="1800" b="1" i="1" kern="1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subtitles, this cartoon will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surely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help you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understand the plot easily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zh-CN" altLang="zh-CN" sz="1800" i="1" dirty="0" smtClean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 hope my recommendation can stimulate your interest and look forward to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 relevant discussion 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with you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afterwards</a:t>
                      </a:r>
                      <a:r>
                        <a:rPr lang="en-US" altLang="zh-CN" sz="1800" i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zh-CN" sz="1800" i="1" dirty="0" smtClean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Yours, 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Li </a:t>
                      </a:r>
                      <a:r>
                        <a:rPr lang="en-US" altLang="zh-CN" sz="1800" b="1" i="1" kern="1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Hua</a:t>
                      </a:r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800" b="1" i="1" kern="1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altLang="zh-CN" sz="1800" b="1" i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(100 words)</a:t>
                      </a:r>
                      <a:endParaRPr lang="zh-CN" altLang="zh-CN" sz="1800" b="1" i="1" kern="1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800" b="1" i="1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76426" y="5454319"/>
            <a:ext cx="329265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zh-CN" b="1" dirty="0"/>
              <a:t>重复内容</a:t>
            </a:r>
            <a:r>
              <a:rPr lang="zh-CN" altLang="zh-CN" b="1" dirty="0" smtClean="0"/>
              <a:t>过多</a:t>
            </a:r>
            <a:endParaRPr lang="zh-CN" altLang="zh-CN" b="1" dirty="0"/>
          </a:p>
          <a:p>
            <a:r>
              <a:rPr lang="zh-CN" altLang="zh-CN" b="1" dirty="0"/>
              <a:t>第二段第一个要点交际性不够</a:t>
            </a:r>
            <a:endParaRPr lang="zh-CN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7493400" y="2007761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zh-CN" b="1" dirty="0" smtClean="0">
                <a:solidFill>
                  <a:srgbClr val="FF0000"/>
                </a:solidFill>
              </a:rPr>
              <a:t>语言简洁，突出作品地位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83096" y="2290118"/>
            <a:ext cx="5288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zh-CN" b="1" dirty="0">
                <a:solidFill>
                  <a:srgbClr val="FF0000"/>
                </a:solidFill>
              </a:rPr>
              <a:t>替换增加高级词汇，体现作品地位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169716" y="2290118"/>
            <a:ext cx="1909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zh-CN" b="1" dirty="0">
                <a:solidFill>
                  <a:srgbClr val="FF0000"/>
                </a:solidFill>
              </a:rPr>
              <a:t>替换句式</a:t>
            </a:r>
            <a:r>
              <a:rPr lang="zh-CN" altLang="zh-CN" b="1" dirty="0" smtClean="0">
                <a:solidFill>
                  <a:srgbClr val="FF0000"/>
                </a:solidFill>
              </a:rPr>
              <a:t>，简洁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08406" y="3460999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zh-CN" b="1" dirty="0">
                <a:solidFill>
                  <a:srgbClr val="FF0000"/>
                </a:solidFill>
              </a:rPr>
              <a:t>增加信息，强调作品的内容和影响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08406" y="423010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zh-CN" b="1" dirty="0">
                <a:solidFill>
                  <a:srgbClr val="FF0000"/>
                </a:solidFill>
              </a:rPr>
              <a:t>增加交际性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88380" y="4784098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zh-CN" b="1" dirty="0">
                <a:solidFill>
                  <a:srgbClr val="FF0000"/>
                </a:solidFill>
              </a:rPr>
              <a:t>删减重复信息，表达简洁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89579" y="344483"/>
            <a:ext cx="3057247" cy="2677656"/>
          </a:xfrm>
          <a:prstGeom prst="rect">
            <a:avLst/>
          </a:prstGeom>
          <a:solidFill>
            <a:schemeClr val="bg1"/>
          </a:solidFill>
          <a:ln w="104775" cmpd="thickThin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zh-CN" sz="2800" b="1" dirty="0" smtClean="0"/>
              <a:t>覆盖</a:t>
            </a:r>
            <a:r>
              <a:rPr lang="zh-CN" altLang="zh-CN" sz="2800" b="1" dirty="0"/>
              <a:t>所有内容</a:t>
            </a:r>
            <a:r>
              <a:rPr lang="zh-CN" altLang="zh-CN" sz="2800" b="1" dirty="0" smtClean="0"/>
              <a:t>要点</a:t>
            </a:r>
            <a:endParaRPr lang="en-US" altLang="zh-CN" sz="2800" b="1" dirty="0" smtClean="0"/>
          </a:p>
          <a:p>
            <a:pPr algn="ctr"/>
            <a:r>
              <a:rPr lang="zh-CN" altLang="zh-CN" sz="2800" b="1" dirty="0" smtClean="0"/>
              <a:t>语言丰富</a:t>
            </a:r>
            <a:endParaRPr lang="en-US" altLang="zh-CN" sz="2800" b="1" dirty="0" smtClean="0"/>
          </a:p>
          <a:p>
            <a:pPr algn="ctr"/>
            <a:r>
              <a:rPr lang="zh-CN" altLang="zh-CN" sz="2800" b="1" dirty="0" smtClean="0"/>
              <a:t>文体适宜</a:t>
            </a:r>
            <a:endParaRPr lang="en-US" altLang="zh-CN" sz="2800" b="1" dirty="0" smtClean="0"/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</a:rPr>
              <a:t>句式丰富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</a:rPr>
              <a:t>词数恰当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交际顺畅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7573" y="622244"/>
            <a:ext cx="11830795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Dear Erie,</a:t>
            </a:r>
            <a:endParaRPr lang="zh-CN" altLang="zh-CN" sz="2700" dirty="0">
              <a:latin typeface="Cambria" panose="02040503050406030204" pitchFamily="18" charset="0"/>
            </a:endParaRPr>
          </a:p>
          <a:p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27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Guess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I’ve got to share? 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Since you show keen interest in Chinese culture, I’m writing to recommend an English short video series, </a:t>
            </a:r>
            <a:r>
              <a:rPr lang="en-US" altLang="zh-CN" sz="2700" i="1" dirty="0">
                <a:latin typeface="Cambria" panose="02040503050406030204" pitchFamily="18" charset="0"/>
                <a:ea typeface="Cambria" panose="02040503050406030204" pitchFamily="18" charset="0"/>
              </a:rPr>
              <a:t>Journey to the West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zh-CN" altLang="zh-CN" sz="2700" dirty="0">
              <a:latin typeface="Cambria" panose="02040503050406030204" pitchFamily="18" charset="0"/>
            </a:endParaRPr>
          </a:p>
          <a:p>
            <a:r>
              <a:rPr lang="en-US" altLang="zh-CN" sz="27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Journey </a:t>
            </a:r>
            <a:r>
              <a:rPr lang="en-US" altLang="zh-CN" sz="2700" i="1" dirty="0">
                <a:latin typeface="Cambria" panose="02040503050406030204" pitchFamily="18" charset="0"/>
                <a:ea typeface="Cambria" panose="02040503050406030204" pitchFamily="18" charset="0"/>
              </a:rPr>
              <a:t>to the West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, a Chinese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literary classic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enjoys lasting popularity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 in China. </a:t>
            </a:r>
            <a:r>
              <a:rPr lang="en-US" altLang="zh-CN" sz="2700" u="sng" dirty="0">
                <a:latin typeface="Cambria" panose="02040503050406030204" pitchFamily="18" charset="0"/>
                <a:ea typeface="Cambria" panose="02040503050406030204" pitchFamily="18" charset="0"/>
              </a:rPr>
              <a:t>The animation version series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integrating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authentic English and amusing cartoon plots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, has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gained numerous favorable reviews worldwide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altLang="zh-CN" sz="2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By 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immersing yourself in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its playful story of wisdom and virtues conveyed in the characters and the tale itself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, you will definitely gain a glimpse into the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profoundness of Chinese culture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lang="zh-CN" altLang="zh-CN" sz="2700" dirty="0">
              <a:latin typeface="Cambria" panose="02040503050406030204" pitchFamily="18" charset="0"/>
            </a:endParaRPr>
          </a:p>
          <a:p>
            <a:r>
              <a:rPr lang="en-US" altLang="zh-CN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Looking 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forward to our </a:t>
            </a:r>
            <a:r>
              <a:rPr lang="en-US" altLang="zh-CN" sz="27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further </a:t>
            </a:r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exchanges. </a:t>
            </a:r>
            <a:endParaRPr lang="zh-CN" altLang="zh-CN" sz="2700" dirty="0">
              <a:latin typeface="Cambria" panose="02040503050406030204" pitchFamily="18" charset="0"/>
            </a:endParaRPr>
          </a:p>
          <a:p>
            <a:pPr algn="r"/>
            <a:r>
              <a:rPr lang="en-US" altLang="zh-CN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Yours,</a:t>
            </a:r>
            <a:endParaRPr lang="zh-CN" altLang="zh-CN" sz="2700" dirty="0" smtClean="0">
              <a:latin typeface="Cambria" panose="02040503050406030204" pitchFamily="18" charset="0"/>
            </a:endParaRPr>
          </a:p>
          <a:p>
            <a:pPr algn="r"/>
            <a:r>
              <a:rPr lang="en-US" altLang="zh-CN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Li </a:t>
            </a:r>
            <a:r>
              <a:rPr lang="en-US" altLang="zh-CN" sz="2700" dirty="0" err="1">
                <a:latin typeface="Cambria" panose="02040503050406030204" pitchFamily="18" charset="0"/>
                <a:ea typeface="Cambria" panose="02040503050406030204" pitchFamily="18" charset="0"/>
              </a:rPr>
              <a:t>Hua</a:t>
            </a:r>
            <a:endParaRPr lang="zh-CN" altLang="zh-CN" sz="2700" dirty="0">
              <a:latin typeface="Cambria" panose="02040503050406030204" pitchFamily="18" charset="0"/>
            </a:endParaRPr>
          </a:p>
          <a:p>
            <a:pPr algn="r"/>
            <a:r>
              <a:rPr lang="en-US" altLang="zh-CN" sz="2700" dirty="0">
                <a:latin typeface="Cambria" panose="02040503050406030204" pitchFamily="18" charset="0"/>
                <a:ea typeface="Cambria" panose="02040503050406030204" pitchFamily="18" charset="0"/>
              </a:rPr>
              <a:t>(99 words)</a:t>
            </a:r>
            <a:endParaRPr lang="zh-CN" altLang="zh-CN" sz="27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542" y="135374"/>
            <a:ext cx="390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A possible Version</a:t>
            </a:r>
            <a:endParaRPr lang="zh-CN" altLang="en-US" sz="2800" b="1" dirty="0"/>
          </a:p>
        </p:txBody>
      </p:sp>
      <p:sp>
        <p:nvSpPr>
          <p:cNvPr id="6" name="矩形 5"/>
          <p:cNvSpPr/>
          <p:nvPr/>
        </p:nvSpPr>
        <p:spPr>
          <a:xfrm>
            <a:off x="3424320" y="828185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en-US" b="1" dirty="0" smtClean="0">
                <a:solidFill>
                  <a:srgbClr val="FF0000"/>
                </a:solidFill>
              </a:rPr>
              <a:t>交际性强，引发好奇心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2880" y="2005104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en-US" b="1" dirty="0" smtClean="0">
                <a:solidFill>
                  <a:srgbClr val="FF0000"/>
                </a:solidFill>
              </a:rPr>
              <a:t>原作品</a:t>
            </a:r>
            <a:r>
              <a:rPr lang="zh-CN" altLang="en-US" b="1" dirty="0">
                <a:solidFill>
                  <a:srgbClr val="FF0000"/>
                </a:solidFill>
              </a:rPr>
              <a:t>地位</a:t>
            </a:r>
            <a:r>
              <a:rPr lang="zh-CN" altLang="en-US" b="1" dirty="0" smtClean="0">
                <a:solidFill>
                  <a:srgbClr val="FF0000"/>
                </a:solidFill>
              </a:rPr>
              <a:t>高，值得看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4542" y="3519960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en-US" b="1" dirty="0" smtClean="0">
                <a:solidFill>
                  <a:srgbClr val="FF0000"/>
                </a:solidFill>
              </a:rPr>
              <a:t>动画版形式语言满足对方需求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19408" y="3516174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</a:t>
            </a:r>
            <a:r>
              <a:rPr lang="zh-CN" altLang="en-US" b="1" dirty="0">
                <a:solidFill>
                  <a:srgbClr val="FF0000"/>
                </a:solidFill>
              </a:rPr>
              <a:t>动画版评价好，值得看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93200" y="4811574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en-US" b="1" dirty="0" smtClean="0">
                <a:solidFill>
                  <a:srgbClr val="FF0000"/>
                </a:solidFill>
              </a:rPr>
              <a:t>作品的内容、主人公和背后的文化外延，满足对方期待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81760" y="5615552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</a:t>
            </a:r>
            <a:r>
              <a:rPr lang="zh-CN" altLang="en-US" b="1" dirty="0" smtClean="0">
                <a:solidFill>
                  <a:srgbClr val="FF0000"/>
                </a:solidFill>
              </a:rPr>
              <a:t>意义的递进，无需重复说作品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9562" y="418838"/>
            <a:ext cx="9348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Polish your writing based on the given standards</a:t>
            </a:r>
            <a:endParaRPr lang="zh-CN" altLang="en-US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91674" y="1969126"/>
            <a:ext cx="4493538" cy="3108543"/>
          </a:xfrm>
          <a:prstGeom prst="rect">
            <a:avLst/>
          </a:prstGeom>
          <a:solidFill>
            <a:schemeClr val="bg1"/>
          </a:solidFill>
          <a:ln w="104775" cmpd="thickThin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CN" altLang="zh-CN" sz="2800" b="1" dirty="0" smtClean="0"/>
              <a:t>覆盖</a:t>
            </a:r>
            <a:r>
              <a:rPr lang="zh-CN" altLang="zh-CN" sz="2800" b="1" dirty="0"/>
              <a:t>所有内容</a:t>
            </a:r>
            <a:r>
              <a:rPr lang="zh-CN" altLang="zh-CN" sz="2800" b="1" dirty="0" smtClean="0"/>
              <a:t>要点</a:t>
            </a:r>
            <a:endParaRPr lang="en-US" altLang="zh-CN" sz="2800" b="1" dirty="0" smtClean="0"/>
          </a:p>
          <a:p>
            <a:pPr algn="ctr"/>
            <a:r>
              <a:rPr lang="zh-CN" altLang="zh-CN" sz="2800" b="1" dirty="0" smtClean="0"/>
              <a:t>语言丰富</a:t>
            </a:r>
            <a:endParaRPr lang="en-US" altLang="zh-CN" sz="2800" b="1" dirty="0" smtClean="0"/>
          </a:p>
          <a:p>
            <a:pPr algn="ctr"/>
            <a:r>
              <a:rPr lang="zh-CN" altLang="zh-CN" sz="2800" b="1" dirty="0" smtClean="0"/>
              <a:t>文体适宜</a:t>
            </a:r>
            <a:endParaRPr lang="en-US" altLang="zh-CN" sz="2800" b="1" dirty="0" smtClean="0"/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</a:rPr>
              <a:t>句式丰富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</a:rPr>
              <a:t>词数恰当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交际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顺畅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rgbClr val="0000FF"/>
                </a:solidFill>
              </a:rPr>
              <a:t>结构、内容、语言体现主题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63" y="2178368"/>
            <a:ext cx="6461312" cy="190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4202" y="4334411"/>
            <a:ext cx="622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应用文的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主题</a:t>
            </a:r>
            <a:r>
              <a:rPr lang="zh-CN" altLang="en-US" sz="3600" b="1" dirty="0" smtClean="0"/>
              <a:t>思维及其应用</a:t>
            </a:r>
            <a:endParaRPr lang="zh-CN" alt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386" y="392668"/>
            <a:ext cx="42672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/>
              <a:t>Letter of Notification </a:t>
            </a:r>
            <a:endParaRPr lang="en-US" altLang="zh-CN" sz="2800" b="1" dirty="0" smtClean="0"/>
          </a:p>
          <a:p>
            <a:pPr algn="ctr"/>
            <a:r>
              <a:rPr lang="zh-CN" altLang="en-US" sz="2800" b="1" dirty="0" smtClean="0"/>
              <a:t>告知信</a:t>
            </a:r>
            <a:endParaRPr lang="en-US" altLang="zh-CN" sz="2800" b="1" dirty="0" smtClean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 smtClean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 smtClean="0"/>
          </a:p>
          <a:p>
            <a:pPr algn="ctr"/>
            <a:endParaRPr lang="en-US" altLang="zh-CN" sz="2800" b="1" dirty="0"/>
          </a:p>
        </p:txBody>
      </p:sp>
      <p:sp>
        <p:nvSpPr>
          <p:cNvPr id="6" name="矩形 5"/>
          <p:cNvSpPr/>
          <p:nvPr/>
        </p:nvSpPr>
        <p:spPr>
          <a:xfrm>
            <a:off x="7102557" y="392668"/>
            <a:ext cx="4839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Letter of Recommendation 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推荐信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 descr="C:\Users\cheng'ming'zhi\Desktop\5f3cf3ed8e4d61597830125600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8" y="14495"/>
            <a:ext cx="1584597" cy="15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4960" y="144023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+mn-ea"/>
              </a:rPr>
              <a:t>to inform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79449" y="148803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+mn-ea"/>
              </a:rPr>
              <a:t>to convince</a:t>
            </a:r>
            <a:endParaRPr lang="zh-CN" altLang="en-US" sz="28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4960" y="1973094"/>
            <a:ext cx="228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complete</a:t>
            </a:r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concise</a:t>
            </a:r>
            <a:endParaRPr lang="zh-CN" altLang="en-US" sz="2800" b="1" dirty="0">
              <a:solidFill>
                <a:srgbClr val="0000FF"/>
              </a:solidFill>
              <a:latin typeface="+mn-ea"/>
            </a:endParaRPr>
          </a:p>
          <a:p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accurate</a:t>
            </a:r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objective</a:t>
            </a:r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9448" y="2028679"/>
            <a:ext cx="3562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persuasive </a:t>
            </a:r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zh-CN" sz="2800" b="1" dirty="0">
                <a:solidFill>
                  <a:srgbClr val="0000FF"/>
                </a:solidFill>
                <a:latin typeface="+mn-ea"/>
              </a:rPr>
              <a:t>c</a:t>
            </a:r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omplimentary</a:t>
            </a:r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zh-CN" sz="2800" b="1" dirty="0" smtClean="0">
                <a:solidFill>
                  <a:srgbClr val="0000FF"/>
                </a:solidFill>
                <a:latin typeface="+mn-ea"/>
              </a:rPr>
              <a:t>action-provoking</a:t>
            </a:r>
            <a:endParaRPr lang="en-US" altLang="zh-CN" sz="2800" b="1" dirty="0">
              <a:solidFill>
                <a:srgbClr val="0000FF"/>
              </a:solidFill>
              <a:latin typeface="+mn-ea"/>
            </a:endParaRPr>
          </a:p>
          <a:p>
            <a:endParaRPr lang="en-US" altLang="zh-CN" sz="2800" b="1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4937760"/>
            <a:ext cx="423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386" y="3844561"/>
            <a:ext cx="4084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was launched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8:00 am last Saturday this year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All student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set out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the school gate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then climbed up Mountain Nan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covering approximately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 kilometers</a:t>
            </a:r>
            <a:r>
              <a:rPr lang="en-US" altLang="zh-CN" sz="2400" b="1" i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400" b="1" i="1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65523" y="3545071"/>
            <a:ext cx="58768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enjoys a high reputation 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its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abundance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ancient architecture, which represents the traditional local lifestyles. And there are also plenty of museums where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precious relics of historical interest are waiting for you to explore</a:t>
            </a:r>
            <a:r>
              <a:rPr lang="en-US" altLang="zh-C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Besides, the exceptional Peking Opera performances </a:t>
            </a:r>
            <a:r>
              <a:rPr lang="en-US" altLang="zh-CN" sz="2400" b="1" i="1" u="sng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are also what you can’t miss.</a:t>
            </a:r>
            <a:endParaRPr lang="en-US" altLang="zh-CN" sz="2400" b="1" i="1" u="sng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37769" y="2343021"/>
            <a:ext cx="2103837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 features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98720" y="1419132"/>
            <a:ext cx="1966669" cy="6015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eng'ming'zhi\Desktop\5c7507dd02ec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62" y="2389751"/>
            <a:ext cx="9029748" cy="47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5544" y="3258341"/>
            <a:ext cx="11533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P1   </a:t>
            </a:r>
            <a:r>
              <a:rPr lang="zh-CN" altLang="en-US" sz="2400" b="1" dirty="0"/>
              <a:t>（</a:t>
            </a:r>
            <a:r>
              <a:rPr lang="zh-CN" altLang="en-US" sz="2400" b="1" dirty="0" smtClean="0"/>
              <a:t>寒暄</a:t>
            </a:r>
            <a:r>
              <a:rPr lang="en-US" altLang="zh-CN" sz="2400" b="1" dirty="0"/>
              <a:t>+</a:t>
            </a:r>
            <a:r>
              <a:rPr lang="zh-CN" altLang="en-US" sz="2400" b="1" dirty="0" smtClean="0"/>
              <a:t>）写作目的</a:t>
            </a:r>
            <a:r>
              <a:rPr lang="en-US" altLang="zh-CN" sz="2400" b="1" dirty="0" smtClean="0"/>
              <a:t>——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推荐</a:t>
            </a:r>
            <a:endParaRPr lang="en-US" altLang="zh-CN" sz="2400" b="1" dirty="0" smtClean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b="1" dirty="0" smtClean="0"/>
              <a:t>P2   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推荐</a:t>
            </a:r>
            <a:r>
              <a:rPr lang="zh-CN" altLang="en-US" sz="2400" b="1" dirty="0" smtClean="0"/>
              <a:t>理由</a:t>
            </a:r>
            <a:endParaRPr lang="en-US" altLang="zh-CN" sz="2400" b="1" dirty="0"/>
          </a:p>
          <a:p>
            <a:endParaRPr lang="en-US" altLang="zh-CN" sz="2400" b="1" dirty="0" smtClean="0"/>
          </a:p>
          <a:p>
            <a:r>
              <a:rPr lang="en-US" altLang="zh-CN" sz="2400" b="1" dirty="0" smtClean="0"/>
              <a:t>P3   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希望喜欢推荐的内容</a:t>
            </a:r>
            <a:r>
              <a:rPr lang="en-US" altLang="zh-CN" sz="2400" b="1" dirty="0" smtClean="0"/>
              <a:t>+</a:t>
            </a:r>
            <a:r>
              <a:rPr lang="zh-CN" altLang="en-US" sz="2400" b="1" dirty="0" smtClean="0"/>
              <a:t>期待交流</a:t>
            </a:r>
            <a:endParaRPr lang="zh-CN" altLang="zh-C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0524" y="142982"/>
            <a:ext cx="5335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类型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时态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人称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000" dirty="0" smtClean="0"/>
              <a:t>要点</a:t>
            </a:r>
            <a:endParaRPr lang="zh-CN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5986" y="1004757"/>
            <a:ext cx="98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审题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1719429" y="408678"/>
            <a:ext cx="571096" cy="1720525"/>
          </a:xfrm>
          <a:prstGeom prst="leftBrace">
            <a:avLst>
              <a:gd name="adj1" fmla="val 8333"/>
              <a:gd name="adj2" fmla="val 49982"/>
            </a:avLst>
          </a:prstGeom>
          <a:noFill/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3037038" y="133059"/>
            <a:ext cx="3680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B050"/>
                </a:solidFill>
              </a:rPr>
              <a:t>推荐信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2067" y="728436"/>
            <a:ext cx="6627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一般现在时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7038" y="1358624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第一人称</a:t>
            </a:r>
            <a:r>
              <a:rPr lang="en-US" altLang="zh-CN" sz="2000" b="1" dirty="0" smtClean="0"/>
              <a:t>+</a:t>
            </a:r>
            <a:r>
              <a:rPr lang="zh-CN" altLang="en-US" sz="2000" b="1" dirty="0" smtClean="0"/>
              <a:t>第二人称</a:t>
            </a:r>
            <a:r>
              <a:rPr lang="en-US" altLang="zh-CN" sz="2000" b="1" dirty="0" smtClean="0"/>
              <a:t>+</a:t>
            </a:r>
            <a:r>
              <a:rPr lang="zh-CN" altLang="en-US" sz="2000" b="1" dirty="0" smtClean="0"/>
              <a:t>第三人称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88071" y="1250950"/>
            <a:ext cx="39719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mtClean="0"/>
              <a:t>（</a:t>
            </a:r>
            <a:r>
              <a:rPr lang="en-US" altLang="zh-CN" sz="2400" dirty="0" smtClean="0"/>
              <a:t>2023.1</a:t>
            </a:r>
            <a:r>
              <a:rPr lang="zh-CN" altLang="en-US" sz="2400" dirty="0" smtClean="0"/>
              <a:t>山东济宁模考卷）</a:t>
            </a:r>
            <a:r>
              <a:rPr lang="zh-CN" altLang="zh-CN" sz="2400" dirty="0" smtClean="0"/>
              <a:t>假定</a:t>
            </a:r>
            <a:r>
              <a:rPr lang="zh-CN" altLang="zh-CN" sz="2400" dirty="0"/>
              <a:t>你是李华，得知你的英国朋友</a:t>
            </a:r>
            <a:r>
              <a:rPr lang="en-US" altLang="zh-CN" sz="2400" dirty="0"/>
              <a:t>Erie</a:t>
            </a:r>
            <a:r>
              <a:rPr lang="zh-CN" altLang="zh-CN" sz="2400" dirty="0"/>
              <a:t>对中国文化感兴趣，请你给他写封邮件推介短视频系列</a:t>
            </a:r>
            <a:r>
              <a:rPr lang="en-US" altLang="zh-CN" sz="2400" dirty="0"/>
              <a:t>——</a:t>
            </a:r>
            <a:r>
              <a:rPr lang="zh-CN" altLang="zh-CN" sz="2400" dirty="0"/>
              <a:t>英文动画版《西游记》（</a:t>
            </a:r>
            <a:r>
              <a:rPr lang="en-US" altLang="zh-CN" sz="2400" dirty="0"/>
              <a:t>Journey to the West</a:t>
            </a:r>
            <a:r>
              <a:rPr lang="zh-CN" altLang="zh-CN" sz="2400" dirty="0"/>
              <a:t>）。内容如下：</a:t>
            </a:r>
            <a:endParaRPr lang="zh-CN" altLang="zh-CN" sz="2400" dirty="0"/>
          </a:p>
          <a:p>
            <a:pPr lvl="0"/>
            <a:r>
              <a:rPr lang="en-US" altLang="zh-CN" sz="2400" dirty="0" smtClean="0"/>
              <a:t>1. </a:t>
            </a:r>
            <a:r>
              <a:rPr lang="zh-CN" altLang="zh-CN" sz="2400" dirty="0" smtClean="0"/>
              <a:t>写信</a:t>
            </a:r>
            <a:r>
              <a:rPr lang="zh-CN" altLang="zh-CN" sz="2400" dirty="0"/>
              <a:t>目的；</a:t>
            </a:r>
            <a:endParaRPr lang="zh-CN" altLang="zh-CN" sz="2400" dirty="0"/>
          </a:p>
          <a:p>
            <a:pPr lvl="0"/>
            <a:r>
              <a:rPr lang="en-US" altLang="zh-CN" sz="2400" dirty="0" smtClean="0"/>
              <a:t>2. </a:t>
            </a:r>
            <a:r>
              <a:rPr lang="zh-CN" altLang="zh-CN" sz="2400" dirty="0" smtClean="0"/>
              <a:t>推荐</a:t>
            </a:r>
            <a:r>
              <a:rPr lang="zh-CN" altLang="zh-CN" sz="2400" dirty="0"/>
              <a:t>理由；</a:t>
            </a:r>
            <a:endParaRPr lang="zh-CN" altLang="zh-CN" sz="2400" dirty="0"/>
          </a:p>
          <a:p>
            <a:pPr lvl="0"/>
            <a:r>
              <a:rPr lang="en-US" altLang="zh-CN" sz="2400" dirty="0" smtClean="0"/>
              <a:t>3. </a:t>
            </a:r>
            <a:r>
              <a:rPr lang="zh-CN" altLang="zh-CN" sz="2400" dirty="0" smtClean="0"/>
              <a:t>期待</a:t>
            </a:r>
            <a:r>
              <a:rPr lang="zh-CN" altLang="zh-CN" sz="2400" dirty="0"/>
              <a:t>交流。</a:t>
            </a:r>
            <a:endParaRPr lang="zh-CN" altLang="zh-CN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35758" y="4875677"/>
            <a:ext cx="330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主题一以贯之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5711" y="3023298"/>
            <a:ext cx="2062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66"/>
                </a:solidFill>
              </a:rPr>
              <a:t>what</a:t>
            </a:r>
            <a:endParaRPr lang="en-US" altLang="zh-CN" sz="3200" b="1" dirty="0" smtClean="0">
              <a:solidFill>
                <a:srgbClr val="FF0066"/>
              </a:solidFill>
            </a:endParaRPr>
          </a:p>
          <a:p>
            <a:endParaRPr lang="en-US" altLang="zh-CN" sz="3200" b="1" dirty="0">
              <a:solidFill>
                <a:srgbClr val="FF0066"/>
              </a:solidFill>
            </a:endParaRPr>
          </a:p>
          <a:p>
            <a:r>
              <a:rPr lang="en-US" altLang="zh-CN" sz="3200" b="1" dirty="0" smtClean="0">
                <a:solidFill>
                  <a:srgbClr val="FF0066"/>
                </a:solidFill>
              </a:rPr>
              <a:t>why</a:t>
            </a:r>
            <a:endParaRPr lang="en-US" altLang="zh-CN" sz="3200" b="1" dirty="0" smtClean="0">
              <a:solidFill>
                <a:srgbClr val="FF0066"/>
              </a:solidFill>
            </a:endParaRPr>
          </a:p>
          <a:p>
            <a:endParaRPr lang="en-US" altLang="zh-CN" sz="3200" b="1" dirty="0" smtClean="0">
              <a:solidFill>
                <a:srgbClr val="FF0066"/>
              </a:solidFill>
            </a:endParaRPr>
          </a:p>
          <a:p>
            <a:r>
              <a:rPr lang="en-US" altLang="zh-CN" sz="3200" b="1" dirty="0" smtClean="0">
                <a:solidFill>
                  <a:srgbClr val="FF0066"/>
                </a:solidFill>
              </a:rPr>
              <a:t>how </a:t>
            </a:r>
            <a:endParaRPr lang="zh-CN" altLang="en-US" sz="3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1" grpId="0"/>
      <p:bldP spid="12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314" y="544286"/>
            <a:ext cx="1006928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推荐套话：</a:t>
            </a:r>
            <a:endParaRPr lang="en-US" altLang="zh-CN" sz="2800" b="1" dirty="0" smtClean="0">
              <a:solidFill>
                <a:srgbClr val="0000FF"/>
              </a:solidFill>
            </a:endParaRPr>
          </a:p>
          <a:p>
            <a:r>
              <a:rPr lang="en-US" altLang="zh-CN" sz="2400" b="1" dirty="0" smtClean="0"/>
              <a:t>Beginning: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I’m here to recomm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d you…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I’m writing to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b="1" dirty="0"/>
              <a:t>Ending: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Hope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you’ll like it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Hope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will suit you well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314" y="2542411"/>
            <a:ext cx="100692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</a:rPr>
              <a:t>结合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内容：</a:t>
            </a:r>
            <a:endParaRPr lang="en-US" altLang="zh-CN" sz="2800" b="1" dirty="0" smtClean="0">
              <a:solidFill>
                <a:srgbClr val="0000FF"/>
              </a:solidFill>
            </a:endParaRPr>
          </a:p>
          <a:p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07128" y="2606389"/>
            <a:ext cx="8975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/>
              <a:t>请你给他写封邮件推介短视频系列</a:t>
            </a:r>
            <a:r>
              <a:rPr lang="en-US" altLang="zh-CN" sz="2400" b="1" dirty="0"/>
              <a:t>——</a:t>
            </a:r>
            <a:r>
              <a:rPr lang="zh-CN" altLang="zh-CN" sz="2400" b="1" dirty="0"/>
              <a:t>英文动画版《西游记》（</a:t>
            </a:r>
            <a:r>
              <a:rPr lang="en-US" altLang="zh-CN" sz="2400" b="1" dirty="0"/>
              <a:t>Journey to the West</a:t>
            </a:r>
            <a:r>
              <a:rPr lang="zh-CN" altLang="zh-CN" sz="2400" b="1" dirty="0"/>
              <a:t>）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314" y="3428109"/>
            <a:ext cx="11120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short video series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—Journey to the West, 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English animation/ cartoon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adapted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from… 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English 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cartoon/ animation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of Journey to the West with 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6-minute-long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episodes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671457" y="2542411"/>
            <a:ext cx="1110343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761514" y="2537565"/>
            <a:ext cx="762000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447313" y="2527184"/>
            <a:ext cx="1045028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27314" y="5061428"/>
            <a:ext cx="101781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4">
                    <a:lumMod val="75000"/>
                  </a:schemeClr>
                </a:solidFill>
              </a:rPr>
              <a:t>书名： 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Journey to the West (</a:t>
            </a:r>
            <a:r>
              <a:rPr lang="zh-CN" altLang="en-US" sz="2400" dirty="0" smtClean="0">
                <a:latin typeface="Cambria" panose="02040503050406030204" pitchFamily="18" charset="0"/>
              </a:rPr>
              <a:t>所有实词的首字母大写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400" dirty="0" smtClean="0">
                <a:latin typeface="Cambria" panose="02040503050406030204" pitchFamily="18" charset="0"/>
              </a:rPr>
              <a:t>                “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Journey to the West</a:t>
            </a:r>
            <a:r>
              <a:rPr lang="zh-CN" altLang="en-US" sz="2400" dirty="0" smtClean="0">
                <a:latin typeface="Cambria" panose="02040503050406030204" pitchFamily="18" charset="0"/>
              </a:rPr>
              <a:t>”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zh-CN" altLang="en-US" sz="2400" dirty="0" smtClean="0">
                <a:latin typeface="Cambria" panose="02040503050406030204" pitchFamily="18" charset="0"/>
              </a:rPr>
              <a:t>加双引号</a:t>
            </a: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Journey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to the </a:t>
            </a:r>
            <a:r>
              <a:rPr lang="en-US" altLang="zh-C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West</a:t>
            </a:r>
            <a:r>
              <a:rPr lang="zh-CN" altLang="en-US" sz="2400" dirty="0" smtClean="0">
                <a:latin typeface="Cambria" panose="02040503050406030204" pitchFamily="18" charset="0"/>
              </a:rPr>
              <a:t>（斜体，仅限印刷体）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C:\Users\cheng'ming'zhi\Desktop\5fae3195cf143160525147737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71" y="4274416"/>
            <a:ext cx="2760771" cy="2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314" y="435429"/>
            <a:ext cx="1006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为何推荐：</a:t>
            </a:r>
            <a:endParaRPr lang="en-US" altLang="zh-CN" sz="2800" b="1" dirty="0" smtClean="0">
              <a:solidFill>
                <a:srgbClr val="0000FF"/>
              </a:solidFill>
            </a:endParaRPr>
          </a:p>
        </p:txBody>
      </p:sp>
      <p:pic>
        <p:nvPicPr>
          <p:cNvPr id="5" name="Picture 3" descr="C:\Users\cheng'ming'zhi\Desktop\5c75d2c3d83b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71" y="233065"/>
            <a:ext cx="2438402" cy="271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726814" y="435429"/>
            <a:ext cx="3971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       </a:t>
            </a:r>
            <a:r>
              <a:rPr lang="zh-CN" altLang="zh-CN" sz="2400" dirty="0" smtClean="0"/>
              <a:t>假定</a:t>
            </a:r>
            <a:r>
              <a:rPr lang="zh-CN" altLang="zh-CN" sz="2400" dirty="0"/>
              <a:t>你是李华，得知你的英国朋友</a:t>
            </a:r>
            <a:r>
              <a:rPr lang="en-US" altLang="zh-CN" sz="2400" dirty="0"/>
              <a:t>Erie</a:t>
            </a:r>
            <a:r>
              <a:rPr lang="zh-CN" altLang="zh-CN" sz="2400" dirty="0"/>
              <a:t>对中国文化感兴趣，请你给他写封邮件推介短视频系列</a:t>
            </a:r>
            <a:r>
              <a:rPr lang="en-US" altLang="zh-CN" sz="2400" dirty="0"/>
              <a:t>——</a:t>
            </a:r>
            <a:r>
              <a:rPr lang="zh-CN" altLang="zh-CN" sz="2400" dirty="0"/>
              <a:t>英文动画版《西游记》（</a:t>
            </a:r>
            <a:r>
              <a:rPr lang="en-US" altLang="zh-CN" sz="2400" dirty="0"/>
              <a:t>Journey to the West</a:t>
            </a:r>
            <a:r>
              <a:rPr lang="zh-CN" altLang="zh-CN" sz="2400" dirty="0"/>
              <a:t>）</a:t>
            </a:r>
            <a:r>
              <a:rPr lang="zh-CN" altLang="zh-CN" sz="2400" dirty="0" smtClean="0"/>
              <a:t>。</a:t>
            </a:r>
            <a:endParaRPr lang="zh-CN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27314" y="1294112"/>
            <a:ext cx="60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400" dirty="0" smtClean="0"/>
              <a:t>是否请求推荐？</a:t>
            </a:r>
            <a:endParaRPr lang="en-US" altLang="zh-CN" sz="2400" dirty="0" smtClean="0"/>
          </a:p>
          <a:p>
            <a:pPr marL="342900" indent="-342900">
              <a:buAutoNum type="arabicPeriod"/>
            </a:pPr>
            <a:r>
              <a:rPr lang="zh-CN" altLang="en-US" sz="2400" dirty="0"/>
              <a:t>从</a:t>
            </a:r>
            <a:r>
              <a:rPr lang="zh-CN" altLang="en-US" sz="2400" dirty="0" smtClean="0"/>
              <a:t>何得知？</a:t>
            </a:r>
            <a:endParaRPr lang="en-US" altLang="zh-CN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49931" y="4498745"/>
            <a:ext cx="108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ambria" panose="02040503050406030204" pitchFamily="18" charset="0"/>
              </a:rPr>
              <a:t>Knowing/ Learning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r>
              <a:rPr lang="en-US" altLang="zh-CN" sz="2400" dirty="0" smtClean="0">
                <a:latin typeface="Cambria" panose="02040503050406030204" pitchFamily="18" charset="0"/>
              </a:rPr>
              <a:t>that you </a:t>
            </a:r>
            <a:r>
              <a:rPr lang="en-US" altLang="zh-CN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are fascinated by/ are keen on/ take a fancy</a:t>
            </a:r>
            <a:r>
              <a:rPr lang="en-US" altLang="zh-CN" sz="2400" dirty="0" smtClean="0">
                <a:latin typeface="Cambria" panose="02040503050406030204" pitchFamily="18" charset="0"/>
              </a:rPr>
              <a:t> to Chinese culture,  …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7815" y="4514216"/>
            <a:ext cx="799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 your </a:t>
            </a:r>
            <a:r>
              <a:rPr lang="en-US" altLang="zh-CN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Facebook/ Twitter/ </a:t>
            </a:r>
            <a:r>
              <a:rPr lang="en-US" altLang="zh-CN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Wechat</a:t>
            </a:r>
            <a:r>
              <a:rPr lang="en-US" altLang="zh-CN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Moments/ </a:t>
            </a:r>
            <a:r>
              <a:rPr lang="en-US" altLang="zh-CN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Tiktok</a:t>
            </a:r>
            <a:endParaRPr lang="zh-CN" altLang="en-US" sz="24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884" y="3976742"/>
            <a:ext cx="543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增加交际的真实性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057" y="303119"/>
            <a:ext cx="110011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推荐理由：</a:t>
            </a:r>
            <a:endParaRPr lang="en-US" altLang="zh-CN" sz="2800" b="1" dirty="0" smtClean="0">
              <a:solidFill>
                <a:srgbClr val="0000FF"/>
              </a:solidFill>
            </a:endParaRPr>
          </a:p>
          <a:p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persuasive/ complimentary/ action-provoking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en-US" altLang="zh-CN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progressive</a:t>
            </a:r>
            <a:endParaRPr lang="en-US" altLang="zh-CN" sz="24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--</a:t>
            </a:r>
            <a:r>
              <a:rPr lang="en-US" altLang="zh-CN" sz="2400" b="1" dirty="0" smtClean="0">
                <a:solidFill>
                  <a:srgbClr val="FF0000"/>
                </a:solidFill>
                <a:latin typeface="+mn-ea"/>
              </a:rPr>
              <a:t>supporting details in order of importance</a:t>
            </a:r>
            <a:endParaRPr lang="en-US" altLang="zh-CN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057" y="2354022"/>
            <a:ext cx="629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Ask yourself the following questions: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书 </a:t>
            </a:r>
            <a:r>
              <a:rPr lang="en-US" altLang="zh-CN" sz="2400" b="1" dirty="0" err="1" smtClean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lang="en-US" altLang="zh-CN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短片？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真人版 </a:t>
            </a:r>
            <a:r>
              <a:rPr lang="en-US" altLang="zh-CN" sz="2400" b="1" dirty="0" err="1" smtClean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动画版？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</a:rPr>
              <a:t>中文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原版 </a:t>
            </a:r>
            <a:r>
              <a:rPr lang="en-US" altLang="zh-CN" sz="2400" b="1" dirty="0" err="1" smtClean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英文版？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其他中文名著 </a:t>
            </a:r>
            <a:r>
              <a:rPr lang="en-US" altLang="zh-CN" sz="2400" b="1" dirty="0" err="1" smtClean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西游记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</a:rPr>
              <a:t>英文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名著 </a:t>
            </a:r>
            <a:r>
              <a:rPr lang="en-US" altLang="zh-CN" sz="2400" b="1" dirty="0" err="1" smtClean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西游记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zh-CN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20953" y="435429"/>
            <a:ext cx="3971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       </a:t>
            </a:r>
            <a:r>
              <a:rPr lang="zh-CN" altLang="zh-CN" sz="2400" dirty="0" smtClean="0"/>
              <a:t>假定</a:t>
            </a:r>
            <a:r>
              <a:rPr lang="zh-CN" altLang="zh-CN" sz="2400" dirty="0"/>
              <a:t>你是李华，得知你的英国朋友</a:t>
            </a:r>
            <a:r>
              <a:rPr lang="en-US" altLang="zh-CN" sz="2400" dirty="0"/>
              <a:t>Erie</a:t>
            </a:r>
            <a:r>
              <a:rPr lang="zh-CN" altLang="zh-CN" sz="2400" dirty="0"/>
              <a:t>对中国文化感兴趣，请你给他写封邮件推介短视频系列</a:t>
            </a:r>
            <a:r>
              <a:rPr lang="en-US" altLang="zh-CN" sz="2400" dirty="0"/>
              <a:t>——</a:t>
            </a:r>
            <a:r>
              <a:rPr lang="zh-CN" altLang="zh-CN" sz="2400" dirty="0"/>
              <a:t>英文动画版《西游记》（</a:t>
            </a:r>
            <a:r>
              <a:rPr lang="en-US" altLang="zh-CN" sz="2400" dirty="0"/>
              <a:t>Journey to the West</a:t>
            </a:r>
            <a:r>
              <a:rPr lang="zh-CN" altLang="zh-CN" sz="2400" dirty="0"/>
              <a:t>）</a:t>
            </a:r>
            <a:r>
              <a:rPr lang="zh-CN" altLang="zh-CN" sz="2400" dirty="0" smtClean="0"/>
              <a:t>。</a:t>
            </a:r>
            <a:endParaRPr lang="zh-CN" altLang="zh-C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8456" y="1964593"/>
            <a:ext cx="850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Because I think this book is quite suitable for you.  </a:t>
            </a:r>
            <a:endParaRPr lang="zh-C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cheng'ming'zhi\Desktop\5c752971bbf8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55" y="1789026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 8"/>
          <p:cNvSpPr/>
          <p:nvPr/>
        </p:nvSpPr>
        <p:spPr>
          <a:xfrm>
            <a:off x="3314698" y="1864666"/>
            <a:ext cx="1317172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57055" y="1906955"/>
            <a:ext cx="1752601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66057" y="4583590"/>
            <a:ext cx="11342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Classify the answers by listing the key words</a:t>
            </a:r>
            <a:endParaRPr lang="en-US" altLang="zh-CN" sz="2400" b="1" dirty="0" smtClean="0">
              <a:latin typeface="+mn-ea"/>
            </a:endParaRPr>
          </a:p>
          <a:p>
            <a:r>
              <a:rPr lang="en-US" altLang="zh-CN" sz="2400" b="1" dirty="0" smtClean="0">
                <a:latin typeface="+mn-ea"/>
              </a:rPr>
              <a:t>1. </a:t>
            </a:r>
            <a:r>
              <a:rPr lang="zh-CN" altLang="en-US" sz="2400" b="1" dirty="0" smtClean="0">
                <a:latin typeface="+mn-ea"/>
              </a:rPr>
              <a:t>英文</a:t>
            </a:r>
            <a:r>
              <a:rPr lang="en-US" altLang="zh-CN" sz="2400" b="1" dirty="0" smtClean="0">
                <a:latin typeface="+mn-ea"/>
              </a:rPr>
              <a:t>——</a:t>
            </a:r>
            <a:r>
              <a:rPr lang="zh-CN" altLang="en-US" sz="2400" b="1" dirty="0" smtClean="0">
                <a:latin typeface="+mn-ea"/>
              </a:rPr>
              <a:t>英语母语，无语言障碍，理解没有困难</a:t>
            </a:r>
            <a:endParaRPr lang="en-US" altLang="zh-CN" sz="2400" b="1" dirty="0" smtClean="0">
              <a:latin typeface="+mn-ea"/>
            </a:endParaRPr>
          </a:p>
          <a:p>
            <a:r>
              <a:rPr lang="en-US" altLang="zh-CN" sz="2400" b="1" dirty="0" smtClean="0">
                <a:latin typeface="+mn-ea"/>
              </a:rPr>
              <a:t>2. </a:t>
            </a:r>
            <a:r>
              <a:rPr lang="zh-CN" altLang="en-US" sz="2400" b="1" dirty="0" smtClean="0">
                <a:latin typeface="+mn-ea"/>
              </a:rPr>
              <a:t>短片</a:t>
            </a:r>
            <a:r>
              <a:rPr lang="en-US" altLang="zh-CN" sz="2400" b="1" dirty="0" smtClean="0">
                <a:latin typeface="+mn-ea"/>
              </a:rPr>
              <a:t>——</a:t>
            </a:r>
            <a:r>
              <a:rPr lang="zh-CN" altLang="en-US" sz="2400" b="1" dirty="0" smtClean="0">
                <a:latin typeface="+mn-ea"/>
              </a:rPr>
              <a:t>内容简单，随时观看，不占用太多时间</a:t>
            </a:r>
            <a:endParaRPr lang="en-US" altLang="zh-CN" sz="2400" b="1" dirty="0" smtClean="0">
              <a:latin typeface="+mn-ea"/>
            </a:endParaRPr>
          </a:p>
          <a:p>
            <a:r>
              <a:rPr lang="en-US" altLang="zh-CN" sz="2400" b="1" dirty="0" smtClean="0">
                <a:latin typeface="+mn-ea"/>
              </a:rPr>
              <a:t>3. </a:t>
            </a:r>
            <a:r>
              <a:rPr lang="zh-CN" altLang="en-US" sz="2400" b="1" dirty="0" smtClean="0">
                <a:latin typeface="+mn-ea"/>
              </a:rPr>
              <a:t>动画片</a:t>
            </a:r>
            <a:r>
              <a:rPr lang="en-US" altLang="zh-CN" sz="2400" b="1" dirty="0" smtClean="0">
                <a:latin typeface="+mn-ea"/>
              </a:rPr>
              <a:t>——</a:t>
            </a:r>
            <a:r>
              <a:rPr lang="zh-CN" altLang="en-US" sz="2400" b="1" dirty="0" smtClean="0">
                <a:latin typeface="+mn-ea"/>
              </a:rPr>
              <a:t>有趣生动（画面、对话、情节）</a:t>
            </a:r>
            <a:endParaRPr lang="en-US" altLang="zh-CN" sz="2400" b="1" dirty="0" smtClean="0">
              <a:latin typeface="+mn-ea"/>
            </a:endParaRPr>
          </a:p>
          <a:p>
            <a:r>
              <a:rPr lang="en-US" altLang="zh-CN" sz="2400" b="1" dirty="0" smtClean="0">
                <a:latin typeface="+mn-ea"/>
              </a:rPr>
              <a:t>4. </a:t>
            </a:r>
            <a:r>
              <a:rPr lang="zh-CN" altLang="en-US" sz="2400" b="1" dirty="0" smtClean="0">
                <a:latin typeface="+mn-ea"/>
              </a:rPr>
              <a:t>西游记</a:t>
            </a:r>
            <a:r>
              <a:rPr lang="en-US" altLang="zh-CN" sz="2400" b="1" dirty="0" smtClean="0">
                <a:latin typeface="+mn-ea"/>
              </a:rPr>
              <a:t>——</a:t>
            </a:r>
            <a:r>
              <a:rPr lang="zh-CN" altLang="en-US" sz="2400" b="1" dirty="0" smtClean="0">
                <a:latin typeface="+mn-ea"/>
              </a:rPr>
              <a:t>内容体现中国文化（</a:t>
            </a:r>
            <a:r>
              <a:rPr lang="zh-CN" altLang="en-US" sz="2400" b="1" dirty="0">
                <a:latin typeface="+mn-ea"/>
              </a:rPr>
              <a:t>宗教</a:t>
            </a:r>
            <a:r>
              <a:rPr lang="zh-CN" altLang="en-US" sz="2400" b="1" dirty="0" smtClean="0">
                <a:latin typeface="+mn-ea"/>
              </a:rPr>
              <a:t>）；主人公展现中国精神（坚持不懈、勇敢）</a:t>
            </a:r>
            <a:endParaRPr lang="en-US" altLang="zh-CN" sz="2400" b="1" dirty="0" smtClean="0">
              <a:latin typeface="+mn-ea"/>
            </a:endParaRPr>
          </a:p>
          <a:p>
            <a:r>
              <a:rPr lang="en-US" altLang="zh-CN" sz="2400" b="1" dirty="0">
                <a:latin typeface="+mn-ea"/>
              </a:rPr>
              <a:t> </a:t>
            </a:r>
            <a:r>
              <a:rPr lang="en-US" altLang="zh-CN" sz="2400" b="1" dirty="0" smtClean="0">
                <a:latin typeface="+mn-ea"/>
              </a:rPr>
              <a:t>             ——</a:t>
            </a:r>
            <a:r>
              <a:rPr lang="zh-CN" altLang="en-US" sz="2400" b="1" dirty="0" smtClean="0">
                <a:latin typeface="+mn-ea"/>
              </a:rPr>
              <a:t>地位：中国四大名著之一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650" y="2743753"/>
            <a:ext cx="341471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椭圆 13"/>
          <p:cNvSpPr/>
          <p:nvPr/>
        </p:nvSpPr>
        <p:spPr>
          <a:xfrm>
            <a:off x="3771898" y="5966067"/>
            <a:ext cx="1317172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039098" y="5966067"/>
            <a:ext cx="1317172" cy="57694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726813" y="5283723"/>
            <a:ext cx="418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凸显文化意识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8012" y="2512920"/>
            <a:ext cx="161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+mn-ea"/>
              </a:rPr>
              <a:t>general</a:t>
            </a:r>
            <a:endParaRPr lang="en-US" altLang="zh-CN" sz="24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2052" name="Picture 4" descr="C:\Users\cheng'ming'zhi\Desktop\5c75092d8a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6740" y="2985670"/>
            <a:ext cx="1045029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09867" y="3917177"/>
            <a:ext cx="161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+mn-ea"/>
              </a:rPr>
              <a:t>specific</a:t>
            </a:r>
            <a:endParaRPr lang="en-US" altLang="zh-CN" sz="2400" b="1" dirty="0">
              <a:solidFill>
                <a:srgbClr val="0000FF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12" grpId="0"/>
      <p:bldP spid="14" grpId="0" animBg="1"/>
      <p:bldP spid="15" grpId="0" animBg="1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3286" y="282567"/>
          <a:ext cx="12028714" cy="652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077"/>
                <a:gridCol w="354666"/>
                <a:gridCol w="1795495"/>
                <a:gridCol w="9509476"/>
              </a:tblGrid>
              <a:tr h="154039">
                <a:tc gridSpan="4"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584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b="1" dirty="0" smtClean="0">
                          <a:latin typeface="+mn-ea"/>
                        </a:rPr>
                        <a:t>英文</a:t>
                      </a:r>
                      <a:endParaRPr lang="zh-CN" altLang="en-US" sz="19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authentic English dialogues </a:t>
                      </a: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make it </a:t>
                      </a:r>
                      <a:r>
                        <a:rPr lang="en-US" altLang="zh-CN" sz="1900" b="1" u="sng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accessible</a:t>
                      </a: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 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you native English speakers.  </a:t>
                      </a:r>
                      <a:endParaRPr lang="en-US" altLang="zh-CN" sz="19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There is no </a:t>
                      </a:r>
                      <a:r>
                        <a:rPr lang="en-US" altLang="zh-CN" sz="1900" b="1" u="sng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language barrier</a:t>
                      </a: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for you since 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 lines/ dialogues are made in English. </a:t>
                      </a:r>
                      <a:endParaRPr lang="zh-CN" altLang="en-US" sz="19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658418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900" b="1" dirty="0" smtClean="0">
                          <a:latin typeface="+mn-ea"/>
                        </a:rPr>
                        <a:t>动</a:t>
                      </a:r>
                      <a:endParaRPr lang="en-US" altLang="zh-CN" sz="1900" b="1" dirty="0" smtClean="0">
                        <a:latin typeface="+mn-ea"/>
                      </a:endParaRPr>
                    </a:p>
                    <a:p>
                      <a:pPr algn="ctr"/>
                      <a:r>
                        <a:rPr lang="zh-CN" altLang="en-US" sz="1900" b="1" dirty="0" smtClean="0">
                          <a:latin typeface="+mn-ea"/>
                        </a:rPr>
                        <a:t>画</a:t>
                      </a:r>
                      <a:endParaRPr lang="en-US" altLang="zh-CN" sz="1900" b="1" dirty="0" smtClean="0">
                        <a:latin typeface="+mn-ea"/>
                      </a:endParaRPr>
                    </a:p>
                    <a:p>
                      <a:pPr algn="ctr"/>
                      <a:r>
                        <a:rPr lang="zh-CN" altLang="en-US" sz="1900" b="1" dirty="0" smtClean="0">
                          <a:latin typeface="+mn-ea"/>
                        </a:rPr>
                        <a:t>片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地位</a:t>
                      </a:r>
                      <a:endParaRPr lang="en-US" altLang="zh-CN" sz="1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 cartoon/ animation was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 instant hit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made a sensation 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online and has been popular with youngsters/ teenagers since released. </a:t>
                      </a:r>
                      <a:r>
                        <a:rPr lang="en-US" altLang="zh-CN" sz="1900" b="1" baseline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900" b="1" baseline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满足交际性</a:t>
                      </a:r>
                      <a:r>
                        <a:rPr lang="en-US" altLang="zh-CN" sz="1900" b="1" baseline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——</a:t>
                      </a:r>
                      <a:r>
                        <a:rPr lang="zh-CN" altLang="en-US" sz="1900" b="1" baseline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人的从众心理</a:t>
                      </a:r>
                      <a:r>
                        <a:rPr lang="en-US" altLang="zh-CN" sz="1900" b="1" baseline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CN" altLang="en-US" sz="19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151137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形式</a:t>
                      </a:r>
                      <a:endParaRPr lang="en-US" altLang="zh-CN" sz="19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altLang="zh-CN" sz="19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It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is adapted from 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…(</a:t>
                      </a:r>
                      <a:r>
                        <a:rPr lang="zh-CN" altLang="en-US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来源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altLang="zh-CN" sz="19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With vivid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scenes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and interesting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dialogues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,…(</a:t>
                      </a:r>
                      <a:r>
                        <a:rPr lang="zh-CN" altLang="en-US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制作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——</a:t>
                      </a:r>
                      <a:r>
                        <a:rPr lang="zh-CN" altLang="en-US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画面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  <a:r>
                        <a:rPr lang="zh-CN" altLang="en-US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对话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altLang="zh-CN" sz="19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With English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dubbing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and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bilingual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subtitles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,…(</a:t>
                      </a:r>
                      <a:r>
                        <a:rPr lang="zh-CN" altLang="en-US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字幕配音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endParaRPr lang="en-US" altLang="zh-CN" sz="19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120 episodes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19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together tells a </a:t>
                      </a:r>
                      <a:r>
                        <a:rPr lang="en-US" altLang="zh-CN" sz="1900" b="1" i="0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long legendary </a:t>
                      </a:r>
                      <a:r>
                        <a:rPr lang="en-US" altLang="zh-CN" sz="19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story of…(</a:t>
                      </a:r>
                      <a:r>
                        <a:rPr lang="zh-CN" altLang="en-US" sz="1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集数</a:t>
                      </a:r>
                      <a:r>
                        <a:rPr lang="en-US" altLang="zh-CN" sz="19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altLang="zh-CN" sz="19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</a:rPr>
                        <a:t>Each episode lasts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</a:rPr>
                        <a:t> only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6 minutes 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</a:rPr>
                        <a:t>with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lively and humorous plot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</a:rPr>
                        <a:t>. (</a:t>
                      </a:r>
                      <a:r>
                        <a:rPr lang="zh-CN" altLang="en-US" sz="1900" b="0" dirty="0" smtClean="0">
                          <a:latin typeface="+mn-ea"/>
                        </a:rPr>
                        <a:t>短片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</a:rPr>
                        <a:t>)</a:t>
                      </a:r>
                      <a:endParaRPr lang="zh-CN" altLang="en-US" sz="1900" dirty="0" smtClean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942736"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9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</a:rPr>
                        <a:t>内容</a:t>
                      </a:r>
                      <a:endParaRPr lang="en-US" altLang="zh-CN" sz="19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情节主旨</a:t>
                      </a:r>
                      <a:endParaRPr lang="en-US" altLang="zh-CN" sz="1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It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narrates/ tells/ depicts/ portrays an imaginary tale/ story 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of </a:t>
                      </a:r>
                      <a:r>
                        <a:rPr lang="en-US" altLang="zh-CN" sz="1900" b="1" i="1" kern="1200" baseline="0" dirty="0" err="1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Tangseng</a:t>
                      </a:r>
                      <a:r>
                        <a:rPr lang="en-US" altLang="zh-CN" sz="1900" b="1" i="1" kern="1200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and his three apprentices going on a pilgrimage/ an expedition for Buddhist scriptures while </a:t>
                      </a:r>
                      <a:r>
                        <a:rPr lang="en-US" altLang="zh-CN" sz="1900" b="1" i="1" u="sng" kern="1200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overcoming 81 obstacles along the way</a:t>
                      </a:r>
                      <a:r>
                        <a:rPr lang="en-US" altLang="zh-CN" sz="1900" b="1" i="1" kern="1200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altLang="zh-CN" sz="1900" b="1" i="1" kern="1200" baseline="0" dirty="0" smtClean="0">
                        <a:solidFill>
                          <a:srgbClr val="0000FF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3226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角色</a:t>
                      </a:r>
                      <a:endParaRPr lang="en-US" altLang="zh-CN" sz="1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hero-Monkey King is the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embodiment (</a:t>
                      </a:r>
                      <a:r>
                        <a:rPr lang="zh-CN" altLang="en-US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化身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of courage, commitment and perseverance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where</a:t>
                      </a: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900" b="1" i="1" u="sng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essence of Chinese value/ spirit lies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altLang="zh-CN" sz="1900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3519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dirty="0" smtClean="0">
                          <a:latin typeface="+mn-ea"/>
                        </a:rPr>
                        <a:t>西</a:t>
                      </a:r>
                      <a:endParaRPr lang="en-US" altLang="zh-CN" sz="1900" b="1" dirty="0" smtClean="0">
                        <a:latin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dirty="0" smtClean="0">
                          <a:latin typeface="+mn-ea"/>
                        </a:rPr>
                        <a:t>游</a:t>
                      </a:r>
                      <a:endParaRPr lang="en-US" altLang="zh-CN" sz="1900" b="1" dirty="0" smtClean="0">
                        <a:latin typeface="+mn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dirty="0" smtClean="0">
                          <a:latin typeface="+mn-ea"/>
                        </a:rPr>
                        <a:t>记</a:t>
                      </a:r>
                      <a:endParaRPr lang="zh-CN" altLang="en-US" sz="1900" dirty="0" smtClean="0"/>
                    </a:p>
                    <a:p>
                      <a:pPr algn="ctr"/>
                      <a:endParaRPr lang="zh-CN" altLang="en-US" sz="1900" dirty="0"/>
                    </a:p>
                  </a:txBody>
                  <a:tcPr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658418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文化背景</a:t>
                      </a:r>
                      <a:endParaRPr lang="en-US" altLang="zh-CN" sz="1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It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unveils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 mysterious world 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of ancient China, </a:t>
                      </a:r>
                      <a:r>
                        <a:rPr lang="en-US" altLang="zh-CN" sz="1900" b="1" baseline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displaying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900" b="1" i="1" u="sng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 prosperity of  Tang Dynasty and </a:t>
                      </a:r>
                      <a:r>
                        <a:rPr lang="en-US" altLang="zh-CN" sz="1900" b="1" i="1" u="sng" baseline="0" dirty="0" err="1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flourishment</a:t>
                      </a:r>
                      <a:r>
                        <a:rPr lang="en-US" altLang="zh-CN" sz="1900" b="1" i="1" u="sng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of Buddhism and Taoism then</a:t>
                      </a:r>
                      <a:r>
                        <a:rPr lang="en-US" altLang="zh-CN" sz="1900" u="sng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zh-CN" sz="19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900" dirty="0" smtClean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2736">
                <a:tc vMerge="1"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9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地位</a:t>
                      </a:r>
                      <a:endParaRPr lang="en-US" altLang="zh-CN" sz="19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As one of the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Four Chinese Classics</a:t>
                      </a: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altLang="zh-CN" sz="19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It has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long</a:t>
                      </a: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been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renowned</a:t>
                      </a:r>
                      <a:r>
                        <a:rPr lang="en-US" altLang="zh-CN" sz="19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as one of the four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greatest literary treasures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and </a:t>
                      </a:r>
                      <a:r>
                        <a:rPr lang="en-US" altLang="zh-CN" sz="19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popular </a:t>
                      </a:r>
                      <a:r>
                        <a:rPr lang="en-US" altLang="zh-CN" sz="19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with Chinese people. </a:t>
                      </a:r>
                      <a:endParaRPr lang="en-US" altLang="zh-CN" sz="19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9652" y="173707"/>
            <a:ext cx="161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+mn-ea"/>
              </a:rPr>
              <a:t>general</a:t>
            </a:r>
            <a:endParaRPr lang="en-US" altLang="zh-CN" sz="24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8" name="Picture 4" descr="C:\Users\cheng'ming'zhi\Desktop\5c75092d8a0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57" y="-117976"/>
            <a:ext cx="1045029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3707" y="170922"/>
            <a:ext cx="161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+mn-ea"/>
              </a:rPr>
              <a:t>specific</a:t>
            </a:r>
            <a:endParaRPr lang="en-US" altLang="zh-CN" sz="24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4793" y="81373"/>
            <a:ext cx="302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表达彰显主题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9800" y="2816352"/>
            <a:ext cx="207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B050"/>
                </a:solidFill>
              </a:rPr>
              <a:t>小说、电视的剧情时态用一般现在时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291087"/>
            <a:ext cx="12191999" cy="62478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statements</a:t>
            </a:r>
            <a:endParaRPr lang="en-US" altLang="zh-CN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Beginning sentence:</a:t>
            </a:r>
            <a:endParaRPr lang="en-US" altLang="zh-CN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recommend… for the following reasons.</a:t>
            </a:r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The reason why I recommend… is as follows.</a:t>
            </a:r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altLang="zh-C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Concluding sentence:</a:t>
            </a:r>
            <a:endParaRPr lang="en-US" altLang="zh-CN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All of the above-mentioned make … a perfect… to do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the best choice to do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The authentic English dubbing, interesting cartoon style and plentiful Chinese cultural elements make this animation a perfect choice for you </a:t>
            </a:r>
            <a:r>
              <a:rPr lang="en-US" altLang="zh-CN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quench your cultural thirst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altLang="zh-CN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gateway for you </a:t>
            </a:r>
            <a:r>
              <a:rPr lang="en-US" altLang="zh-CN" sz="2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learn about Chinese culture in a relaxed way</a:t>
            </a:r>
            <a:r>
              <a:rPr lang="en-US" altLang="zh-CN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9904</Words>
  <Application>WPS 演示</Application>
  <PresentationFormat>自定义</PresentationFormat>
  <Paragraphs>378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Cambria</vt:lpstr>
      <vt:lpstr>Times New Roman</vt:lpstr>
      <vt:lpstr>微软雅黑</vt:lpstr>
      <vt:lpstr>Arial Unicode MS</vt:lpstr>
      <vt:lpstr>Calibri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24147</cp:lastModifiedBy>
  <cp:revision>380</cp:revision>
  <cp:lastPrinted>2022-06-16T17:44:00Z</cp:lastPrinted>
  <dcterms:created xsi:type="dcterms:W3CDTF">2022-06-16T17:44:00Z</dcterms:created>
  <dcterms:modified xsi:type="dcterms:W3CDTF">2023-02-06T19:46:23Z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1DE4B5142151424C87BE56E2594E86EC</vt:lpwstr>
  </property>
  <property fmtid="{D5CDD505-2E9C-101B-9397-08002B2CF9AE}" pid="7" name="KSOProductBuildVer">
    <vt:lpwstr>2052-11.8.2.8411</vt:lpwstr>
  </property>
</Properties>
</file>