
<file path=[Content_Types].xml><?xml version="1.0" encoding="utf-8"?>
<Types xmlns="http://schemas.openxmlformats.org/package/2006/content-types">
  <Default Extension="png" ContentType="image/png"/>
  <Default Extension="jpeg" ContentType="image/jpeg"/>
  <Default Extension="mp4" ContentType="video/mp4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384" r:id="rId4"/>
    <p:sldId id="297" r:id="rId5"/>
    <p:sldId id="300" r:id="rId6"/>
    <p:sldId id="272" r:id="rId7"/>
    <p:sldId id="285" r:id="rId8"/>
    <p:sldId id="299" r:id="rId9"/>
    <p:sldId id="349" r:id="rId10"/>
    <p:sldId id="351" r:id="rId11"/>
    <p:sldId id="352" r:id="rId12"/>
    <p:sldId id="314" r:id="rId13"/>
    <p:sldId id="315" r:id="rId14"/>
    <p:sldId id="316" r:id="rId15"/>
    <p:sldId id="367" r:id="rId16"/>
    <p:sldId id="318" r:id="rId17"/>
    <p:sldId id="330" r:id="rId18"/>
    <p:sldId id="378" r:id="rId19"/>
    <p:sldId id="334" r:id="rId20"/>
    <p:sldId id="364" r:id="rId21"/>
    <p:sldId id="340" r:id="rId22"/>
    <p:sldId id="365" r:id="rId23"/>
    <p:sldId id="269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060"/>
        <p:guide pos="3763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8" Type="http://schemas.openxmlformats.org/officeDocument/2006/relationships/commentAuthors" Target="commentAuthors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4500"/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spc="2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auto"/>
            <a:r>
              <a:rPr lang="zh-CN" altLang="en-US" strike="noStrike" noProof="1" dirty="0"/>
              <a:t>单击此处编辑副标题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760FBDFE-C587-4B4C-A407-44438C67B59E}" type="datetimeFigureOut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49AE70B2-8BF9-45C0-BB95-33D1B9D3A854}" type="slidenum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 fontAlgn="auto"/>
            <a:r>
              <a:rPr sz="1350"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z="1050"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z="1050"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760FBDFE-C587-4B4C-A407-44438C67B59E}" type="datetimeFigureOut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49AE70B2-8BF9-45C0-BB95-33D1B9D3A854}" type="slidenum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3300"/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z="1350" strike="noStrike" noProof="1" dirty="0"/>
              <a:t>单击此处编辑文本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760FBDFE-C587-4B4C-A407-44438C67B59E}" type="datetimeFigureOut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49AE70B2-8BF9-45C0-BB95-33D1B9D3A854}" type="slidenum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 fontAlgn="auto"/>
            <a:r>
              <a:rPr sz="1350"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z="1050"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z="1050"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 fontAlgn="auto"/>
            <a:r>
              <a:rPr lang="zh-CN" altLang="en-US" sz="1350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z="1050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z="1050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760FBDFE-C587-4B4C-A407-44438C67B59E}" type="datetimeFigureOut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49AE70B2-8BF9-45C0-BB95-33D1B9D3A854}" type="slidenum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5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auto"/>
            <a:r>
              <a:rPr lang="zh-CN" altLang="en-US" strike="noStrike" noProof="1" dirty="0"/>
              <a:t>单击此处编辑文本</a:t>
            </a:r>
            <a:endParaRPr lang="zh-CN" altLang="en-US" strike="noStrike" noProof="1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 fontAlgn="auto"/>
            <a:r>
              <a:rPr sz="1350"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z="1050"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z="1050"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235751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5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单击此处编辑文本</a:t>
            </a:r>
            <a:endParaRPr strike="noStrike" noProof="1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35751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 fontAlgn="auto"/>
            <a:r>
              <a:rPr sz="1350"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z="1050"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z="1050"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760FBDFE-C587-4B4C-A407-44438C67B59E}" type="datetimeFigureOut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49AE70B2-8BF9-45C0-BB95-33D1B9D3A854}" type="slidenum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760FBDFE-C587-4B4C-A407-44438C67B59E}" type="datetimeFigureOut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49AE70B2-8BF9-45C0-BB95-33D1B9D3A854}" type="slidenum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760FBDFE-C587-4B4C-A407-44438C67B59E}" type="datetimeFigureOut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49AE70B2-8BF9-45C0-BB95-33D1B9D3A854}" type="slidenum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200"/>
            </a:lvl1pPr>
          </a:lstStyle>
          <a:p>
            <a:pPr lvl="0" fontAlgn="auto"/>
            <a:endParaRPr strike="noStrike" noProof="1"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200"/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</p:txBody>
      </p:sp>
      <p:sp>
        <p:nvSpPr>
          <p:cNvPr id="9" name="标题 8"/>
          <p:cNvSpPr>
            <a:spLocks noGrp="1"/>
          </p:cNvSpPr>
          <p:nvPr>
            <p:ph type="title"/>
          </p:nvPr>
        </p:nvSpPr>
        <p:spPr/>
        <p:txBody>
          <a:bodyPr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760FBDFE-C587-4B4C-A407-44438C67B59E}" type="datetimeFigureOut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49AE70B2-8BF9-45C0-BB95-33D1B9D3A854}" type="slidenum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100"/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单击此处编辑标题</a:t>
            </a:r>
            <a:endParaRPr strike="noStrike" noProof="1"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171450" indent="-171450">
              <a:spcAft>
                <a:spcPts val="1000"/>
              </a:spcAft>
              <a:defRPr spc="300"/>
            </a:lvl1pPr>
            <a:lvl2pPr marL="514350" indent="-171450">
              <a:defRPr spc="300"/>
            </a:lvl2pPr>
            <a:lvl3pPr marL="857250" indent="-171450">
              <a:defRPr spc="300"/>
            </a:lvl3pPr>
            <a:lvl4pPr marL="1200150" indent="-171450">
              <a:defRPr spc="300"/>
            </a:lvl4pPr>
            <a:lvl5pPr marL="1543050" indent="-171450">
              <a:defRPr spc="300"/>
            </a:lvl5pPr>
          </a:lstStyle>
          <a:p>
            <a:pPr lvl="0" fontAlgn="auto"/>
            <a:r>
              <a:rPr lang="zh-CN" altLang="en-US" sz="1350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z="1050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z="1050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760FBDFE-C587-4B4C-A407-44438C67B59E}" type="datetimeFigureOut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49AE70B2-8BF9-45C0-BB95-33D1B9D3A854}" type="slidenum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 fontAlgn="auto"/>
            <a:r>
              <a:rPr lang="zh-CN" altLang="en-US" sz="1350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z="1050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z="1050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fontAlgn="base"/>
            <a:fld id="{760FBDFE-C587-4B4C-A407-44438C67B59E}" type="datetimeFigureOut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fontAlgn="base"/>
            <a:endParaRPr lang="zh-CN" altLang="en-US" strike="noStrike" noProof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fontAlgn="base"/>
            <a:fld id="{49AE70B2-8BF9-45C0-BB95-33D1B9D3A854}" type="slidenum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4500"/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单击此处编辑标题</a:t>
            </a:r>
            <a:endParaRPr strike="noStrike" noProof="1"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1800" spc="200"/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fontAlgn="base"/>
            <a:fld id="{760FBDFE-C587-4B4C-A407-44438C67B59E}" type="datetimeFigureOut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fontAlgn="base"/>
            <a:fld id="{49AE70B2-8BF9-45C0-BB95-33D1B9D3A854}" type="slidenum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image" Target="../media/image1.png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8" Type="http://schemas.openxmlformats.org/officeDocument/2006/relationships/theme" Target="../theme/theme2.xml"/><Relationship Id="rId17" Type="http://schemas.openxmlformats.org/officeDocument/2006/relationships/image" Target="../media/image1.png"/><Relationship Id="rId16" Type="http://schemas.openxmlformats.org/officeDocument/2006/relationships/tags" Target="../tags/tag66.xml"/><Relationship Id="rId15" Type="http://schemas.openxmlformats.org/officeDocument/2006/relationships/tags" Target="../tags/tag65.xml"/><Relationship Id="rId14" Type="http://schemas.openxmlformats.org/officeDocument/2006/relationships/tags" Target="../tags/tag64.xml"/><Relationship Id="rId13" Type="http://schemas.openxmlformats.org/officeDocument/2006/relationships/tags" Target="../tags/tag63.xml"/><Relationship Id="rId12" Type="http://schemas.openxmlformats.org/officeDocument/2006/relationships/tags" Target="../tags/tag6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7484" y="608013"/>
            <a:ext cx="10970683" cy="706437"/>
          </a:xfrm>
          <a:prstGeom prst="rect">
            <a:avLst/>
          </a:prstGeom>
          <a:noFill/>
          <a:ln w="9525">
            <a:noFill/>
          </a:ln>
        </p:spPr>
        <p:txBody>
          <a:bodyPr vert="horz" lIns="90170" tIns="46990" rIns="90170" bIns="46990"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7484" y="1490663"/>
            <a:ext cx="10970684" cy="4759325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 fontAlgn="auto"/>
            <a:r>
              <a:rPr lang="zh-CN" altLang="en-US" sz="1350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z="1050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z="1050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1717" y="6315075"/>
            <a:ext cx="2700867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917" y="6315075"/>
            <a:ext cx="3958167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300" y="6315075"/>
            <a:ext cx="2700867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 dirty="0"/>
          </a:p>
        </p:txBody>
      </p: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7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3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207135" algn="l"/>
          <a:tab pos="1207135" algn="l"/>
          <a:tab pos="1207135" algn="l"/>
          <a:tab pos="1207135" algn="l"/>
        </a:tabLst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77.xml"/><Relationship Id="rId5" Type="http://schemas.openxmlformats.org/officeDocument/2006/relationships/image" Target="../media/image12.png"/><Relationship Id="rId4" Type="http://schemas.microsoft.com/office/2007/relationships/media" Target="../media/media4.mp3"/><Relationship Id="rId3" Type="http://schemas.openxmlformats.org/officeDocument/2006/relationships/audio" Target="../media/media4.mp3"/><Relationship Id="rId2" Type="http://schemas.openxmlformats.org/officeDocument/2006/relationships/image" Target="../media/image18.png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78.xml"/><Relationship Id="rId7" Type="http://schemas.openxmlformats.org/officeDocument/2006/relationships/image" Target="../media/image12.png"/><Relationship Id="rId6" Type="http://schemas.microsoft.com/office/2007/relationships/media" Target="../media/media5.mp3"/><Relationship Id="rId5" Type="http://schemas.openxmlformats.org/officeDocument/2006/relationships/audio" Target="NULL" TargetMode="External"/><Relationship Id="rId4" Type="http://schemas.openxmlformats.org/officeDocument/2006/relationships/image" Target="../media/image21.jpeg"/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80.xml"/><Relationship Id="rId5" Type="http://schemas.openxmlformats.org/officeDocument/2006/relationships/image" Target="../media/image12.png"/><Relationship Id="rId4" Type="http://schemas.microsoft.com/office/2007/relationships/media" Target="../media/media5.mp3"/><Relationship Id="rId3" Type="http://schemas.openxmlformats.org/officeDocument/2006/relationships/audio" Target="NULL" TargetMode="External"/><Relationship Id="rId2" Type="http://schemas.openxmlformats.org/officeDocument/2006/relationships/tags" Target="../tags/tag79.xml"/><Relationship Id="rId1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81.xml"/><Relationship Id="rId2" Type="http://schemas.openxmlformats.org/officeDocument/2006/relationships/image" Target="../media/image22.png"/><Relationship Id="rId1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83.xml"/><Relationship Id="rId5" Type="http://schemas.openxmlformats.org/officeDocument/2006/relationships/image" Target="../media/image12.png"/><Relationship Id="rId4" Type="http://schemas.microsoft.com/office/2007/relationships/media" Target="../media/media5.mp3"/><Relationship Id="rId3" Type="http://schemas.openxmlformats.org/officeDocument/2006/relationships/audio" Target="NULL" TargetMode="External"/><Relationship Id="rId2" Type="http://schemas.openxmlformats.org/officeDocument/2006/relationships/tags" Target="../tags/tag82.xml"/><Relationship Id="rId1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84.xml"/><Relationship Id="rId2" Type="http://schemas.openxmlformats.org/officeDocument/2006/relationships/image" Target="../media/image23.jpeg"/><Relationship Id="rId1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86.xml"/><Relationship Id="rId4" Type="http://schemas.openxmlformats.org/officeDocument/2006/relationships/tags" Target="../tags/tag85.xml"/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89.xml"/><Relationship Id="rId4" Type="http://schemas.openxmlformats.org/officeDocument/2006/relationships/image" Target="../media/image27.png"/><Relationship Id="rId3" Type="http://schemas.openxmlformats.org/officeDocument/2006/relationships/tags" Target="../tags/tag88.xml"/><Relationship Id="rId2" Type="http://schemas.openxmlformats.org/officeDocument/2006/relationships/image" Target="../media/image26.png"/><Relationship Id="rId1" Type="http://schemas.openxmlformats.org/officeDocument/2006/relationships/tags" Target="../tags/tag8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0.xml"/><Relationship Id="rId1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7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30.jpeg"/><Relationship Id="rId1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8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0.xml"/><Relationship Id="rId2" Type="http://schemas.openxmlformats.org/officeDocument/2006/relationships/image" Target="../media/image4.png"/><Relationship Id="rId1" Type="http://schemas.openxmlformats.org/officeDocument/2006/relationships/tags" Target="../tags/tag6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7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Relationship Id="rId3" Type="http://schemas.openxmlformats.org/officeDocument/2006/relationships/tags" Target="../tags/tag71.xml"/><Relationship Id="rId2" Type="http://schemas.microsoft.com/office/2007/relationships/media" Target="../media/media1.mp4"/><Relationship Id="rId1" Type="http://schemas.openxmlformats.org/officeDocument/2006/relationships/video" Target="../media/media1.mp4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3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74.xml"/><Relationship Id="rId5" Type="http://schemas.openxmlformats.org/officeDocument/2006/relationships/image" Target="../media/image12.png"/><Relationship Id="rId4" Type="http://schemas.microsoft.com/office/2007/relationships/media" Target="../media/media2.mp3"/><Relationship Id="rId3" Type="http://schemas.openxmlformats.org/officeDocument/2006/relationships/audio" Target="../media/media2.mp3"/><Relationship Id="rId2" Type="http://schemas.openxmlformats.org/officeDocument/2006/relationships/image" Target="../media/image11.png"/><Relationship Id="rId1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75.xml"/><Relationship Id="rId7" Type="http://schemas.openxmlformats.org/officeDocument/2006/relationships/image" Target="../media/image15.jpeg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Relationship Id="rId3" Type="http://schemas.microsoft.com/office/2007/relationships/media" Target="../media/media3.mp3"/><Relationship Id="rId2" Type="http://schemas.openxmlformats.org/officeDocument/2006/relationships/audio" Target="../media/media3.mp3"/><Relationship Id="rId1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76.xml"/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矩形 1"/>
          <p:cNvSpPr>
            <a:spLocks noChangeArrowheads="1"/>
          </p:cNvSpPr>
          <p:nvPr/>
        </p:nvSpPr>
        <p:spPr bwMode="auto">
          <a:xfrm>
            <a:off x="762000" y="1246505"/>
            <a:ext cx="6538595" cy="5015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更多教学资源请关注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公众号：溯恩高中英语</a:t>
            </a:r>
            <a:endParaRPr lang="zh-CN" altLang="en-US" sz="4000" b="1">
              <a:solidFill>
                <a:srgbClr val="FF0000"/>
              </a:solidFill>
              <a:latin typeface="HelveticaNeue" panose="02000503000000020004" pitchFamily="2" charset="0"/>
            </a:endParaRPr>
          </a:p>
        </p:txBody>
      </p:sp>
      <p:pic>
        <p:nvPicPr>
          <p:cNvPr id="14338" name="图片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385" y="2273935"/>
            <a:ext cx="3359150" cy="335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矩形 3"/>
          <p:cNvSpPr>
            <a:spLocks noChangeArrowheads="1"/>
          </p:cNvSpPr>
          <p:nvPr/>
        </p:nvSpPr>
        <p:spPr bwMode="auto">
          <a:xfrm>
            <a:off x="7311390" y="1616710"/>
            <a:ext cx="3603625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latin typeface="华文新魏" panose="02010800040101010101" pitchFamily="2" charset="-122"/>
              </a:rPr>
              <a:t>知识产权声明</a:t>
            </a:r>
            <a:endParaRPr lang="zh-CN" altLang="en-US" sz="4000" b="1">
              <a:latin typeface="华文新魏" panose="02010800040101010101" pitchFamily="2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" name="文本框 29"/>
          <p:cNvSpPr txBox="1"/>
          <p:nvPr/>
        </p:nvSpPr>
        <p:spPr>
          <a:xfrm>
            <a:off x="0" y="0"/>
            <a:ext cx="6911975" cy="583565"/>
          </a:xfrm>
          <a:prstGeom prst="rect">
            <a:avLst/>
          </a:prstGeom>
          <a:solidFill>
            <a:srgbClr val="FFC000">
              <a:alpha val="74000"/>
            </a:srgbClr>
          </a:solidFill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Know something about me and music.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23265" y="775970"/>
            <a:ext cx="112642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Training Activity 1:Decide whether these statements are T or F.</a:t>
            </a:r>
            <a:endParaRPr lang="en-US" altLang="zh-CN" sz="32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60020" y="1551940"/>
            <a:ext cx="1182687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3.I </a:t>
            </a:r>
            <a:r>
              <a:rPr lang="en-US" altLang="zh-CN" sz="3600" b="1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</a:t>
            </a: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also </a:t>
            </a:r>
            <a:r>
              <a:rPr lang="en-US" altLang="zh-CN" sz="3600" b="1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fond of</a:t>
            </a: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hip-hop</a:t>
            </a: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and when I listen to it, I get carried away.</a:t>
            </a:r>
            <a:endParaRPr lang="en-US" altLang="zh-CN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60020" y="4053205"/>
            <a:ext cx="1159510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4.“Love story” by Taylor Swift always </a:t>
            </a:r>
            <a:r>
              <a:rPr lang="en-US" altLang="zh-CN" sz="3600" b="1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touches my heart</a:t>
            </a: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, and it </a:t>
            </a:r>
            <a:r>
              <a:rPr lang="en-US" altLang="zh-CN" sz="3600" b="1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reminds me of people I deeply love</a:t>
            </a: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98755" y="1595120"/>
            <a:ext cx="11748770" cy="1132205"/>
          </a:xfrm>
          <a:prstGeom prst="rect">
            <a:avLst/>
          </a:prstGeom>
          <a:noFill/>
          <a:ln w="12700" cmpd="sng">
            <a:solidFill>
              <a:schemeClr val="tx1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160020" y="4090035"/>
            <a:ext cx="11045190" cy="1125220"/>
          </a:xfrm>
          <a:prstGeom prst="rect">
            <a:avLst/>
          </a:prstGeom>
          <a:noFill/>
          <a:ln w="12700" cmpd="sng">
            <a:solidFill>
              <a:schemeClr val="tx1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02" name="图片 101"/>
          <p:cNvPicPr/>
          <p:nvPr/>
        </p:nvPicPr>
        <p:blipFill>
          <a:blip r:embed="rId1">
            <a:clrChange>
              <a:clrFrom>
                <a:srgbClr val="EEEEEE">
                  <a:alpha val="100000"/>
                </a:srgbClr>
              </a:clrFrom>
              <a:clrTo>
                <a:srgbClr val="EEEEE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83565"/>
            <a:ext cx="583565" cy="7962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160020" y="2840355"/>
            <a:ext cx="1040511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 i="1" u="sng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•</a:t>
            </a:r>
            <a:r>
              <a:rPr lang="en-US" altLang="zh-CN" sz="3200" b="1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be/get carried away</a:t>
            </a:r>
            <a:endParaRPr lang="en-US" altLang="zh-CN" sz="3200" b="1" i="1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get very excited or lose control of your feelings</a:t>
            </a:r>
            <a:endParaRPr lang="en-US" altLang="zh-CN" sz="32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0560" y="0"/>
            <a:ext cx="3901440" cy="408051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8290560" y="4483735"/>
            <a:ext cx="454025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4400" b="1" i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</a:t>
            </a:r>
            <a:endParaRPr lang="en-US" altLang="zh-CN" sz="4400" b="1" i="1">
              <a:solidFill>
                <a:srgbClr val="FF0000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916555" y="2072005"/>
            <a:ext cx="454025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4400" b="1" i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F</a:t>
            </a:r>
            <a:endParaRPr lang="en-US" altLang="zh-CN" sz="4400" b="1" i="1">
              <a:solidFill>
                <a:srgbClr val="FF0000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8" name="Love story mp3">
            <a:hlinkClick r:id="" action="ppaction://media"/>
          </p:cNvPr>
          <p:cNvPicPr/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0355" y="5252085"/>
            <a:ext cx="495300" cy="49530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1" animBg="1"/>
      <p:bldP spid="2" grpId="1" animBg="1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" name="文本框 29"/>
          <p:cNvSpPr txBox="1"/>
          <p:nvPr/>
        </p:nvSpPr>
        <p:spPr>
          <a:xfrm>
            <a:off x="0" y="0"/>
            <a:ext cx="9947275" cy="583565"/>
          </a:xfrm>
          <a:prstGeom prst="rect">
            <a:avLst/>
          </a:prstGeom>
          <a:solidFill>
            <a:srgbClr val="FFC000">
              <a:alpha val="74000"/>
            </a:srgbClr>
          </a:solidFill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 to an interview about students’ music preference.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204595" y="1866900"/>
            <a:ext cx="103333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The first student likes to listen to</a:t>
            </a: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______________.</a:t>
            </a:r>
            <a:endParaRPr lang="en-US" altLang="zh-CN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" name="图片 101"/>
          <p:cNvPicPr/>
          <p:nvPr/>
        </p:nvPicPr>
        <p:blipFill>
          <a:blip r:embed="rId1">
            <a:clrChange>
              <a:clrFrom>
                <a:srgbClr val="EEEEEE">
                  <a:alpha val="100000"/>
                </a:srgbClr>
              </a:clrFrom>
              <a:clrTo>
                <a:srgbClr val="EEEEE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83565"/>
            <a:ext cx="583565" cy="7962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0" y="690245"/>
            <a:ext cx="121526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Training Activity 2:Listen and write down </a:t>
            </a:r>
            <a:r>
              <a:rPr lang="en-US" altLang="zh-CN" sz="3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kinds of music</a:t>
            </a:r>
            <a:r>
              <a:rPr lang="en-US" altLang="zh-CN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they like. </a:t>
            </a:r>
            <a:endParaRPr lang="en-US" altLang="zh-CN" sz="32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204595" y="3543300"/>
            <a:ext cx="103333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The second student likes to dance to</a:t>
            </a: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___________.</a:t>
            </a:r>
            <a:endParaRPr lang="en-US" altLang="zh-CN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204595" y="5219700"/>
            <a:ext cx="103333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The third student likes to play</a:t>
            </a: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_______________.</a:t>
            </a:r>
            <a:endParaRPr lang="en-US" altLang="zh-CN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4" name="图片 103"/>
          <p:cNvPicPr/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3535" y="5022850"/>
            <a:ext cx="751840" cy="1365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5" name="图片 104"/>
          <p:cNvPicPr/>
          <p:nvPr/>
        </p:nvPicPr>
        <p:blipFill>
          <a:blip r:embed="rId3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588770"/>
            <a:ext cx="1310005" cy="14198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6" name="图片 105"/>
          <p:cNvPicPr/>
          <p:nvPr/>
        </p:nvPicPr>
        <p:blipFill>
          <a:blip r:embed="rId4">
            <a:clrChange>
              <a:clrFrom>
                <a:srgbClr val="ECECEC">
                  <a:alpha val="100000"/>
                </a:srgbClr>
              </a:clrFrom>
              <a:clrTo>
                <a:srgbClr val="ECECEC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135" y="3155950"/>
            <a:ext cx="1245870" cy="1454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文本框 8"/>
          <p:cNvSpPr txBox="1"/>
          <p:nvPr/>
        </p:nvSpPr>
        <p:spPr>
          <a:xfrm>
            <a:off x="7528560" y="1740535"/>
            <a:ext cx="30721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country music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180705" y="3385820"/>
            <a:ext cx="23069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hip-hop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032625" y="5115560"/>
            <a:ext cx="33508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classical music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Unit5 listening and speaking3">
            <a:hlinkClick r:id="" action="ppaction://media"/>
          </p:cNvPr>
          <p:cNvPicPr/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st="29000.000000" end="3004.000000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952355" y="-10160"/>
            <a:ext cx="648335" cy="593090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" name="文本框 29"/>
          <p:cNvSpPr txBox="1"/>
          <p:nvPr/>
        </p:nvSpPr>
        <p:spPr>
          <a:xfrm>
            <a:off x="0" y="0"/>
            <a:ext cx="9947275" cy="583565"/>
          </a:xfrm>
          <a:prstGeom prst="rect">
            <a:avLst/>
          </a:prstGeom>
          <a:solidFill>
            <a:srgbClr val="FFC000">
              <a:alpha val="74000"/>
            </a:srgbClr>
          </a:solidFill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 to an interview about students’ music preference.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" name="图片 101"/>
          <p:cNvPicPr/>
          <p:nvPr/>
        </p:nvPicPr>
        <p:blipFill>
          <a:blip r:embed="rId1">
            <a:clrChange>
              <a:clrFrom>
                <a:srgbClr val="EEEEEE">
                  <a:alpha val="100000"/>
                </a:srgbClr>
              </a:clrFrom>
              <a:clrTo>
                <a:srgbClr val="EEEEE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83565"/>
            <a:ext cx="583565" cy="7962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0" y="690245"/>
            <a:ext cx="121526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Training Activity 3:Listen again for </a:t>
            </a:r>
            <a:r>
              <a:rPr lang="en-US" altLang="zh-CN" sz="3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reasons or feelings</a:t>
            </a:r>
            <a:r>
              <a:rPr lang="en-US" altLang="zh-CN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for music. </a:t>
            </a:r>
            <a:endParaRPr lang="en-US" altLang="zh-CN" sz="32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表格 1"/>
          <p:cNvGraphicFramePr/>
          <p:nvPr>
            <p:custDataLst>
              <p:tags r:id="rId2"/>
            </p:custDataLst>
          </p:nvPr>
        </p:nvGraphicFramePr>
        <p:xfrm>
          <a:off x="707390" y="1380490"/>
          <a:ext cx="11277600" cy="53663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0085"/>
                <a:gridCol w="2301875"/>
                <a:gridCol w="7025640"/>
              </a:tblGrid>
              <a:tr h="70358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/>
                        <a:t>Students</a:t>
                      </a:r>
                      <a:endParaRPr lang="en-US" altLang="zh-CN" sz="28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/>
                        <a:t>Preferences</a:t>
                      </a:r>
                      <a:endParaRPr lang="en-US" altLang="zh-CN" sz="28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/>
                        <a:t>Reasons or feelings</a:t>
                      </a:r>
                      <a:endParaRPr lang="en-US" altLang="zh-CN" sz="2800"/>
                    </a:p>
                  </a:txBody>
                  <a:tcPr/>
                </a:tc>
              </a:tr>
              <a:tr h="149542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3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Student 1</a:t>
                      </a:r>
                      <a:endParaRPr lang="en-US" altLang="zh-CN" sz="3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3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country </a:t>
                      </a:r>
                      <a:endParaRPr lang="en-US" altLang="zh-CN" sz="3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3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music</a:t>
                      </a:r>
                      <a:endParaRPr lang="en-US" altLang="zh-CN" sz="3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3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Country music__________  ____  ___________.</a:t>
                      </a:r>
                      <a:endParaRPr lang="en-US" altLang="zh-CN" sz="3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49606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360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Student 2</a:t>
                      </a:r>
                      <a:endParaRPr lang="en-US" altLang="zh-CN" sz="360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3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hip-hop</a:t>
                      </a:r>
                      <a:endParaRPr lang="en-US" altLang="zh-CN" sz="3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3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  ___  ______ ____ hip-hop, I just _______  ____ _______. </a:t>
                      </a:r>
                      <a:endParaRPr lang="en-US" altLang="zh-CN" sz="3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67132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360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Student 3</a:t>
                      </a:r>
                      <a:endParaRPr lang="en-US" altLang="zh-CN" sz="360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3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classical </a:t>
                      </a:r>
                      <a:endParaRPr lang="en-US" altLang="zh-CN" sz="3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3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music</a:t>
                      </a:r>
                      <a:endParaRPr lang="en-US" altLang="zh-CN" sz="3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3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When I play, I get _______  _____, I ____  ____ I’m _______  ______  __  _____  ______ and ________  _____.</a:t>
                      </a:r>
                      <a:endParaRPr lang="en-US" altLang="zh-CN" sz="3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7705090" y="2049145"/>
            <a:ext cx="33991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touches       my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25085" y="2677160"/>
            <a:ext cx="22459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heart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973320" y="3469640"/>
            <a:ext cx="52082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      I       listen    to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909310" y="4114800"/>
            <a:ext cx="47478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       to      move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341995" y="4961890"/>
            <a:ext cx="30060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carried   away   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475480" y="5552440"/>
            <a:ext cx="30060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feel    like 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844790" y="5552440"/>
            <a:ext cx="40011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sitting    beside    a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973320" y="6133465"/>
            <a:ext cx="30060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quiet  stream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463915" y="6115050"/>
            <a:ext cx="35210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enjoying  nature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Unit5 listening and speaking3">
            <a:hlinkClick r:id="" action="ppaction://media"/>
          </p:cNvPr>
          <p:cNvPicPr/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29000.000000" end="3004.0000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52355" y="-10160"/>
            <a:ext cx="648335" cy="593090"/>
          </a:xfrm>
          <a:prstGeom prst="rect">
            <a:avLst/>
          </a:prstGeom>
        </p:spPr>
      </p:pic>
      <p:pic>
        <p:nvPicPr>
          <p:cNvPr id="6" name="Unit5 listening and speaking3">
            <a:hlinkClick r:id="" action="ppaction://media"/>
          </p:cNvPr>
          <p:cNvPicPr/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29000.000000" end="47004.0000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055" y="2446655"/>
            <a:ext cx="648335" cy="593090"/>
          </a:xfrm>
          <a:prstGeom prst="rect">
            <a:avLst/>
          </a:prstGeom>
        </p:spPr>
      </p:pic>
      <p:pic>
        <p:nvPicPr>
          <p:cNvPr id="8" name="Unit5 listening and speaking3">
            <a:hlinkClick r:id="" action="ppaction://media"/>
          </p:cNvPr>
          <p:cNvPicPr/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48000.000000" end="32004.0000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055" y="4036060"/>
            <a:ext cx="648335" cy="593090"/>
          </a:xfrm>
          <a:prstGeom prst="rect">
            <a:avLst/>
          </a:prstGeom>
        </p:spPr>
      </p:pic>
      <p:pic>
        <p:nvPicPr>
          <p:cNvPr id="9" name="Unit5 listening and speaking3">
            <a:hlinkClick r:id="" action="ppaction://media"/>
          </p:cNvPr>
          <p:cNvPicPr/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65000.000000" end="8004.0000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055" y="5521960"/>
            <a:ext cx="648335" cy="59309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8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>
                <p:cTn id="49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>
                <p:cTn id="50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>
                <p:cTn id="51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/>
      <p:bldP spid="7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" name="文本框 29"/>
          <p:cNvSpPr txBox="1"/>
          <p:nvPr/>
        </p:nvSpPr>
        <p:spPr>
          <a:xfrm>
            <a:off x="0" y="0"/>
            <a:ext cx="9947275" cy="583565"/>
          </a:xfrm>
          <a:prstGeom prst="rect">
            <a:avLst/>
          </a:prstGeom>
          <a:solidFill>
            <a:srgbClr val="FFC000">
              <a:alpha val="74000"/>
            </a:srgbClr>
          </a:solidFill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Express my music preferences and give reasons.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" name="图片 101"/>
          <p:cNvPicPr/>
          <p:nvPr/>
        </p:nvPicPr>
        <p:blipFill>
          <a:blip r:embed="rId1">
            <a:clrChange>
              <a:clrFrom>
                <a:srgbClr val="EEEEEE">
                  <a:alpha val="100000"/>
                </a:srgbClr>
              </a:clrFrom>
              <a:clrTo>
                <a:srgbClr val="EEEEE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83565"/>
            <a:ext cx="583565" cy="7962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0" y="690245"/>
            <a:ext cx="123266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Training Activity4:Talk about </a:t>
            </a:r>
            <a:r>
              <a:rPr lang="en-US" altLang="zh-CN" sz="3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music preferences</a:t>
            </a:r>
            <a:r>
              <a:rPr lang="en-US" altLang="zh-CN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zh-CN" sz="3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reasons</a:t>
            </a:r>
            <a:r>
              <a:rPr lang="en-US" altLang="zh-CN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en-US" altLang="zh-CN" sz="3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feelings</a:t>
            </a:r>
            <a:endParaRPr lang="en-US" altLang="zh-CN" sz="32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985645" y="1380490"/>
            <a:ext cx="3222625" cy="52197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Chinese traditional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825750" y="2058035"/>
            <a:ext cx="1713230" cy="52197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classical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644775" y="3168015"/>
            <a:ext cx="1398270" cy="52197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hip-hop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252470" y="4067810"/>
            <a:ext cx="1398270" cy="95313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country music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384300" y="4067810"/>
            <a:ext cx="875030" cy="52197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rap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384300" y="4728845"/>
            <a:ext cx="875030" cy="52197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jazz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191895" y="5294630"/>
            <a:ext cx="1260475" cy="52197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ballad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3434715" y="5253355"/>
            <a:ext cx="1398270" cy="95313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pop music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740000">
            <a:off x="1732915" y="1303655"/>
            <a:ext cx="609600" cy="1533525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086610" y="1685925"/>
            <a:ext cx="511810" cy="218567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14100000" flipH="1">
            <a:off x="1852930" y="2675890"/>
            <a:ext cx="426085" cy="1351280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220000" flipH="1">
            <a:off x="846455" y="2452370"/>
            <a:ext cx="548005" cy="1663700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265" y="3896995"/>
            <a:ext cx="595630" cy="2185670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382520" y="3896995"/>
            <a:ext cx="574040" cy="2247900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798955" y="2653030"/>
            <a:ext cx="452120" cy="2456815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980565" y="5087620"/>
            <a:ext cx="452120" cy="2456815"/>
          </a:xfrm>
          <a:prstGeom prst="rect">
            <a:avLst/>
          </a:prstGeom>
        </p:spPr>
      </p:pic>
      <p:sp>
        <p:nvSpPr>
          <p:cNvPr id="46" name="文本框 45"/>
          <p:cNvSpPr txBox="1"/>
          <p:nvPr/>
        </p:nvSpPr>
        <p:spPr>
          <a:xfrm>
            <a:off x="83820" y="6206490"/>
            <a:ext cx="2560955" cy="52197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rock and roll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图片 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8734425" y="1351280"/>
            <a:ext cx="511810" cy="2185670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5685" y="2258695"/>
            <a:ext cx="511810" cy="218567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9114155" y="2891155"/>
            <a:ext cx="481330" cy="291465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49665" y="3034665"/>
            <a:ext cx="481330" cy="2914650"/>
          </a:xfrm>
          <a:prstGeom prst="rect">
            <a:avLst/>
          </a:prstGeom>
        </p:spPr>
      </p:pic>
      <p:pic>
        <p:nvPicPr>
          <p:cNvPr id="51" name="图片 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880000">
            <a:off x="7654925" y="3937000"/>
            <a:ext cx="452120" cy="2456815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600000" flipH="1">
            <a:off x="10090150" y="3860165"/>
            <a:ext cx="486410" cy="2468245"/>
          </a:xfrm>
          <a:prstGeom prst="rect">
            <a:avLst/>
          </a:prstGeom>
        </p:spPr>
      </p:pic>
      <p:sp>
        <p:nvSpPr>
          <p:cNvPr id="53" name="文本框 52"/>
          <p:cNvSpPr txBox="1"/>
          <p:nvPr/>
        </p:nvSpPr>
        <p:spPr>
          <a:xfrm>
            <a:off x="7718425" y="1604645"/>
            <a:ext cx="3564255" cy="52197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touches my heart/soul </a:t>
            </a:r>
            <a:endParaRPr lang="en-US" altLang="zh-CN" sz="2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4350385" y="2747645"/>
            <a:ext cx="3454400" cy="52197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gives my energy/hope  </a:t>
            </a:r>
            <a:endParaRPr lang="en-US" altLang="zh-CN" sz="2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9330055" y="2874645"/>
            <a:ext cx="2797810" cy="95313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helps me</a:t>
            </a:r>
            <a:endParaRPr lang="en-US" altLang="zh-CN" sz="2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exercise / study</a:t>
            </a:r>
            <a:endParaRPr lang="en-US" altLang="zh-CN" sz="2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4832985" y="4444365"/>
            <a:ext cx="3031490" cy="95313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reminds me of </a:t>
            </a:r>
            <a:endParaRPr lang="en-US" altLang="zh-CN" sz="2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home/people I love</a:t>
            </a:r>
            <a:endParaRPr lang="en-US" altLang="zh-CN" sz="2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9608820" y="4444365"/>
            <a:ext cx="2583180" cy="95313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sounds peaceful</a:t>
            </a:r>
            <a:endParaRPr lang="en-US" altLang="zh-CN" sz="2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/beautiful</a:t>
            </a:r>
            <a:endParaRPr lang="en-US" altLang="zh-CN" sz="2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6431915" y="6071235"/>
            <a:ext cx="5116830" cy="52197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makes me happy/ want to dance </a:t>
            </a:r>
            <a:endParaRPr lang="en-US" altLang="zh-CN" sz="2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5" grpId="0" animBg="1"/>
      <p:bldP spid="46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" name="文本框 29"/>
          <p:cNvSpPr txBox="1"/>
          <p:nvPr/>
        </p:nvSpPr>
        <p:spPr>
          <a:xfrm>
            <a:off x="0" y="0"/>
            <a:ext cx="9947275" cy="583565"/>
          </a:xfrm>
          <a:prstGeom prst="rect">
            <a:avLst/>
          </a:prstGeom>
          <a:solidFill>
            <a:srgbClr val="FFC000">
              <a:alpha val="74000"/>
            </a:srgbClr>
          </a:solidFill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 to an interview about students’ music preference.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" name="图片 101"/>
          <p:cNvPicPr/>
          <p:nvPr/>
        </p:nvPicPr>
        <p:blipFill>
          <a:blip r:embed="rId1">
            <a:clrChange>
              <a:clrFrom>
                <a:srgbClr val="EEEEEE">
                  <a:alpha val="100000"/>
                </a:srgbClr>
              </a:clrFrom>
              <a:clrTo>
                <a:srgbClr val="EEEEE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83565"/>
            <a:ext cx="583565" cy="7962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0" y="690245"/>
            <a:ext cx="760666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Training Activity5:Listen once more and </a:t>
            </a:r>
            <a:r>
              <a:rPr lang="en-US" altLang="zh-CN" sz="3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paraphrase</a:t>
            </a:r>
            <a:r>
              <a:rPr lang="en-US" altLang="zh-CN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the answers from the students.</a:t>
            </a:r>
            <a:endParaRPr lang="en-US" altLang="zh-CN" sz="32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表格 1"/>
          <p:cNvGraphicFramePr/>
          <p:nvPr>
            <p:custDataLst>
              <p:tags r:id="rId2"/>
            </p:custDataLst>
          </p:nvPr>
        </p:nvGraphicFramePr>
        <p:xfrm>
          <a:off x="187960" y="2460625"/>
          <a:ext cx="11816715" cy="48850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9170"/>
                <a:gridCol w="9567545"/>
              </a:tblGrid>
              <a:tr h="70929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/>
                        <a:t>Preferences</a:t>
                      </a:r>
                      <a:endParaRPr lang="en-US" altLang="zh-CN" sz="28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/>
                        <a:t>Reasons or feelings</a:t>
                      </a:r>
                      <a:endParaRPr lang="en-US" altLang="zh-CN" sz="2800"/>
                    </a:p>
                  </a:txBody>
                  <a:tcPr/>
                </a:tc>
              </a:tr>
              <a:tr h="10287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3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country </a:t>
                      </a:r>
                      <a:endParaRPr lang="en-US" altLang="zh-CN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3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music</a:t>
                      </a:r>
                      <a:endParaRPr lang="en-US" altLang="zh-CN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3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Interviewee1:</a:t>
                      </a:r>
                      <a:r>
                        <a:rPr lang="en-US" altLang="zh-CN" sz="3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Country music </a:t>
                      </a:r>
                      <a:r>
                        <a:rPr lang="en-US" altLang="zh-CN" sz="320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touches my heart</a:t>
                      </a:r>
                      <a:r>
                        <a:rPr lang="en-US" altLang="zh-CN" sz="32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altLang="zh-CN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3200" i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Interviewer: </a:t>
                      </a:r>
                      <a:r>
                        <a:rPr lang="en-US" altLang="zh-CN" sz="320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So you like music that’s______________?</a:t>
                      </a:r>
                      <a:endParaRPr lang="en-US" altLang="zh-CN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4899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3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hip-hop</a:t>
                      </a:r>
                      <a:endParaRPr lang="en-US" altLang="zh-CN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3200" i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Interviewee2:</a:t>
                      </a:r>
                      <a:r>
                        <a:rPr lang="en-US" altLang="zh-CN" sz="320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I just </a:t>
                      </a:r>
                      <a:r>
                        <a:rPr lang="en-US" altLang="zh-CN" sz="3200"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have to move</a:t>
                      </a:r>
                      <a:r>
                        <a:rPr lang="en-US" altLang="zh-CN" sz="320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.</a:t>
                      </a:r>
                      <a:endParaRPr lang="en-US" altLang="zh-CN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3200" i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Interviewer:</a:t>
                      </a:r>
                      <a:r>
                        <a:rPr lang="en-US" altLang="zh-CN" sz="320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So it makes you want to____________?</a:t>
                      </a:r>
                      <a:endParaRPr lang="en-US" altLang="zh-CN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48399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3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classical </a:t>
                      </a:r>
                      <a:endParaRPr lang="en-US" altLang="zh-CN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3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music</a:t>
                      </a:r>
                      <a:endParaRPr lang="en-US" altLang="zh-CN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3200" i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Interviewee3: </a:t>
                      </a:r>
                      <a:r>
                        <a:rPr lang="en-US" altLang="zh-CN" sz="320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I feel like </a:t>
                      </a:r>
                      <a:r>
                        <a:rPr lang="en-US" altLang="zh-CN" sz="3200"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I’m sitting beside a quiet stream and enjoying nature</a:t>
                      </a:r>
                      <a:r>
                        <a:rPr lang="en-US" altLang="zh-CN" sz="320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.</a:t>
                      </a:r>
                      <a:endParaRPr lang="en-US" altLang="zh-CN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3200" i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Interviewer: </a:t>
                      </a:r>
                      <a:r>
                        <a:rPr lang="en-US" altLang="zh-CN" sz="320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So to you, it’s_______________________?</a:t>
                      </a:r>
                      <a:endParaRPr lang="en-US" altLang="zh-CN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8548370" y="3590925"/>
            <a:ext cx="28555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full of feeling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779510" y="4593590"/>
            <a:ext cx="16033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dance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875145" y="6127750"/>
            <a:ext cx="47593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peaceful and beautiful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881745" y="690245"/>
            <a:ext cx="2189480" cy="52197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p>
            <a:pPr algn="just"/>
            <a:r>
              <a:rPr lang="en-US" altLang="zh-CN" sz="2800" b="1" i="1"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 Paraphrase</a:t>
            </a:r>
            <a:endParaRPr lang="en-US" altLang="zh-CN" sz="2800" b="1" i="1">
              <a:solidFill>
                <a:schemeClr val="tx1"/>
              </a:solidFill>
              <a:latin typeface="Calibri" panose="020F0502020204030204" charset="0"/>
              <a:cs typeface="Calibri" panose="020F0502020204030204" charset="0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915275" y="1184910"/>
            <a:ext cx="3931285" cy="95313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p>
            <a:pPr algn="just"/>
            <a:r>
              <a:rPr lang="en-US" altLang="zh-CN" sz="2800" b="1" i="1"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Using </a:t>
            </a:r>
            <a:r>
              <a:rPr lang="en-US" altLang="zh-CN" sz="2800" b="1" i="1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easier words</a:t>
            </a:r>
            <a:r>
              <a:rPr lang="en-US" altLang="zh-CN" sz="2800" b="1" i="1"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 with the </a:t>
            </a:r>
            <a:r>
              <a:rPr lang="en-US" altLang="zh-CN" sz="2800" b="1" i="1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same meaning</a:t>
            </a:r>
            <a:endParaRPr lang="en-US" altLang="zh-CN" sz="2800" b="1" i="1">
              <a:solidFill>
                <a:srgbClr val="FF0000"/>
              </a:solidFill>
              <a:latin typeface="Calibri" panose="020F0502020204030204" charset="0"/>
              <a:cs typeface="Calibri" panose="020F0502020204030204" charset="0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0" y="1922780"/>
            <a:ext cx="7915275" cy="52197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p>
            <a:pPr algn="just"/>
            <a:r>
              <a:rPr lang="en-US" altLang="zh-CN" sz="2800" b="1" i="1"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Circle the words paraphrased by the interviewer.</a:t>
            </a:r>
            <a:endParaRPr lang="en-US" altLang="zh-CN" sz="2800" b="1" i="1">
              <a:solidFill>
                <a:schemeClr val="tx1"/>
              </a:solidFill>
              <a:latin typeface="Calibri" panose="020F0502020204030204" charset="0"/>
              <a:cs typeface="Calibri" panose="020F0502020204030204" charset="0"/>
              <a:sym typeface="+mn-ea"/>
            </a:endParaRPr>
          </a:p>
        </p:txBody>
      </p:sp>
      <p:pic>
        <p:nvPicPr>
          <p:cNvPr id="10" name="Unit5 listening and speaking3">
            <a:hlinkClick r:id="" action="ppaction://media"/>
          </p:cNvPr>
          <p:cNvPicPr/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29000.000000" end="3004.0000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52355" y="-10160"/>
            <a:ext cx="648335" cy="593090"/>
          </a:xfrm>
          <a:prstGeom prst="rect">
            <a:avLst/>
          </a:prstGeom>
        </p:spPr>
      </p:pic>
      <p:sp>
        <p:nvSpPr>
          <p:cNvPr id="13" name="右弧形箭头 12"/>
          <p:cNvSpPr/>
          <p:nvPr/>
        </p:nvSpPr>
        <p:spPr>
          <a:xfrm>
            <a:off x="10382885" y="3228975"/>
            <a:ext cx="609600" cy="62039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4" name="右弧形箭头 13"/>
          <p:cNvSpPr/>
          <p:nvPr/>
        </p:nvSpPr>
        <p:spPr>
          <a:xfrm>
            <a:off x="8169910" y="4349115"/>
            <a:ext cx="609600" cy="62039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5" name="右弧形箭头 14"/>
          <p:cNvSpPr/>
          <p:nvPr/>
        </p:nvSpPr>
        <p:spPr>
          <a:xfrm>
            <a:off x="10600690" y="5740400"/>
            <a:ext cx="609600" cy="62039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  <p:custDataLst>
      <p:tags r:id="rId6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8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8" grpId="1" animBg="1"/>
      <p:bldP spid="7" grpId="1" animBg="1"/>
      <p:bldP spid="9" grpId="1" animBg="1"/>
      <p:bldP spid="4" grpId="0"/>
      <p:bldP spid="5" grpId="0"/>
      <p:bldP spid="6" grpId="0"/>
      <p:bldP spid="9" grpId="2" animBg="1"/>
      <p:bldP spid="13" grpId="0" animBg="1"/>
      <p:bldP spid="14" grpId="0" animBg="1"/>
      <p:bldP spid="15" grpId="0" animBg="1"/>
      <p:bldP spid="8" grpId="2" animBg="1"/>
      <p:bldP spid="7" grpId="2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" name="图片 101"/>
          <p:cNvPicPr/>
          <p:nvPr/>
        </p:nvPicPr>
        <p:blipFill>
          <a:blip r:embed="rId1">
            <a:clrChange>
              <a:clrFrom>
                <a:srgbClr val="EEEEEE">
                  <a:alpha val="100000"/>
                </a:srgbClr>
              </a:clrFrom>
              <a:clrTo>
                <a:srgbClr val="EEEEE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583565" cy="7962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471805" y="0"/>
            <a:ext cx="1172019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Training Activity 6:</a:t>
            </a:r>
            <a:r>
              <a:rPr lang="en-US" altLang="zh-CN" sz="3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Interview</a:t>
            </a:r>
            <a:r>
              <a:rPr lang="en-US" altLang="zh-CN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three students about music and make a report in front of the class.</a:t>
            </a:r>
            <a:endParaRPr lang="en-US" altLang="zh-CN" sz="32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95605" y="1183005"/>
            <a:ext cx="7915275" cy="52197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p>
            <a:pPr algn="just"/>
            <a:r>
              <a:rPr lang="en-US" altLang="zh-CN" sz="2800" b="1" i="1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pay attention to the questions the interviewer asked.</a:t>
            </a:r>
            <a:endParaRPr lang="en-US" altLang="zh-CN" sz="2800" b="1" i="1">
              <a:solidFill>
                <a:srgbClr val="FF0000"/>
              </a:solidFill>
              <a:latin typeface="Calibri" panose="020F0502020204030204" charset="0"/>
              <a:cs typeface="Calibri" panose="020F0502020204030204" charset="0"/>
              <a:sym typeface="+mn-ea"/>
            </a:endParaRPr>
          </a:p>
        </p:txBody>
      </p:sp>
      <p:pic>
        <p:nvPicPr>
          <p:cNvPr id="10" name="图片 9"/>
          <p:cNvPicPr/>
          <p:nvPr/>
        </p:nvPicPr>
        <p:blipFill>
          <a:blip r:embed="rId2">
            <a:clrChange>
              <a:clrFrom>
                <a:srgbClr val="F4F4F4">
                  <a:alpha val="100000"/>
                </a:srgbClr>
              </a:clrFrom>
              <a:clrTo>
                <a:srgbClr val="F4F4F4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0990" y="2571115"/>
            <a:ext cx="2453005" cy="31553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文本框 10"/>
          <p:cNvSpPr txBox="1"/>
          <p:nvPr/>
        </p:nvSpPr>
        <p:spPr>
          <a:xfrm>
            <a:off x="3056255" y="1704975"/>
            <a:ext cx="8743950" cy="50774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Interviewer:</a:t>
            </a:r>
            <a:endParaRPr lang="en-US" altLang="zh-CN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asking music preferences:</a:t>
            </a:r>
            <a:endParaRPr lang="en-US" altLang="zh-CN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3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•What kind/type of music do you like/prefer?</a:t>
            </a:r>
            <a:endParaRPr lang="en-US" altLang="zh-CN" sz="36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3600" b="1" i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•</a:t>
            </a:r>
            <a:r>
              <a:rPr lang="en-US" altLang="zh-CN" sz="3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Do you like/prefer...?</a:t>
            </a:r>
            <a:endParaRPr lang="en-US" altLang="zh-CN" sz="36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36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For asking reasons or feelings:</a:t>
            </a:r>
            <a:endParaRPr lang="en-US" altLang="zh-CN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r>
              <a:rPr lang="en-US" altLang="zh-CN" sz="3600" b="1" i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•why?</a:t>
            </a:r>
            <a:endParaRPr lang="en-US" altLang="zh-CN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3600" b="1" i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•What makes it special to you?</a:t>
            </a:r>
            <a:endParaRPr lang="en-US" altLang="zh-CN" sz="36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3600" b="1" i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•what do you like about it?</a:t>
            </a:r>
            <a:endParaRPr lang="en-US" altLang="zh-CN" sz="3600" b="1" i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 animBg="1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" name="图片 101"/>
          <p:cNvPicPr/>
          <p:nvPr/>
        </p:nvPicPr>
        <p:blipFill>
          <a:blip r:embed="rId1">
            <a:clrChange>
              <a:clrFrom>
                <a:srgbClr val="EEEEEE">
                  <a:alpha val="100000"/>
                </a:srgbClr>
              </a:clrFrom>
              <a:clrTo>
                <a:srgbClr val="EEEEE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583565" cy="7962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471805" y="0"/>
            <a:ext cx="1172019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Training Activity 6:</a:t>
            </a:r>
            <a:r>
              <a:rPr lang="en-US" altLang="zh-CN" sz="3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Interview</a:t>
            </a:r>
            <a:r>
              <a:rPr lang="en-US" altLang="zh-CN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three students about music and make a report in front of the class.</a:t>
            </a:r>
            <a:endParaRPr lang="en-US" altLang="zh-CN" sz="32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6325"/>
            <a:ext cx="982345" cy="113538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" y="4602480"/>
            <a:ext cx="930910" cy="1135380"/>
          </a:xfrm>
          <a:prstGeom prst="rect">
            <a:avLst/>
          </a:prstGeom>
        </p:spPr>
      </p:pic>
      <p:pic>
        <p:nvPicPr>
          <p:cNvPr id="101" name="图片 100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2807970"/>
            <a:ext cx="929640" cy="10756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8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5768975"/>
            <a:ext cx="929640" cy="1089025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4" name="表格 3"/>
          <p:cNvGraphicFramePr/>
          <p:nvPr>
            <p:custDataLst>
              <p:tags r:id="rId4"/>
            </p:custDataLst>
          </p:nvPr>
        </p:nvGraphicFramePr>
        <p:xfrm>
          <a:off x="1280795" y="1076325"/>
          <a:ext cx="10564495" cy="32905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64495"/>
              </a:tblGrid>
              <a:tr h="58102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Interviewer:</a:t>
                      </a:r>
                      <a:r>
                        <a:rPr lang="en-US" altLang="zh-CN"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altLang="zh-CN" sz="320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(</a:t>
                      </a:r>
                      <a:r>
                        <a:rPr lang="en-US" altLang="zh-CN" sz="280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For asking music preferences</a:t>
                      </a:r>
                      <a:r>
                        <a:rPr lang="en-US" altLang="zh-CN" sz="320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)</a:t>
                      </a:r>
                      <a:endParaRPr lang="zh-CN" altLang="en-US"/>
                    </a:p>
                  </a:txBody>
                  <a:tcPr/>
                </a:tc>
              </a:tr>
              <a:tr h="156019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3200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      What kind/type of music do you like/prefer?</a:t>
                      </a:r>
                      <a:endParaRPr lang="en-US" altLang="zh-CN" sz="32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3200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      What kind/type of music are you fond of?</a:t>
                      </a:r>
                      <a:endParaRPr lang="en-US" altLang="zh-CN" sz="32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3200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      Do you like/prefer...?</a:t>
                      </a:r>
                      <a:endParaRPr lang="zh-CN" altLang="en-US"/>
                    </a:p>
                  </a:txBody>
                  <a:tcPr/>
                </a:tc>
              </a:tr>
              <a:tr h="52006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Interviewee 1 / 2 / 3:</a:t>
                      </a:r>
                      <a:endParaRPr lang="en-US" altLang="zh-CN" sz="28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/>
                </a:tc>
              </a:tr>
              <a:tr h="62928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32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      </a:t>
                      </a:r>
                      <a:r>
                        <a:rPr lang="en-US" altLang="zh-CN" sz="3200" i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I</a:t>
                      </a:r>
                      <a:r>
                        <a:rPr lang="en-US" altLang="zh-CN" sz="32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altLang="zh-CN" sz="3200" i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like/prefer.../ I’m fond of...</a:t>
                      </a:r>
                      <a:r>
                        <a:rPr lang="zh-CN" altLang="en-US" sz="3200" i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，</a:t>
                      </a:r>
                      <a:r>
                        <a:rPr lang="en-US" altLang="zh-CN" sz="3200" i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because...</a:t>
                      </a:r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表格 4"/>
          <p:cNvGraphicFramePr/>
          <p:nvPr/>
        </p:nvGraphicFramePr>
        <p:xfrm>
          <a:off x="1280795" y="4602480"/>
          <a:ext cx="10527030" cy="2255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27030"/>
              </a:tblGrid>
              <a:tr h="57912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Interviewer: </a:t>
                      </a:r>
                      <a:r>
                        <a:rPr lang="en-US" altLang="zh-CN"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altLang="zh-CN" sz="280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(For asking reasons or feelings)</a:t>
                      </a:r>
                      <a:endParaRPr lang="zh-CN" altLang="en-US"/>
                    </a:p>
                  </a:txBody>
                  <a:tcPr/>
                </a:tc>
              </a:tr>
              <a:tr h="51752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3200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     What makes it special to you?/what do you like about it?/...</a:t>
                      </a:r>
                      <a:endParaRPr lang="zh-CN" altLang="en-US"/>
                    </a:p>
                  </a:txBody>
                  <a:tcPr/>
                </a:tc>
              </a:tr>
              <a:tr h="51816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Interviewee 1 / 2 / 3:  </a:t>
                      </a:r>
                      <a:endParaRPr lang="en-US" altLang="zh-CN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/>
                </a:tc>
              </a:tr>
              <a:tr h="50419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3200" i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    When I listen to..., I feel....</a:t>
                      </a:r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" name="文本框 29"/>
          <p:cNvSpPr txBox="1"/>
          <p:nvPr/>
        </p:nvSpPr>
        <p:spPr>
          <a:xfrm>
            <a:off x="0" y="0"/>
            <a:ext cx="12191365" cy="82994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p>
            <a:r>
              <a:rPr lang="en-US" altLang="zh-CN" sz="4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CN" sz="48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Reports of the music training project        </a:t>
            </a:r>
            <a:r>
              <a:rPr lang="en-US" altLang="zh-CN" sz="4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829945"/>
            <a:ext cx="2811780" cy="3301365"/>
          </a:xfrm>
          <a:prstGeom prst="rect">
            <a:avLst/>
          </a:prstGeom>
        </p:spPr>
      </p:pic>
      <p:graphicFrame>
        <p:nvGraphicFramePr>
          <p:cNvPr id="6" name="表格 5"/>
          <p:cNvGraphicFramePr/>
          <p:nvPr>
            <p:custDataLst>
              <p:tags r:id="rId3"/>
            </p:custDataLst>
          </p:nvPr>
        </p:nvGraphicFramePr>
        <p:xfrm>
          <a:off x="0" y="4297680"/>
          <a:ext cx="6359525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0015"/>
                <a:gridCol w="1790700"/>
                <a:gridCol w="3178810"/>
              </a:tblGrid>
              <a:tr h="37655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/>
                        <a:t>Students</a:t>
                      </a:r>
                      <a:endParaRPr lang="en-US" altLang="zh-CN" sz="20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/>
                        <a:t>Preference</a:t>
                      </a:r>
                      <a:endParaRPr lang="en-US" altLang="zh-CN" sz="24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>
                          <a:sym typeface="+mn-ea"/>
                        </a:rPr>
                        <a:t>Reasons or feelings</a:t>
                      </a:r>
                      <a:endParaRPr lang="en-US" altLang="zh-CN" sz="2400"/>
                    </a:p>
                    <a:p>
                      <a:pPr algn="ctr">
                        <a:buNone/>
                      </a:pPr>
                      <a:endParaRPr lang="en-US" altLang="zh-CN" sz="2400"/>
                    </a:p>
                  </a:txBody>
                  <a:tcPr/>
                </a:tc>
              </a:tr>
              <a:tr h="57912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Student 1</a:t>
                      </a:r>
                      <a:endParaRPr lang="en-US" altLang="zh-CN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altLang="zh-CN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altLang="zh-CN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7912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Student 2</a:t>
                      </a:r>
                      <a:endParaRPr lang="en-US" altLang="zh-CN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altLang="zh-CN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altLang="zh-CN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7912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Student 3</a:t>
                      </a:r>
                      <a:endParaRPr lang="en-US" altLang="zh-CN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altLang="zh-CN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altLang="zh-CN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2" name="文本框 21"/>
          <p:cNvSpPr txBox="1"/>
          <p:nvPr/>
        </p:nvSpPr>
        <p:spPr>
          <a:xfrm>
            <a:off x="6468745" y="1047750"/>
            <a:ext cx="5614035" cy="581035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p>
            <a:pPr algn="ctr"/>
            <a:r>
              <a:rPr lang="en-US" altLang="zh-CN" sz="32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I’m glad to be here to make a report on music preferences of my classmates.</a:t>
            </a:r>
            <a:endParaRPr lang="en-US" altLang="zh-CN" sz="3200" b="1" i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XXX likes/prefers/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fond of/...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(the type of music</a:t>
            </a:r>
            <a:endParaRPr lang="en-US" altLang="zh-CN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--music preferences)</a:t>
            </a:r>
            <a:endParaRPr lang="en-US" altLang="zh-CN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because</a:t>
            </a:r>
            <a:endParaRPr lang="en-US" altLang="zh-CN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(reasons or feelings)</a:t>
            </a:r>
            <a:endParaRPr lang="en-US" altLang="zh-CN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28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That’s all of my report,</a:t>
            </a:r>
            <a:endParaRPr lang="en-US" altLang="zh-CN" sz="2800" b="1" i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28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Thanks for your attention.</a:t>
            </a:r>
            <a:endParaRPr lang="en-US" altLang="zh-CN" sz="2800" b="1" i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1780" y="829945"/>
            <a:ext cx="3548380" cy="330136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1"/>
      <p:bldP spid="22" grpId="2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43180" y="1522730"/>
            <a:ext cx="12148820" cy="31381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en-US" altLang="zh-CN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Music is the medicine of the breaking heart.</a:t>
            </a:r>
            <a:endParaRPr lang="en-US" altLang="zh-CN" sz="4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zh-CN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zh-CN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true beauty of music is that it connects people.</a:t>
            </a:r>
            <a:endParaRPr lang="en-US" altLang="zh-CN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" name="文本框 29"/>
          <p:cNvSpPr txBox="1"/>
          <p:nvPr/>
        </p:nvSpPr>
        <p:spPr>
          <a:xfrm>
            <a:off x="0" y="0"/>
            <a:ext cx="7606665" cy="583565"/>
          </a:xfrm>
          <a:prstGeom prst="rect">
            <a:avLst/>
          </a:prstGeom>
          <a:solidFill>
            <a:srgbClr val="FFC000">
              <a:alpha val="74000"/>
            </a:srgbClr>
          </a:solidFill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Reflect on my music training performance</a:t>
            </a:r>
            <a:endParaRPr lang="en-US" altLang="zh-CN" sz="32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10820" y="5302885"/>
            <a:ext cx="426910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different types 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of music.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10820" y="4497070"/>
            <a:ext cx="2189480" cy="5835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p>
            <a:r>
              <a:rPr lang="en-US" altLang="zh-CN" sz="2800" b="1" i="1">
                <a:latin typeface="Calibri" panose="020F0502020204030204" charset="0"/>
                <a:cs typeface="Calibri" panose="020F0502020204030204" charset="0"/>
                <a:sym typeface="+mn-ea"/>
              </a:rPr>
              <a:t> 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1.Identify</a:t>
            </a:r>
            <a:endParaRPr lang="en-US" altLang="zh-CN" sz="2800" b="1" i="1">
              <a:latin typeface="Calibri" panose="020F0502020204030204" charset="0"/>
              <a:cs typeface="Calibri" panose="020F0502020204030204" charset="0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001010" y="3975735"/>
            <a:ext cx="2880995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about students’ music preferences.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001010" y="3489960"/>
            <a:ext cx="3044190" cy="5835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p>
            <a:r>
              <a:rPr lang="en-US" altLang="zh-CN" sz="2800" b="1" i="1">
                <a:latin typeface="Calibri" panose="020F0502020204030204" charset="0"/>
                <a:cs typeface="Calibri" panose="020F0502020204030204" charset="0"/>
                <a:sym typeface="+mn-ea"/>
              </a:rPr>
              <a:t> 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2.Listen and get</a:t>
            </a:r>
            <a:endParaRPr lang="en-US" altLang="zh-CN" sz="2800" b="1" i="1">
              <a:latin typeface="Calibri" panose="020F0502020204030204" charset="0"/>
              <a:cs typeface="Calibri" panose="020F0502020204030204" charset="0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277610" y="2512060"/>
            <a:ext cx="2446020" cy="5835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p>
            <a:r>
              <a:rPr lang="en-US" altLang="zh-CN" sz="2800" b="1" i="1">
                <a:latin typeface="Calibri" panose="020F0502020204030204" charset="0"/>
                <a:cs typeface="Calibri" panose="020F0502020204030204" charset="0"/>
                <a:sym typeface="+mn-ea"/>
              </a:rPr>
              <a:t> 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3.Talk about</a:t>
            </a:r>
            <a:endParaRPr lang="en-US" altLang="zh-CN" sz="2800" b="1" i="1">
              <a:latin typeface="Calibri" panose="020F0502020204030204" charset="0"/>
              <a:cs typeface="Calibri" panose="020F0502020204030204" charset="0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277610" y="3095625"/>
            <a:ext cx="2266950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my music preferences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and give 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reasons.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9070975" y="2314575"/>
            <a:ext cx="2659380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an interview about music preferences of my classmates.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9070975" y="1871980"/>
            <a:ext cx="2446020" cy="5835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p>
            <a:r>
              <a:rPr lang="en-US" altLang="zh-CN" sz="2800" b="1" i="1">
                <a:latin typeface="Calibri" panose="020F0502020204030204" charset="0"/>
                <a:cs typeface="Calibri" panose="020F0502020204030204" charset="0"/>
                <a:sym typeface="+mn-ea"/>
              </a:rPr>
              <a:t> 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4.Conduct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100" name="图片 99"/>
          <p:cNvPicPr/>
          <p:nvPr/>
        </p:nvPicPr>
        <p:blipFill>
          <a:blip r:embed="rId1">
            <a:clrChange>
              <a:clrFrom>
                <a:srgbClr val="FDFDFD">
                  <a:alpha val="100000"/>
                </a:srgbClr>
              </a:clrFrom>
              <a:clrTo>
                <a:srgbClr val="FDFDFD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0080" y="3021330"/>
            <a:ext cx="1330960" cy="14757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" name="文本框 19"/>
          <p:cNvSpPr txBox="1"/>
          <p:nvPr/>
        </p:nvSpPr>
        <p:spPr>
          <a:xfrm>
            <a:off x="1971040" y="1120775"/>
            <a:ext cx="4035425" cy="70829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9ADFBF"/>
                </a:solidFill>
              </a14:hiddenFill>
            </a:ext>
          </a:extLst>
        </p:spPr>
        <p:txBody>
          <a:bodyPr wrap="square" rtlCol="0">
            <a:spAutoFit/>
          </a:bodyPr>
          <a:p>
            <a:pPr algn="ctr"/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I...?</a:t>
            </a:r>
            <a:endParaRPr lang="en-US" altLang="zh-CN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图片 20"/>
          <p:cNvPicPr/>
          <p:nvPr/>
        </p:nvPicPr>
        <p:blipFill>
          <a:blip r:embed="rId1">
            <a:clrChange>
              <a:clrFrom>
                <a:srgbClr val="FDFDFD">
                  <a:alpha val="100000"/>
                </a:srgbClr>
              </a:clrFrom>
              <a:clrTo>
                <a:srgbClr val="FDFDFD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0080" y="3021330"/>
            <a:ext cx="1330960" cy="14757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" name="图片 21"/>
          <p:cNvPicPr/>
          <p:nvPr/>
        </p:nvPicPr>
        <p:blipFill>
          <a:blip r:embed="rId1">
            <a:clrChange>
              <a:clrFrom>
                <a:srgbClr val="FDFDFD">
                  <a:alpha val="100000"/>
                </a:srgbClr>
              </a:clrFrom>
              <a:clrTo>
                <a:srgbClr val="FDFDFD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89705" y="2014220"/>
            <a:ext cx="1330960" cy="14757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" name="图片 23"/>
          <p:cNvPicPr/>
          <p:nvPr/>
        </p:nvPicPr>
        <p:blipFill>
          <a:blip r:embed="rId1">
            <a:clrChange>
              <a:clrFrom>
                <a:srgbClr val="FDFDFD">
                  <a:alpha val="100000"/>
                </a:srgbClr>
              </a:clrFrom>
              <a:clrTo>
                <a:srgbClr val="FDFDFD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90080" y="1036320"/>
            <a:ext cx="1330960" cy="14757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" name="图片 24"/>
          <p:cNvPicPr/>
          <p:nvPr/>
        </p:nvPicPr>
        <p:blipFill>
          <a:blip r:embed="rId1">
            <a:clrChange>
              <a:clrFrom>
                <a:srgbClr val="FDFDFD">
                  <a:alpha val="100000"/>
                </a:srgbClr>
              </a:clrFrom>
              <a:clrTo>
                <a:srgbClr val="FDFDFD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28455" y="396240"/>
            <a:ext cx="1330960" cy="147574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47448 -0.160093 " pathEditMode="relative" rAng="0" ptsTypes="">
                                      <p:cBhvr>
                                        <p:cTn id="1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" y="-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84375 -0.0275 L 0.220938 -0.140185 " pathEditMode="relative" ptsTypes="">
                                      <p:cBhvr>
                                        <p:cTn id="2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32292 0.040463 L 0.181979 -0.0896296 " pathEditMode="relative" ptsTypes="">
                                      <p:cBhvr>
                                        <p:cTn id="2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 animBg="1"/>
      <p:bldP spid="11" grpId="1" animBg="1"/>
      <p:bldP spid="12" grpId="1" animBg="1"/>
      <p:bldP spid="15" grpId="1" animBg="1"/>
      <p:bldP spid="2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5"/>
          <p:cNvSpPr>
            <a:spLocks noTextEdit="1"/>
          </p:cNvSpPr>
          <p:nvPr/>
        </p:nvSpPr>
        <p:spPr>
          <a:xfrm>
            <a:off x="0" y="1057910"/>
            <a:ext cx="12192000" cy="2573020"/>
          </a:xfrm>
          <a:prstGeom prst="rect">
            <a:avLst/>
          </a:prstGeom>
        </p:spPr>
        <p:txBody>
          <a:bodyPr wrap="none" fromWordArt="1">
            <a:noAutofit/>
            <a:scene3d>
              <a:camera prst="orthographicFront"/>
              <a:lightRig rig="threePt" dir="t"/>
            </a:scene3d>
          </a:bodyPr>
          <a:p>
            <a:pPr algn="ctr" fontAlgn="base"/>
            <a:r>
              <a:rPr lang="en-US" altLang="zh-CN" sz="3600" b="1" strike="noStrike" noProof="1"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n-ea"/>
              </a:rPr>
              <a:t>Book 2 </a:t>
            </a:r>
            <a:r>
              <a:rPr lang="zh-CN" altLang="en-US" sz="3600" b="1" strike="noStrike" noProof="1"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n-ea"/>
              </a:rPr>
              <a:t>Unit </a:t>
            </a:r>
            <a:r>
              <a:rPr lang="en-US" altLang="zh-CN" sz="3600" b="1" strike="noStrike" noProof="1"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n-ea"/>
              </a:rPr>
              <a:t>5</a:t>
            </a:r>
            <a:r>
              <a:rPr lang="zh-CN" altLang="en-US" sz="3600" b="1" strike="noStrike" noProof="1"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n-ea"/>
              </a:rPr>
              <a:t>   </a:t>
            </a:r>
            <a:r>
              <a:rPr lang="en-US" altLang="zh-CN" sz="3600" b="1" strike="noStrike" noProof="1"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n-ea"/>
              </a:rPr>
              <a:t>Music</a:t>
            </a:r>
            <a:endParaRPr lang="en-US" altLang="zh-CN" sz="3600" b="1" strike="noStrike" noProof="1">
              <a:solidFill>
                <a:sysClr val="windowText" lastClr="000000"/>
              </a:solidFill>
              <a:effectLst>
                <a:outerShdw blurRad="38100" dist="19050" dir="2700000" algn="tl" rotWithShape="0">
                  <a:sysClr val="windowText" lastClr="000000">
                    <a:alpha val="40000"/>
                  </a:sys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fontAlgn="base"/>
            <a:endParaRPr lang="en-US" altLang="zh-CN" sz="3600" b="1" strike="noStrike" noProof="1">
              <a:solidFill>
                <a:sysClr val="windowText" lastClr="000000"/>
              </a:solidFill>
              <a:effectLst>
                <a:outerShdw blurRad="38100" dist="19050" dir="2700000" algn="tl" rotWithShape="0">
                  <a:sysClr val="windowText" lastClr="000000">
                    <a:alpha val="40000"/>
                  </a:sys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fontAlgn="base"/>
            <a:r>
              <a:rPr lang="en-US" altLang="zh-CN" sz="4000" b="1" strike="noStrike" noProof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Listening and Speaking--</a:t>
            </a:r>
            <a:endParaRPr lang="en-US" altLang="zh-CN" sz="4000" b="1" strike="noStrike" noProof="1">
              <a:solidFill>
                <a:srgbClr val="FF0000"/>
              </a:solidFill>
              <a:latin typeface="Times New Roman" panose="02020603050405020304" pitchFamily="18" charset="0"/>
              <a:sym typeface="+mn-ea"/>
            </a:endParaRPr>
          </a:p>
          <a:p>
            <a:pPr algn="ctr" fontAlgn="base"/>
            <a:r>
              <a:rPr lang="en-US" altLang="zh-CN" sz="4000" b="1" strike="noStrike" noProof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Talk about music preferences</a:t>
            </a:r>
            <a:endParaRPr lang="en-US" altLang="zh-CN" sz="4000" b="1" strike="noStrike" noProof="1">
              <a:solidFill>
                <a:srgbClr val="FF0000"/>
              </a:solidFill>
              <a:effectLst>
                <a:outerShdw blurRad="38100" dist="19050" dir="2700000" algn="tl" rotWithShape="0">
                  <a:sysClr val="windowText" lastClr="000000">
                    <a:alpha val="40000"/>
                  </a:sysClr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+mn-ea"/>
              <a:sym typeface="+mn-ea"/>
            </a:endParaRPr>
          </a:p>
        </p:txBody>
      </p:sp>
      <p:sp>
        <p:nvSpPr>
          <p:cNvPr id="6146" name="文本框 2"/>
          <p:cNvSpPr txBox="1"/>
          <p:nvPr/>
        </p:nvSpPr>
        <p:spPr>
          <a:xfrm>
            <a:off x="2540" y="3764915"/>
            <a:ext cx="1219263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/>
            <a:r>
              <a:rPr lang="en-US" altLang="zh-CN" sz="2800" b="1">
                <a:latin typeface="Arial" panose="020B0604020202020204" pitchFamily="34" charset="0"/>
                <a:ea typeface="宋体" panose="02010600030101010101" pitchFamily="2" charset="-122"/>
              </a:rPr>
              <a:t>  </a:t>
            </a:r>
            <a:r>
              <a:rPr lang="zh-CN" altLang="en-US" sz="2800" b="1">
                <a:latin typeface="Arial" panose="020B0604020202020204" pitchFamily="34" charset="0"/>
                <a:ea typeface="宋体" panose="02010600030101010101" pitchFamily="2" charset="-122"/>
              </a:rPr>
              <a:t>李吉</a:t>
            </a:r>
            <a:r>
              <a:rPr lang="en-US" altLang="zh-CN" sz="2800" b="1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en-US" sz="2800" b="1">
                <a:latin typeface="Arial" panose="020B0604020202020204" pitchFamily="34" charset="0"/>
                <a:ea typeface="宋体" panose="02010600030101010101" pitchFamily="2" charset="-122"/>
              </a:rPr>
              <a:t>武汉光谷未来学校</a:t>
            </a:r>
            <a:endParaRPr lang="zh-CN" altLang="en-US" sz="28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0" y="4613275"/>
            <a:ext cx="12189460" cy="224472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389890" y="1124585"/>
            <a:ext cx="11529695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Make a video</a:t>
            </a:r>
            <a:r>
              <a:rPr lang="en-US" altLang="zh-CN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attract more memers to 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join Rickey’s music studio  </a:t>
            </a:r>
            <a:r>
              <a:rPr lang="en-US" altLang="zh-CN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post it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TikTok. </a:t>
            </a: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In your video: </a:t>
            </a:r>
            <a:endParaRPr lang="en-US" altLang="zh-CN" sz="36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28700" lvl="1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should 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introduce different types of music</a:t>
            </a:r>
            <a:r>
              <a:rPr lang="en-US" altLang="zh-CN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altLang="zh-CN" sz="36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28700" lvl="1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you should ask 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why they want to join our studio</a:t>
            </a:r>
            <a:r>
              <a:rPr lang="en-US" altLang="zh-CN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en-US" altLang="zh-CN" sz="36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" name="流程图: 可选过程 2"/>
          <p:cNvSpPr/>
          <p:nvPr/>
        </p:nvSpPr>
        <p:spPr>
          <a:xfrm>
            <a:off x="4583430" y="116205"/>
            <a:ext cx="2725420" cy="1007745"/>
          </a:xfrm>
          <a:prstGeom prst="flowChartAlternateProcess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4000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Homework</a:t>
            </a:r>
            <a:endParaRPr lang="en-US" altLang="zh-CN" sz="4000" b="1" i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82980" y="5012690"/>
            <a:ext cx="1058100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1">
              <a:lnSpc>
                <a:spcPct val="100000"/>
              </a:lnSpc>
              <a:buFont typeface="Arial" panose="020B0604020202020204" pitchFamily="34" charset="0"/>
            </a:pPr>
            <a:r>
              <a:rPr lang="en-US" altLang="zh-CN" sz="3600" b="1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You can refer to the reading materials(P</a:t>
            </a:r>
            <a:r>
              <a:rPr lang="en-US" altLang="zh-CN" sz="3600" b="1" i="1" baseline="-25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51, 56</a:t>
            </a:r>
            <a:r>
              <a:rPr lang="en-US" altLang="zh-CN" sz="3600" b="1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) and the videoTime(P</a:t>
            </a:r>
            <a:r>
              <a:rPr lang="en-US" altLang="zh-CN" sz="3600" b="1" i="1" baseline="-25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60</a:t>
            </a:r>
            <a:r>
              <a:rPr lang="en-US" altLang="zh-CN" sz="3600" b="1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) in this unit .</a:t>
            </a:r>
            <a:endParaRPr lang="en-US" altLang="zh-CN" sz="3600" b="1" i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3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0" y="827405"/>
            <a:ext cx="1214882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en-US" altLang="zh-CN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Thank you for your listening!</a:t>
            </a:r>
            <a:endParaRPr lang="en-US" altLang="zh-CN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0" name="图片 99"/>
          <p:cNvPicPr/>
          <p:nvPr/>
        </p:nvPicPr>
        <p:blipFill>
          <a:blip r:embed="rId1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47720" y="2071370"/>
            <a:ext cx="8255000" cy="44615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1" name="图片 100"/>
          <p:cNvPicPr/>
          <p:nvPr/>
        </p:nvPicPr>
        <p:blipFill>
          <a:blip r:embed="rId2">
            <a:clrChange>
              <a:clrFrom>
                <a:srgbClr val="EEEEEE">
                  <a:alpha val="100000"/>
                </a:srgbClr>
              </a:clrFrom>
              <a:clrTo>
                <a:srgbClr val="EEEEE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1920" y="2333625"/>
            <a:ext cx="3023870" cy="381508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" name="文本框 29"/>
          <p:cNvSpPr txBox="1"/>
          <p:nvPr/>
        </p:nvSpPr>
        <p:spPr>
          <a:xfrm>
            <a:off x="0" y="0"/>
            <a:ext cx="12191365" cy="9220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p>
            <a:r>
              <a:rPr lang="en-US" altLang="zh-CN" sz="4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en-US" altLang="zh-CN" sz="54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8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Teaching objectives       </a:t>
            </a:r>
            <a:r>
              <a:rPr lang="en-US" altLang="zh-CN" sz="4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92760" y="922020"/>
            <a:ext cx="11207115" cy="5631180"/>
          </a:xfrm>
          <a:prstGeom prst="rect">
            <a:avLst/>
          </a:prstGeom>
          <a:solidFill>
            <a:srgbClr val="9BD3EF"/>
          </a:solidFill>
        </p:spPr>
        <p:txBody>
          <a:bodyPr wrap="square" rtlCol="0">
            <a:spAutoFit/>
          </a:bodyPr>
          <a:p>
            <a:pPr algn="l"/>
            <a:r>
              <a:rPr lang="en-US" altLang="zh-CN" sz="4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 the class, you will be able to:</a:t>
            </a:r>
            <a:endParaRPr lang="en-US" altLang="zh-CN" sz="40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altLang="zh-CN" sz="40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zh-CN" sz="4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altLang="zh-C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Identify</a:t>
            </a:r>
            <a:r>
              <a:rPr lang="en-US" altLang="zh-CN" sz="4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different types of music.</a:t>
            </a:r>
            <a:endParaRPr lang="en-US" altLang="zh-CN" sz="40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zh-CN" sz="4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altLang="zh-C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 and get </a:t>
            </a:r>
            <a:r>
              <a:rPr lang="en-US" altLang="zh-CN" sz="4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information about students’ music preferences.</a:t>
            </a:r>
            <a:endParaRPr lang="en-US" altLang="zh-CN" sz="40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zh-CN" sz="4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altLang="zh-C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Talk about</a:t>
            </a:r>
            <a:r>
              <a:rPr lang="en-US" altLang="zh-CN" sz="4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my music preference and give reasons.</a:t>
            </a:r>
            <a:endParaRPr lang="en-US" altLang="zh-CN" sz="40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zh-CN" sz="4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en-US" altLang="zh-C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Conduct</a:t>
            </a:r>
            <a:r>
              <a:rPr lang="en-US" altLang="zh-CN" sz="4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interview about music preferences of my classmates.</a:t>
            </a:r>
            <a:endParaRPr lang="en-US" altLang="zh-CN" sz="40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  <p:bldLst>
      <p:bldP spid="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7113270" cy="685863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583815" y="1121410"/>
            <a:ext cx="2971165" cy="598805"/>
          </a:xfrm>
          <a:prstGeom prst="rect">
            <a:avLst/>
          </a:prstGeom>
          <a:noFill/>
          <a:ln w="50800" cmpd="sng">
            <a:solidFill>
              <a:srgbClr val="FFC0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7673975" y="231775"/>
            <a:ext cx="4045585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5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zh-CN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Music</a:t>
            </a:r>
            <a:r>
              <a:rPr lang="en-US" altLang="zh-CN" sz="5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the universal language of mankind.</a:t>
            </a:r>
            <a:endParaRPr lang="en-US" altLang="zh-CN" sz="5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右箭头 1"/>
          <p:cNvSpPr/>
          <p:nvPr/>
        </p:nvSpPr>
        <p:spPr>
          <a:xfrm>
            <a:off x="5555615" y="1305560"/>
            <a:ext cx="1887855" cy="219075"/>
          </a:xfrm>
          <a:prstGeom prst="rightArrow">
            <a:avLst/>
          </a:prstGeom>
          <a:gradFill>
            <a:gsLst>
              <a:gs pos="0">
                <a:srgbClr val="FECF40"/>
              </a:gs>
              <a:gs pos="100000">
                <a:srgbClr val="846C21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673975" y="4196715"/>
            <a:ext cx="404558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zh-CN" altLang="en-US" sz="4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音乐是人类的通用语言。</a:t>
            </a:r>
            <a:endParaRPr lang="zh-CN" altLang="en-US" sz="4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  <p:bldP spid="15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Rickey's music studio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1270" y="829945"/>
            <a:ext cx="12192635" cy="6028055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0" y="0"/>
            <a:ext cx="12191365" cy="156845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p>
            <a:r>
              <a:rPr lang="en-US" altLang="zh-CN" sz="4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altLang="zh-CN" sz="4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Welcome to Rickey’s music studio!</a:t>
            </a:r>
            <a:endParaRPr lang="en-US" altLang="zh-CN" sz="44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4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zh-CN" altLang="en-US" sz="3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欢迎来到</a:t>
            </a:r>
            <a:r>
              <a:rPr lang="en-US" altLang="zh-CN" sz="3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Rickey</a:t>
            </a:r>
            <a:r>
              <a:rPr lang="zh-CN" altLang="en-US" sz="3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的音乐工作室！</a:t>
            </a:r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0" name="图片 99"/>
          <p:cNvPicPr/>
          <p:nvPr/>
        </p:nvPicPr>
        <p:blipFill>
          <a:blip r:embed="rId5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rcRect l="24026" t="5931" r="25758"/>
          <a:stretch>
            <a:fillRect/>
          </a:stretch>
        </p:blipFill>
        <p:spPr>
          <a:xfrm>
            <a:off x="0" y="2993390"/>
            <a:ext cx="1916430" cy="3219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7" name="图片 106"/>
          <p:cNvPicPr/>
          <p:nvPr/>
        </p:nvPicPr>
        <p:blipFill>
          <a:blip r:embed="rId6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53040" y="2993390"/>
            <a:ext cx="1837690" cy="3219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-1270" y="6212840"/>
            <a:ext cx="12192000" cy="70675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p>
            <a:pPr algn="ctr"/>
            <a:r>
              <a:rPr lang="en-US" altLang="zh-CN" sz="4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be an interviewer of my studio!</a:t>
            </a:r>
            <a:endParaRPr lang="en-US" altLang="zh-CN" sz="40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7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0">
              <p:cMediaNode>
                <p:cTn id="23" fill="hold" display="1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30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9" name="图片 108"/>
          <p:cNvPicPr/>
          <p:nvPr/>
        </p:nvPicPr>
        <p:blipFill>
          <a:blip r:embed="rId1">
            <a:clrChange>
              <a:clrFrom>
                <a:srgbClr val="EAECEB">
                  <a:alpha val="100000"/>
                </a:srgbClr>
              </a:clrFrom>
              <a:clrTo>
                <a:srgbClr val="EAECEB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905" y="0"/>
            <a:ext cx="8599170" cy="68573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 rot="21420000">
            <a:off x="2551430" y="1073150"/>
            <a:ext cx="83807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Rickey’s Music Studio Training Handout</a:t>
            </a:r>
            <a:endParaRPr lang="en-US" altLang="zh-CN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 rot="21420000">
            <a:off x="4050030" y="2062480"/>
            <a:ext cx="48209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音乐工作室研学手册</a:t>
            </a:r>
            <a:endParaRPr lang="zh-CN" alt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 rot="21420000">
            <a:off x="4547870" y="3134995"/>
            <a:ext cx="482092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Name:________</a:t>
            </a:r>
            <a:endParaRPr lang="en-US" altLang="zh-CN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Age:__________</a:t>
            </a:r>
            <a:endParaRPr lang="en-US" altLang="zh-CN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0" name="图片 109"/>
          <p:cNvPicPr/>
          <p:nvPr/>
        </p:nvPicPr>
        <p:blipFill>
          <a:blip r:embed="rId2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21360000">
            <a:off x="2967990" y="4749165"/>
            <a:ext cx="2546985" cy="177990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" name="文本框 29"/>
          <p:cNvSpPr txBox="1"/>
          <p:nvPr/>
        </p:nvSpPr>
        <p:spPr>
          <a:xfrm>
            <a:off x="0" y="0"/>
            <a:ext cx="6911975" cy="583565"/>
          </a:xfrm>
          <a:prstGeom prst="rect">
            <a:avLst/>
          </a:prstGeom>
          <a:solidFill>
            <a:srgbClr val="FFC000">
              <a:alpha val="74000"/>
            </a:srgbClr>
          </a:solidFill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Know something about me and music.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23265" y="775970"/>
            <a:ext cx="112642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Training Activity 1:Decide whether these statements are T or F.</a:t>
            </a:r>
            <a:endParaRPr lang="en-US" altLang="zh-CN" sz="32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60020" y="1752600"/>
            <a:ext cx="112642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Classical music</a:t>
            </a: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is Rickey’s </a:t>
            </a:r>
            <a:r>
              <a:rPr lang="en-US" altLang="zh-CN" sz="3600" b="1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favorite type</a:t>
            </a: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of music.</a:t>
            </a:r>
            <a:endParaRPr lang="en-US" altLang="zh-CN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725" y="4303395"/>
            <a:ext cx="115951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2.I</a:t>
            </a:r>
            <a:r>
              <a:rPr lang="en-US" altLang="zh-CN" sz="36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much prefer</a:t>
            </a:r>
            <a:r>
              <a:rPr lang="en-US" altLang="zh-CN" sz="36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country music to 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Chinese traditional music</a:t>
            </a:r>
            <a:r>
              <a:rPr lang="en-US" altLang="zh-CN" sz="36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3600" b="1" i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60020" y="1798955"/>
            <a:ext cx="9965055" cy="598805"/>
          </a:xfrm>
          <a:prstGeom prst="rect">
            <a:avLst/>
          </a:prstGeom>
          <a:noFill/>
          <a:ln w="12700" cmpd="sng">
            <a:solidFill>
              <a:schemeClr val="tx1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60020" y="4349750"/>
            <a:ext cx="11595735" cy="598805"/>
          </a:xfrm>
          <a:prstGeom prst="rect">
            <a:avLst/>
          </a:prstGeom>
          <a:noFill/>
          <a:ln w="12700" cmpd="sng">
            <a:solidFill>
              <a:schemeClr val="tx1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02" name="图片 101"/>
          <p:cNvPicPr/>
          <p:nvPr/>
        </p:nvPicPr>
        <p:blipFill>
          <a:blip r:embed="rId1">
            <a:clrChange>
              <a:clrFrom>
                <a:srgbClr val="EEEEEE">
                  <a:alpha val="100000"/>
                </a:srgbClr>
              </a:clrFrom>
              <a:clrTo>
                <a:srgbClr val="EEEEE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83565"/>
            <a:ext cx="583565" cy="7962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文本框 8"/>
          <p:cNvSpPr txBox="1"/>
          <p:nvPr/>
        </p:nvSpPr>
        <p:spPr>
          <a:xfrm>
            <a:off x="160020" y="2397760"/>
            <a:ext cx="936371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sz="3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Ballad</a:t>
            </a:r>
            <a:r>
              <a:rPr lang="en-US" sz="36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36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民谣</a:t>
            </a:r>
            <a:r>
              <a:rPr lang="en-US" sz="36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is my favorite type of music.</a:t>
            </a:r>
            <a:endParaRPr lang="en-US" sz="3600" i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36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I listen to it, I </a:t>
            </a:r>
            <a:r>
              <a:rPr lang="en-US" sz="3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 always moved to tears</a:t>
            </a:r>
            <a:r>
              <a:rPr lang="en-US" sz="36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i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36345" y="3613150"/>
            <a:ext cx="48209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“Five Hundred Miles”</a:t>
            </a:r>
            <a:endParaRPr lang="en-US" altLang="zh-C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523730" y="2397760"/>
            <a:ext cx="454025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4400" b="1" i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F</a:t>
            </a:r>
            <a:endParaRPr lang="en-US" altLang="zh-CN" sz="4400" b="1" i="1">
              <a:solidFill>
                <a:srgbClr val="FF0000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7775" y="1184275"/>
            <a:ext cx="3324225" cy="5673725"/>
          </a:xfrm>
          <a:prstGeom prst="rect">
            <a:avLst/>
          </a:prstGeom>
        </p:spPr>
      </p:pic>
      <p:pic>
        <p:nvPicPr>
          <p:cNvPr id="2" name="fivehundredmiles mp3">
            <a:hlinkClick r:id="" action="ppaction://media"/>
          </p:cNvPr>
          <p:cNvPicPr/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99720" y="3613150"/>
            <a:ext cx="495300" cy="49530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3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1" animBg="1"/>
      <p:bldP spid="6" grpId="1" animBg="1"/>
      <p:bldP spid="12" grpId="0"/>
      <p:bldP spid="3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" name="文本框 29"/>
          <p:cNvSpPr txBox="1"/>
          <p:nvPr/>
        </p:nvSpPr>
        <p:spPr>
          <a:xfrm>
            <a:off x="0" y="0"/>
            <a:ext cx="6911975" cy="583565"/>
          </a:xfrm>
          <a:prstGeom prst="rect">
            <a:avLst/>
          </a:prstGeom>
          <a:solidFill>
            <a:srgbClr val="FFC000">
              <a:alpha val="74000"/>
            </a:srgbClr>
          </a:solidFill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Know something about me and music.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23265" y="775970"/>
            <a:ext cx="112642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Training Activity 1:Decide whether these stataments are T or F.</a:t>
            </a:r>
            <a:endParaRPr lang="en-US" altLang="zh-CN" sz="32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60020" y="1752600"/>
            <a:ext cx="112642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Classical music</a:t>
            </a: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is Rickey’s </a:t>
            </a:r>
            <a:r>
              <a:rPr lang="en-US" altLang="zh-CN" sz="3600" b="1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favorite type</a:t>
            </a: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of music.</a:t>
            </a:r>
            <a:endParaRPr lang="en-US" altLang="zh-CN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725" y="4303395"/>
            <a:ext cx="115951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2.I</a:t>
            </a:r>
            <a:r>
              <a:rPr lang="en-US" altLang="zh-CN" sz="3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much prefer</a:t>
            </a:r>
            <a:r>
              <a:rPr lang="en-US" altLang="zh-CN" sz="3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country music to 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Chinese traditional music</a:t>
            </a:r>
            <a:r>
              <a:rPr lang="en-US" altLang="zh-CN" sz="3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36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60020" y="1798955"/>
            <a:ext cx="9965055" cy="598805"/>
          </a:xfrm>
          <a:prstGeom prst="rect">
            <a:avLst/>
          </a:prstGeom>
          <a:noFill/>
          <a:ln w="12700" cmpd="sng">
            <a:solidFill>
              <a:schemeClr val="tx1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60020" y="4349750"/>
            <a:ext cx="11595735" cy="598805"/>
          </a:xfrm>
          <a:prstGeom prst="rect">
            <a:avLst/>
          </a:prstGeom>
          <a:noFill/>
          <a:ln w="12700" cmpd="sng">
            <a:solidFill>
              <a:schemeClr val="tx1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02" name="图片 101"/>
          <p:cNvPicPr/>
          <p:nvPr/>
        </p:nvPicPr>
        <p:blipFill>
          <a:blip r:embed="rId1">
            <a:clrChange>
              <a:clrFrom>
                <a:srgbClr val="EEEEEE">
                  <a:alpha val="100000"/>
                </a:srgbClr>
              </a:clrFrom>
              <a:clrTo>
                <a:srgbClr val="EEEEE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83565"/>
            <a:ext cx="583565" cy="7962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文本框 8"/>
          <p:cNvSpPr txBox="1"/>
          <p:nvPr/>
        </p:nvSpPr>
        <p:spPr>
          <a:xfrm>
            <a:off x="160020" y="2397760"/>
            <a:ext cx="936371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Ballad</a:t>
            </a:r>
            <a:r>
              <a:rPr lang="en-US" sz="3600" i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3600" i="1">
                <a:latin typeface="Times New Roman" panose="02020603050405020304" pitchFamily="18" charset="0"/>
                <a:cs typeface="Times New Roman" panose="02020603050405020304" pitchFamily="18" charset="0"/>
              </a:rPr>
              <a:t>民谣</a:t>
            </a:r>
            <a:r>
              <a:rPr lang="en-US" sz="3600" i="1">
                <a:latin typeface="Times New Roman" panose="02020603050405020304" pitchFamily="18" charset="0"/>
                <a:cs typeface="Times New Roman" panose="02020603050405020304" pitchFamily="18" charset="0"/>
              </a:rPr>
              <a:t>) is my favorite type of music.</a:t>
            </a:r>
            <a:endParaRPr lang="en-US" sz="36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i="1">
                <a:latin typeface="Times New Roman" panose="02020603050405020304" pitchFamily="18" charset="0"/>
                <a:cs typeface="Times New Roman" panose="02020603050405020304" pitchFamily="18" charset="0"/>
              </a:rPr>
              <a:t>When I listen to it, I </a:t>
            </a:r>
            <a:r>
              <a:rPr lang="en-US" sz="3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 always moved to tears</a:t>
            </a:r>
            <a:r>
              <a:rPr lang="en-US" sz="3600" i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36345" y="3613150"/>
            <a:ext cx="48209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“Five Hundred Miles”</a:t>
            </a:r>
            <a:endParaRPr lang="en-US" altLang="zh-C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five hundred miles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6545" y="3566795"/>
            <a:ext cx="755015" cy="614680"/>
          </a:xfrm>
          <a:prstGeom prst="rect">
            <a:avLst/>
          </a:prstGeom>
        </p:spPr>
      </p:pic>
      <p:pic>
        <p:nvPicPr>
          <p:cNvPr id="103" name="图片 102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" y="583565"/>
            <a:ext cx="3268345" cy="3854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4" name="图片 103"/>
          <p:cNvPicPr/>
          <p:nvPr/>
        </p:nvPicPr>
        <p:blipFill>
          <a:blip r:embed="rId6"/>
          <a:stretch>
            <a:fillRect/>
          </a:stretch>
        </p:blipFill>
        <p:spPr>
          <a:xfrm>
            <a:off x="2884170" y="593725"/>
            <a:ext cx="4965700" cy="38442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5" name="图片 104"/>
          <p:cNvPicPr/>
          <p:nvPr/>
        </p:nvPicPr>
        <p:blipFill>
          <a:blip r:embed="rId7"/>
          <a:stretch>
            <a:fillRect/>
          </a:stretch>
        </p:blipFill>
        <p:spPr>
          <a:xfrm>
            <a:off x="7566025" y="584200"/>
            <a:ext cx="4625975" cy="38093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右箭头 1"/>
          <p:cNvSpPr/>
          <p:nvPr/>
        </p:nvSpPr>
        <p:spPr>
          <a:xfrm rot="5400000">
            <a:off x="-127000" y="5288280"/>
            <a:ext cx="1839595" cy="139065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-24130" y="6212840"/>
            <a:ext cx="103333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Pipa: a kind of </a:t>
            </a:r>
            <a:r>
              <a:rPr lang="en-US" altLang="zh-CN" sz="3600" b="1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stringed instrument (</a:t>
            </a:r>
            <a:r>
              <a:rPr lang="zh-CN" altLang="en-US" sz="3600" b="1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弦乐器</a:t>
            </a:r>
            <a:r>
              <a:rPr lang="en-US" altLang="zh-CN" sz="3600" b="1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zh-CN" sz="3600" b="1" i="1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右箭头 11"/>
          <p:cNvSpPr/>
          <p:nvPr/>
        </p:nvSpPr>
        <p:spPr>
          <a:xfrm rot="5400000">
            <a:off x="4244340" y="4868545"/>
            <a:ext cx="966470" cy="106045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右箭头 12"/>
          <p:cNvSpPr/>
          <p:nvPr/>
        </p:nvSpPr>
        <p:spPr>
          <a:xfrm rot="5400000">
            <a:off x="9889490" y="4813300"/>
            <a:ext cx="966470" cy="1270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3729355" y="5360035"/>
            <a:ext cx="22237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36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Guzheng</a:t>
            </a:r>
            <a:endParaRPr lang="en-US" sz="3600" b="1" i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9691370" y="5360035"/>
            <a:ext cx="14947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36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Guqin</a:t>
            </a:r>
            <a:endParaRPr lang="en-US" sz="3600" b="1" i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29540" y="4948555"/>
            <a:ext cx="454025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4400" b="1" i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</a:t>
            </a:r>
            <a:endParaRPr lang="en-US" altLang="zh-CN" sz="4400" b="1" i="1">
              <a:solidFill>
                <a:srgbClr val="FF0000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  <p:custDataLst>
      <p:tags r:id="rId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62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1" animBg="1"/>
      <p:bldP spid="6" grpId="1" animBg="1"/>
      <p:bldP spid="2" grpId="0" animBg="1"/>
      <p:bldP spid="11" grpId="0"/>
      <p:bldP spid="12" grpId="0" animBg="1"/>
      <p:bldP spid="14" grpId="0"/>
      <p:bldP spid="14" grpId="1"/>
      <p:bldP spid="13" grpId="0" animBg="1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" name="文本框 29"/>
          <p:cNvSpPr txBox="1"/>
          <p:nvPr/>
        </p:nvSpPr>
        <p:spPr>
          <a:xfrm>
            <a:off x="0" y="0"/>
            <a:ext cx="6911975" cy="583565"/>
          </a:xfrm>
          <a:prstGeom prst="rect">
            <a:avLst/>
          </a:prstGeom>
          <a:solidFill>
            <a:srgbClr val="FFC000">
              <a:alpha val="74000"/>
            </a:srgbClr>
          </a:solidFill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Know something about me and music.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23265" y="775970"/>
            <a:ext cx="112642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Training Activity 1:Decide whether these statements are T or F.</a:t>
            </a:r>
            <a:endParaRPr lang="en-US" altLang="zh-CN" sz="32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60020" y="1551940"/>
            <a:ext cx="1182687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3.I </a:t>
            </a:r>
            <a:r>
              <a:rPr lang="en-US" altLang="zh-CN" sz="3600" b="1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</a:t>
            </a: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also </a:t>
            </a:r>
            <a:r>
              <a:rPr lang="en-US" altLang="zh-CN" sz="3600" b="1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fond of</a:t>
            </a: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hip-hop</a:t>
            </a: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and when I listen to it, I get carried away.</a:t>
            </a:r>
            <a:endParaRPr lang="en-US" altLang="zh-CN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60020" y="4053205"/>
            <a:ext cx="1159510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4.“Love story” by Taylor Swift always </a:t>
            </a:r>
            <a:r>
              <a:rPr lang="en-US" altLang="zh-CN" sz="3600" b="1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touches my heart</a:t>
            </a: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, and it </a:t>
            </a:r>
            <a:r>
              <a:rPr lang="en-US" altLang="zh-CN" sz="3600" b="1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reminds me of people I deeply love</a:t>
            </a: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98755" y="1595120"/>
            <a:ext cx="11748770" cy="1132205"/>
          </a:xfrm>
          <a:prstGeom prst="rect">
            <a:avLst/>
          </a:prstGeom>
          <a:noFill/>
          <a:ln w="12700" cmpd="sng">
            <a:solidFill>
              <a:schemeClr val="tx1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160020" y="4090035"/>
            <a:ext cx="11045190" cy="1125220"/>
          </a:xfrm>
          <a:prstGeom prst="rect">
            <a:avLst/>
          </a:prstGeom>
          <a:noFill/>
          <a:ln w="12700" cmpd="sng">
            <a:solidFill>
              <a:schemeClr val="tx1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02" name="图片 101"/>
          <p:cNvPicPr/>
          <p:nvPr/>
        </p:nvPicPr>
        <p:blipFill>
          <a:blip r:embed="rId1">
            <a:clrChange>
              <a:clrFrom>
                <a:srgbClr val="EEEEEE">
                  <a:alpha val="100000"/>
                </a:srgbClr>
              </a:clrFrom>
              <a:clrTo>
                <a:srgbClr val="EEEEE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83565"/>
            <a:ext cx="583565" cy="7962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160020" y="2840355"/>
            <a:ext cx="104051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•be/get carried away</a:t>
            </a:r>
            <a:endParaRPr lang="en-US" altLang="zh-CN" sz="32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6" name="图片 105"/>
          <p:cNvPicPr/>
          <p:nvPr/>
        </p:nvPicPr>
        <p:blipFill>
          <a:blip r:embed="rId2"/>
          <a:stretch>
            <a:fillRect/>
          </a:stretch>
        </p:blipFill>
        <p:spPr>
          <a:xfrm>
            <a:off x="4667885" y="3916045"/>
            <a:ext cx="3658235" cy="29419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7" name="图片 106"/>
          <p:cNvPicPr/>
          <p:nvPr/>
        </p:nvPicPr>
        <p:blipFill>
          <a:blip r:embed="rId3"/>
          <a:stretch>
            <a:fillRect/>
          </a:stretch>
        </p:blipFill>
        <p:spPr>
          <a:xfrm>
            <a:off x="8326120" y="3898900"/>
            <a:ext cx="3865880" cy="2959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文本框 11"/>
          <p:cNvSpPr txBox="1"/>
          <p:nvPr/>
        </p:nvSpPr>
        <p:spPr>
          <a:xfrm>
            <a:off x="2916555" y="2072005"/>
            <a:ext cx="454025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4400" b="1" i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F</a:t>
            </a:r>
            <a:endParaRPr lang="en-US" altLang="zh-CN" sz="4400" b="1" i="1">
              <a:solidFill>
                <a:srgbClr val="FF0000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98755" y="3332480"/>
            <a:ext cx="799338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3200" b="1" i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get very excited or lose control of your feelings</a:t>
            </a:r>
            <a:endParaRPr lang="zh-CN" altLang="en-US"/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  <p:bldP spid="2" grpId="1" animBg="1"/>
      <p:bldP spid="12" grpId="0"/>
      <p:bldP spid="3" grpId="0"/>
      <p:bldP spid="6" grpId="0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9.xml><?xml version="1.0" encoding="utf-8"?>
<p:tagLst xmlns:p="http://schemas.openxmlformats.org/presentationml/2006/main">
  <p:tag name="KSO_WM_UNIT_PLACING_PICTURE_USER_VIEWPORT" val="{&quot;height&quot;:8640,&quot;width&quot;:8925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1.xml><?xml version="1.0" encoding="utf-8"?>
<p:tagLst xmlns:p="http://schemas.openxmlformats.org/presentationml/2006/main">
  <p:tag name="KSO_WM_MEDIACOVER_FLAG" val="1"/>
  <p:tag name="KSO_WM_UNIT_MEDIACOVER_BTN_STATE" val="1"/>
  <p:tag name="KSO_WM_UNIT_MEDIACOVER_BTNRECT" val="9370*4516*459*459"/>
  <p:tag name="KSO_WM_UNIT_MEDIACOVER_STYLEID" val="1"/>
  <p:tag name="KSO_WM_UNIT_MEDIACOVER_TEXTSTATE" val="0"/>
  <p:tag name="KSO_WM_UNIT_MEDIACOVER_BTN_POS" val="c"/>
  <p:tag name="KSO_WM_UNIT_MEDIACOVER_BTN_STYLE" val="ee0bc779c1f3d7f3e90c96344320e69a"/>
  <p:tag name="KSO_WM_UNIT_MEDIACOVER_RGB" val="000000"/>
  <p:tag name="KSO_WM_UNIT_MEDIACOVER_TRANSPARENCY" val="0.5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9.xml><?xml version="1.0" encoding="utf-8"?>
<p:tagLst xmlns:p="http://schemas.openxmlformats.org/presentationml/2006/main">
  <p:tag name="KSO_WM_UNIT_TABLE_BEAUTIFY" val="smartTable{dd37af4c-9864-48f8-b784-cb831e30a12c}"/>
  <p:tag name="TABLE_ENDDRAG_ORIGIN_RECT" val="888*422"/>
  <p:tag name="TABLE_ENDDRAG_RECT" val="55*108*888*422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2.xml><?xml version="1.0" encoding="utf-8"?>
<p:tagLst xmlns:p="http://schemas.openxmlformats.org/presentationml/2006/main">
  <p:tag name="KSO_WM_UNIT_TABLE_BEAUTIFY" val="smartTable{dd37af4c-9864-48f8-b784-cb831e30a12c}"/>
  <p:tag name="TABLE_ENDDRAG_ORIGIN_RECT" val="930*425"/>
  <p:tag name="TABLE_ENDDRAG_RECT" val="13*108*930*425"/>
</p:tagLst>
</file>

<file path=ppt/tags/tag8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5.xml><?xml version="1.0" encoding="utf-8"?>
<p:tagLst xmlns:p="http://schemas.openxmlformats.org/presentationml/2006/main">
  <p:tag name="TABLE_ENDDRAG_ORIGIN_RECT" val="831*259"/>
  <p:tag name="TABLE_ENDDRAG_RECT" val="100*84*831*259"/>
</p:tagLst>
</file>

<file path=ppt/tags/tag8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7.xml><?xml version="1.0" encoding="utf-8"?>
<p:tagLst xmlns:p="http://schemas.openxmlformats.org/presentationml/2006/main">
  <p:tag name="KSO_WM_UNIT_PLACING_PICTURE_USER_VIEWPORT" val="{&quot;height&quot;:5982,&quot;width&quot;:5445}"/>
</p:tagLst>
</file>

<file path=ppt/tags/tag88.xml><?xml version="1.0" encoding="utf-8"?>
<p:tagLst xmlns:p="http://schemas.openxmlformats.org/presentationml/2006/main">
  <p:tag name="KSO_WM_UNIT_TABLE_BEAUTIFY" val="smartTable{dd37af4c-9864-48f8-b784-cb831e30a12c}"/>
  <p:tag name="TABLE_ENDDRAG_ORIGIN_RECT" val="930*168"/>
  <p:tag name="TABLE_ENDDRAG_RECT" val="14*193*930*168"/>
</p:tagLst>
</file>

<file path=ppt/tags/tag8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5906</Words>
  <Application>WPS 演示</Application>
  <PresentationFormat>宽屏</PresentationFormat>
  <Paragraphs>338</Paragraphs>
  <Slides>21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34" baseType="lpstr">
      <vt:lpstr>Arial</vt:lpstr>
      <vt:lpstr>宋体</vt:lpstr>
      <vt:lpstr>Wingdings</vt:lpstr>
      <vt:lpstr>Wingdings</vt:lpstr>
      <vt:lpstr>微软雅黑</vt:lpstr>
      <vt:lpstr>Times New Roman</vt:lpstr>
      <vt:lpstr>Arial Unicode MS</vt:lpstr>
      <vt:lpstr>Calibri</vt:lpstr>
      <vt:lpstr>HelveticaNeue</vt:lpstr>
      <vt:lpstr>Corbel</vt:lpstr>
      <vt:lpstr>华文新魏</vt:lpstr>
      <vt:lpstr>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24147</cp:lastModifiedBy>
  <cp:revision>243</cp:revision>
  <dcterms:created xsi:type="dcterms:W3CDTF">2019-06-19T02:08:00Z</dcterms:created>
  <dcterms:modified xsi:type="dcterms:W3CDTF">2023-02-12T12:22:31Z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2052-11.8.2.8411</vt:lpwstr>
  </property>
  <property fmtid="{D5CDD505-2E9C-101B-9397-08002B2CF9AE}" pid="3" name="ICV">
    <vt:lpwstr>5389007410CE4156A1F3B98C711426C3</vt:lpwstr>
  </property>
</Properties>
</file>