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430" r:id="rId3"/>
    <p:sldId id="270" r:id="rId4"/>
    <p:sldId id="400" r:id="rId5"/>
    <p:sldId id="401" r:id="rId6"/>
    <p:sldId id="402" r:id="rId8"/>
    <p:sldId id="403" r:id="rId9"/>
    <p:sldId id="404" r:id="rId10"/>
    <p:sldId id="405" r:id="rId11"/>
    <p:sldId id="406" r:id="rId12"/>
    <p:sldId id="407" r:id="rId13"/>
    <p:sldId id="416" r:id="rId14"/>
    <p:sldId id="417" r:id="rId15"/>
    <p:sldId id="418" r:id="rId16"/>
    <p:sldId id="419" r:id="rId17"/>
    <p:sldId id="420" r:id="rId18"/>
    <p:sldId id="421" r:id="rId19"/>
    <p:sldId id="392" r:id="rId20"/>
    <p:sldId id="393" r:id="rId21"/>
    <p:sldId id="394" r:id="rId22"/>
    <p:sldId id="395" r:id="rId23"/>
    <p:sldId id="332" r:id="rId24"/>
    <p:sldId id="277" r:id="rId25"/>
    <p:sldId id="278" r:id="rId26"/>
    <p:sldId id="39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1"/>
        <p:guide pos="385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76770"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slideLayout" Target="../slideLayouts/slideLayout2.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tags" Target="../tags/tag25.xml"/><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9605"/>
            <a:ext cx="11751310" cy="26123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7195" y="88455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largest analysis of depression and the gut microbiome to date, published in December, found several types of bacteria notably increased or decreased in people with symptoms of depression.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891540"/>
          </a:xfrm>
          <a:prstGeom prst="rect">
            <a:avLst/>
          </a:prstGeom>
          <a:noFill/>
        </p:spPr>
        <p:txBody>
          <a:bodyPr wrap="square" rtlCol="0">
            <a:spAutoFit/>
          </a:bodyPr>
          <a:lstStyle/>
          <a:p>
            <a:pPr algn="l">
              <a:buClrTx/>
              <a:buSzTx/>
              <a:buFontTx/>
            </a:pPr>
            <a:r>
              <a:rPr sz="2600">
                <a:ea typeface="华文中宋" panose="02010600040101010101" charset="-122"/>
              </a:rPr>
              <a:t>去年12月发表的一项迄今为止对抑郁症和肠道微生物组的最大分析发现，有抑郁症症状的人体内几种细菌显著增加或减少。</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6485"/>
            <a:ext cx="11751310" cy="29051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7195" y="3881120"/>
            <a:ext cx="1144079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An individual who does not consume enough fiber, for example, may experience a decrease in butyrate-producing bacteria, leading to stress and inflammation and, potentially, symptoms of depression.</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52495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271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例如，一个没有摄入足够纤维的人，产生丁酸盐的细菌可能会减少，导致压力和炎症，并可能出现抑郁症状。</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112838" y="164465"/>
            <a:ext cx="9966325" cy="1076325"/>
          </a:xfrm>
          <a:prstGeom prst="rect">
            <a:avLst/>
          </a:prstGeom>
          <a:noFill/>
        </p:spPr>
        <p:txBody>
          <a:bodyPr wrap="square" rtlCol="0" anchor="t">
            <a:spAutoFit/>
          </a:bodyPr>
          <a:p>
            <a:pPr algn="ctr">
              <a:buClrTx/>
              <a:buSzTx/>
              <a:buFontTx/>
            </a:pPr>
            <a:r>
              <a:rPr lang="en-US" altLang="zh-CN" sz="3200" b="1"/>
              <a:t>3. ChatGPT can find and fix the bugs in computer code</a:t>
            </a:r>
            <a:endParaRPr lang="en-US" altLang="zh-CN" sz="3200" b="1"/>
          </a:p>
          <a:p>
            <a:pPr algn="ctr">
              <a:buClrTx/>
              <a:buSzTx/>
              <a:buFontTx/>
            </a:pPr>
            <a:r>
              <a:rPr lang="zh-CN" altLang="zh-CN" sz="2800" b="1" kern="0">
                <a:solidFill>
                  <a:srgbClr val="ED7D31"/>
                </a:solidFill>
                <a:latin typeface="微软雅黑" panose="020B0503020204020204" charset="-122"/>
                <a:ea typeface="微软雅黑" panose="020B0503020204020204" charset="-122"/>
                <a:cs typeface="Arial" panose="020B0604020202020204" pitchFamily="34" charset="0"/>
              </a:rPr>
              <a:t>  ChatGPT可以发现和修复计算机代码中的错误</a:t>
            </a:r>
            <a:r>
              <a:rPr lang="en-US" altLang="zh-CN" sz="3200" b="1"/>
              <a:t> </a:t>
            </a:r>
            <a:endParaRPr lang="en-US" altLang="zh-CN" sz="3200" b="1"/>
          </a:p>
        </p:txBody>
      </p:sp>
      <p:pic>
        <p:nvPicPr>
          <p:cNvPr id="100" name="图片 99"/>
          <p:cNvPicPr>
            <a:picLocks noChangeAspect="1"/>
          </p:cNvPicPr>
          <p:nvPr/>
        </p:nvPicPr>
        <p:blipFill>
          <a:blip r:embed="rId2"/>
          <a:stretch>
            <a:fillRect/>
          </a:stretch>
        </p:blipFill>
        <p:spPr>
          <a:xfrm>
            <a:off x="1712112" y="1365250"/>
            <a:ext cx="8576005" cy="48240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6205" y="733425"/>
            <a:ext cx="11997055" cy="5939155"/>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 CHATBOT developed by tech company OpenAl can find and fix</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bugs in software just as well as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standard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machine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learning approaches can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 beats them when aided by follow-up questions.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number of tools exist that use artificial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intelligence to check programming code to ensure there are no mistakes.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Dominik Sobania at Johannes Gutenberg University in Mainz,</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Germany,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his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colleagues</a:t>
            </a:r>
            <a:r>
              <a:rPr lang="en-US" altLang="zh-CN" sz="2000">
                <a:latin typeface="Times New Roman" panose="02020603050405020304" charset="0"/>
                <a:cs typeface="Times New Roman" panose="02020603050405020304" charset="0"/>
              </a:rPr>
              <a:t> sought to see how well ChatGPT could do this compared with other Al-powered coding support tools. They first asked ChatGPT to answer questions taken from the QuixBug </a:t>
            </a:r>
            <a:r>
              <a:rPr lang="en-US" altLang="zh-CN" sz="2000">
                <a:solidFill>
                  <a:srgbClr val="0000FF"/>
                </a:solidFill>
                <a:latin typeface="Times New Roman" panose="02020603050405020304" charset="0"/>
                <a:cs typeface="Times New Roman" panose="02020603050405020304" charset="0"/>
              </a:rPr>
              <a:t>benchmark </a:t>
            </a:r>
            <a:r>
              <a:rPr lang="en-US" altLang="zh-CN" sz="2000">
                <a:latin typeface="Times New Roman" panose="02020603050405020304" charset="0"/>
                <a:cs typeface="Times New Roman" panose="02020603050405020304" charset="0"/>
              </a:rPr>
              <a:t>dataset, which is a series of small but challenging programming problems. For example, they gave the Al a small snippet of code and asked:“Does this program have a bug? How do you fix it?”</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ChatGPT managed to correctly answer 19 out of 40 queries put to it-</a:t>
            </a:r>
            <a:r>
              <a:rPr lang="en-US" altLang="zh-CN" sz="2000">
                <a:solidFill>
                  <a:srgbClr val="0000FF"/>
                </a:solidFill>
                <a:latin typeface="Times New Roman" panose="02020603050405020304" charset="0"/>
                <a:cs typeface="Times New Roman" panose="02020603050405020304" charset="0"/>
              </a:rPr>
              <a:t>comparable </a:t>
            </a:r>
            <a:r>
              <a:rPr lang="en-US" altLang="zh-CN" sz="2000">
                <a:latin typeface="Times New Roman" panose="02020603050405020304" charset="0"/>
                <a:cs typeface="Times New Roman" panose="02020603050405020304" charset="0"/>
              </a:rPr>
              <a:t>with two other deep learning-based code fixing approaches, called CoCoNuT and Codex. That roughly 50 per cent success rate was considered state-of-the-art for such tools before ChatGPT.</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The researchers then </a:t>
            </a:r>
            <a:r>
              <a:rPr lang="en-US" altLang="zh-CN" sz="2000" u="sng">
                <a:solidFill>
                  <a:srgbClr val="FF0000"/>
                </a:solidFill>
                <a:latin typeface="Times New Roman" panose="02020603050405020304" charset="0"/>
                <a:cs typeface="Times New Roman" panose="02020603050405020304" charset="0"/>
              </a:rPr>
              <a:t>utilised</a:t>
            </a:r>
            <a:r>
              <a:rPr lang="en-US" altLang="zh-CN" sz="2000">
                <a:solidFill>
                  <a:srgbClr val="FF0000"/>
                </a:solidFill>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ChatGPT’s conversational </a:t>
            </a:r>
            <a:r>
              <a:rPr lang="en-US" altLang="zh-CN" sz="2000">
                <a:solidFill>
                  <a:srgbClr val="0000FF"/>
                </a:solidFill>
                <a:latin typeface="Times New Roman" panose="02020603050405020304" charset="0"/>
                <a:cs typeface="Times New Roman" panose="02020603050405020304" charset="0"/>
              </a:rPr>
              <a:t>interface </a:t>
            </a:r>
            <a:r>
              <a:rPr lang="en-US" altLang="zh-CN" sz="2000">
                <a:latin typeface="Times New Roman" panose="02020603050405020304" charset="0"/>
                <a:cs typeface="Times New Roman" panose="02020603050405020304" charset="0"/>
              </a:rPr>
              <a:t>to ask follow-up questions that a user would pose if they tried to insert the corrected code into a programming tool.</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This approach highlighted where ChatGPT’s solution was incorrect and meant that in 31 of the 40 queries, ChatGPT solved the issue (arXiv,doi.org/jtxf). “That was really surprising, because we haven’t seen it before,“ says Sobania. “That’s something new.” Sobania expects ChatGPT or similar systems to be deployed as an additional trouble shooting tool for programmers in the future.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This is a good idea, but human oversight is still needed, says Alan Woodward at the University of Surrey in the UK. “We don’t want to rely totally on the Al as it is not </a:t>
            </a:r>
            <a:r>
              <a:rPr lang="en-US" altLang="zh-CN" sz="2000">
                <a:solidFill>
                  <a:srgbClr val="0000FF"/>
                </a:solidFill>
                <a:latin typeface="Times New Roman" panose="02020603050405020304" charset="0"/>
                <a:cs typeface="Times New Roman" panose="02020603050405020304" charset="0"/>
              </a:rPr>
              <a:t>infallible</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p:txBody>
      </p:sp>
      <p:sp>
        <p:nvSpPr>
          <p:cNvPr id="1048598" name="文本框 4"/>
          <p:cNvSpPr txBox="1"/>
          <p:nvPr/>
        </p:nvSpPr>
        <p:spPr>
          <a:xfrm>
            <a:off x="1852930" y="65405"/>
            <a:ext cx="69500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新科学家</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阅读理解</a:t>
            </a:r>
            <a:endParaRPr kumimoji="1" lang="zh-CN" altLang="zh-CN" sz="2800" b="1" dirty="0">
              <a:solidFill>
                <a:sysClr val="window" lastClr="FFFFFF"/>
              </a:solidFill>
              <a:sym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199640" y="655320"/>
            <a:ext cx="8849995" cy="2306320"/>
          </a:xfrm>
          <a:prstGeom prst="rect">
            <a:avLst/>
          </a:prstGeom>
          <a:solidFill>
            <a:schemeClr val="accent6">
              <a:lumMod val="20000"/>
              <a:lumOff val="80000"/>
            </a:schemeClr>
          </a:solidFill>
          <a:ln w="34925" cmpd="sng">
            <a:noFill/>
            <a:prstDash val="sysDash"/>
          </a:ln>
        </p:spPr>
        <p:txBody>
          <a:bodyPr wrap="square">
            <a:spAutoFit/>
          </a:bodyPr>
          <a:p>
            <a:pPr algn="just" fontAlgn="auto">
              <a:lnSpc>
                <a:spcPct val="120000"/>
              </a:lnSpc>
            </a:pPr>
            <a:r>
              <a:rPr lang="en-US" sz="2400" b="0" i="0" smtClean="0">
                <a:latin typeface="Times New Roman" panose="02020603050405020304" charset="0"/>
                <a:ea typeface="华文中宋" panose="02010600040101010101" charset="-122"/>
                <a:cs typeface="Times New Roman" panose="02020603050405020304" charset="0"/>
              </a:rPr>
              <a:t>1. What does paragraph 2 focus on? </a:t>
            </a:r>
            <a:endParaRPr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The test about h</a:t>
            </a:r>
            <a:r>
              <a:rPr lang="en-US" altLang="zh-CN" sz="2400">
                <a:latin typeface="Times New Roman" panose="02020603050405020304" charset="0"/>
                <a:cs typeface="Times New Roman" panose="02020603050405020304" charset="0"/>
                <a:sym typeface="+mn-ea"/>
              </a:rPr>
              <a:t>ow well ChatGPT works</a:t>
            </a:r>
            <a:r>
              <a:rPr lang="en-US" sz="2400" b="0" i="0" smtClean="0">
                <a:latin typeface="Times New Roman" panose="02020603050405020304" charset="0"/>
                <a:ea typeface="华文中宋" panose="02010600040101010101" charset="-122"/>
                <a:cs typeface="Times New Roman" panose="02020603050405020304" charset="0"/>
              </a:rPr>
              <a:t>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lang="en-US" sz="2400" smtClean="0">
                <a:latin typeface="Times New Roman" panose="02020603050405020304" charset="0"/>
                <a:ea typeface="华文中宋" panose="02010600040101010101" charset="-122"/>
                <a:cs typeface="Times New Roman" panose="02020603050405020304" charset="0"/>
                <a:sym typeface="+mn-ea"/>
              </a:rPr>
              <a:t>B</a:t>
            </a:r>
            <a:r>
              <a:rPr sz="2400" smtClean="0">
                <a:latin typeface="Times New Roman" panose="02020603050405020304" charset="0"/>
                <a:ea typeface="华文中宋" panose="02010600040101010101" charset="-122"/>
                <a:cs typeface="Times New Roman" panose="02020603050405020304" charset="0"/>
                <a:sym typeface="+mn-ea"/>
              </a:rPr>
              <a:t>.</a:t>
            </a:r>
            <a:r>
              <a:rPr lang="en-US" sz="2400" smtClean="0">
                <a:latin typeface="Times New Roman" panose="02020603050405020304" charset="0"/>
                <a:ea typeface="华文中宋" panose="02010600040101010101" charset="-122"/>
                <a:cs typeface="Times New Roman" panose="02020603050405020304" charset="0"/>
                <a:sym typeface="+mn-ea"/>
              </a:rPr>
              <a:t> The popularity of ChatGPT in Germany</a:t>
            </a:r>
            <a:endParaRPr lang="en-US" sz="2400" smtClean="0">
              <a:latin typeface="Times New Roman" panose="02020603050405020304" charset="0"/>
              <a:ea typeface="华文中宋" panose="02010600040101010101" charset="-122"/>
              <a:cs typeface="Times New Roman" panose="02020603050405020304" charset="0"/>
              <a:sym typeface="+mn-ea"/>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C.</a:t>
            </a:r>
            <a:r>
              <a:rPr lang="en-US" sz="2400" b="0" i="0" smtClean="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cs typeface="Times New Roman" panose="02020603050405020304" charset="0"/>
                <a:sym typeface="+mn-ea"/>
              </a:rPr>
              <a:t>The procedures to developing </a:t>
            </a:r>
            <a:r>
              <a:rPr lang="en-US" altLang="zh-CN" sz="2400">
                <a:latin typeface="Times New Roman" panose="02020603050405020304" charset="0"/>
                <a:cs typeface="Times New Roman" panose="02020603050405020304" charset="0"/>
                <a:sym typeface="+mn-ea"/>
              </a:rPr>
              <a:t>ChatGPT </a:t>
            </a:r>
            <a:r>
              <a:rPr lang="en-US" sz="2400">
                <a:latin typeface="Times New Roman" panose="02020603050405020304" charset="0"/>
                <a:cs typeface="Times New Roman" panose="02020603050405020304" charset="0"/>
                <a:sym typeface="+mn-ea"/>
              </a:rPr>
              <a:t>    	</a:t>
            </a:r>
            <a:endParaRPr lang="en-US" sz="2400">
              <a:latin typeface="Times New Roman" panose="02020603050405020304" charset="0"/>
              <a:cs typeface="Times New Roman" panose="02020603050405020304" charset="0"/>
              <a:sym typeface="+mn-ea"/>
            </a:endParaRPr>
          </a:p>
          <a:p>
            <a:pPr algn="just" fontAlgn="auto">
              <a:lnSpc>
                <a:spcPct val="120000"/>
              </a:lnSpc>
            </a:pPr>
            <a:r>
              <a:rPr lang="en-US" sz="2400">
                <a:latin typeface="Times New Roman" panose="02020603050405020304" charset="0"/>
                <a:cs typeface="Times New Roman" panose="02020603050405020304" charset="0"/>
                <a:sym typeface="+mn-ea"/>
              </a:rPr>
              <a:t>D. </a:t>
            </a:r>
            <a:r>
              <a:rPr lang="en-US" sz="2400" smtClean="0">
                <a:latin typeface="Times New Roman" panose="02020603050405020304" charset="0"/>
                <a:ea typeface="华文中宋" panose="02010600040101010101" charset="-122"/>
                <a:cs typeface="Times New Roman" panose="02020603050405020304" charset="0"/>
                <a:sym typeface="+mn-ea"/>
              </a:rPr>
              <a:t>The various functions of ChatGPT</a:t>
            </a:r>
            <a:endParaRPr lang="en-US" sz="2400">
              <a:latin typeface="Times New Roman" panose="02020603050405020304" charset="0"/>
              <a:cs typeface="Times New Roman" panose="02020603050405020304" charset="0"/>
              <a:sym typeface="+mn-ea"/>
            </a:endParaRPr>
          </a:p>
        </p:txBody>
      </p:sp>
      <p:sp>
        <p:nvSpPr>
          <p:cNvPr id="11" name="矩形 10"/>
          <p:cNvSpPr/>
          <p:nvPr/>
        </p:nvSpPr>
        <p:spPr>
          <a:xfrm>
            <a:off x="2199640" y="3413760"/>
            <a:ext cx="8848725" cy="1420495"/>
          </a:xfrm>
          <a:prstGeom prst="rect">
            <a:avLst/>
          </a:prstGeom>
          <a:solidFill>
            <a:schemeClr val="bg2"/>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2.What does the underlined word “</a:t>
            </a:r>
            <a:r>
              <a:rPr lang="en-US" altLang="zh-CN" sz="2400">
                <a:solidFill>
                  <a:srgbClr val="FF0000"/>
                </a:solidFill>
                <a:latin typeface="Times New Roman" panose="02020603050405020304" charset="0"/>
                <a:cs typeface="Times New Roman" panose="02020603050405020304" charset="0"/>
                <a:sym typeface="+mn-ea"/>
              </a:rPr>
              <a:t>utilise</a:t>
            </a:r>
            <a:r>
              <a:rPr lang="en-US" sz="2400" b="0" i="0" smtClean="0">
                <a:latin typeface="Times New Roman" panose="02020603050405020304" charset="0"/>
                <a:ea typeface="华文中宋" panose="02010600040101010101" charset="-122"/>
                <a:cs typeface="Times New Roman" panose="02020603050405020304" charset="0"/>
              </a:rPr>
              <a:t>” </a:t>
            </a:r>
            <a:r>
              <a:rPr lang="en-US" sz="2400" smtClean="0">
                <a:latin typeface="Times New Roman" panose="02020603050405020304" charset="0"/>
                <a:ea typeface="华文中宋" panose="02010600040101010101" charset="-122"/>
                <a:cs typeface="Times New Roman" panose="02020603050405020304" charset="0"/>
                <a:sym typeface="+mn-ea"/>
              </a:rPr>
              <a:t>mean </a:t>
            </a:r>
            <a:r>
              <a:rPr lang="en-US" sz="2400" b="0" i="0" smtClean="0">
                <a:latin typeface="Times New Roman" panose="02020603050405020304" charset="0"/>
                <a:ea typeface="华文中宋" panose="02010600040101010101" charset="-122"/>
                <a:cs typeface="Times New Roman" panose="02020603050405020304" charset="0"/>
              </a:rPr>
              <a:t>in Paragraph 2?</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make use of      		B. break away from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C. catch up with      		D. get hold of</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253365" y="3905885"/>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290195" y="144399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2199640" y="5446395"/>
            <a:ext cx="8849995" cy="977265"/>
          </a:xfrm>
          <a:prstGeom prst="rect">
            <a:avLst/>
          </a:prstGeom>
          <a:solidFill>
            <a:schemeClr val="accent2">
              <a:lumMod val="20000"/>
              <a:lumOff val="80000"/>
            </a:schemeClr>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3. What’s the </a:t>
            </a:r>
            <a:r>
              <a:rPr lang="en-US" altLang="zh-CN" sz="2400">
                <a:latin typeface="Times New Roman" panose="02020603050405020304" charset="0"/>
                <a:cs typeface="Times New Roman" panose="02020603050405020304" charset="0"/>
                <a:sym typeface="+mn-ea"/>
              </a:rPr>
              <a:t>Alan Woodward’s attitude towards the application of AI</a:t>
            </a:r>
            <a:r>
              <a:rPr lang="en-US" sz="2400" b="0" i="0" smtClean="0">
                <a:latin typeface="Times New Roman" panose="02020603050405020304" charset="0"/>
                <a:ea typeface="华文中宋" panose="02010600040101010101" charset="-122"/>
                <a:cs typeface="Times New Roman" panose="02020603050405020304" charset="0"/>
              </a:rPr>
              <a:t>?</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indifferent      B. approving        </a:t>
            </a:r>
            <a:r>
              <a:rPr lang="en-US" sz="2400" smtClean="0">
                <a:latin typeface="Times New Roman" panose="02020603050405020304" charset="0"/>
                <a:ea typeface="华文中宋" panose="02010600040101010101" charset="-122"/>
                <a:cs typeface="Times New Roman" panose="02020603050405020304" charset="0"/>
                <a:sym typeface="+mn-ea"/>
              </a:rPr>
              <a:t>C. objective         </a:t>
            </a:r>
            <a:r>
              <a:rPr lang="en-US" sz="2400" b="0" i="0" smtClean="0">
                <a:latin typeface="Times New Roman" panose="02020603050405020304" charset="0"/>
                <a:ea typeface="华文中宋" panose="02010600040101010101" charset="-122"/>
                <a:cs typeface="Times New Roman" panose="02020603050405020304" charset="0"/>
              </a:rPr>
              <a:t>D.opposing   </a:t>
            </a:r>
            <a:endParaRPr lang="en-US" sz="2400" b="0" i="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290195" y="5704840"/>
            <a:ext cx="1475105" cy="460375"/>
          </a:xfrm>
          <a:prstGeom prst="rect">
            <a:avLst/>
          </a:prstGeom>
          <a:solidFill>
            <a:srgbClr val="0070C0"/>
          </a:solidFill>
        </p:spPr>
        <p:txBody>
          <a:bodyPr wrap="square" rtlCol="0" anchor="t">
            <a:spAutoFit/>
          </a:bodyPr>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pic>
        <p:nvPicPr>
          <p:cNvPr id="5"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111375" y="1079500"/>
            <a:ext cx="612000" cy="612000"/>
          </a:xfrm>
          <a:prstGeom prst="rect">
            <a:avLst/>
          </a:prstGeom>
        </p:spPr>
      </p:pic>
      <p:pic>
        <p:nvPicPr>
          <p:cNvPr id="6"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111375" y="3905885"/>
            <a:ext cx="612000" cy="612000"/>
          </a:xfrm>
          <a:prstGeom prst="rect">
            <a:avLst/>
          </a:prstGeom>
        </p:spPr>
      </p:pic>
      <p:pic>
        <p:nvPicPr>
          <p:cNvPr id="7" name="http://photo-static-api.fotomore.com/creative/vcg/veer/612/veer-158881347.jpg" descr="&amp;pky9426984891_sjzg_VCG41N521185723&amp;2&amp;src_toppic_airec&amp;"/>
          <p:cNvPicPr>
            <a:picLocks noChangeAspect="1"/>
          </p:cNvPicPr>
          <p:nvPr>
            <p:custDataLst>
              <p:tags r:id="rId2"/>
            </p:custDataLst>
          </p:nvPr>
        </p:nvPicPr>
        <p:blipFill>
          <a:blip r:embed="rId1">
            <a:clrChange>
              <a:clrFrom>
                <a:srgbClr val="FFFFFF">
                  <a:alpha val="100000"/>
                </a:srgbClr>
              </a:clrFrom>
              <a:clrTo>
                <a:srgbClr val="FFFFFF">
                  <a:alpha val="100000"/>
                  <a:alpha val="0"/>
                </a:srgbClr>
              </a:clrTo>
            </a:clrChange>
          </a:blip>
          <a:stretch>
            <a:fillRect/>
          </a:stretch>
        </p:blipFill>
        <p:spPr>
          <a:xfrm>
            <a:off x="6424295" y="5887720"/>
            <a:ext cx="612000" cy="6120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benchmark</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something which can be measured and used as a standard that other things can be compared with 基准</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outstanding performances set a new benchmark for singers.                                                              </a:t>
            </a:r>
            <a:r>
              <a:rPr sz="2800">
                <a:latin typeface="Times New Roman" panose="02020603050405020304" charset="0"/>
                <a:ea typeface="华文中宋" panose="02010600040101010101" charset="-122"/>
                <a:cs typeface="Times New Roman" panose="02020603050405020304" charset="0"/>
              </a:rPr>
              <a:t>她的精彩表演为全世界歌手树立了新典范</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comparable</a:t>
            </a:r>
            <a:r>
              <a:rPr lang="en-US" altLang="zh-CN" sz="2800"/>
              <a:t>: </a:t>
            </a:r>
            <a:r>
              <a:rPr sz="2800">
                <a:latin typeface="Times New Roman" panose="02020603050405020304" charset="0"/>
                <a:ea typeface="华文中宋" panose="02010600040101010101" charset="-122"/>
                <a:cs typeface="Times New Roman" panose="02020603050405020304" charset="0"/>
              </a:rPr>
              <a:t> similar to sb/sth else and able to be compared 类似的；可比较的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 Inflation is now at a rate comparable with that in other European countries.</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现在通货膨胀率已经和欧洲其他国家的差不多了。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114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1434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truck industry is a benchmark for the economy.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situation in the US is not directly comparable to that in the UK.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11425"/>
            <a:ext cx="6275070" cy="521970"/>
          </a:xfrm>
          <a:prstGeom prst="rect">
            <a:avLst/>
          </a:prstGeom>
          <a:noFill/>
        </p:spPr>
        <p:txBody>
          <a:bodyPr wrap="square" rtlCol="0" anchor="t">
            <a:spAutoFit/>
          </a:bodyPr>
          <a:lstStyle/>
          <a:p>
            <a:r>
              <a:rPr lang="zh-CN" altLang="en-US" sz="2800">
                <a:ea typeface="华文中宋" panose="02010600040101010101" charset="-122"/>
              </a:rPr>
              <a:t>卡车产业是衡量经济发展的基准。</a:t>
            </a:r>
            <a:endParaRPr lang="zh-CN" altLang="en-US" sz="2800">
              <a:ea typeface="华文中宋" panose="02010600040101010101" charset="-122"/>
            </a:endParaRPr>
          </a:p>
        </p:txBody>
      </p:sp>
      <p:cxnSp>
        <p:nvCxnSpPr>
          <p:cNvPr id="3145728" name="直接连接符 8"/>
          <p:cNvCxnSpPr/>
          <p:nvPr/>
        </p:nvCxnSpPr>
        <p:spPr>
          <a:xfrm>
            <a:off x="311150" y="3491865"/>
            <a:ext cx="7528560" cy="31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4465"/>
            <a:ext cx="9742805"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美国的情况与英国的不能直接相比。</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interface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connection between two pieces of electronic equipment, or between a person and a computer</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接口；界面</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system uses an impressive graphical interface.                                                            </a:t>
            </a:r>
            <a:r>
              <a:rPr sz="2800">
                <a:latin typeface="Times New Roman" panose="02020603050405020304" charset="0"/>
                <a:ea typeface="华文中宋" panose="02010600040101010101" charset="-122"/>
                <a:cs typeface="Times New Roman" panose="02020603050405020304" charset="0"/>
              </a:rPr>
              <a:t>这一系统采用了特别好的图形界面。</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infallible</a:t>
            </a:r>
            <a:r>
              <a:rPr lang="en-US" altLang="zh-CN" sz="2800"/>
              <a:t>: </a:t>
            </a:r>
            <a:r>
              <a:rPr sz="2800">
                <a:latin typeface="Times New Roman" panose="02020603050405020304" charset="0"/>
                <a:ea typeface="华文中宋" panose="02010600040101010101" charset="-122"/>
                <a:cs typeface="Times New Roman" panose="02020603050405020304" charset="0"/>
              </a:rPr>
              <a:t> never wrong; never making mistakes 永无过失的；一贯正确的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Public schools are often viewed as infallible sacred cows.</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公立学校常被认为是批评的禁区。</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923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95295"/>
            <a:ext cx="108959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new version of the program comes with a much better user interface.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81889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Although he was experienced, he was not infallible.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92375"/>
            <a:ext cx="6275070" cy="521970"/>
          </a:xfrm>
          <a:prstGeom prst="rect">
            <a:avLst/>
          </a:prstGeom>
          <a:noFill/>
        </p:spPr>
        <p:txBody>
          <a:bodyPr wrap="square" rtlCol="0" anchor="t">
            <a:spAutoFit/>
          </a:bodyPr>
          <a:lstStyle/>
          <a:p>
            <a:r>
              <a:rPr lang="zh-CN" altLang="en-US" sz="2800">
                <a:ea typeface="华文中宋" panose="02010600040101010101" charset="-122"/>
              </a:rPr>
              <a:t>该程序的新版本具有更好的用户界面。</a:t>
            </a:r>
            <a:endParaRPr lang="zh-CN" altLang="en-US" sz="2800">
              <a:ea typeface="华文中宋" panose="02010600040101010101" charset="-122"/>
            </a:endParaRPr>
          </a:p>
        </p:txBody>
      </p:sp>
      <p:cxnSp>
        <p:nvCxnSpPr>
          <p:cNvPr id="3145728" name="直接连接符 8"/>
          <p:cNvCxnSpPr/>
          <p:nvPr/>
        </p:nvCxnSpPr>
        <p:spPr>
          <a:xfrm>
            <a:off x="311150" y="3472815"/>
            <a:ext cx="1055751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04940"/>
            <a:ext cx="746125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尽管他经验丰富，却并非不会出错。</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087120"/>
            <a:ext cx="11751310" cy="22999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112903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researchers then utilised ChatGPT’s conversational interface to ask follow-up questions that a user would pose if they tried to insert the corrected code into a programming tool.</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5749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420620"/>
            <a:ext cx="1013650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然后，研究人员利用ChatGPT的对话界面来询问用户在试图将正确的代码插入编程工具时会提出的后续问题。</a:t>
            </a:r>
            <a:endParaRPr sz="26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13530"/>
            <a:ext cx="11751310" cy="20745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785" y="4199255"/>
            <a:ext cx="1147381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Sobania expects ChatGPT or similar systems to be deployed as an additional trouble shooting tool for programmers in the future.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5559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5265" y="5170805"/>
            <a:ext cx="1023683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Sobania希望ChatGPT或类似的系统在未来被部署为程序员的附加问题解决工具。</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8360" y="44450"/>
            <a:ext cx="11050905" cy="583565"/>
          </a:xfrm>
          <a:prstGeom prst="rect">
            <a:avLst/>
          </a:prstGeom>
          <a:noFill/>
        </p:spPr>
        <p:txBody>
          <a:bodyPr wrap="square" rtlCol="0" anchor="t">
            <a:spAutoFit/>
          </a:bodyPr>
          <a:p>
            <a:pPr algn="ctr">
              <a:buClrTx/>
              <a:buSzTx/>
              <a:buNone/>
            </a:pPr>
            <a:r>
              <a:rPr lang="en-US" altLang="zh-CN" sz="3200" b="1"/>
              <a:t>4. Moon Views in Rainbow Hues    </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彩虹色的月亮</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nvPicPr>
        <p:blipFill>
          <a:blip r:embed="rId1"/>
          <a:stretch>
            <a:fillRect/>
          </a:stretch>
        </p:blipFill>
        <p:spPr>
          <a:xfrm>
            <a:off x="3086100" y="628015"/>
            <a:ext cx="6019800" cy="6146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955" y="502285"/>
            <a:ext cx="12171680" cy="6247130"/>
          </a:xfrm>
          <a:prstGeom prst="rect">
            <a:avLst/>
          </a:prstGeom>
          <a:noFill/>
        </p:spPr>
        <p:txBody>
          <a:bodyPr wrap="square" rtlCol="0" anchor="t">
            <a:spAutoFit/>
          </a:bodyPr>
          <a:p>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moon’s actual color is </a:t>
            </a:r>
            <a:r>
              <a:rPr lang="en-US" sz="2500">
                <a:latin typeface="Times New Roman" panose="02020603050405020304" charset="0"/>
                <a:cs typeface="Times New Roman" panose="02020603050405020304" charset="0"/>
              </a:rPr>
              <a:t>___ </a:t>
            </a:r>
            <a:r>
              <a:rPr sz="2500">
                <a:latin typeface="Times New Roman" panose="02020603050405020304" charset="0"/>
                <a:cs typeface="Times New Roman" panose="02020603050405020304" charset="0"/>
              </a:rPr>
              <a:t>off-white brown-gray when its dusty surface is sunlit. </a:t>
            </a:r>
            <a:r>
              <a:rPr lang="en-US" sz="2500">
                <a:latin typeface="Times New Roman" panose="02020603050405020304" charset="0"/>
                <a:cs typeface="Times New Roman" panose="02020603050405020304" charset="0"/>
              </a:rPr>
              <a:t>____</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Earth’s atmosphere modifies our views of the moon, altering colors and shape. Italian photographer Marcella Giulia Pace,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has captured lunar variations for 10 years, chose 48 of her images to compare in this spiral montage. </a:t>
            </a:r>
            <a:endParaRPr sz="2500">
              <a:latin typeface="Times New Roman" panose="02020603050405020304" charset="0"/>
              <a:cs typeface="Times New Roman" panose="02020603050405020304" charset="0"/>
            </a:endParaRPr>
          </a:p>
          <a:p>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varied colors appear when the moon is seen or photographed through stratified and irregular gas layers of Earth’s atmospheric blanket. Tiny air </a:t>
            </a:r>
            <a:r>
              <a:rPr lang="en-US" sz="2500">
                <a:latin typeface="Times New Roman" panose="02020603050405020304" charset="0"/>
                <a:cs typeface="Times New Roman" panose="02020603050405020304" charset="0"/>
              </a:rPr>
              <a:t>_________ (molecule) </a:t>
            </a:r>
            <a:r>
              <a:rPr sz="2500">
                <a:latin typeface="Times New Roman" panose="02020603050405020304" charset="0"/>
                <a:cs typeface="Times New Roman" panose="02020603050405020304" charset="0"/>
              </a:rPr>
              <a:t>in the layers scatter light </a:t>
            </a:r>
            <a:r>
              <a:rPr lang="en-US" sz="2500">
                <a:latin typeface="Times New Roman" panose="02020603050405020304" charset="0"/>
                <a:cs typeface="Times New Roman" panose="02020603050405020304" charset="0"/>
              </a:rPr>
              <a:t>__________ </a:t>
            </a:r>
            <a:r>
              <a:rPr sz="2500">
                <a:latin typeface="Times New Roman" panose="02020603050405020304" charset="0"/>
                <a:cs typeface="Times New Roman" panose="02020603050405020304" charset="0"/>
              </a:rPr>
              <a:t>hits them, and their structure causes blue light to scatter </a:t>
            </a:r>
            <a:r>
              <a:rPr lang="en-US" sz="2500">
                <a:latin typeface="Times New Roman" panose="02020603050405020304" charset="0"/>
                <a:cs typeface="Times New Roman" panose="02020603050405020304" charset="0"/>
              </a:rPr>
              <a:t>___________ (ready)</a:t>
            </a:r>
            <a:r>
              <a:rPr sz="2500">
                <a:latin typeface="Times New Roman" panose="02020603050405020304" charset="0"/>
                <a:cs typeface="Times New Roman" panose="02020603050405020304" charset="0"/>
              </a:rPr>
              <a:t> than red or orange. When, for example, Pace photographs the moon through the densest air—as it rises and as it sits just above the horizon—this phenomenon is especially intense, </a:t>
            </a:r>
            <a:r>
              <a:rPr lang="en-US" sz="2500">
                <a:latin typeface="Times New Roman" panose="02020603050405020304" charset="0"/>
                <a:cs typeface="Times New Roman" panose="02020603050405020304" charset="0"/>
              </a:rPr>
              <a:t>________ (glow) </a:t>
            </a:r>
            <a:r>
              <a:rPr sz="2500">
                <a:latin typeface="Times New Roman" panose="02020603050405020304" charset="0"/>
                <a:cs typeface="Times New Roman" panose="02020603050405020304" charset="0"/>
              </a:rPr>
              <a:t>more red or orange. Other materials in the atmosphere—water droplets, dust, wildfire smoke—also influence the path of light and affect the moon’s </a:t>
            </a:r>
            <a:r>
              <a:rPr lang="en-US" altLang="zh-CN" sz="2500">
                <a:solidFill>
                  <a:srgbClr val="0000FF"/>
                </a:solidFill>
                <a:latin typeface="Times New Roman" panose="02020603050405020304" charset="0"/>
                <a:cs typeface="Times New Roman" panose="02020603050405020304" charset="0"/>
              </a:rPr>
              <a:t>hue</a:t>
            </a:r>
            <a:r>
              <a:rPr sz="2500">
                <a:latin typeface="Times New Roman" panose="02020603050405020304" charset="0"/>
                <a:cs typeface="Times New Roman" panose="02020603050405020304" charset="0"/>
              </a:rPr>
              <a:t>, and those colors are specific to the </a:t>
            </a:r>
            <a:r>
              <a:rPr lang="en-US" sz="2500">
                <a:latin typeface="Times New Roman" panose="02020603050405020304" charset="0"/>
                <a:cs typeface="Times New Roman" panose="02020603050405020304" charset="0"/>
              </a:rPr>
              <a:t>_________ (suspend)</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materials themselves. </a:t>
            </a:r>
            <a:endParaRPr sz="2500">
              <a:latin typeface="Times New Roman" panose="02020603050405020304" charset="0"/>
              <a:cs typeface="Times New Roman" panose="02020603050405020304" charset="0"/>
            </a:endParaRPr>
          </a:p>
          <a:p>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moon’s apparent shape also is altered as the light it emits </a:t>
            </a:r>
            <a:r>
              <a:rPr lang="en-US" sz="2500">
                <a:latin typeface="Times New Roman" panose="02020603050405020304" charset="0"/>
                <a:cs typeface="Times New Roman" panose="02020603050405020304" charset="0"/>
              </a:rPr>
              <a:t>_______ (travel) </a:t>
            </a:r>
            <a:r>
              <a:rPr sz="2500">
                <a:latin typeface="Times New Roman" panose="02020603050405020304" charset="0"/>
                <a:cs typeface="Times New Roman" panose="02020603050405020304" charset="0"/>
              </a:rPr>
              <a:t>through the stratified air. Because the atmosphere nearest Earth’s surface is much denser than high above, the path of light traveling those varied densities will bend. The result: The </a:t>
            </a:r>
            <a:r>
              <a:rPr lang="en-US" sz="2500">
                <a:latin typeface="Times New Roman" panose="02020603050405020304" charset="0"/>
                <a:cs typeface="Times New Roman" panose="02020603050405020304" charset="0"/>
              </a:rPr>
              <a:t>______ (light)</a:t>
            </a:r>
            <a:r>
              <a:rPr sz="2500">
                <a:latin typeface="Times New Roman" panose="02020603050405020304" charset="0"/>
                <a:cs typeface="Times New Roman" panose="02020603050405020304" charset="0"/>
              </a:rPr>
              <a:t> source appears as a </a:t>
            </a:r>
            <a:r>
              <a:rPr lang="en-US" altLang="zh-CN" sz="2500">
                <a:solidFill>
                  <a:srgbClr val="0000FF"/>
                </a:solidFill>
                <a:latin typeface="Times New Roman" panose="02020603050405020304" charset="0"/>
                <a:cs typeface="Times New Roman" panose="02020603050405020304" charset="0"/>
              </a:rPr>
              <a:t>squish</a:t>
            </a:r>
            <a:r>
              <a:rPr sz="2500">
                <a:latin typeface="Times New Roman" panose="02020603050405020304" charset="0"/>
                <a:cs typeface="Times New Roman" panose="02020603050405020304" charset="0"/>
              </a:rPr>
              <a:t>ed ellipse instead of a lunar disk.</a:t>
            </a:r>
            <a:endParaRPr sz="25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custDataLst>
              <p:tags r:id="rId2"/>
            </p:custDataLst>
          </p:nvPr>
        </p:nvSpPr>
        <p:spPr>
          <a:xfrm>
            <a:off x="1820545" y="65405"/>
            <a:ext cx="966914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300" b="1">
                <a:solidFill>
                  <a:srgbClr val="ED7D31"/>
                </a:solidFill>
                <a:latin typeface="微软雅黑" panose="020B0503020204020204" charset="-122"/>
                <a:ea typeface="微软雅黑" panose="020B0503020204020204" charset="-122"/>
                <a:cs typeface="微软雅黑" panose="020B0503020204020204" charset="-122"/>
              </a:rPr>
              <a:t>2</a:t>
            </a:r>
            <a:r>
              <a:rPr sz="2300" b="1">
                <a:solidFill>
                  <a:srgbClr val="ED7D31"/>
                </a:solidFill>
                <a:latin typeface="微软雅黑" panose="020B0503020204020204" charset="-122"/>
                <a:ea typeface="微软雅黑" panose="020B0503020204020204" charset="-122"/>
                <a:cs typeface="微软雅黑" panose="020B0503020204020204" charset="-122"/>
              </a:rPr>
              <a:t>月刊   EXPLORE | CAPTURED</a:t>
            </a:r>
            <a:r>
              <a:rPr lang="en-US"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版面）</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3"/>
            </p:custDataLst>
          </p:nvPr>
        </p:nvSpPr>
        <p:spPr>
          <a:xfrm>
            <a:off x="11404600" y="521335"/>
            <a:ext cx="787400"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But</a:t>
            </a:r>
            <a:endParaRPr lang="en-US" altLang="zh-CN" sz="2500" b="1">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4723765" y="1285240"/>
            <a:ext cx="80835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who </a:t>
            </a:r>
            <a:endParaRPr lang="en-US" sz="25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5"/>
            </p:custDataLst>
          </p:nvPr>
        </p:nvSpPr>
        <p:spPr>
          <a:xfrm>
            <a:off x="7718425" y="2426335"/>
            <a:ext cx="151320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molecules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6"/>
            </p:custDataLst>
          </p:nvPr>
        </p:nvSpPr>
        <p:spPr>
          <a:xfrm>
            <a:off x="111760" y="3180080"/>
            <a:ext cx="2146300"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more readily</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7"/>
            </p:custDataLst>
          </p:nvPr>
        </p:nvSpPr>
        <p:spPr>
          <a:xfrm>
            <a:off x="2534285" y="3937000"/>
            <a:ext cx="1304290"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glowing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8"/>
            </p:custDataLst>
          </p:nvPr>
        </p:nvSpPr>
        <p:spPr>
          <a:xfrm>
            <a:off x="9562465" y="5857240"/>
            <a:ext cx="117538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light’s</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9"/>
            </p:custDataLst>
          </p:nvPr>
        </p:nvSpPr>
        <p:spPr>
          <a:xfrm>
            <a:off x="5151120" y="4705985"/>
            <a:ext cx="176847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suspended</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10"/>
            </p:custDataLst>
          </p:nvPr>
        </p:nvSpPr>
        <p:spPr>
          <a:xfrm>
            <a:off x="8378825" y="5084445"/>
            <a:ext cx="142938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travels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1"/>
            </p:custDataLst>
          </p:nvPr>
        </p:nvSpPr>
        <p:spPr>
          <a:xfrm>
            <a:off x="2447925" y="2809240"/>
            <a:ext cx="2350135"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that </a:t>
            </a:r>
            <a:r>
              <a:rPr lang="en-US" sz="2500">
                <a:solidFill>
                  <a:srgbClr val="FF0000"/>
                </a:solidFill>
                <a:latin typeface="Times New Roman" panose="02020603050405020304" charset="0"/>
                <a:cs typeface="Times New Roman" panose="02020603050405020304" charset="0"/>
                <a:sym typeface="+mn-ea"/>
              </a:rPr>
              <a:t>/ which</a:t>
            </a:r>
            <a:endParaRPr lang="en-US"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12"/>
            </p:custDataLst>
          </p:nvPr>
        </p:nvSpPr>
        <p:spPr>
          <a:xfrm>
            <a:off x="3931285" y="507365"/>
            <a:ext cx="684530" cy="475615"/>
          </a:xfrm>
          <a:prstGeom prst="rect">
            <a:avLst/>
          </a:prstGeom>
          <a:noFill/>
        </p:spPr>
        <p:txBody>
          <a:bodyPr wrap="square" rtlCol="0" anchor="t">
            <a:spAutoFit/>
          </a:bodyPr>
          <a:p>
            <a:r>
              <a:rPr sz="2500">
                <a:solidFill>
                  <a:srgbClr val="FF0000"/>
                </a:solidFill>
                <a:latin typeface="Times New Roman" panose="02020603050405020304" charset="0"/>
                <a:cs typeface="Times New Roman" panose="02020603050405020304" charset="0"/>
                <a:sym typeface="+mn-ea"/>
              </a:rPr>
              <a:t>an </a:t>
            </a:r>
            <a:endParaRPr lang="en-US" altLang="zh-CN"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P spid="6" grpId="1"/>
      <p:bldP spid="7" grpId="0"/>
      <p:bldP spid="7" grpId="1"/>
      <p:bldP spid="8" grpId="0"/>
      <p:bldP spid="8" grpId="1"/>
      <p:bldP spid="9" grpId="0"/>
      <p:bldP spid="9" grpId="1"/>
      <p:bldP spid="11" grpId="0"/>
      <p:bldP spid="11" grpId="1"/>
      <p:bldP spid="14" grpId="0"/>
      <p:bldP spid="14" grpId="1"/>
      <p:bldP spid="15" grpId="0"/>
      <p:bldP spid="15"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37793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hue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color; a particular shade of a color    </a:t>
            </a:r>
            <a:r>
              <a:rPr lang="zh-CN" altLang="en-US" sz="2800">
                <a:latin typeface="Times New Roman" panose="02020603050405020304" charset="0"/>
                <a:ea typeface="华文中宋" panose="02010600040101010101" charset="-122"/>
                <a:cs typeface="Times New Roman" panose="02020603050405020304" charset="0"/>
                <a:sym typeface="+mn-ea"/>
              </a:rPr>
              <a:t>颜色；色度；色调</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paintings capture the subtle hues of the countryside in autumn.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她的油画捕捉住了秋天乡村的微妙色调</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squish</a:t>
            </a:r>
            <a:r>
              <a:rPr lang="en-US" altLang="zh-CN" sz="2800"/>
              <a:t>: </a:t>
            </a:r>
            <a:r>
              <a:rPr lang="en-US" sz="2800">
                <a:latin typeface="Times New Roman" panose="02020603050405020304" charset="0"/>
                <a:ea typeface="华文中宋" panose="02010600040101010101" charset="-122"/>
                <a:cs typeface="Times New Roman" panose="02020603050405020304" charset="0"/>
              </a:rPr>
              <a:t>if sth soft squishes or is squished, it is crushed out of shape when it is pressed    </a:t>
            </a:r>
            <a:r>
              <a:rPr lang="zh-CN" altLang="en-US" sz="2800">
                <a:latin typeface="Times New Roman" panose="02020603050405020304" charset="0"/>
                <a:ea typeface="华文中宋" panose="02010600040101010101" charset="-122"/>
                <a:cs typeface="Times New Roman" panose="02020603050405020304" charset="0"/>
              </a:rPr>
              <a:t>（被）压坏，挤坏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It felt like squishing a grape in your hand.                                                    </a:t>
            </a:r>
            <a:r>
              <a:rPr lang="en-US" altLang="zh-CN" sz="2800">
                <a:latin typeface="华文中宋" panose="02010600040101010101" charset="-122"/>
                <a:ea typeface="华文中宋" panose="02010600040101010101" charset="-122"/>
                <a:cs typeface="华文中宋" panose="02010600040101010101" charset="-122"/>
              </a:rPr>
              <a:t>感觉就像在手里压一颗葡萄。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69240" y="2809875"/>
            <a:ext cx="76161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same hue will look different in different light.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8226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23915"/>
            <a:ext cx="82600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Don’t sit on that bag — you’ll squish the sandwiches.</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330200" y="3283585"/>
            <a:ext cx="7324090"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02070"/>
            <a:ext cx="791083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42795" y="5364480"/>
            <a:ext cx="7051675" cy="521970"/>
          </a:xfrm>
          <a:prstGeom prst="rect">
            <a:avLst/>
          </a:prstGeom>
          <a:noFill/>
        </p:spPr>
        <p:txBody>
          <a:bodyPr wrap="square" rtlCol="0" anchor="t">
            <a:spAutoFit/>
          </a:bodyPr>
          <a:p>
            <a:r>
              <a:rPr lang="zh-CN" altLang="en-US" sz="2800">
                <a:ea typeface="华文中宋" panose="02010600040101010101" charset="-122"/>
              </a:rPr>
              <a:t>别坐在那个袋子上，你会把三明治压扁的。</a:t>
            </a:r>
            <a:endParaRPr lang="zh-CN" altLang="en-US" sz="2800">
              <a:ea typeface="华文中宋" panose="02010600040101010101" charset="-122"/>
            </a:endParaRPr>
          </a:p>
        </p:txBody>
      </p:sp>
      <p:sp>
        <p:nvSpPr>
          <p:cNvPr id="2" name="文本框 1"/>
          <p:cNvSpPr txBox="1"/>
          <p:nvPr/>
        </p:nvSpPr>
        <p:spPr>
          <a:xfrm>
            <a:off x="259715" y="228790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42795" y="2287905"/>
            <a:ext cx="7051675" cy="521970"/>
          </a:xfrm>
          <a:prstGeom prst="rect">
            <a:avLst/>
          </a:prstGeom>
          <a:noFill/>
        </p:spPr>
        <p:txBody>
          <a:bodyPr wrap="square" rtlCol="0" anchor="t">
            <a:spAutoFit/>
          </a:bodyPr>
          <a:p>
            <a:r>
              <a:rPr lang="zh-CN" altLang="en-US" sz="2800">
                <a:ea typeface="华文中宋" panose="02010600040101010101" charset="-122"/>
              </a:rPr>
              <a:t>同一颜色在不同的光线下看起来会有所不同。</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February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593090"/>
            <a:ext cx="11751310" cy="17526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25450" y="574040"/>
            <a:ext cx="1166939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Tiny air molecules in the layers scatter light that hits them, and their structure causes blue light to scatter more readily than red or orange.</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94335" y="147129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2090" y="1417320"/>
            <a:ext cx="10136505" cy="829945"/>
          </a:xfrm>
          <a:prstGeom prst="rect">
            <a:avLst/>
          </a:prstGeom>
          <a:noFill/>
        </p:spPr>
        <p:txBody>
          <a:bodyPr wrap="square" rtlCol="0">
            <a:spAutoFit/>
          </a:bodyPr>
          <a:lstStyle/>
          <a:p>
            <a:pPr algn="l">
              <a:buClrTx/>
              <a:buSzTx/>
              <a:buFontTx/>
            </a:pPr>
            <a:r>
              <a:rPr lang="zh-CN" sz="2400">
                <a:latin typeface="Times New Roman" panose="02020603050405020304" charset="0"/>
                <a:ea typeface="华文中宋" panose="02010600040101010101" charset="-122"/>
                <a:cs typeface="Times New Roman" panose="02020603050405020304" charset="0"/>
              </a:rPr>
              <a:t>大气</a:t>
            </a:r>
            <a:r>
              <a:rPr sz="2400">
                <a:latin typeface="Times New Roman" panose="02020603050405020304" charset="0"/>
                <a:ea typeface="华文中宋" panose="02010600040101010101" charset="-122"/>
                <a:cs typeface="Times New Roman" panose="02020603050405020304" charset="0"/>
              </a:rPr>
              <a:t>层中的微小空气分子会散射照射到它们的光，它们的结构使蓝光比红光或橙</a:t>
            </a:r>
            <a:r>
              <a:rPr lang="zh-CN" sz="2400">
                <a:latin typeface="Times New Roman" panose="02020603050405020304" charset="0"/>
                <a:ea typeface="华文中宋" panose="02010600040101010101" charset="-122"/>
                <a:cs typeface="Times New Roman" panose="02020603050405020304" charset="0"/>
              </a:rPr>
              <a:t>光</a:t>
            </a:r>
            <a:r>
              <a:rPr sz="2400">
                <a:latin typeface="Times New Roman" panose="02020603050405020304" charset="0"/>
                <a:ea typeface="华文中宋" panose="02010600040101010101" charset="-122"/>
                <a:cs typeface="Times New Roman" panose="02020603050405020304" charset="0"/>
              </a:rPr>
              <a:t>更容易散射。</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20345" y="2502535"/>
            <a:ext cx="11751310" cy="22269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25450" y="2577465"/>
            <a:ext cx="1160335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Other materials in the atmosphere—water droplets, dust, wildfire smoke—also influence the path of light and affect the moon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hue, and those colors are specific to the suspended materials themselves.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61950" y="390906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61758" y="385889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大气中的其他物质——水滴、灰尘、野火烟雾——也会影响光的路径和月亮的色调，而这些颜色是悬浮物质本身所特有的。</a:t>
            </a:r>
            <a:endParaRPr sz="2400">
              <a:latin typeface="Times New Roman" panose="02020603050405020304" charset="0"/>
              <a:ea typeface="华文中宋" panose="02010600040101010101" charset="-122"/>
              <a:cs typeface="Times New Roman" panose="02020603050405020304" charset="0"/>
            </a:endParaRPr>
          </a:p>
        </p:txBody>
      </p:sp>
      <p:sp>
        <p:nvSpPr>
          <p:cNvPr id="3" name="圆角矩形 2"/>
          <p:cNvSpPr/>
          <p:nvPr/>
        </p:nvSpPr>
        <p:spPr>
          <a:xfrm>
            <a:off x="220345" y="4886325"/>
            <a:ext cx="11751310" cy="185610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文本框 7"/>
          <p:cNvSpPr txBox="1"/>
          <p:nvPr/>
        </p:nvSpPr>
        <p:spPr>
          <a:xfrm>
            <a:off x="400685" y="4949190"/>
            <a:ext cx="1166939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Because the atmosphere nearest Earth’s surface is much denser than high above, the path of light traveling those varied densities will bend.</a:t>
            </a:r>
            <a:endParaRPr lang="en-US" altLang="zh-CN" sz="2600">
              <a:latin typeface="Times New Roman" panose="02020603050405020304" charset="0"/>
              <a:cs typeface="Times New Roman" panose="02020603050405020304" charset="0"/>
              <a:sym typeface="+mn-ea"/>
            </a:endParaRPr>
          </a:p>
        </p:txBody>
      </p:sp>
      <p:sp>
        <p:nvSpPr>
          <p:cNvPr id="11" name="文本框 10"/>
          <p:cNvSpPr txBox="1"/>
          <p:nvPr/>
        </p:nvSpPr>
        <p:spPr>
          <a:xfrm>
            <a:off x="369570" y="588962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3" name="文本框 12"/>
          <p:cNvSpPr txBox="1"/>
          <p:nvPr/>
        </p:nvSpPr>
        <p:spPr>
          <a:xfrm>
            <a:off x="1457325" y="5835650"/>
            <a:ext cx="1033272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因为离地球表面最近的大气层密度比高空要大得多，光在这些密度不同的地方传播的路径会弯曲。</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P spid="11"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44993" y="187325"/>
            <a:ext cx="850392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One-minute World 02/08/2023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One-minute World 02.08.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3730" y="819785"/>
            <a:ext cx="11080750" cy="603821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4290" y="482600"/>
            <a:ext cx="12082145" cy="609155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3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Hello, this is BBC world news, our top and breaking story today.</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More than 640 people are reported to have been killed in Turkey and northern Syria following a powerful earthquake which </a:t>
            </a:r>
            <a:r>
              <a:rPr lang="en-US" sz="2600">
                <a:latin typeface="Times New Roman" panose="02020603050405020304" charset="0"/>
                <a:cs typeface="Times New Roman" panose="02020603050405020304" charset="0"/>
              </a:rPr>
              <a:t>____________</a:t>
            </a:r>
            <a:r>
              <a:rPr sz="2600">
                <a:latin typeface="Times New Roman" panose="02020603050405020304" charset="0"/>
                <a:cs typeface="Times New Roman" panose="02020603050405020304" charset="0"/>
              </a:rPr>
              <a:t> residential buildings across a wide area. The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of the 7.8 </a:t>
            </a:r>
            <a:r>
              <a:rPr lang="en-US" altLang="zh-CN" sz="2600">
                <a:solidFill>
                  <a:srgbClr val="3333FF"/>
                </a:solidFill>
                <a:latin typeface="Times New Roman" panose="02020603050405020304" charset="0"/>
                <a:ea typeface="+mn-ea"/>
                <a:cs typeface="Times New Roman" panose="02020603050405020304" charset="0"/>
              </a:rPr>
              <a:t>magnitude </a:t>
            </a:r>
            <a:r>
              <a:rPr sz="2600">
                <a:latin typeface="Times New Roman" panose="02020603050405020304" charset="0"/>
                <a:cs typeface="Times New Roman" panose="02020603050405020304" charset="0"/>
              </a:rPr>
              <a:t>quake was in the southern Turkish province of Gaziantep, but </a:t>
            </a:r>
            <a:r>
              <a:rPr lang="en-US" sz="2600">
                <a:latin typeface="Times New Roman" panose="02020603050405020304" charset="0"/>
                <a:cs typeface="Times New Roman" panose="02020603050405020304" charset="0"/>
              </a:rPr>
              <a:t>_______</a:t>
            </a:r>
            <a:r>
              <a:rPr sz="2600">
                <a:latin typeface="Times New Roman" panose="02020603050405020304" charset="0"/>
                <a:cs typeface="Times New Roman" panose="02020603050405020304" charset="0"/>
              </a:rPr>
              <a:t> hundreds of miles away.</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Turkish government officials say a full emergency disaster response is </a:t>
            </a:r>
            <a:r>
              <a:rPr lang="en-US" sz="2600">
                <a:latin typeface="Times New Roman" panose="02020603050405020304" charset="0"/>
                <a:cs typeface="Times New Roman" panose="02020603050405020304" charset="0"/>
              </a:rPr>
              <a:t>_________</a:t>
            </a:r>
            <a:r>
              <a:rPr sz="2600">
                <a:latin typeface="Times New Roman" panose="02020603050405020304" charset="0"/>
                <a:cs typeface="Times New Roman" panose="02020603050405020304" charset="0"/>
              </a:rPr>
              <a:t>. In some areas, people have been digging through the rubble with their </a:t>
            </a:r>
            <a:r>
              <a:rPr lang="en-US" sz="2600">
                <a:latin typeface="Times New Roman" panose="02020603050405020304" charset="0"/>
                <a:cs typeface="Times New Roman" panose="02020603050405020304" charset="0"/>
              </a:rPr>
              <a:t>_________</a:t>
            </a:r>
            <a:r>
              <a:rPr sz="2600">
                <a:latin typeface="Times New Roman" panose="02020603050405020304" charset="0"/>
                <a:cs typeface="Times New Roman" panose="02020603050405020304" charset="0"/>
              </a:rPr>
              <a:t> in their attempts to reach survivors. </a:t>
            </a:r>
            <a:r>
              <a:rPr lang="en-US" sz="2600">
                <a:latin typeface="Times New Roman" panose="02020603050405020304" charset="0"/>
                <a:cs typeface="Times New Roman" panose="02020603050405020304" charset="0"/>
              </a:rPr>
              <a:t>       </a:t>
            </a:r>
            <a:endParaRPr lang="en-US"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Witnesses in rebel-held parts of northern Syria describe </a:t>
            </a:r>
            <a:r>
              <a:rPr lang="en-US" sz="2600">
                <a:latin typeface="Times New Roman" panose="02020603050405020304" charset="0"/>
                <a:cs typeface="Times New Roman" panose="02020603050405020304" charset="0"/>
              </a:rPr>
              <a:t>_____________</a:t>
            </a:r>
            <a:r>
              <a:rPr sz="2600">
                <a:latin typeface="Times New Roman" panose="02020603050405020304" charset="0"/>
                <a:cs typeface="Times New Roman" panose="02020603050405020304" charset="0"/>
              </a:rPr>
              <a:t>. Many buildings have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with emergency services, saying they are </a:t>
            </a:r>
            <a:r>
              <a:rPr lang="en-US" sz="2600">
                <a:latin typeface="Times New Roman" panose="02020603050405020304" charset="0"/>
                <a:cs typeface="Times New Roman" panose="02020603050405020304" charset="0"/>
              </a:rPr>
              <a:t>____________ </a:t>
            </a:r>
            <a:r>
              <a:rPr sz="2600">
                <a:latin typeface="Times New Roman" panose="02020603050405020304" charset="0"/>
                <a:cs typeface="Times New Roman" panose="02020603050405020304" charset="0"/>
              </a:rPr>
              <a:t>in their rescue efforts.</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Turkey has declared a state of emergency and the European Union, the United States and NATO have all </a:t>
            </a:r>
            <a:r>
              <a:rPr lang="en-US" sz="2600">
                <a:latin typeface="Times New Roman" panose="02020603050405020304" charset="0"/>
                <a:cs typeface="Times New Roman" panose="02020603050405020304" charset="0"/>
              </a:rPr>
              <a:t>___________</a:t>
            </a:r>
            <a:r>
              <a:rPr sz="2600">
                <a:latin typeface="Times New Roman" panose="02020603050405020304" charset="0"/>
                <a:cs typeface="Times New Roman" panose="02020603050405020304" charset="0"/>
              </a:rPr>
              <a:t>. </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Syria</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government is also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an emergency response although it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not clear if that will include those in rebel-held areas.</a:t>
            </a:r>
            <a:endParaRPr sz="26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3" name="文本框 2"/>
          <p:cNvSpPr txBox="1"/>
          <p:nvPr/>
        </p:nvSpPr>
        <p:spPr>
          <a:xfrm>
            <a:off x="5425440" y="1325880"/>
            <a:ext cx="19170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brought down</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 name="文本框 3"/>
          <p:cNvSpPr txBox="1"/>
          <p:nvPr/>
        </p:nvSpPr>
        <p:spPr>
          <a:xfrm>
            <a:off x="9230995" y="4102100"/>
            <a:ext cx="187134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overwhelmed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nvSpPr>
        <p:spPr>
          <a:xfrm>
            <a:off x="9913620" y="2507615"/>
            <a:ext cx="14363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underway</a:t>
            </a:r>
            <a:endParaRPr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154170" y="5678805"/>
            <a:ext cx="23926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coordinating </a:t>
            </a:r>
            <a:endParaRPr 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171700" y="4107815"/>
            <a:ext cx="12484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collapsed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9076055" y="2918460"/>
            <a:ext cx="153987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bare hands</a:t>
            </a:r>
            <a:endParaRPr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955915" y="3696970"/>
            <a:ext cx="20459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 disaster zone</a:t>
            </a:r>
            <a:endParaRPr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417320" y="1723390"/>
            <a:ext cx="13830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epicenter </a:t>
            </a:r>
            <a:endParaRPr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128520" y="2134235"/>
            <a:ext cx="1054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was felt</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2789555" y="5300345"/>
            <a:ext cx="16344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offered help</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13" name="One-minute World 02.08.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75720" y="614870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vol="90000">
                <p:cTn id="54" fill="hold" display="1">
                  <p:stCondLst>
                    <p:cond delay="indefinite"/>
                  </p:stCondLst>
                  <p:endCondLst>
                    <p:cond evt="onStopAudio">
                      <p:tgtEl>
                        <p:sldTgt/>
                      </p:tgtEl>
                    </p:cond>
                  </p:endCondLst>
                </p:cTn>
                <p:tgtEl>
                  <p:spTgt spid="13"/>
                </p:tgtEl>
              </p:cMediaNode>
            </p:audio>
          </p:childTnLst>
        </p:cTn>
      </p:par>
    </p:tnLst>
    <p:bldLst>
      <p:bldP spid="3"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0" y="499110"/>
            <a:ext cx="12178030" cy="53581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solidFill>
                  <a:srgbClr val="3333FF"/>
                </a:solidFill>
                <a:latin typeface="Times New Roman" panose="02020603050405020304" charset="0"/>
                <a:cs typeface="Times New Roman" panose="02020603050405020304" charset="0"/>
                <a:sym typeface="+mn-ea"/>
              </a:rPr>
              <a:t>magnitude</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600">
                <a:latin typeface="Times New Roman" panose="02020603050405020304" charset="0"/>
                <a:ea typeface="华文中宋" panose="02010600040101010101" charset="-122"/>
                <a:cs typeface="Times New Roman" panose="02020603050405020304" charset="0"/>
                <a:sym typeface="+mn-ea"/>
              </a:rPr>
              <a:t>1) the size or extent of something such as a star, earthquake, or explosion    </a:t>
            </a:r>
            <a:endParaRPr lang="en-US" altLang="zh-CN" sz="26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星等（指星的亮度）；震级；（爆炸的）强度</a:t>
            </a:r>
            <a:endParaRPr lang="zh-CN" altLang="en-US" sz="26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600">
                <a:latin typeface="Times New Roman" panose="02020603050405020304" charset="0"/>
                <a:ea typeface="华文中宋" panose="02010600040101010101" charset="-122"/>
                <a:cs typeface="Times New Roman" panose="02020603050405020304" charset="0"/>
                <a:sym typeface="+mn-ea"/>
              </a:rPr>
              <a:t> The San Francisco earthquake of 1906 had a magnitude of 8.3.</a:t>
            </a:r>
            <a:endParaRPr lang="en-US" altLang="zh-CN" sz="26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1906年旧金山地震的震级为8.3级。</a:t>
            </a:r>
            <a:endParaRPr lang="zh-CN" altLang="en-US" sz="26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600">
                <a:latin typeface="Times New Roman" panose="02020603050405020304" charset="0"/>
                <a:ea typeface="华文中宋" panose="02010600040101010101" charset="-122"/>
                <a:cs typeface="Times New Roman" panose="02020603050405020304" charset="0"/>
                <a:sym typeface="+mn-ea"/>
              </a:rPr>
              <a:t>   </a:t>
            </a:r>
            <a:endParaRPr lang="en-US" altLang="zh-CN" sz="26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26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600">
                <a:latin typeface="Times New Roman" panose="02020603050405020304" charset="0"/>
                <a:ea typeface="华文中宋" panose="02010600040101010101" charset="-122"/>
                <a:cs typeface="Times New Roman" panose="02020603050405020304" charset="0"/>
                <a:sym typeface="+mn-ea"/>
              </a:rPr>
              <a:t>2) the great size of importance of sth; the degree to which sth is large or important</a:t>
            </a:r>
            <a:endParaRPr lang="en-US" altLang="zh-CN" sz="26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巨大；重大；重要性</a:t>
            </a:r>
            <a:r>
              <a:rPr lang="en-US" altLang="zh-CN" sz="2600">
                <a:latin typeface="Times New Roman" panose="02020603050405020304" charset="0"/>
                <a:ea typeface="华文中宋" panose="02010600040101010101" charset="-122"/>
                <a:cs typeface="Times New Roman" panose="02020603050405020304" charset="0"/>
                <a:sym typeface="+mn-ea"/>
              </a:rPr>
              <a:t>   </a:t>
            </a:r>
            <a:endParaRPr sz="2600">
              <a:ea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r>
              <a:rPr lang="en-US" altLang="zh-CN" sz="2600">
                <a:latin typeface="Times New Roman" panose="02020603050405020304" charset="0"/>
                <a:cs typeface="Times New Roman" panose="02020603050405020304" charset="0"/>
                <a:sym typeface="+mn-ea"/>
              </a:rPr>
              <a:t>America and Russia do not face a problem of the same order of magnitude as Japan.      </a:t>
            </a:r>
            <a:endParaRPr lang="en-US" altLang="zh-CN" sz="26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美俄两国所面临问题的重要性与日本的不可同日而语。</a:t>
            </a:r>
            <a:r>
              <a:rPr lang="en-US" altLang="zh-CN" sz="2600">
                <a:latin typeface="Times New Roman" panose="02020603050405020304" charset="0"/>
                <a:ea typeface="华文中宋" panose="02010600040101010101" charset="-122"/>
                <a:cs typeface="Times New Roman" panose="02020603050405020304" charset="0"/>
                <a:sym typeface="+mn-ea"/>
              </a:rPr>
              <a:t> </a:t>
            </a:r>
            <a:endParaRPr lang="en-US" altLang="zh-CN" sz="2600">
              <a:latin typeface="Times New Roman" panose="02020603050405020304" charset="0"/>
              <a:cs typeface="Times New Roman" panose="02020603050405020304" charset="0"/>
              <a:sym typeface="+mn-ea"/>
            </a:endParaRPr>
          </a:p>
        </p:txBody>
      </p:sp>
      <p:sp>
        <p:nvSpPr>
          <p:cNvPr id="1048607" name="文本框 5"/>
          <p:cNvSpPr txBox="1"/>
          <p:nvPr/>
        </p:nvSpPr>
        <p:spPr>
          <a:xfrm>
            <a:off x="130810" y="6266815"/>
            <a:ext cx="6774180" cy="491490"/>
          </a:xfrm>
          <a:prstGeom prst="rect">
            <a:avLst/>
          </a:prstGeom>
          <a:noFill/>
        </p:spPr>
        <p:txBody>
          <a:bodyPr wrap="square" rtlCol="0">
            <a:spAutoFit/>
          </a:bodyPr>
          <a:lstStyle/>
          <a:p>
            <a:r>
              <a:rPr lang="en-US" sz="2600">
                <a:solidFill>
                  <a:srgbClr val="FF0000"/>
                </a:solidFill>
                <a:latin typeface="Times New Roman" panose="02020603050405020304" charset="0"/>
                <a:cs typeface="Times New Roman" panose="02020603050405020304" charset="0"/>
              </a:rPr>
              <a:t>We did not realize the magnitude of the problem.</a:t>
            </a:r>
            <a:endParaRPr lang="en-US" sz="26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73885" y="5797550"/>
            <a:ext cx="7741285" cy="491490"/>
          </a:xfrm>
          <a:prstGeom prst="rect">
            <a:avLst/>
          </a:prstGeom>
          <a:noFill/>
        </p:spPr>
        <p:txBody>
          <a:bodyPr wrap="square" rtlCol="0" anchor="t">
            <a:spAutoFit/>
          </a:bodyPr>
          <a:lstStyle/>
          <a:p>
            <a:r>
              <a:rPr lang="zh-CN" altLang="en-US" sz="2600">
                <a:latin typeface="Times New Roman" panose="02020603050405020304" charset="0"/>
                <a:ea typeface="华文中宋" panose="02010600040101010101" charset="-122"/>
                <a:cs typeface="Times New Roman" panose="02020603050405020304" charset="0"/>
              </a:rPr>
              <a:t>我们没有意识到这个问题的严重性。</a:t>
            </a:r>
            <a:endParaRPr lang="zh-CN" altLang="en-US" sz="2600">
              <a:latin typeface="Times New Roman" panose="02020603050405020304" charset="0"/>
              <a:ea typeface="华文中宋" panose="02010600040101010101" charset="-122"/>
              <a:cs typeface="Times New Roman" panose="02020603050405020304" charset="0"/>
            </a:endParaRPr>
          </a:p>
        </p:txBody>
      </p:sp>
      <p:cxnSp>
        <p:nvCxnSpPr>
          <p:cNvPr id="3145729" name="直接连接符 11"/>
          <p:cNvCxnSpPr/>
          <p:nvPr/>
        </p:nvCxnSpPr>
        <p:spPr>
          <a:xfrm flipV="1">
            <a:off x="238760" y="3829050"/>
            <a:ext cx="8637905" cy="393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2012315" y="2867025"/>
            <a:ext cx="7391400" cy="491490"/>
          </a:xfrm>
          <a:prstGeom prst="rect">
            <a:avLst/>
          </a:prstGeom>
          <a:noFill/>
        </p:spPr>
        <p:txBody>
          <a:bodyPr wrap="square" rtlCol="0" anchor="t">
            <a:spAutoFit/>
          </a:bodyPr>
          <a:p>
            <a:pPr algn="l"/>
            <a:r>
              <a:rPr lang="zh-CN" altLang="en-US" sz="2600">
                <a:ea typeface="华文中宋" panose="02010600040101010101" charset="-122"/>
                <a:sym typeface="+mn-ea"/>
              </a:rPr>
              <a:t>当地时间下午</a:t>
            </a:r>
            <a:r>
              <a:rPr lang="en-US" altLang="zh-CN" sz="2600">
                <a:ea typeface="华文中宋" panose="02010600040101010101" charset="-122"/>
                <a:sym typeface="+mn-ea"/>
              </a:rPr>
              <a:t>2</a:t>
            </a:r>
            <a:r>
              <a:rPr lang="zh-CN" altLang="en-US" sz="2600">
                <a:ea typeface="华文中宋" panose="02010600040101010101" charset="-122"/>
                <a:sym typeface="+mn-ea"/>
              </a:rPr>
              <a:t>点28分发生了一场里氏7.8级地震。</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901950"/>
            <a:ext cx="1510030"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73050" y="3388995"/>
            <a:ext cx="8627110" cy="49149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600"/>
              <a:t>The 7.8 magnitude quake struck on Monday, at 1428 local time.</a:t>
            </a:r>
            <a:endParaRPr lang="en-US" sz="2600"/>
          </a:p>
        </p:txBody>
      </p:sp>
      <p:sp>
        <p:nvSpPr>
          <p:cNvPr id="5" name="文本框 4"/>
          <p:cNvSpPr txBox="1"/>
          <p:nvPr/>
        </p:nvSpPr>
        <p:spPr>
          <a:xfrm>
            <a:off x="139065" y="5797550"/>
            <a:ext cx="1520190"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cxnSp>
        <p:nvCxnSpPr>
          <p:cNvPr id="10" name="直接连接符 11"/>
          <p:cNvCxnSpPr/>
          <p:nvPr/>
        </p:nvCxnSpPr>
        <p:spPr>
          <a:xfrm flipV="1">
            <a:off x="171450" y="6703695"/>
            <a:ext cx="6777355"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7" dur="500"/>
                                        <p:tgtEl>
                                          <p:spTgt spid="104860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0" dur="500"/>
                                        <p:tgtEl>
                                          <p:spTgt spid="104860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3145729"/>
                                        </p:tgtEl>
                                        <p:attrNameLst>
                                          <p:attrName>style.visibility</p:attrName>
                                        </p:attrNameLst>
                                      </p:cBhvr>
                                      <p:to>
                                        <p:strVal val="visible"/>
                                      </p:to>
                                    </p:set>
                                    <p:animEffect transition="in" filter="wipe(down)">
                                      <p:cBhvr>
                                        <p:cTn id="21" dur="500"/>
                                        <p:tgtEl>
                                          <p:spTgt spid="31457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9" end="9"/>
                                            </p:txEl>
                                          </p:spTgt>
                                        </p:tgtEl>
                                        <p:attrNameLst>
                                          <p:attrName>style.visibility</p:attrName>
                                        </p:attrNameLst>
                                      </p:cBhvr>
                                      <p:to>
                                        <p:strVal val="visible"/>
                                      </p:to>
                                    </p:set>
                                    <p:animEffect transition="in" filter="wipe(down)">
                                      <p:cBhvr>
                                        <p:cTn id="31" dur="500"/>
                                        <p:tgtEl>
                                          <p:spTgt spid="1048602">
                                            <p:txEl>
                                              <p:pRg st="9" end="9"/>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10" end="10"/>
                                            </p:txEl>
                                          </p:spTgt>
                                        </p:tgtEl>
                                        <p:attrNameLst>
                                          <p:attrName>style.visibility</p:attrName>
                                        </p:attrNameLst>
                                      </p:cBhvr>
                                      <p:to>
                                        <p:strVal val="visible"/>
                                      </p:to>
                                    </p:set>
                                    <p:animEffect transition="in" filter="wipe(down)">
                                      <p:cBhvr>
                                        <p:cTn id="34" dur="500"/>
                                        <p:tgtEl>
                                          <p:spTgt spid="104860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48608"/>
                                        </p:tgtEl>
                                        <p:attrNameLst>
                                          <p:attrName>style.visibility</p:attrName>
                                        </p:attrNameLst>
                                      </p:cBhvr>
                                      <p:to>
                                        <p:strVal val="visible"/>
                                      </p:to>
                                    </p:set>
                                    <p:animEffect transition="in" filter="blinds(horizontal)">
                                      <p:cBhvr>
                                        <p:cTn id="42" dur="500"/>
                                        <p:tgtEl>
                                          <p:spTgt spid="1048608"/>
                                        </p:tgtEl>
                                      </p:cBhvr>
                                    </p:animEffect>
                                  </p:childTnLst>
                                </p:cTn>
                              </p:par>
                              <p:par>
                                <p:cTn id="43" presetID="2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9362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00100"/>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More than 640 people are reported to have been killed in Turkey and northern Syria following a powerful earthquake which brought down residential buildings across a wide area. The epicenter of the 7.8 magnitude quake was in the southern Turkish province of Gaziantep, but was felt hundreds of miles away.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5925" y="251206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448560"/>
            <a:ext cx="1029144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据报道，土耳其和叙利亚北部发生强烈地震，导致大片地区民居倒塌，超过640人遇难。这次7.8级地震的震中在土耳其南部的加济安泰普省，但数百英里外都有震感。</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28440"/>
            <a:ext cx="11751310" cy="23964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101465"/>
            <a:ext cx="1160335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Turkish government officials say a full emergency disaster response is underway. In some areas, people have been digging through the rubble with their bare hands in their attempts to reach survivors.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25450" y="54578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93055"/>
            <a:ext cx="10603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土耳其政府官员表示，全面的紧急救灾工作正在进行中。在一些地区，人们一直徒手在废墟中挖掘，试图找到幸存者。</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1. </a:t>
            </a:r>
            <a:r>
              <a:rPr sz="3600" b="1"/>
              <a:t>Giant earthquake kills thousands in their sleep</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大地震导致数千人在睡梦中死亡</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3"/>
          <p:cNvPicPr>
            <a:picLocks noChangeAspect="1"/>
          </p:cNvPicPr>
          <p:nvPr/>
        </p:nvPicPr>
        <p:blipFill>
          <a:blip r:embed="rId1"/>
          <a:stretch>
            <a:fillRect/>
          </a:stretch>
        </p:blipFill>
        <p:spPr>
          <a:xfrm>
            <a:off x="6757035" y="1293495"/>
            <a:ext cx="4465320" cy="5248910"/>
          </a:xfrm>
          <a:prstGeom prst="rect">
            <a:avLst/>
          </a:prstGeom>
          <a:noFill/>
          <a:ln>
            <a:noFill/>
          </a:ln>
        </p:spPr>
      </p:pic>
      <p:pic>
        <p:nvPicPr>
          <p:cNvPr id="4" name="图片 1"/>
          <p:cNvPicPr>
            <a:picLocks noChangeAspect="1"/>
          </p:cNvPicPr>
          <p:nvPr/>
        </p:nvPicPr>
        <p:blipFill>
          <a:blip r:embed="rId2"/>
          <a:stretch>
            <a:fillRect/>
          </a:stretch>
        </p:blipFill>
        <p:spPr>
          <a:xfrm>
            <a:off x="428625" y="2342515"/>
            <a:ext cx="6012180" cy="31502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7360"/>
            <a:ext cx="12238355" cy="6475095"/>
          </a:xfrm>
          <a:prstGeom prst="rect">
            <a:avLst/>
          </a:prstGeom>
          <a:noFill/>
        </p:spPr>
        <p:txBody>
          <a:bodyPr wrap="square" rtlCol="0" anchor="t">
            <a:spAutoFit/>
          </a:bodyPr>
          <a:p>
            <a:pPr fontAlgn="auto">
              <a:lnSpc>
                <a:spcPts val="262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The death toll in Turkey and northern Syria </a:t>
            </a:r>
            <a:r>
              <a:rPr lang="en-US" sz="2550">
                <a:latin typeface="Times New Roman" panose="02020603050405020304" charset="0"/>
                <a:cs typeface="Times New Roman" panose="02020603050405020304" charset="0"/>
              </a:rPr>
              <a:t>___________ (</a:t>
            </a:r>
            <a:r>
              <a:rPr sz="2550">
                <a:latin typeface="Times New Roman" panose="02020603050405020304" charset="0"/>
                <a:cs typeface="Times New Roman" panose="02020603050405020304" charset="0"/>
              </a:rPr>
              <a:t>expect</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last night to rise by many thousands after a </a:t>
            </a:r>
            <a:r>
              <a:rPr lang="en-US" altLang="zh-CN" sz="2800">
                <a:solidFill>
                  <a:srgbClr val="0000FF"/>
                </a:solidFill>
                <a:latin typeface="Times New Roman" panose="02020603050405020304" charset="0"/>
                <a:cs typeface="Times New Roman" panose="02020603050405020304" charset="0"/>
              </a:rPr>
              <a:t>devastating</a:t>
            </a:r>
            <a:r>
              <a:rPr sz="2550">
                <a:latin typeface="Times New Roman" panose="02020603050405020304" charset="0"/>
                <a:cs typeface="Times New Roman" panose="02020603050405020304" charset="0"/>
              </a:rPr>
              <a:t> earthquake struck a region already suffering war and a refugee crisis.</a:t>
            </a:r>
            <a:endParaRPr sz="2550">
              <a:latin typeface="Times New Roman" panose="02020603050405020304" charset="0"/>
              <a:cs typeface="Times New Roman" panose="02020603050405020304" charset="0"/>
            </a:endParaRPr>
          </a:p>
          <a:p>
            <a:pPr fontAlgn="auto">
              <a:lnSpc>
                <a:spcPts val="262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Offers of aid poured in from around the world as the Turkish authorities said that more than 2,300 of its people </a:t>
            </a:r>
            <a:r>
              <a:rPr lang="en-US" sz="2550">
                <a:latin typeface="Times New Roman" panose="02020603050405020304" charset="0"/>
                <a:cs typeface="Times New Roman" panose="02020603050405020304" charset="0"/>
              </a:rPr>
              <a:t>_________________ (</a:t>
            </a:r>
            <a:r>
              <a:rPr sz="2550">
                <a:latin typeface="Times New Roman" panose="02020603050405020304" charset="0"/>
                <a:cs typeface="Times New Roman" panose="02020603050405020304" charset="0"/>
              </a:rPr>
              <a:t>confirm</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dead, and more than 1,400 were reported dead in Syria. The figures were </a:t>
            </a:r>
            <a:r>
              <a:rPr lang="en-US" sz="2550">
                <a:latin typeface="Times New Roman" panose="02020603050405020304" charset="0"/>
                <a:cs typeface="Times New Roman" panose="02020603050405020304" charset="0"/>
              </a:rPr>
              <a:t>________ (</a:t>
            </a:r>
            <a:r>
              <a:rPr sz="2550">
                <a:latin typeface="Times New Roman" panose="02020603050405020304" charset="0"/>
                <a:cs typeface="Times New Roman" panose="02020603050405020304" charset="0"/>
              </a:rPr>
              <a:t>steady</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increasing as bodies were pulled from collapsed buildings in villages, towns and cities. The World Health Organisation said the total could rise eight fold. </a:t>
            </a:r>
            <a:endParaRPr sz="2550">
              <a:latin typeface="Times New Roman" panose="02020603050405020304" charset="0"/>
              <a:cs typeface="Times New Roman" panose="02020603050405020304" charset="0"/>
            </a:endParaRPr>
          </a:p>
          <a:p>
            <a:pPr fontAlgn="auto">
              <a:lnSpc>
                <a:spcPts val="262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Near by, rescuers carried a newborn girl to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safe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They said she had been born beneath the </a:t>
            </a:r>
            <a:r>
              <a:rPr lang="en-US" altLang="zh-CN" sz="2800">
                <a:solidFill>
                  <a:srgbClr val="0000FF"/>
                </a:solidFill>
                <a:latin typeface="Times New Roman" panose="02020603050405020304" charset="0"/>
                <a:cs typeface="Times New Roman" panose="02020603050405020304" charset="0"/>
              </a:rPr>
              <a:t>rubble</a:t>
            </a:r>
            <a:r>
              <a:rPr sz="2550">
                <a:latin typeface="Times New Roman" panose="02020603050405020304" charset="0"/>
                <a:cs typeface="Times New Roman" panose="02020603050405020304" charset="0"/>
              </a:rPr>
              <a:t> but that her mother had died, along with her father and </a:t>
            </a:r>
            <a:r>
              <a:rPr lang="en-US" sz="2550">
                <a:latin typeface="Times New Roman" panose="02020603050405020304" charset="0"/>
                <a:cs typeface="Times New Roman" panose="02020603050405020304" charset="0"/>
              </a:rPr>
              <a:t>____ </a:t>
            </a:r>
            <a:r>
              <a:rPr sz="2550">
                <a:latin typeface="Times New Roman" panose="02020603050405020304" charset="0"/>
                <a:cs typeface="Times New Roman" panose="02020603050405020304" charset="0"/>
              </a:rPr>
              <a:t> rest of her family. Britain is sending 76 search-and-rescue </a:t>
            </a:r>
            <a:r>
              <a:rPr lang="en-US" sz="2550">
                <a:latin typeface="Times New Roman" panose="02020603050405020304" charset="0"/>
                <a:cs typeface="Times New Roman" panose="02020603050405020304" charset="0"/>
              </a:rPr>
              <a:t>__________ (</a:t>
            </a:r>
            <a:r>
              <a:rPr sz="2550">
                <a:latin typeface="Times New Roman" panose="02020603050405020304" charset="0"/>
                <a:cs typeface="Times New Roman" panose="02020603050405020304" charset="0"/>
              </a:rPr>
              <a:t>special</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four dogs and a medical assessment team. The US, China, Russia and several European countries and Gulf states also offered aid.</a:t>
            </a:r>
            <a:endParaRPr sz="2550">
              <a:latin typeface="Times New Roman" panose="02020603050405020304" charset="0"/>
              <a:cs typeface="Times New Roman" panose="02020603050405020304" charset="0"/>
            </a:endParaRPr>
          </a:p>
          <a:p>
            <a:pPr fontAlgn="auto">
              <a:lnSpc>
                <a:spcPts val="262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The 7.8-magnitude quake hit at 4.17am local time,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most people were asleep. The focus was 11 miles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 ground and its epicentre was between the cities of Gaziantep and Kahramanmaras in southwestern Turkey. The country </a:t>
            </a:r>
            <a:r>
              <a:rPr lang="en-US" sz="2550">
                <a:latin typeface="Times New Roman" panose="02020603050405020304" charset="0"/>
                <a:cs typeface="Times New Roman" panose="02020603050405020304" charset="0"/>
              </a:rPr>
              <a:t>____ (</a:t>
            </a:r>
            <a:r>
              <a:rPr sz="2550">
                <a:latin typeface="Times New Roman" panose="02020603050405020304" charset="0"/>
                <a:cs typeface="Times New Roman" panose="02020603050405020304" charset="0"/>
              </a:rPr>
              <a:t>sit</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at a meeting point of </a:t>
            </a:r>
            <a:r>
              <a:rPr lang="en-US" altLang="zh-CN" sz="2800">
                <a:solidFill>
                  <a:schemeClr val="tx1"/>
                </a:solidFill>
                <a:latin typeface="Times New Roman" panose="02020603050405020304" charset="0"/>
                <a:cs typeface="Times New Roman" panose="02020603050405020304" charset="0"/>
              </a:rPr>
              <a:t>tectonic</a:t>
            </a:r>
            <a:r>
              <a:rPr sz="2550">
                <a:latin typeface="Times New Roman" panose="02020603050405020304" charset="0"/>
                <a:cs typeface="Times New Roman" panose="02020603050405020304" charset="0"/>
              </a:rPr>
              <a:t> plates, but this was its most powerful quake in modern times. </a:t>
            </a:r>
            <a:endParaRPr sz="2550">
              <a:latin typeface="Times New Roman" panose="02020603050405020304" charset="0"/>
              <a:cs typeface="Times New Roman" panose="02020603050405020304" charset="0"/>
            </a:endParaRPr>
          </a:p>
          <a:p>
            <a:pPr fontAlgn="auto">
              <a:lnSpc>
                <a:spcPts val="262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President Erdogan ordered seven days of national </a:t>
            </a:r>
            <a:r>
              <a:rPr lang="en-US" sz="2550">
                <a:latin typeface="Times New Roman" panose="02020603050405020304" charset="0"/>
                <a:cs typeface="Times New Roman" panose="02020603050405020304" charset="0"/>
              </a:rPr>
              <a:t>__________(</a:t>
            </a:r>
            <a:r>
              <a:rPr sz="2550">
                <a:latin typeface="Times New Roman" panose="02020603050405020304" charset="0"/>
                <a:cs typeface="Times New Roman" panose="02020603050405020304" charset="0"/>
              </a:rPr>
              <a:t>mourn</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He faces an election this year.</a:t>
            </a:r>
            <a:endParaRPr sz="255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（《泰晤士报》202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7</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1&amp;12</a:t>
            </a:r>
            <a:r>
              <a:rPr sz="2400" b="1">
                <a:solidFill>
                  <a:srgbClr val="ED7D31"/>
                </a:solidFill>
                <a:latin typeface="微软雅黑" panose="020B0503020204020204" charset="-122"/>
                <a:ea typeface="微软雅黑" panose="020B0503020204020204" charset="-122"/>
                <a:cs typeface="微软雅黑" panose="020B0503020204020204" charset="-122"/>
              </a:rPr>
              <a:t>页）</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6428740" y="438785"/>
            <a:ext cx="24314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was expected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5517515" y="2104390"/>
            <a:ext cx="11569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steadily</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274695" y="5126990"/>
            <a:ext cx="9366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below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6356985" y="3769995"/>
            <a:ext cx="14585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specialists</a:t>
            </a:r>
            <a:endParaRPr lang="en-US"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7358380" y="4779645"/>
            <a:ext cx="12960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a:t>
            </a:r>
            <a:r>
              <a:rPr lang="en-US" sz="2600">
                <a:solidFill>
                  <a:srgbClr val="FF0000"/>
                </a:solidFill>
                <a:latin typeface="Times New Roman" panose="02020603050405020304" charset="0"/>
                <a:cs typeface="Times New Roman" panose="02020603050405020304" charset="0"/>
                <a:sym typeface="+mn-ea"/>
              </a:rPr>
              <a:t>en</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226935" y="6068060"/>
            <a:ext cx="18802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mourning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9921875" y="3437255"/>
            <a:ext cx="13519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the</a:t>
            </a: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9107170" y="5473065"/>
            <a:ext cx="735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sits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428740" y="3094990"/>
            <a:ext cx="13150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safety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253105" y="1790700"/>
            <a:ext cx="31756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had been confirmed</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devastating</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causing a lot of damage and destruction    </a:t>
            </a:r>
            <a:r>
              <a:rPr lang="zh-CN" sz="2800">
                <a:latin typeface="Times New Roman" panose="02020603050405020304" charset="0"/>
                <a:ea typeface="华文中宋" panose="02010600040101010101" charset="-122"/>
                <a:cs typeface="Times New Roman" panose="02020603050405020304" charset="0"/>
                <a:sym typeface="+mn-ea"/>
              </a:rPr>
              <a:t>破坏性极大的；毁灭性的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Oil spills are having a devastating effect on coral reefs in the ocean.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海上溢油对海洋里的珊瑚礁有着毁灭性影响</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rubble</a:t>
            </a:r>
            <a:r>
              <a:rPr lang="en-US" altLang="zh-CN" sz="2800"/>
              <a:t>: </a:t>
            </a:r>
            <a:r>
              <a:rPr lang="en-US" sz="2800">
                <a:latin typeface="Times New Roman" panose="02020603050405020304" charset="0"/>
                <a:ea typeface="华文中宋" panose="02010600040101010101" charset="-122"/>
                <a:cs typeface="Times New Roman" panose="02020603050405020304" charset="0"/>
              </a:rPr>
              <a:t>broken stones or bricks from a building or wall that has been destroyed or damaged     </a:t>
            </a:r>
            <a:r>
              <a:rPr lang="zh-CN" altLang="en-US" sz="2800">
                <a:latin typeface="Times New Roman" panose="02020603050405020304" charset="0"/>
                <a:ea typeface="华文中宋" panose="02010600040101010101" charset="-122"/>
                <a:cs typeface="Times New Roman" panose="02020603050405020304" charset="0"/>
              </a:rPr>
              <a:t>碎石；碎砖</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 gang of workmen were shovelling rubble onto a truck.                                                  </a:t>
            </a:r>
            <a:r>
              <a:rPr sz="2800">
                <a:latin typeface="华文中宋" panose="02010600040101010101" charset="-122"/>
                <a:ea typeface="华文中宋" panose="02010600040101010101" charset="-122"/>
                <a:cs typeface="华文中宋" panose="02010600040101010101" charset="-122"/>
              </a:rPr>
              <a:t>一帮工人正用铁锹往卡车上装碎石</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298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83560"/>
            <a:ext cx="71735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received devastating injuries in the accident.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95935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bomb reduced the houses to rubble</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94535" y="2529840"/>
            <a:ext cx="9491980" cy="521970"/>
          </a:xfrm>
          <a:prstGeom prst="rect">
            <a:avLst/>
          </a:prstGeom>
          <a:noFill/>
        </p:spPr>
        <p:txBody>
          <a:bodyPr wrap="square" rtlCol="0" anchor="t">
            <a:spAutoFit/>
          </a:bodyPr>
          <a:lstStyle/>
          <a:p>
            <a:r>
              <a:rPr sz="2800">
                <a:ea typeface="华文中宋" panose="02010600040101010101" charset="-122"/>
              </a:rPr>
              <a:t>他在这次事故中受到致命伤害</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025" y="3524250"/>
            <a:ext cx="723709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9085"/>
            <a:ext cx="6243955" cy="152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664200"/>
            <a:ext cx="8297545" cy="521970"/>
          </a:xfrm>
          <a:prstGeom prst="rect">
            <a:avLst/>
          </a:prstGeom>
          <a:noFill/>
        </p:spPr>
        <p:txBody>
          <a:bodyPr wrap="square" rtlCol="0" anchor="t">
            <a:spAutoFit/>
          </a:bodyPr>
          <a:p>
            <a:r>
              <a:rPr lang="zh-CN" altLang="en-US" sz="2800">
                <a:ea typeface="华文中宋" panose="02010600040101010101" charset="-122"/>
              </a:rPr>
              <a:t>炸弹把那片房子炸成了一堆瓦砾。</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6" end="6"/>
                                            </p:txEl>
                                          </p:spTgt>
                                        </p:tgtEl>
                                        <p:attrNameLst>
                                          <p:attrName>style.visibility</p:attrName>
                                        </p:attrNameLst>
                                      </p:cBhvr>
                                      <p:to>
                                        <p:strVal val="visible"/>
                                      </p:to>
                                    </p:set>
                                    <p:animEffect transition="in" filter="wipe(down)">
                                      <p:cBhvr>
                                        <p:cTn id="34" dur="500"/>
                                        <p:tgtEl>
                                          <p:spTgt spid="104860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739775" y="102235"/>
            <a:ext cx="4926965" cy="34359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1073150" y="646430"/>
            <a:ext cx="4408805" cy="2891790"/>
          </a:xfrm>
          <a:prstGeom prst="rect">
            <a:avLst/>
          </a:prstGeom>
          <a:noFill/>
        </p:spPr>
        <p:txBody>
          <a:bodyPr wrap="square">
            <a:spAutoFit/>
          </a:bodyPr>
          <a:lstStyle/>
          <a:p>
            <a:pPr algn="l">
              <a:buClrTx/>
              <a:buSzTx/>
              <a:buFontTx/>
            </a:pPr>
            <a:r>
              <a:rPr lang="en-US" sz="2600">
                <a:latin typeface="Times New Roman" panose="02020603050405020304" charset="0"/>
                <a:cs typeface="Times New Roman" panose="02020603050405020304" charset="0"/>
                <a:sym typeface="+mn-ea"/>
              </a:rPr>
              <a:t>hit  袭击，使遭受</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strike  侵袭</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shake  急剧晃动（使）震动</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jolt（使）震动，（使）颠簸</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rock  剧烈摇摆，猛烈晃动</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roll across  波动翻滚</a:t>
            </a:r>
            <a:endParaRPr lang="en-US" sz="2600">
              <a:latin typeface="Times New Roman" panose="02020603050405020304" charset="0"/>
              <a:cs typeface="Times New Roman" panose="02020603050405020304" charset="0"/>
              <a:sym typeface="+mn-ea"/>
            </a:endParaRPr>
          </a:p>
          <a:p>
            <a:pPr algn="l">
              <a:buClrTx/>
              <a:buSzTx/>
              <a:buFontTx/>
            </a:pPr>
            <a:r>
              <a:rPr lang="en-US" sz="2600">
                <a:latin typeface="Times New Roman" panose="02020603050405020304" charset="0"/>
                <a:cs typeface="Times New Roman" panose="02020603050405020304" charset="0"/>
                <a:sym typeface="+mn-ea"/>
              </a:rPr>
              <a:t>rip through  裂开；突进</a:t>
            </a:r>
            <a:endParaRPr lang="en-US" sz="2600">
              <a:latin typeface="Times New Roman" panose="02020603050405020304" charset="0"/>
              <a:cs typeface="Times New Roman" panose="02020603050405020304" charset="0"/>
              <a:sym typeface="+mn-ea"/>
            </a:endParaRPr>
          </a:p>
        </p:txBody>
      </p:sp>
      <p:sp>
        <p:nvSpPr>
          <p:cNvPr id="4" name="文本框 3"/>
          <p:cNvSpPr txBox="1"/>
          <p:nvPr/>
        </p:nvSpPr>
        <p:spPr>
          <a:xfrm>
            <a:off x="1073150" y="182880"/>
            <a:ext cx="3860800" cy="521970"/>
          </a:xfrm>
          <a:prstGeom prst="rect">
            <a:avLst/>
          </a:prstGeom>
          <a:solidFill>
            <a:srgbClr val="0070C0"/>
          </a:solidFill>
        </p:spPr>
        <p:txBody>
          <a:bodyPr wrap="square" rtlCol="0">
            <a:spAutoFit/>
          </a:bodyPr>
          <a:lstStyle/>
          <a:p>
            <a:r>
              <a:rPr kumimoji="1" lang="zh-CN" altLang="en-US" sz="2800" b="1" dirty="0">
                <a:solidFill>
                  <a:schemeClr val="lt1"/>
                </a:solidFill>
              </a:rPr>
              <a:t>表示与地震相关的动词</a:t>
            </a:r>
            <a:endParaRPr kumimoji="1" lang="zh-CN" altLang="en-US" sz="2800" b="1" dirty="0">
              <a:solidFill>
                <a:schemeClr val="lt1"/>
              </a:solidFill>
            </a:endParaRPr>
          </a:p>
        </p:txBody>
      </p:sp>
      <p:sp>
        <p:nvSpPr>
          <p:cNvPr id="10" name="文本框 9"/>
          <p:cNvSpPr txBox="1"/>
          <p:nvPr/>
        </p:nvSpPr>
        <p:spPr>
          <a:xfrm>
            <a:off x="824230" y="4203700"/>
            <a:ext cx="5183505" cy="2491740"/>
          </a:xfrm>
          <a:prstGeom prst="rect">
            <a:avLst/>
          </a:prstGeom>
          <a:noFill/>
        </p:spPr>
        <p:txBody>
          <a:bodyPr wrap="square" rtlCol="0">
            <a:spAutoFit/>
          </a:bodyPr>
          <a:lstStyle/>
          <a:p>
            <a:pPr algn="l">
              <a:buClrTx/>
              <a:buSzTx/>
              <a:buFontTx/>
            </a:pPr>
            <a:r>
              <a:rPr lang="en-US" sz="2600">
                <a:latin typeface="Times New Roman" panose="02020603050405020304" charset="0"/>
                <a:cs typeface="Times New Roman" panose="02020603050405020304" charset="0"/>
              </a:rPr>
              <a:t>damage 损坏，损害 </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destroy  破坏，毁灭</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shatter （使）破碎；摧毁</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devastate  毁坏，破坏</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level  使平整；推倒，夷平</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flatten（使）变平；摧毁，夷平</a:t>
            </a:r>
            <a:endParaRPr lang="en-US" sz="2400">
              <a:ea typeface="华文中宋" panose="02010600040101010101" charset="-122"/>
            </a:endParaRPr>
          </a:p>
        </p:txBody>
      </p:sp>
      <p:sp>
        <p:nvSpPr>
          <p:cNvPr id="1048610" name="文本框 16"/>
          <p:cNvSpPr txBox="1"/>
          <p:nvPr/>
        </p:nvSpPr>
        <p:spPr>
          <a:xfrm>
            <a:off x="0" y="0"/>
            <a:ext cx="438785" cy="3538220"/>
          </a:xfrm>
          <a:prstGeom prst="rect">
            <a:avLst/>
          </a:prstGeom>
          <a:solidFill>
            <a:schemeClr val="accent6"/>
          </a:solidFill>
        </p:spPr>
        <p:txBody>
          <a:bodyPr wrap="square" rtlCol="0">
            <a:spAutoFit/>
          </a:bodyPr>
          <a:lstStyle/>
          <a:p>
            <a:pPr algn="ctr"/>
            <a:r>
              <a:rPr kumimoji="1" lang="zh-CN" altLang="en-US" sz="2800" b="1" dirty="0">
                <a:solidFill>
                  <a:schemeClr val="lt1"/>
                </a:solidFill>
              </a:rPr>
              <a:t>与地震相关的词汇</a:t>
            </a:r>
            <a:endParaRPr kumimoji="1" lang="zh-CN" altLang="en-US" sz="2800" b="1" dirty="0">
              <a:solidFill>
                <a:schemeClr val="lt1"/>
              </a:solidFill>
            </a:endParaRPr>
          </a:p>
        </p:txBody>
      </p:sp>
      <p:sp>
        <p:nvSpPr>
          <p:cNvPr id="5" name="圆角矩形 4"/>
          <p:cNvSpPr/>
          <p:nvPr/>
        </p:nvSpPr>
        <p:spPr>
          <a:xfrm>
            <a:off x="6878955" y="4520565"/>
            <a:ext cx="4660900" cy="21748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6974840" y="646430"/>
            <a:ext cx="4770120" cy="4092575"/>
          </a:xfrm>
          <a:prstGeom prst="rect">
            <a:avLst/>
          </a:prstGeom>
          <a:noFill/>
        </p:spPr>
        <p:txBody>
          <a:bodyPr wrap="square">
            <a:spAutoFit/>
          </a:bodyPr>
          <a:lstStyle/>
          <a:p>
            <a:pPr algn="l"/>
            <a:r>
              <a:rPr lang="en-US" sz="2600">
                <a:latin typeface="Times New Roman" panose="02020603050405020304" charset="0"/>
                <a:cs typeface="Times New Roman" panose="02020603050405020304" charset="0"/>
                <a:sym typeface="+mn-ea"/>
              </a:rPr>
              <a:t>seismology  地震学</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seismological  地震学上的</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seismograph  地震仪</a:t>
            </a:r>
            <a:r>
              <a:rPr lang="zh-CN" altLang="en-US" sz="2600">
                <a:latin typeface="Times New Roman" panose="02020603050405020304" charset="0"/>
                <a:cs typeface="Times New Roman" panose="02020603050405020304" charset="0"/>
                <a:sym typeface="+mn-ea"/>
              </a:rPr>
              <a:t>；</a:t>
            </a:r>
            <a:r>
              <a:rPr lang="en-US" sz="2600">
                <a:latin typeface="Times New Roman" panose="02020603050405020304" charset="0"/>
                <a:cs typeface="Times New Roman" panose="02020603050405020304" charset="0"/>
                <a:sym typeface="+mn-ea"/>
              </a:rPr>
              <a:t>地动仪</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seismographer  地震学者seismesthesia  振动觉</a:t>
            </a:r>
            <a:r>
              <a:rPr lang="zh-CN" altLang="en-US" sz="2600">
                <a:latin typeface="Times New Roman" panose="02020603050405020304" charset="0"/>
                <a:cs typeface="Times New Roman" panose="02020603050405020304" charset="0"/>
                <a:sym typeface="+mn-ea"/>
              </a:rPr>
              <a:t>；</a:t>
            </a:r>
            <a:r>
              <a:rPr lang="en-US" sz="2600">
                <a:latin typeface="Times New Roman" panose="02020603050405020304" charset="0"/>
                <a:cs typeface="Times New Roman" panose="02020603050405020304" charset="0"/>
                <a:sym typeface="+mn-ea"/>
              </a:rPr>
              <a:t>震动觉</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aftershock  余震</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epicenter  震中；中心</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magnitude  震级</a:t>
            </a:r>
            <a:endParaRPr lang="en-US" sz="2600">
              <a:latin typeface="Times New Roman" panose="02020603050405020304" charset="0"/>
              <a:cs typeface="Times New Roman" panose="02020603050405020304" charset="0"/>
              <a:sym typeface="+mn-ea"/>
            </a:endParaRPr>
          </a:p>
          <a:p>
            <a:pPr algn="l"/>
            <a:r>
              <a:rPr lang="en-US" sz="2600">
                <a:latin typeface="Times New Roman" panose="02020603050405020304" charset="0"/>
                <a:cs typeface="Times New Roman" panose="02020603050405020304" charset="0"/>
                <a:sym typeface="+mn-ea"/>
              </a:rPr>
              <a:t>Richter Scale  里氏震级</a:t>
            </a:r>
            <a:endParaRPr lang="en-US" sz="2600">
              <a:latin typeface="Times New Roman" panose="02020603050405020304" charset="0"/>
              <a:cs typeface="Times New Roman" panose="02020603050405020304" charset="0"/>
              <a:sym typeface="+mn-ea"/>
            </a:endParaRPr>
          </a:p>
          <a:p>
            <a:pPr algn="l"/>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6974840" y="182880"/>
            <a:ext cx="2817495" cy="521970"/>
          </a:xfrm>
          <a:prstGeom prst="rect">
            <a:avLst/>
          </a:prstGeom>
          <a:solidFill>
            <a:srgbClr val="0070C0"/>
          </a:solidFill>
        </p:spPr>
        <p:txBody>
          <a:bodyPr wrap="square" rtlCol="0">
            <a:spAutoFit/>
          </a:bodyPr>
          <a:lstStyle/>
          <a:p>
            <a:r>
              <a:rPr kumimoji="1" lang="zh-CN" altLang="en-US" sz="2800" b="1" dirty="0">
                <a:solidFill>
                  <a:schemeClr val="lt1"/>
                </a:solidFill>
              </a:rPr>
              <a:t>地震学相关词汇</a:t>
            </a:r>
            <a:endParaRPr kumimoji="1" lang="zh-CN" altLang="en-US" sz="2800" b="1" dirty="0">
              <a:solidFill>
                <a:schemeClr val="lt1"/>
              </a:solidFill>
            </a:endParaRPr>
          </a:p>
        </p:txBody>
      </p:sp>
      <p:sp>
        <p:nvSpPr>
          <p:cNvPr id="8" name="文本框 7"/>
          <p:cNvSpPr txBox="1"/>
          <p:nvPr/>
        </p:nvSpPr>
        <p:spPr>
          <a:xfrm>
            <a:off x="7176135" y="5003800"/>
            <a:ext cx="4294505" cy="1691640"/>
          </a:xfrm>
          <a:prstGeom prst="rect">
            <a:avLst/>
          </a:prstGeom>
          <a:noFill/>
        </p:spPr>
        <p:txBody>
          <a:bodyPr wrap="square" rtlCol="0">
            <a:spAutoFit/>
          </a:bodyPr>
          <a:lstStyle/>
          <a:p>
            <a:pPr algn="l">
              <a:buClrTx/>
              <a:buSzTx/>
              <a:buFontTx/>
            </a:pPr>
            <a:r>
              <a:rPr lang="en-US" sz="2600">
                <a:latin typeface="Times New Roman" panose="02020603050405020304" charset="0"/>
                <a:cs typeface="Times New Roman" panose="02020603050405020304" charset="0"/>
              </a:rPr>
              <a:t>pay silent tribute to静默志哀</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national mourning全国哀悼</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fly at half-mast降半旗致哀</a:t>
            </a:r>
            <a:endParaRPr lang="en-US" sz="2600">
              <a:latin typeface="Times New Roman" panose="02020603050405020304" charset="0"/>
              <a:cs typeface="Times New Roman" panose="02020603050405020304" charset="0"/>
            </a:endParaRPr>
          </a:p>
          <a:p>
            <a:pPr algn="l">
              <a:buClrTx/>
              <a:buSzTx/>
              <a:buFontTx/>
            </a:pPr>
            <a:r>
              <a:rPr lang="en-US" sz="2600">
                <a:latin typeface="Times New Roman" panose="02020603050405020304" charset="0"/>
                <a:cs typeface="Times New Roman" panose="02020603050405020304" charset="0"/>
              </a:rPr>
              <a:t>rescue team救援队</a:t>
            </a:r>
            <a:endParaRPr lang="en-US" sz="2600">
              <a:latin typeface="Times New Roman" panose="02020603050405020304" charset="0"/>
              <a:cs typeface="Times New Roman" panose="02020603050405020304" charset="0"/>
            </a:endParaRPr>
          </a:p>
        </p:txBody>
      </p:sp>
      <p:sp>
        <p:nvSpPr>
          <p:cNvPr id="11" name="文本框 10"/>
          <p:cNvSpPr txBox="1"/>
          <p:nvPr/>
        </p:nvSpPr>
        <p:spPr>
          <a:xfrm>
            <a:off x="929640" y="3749040"/>
            <a:ext cx="4204970" cy="521970"/>
          </a:xfrm>
          <a:prstGeom prst="rect">
            <a:avLst/>
          </a:prstGeom>
          <a:solidFill>
            <a:srgbClr val="0070C0"/>
          </a:solidFill>
        </p:spPr>
        <p:txBody>
          <a:bodyPr wrap="square" rtlCol="0">
            <a:spAutoFit/>
          </a:bodyPr>
          <a:p>
            <a:r>
              <a:rPr kumimoji="1" lang="zh-CN" altLang="en-US" sz="2800" b="1" dirty="0">
                <a:solidFill>
                  <a:schemeClr val="lt1"/>
                </a:solidFill>
              </a:rPr>
              <a:t>表示地震破坏程度的动词</a:t>
            </a:r>
            <a:endParaRPr kumimoji="1" lang="zh-CN" altLang="en-US" sz="2800" b="1" dirty="0">
              <a:solidFill>
                <a:schemeClr val="lt1"/>
              </a:solidFill>
            </a:endParaRPr>
          </a:p>
        </p:txBody>
      </p:sp>
      <p:sp>
        <p:nvSpPr>
          <p:cNvPr id="18" name="圆角矩形 17"/>
          <p:cNvSpPr/>
          <p:nvPr/>
        </p:nvSpPr>
        <p:spPr>
          <a:xfrm>
            <a:off x="6645275" y="83185"/>
            <a:ext cx="4965065" cy="4358640"/>
          </a:xfrm>
          <a:prstGeom prst="roundRect">
            <a:avLst>
              <a:gd name="adj" fmla="val 16667"/>
            </a:avLst>
          </a:prstGeom>
          <a:noFill/>
          <a:ln w="63500" cap="flat" cmpd="sng">
            <a:gradFill>
              <a:gsLst>
                <a:gs pos="0">
                  <a:srgbClr val="7B32B2"/>
                </a:gs>
                <a:gs pos="100000">
                  <a:srgbClr val="401A5D"/>
                </a:gs>
              </a:gsLst>
            </a:gra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圆角矩形 18"/>
          <p:cNvSpPr/>
          <p:nvPr/>
        </p:nvSpPr>
        <p:spPr>
          <a:xfrm>
            <a:off x="644525" y="3684905"/>
            <a:ext cx="5022215" cy="3010535"/>
          </a:xfrm>
          <a:prstGeom prst="roundRect">
            <a:avLst>
              <a:gd name="adj" fmla="val 16667"/>
            </a:avLst>
          </a:prstGeom>
          <a:noFill/>
          <a:ln w="63500" cap="flat" cmpd="sng">
            <a:solidFill>
              <a:srgbClr val="00B0F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文本框 19"/>
          <p:cNvSpPr txBox="1"/>
          <p:nvPr/>
        </p:nvSpPr>
        <p:spPr>
          <a:xfrm>
            <a:off x="7176135" y="4605020"/>
            <a:ext cx="1031875" cy="521970"/>
          </a:xfrm>
          <a:prstGeom prst="rect">
            <a:avLst/>
          </a:prstGeom>
          <a:solidFill>
            <a:srgbClr val="0070C0"/>
          </a:solidFill>
        </p:spPr>
        <p:txBody>
          <a:bodyPr wrap="square" rtlCol="0">
            <a:spAutoFit/>
          </a:bodyPr>
          <a:p>
            <a:r>
              <a:rPr kumimoji="1" lang="zh-CN" altLang="en-US" sz="2800" b="1" dirty="0">
                <a:solidFill>
                  <a:schemeClr val="lt1"/>
                </a:solidFill>
              </a:rPr>
              <a:t>其他</a:t>
            </a:r>
            <a:endParaRPr kumimoji="1" lang="zh-CN" altLang="en-US" sz="2800" b="1" dirty="0">
              <a:solidFill>
                <a:schemeClr val="lt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P spid="9"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635" y="81280"/>
            <a:ext cx="12192000" cy="1106805"/>
          </a:xfrm>
          <a:prstGeom prst="rect">
            <a:avLst/>
          </a:prstGeom>
          <a:noFill/>
        </p:spPr>
        <p:txBody>
          <a:bodyPr wrap="square" rtlCol="0" anchor="t">
            <a:spAutoFit/>
          </a:bodyPr>
          <a:p>
            <a:pPr algn="ctr"/>
            <a:r>
              <a:rPr lang="en-US" altLang="zh-CN" sz="3600" b="1"/>
              <a:t>2.</a:t>
            </a:r>
            <a:r>
              <a:rPr lang="en-US" sz="3600" b="1"/>
              <a:t>Probing the gut-depression link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探索肠道与抑郁的联系</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571750" y="1614805"/>
            <a:ext cx="7210425" cy="44126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7360"/>
            <a:ext cx="12238355" cy="6529070"/>
          </a:xfrm>
          <a:prstGeom prst="rect">
            <a:avLst/>
          </a:prstGeom>
          <a:noFill/>
        </p:spPr>
        <p:txBody>
          <a:bodyPr wrap="square" rtlCol="0" anchor="t">
            <a:spAutoFit/>
          </a:bodyPr>
          <a:p>
            <a:pPr fontAlgn="auto">
              <a:lnSpc>
                <a:spcPts val="28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Research has long suggested a link between our diet and our mental health. The gut microbiome — the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collect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genome of trillions of bacteria that live in the intestinal tract that are created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large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by what we eat and drink — appears to influence our mood   and mind-set. </a:t>
            </a:r>
            <a:endParaRPr sz="2500">
              <a:latin typeface="Times New Roman" panose="02020603050405020304" charset="0"/>
              <a:cs typeface="Times New Roman" panose="02020603050405020304" charset="0"/>
            </a:endParaRPr>
          </a:p>
          <a:p>
            <a:pPr fontAlgn="auto">
              <a:lnSpc>
                <a:spcPct val="100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But human studies large enough to </a:t>
            </a:r>
            <a:r>
              <a:rPr lang="en-US" altLang="zh-CN" sz="2500">
                <a:solidFill>
                  <a:srgbClr val="0000FF"/>
                </a:solidFill>
                <a:latin typeface="Times New Roman" panose="02020603050405020304" charset="0"/>
                <a:cs typeface="Times New Roman" panose="02020603050405020304" charset="0"/>
              </a:rPr>
              <a:t>pinpoint</a:t>
            </a:r>
            <a:r>
              <a:rPr sz="2500">
                <a:latin typeface="Times New Roman" panose="02020603050405020304" charset="0"/>
                <a:cs typeface="Times New Roman" panose="02020603050405020304" charset="0"/>
              </a:rPr>
              <a:t> what bacteria matter, if they matter at all, have been missing. That’s slowly changing. The largest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analys</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of depression and the gut microbiome to date,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publish</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in December, found several types of bacteria </a:t>
            </a:r>
            <a:r>
              <a:rPr lang="en-US" altLang="zh-CN" sz="2500">
                <a:solidFill>
                  <a:srgbClr val="0000FF"/>
                </a:solidFill>
                <a:latin typeface="Times New Roman" panose="02020603050405020304" charset="0"/>
                <a:cs typeface="Times New Roman" panose="02020603050405020304" charset="0"/>
              </a:rPr>
              <a:t>notably</a:t>
            </a:r>
            <a:r>
              <a:rPr sz="2500">
                <a:latin typeface="Times New Roman" panose="02020603050405020304" charset="0"/>
                <a:cs typeface="Times New Roman" panose="02020603050405020304" charset="0"/>
              </a:rPr>
              <a:t> increased or decreased in people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symptoms of depression. “</a:t>
            </a:r>
            <a:endParaRPr sz="2500">
              <a:latin typeface="Times New Roman" panose="02020603050405020304" charset="0"/>
              <a:cs typeface="Times New Roman" panose="02020603050405020304" charset="0"/>
            </a:endParaRPr>
          </a:p>
          <a:p>
            <a:pPr fontAlgn="auto">
              <a:lnSpc>
                <a:spcPct val="100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“This study provides some real-life evidence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you are what you eat,”said study author Andre Uitterlinden, who researches genetics at Erasmus medical Centre in Rotterdam. Or to be exact,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you feel is closely related to what you consume.</a:t>
            </a:r>
            <a:endParaRPr sz="2500">
              <a:latin typeface="Times New Roman" panose="02020603050405020304" charset="0"/>
              <a:cs typeface="Times New Roman" panose="02020603050405020304" charset="0"/>
            </a:endParaRPr>
          </a:p>
          <a:p>
            <a:pPr fontAlgn="auto">
              <a:lnSpc>
                <a:spcPct val="100000"/>
              </a:lnSpc>
            </a:pPr>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Anxiety </a:t>
            </a:r>
            <a:r>
              <a:rPr lang="en-US" sz="2500">
                <a:latin typeface="Times New Roman" panose="02020603050405020304" charset="0"/>
                <a:cs typeface="Times New Roman" panose="02020603050405020304" charset="0"/>
              </a:rPr>
              <a:t>____________ (</a:t>
            </a:r>
            <a:r>
              <a:rPr sz="2500">
                <a:latin typeface="Times New Roman" panose="02020603050405020304" charset="0"/>
                <a:cs typeface="Times New Roman" panose="02020603050405020304" charset="0"/>
              </a:rPr>
              <a:t>tie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to a heightened risk of nausea, heartburn, diarrhea and constipation. The link between food and mood is there even when we reach for macaroni and cheese to comfort us during a stressful time.</a:t>
            </a:r>
            <a:endParaRPr sz="2500">
              <a:latin typeface="Times New Roman" panose="02020603050405020304" charset="0"/>
              <a:cs typeface="Times New Roman" panose="02020603050405020304" charset="0"/>
            </a:endParaRPr>
          </a:p>
          <a:p>
            <a:pPr fontAlgn="auto">
              <a:lnSpc>
                <a:spcPct val="100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Change your diet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improve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your mood. An individual who does not consume enough fiber, for example, may experience a decrease in butyrate-producing bacteria,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lead</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to stress and inflammation and, potentially, symptoms of depression.</a:t>
            </a:r>
            <a:endParaRPr sz="2500">
              <a:latin typeface="Times New Roman" panose="02020603050405020304" charset="0"/>
              <a:cs typeface="Times New Roman" panose="02020603050405020304" charset="0"/>
            </a:endParaRPr>
          </a:p>
        </p:txBody>
      </p:sp>
      <p:sp>
        <p:nvSpPr>
          <p:cNvPr id="1048598" name="文本框 4"/>
          <p:cNvSpPr txBox="1"/>
          <p:nvPr/>
        </p:nvSpPr>
        <p:spPr>
          <a:xfrm>
            <a:off x="1881505" y="68580"/>
            <a:ext cx="8896985"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华盛顿邮报</a:t>
            </a:r>
            <a:r>
              <a:rPr sz="2000" b="1">
                <a:solidFill>
                  <a:srgbClr val="ED7D31"/>
                </a:solidFill>
                <a:latin typeface="微软雅黑" panose="020B0503020204020204" charset="-122"/>
                <a:ea typeface="微软雅黑" panose="020B0503020204020204" charset="-122"/>
                <a:cs typeface="微软雅黑" panose="020B0503020204020204" charset="-122"/>
              </a:rPr>
              <a:t>》202</a:t>
            </a:r>
            <a:r>
              <a:rPr lang="en-US" sz="2000" b="1">
                <a:solidFill>
                  <a:srgbClr val="ED7D31"/>
                </a:solidFill>
                <a:latin typeface="微软雅黑" panose="020B0503020204020204" charset="-122"/>
                <a:ea typeface="微软雅黑" panose="020B0503020204020204" charset="-122"/>
                <a:cs typeface="微软雅黑" panose="020B0503020204020204" charset="-122"/>
              </a:rPr>
              <a:t>3</a:t>
            </a:r>
            <a:r>
              <a:rPr sz="2000" b="1">
                <a:solidFill>
                  <a:srgbClr val="ED7D31"/>
                </a:solidFill>
                <a:latin typeface="微软雅黑" panose="020B0503020204020204" charset="-122"/>
                <a:ea typeface="微软雅黑" panose="020B0503020204020204" charset="-122"/>
                <a:cs typeface="微软雅黑" panose="020B0503020204020204" charset="-122"/>
              </a:rPr>
              <a:t>年</a:t>
            </a:r>
            <a:r>
              <a:rPr lang="en-US" sz="2000" b="1">
                <a:solidFill>
                  <a:srgbClr val="ED7D31"/>
                </a:solidFill>
                <a:latin typeface="微软雅黑" panose="020B0503020204020204" charset="-122"/>
                <a:ea typeface="微软雅黑" panose="020B0503020204020204" charset="-122"/>
                <a:cs typeface="微软雅黑" panose="020B0503020204020204" charset="-122"/>
              </a:rPr>
              <a:t>2</a:t>
            </a:r>
            <a:r>
              <a:rPr sz="2000" b="1">
                <a:solidFill>
                  <a:srgbClr val="ED7D31"/>
                </a:solidFill>
                <a:latin typeface="微软雅黑" panose="020B0503020204020204" charset="-122"/>
                <a:ea typeface="微软雅黑" panose="020B0503020204020204" charset="-122"/>
                <a:cs typeface="微软雅黑" panose="020B0503020204020204" charset="-122"/>
              </a:rPr>
              <a:t>月</a:t>
            </a:r>
            <a:r>
              <a:rPr lang="en-US" sz="2000" b="1">
                <a:solidFill>
                  <a:srgbClr val="ED7D31"/>
                </a:solidFill>
                <a:latin typeface="微软雅黑" panose="020B0503020204020204" charset="-122"/>
                <a:ea typeface="微软雅黑" panose="020B0503020204020204" charset="-122"/>
                <a:cs typeface="微软雅黑" panose="020B0503020204020204" charset="-122"/>
              </a:rPr>
              <a:t>7</a:t>
            </a:r>
            <a:r>
              <a:rPr sz="2000" b="1">
                <a:solidFill>
                  <a:srgbClr val="ED7D31"/>
                </a:solidFill>
                <a:latin typeface="微软雅黑" panose="020B0503020204020204" charset="-122"/>
                <a:ea typeface="微软雅黑" panose="020B0503020204020204" charset="-122"/>
                <a:cs typeface="微软雅黑" panose="020B0503020204020204" charset="-122"/>
              </a:rPr>
              <a:t>日  </a:t>
            </a:r>
            <a:r>
              <a:rPr lang="en-US" sz="2000" b="1">
                <a:solidFill>
                  <a:srgbClr val="ED7D31"/>
                </a:solidFill>
                <a:latin typeface="微软雅黑" panose="020B0503020204020204" charset="-122"/>
                <a:ea typeface="微软雅黑" panose="020B0503020204020204" charset="-122"/>
                <a:cs typeface="微软雅黑" panose="020B0503020204020204" charset="-122"/>
              </a:rPr>
              <a:t>E1&amp;E4</a:t>
            </a:r>
            <a:r>
              <a:rPr lang="zh-CN" altLang="en-US" sz="2000" b="1">
                <a:solidFill>
                  <a:srgbClr val="ED7D31"/>
                </a:solidFill>
                <a:latin typeface="微软雅黑" panose="020B0503020204020204" charset="-122"/>
                <a:ea typeface="微软雅黑" panose="020B0503020204020204" charset="-122"/>
                <a:cs typeface="微软雅黑" panose="020B0503020204020204" charset="-122"/>
              </a:rPr>
              <a:t>版面</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2737485" y="864870"/>
            <a:ext cx="15024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collective</a:t>
            </a:r>
            <a:endParaRPr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6599555" y="2298700"/>
            <a:ext cx="13950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analysis</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792605" y="4648835"/>
            <a:ext cx="197167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has been tied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6360795" y="3423920"/>
            <a:ext cx="8743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151380" y="4248785"/>
            <a:ext cx="12541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how</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41300" y="6457950"/>
            <a:ext cx="10560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leading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5441950" y="3081020"/>
            <a:ext cx="8229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with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2946400" y="5701030"/>
            <a:ext cx="16973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 improve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3280410" y="2623820"/>
            <a:ext cx="14782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published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4099560" y="1188085"/>
            <a:ext cx="109664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largely</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52324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pinpoint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find and show the exact position of sb/sth or the exact time that sth happened      </a:t>
            </a:r>
            <a:r>
              <a:rPr lang="zh-CN" sz="2800">
                <a:latin typeface="Times New Roman" panose="02020603050405020304" charset="0"/>
                <a:ea typeface="华文中宋" panose="02010600040101010101" charset="-122"/>
                <a:cs typeface="Times New Roman" panose="02020603050405020304" charset="0"/>
                <a:sym typeface="+mn-ea"/>
              </a:rPr>
              <a:t>明确指出，确定（位置或时间）</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was able to pinpoint on the map the site of the medieval village.                                                                                            他能在地图上准确找出那个中世纪村庄的位置。</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notably</a:t>
            </a:r>
            <a:r>
              <a:rPr lang="en-US" altLang="zh-CN" sz="2800"/>
              <a:t>: </a:t>
            </a:r>
            <a:r>
              <a:rPr lang="en-US" sz="2800">
                <a:latin typeface="Times New Roman" panose="02020603050405020304" charset="0"/>
                <a:ea typeface="华文中宋" panose="02010600040101010101" charset="-122"/>
                <a:cs typeface="Times New Roman" panose="02020603050405020304" charset="0"/>
              </a:rPr>
              <a:t>used for giving a good or the most important example of sth.   </a:t>
            </a:r>
            <a:r>
              <a:rPr sz="2800">
                <a:latin typeface="Times New Roman" panose="02020603050405020304" charset="0"/>
                <a:ea typeface="华文中宋" panose="02010600040101010101" charset="-122"/>
                <a:cs typeface="Times New Roman" panose="02020603050405020304" charset="0"/>
              </a:rPr>
              <a:t>尤其；特别</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divorce would be granted when more important problems, notably the fate of the children, had been decided.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当更重要的问题，尤其是孩子们的命运被决定时，离婚就会获得批准。</a:t>
            </a:r>
            <a:endParaRPr lang="en-US" altLang="zh-CN" sz="2800">
              <a:latin typeface="Times New Roman" panose="02020603050405020304" charset="0"/>
              <a:ea typeface="华文中宋" panose="02010600040101010101" charset="-122"/>
              <a:cs typeface="Times New Roman" panose="02020603050405020304" charset="0"/>
            </a:endParaRPr>
          </a:p>
        </p:txBody>
      </p:sp>
      <p:sp>
        <p:nvSpPr>
          <p:cNvPr id="1048604" name="文本框 1"/>
          <p:cNvSpPr txBox="1"/>
          <p:nvPr/>
        </p:nvSpPr>
        <p:spPr>
          <a:xfrm>
            <a:off x="257175" y="23177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7175" y="2839720"/>
            <a:ext cx="108934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 It was almost impossible to pinpoint the cause of death.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791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17920"/>
            <a:ext cx="846645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house had many drawbacks, most notably its price</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0255" y="2317750"/>
            <a:ext cx="9491980" cy="521970"/>
          </a:xfrm>
          <a:prstGeom prst="rect">
            <a:avLst/>
          </a:prstGeom>
          <a:noFill/>
        </p:spPr>
        <p:txBody>
          <a:bodyPr wrap="square" rtlCol="0" anchor="t">
            <a:spAutoFit/>
          </a:bodyPr>
          <a:lstStyle/>
          <a:p>
            <a:r>
              <a:rPr sz="2800">
                <a:ea typeface="华文中宋" panose="02010600040101010101" charset="-122"/>
              </a:rPr>
              <a:t>几乎不可能确定死因</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320675" y="3270250"/>
            <a:ext cx="8082280" cy="647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8610"/>
            <a:ext cx="807021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40255" y="5779135"/>
            <a:ext cx="8297545" cy="521970"/>
          </a:xfrm>
          <a:prstGeom prst="rect">
            <a:avLst/>
          </a:prstGeom>
          <a:noFill/>
        </p:spPr>
        <p:txBody>
          <a:bodyPr wrap="square" rtlCol="0" anchor="t">
            <a:spAutoFit/>
          </a:bodyPr>
          <a:p>
            <a:r>
              <a:rPr lang="zh-CN" altLang="en-US" sz="2800">
                <a:ea typeface="华文中宋" panose="02010600040101010101" charset="-122"/>
              </a:rPr>
              <a:t>这房子有很多缺陷，尤其是它的价格。</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5" end="5"/>
                                            </p:txEl>
                                          </p:spTgt>
                                        </p:tgtEl>
                                        <p:attrNameLst>
                                          <p:attrName>style.visibility</p:attrName>
                                        </p:attrNameLst>
                                      </p:cBhvr>
                                      <p:to>
                                        <p:strVal val="visible"/>
                                      </p:to>
                                    </p:set>
                                    <p:animEffect transition="in" filter="wipe(down)">
                                      <p:cBhvr>
                                        <p:cTn id="31" dur="500"/>
                                        <p:tgtEl>
                                          <p:spTgt spid="1048602">
                                            <p:txEl>
                                              <p:pRg st="5" end="5"/>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6" end="6"/>
                                            </p:txEl>
                                          </p:spTgt>
                                        </p:tgtEl>
                                        <p:attrNameLst>
                                          <p:attrName>style.visibility</p:attrName>
                                        </p:attrNameLst>
                                      </p:cBhvr>
                                      <p:to>
                                        <p:strVal val="visible"/>
                                      </p:to>
                                    </p:set>
                                    <p:animEffect transition="in" filter="wipe(down)">
                                      <p:cBhvr>
                                        <p:cTn id="34" dur="500"/>
                                        <p:tgtEl>
                                          <p:spTgt spid="104860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SPECIAL_SOURCE" val="bdnul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MEDIACOVER_FLAG" val="1"/>
  <p:tag name="KSO_WM_UNIT_MEDIACOVER_BTN_STATE" val="1"/>
  <p:tag name="KSO_WM_UNIT_MEDIACOVER_BTNRECT" val="0*0*0*0"/>
</p:tagLst>
</file>

<file path=ppt/tags/tag26.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963.779527559055,&quot;width&quot;:963.779527559055}"/>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15051</Words>
  <Application>WPS 演示</Application>
  <PresentationFormat>宽屏</PresentationFormat>
  <Paragraphs>410</Paragraphs>
  <Slides>24</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523</cp:revision>
  <dcterms:created xsi:type="dcterms:W3CDTF">2019-06-19T02:08:00Z</dcterms:created>
  <dcterms:modified xsi:type="dcterms:W3CDTF">2023-02-14T11:44:34Z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3F2D4C6CBFFE4F429DBB4E4099447F17</vt:lpwstr>
  </property>
</Properties>
</file>