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48" r:id="rId3"/>
    <p:sldId id="328" r:id="rId4"/>
    <p:sldId id="292" r:id="rId5"/>
    <p:sldId id="305" r:id="rId6"/>
    <p:sldId id="308" r:id="rId7"/>
    <p:sldId id="340" r:id="rId8"/>
    <p:sldId id="342" r:id="rId9"/>
    <p:sldId id="343" r:id="rId10"/>
    <p:sldId id="344" r:id="rId12"/>
    <p:sldId id="345" r:id="rId13"/>
    <p:sldId id="318" r:id="rId14"/>
    <p:sldId id="34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6600"/>
    <a:srgbClr val="FFFF66"/>
    <a:srgbClr val="00FF00"/>
    <a:srgbClr val="FFFFFF"/>
    <a:srgbClr val="FF0066"/>
    <a:srgbClr val="122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6074" autoAdjust="0"/>
  </p:normalViewPr>
  <p:slideViewPr>
    <p:cSldViewPr snapToGrid="0">
      <p:cViewPr>
        <p:scale>
          <a:sx n="80" d="100"/>
          <a:sy n="80" d="100"/>
        </p:scale>
        <p:origin x="-754" y="-149"/>
      </p:cViewPr>
      <p:guideLst>
        <p:guide orient="horz" pos="2196"/>
        <p:guide pos="39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F6BB5-B28B-4D91-AF41-CF75DB5E1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92B3-741B-49CB-B86B-13F9391181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92B3-741B-49CB-B86B-13F9391181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image" Target="file:///D:\qq&#25991;&#20214;\712321467\Image\C2C\Image2\%7b75232B38-A165-1FB7-499C-2E1C792CACB5%7d.png" TargetMode="External"/><Relationship Id="rId17" Type="http://schemas.openxmlformats.org/officeDocument/2006/relationships/image" Target="../media/image2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 userDrawn="1"/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5b0988e595225.cdn.sohucs.com/images/20171008/a2ffe6a2ec804d318680b000105f05b6.jpe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2442686"/>
            <a:ext cx="3333995" cy="2163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95819" y="95250"/>
          <a:ext cx="4742906" cy="6667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742906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the photography club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543545" y="822305"/>
            <a:ext cx="8515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hold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Photoshop tutorials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教程、学习指南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and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workshops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工作坊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48100" y="2593543"/>
            <a:ext cx="771525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clubs evening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post-processing</a:t>
            </a:r>
            <a:r>
              <a:rPr lang="en-US" altLang="zh-CN" sz="23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workshops</a:t>
            </a:r>
            <a:r>
              <a:rPr lang="en-US" altLang="zh-CN" sz="23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a great place for you to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update</a:t>
            </a: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your photography skills.</a:t>
            </a:r>
            <a:endParaRPr lang="en-US" altLang="zh-CN" sz="23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altLang="zh-CN" sz="23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Many experienced members will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offer critiques </a:t>
            </a: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zh-CN" alt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评论</a:t>
            </a: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altLang="zh-CN" sz="23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from which </a:t>
            </a: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can 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pick up quite a few technical tips</a:t>
            </a:r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zh-CN" sz="23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7573" y="622244"/>
            <a:ext cx="1182556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Dear Biff, </a:t>
            </a:r>
            <a:endParaRPr lang="en-US" altLang="zh-CN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Knowing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from your last letter that you are stuck in choosing the club, I’m writing to give my recommendation-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literature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club. </a:t>
            </a:r>
            <a:endParaRPr lang="en-US" altLang="zh-CN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zh-CN" sz="2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Rated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one of the Best Clubs of Year 2022, it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features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diversity of </a:t>
            </a:r>
            <a:r>
              <a:rPr lang="en-US" altLang="zh-CN" sz="25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healing and inspirational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activities. To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 to great literary giants/ great minds/ To unplug and detox from modern technology and rejuvenate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, the </a:t>
            </a:r>
            <a:r>
              <a:rPr lang="en-US" altLang="zh-CN" sz="25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cozy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altLang="zh-CN" sz="25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tranquil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club reading room provides different reading sections for you to enjoy world-famous </a:t>
            </a:r>
            <a:r>
              <a:rPr lang="en-US" altLang="zh-CN" sz="25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literary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5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masterpieces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(and works from new authors), such as detective stories, fairy tales, and poems. After finishing a particular book for each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monthly </a:t>
            </a:r>
            <a:r>
              <a:rPr lang="en-US" altLang="zh-CN" sz="2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reading session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reading circle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will be held to share members’ book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reviews and critiques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, during which you can </a:t>
            </a:r>
            <a:r>
              <a:rPr lang="en-US" altLang="zh-C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bounce around your ideas with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each other.   </a:t>
            </a:r>
            <a:endParaRPr lang="en-US" altLang="zh-CN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Just fill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in the application form in the Students Union office before October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23rd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begin your literary journey. Have fun!</a:t>
            </a:r>
            <a:endParaRPr lang="en-US" altLang="zh-CN" sz="25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Yours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US" altLang="zh-CN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Li </a:t>
            </a:r>
            <a:r>
              <a:rPr lang="en-US" altLang="zh-CN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Hua</a:t>
            </a:r>
            <a:endParaRPr lang="en-US" altLang="zh-CN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altLang="zh-CN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127 </a:t>
            </a:r>
            <a:r>
              <a:rPr lang="en-US" altLang="zh-CN" sz="2500" dirty="0">
                <a:latin typeface="Cambria" panose="02040503050406030204" pitchFamily="18" charset="0"/>
                <a:ea typeface="Cambria" panose="02040503050406030204" pitchFamily="18" charset="0"/>
              </a:rPr>
              <a:t>words)</a:t>
            </a:r>
            <a:endParaRPr lang="en-US" altLang="zh-CN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542" y="135374"/>
            <a:ext cx="390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 possible Version</a:t>
            </a:r>
            <a:endParaRPr lang="zh-CN" alt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032172" y="1426028"/>
            <a:ext cx="3135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地位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+ 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总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0900" y="1419607"/>
            <a:ext cx="3996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分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——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活动内容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1+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好处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3414" y="4479853"/>
            <a:ext cx="2396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活动内容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2+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好处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334255" y="135374"/>
          <a:ext cx="3904705" cy="579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04705"/>
              </a:tblGrid>
              <a:tr h="438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literature club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75" y="622244"/>
            <a:ext cx="1204912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Dear Biff, 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         Knowing from your last letter that you are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having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trouble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choosing the club to join, I think the science club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 the edge over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the other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two since you are such a technophile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plentiful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scientific resources and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professional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tutors,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club has attracted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over 200 students each year. By conducting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hands-on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experiments and field trips, you can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explore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wide range of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science fields—biology, chemistry, physics, robotics, and etc., which can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reinforce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your practical skills and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lay a solid foundation for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further investigations. </a:t>
            </a:r>
            <a:r>
              <a:rPr lang="en-US" altLang="zh-CN" sz="245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Besides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, having a talk with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leading figures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in scientific fields makes the most advanced technologies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accessible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to you and thus helps you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locate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your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interest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altLang="zh-CN" sz="245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just can’t miss the chance to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join the science club. Fill in the application form attached and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submit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it </a:t>
            </a:r>
            <a:r>
              <a:rPr lang="en-US" altLang="zh-CN" sz="24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 thescienceclub@163.com before October </a:t>
            </a:r>
            <a:r>
              <a:rPr lang="en-US" altLang="zh-CN" sz="2450" dirty="0" smtClean="0">
                <a:latin typeface="Cambria" panose="02040503050406030204" pitchFamily="18" charset="0"/>
                <a:ea typeface="Cambria" panose="02040503050406030204" pitchFamily="18" charset="0"/>
              </a:rPr>
              <a:t>23rd.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Good luck!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Yours,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Li </a:t>
            </a:r>
            <a:r>
              <a:rPr lang="en-US" altLang="zh-CN" sz="2450" dirty="0" err="1">
                <a:latin typeface="Cambria" panose="02040503050406030204" pitchFamily="18" charset="0"/>
                <a:ea typeface="Cambria" panose="02040503050406030204" pitchFamily="18" charset="0"/>
              </a:rPr>
              <a:t>Hua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altLang="zh-CN" sz="2450" dirty="0" smtClean="0">
                <a:latin typeface="Cambria" panose="02040503050406030204" pitchFamily="18" charset="0"/>
                <a:ea typeface="Cambria" panose="02040503050406030204" pitchFamily="18" charset="0"/>
              </a:rPr>
              <a:t>(146 </a:t>
            </a:r>
            <a:r>
              <a:rPr lang="en-US" altLang="zh-CN" sz="2450" dirty="0">
                <a:latin typeface="Cambria" panose="02040503050406030204" pitchFamily="18" charset="0"/>
                <a:ea typeface="Cambria" panose="02040503050406030204" pitchFamily="18" charset="0"/>
              </a:rPr>
              <a:t>words)</a:t>
            </a:r>
            <a:endParaRPr lang="en-US" altLang="zh-CN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542" y="135374"/>
            <a:ext cx="390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 possible Version</a:t>
            </a:r>
            <a:endParaRPr lang="zh-CN" altLang="en-US" sz="2800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218004" y="135374"/>
          <a:ext cx="3904705" cy="579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04705"/>
              </a:tblGrid>
              <a:tr h="438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science club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17447" y="1787978"/>
            <a:ext cx="3135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总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1750" y="1787977"/>
            <a:ext cx="3996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分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——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活动内容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1+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好处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1850" y="4365553"/>
            <a:ext cx="2396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活动内容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2+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好处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6" descr="C:\Users\cheng'ming'zhi\Desktop\3456062d148023031617088840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6074" flipH="1">
            <a:off x="4220876" y="1521751"/>
            <a:ext cx="1931823" cy="19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cheng'ming'zhi\Desktop\3456062d148023031617088840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6074" flipH="1">
            <a:off x="7791552" y="1567824"/>
            <a:ext cx="2304619" cy="22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ts1.cn.mm.bing.net/th/id/R-C.da8a7c9613f25a67a92b74a88f4d8e4e?rik=KgxC6xPBdQhQAA&amp;pid=ImgRaw&amp;r=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799" y="3614056"/>
            <a:ext cx="3968201" cy="2976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79823" y="1428750"/>
            <a:ext cx="9799200" cy="2570400"/>
          </a:xfrm>
        </p:spPr>
        <p:txBody>
          <a:bodyPr/>
          <a:lstStyle/>
          <a:p>
            <a:r>
              <a:rPr lang="zh-CN" altLang="en-US" dirty="0" smtClean="0"/>
              <a:t>推荐信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0000FF"/>
                </a:solidFill>
              </a:rPr>
              <a:t>俱乐部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s://ts1.cn.mm.bing.net/th/id/R-C.e48d9df63d2f7e144ded8884014dcc50?rik=fVweE8L4NRghaw&amp;pid=ImgRaw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80" y="2686049"/>
            <a:ext cx="4348063" cy="13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1.cn.mm.bing.net/th/id/R-C.75bae906d069156a783803fc0f3635b8?rik=qID3jATnCouaqw&amp;riu=http%3a%2f%2ftheworkspacegroup.org%2fwp-content%2fuploads%2f2019%2f02%2fAfter-School-Club3-website.jpg&amp;ehk=VQhzha79zgLrK02Lcs9t6%2fMQhhyFyz1pCzXyXPm5%2fAA%3d&amp;risl=&amp;pid=ImgRaw&amp;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285">
            <a:off x="31981" y="4149003"/>
            <a:ext cx="3822017" cy="254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se3-mm.cn.bing.net/th/id/OIP-C.as0Ua_PKhINv9hQzVyzNnAHaEK?pid=ImgDet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18" y="4324349"/>
            <a:ext cx="4514850" cy="2533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s1.cn.mm.bing.net/th/id/R-C.729105016f0398d9b4475e9d39745dba?rik=BCWEkn3lFkvKLA&amp;pid=ImgRaw&amp;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14058"/>
            <a:ext cx="4264026" cy="27816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s1.cn.mm.bing.net/th/id/R-C.10bab6eff5876fc1bdfd77f1e07b1375?rik=RR%2f%2b4IVFgGGcUg&amp;pid=ImgRaw&amp;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4665" y="431118"/>
            <a:ext cx="3119392" cy="22549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s1.cn.mm.bing.net/th/id/R-C.591d016aa6eb15be60ed446f6b85fc7b?rik=cuz38hAj%2b%2baa7A&amp;riu=http%3a%2f%2fwww.scholastic.com%2fcontent%2fdam%2fteachers%2fblogs%2fjulie-ballew%2fmigrated-files%2fthemeclubscover.jpg&amp;ehk=Phv37rlKUtjsXuuNDYUbGCZqIb7%2bOvZZfLBVNsZptDc%3d&amp;risl=&amp;pid=ImgRaw&amp;r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516004"/>
            <a:ext cx="2606738" cy="19550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cheng'ming'zhi\Desktop\5c7507dd02ec7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390" y="2389750"/>
            <a:ext cx="9923310" cy="52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8303" y="3258341"/>
            <a:ext cx="12674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P1   </a:t>
            </a:r>
            <a:r>
              <a:rPr lang="zh-CN" altLang="en-US" sz="2400" b="1" dirty="0" smtClean="0"/>
              <a:t>写作目的</a:t>
            </a:r>
            <a:r>
              <a:rPr lang="en-US" altLang="zh-CN" sz="2400" b="1" dirty="0" smtClean="0"/>
              <a:t>——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推荐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endParaRPr lang="en-US" altLang="zh-CN" sz="2400" b="1" dirty="0"/>
          </a:p>
          <a:p>
            <a:r>
              <a:rPr lang="en-US" altLang="zh-CN" sz="2400" b="1" dirty="0" smtClean="0"/>
              <a:t>P2   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推荐</a:t>
            </a:r>
            <a:r>
              <a:rPr lang="zh-CN" altLang="en-US" sz="2400" b="1" dirty="0" smtClean="0"/>
              <a:t>理由</a:t>
            </a:r>
            <a:endParaRPr lang="en-US" altLang="zh-CN" sz="2400" b="1" dirty="0"/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P3   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希望推荐能</a:t>
            </a:r>
            <a:r>
              <a:rPr lang="zh-CN" altLang="en-US" sz="2400" b="1" u="sng" dirty="0" smtClean="0">
                <a:solidFill>
                  <a:srgbClr val="0000FF"/>
                </a:solidFill>
              </a:rPr>
              <a:t>解决问题</a:t>
            </a:r>
            <a:endParaRPr lang="en-US" altLang="zh-CN" sz="2400" b="1" u="sng" dirty="0" smtClean="0">
              <a:solidFill>
                <a:srgbClr val="0000FF"/>
              </a:solidFill>
            </a:endParaRPr>
          </a:p>
          <a:p>
            <a:r>
              <a:rPr lang="en-US" altLang="zh-CN" sz="2400" b="1" u="sng" dirty="0">
                <a:solidFill>
                  <a:srgbClr val="0000FF"/>
                </a:solidFill>
              </a:rPr>
              <a:t> </a:t>
            </a:r>
            <a:r>
              <a:rPr lang="en-US" altLang="zh-CN" sz="2400" b="1" u="sng" dirty="0" smtClean="0">
                <a:solidFill>
                  <a:srgbClr val="0000FF"/>
                </a:solidFill>
              </a:rPr>
              <a:t>     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/>
              <a:t>告知申请方式</a:t>
            </a:r>
            <a:endParaRPr lang="zh-CN" altLang="zh-C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90524" y="142982"/>
            <a:ext cx="5335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类型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时态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人称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要点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5986" y="1004757"/>
            <a:ext cx="98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审题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1719429" y="408678"/>
            <a:ext cx="571096" cy="1720525"/>
          </a:xfrm>
          <a:prstGeom prst="leftBrace">
            <a:avLst>
              <a:gd name="adj1" fmla="val 8333"/>
              <a:gd name="adj2" fmla="val 49982"/>
            </a:avLst>
          </a:prstGeom>
          <a:noFill/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3037038" y="133059"/>
            <a:ext cx="368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推荐信、建议信 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2067" y="728436"/>
            <a:ext cx="662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一般现在时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7038" y="1358624"/>
            <a:ext cx="499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第一人称</a:t>
            </a:r>
            <a:r>
              <a:rPr lang="en-US" altLang="zh-CN" sz="2000" b="1" dirty="0" smtClean="0"/>
              <a:t>+</a:t>
            </a:r>
            <a:r>
              <a:rPr lang="zh-CN" altLang="en-US" sz="2000" b="1" dirty="0" smtClean="0"/>
              <a:t>第二人称</a:t>
            </a:r>
            <a:r>
              <a:rPr lang="en-US" altLang="zh-CN" sz="2000" b="1" dirty="0" smtClean="0"/>
              <a:t>+</a:t>
            </a:r>
            <a:r>
              <a:rPr lang="zh-CN" altLang="en-US" sz="2000" b="1" dirty="0" smtClean="0"/>
              <a:t>第三人称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26454" y="217678"/>
            <a:ext cx="44161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       假定</a:t>
            </a:r>
            <a:r>
              <a:rPr lang="zh-CN" altLang="en-US" sz="2400" dirty="0"/>
              <a:t>你是李华，某国际学校学生。新学期学校开设了文学、科技和摄影三个社团，你校新西兰交换生</a:t>
            </a:r>
            <a:r>
              <a:rPr lang="en-US" altLang="zh-CN" sz="2400" dirty="0"/>
              <a:t>Biff</a:t>
            </a:r>
            <a:r>
              <a:rPr lang="zh-CN" altLang="en-US" sz="2400" dirty="0"/>
              <a:t>不知如何选择，写信向你</a:t>
            </a:r>
            <a:r>
              <a:rPr lang="zh-CN" altLang="en-US" sz="2400" b="1" dirty="0">
                <a:solidFill>
                  <a:srgbClr val="FF0000"/>
                </a:solidFill>
              </a:rPr>
              <a:t>求助</a:t>
            </a:r>
            <a:r>
              <a:rPr lang="zh-CN" altLang="en-US" sz="2400" dirty="0"/>
              <a:t>。请你给他回信，内容包括：</a:t>
            </a:r>
            <a:endParaRPr lang="zh-CN" altLang="en-US" sz="2400" dirty="0"/>
          </a:p>
          <a:p>
            <a:r>
              <a:rPr lang="en-US" altLang="zh-CN" sz="2400" dirty="0"/>
              <a:t>1.</a:t>
            </a:r>
            <a:r>
              <a:rPr lang="zh-CN" altLang="en-US" sz="2400" dirty="0"/>
              <a:t>推荐某一社团；</a:t>
            </a:r>
            <a:endParaRPr lang="zh-CN" altLang="en-US" sz="2400" dirty="0"/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简介该社团；</a:t>
            </a:r>
            <a:endParaRPr lang="zh-CN" altLang="en-US" sz="2400" dirty="0"/>
          </a:p>
          <a:p>
            <a:r>
              <a:rPr lang="en-US" altLang="zh-CN" sz="2400" dirty="0"/>
              <a:t>3.</a:t>
            </a:r>
            <a:r>
              <a:rPr lang="zh-CN" altLang="en-US" sz="2400" dirty="0"/>
              <a:t>告知申请方式。</a:t>
            </a:r>
            <a:endParaRPr lang="zh-CN" altLang="en-US" sz="2400" dirty="0"/>
          </a:p>
          <a:p>
            <a:r>
              <a:rPr lang="zh-CN" altLang="en-US" sz="2400" dirty="0"/>
              <a:t>参考词汇：</a:t>
            </a:r>
            <a:endParaRPr lang="zh-CN" altLang="en-US" sz="2400" dirty="0"/>
          </a:p>
          <a:p>
            <a:r>
              <a:rPr lang="zh-CN" altLang="en-US" sz="2400" dirty="0"/>
              <a:t>文学社 </a:t>
            </a:r>
            <a:r>
              <a:rPr lang="en-US" altLang="zh-CN" sz="2400" dirty="0"/>
              <a:t>the literature club  </a:t>
            </a:r>
            <a:endParaRPr lang="en-US" altLang="zh-CN" sz="2400" dirty="0"/>
          </a:p>
          <a:p>
            <a:r>
              <a:rPr lang="zh-CN" altLang="en-US" sz="2400" dirty="0"/>
              <a:t>科技社 </a:t>
            </a:r>
            <a:r>
              <a:rPr lang="en-US" altLang="zh-CN" sz="2400" dirty="0"/>
              <a:t>the science club</a:t>
            </a:r>
            <a:endParaRPr lang="en-US" altLang="zh-CN" sz="2400" dirty="0"/>
          </a:p>
          <a:p>
            <a:r>
              <a:rPr lang="zh-CN" altLang="en-US" sz="2400" dirty="0"/>
              <a:t>摄影社 </a:t>
            </a:r>
            <a:r>
              <a:rPr lang="en-US" altLang="zh-CN" sz="2400" dirty="0"/>
              <a:t>the photography club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注意</a:t>
            </a:r>
            <a:r>
              <a:rPr lang="en-US" altLang="zh-CN" sz="2400" dirty="0"/>
              <a:t>:1.</a:t>
            </a:r>
            <a:r>
              <a:rPr lang="zh-CN" altLang="en-US" sz="2400" dirty="0"/>
              <a:t>词数</a:t>
            </a:r>
            <a:r>
              <a:rPr lang="en-US" altLang="zh-CN" sz="2400" dirty="0"/>
              <a:t>80</a:t>
            </a:r>
            <a:r>
              <a:rPr lang="zh-CN" altLang="en-US" sz="2400" dirty="0"/>
              <a:t>左右；</a:t>
            </a:r>
            <a:endParaRPr lang="zh-CN" altLang="en-US" sz="2400" dirty="0"/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可适当增加细节，以使行文连贯。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923265" y="5243499"/>
            <a:ext cx="330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主题一以贯之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8920" y="2720923"/>
            <a:ext cx="5522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66"/>
                </a:solidFill>
              </a:rPr>
              <a:t>why 1</a:t>
            </a:r>
            <a:r>
              <a:rPr lang="zh-CN" altLang="en-US" sz="3200" b="1" dirty="0" smtClean="0">
                <a:solidFill>
                  <a:srgbClr val="FF0066"/>
                </a:solidFill>
              </a:rPr>
              <a:t>（有需求）</a:t>
            </a:r>
            <a:r>
              <a:rPr lang="en-US" altLang="zh-CN" sz="3200" b="1" dirty="0" smtClean="0">
                <a:solidFill>
                  <a:srgbClr val="FF0066"/>
                </a:solidFill>
              </a:rPr>
              <a:t>+what</a:t>
            </a:r>
            <a:endParaRPr lang="en-US" altLang="zh-CN" sz="3200" b="1" dirty="0">
              <a:solidFill>
                <a:srgbClr val="FF0066"/>
              </a:solidFill>
            </a:endParaRPr>
          </a:p>
          <a:p>
            <a:endParaRPr lang="en-US" altLang="zh-CN" sz="3200" b="1" dirty="0">
              <a:solidFill>
                <a:srgbClr val="FF0066"/>
              </a:solidFill>
            </a:endParaRPr>
          </a:p>
          <a:p>
            <a:r>
              <a:rPr lang="en-US" altLang="zh-CN" sz="3200" b="1" dirty="0" smtClean="0">
                <a:solidFill>
                  <a:srgbClr val="FF0066"/>
                </a:solidFill>
              </a:rPr>
              <a:t>Why 2</a:t>
            </a:r>
            <a:r>
              <a:rPr lang="zh-CN" altLang="en-US" sz="3200" b="1" dirty="0" smtClean="0">
                <a:solidFill>
                  <a:srgbClr val="FF0066"/>
                </a:solidFill>
              </a:rPr>
              <a:t>（有好处）</a:t>
            </a:r>
            <a:r>
              <a:rPr lang="en-US" altLang="zh-CN" sz="3200" b="1" dirty="0" smtClean="0">
                <a:solidFill>
                  <a:srgbClr val="FF0066"/>
                </a:solidFill>
              </a:rPr>
              <a:t>+how</a:t>
            </a:r>
            <a:endParaRPr lang="en-US" altLang="zh-CN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1" grpId="0"/>
      <p:bldP spid="12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314" y="544286"/>
            <a:ext cx="1091837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满足主题（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提供建议、推荐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）的开头结尾：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endParaRPr lang="en-US" altLang="zh-CN" sz="2400" b="1" dirty="0" smtClean="0"/>
          </a:p>
          <a:p>
            <a:endParaRPr lang="en-US" altLang="zh-CN" sz="2400" b="1" dirty="0"/>
          </a:p>
          <a:p>
            <a:r>
              <a:rPr lang="en-US" altLang="zh-CN" sz="2400" b="1" dirty="0" smtClean="0"/>
              <a:t>Beginning: </a:t>
            </a:r>
            <a:endParaRPr lang="en-US" altLang="zh-CN" sz="2400" b="1" dirty="0" smtClean="0"/>
          </a:p>
          <a:p>
            <a:endParaRPr lang="en-US" altLang="zh-C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Knowing </a:t>
            </a:r>
            <a:r>
              <a:rPr lang="en-US" altLang="zh-C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from your last letter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that you </a:t>
            </a:r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have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difficulty/ </a:t>
            </a:r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stuck in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choosing the club, 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 am writing to give my recommendation-/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highly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recommend …club.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00" b="1" dirty="0" smtClean="0"/>
              <a:t>Ending</a:t>
            </a:r>
            <a:r>
              <a:rPr lang="en-US" altLang="zh-CN" sz="2400" b="1" dirty="0"/>
              <a:t>: </a:t>
            </a:r>
            <a:endParaRPr lang="en-US" altLang="zh-CN" sz="2400" b="1" dirty="0" smtClean="0"/>
          </a:p>
          <a:p>
            <a:endParaRPr lang="en-US" altLang="zh-C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Hope my recommendation will be of some benefit to you. </a:t>
            </a: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Don’t hesitate to join in… club and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embark on (</a:t>
            </a:r>
            <a:r>
              <a:rPr lang="zh-CN" alt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开启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 up new avenues of (</a:t>
            </a:r>
            <a:r>
              <a:rPr lang="zh-CN" alt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开辟新路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/ enjoy your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fascinating literary</a:t>
            </a:r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scientific</a:t>
            </a:r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aesthetic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journey!</a:t>
            </a: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i="1" u="sng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can’t miss such a good chance to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explore the… world</a:t>
            </a:r>
            <a:r>
              <a:rPr lang="en-US" altLang="zh-CN" sz="24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2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endParaRPr lang="en-US" altLang="zh-C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314" y="435429"/>
            <a:ext cx="1006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为何推荐：</a:t>
            </a:r>
            <a:endParaRPr lang="en-US" altLang="zh-CN" sz="2800" b="1" dirty="0" smtClean="0">
              <a:solidFill>
                <a:srgbClr val="0000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783" y="937584"/>
            <a:ext cx="10831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文学社 </a:t>
            </a:r>
            <a:r>
              <a:rPr lang="en-US" altLang="zh-CN" sz="2400" dirty="0"/>
              <a:t>the literature club </a:t>
            </a:r>
            <a:r>
              <a:rPr lang="zh-CN" altLang="en-US" sz="2400" dirty="0" smtClean="0"/>
              <a:t>科技</a:t>
            </a:r>
            <a:r>
              <a:rPr lang="zh-CN" altLang="en-US" sz="2400" dirty="0"/>
              <a:t>社 </a:t>
            </a:r>
            <a:r>
              <a:rPr lang="en-US" altLang="zh-CN" sz="2400" dirty="0"/>
              <a:t>the science </a:t>
            </a:r>
            <a:r>
              <a:rPr lang="en-US" altLang="zh-CN" sz="2400" dirty="0" smtClean="0"/>
              <a:t>club </a:t>
            </a:r>
            <a:r>
              <a:rPr lang="zh-CN" altLang="en-US" sz="2400" dirty="0" smtClean="0"/>
              <a:t>摄影</a:t>
            </a:r>
            <a:r>
              <a:rPr lang="zh-CN" altLang="en-US" sz="2400" dirty="0"/>
              <a:t>社 </a:t>
            </a:r>
            <a:r>
              <a:rPr lang="en-US" altLang="zh-CN" sz="2400" dirty="0"/>
              <a:t>the photography club</a:t>
            </a:r>
            <a:endParaRPr lang="en-US" altLang="zh-CN" sz="2400" dirty="0"/>
          </a:p>
        </p:txBody>
      </p:sp>
      <p:sp>
        <p:nvSpPr>
          <p:cNvPr id="15" name="矩形 14"/>
          <p:cNvSpPr/>
          <p:nvPr/>
        </p:nvSpPr>
        <p:spPr>
          <a:xfrm>
            <a:off x="955465" y="1870256"/>
            <a:ext cx="4438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perspectives</a:t>
            </a:r>
            <a:r>
              <a:rPr lang="en-US" altLang="zh-CN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altLang="zh-CN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altLang="zh-C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bystander</a:t>
            </a:r>
            <a:r>
              <a:rPr lang="en-US" altLang="zh-CN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zh-CN" sz="2400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66455" y="1846529"/>
            <a:ext cx="4885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personal experience </a:t>
            </a:r>
            <a:r>
              <a:rPr lang="en-US" altLang="zh-CN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the club </a:t>
            </a:r>
            <a:endParaRPr lang="en-US" altLang="zh-CN" sz="2400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943" y="1384482"/>
            <a:ext cx="855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Which one is more persuasive?</a:t>
            </a:r>
            <a:endParaRPr lang="zh-CN" altLang="en-US" sz="28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5360" y="2263687"/>
            <a:ext cx="3518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objective--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outsider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6865" y="2285792"/>
            <a:ext cx="772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evidence--insider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426" y="2681429"/>
            <a:ext cx="855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In what order can you recommend the club?</a:t>
            </a:r>
            <a:endParaRPr lang="zh-CN" altLang="en-US" sz="28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93557" y="2666189"/>
            <a:ext cx="351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general+ specific </a:t>
            </a:r>
            <a:endParaRPr lang="en-US" altLang="zh-C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5426" y="3082729"/>
            <a:ext cx="1167660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总</a:t>
            </a:r>
            <a:r>
              <a:rPr lang="en-US" altLang="zh-CN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——</a:t>
            </a:r>
            <a:r>
              <a:rPr lang="zh-CN" altLang="en-US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分</a:t>
            </a:r>
            <a:endParaRPr lang="en-US" altLang="zh-CN" sz="2400" b="1" dirty="0" smtClean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club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 an edge/ advantage over 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other two for the following reasons.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Nothing </a:t>
            </a:r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beats 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…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club if you want to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Nothing beats the science club if you want to </a:t>
            </a:r>
            <a:r>
              <a:rPr lang="en-US" altLang="zh-CN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explore the thrill/ glamour/ charm/ mystery 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the unknown world/ universe. 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分</a:t>
            </a:r>
            <a:r>
              <a:rPr lang="en-US" altLang="zh-C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——</a:t>
            </a:r>
            <a:r>
              <a:rPr lang="zh-CN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总</a:t>
            </a:r>
            <a:endParaRPr lang="en-US" altLang="zh-CN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club experience will give you </a:t>
            </a:r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edge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as a writer/ scientist/ professional 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photographer. / will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lay a solid foundation for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your future career or 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further exploration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this field. 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mbria" panose="02040503050406030204" pitchFamily="18" charset="0"/>
              </a:rPr>
              <a:t>It </a:t>
            </a:r>
            <a:r>
              <a:rPr lang="en-US" altLang="zh-CN" sz="2400" dirty="0">
                <a:latin typeface="Cambria" panose="02040503050406030204" pitchFamily="18" charset="0"/>
              </a:rPr>
              <a:t>provides an </a:t>
            </a:r>
            <a:r>
              <a:rPr lang="en-US" altLang="zh-C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outlet</a:t>
            </a:r>
            <a:r>
              <a:rPr lang="en-US" altLang="zh-CN" sz="2400" dirty="0">
                <a:latin typeface="Cambria" panose="02040503050406030204" pitchFamily="18" charset="0"/>
              </a:rPr>
              <a:t> to explore… skills and develop new skills.</a:t>
            </a:r>
            <a:endParaRPr lang="en-US" altLang="zh-CN" sz="2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8867" y="1839395"/>
          <a:ext cx="11811213" cy="485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531"/>
                <a:gridCol w="4353762"/>
                <a:gridCol w="2442749"/>
                <a:gridCol w="2990171"/>
              </a:tblGrid>
              <a:tr h="494933"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literature club</a:t>
                      </a:r>
                      <a:endParaRPr lang="zh-CN" altLang="en-US" sz="24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 club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photography club</a:t>
                      </a:r>
                      <a:endParaRPr lang="zh-CN" altLang="en-US" sz="2400" b="1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870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reputation </a:t>
                      </a:r>
                      <a:endParaRPr lang="zh-CN" altLang="en-US" sz="2800" b="1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This … club </a:t>
                      </a:r>
                      <a:r>
                        <a:rPr lang="en-US" altLang="zh-CN" sz="2800" b="1" i="1" u="sng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enjoys</a:t>
                      </a:r>
                      <a:r>
                        <a:rPr lang="en-US" altLang="zh-CN" sz="2800" i="1" u="sng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altLang="zh-CN" sz="2800" b="1" i="1" u="sng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wide</a:t>
                      </a:r>
                      <a:r>
                        <a:rPr lang="en-US" altLang="zh-CN" sz="2800" i="1" u="sng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altLang="zh-CN" sz="2800" b="1" i="1" u="sng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popularity</a:t>
                      </a:r>
                      <a:r>
                        <a:rPr lang="en-US" altLang="zh-CN" sz="2800" i="1" u="sng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among us students</a:t>
                      </a:r>
                      <a:r>
                        <a:rPr lang="en-US" altLang="zh-CN" sz="2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. </a:t>
                      </a:r>
                      <a:endParaRPr lang="en-US" altLang="zh-CN" sz="2800" kern="1200" baseline="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This … club is our favorite and </a:t>
                      </a:r>
                      <a:r>
                        <a:rPr lang="en-US" altLang="zh-CN" sz="2800" i="1" u="sng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earns our </a:t>
                      </a:r>
                      <a:r>
                        <a:rPr lang="en-US" altLang="zh-CN" sz="2800" b="1" i="1" u="sng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highest rating </a:t>
                      </a:r>
                      <a:r>
                        <a:rPr lang="en-US" altLang="zh-CN" sz="2800" i="1" u="sng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as the best </a:t>
                      </a: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… club you can join.</a:t>
                      </a:r>
                      <a:endParaRPr lang="en-US" altLang="zh-CN" sz="2800" kern="1200" baseline="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First funded in…, it has already attracted over 200 … </a:t>
                      </a:r>
                      <a:r>
                        <a:rPr lang="en-US" altLang="zh-CN" sz="2800" b="1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lovers</a:t>
                      </a:r>
                      <a:r>
                        <a:rPr lang="en-US" altLang="zh-CN" sz="2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/ </a:t>
                      </a:r>
                      <a:r>
                        <a:rPr lang="en-US" altLang="zh-CN" sz="2800" b="1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enthusiasts</a:t>
                      </a:r>
                      <a:r>
                        <a:rPr lang="en-US" altLang="zh-CN" sz="2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. </a:t>
                      </a:r>
                      <a:endParaRPr lang="en-US" altLang="zh-CN" sz="2800" kern="1200" baseline="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爱好者 </a:t>
                      </a:r>
                      <a:r>
                        <a:rPr lang="en-US" altLang="zh-CN" sz="2800" b="1" kern="1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bookworm/ shutterbug/ technophile</a:t>
                      </a:r>
                      <a:endParaRPr lang="en-US" altLang="zh-CN" sz="2800" b="1" kern="12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14847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added bonuses</a:t>
                      </a: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Club members can </a:t>
                      </a:r>
                      <a:endParaRPr lang="en-US" altLang="zh-CN" sz="2800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800" b="1" kern="120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access</a:t>
                      </a: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all online courses for FREE!</a:t>
                      </a:r>
                      <a:endParaRPr lang="en-US" altLang="zh-CN" sz="2800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get extra credits (</a:t>
                      </a:r>
                      <a:r>
                        <a:rPr lang="zh-CN" altLang="en-US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学分</a:t>
                      </a: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 necessary for graduation.</a:t>
                      </a:r>
                      <a:r>
                        <a:rPr lang="en-US" altLang="zh-CN" sz="2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endParaRPr lang="en-US" altLang="zh-CN" sz="2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8867" y="123112"/>
            <a:ext cx="855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From what aspects can you recommend?</a:t>
            </a:r>
            <a:endParaRPr lang="zh-CN" alt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9154" y="794712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兴趣</a:t>
            </a:r>
            <a:r>
              <a:rPr lang="zh-CN" altLang="en-US" sz="2400" b="1" dirty="0"/>
              <a:t>满足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/>
              <a:t>相关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技能</a:t>
            </a:r>
            <a:r>
              <a:rPr lang="zh-CN" altLang="en-US" sz="2400" b="1" dirty="0" smtClean="0"/>
              <a:t>提升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交友交流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/>
              <a:t>其他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880" y="79471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为什么要参加俱乐部？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9154" y="1374219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+ 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人气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/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名气好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" y="1423898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需要根据俱乐部的什么信息来挑选？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9154" y="1814929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+ 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活动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9274" y="1808470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丰富性、趣味性、实效性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cheng'ming'zhi\Desktop\5c758ee1eca78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45" y="1198681"/>
            <a:ext cx="640715" cy="6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ng'ming'zhi\Desktop\5c754927436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337" y="1712386"/>
            <a:ext cx="660763" cy="6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eng'ming'zhi\Desktop\5c7551824ea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646332"/>
            <a:ext cx="716280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eng'ming'zhi\Desktop\3456062d1480230316170888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6074" flipH="1">
            <a:off x="6932070" y="-283038"/>
            <a:ext cx="2429434" cy="23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cheng'ming'zhi\Desktop\5c758ee1eca78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5" y="2638759"/>
            <a:ext cx="640715" cy="6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cheng'ming'zhi\Desktop\5c7551824ea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" y="4883052"/>
            <a:ext cx="716280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8675" y="3241682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altLang="zh-CN" dirty="0">
                <a:solidFill>
                  <a:srgbClr val="0000FF"/>
                </a:solidFill>
              </a:rPr>
              <a:t>A. </a:t>
            </a:r>
            <a:r>
              <a:rPr lang="zh-CN" altLang="en-US" dirty="0" smtClean="0">
                <a:solidFill>
                  <a:srgbClr val="0000FF"/>
                </a:solidFill>
              </a:rPr>
              <a:t>满足兴趣</a:t>
            </a:r>
            <a:endParaRPr lang="zh-CN" altLang="en-US" dirty="0">
              <a:solidFill>
                <a:srgbClr val="0000FF"/>
              </a:solidFill>
            </a:endParaRPr>
          </a:p>
          <a:p>
            <a:r>
              <a:rPr lang="en-US" altLang="zh-CN" dirty="0" smtClean="0"/>
              <a:t>quench </a:t>
            </a:r>
            <a:r>
              <a:rPr lang="en-US" altLang="zh-CN" dirty="0"/>
              <a:t>one’s thirst for…</a:t>
            </a:r>
            <a:endParaRPr lang="en-US" altLang="zh-CN" dirty="0"/>
          </a:p>
          <a:p>
            <a:r>
              <a:rPr lang="en-US" altLang="zh-CN" dirty="0"/>
              <a:t>satisfy one’s interest in</a:t>
            </a:r>
            <a:r>
              <a:rPr lang="en-US" altLang="zh-CN" dirty="0" smtClean="0"/>
              <a:t>…</a:t>
            </a:r>
            <a:endParaRPr lang="en-US" altLang="zh-CN" dirty="0" smtClean="0"/>
          </a:p>
          <a:p>
            <a:r>
              <a:rPr lang="en-US" altLang="zh-CN" dirty="0">
                <a:solidFill>
                  <a:srgbClr val="0000FF"/>
                </a:solidFill>
              </a:rPr>
              <a:t>B. </a:t>
            </a:r>
            <a:r>
              <a:rPr lang="zh-CN" altLang="en-US" dirty="0">
                <a:solidFill>
                  <a:srgbClr val="0000FF"/>
                </a:solidFill>
              </a:rPr>
              <a:t>提升技能</a:t>
            </a:r>
            <a:endParaRPr lang="en-US" altLang="zh-CN" dirty="0">
              <a:solidFill>
                <a:srgbClr val="0000FF"/>
              </a:solidFill>
            </a:endParaRPr>
          </a:p>
          <a:p>
            <a:r>
              <a:rPr lang="en-US" altLang="zh-CN" dirty="0" smtClean="0"/>
              <a:t>reinforce/ enhance/ strengthen/ promote/ update one’s skills in…</a:t>
            </a:r>
            <a:endParaRPr lang="en-US" altLang="zh-CN" dirty="0" smtClean="0"/>
          </a:p>
          <a:p>
            <a:r>
              <a:rPr lang="en-US" altLang="zh-CN" dirty="0">
                <a:solidFill>
                  <a:srgbClr val="0000FF"/>
                </a:solidFill>
              </a:rPr>
              <a:t>C. </a:t>
            </a:r>
            <a:r>
              <a:rPr lang="zh-CN" altLang="en-US" dirty="0">
                <a:solidFill>
                  <a:srgbClr val="0000FF"/>
                </a:solidFill>
              </a:rPr>
              <a:t>交友交流</a:t>
            </a:r>
            <a:endParaRPr lang="en-US" altLang="zh-CN" dirty="0">
              <a:solidFill>
                <a:srgbClr val="0000FF"/>
              </a:solidFill>
            </a:endParaRPr>
          </a:p>
          <a:p>
            <a:r>
              <a:rPr lang="en-US" altLang="zh-CN" dirty="0"/>
              <a:t>strike up/ forge friendships with people sharing the interest</a:t>
            </a:r>
            <a:endParaRPr lang="en-US" altLang="zh-CN" dirty="0"/>
          </a:p>
          <a:p>
            <a:r>
              <a:rPr lang="en-US" altLang="zh-CN" dirty="0"/>
              <a:t>bounce around your ideas with like-minded people</a:t>
            </a:r>
            <a:endParaRPr lang="en-US" altLang="zh-CN" dirty="0"/>
          </a:p>
          <a:p>
            <a:r>
              <a:rPr lang="zh-CN" altLang="en-US" dirty="0"/>
              <a:t>与志趣相投之人进行思想的碰撞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38373" y="1374783"/>
            <a:ext cx="62203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competitions/ contests</a:t>
            </a:r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salons</a:t>
            </a:r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workshops/ tutorials</a:t>
            </a:r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sessions/ discussions</a:t>
            </a:r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presentations </a:t>
            </a:r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curate/ exhibit/ display/ promote</a:t>
            </a:r>
            <a:r>
              <a:rPr lang="en-US" altLang="zh-CN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the best works </a:t>
            </a:r>
            <a:r>
              <a:rPr lang="en-US" altLang="zh-CN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 </a:t>
            </a:r>
            <a:r>
              <a:rPr lang="en-US" altLang="zh-C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social </a:t>
            </a:r>
            <a:r>
              <a:rPr lang="en-US" altLang="zh-C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media account/ </a:t>
            </a:r>
            <a:r>
              <a:rPr lang="en-US" altLang="zh-CN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platform/ club website</a:t>
            </a:r>
            <a:endParaRPr lang="en-US" altLang="zh-CN" sz="2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C:\Users\cheng'ming'zhi\Desktop\5c7549274369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7" y="173146"/>
            <a:ext cx="660763" cy="6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1154" y="309264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兴趣</a:t>
            </a:r>
            <a:r>
              <a:rPr lang="zh-CN" altLang="en-US" sz="2400" b="1" dirty="0"/>
              <a:t>满足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/>
              <a:t>相关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技能</a:t>
            </a:r>
            <a:r>
              <a:rPr lang="zh-CN" altLang="en-US" sz="2400" b="1" dirty="0" smtClean="0"/>
              <a:t>提升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交友交流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154" y="828555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+ 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活动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274" y="822096"/>
            <a:ext cx="71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丰富性、趣味性、实效性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801395" y="211453"/>
          <a:ext cx="3333206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33206"/>
              </a:tblGrid>
              <a:tr h="438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activities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下箭头 1"/>
          <p:cNvSpPr/>
          <p:nvPr/>
        </p:nvSpPr>
        <p:spPr>
          <a:xfrm>
            <a:off x="8253412" y="780454"/>
            <a:ext cx="333375" cy="581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14459" y="1400116"/>
          <a:ext cx="1256755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56755"/>
              </a:tblGrid>
              <a:tr h="5772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time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410370" y="1400116"/>
          <a:ext cx="1256755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56755"/>
              </a:tblGrid>
              <a:tr h="438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place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886948" y="1400175"/>
          <a:ext cx="1614487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14487"/>
              </a:tblGrid>
              <a:tr h="4534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forms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900580" y="2567312"/>
          <a:ext cx="2076450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76450"/>
              </a:tblGrid>
              <a:tr h="4534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benefits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ovelnetwork.com/wp-content/uploads/2020/02/join-bookclub-1d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" y="218022"/>
            <a:ext cx="2412365" cy="1519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658019" y="183317"/>
          <a:ext cx="3904705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04705"/>
              </a:tblGrid>
              <a:tr h="438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the literature club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777807" y="781909"/>
            <a:ext cx="10067925" cy="955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reading groups/ circles/ salons/ sessions</a:t>
            </a:r>
            <a:endParaRPr lang="en-US" altLang="zh-CN" sz="2000" b="1" dirty="0" smtClean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book parties (</a:t>
            </a:r>
            <a:r>
              <a:rPr lang="zh-CN" altLang="en-US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图书签售会</a:t>
            </a: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sz="2000" b="1" dirty="0" smtClean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525" y="2063589"/>
            <a:ext cx="1180147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club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holds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monthly reading sessions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the school library </a:t>
            </a:r>
            <a:r>
              <a:rPr lang="en-US" altLang="zh-CN" sz="2300" b="1" i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where there are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thousands of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reads/ best-sellers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out there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for you to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read,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including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mysteries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, sci-fi, history, action, or fantasy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books.</a:t>
            </a: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By </a:t>
            </a:r>
            <a:r>
              <a:rPr lang="en-US" altLang="zh-CN" sz="2300" b="1" i="1" u="sng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offering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customized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selection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hand-picked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books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(that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fit your </a:t>
            </a:r>
            <a:r>
              <a:rPr lang="en-US" altLang="zh-CN" sz="23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taste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altLang="zh-CN" sz="23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based on your reading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preference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this club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is a way into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opening the box of reading delights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each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reading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group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you will </a:t>
            </a:r>
            <a:r>
              <a:rPr lang="en-US" altLang="zh-CN" sz="2300" b="1" i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find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pleasure of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reading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multipl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ied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when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we share our ideas, explore differences of opinion and find common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interests.</a:t>
            </a:r>
            <a:endParaRPr lang="en-US" altLang="zh-CN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Writing and sharing book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reviews in the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weekly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reading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circle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can </a:t>
            </a:r>
            <a:r>
              <a:rPr lang="en-US" altLang="zh-CN" sz="23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your reading </a:t>
            </a:r>
            <a:r>
              <a:rPr lang="en-US" altLang="zh-CN" sz="23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experience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Our club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well-suited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perfect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avid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zh-CN" alt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热爱的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) readers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looking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feed their imagination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because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during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the reading sessions, members can participate in </a:t>
            </a:r>
            <a:r>
              <a:rPr lang="en-US" altLang="zh-CN" sz="23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mindmap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drawing, character </a:t>
            </a:r>
            <a:r>
              <a:rPr lang="en-US" altLang="zh-CN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silhouettes (</a:t>
            </a:r>
            <a:r>
              <a:rPr lang="zh-CN" altLang="en-US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剪影、轮廓</a:t>
            </a:r>
            <a:r>
              <a:rPr lang="en-US" altLang="zh-CN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creation and </a:t>
            </a:r>
            <a:r>
              <a:rPr lang="en-US" altLang="zh-CN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literary games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zh-CN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snews.jschina.com.cn/wx/a/201904/W02019042359220188663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54" y="4610100"/>
            <a:ext cx="2558143" cy="1939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95819" y="126167"/>
          <a:ext cx="3904705" cy="57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04705"/>
              </a:tblGrid>
              <a:tr h="438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the science club</a:t>
                      </a:r>
                      <a:endParaRPr lang="zh-CN" alt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Black" panose="020B0A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14324" y="1555417"/>
            <a:ext cx="11382375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It provides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plentiful/ abundant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scientific resources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for you to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experiment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try out your innovative/ creative ideas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It engages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each group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authentic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science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practices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presentation of research findings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guided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prominent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professionals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his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club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brings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experienced mentors (</a:t>
            </a:r>
            <a:r>
              <a:rPr lang="zh-CN" alt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导师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together with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science-loving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conduct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engaging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scientific </a:t>
            </a:r>
            <a:r>
              <a:rPr lang="en-US" altLang="zh-CN" sz="23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investigations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which are a great way to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break down barriers between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cutting-edge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technology and 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students.</a:t>
            </a: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Each session involves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hands-on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activities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that explore different science </a:t>
            </a:r>
            <a:endParaRPr lang="en-US" altLang="zh-CN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fields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every month, including biology, chemistry, engineering, </a:t>
            </a:r>
            <a:endParaRPr lang="en-US" altLang="zh-CN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environmental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science, physics, robotics and more,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from which you can </a:t>
            </a:r>
            <a:endParaRPr lang="en-US" altLang="zh-CN" sz="2300" b="1" i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gain</a:t>
            </a:r>
            <a:r>
              <a:rPr lang="en-US" altLang="zh-C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understanding of concepts beyond the classroom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which can </a:t>
            </a:r>
            <a:endParaRPr lang="en-US" altLang="zh-CN" sz="2300" b="1" i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3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help you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explore the unknown secrets about </a:t>
            </a:r>
            <a:r>
              <a:rPr lang="en-US" altLang="zh-CN" sz="2300" dirty="0">
                <a:latin typeface="Cambria" panose="02040503050406030204" pitchFamily="18" charset="0"/>
                <a:ea typeface="Cambria" panose="02040503050406030204" pitchFamily="18" charset="0"/>
              </a:rPr>
              <a:t>the universe. </a:t>
            </a: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50668" y="153259"/>
            <a:ext cx="10067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experiments, researches</a:t>
            </a:r>
            <a:r>
              <a:rPr lang="zh-CN" altLang="en-US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investigations</a:t>
            </a:r>
            <a:endParaRPr lang="en-US" altLang="zh-CN" sz="2000" b="1" dirty="0" smtClean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field trips (</a:t>
            </a:r>
            <a:r>
              <a:rPr lang="zh-CN" altLang="en-US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实地考察</a:t>
            </a: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heated discussions with/ lectures given by mentors/ experts</a:t>
            </a:r>
            <a:endParaRPr lang="en-US" altLang="zh-CN" sz="2000" b="1" dirty="0" smtClean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7650</Words>
  <Application>WPS 演示</Application>
  <PresentationFormat>自定义</PresentationFormat>
  <Paragraphs>261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Cambria</vt:lpstr>
      <vt:lpstr>Times New Roman</vt:lpstr>
      <vt:lpstr>Segoe UI Black</vt:lpstr>
      <vt:lpstr>微软雅黑</vt:lpstr>
      <vt:lpstr>Arial Unicode MS</vt:lpstr>
      <vt:lpstr>Calibri</vt:lpstr>
      <vt:lpstr>HelveticaNeue</vt:lpstr>
      <vt:lpstr>Corbel</vt:lpstr>
      <vt:lpstr>华文新魏</vt:lpstr>
      <vt:lpstr>Office 主题​​</vt:lpstr>
      <vt:lpstr>PowerPoint 演示文稿</vt:lpstr>
      <vt:lpstr>推荐信——俱乐部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24147</cp:lastModifiedBy>
  <cp:revision>488</cp:revision>
  <cp:lastPrinted>2022-06-16T17:44:00Z</cp:lastPrinted>
  <dcterms:created xsi:type="dcterms:W3CDTF">2022-06-16T17:44:00Z</dcterms:created>
  <dcterms:modified xsi:type="dcterms:W3CDTF">2023-02-18T11:21:31Z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1DE4B5142151424C87BE56E2594E86EC</vt:lpwstr>
  </property>
  <property fmtid="{D5CDD505-2E9C-101B-9397-08002B2CF9AE}" pid="7" name="KSOProductBuildVer">
    <vt:lpwstr>2052-11.8.2.8411</vt:lpwstr>
  </property>
</Properties>
</file>