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35" r:id="rId3"/>
    <p:sldId id="268" r:id="rId4"/>
    <p:sldId id="280" r:id="rId5"/>
    <p:sldId id="281" r:id="rId6"/>
    <p:sldId id="283" r:id="rId7"/>
    <p:sldId id="269" r:id="rId8"/>
    <p:sldId id="284" r:id="rId9"/>
    <p:sldId id="279" r:id="rId10"/>
    <p:sldId id="285" r:id="rId11"/>
    <p:sldId id="276" r:id="rId12"/>
    <p:sldId id="313" r:id="rId13"/>
    <p:sldId id="314" r:id="rId14"/>
    <p:sldId id="270" r:id="rId15"/>
    <p:sldId id="278" r:id="rId16"/>
    <p:sldId id="315" r:id="rId17"/>
    <p:sldId id="310" r:id="rId18"/>
    <p:sldId id="273" r:id="rId19"/>
    <p:sldId id="316" r:id="rId20"/>
    <p:sldId id="299" r:id="rId21"/>
    <p:sldId id="262" r:id="rId22"/>
    <p:sldId id="260" r:id="rId23"/>
    <p:sldId id="305" r:id="rId24"/>
    <p:sldId id="308" r:id="rId25"/>
    <p:sldId id="309" r:id="rId26"/>
    <p:sldId id="312" r:id="rId27"/>
    <p:sldId id="266" r:id="rId28"/>
    <p:sldId id="287" r:id="rId29"/>
    <p:sldId id="295" r:id="rId30"/>
    <p:sldId id="296" r:id="rId31"/>
    <p:sldId id="288" r:id="rId32"/>
    <p:sldId id="289" r:id="rId33"/>
    <p:sldId id="26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733" autoAdjust="0"/>
  </p:normalViewPr>
  <p:slideViewPr>
    <p:cSldViewPr snapToGrid="0">
      <p:cViewPr varScale="1">
        <p:scale>
          <a:sx n="57" d="100"/>
          <a:sy n="57" d="100"/>
        </p:scale>
        <p:origin x="924"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4T08:45:37.673" idx="1">
    <p:pos x="10" y="10"/>
    <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DF3657C-0655-4A19-B488-5040B5548C8E}"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zh-CN" altLang="en-US"/>
        </a:p>
      </dgm:t>
    </dgm:pt>
    <dgm:pt modelId="{9C17AEF6-D3AA-4340-BAB4-73F90041B9AF}">
      <dgm:prSet phldrT="[文本]"/>
      <dgm:spPr/>
      <dgm:t>
        <a:bodyPr/>
        <a:lstStyle/>
        <a:p>
          <a:r>
            <a:rPr lang="zh-CN" altLang="en-US" b="1" dirty="0" smtClean="0">
              <a:latin typeface="+mn-ea"/>
              <a:ea typeface="+mn-ea"/>
            </a:rPr>
            <a:t>父亲的提议得到了</a:t>
          </a:r>
          <a:r>
            <a:rPr lang="en-US" altLang="zh-CN" b="1" dirty="0" smtClean="0">
              <a:latin typeface="+mn-ea"/>
              <a:ea typeface="+mn-ea"/>
            </a:rPr>
            <a:t>Oliver</a:t>
          </a:r>
          <a:r>
            <a:rPr lang="zh-CN" altLang="en-US" b="1" dirty="0" smtClean="0">
              <a:latin typeface="+mn-ea"/>
              <a:ea typeface="+mn-ea"/>
            </a:rPr>
            <a:t>的赞同</a:t>
          </a:r>
          <a:endParaRPr lang="zh-CN" altLang="en-US" b="1" dirty="0">
            <a:latin typeface="+mn-ea"/>
            <a:ea typeface="+mn-ea"/>
          </a:endParaRPr>
        </a:p>
      </dgm:t>
    </dgm:pt>
    <dgm:pt modelId="{954A9686-5019-4A62-8078-767CFD4B1541}" cxnId="{CE0859CE-E6CA-44B9-85F4-B998BFA05E4B}" type="parTrans">
      <dgm:prSet/>
      <dgm:spPr/>
      <dgm:t>
        <a:bodyPr/>
        <a:lstStyle/>
        <a:p>
          <a:endParaRPr lang="zh-CN" altLang="en-US"/>
        </a:p>
      </dgm:t>
    </dgm:pt>
    <dgm:pt modelId="{6608DE4A-E171-4FF6-A585-E2188B578D06}" cxnId="{CE0859CE-E6CA-44B9-85F4-B998BFA05E4B}" type="sibTrans">
      <dgm:prSet/>
      <dgm:spPr/>
      <dgm:t>
        <a:bodyPr/>
        <a:lstStyle/>
        <a:p>
          <a:endParaRPr lang="zh-CN" altLang="en-US"/>
        </a:p>
      </dgm:t>
    </dgm:pt>
    <dgm:pt modelId="{CE5807A7-D1B0-4892-A09C-86CEC7369CF6}">
      <dgm:prSet phldrT="[文本]"/>
      <dgm:spPr/>
      <dgm:t>
        <a:bodyPr/>
        <a:lstStyle/>
        <a:p>
          <a:r>
            <a:rPr lang="en-US" altLang="zh-CN" b="1" dirty="0" smtClean="0">
              <a:latin typeface="+mn-lt"/>
            </a:rPr>
            <a:t>Oliver</a:t>
          </a:r>
          <a:r>
            <a:rPr lang="zh-CN" altLang="en-US" b="1" dirty="0" smtClean="0">
              <a:latin typeface="+mn-lt"/>
            </a:rPr>
            <a:t>找出自己最喜欢的玩具环卫车</a:t>
          </a:r>
          <a:endParaRPr lang="zh-CN" altLang="en-US" b="1" dirty="0">
            <a:latin typeface="+mn-lt"/>
          </a:endParaRPr>
        </a:p>
      </dgm:t>
    </dgm:pt>
    <dgm:pt modelId="{DA771262-424E-4AD9-BE0D-F4C743B60D05}" cxnId="{0FA498CC-CB48-4130-B4A5-DB3BEAC27AA4}" type="parTrans">
      <dgm:prSet/>
      <dgm:spPr/>
      <dgm:t>
        <a:bodyPr/>
        <a:lstStyle/>
        <a:p>
          <a:endParaRPr lang="zh-CN" altLang="en-US"/>
        </a:p>
      </dgm:t>
    </dgm:pt>
    <dgm:pt modelId="{FA71F7D4-A2BF-4072-9F28-A9CA8D6CC2A9}" cxnId="{0FA498CC-CB48-4130-B4A5-DB3BEAC27AA4}" type="sibTrans">
      <dgm:prSet/>
      <dgm:spPr/>
      <dgm:t>
        <a:bodyPr/>
        <a:lstStyle/>
        <a:p>
          <a:endParaRPr lang="zh-CN" altLang="en-US"/>
        </a:p>
      </dgm:t>
    </dgm:pt>
    <dgm:pt modelId="{463DB323-6CF1-41F6-B48F-7BACC8C16B38}">
      <dgm:prSet phldrT="[文本]"/>
      <dgm:spPr/>
      <dgm:t>
        <a:bodyPr/>
        <a:lstStyle/>
        <a:p>
          <a:r>
            <a:rPr lang="en-US" altLang="zh-CN" b="1" dirty="0" smtClean="0">
              <a:latin typeface="+mn-ea"/>
              <a:ea typeface="+mn-ea"/>
            </a:rPr>
            <a:t>Oliver</a:t>
          </a:r>
          <a:r>
            <a:rPr lang="zh-CN" altLang="en-US" b="1" dirty="0" smtClean="0">
              <a:latin typeface="+mn-ea"/>
              <a:ea typeface="+mn-ea"/>
            </a:rPr>
            <a:t>和父亲一起见环卫工，挥手</a:t>
          </a:r>
          <a:endParaRPr lang="zh-CN" altLang="en-US" b="1" dirty="0">
            <a:latin typeface="+mn-ea"/>
            <a:ea typeface="+mn-ea"/>
          </a:endParaRPr>
        </a:p>
      </dgm:t>
    </dgm:pt>
    <dgm:pt modelId="{EE58A9AE-511C-4CFA-882A-AC2151556BF9}" cxnId="{3FEDBBA9-3DDB-463A-9100-9BC09F4C18D6}" type="parTrans">
      <dgm:prSet/>
      <dgm:spPr/>
      <dgm:t>
        <a:bodyPr/>
        <a:lstStyle/>
        <a:p>
          <a:endParaRPr lang="zh-CN" altLang="en-US"/>
        </a:p>
      </dgm:t>
    </dgm:pt>
    <dgm:pt modelId="{40C9253A-12D2-469F-80E1-6B7DDA840A87}" cxnId="{3FEDBBA9-3DDB-463A-9100-9BC09F4C18D6}" type="sibTrans">
      <dgm:prSet/>
      <dgm:spPr/>
      <dgm:t>
        <a:bodyPr/>
        <a:lstStyle/>
        <a:p>
          <a:endParaRPr lang="zh-CN" altLang="en-US"/>
        </a:p>
      </dgm:t>
    </dgm:pt>
    <dgm:pt modelId="{A9BB03E5-2E59-4063-AB53-D3CD8DD5919D}" type="pres">
      <dgm:prSet presAssocID="{7DF3657C-0655-4A19-B488-5040B5548C8E}" presName="Name0" presStyleCnt="0">
        <dgm:presLayoutVars>
          <dgm:dir/>
          <dgm:animLvl val="lvl"/>
          <dgm:resizeHandles val="exact"/>
        </dgm:presLayoutVars>
      </dgm:prSet>
      <dgm:spPr/>
      <dgm:t>
        <a:bodyPr/>
        <a:lstStyle/>
        <a:p>
          <a:endParaRPr lang="zh-CN" altLang="en-US"/>
        </a:p>
      </dgm:t>
    </dgm:pt>
    <dgm:pt modelId="{2623BF18-0D41-43DF-BC07-232DF447721F}" type="pres">
      <dgm:prSet presAssocID="{9C17AEF6-D3AA-4340-BAB4-73F90041B9AF}" presName="parTxOnly" presStyleLbl="node1" presStyleIdx="0" presStyleCnt="3" custLinFactNeighborX="-6671" custLinFactNeighborY="26686">
        <dgm:presLayoutVars>
          <dgm:chMax val="0"/>
          <dgm:chPref val="0"/>
          <dgm:bulletEnabled val="1"/>
        </dgm:presLayoutVars>
      </dgm:prSet>
      <dgm:spPr/>
      <dgm:t>
        <a:bodyPr/>
        <a:lstStyle/>
        <a:p>
          <a:endParaRPr lang="zh-CN" altLang="en-US"/>
        </a:p>
      </dgm:t>
    </dgm:pt>
    <dgm:pt modelId="{07657C62-8FE6-474E-A35E-43570853A7B4}" type="pres">
      <dgm:prSet presAssocID="{6608DE4A-E171-4FF6-A585-E2188B578D06}" presName="parTxOnlySpace" presStyleCnt="0"/>
      <dgm:spPr/>
    </dgm:pt>
    <dgm:pt modelId="{73816442-5428-41CA-B479-9A9585C735BD}" type="pres">
      <dgm:prSet presAssocID="{CE5807A7-D1B0-4892-A09C-86CEC7369CF6}" presName="parTxOnly" presStyleLbl="node1" presStyleIdx="1" presStyleCnt="3" custLinFactNeighborX="0" custLinFactNeighborY="27694">
        <dgm:presLayoutVars>
          <dgm:chMax val="0"/>
          <dgm:chPref val="0"/>
          <dgm:bulletEnabled val="1"/>
        </dgm:presLayoutVars>
      </dgm:prSet>
      <dgm:spPr/>
      <dgm:t>
        <a:bodyPr/>
        <a:lstStyle/>
        <a:p>
          <a:endParaRPr lang="zh-CN" altLang="en-US"/>
        </a:p>
      </dgm:t>
    </dgm:pt>
    <dgm:pt modelId="{3C59B627-9795-4A47-A3E3-E88DAB5C39C0}" type="pres">
      <dgm:prSet presAssocID="{FA71F7D4-A2BF-4072-9F28-A9CA8D6CC2A9}" presName="parTxOnlySpace" presStyleCnt="0"/>
      <dgm:spPr/>
    </dgm:pt>
    <dgm:pt modelId="{AED557FF-DC97-4F02-8E9E-8BD4DCA818EA}" type="pres">
      <dgm:prSet presAssocID="{463DB323-6CF1-41F6-B48F-7BACC8C16B38}" presName="parTxOnly" presStyleLbl="node1" presStyleIdx="2" presStyleCnt="3" custLinFactNeighborX="14349" custLinFactNeighborY="27694">
        <dgm:presLayoutVars>
          <dgm:chMax val="0"/>
          <dgm:chPref val="0"/>
          <dgm:bulletEnabled val="1"/>
        </dgm:presLayoutVars>
      </dgm:prSet>
      <dgm:spPr/>
      <dgm:t>
        <a:bodyPr/>
        <a:lstStyle/>
        <a:p>
          <a:endParaRPr lang="zh-CN" altLang="en-US"/>
        </a:p>
      </dgm:t>
    </dgm:pt>
  </dgm:ptLst>
  <dgm:cxnLst>
    <dgm:cxn modelId="{1D88A02E-C202-404F-B055-83CA05EF9DAE}" type="presOf" srcId="{463DB323-6CF1-41F6-B48F-7BACC8C16B38}" destId="{AED557FF-DC97-4F02-8E9E-8BD4DCA818EA}" srcOrd="0" destOrd="0" presId="urn:microsoft.com/office/officeart/2005/8/layout/chevron1"/>
    <dgm:cxn modelId="{3FEDBBA9-3DDB-463A-9100-9BC09F4C18D6}" srcId="{7DF3657C-0655-4A19-B488-5040B5548C8E}" destId="{463DB323-6CF1-41F6-B48F-7BACC8C16B38}" srcOrd="2" destOrd="0" parTransId="{EE58A9AE-511C-4CFA-882A-AC2151556BF9}" sibTransId="{40C9253A-12D2-469F-80E1-6B7DDA840A87}"/>
    <dgm:cxn modelId="{0FA498CC-CB48-4130-B4A5-DB3BEAC27AA4}" srcId="{7DF3657C-0655-4A19-B488-5040B5548C8E}" destId="{CE5807A7-D1B0-4892-A09C-86CEC7369CF6}" srcOrd="1" destOrd="0" parTransId="{DA771262-424E-4AD9-BE0D-F4C743B60D05}" sibTransId="{FA71F7D4-A2BF-4072-9F28-A9CA8D6CC2A9}"/>
    <dgm:cxn modelId="{42240FDD-962D-4789-B07B-19781F85190E}" type="presOf" srcId="{9C17AEF6-D3AA-4340-BAB4-73F90041B9AF}" destId="{2623BF18-0D41-43DF-BC07-232DF447721F}" srcOrd="0" destOrd="0" presId="urn:microsoft.com/office/officeart/2005/8/layout/chevron1"/>
    <dgm:cxn modelId="{3704B06A-BAA0-4A82-AC04-C22CBBCB2E9D}" type="presOf" srcId="{CE5807A7-D1B0-4892-A09C-86CEC7369CF6}" destId="{73816442-5428-41CA-B479-9A9585C735BD}" srcOrd="0" destOrd="0" presId="urn:microsoft.com/office/officeart/2005/8/layout/chevron1"/>
    <dgm:cxn modelId="{CE0859CE-E6CA-44B9-85F4-B998BFA05E4B}" srcId="{7DF3657C-0655-4A19-B488-5040B5548C8E}" destId="{9C17AEF6-D3AA-4340-BAB4-73F90041B9AF}" srcOrd="0" destOrd="0" parTransId="{954A9686-5019-4A62-8078-767CFD4B1541}" sibTransId="{6608DE4A-E171-4FF6-A585-E2188B578D06}"/>
    <dgm:cxn modelId="{0C0B6ECE-D71B-4EF8-AC50-1B3E68C2627B}" type="presOf" srcId="{7DF3657C-0655-4A19-B488-5040B5548C8E}" destId="{A9BB03E5-2E59-4063-AB53-D3CD8DD5919D}" srcOrd="0" destOrd="0" presId="urn:microsoft.com/office/officeart/2005/8/layout/chevron1"/>
    <dgm:cxn modelId="{C04BFE34-F904-47DC-8869-5285315192F8}" type="presParOf" srcId="{A9BB03E5-2E59-4063-AB53-D3CD8DD5919D}" destId="{2623BF18-0D41-43DF-BC07-232DF447721F}" srcOrd="0" destOrd="0" presId="urn:microsoft.com/office/officeart/2005/8/layout/chevron1"/>
    <dgm:cxn modelId="{A2505BAD-27CE-4C21-AEFD-FA4FECEB4D22}" type="presParOf" srcId="{A9BB03E5-2E59-4063-AB53-D3CD8DD5919D}" destId="{07657C62-8FE6-474E-A35E-43570853A7B4}" srcOrd="1" destOrd="0" presId="urn:microsoft.com/office/officeart/2005/8/layout/chevron1"/>
    <dgm:cxn modelId="{55F07BD5-FD86-4276-8B3D-7A7729B8B019}" type="presParOf" srcId="{A9BB03E5-2E59-4063-AB53-D3CD8DD5919D}" destId="{73816442-5428-41CA-B479-9A9585C735BD}" srcOrd="2" destOrd="0" presId="urn:microsoft.com/office/officeart/2005/8/layout/chevron1"/>
    <dgm:cxn modelId="{CC6BA05F-DA89-4244-8546-1B80DFCAD9C6}" type="presParOf" srcId="{A9BB03E5-2E59-4063-AB53-D3CD8DD5919D}" destId="{3C59B627-9795-4A47-A3E3-E88DAB5C39C0}" srcOrd="3" destOrd="0" presId="urn:microsoft.com/office/officeart/2005/8/layout/chevron1"/>
    <dgm:cxn modelId="{B738099B-3C3D-4566-92A8-43608C2D8A35}" type="presParOf" srcId="{A9BB03E5-2E59-4063-AB53-D3CD8DD5919D}" destId="{AED557FF-DC97-4F02-8E9E-8BD4DCA818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3657C-0655-4A19-B488-5040B5548C8E}"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zh-CN" altLang="en-US"/>
        </a:p>
      </dgm:t>
    </dgm:pt>
    <dgm:pt modelId="{9C17AEF6-D3AA-4340-BAB4-73F90041B9AF}">
      <dgm:prSet phldrT="[文本]" custT="1"/>
      <dgm:spPr/>
      <dgm:t>
        <a:bodyPr/>
        <a:lstStyle/>
        <a:p>
          <a:r>
            <a:rPr lang="zh-CN" altLang="en-US" sz="2400" b="1" dirty="0" smtClean="0">
              <a:latin typeface="+mn-ea"/>
              <a:ea typeface="+mn-ea"/>
            </a:rPr>
            <a:t>环卫工挥手致意</a:t>
          </a:r>
          <a:endParaRPr lang="zh-CN" altLang="en-US" sz="2400" b="1" dirty="0">
            <a:latin typeface="+mn-ea"/>
            <a:ea typeface="+mn-ea"/>
          </a:endParaRPr>
        </a:p>
      </dgm:t>
    </dgm:pt>
    <dgm:pt modelId="{954A9686-5019-4A62-8078-767CFD4B1541}" cxnId="{CE0859CE-E6CA-44B9-85F4-B998BFA05E4B}" type="parTrans">
      <dgm:prSet/>
      <dgm:spPr/>
      <dgm:t>
        <a:bodyPr/>
        <a:lstStyle/>
        <a:p>
          <a:endParaRPr lang="zh-CN" altLang="en-US"/>
        </a:p>
      </dgm:t>
    </dgm:pt>
    <dgm:pt modelId="{6608DE4A-E171-4FF6-A585-E2188B578D06}" cxnId="{CE0859CE-E6CA-44B9-85F4-B998BFA05E4B}" type="sibTrans">
      <dgm:prSet/>
      <dgm:spPr/>
      <dgm:t>
        <a:bodyPr/>
        <a:lstStyle/>
        <a:p>
          <a:endParaRPr lang="zh-CN" altLang="en-US"/>
        </a:p>
      </dgm:t>
    </dgm:pt>
    <dgm:pt modelId="{CE5807A7-D1B0-4892-A09C-86CEC7369CF6}">
      <dgm:prSet phldrT="[文本]" custT="1"/>
      <dgm:spPr/>
      <dgm:t>
        <a:bodyPr/>
        <a:lstStyle/>
        <a:p>
          <a:r>
            <a:rPr lang="zh-CN" altLang="en-US" sz="2800" b="1" dirty="0" smtClean="0">
              <a:latin typeface="+mn-lt"/>
            </a:rPr>
            <a:t>送出礼物</a:t>
          </a:r>
          <a:endParaRPr lang="zh-CN" altLang="en-US" sz="2800" b="1" dirty="0">
            <a:latin typeface="+mn-lt"/>
          </a:endParaRPr>
        </a:p>
      </dgm:t>
    </dgm:pt>
    <dgm:pt modelId="{DA771262-424E-4AD9-BE0D-F4C743B60D05}" cxnId="{0FA498CC-CB48-4130-B4A5-DB3BEAC27AA4}" type="parTrans">
      <dgm:prSet/>
      <dgm:spPr/>
      <dgm:t>
        <a:bodyPr/>
        <a:lstStyle/>
        <a:p>
          <a:endParaRPr lang="zh-CN" altLang="en-US"/>
        </a:p>
      </dgm:t>
    </dgm:pt>
    <dgm:pt modelId="{FA71F7D4-A2BF-4072-9F28-A9CA8D6CC2A9}" cxnId="{0FA498CC-CB48-4130-B4A5-DB3BEAC27AA4}" type="sibTrans">
      <dgm:prSet/>
      <dgm:spPr/>
      <dgm:t>
        <a:bodyPr/>
        <a:lstStyle/>
        <a:p>
          <a:endParaRPr lang="zh-CN" altLang="en-US"/>
        </a:p>
      </dgm:t>
    </dgm:pt>
    <dgm:pt modelId="{463DB323-6CF1-41F6-B48F-7BACC8C16B38}">
      <dgm:prSet phldrT="[文本]"/>
      <dgm:spPr/>
      <dgm:t>
        <a:bodyPr/>
        <a:lstStyle/>
        <a:p>
          <a:r>
            <a:rPr lang="zh-CN" altLang="en-US" b="1" dirty="0" smtClean="0">
              <a:latin typeface="+mn-ea"/>
              <a:ea typeface="+mn-ea"/>
            </a:rPr>
            <a:t>环卫工感激男孩，提议</a:t>
          </a:r>
          <a:r>
            <a:rPr lang="en-US" altLang="zh-CN" b="1" dirty="0" smtClean="0">
              <a:latin typeface="+mn-ea"/>
              <a:ea typeface="+mn-ea"/>
            </a:rPr>
            <a:t>Oliver</a:t>
          </a:r>
          <a:r>
            <a:rPr lang="zh-CN" altLang="en-US" b="1" dirty="0" smtClean="0">
              <a:latin typeface="+mn-ea"/>
              <a:ea typeface="+mn-ea"/>
            </a:rPr>
            <a:t>亲身体验当一回驾驶员</a:t>
          </a:r>
          <a:endParaRPr lang="zh-CN" altLang="en-US" b="1" dirty="0">
            <a:latin typeface="+mn-ea"/>
            <a:ea typeface="+mn-ea"/>
          </a:endParaRPr>
        </a:p>
      </dgm:t>
    </dgm:pt>
    <dgm:pt modelId="{EE58A9AE-511C-4CFA-882A-AC2151556BF9}" cxnId="{3FEDBBA9-3DDB-463A-9100-9BC09F4C18D6}" type="parTrans">
      <dgm:prSet/>
      <dgm:spPr/>
      <dgm:t>
        <a:bodyPr/>
        <a:lstStyle/>
        <a:p>
          <a:endParaRPr lang="zh-CN" altLang="en-US"/>
        </a:p>
      </dgm:t>
    </dgm:pt>
    <dgm:pt modelId="{40C9253A-12D2-469F-80E1-6B7DDA840A87}" cxnId="{3FEDBBA9-3DDB-463A-9100-9BC09F4C18D6}" type="sibTrans">
      <dgm:prSet/>
      <dgm:spPr/>
      <dgm:t>
        <a:bodyPr/>
        <a:lstStyle/>
        <a:p>
          <a:endParaRPr lang="zh-CN" altLang="en-US"/>
        </a:p>
      </dgm:t>
    </dgm:pt>
    <dgm:pt modelId="{A9BB03E5-2E59-4063-AB53-D3CD8DD5919D}" type="pres">
      <dgm:prSet presAssocID="{7DF3657C-0655-4A19-B488-5040B5548C8E}" presName="Name0" presStyleCnt="0">
        <dgm:presLayoutVars>
          <dgm:dir/>
          <dgm:animLvl val="lvl"/>
          <dgm:resizeHandles val="exact"/>
        </dgm:presLayoutVars>
      </dgm:prSet>
      <dgm:spPr/>
      <dgm:t>
        <a:bodyPr/>
        <a:lstStyle/>
        <a:p>
          <a:endParaRPr lang="zh-CN" altLang="en-US"/>
        </a:p>
      </dgm:t>
    </dgm:pt>
    <dgm:pt modelId="{2623BF18-0D41-43DF-BC07-232DF447721F}" type="pres">
      <dgm:prSet presAssocID="{9C17AEF6-D3AA-4340-BAB4-73F90041B9AF}" presName="parTxOnly" presStyleLbl="node1" presStyleIdx="0" presStyleCnt="3">
        <dgm:presLayoutVars>
          <dgm:chMax val="0"/>
          <dgm:chPref val="0"/>
          <dgm:bulletEnabled val="1"/>
        </dgm:presLayoutVars>
      </dgm:prSet>
      <dgm:spPr/>
      <dgm:t>
        <a:bodyPr/>
        <a:lstStyle/>
        <a:p>
          <a:endParaRPr lang="zh-CN" altLang="en-US"/>
        </a:p>
      </dgm:t>
    </dgm:pt>
    <dgm:pt modelId="{07657C62-8FE6-474E-A35E-43570853A7B4}" type="pres">
      <dgm:prSet presAssocID="{6608DE4A-E171-4FF6-A585-E2188B578D06}" presName="parTxOnlySpace" presStyleCnt="0"/>
      <dgm:spPr/>
    </dgm:pt>
    <dgm:pt modelId="{73816442-5428-41CA-B479-9A9585C735BD}" type="pres">
      <dgm:prSet presAssocID="{CE5807A7-D1B0-4892-A09C-86CEC7369CF6}" presName="parTxOnly" presStyleLbl="node1" presStyleIdx="1" presStyleCnt="3" custLinFactNeighborX="-35859" custLinFactNeighborY="-4130">
        <dgm:presLayoutVars>
          <dgm:chMax val="0"/>
          <dgm:chPref val="0"/>
          <dgm:bulletEnabled val="1"/>
        </dgm:presLayoutVars>
      </dgm:prSet>
      <dgm:spPr/>
      <dgm:t>
        <a:bodyPr/>
        <a:lstStyle/>
        <a:p>
          <a:endParaRPr lang="zh-CN" altLang="en-US"/>
        </a:p>
      </dgm:t>
    </dgm:pt>
    <dgm:pt modelId="{3C59B627-9795-4A47-A3E3-E88DAB5C39C0}" type="pres">
      <dgm:prSet presAssocID="{FA71F7D4-A2BF-4072-9F28-A9CA8D6CC2A9}" presName="parTxOnlySpace" presStyleCnt="0"/>
      <dgm:spPr/>
    </dgm:pt>
    <dgm:pt modelId="{AED557FF-DC97-4F02-8E9E-8BD4DCA818EA}" type="pres">
      <dgm:prSet presAssocID="{463DB323-6CF1-41F6-B48F-7BACC8C16B38}" presName="parTxOnly" presStyleLbl="node1" presStyleIdx="2" presStyleCnt="3" custLinFactNeighborX="-16070">
        <dgm:presLayoutVars>
          <dgm:chMax val="0"/>
          <dgm:chPref val="0"/>
          <dgm:bulletEnabled val="1"/>
        </dgm:presLayoutVars>
      </dgm:prSet>
      <dgm:spPr/>
      <dgm:t>
        <a:bodyPr/>
        <a:lstStyle/>
        <a:p>
          <a:endParaRPr lang="zh-CN" altLang="en-US"/>
        </a:p>
      </dgm:t>
    </dgm:pt>
  </dgm:ptLst>
  <dgm:cxnLst>
    <dgm:cxn modelId="{1D88A02E-C202-404F-B055-83CA05EF9DAE}" type="presOf" srcId="{463DB323-6CF1-41F6-B48F-7BACC8C16B38}" destId="{AED557FF-DC97-4F02-8E9E-8BD4DCA818EA}" srcOrd="0" destOrd="0" presId="urn:microsoft.com/office/officeart/2005/8/layout/chevron1"/>
    <dgm:cxn modelId="{3FEDBBA9-3DDB-463A-9100-9BC09F4C18D6}" srcId="{7DF3657C-0655-4A19-B488-5040B5548C8E}" destId="{463DB323-6CF1-41F6-B48F-7BACC8C16B38}" srcOrd="2" destOrd="0" parTransId="{EE58A9AE-511C-4CFA-882A-AC2151556BF9}" sibTransId="{40C9253A-12D2-469F-80E1-6B7DDA840A87}"/>
    <dgm:cxn modelId="{0FA498CC-CB48-4130-B4A5-DB3BEAC27AA4}" srcId="{7DF3657C-0655-4A19-B488-5040B5548C8E}" destId="{CE5807A7-D1B0-4892-A09C-86CEC7369CF6}" srcOrd="1" destOrd="0" parTransId="{DA771262-424E-4AD9-BE0D-F4C743B60D05}" sibTransId="{FA71F7D4-A2BF-4072-9F28-A9CA8D6CC2A9}"/>
    <dgm:cxn modelId="{42240FDD-962D-4789-B07B-19781F85190E}" type="presOf" srcId="{9C17AEF6-D3AA-4340-BAB4-73F90041B9AF}" destId="{2623BF18-0D41-43DF-BC07-232DF447721F}" srcOrd="0" destOrd="0" presId="urn:microsoft.com/office/officeart/2005/8/layout/chevron1"/>
    <dgm:cxn modelId="{3704B06A-BAA0-4A82-AC04-C22CBBCB2E9D}" type="presOf" srcId="{CE5807A7-D1B0-4892-A09C-86CEC7369CF6}" destId="{73816442-5428-41CA-B479-9A9585C735BD}" srcOrd="0" destOrd="0" presId="urn:microsoft.com/office/officeart/2005/8/layout/chevron1"/>
    <dgm:cxn modelId="{CE0859CE-E6CA-44B9-85F4-B998BFA05E4B}" srcId="{7DF3657C-0655-4A19-B488-5040B5548C8E}" destId="{9C17AEF6-D3AA-4340-BAB4-73F90041B9AF}" srcOrd="0" destOrd="0" parTransId="{954A9686-5019-4A62-8078-767CFD4B1541}" sibTransId="{6608DE4A-E171-4FF6-A585-E2188B578D06}"/>
    <dgm:cxn modelId="{0C0B6ECE-D71B-4EF8-AC50-1B3E68C2627B}" type="presOf" srcId="{7DF3657C-0655-4A19-B488-5040B5548C8E}" destId="{A9BB03E5-2E59-4063-AB53-D3CD8DD5919D}" srcOrd="0" destOrd="0" presId="urn:microsoft.com/office/officeart/2005/8/layout/chevron1"/>
    <dgm:cxn modelId="{C04BFE34-F904-47DC-8869-5285315192F8}" type="presParOf" srcId="{A9BB03E5-2E59-4063-AB53-D3CD8DD5919D}" destId="{2623BF18-0D41-43DF-BC07-232DF447721F}" srcOrd="0" destOrd="0" presId="urn:microsoft.com/office/officeart/2005/8/layout/chevron1"/>
    <dgm:cxn modelId="{A2505BAD-27CE-4C21-AEFD-FA4FECEB4D22}" type="presParOf" srcId="{A9BB03E5-2E59-4063-AB53-D3CD8DD5919D}" destId="{07657C62-8FE6-474E-A35E-43570853A7B4}" srcOrd="1" destOrd="0" presId="urn:microsoft.com/office/officeart/2005/8/layout/chevron1"/>
    <dgm:cxn modelId="{55F07BD5-FD86-4276-8B3D-7A7729B8B019}" type="presParOf" srcId="{A9BB03E5-2E59-4063-AB53-D3CD8DD5919D}" destId="{73816442-5428-41CA-B479-9A9585C735BD}" srcOrd="2" destOrd="0" presId="urn:microsoft.com/office/officeart/2005/8/layout/chevron1"/>
    <dgm:cxn modelId="{CC6BA05F-DA89-4244-8546-1B80DFCAD9C6}" type="presParOf" srcId="{A9BB03E5-2E59-4063-AB53-D3CD8DD5919D}" destId="{3C59B627-9795-4A47-A3E3-E88DAB5C39C0}" srcOrd="3" destOrd="0" presId="urn:microsoft.com/office/officeart/2005/8/layout/chevron1"/>
    <dgm:cxn modelId="{B738099B-3C3D-4566-92A8-43608C2D8A35}" type="presParOf" srcId="{A9BB03E5-2E59-4063-AB53-D3CD8DD5919D}" destId="{AED557FF-DC97-4F02-8E9E-8BD4DCA818EA}"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3657C-0655-4A19-B488-5040B5548C8E}"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zh-CN" altLang="en-US"/>
        </a:p>
      </dgm:t>
    </dgm:pt>
    <dgm:pt modelId="{9C17AEF6-D3AA-4340-BAB4-73F90041B9AF}">
      <dgm:prSet phldrT="[文本]"/>
      <dgm:spPr/>
      <dgm:t>
        <a:bodyPr/>
        <a:lstStyle/>
        <a:p>
          <a:r>
            <a:rPr lang="zh-CN" altLang="en-US" b="1" dirty="0" smtClean="0">
              <a:latin typeface="+mn-ea"/>
              <a:ea typeface="+mn-ea"/>
            </a:rPr>
            <a:t>环卫车就在眼前，紧张，与原来想象的不吻合</a:t>
          </a:r>
          <a:endParaRPr lang="zh-CN" altLang="en-US" b="1" dirty="0">
            <a:latin typeface="+mn-ea"/>
            <a:ea typeface="+mn-ea"/>
          </a:endParaRPr>
        </a:p>
      </dgm:t>
    </dgm:pt>
    <dgm:pt modelId="{954A9686-5019-4A62-8078-767CFD4B1541}" cxnId="{CE0859CE-E6CA-44B9-85F4-B998BFA05E4B}" type="parTrans">
      <dgm:prSet/>
      <dgm:spPr/>
      <dgm:t>
        <a:bodyPr/>
        <a:lstStyle/>
        <a:p>
          <a:endParaRPr lang="zh-CN" altLang="en-US"/>
        </a:p>
      </dgm:t>
    </dgm:pt>
    <dgm:pt modelId="{6608DE4A-E171-4FF6-A585-E2188B578D06}" cxnId="{CE0859CE-E6CA-44B9-85F4-B998BFA05E4B}" type="sibTrans">
      <dgm:prSet/>
      <dgm:spPr/>
      <dgm:t>
        <a:bodyPr/>
        <a:lstStyle/>
        <a:p>
          <a:endParaRPr lang="zh-CN" altLang="en-US"/>
        </a:p>
      </dgm:t>
    </dgm:pt>
    <dgm:pt modelId="{CE5807A7-D1B0-4892-A09C-86CEC7369CF6}">
      <dgm:prSet phldrT="[文本]"/>
      <dgm:spPr/>
      <dgm:t>
        <a:bodyPr/>
        <a:lstStyle/>
        <a:p>
          <a:r>
            <a:rPr lang="zh-CN" altLang="en-US" b="1" dirty="0" smtClean="0">
              <a:latin typeface="+mn-lt"/>
            </a:rPr>
            <a:t>没过多久，在父亲和工人的鼓励下爬进驾驶座</a:t>
          </a:r>
          <a:endParaRPr lang="zh-CN" altLang="en-US" b="1" dirty="0">
            <a:latin typeface="+mn-lt"/>
          </a:endParaRPr>
        </a:p>
      </dgm:t>
    </dgm:pt>
    <dgm:pt modelId="{DA771262-424E-4AD9-BE0D-F4C743B60D05}" cxnId="{0FA498CC-CB48-4130-B4A5-DB3BEAC27AA4}" type="parTrans">
      <dgm:prSet/>
      <dgm:spPr/>
      <dgm:t>
        <a:bodyPr/>
        <a:lstStyle/>
        <a:p>
          <a:endParaRPr lang="zh-CN" altLang="en-US"/>
        </a:p>
      </dgm:t>
    </dgm:pt>
    <dgm:pt modelId="{FA71F7D4-A2BF-4072-9F28-A9CA8D6CC2A9}" cxnId="{0FA498CC-CB48-4130-B4A5-DB3BEAC27AA4}" type="sibTrans">
      <dgm:prSet/>
      <dgm:spPr/>
      <dgm:t>
        <a:bodyPr/>
        <a:lstStyle/>
        <a:p>
          <a:endParaRPr lang="zh-CN" altLang="en-US"/>
        </a:p>
      </dgm:t>
    </dgm:pt>
    <dgm:pt modelId="{463DB323-6CF1-41F6-B48F-7BACC8C16B38}">
      <dgm:prSet phldrT="[文本]" custT="1"/>
      <dgm:spPr/>
      <dgm:t>
        <a:bodyPr/>
        <a:lstStyle/>
        <a:p>
          <a:r>
            <a:rPr lang="zh-CN" altLang="en-US" sz="2400" b="1" dirty="0" smtClean="0">
              <a:latin typeface="+mn-ea"/>
              <a:ea typeface="+mn-ea"/>
            </a:rPr>
            <a:t>握住方向盘</a:t>
          </a:r>
          <a:endParaRPr lang="zh-CN" altLang="en-US" sz="2400" b="1" dirty="0">
            <a:latin typeface="+mn-ea"/>
            <a:ea typeface="+mn-ea"/>
          </a:endParaRPr>
        </a:p>
      </dgm:t>
    </dgm:pt>
    <dgm:pt modelId="{EE58A9AE-511C-4CFA-882A-AC2151556BF9}" cxnId="{3FEDBBA9-3DDB-463A-9100-9BC09F4C18D6}" type="parTrans">
      <dgm:prSet/>
      <dgm:spPr/>
      <dgm:t>
        <a:bodyPr/>
        <a:lstStyle/>
        <a:p>
          <a:endParaRPr lang="zh-CN" altLang="en-US"/>
        </a:p>
      </dgm:t>
    </dgm:pt>
    <dgm:pt modelId="{40C9253A-12D2-469F-80E1-6B7DDA840A87}" cxnId="{3FEDBBA9-3DDB-463A-9100-9BC09F4C18D6}" type="sibTrans">
      <dgm:prSet/>
      <dgm:spPr/>
      <dgm:t>
        <a:bodyPr/>
        <a:lstStyle/>
        <a:p>
          <a:endParaRPr lang="zh-CN" altLang="en-US"/>
        </a:p>
      </dgm:t>
    </dgm:pt>
    <dgm:pt modelId="{A9BB03E5-2E59-4063-AB53-D3CD8DD5919D}" type="pres">
      <dgm:prSet presAssocID="{7DF3657C-0655-4A19-B488-5040B5548C8E}" presName="Name0" presStyleCnt="0">
        <dgm:presLayoutVars>
          <dgm:dir/>
          <dgm:animLvl val="lvl"/>
          <dgm:resizeHandles val="exact"/>
        </dgm:presLayoutVars>
      </dgm:prSet>
      <dgm:spPr/>
      <dgm:t>
        <a:bodyPr/>
        <a:lstStyle/>
        <a:p>
          <a:endParaRPr lang="zh-CN" altLang="en-US"/>
        </a:p>
      </dgm:t>
    </dgm:pt>
    <dgm:pt modelId="{2623BF18-0D41-43DF-BC07-232DF447721F}" type="pres">
      <dgm:prSet presAssocID="{9C17AEF6-D3AA-4340-BAB4-73F90041B9AF}" presName="parTxOnly" presStyleLbl="node1" presStyleIdx="0" presStyleCnt="3" custLinFactNeighborX="-6671" custLinFactNeighborY="26686">
        <dgm:presLayoutVars>
          <dgm:chMax val="0"/>
          <dgm:chPref val="0"/>
          <dgm:bulletEnabled val="1"/>
        </dgm:presLayoutVars>
      </dgm:prSet>
      <dgm:spPr/>
      <dgm:t>
        <a:bodyPr/>
        <a:lstStyle/>
        <a:p>
          <a:endParaRPr lang="zh-CN" altLang="en-US"/>
        </a:p>
      </dgm:t>
    </dgm:pt>
    <dgm:pt modelId="{07657C62-8FE6-474E-A35E-43570853A7B4}" type="pres">
      <dgm:prSet presAssocID="{6608DE4A-E171-4FF6-A585-E2188B578D06}" presName="parTxOnlySpace" presStyleCnt="0"/>
      <dgm:spPr/>
    </dgm:pt>
    <dgm:pt modelId="{73816442-5428-41CA-B479-9A9585C735BD}" type="pres">
      <dgm:prSet presAssocID="{CE5807A7-D1B0-4892-A09C-86CEC7369CF6}" presName="parTxOnly" presStyleLbl="node1" presStyleIdx="1" presStyleCnt="3" custLinFactNeighborX="0" custLinFactNeighborY="27694">
        <dgm:presLayoutVars>
          <dgm:chMax val="0"/>
          <dgm:chPref val="0"/>
          <dgm:bulletEnabled val="1"/>
        </dgm:presLayoutVars>
      </dgm:prSet>
      <dgm:spPr/>
      <dgm:t>
        <a:bodyPr/>
        <a:lstStyle/>
        <a:p>
          <a:endParaRPr lang="zh-CN" altLang="en-US"/>
        </a:p>
      </dgm:t>
    </dgm:pt>
    <dgm:pt modelId="{3C59B627-9795-4A47-A3E3-E88DAB5C39C0}" type="pres">
      <dgm:prSet presAssocID="{FA71F7D4-A2BF-4072-9F28-A9CA8D6CC2A9}" presName="parTxOnlySpace" presStyleCnt="0"/>
      <dgm:spPr/>
    </dgm:pt>
    <dgm:pt modelId="{AED557FF-DC97-4F02-8E9E-8BD4DCA818EA}" type="pres">
      <dgm:prSet presAssocID="{463DB323-6CF1-41F6-B48F-7BACC8C16B38}" presName="parTxOnly" presStyleLbl="node1" presStyleIdx="2" presStyleCnt="3" custLinFactNeighborX="34625" custLinFactNeighborY="11770">
        <dgm:presLayoutVars>
          <dgm:chMax val="0"/>
          <dgm:chPref val="0"/>
          <dgm:bulletEnabled val="1"/>
        </dgm:presLayoutVars>
      </dgm:prSet>
      <dgm:spPr/>
      <dgm:t>
        <a:bodyPr/>
        <a:lstStyle/>
        <a:p>
          <a:endParaRPr lang="zh-CN" altLang="en-US"/>
        </a:p>
      </dgm:t>
    </dgm:pt>
  </dgm:ptLst>
  <dgm:cxnLst>
    <dgm:cxn modelId="{1D88A02E-C202-404F-B055-83CA05EF9DAE}" type="presOf" srcId="{463DB323-6CF1-41F6-B48F-7BACC8C16B38}" destId="{AED557FF-DC97-4F02-8E9E-8BD4DCA818EA}" srcOrd="0" destOrd="0" presId="urn:microsoft.com/office/officeart/2005/8/layout/chevron1"/>
    <dgm:cxn modelId="{3FEDBBA9-3DDB-463A-9100-9BC09F4C18D6}" srcId="{7DF3657C-0655-4A19-B488-5040B5548C8E}" destId="{463DB323-6CF1-41F6-B48F-7BACC8C16B38}" srcOrd="2" destOrd="0" parTransId="{EE58A9AE-511C-4CFA-882A-AC2151556BF9}" sibTransId="{40C9253A-12D2-469F-80E1-6B7DDA840A87}"/>
    <dgm:cxn modelId="{0FA498CC-CB48-4130-B4A5-DB3BEAC27AA4}" srcId="{7DF3657C-0655-4A19-B488-5040B5548C8E}" destId="{CE5807A7-D1B0-4892-A09C-86CEC7369CF6}" srcOrd="1" destOrd="0" parTransId="{DA771262-424E-4AD9-BE0D-F4C743B60D05}" sibTransId="{FA71F7D4-A2BF-4072-9F28-A9CA8D6CC2A9}"/>
    <dgm:cxn modelId="{42240FDD-962D-4789-B07B-19781F85190E}" type="presOf" srcId="{9C17AEF6-D3AA-4340-BAB4-73F90041B9AF}" destId="{2623BF18-0D41-43DF-BC07-232DF447721F}" srcOrd="0" destOrd="0" presId="urn:microsoft.com/office/officeart/2005/8/layout/chevron1"/>
    <dgm:cxn modelId="{3704B06A-BAA0-4A82-AC04-C22CBBCB2E9D}" type="presOf" srcId="{CE5807A7-D1B0-4892-A09C-86CEC7369CF6}" destId="{73816442-5428-41CA-B479-9A9585C735BD}" srcOrd="0" destOrd="0" presId="urn:microsoft.com/office/officeart/2005/8/layout/chevron1"/>
    <dgm:cxn modelId="{CE0859CE-E6CA-44B9-85F4-B998BFA05E4B}" srcId="{7DF3657C-0655-4A19-B488-5040B5548C8E}" destId="{9C17AEF6-D3AA-4340-BAB4-73F90041B9AF}" srcOrd="0" destOrd="0" parTransId="{954A9686-5019-4A62-8078-767CFD4B1541}" sibTransId="{6608DE4A-E171-4FF6-A585-E2188B578D06}"/>
    <dgm:cxn modelId="{0C0B6ECE-D71B-4EF8-AC50-1B3E68C2627B}" type="presOf" srcId="{7DF3657C-0655-4A19-B488-5040B5548C8E}" destId="{A9BB03E5-2E59-4063-AB53-D3CD8DD5919D}" srcOrd="0" destOrd="0" presId="urn:microsoft.com/office/officeart/2005/8/layout/chevron1"/>
    <dgm:cxn modelId="{C04BFE34-F904-47DC-8869-5285315192F8}" type="presParOf" srcId="{A9BB03E5-2E59-4063-AB53-D3CD8DD5919D}" destId="{2623BF18-0D41-43DF-BC07-232DF447721F}" srcOrd="0" destOrd="0" presId="urn:microsoft.com/office/officeart/2005/8/layout/chevron1"/>
    <dgm:cxn modelId="{A2505BAD-27CE-4C21-AEFD-FA4FECEB4D22}" type="presParOf" srcId="{A9BB03E5-2E59-4063-AB53-D3CD8DD5919D}" destId="{07657C62-8FE6-474E-A35E-43570853A7B4}" srcOrd="1" destOrd="0" presId="urn:microsoft.com/office/officeart/2005/8/layout/chevron1"/>
    <dgm:cxn modelId="{55F07BD5-FD86-4276-8B3D-7A7729B8B019}" type="presParOf" srcId="{A9BB03E5-2E59-4063-AB53-D3CD8DD5919D}" destId="{73816442-5428-41CA-B479-9A9585C735BD}" srcOrd="2" destOrd="0" presId="urn:microsoft.com/office/officeart/2005/8/layout/chevron1"/>
    <dgm:cxn modelId="{CC6BA05F-DA89-4244-8546-1B80DFCAD9C6}" type="presParOf" srcId="{A9BB03E5-2E59-4063-AB53-D3CD8DD5919D}" destId="{3C59B627-9795-4A47-A3E3-E88DAB5C39C0}" srcOrd="3" destOrd="0" presId="urn:microsoft.com/office/officeart/2005/8/layout/chevron1"/>
    <dgm:cxn modelId="{B738099B-3C3D-4566-92A8-43608C2D8A35}" type="presParOf" srcId="{A9BB03E5-2E59-4063-AB53-D3CD8DD5919D}" destId="{AED557FF-DC97-4F02-8E9E-8BD4DCA818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F3657C-0655-4A19-B488-5040B5548C8E}"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zh-CN" altLang="en-US"/>
        </a:p>
      </dgm:t>
    </dgm:pt>
    <dgm:pt modelId="{9C17AEF6-D3AA-4340-BAB4-73F90041B9AF}">
      <dgm:prSet phldrT="[文本]" custT="1"/>
      <dgm:spPr/>
      <dgm:t>
        <a:bodyPr/>
        <a:lstStyle/>
        <a:p>
          <a:r>
            <a:rPr lang="zh-CN" altLang="en-US" sz="2400" b="1" dirty="0" smtClean="0">
              <a:latin typeface="+mn-ea"/>
              <a:ea typeface="+mn-ea"/>
            </a:rPr>
            <a:t>体验一回当司机的经历</a:t>
          </a:r>
          <a:endParaRPr lang="zh-CN" altLang="en-US" sz="2400" b="1" dirty="0">
            <a:latin typeface="+mn-ea"/>
            <a:ea typeface="+mn-ea"/>
          </a:endParaRPr>
        </a:p>
      </dgm:t>
    </dgm:pt>
    <dgm:pt modelId="{954A9686-5019-4A62-8078-767CFD4B1541}" cxnId="{CE0859CE-E6CA-44B9-85F4-B998BFA05E4B}" type="parTrans">
      <dgm:prSet/>
      <dgm:spPr/>
      <dgm:t>
        <a:bodyPr/>
        <a:lstStyle/>
        <a:p>
          <a:endParaRPr lang="zh-CN" altLang="en-US"/>
        </a:p>
      </dgm:t>
    </dgm:pt>
    <dgm:pt modelId="{6608DE4A-E171-4FF6-A585-E2188B578D06}" cxnId="{CE0859CE-E6CA-44B9-85F4-B998BFA05E4B}" type="sibTrans">
      <dgm:prSet/>
      <dgm:spPr/>
      <dgm:t>
        <a:bodyPr/>
        <a:lstStyle/>
        <a:p>
          <a:endParaRPr lang="zh-CN" altLang="en-US"/>
        </a:p>
      </dgm:t>
    </dgm:pt>
    <dgm:pt modelId="{CE5807A7-D1B0-4892-A09C-86CEC7369CF6}">
      <dgm:prSet phldrT="[文本]" custT="1"/>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700" b="1" dirty="0" smtClean="0">
            <a:latin typeface="+mn-ea"/>
            <a:ea typeface="+mn-ea"/>
          </a:endParaRPr>
        </a:p>
        <a:p>
          <a:pPr marL="0" marR="0" indent="0" defTabSz="914400" eaLnBrk="1" fontAlgn="auto" latinLnBrk="0" hangingPunct="1">
            <a:lnSpc>
              <a:spcPct val="100000"/>
            </a:lnSpc>
            <a:spcBef>
              <a:spcPts val="0"/>
            </a:spcBef>
            <a:spcAft>
              <a:spcPts val="0"/>
            </a:spcAft>
            <a:buClrTx/>
            <a:buSzTx/>
            <a:buFontTx/>
            <a:buNone/>
          </a:pPr>
          <a:r>
            <a:rPr lang="zh-CN" altLang="en-US" sz="2000" b="1" dirty="0" smtClean="0">
              <a:latin typeface="+mn-ea"/>
              <a:ea typeface="+mn-ea"/>
            </a:rPr>
            <a:t>可爱的</a:t>
          </a:r>
          <a:r>
            <a:rPr lang="en-US" altLang="zh-CN" sz="2000" b="1" dirty="0" smtClean="0">
              <a:latin typeface="+mn-ea"/>
              <a:ea typeface="+mn-ea"/>
            </a:rPr>
            <a:t>Oliver</a:t>
          </a:r>
          <a:r>
            <a:rPr lang="zh-CN" altLang="en-US" sz="2000" b="1" dirty="0" smtClean="0">
              <a:latin typeface="+mn-ea"/>
              <a:ea typeface="+mn-ea"/>
            </a:rPr>
            <a:t>的举动感染了两位工人</a:t>
          </a:r>
        </a:p>
        <a:p>
          <a:pPr defTabSz="800100">
            <a:lnSpc>
              <a:spcPct val="90000"/>
            </a:lnSpc>
            <a:spcBef>
              <a:spcPct val="0"/>
            </a:spcBef>
            <a:spcAft>
              <a:spcPct val="35000"/>
            </a:spcAft>
          </a:pPr>
          <a:endParaRPr lang="zh-CN" altLang="en-US" sz="2000" b="1" dirty="0">
            <a:latin typeface="+mn-lt"/>
          </a:endParaRPr>
        </a:p>
      </dgm:t>
    </dgm:pt>
    <dgm:pt modelId="{DA771262-424E-4AD9-BE0D-F4C743B60D05}" cxnId="{0FA498CC-CB48-4130-B4A5-DB3BEAC27AA4}" type="parTrans">
      <dgm:prSet/>
      <dgm:spPr/>
      <dgm:t>
        <a:bodyPr/>
        <a:lstStyle/>
        <a:p>
          <a:endParaRPr lang="zh-CN" altLang="en-US"/>
        </a:p>
      </dgm:t>
    </dgm:pt>
    <dgm:pt modelId="{FA71F7D4-A2BF-4072-9F28-A9CA8D6CC2A9}" cxnId="{0FA498CC-CB48-4130-B4A5-DB3BEAC27AA4}" type="sibTrans">
      <dgm:prSet/>
      <dgm:spPr/>
      <dgm:t>
        <a:bodyPr/>
        <a:lstStyle/>
        <a:p>
          <a:endParaRPr lang="zh-CN" altLang="en-US"/>
        </a:p>
      </dgm:t>
    </dgm:pt>
    <dgm:pt modelId="{463DB323-6CF1-41F6-B48F-7BACC8C16B38}">
      <dgm:prSet phldrT="[文本]" custT="1"/>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700" b="1" dirty="0" smtClean="0">
            <a:latin typeface="+mn-lt"/>
          </a:endParaRPr>
        </a:p>
        <a:p>
          <a:pPr marL="0" marR="0" indent="0" defTabSz="914400" eaLnBrk="1" fontAlgn="auto" latinLnBrk="0" hangingPunct="1">
            <a:lnSpc>
              <a:spcPct val="100000"/>
            </a:lnSpc>
            <a:spcBef>
              <a:spcPts val="0"/>
            </a:spcBef>
            <a:spcAft>
              <a:spcPts val="0"/>
            </a:spcAft>
            <a:buClrTx/>
            <a:buSzTx/>
            <a:buFontTx/>
            <a:buNone/>
          </a:pPr>
          <a:r>
            <a:rPr lang="zh-CN" altLang="en-US" sz="2400" b="1" dirty="0" smtClean="0">
              <a:latin typeface="+mn-lt"/>
            </a:rPr>
            <a:t>给他们带来了欢乐</a:t>
          </a:r>
        </a:p>
        <a:p>
          <a:pPr defTabSz="1066800">
            <a:lnSpc>
              <a:spcPct val="90000"/>
            </a:lnSpc>
            <a:spcBef>
              <a:spcPct val="0"/>
            </a:spcBef>
            <a:spcAft>
              <a:spcPct val="35000"/>
            </a:spcAft>
          </a:pPr>
          <a:endParaRPr lang="zh-CN" altLang="en-US" sz="1700" b="1" dirty="0">
            <a:latin typeface="+mn-ea"/>
            <a:ea typeface="+mn-ea"/>
          </a:endParaRPr>
        </a:p>
      </dgm:t>
    </dgm:pt>
    <dgm:pt modelId="{EE58A9AE-511C-4CFA-882A-AC2151556BF9}" cxnId="{3FEDBBA9-3DDB-463A-9100-9BC09F4C18D6}" type="parTrans">
      <dgm:prSet/>
      <dgm:spPr/>
      <dgm:t>
        <a:bodyPr/>
        <a:lstStyle/>
        <a:p>
          <a:endParaRPr lang="zh-CN" altLang="en-US"/>
        </a:p>
      </dgm:t>
    </dgm:pt>
    <dgm:pt modelId="{40C9253A-12D2-469F-80E1-6B7DDA840A87}" cxnId="{3FEDBBA9-3DDB-463A-9100-9BC09F4C18D6}" type="sibTrans">
      <dgm:prSet/>
      <dgm:spPr/>
      <dgm:t>
        <a:bodyPr/>
        <a:lstStyle/>
        <a:p>
          <a:endParaRPr lang="zh-CN" altLang="en-US"/>
        </a:p>
      </dgm:t>
    </dgm:pt>
    <dgm:pt modelId="{A9BB03E5-2E59-4063-AB53-D3CD8DD5919D}" type="pres">
      <dgm:prSet presAssocID="{7DF3657C-0655-4A19-B488-5040B5548C8E}" presName="Name0" presStyleCnt="0">
        <dgm:presLayoutVars>
          <dgm:dir/>
          <dgm:animLvl val="lvl"/>
          <dgm:resizeHandles val="exact"/>
        </dgm:presLayoutVars>
      </dgm:prSet>
      <dgm:spPr/>
      <dgm:t>
        <a:bodyPr/>
        <a:lstStyle/>
        <a:p>
          <a:endParaRPr lang="zh-CN" altLang="en-US"/>
        </a:p>
      </dgm:t>
    </dgm:pt>
    <dgm:pt modelId="{2623BF18-0D41-43DF-BC07-232DF447721F}" type="pres">
      <dgm:prSet presAssocID="{9C17AEF6-D3AA-4340-BAB4-73F90041B9AF}" presName="parTxOnly" presStyleLbl="node1" presStyleIdx="0" presStyleCnt="3">
        <dgm:presLayoutVars>
          <dgm:chMax val="0"/>
          <dgm:chPref val="0"/>
          <dgm:bulletEnabled val="1"/>
        </dgm:presLayoutVars>
      </dgm:prSet>
      <dgm:spPr/>
      <dgm:t>
        <a:bodyPr/>
        <a:lstStyle/>
        <a:p>
          <a:endParaRPr lang="zh-CN" altLang="en-US"/>
        </a:p>
      </dgm:t>
    </dgm:pt>
    <dgm:pt modelId="{07657C62-8FE6-474E-A35E-43570853A7B4}" type="pres">
      <dgm:prSet presAssocID="{6608DE4A-E171-4FF6-A585-E2188B578D06}" presName="parTxOnlySpace" presStyleCnt="0"/>
      <dgm:spPr/>
    </dgm:pt>
    <dgm:pt modelId="{73816442-5428-41CA-B479-9A9585C735BD}" type="pres">
      <dgm:prSet presAssocID="{CE5807A7-D1B0-4892-A09C-86CEC7369CF6}" presName="parTxOnly" presStyleLbl="node1" presStyleIdx="1" presStyleCnt="3">
        <dgm:presLayoutVars>
          <dgm:chMax val="0"/>
          <dgm:chPref val="0"/>
          <dgm:bulletEnabled val="1"/>
        </dgm:presLayoutVars>
      </dgm:prSet>
      <dgm:spPr/>
      <dgm:t>
        <a:bodyPr/>
        <a:lstStyle/>
        <a:p>
          <a:endParaRPr lang="zh-CN" altLang="en-US"/>
        </a:p>
      </dgm:t>
    </dgm:pt>
    <dgm:pt modelId="{3C59B627-9795-4A47-A3E3-E88DAB5C39C0}" type="pres">
      <dgm:prSet presAssocID="{FA71F7D4-A2BF-4072-9F28-A9CA8D6CC2A9}" presName="parTxOnlySpace" presStyleCnt="0"/>
      <dgm:spPr/>
    </dgm:pt>
    <dgm:pt modelId="{AED557FF-DC97-4F02-8E9E-8BD4DCA818EA}" type="pres">
      <dgm:prSet presAssocID="{463DB323-6CF1-41F6-B48F-7BACC8C16B38}" presName="parTxOnly" presStyleLbl="node1" presStyleIdx="2" presStyleCnt="3" custLinFactNeighborX="-16070">
        <dgm:presLayoutVars>
          <dgm:chMax val="0"/>
          <dgm:chPref val="0"/>
          <dgm:bulletEnabled val="1"/>
        </dgm:presLayoutVars>
      </dgm:prSet>
      <dgm:spPr/>
      <dgm:t>
        <a:bodyPr/>
        <a:lstStyle/>
        <a:p>
          <a:endParaRPr lang="zh-CN" altLang="en-US"/>
        </a:p>
      </dgm:t>
    </dgm:pt>
  </dgm:ptLst>
  <dgm:cxnLst>
    <dgm:cxn modelId="{1D88A02E-C202-404F-B055-83CA05EF9DAE}" type="presOf" srcId="{463DB323-6CF1-41F6-B48F-7BACC8C16B38}" destId="{AED557FF-DC97-4F02-8E9E-8BD4DCA818EA}" srcOrd="0" destOrd="0" presId="urn:microsoft.com/office/officeart/2005/8/layout/chevron1"/>
    <dgm:cxn modelId="{3FEDBBA9-3DDB-463A-9100-9BC09F4C18D6}" srcId="{7DF3657C-0655-4A19-B488-5040B5548C8E}" destId="{463DB323-6CF1-41F6-B48F-7BACC8C16B38}" srcOrd="2" destOrd="0" parTransId="{EE58A9AE-511C-4CFA-882A-AC2151556BF9}" sibTransId="{40C9253A-12D2-469F-80E1-6B7DDA840A87}"/>
    <dgm:cxn modelId="{0FA498CC-CB48-4130-B4A5-DB3BEAC27AA4}" srcId="{7DF3657C-0655-4A19-B488-5040B5548C8E}" destId="{CE5807A7-D1B0-4892-A09C-86CEC7369CF6}" srcOrd="1" destOrd="0" parTransId="{DA771262-424E-4AD9-BE0D-F4C743B60D05}" sibTransId="{FA71F7D4-A2BF-4072-9F28-A9CA8D6CC2A9}"/>
    <dgm:cxn modelId="{42240FDD-962D-4789-B07B-19781F85190E}" type="presOf" srcId="{9C17AEF6-D3AA-4340-BAB4-73F90041B9AF}" destId="{2623BF18-0D41-43DF-BC07-232DF447721F}" srcOrd="0" destOrd="0" presId="urn:microsoft.com/office/officeart/2005/8/layout/chevron1"/>
    <dgm:cxn modelId="{3704B06A-BAA0-4A82-AC04-C22CBBCB2E9D}" type="presOf" srcId="{CE5807A7-D1B0-4892-A09C-86CEC7369CF6}" destId="{73816442-5428-41CA-B479-9A9585C735BD}" srcOrd="0" destOrd="0" presId="urn:microsoft.com/office/officeart/2005/8/layout/chevron1"/>
    <dgm:cxn modelId="{CE0859CE-E6CA-44B9-85F4-B998BFA05E4B}" srcId="{7DF3657C-0655-4A19-B488-5040B5548C8E}" destId="{9C17AEF6-D3AA-4340-BAB4-73F90041B9AF}" srcOrd="0" destOrd="0" parTransId="{954A9686-5019-4A62-8078-767CFD4B1541}" sibTransId="{6608DE4A-E171-4FF6-A585-E2188B578D06}"/>
    <dgm:cxn modelId="{0C0B6ECE-D71B-4EF8-AC50-1B3E68C2627B}" type="presOf" srcId="{7DF3657C-0655-4A19-B488-5040B5548C8E}" destId="{A9BB03E5-2E59-4063-AB53-D3CD8DD5919D}" srcOrd="0" destOrd="0" presId="urn:microsoft.com/office/officeart/2005/8/layout/chevron1"/>
    <dgm:cxn modelId="{C04BFE34-F904-47DC-8869-5285315192F8}" type="presParOf" srcId="{A9BB03E5-2E59-4063-AB53-D3CD8DD5919D}" destId="{2623BF18-0D41-43DF-BC07-232DF447721F}" srcOrd="0" destOrd="0" presId="urn:microsoft.com/office/officeart/2005/8/layout/chevron1"/>
    <dgm:cxn modelId="{A2505BAD-27CE-4C21-AEFD-FA4FECEB4D22}" type="presParOf" srcId="{A9BB03E5-2E59-4063-AB53-D3CD8DD5919D}" destId="{07657C62-8FE6-474E-A35E-43570853A7B4}" srcOrd="1" destOrd="0" presId="urn:microsoft.com/office/officeart/2005/8/layout/chevron1"/>
    <dgm:cxn modelId="{55F07BD5-FD86-4276-8B3D-7A7729B8B019}" type="presParOf" srcId="{A9BB03E5-2E59-4063-AB53-D3CD8DD5919D}" destId="{73816442-5428-41CA-B479-9A9585C735BD}" srcOrd="2" destOrd="0" presId="urn:microsoft.com/office/officeart/2005/8/layout/chevron1"/>
    <dgm:cxn modelId="{CC6BA05F-DA89-4244-8546-1B80DFCAD9C6}" type="presParOf" srcId="{A9BB03E5-2E59-4063-AB53-D3CD8DD5919D}" destId="{3C59B627-9795-4A47-A3E3-E88DAB5C39C0}" srcOrd="3" destOrd="0" presId="urn:microsoft.com/office/officeart/2005/8/layout/chevron1"/>
    <dgm:cxn modelId="{B738099B-3C3D-4566-92A8-43608C2D8A35}" type="presParOf" srcId="{A9BB03E5-2E59-4063-AB53-D3CD8DD5919D}" destId="{AED557FF-DC97-4F02-8E9E-8BD4DCA818EA}"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30167" cy="1572589"/>
        <a:chOff x="0" y="0"/>
        <a:chExt cx="8930167" cy="1572589"/>
      </a:xfrm>
    </dsp:grpSpPr>
    <dsp:sp modelId="{2623BF18-0D41-43DF-BC07-232DF447721F}">
      <dsp:nvSpPr>
        <dsp:cNvPr id="3" name="燕尾形 2"/>
        <dsp:cNvSpPr/>
      </dsp:nvSpPr>
      <dsp:spPr bwMode="white">
        <a:xfrm>
          <a:off x="21276" y="296851"/>
          <a:ext cx="3189345" cy="1275738"/>
        </a:xfrm>
        <a:prstGeom prst="chevron">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96012" tIns="32004" rIns="32004" bIns="32004"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latin typeface="+mn-ea"/>
              <a:ea typeface="+mn-ea"/>
            </a:rPr>
            <a:t>父亲的提议得到了</a:t>
          </a:r>
          <a:r>
            <a:rPr lang="en-US" altLang="zh-CN" b="1" dirty="0" smtClean="0">
              <a:latin typeface="+mn-ea"/>
              <a:ea typeface="+mn-ea"/>
            </a:rPr>
            <a:t>Oliver</a:t>
          </a:r>
          <a:r>
            <a:rPr lang="zh-CN" altLang="en-US" b="1" dirty="0" smtClean="0">
              <a:latin typeface="+mn-ea"/>
              <a:ea typeface="+mn-ea"/>
            </a:rPr>
            <a:t>的赞同</a:t>
          </a:r>
          <a:endParaRPr lang="zh-CN" altLang="en-US" b="1" dirty="0">
            <a:latin typeface="+mn-ea"/>
            <a:ea typeface="+mn-ea"/>
          </a:endParaRPr>
        </a:p>
      </dsp:txBody>
      <dsp:txXfrm>
        <a:off x="21276" y="296851"/>
        <a:ext cx="3189345" cy="1275738"/>
      </dsp:txXfrm>
    </dsp:sp>
    <dsp:sp modelId="{73816442-5428-41CA-B479-9A9585C735BD}">
      <dsp:nvSpPr>
        <dsp:cNvPr id="4" name="燕尾形 3"/>
        <dsp:cNvSpPr/>
      </dsp:nvSpPr>
      <dsp:spPr bwMode="white">
        <a:xfrm>
          <a:off x="2870411" y="296851"/>
          <a:ext cx="3189345" cy="1275738"/>
        </a:xfrm>
        <a:prstGeom prst="chevron">
          <a:avLst/>
        </a:prstGeom>
      </dsp:spPr>
      <dsp:style>
        <a:lnRef idx="2">
          <a:schemeClr val="lt1"/>
        </a:lnRef>
        <a:fillRef idx="1">
          <a:schemeClr val="accent4">
            <a:hueOff val="4890000"/>
            <a:satOff val="-20391"/>
            <a:lumOff val="4706"/>
            <a:alpha val="100000"/>
          </a:schemeClr>
        </a:fillRef>
        <a:effectRef idx="0">
          <a:scrgbClr r="0" g="0" b="0"/>
        </a:effectRef>
        <a:fontRef idx="minor">
          <a:schemeClr val="lt1"/>
        </a:fontRef>
      </dsp:style>
      <dsp:txBody>
        <a:bodyPr lIns="96012" tIns="32004" rIns="32004" bIns="32004"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altLang="zh-CN" b="1" dirty="0" smtClean="0">
              <a:latin typeface="+mn-lt"/>
            </a:rPr>
            <a:t>Oliver</a:t>
          </a:r>
          <a:r>
            <a:rPr lang="zh-CN" altLang="en-US" b="1" dirty="0" smtClean="0">
              <a:latin typeface="+mn-lt"/>
            </a:rPr>
            <a:t>找出自己最喜欢的玩具环卫车</a:t>
          </a:r>
          <a:endParaRPr lang="zh-CN" altLang="en-US" b="1" dirty="0">
            <a:latin typeface="+mn-lt"/>
          </a:endParaRPr>
        </a:p>
      </dsp:txBody>
      <dsp:txXfrm>
        <a:off x="2870411" y="296851"/>
        <a:ext cx="3189345" cy="1275738"/>
      </dsp:txXfrm>
    </dsp:sp>
    <dsp:sp modelId="{AED557FF-DC97-4F02-8E9E-8BD4DCA818EA}">
      <dsp:nvSpPr>
        <dsp:cNvPr id="5" name="燕尾形 4"/>
        <dsp:cNvSpPr/>
      </dsp:nvSpPr>
      <dsp:spPr bwMode="white">
        <a:xfrm>
          <a:off x="5695058" y="296851"/>
          <a:ext cx="3189345" cy="1275738"/>
        </a:xfrm>
        <a:prstGeom prst="chevron">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lIns="96012" tIns="32004" rIns="32004" bIns="32004"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altLang="zh-CN" b="1" dirty="0" smtClean="0">
              <a:latin typeface="+mn-ea"/>
              <a:ea typeface="+mn-ea"/>
            </a:rPr>
            <a:t>Oliver</a:t>
          </a:r>
          <a:r>
            <a:rPr lang="zh-CN" altLang="en-US" b="1" dirty="0" smtClean="0">
              <a:latin typeface="+mn-ea"/>
              <a:ea typeface="+mn-ea"/>
            </a:rPr>
            <a:t>和父亲一起见环卫工，挥手</a:t>
          </a:r>
          <a:endParaRPr lang="zh-CN" altLang="en-US" b="1" dirty="0">
            <a:latin typeface="+mn-ea"/>
            <a:ea typeface="+mn-ea"/>
          </a:endParaRPr>
        </a:p>
      </dsp:txBody>
      <dsp:txXfrm>
        <a:off x="5695058" y="296851"/>
        <a:ext cx="3189345" cy="1275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30167" cy="2264735"/>
        <a:chOff x="0" y="0"/>
        <a:chExt cx="8930167" cy="2264735"/>
      </a:xfrm>
    </dsp:grpSpPr>
    <dsp:sp modelId="{2623BF18-0D41-43DF-BC07-232DF447721F}">
      <dsp:nvSpPr>
        <dsp:cNvPr id="3" name="燕尾形 2"/>
        <dsp:cNvSpPr/>
      </dsp:nvSpPr>
      <dsp:spPr bwMode="white">
        <a:xfrm>
          <a:off x="0" y="494498"/>
          <a:ext cx="3189345" cy="1275738"/>
        </a:xfrm>
        <a:prstGeom prst="chevron">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96012" tIns="32004" rIns="32004" bIns="32004"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400" b="1" dirty="0" smtClean="0">
              <a:latin typeface="+mn-ea"/>
              <a:ea typeface="+mn-ea"/>
            </a:rPr>
            <a:t>环卫工挥手致意</a:t>
          </a:r>
          <a:endParaRPr lang="zh-CN" altLang="en-US" sz="2400" b="1" dirty="0">
            <a:latin typeface="+mn-ea"/>
            <a:ea typeface="+mn-ea"/>
          </a:endParaRPr>
        </a:p>
      </dsp:txBody>
      <dsp:txXfrm>
        <a:off x="0" y="494498"/>
        <a:ext cx="3189345" cy="1275738"/>
      </dsp:txXfrm>
    </dsp:sp>
    <dsp:sp modelId="{73816442-5428-41CA-B479-9A9585C735BD}">
      <dsp:nvSpPr>
        <dsp:cNvPr id="4" name="燕尾形 3"/>
        <dsp:cNvSpPr/>
      </dsp:nvSpPr>
      <dsp:spPr bwMode="white">
        <a:xfrm>
          <a:off x="2984778" y="441810"/>
          <a:ext cx="3189345" cy="1275738"/>
        </a:xfrm>
        <a:prstGeom prst="chevron">
          <a:avLst/>
        </a:prstGeom>
      </dsp:spPr>
      <dsp:style>
        <a:lnRef idx="2">
          <a:schemeClr val="lt1"/>
        </a:lnRef>
        <a:fillRef idx="1">
          <a:schemeClr val="accent4">
            <a:hueOff val="4890000"/>
            <a:satOff val="-20391"/>
            <a:lumOff val="4706"/>
            <a:alpha val="100000"/>
          </a:schemeClr>
        </a:fillRef>
        <a:effectRef idx="0">
          <a:scrgbClr r="0" g="0" b="0"/>
        </a:effectRef>
        <a:fontRef idx="minor">
          <a:schemeClr val="lt1"/>
        </a:fontRef>
      </dsp:style>
      <dsp:txBody>
        <a:bodyPr lIns="112014" tIns="37338" rIns="37338" bIns="37338"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800" b="1" dirty="0" smtClean="0">
              <a:latin typeface="+mn-lt"/>
            </a:rPr>
            <a:t>送出礼物</a:t>
          </a:r>
          <a:endParaRPr lang="zh-CN" altLang="en-US" sz="2800" b="1" dirty="0">
            <a:latin typeface="+mn-lt"/>
          </a:endParaRPr>
        </a:p>
      </dsp:txBody>
      <dsp:txXfrm>
        <a:off x="2984778" y="441810"/>
        <a:ext cx="3189345" cy="1275738"/>
      </dsp:txXfrm>
    </dsp:sp>
    <dsp:sp modelId="{AED557FF-DC97-4F02-8E9E-8BD4DCA818EA}">
      <dsp:nvSpPr>
        <dsp:cNvPr id="5" name="燕尾形 4"/>
        <dsp:cNvSpPr/>
      </dsp:nvSpPr>
      <dsp:spPr bwMode="white">
        <a:xfrm>
          <a:off x="5740822" y="494498"/>
          <a:ext cx="3189345" cy="1275738"/>
        </a:xfrm>
        <a:prstGeom prst="chevron">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lIns="80010" tIns="26670" rIns="26670" bIns="2667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dirty="0" smtClean="0">
              <a:latin typeface="+mn-ea"/>
              <a:ea typeface="+mn-ea"/>
            </a:rPr>
            <a:t>环卫工感激男孩，提议</a:t>
          </a:r>
          <a:r>
            <a:rPr lang="en-US" altLang="zh-CN" b="1" dirty="0" smtClean="0">
              <a:latin typeface="+mn-ea"/>
              <a:ea typeface="+mn-ea"/>
            </a:rPr>
            <a:t>Oliver</a:t>
          </a:r>
          <a:r>
            <a:rPr lang="zh-CN" altLang="en-US" b="1" dirty="0" smtClean="0">
              <a:latin typeface="+mn-ea"/>
              <a:ea typeface="+mn-ea"/>
            </a:rPr>
            <a:t>亲身体验当一回驾驶员</a:t>
          </a:r>
          <a:endParaRPr lang="zh-CN" altLang="en-US" b="1" dirty="0">
            <a:latin typeface="+mn-ea"/>
            <a:ea typeface="+mn-ea"/>
          </a:endParaRPr>
        </a:p>
      </dsp:txBody>
      <dsp:txXfrm>
        <a:off x="5740822" y="494498"/>
        <a:ext cx="3189345" cy="1275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30167" cy="1572589"/>
        <a:chOff x="0" y="0"/>
        <a:chExt cx="8930167" cy="1572589"/>
      </a:xfrm>
    </dsp:grpSpPr>
    <dsp:sp modelId="{2623BF18-0D41-43DF-BC07-232DF447721F}">
      <dsp:nvSpPr>
        <dsp:cNvPr id="3" name="燕尾形 2"/>
        <dsp:cNvSpPr/>
      </dsp:nvSpPr>
      <dsp:spPr bwMode="white">
        <a:xfrm>
          <a:off x="21276" y="296851"/>
          <a:ext cx="3189345" cy="1275738"/>
        </a:xfrm>
        <a:prstGeom prst="chevron">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80010" tIns="26670" rIns="26670" bIns="2667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dirty="0" smtClean="0">
              <a:latin typeface="+mn-ea"/>
              <a:ea typeface="+mn-ea"/>
            </a:rPr>
            <a:t>环卫车就在眼前，紧张，与原来想象的不吻合</a:t>
          </a:r>
          <a:endParaRPr lang="zh-CN" altLang="en-US" b="1" dirty="0">
            <a:latin typeface="+mn-ea"/>
            <a:ea typeface="+mn-ea"/>
          </a:endParaRPr>
        </a:p>
      </dsp:txBody>
      <dsp:txXfrm>
        <a:off x="21276" y="296851"/>
        <a:ext cx="3189345" cy="1275738"/>
      </dsp:txXfrm>
    </dsp:sp>
    <dsp:sp modelId="{73816442-5428-41CA-B479-9A9585C735BD}">
      <dsp:nvSpPr>
        <dsp:cNvPr id="4" name="燕尾形 3"/>
        <dsp:cNvSpPr/>
      </dsp:nvSpPr>
      <dsp:spPr bwMode="white">
        <a:xfrm>
          <a:off x="2870411" y="296851"/>
          <a:ext cx="3189345" cy="1275738"/>
        </a:xfrm>
        <a:prstGeom prst="chevron">
          <a:avLst/>
        </a:prstGeom>
      </dsp:spPr>
      <dsp:style>
        <a:lnRef idx="2">
          <a:schemeClr val="lt1"/>
        </a:lnRef>
        <a:fillRef idx="1">
          <a:schemeClr val="accent4">
            <a:hueOff val="4890000"/>
            <a:satOff val="-20391"/>
            <a:lumOff val="4706"/>
            <a:alpha val="100000"/>
          </a:schemeClr>
        </a:fillRef>
        <a:effectRef idx="0">
          <a:scrgbClr r="0" g="0" b="0"/>
        </a:effectRef>
        <a:fontRef idx="minor">
          <a:schemeClr val="lt1"/>
        </a:fontRef>
      </dsp:style>
      <dsp:txBody>
        <a:bodyPr lIns="80010" tIns="26670" rIns="26670" bIns="2667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dirty="0" smtClean="0">
              <a:latin typeface="+mn-lt"/>
            </a:rPr>
            <a:t>没过多久，在父亲和工人的鼓励下爬进驾驶座</a:t>
          </a:r>
          <a:endParaRPr lang="zh-CN" altLang="en-US" b="1" dirty="0">
            <a:latin typeface="+mn-lt"/>
          </a:endParaRPr>
        </a:p>
      </dsp:txBody>
      <dsp:txXfrm>
        <a:off x="2870411" y="296851"/>
        <a:ext cx="3189345" cy="1275738"/>
      </dsp:txXfrm>
    </dsp:sp>
    <dsp:sp modelId="{AED557FF-DC97-4F02-8E9E-8BD4DCA818EA}">
      <dsp:nvSpPr>
        <dsp:cNvPr id="5" name="燕尾形 4"/>
        <dsp:cNvSpPr/>
      </dsp:nvSpPr>
      <dsp:spPr bwMode="white">
        <a:xfrm>
          <a:off x="5630391" y="296851"/>
          <a:ext cx="3189345" cy="1275738"/>
        </a:xfrm>
        <a:prstGeom prst="chevron">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lIns="96012" tIns="32004" rIns="32004" bIns="32004"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400" b="1" dirty="0" smtClean="0">
              <a:latin typeface="+mn-ea"/>
              <a:ea typeface="+mn-ea"/>
            </a:rPr>
            <a:t>握住方向盘</a:t>
          </a:r>
          <a:endParaRPr lang="zh-CN" altLang="en-US" sz="2400" b="1" dirty="0">
            <a:latin typeface="+mn-ea"/>
            <a:ea typeface="+mn-ea"/>
          </a:endParaRPr>
        </a:p>
      </dsp:txBody>
      <dsp:txXfrm>
        <a:off x="5630391" y="296851"/>
        <a:ext cx="3189345" cy="1275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30167" cy="2264735"/>
        <a:chOff x="0" y="0"/>
        <a:chExt cx="8930167" cy="2264735"/>
      </a:xfrm>
    </dsp:grpSpPr>
    <dsp:sp modelId="{2623BF18-0D41-43DF-BC07-232DF447721F}">
      <dsp:nvSpPr>
        <dsp:cNvPr id="3" name="燕尾形 2"/>
        <dsp:cNvSpPr/>
      </dsp:nvSpPr>
      <dsp:spPr bwMode="white">
        <a:xfrm>
          <a:off x="0" y="494498"/>
          <a:ext cx="3189345" cy="1275738"/>
        </a:xfrm>
        <a:prstGeom prst="chevron">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mn-ea"/>
              <a:ea typeface="+mn-ea"/>
            </a:rPr>
            <a:t>体验一回当司机的经历</a:t>
          </a:r>
          <a:endParaRPr lang="zh-CN" altLang="en-US" sz="2400" b="1" dirty="0">
            <a:latin typeface="+mn-ea"/>
            <a:ea typeface="+mn-ea"/>
          </a:endParaRPr>
        </a:p>
      </dsp:txBody>
      <dsp:txXfrm>
        <a:off x="0" y="494498"/>
        <a:ext cx="3189345" cy="1275738"/>
      </dsp:txXfrm>
    </dsp:sp>
    <dsp:sp modelId="{73816442-5428-41CA-B479-9A9585C735BD}">
      <dsp:nvSpPr>
        <dsp:cNvPr id="4" name="燕尾形 3"/>
        <dsp:cNvSpPr/>
      </dsp:nvSpPr>
      <dsp:spPr bwMode="white">
        <a:xfrm>
          <a:off x="2870411" y="494498"/>
          <a:ext cx="3189345" cy="1275738"/>
        </a:xfrm>
        <a:prstGeom prst="chevron">
          <a:avLst/>
        </a:prstGeom>
      </dsp:spPr>
      <dsp:style>
        <a:lnRef idx="2">
          <a:schemeClr val="lt1"/>
        </a:lnRef>
        <a:fillRef idx="1">
          <a:schemeClr val="accent4">
            <a:hueOff val="4890000"/>
            <a:satOff val="-20391"/>
            <a:lumOff val="4706"/>
            <a:alpha val="100000"/>
          </a:schemeClr>
        </a:fillRef>
        <a:effectRef idx="0">
          <a:scrgbClr r="0" g="0" b="0"/>
        </a:effectRef>
        <a:fontRef idx="minor">
          <a:schemeClr val="lt1"/>
        </a:fontRef>
      </dsp:style>
      <dsp:txBody>
        <a:bodyPr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endParaRPr lang="en-US" altLang="zh-CN" sz="1700" b="1" dirty="0" smtClean="0">
            <a:latin typeface="+mn-ea"/>
            <a:ea typeface="+mn-ea"/>
          </a:endParaRPr>
        </a:p>
        <a:p>
          <a:pPr marL="0" marR="0" lvl="0" indent="0" defTabSz="914400" eaLnBrk="1" fontAlgn="auto" latinLnBrk="0" hangingPunct="1">
            <a:lnSpc>
              <a:spcPct val="100000"/>
            </a:lnSpc>
            <a:spcBef>
              <a:spcPts val="0"/>
            </a:spcBef>
            <a:spcAft>
              <a:spcPts val="0"/>
            </a:spcAft>
            <a:buClrTx/>
            <a:buSzTx/>
            <a:buFontTx/>
            <a:buNone/>
          </a:pPr>
          <a:r>
            <a:rPr lang="zh-CN" altLang="en-US" sz="2000" b="1" dirty="0" smtClean="0">
              <a:latin typeface="+mn-ea"/>
              <a:ea typeface="+mn-ea"/>
            </a:rPr>
            <a:t>可爱的</a:t>
          </a:r>
          <a:r>
            <a:rPr lang="en-US" altLang="zh-CN" sz="2000" b="1" dirty="0" smtClean="0">
              <a:latin typeface="+mn-ea"/>
              <a:ea typeface="+mn-ea"/>
            </a:rPr>
            <a:t>Oliver</a:t>
          </a:r>
          <a:r>
            <a:rPr lang="zh-CN" altLang="en-US" sz="2000" b="1" dirty="0" smtClean="0">
              <a:latin typeface="+mn-ea"/>
              <a:ea typeface="+mn-ea"/>
            </a:rPr>
            <a:t>的举动感染了两位工人</a:t>
          </a:r>
          <a:endParaRPr lang="zh-CN" altLang="en-US" sz="2000" b="1" dirty="0" smtClean="0">
            <a:latin typeface="+mn-ea"/>
            <a:ea typeface="+mn-ea"/>
          </a:endParaRPr>
        </a:p>
        <a:p>
          <a:pPr lvl="0" defTabSz="800100">
            <a:lnSpc>
              <a:spcPct val="90000"/>
            </a:lnSpc>
            <a:spcBef>
              <a:spcPct val="0"/>
            </a:spcBef>
            <a:spcAft>
              <a:spcPct val="35000"/>
            </a:spcAft>
          </a:pPr>
          <a:endParaRPr lang="zh-CN" altLang="en-US" sz="2000" b="1" dirty="0">
            <a:latin typeface="+mn-lt"/>
          </a:endParaRPr>
        </a:p>
      </dsp:txBody>
      <dsp:txXfrm>
        <a:off x="2870411" y="494498"/>
        <a:ext cx="3189345" cy="1275738"/>
      </dsp:txXfrm>
    </dsp:sp>
    <dsp:sp modelId="{AED557FF-DC97-4F02-8E9E-8BD4DCA818EA}">
      <dsp:nvSpPr>
        <dsp:cNvPr id="5" name="燕尾形 4"/>
        <dsp:cNvSpPr/>
      </dsp:nvSpPr>
      <dsp:spPr bwMode="white">
        <a:xfrm>
          <a:off x="5740822" y="494498"/>
          <a:ext cx="3189345" cy="1275738"/>
        </a:xfrm>
        <a:prstGeom prst="chevron">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endParaRPr lang="en-US" altLang="zh-CN" sz="1700" b="1" dirty="0" smtClean="0">
            <a:latin typeface="+mn-lt"/>
          </a:endParaRPr>
        </a:p>
        <a:p>
          <a:pPr marL="0" marR="0" lvl="0" indent="0" defTabSz="914400" eaLnBrk="1" fontAlgn="auto" latinLnBrk="0" hangingPunct="1">
            <a:lnSpc>
              <a:spcPct val="100000"/>
            </a:lnSpc>
            <a:spcBef>
              <a:spcPts val="0"/>
            </a:spcBef>
            <a:spcAft>
              <a:spcPts val="0"/>
            </a:spcAft>
            <a:buClrTx/>
            <a:buSzTx/>
            <a:buFontTx/>
            <a:buNone/>
          </a:pPr>
          <a:r>
            <a:rPr lang="zh-CN" altLang="en-US" sz="2400" b="1" dirty="0" smtClean="0">
              <a:latin typeface="+mn-lt"/>
            </a:rPr>
            <a:t>给他们带来了欢乐</a:t>
          </a:r>
          <a:endParaRPr lang="zh-CN" altLang="en-US" sz="2400" b="1" dirty="0" smtClean="0">
            <a:latin typeface="+mn-lt"/>
          </a:endParaRPr>
        </a:p>
        <a:p>
          <a:pPr lvl="0" defTabSz="1066800">
            <a:lnSpc>
              <a:spcPct val="90000"/>
            </a:lnSpc>
            <a:spcBef>
              <a:spcPct val="0"/>
            </a:spcBef>
            <a:spcAft>
              <a:spcPct val="35000"/>
            </a:spcAft>
          </a:pPr>
          <a:endParaRPr lang="zh-CN" altLang="en-US" sz="1700" b="1" dirty="0">
            <a:latin typeface="+mn-ea"/>
            <a:ea typeface="+mn-ea"/>
          </a:endParaRPr>
        </a:p>
      </dsp:txBody>
      <dsp:txXfrm>
        <a:off x="5740822" y="494498"/>
        <a:ext cx="3189345" cy="12757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A5B6D-74CF-4154-B2D4-2202A471D0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8950-E781-4014-B4AF-AF81046F86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Picture 31" descr="water"/>
          <p:cNvPicPr>
            <a:picLocks noChangeAspect="1" noChangeArrowheads="1"/>
          </p:cNvPicPr>
          <p:nvPr userDrawn="1"/>
        </p:nvPicPr>
        <p:blipFill>
          <a:blip r:embed="rId2">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2442386"/>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a:xfrm>
            <a:off x="838200" y="6538912"/>
            <a:ext cx="2743200" cy="182563"/>
          </a:xfrm>
          <a:prstGeom prst="rect">
            <a:avLst/>
          </a:prstGeom>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a:xfrm>
            <a:off x="4038600" y="6538912"/>
            <a:ext cx="4114800" cy="182563"/>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496300" y="6538912"/>
            <a:ext cx="2743200" cy="365125"/>
          </a:xfrm>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5600" y="6245225"/>
            <a:ext cx="3860800" cy="476250"/>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112FD-DD46-4AB3-B541-5951A45264E2}" type="slidenum">
              <a:rPr lang="zh-CN" altLang="en-US" smtClean="0"/>
            </a:fld>
            <a:endParaRPr lang="zh-CN" altLang="en-US"/>
          </a:p>
        </p:txBody>
      </p:sp>
      <p:grpSp>
        <p:nvGrpSpPr>
          <p:cNvPr id="11" name="组合 10"/>
          <p:cNvGrpSpPr/>
          <p:nvPr userDrawn="1"/>
        </p:nvGrpSpPr>
        <p:grpSpPr>
          <a:xfrm rot="5400000">
            <a:off x="-176124" y="-272019"/>
            <a:ext cx="1345442" cy="1530796"/>
            <a:chOff x="-198753" y="5383535"/>
            <a:chExt cx="1597585" cy="1654170"/>
          </a:xfrm>
        </p:grpSpPr>
        <p:sp>
          <p:nvSpPr>
            <p:cNvPr id="28" name="Freeform 3"/>
            <p:cNvSpPr/>
            <p:nvPr userDrawn="1"/>
          </p:nvSpPr>
          <p:spPr bwMode="gray">
            <a:xfrm>
              <a:off x="-42619" y="5383535"/>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1" name="Picture 32"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rot="20760000" flipH="1">
              <a:off x="-198753" y="566610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userDrawn="1"/>
        </p:nvGrpSpPr>
        <p:grpSpPr>
          <a:xfrm>
            <a:off x="10388600" y="-418676"/>
            <a:ext cx="1803400" cy="2018875"/>
            <a:chOff x="7086600" y="-418675"/>
            <a:chExt cx="5105400" cy="2013202"/>
          </a:xfrm>
        </p:grpSpPr>
        <p:grpSp>
          <p:nvGrpSpPr>
            <p:cNvPr id="9" name="组合 8"/>
            <p:cNvGrpSpPr/>
            <p:nvPr userDrawn="1"/>
          </p:nvGrpSpPr>
          <p:grpSpPr>
            <a:xfrm>
              <a:off x="7086600" y="-400961"/>
              <a:ext cx="5105400" cy="1995488"/>
              <a:chOff x="7083425" y="-381000"/>
              <a:chExt cx="5105400" cy="1995488"/>
            </a:xfrm>
          </p:grpSpPr>
          <p:sp>
            <p:nvSpPr>
              <p:cNvPr id="29" name="Freeform 29"/>
              <p:cNvSpPr/>
              <p:nvPr userDrawn="1"/>
            </p:nvSpPr>
            <p:spPr bwMode="gray">
              <a:xfrm>
                <a:off x="7083425" y="0"/>
                <a:ext cx="5105400" cy="739775"/>
              </a:xfrm>
              <a:custGeom>
                <a:avLst/>
                <a:gdLst>
                  <a:gd name="T0" fmla="*/ 5105400 w 3130"/>
                  <a:gd name="T1" fmla="*/ 739775 h 453"/>
                  <a:gd name="T2" fmla="*/ 5105400 w 3130"/>
                  <a:gd name="T3" fmla="*/ 0 h 453"/>
                  <a:gd name="T4" fmla="*/ 0 w 3130"/>
                  <a:gd name="T5" fmla="*/ 0 h 453"/>
                  <a:gd name="T6" fmla="*/ 5105400 w 3130"/>
                  <a:gd name="T7" fmla="*/ 739775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rgbClr val="FFC31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0" name="Picture 31" descr="water"/>
              <p:cNvPicPr>
                <a:picLocks noChangeAspect="1" noChangeArrowheads="1"/>
              </p:cNvPicPr>
              <p:nvPr userDrawn="1"/>
            </p:nvPicPr>
            <p:blipFill>
              <a:blip r:embed="rId5">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2"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rot="20760000" flipH="1">
              <a:off x="8378726" y="-41867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userDrawn="1"/>
        </p:nvGrpSpPr>
        <p:grpSpPr>
          <a:xfrm>
            <a:off x="10648950" y="6188173"/>
            <a:ext cx="1859730" cy="870380"/>
            <a:chOff x="8520164" y="6161091"/>
            <a:chExt cx="1859730" cy="870380"/>
          </a:xfrm>
        </p:grpSpPr>
        <p:sp>
          <p:nvSpPr>
            <p:cNvPr id="41" name="Freeform 3"/>
            <p:cNvSpPr/>
            <p:nvPr userDrawn="1"/>
          </p:nvSpPr>
          <p:spPr bwMode="gray">
            <a:xfrm flipH="1">
              <a:off x="8520164" y="6161091"/>
              <a:ext cx="1533460" cy="709615"/>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42" name="Picture 32"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rot="840000">
              <a:off x="9089720" y="6261599"/>
              <a:ext cx="1290174" cy="76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Google Shape;10;p2" descr="2.png"/>
          <p:cNvPicPr preferRelativeResize="0"/>
          <p:nvPr userDrawn="1"/>
        </p:nvPicPr>
        <p:blipFill rotWithShape="1">
          <a:blip r:embed="rId6"/>
          <a:srcRect l="45142" b="9288"/>
          <a:stretch>
            <a:fillRect/>
          </a:stretch>
        </p:blipFill>
        <p:spPr>
          <a:xfrm rot="19232424">
            <a:off x="-306350" y="5689815"/>
            <a:ext cx="828340" cy="1698192"/>
          </a:xfrm>
          <a:prstGeom prst="rect">
            <a:avLst/>
          </a:prstGeom>
          <a:noFill/>
          <a:ln>
            <a:noFill/>
          </a:ln>
        </p:spPr>
      </p:pic>
      <p:pic>
        <p:nvPicPr>
          <p:cNvPr id="2" name="图片 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slideLayout" Target="../slideLayouts/slideLayout2.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2" Type="http://schemas.openxmlformats.org/officeDocument/2006/relationships/slideLayout" Target="../slideLayouts/slideLayout2.xml"/><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0118" y="2886484"/>
            <a:ext cx="11008321" cy="3258328"/>
          </a:xfrm>
          <a:prstGeom prst="rect">
            <a:avLst/>
          </a:prstGeom>
          <a:noFill/>
        </p:spPr>
        <p:txBody>
          <a:bodyPr wrap="square" rtlCol="0">
            <a:spAutoFit/>
          </a:bodyPr>
          <a:lstStyle/>
          <a:p>
            <a:pPr>
              <a:lnSpc>
                <a:spcPct val="150000"/>
              </a:lnSpc>
            </a:pPr>
            <a:r>
              <a:rPr lang="en-US" altLang="zh-CN" sz="2800" b="1" dirty="0" smtClean="0">
                <a:solidFill>
                  <a:srgbClr val="900E2A"/>
                </a:solidFill>
                <a:effectLst>
                  <a:outerShdw blurRad="38100" dist="38100" dir="2700000" algn="tl">
                    <a:srgbClr val="000000">
                      <a:alpha val="43137"/>
                    </a:srgbClr>
                  </a:outerShdw>
                </a:effectLst>
              </a:rPr>
              <a:t>3</a:t>
            </a:r>
            <a:r>
              <a:rPr lang="zh-CN" altLang="en-US" sz="2800" b="1" dirty="0" smtClean="0">
                <a:solidFill>
                  <a:srgbClr val="900E2A"/>
                </a:solidFill>
                <a:effectLst>
                  <a:outerShdw blurRad="38100" dist="38100" dir="2700000" algn="tl">
                    <a:srgbClr val="000000">
                      <a:alpha val="43137"/>
                    </a:srgbClr>
                  </a:outerShdw>
                </a:effectLst>
              </a:rPr>
              <a:t>岁男孩</a:t>
            </a:r>
            <a:r>
              <a:rPr lang="en-US" altLang="zh-CN" sz="2800" b="1" dirty="0" smtClean="0">
                <a:solidFill>
                  <a:srgbClr val="900E2A"/>
                </a:solidFill>
                <a:effectLst>
                  <a:outerShdw blurRad="38100" dist="38100" dir="2700000" algn="tl">
                    <a:srgbClr val="000000">
                      <a:alpha val="43137"/>
                    </a:srgbClr>
                  </a:outerShdw>
                </a:effectLst>
              </a:rPr>
              <a:t>Oliver</a:t>
            </a:r>
            <a:r>
              <a:rPr lang="zh-CN" altLang="en-US" sz="2800" b="1" dirty="0" smtClean="0">
                <a:solidFill>
                  <a:srgbClr val="900E2A"/>
                </a:solidFill>
                <a:effectLst>
                  <a:outerShdw blurRad="38100" dist="38100" dir="2700000" algn="tl">
                    <a:srgbClr val="000000">
                      <a:alpha val="43137"/>
                    </a:srgbClr>
                  </a:outerShdw>
                </a:effectLst>
              </a:rPr>
              <a:t>打心眼里喜欢环卫车，每周五隔着窗子和两位作业的环卫工人挥手打招呼，两位环卫工也非常愿意与可爱的</a:t>
            </a:r>
            <a:r>
              <a:rPr lang="en-US" altLang="zh-CN" sz="2800" b="1" dirty="0" smtClean="0">
                <a:solidFill>
                  <a:srgbClr val="900E2A"/>
                </a:solidFill>
                <a:effectLst>
                  <a:outerShdw blurRad="38100" dist="38100" dir="2700000" algn="tl">
                    <a:srgbClr val="000000">
                      <a:alpha val="43137"/>
                    </a:srgbClr>
                  </a:outerShdw>
                </a:effectLst>
              </a:rPr>
              <a:t>Oliver</a:t>
            </a:r>
            <a:r>
              <a:rPr lang="zh-CN" altLang="en-US" sz="2800" b="1" dirty="0" smtClean="0">
                <a:solidFill>
                  <a:srgbClr val="900E2A"/>
                </a:solidFill>
                <a:effectLst>
                  <a:outerShdw blurRad="38100" dist="38100" dir="2700000" algn="tl">
                    <a:srgbClr val="000000">
                      <a:alpha val="43137"/>
                    </a:srgbClr>
                  </a:outerShdw>
                </a:effectLst>
              </a:rPr>
              <a:t>挥手致敬，他们之间有了一种默契。喜欢环卫车的</a:t>
            </a:r>
            <a:r>
              <a:rPr lang="en-US" altLang="zh-CN" sz="2800" b="1" dirty="0" smtClean="0">
                <a:solidFill>
                  <a:srgbClr val="900E2A"/>
                </a:solidFill>
                <a:effectLst>
                  <a:outerShdw blurRad="38100" dist="38100" dir="2700000" algn="tl">
                    <a:srgbClr val="000000">
                      <a:alpha val="43137"/>
                    </a:srgbClr>
                  </a:outerShdw>
                </a:effectLst>
              </a:rPr>
              <a:t>Oliver</a:t>
            </a:r>
            <a:r>
              <a:rPr lang="zh-CN" altLang="en-US" sz="2800" b="1" dirty="0" smtClean="0">
                <a:solidFill>
                  <a:srgbClr val="900E2A"/>
                </a:solidFill>
                <a:effectLst>
                  <a:outerShdw blurRad="38100" dist="38100" dir="2700000" algn="tl">
                    <a:srgbClr val="000000">
                      <a:alpha val="43137"/>
                    </a:srgbClr>
                  </a:outerShdw>
                </a:effectLst>
              </a:rPr>
              <a:t>有机会与每周五打招呼的环卫工见面。</a:t>
            </a:r>
            <a:r>
              <a:rPr lang="en-US" altLang="zh-CN" sz="2800" b="1" dirty="0" smtClean="0">
                <a:solidFill>
                  <a:srgbClr val="900E2A"/>
                </a:solidFill>
                <a:effectLst>
                  <a:outerShdw blurRad="38100" dist="38100" dir="2700000" algn="tl">
                    <a:srgbClr val="000000">
                      <a:alpha val="43137"/>
                    </a:srgbClr>
                  </a:outerShdw>
                </a:effectLst>
              </a:rPr>
              <a:t>Oliver</a:t>
            </a:r>
            <a:r>
              <a:rPr lang="zh-CN" altLang="en-US" sz="2800" b="1" dirty="0" smtClean="0">
                <a:solidFill>
                  <a:srgbClr val="900E2A"/>
                </a:solidFill>
                <a:effectLst>
                  <a:outerShdw blurRad="38100" dist="38100" dir="2700000" algn="tl">
                    <a:srgbClr val="000000">
                      <a:alpha val="43137"/>
                    </a:srgbClr>
                  </a:outerShdw>
                </a:effectLst>
              </a:rPr>
              <a:t>喜出望外。他不仅见识了梦寐以求的环卫车，还和环卫工结交成了好朋友。</a:t>
            </a:r>
            <a:endParaRPr lang="en-US" altLang="zh-CN" sz="2800" b="1" dirty="0">
              <a:solidFill>
                <a:srgbClr val="900E2A"/>
              </a:solidFill>
              <a:effectLst>
                <a:outerShdw blurRad="38100" dist="38100" dir="2700000" algn="tl">
                  <a:srgbClr val="000000">
                    <a:alpha val="43137"/>
                  </a:srgbClr>
                </a:outerShdw>
              </a:effectLst>
            </a:endParaRPr>
          </a:p>
        </p:txBody>
      </p:sp>
      <p:sp>
        <p:nvSpPr>
          <p:cNvPr id="5" name="文本框 4"/>
          <p:cNvSpPr txBox="1"/>
          <p:nvPr/>
        </p:nvSpPr>
        <p:spPr>
          <a:xfrm>
            <a:off x="802678" y="1572477"/>
            <a:ext cx="11206480" cy="953135"/>
          </a:xfrm>
          <a:prstGeom prst="rect">
            <a:avLst/>
          </a:prstGeom>
          <a:noFill/>
        </p:spPr>
        <p:txBody>
          <a:bodyPr wrap="none" rtlCol="0" anchor="t">
            <a:spAutoFit/>
          </a:bodyPr>
          <a:lstStyle/>
          <a:p>
            <a:pPr marL="0" indent="0" algn="l">
              <a:buNone/>
            </a:pPr>
            <a:r>
              <a:rPr lang="en-US" altLang="zh-CN" sz="2800" b="1" dirty="0">
                <a:latin typeface="微软雅黑" panose="020B0503020204020204" pitchFamily="34" charset="-122"/>
                <a:ea typeface="微软雅黑" panose="020B0503020204020204" pitchFamily="34" charset="-122"/>
                <a:sym typeface="+mn-ea"/>
              </a:rPr>
              <a:t>快速解码其主旨大意，挖掘出隐藏信息，才能写出融合度高的故事来</a:t>
            </a:r>
            <a:r>
              <a:rPr lang="zh-CN" altLang="en-US" sz="2800" b="1" dirty="0">
                <a:latin typeface="微软雅黑" panose="020B0503020204020204" pitchFamily="34" charset="-122"/>
                <a:ea typeface="微软雅黑" panose="020B0503020204020204" pitchFamily="34" charset="-122"/>
                <a:sym typeface="+mn-ea"/>
              </a:rPr>
              <a:t>。</a:t>
            </a:r>
            <a:endParaRPr lang="zh-CN" altLang="en-US" sz="2800" b="1" dirty="0">
              <a:latin typeface="微软雅黑" panose="020B0503020204020204" pitchFamily="34" charset="-122"/>
              <a:ea typeface="微软雅黑" panose="020B0503020204020204" pitchFamily="34" charset="-122"/>
              <a:sym typeface="+mn-ea"/>
            </a:endParaRPr>
          </a:p>
          <a:p>
            <a:pPr marL="0" indent="0" algn="l">
              <a:buNone/>
            </a:pPr>
            <a:r>
              <a:rPr lang="en-US" altLang="zh-CN" sz="2800" b="1" dirty="0">
                <a:latin typeface="微软雅黑" panose="020B0503020204020204" pitchFamily="34" charset="-122"/>
                <a:ea typeface="微软雅黑" panose="020B0503020204020204" pitchFamily="34" charset="-122"/>
                <a:sym typeface="+mn-ea"/>
              </a:rPr>
              <a:t>What's the main idea of the story?</a:t>
            </a:r>
            <a:endParaRPr lang="en-US" altLang="zh-CN" sz="2800" b="1" dirty="0">
              <a:latin typeface="微软雅黑" panose="020B0503020204020204" pitchFamily="34" charset="-122"/>
              <a:ea typeface="微软雅黑" panose="020B0503020204020204" pitchFamily="34" charset="-122"/>
              <a:sym typeface="+mn-ea"/>
            </a:endParaRPr>
          </a:p>
        </p:txBody>
      </p:sp>
      <p:grpSp>
        <p:nvGrpSpPr>
          <p:cNvPr id="17" name="组合 16"/>
          <p:cNvGrpSpPr/>
          <p:nvPr/>
        </p:nvGrpSpPr>
        <p:grpSpPr>
          <a:xfrm>
            <a:off x="640339" y="92456"/>
            <a:ext cx="12131589" cy="873760"/>
            <a:chOff x="547872" y="101531"/>
            <a:chExt cx="12131589" cy="873760"/>
          </a:xfrm>
        </p:grpSpPr>
        <p:grpSp>
          <p:nvGrpSpPr>
            <p:cNvPr id="16" name="组合 15"/>
            <p:cNvGrpSpPr/>
            <p:nvPr/>
          </p:nvGrpSpPr>
          <p:grpSpPr>
            <a:xfrm>
              <a:off x="547872" y="101531"/>
              <a:ext cx="11469618" cy="873760"/>
              <a:chOff x="506776" y="144136"/>
              <a:chExt cx="11469618" cy="873760"/>
            </a:xfrm>
          </p:grpSpPr>
          <p:sp>
            <p:nvSpPr>
              <p:cNvPr id="8" name="矩形 7"/>
              <p:cNvSpPr/>
              <p:nvPr/>
            </p:nvSpPr>
            <p:spPr>
              <a:xfrm>
                <a:off x="506776" y="144136"/>
                <a:ext cx="11469618"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9" name="组合 8"/>
              <p:cNvGrpSpPr/>
              <p:nvPr/>
            </p:nvGrpSpPr>
            <p:grpSpPr>
              <a:xfrm>
                <a:off x="723533" y="189856"/>
                <a:ext cx="2622947" cy="730673"/>
                <a:chOff x="84651" y="64"/>
                <a:chExt cx="2889415" cy="863"/>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0" y="64"/>
                  <a:ext cx="198120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205566" y="161"/>
                  <a:ext cx="768500" cy="76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3" name="直接连接符 24"/>
                <p:cNvCxnSpPr>
                  <a:cxnSpLocks noChangeShapeType="1"/>
                </p:cNvCxnSpPr>
                <p:nvPr/>
              </p:nvCxnSpPr>
              <p:spPr bwMode="auto">
                <a:xfrm>
                  <a:off x="2915920"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746752" y="185243"/>
                <a:ext cx="13133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文本框 14"/>
            <p:cNvSpPr txBox="1"/>
            <p:nvPr/>
          </p:nvSpPr>
          <p:spPr>
            <a:xfrm>
              <a:off x="3555784" y="327480"/>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读故事中心大意和主旨：</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main idea and theme</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4937" y="3281209"/>
            <a:ext cx="5776453"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theme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53341" y="2455742"/>
            <a:ext cx="10185708" cy="584775"/>
          </a:xfrm>
          <a:prstGeom prst="rect">
            <a:avLst/>
          </a:prstGeom>
          <a:noFill/>
        </p:spPr>
        <p:txBody>
          <a:bodyPr wrap="square" rtlCol="0">
            <a:spAutoFit/>
          </a:bodyPr>
          <a:lstStyle/>
          <a:p>
            <a:r>
              <a:rPr lang="en-US" altLang="zh-CN" sz="3200" b="1" dirty="0" smtClean="0">
                <a:solidFill>
                  <a:srgbClr val="0000FF"/>
                </a:solidFill>
                <a:effectLst>
                  <a:outerShdw blurRad="38100" dist="38100" dir="2700000" algn="tl">
                    <a:srgbClr val="000000">
                      <a:alpha val="43137"/>
                    </a:srgbClr>
                  </a:outerShdw>
                </a:effectLst>
              </a:rPr>
              <a:t>Kindness</a:t>
            </a:r>
            <a:r>
              <a:rPr lang="zh-CN" altLang="en-US" sz="3200" b="1" dirty="0" smtClean="0">
                <a:solidFill>
                  <a:srgbClr val="0000FF"/>
                </a:solidFill>
                <a:effectLst>
                  <a:outerShdw blurRad="38100" dist="38100" dir="2700000" algn="tl">
                    <a:srgbClr val="000000">
                      <a:alpha val="43137"/>
                    </a:srgbClr>
                  </a:outerShdw>
                </a:effectLst>
              </a:rPr>
              <a:t>， </a:t>
            </a:r>
            <a:r>
              <a:rPr lang="en-US" altLang="zh-CN" sz="3200" b="1" dirty="0" smtClean="0">
                <a:solidFill>
                  <a:srgbClr val="0000FF"/>
                </a:solidFill>
                <a:effectLst>
                  <a:outerShdw blurRad="38100" dist="38100" dir="2700000" algn="tl">
                    <a:srgbClr val="000000">
                      <a:alpha val="43137"/>
                    </a:srgbClr>
                  </a:outerShdw>
                </a:effectLst>
              </a:rPr>
              <a:t>heartwarming</a:t>
            </a:r>
            <a:r>
              <a:rPr lang="zh-CN" altLang="en-US" sz="3200" b="1" dirty="0" smtClean="0">
                <a:solidFill>
                  <a:srgbClr val="0000FF"/>
                </a:solidFill>
                <a:effectLst>
                  <a:outerShdw blurRad="38100" dist="38100" dir="2700000" algn="tl">
                    <a:srgbClr val="000000">
                      <a:alpha val="43137"/>
                    </a:srgbClr>
                  </a:outerShdw>
                </a:effectLst>
              </a:rPr>
              <a:t>， </a:t>
            </a:r>
            <a:r>
              <a:rPr lang="en-US" altLang="zh-CN" sz="3200" b="1" dirty="0" smtClean="0">
                <a:solidFill>
                  <a:srgbClr val="0000FF"/>
                </a:solidFill>
                <a:effectLst>
                  <a:outerShdw blurRad="38100" dist="38100" dir="2700000" algn="tl">
                    <a:srgbClr val="000000">
                      <a:alpha val="43137"/>
                    </a:srgbClr>
                  </a:outerShdw>
                </a:effectLst>
              </a:rPr>
              <a:t>joy, sweet, pleasure</a:t>
            </a:r>
            <a:endParaRPr lang="en-US" altLang="zh-CN" sz="3200" b="1" dirty="0">
              <a:solidFill>
                <a:srgbClr val="0000FF"/>
              </a:solidFill>
              <a:effectLst>
                <a:outerShdw blurRad="38100" dist="38100" dir="2700000" algn="tl">
                  <a:srgbClr val="000000">
                    <a:alpha val="43137"/>
                  </a:srgbClr>
                </a:outerShdw>
              </a:effectLst>
            </a:endParaRPr>
          </a:p>
        </p:txBody>
      </p:sp>
      <p:sp>
        <p:nvSpPr>
          <p:cNvPr id="5" name="文本框 4"/>
          <p:cNvSpPr txBox="1"/>
          <p:nvPr/>
        </p:nvSpPr>
        <p:spPr>
          <a:xfrm>
            <a:off x="640339" y="1006019"/>
            <a:ext cx="8802410" cy="1308884"/>
          </a:xfrm>
          <a:prstGeom prst="rect">
            <a:avLst/>
          </a:prstGeom>
          <a:noFill/>
        </p:spPr>
        <p:txBody>
          <a:bodyPr wrap="none" rtlCol="0" anchor="t">
            <a:spAutoFit/>
          </a:bodyPr>
          <a:lstStyle/>
          <a:p>
            <a:pPr marL="0" indent="0">
              <a:lnSpc>
                <a:spcPct val="150000"/>
              </a:lnSpc>
              <a:buNone/>
            </a:pPr>
            <a:r>
              <a:rPr lang="zh-CN" altLang="en-US" sz="2800" b="1" dirty="0" smtClean="0">
                <a:latin typeface="微软雅黑" panose="020B0503020204020204" pitchFamily="34" charset="-122"/>
                <a:ea typeface="微软雅黑" panose="020B0503020204020204" pitchFamily="34" charset="-122"/>
                <a:sym typeface="+mn-ea"/>
              </a:rPr>
              <a:t>语篇表达的意图：</a:t>
            </a:r>
            <a:r>
              <a:rPr lang="en-US" altLang="zh-CN" sz="2800" b="1" dirty="0" smtClean="0">
                <a:latin typeface="微软雅黑" panose="020B0503020204020204" pitchFamily="34" charset="-122"/>
                <a:ea typeface="微软雅黑" panose="020B0503020204020204" pitchFamily="34" charset="-122"/>
                <a:sym typeface="+mn-ea"/>
              </a:rPr>
              <a:t>why---</a:t>
            </a:r>
            <a:r>
              <a:rPr lang="zh-CN" altLang="en-US" sz="2800" b="1" dirty="0" smtClean="0">
                <a:latin typeface="微软雅黑" panose="020B0503020204020204" pitchFamily="34" charset="-122"/>
                <a:ea typeface="微软雅黑" panose="020B0503020204020204" pitchFamily="34" charset="-122"/>
                <a:sym typeface="+mn-ea"/>
              </a:rPr>
              <a:t>故事主题</a:t>
            </a:r>
            <a:endParaRPr lang="en-US" altLang="zh-CN" sz="2800" b="1" dirty="0" smtClean="0">
              <a:latin typeface="微软雅黑" panose="020B0503020204020204" pitchFamily="34" charset="-122"/>
              <a:ea typeface="微软雅黑" panose="020B0503020204020204" pitchFamily="34" charset="-122"/>
              <a:sym typeface="+mn-ea"/>
            </a:endParaRPr>
          </a:p>
          <a:p>
            <a:pPr marL="0" indent="0">
              <a:lnSpc>
                <a:spcPct val="150000"/>
              </a:lnSpc>
              <a:buNone/>
            </a:pPr>
            <a:r>
              <a:rPr lang="zh-CN" altLang="en-US" sz="2800" b="1" dirty="0">
                <a:latin typeface="微软雅黑" panose="020B0503020204020204" pitchFamily="34" charset="-122"/>
                <a:ea typeface="微软雅黑" panose="020B0503020204020204" pitchFamily="34" charset="-122"/>
                <a:sym typeface="+mn-ea"/>
              </a:rPr>
              <a:t>最</a:t>
            </a:r>
            <a:r>
              <a:rPr lang="zh-CN" altLang="en-US" sz="2800" b="1" dirty="0" smtClean="0">
                <a:latin typeface="微软雅黑" panose="020B0503020204020204" pitchFamily="34" charset="-122"/>
                <a:ea typeface="微软雅黑" panose="020B0503020204020204" pitchFamily="34" charset="-122"/>
                <a:sym typeface="+mn-ea"/>
              </a:rPr>
              <a:t>能体现故事主题的词</a:t>
            </a:r>
            <a:r>
              <a:rPr lang="zh-CN" altLang="en-US" sz="2800" b="1" dirty="0" smtClean="0">
                <a:latin typeface="微软雅黑" panose="020B0503020204020204" pitchFamily="34" charset="-122"/>
                <a:ea typeface="微软雅黑" panose="020B0503020204020204" pitchFamily="34" charset="-122"/>
                <a:sym typeface="Wingdings" panose="05000000000000000000" pitchFamily="2" charset="2"/>
              </a:rPr>
              <a:t>：（体现人性美好的一面的词</a:t>
            </a:r>
            <a:r>
              <a:rPr lang="zh-CN" altLang="en-US" sz="2800" b="1" dirty="0" smtClean="0">
                <a:latin typeface="微软雅黑" panose="020B0503020204020204" pitchFamily="34" charset="-122"/>
                <a:ea typeface="微软雅黑" panose="020B0503020204020204" pitchFamily="34" charset="-122"/>
                <a:sym typeface="+mn-ea"/>
              </a:rPr>
              <a:t>）</a:t>
            </a:r>
            <a:endParaRPr lang="en-US" altLang="zh-CN" sz="2800" b="1" dirty="0">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658680" y="4045121"/>
            <a:ext cx="10674631" cy="1923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zh-CN" sz="2800" b="1" dirty="0">
              <a:solidFill>
                <a:srgbClr val="C00000"/>
              </a:solidFill>
            </a:endParaRPr>
          </a:p>
          <a:p>
            <a:endParaRPr lang="en-US" altLang="zh-CN" sz="2800" b="1" dirty="0" smtClean="0">
              <a:solidFill>
                <a:srgbClr val="C00000"/>
              </a:solidFill>
            </a:endParaRPr>
          </a:p>
          <a:p>
            <a:r>
              <a:rPr lang="zh-CN" altLang="en-US" sz="2800" b="1" dirty="0" smtClean="0">
                <a:solidFill>
                  <a:srgbClr val="C00000"/>
                </a:solidFill>
              </a:rPr>
              <a:t>孩子的笑声给环卫工人带来了快乐，他们感激</a:t>
            </a:r>
            <a:r>
              <a:rPr lang="en-US" altLang="zh-CN" sz="2800" b="1" dirty="0" smtClean="0">
                <a:solidFill>
                  <a:srgbClr val="C00000"/>
                </a:solidFill>
              </a:rPr>
              <a:t>Oliver</a:t>
            </a:r>
            <a:r>
              <a:rPr lang="zh-CN" altLang="en-US" sz="2800" b="1" dirty="0" smtClean="0">
                <a:solidFill>
                  <a:srgbClr val="C00000"/>
                </a:solidFill>
              </a:rPr>
              <a:t>每次的挥手。他们的疲劳和枯燥因为</a:t>
            </a:r>
            <a:r>
              <a:rPr lang="en-US" altLang="zh-CN" sz="2800" b="1" dirty="0" smtClean="0">
                <a:solidFill>
                  <a:srgbClr val="C00000"/>
                </a:solidFill>
              </a:rPr>
              <a:t>Oliver</a:t>
            </a:r>
            <a:r>
              <a:rPr lang="zh-CN" altLang="en-US" sz="2800" b="1" dirty="0" smtClean="0">
                <a:solidFill>
                  <a:srgbClr val="C00000"/>
                </a:solidFill>
              </a:rPr>
              <a:t>对环卫车的热爱而消失了。父亲看到了</a:t>
            </a:r>
            <a:r>
              <a:rPr lang="en-US" altLang="zh-CN" sz="2800" b="1" dirty="0" smtClean="0">
                <a:solidFill>
                  <a:srgbClr val="C00000"/>
                </a:solidFill>
              </a:rPr>
              <a:t>3</a:t>
            </a:r>
            <a:r>
              <a:rPr lang="zh-CN" altLang="en-US" sz="2800" b="1" dirty="0" smtClean="0">
                <a:solidFill>
                  <a:srgbClr val="C00000"/>
                </a:solidFill>
              </a:rPr>
              <a:t>岁儿子对环卫工挥手的魔力。笑声消除了工人内心的辛酸和劳累，笑声给这个世界带来了美好的每一天。</a:t>
            </a:r>
            <a:endParaRPr lang="en-US" altLang="zh-CN" sz="2800" b="1" dirty="0">
              <a:solidFill>
                <a:srgbClr val="C00000"/>
              </a:solidFill>
            </a:endParaRPr>
          </a:p>
          <a:p>
            <a:endParaRPr lang="en-US" altLang="zh-CN" sz="2800" b="1" dirty="0">
              <a:solidFill>
                <a:srgbClr val="C00000"/>
              </a:solidFill>
            </a:endParaRPr>
          </a:p>
          <a:p>
            <a:endParaRPr lang="zh-CN" altLang="en-US" sz="2800" b="1" dirty="0">
              <a:solidFill>
                <a:srgbClr val="C00000"/>
              </a:solidFill>
            </a:endParaRPr>
          </a:p>
        </p:txBody>
      </p:sp>
      <p:grpSp>
        <p:nvGrpSpPr>
          <p:cNvPr id="17" name="组合 16"/>
          <p:cNvGrpSpPr/>
          <p:nvPr/>
        </p:nvGrpSpPr>
        <p:grpSpPr>
          <a:xfrm>
            <a:off x="640339" y="92456"/>
            <a:ext cx="12131589" cy="772724"/>
            <a:chOff x="547872" y="101531"/>
            <a:chExt cx="12131589" cy="873760"/>
          </a:xfrm>
        </p:grpSpPr>
        <p:grpSp>
          <p:nvGrpSpPr>
            <p:cNvPr id="16" name="组合 15"/>
            <p:cNvGrpSpPr/>
            <p:nvPr/>
          </p:nvGrpSpPr>
          <p:grpSpPr>
            <a:xfrm>
              <a:off x="547872" y="101531"/>
              <a:ext cx="11469618" cy="873760"/>
              <a:chOff x="506776" y="144136"/>
              <a:chExt cx="11469618" cy="873760"/>
            </a:xfrm>
          </p:grpSpPr>
          <p:sp>
            <p:nvSpPr>
              <p:cNvPr id="8" name="矩形 7"/>
              <p:cNvSpPr/>
              <p:nvPr/>
            </p:nvSpPr>
            <p:spPr>
              <a:xfrm>
                <a:off x="506776" y="144136"/>
                <a:ext cx="11469618"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9" name="组合 8"/>
              <p:cNvGrpSpPr/>
              <p:nvPr/>
            </p:nvGrpSpPr>
            <p:grpSpPr>
              <a:xfrm>
                <a:off x="723533" y="189856"/>
                <a:ext cx="2622948" cy="812800"/>
                <a:chOff x="84651" y="64"/>
                <a:chExt cx="2889416" cy="960"/>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0" y="64"/>
                  <a:ext cx="198120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205567" y="161"/>
                  <a:ext cx="768500" cy="86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3" name="直接连接符 24"/>
                <p:cNvCxnSpPr>
                  <a:cxnSpLocks noChangeShapeType="1"/>
                </p:cNvCxnSpPr>
                <p:nvPr/>
              </p:nvCxnSpPr>
              <p:spPr bwMode="auto">
                <a:xfrm>
                  <a:off x="2915920"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746752" y="185243"/>
                <a:ext cx="1313374" cy="730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文本框 14"/>
            <p:cNvSpPr txBox="1"/>
            <p:nvPr/>
          </p:nvSpPr>
          <p:spPr>
            <a:xfrm>
              <a:off x="3555784" y="327480"/>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读故事中心大意和主旨：</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main idea and theme</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6585" y="1033820"/>
            <a:ext cx="11266378" cy="5262979"/>
          </a:xfrm>
          <a:prstGeom prst="rect">
            <a:avLst/>
          </a:prstGeom>
        </p:spPr>
        <p:txBody>
          <a:bodyPr wrap="square">
            <a:spAutoFit/>
          </a:bodyPr>
          <a:lstStyle/>
          <a:p>
            <a:pPr algn="just">
              <a:lnSpc>
                <a:spcPct val="150000"/>
              </a:lnSpc>
              <a:spcAft>
                <a:spcPts val="0"/>
              </a:spcAft>
            </a:pPr>
            <a:r>
              <a:rPr lang="zh-CN" altLang="en-US" sz="2800" b="1" kern="100" dirty="0">
                <a:solidFill>
                  <a:srgbClr val="FF0000"/>
                </a:solidFill>
                <a:latin typeface="Times New Roman" panose="02020603050405020304" pitchFamily="18" charset="0"/>
                <a:ea typeface="宋体" panose="02010600030101010101" pitchFamily="2" charset="-122"/>
                <a:cs typeface="宋体" panose="02010600030101010101" pitchFamily="2" charset="-122"/>
              </a:rPr>
              <a:t>故事</a:t>
            </a:r>
            <a:r>
              <a:rPr lang="zh-CN" altLang="zh-CN" sz="2800" b="1" kern="100"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结构分析</a:t>
            </a:r>
            <a:endParaRPr lang="zh-CN"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zh-CN" altLang="en-US"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情节发展线：</a:t>
            </a:r>
            <a:endParaRPr lang="en-US"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喜欢环卫车</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父亲</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Rob</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提议与环卫工见面</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与父亲一起见环卫工</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与环卫车面对面</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体验当环卫车司机。</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zh-CN" altLang="en-US"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情感变化线：</a:t>
            </a:r>
            <a:endParaRPr lang="en-US"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Pleasant</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delighted</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heartwarming</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nervous</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happy and satisfied</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原文展示了故事的</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起因、经过，发展</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部分，续写两段分别为故事的</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高潮</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和</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结局</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部分。</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616585" y="225684"/>
            <a:ext cx="10577829" cy="596296"/>
            <a:chOff x="1329919" y="288961"/>
            <a:chExt cx="10577829" cy="596296"/>
          </a:xfrm>
        </p:grpSpPr>
        <p:sp>
          <p:nvSpPr>
            <p:cNvPr id="5" name="文本框 4"/>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理情节情感线</a:t>
              </a:r>
              <a:r>
                <a:rPr lang="en-US" altLang="zh-CN" sz="2200" dirty="0" smtClean="0"/>
                <a:t>Read </a:t>
              </a:r>
              <a:r>
                <a:rPr lang="en-US" altLang="zh-CN" sz="2200" dirty="0"/>
                <a:t>for the emotion of character</a:t>
              </a:r>
              <a:endParaRPr lang="en-US" altLang="zh-CN" sz="2200" dirty="0"/>
            </a:p>
          </p:txBody>
        </p:sp>
        <p:grpSp>
          <p:nvGrpSpPr>
            <p:cNvPr id="6" name="组合 5"/>
            <p:cNvGrpSpPr/>
            <p:nvPr/>
          </p:nvGrpSpPr>
          <p:grpSpPr>
            <a:xfrm>
              <a:off x="1329919" y="288961"/>
              <a:ext cx="2417181" cy="596296"/>
              <a:chOff x="975709" y="3879"/>
              <a:chExt cx="2417181" cy="596296"/>
            </a:xfrm>
          </p:grpSpPr>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04</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bwMode="auto">
          <a:xfrm>
            <a:off x="1814258" y="2661147"/>
            <a:ext cx="7675562" cy="2809875"/>
            <a:chOff x="867" y="2113"/>
            <a:chExt cx="16116" cy="5900"/>
          </a:xfrm>
        </p:grpSpPr>
        <p:cxnSp>
          <p:nvCxnSpPr>
            <p:cNvPr id="4" name="直接连接符 3"/>
            <p:cNvCxnSpPr/>
            <p:nvPr/>
          </p:nvCxnSpPr>
          <p:spPr>
            <a:xfrm flipV="1">
              <a:off x="867" y="7983"/>
              <a:ext cx="3560" cy="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427" y="2113"/>
              <a:ext cx="4630" cy="58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57" y="2113"/>
              <a:ext cx="4300" cy="58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3356" y="7990"/>
              <a:ext cx="3627" cy="2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 name="文本框 9"/>
          <p:cNvSpPr txBox="1">
            <a:spLocks noChangeArrowheads="1"/>
          </p:cNvSpPr>
          <p:nvPr/>
        </p:nvSpPr>
        <p:spPr bwMode="auto">
          <a:xfrm>
            <a:off x="1553879" y="5566282"/>
            <a:ext cx="2081349" cy="484748"/>
          </a:xfrm>
          <a:prstGeom prst="rect">
            <a:avLst/>
          </a:prstGeom>
          <a:solidFill>
            <a:srgbClr val="3399FF"/>
          </a:solidFill>
          <a:ln w="9525">
            <a:noFill/>
            <a:miter lim="800000"/>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34290">
            <a:spAutoFit/>
          </a:bodyPr>
          <a:lstStyle>
            <a:defPPr>
              <a:defRPr lang="zh-CN"/>
            </a:defPPr>
            <a:lvl1pPr>
              <a:defRPr sz="3200" b="1">
                <a:latin typeface="微软雅黑" panose="020B0503020204020204" pitchFamily="34" charset="-122"/>
                <a:ea typeface="微软雅黑" panose="020B0503020204020204" pitchFamily="34" charset="-122"/>
              </a:defRPr>
            </a:lvl1pPr>
          </a:lstStyle>
          <a:p>
            <a:pPr>
              <a:defRPr/>
            </a:pPr>
            <a:r>
              <a:rPr lang="en-US" altLang="zh-CN" sz="2700" dirty="0">
                <a:latin typeface="Times New Roman" panose="02020603050405020304" pitchFamily="18" charset="0"/>
                <a:ea typeface="宋体" panose="02010600030101010101" pitchFamily="2" charset="-122"/>
              </a:rPr>
              <a:t>Beginning</a:t>
            </a:r>
            <a:endParaRPr lang="en-US" altLang="zh-CN" sz="2700" dirty="0">
              <a:latin typeface="Times New Roman" panose="02020603050405020304" pitchFamily="18" charset="0"/>
              <a:ea typeface="宋体" panose="02010600030101010101" pitchFamily="2" charset="-122"/>
            </a:endParaRPr>
          </a:p>
        </p:txBody>
      </p:sp>
      <p:grpSp>
        <p:nvGrpSpPr>
          <p:cNvPr id="19" name="组合 18"/>
          <p:cNvGrpSpPr/>
          <p:nvPr/>
        </p:nvGrpSpPr>
        <p:grpSpPr>
          <a:xfrm>
            <a:off x="5054341" y="2351584"/>
            <a:ext cx="1394780" cy="484188"/>
            <a:chOff x="5054341" y="2351584"/>
            <a:chExt cx="1394780" cy="484188"/>
          </a:xfrm>
        </p:grpSpPr>
        <p:sp>
          <p:nvSpPr>
            <p:cNvPr id="2" name="圆角矩形 1"/>
            <p:cNvSpPr/>
            <p:nvPr/>
          </p:nvSpPr>
          <p:spPr>
            <a:xfrm>
              <a:off x="5054341" y="2423010"/>
              <a:ext cx="1394780" cy="385578"/>
            </a:xfrm>
            <a:prstGeom prst="roundRect">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lIns="68580" tIns="34290" rIns="68580" bIns="34290" anchor="ctr"/>
            <a:lstStyle/>
            <a:p>
              <a:pPr algn="ctr">
                <a:defRPr/>
              </a:pPr>
              <a:endParaRPr lang="zh-CN" altLang="en-US"/>
            </a:p>
          </p:txBody>
        </p:sp>
        <p:sp>
          <p:nvSpPr>
            <p:cNvPr id="9" name="文本框 10"/>
            <p:cNvSpPr txBox="1">
              <a:spLocks noChangeArrowheads="1"/>
            </p:cNvSpPr>
            <p:nvPr/>
          </p:nvSpPr>
          <p:spPr bwMode="auto">
            <a:xfrm>
              <a:off x="5125783" y="2351584"/>
              <a:ext cx="1285875" cy="484188"/>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700" b="1" dirty="0">
                  <a:latin typeface="Times New Roman" panose="02020603050405020304" pitchFamily="18" charset="0"/>
                </a:rPr>
                <a:t>Climax</a:t>
              </a:r>
              <a:endParaRPr lang="en-US" altLang="zh-CN" sz="2700" b="1" dirty="0">
                <a:latin typeface="Times New Roman" panose="02020603050405020304" pitchFamily="18" charset="0"/>
              </a:endParaRPr>
            </a:p>
          </p:txBody>
        </p:sp>
      </p:grpSp>
      <p:sp>
        <p:nvSpPr>
          <p:cNvPr id="10" name="文本框 11"/>
          <p:cNvSpPr txBox="1">
            <a:spLocks noChangeArrowheads="1"/>
          </p:cNvSpPr>
          <p:nvPr/>
        </p:nvSpPr>
        <p:spPr bwMode="auto">
          <a:xfrm>
            <a:off x="8113358" y="5505766"/>
            <a:ext cx="1376363" cy="484748"/>
          </a:xfrm>
          <a:prstGeom prst="rect">
            <a:avLst/>
          </a:prstGeom>
          <a:solidFill>
            <a:srgbClr val="3399FF"/>
          </a:solidFill>
          <a:ln w="9525">
            <a:noFill/>
            <a:miter lim="800000"/>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34290">
            <a:spAutoFit/>
          </a:bodyPr>
          <a:lstStyle/>
          <a:p>
            <a:pPr>
              <a:defRPr/>
            </a:pPr>
            <a:r>
              <a:rPr lang="en-US" altLang="zh-CN" sz="2700" b="1" dirty="0">
                <a:latin typeface="Times New Roman" panose="02020603050405020304" pitchFamily="18" charset="0"/>
              </a:rPr>
              <a:t>Ending</a:t>
            </a:r>
            <a:endParaRPr lang="en-US" altLang="zh-CN" sz="2700" b="1" dirty="0">
              <a:latin typeface="Times New Roman" panose="02020603050405020304" pitchFamily="18" charset="0"/>
            </a:endParaRPr>
          </a:p>
        </p:txBody>
      </p:sp>
      <p:sp>
        <p:nvSpPr>
          <p:cNvPr id="11" name="文本框 12"/>
          <p:cNvSpPr txBox="1">
            <a:spLocks noChangeArrowheads="1"/>
          </p:cNvSpPr>
          <p:nvPr/>
        </p:nvSpPr>
        <p:spPr bwMode="auto">
          <a:xfrm>
            <a:off x="1623878" y="4634534"/>
            <a:ext cx="2004257" cy="807913"/>
          </a:xfrm>
          <a:prstGeom prst="rect">
            <a:avLst/>
          </a:prstGeom>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smtClean="0">
                <a:latin typeface="Times New Roman" panose="02020603050405020304" pitchFamily="18" charset="0"/>
              </a:rPr>
              <a:t>Pleasant </a:t>
            </a:r>
            <a:endParaRPr lang="en-US" altLang="zh-CN" sz="2400" b="1" dirty="0" smtClean="0">
              <a:latin typeface="Times New Roman" panose="02020603050405020304" pitchFamily="18" charset="0"/>
            </a:endParaRPr>
          </a:p>
          <a:p>
            <a:r>
              <a:rPr lang="en-US" altLang="zh-CN" sz="2400" b="1" dirty="0" smtClean="0">
                <a:latin typeface="Times New Roman" panose="02020603050405020304" pitchFamily="18" charset="0"/>
              </a:rPr>
              <a:t>(</a:t>
            </a:r>
            <a:r>
              <a:rPr lang="zh-CN" altLang="en-US" sz="2400" b="1" dirty="0" smtClean="0">
                <a:latin typeface="Times New Roman" panose="02020603050405020304" pitchFamily="18" charset="0"/>
              </a:rPr>
              <a:t>喜欢环卫车</a:t>
            </a:r>
            <a:r>
              <a:rPr lang="en-US" altLang="zh-CN" sz="2400" b="1" dirty="0" smtClean="0"/>
              <a:t>)</a:t>
            </a:r>
            <a:endParaRPr lang="en-US" altLang="zh-CN" sz="2400" b="1" dirty="0">
              <a:latin typeface="Times New Roman" panose="02020603050405020304" pitchFamily="18" charset="0"/>
            </a:endParaRPr>
          </a:p>
        </p:txBody>
      </p:sp>
      <p:sp>
        <p:nvSpPr>
          <p:cNvPr id="12" name="文本框 20"/>
          <p:cNvSpPr txBox="1"/>
          <p:nvPr/>
        </p:nvSpPr>
        <p:spPr>
          <a:xfrm>
            <a:off x="3839895" y="3073909"/>
            <a:ext cx="1343996" cy="438581"/>
          </a:xfrm>
          <a:prstGeom prst="rect">
            <a:avLst/>
          </a:prstGeom>
          <a:solidFill>
            <a:srgbClr val="FF66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68580" tIns="34290" rIns="68580" bIns="34290">
            <a:spAutoFit/>
          </a:bodyPr>
          <a:lstStyle/>
          <a:p>
            <a:pPr>
              <a:defRPr/>
            </a:pPr>
            <a:r>
              <a:rPr lang="en-US" altLang="zh-CN" sz="2400" b="1" dirty="0">
                <a:latin typeface="微软雅黑" panose="020B0503020204020204" pitchFamily="34" charset="-122"/>
                <a:ea typeface="微软雅黑" panose="020B0503020204020204" pitchFamily="34" charset="-122"/>
              </a:rPr>
              <a:t>Process</a:t>
            </a:r>
            <a:endParaRPr lang="en-US" altLang="zh-CN" sz="24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3769248" y="1432726"/>
            <a:ext cx="4572032" cy="928676"/>
          </a:xfrm>
          <a:prstGeom prst="roundRect">
            <a:avLst/>
          </a:prstGeom>
          <a:solidFill>
            <a:srgbClr val="FF0701"/>
          </a:solidFill>
          <a:ln>
            <a:solidFill>
              <a:srgbClr val="FFC000"/>
            </a:solidFill>
          </a:ln>
          <a:effectLst>
            <a:innerShdw blurRad="63500" dist="50800" dir="162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defRPr/>
            </a:pPr>
            <a:endParaRPr lang="zh-CN" altLang="en-US" sz="2200" dirty="0"/>
          </a:p>
        </p:txBody>
      </p:sp>
      <p:sp>
        <p:nvSpPr>
          <p:cNvPr id="14" name="文本框 10"/>
          <p:cNvSpPr txBox="1">
            <a:spLocks noChangeArrowheads="1"/>
          </p:cNvSpPr>
          <p:nvPr/>
        </p:nvSpPr>
        <p:spPr bwMode="auto">
          <a:xfrm>
            <a:off x="4554283" y="1494334"/>
            <a:ext cx="300196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Times New Roman" panose="02020603050405020304" pitchFamily="18" charset="0"/>
              </a:rPr>
              <a:t> </a:t>
            </a:r>
            <a:r>
              <a:rPr lang="en-US" altLang="zh-CN" sz="2400" b="1" dirty="0" smtClean="0">
                <a:solidFill>
                  <a:schemeClr val="bg1"/>
                </a:solidFill>
                <a:latin typeface="Times New Roman" panose="02020603050405020304" pitchFamily="18" charset="0"/>
              </a:rPr>
              <a:t>Oliver</a:t>
            </a:r>
            <a:r>
              <a:rPr lang="zh-CN" altLang="en-US" sz="2400" b="1" dirty="0" smtClean="0">
                <a:solidFill>
                  <a:schemeClr val="bg1"/>
                </a:solidFill>
                <a:latin typeface="Times New Roman" panose="02020603050405020304" pitchFamily="18" charset="0"/>
              </a:rPr>
              <a:t>’</a:t>
            </a:r>
            <a:r>
              <a:rPr lang="en-US" altLang="zh-CN" sz="2400" b="1" dirty="0">
                <a:solidFill>
                  <a:schemeClr val="bg1"/>
                </a:solidFill>
                <a:latin typeface="Times New Roman" panose="02020603050405020304" pitchFamily="18" charset="0"/>
              </a:rPr>
              <a:t>s Emotions</a:t>
            </a:r>
            <a:endParaRPr lang="en-US" altLang="zh-CN" sz="2400" b="1" dirty="0">
              <a:solidFill>
                <a:schemeClr val="bg1"/>
              </a:solidFill>
              <a:latin typeface="Times New Roman" panose="02020603050405020304" pitchFamily="18" charset="0"/>
            </a:endParaRPr>
          </a:p>
          <a:p>
            <a:r>
              <a:rPr lang="en-US" altLang="zh-CN" sz="2400" b="1" dirty="0">
                <a:latin typeface="Times New Roman" panose="02020603050405020304" pitchFamily="18" charset="0"/>
              </a:rPr>
              <a:t>        (</a:t>
            </a:r>
            <a:r>
              <a:rPr lang="zh-CN" altLang="en-US" sz="2400" b="1" dirty="0">
                <a:latin typeface="Times New Roman" panose="02020603050405020304" pitchFamily="18" charset="0"/>
              </a:rPr>
              <a:t>情感线）</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p:txBody>
      </p:sp>
      <p:sp>
        <p:nvSpPr>
          <p:cNvPr id="15" name="文本框 12"/>
          <p:cNvSpPr txBox="1">
            <a:spLocks noChangeArrowheads="1"/>
          </p:cNvSpPr>
          <p:nvPr/>
        </p:nvSpPr>
        <p:spPr bwMode="auto">
          <a:xfrm>
            <a:off x="6525299" y="2378774"/>
            <a:ext cx="3921573" cy="807913"/>
          </a:xfrm>
          <a:prstGeom prst="rect">
            <a:avLst/>
          </a:prstGeom>
          <a:scene3d>
            <a:camera prst="orthographicFront"/>
            <a:lightRig rig="threePt" dir="t"/>
          </a:scene3d>
          <a:sp3d>
            <a:bevelT w="114300" prst="artDeco"/>
          </a:sp3d>
        </p:spPr>
        <p:style>
          <a:lnRef idx="1">
            <a:schemeClr val="accent2"/>
          </a:lnRef>
          <a:fillRef idx="3">
            <a:schemeClr val="accent2"/>
          </a:fillRef>
          <a:effectRef idx="2">
            <a:schemeClr val="accent2"/>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smtClean="0">
                <a:latin typeface="Times New Roman" panose="02020603050405020304" pitchFamily="18" charset="0"/>
              </a:rPr>
              <a:t>heartwarming</a:t>
            </a:r>
            <a:r>
              <a:rPr lang="zh-CN" altLang="en-US" sz="2400" b="1" dirty="0" smtClean="0">
                <a:latin typeface="Times New Roman" panose="02020603050405020304" pitchFamily="18" charset="0"/>
              </a:rPr>
              <a:t>（与父亲一起见环卫工）</a:t>
            </a:r>
            <a:endParaRPr lang="en-US" altLang="zh-CN" sz="2400" b="1" dirty="0">
              <a:latin typeface="Times New Roman" panose="02020603050405020304" pitchFamily="18" charset="0"/>
            </a:endParaRPr>
          </a:p>
        </p:txBody>
      </p:sp>
      <p:sp>
        <p:nvSpPr>
          <p:cNvPr id="16" name="文本框 12"/>
          <p:cNvSpPr txBox="1">
            <a:spLocks noChangeArrowheads="1"/>
          </p:cNvSpPr>
          <p:nvPr/>
        </p:nvSpPr>
        <p:spPr bwMode="auto">
          <a:xfrm>
            <a:off x="6773883" y="3559798"/>
            <a:ext cx="3921572" cy="438582"/>
          </a:xfrm>
          <a:prstGeom prst="rect">
            <a:avLst/>
          </a:prstGeom>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nervous</a:t>
            </a:r>
            <a:r>
              <a:rPr lang="zh-CN" altLang="en-US" sz="2400" b="1" dirty="0" smtClean="0">
                <a:latin typeface="Times New Roman" panose="02020603050405020304" pitchFamily="18" charset="0"/>
              </a:rPr>
              <a:t>（与环卫车面对面）</a:t>
            </a:r>
            <a:endParaRPr lang="en-US" altLang="zh-CN" sz="2400" b="1" dirty="0">
              <a:latin typeface="Times New Roman" panose="02020603050405020304" pitchFamily="18" charset="0"/>
            </a:endParaRPr>
          </a:p>
        </p:txBody>
      </p:sp>
      <p:sp>
        <p:nvSpPr>
          <p:cNvPr id="17" name="文本框 12"/>
          <p:cNvSpPr txBox="1">
            <a:spLocks noChangeArrowheads="1"/>
          </p:cNvSpPr>
          <p:nvPr/>
        </p:nvSpPr>
        <p:spPr bwMode="auto">
          <a:xfrm>
            <a:off x="1553879" y="3559798"/>
            <a:ext cx="3136665" cy="807913"/>
          </a:xfrm>
          <a:prstGeom prst="rect">
            <a:avLst/>
          </a:prstGeom>
          <a:effectLst>
            <a:innerShdw blurRad="63500" dist="50800" dir="162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smtClean="0">
                <a:latin typeface="Times New Roman" panose="02020603050405020304" pitchFamily="18" charset="0"/>
              </a:rPr>
              <a:t> </a:t>
            </a:r>
            <a:r>
              <a:rPr lang="en-US" altLang="zh-CN" sz="2400" b="1" dirty="0">
                <a:latin typeface="Times New Roman" panose="02020603050405020304" pitchFamily="18" charset="0"/>
              </a:rPr>
              <a:t>delighted </a:t>
            </a:r>
            <a:endParaRPr lang="en-US" altLang="zh-CN" sz="2400" b="1" dirty="0" smtClean="0">
              <a:latin typeface="Times New Roman" panose="02020603050405020304" pitchFamily="18" charset="0"/>
            </a:endParaRPr>
          </a:p>
          <a:p>
            <a:r>
              <a:rPr lang="en-US" altLang="zh-CN" sz="2400" b="1" dirty="0" smtClean="0">
                <a:latin typeface="Times New Roman" panose="02020603050405020304" pitchFamily="18" charset="0"/>
              </a:rPr>
              <a:t>(</a:t>
            </a:r>
            <a:r>
              <a:rPr lang="zh-CN" altLang="en-US" sz="2400" b="1" dirty="0" smtClean="0">
                <a:latin typeface="Times New Roman" panose="02020603050405020304" pitchFamily="18" charset="0"/>
              </a:rPr>
              <a:t>提议与环卫工人见面</a:t>
            </a:r>
            <a:r>
              <a:rPr lang="en-US" altLang="zh-CN" sz="2400" b="1" dirty="0" smtClean="0"/>
              <a:t>)</a:t>
            </a:r>
            <a:endParaRPr lang="en-US" altLang="zh-CN" sz="2400" b="1" dirty="0">
              <a:latin typeface="Times New Roman" panose="02020603050405020304" pitchFamily="18" charset="0"/>
            </a:endParaRPr>
          </a:p>
        </p:txBody>
      </p:sp>
      <p:sp>
        <p:nvSpPr>
          <p:cNvPr id="18" name="文本框 12"/>
          <p:cNvSpPr txBox="1">
            <a:spLocks noChangeArrowheads="1"/>
          </p:cNvSpPr>
          <p:nvPr/>
        </p:nvSpPr>
        <p:spPr bwMode="auto">
          <a:xfrm>
            <a:off x="7410427" y="4422416"/>
            <a:ext cx="3671236" cy="807913"/>
          </a:xfrm>
          <a:prstGeom prst="rect">
            <a:avLst/>
          </a:prstGeom>
          <a:effectLst>
            <a:innerShdw blurRad="63500" dist="50800" dir="162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rPr>
              <a:t>Happy</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satisfied </a:t>
            </a:r>
            <a:r>
              <a:rPr lang="en-US" altLang="zh-CN" sz="2400" b="1" dirty="0" smtClean="0">
                <a:latin typeface="Times New Roman" panose="02020603050405020304" pitchFamily="18" charset="0"/>
              </a:rPr>
              <a:t>(</a:t>
            </a:r>
            <a:r>
              <a:rPr lang="zh-CN" altLang="en-US" sz="2400" b="1" dirty="0" smtClean="0">
                <a:latin typeface="Times New Roman" panose="02020603050405020304" pitchFamily="18" charset="0"/>
              </a:rPr>
              <a:t>体验当司机</a:t>
            </a:r>
            <a:r>
              <a:rPr lang="en-US" altLang="zh-CN" sz="2400" b="1" dirty="0" smtClean="0"/>
              <a:t>)</a:t>
            </a:r>
            <a:endParaRPr lang="en-US" altLang="zh-CN" sz="2400" b="1" dirty="0">
              <a:latin typeface="Times New Roman" panose="02020603050405020304" pitchFamily="18" charset="0"/>
            </a:endParaRPr>
          </a:p>
        </p:txBody>
      </p:sp>
      <p:grpSp>
        <p:nvGrpSpPr>
          <p:cNvPr id="25" name="组合 24"/>
          <p:cNvGrpSpPr/>
          <p:nvPr/>
        </p:nvGrpSpPr>
        <p:grpSpPr>
          <a:xfrm>
            <a:off x="616585" y="108726"/>
            <a:ext cx="10577829" cy="596296"/>
            <a:chOff x="1329919" y="288961"/>
            <a:chExt cx="10577829" cy="596296"/>
          </a:xfrm>
        </p:grpSpPr>
        <p:sp>
          <p:nvSpPr>
            <p:cNvPr id="26" name="文本框 25"/>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读主人公的情感</a:t>
              </a:r>
              <a:r>
                <a:rPr lang="en-US" altLang="zh-CN" sz="2200" dirty="0"/>
                <a:t>Read for the emotion of character</a:t>
              </a:r>
              <a:endParaRPr lang="en-US" altLang="zh-CN" sz="2200" dirty="0"/>
            </a:p>
          </p:txBody>
        </p:sp>
        <p:grpSp>
          <p:nvGrpSpPr>
            <p:cNvPr id="27" name="组合 26"/>
            <p:cNvGrpSpPr/>
            <p:nvPr/>
          </p:nvGrpSpPr>
          <p:grpSpPr>
            <a:xfrm>
              <a:off x="1329919" y="288961"/>
              <a:ext cx="2417181" cy="596296"/>
              <a:chOff x="975709" y="3879"/>
              <a:chExt cx="2417181" cy="596296"/>
            </a:xfrm>
          </p:grpSpPr>
          <p:pic>
            <p:nvPicPr>
              <p:cNvPr id="2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04</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amond(in)">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8454"/>
            <a:ext cx="12288441" cy="873760"/>
            <a:chOff x="-23479" y="138454"/>
            <a:chExt cx="12288441" cy="873760"/>
          </a:xfrm>
        </p:grpSpPr>
        <p:grpSp>
          <p:nvGrpSpPr>
            <p:cNvPr id="12" name="组合 11"/>
            <p:cNvGrpSpPr/>
            <p:nvPr/>
          </p:nvGrpSpPr>
          <p:grpSpPr>
            <a:xfrm>
              <a:off x="-23479" y="138454"/>
              <a:ext cx="12288441" cy="873760"/>
              <a:chOff x="34988" y="-4401"/>
              <a:chExt cx="12264962" cy="873760"/>
            </a:xfrm>
          </p:grpSpPr>
          <p:sp>
            <p:nvSpPr>
              <p:cNvPr id="2" name="矩形 1"/>
              <p:cNvSpPr/>
              <p:nvPr/>
            </p:nvSpPr>
            <p:spPr>
              <a:xfrm>
                <a:off x="34988" y="-4401"/>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1" name="组合 10"/>
              <p:cNvGrpSpPr/>
              <p:nvPr/>
            </p:nvGrpSpPr>
            <p:grpSpPr>
              <a:xfrm>
                <a:off x="47688" y="41319"/>
                <a:ext cx="2955713" cy="730673"/>
                <a:chOff x="0" y="45932"/>
                <a:chExt cx="2955713" cy="730673"/>
              </a:xfrm>
            </p:grpSpPr>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a:spLocks noChangeArrowheads="1"/>
                </p:cNvSpPr>
                <p:nvPr/>
              </p:nvSpPr>
              <p:spPr bwMode="auto">
                <a:xfrm>
                  <a:off x="2065866" y="128059"/>
                  <a:ext cx="696294" cy="646331"/>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8" name="文本框 7"/>
              <p:cNvSpPr txBox="1"/>
              <p:nvPr/>
            </p:nvSpPr>
            <p:spPr>
              <a:xfrm>
                <a:off x="3182225" y="220345"/>
                <a:ext cx="91177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续情节：为</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
          <p:nvSpPr>
            <p:cNvPr id="10" name="文本框 9"/>
            <p:cNvSpPr txBox="1"/>
            <p:nvPr/>
          </p:nvSpPr>
          <p:spPr>
            <a:xfrm>
              <a:off x="195209" y="184174"/>
              <a:ext cx="14015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aphicFrame>
        <p:nvGraphicFramePr>
          <p:cNvPr id="9" name="图示 8"/>
          <p:cNvGraphicFramePr/>
          <p:nvPr/>
        </p:nvGraphicFramePr>
        <p:xfrm>
          <a:off x="1654885" y="2091923"/>
          <a:ext cx="8930167" cy="157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图示 12"/>
          <p:cNvGraphicFramePr/>
          <p:nvPr/>
        </p:nvGraphicFramePr>
        <p:xfrm>
          <a:off x="1620271" y="3664512"/>
          <a:ext cx="8930167" cy="22647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文本框 13"/>
          <p:cNvSpPr txBox="1"/>
          <p:nvPr/>
        </p:nvSpPr>
        <p:spPr>
          <a:xfrm>
            <a:off x="1534029" y="5698414"/>
            <a:ext cx="9016409" cy="584775"/>
          </a:xfrm>
          <a:prstGeom prst="rect">
            <a:avLst/>
          </a:prstGeom>
          <a:noFill/>
        </p:spPr>
        <p:txBody>
          <a:bodyPr wrap="square" rtlCol="0">
            <a:spAutoFit/>
          </a:bodyPr>
          <a:lstStyle/>
          <a:p>
            <a:r>
              <a:rPr lang="zh-CN" altLang="en-US" sz="3200" b="1" dirty="0" smtClean="0">
                <a:solidFill>
                  <a:srgbClr val="FF0000"/>
                </a:solidFill>
              </a:rPr>
              <a:t>最后这句与第二段首句上下衔接</a:t>
            </a:r>
            <a:endParaRPr lang="zh-CN" altLang="en-US" sz="3200" b="1" dirty="0">
              <a:solidFill>
                <a:srgbClr val="FF0000"/>
              </a:solidFill>
            </a:endParaRPr>
          </a:p>
        </p:txBody>
      </p:sp>
      <p:sp>
        <p:nvSpPr>
          <p:cNvPr id="15" name="文本框 14"/>
          <p:cNvSpPr txBox="1"/>
          <p:nvPr/>
        </p:nvSpPr>
        <p:spPr>
          <a:xfrm>
            <a:off x="326588" y="1309518"/>
            <a:ext cx="5295014" cy="523220"/>
          </a:xfrm>
          <a:prstGeom prst="rect">
            <a:avLst/>
          </a:prstGeom>
          <a:noFill/>
          <a:ln w="31750">
            <a:solidFill>
              <a:srgbClr val="0000FF"/>
            </a:solidFill>
          </a:ln>
        </p:spPr>
        <p:txBody>
          <a:bodyPr wrap="square" rtlCol="0">
            <a:spAutoFit/>
          </a:bodyPr>
          <a:lstStyle/>
          <a:p>
            <a:r>
              <a:rPr lang="en-US" altLang="zh-CN" sz="2800" b="1" dirty="0" smtClean="0">
                <a:solidFill>
                  <a:srgbClr val="FF0000"/>
                </a:solidFill>
                <a:latin typeface="Arial Rounded MT Bold" panose="020F0704030504030204" pitchFamily="34" charset="0"/>
              </a:rPr>
              <a:t>Plot for Paragraph 1</a:t>
            </a:r>
            <a:r>
              <a:rPr lang="zh-CN" altLang="en-US" sz="2800" b="1" dirty="0" smtClean="0">
                <a:solidFill>
                  <a:srgbClr val="FF0000"/>
                </a:solidFill>
                <a:latin typeface="Arial Rounded MT Bold" panose="020F0704030504030204" pitchFamily="34" charset="0"/>
              </a:rPr>
              <a:t>：</a:t>
            </a:r>
            <a:endParaRPr lang="zh-CN" altLang="en-US" sz="2800" b="1" dirty="0">
              <a:solidFill>
                <a:srgbClr val="FF0000"/>
              </a:solidFill>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8454"/>
            <a:ext cx="12288441" cy="873760"/>
            <a:chOff x="-23479" y="138454"/>
            <a:chExt cx="12288441" cy="873760"/>
          </a:xfrm>
        </p:grpSpPr>
        <p:grpSp>
          <p:nvGrpSpPr>
            <p:cNvPr id="12" name="组合 11"/>
            <p:cNvGrpSpPr/>
            <p:nvPr/>
          </p:nvGrpSpPr>
          <p:grpSpPr>
            <a:xfrm>
              <a:off x="-23479" y="138454"/>
              <a:ext cx="12288441" cy="873760"/>
              <a:chOff x="34988" y="-4401"/>
              <a:chExt cx="12264962" cy="873760"/>
            </a:xfrm>
          </p:grpSpPr>
          <p:sp>
            <p:nvSpPr>
              <p:cNvPr id="2" name="矩形 1"/>
              <p:cNvSpPr/>
              <p:nvPr/>
            </p:nvSpPr>
            <p:spPr>
              <a:xfrm>
                <a:off x="34988" y="-4401"/>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1" name="组合 10"/>
              <p:cNvGrpSpPr/>
              <p:nvPr/>
            </p:nvGrpSpPr>
            <p:grpSpPr>
              <a:xfrm>
                <a:off x="47688" y="41319"/>
                <a:ext cx="2955713" cy="730673"/>
                <a:chOff x="0" y="45932"/>
                <a:chExt cx="2955713" cy="730673"/>
              </a:xfrm>
            </p:grpSpPr>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a:spLocks noChangeArrowheads="1"/>
                </p:cNvSpPr>
                <p:nvPr/>
              </p:nvSpPr>
              <p:spPr bwMode="auto">
                <a:xfrm>
                  <a:off x="2065866" y="128059"/>
                  <a:ext cx="696294" cy="646331"/>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8" name="文本框 7"/>
              <p:cNvSpPr txBox="1"/>
              <p:nvPr/>
            </p:nvSpPr>
            <p:spPr>
              <a:xfrm>
                <a:off x="3182225" y="220345"/>
                <a:ext cx="91177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续情节：为</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
          <p:nvSpPr>
            <p:cNvPr id="10" name="文本框 9"/>
            <p:cNvSpPr txBox="1"/>
            <p:nvPr/>
          </p:nvSpPr>
          <p:spPr>
            <a:xfrm>
              <a:off x="195209" y="184174"/>
              <a:ext cx="14015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aphicFrame>
        <p:nvGraphicFramePr>
          <p:cNvPr id="9" name="图示 8"/>
          <p:cNvGraphicFramePr/>
          <p:nvPr/>
        </p:nvGraphicFramePr>
        <p:xfrm>
          <a:off x="1654885" y="1990323"/>
          <a:ext cx="8930167" cy="157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图示 12"/>
          <p:cNvGraphicFramePr/>
          <p:nvPr/>
        </p:nvGraphicFramePr>
        <p:xfrm>
          <a:off x="1620271" y="3562912"/>
          <a:ext cx="8930167" cy="22647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文本框 13"/>
          <p:cNvSpPr txBox="1"/>
          <p:nvPr/>
        </p:nvSpPr>
        <p:spPr>
          <a:xfrm>
            <a:off x="783197" y="5629537"/>
            <a:ext cx="10316603" cy="584775"/>
          </a:xfrm>
          <a:prstGeom prst="rect">
            <a:avLst/>
          </a:prstGeom>
          <a:noFill/>
        </p:spPr>
        <p:txBody>
          <a:bodyPr wrap="square" rtlCol="0">
            <a:spAutoFit/>
          </a:bodyPr>
          <a:lstStyle/>
          <a:p>
            <a:r>
              <a:rPr lang="zh-CN" altLang="en-US" sz="3200" b="1" dirty="0" smtClean="0">
                <a:solidFill>
                  <a:srgbClr val="FF0000"/>
                </a:solidFill>
              </a:rPr>
              <a:t>尾句：与段首呼应，生活充满着意义和快乐的点点滴滴</a:t>
            </a:r>
            <a:endParaRPr lang="zh-CN" altLang="en-US" sz="3200" b="1" dirty="0">
              <a:solidFill>
                <a:srgbClr val="FF0000"/>
              </a:solidFill>
            </a:endParaRPr>
          </a:p>
        </p:txBody>
      </p:sp>
      <p:sp>
        <p:nvSpPr>
          <p:cNvPr id="15" name="文本框 14"/>
          <p:cNvSpPr txBox="1"/>
          <p:nvPr/>
        </p:nvSpPr>
        <p:spPr>
          <a:xfrm>
            <a:off x="326588" y="1309518"/>
            <a:ext cx="5295014" cy="523220"/>
          </a:xfrm>
          <a:prstGeom prst="rect">
            <a:avLst/>
          </a:prstGeom>
          <a:noFill/>
          <a:ln w="31750">
            <a:solidFill>
              <a:srgbClr val="0000FF"/>
            </a:solidFill>
          </a:ln>
        </p:spPr>
        <p:txBody>
          <a:bodyPr wrap="square" rtlCol="0">
            <a:spAutoFit/>
          </a:bodyPr>
          <a:lstStyle/>
          <a:p>
            <a:r>
              <a:rPr lang="en-US" altLang="zh-CN" sz="2800" b="1" dirty="0" smtClean="0">
                <a:solidFill>
                  <a:srgbClr val="FF0000"/>
                </a:solidFill>
                <a:latin typeface="Arial Rounded MT Bold" panose="020F0704030504030204" pitchFamily="34" charset="0"/>
              </a:rPr>
              <a:t>Plot for Paragraph 2</a:t>
            </a:r>
            <a:r>
              <a:rPr lang="zh-CN" altLang="en-US" sz="2800" b="1" dirty="0" smtClean="0">
                <a:solidFill>
                  <a:srgbClr val="FF0000"/>
                </a:solidFill>
                <a:latin typeface="Arial Rounded MT Bold" panose="020F0704030504030204" pitchFamily="34" charset="0"/>
              </a:rPr>
              <a:t>：</a:t>
            </a:r>
            <a:endParaRPr lang="zh-CN" altLang="en-US" sz="2800" b="1" dirty="0">
              <a:solidFill>
                <a:srgbClr val="FF0000"/>
              </a:solidFill>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8454"/>
            <a:ext cx="12239939" cy="873760"/>
            <a:chOff x="-23479" y="138454"/>
            <a:chExt cx="12239939" cy="873760"/>
          </a:xfrm>
        </p:grpSpPr>
        <p:grpSp>
          <p:nvGrpSpPr>
            <p:cNvPr id="12" name="组合 11"/>
            <p:cNvGrpSpPr/>
            <p:nvPr/>
          </p:nvGrpSpPr>
          <p:grpSpPr>
            <a:xfrm>
              <a:off x="-23479" y="138454"/>
              <a:ext cx="12239939" cy="873760"/>
              <a:chOff x="34988" y="-4401"/>
              <a:chExt cx="12216553" cy="873760"/>
            </a:xfrm>
          </p:grpSpPr>
          <p:sp>
            <p:nvSpPr>
              <p:cNvPr id="2" name="矩形 1"/>
              <p:cNvSpPr/>
              <p:nvPr/>
            </p:nvSpPr>
            <p:spPr>
              <a:xfrm>
                <a:off x="34988" y="-4401"/>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1" name="组合 10"/>
              <p:cNvGrpSpPr/>
              <p:nvPr/>
            </p:nvGrpSpPr>
            <p:grpSpPr>
              <a:xfrm>
                <a:off x="47688" y="41319"/>
                <a:ext cx="2955713" cy="730673"/>
                <a:chOff x="0" y="45932"/>
                <a:chExt cx="2955713" cy="730673"/>
              </a:xfrm>
            </p:grpSpPr>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a:spLocks noChangeArrowheads="1"/>
                </p:cNvSpPr>
                <p:nvPr/>
              </p:nvSpPr>
              <p:spPr bwMode="auto">
                <a:xfrm>
                  <a:off x="2065866" y="128059"/>
                  <a:ext cx="696294" cy="646331"/>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8" name="文本框 7"/>
              <p:cNvSpPr txBox="1"/>
              <p:nvPr/>
            </p:nvSpPr>
            <p:spPr>
              <a:xfrm>
                <a:off x="3003401" y="211267"/>
                <a:ext cx="91177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Coherence with</a:t>
                </a:r>
                <a:r>
                  <a:rPr kumimoji="0" lang="en-US" altLang="zh-CN" sz="24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 the given sentence </a:t>
                </a:r>
                <a:r>
                  <a:rPr kumimoji="0" lang="zh-CN" altLang="en-US" sz="24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与段首句的衔接</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
          <p:nvSpPr>
            <p:cNvPr id="10" name="文本框 9"/>
            <p:cNvSpPr txBox="1"/>
            <p:nvPr/>
          </p:nvSpPr>
          <p:spPr>
            <a:xfrm>
              <a:off x="195209" y="184174"/>
              <a:ext cx="14015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9" name="文本框 8"/>
          <p:cNvSpPr txBox="1"/>
          <p:nvPr/>
        </p:nvSpPr>
        <p:spPr>
          <a:xfrm>
            <a:off x="440670" y="1040154"/>
            <a:ext cx="5788497" cy="3970318"/>
          </a:xfrm>
          <a:prstGeom prst="rect">
            <a:avLst/>
          </a:prstGeom>
          <a:noFill/>
          <a:ln w="38100">
            <a:solidFill>
              <a:srgbClr val="92D050"/>
            </a:solidFill>
          </a:ln>
        </p:spPr>
        <p:txBody>
          <a:bodyPr wrap="square" rtlCol="0">
            <a:spAutoFit/>
          </a:bodyPr>
          <a:lstStyle/>
          <a:p>
            <a:pPr>
              <a:lnSpc>
                <a:spcPct val="150000"/>
              </a:lnSpc>
            </a:pPr>
            <a:r>
              <a:rPr lang="zh-CN" altLang="en-US" sz="2400" b="1" dirty="0" smtClean="0">
                <a:latin typeface="Arial Rounded MT Bold" panose="020F0704030504030204" pitchFamily="34" charset="0"/>
              </a:rPr>
              <a:t>第二段衔接的问题：</a:t>
            </a:r>
            <a:endParaRPr lang="en-US" altLang="zh-CN" sz="2400" b="1" dirty="0" smtClean="0">
              <a:latin typeface="Arial Rounded MT Bold" panose="020F0704030504030204" pitchFamily="34" charset="0"/>
            </a:endParaRPr>
          </a:p>
          <a:p>
            <a:pPr>
              <a:lnSpc>
                <a:spcPct val="150000"/>
              </a:lnSpc>
            </a:pPr>
            <a:r>
              <a:rPr lang="en-US" altLang="zh-CN" sz="2400" b="1" dirty="0">
                <a:latin typeface="Arial Rounded MT Bold" panose="020F0704030504030204" pitchFamily="34" charset="0"/>
              </a:rPr>
              <a:t>Paragraph 2: </a:t>
            </a:r>
            <a:endParaRPr lang="en-US" altLang="zh-CN" sz="2400" b="1" dirty="0">
              <a:latin typeface="Arial Rounded MT Bold" panose="020F0704030504030204" pitchFamily="34" charset="0"/>
            </a:endParaRPr>
          </a:p>
          <a:p>
            <a:pPr>
              <a:lnSpc>
                <a:spcPct val="150000"/>
              </a:lnSpc>
            </a:pPr>
            <a:r>
              <a:rPr lang="en-US" altLang="zh-CN" sz="2400" b="1" i="1" dirty="0">
                <a:latin typeface="Arial Rounded MT Bold" panose="020F0704030504030204" pitchFamily="34" charset="0"/>
              </a:rPr>
              <a:t>Oliver got nervous when the loud truck was right there in front of them</a:t>
            </a:r>
            <a:r>
              <a:rPr lang="en-US" altLang="zh-CN" sz="2400" b="1" i="1" dirty="0" smtClean="0">
                <a:latin typeface="Arial Rounded MT Bold" panose="020F0704030504030204" pitchFamily="34" charset="0"/>
              </a:rPr>
              <a:t>. </a:t>
            </a:r>
            <a:r>
              <a:rPr lang="en-US" altLang="zh-CN" sz="2400" b="1" dirty="0" smtClean="0">
                <a:latin typeface="Arial Rounded MT Bold" panose="020F0704030504030204" pitchFamily="34" charset="0"/>
              </a:rPr>
              <a:t>The father rolled down the window, smiled and gestured as though he had something to say. </a:t>
            </a:r>
            <a:endParaRPr lang="zh-CN" altLang="en-US" sz="2400" b="1" dirty="0">
              <a:latin typeface="Arial Rounded MT Bold" panose="020F0704030504030204" pitchFamily="34" charset="0"/>
            </a:endParaRPr>
          </a:p>
        </p:txBody>
      </p:sp>
      <p:sp>
        <p:nvSpPr>
          <p:cNvPr id="13" name="矩形 12"/>
          <p:cNvSpPr/>
          <p:nvPr/>
        </p:nvSpPr>
        <p:spPr>
          <a:xfrm>
            <a:off x="6943525" y="1941232"/>
            <a:ext cx="4903474" cy="3416320"/>
          </a:xfrm>
          <a:prstGeom prst="rect">
            <a:avLst/>
          </a:prstGeom>
          <a:ln w="34925">
            <a:solidFill>
              <a:srgbClr val="FFC000"/>
            </a:solidFill>
          </a:ln>
        </p:spPr>
        <p:txBody>
          <a:bodyPr wrap="square">
            <a:spAutoFit/>
          </a:bodyPr>
          <a:lstStyle/>
          <a:p>
            <a:pPr lvl="0">
              <a:lnSpc>
                <a:spcPct val="150000"/>
              </a:lnSpc>
            </a:pPr>
            <a:r>
              <a:rPr lang="zh-CN" altLang="en-US" sz="2400" b="1" dirty="0">
                <a:solidFill>
                  <a:prstClr val="black"/>
                </a:solidFill>
                <a:latin typeface="Arial Rounded MT Bold" panose="020F0704030504030204" pitchFamily="34" charset="0"/>
              </a:rPr>
              <a:t>这段应该描写孩子在见到庞大的环卫车就在他眼前时，感到紧张、胆小、害怕的心情，但马上因为激动，加上父亲和两位工人的鼓励，孩子希望能亲自爬上环卫车有切身体验，经历一番当环卫车司机的过程。</a:t>
            </a:r>
            <a:endParaRPr lang="zh-CN" altLang="en-US" sz="2400" b="1" dirty="0">
              <a:solidFill>
                <a:prstClr val="black"/>
              </a:solidFill>
              <a:latin typeface="Arial Rounded MT Bold" panose="020F0704030504030204" pitchFamily="34" charset="0"/>
            </a:endParaRPr>
          </a:p>
        </p:txBody>
      </p:sp>
      <p:sp>
        <p:nvSpPr>
          <p:cNvPr id="15" name="右箭头 14"/>
          <p:cNvSpPr/>
          <p:nvPr/>
        </p:nvSpPr>
        <p:spPr>
          <a:xfrm>
            <a:off x="6146565" y="3178426"/>
            <a:ext cx="893134" cy="5954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grpSp>
        <p:nvGrpSpPr>
          <p:cNvPr id="14" name="组合 13"/>
          <p:cNvGrpSpPr/>
          <p:nvPr/>
        </p:nvGrpSpPr>
        <p:grpSpPr>
          <a:xfrm>
            <a:off x="527675" y="3773850"/>
            <a:ext cx="5570098" cy="598161"/>
            <a:chOff x="527675" y="3773850"/>
            <a:chExt cx="5570098" cy="598161"/>
          </a:xfrm>
        </p:grpSpPr>
        <p:cxnSp>
          <p:nvCxnSpPr>
            <p:cNvPr id="17" name="直接连接符 16"/>
            <p:cNvCxnSpPr/>
            <p:nvPr/>
          </p:nvCxnSpPr>
          <p:spPr>
            <a:xfrm>
              <a:off x="652791" y="3773850"/>
              <a:ext cx="4848447" cy="0"/>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flipV="1">
              <a:off x="527675" y="4363856"/>
              <a:ext cx="5570098" cy="8155"/>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6" name="组合 15"/>
          <p:cNvGrpSpPr/>
          <p:nvPr/>
        </p:nvGrpSpPr>
        <p:grpSpPr>
          <a:xfrm>
            <a:off x="366765" y="4869838"/>
            <a:ext cx="5863413" cy="1655090"/>
            <a:chOff x="366765" y="4869838"/>
            <a:chExt cx="5863413" cy="1655090"/>
          </a:xfrm>
        </p:grpSpPr>
        <p:sp>
          <p:nvSpPr>
            <p:cNvPr id="20" name="下箭头 19"/>
            <p:cNvSpPr/>
            <p:nvPr/>
          </p:nvSpPr>
          <p:spPr>
            <a:xfrm>
              <a:off x="2974095" y="4869838"/>
              <a:ext cx="400693" cy="4877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66765" y="5324599"/>
              <a:ext cx="5863413" cy="1200329"/>
            </a:xfrm>
            <a:prstGeom prst="rect">
              <a:avLst/>
            </a:prstGeom>
            <a:noFill/>
            <a:ln w="19050">
              <a:solidFill>
                <a:srgbClr val="FFC000"/>
              </a:solidFill>
            </a:ln>
          </p:spPr>
          <p:txBody>
            <a:bodyPr wrap="square" rtlCol="0">
              <a:spAutoFit/>
            </a:bodyPr>
            <a:lstStyle/>
            <a:p>
              <a:r>
                <a:rPr lang="zh-CN" altLang="en-US" sz="2400" b="1" dirty="0" smtClean="0"/>
                <a:t>第一段中父亲应该和孩子说好去见环卫工人和环卫车，怎么可能在第二段才和环卫工人商量？</a:t>
              </a:r>
              <a:endParaRPr lang="zh-CN" altLang="en-US" sz="2400" b="1" dirty="0"/>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ppt_y</p:attrName>
                                        </p:attrNameLst>
                                      </p:cBhvr>
                                      <p:tavLst>
                                        <p:tav tm="0">
                                          <p:val>
                                            <p:strVal val="#ppt_y+#ppt_h*1.125000"/>
                                          </p:val>
                                        </p:tav>
                                        <p:tav tm="100000">
                                          <p:val>
                                            <p:strVal val="#ppt_y"/>
                                          </p:val>
                                        </p:tav>
                                      </p:tavLst>
                                    </p:anim>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892610" y="767350"/>
            <a:ext cx="11155117" cy="1951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2400" b="1" dirty="0" smtClean="0">
                <a:latin typeface="Times New Roman" panose="02020603050405020304" pitchFamily="18" charset="0"/>
                <a:cs typeface="Times New Roman" panose="02020603050405020304" pitchFamily="18" charset="0"/>
              </a:rPr>
              <a:t>Para 1</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a:lnSpc>
                <a:spcPct val="100000"/>
              </a:lnSpc>
            </a:pPr>
            <a:r>
              <a:rPr lang="en-US" altLang="zh-CN" sz="2400" b="1" i="1" dirty="0">
                <a:latin typeface="Times New Roman" panose="02020603050405020304" pitchFamily="18" charset="0"/>
                <a:cs typeface="Times New Roman" panose="02020603050405020304" pitchFamily="18" charset="0"/>
              </a:rPr>
              <a:t>Q1: What </a:t>
            </a:r>
            <a:r>
              <a:rPr lang="en-US" altLang="zh-CN" sz="2400" b="1" i="1" dirty="0" smtClean="0">
                <a:latin typeface="Times New Roman" panose="02020603050405020304" pitchFamily="18" charset="0"/>
                <a:cs typeface="Times New Roman" panose="02020603050405020304" pitchFamily="18" charset="0"/>
              </a:rPr>
              <a:t>did Oliver do to convey his love to the garbage men?</a:t>
            </a:r>
            <a:endParaRPr lang="en-US" altLang="zh-CN" sz="2400" b="1" i="1" dirty="0">
              <a:latin typeface="Times New Roman" panose="02020603050405020304" pitchFamily="18" charset="0"/>
              <a:cs typeface="Times New Roman" panose="02020603050405020304" pitchFamily="18" charset="0"/>
            </a:endParaRPr>
          </a:p>
          <a:p>
            <a:pPr>
              <a:lnSpc>
                <a:spcPct val="100000"/>
              </a:lnSpc>
            </a:pPr>
            <a:r>
              <a:rPr lang="en-US" altLang="zh-CN" sz="2400" b="1" i="1" dirty="0">
                <a:latin typeface="Times New Roman" panose="02020603050405020304" pitchFamily="18" charset="0"/>
                <a:cs typeface="Times New Roman" panose="02020603050405020304" pitchFamily="18" charset="0"/>
              </a:rPr>
              <a:t>Q2: </a:t>
            </a:r>
            <a:r>
              <a:rPr lang="en-US" altLang="zh-CN" sz="2400" b="1" i="1" dirty="0" smtClean="0">
                <a:latin typeface="Times New Roman" panose="02020603050405020304" pitchFamily="18" charset="0"/>
                <a:cs typeface="Times New Roman" panose="02020603050405020304" pitchFamily="18" charset="0"/>
              </a:rPr>
              <a:t>How did Oliver go where the garbage men stayed?</a:t>
            </a:r>
            <a:endParaRPr lang="en-US" altLang="zh-CN" sz="2400" b="1" i="1" dirty="0">
              <a:latin typeface="Times New Roman" panose="02020603050405020304" pitchFamily="18" charset="0"/>
              <a:cs typeface="Times New Roman" panose="02020603050405020304" pitchFamily="18" charset="0"/>
            </a:endParaRPr>
          </a:p>
          <a:p>
            <a:pPr>
              <a:lnSpc>
                <a:spcPct val="100000"/>
              </a:lnSpc>
            </a:pPr>
            <a:r>
              <a:rPr lang="en-US" altLang="zh-CN" sz="2400" b="1" i="1" dirty="0">
                <a:latin typeface="Times New Roman" panose="02020603050405020304" pitchFamily="18" charset="0"/>
                <a:cs typeface="Times New Roman" panose="02020603050405020304" pitchFamily="18" charset="0"/>
              </a:rPr>
              <a:t>Q3</a:t>
            </a:r>
            <a:r>
              <a:rPr lang="en-US" altLang="zh-CN" sz="2400" b="1" i="1" dirty="0" smtClean="0">
                <a:latin typeface="Times New Roman" panose="02020603050405020304" pitchFamily="18" charset="0"/>
                <a:cs typeface="Times New Roman" panose="02020603050405020304" pitchFamily="18" charset="0"/>
              </a:rPr>
              <a:t>: What did the garbage men do to show their gratitude to the boy?</a:t>
            </a:r>
            <a:endParaRPr lang="en-US" altLang="zh-CN" sz="2400" b="1" i="1" dirty="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2380459" y="676175"/>
            <a:ext cx="6547305" cy="500137"/>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dirty="0">
              <a:solidFill>
                <a:srgbClr val="FF0066"/>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323941" y="6292"/>
            <a:ext cx="8660339" cy="596296"/>
            <a:chOff x="975709" y="3879"/>
            <a:chExt cx="8660339" cy="596296"/>
          </a:xfrm>
        </p:grpSpPr>
        <p:sp>
          <p:nvSpPr>
            <p:cNvPr id="11"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16" name="矩形 15"/>
          <p:cNvSpPr/>
          <p:nvPr/>
        </p:nvSpPr>
        <p:spPr>
          <a:xfrm>
            <a:off x="574675" y="2718435"/>
            <a:ext cx="10871200" cy="3415030"/>
          </a:xfrm>
          <a:prstGeom prst="rect">
            <a:avLst/>
          </a:prstGeom>
          <a:ln w="28575">
            <a:solidFill>
              <a:srgbClr val="92D050"/>
            </a:solidFill>
          </a:ln>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情节构思</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思路</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Para. 1</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听到这话，男孩笑了</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父亲的提议一定得到了</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的拍手赞同。紧接着发生的事应该呼应前文提到的小男孩和环卫工人挥手致意。</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对</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garbage truck</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由衷的喜爱，男孩也许为了表达对环卫工人的热爱，送出了有纪念意义的自己最喜欢的玩具环卫车，两位工人欣然接受。 紧接着提议让小男孩亲自体验一下做在环卫车驾驶座上的感受。（最后一句需与第二段首句上下衔接）</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additive="base">
                                        <p:cTn id="1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903761" y="746636"/>
            <a:ext cx="11155117" cy="2619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400" b="1" dirty="0" smtClean="0">
                <a:latin typeface="Times New Roman" panose="02020603050405020304" pitchFamily="18" charset="0"/>
                <a:cs typeface="Times New Roman" panose="02020603050405020304" pitchFamily="18" charset="0"/>
              </a:rPr>
              <a:t>Para 2</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a:lnSpc>
                <a:spcPct val="150000"/>
              </a:lnSpc>
            </a:pPr>
            <a:r>
              <a:rPr lang="en-US" altLang="zh-CN" sz="2400" b="1" i="1" dirty="0" smtClean="0">
                <a:latin typeface="Times New Roman" panose="02020603050405020304" pitchFamily="18" charset="0"/>
                <a:cs typeface="Times New Roman" panose="02020603050405020304" pitchFamily="18" charset="0"/>
              </a:rPr>
              <a:t>Q4</a:t>
            </a:r>
            <a:r>
              <a:rPr lang="en-US" altLang="zh-CN" sz="2400" b="1" i="1" dirty="0">
                <a:latin typeface="Times New Roman" panose="02020603050405020304" pitchFamily="18" charset="0"/>
                <a:cs typeface="Times New Roman" panose="02020603050405020304" pitchFamily="18" charset="0"/>
              </a:rPr>
              <a:t>: How </a:t>
            </a:r>
            <a:r>
              <a:rPr lang="en-US" altLang="zh-CN" sz="2400" b="1" i="1" dirty="0" smtClean="0">
                <a:latin typeface="Times New Roman" panose="02020603050405020304" pitchFamily="18" charset="0"/>
                <a:cs typeface="Times New Roman" panose="02020603050405020304" pitchFamily="18" charset="0"/>
              </a:rPr>
              <a:t>did Oliver feel when facing the big garbage truck?</a:t>
            </a:r>
            <a:endParaRPr lang="en-US" altLang="zh-CN" sz="2400" b="1" i="1" dirty="0" smtClean="0">
              <a:latin typeface="Times New Roman" panose="02020603050405020304" pitchFamily="18" charset="0"/>
              <a:cs typeface="Times New Roman" panose="02020603050405020304" pitchFamily="18" charset="0"/>
            </a:endParaRPr>
          </a:p>
          <a:p>
            <a:pPr>
              <a:lnSpc>
                <a:spcPct val="150000"/>
              </a:lnSpc>
            </a:pPr>
            <a:r>
              <a:rPr lang="en-US" altLang="zh-CN" sz="2400" b="1" i="1" dirty="0" smtClean="0">
                <a:latin typeface="Times New Roman" panose="02020603050405020304" pitchFamily="18" charset="0"/>
                <a:cs typeface="Times New Roman" panose="02020603050405020304" pitchFamily="18" charset="0"/>
              </a:rPr>
              <a:t>Q5: What did Oliver do with the help of the garbage now?</a:t>
            </a:r>
            <a:endParaRPr lang="en-US" altLang="zh-CN" sz="2400" b="1" i="1" dirty="0" smtClean="0">
              <a:latin typeface="Times New Roman" panose="02020603050405020304" pitchFamily="18" charset="0"/>
              <a:cs typeface="Times New Roman" panose="02020603050405020304" pitchFamily="18" charset="0"/>
            </a:endParaRPr>
          </a:p>
          <a:p>
            <a:pPr>
              <a:lnSpc>
                <a:spcPct val="150000"/>
              </a:lnSpc>
            </a:pPr>
            <a:r>
              <a:rPr lang="en-US" altLang="zh-CN" sz="2400" b="1" i="1" dirty="0" smtClean="0">
                <a:latin typeface="Times New Roman" panose="02020603050405020304" pitchFamily="18" charset="0"/>
                <a:cs typeface="Times New Roman" panose="02020603050405020304" pitchFamily="18" charset="0"/>
              </a:rPr>
              <a:t>Q6: How did the garbage men feel with the amusement brought by Oliver?</a:t>
            </a:r>
            <a:endParaRPr lang="en-US" altLang="zh-CN" sz="2400" b="1" i="1" dirty="0" smtClean="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2380459" y="676175"/>
            <a:ext cx="6547305" cy="500137"/>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dirty="0">
              <a:solidFill>
                <a:srgbClr val="FF0066"/>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323941" y="6292"/>
            <a:ext cx="8660339" cy="596296"/>
            <a:chOff x="975709" y="3879"/>
            <a:chExt cx="8660339" cy="596296"/>
          </a:xfrm>
        </p:grpSpPr>
        <p:sp>
          <p:nvSpPr>
            <p:cNvPr id="11"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16" name="矩形 15"/>
          <p:cNvSpPr/>
          <p:nvPr/>
        </p:nvSpPr>
        <p:spPr>
          <a:xfrm>
            <a:off x="903761" y="3510524"/>
            <a:ext cx="10814686" cy="2862322"/>
          </a:xfrm>
          <a:prstGeom prst="rect">
            <a:avLst/>
          </a:prstGeom>
          <a:ln w="31750">
            <a:solidFill>
              <a:srgbClr val="92D050"/>
            </a:solidFill>
          </a:ln>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情节构思</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思路</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Para. 2</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：当庞大的环卫车矗立在</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前时，这一定与他想象的有出入。一阵紧张过后，</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因为真心喜欢</a:t>
            </a:r>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rPr>
              <a:t>环卫</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车靠近并爬进了车中驾驶座。在</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Lawrence</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的指导下，</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模仿着握住方向盘，有模有样地驾驶环卫车。正是这个可爱的</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Oliver</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给艰辛工作、苦累缠身的</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Gad</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Lawrence</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带来了快乐。</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71134" y="129508"/>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2076853" y="-579980"/>
            <a:ext cx="615553" cy="201254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标题 1"/>
          <p:cNvSpPr txBox="1"/>
          <p:nvPr/>
        </p:nvSpPr>
        <p:spPr bwMode="auto">
          <a:xfrm>
            <a:off x="516588" y="782796"/>
            <a:ext cx="4043362" cy="527402"/>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j-cs"/>
              </a:rPr>
              <a:t>Predict the plot -1</a:t>
            </a:r>
            <a:endParaRPr kumimoji="0" lang="zh-CN" altLang="en-US" sz="32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j-cs"/>
            </a:endParaRPr>
          </a:p>
        </p:txBody>
      </p:sp>
      <p:sp>
        <p:nvSpPr>
          <p:cNvPr id="8" name="内容占位符 2"/>
          <p:cNvSpPr txBox="1"/>
          <p:nvPr/>
        </p:nvSpPr>
        <p:spPr>
          <a:xfrm>
            <a:off x="556779" y="2134128"/>
            <a:ext cx="11468154" cy="4448151"/>
          </a:xfrm>
          <a:prstGeom prst="rect">
            <a:avLst/>
          </a:prstGeom>
          <a:ln>
            <a:solidFill>
              <a:srgbClr val="FF33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indent="0">
              <a:buNone/>
            </a:pP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br>
              <a:rPr kumimoji="0" lang="en-US" altLang="zh-CN" sz="24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rPr>
            </a:br>
            <a:r>
              <a:rPr kumimoji="0" lang="en-US" altLang="zh-CN" sz="2400" b="1" i="1"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rPr>
              <a:t> </a:t>
            </a:r>
            <a:r>
              <a:rPr lang="en-US" altLang="zh-CN" sz="24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Hearing </a:t>
            </a:r>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this, the little boy smiled.</a:t>
            </a:r>
            <a:endPar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b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b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2600" b="1" i="0" u="none" strike="noStrike" kern="1200" cap="none" spc="0" normalizeH="0" baseline="0" noProof="0" dirty="0" smtClean="0">
              <a:ln>
                <a:noFill/>
              </a:ln>
              <a:solidFill>
                <a:sysClr val="windowText" lastClr="000000"/>
              </a:solidFill>
              <a:effectLst/>
              <a:uLnTx/>
              <a:uFillTx/>
              <a:latin typeface="Calibri" panose="020F0502020204030204"/>
              <a:ea typeface="宋体" panose="02010600030101010101" pitchFamily="2" charset="-122"/>
              <a:cs typeface="+mn-cs"/>
            </a:endParaRPr>
          </a:p>
          <a:p>
            <a:pPr marL="0" lvl="0" indent="266700" algn="just">
              <a:spcBef>
                <a:spcPts val="0"/>
              </a:spcBef>
              <a:buNone/>
            </a:pPr>
            <a:endPar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266700" algn="just">
              <a:lnSpc>
                <a:spcPct val="150000"/>
              </a:lnSpc>
              <a:spcBef>
                <a:spcPts val="0"/>
              </a:spcBef>
              <a:buNone/>
            </a:pP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266700" algn="just">
              <a:lnSpc>
                <a:spcPct val="150000"/>
              </a:lnSpc>
              <a:spcBef>
                <a:spcPts val="0"/>
              </a:spcBef>
              <a:buNone/>
            </a:pPr>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Oliver got nervous when the loud truck was right there in front of them.</a:t>
            </a:r>
            <a:endParaRPr kumimoji="0" lang="zh-CN" altLang="zh-CN" sz="2600" b="1" i="1"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972242" y="2547995"/>
            <a:ext cx="4246966" cy="452439"/>
          </a:xfrm>
          <a:prstGeom prst="rect">
            <a:avLst/>
          </a:prstGeom>
          <a:noFill/>
          <a:ln w="254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1752243" y="5804235"/>
            <a:ext cx="1572053" cy="317776"/>
          </a:xfrm>
          <a:prstGeom prst="rect">
            <a:avLst/>
          </a:prstGeom>
          <a:noFill/>
          <a:ln w="254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箭头连接符 10"/>
          <p:cNvCxnSpPr/>
          <p:nvPr/>
        </p:nvCxnSpPr>
        <p:spPr>
          <a:xfrm>
            <a:off x="2538270" y="3015622"/>
            <a:ext cx="200933" cy="528753"/>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cxnSp>
        <p:nvCxnSpPr>
          <p:cNvPr id="12" name="直接箭头连接符 11"/>
          <p:cNvCxnSpPr/>
          <p:nvPr/>
        </p:nvCxnSpPr>
        <p:spPr>
          <a:xfrm flipV="1">
            <a:off x="2739203" y="3972635"/>
            <a:ext cx="987008" cy="1942615"/>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sp>
        <p:nvSpPr>
          <p:cNvPr id="13" name="TextBox 7"/>
          <p:cNvSpPr txBox="1">
            <a:spLocks noChangeArrowheads="1"/>
          </p:cNvSpPr>
          <p:nvPr/>
        </p:nvSpPr>
        <p:spPr bwMode="auto">
          <a:xfrm>
            <a:off x="671711" y="3695678"/>
            <a:ext cx="2709104"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zh-CN"/>
            </a:defPPr>
            <a:lvl1pPr marR="0" lvl="0" indent="0" fontAlgn="auto">
              <a:lnSpc>
                <a:spcPct val="100000"/>
              </a:lnSpc>
              <a:spcBef>
                <a:spcPts val="0"/>
              </a:spcBef>
              <a:spcAft>
                <a:spcPts val="0"/>
              </a:spcAft>
              <a:buClrTx/>
              <a:buSzTx/>
              <a:buFontTx/>
              <a:buNone/>
              <a:defRPr sz="2200" b="1" kern="0">
                <a:solidFill>
                  <a:prstClr val="white"/>
                </a:solidFill>
                <a:latin typeface="Arial" panose="020B0604020202020204" pitchFamily="34" charset="0"/>
                <a:ea typeface="宋体" panose="02010600030101010101" pitchFamily="2" charset="-122"/>
              </a:defRPr>
            </a:lvl1pPr>
            <a:lvl2pPr marL="742950" indent="-285750">
              <a:defRPr>
                <a:solidFill>
                  <a:schemeClr val="lt1"/>
                </a:solidFill>
                <a:latin typeface="Arial" panose="020B0604020202020204" pitchFamily="34" charset="0"/>
                <a:ea typeface="宋体" panose="02010600030101010101" pitchFamily="2" charset="-122"/>
              </a:defRPr>
            </a:lvl2pPr>
            <a:lvl3pPr marL="1143000" indent="-228600">
              <a:defRPr>
                <a:solidFill>
                  <a:schemeClr val="lt1"/>
                </a:solidFill>
                <a:latin typeface="Arial" panose="020B0604020202020204" pitchFamily="34" charset="0"/>
                <a:ea typeface="宋体" panose="02010600030101010101" pitchFamily="2" charset="-122"/>
              </a:defRPr>
            </a:lvl3pPr>
            <a:lvl4pPr marL="1600200" indent="-228600">
              <a:defRPr>
                <a:solidFill>
                  <a:schemeClr val="lt1"/>
                </a:solidFill>
                <a:latin typeface="Arial" panose="020B0604020202020204" pitchFamily="34" charset="0"/>
                <a:ea typeface="宋体" panose="02010600030101010101" pitchFamily="2" charset="-122"/>
              </a:defRPr>
            </a:lvl4pPr>
            <a:lvl5pPr marL="2057400" indent="-228600">
              <a:defRPr>
                <a:solidFill>
                  <a:schemeClr val="lt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9pPr>
          </a:lstStyle>
          <a:p>
            <a:r>
              <a:rPr lang="en-US" altLang="zh-CN" dirty="0"/>
              <a:t>Oliver</a:t>
            </a:r>
            <a:r>
              <a:rPr lang="en-US" altLang="zh-CN" dirty="0" smtClean="0"/>
              <a:t>’s </a:t>
            </a:r>
            <a:r>
              <a:rPr lang="en-US" altLang="zh-CN" dirty="0"/>
              <a:t>reflection: </a:t>
            </a:r>
            <a:endParaRPr lang="zh-CN" altLang="en-US" dirty="0"/>
          </a:p>
        </p:txBody>
      </p:sp>
      <p:sp>
        <p:nvSpPr>
          <p:cNvPr id="14" name="TextBox 8"/>
          <p:cNvSpPr txBox="1">
            <a:spLocks noChangeArrowheads="1"/>
          </p:cNvSpPr>
          <p:nvPr/>
        </p:nvSpPr>
        <p:spPr bwMode="auto">
          <a:xfrm>
            <a:off x="3537419" y="3663985"/>
            <a:ext cx="2430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kern="0" cap="none" spc="0" normalizeH="0" baseline="0">
                <a:ln>
                  <a:noFill/>
                </a:ln>
                <a:solidFill>
                  <a:srgbClr val="FF0000"/>
                </a:solidFill>
                <a:effectLst/>
                <a:uLnTx/>
                <a:uFillTx/>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400" dirty="0" smtClean="0"/>
              <a:t>excited</a:t>
            </a:r>
            <a:endParaRPr lang="en-US" altLang="zh-CN" sz="2400" dirty="0"/>
          </a:p>
        </p:txBody>
      </p:sp>
      <p:sp>
        <p:nvSpPr>
          <p:cNvPr id="15" name="TextBox 9"/>
          <p:cNvSpPr txBox="1">
            <a:spLocks noChangeArrowheads="1"/>
          </p:cNvSpPr>
          <p:nvPr/>
        </p:nvSpPr>
        <p:spPr bwMode="auto">
          <a:xfrm>
            <a:off x="665098" y="4301132"/>
            <a:ext cx="2709104"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zh-CN"/>
            </a:defPPr>
            <a:lvl1pPr>
              <a:defRPr sz="2600"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lvl="0">
              <a:defRPr/>
            </a:pPr>
            <a:r>
              <a:rPr lang="en-US" altLang="zh-CN" sz="2200" kern="0" dirty="0" smtClean="0">
                <a:solidFill>
                  <a:prstClr val="white"/>
                </a:solidFill>
              </a:rPr>
              <a:t>father’ </a:t>
            </a:r>
            <a:r>
              <a:rPr lang="en-US" altLang="zh-CN" sz="2200" kern="0" dirty="0">
                <a:solidFill>
                  <a:prstClr val="white"/>
                </a:solidFill>
              </a:rPr>
              <a:t>s</a:t>
            </a:r>
            <a:r>
              <a:rPr kumimoji="0" lang="en-US" altLang="zh-CN" sz="2200" b="1" i="0" u="none" strike="noStrike" kern="0" cap="none" spc="0" normalizeH="0" baseline="0" noProof="0" dirty="0" smtClean="0">
                <a:ln>
                  <a:noFill/>
                </a:ln>
                <a:solidFill>
                  <a:prstClr val="white"/>
                </a:solidFill>
                <a:effectLst/>
                <a:uLnTx/>
                <a:uFillTx/>
              </a:rPr>
              <a:t> reflection</a:t>
            </a:r>
            <a:endParaRPr kumimoji="0" lang="zh-CN" altLang="en-US" sz="2200" b="1" i="0" u="none" strike="noStrike" kern="0" cap="none" spc="0" normalizeH="0" baseline="0" noProof="0" dirty="0">
              <a:ln>
                <a:noFill/>
              </a:ln>
              <a:solidFill>
                <a:prstClr val="white"/>
              </a:solidFill>
              <a:effectLst/>
              <a:uLnTx/>
              <a:uFillTx/>
            </a:endParaRPr>
          </a:p>
        </p:txBody>
      </p:sp>
      <p:sp>
        <p:nvSpPr>
          <p:cNvPr id="16" name="右箭头 10"/>
          <p:cNvSpPr/>
          <p:nvPr/>
        </p:nvSpPr>
        <p:spPr>
          <a:xfrm flipV="1">
            <a:off x="6009277" y="3851717"/>
            <a:ext cx="612775" cy="92075"/>
          </a:xfrm>
          <a:prstGeom prst="rightArrow">
            <a:avLst/>
          </a:prstGeom>
          <a:solidFill>
            <a:srgbClr val="0000FF"/>
          </a:solidFill>
          <a:ln w="41275" cap="flat" cmpd="sng" algn="ctr">
            <a:solidFill>
              <a:srgbClr val="0000FF"/>
            </a:solid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7" name="TextBox 11"/>
          <p:cNvSpPr txBox="1">
            <a:spLocks noChangeArrowheads="1"/>
          </p:cNvSpPr>
          <p:nvPr/>
        </p:nvSpPr>
        <p:spPr bwMode="auto">
          <a:xfrm>
            <a:off x="3580282" y="4292569"/>
            <a:ext cx="238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rgbClr val="0000FF"/>
                </a:solidFill>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confused </a:t>
            </a:r>
            <a:endParaRPr kumimoji="0" lang="zh-CN" altLang="en-US"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endParaRPr>
          </a:p>
        </p:txBody>
      </p:sp>
      <p:sp>
        <p:nvSpPr>
          <p:cNvPr id="18" name="矩形 17"/>
          <p:cNvSpPr/>
          <p:nvPr/>
        </p:nvSpPr>
        <p:spPr>
          <a:xfrm>
            <a:off x="6521766" y="2847607"/>
            <a:ext cx="2077126" cy="549374"/>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problem</a:t>
            </a:r>
            <a:endParaRPr kumimoji="0" lang="zh-CN" altLang="en-US"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矩形 18"/>
          <p:cNvSpPr/>
          <p:nvPr/>
        </p:nvSpPr>
        <p:spPr>
          <a:xfrm>
            <a:off x="3805001" y="4986663"/>
            <a:ext cx="3460766" cy="547845"/>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further problem</a:t>
            </a:r>
            <a:endParaRPr kumimoji="0" lang="zh-CN" altLang="en-US"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矩形 19"/>
          <p:cNvSpPr/>
          <p:nvPr/>
        </p:nvSpPr>
        <p:spPr>
          <a:xfrm>
            <a:off x="622219" y="3544375"/>
            <a:ext cx="10895672" cy="1287659"/>
          </a:xfrm>
          <a:prstGeom prst="rect">
            <a:avLst/>
          </a:prstGeom>
          <a:noFill/>
          <a:ln w="571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9"/>
          <p:cNvSpPr>
            <a:spLocks noChangeArrowheads="1"/>
          </p:cNvSpPr>
          <p:nvPr/>
        </p:nvSpPr>
        <p:spPr bwMode="auto">
          <a:xfrm>
            <a:off x="516589" y="1465980"/>
            <a:ext cx="7345362" cy="55403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sz="30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Trace the hidden clues </a:t>
            </a:r>
            <a:r>
              <a:rPr lang="en-US" altLang="zh-CN"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 the given sentences</a:t>
            </a:r>
            <a:endParaRPr lang="zh-CN" altLang="en-US"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 Box 5"/>
          <p:cNvSpPr txBox="1">
            <a:spLocks noChangeArrowheads="1"/>
          </p:cNvSpPr>
          <p:nvPr/>
        </p:nvSpPr>
        <p:spPr bwMode="auto">
          <a:xfrm>
            <a:off x="7086507" y="3608651"/>
            <a:ext cx="214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0000FF"/>
                </a:solidFill>
                <a:effectLst/>
                <a:uLnTx/>
                <a:uFillTx/>
                <a:ea typeface="宋体" panose="02010600030101010101" pitchFamily="2" charset="-122"/>
              </a:rPr>
              <a:t>inspired</a:t>
            </a:r>
            <a:endParaRPr kumimoji="0" lang="en-US" altLang="zh-CN" sz="2400" b="0" i="0" u="none" strike="noStrike" kern="0" cap="none" spc="0" normalizeH="0" baseline="0" noProof="0" dirty="0">
              <a:ln>
                <a:noFill/>
              </a:ln>
              <a:solidFill>
                <a:srgbClr val="0000FF"/>
              </a:solidFill>
              <a:effectLst/>
              <a:uLnTx/>
              <a:uFillTx/>
              <a:latin typeface="Arial Black" panose="020B0A04020102020204" pitchFamily="34" charset="0"/>
              <a:ea typeface="宋体" panose="02010600030101010101" pitchFamily="2" charset="-122"/>
            </a:endParaRPr>
          </a:p>
        </p:txBody>
      </p:sp>
      <p:sp>
        <p:nvSpPr>
          <p:cNvPr id="23" name="右箭头 17"/>
          <p:cNvSpPr/>
          <p:nvPr/>
        </p:nvSpPr>
        <p:spPr>
          <a:xfrm flipV="1">
            <a:off x="6004292" y="4438598"/>
            <a:ext cx="612775" cy="92075"/>
          </a:xfrm>
          <a:prstGeom prst="rightArrow">
            <a:avLst/>
          </a:prstGeom>
          <a:solidFill>
            <a:srgbClr val="0000FF"/>
          </a:solidFill>
          <a:ln w="41275"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Text Box 5"/>
          <p:cNvSpPr txBox="1">
            <a:spLocks noChangeArrowheads="1"/>
          </p:cNvSpPr>
          <p:nvPr/>
        </p:nvSpPr>
        <p:spPr bwMode="auto">
          <a:xfrm>
            <a:off x="7022282" y="4237110"/>
            <a:ext cx="1784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kern="0" cap="none" spc="0" normalizeH="0" baseline="0">
                <a:ln>
                  <a:noFill/>
                </a:ln>
                <a:solidFill>
                  <a:srgbClr val="0000FF"/>
                </a:solidFill>
                <a:effectLst/>
                <a:uLnTx/>
                <a:uFillTx/>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delighted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circle(in)">
                                      <p:cBhvr>
                                        <p:cTn id="7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p:bldP spid="15" grpId="0" animBg="1"/>
      <p:bldP spid="16" grpId="0" animBg="1"/>
      <p:bldP spid="17" grpId="0"/>
      <p:bldP spid="18" grpId="0" animBg="1"/>
      <p:bldP spid="19" grpId="0" animBg="1"/>
      <p:bldP spid="20" grpId="0" animBg="1"/>
      <p:bldP spid="22" grpId="0"/>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68045" y="3276600"/>
            <a:ext cx="9177020" cy="3581400"/>
          </a:xfrm>
          <a:prstGeom prst="rect">
            <a:avLst/>
          </a:prstGeom>
        </p:spPr>
      </p:pic>
      <p:sp>
        <p:nvSpPr>
          <p:cNvPr id="2" name="矩形 1"/>
          <p:cNvSpPr/>
          <p:nvPr/>
        </p:nvSpPr>
        <p:spPr>
          <a:xfrm>
            <a:off x="930910" y="445135"/>
            <a:ext cx="9699625" cy="2440940"/>
          </a:xfrm>
          <a:prstGeom prst="rect">
            <a:avLst/>
          </a:prstGeom>
        </p:spPr>
        <p:txBody>
          <a:bodyPr wrap="square">
            <a:noAutofit/>
          </a:bodyPr>
          <a:lstStyle/>
          <a:p>
            <a:pPr marL="457200" lvl="0" indent="-457200" algn="l">
              <a:lnSpc>
                <a:spcPct val="150000"/>
              </a:lnSpc>
              <a:buFont typeface="Arial" panose="020B0604020202020204" pitchFamily="34" charset="0"/>
              <a:buChar char="•"/>
              <a:defRPr/>
            </a:pPr>
            <a:r>
              <a:rPr lang="zh-CN" altLang="en-US" sz="2800" b="1" dirty="0">
                <a:solidFill>
                  <a:srgbClr val="0000FF"/>
                </a:solidFill>
                <a:latin typeface="楷体" panose="02010609060101010101" pitchFamily="49" charset="-122"/>
                <a:ea typeface="楷体" panose="02010609060101010101" pitchFamily="49" charset="-122"/>
              </a:rPr>
              <a:t>基于情节合理设计的读后续</a:t>
            </a:r>
            <a:r>
              <a:rPr lang="zh-CN" altLang="en-US" sz="2800" b="1" dirty="0" smtClean="0">
                <a:solidFill>
                  <a:srgbClr val="0000FF"/>
                </a:solidFill>
                <a:latin typeface="楷体" panose="02010609060101010101" pitchFamily="49" charset="-122"/>
                <a:ea typeface="楷体" panose="02010609060101010101" pitchFamily="49" charset="-122"/>
              </a:rPr>
              <a:t>写训练课</a:t>
            </a:r>
            <a:endParaRPr lang="en-US" altLang="zh-CN" sz="4400" b="1" dirty="0">
              <a:solidFill>
                <a:srgbClr val="0000FF"/>
              </a:solidFill>
              <a:latin typeface="楷体" panose="02010609060101010101" pitchFamily="49" charset="-122"/>
              <a:ea typeface="楷体" panose="02010609060101010101" pitchFamily="49" charset="-122"/>
            </a:endParaRPr>
          </a:p>
          <a:p>
            <a:pPr lvl="0" algn="ctr">
              <a:lnSpc>
                <a:spcPct val="150000"/>
              </a:lnSpc>
              <a:defRPr/>
            </a:pPr>
            <a:r>
              <a:rPr lang="zh-CN" altLang="en-US" sz="4400" b="1" dirty="0" smtClean="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喜欢环卫车的小</a:t>
            </a:r>
            <a:r>
              <a:rPr lang="en-US" altLang="zh-CN" sz="4400" b="1" dirty="0" smtClean="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Oliver</a:t>
            </a:r>
            <a:endParaRPr lang="en-US" altLang="zh-CN" sz="4400" b="1" dirty="0" smtClean="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50000"/>
              </a:lnSpc>
              <a:defRPr/>
            </a:pPr>
            <a:r>
              <a:rPr lang="zh-CN" altLang="en-US" sz="2000" b="1" dirty="0" smtClean="0">
                <a:latin typeface="Times New Roman" panose="02020603050405020304" pitchFamily="18" charset="0"/>
                <a:ea typeface="楷体" panose="02010609060101010101" pitchFamily="49" charset="-122"/>
                <a:cs typeface="Times New Roman" panose="02020603050405020304" pitchFamily="18" charset="0"/>
              </a:rPr>
              <a:t>杭州</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二中 许丽</a:t>
            </a:r>
            <a:r>
              <a:rPr lang="zh-CN" altLang="en-US" sz="2000" b="1" dirty="0" smtClean="0">
                <a:latin typeface="Times New Roman" panose="02020603050405020304" pitchFamily="18" charset="0"/>
                <a:ea typeface="楷体" panose="02010609060101010101" pitchFamily="49" charset="-122"/>
                <a:cs typeface="Times New Roman" panose="02020603050405020304" pitchFamily="18" charset="0"/>
              </a:rPr>
              <a:t>君</a:t>
            </a:r>
            <a:endParaRPr lang="en-US" altLang="zh-CN" sz="4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67537" y="-623220"/>
            <a:ext cx="615553" cy="1999380"/>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21" name="标题 1"/>
          <p:cNvSpPr>
            <a:spLocks noGrp="1"/>
          </p:cNvSpPr>
          <p:nvPr>
            <p:ph type="title"/>
          </p:nvPr>
        </p:nvSpPr>
        <p:spPr bwMode="auto">
          <a:xfrm>
            <a:off x="356225" y="784330"/>
            <a:ext cx="4043362" cy="638175"/>
          </a:xfr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normAutofit fontScale="90000"/>
          </a:bodyPr>
          <a:lstStyle/>
          <a:p>
            <a:pPr>
              <a:lnSpc>
                <a:spcPct val="100000"/>
              </a:lnSpc>
            </a:pPr>
            <a:r>
              <a:rPr lang="en-US" altLang="zh-CN" sz="3600" b="1" dirty="0">
                <a:solidFill>
                  <a:srgbClr val="FF0000"/>
                </a:solidFill>
                <a:latin typeface="Calibri" panose="020F0502020204030204"/>
                <a:ea typeface="宋体" panose="02010600030101010101" pitchFamily="2" charset="-122"/>
                <a:cs typeface="+mj-cs"/>
              </a:rPr>
              <a:t>Predict the plot-2</a:t>
            </a:r>
            <a:endParaRPr lang="zh-CN" altLang="en-US" sz="3600" b="1" dirty="0">
              <a:solidFill>
                <a:srgbClr val="FF0000"/>
              </a:solidFill>
              <a:latin typeface="Calibri" panose="020F0502020204030204"/>
              <a:ea typeface="宋体" panose="02010600030101010101" pitchFamily="2" charset="-122"/>
              <a:cs typeface="+mj-cs"/>
            </a:endParaRPr>
          </a:p>
        </p:txBody>
      </p:sp>
      <p:sp>
        <p:nvSpPr>
          <p:cNvPr id="22" name="内容占位符 2"/>
          <p:cNvSpPr txBox="1"/>
          <p:nvPr/>
        </p:nvSpPr>
        <p:spPr bwMode="auto">
          <a:xfrm>
            <a:off x="252572" y="2021017"/>
            <a:ext cx="11139327" cy="1157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266700" algn="just">
              <a:lnSpc>
                <a:spcPct val="150000"/>
              </a:lnSpc>
              <a:spcBef>
                <a:spcPts val="0"/>
              </a:spcBef>
              <a:buNone/>
            </a:pP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266700" algn="just">
              <a:lnSpc>
                <a:spcPct val="150000"/>
              </a:lnSpc>
              <a:spcBef>
                <a:spcPts val="0"/>
              </a:spcBef>
              <a:buNone/>
            </a:pPr>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Oliver got nervous when the loud truck was right there in front of them</a:t>
            </a:r>
            <a:r>
              <a:rPr lang="en-US" altLang="zh-CN" sz="24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b="1" i="1" dirty="0">
              <a:solidFill>
                <a:sysClr val="windowText" lastClr="000000"/>
              </a:solidFill>
              <a:latin typeface="Calibri" panose="020F0502020204030204"/>
              <a:ea typeface="宋体" panose="02010600030101010101" pitchFamily="2" charset="-122"/>
            </a:endParaRPr>
          </a:p>
        </p:txBody>
      </p:sp>
      <p:sp>
        <p:nvSpPr>
          <p:cNvPr id="23" name="矩形 22"/>
          <p:cNvSpPr/>
          <p:nvPr/>
        </p:nvSpPr>
        <p:spPr>
          <a:xfrm>
            <a:off x="570217" y="2636512"/>
            <a:ext cx="2452384" cy="420852"/>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4" name="直接箭头连接符 23"/>
          <p:cNvCxnSpPr/>
          <p:nvPr/>
        </p:nvCxnSpPr>
        <p:spPr>
          <a:xfrm flipH="1">
            <a:off x="3175004" y="3009248"/>
            <a:ext cx="312880" cy="715967"/>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sp>
        <p:nvSpPr>
          <p:cNvPr id="25" name="TextBox 7"/>
          <p:cNvSpPr txBox="1">
            <a:spLocks noChangeArrowheads="1"/>
          </p:cNvSpPr>
          <p:nvPr/>
        </p:nvSpPr>
        <p:spPr bwMode="auto">
          <a:xfrm>
            <a:off x="356225" y="3725215"/>
            <a:ext cx="11334750" cy="461665"/>
          </a:xfrm>
          <a:prstGeom prst="rect">
            <a:avLst/>
          </a:prstGeom>
          <a:noFill/>
          <a:ln w="57150">
            <a:solidFill>
              <a:srgbClr val="00B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400" b="1" dirty="0" smtClean="0">
                <a:solidFill>
                  <a:srgbClr val="0000FF"/>
                </a:solidFill>
              </a:rPr>
              <a:t>Oliver’s activity after being encouraged by father and garbage men.</a:t>
            </a:r>
            <a:endParaRPr lang="en-US" altLang="zh-CN" sz="2400" b="1" dirty="0">
              <a:solidFill>
                <a:srgbClr val="0000FF"/>
              </a:solidFill>
            </a:endParaRPr>
          </a:p>
        </p:txBody>
      </p:sp>
      <p:sp>
        <p:nvSpPr>
          <p:cNvPr id="26" name="矩形 25"/>
          <p:cNvSpPr/>
          <p:nvPr/>
        </p:nvSpPr>
        <p:spPr>
          <a:xfrm>
            <a:off x="1540251" y="4802312"/>
            <a:ext cx="2215204"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b="1" dirty="0">
                <a:solidFill>
                  <a:srgbClr val="0000FF"/>
                </a:solidFill>
                <a:latin typeface="Times New Roman" panose="02020603050405020304" pitchFamily="18" charset="0"/>
                <a:cs typeface="Times New Roman" panose="02020603050405020304" pitchFamily="18" charset="0"/>
              </a:rPr>
              <a:t>Resolution</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27" name="右箭头 9"/>
          <p:cNvSpPr/>
          <p:nvPr/>
        </p:nvSpPr>
        <p:spPr>
          <a:xfrm flipV="1">
            <a:off x="3755455" y="4888832"/>
            <a:ext cx="714375" cy="198437"/>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矩形 27"/>
          <p:cNvSpPr/>
          <p:nvPr/>
        </p:nvSpPr>
        <p:spPr>
          <a:xfrm>
            <a:off x="4645773" y="4733660"/>
            <a:ext cx="1871663"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b="1" dirty="0">
                <a:solidFill>
                  <a:srgbClr val="0000FF"/>
                </a:solidFill>
                <a:latin typeface="Times New Roman" panose="02020603050405020304" pitchFamily="18" charset="0"/>
                <a:cs typeface="Times New Roman" panose="02020603050405020304" pitchFamily="18" charset="0"/>
              </a:rPr>
              <a:t>result?</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29" name="TextBox 11"/>
          <p:cNvSpPr txBox="1">
            <a:spLocks noChangeArrowheads="1"/>
          </p:cNvSpPr>
          <p:nvPr/>
        </p:nvSpPr>
        <p:spPr bwMode="auto">
          <a:xfrm>
            <a:off x="1540251" y="5487848"/>
            <a:ext cx="10150724" cy="523220"/>
          </a:xfrm>
          <a:prstGeom prst="rect">
            <a:avLst/>
          </a:prstGeom>
          <a:noFill/>
          <a:ln w="28575">
            <a:solidFill>
              <a:srgbClr val="3333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smtClean="0">
                <a:solidFill>
                  <a:srgbClr val="FF0000"/>
                </a:solidFill>
                <a:latin typeface="Times New Roman" panose="02020603050405020304" pitchFamily="18" charset="0"/>
                <a:cs typeface="Times New Roman" panose="02020603050405020304" pitchFamily="18" charset="0"/>
              </a:rPr>
              <a:t>His </a:t>
            </a:r>
            <a:r>
              <a:rPr lang="en-US" altLang="zh-CN" sz="2800" b="1" dirty="0">
                <a:solidFill>
                  <a:srgbClr val="FF0000"/>
                </a:solidFill>
                <a:latin typeface="Times New Roman" panose="02020603050405020304" pitchFamily="18" charset="0"/>
                <a:cs typeface="Times New Roman" panose="02020603050405020304" pitchFamily="18" charset="0"/>
              </a:rPr>
              <a:t>simple kind act also lit up the workers’ otherwise boring day. </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0" name="矩形 9"/>
          <p:cNvSpPr>
            <a:spLocks noChangeArrowheads="1"/>
          </p:cNvSpPr>
          <p:nvPr/>
        </p:nvSpPr>
        <p:spPr bwMode="auto">
          <a:xfrm>
            <a:off x="356225" y="1579536"/>
            <a:ext cx="7345362" cy="55403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sz="30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Trace the hidden clues </a:t>
            </a:r>
            <a:r>
              <a:rPr lang="en-US" altLang="zh-CN"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 the given sentences</a:t>
            </a:r>
            <a:endParaRPr lang="zh-CN" altLang="en-US"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down)">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ircle(in)">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6978" y="1060302"/>
            <a:ext cx="10473069" cy="5157309"/>
          </a:xfrm>
          <a:prstGeom prst="rect">
            <a:avLst/>
          </a:prstGeom>
          <a:noFill/>
        </p:spPr>
        <p:txBody>
          <a:bodyPr wrap="square" rtlCol="0">
            <a:spAutoFit/>
          </a:bodyPr>
          <a:lstStyle/>
          <a:p>
            <a:pPr>
              <a:lnSpc>
                <a:spcPct val="200000"/>
              </a:lnSpc>
            </a:pPr>
            <a:r>
              <a:rPr lang="zh-CN" altLang="en-US" sz="2400" b="1" dirty="0">
                <a:solidFill>
                  <a:srgbClr val="0000FF"/>
                </a:solidFill>
                <a:latin typeface="Arial Rounded MT Bold" panose="020F0704030504030204" pitchFamily="34" charset="0"/>
              </a:rPr>
              <a:t>从父亲的视角提炼</a:t>
            </a:r>
            <a:r>
              <a:rPr lang="zh-CN" altLang="en-US" sz="2400" b="1" dirty="0" smtClean="0">
                <a:solidFill>
                  <a:srgbClr val="0000FF"/>
                </a:solidFill>
                <a:latin typeface="Arial Rounded MT Bold" panose="020F0704030504030204" pitchFamily="34" charset="0"/>
              </a:rPr>
              <a:t>主题</a:t>
            </a:r>
            <a:endParaRPr lang="zh-CN" altLang="en-US" sz="2400" b="1" dirty="0">
              <a:solidFill>
                <a:srgbClr val="0000FF"/>
              </a:solidFill>
              <a:latin typeface="Arial Rounded MT Bold" panose="020F0704030504030204" pitchFamily="34" charset="0"/>
            </a:endParaRPr>
          </a:p>
          <a:p>
            <a:pPr>
              <a:lnSpc>
                <a:spcPct val="200000"/>
              </a:lnSpc>
            </a:pPr>
            <a:r>
              <a:rPr lang="zh-CN" altLang="en-US" sz="2400" b="1" dirty="0" smtClean="0">
                <a:solidFill>
                  <a:srgbClr val="FF0000"/>
                </a:solidFill>
                <a:latin typeface="Arial Rounded MT Bold" panose="020F0704030504030204" pitchFamily="34" charset="0"/>
              </a:rPr>
              <a:t>主题提炼式结尾</a:t>
            </a:r>
            <a:r>
              <a:rPr lang="zh-CN" altLang="en-US" sz="2400" b="1" dirty="0" smtClean="0">
                <a:latin typeface="Arial Rounded MT Bold" panose="020F0704030504030204" pitchFamily="34" charset="0"/>
              </a:rPr>
              <a:t>：</a:t>
            </a:r>
            <a:endParaRPr lang="en-US" altLang="zh-CN" sz="2400" b="1" dirty="0" smtClean="0">
              <a:latin typeface="Arial Rounded MT Bold" panose="020F0704030504030204" pitchFamily="34" charset="0"/>
            </a:endParaRPr>
          </a:p>
          <a:p>
            <a:pPr>
              <a:lnSpc>
                <a:spcPct val="200000"/>
              </a:lnSpc>
            </a:pPr>
            <a:r>
              <a:rPr lang="en-US" altLang="zh-CN" sz="2400" b="1" dirty="0" smtClean="0">
                <a:latin typeface="Arial Rounded MT Bold" panose="020F0704030504030204" pitchFamily="34" charset="0"/>
              </a:rPr>
              <a:t>The father showered the warm-hearted men in string of thanks and he was well aware that this joyful moment, little as it was, had stirred sparkling ripples and lighted up what seemed to be a dull world. </a:t>
            </a:r>
            <a:endParaRPr lang="en-US" altLang="zh-CN" sz="2400" b="1" dirty="0" smtClean="0">
              <a:latin typeface="Arial Rounded MT Bold" panose="020F0704030504030204" pitchFamily="34" charset="0"/>
            </a:endParaRPr>
          </a:p>
          <a:p>
            <a:pPr>
              <a:lnSpc>
                <a:spcPct val="200000"/>
              </a:lnSpc>
            </a:pPr>
            <a:r>
              <a:rPr lang="zh-CN" altLang="en-US" sz="2400" b="1" dirty="0" smtClean="0">
                <a:latin typeface="Arial Rounded MT Bold" panose="020F0704030504030204" pitchFamily="34" charset="0"/>
              </a:rPr>
              <a:t>父亲对两位热心人表示了一连串的感谢， 他很清楚，这个快乐的时刻虽然不大，却激起了闪闪发光的涟漪，照亮了一个似乎沉闷的世界。</a:t>
            </a:r>
            <a:endParaRPr lang="en-US" altLang="zh-CN" sz="2400" b="1" dirty="0" smtClean="0">
              <a:latin typeface="Arial Rounded MT Bold" panose="020F0704030504030204" pitchFamily="34" charset="0"/>
            </a:endParaRPr>
          </a:p>
        </p:txBody>
      </p:sp>
      <p:grpSp>
        <p:nvGrpSpPr>
          <p:cNvPr id="3" name="组合 2"/>
          <p:cNvGrpSpPr/>
          <p:nvPr/>
        </p:nvGrpSpPr>
        <p:grpSpPr>
          <a:xfrm>
            <a:off x="584687" y="268214"/>
            <a:ext cx="9314225" cy="596296"/>
            <a:chOff x="1329919" y="288961"/>
            <a:chExt cx="10577829" cy="596296"/>
          </a:xfrm>
        </p:grpSpPr>
        <p:sp>
          <p:nvSpPr>
            <p:cNvPr id="4" name="文本框 3"/>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精彩结尾点主题：</a:t>
              </a:r>
              <a:r>
                <a:rPr lang="en-US" altLang="zh-CN" sz="2200" dirty="0" smtClean="0"/>
                <a:t>promoting the theme</a:t>
              </a:r>
              <a:endParaRPr lang="en-US" altLang="zh-CN" sz="2200" dirty="0"/>
            </a:p>
          </p:txBody>
        </p:sp>
        <p:grpSp>
          <p:nvGrpSpPr>
            <p:cNvPr id="5" name="组合 4"/>
            <p:cNvGrpSpPr/>
            <p:nvPr/>
          </p:nvGrpSpPr>
          <p:grpSpPr>
            <a:xfrm>
              <a:off x="1329919" y="288961"/>
              <a:ext cx="2488772" cy="596296"/>
              <a:chOff x="975709" y="3879"/>
              <a:chExt cx="2488772" cy="596296"/>
            </a:xfrm>
          </p:grpSpPr>
          <p:pic>
            <p:nvPicPr>
              <p:cNvPr id="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865181" y="103279"/>
                <a:ext cx="599300"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文本框 7"/>
              <p:cNvSpPr txBox="1"/>
              <p:nvPr/>
            </p:nvSpPr>
            <p:spPr>
              <a:xfrm>
                <a:off x="1136303" y="71194"/>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Writing</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4687" y="1127050"/>
            <a:ext cx="10473069" cy="5078313"/>
          </a:xfrm>
          <a:prstGeom prst="rect">
            <a:avLst/>
          </a:prstGeom>
          <a:noFill/>
        </p:spPr>
        <p:txBody>
          <a:bodyPr wrap="square" rtlCol="0">
            <a:spAutoFit/>
          </a:bodyPr>
          <a:lstStyle/>
          <a:p>
            <a:pPr>
              <a:lnSpc>
                <a:spcPct val="150000"/>
              </a:lnSpc>
            </a:pPr>
            <a:r>
              <a:rPr lang="zh-CN" altLang="en-US" sz="2400" b="1" dirty="0">
                <a:solidFill>
                  <a:srgbClr val="0000FF"/>
                </a:solidFill>
                <a:latin typeface="Arial Rounded MT Bold" panose="020F0704030504030204" pitchFamily="34" charset="0"/>
              </a:rPr>
              <a:t>从作者的视角提炼</a:t>
            </a:r>
            <a:r>
              <a:rPr lang="zh-CN" altLang="en-US" sz="2400" b="1" dirty="0" smtClean="0">
                <a:solidFill>
                  <a:srgbClr val="0000FF"/>
                </a:solidFill>
                <a:latin typeface="Arial Rounded MT Bold" panose="020F0704030504030204" pitchFamily="34" charset="0"/>
              </a:rPr>
              <a:t>主题</a:t>
            </a:r>
            <a:endParaRPr lang="zh-CN" altLang="en-US" sz="2400" b="1" dirty="0">
              <a:solidFill>
                <a:srgbClr val="0000FF"/>
              </a:solidFill>
              <a:latin typeface="Arial Rounded MT Bold" panose="020F0704030504030204" pitchFamily="34" charset="0"/>
            </a:endParaRPr>
          </a:p>
          <a:p>
            <a:pPr>
              <a:lnSpc>
                <a:spcPct val="150000"/>
              </a:lnSpc>
            </a:pPr>
            <a:r>
              <a:rPr lang="zh-CN" altLang="en-US" sz="2400" b="1" dirty="0" smtClean="0">
                <a:solidFill>
                  <a:srgbClr val="FF0000"/>
                </a:solidFill>
                <a:latin typeface="Arial Rounded MT Bold" panose="020F0704030504030204" pitchFamily="34" charset="0"/>
              </a:rPr>
              <a:t>情感升华式结尾</a:t>
            </a:r>
            <a:r>
              <a:rPr lang="zh-CN" altLang="en-US" sz="2400" b="1" dirty="0" smtClean="0">
                <a:latin typeface="Arial Rounded MT Bold" panose="020F0704030504030204" pitchFamily="34" charset="0"/>
              </a:rPr>
              <a:t>：</a:t>
            </a:r>
            <a:endParaRPr lang="en-US" altLang="zh-CN" sz="2400" b="1" dirty="0" smtClean="0">
              <a:latin typeface="Arial Rounded MT Bold" panose="020F0704030504030204" pitchFamily="34" charset="0"/>
            </a:endParaRPr>
          </a:p>
          <a:p>
            <a:pPr>
              <a:lnSpc>
                <a:spcPct val="150000"/>
              </a:lnSpc>
            </a:pPr>
            <a:r>
              <a:rPr lang="en-US" altLang="zh-CN" sz="2400" b="1" dirty="0" smtClean="0">
                <a:latin typeface="Arial Rounded MT Bold" panose="020F0704030504030204" pitchFamily="34" charset="0"/>
              </a:rPr>
              <a:t>Oliver hugged them and expressed his deep love to them. In Oliver’s mind, they did what they could to help others. Standing aside, the father learned what his three-year-old son taught him-every worker deserves to be respected. </a:t>
            </a:r>
            <a:endParaRPr lang="en-US" altLang="zh-CN" sz="2400" b="1" dirty="0" smtClean="0">
              <a:latin typeface="Arial Rounded MT Bold" panose="020F0704030504030204" pitchFamily="34" charset="0"/>
            </a:endParaRPr>
          </a:p>
          <a:p>
            <a:pPr>
              <a:lnSpc>
                <a:spcPct val="150000"/>
              </a:lnSpc>
            </a:pPr>
            <a:r>
              <a:rPr lang="zh-CN" altLang="en-US" sz="2400" b="1" dirty="0" smtClean="0">
                <a:latin typeface="Arial Rounded MT Bold" panose="020F0704030504030204" pitchFamily="34" charset="0"/>
              </a:rPr>
              <a:t>奥利弗拥抱了他们，向他们表达了深深的爱。在奥利弗看来，他们尽了自己所能去帮助别人。站在一旁，这位父亲学到老他三岁儿子教给他的东西</a:t>
            </a:r>
            <a:r>
              <a:rPr lang="en-US" altLang="zh-CN" sz="2400" b="1" dirty="0" smtClean="0">
                <a:latin typeface="Arial Rounded MT Bold" panose="020F0704030504030204" pitchFamily="34" charset="0"/>
              </a:rPr>
              <a:t>---</a:t>
            </a:r>
            <a:r>
              <a:rPr lang="zh-CN" altLang="en-US" sz="2400" b="1" dirty="0" smtClean="0">
                <a:latin typeface="Arial Rounded MT Bold" panose="020F0704030504030204" pitchFamily="34" charset="0"/>
              </a:rPr>
              <a:t>每个工人都应该收到尊重。</a:t>
            </a:r>
            <a:endParaRPr lang="en-US" altLang="zh-CN" sz="2400" b="1" dirty="0" smtClean="0">
              <a:latin typeface="Arial Rounded MT Bold" panose="020F0704030504030204" pitchFamily="34" charset="0"/>
            </a:endParaRPr>
          </a:p>
        </p:txBody>
      </p:sp>
      <p:grpSp>
        <p:nvGrpSpPr>
          <p:cNvPr id="3" name="组合 2"/>
          <p:cNvGrpSpPr/>
          <p:nvPr/>
        </p:nvGrpSpPr>
        <p:grpSpPr>
          <a:xfrm>
            <a:off x="584687" y="268214"/>
            <a:ext cx="9314225" cy="596296"/>
            <a:chOff x="1329919" y="288961"/>
            <a:chExt cx="10577829" cy="596296"/>
          </a:xfrm>
        </p:grpSpPr>
        <p:sp>
          <p:nvSpPr>
            <p:cNvPr id="5" name="文本框 4"/>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精彩结尾点主题：</a:t>
              </a:r>
              <a:r>
                <a:rPr lang="en-US" altLang="zh-CN" sz="2200" dirty="0" smtClean="0"/>
                <a:t>promoting the theme</a:t>
              </a:r>
              <a:endParaRPr lang="en-US" altLang="zh-CN" sz="2200" dirty="0"/>
            </a:p>
          </p:txBody>
        </p:sp>
        <p:grpSp>
          <p:nvGrpSpPr>
            <p:cNvPr id="6" name="组合 5"/>
            <p:cNvGrpSpPr/>
            <p:nvPr/>
          </p:nvGrpSpPr>
          <p:grpSpPr>
            <a:xfrm>
              <a:off x="1329919" y="288961"/>
              <a:ext cx="2488772" cy="596296"/>
              <a:chOff x="975709" y="3879"/>
              <a:chExt cx="2488772" cy="596296"/>
            </a:xfrm>
          </p:grpSpPr>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2865181" y="103279"/>
                <a:ext cx="599300"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136303" y="68797"/>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Writing</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59220" y="862124"/>
            <a:ext cx="10951534" cy="5632311"/>
          </a:xfrm>
          <a:prstGeom prst="rect">
            <a:avLst/>
          </a:prstGeom>
          <a:noFill/>
        </p:spPr>
        <p:txBody>
          <a:bodyPr wrap="square" rtlCol="0">
            <a:spAutoFit/>
          </a:bodyPr>
          <a:lstStyle/>
          <a:p>
            <a:pPr>
              <a:lnSpc>
                <a:spcPct val="150000"/>
              </a:lnSpc>
            </a:pPr>
            <a:r>
              <a:rPr lang="zh-CN" altLang="en-US" sz="2400" b="1" dirty="0">
                <a:solidFill>
                  <a:srgbClr val="0000FF"/>
                </a:solidFill>
                <a:latin typeface="Arial Rounded MT Bold" panose="020F0704030504030204" pitchFamily="34" charset="0"/>
              </a:rPr>
              <a:t>从作者的视角提炼</a:t>
            </a:r>
            <a:r>
              <a:rPr lang="zh-CN" altLang="en-US" sz="2400" b="1" dirty="0" smtClean="0">
                <a:solidFill>
                  <a:srgbClr val="0000FF"/>
                </a:solidFill>
                <a:latin typeface="Arial Rounded MT Bold" panose="020F0704030504030204" pitchFamily="34" charset="0"/>
              </a:rPr>
              <a:t>主题</a:t>
            </a:r>
            <a:endParaRPr lang="zh-CN" altLang="en-US" sz="2400" b="1" dirty="0">
              <a:solidFill>
                <a:srgbClr val="0000FF"/>
              </a:solidFill>
              <a:latin typeface="Arial Rounded MT Bold" panose="020F0704030504030204" pitchFamily="34" charset="0"/>
            </a:endParaRPr>
          </a:p>
          <a:p>
            <a:pPr>
              <a:lnSpc>
                <a:spcPct val="150000"/>
              </a:lnSpc>
            </a:pPr>
            <a:r>
              <a:rPr lang="zh-CN" altLang="en-US" sz="2400" b="1" dirty="0" smtClean="0">
                <a:solidFill>
                  <a:srgbClr val="FF0000"/>
                </a:solidFill>
                <a:latin typeface="Arial Rounded MT Bold" panose="020F0704030504030204" pitchFamily="34" charset="0"/>
              </a:rPr>
              <a:t>画面定格和情感升华结合结尾</a:t>
            </a:r>
            <a:r>
              <a:rPr lang="zh-CN" altLang="en-US" sz="2400" b="1" dirty="0" smtClean="0">
                <a:latin typeface="Arial Rounded MT Bold" panose="020F0704030504030204" pitchFamily="34" charset="0"/>
              </a:rPr>
              <a:t>：</a:t>
            </a:r>
            <a:endParaRPr lang="en-US" altLang="zh-CN" sz="2400" b="1" dirty="0" smtClean="0">
              <a:latin typeface="Arial Rounded MT Bold" panose="020F0704030504030204" pitchFamily="34" charset="0"/>
            </a:endParaRPr>
          </a:p>
          <a:p>
            <a:pPr>
              <a:lnSpc>
                <a:spcPct val="150000"/>
              </a:lnSpc>
            </a:pPr>
            <a:r>
              <a:rPr lang="en-US" altLang="zh-CN" sz="2400" b="1" dirty="0" smtClean="0">
                <a:latin typeface="Arial Rounded MT Bold" panose="020F0704030504030204" pitchFamily="34" charset="0"/>
              </a:rPr>
              <a:t>Oliver clapped his hands and chuckled. Hearing the giggles, the garbage men felt their fatigue and boredom melted away. The father was astounded to learn that his son brought them so much joy, they were appreciated for his everyday wave. Eyes moistening, the father hugged his son affectionately, savoring the taste of friendship between strangers.</a:t>
            </a:r>
            <a:endParaRPr lang="en-US" altLang="zh-CN" sz="2400" b="1" dirty="0" smtClean="0">
              <a:latin typeface="Arial Rounded MT Bold" panose="020F0704030504030204" pitchFamily="34" charset="0"/>
            </a:endParaRPr>
          </a:p>
          <a:p>
            <a:pPr>
              <a:lnSpc>
                <a:spcPct val="150000"/>
              </a:lnSpc>
            </a:pPr>
            <a:r>
              <a:rPr lang="zh-CN" altLang="en-US" sz="2400" b="1" dirty="0" smtClean="0">
                <a:latin typeface="Arial Rounded MT Bold" panose="020F0704030504030204" pitchFamily="34" charset="0"/>
              </a:rPr>
              <a:t>奥利弗</a:t>
            </a:r>
            <a:r>
              <a:rPr lang="zh-CN" altLang="en-US" sz="2400" b="1" dirty="0">
                <a:latin typeface="Arial Rounded MT Bold" panose="020F0704030504030204" pitchFamily="34" charset="0"/>
              </a:rPr>
              <a:t>拍</a:t>
            </a:r>
            <a:r>
              <a:rPr lang="zh-CN" altLang="en-US" sz="2400" b="1" dirty="0" smtClean="0">
                <a:latin typeface="Arial Rounded MT Bold" panose="020F0704030504030204" pitchFamily="34" charset="0"/>
              </a:rPr>
              <a:t>着手，咯咯地笑了起来。听到咯咯的笑声，环卫工觉得他们的疲劳和无聊都消失了。父亲惊讶地发现他的儿子给他们带来了这么多的快乐。他们很感激他每天挥手。父亲热泪盈眶，深情地拥抱着儿子，品尝着陌生人之间友谊的滋味。</a:t>
            </a:r>
            <a:endParaRPr lang="en-US" altLang="zh-CN" sz="2400" b="1" dirty="0" smtClean="0">
              <a:latin typeface="Arial Rounded MT Bold" panose="020F0704030504030204" pitchFamily="34" charset="0"/>
            </a:endParaRPr>
          </a:p>
        </p:txBody>
      </p:sp>
      <p:grpSp>
        <p:nvGrpSpPr>
          <p:cNvPr id="3" name="组合 2"/>
          <p:cNvGrpSpPr/>
          <p:nvPr/>
        </p:nvGrpSpPr>
        <p:grpSpPr>
          <a:xfrm>
            <a:off x="839869" y="192287"/>
            <a:ext cx="9314225" cy="596296"/>
            <a:chOff x="1329919" y="288961"/>
            <a:chExt cx="10577829" cy="596296"/>
          </a:xfrm>
        </p:grpSpPr>
        <p:sp>
          <p:nvSpPr>
            <p:cNvPr id="5" name="文本框 4"/>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精彩结尾点主题：</a:t>
              </a:r>
              <a:r>
                <a:rPr lang="en-US" altLang="zh-CN" sz="2200" dirty="0" smtClean="0"/>
                <a:t>promoting the theme</a:t>
              </a:r>
              <a:endParaRPr lang="en-US" altLang="zh-CN" sz="2200" dirty="0"/>
            </a:p>
          </p:txBody>
        </p:sp>
        <p:grpSp>
          <p:nvGrpSpPr>
            <p:cNvPr id="6" name="组合 5"/>
            <p:cNvGrpSpPr/>
            <p:nvPr/>
          </p:nvGrpSpPr>
          <p:grpSpPr>
            <a:xfrm>
              <a:off x="1329919" y="288961"/>
              <a:ext cx="2488772" cy="596296"/>
              <a:chOff x="975709" y="3879"/>
              <a:chExt cx="2488772" cy="596296"/>
            </a:xfrm>
          </p:grpSpPr>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2865181" y="103279"/>
                <a:ext cx="599300"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136303" y="71194"/>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Writing</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8564" y="1477925"/>
            <a:ext cx="10473069" cy="3970318"/>
          </a:xfrm>
          <a:prstGeom prst="rect">
            <a:avLst/>
          </a:prstGeom>
          <a:noFill/>
        </p:spPr>
        <p:txBody>
          <a:bodyPr wrap="square" rtlCol="0">
            <a:spAutoFit/>
          </a:bodyPr>
          <a:lstStyle/>
          <a:p>
            <a:pPr>
              <a:lnSpc>
                <a:spcPct val="150000"/>
              </a:lnSpc>
            </a:pPr>
            <a:r>
              <a:rPr lang="zh-CN" altLang="en-US" sz="2400" b="1" dirty="0">
                <a:solidFill>
                  <a:srgbClr val="0000FF"/>
                </a:solidFill>
                <a:latin typeface="Arial Rounded MT Bold" panose="020F0704030504030204" pitchFamily="34" charset="0"/>
              </a:rPr>
              <a:t>从作者的视角提炼</a:t>
            </a:r>
            <a:r>
              <a:rPr lang="zh-CN" altLang="en-US" sz="2400" b="1" dirty="0" smtClean="0">
                <a:solidFill>
                  <a:srgbClr val="0000FF"/>
                </a:solidFill>
                <a:latin typeface="Arial Rounded MT Bold" panose="020F0704030504030204" pitchFamily="34" charset="0"/>
              </a:rPr>
              <a:t>主题</a:t>
            </a:r>
            <a:endParaRPr lang="zh-CN" altLang="en-US" sz="2400" b="1" dirty="0">
              <a:solidFill>
                <a:srgbClr val="0000FF"/>
              </a:solidFill>
              <a:latin typeface="Arial Rounded MT Bold" panose="020F0704030504030204" pitchFamily="34" charset="0"/>
            </a:endParaRPr>
          </a:p>
          <a:p>
            <a:pPr>
              <a:lnSpc>
                <a:spcPct val="150000"/>
              </a:lnSpc>
            </a:pPr>
            <a:r>
              <a:rPr lang="zh-CN" altLang="en-US" sz="2400" b="1" dirty="0" smtClean="0">
                <a:solidFill>
                  <a:srgbClr val="FF0000"/>
                </a:solidFill>
                <a:latin typeface="Arial Rounded MT Bold" panose="020F0704030504030204" pitchFamily="34" charset="0"/>
              </a:rPr>
              <a:t>主题提炼式结尾</a:t>
            </a:r>
            <a:r>
              <a:rPr lang="zh-CN" altLang="en-US" sz="2400" b="1" dirty="0" smtClean="0">
                <a:latin typeface="Arial Rounded MT Bold" panose="020F0704030504030204" pitchFamily="34" charset="0"/>
              </a:rPr>
              <a:t>：</a:t>
            </a:r>
            <a:endParaRPr lang="en-US" altLang="zh-CN" sz="2400" b="1" dirty="0" smtClean="0">
              <a:latin typeface="Arial Rounded MT Bold" panose="020F0704030504030204" pitchFamily="34" charset="0"/>
            </a:endParaRPr>
          </a:p>
          <a:p>
            <a:pPr>
              <a:lnSpc>
                <a:spcPct val="150000"/>
              </a:lnSpc>
            </a:pPr>
            <a:r>
              <a:rPr lang="en-US" altLang="zh-CN" sz="2400" b="1" dirty="0" smtClean="0">
                <a:latin typeface="Arial Rounded MT Bold" panose="020F0704030504030204" pitchFamily="34" charset="0"/>
              </a:rPr>
              <a:t>The garbage truck drove away, but what remained was Oliver’s joy and gratification. And what Oliver didn’t know was that his simple kind act also lit up the workers’ otherwise boring day. </a:t>
            </a:r>
            <a:endParaRPr lang="en-US" altLang="zh-CN" sz="2400" b="1" dirty="0" smtClean="0">
              <a:latin typeface="Arial Rounded MT Bold" panose="020F0704030504030204" pitchFamily="34" charset="0"/>
            </a:endParaRPr>
          </a:p>
          <a:p>
            <a:pPr>
              <a:lnSpc>
                <a:spcPct val="150000"/>
              </a:lnSpc>
            </a:pPr>
            <a:r>
              <a:rPr lang="zh-CN" altLang="en-US" sz="2400" b="1" dirty="0" smtClean="0">
                <a:latin typeface="Arial Rounded MT Bold" panose="020F0704030504030204" pitchFamily="34" charset="0"/>
              </a:rPr>
              <a:t>垃圾车开走了，但留下的是奥利弗的喜悦和满足。奥利弗不知道的是， 他这简单友好的举动也点亮了两位工人原本无聊的一天。</a:t>
            </a:r>
            <a:endParaRPr lang="en-US" altLang="zh-CN" sz="2400" b="1" dirty="0" smtClean="0">
              <a:latin typeface="Arial Rounded MT Bold" panose="020F0704030504030204" pitchFamily="34" charset="0"/>
            </a:endParaRPr>
          </a:p>
        </p:txBody>
      </p:sp>
      <p:grpSp>
        <p:nvGrpSpPr>
          <p:cNvPr id="3" name="组合 2"/>
          <p:cNvGrpSpPr/>
          <p:nvPr/>
        </p:nvGrpSpPr>
        <p:grpSpPr>
          <a:xfrm>
            <a:off x="1009989" y="502131"/>
            <a:ext cx="9314225" cy="596296"/>
            <a:chOff x="1329919" y="288961"/>
            <a:chExt cx="10577829" cy="596296"/>
          </a:xfrm>
        </p:grpSpPr>
        <p:sp>
          <p:nvSpPr>
            <p:cNvPr id="5" name="文本框 4"/>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精彩结尾点主题：</a:t>
              </a:r>
              <a:r>
                <a:rPr lang="en-US" altLang="zh-CN" sz="2200" dirty="0" smtClean="0"/>
                <a:t>promoting the theme</a:t>
              </a:r>
              <a:endParaRPr lang="en-US" altLang="zh-CN" sz="2200" dirty="0"/>
            </a:p>
          </p:txBody>
        </p:sp>
        <p:grpSp>
          <p:nvGrpSpPr>
            <p:cNvPr id="6" name="组合 5"/>
            <p:cNvGrpSpPr/>
            <p:nvPr/>
          </p:nvGrpSpPr>
          <p:grpSpPr>
            <a:xfrm>
              <a:off x="1329919" y="288961"/>
              <a:ext cx="2488772" cy="596296"/>
              <a:chOff x="975709" y="3879"/>
              <a:chExt cx="2488772" cy="596296"/>
            </a:xfrm>
          </p:grpSpPr>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2865181" y="103279"/>
                <a:ext cx="599300"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136303" y="71194"/>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Writing</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8366" y="1695597"/>
            <a:ext cx="10473069" cy="3416320"/>
          </a:xfrm>
          <a:prstGeom prst="rect">
            <a:avLst/>
          </a:prstGeom>
          <a:noFill/>
        </p:spPr>
        <p:txBody>
          <a:bodyPr wrap="square" rtlCol="0">
            <a:spAutoFit/>
          </a:bodyPr>
          <a:lstStyle/>
          <a:p>
            <a:pPr>
              <a:lnSpc>
                <a:spcPct val="150000"/>
              </a:lnSpc>
            </a:pPr>
            <a:r>
              <a:rPr lang="zh-CN" altLang="en-US" sz="2400" b="1" dirty="0">
                <a:solidFill>
                  <a:srgbClr val="0000FF"/>
                </a:solidFill>
                <a:latin typeface="Arial Rounded MT Bold" panose="020F0704030504030204" pitchFamily="34" charset="0"/>
              </a:rPr>
              <a:t>从作者的视角提炼</a:t>
            </a:r>
            <a:r>
              <a:rPr lang="zh-CN" altLang="en-US" sz="2400" b="1" dirty="0" smtClean="0">
                <a:solidFill>
                  <a:srgbClr val="0000FF"/>
                </a:solidFill>
                <a:latin typeface="Arial Rounded MT Bold" panose="020F0704030504030204" pitchFamily="34" charset="0"/>
              </a:rPr>
              <a:t>主题</a:t>
            </a:r>
            <a:endParaRPr lang="zh-CN" altLang="en-US" sz="2400" b="1" dirty="0">
              <a:solidFill>
                <a:srgbClr val="0000FF"/>
              </a:solidFill>
              <a:latin typeface="Arial Rounded MT Bold" panose="020F0704030504030204" pitchFamily="34" charset="0"/>
            </a:endParaRPr>
          </a:p>
          <a:p>
            <a:pPr>
              <a:lnSpc>
                <a:spcPct val="150000"/>
              </a:lnSpc>
            </a:pPr>
            <a:r>
              <a:rPr lang="zh-CN" altLang="en-US" sz="2400" b="1" dirty="0" smtClean="0">
                <a:solidFill>
                  <a:srgbClr val="FF0000"/>
                </a:solidFill>
                <a:latin typeface="Arial Rounded MT Bold" panose="020F0704030504030204" pitchFamily="34" charset="0"/>
              </a:rPr>
              <a:t>情感升华式结尾</a:t>
            </a:r>
            <a:r>
              <a:rPr lang="zh-CN" altLang="en-US" sz="2400" b="1" dirty="0" smtClean="0">
                <a:latin typeface="Arial Rounded MT Bold" panose="020F0704030504030204" pitchFamily="34" charset="0"/>
              </a:rPr>
              <a:t>：</a:t>
            </a:r>
            <a:endParaRPr lang="en-US" altLang="zh-CN" sz="2400" b="1" dirty="0" smtClean="0">
              <a:latin typeface="Arial Rounded MT Bold" panose="020F0704030504030204" pitchFamily="34" charset="0"/>
            </a:endParaRPr>
          </a:p>
          <a:p>
            <a:pPr>
              <a:lnSpc>
                <a:spcPct val="150000"/>
              </a:lnSpc>
            </a:pPr>
            <a:r>
              <a:rPr lang="en-US" altLang="zh-CN" sz="2400" b="1" dirty="0" smtClean="0">
                <a:latin typeface="Arial Rounded MT Bold" panose="020F0704030504030204" pitchFamily="34" charset="0"/>
              </a:rPr>
              <a:t>It was little Oliver’s love that turned this stinking garbage truck into a pleasing job truck, brightening our world. </a:t>
            </a:r>
            <a:endParaRPr lang="en-US" altLang="zh-CN" sz="2400" b="1" dirty="0" smtClean="0">
              <a:latin typeface="Arial Rounded MT Bold" panose="020F0704030504030204" pitchFamily="34" charset="0"/>
            </a:endParaRPr>
          </a:p>
          <a:p>
            <a:pPr>
              <a:lnSpc>
                <a:spcPct val="150000"/>
              </a:lnSpc>
            </a:pPr>
            <a:r>
              <a:rPr lang="zh-CN" altLang="en-US" sz="2400" b="1" dirty="0" smtClean="0">
                <a:latin typeface="Arial Rounded MT Bold" panose="020F0704030504030204" pitchFamily="34" charset="0"/>
              </a:rPr>
              <a:t>是小奥利弗的爱让这辆恶臭的垃圾车变成了一辆令人愉悦的工作车，照亮了我们的世界。</a:t>
            </a:r>
            <a:endParaRPr lang="en-US" altLang="zh-CN" sz="2400" b="1" dirty="0" smtClean="0">
              <a:latin typeface="Arial Rounded MT Bold" panose="020F0704030504030204" pitchFamily="34" charset="0"/>
            </a:endParaRPr>
          </a:p>
        </p:txBody>
      </p:sp>
      <p:grpSp>
        <p:nvGrpSpPr>
          <p:cNvPr id="3" name="组合 2"/>
          <p:cNvGrpSpPr/>
          <p:nvPr/>
        </p:nvGrpSpPr>
        <p:grpSpPr>
          <a:xfrm>
            <a:off x="1084418" y="597823"/>
            <a:ext cx="9314225" cy="596296"/>
            <a:chOff x="1329919" y="288961"/>
            <a:chExt cx="10577829" cy="596296"/>
          </a:xfrm>
        </p:grpSpPr>
        <p:sp>
          <p:nvSpPr>
            <p:cNvPr id="5" name="文本框 4"/>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smtClean="0"/>
                <a:t>精彩结尾点主题：</a:t>
              </a:r>
              <a:r>
                <a:rPr lang="en-US" altLang="zh-CN" sz="2200" dirty="0" smtClean="0"/>
                <a:t>promoting the theme</a:t>
              </a:r>
              <a:endParaRPr lang="en-US" altLang="zh-CN" sz="2200" dirty="0"/>
            </a:p>
          </p:txBody>
        </p:sp>
        <p:grpSp>
          <p:nvGrpSpPr>
            <p:cNvPr id="6" name="组合 5"/>
            <p:cNvGrpSpPr/>
            <p:nvPr/>
          </p:nvGrpSpPr>
          <p:grpSpPr>
            <a:xfrm>
              <a:off x="1329919" y="288961"/>
              <a:ext cx="2488772" cy="596296"/>
              <a:chOff x="975709" y="3879"/>
              <a:chExt cx="2488772" cy="596296"/>
            </a:xfrm>
          </p:grpSpPr>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2865181" y="103279"/>
                <a:ext cx="599300"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056005" y="73406"/>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Writing</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234407" y="495656"/>
            <a:ext cx="11560570" cy="5784350"/>
            <a:chOff x="1674724" y="1896428"/>
            <a:chExt cx="3859030" cy="833120"/>
          </a:xfrm>
          <a:solidFill>
            <a:schemeClr val="bg1"/>
          </a:solidFill>
        </p:grpSpPr>
        <p:sp>
          <p:nvSpPr>
            <p:cNvPr id="4" name="圆角矩形 8"/>
            <p:cNvSpPr/>
            <p:nvPr>
              <p:custDataLst>
                <p:tags r:id="rId2"/>
              </p:custDataLst>
            </p:nvPr>
          </p:nvSpPr>
          <p:spPr>
            <a:xfrm>
              <a:off x="1848800" y="1896428"/>
              <a:ext cx="3684954" cy="833120"/>
            </a:xfrm>
            <a:prstGeom prst="roundRect">
              <a:avLst>
                <a:gd name="adj" fmla="val 8286"/>
              </a:avLst>
            </a:prstGeom>
            <a:grp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49172" y="694786"/>
            <a:ext cx="10202499" cy="5386090"/>
          </a:xfrm>
          <a:prstGeom prst="rect">
            <a:avLst/>
          </a:prstGeom>
          <a:solidFill>
            <a:schemeClr val="bg1"/>
          </a:solidFill>
        </p:spPr>
        <p:txBody>
          <a:bodyPr wrap="square">
            <a:spAutoFit/>
          </a:bodyPr>
          <a:lstStyle/>
          <a:p>
            <a:pPr algn="l" fontAlgn="ct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Possible Version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b="1" kern="100" dirty="0" smtClean="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indent="266700" algn="just">
              <a:lnSpc>
                <a:spcPct val="150000"/>
              </a:lnSpc>
            </a:pPr>
            <a:r>
              <a:rPr lang="en-US" altLang="zh-CN" sz="24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Hearing </a:t>
            </a:r>
            <a:r>
              <a:rPr lang="en-US" altLang="zh-CN" sz="2400" b="1" i="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this, the little boy smiled</a:t>
            </a:r>
            <a:r>
              <a:rPr lang="en-US" altLang="zh-CN" sz="24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Every cell in his body woke up as he longingly pictured himself getting close to that magnetic giant- the garbage truck. Right away, he struggled to get down from the window before dashing forward to the door, clumsily but swiftly. No sooner had he succeeded in putting on his little shoes than he flew out like an agile little bird. Immature face glowing with sheer exhilaration, the 3-year-old headed directly for his destination, leaving his parents behind, and here it was-the truck was lying before the family, just within their reach.</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233690" y="274636"/>
            <a:ext cx="11560570" cy="5661061"/>
            <a:chOff x="1674724" y="1896428"/>
            <a:chExt cx="3859030" cy="833120"/>
          </a:xfrm>
          <a:solidFill>
            <a:schemeClr val="bg1"/>
          </a:solidFill>
        </p:grpSpPr>
        <p:sp>
          <p:nvSpPr>
            <p:cNvPr id="4" name="圆角矩形 8"/>
            <p:cNvSpPr/>
            <p:nvPr>
              <p:custDataLst>
                <p:tags r:id="rId2"/>
              </p:custDataLst>
            </p:nvPr>
          </p:nvSpPr>
          <p:spPr>
            <a:xfrm>
              <a:off x="1848800" y="1896428"/>
              <a:ext cx="3684954" cy="833120"/>
            </a:xfrm>
            <a:prstGeom prst="roundRect">
              <a:avLst>
                <a:gd name="adj" fmla="val 8286"/>
              </a:avLst>
            </a:prstGeom>
            <a:grp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148455" y="576671"/>
            <a:ext cx="10493447" cy="5262979"/>
          </a:xfrm>
          <a:prstGeom prst="rect">
            <a:avLst/>
          </a:prstGeom>
          <a:noFill/>
        </p:spPr>
        <p:txBody>
          <a:bodyPr wrap="square">
            <a:spAutoFit/>
          </a:bodyPr>
          <a:lstStyle/>
          <a:p>
            <a:pPr algn="just" fontAlgn="ct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Possible Version </a:t>
            </a:r>
            <a:r>
              <a:rPr lang="en-US"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fontAlgn="ct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8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Oliver </a:t>
            </a:r>
            <a:r>
              <a:rPr lang="en-US" altLang="zh-CN" sz="2800" b="1" i="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got nervous when the loud truck was right there in front of them</a:t>
            </a:r>
            <a:r>
              <a:rPr lang="en-US" altLang="zh-CN" sz="28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In the tedious sound made by this big machine, he was nailed to the spot, eyes widened with amazement. At that moment, the truck door cracked open. Out came the two garbage men with beaming smiles in their faces, “Nice to meet you, little man!” then, much to great astonishment, Oliver returned his friends a big smile and gave them a big hug. Mild sunshine washed over his cheeks, dying them somewhat reddish. This unusual encounter, which spoke volumes about innocence and sincerity, brought sunshine into everyone’s heart.</a:t>
            </a:r>
            <a:endParaRPr lang="en-US" altLang="zh-CN" sz="2800" b="1" i="1" kern="0" dirty="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615094"/>
            <a:ext cx="11560570" cy="5313095"/>
            <a:chOff x="1674724" y="1896428"/>
            <a:chExt cx="3859030" cy="833120"/>
          </a:xfrm>
          <a:solidFill>
            <a:schemeClr val="bg1"/>
          </a:solidFill>
        </p:grpSpPr>
        <p:sp>
          <p:nvSpPr>
            <p:cNvPr id="4" name="圆角矩形 8"/>
            <p:cNvSpPr/>
            <p:nvPr>
              <p:custDataLst>
                <p:tags r:id="rId2"/>
              </p:custDataLst>
            </p:nvPr>
          </p:nvSpPr>
          <p:spPr>
            <a:xfrm>
              <a:off x="1848800" y="1896428"/>
              <a:ext cx="3684954" cy="833120"/>
            </a:xfrm>
            <a:prstGeom prst="roundRect">
              <a:avLst>
                <a:gd name="adj" fmla="val 8286"/>
              </a:avLst>
            </a:prstGeom>
            <a:grp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089025" y="501650"/>
            <a:ext cx="10654030" cy="5077460"/>
          </a:xfrm>
          <a:prstGeom prst="rect">
            <a:avLst/>
          </a:prstGeom>
          <a:noFill/>
        </p:spPr>
        <p:txBody>
          <a:bodyPr wrap="square">
            <a:spAutoFit/>
          </a:bodyPr>
          <a:lstStyle/>
          <a:p>
            <a:pPr algn="just" fontAlgn="ctr">
              <a:lnSpc>
                <a:spcPct val="150000"/>
              </a:lnSpc>
            </a:pP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a:t>
            </a:r>
            <a:r>
              <a:rPr lang="en-US" altLang="zh-CN" sz="2400" b="1" kern="10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ctr">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400" b="1" i="1" kern="0" dirty="0" smtClean="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sym typeface="+mn-ea"/>
              </a:rPr>
              <a:t>:</a:t>
            </a:r>
            <a:endParaRPr lang="en-US" altLang="zh-CN" sz="2400" b="1" i="1" kern="0" dirty="0" smtClean="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sym typeface="+mn-ea"/>
            </a:endParaRPr>
          </a:p>
          <a:p>
            <a:pPr algn="just" fontAlgn="ctr">
              <a:lnSpc>
                <a:spcPct val="150000"/>
              </a:lnSpc>
            </a:pPr>
            <a:r>
              <a:rPr lang="en-US" altLang="zh-CN" sz="2400" b="1" i="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Hearing this, the little boy smiled</a:t>
            </a:r>
            <a:r>
              <a:rPr lang="en-US" altLang="zh-CN" sz="24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Without any momentary hesitation, an affirmative answer escaped his lips. It was just a long-awaited dream that kept playing in his mind. The metallic sound  from the chattering engine may be considered as the most melodious note to him. So fascinated was he by the mysterious garbage truck that he utterly soaked up the fantastic imagination amid children’s pure curiosity and pleasure. Then like a shot, Oliver pulled his father and dashed to take a closer look at his friends.</a:t>
            </a:r>
            <a:endParaRPr lang="en-US" altLang="zh-CN" sz="2400" b="1" i="1" kern="0" dirty="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50422" y="573281"/>
            <a:ext cx="11560570" cy="5313095"/>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bg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1056640" y="315595"/>
            <a:ext cx="10654030" cy="5570855"/>
          </a:xfrm>
          <a:prstGeom prst="rect">
            <a:avLst/>
          </a:prstGeom>
          <a:noFill/>
        </p:spPr>
        <p:txBody>
          <a:bodyPr wrap="square">
            <a:noAutofit/>
          </a:bodyPr>
          <a:lstStyle/>
          <a:p>
            <a:pPr indent="0" algn="just" fontAlgn="ctr">
              <a:lnSpc>
                <a:spcPts val="3480"/>
              </a:lnSpc>
            </a:pP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Possible Version </a:t>
            </a:r>
            <a:r>
              <a:rPr lang="en-US"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a:t>
            </a:r>
            <a:endParaRPr lang="en-US"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just" fontAlgn="ctr">
              <a:lnSpc>
                <a:spcPts val="3480"/>
              </a:lnSpc>
            </a:pP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0" algn="just" fontAlgn="ctr">
              <a:lnSpc>
                <a:spcPts val="3480"/>
              </a:lnSpc>
            </a:pPr>
            <a:r>
              <a:rPr lang="en-US" altLang="zh-CN" sz="2400" b="1" i="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Oliver got nervous when the loud truck was right there in front of them</a:t>
            </a:r>
            <a:r>
              <a:rPr lang="en-US" altLang="zh-CN" sz="2400" b="1" i="1" kern="1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After all, it was the first time that he had just truly approached the big guy which aroused his sheer interest. After his father informed the two workers of Oliver’s intention, still thunderstruck, the two garbage men couldn’t envision such an endearing kid who was willing to learn about their dirty and smelly job. With the young hands clutched in the rough hands tenderly, they instilled enough patience and enthusiasm to unfold the overall perspective of the truck as well as narrating their routine jobs. “You’re the great heroes!” Oliver yelled. With unshed tears brimming in their eyes, they knew clearly, it was just the little angel’s simple words that became the best salute to their obscure dedication.</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9856" y="935060"/>
            <a:ext cx="11073354" cy="5262979"/>
          </a:xfrm>
          <a:prstGeom prst="rect">
            <a:avLst/>
          </a:prstGeom>
          <a:noFill/>
        </p:spPr>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25</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阅读下面短文，根据所给情节进行续写，使之构成一个完整的故事。</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Life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is really made up of little moments that are full of meaning and pleasure. Here’s a heartwarming story that will bring a bit of joy and sweet into a world where it often feels like there is only bad news going on.</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Oliver Burrow was just 3 years old when he became absolutely fascinated by the garbage truck. His father, Rob Burrow, shared a story that had been going on “since about the age he could walk.”</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Public Services workers Lawrence Smith and Gad Asher were the garbage men in the community. They were just going about their business as usual when suddenly, they experienced a truly unusual encounter with Oliver. </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Lawrence Smith and Gad Asher knew clearly how much the little boy loved the truck because each Friday when he heard the truck approaching, he climbed to the window and waved to the man driving. In response, they waved back.</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组合 3"/>
          <p:cNvGrpSpPr/>
          <p:nvPr/>
        </p:nvGrpSpPr>
        <p:grpSpPr>
          <a:xfrm>
            <a:off x="1045416" y="30778"/>
            <a:ext cx="2445876" cy="523220"/>
            <a:chOff x="934322" y="-195876"/>
            <a:chExt cx="2238502" cy="698849"/>
          </a:xfrm>
        </p:grpSpPr>
        <p:cxnSp>
          <p:nvCxnSpPr>
            <p:cNvPr id="5" name="直接连接符 4"/>
            <p:cNvCxnSpPr/>
            <p:nvPr/>
          </p:nvCxnSpPr>
          <p:spPr>
            <a:xfrm>
              <a:off x="934322" y="502973"/>
              <a:ext cx="2238502"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TextBox 8"/>
            <p:cNvSpPr txBox="1">
              <a:spLocks noChangeArrowheads="1"/>
            </p:cNvSpPr>
            <p:nvPr/>
          </p:nvSpPr>
          <p:spPr bwMode="auto">
            <a:xfrm>
              <a:off x="934322" y="-195876"/>
              <a:ext cx="2112816" cy="6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smtClean="0">
                  <a:solidFill>
                    <a:srgbClr val="FF0000"/>
                  </a:solidFill>
                  <a:latin typeface="Arial" panose="020B0604020202020204" pitchFamily="34" charset="0"/>
                  <a:ea typeface="楷体" panose="02010609060101010101" pitchFamily="49" charset="-122"/>
                  <a:sym typeface="Arial" panose="020B0604020202020204" pitchFamily="34" charset="0"/>
                </a:rPr>
                <a:t>题文示例</a:t>
              </a:r>
              <a:endParaRPr lang="zh-CN" altLang="en-US" sz="3200" b="1" spc="300" dirty="0">
                <a:solidFill>
                  <a:srgbClr val="FF0000"/>
                </a:solidFill>
                <a:latin typeface="Arial" panose="020B0604020202020204" pitchFamily="34" charset="0"/>
                <a:ea typeface="楷体" panose="02010609060101010101" pitchFamily="49"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354361" y="700754"/>
            <a:ext cx="11560570" cy="5465852"/>
            <a:chOff x="1674724" y="1896428"/>
            <a:chExt cx="3859030" cy="833120"/>
          </a:xfrm>
          <a:solidFill>
            <a:srgbClr val="FFFFFF"/>
          </a:solidFill>
        </p:grpSpPr>
        <p:sp>
          <p:nvSpPr>
            <p:cNvPr id="4" name="圆角矩形 8"/>
            <p:cNvSpPr/>
            <p:nvPr>
              <p:custDataLst>
                <p:tags r:id="rId2"/>
              </p:custDataLst>
            </p:nvPr>
          </p:nvSpPr>
          <p:spPr>
            <a:xfrm>
              <a:off x="1848800" y="1896428"/>
              <a:ext cx="3684954" cy="833120"/>
            </a:xfrm>
            <a:prstGeom prst="roundRect">
              <a:avLst>
                <a:gd name="adj" fmla="val 8286"/>
              </a:avLst>
            </a:prstGeom>
            <a:grp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8" name="文本框 7"/>
          <p:cNvSpPr txBox="1"/>
          <p:nvPr/>
        </p:nvSpPr>
        <p:spPr>
          <a:xfrm>
            <a:off x="884611" y="-84615"/>
            <a:ext cx="10535398" cy="692497"/>
          </a:xfrm>
          <a:prstGeom prst="rect">
            <a:avLst/>
          </a:prstGeom>
          <a:noFill/>
        </p:spPr>
        <p:txBody>
          <a:bodyPr wrap="square">
            <a:spAutoFit/>
          </a:bodyPr>
          <a:lstStyle/>
          <a:p>
            <a:pPr algn="just" fontAlgn="ctr">
              <a:lnSpc>
                <a:spcPct val="150000"/>
              </a:lnSpc>
            </a:pPr>
            <a:r>
              <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Writing Sample </a:t>
            </a:r>
            <a:r>
              <a:rPr lang="en-US" altLang="zh-CN" sz="26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2600" b="1" kern="10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026" name="Picture 2" descr="http://zxhx-pro-1302712961.cos.ap-beijing.myqcloud.com/ai/review/image/20230203/9ee0a6b66a964531827ee615fa51a8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051" y="607882"/>
            <a:ext cx="8524678" cy="5831829"/>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9807059" y="1286169"/>
            <a:ext cx="2039675" cy="3970318"/>
          </a:xfrm>
          <a:prstGeom prst="rect">
            <a:avLst/>
          </a:prstGeom>
          <a:noFill/>
        </p:spPr>
        <p:txBody>
          <a:bodyPr wrap="square" rtlCol="0">
            <a:spAutoFit/>
          </a:bodyPr>
          <a:lstStyle/>
          <a:p>
            <a:r>
              <a:rPr lang="zh-CN" altLang="en-US" sz="2800" b="1" dirty="0"/>
              <a:t>文中出现</a:t>
            </a:r>
            <a:r>
              <a:rPr lang="zh-CN" altLang="en-US" sz="2800" b="1" dirty="0" smtClean="0"/>
              <a:t>了许多表达</a:t>
            </a:r>
            <a:r>
              <a:rPr lang="zh-CN" altLang="en-US" sz="2800" b="1" dirty="0"/>
              <a:t>孩子急切看到环卫车的</a:t>
            </a:r>
            <a:r>
              <a:rPr lang="zh-CN" altLang="en-US" sz="2800" b="1" dirty="0" smtClean="0"/>
              <a:t>心情的描写类用语，</a:t>
            </a:r>
            <a:r>
              <a:rPr lang="zh-CN" altLang="en-US" sz="2800" b="1" dirty="0"/>
              <a:t>该生词汇量大，用词非常</a:t>
            </a:r>
            <a:r>
              <a:rPr lang="zh-CN" altLang="en-US" sz="2800" b="1" dirty="0" smtClean="0"/>
              <a:t>丰富</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39510" y="0"/>
            <a:ext cx="10645805" cy="692497"/>
          </a:xfrm>
          <a:prstGeom prst="rect">
            <a:avLst/>
          </a:prstGeom>
          <a:noFill/>
        </p:spPr>
        <p:txBody>
          <a:bodyPr wrap="square">
            <a:spAutoFit/>
          </a:bodyPr>
          <a:lstStyle/>
          <a:p>
            <a:pPr algn="just" fontAlgn="ctr">
              <a:lnSpc>
                <a:spcPct val="150000"/>
              </a:lnSpc>
            </a:pPr>
            <a:r>
              <a:rPr lang="en-US" altLang="zh-CN" sz="26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Writing Sample 2:</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p:cNvSpPr/>
          <p:nvPr/>
        </p:nvSpPr>
        <p:spPr>
          <a:xfrm>
            <a:off x="8815374" y="1460462"/>
            <a:ext cx="2969941" cy="3970318"/>
          </a:xfrm>
          <a:prstGeom prst="rect">
            <a:avLst/>
          </a:prstGeom>
        </p:spPr>
        <p:txBody>
          <a:bodyPr wrap="square">
            <a:spAutoFit/>
          </a:bodyPr>
          <a:lstStyle/>
          <a:p>
            <a:r>
              <a:rPr lang="zh-CN" altLang="en-US" sz="2800" b="1" dirty="0" smtClean="0"/>
              <a:t>丰富准确的</a:t>
            </a:r>
            <a:r>
              <a:rPr lang="zh-CN" altLang="en-US" sz="2800" b="1" dirty="0"/>
              <a:t>动词表达孩子动作的同时，还通过非谓语动词表达</a:t>
            </a:r>
            <a:r>
              <a:rPr lang="zh-CN" altLang="en-US" sz="2800" b="1" dirty="0" smtClean="0"/>
              <a:t>伴随或方式作状语等形式，描写孩子可爱且热情的一面。</a:t>
            </a:r>
            <a:r>
              <a:rPr lang="zh-CN" altLang="en-US" sz="2800" b="1" dirty="0"/>
              <a:t>句式表达</a:t>
            </a:r>
            <a:r>
              <a:rPr lang="zh-CN" altLang="en-US" sz="2800" b="1" dirty="0" smtClean="0"/>
              <a:t>丰富。</a:t>
            </a:r>
            <a:endParaRPr lang="zh-CN" altLang="en-US" sz="2800" b="1" dirty="0"/>
          </a:p>
        </p:txBody>
      </p:sp>
      <p:pic>
        <p:nvPicPr>
          <p:cNvPr id="5" name="Picture 2" descr="http://zxhx-pro-1302712961.cos.ap-beijing.myqcloud.com/ai/review/image/20230203/874b5a09085a4fccbfd4550398f940b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935" y="692497"/>
            <a:ext cx="7724569" cy="5506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山上的风景&#10;&#10;描述已自动生成"/>
          <p:cNvPicPr>
            <a:picLocks noChangeAspect="1"/>
          </p:cNvPicPr>
          <p:nvPr/>
        </p:nvPicPr>
        <p:blipFill>
          <a:blip r:embed="rId1"/>
          <a:stretch>
            <a:fillRect/>
          </a:stretch>
        </p:blipFill>
        <p:spPr bwMode="auto">
          <a:xfrm>
            <a:off x="1814297" y="1424187"/>
            <a:ext cx="9045488" cy="3470235"/>
          </a:xfrm>
          <a:prstGeom prst="rect">
            <a:avLst/>
          </a:prstGeom>
          <a:solidFill>
            <a:srgbClr val="FFFF00"/>
          </a:solidFill>
          <a:ln>
            <a:noFill/>
          </a:ln>
        </p:spPr>
      </p:pic>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316" y="5351620"/>
            <a:ext cx="2315772" cy="142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03" y="6195317"/>
            <a:ext cx="1440942" cy="789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979645" y="2675203"/>
            <a:ext cx="6897358" cy="2013735"/>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Thanks For Your Attention!</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6602" y="613390"/>
            <a:ext cx="11326820" cy="5631180"/>
          </a:xfrm>
          <a:prstGeom prst="rect">
            <a:avLst/>
          </a:prstGeom>
          <a:noFill/>
        </p:spPr>
        <p:txBody>
          <a:bodyPr wrap="square">
            <a:spAutoFit/>
          </a:bodyPr>
          <a:lstStyle/>
          <a:p>
            <a:pPr lvl="0" indent="26670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Oliver told his parents that every day when he looks at the window, the garbage man always waves at him. At first, his parents thought that he was just imagining this, not thinking much of it.</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However, his parents then looked out the window one day when he was looking at the garbage men. They said: “We didn’t believe it. We laughed at his imagination, and then we looked out the window and there, the garbage man was waving! I couldn’t tell you how long ago it started and why they would wave to my little boy.”</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Realizing how much joy seeing the garbage truck gave his son, the father came upon an idea. One day, when the garbage truck pulled up, he asked Oliver if he wanted to greet his friends.</a:t>
            </a:r>
            <a:endPar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1: </a:t>
            </a:r>
            <a:endParaRPr lang="en-US" altLang="zh-CN" sz="2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i="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Hearing this, the little boy smiled.</a:t>
            </a:r>
            <a:endParaRPr lang="en-US" altLang="zh-CN" sz="2400" b="1" i="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endParaRPr lang="en-US" altLang="zh-CN" sz="2400" b="1" i="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Paragraph 2: </a:t>
            </a:r>
            <a:endParaRPr lang="en-US" altLang="zh-CN" sz="2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i="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Oliver got nervous when the loud truck was right there in front of them</a:t>
            </a:r>
            <a:r>
              <a:rPr lang="en-US" altLang="zh-CN" sz="2400" b="1" i="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kern="100" dirty="0" smtClean="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15019" y="407147"/>
            <a:ext cx="5548203" cy="729905"/>
            <a:chOff x="3237789" y="1193772"/>
            <a:chExt cx="3636000" cy="967932"/>
          </a:xfrm>
        </p:grpSpPr>
        <p:grpSp>
          <p:nvGrpSpPr>
            <p:cNvPr id="3" name="组合 2"/>
            <p:cNvGrpSpPr/>
            <p:nvPr/>
          </p:nvGrpSpPr>
          <p:grpSpPr>
            <a:xfrm>
              <a:off x="3237789" y="1193772"/>
              <a:ext cx="3636000" cy="967932"/>
              <a:chOff x="4139952" y="1170041"/>
              <a:chExt cx="3559469" cy="536519"/>
            </a:xfrm>
          </p:grpSpPr>
          <p:sp>
            <p:nvSpPr>
              <p:cNvPr id="5" name="圆角矩形 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1">
                  <a:lumMod val="5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369051" y="1325082"/>
                <a:ext cx="199718" cy="225190"/>
              </a:xfrm>
              <a:prstGeom prst="rect">
                <a:avLst/>
              </a:prstGeom>
              <a:noFill/>
            </p:spPr>
            <p:txBody>
              <a:bodyPr wrap="none" rtlCol="0">
                <a:spAutoFit/>
              </a:bodyPr>
              <a:lstStyle/>
              <a:p>
                <a:pPr algn="ctr"/>
                <a:r>
                  <a:rPr lang="en-US" altLang="zh-CN"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3847571" y="1471535"/>
              <a:ext cx="243783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读内容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plot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8" name="组合 7"/>
          <p:cNvGrpSpPr/>
          <p:nvPr/>
        </p:nvGrpSpPr>
        <p:grpSpPr>
          <a:xfrm>
            <a:off x="1399282" y="2448415"/>
            <a:ext cx="1272933" cy="1371636"/>
            <a:chOff x="258105" y="2871710"/>
            <a:chExt cx="2262993" cy="1645963"/>
          </a:xfrm>
        </p:grpSpPr>
        <p:grpSp>
          <p:nvGrpSpPr>
            <p:cNvPr id="9" name="组合 8"/>
            <p:cNvGrpSpPr/>
            <p:nvPr/>
          </p:nvGrpSpPr>
          <p:grpSpPr>
            <a:xfrm>
              <a:off x="258105" y="2871710"/>
              <a:ext cx="2262993" cy="1645963"/>
              <a:chOff x="-18557" y="673100"/>
              <a:chExt cx="5500186"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black"/>
                  </a:solidFill>
                </a:endParaRPr>
              </a:p>
            </p:txBody>
          </p:sp>
          <p:sp>
            <p:nvSpPr>
              <p:cNvPr id="12" name="椭圆 11"/>
              <p:cNvSpPr/>
              <p:nvPr/>
            </p:nvSpPr>
            <p:spPr>
              <a:xfrm>
                <a:off x="-18557" y="673103"/>
                <a:ext cx="5500186" cy="391318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10" name="TextBox 9"/>
            <p:cNvSpPr txBox="1"/>
            <p:nvPr/>
          </p:nvSpPr>
          <p:spPr>
            <a:xfrm>
              <a:off x="361872" y="3418198"/>
              <a:ext cx="2026132" cy="517064"/>
            </a:xfrm>
            <a:prstGeom prst="rect">
              <a:avLst/>
            </a:prstGeom>
            <a:noFill/>
          </p:spPr>
          <p:txBody>
            <a:bodyPr wrap="square" lIns="0" tIns="0" rIns="0" bIns="0" rtlCol="0">
              <a:spAutoFit/>
            </a:bodyPr>
            <a:lstStyle/>
            <a:p>
              <a:pPr algn="ctr"/>
              <a:r>
                <a:rPr lang="en-US" altLang="zh-CN" sz="2800" b="1" dirty="0">
                  <a:solidFill>
                    <a:srgbClr val="FF0000"/>
                  </a:solidFill>
                  <a:latin typeface="微软雅黑" panose="020B0503020204020204" pitchFamily="34" charset="-122"/>
                  <a:ea typeface="微软雅黑" panose="020B0503020204020204" pitchFamily="34" charset="-122"/>
                </a:rPr>
                <a:t>Read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3" name="Freeform 5"/>
          <p:cNvSpPr/>
          <p:nvPr/>
        </p:nvSpPr>
        <p:spPr bwMode="auto">
          <a:xfrm>
            <a:off x="2803549" y="696071"/>
            <a:ext cx="419175" cy="501656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3">
            <a:schemeClr val="lt1"/>
          </a:lnRef>
          <a:fillRef idx="1">
            <a:schemeClr val="accent2"/>
          </a:fillRef>
          <a:effectRef idx="1">
            <a:schemeClr val="accent2"/>
          </a:effectRef>
          <a:fontRef idx="minor">
            <a:schemeClr val="lt1"/>
          </a:fontRef>
        </p:style>
        <p:txBody>
          <a:bodyPr lIns="71323" tIns="35662" rIns="71323" bIns="35662" rtlCol="0" anchor="ctr"/>
          <a:lstStyle/>
          <a:p>
            <a:pPr algn="ctr"/>
            <a:endParaRPr lang="zh-CN" altLang="en-US" sz="1100" dirty="0">
              <a:solidFill>
                <a:prstClr val="white"/>
              </a:solidFill>
            </a:endParaRPr>
          </a:p>
        </p:txBody>
      </p:sp>
      <p:grpSp>
        <p:nvGrpSpPr>
          <p:cNvPr id="14" name="组合 13"/>
          <p:cNvGrpSpPr/>
          <p:nvPr/>
        </p:nvGrpSpPr>
        <p:grpSpPr>
          <a:xfrm>
            <a:off x="3615019" y="1296629"/>
            <a:ext cx="5809047" cy="806610"/>
            <a:chOff x="3237789" y="2461817"/>
            <a:chExt cx="3636000" cy="967932"/>
          </a:xfrm>
        </p:grpSpPr>
        <p:grpSp>
          <p:nvGrpSpPr>
            <p:cNvPr id="15" name="组合 14"/>
            <p:cNvGrpSpPr/>
            <p:nvPr/>
          </p:nvGrpSpPr>
          <p:grpSpPr>
            <a:xfrm>
              <a:off x="3237789" y="2461817"/>
              <a:ext cx="3636000" cy="967932"/>
              <a:chOff x="4139952" y="1170041"/>
              <a:chExt cx="3559469" cy="536519"/>
            </a:xfrm>
          </p:grpSpPr>
          <p:sp>
            <p:nvSpPr>
              <p:cNvPr id="17" name="圆角矩形 1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385206" y="1333759"/>
                <a:ext cx="190750" cy="225190"/>
              </a:xfrm>
              <a:prstGeom prst="rect">
                <a:avLst/>
              </a:prstGeom>
              <a:noFill/>
            </p:spPr>
            <p:txBody>
              <a:bodyPr wrap="none" rtlCol="0">
                <a:spAutoFit/>
              </a:bodyPr>
              <a:lstStyle/>
              <a:p>
                <a:pPr algn="ctr"/>
                <a:r>
                  <a:rPr lang="en-US" altLang="zh-CN"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845762" y="2688006"/>
              <a:ext cx="234362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读线索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clue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6" name="组合 25"/>
          <p:cNvGrpSpPr/>
          <p:nvPr/>
        </p:nvGrpSpPr>
        <p:grpSpPr>
          <a:xfrm>
            <a:off x="3603867" y="2360945"/>
            <a:ext cx="7146116" cy="648258"/>
            <a:chOff x="3249768" y="3729867"/>
            <a:chExt cx="3636000" cy="967932"/>
          </a:xfrm>
        </p:grpSpPr>
        <p:grpSp>
          <p:nvGrpSpPr>
            <p:cNvPr id="27" name="组合 26"/>
            <p:cNvGrpSpPr/>
            <p:nvPr/>
          </p:nvGrpSpPr>
          <p:grpSpPr>
            <a:xfrm>
              <a:off x="3249768" y="3729867"/>
              <a:ext cx="3636000" cy="967932"/>
              <a:chOff x="4139952" y="1170041"/>
              <a:chExt cx="3559469" cy="536519"/>
            </a:xfrm>
          </p:grpSpPr>
          <p:sp>
            <p:nvSpPr>
              <p:cNvPr id="29"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圆角矩形 113"/>
              <p:cNvSpPr/>
              <p:nvPr/>
            </p:nvSpPr>
            <p:spPr>
              <a:xfrm>
                <a:off x="4554190" y="1250029"/>
                <a:ext cx="298120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00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4"/>
              <p:cNvSpPr txBox="1"/>
              <p:nvPr/>
            </p:nvSpPr>
            <p:spPr>
              <a:xfrm>
                <a:off x="4311410" y="1310351"/>
                <a:ext cx="167036" cy="318407"/>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3</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8" name="TextBox 21"/>
            <p:cNvSpPr txBox="1"/>
            <p:nvPr/>
          </p:nvSpPr>
          <p:spPr>
            <a:xfrm>
              <a:off x="3673227" y="3962644"/>
              <a:ext cx="3153238" cy="406264"/>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读文章大意和主旨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main idea and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2" name="组合 31"/>
          <p:cNvGrpSpPr/>
          <p:nvPr/>
        </p:nvGrpSpPr>
        <p:grpSpPr>
          <a:xfrm>
            <a:off x="3729119" y="4449159"/>
            <a:ext cx="5965936" cy="651269"/>
            <a:chOff x="3249768" y="3729867"/>
            <a:chExt cx="3636000" cy="967932"/>
          </a:xfrm>
        </p:grpSpPr>
        <p:grpSp>
          <p:nvGrpSpPr>
            <p:cNvPr id="33" name="组合 32"/>
            <p:cNvGrpSpPr/>
            <p:nvPr/>
          </p:nvGrpSpPr>
          <p:grpSpPr>
            <a:xfrm>
              <a:off x="3249768" y="3729867"/>
              <a:ext cx="3636000" cy="967932"/>
              <a:chOff x="4139952" y="1170041"/>
              <a:chExt cx="3559469" cy="536519"/>
            </a:xfrm>
          </p:grpSpPr>
          <p:sp>
            <p:nvSpPr>
              <p:cNvPr id="35"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圆角矩形 113"/>
              <p:cNvSpPr/>
              <p:nvPr/>
            </p:nvSpPr>
            <p:spPr>
              <a:xfrm>
                <a:off x="4672460" y="1263134"/>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4346152" y="1307206"/>
                <a:ext cx="200079" cy="316935"/>
              </a:xfrm>
              <a:prstGeom prst="rect">
                <a:avLst/>
              </a:prstGeom>
              <a:noFill/>
            </p:spPr>
            <p:txBody>
              <a:bodyPr wrap="none" rtlCol="0">
                <a:spAutoFit/>
              </a:bodyPr>
              <a:lstStyle/>
              <a:p>
                <a:pPr algn="ctr"/>
                <a:r>
                  <a:rPr lang="en-US" altLang="zh-CN" sz="1900" b="1" dirty="0" smtClean="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5</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4" name="TextBox 21"/>
            <p:cNvSpPr txBox="1"/>
            <p:nvPr/>
          </p:nvSpPr>
          <p:spPr>
            <a:xfrm>
              <a:off x="3808622" y="3977326"/>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探索主题要旨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Explore the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8" name="组合 37"/>
          <p:cNvGrpSpPr/>
          <p:nvPr/>
        </p:nvGrpSpPr>
        <p:grpSpPr>
          <a:xfrm>
            <a:off x="3727281" y="5447812"/>
            <a:ext cx="5965936" cy="739184"/>
            <a:chOff x="3263037" y="3754064"/>
            <a:chExt cx="3636000" cy="967932"/>
          </a:xfrm>
        </p:grpSpPr>
        <p:grpSp>
          <p:nvGrpSpPr>
            <p:cNvPr id="39" name="组合 38"/>
            <p:cNvGrpSpPr/>
            <p:nvPr/>
          </p:nvGrpSpPr>
          <p:grpSpPr>
            <a:xfrm>
              <a:off x="3263037" y="3754064"/>
              <a:ext cx="3636000" cy="967932"/>
              <a:chOff x="4152942" y="1183453"/>
              <a:chExt cx="3559469" cy="536519"/>
            </a:xfrm>
          </p:grpSpPr>
          <p:sp>
            <p:nvSpPr>
              <p:cNvPr id="41" name="圆角矩形 22"/>
              <p:cNvSpPr/>
              <p:nvPr/>
            </p:nvSpPr>
            <p:spPr>
              <a:xfrm>
                <a:off x="4152942" y="1183453"/>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圆角矩形 113"/>
              <p:cNvSpPr/>
              <p:nvPr/>
            </p:nvSpPr>
            <p:spPr>
              <a:xfrm>
                <a:off x="4683412" y="1257093"/>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C00000"/>
              </a:solidFill>
              <a:ln>
                <a:solidFill>
                  <a:srgbClr val="000000">
                    <a:alpha val="0"/>
                  </a:srgb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TextBox 24"/>
              <p:cNvSpPr txBox="1"/>
              <p:nvPr/>
            </p:nvSpPr>
            <p:spPr>
              <a:xfrm>
                <a:off x="4353326" y="1307206"/>
                <a:ext cx="185734" cy="245731"/>
              </a:xfrm>
              <a:prstGeom prst="rect">
                <a:avLst/>
              </a:prstGeom>
              <a:noFill/>
            </p:spPr>
            <p:txBody>
              <a:bodyPr wrap="none" rtlCol="0">
                <a:spAutoFit/>
              </a:bodyPr>
              <a:lstStyle/>
              <a:p>
                <a:pPr algn="ctr"/>
                <a:r>
                  <a:rPr lang="en-US" altLang="zh-CN" sz="1600" b="1" dirty="0" smtClean="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6</a:t>
                </a:r>
                <a:endParaRPr lang="zh-CN" altLang="en-US"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0" name="TextBox 21"/>
            <p:cNvSpPr txBox="1"/>
            <p:nvPr/>
          </p:nvSpPr>
          <p:spPr>
            <a:xfrm>
              <a:off x="3828744" y="4017692"/>
              <a:ext cx="2856168"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预测故事结尾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Predicting the ending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44" name="组合 43"/>
          <p:cNvGrpSpPr/>
          <p:nvPr/>
        </p:nvGrpSpPr>
        <p:grpSpPr>
          <a:xfrm>
            <a:off x="3603867" y="3325735"/>
            <a:ext cx="7456733" cy="671560"/>
            <a:chOff x="3262732" y="3841290"/>
            <a:chExt cx="3636000" cy="805872"/>
          </a:xfrm>
        </p:grpSpPr>
        <p:grpSp>
          <p:nvGrpSpPr>
            <p:cNvPr id="45" name="组合 44"/>
            <p:cNvGrpSpPr/>
            <p:nvPr/>
          </p:nvGrpSpPr>
          <p:grpSpPr>
            <a:xfrm>
              <a:off x="3262732" y="3841290"/>
              <a:ext cx="3636000" cy="805872"/>
              <a:chOff x="4152644" y="1231802"/>
              <a:chExt cx="3559469" cy="446690"/>
            </a:xfrm>
          </p:grpSpPr>
          <p:sp>
            <p:nvSpPr>
              <p:cNvPr id="47" name="圆角矩形 22"/>
              <p:cNvSpPr/>
              <p:nvPr/>
            </p:nvSpPr>
            <p:spPr>
              <a:xfrm>
                <a:off x="4152644" y="1231802"/>
                <a:ext cx="3559469" cy="44669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8" name="圆角矩形 113"/>
              <p:cNvSpPr/>
              <p:nvPr/>
            </p:nvSpPr>
            <p:spPr>
              <a:xfrm>
                <a:off x="4588726" y="1256665"/>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TextBox 24"/>
              <p:cNvSpPr txBox="1"/>
              <p:nvPr/>
            </p:nvSpPr>
            <p:spPr>
              <a:xfrm>
                <a:off x="4351014" y="1308254"/>
                <a:ext cx="160078" cy="255898"/>
              </a:xfrm>
              <a:prstGeom prst="rect">
                <a:avLst/>
              </a:prstGeom>
              <a:noFill/>
            </p:spPr>
            <p:txBody>
              <a:bodyPr wrap="none" rtlCol="0">
                <a:spAutoFit/>
              </a:bodyPr>
              <a:lstStyle/>
              <a:p>
                <a:pPr algn="ctr"/>
                <a:r>
                  <a:rPr lang="en-US" altLang="zh-CN" sz="1900" b="1" dirty="0" smtClean="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4</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6" name="TextBox 21"/>
            <p:cNvSpPr txBox="1"/>
            <p:nvPr/>
          </p:nvSpPr>
          <p:spPr>
            <a:xfrm>
              <a:off x="3723400" y="3998565"/>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读主人公的情感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emotion</a:t>
              </a:r>
              <a:endPar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154150" y="6374467"/>
            <a:ext cx="4068567" cy="424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40896" y="3140118"/>
            <a:ext cx="2124504" cy="43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890" y="3629429"/>
            <a:ext cx="4529766" cy="516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flipH="1" flipV="1">
            <a:off x="3702017" y="4685585"/>
            <a:ext cx="4293424" cy="6006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06861" y="794321"/>
            <a:ext cx="9123157" cy="6186309"/>
          </a:xfrm>
          <a:prstGeom prst="rect">
            <a:avLst/>
          </a:prstGeom>
          <a:noFill/>
        </p:spPr>
        <p:txBody>
          <a:bodyPr wrap="square">
            <a:spAutoFit/>
          </a:bodyPr>
          <a:lstStyle/>
          <a:p>
            <a:pPr indent="266700" algn="just">
              <a:lnSpc>
                <a:spcPct val="150000"/>
              </a:lnSpc>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Life is really made up of little moments that are full of meaning and pleasure. Here’s a heartwarming story that will bring a bit of joy and sweet into a world where it often feels like there is only bad news going on.</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Oliver Burrow was just 3 years old when he became absolutely fascinated by the garbage truck. His father, Rob Burrow, shared a story that had been going on “since about the age he could walk.”</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Public Services workers Lawrence Smith and Gad Asher were the garbage men in the community. They were just going about their business as usual when suddenly, they experienced a truly unusual encounter with Oliver. </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组合 25"/>
          <p:cNvGrpSpPr/>
          <p:nvPr/>
        </p:nvGrpSpPr>
        <p:grpSpPr>
          <a:xfrm>
            <a:off x="12700" y="84072"/>
            <a:ext cx="12216553" cy="873760"/>
            <a:chOff x="12700" y="84072"/>
            <a:chExt cx="12216553" cy="873760"/>
          </a:xfrm>
        </p:grpSpPr>
        <p:sp>
          <p:nvSpPr>
            <p:cNvPr id="5" name="矩形 4"/>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247758" y="25374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文本框 16"/>
            <p:cNvSpPr txBox="1"/>
            <p:nvPr/>
          </p:nvSpPr>
          <p:spPr>
            <a:xfrm>
              <a:off x="334433" y="16700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nvGrpSpPr>
          <p:cNvPr id="28" name="组合 27"/>
          <p:cNvGrpSpPr/>
          <p:nvPr/>
        </p:nvGrpSpPr>
        <p:grpSpPr>
          <a:xfrm>
            <a:off x="3097812" y="346035"/>
            <a:ext cx="39793" cy="457200"/>
            <a:chOff x="3097812" y="346035"/>
            <a:chExt cx="39793" cy="457200"/>
          </a:xfrm>
        </p:grpSpPr>
        <p:cxnSp>
          <p:nvCxnSpPr>
            <p:cNvPr id="9" name="直接连接符 24"/>
            <p:cNvCxnSpPr>
              <a:cxnSpLocks noChangeShapeType="1"/>
            </p:cNvCxnSpPr>
            <p:nvPr/>
          </p:nvCxnSpPr>
          <p:spPr bwMode="auto">
            <a:xfrm>
              <a:off x="3097812" y="34603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p:cNvCxnSpPr>
            <p:nvPr/>
          </p:nvCxnSpPr>
          <p:spPr bwMode="auto">
            <a:xfrm>
              <a:off x="3137605" y="34603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3612564" y="215880"/>
            <a:ext cx="786839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2" name="矩形 11"/>
          <p:cNvSpPr/>
          <p:nvPr/>
        </p:nvSpPr>
        <p:spPr>
          <a:xfrm>
            <a:off x="9332789" y="1179523"/>
            <a:ext cx="2859211" cy="43088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defRPr/>
            </a:pPr>
            <a:r>
              <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总起</a:t>
            </a:r>
            <a:r>
              <a:rPr lang="zh-CN" altLang="en-US" sz="22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句：生活的真谛</a:t>
            </a:r>
            <a:endPar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9365243" y="3961567"/>
            <a:ext cx="2391624" cy="8309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伏笔和故事的起因</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9355876" y="5234271"/>
            <a:ext cx="2752917" cy="120032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伏笔：后文要体现和</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Oliver</a:t>
            </a:r>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的不寻常的邂逅</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9305048" y="3088937"/>
            <a:ext cx="2536610" cy="46166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heroes</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9332789" y="1923956"/>
            <a:ext cx="2745995" cy="76944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2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故事的总述，背后的</a:t>
            </a:r>
            <a:r>
              <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涵义</a:t>
            </a:r>
            <a:endPar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88080" y="1342919"/>
            <a:ext cx="8830520" cy="1609865"/>
            <a:chOff x="288080" y="1342919"/>
            <a:chExt cx="8830520" cy="1609865"/>
          </a:xfrm>
        </p:grpSpPr>
        <p:cxnSp>
          <p:nvCxnSpPr>
            <p:cNvPr id="6" name="直接连接符 5"/>
            <p:cNvCxnSpPr/>
            <p:nvPr/>
          </p:nvCxnSpPr>
          <p:spPr>
            <a:xfrm>
              <a:off x="534003" y="1342919"/>
              <a:ext cx="8584597" cy="4262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32956" y="1926815"/>
              <a:ext cx="8785644" cy="3546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90470" y="2372885"/>
              <a:ext cx="8828130" cy="5749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8080" y="2939423"/>
              <a:ext cx="1872622" cy="1336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直接箭头连接符 31"/>
          <p:cNvCxnSpPr/>
          <p:nvPr/>
        </p:nvCxnSpPr>
        <p:spPr>
          <a:xfrm flipV="1">
            <a:off x="8636375" y="2222172"/>
            <a:ext cx="777252" cy="147389"/>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2565400" y="3120280"/>
            <a:ext cx="6905919" cy="140470"/>
          </a:xfrm>
          <a:prstGeom prst="straightConnector1">
            <a:avLst/>
          </a:prstGeom>
          <a:ln w="444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3" idx="6"/>
            <a:endCxn id="13" idx="1"/>
          </p:cNvCxnSpPr>
          <p:nvPr/>
        </p:nvCxnSpPr>
        <p:spPr>
          <a:xfrm>
            <a:off x="4711656" y="3887477"/>
            <a:ext cx="4653587" cy="489589"/>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222717" y="5996506"/>
            <a:ext cx="5132270" cy="554360"/>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12" idx="1"/>
          </p:cNvCxnSpPr>
          <p:nvPr/>
        </p:nvCxnSpPr>
        <p:spPr>
          <a:xfrm>
            <a:off x="7995441" y="1299407"/>
            <a:ext cx="1337348" cy="95560"/>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7546763" y="3518799"/>
            <a:ext cx="1783255" cy="1358307"/>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par>
                                <p:cTn id="19" presetID="5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70" decel="100000"/>
                                        <p:tgtEl>
                                          <p:spTgt spid="12"/>
                                        </p:tgtEl>
                                      </p:cBhvr>
                                    </p:animEffect>
                                    <p:animScale>
                                      <p:cBhvr>
                                        <p:cTn id="22" dur="770" decel="100000"/>
                                        <p:tgtEl>
                                          <p:spTgt spid="12"/>
                                        </p:tgtEl>
                                      </p:cBhvr>
                                      <p:from x="10000" y="10000"/>
                                      <p:to x="200000" y="450000"/>
                                    </p:animScale>
                                    <p:animScale>
                                      <p:cBhvr>
                                        <p:cTn id="23" dur="1230" accel="100000" fill="hold">
                                          <p:stCondLst>
                                            <p:cond delay="770"/>
                                          </p:stCondLst>
                                        </p:cTn>
                                        <p:tgtEl>
                                          <p:spTgt spid="12"/>
                                        </p:tgtEl>
                                      </p:cBhvr>
                                      <p:from x="200000" y="450000"/>
                                      <p:to x="100000" y="100000"/>
                                    </p:animScale>
                                    <p:set>
                                      <p:cBhvr>
                                        <p:cTn id="24" dur="770" fill="hold"/>
                                        <p:tgtEl>
                                          <p:spTgt spid="12"/>
                                        </p:tgtEl>
                                        <p:attrNameLst>
                                          <p:attrName>ppt_x</p:attrName>
                                        </p:attrNameLst>
                                      </p:cBhvr>
                                      <p:to>
                                        <p:strVal val="(0.5)"/>
                                      </p:to>
                                    </p:set>
                                    <p:anim from="(0.5)" to="(#ppt_x)" calcmode="lin" valueType="num">
                                      <p:cBhvr>
                                        <p:cTn id="25" dur="1230" accel="100000" fill="hold">
                                          <p:stCondLst>
                                            <p:cond delay="770"/>
                                          </p:stCondLst>
                                        </p:cTn>
                                        <p:tgtEl>
                                          <p:spTgt spid="12"/>
                                        </p:tgtEl>
                                        <p:attrNameLst>
                                          <p:attrName>ppt_x</p:attrName>
                                        </p:attrNameLst>
                                      </p:cBhvr>
                                    </p:anim>
                                    <p:set>
                                      <p:cBhvr>
                                        <p:cTn id="26" dur="770" fill="hold"/>
                                        <p:tgtEl>
                                          <p:spTgt spid="12"/>
                                        </p:tgtEl>
                                        <p:attrNameLst>
                                          <p:attrName>ppt_y</p:attrName>
                                        </p:attrNameLst>
                                      </p:cBhvr>
                                      <p:to>
                                        <p:strVal val="(#ppt_y+0.4)"/>
                                      </p:to>
                                    </p:set>
                                    <p:anim from="(#ppt_y+0.4)" to="(#ppt_y)" calcmode="lin" valueType="num">
                                      <p:cBhvr>
                                        <p:cTn id="27" dur="1230" accel="100000" fill="hold">
                                          <p:stCondLst>
                                            <p:cond delay="770"/>
                                          </p:stCondLst>
                                        </p:cTn>
                                        <p:tgtEl>
                                          <p:spTgt spid="12"/>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5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70" decel="100000"/>
                                        <p:tgtEl>
                                          <p:spTgt spid="16"/>
                                        </p:tgtEl>
                                      </p:cBhvr>
                                    </p:animEffect>
                                    <p:animScale>
                                      <p:cBhvr>
                                        <p:cTn id="38" dur="770" decel="100000"/>
                                        <p:tgtEl>
                                          <p:spTgt spid="16"/>
                                        </p:tgtEl>
                                      </p:cBhvr>
                                      <p:from x="10000" y="10000"/>
                                      <p:to x="200000" y="450000"/>
                                    </p:animScale>
                                    <p:animScale>
                                      <p:cBhvr>
                                        <p:cTn id="39" dur="1230" accel="100000" fill="hold">
                                          <p:stCondLst>
                                            <p:cond delay="770"/>
                                          </p:stCondLst>
                                        </p:cTn>
                                        <p:tgtEl>
                                          <p:spTgt spid="16"/>
                                        </p:tgtEl>
                                      </p:cBhvr>
                                      <p:from x="200000" y="450000"/>
                                      <p:to x="100000" y="100000"/>
                                    </p:animScale>
                                    <p:set>
                                      <p:cBhvr>
                                        <p:cTn id="40" dur="770" fill="hold"/>
                                        <p:tgtEl>
                                          <p:spTgt spid="16"/>
                                        </p:tgtEl>
                                        <p:attrNameLst>
                                          <p:attrName>ppt_x</p:attrName>
                                        </p:attrNameLst>
                                      </p:cBhvr>
                                      <p:to>
                                        <p:strVal val="(0.5)"/>
                                      </p:to>
                                    </p:set>
                                    <p:anim from="(0.5)" to="(#ppt_x)" calcmode="lin" valueType="num">
                                      <p:cBhvr>
                                        <p:cTn id="41" dur="1230" accel="100000" fill="hold">
                                          <p:stCondLst>
                                            <p:cond delay="770"/>
                                          </p:stCondLst>
                                        </p:cTn>
                                        <p:tgtEl>
                                          <p:spTgt spid="16"/>
                                        </p:tgtEl>
                                        <p:attrNameLst>
                                          <p:attrName>ppt_x</p:attrName>
                                        </p:attrNameLst>
                                      </p:cBhvr>
                                    </p:anim>
                                    <p:set>
                                      <p:cBhvr>
                                        <p:cTn id="42" dur="770" fill="hold"/>
                                        <p:tgtEl>
                                          <p:spTgt spid="16"/>
                                        </p:tgtEl>
                                        <p:attrNameLst>
                                          <p:attrName>ppt_y</p:attrName>
                                        </p:attrNameLst>
                                      </p:cBhvr>
                                      <p:to>
                                        <p:strVal val="(#ppt_y+0.4)"/>
                                      </p:to>
                                    </p:set>
                                    <p:anim from="(#ppt_y+0.4)" to="(#ppt_y)" calcmode="lin" valueType="num">
                                      <p:cBhvr>
                                        <p:cTn id="43" dur="1230" accel="100000" fill="hold">
                                          <p:stCondLst>
                                            <p:cond delay="770"/>
                                          </p:stCondLst>
                                        </p:cTn>
                                        <p:tgtEl>
                                          <p:spTgt spid="16"/>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16" presetClass="entr" presetSubtype="21"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arn(inVertical)">
                                      <p:cBhvr>
                                        <p:cTn id="53" dur="500"/>
                                        <p:tgtEl>
                                          <p:spTgt spid="38"/>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par>
                                <p:cTn id="58" presetID="5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16" presetClass="entr" presetSubtype="2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2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childTnLst>
                          </p:cTn>
                        </p:par>
                        <p:par>
                          <p:cTn id="80" fill="hold">
                            <p:stCondLst>
                              <p:cond delay="1000"/>
                            </p:stCondLst>
                            <p:childTnLst>
                              <p:par>
                                <p:cTn id="81" presetID="51"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770" decel="100000"/>
                                        <p:tgtEl>
                                          <p:spTgt spid="13"/>
                                        </p:tgtEl>
                                      </p:cBhvr>
                                    </p:animEffect>
                                    <p:animScale>
                                      <p:cBhvr>
                                        <p:cTn id="84" dur="770" decel="100000"/>
                                        <p:tgtEl>
                                          <p:spTgt spid="13"/>
                                        </p:tgtEl>
                                      </p:cBhvr>
                                      <p:from x="10000" y="10000"/>
                                      <p:to x="200000" y="450000"/>
                                    </p:animScale>
                                    <p:animScale>
                                      <p:cBhvr>
                                        <p:cTn id="85" dur="1230" accel="100000" fill="hold">
                                          <p:stCondLst>
                                            <p:cond delay="770"/>
                                          </p:stCondLst>
                                        </p:cTn>
                                        <p:tgtEl>
                                          <p:spTgt spid="13"/>
                                        </p:tgtEl>
                                      </p:cBhvr>
                                      <p:from x="200000" y="450000"/>
                                      <p:to x="100000" y="100000"/>
                                    </p:animScale>
                                    <p:set>
                                      <p:cBhvr>
                                        <p:cTn id="86" dur="770" fill="hold"/>
                                        <p:tgtEl>
                                          <p:spTgt spid="13"/>
                                        </p:tgtEl>
                                        <p:attrNameLst>
                                          <p:attrName>ppt_x</p:attrName>
                                        </p:attrNameLst>
                                      </p:cBhvr>
                                      <p:to>
                                        <p:strVal val="(0.5)"/>
                                      </p:to>
                                    </p:set>
                                    <p:anim from="(0.5)" to="(#ppt_x)" calcmode="lin" valueType="num">
                                      <p:cBhvr>
                                        <p:cTn id="87" dur="1230" accel="100000" fill="hold">
                                          <p:stCondLst>
                                            <p:cond delay="770"/>
                                          </p:stCondLst>
                                        </p:cTn>
                                        <p:tgtEl>
                                          <p:spTgt spid="13"/>
                                        </p:tgtEl>
                                        <p:attrNameLst>
                                          <p:attrName>ppt_x</p:attrName>
                                        </p:attrNameLst>
                                      </p:cBhvr>
                                    </p:anim>
                                    <p:set>
                                      <p:cBhvr>
                                        <p:cTn id="88" dur="770" fill="hold"/>
                                        <p:tgtEl>
                                          <p:spTgt spid="13"/>
                                        </p:tgtEl>
                                        <p:attrNameLst>
                                          <p:attrName>ppt_y</p:attrName>
                                        </p:attrNameLst>
                                      </p:cBhvr>
                                      <p:to>
                                        <p:strVal val="(#ppt_y+0.4)"/>
                                      </p:to>
                                    </p:set>
                                    <p:anim from="(#ppt_y+0.4)" to="(#ppt_y)" calcmode="lin" valueType="num">
                                      <p:cBhvr>
                                        <p:cTn id="89" dur="1230" accel="100000" fill="hold">
                                          <p:stCondLst>
                                            <p:cond delay="770"/>
                                          </p:stCondLst>
                                        </p:cTn>
                                        <p:tgtEl>
                                          <p:spTgt spid="13"/>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1000"/>
                                        <p:tgtEl>
                                          <p:spTgt spid="22"/>
                                        </p:tgtEl>
                                      </p:cBhvr>
                                    </p:animEffect>
                                    <p:anim calcmode="lin" valueType="num">
                                      <p:cBhvr>
                                        <p:cTn id="95" dur="1000" fill="hold"/>
                                        <p:tgtEl>
                                          <p:spTgt spid="22"/>
                                        </p:tgtEl>
                                        <p:attrNameLst>
                                          <p:attrName>ppt_x</p:attrName>
                                        </p:attrNameLst>
                                      </p:cBhvr>
                                      <p:tavLst>
                                        <p:tav tm="0">
                                          <p:val>
                                            <p:strVal val="#ppt_x"/>
                                          </p:val>
                                        </p:tav>
                                        <p:tav tm="100000">
                                          <p:val>
                                            <p:strVal val="#ppt_x"/>
                                          </p:val>
                                        </p:tav>
                                      </p:tavLst>
                                    </p:anim>
                                    <p:anim calcmode="lin" valueType="num">
                                      <p:cBhvr>
                                        <p:cTn id="96" dur="1000" fill="hold"/>
                                        <p:tgtEl>
                                          <p:spTgt spid="22"/>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51" presetClass="entr" presetSubtype="0"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70" decel="100000"/>
                                        <p:tgtEl>
                                          <p:spTgt spid="14"/>
                                        </p:tgtEl>
                                      </p:cBhvr>
                                    </p:animEffect>
                                    <p:animScale>
                                      <p:cBhvr>
                                        <p:cTn id="101" dur="770" decel="100000"/>
                                        <p:tgtEl>
                                          <p:spTgt spid="14"/>
                                        </p:tgtEl>
                                      </p:cBhvr>
                                      <p:from x="10000" y="10000"/>
                                      <p:to x="200000" y="450000"/>
                                    </p:animScale>
                                    <p:animScale>
                                      <p:cBhvr>
                                        <p:cTn id="102" dur="1230" accel="100000" fill="hold">
                                          <p:stCondLst>
                                            <p:cond delay="770"/>
                                          </p:stCondLst>
                                        </p:cTn>
                                        <p:tgtEl>
                                          <p:spTgt spid="14"/>
                                        </p:tgtEl>
                                      </p:cBhvr>
                                      <p:from x="200000" y="450000"/>
                                      <p:to x="100000" y="100000"/>
                                    </p:animScale>
                                    <p:set>
                                      <p:cBhvr>
                                        <p:cTn id="103" dur="770" fill="hold"/>
                                        <p:tgtEl>
                                          <p:spTgt spid="14"/>
                                        </p:tgtEl>
                                        <p:attrNameLst>
                                          <p:attrName>ppt_x</p:attrName>
                                        </p:attrNameLst>
                                      </p:cBhvr>
                                      <p:to>
                                        <p:strVal val="(0.5)"/>
                                      </p:to>
                                    </p:set>
                                    <p:anim from="(0.5)" to="(#ppt_x)" calcmode="lin" valueType="num">
                                      <p:cBhvr>
                                        <p:cTn id="104" dur="1230" accel="100000" fill="hold">
                                          <p:stCondLst>
                                            <p:cond delay="770"/>
                                          </p:stCondLst>
                                        </p:cTn>
                                        <p:tgtEl>
                                          <p:spTgt spid="14"/>
                                        </p:tgtEl>
                                        <p:attrNameLst>
                                          <p:attrName>ppt_x</p:attrName>
                                        </p:attrNameLst>
                                      </p:cBhvr>
                                    </p:anim>
                                    <p:set>
                                      <p:cBhvr>
                                        <p:cTn id="105" dur="770" fill="hold"/>
                                        <p:tgtEl>
                                          <p:spTgt spid="14"/>
                                        </p:tgtEl>
                                        <p:attrNameLst>
                                          <p:attrName>ppt_y</p:attrName>
                                        </p:attrNameLst>
                                      </p:cBhvr>
                                      <p:to>
                                        <p:strVal val="(#ppt_y+0.4)"/>
                                      </p:to>
                                    </p:set>
                                    <p:anim from="(#ppt_y+0.4)" to="(#ppt_y)" calcmode="lin" valueType="num">
                                      <p:cBhvr>
                                        <p:cTn id="106" dur="1230" accel="100000" fill="hold">
                                          <p:stCondLst>
                                            <p:cond delay="770"/>
                                          </p:stCondLst>
                                        </p:cTn>
                                        <p:tgtEl>
                                          <p:spTgt spid="14"/>
                                        </p:tgtEl>
                                        <p:attrNameLst>
                                          <p:attrName>ppt_y</p:attrName>
                                        </p:attrNameLst>
                                      </p:cBhvr>
                                    </p:anim>
                                  </p:childTnLst>
                                </p:cTn>
                              </p:par>
                              <p:par>
                                <p:cTn id="107" presetID="16" presetClass="entr" presetSubtype="21"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arn(inVertical)">
                                      <p:cBhvr>
                                        <p:cTn id="10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animBg="1"/>
      <p:bldP spid="2" grpId="0" animBg="1"/>
      <p:bldP spid="4" grpId="0"/>
      <p:bldP spid="12" grpId="0" bldLvl="0" animBg="1"/>
      <p:bldP spid="13" grpId="0" bldLvl="0" animBg="1"/>
      <p:bldP spid="14" grpId="0" bldLvl="0" animBg="1"/>
      <p:bldP spid="15" grpId="0" bldLvl="0" animBg="1"/>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296559" y="5580940"/>
            <a:ext cx="4059541" cy="55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542028" y="4503766"/>
            <a:ext cx="2578948" cy="535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040632" y="2830353"/>
            <a:ext cx="3376168" cy="572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44600" y="1753144"/>
            <a:ext cx="4495800" cy="496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6559" y="1136858"/>
            <a:ext cx="7250204" cy="5078313"/>
          </a:xfrm>
          <a:prstGeom prst="rect">
            <a:avLst/>
          </a:prstGeom>
          <a:noFill/>
        </p:spPr>
        <p:txBody>
          <a:bodyPr wrap="square">
            <a:spAutoFit/>
          </a:bodyPr>
          <a:lstStyle/>
          <a:p>
            <a:pPr lvl="0" indent="266700" algn="just">
              <a:lnSpc>
                <a:spcPct val="150000"/>
              </a:lnSpc>
            </a:pP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Lawrence </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Smith and Gad Asher knew clearly how much the little boy loved the truck because each Friday when he heard the truck approaching, he climbed to the window and waved to the man driving. In response, they waved back</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lnSpc>
                <a:spcPct val="150000"/>
              </a:lnSpc>
            </a:pP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Realizing </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how much joy seeing the garbage truck gave his son, the father came upon an idea. One day, when the garbage truck pulled up, he asked Oliver if he wanted to greet his friends</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闪电形 26"/>
          <p:cNvSpPr/>
          <p:nvPr/>
        </p:nvSpPr>
        <p:spPr>
          <a:xfrm flipH="1">
            <a:off x="5575299" y="1398665"/>
            <a:ext cx="3441699" cy="578299"/>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2" name="闪电形 31"/>
          <p:cNvSpPr/>
          <p:nvPr/>
        </p:nvSpPr>
        <p:spPr>
          <a:xfrm flipH="1">
            <a:off x="6959599" y="2085926"/>
            <a:ext cx="1981200" cy="91891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1" name="闪电形 30"/>
          <p:cNvSpPr/>
          <p:nvPr/>
        </p:nvSpPr>
        <p:spPr>
          <a:xfrm flipH="1" flipV="1">
            <a:off x="3848100" y="5820203"/>
            <a:ext cx="3788788" cy="573993"/>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0" name="闪电形 29"/>
          <p:cNvSpPr/>
          <p:nvPr/>
        </p:nvSpPr>
        <p:spPr>
          <a:xfrm flipH="1">
            <a:off x="5740400" y="4309752"/>
            <a:ext cx="2997293" cy="604042"/>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26" name="组合 25"/>
          <p:cNvGrpSpPr/>
          <p:nvPr/>
        </p:nvGrpSpPr>
        <p:grpSpPr>
          <a:xfrm>
            <a:off x="12700" y="84072"/>
            <a:ext cx="12216553" cy="873760"/>
            <a:chOff x="12700" y="84072"/>
            <a:chExt cx="12216553" cy="873760"/>
          </a:xfrm>
        </p:grpSpPr>
        <p:sp>
          <p:nvSpPr>
            <p:cNvPr id="5" name="矩形 4"/>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247758" y="25374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文本框 16"/>
            <p:cNvSpPr txBox="1"/>
            <p:nvPr/>
          </p:nvSpPr>
          <p:spPr>
            <a:xfrm>
              <a:off x="334433" y="16700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nvGrpSpPr>
          <p:cNvPr id="28" name="组合 27"/>
          <p:cNvGrpSpPr/>
          <p:nvPr/>
        </p:nvGrpSpPr>
        <p:grpSpPr>
          <a:xfrm>
            <a:off x="3097812" y="346035"/>
            <a:ext cx="39793" cy="457200"/>
            <a:chOff x="3097812" y="346035"/>
            <a:chExt cx="39793" cy="457200"/>
          </a:xfrm>
        </p:grpSpPr>
        <p:cxnSp>
          <p:nvCxnSpPr>
            <p:cNvPr id="9" name="直接连接符 24"/>
            <p:cNvCxnSpPr>
              <a:cxnSpLocks noChangeShapeType="1"/>
            </p:cNvCxnSpPr>
            <p:nvPr/>
          </p:nvCxnSpPr>
          <p:spPr bwMode="auto">
            <a:xfrm>
              <a:off x="3097812" y="34603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0" name="直接连接符 15"/>
            <p:cNvCxnSpPr>
              <a:cxnSpLocks noChangeShapeType="1"/>
            </p:cNvCxnSpPr>
            <p:nvPr/>
          </p:nvCxnSpPr>
          <p:spPr bwMode="auto">
            <a:xfrm>
              <a:off x="3137605" y="34603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3612564" y="215880"/>
            <a:ext cx="786839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2" name="矩形 11"/>
          <p:cNvSpPr/>
          <p:nvPr/>
        </p:nvSpPr>
        <p:spPr>
          <a:xfrm>
            <a:off x="8765963" y="1295178"/>
            <a:ext cx="2760789" cy="9541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defRPr/>
            </a:pPr>
            <a:r>
              <a:rPr lang="zh-CN" altLang="en-US" sz="28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伏笔：与续文情节相连</a:t>
            </a:r>
            <a:endParaRPr lang="zh-CN" altLang="en-US" sz="28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7511777" y="5412074"/>
            <a:ext cx="3676652" cy="9541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8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应该是面对面地和环卫工打招呼</a:t>
            </a:r>
            <a:endParaRPr lang="zh-CN" altLang="en-US" sz="28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8394793" y="3657666"/>
            <a:ext cx="3403702" cy="9541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fontAlgn="base"/>
            <a:r>
              <a:rPr lang="zh-CN" altLang="en-US" sz="28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要在续文中体现父亲想到的好主意</a:t>
            </a:r>
            <a:endParaRPr lang="zh-CN" altLang="en-US" sz="28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5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70" decel="100000"/>
                                        <p:tgtEl>
                                          <p:spTgt spid="12"/>
                                        </p:tgtEl>
                                      </p:cBhvr>
                                    </p:animEffect>
                                    <p:animScale>
                                      <p:cBhvr>
                                        <p:cTn id="22" dur="770" decel="100000"/>
                                        <p:tgtEl>
                                          <p:spTgt spid="12"/>
                                        </p:tgtEl>
                                      </p:cBhvr>
                                      <p:from x="10000" y="10000"/>
                                      <p:to x="200000" y="450000"/>
                                    </p:animScale>
                                    <p:animScale>
                                      <p:cBhvr>
                                        <p:cTn id="23" dur="1230" accel="100000" fill="hold">
                                          <p:stCondLst>
                                            <p:cond delay="770"/>
                                          </p:stCondLst>
                                        </p:cTn>
                                        <p:tgtEl>
                                          <p:spTgt spid="12"/>
                                        </p:tgtEl>
                                      </p:cBhvr>
                                      <p:from x="200000" y="450000"/>
                                      <p:to x="100000" y="100000"/>
                                    </p:animScale>
                                    <p:set>
                                      <p:cBhvr>
                                        <p:cTn id="24" dur="770" fill="hold"/>
                                        <p:tgtEl>
                                          <p:spTgt spid="12"/>
                                        </p:tgtEl>
                                        <p:attrNameLst>
                                          <p:attrName>ppt_x</p:attrName>
                                        </p:attrNameLst>
                                      </p:cBhvr>
                                      <p:to>
                                        <p:strVal val="(0.5)"/>
                                      </p:to>
                                    </p:set>
                                    <p:anim from="(0.5)" to="(#ppt_x)" calcmode="lin" valueType="num">
                                      <p:cBhvr>
                                        <p:cTn id="25" dur="1230" accel="100000" fill="hold">
                                          <p:stCondLst>
                                            <p:cond delay="770"/>
                                          </p:stCondLst>
                                        </p:cTn>
                                        <p:tgtEl>
                                          <p:spTgt spid="12"/>
                                        </p:tgtEl>
                                        <p:attrNameLst>
                                          <p:attrName>ppt_x</p:attrName>
                                        </p:attrNameLst>
                                      </p:cBhvr>
                                    </p:anim>
                                    <p:set>
                                      <p:cBhvr>
                                        <p:cTn id="26" dur="770" fill="hold"/>
                                        <p:tgtEl>
                                          <p:spTgt spid="12"/>
                                        </p:tgtEl>
                                        <p:attrNameLst>
                                          <p:attrName>ppt_y</p:attrName>
                                        </p:attrNameLst>
                                      </p:cBhvr>
                                      <p:to>
                                        <p:strVal val="(#ppt_y+0.4)"/>
                                      </p:to>
                                    </p:set>
                                    <p:anim from="(#ppt_y+0.4)" to="(#ppt_y)" calcmode="lin" valueType="num">
                                      <p:cBhvr>
                                        <p:cTn id="27" dur="1230" accel="100000" fill="hold">
                                          <p:stCondLst>
                                            <p:cond delay="770"/>
                                          </p:stCondLst>
                                        </p:cTn>
                                        <p:tgtEl>
                                          <p:spTgt spid="12"/>
                                        </p:tgtEl>
                                        <p:attrNameLst>
                                          <p:attrName>ppt_y</p:attrName>
                                        </p:attrNameLst>
                                      </p:cBhvr>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5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70" decel="100000"/>
                                        <p:tgtEl>
                                          <p:spTgt spid="15"/>
                                        </p:tgtEl>
                                      </p:cBhvr>
                                    </p:animEffect>
                                    <p:animScale>
                                      <p:cBhvr>
                                        <p:cTn id="48" dur="770" decel="100000"/>
                                        <p:tgtEl>
                                          <p:spTgt spid="15"/>
                                        </p:tgtEl>
                                      </p:cBhvr>
                                      <p:from x="10000" y="10000"/>
                                      <p:to x="200000" y="450000"/>
                                    </p:animScale>
                                    <p:animScale>
                                      <p:cBhvr>
                                        <p:cTn id="49" dur="1230" accel="100000" fill="hold">
                                          <p:stCondLst>
                                            <p:cond delay="770"/>
                                          </p:stCondLst>
                                        </p:cTn>
                                        <p:tgtEl>
                                          <p:spTgt spid="15"/>
                                        </p:tgtEl>
                                      </p:cBhvr>
                                      <p:from x="200000" y="450000"/>
                                      <p:to x="100000" y="100000"/>
                                    </p:animScale>
                                    <p:set>
                                      <p:cBhvr>
                                        <p:cTn id="50" dur="770" fill="hold"/>
                                        <p:tgtEl>
                                          <p:spTgt spid="15"/>
                                        </p:tgtEl>
                                        <p:attrNameLst>
                                          <p:attrName>ppt_x</p:attrName>
                                        </p:attrNameLst>
                                      </p:cBhvr>
                                      <p:to>
                                        <p:strVal val="(0.5)"/>
                                      </p:to>
                                    </p:set>
                                    <p:anim from="(0.5)" to="(#ppt_x)" calcmode="lin" valueType="num">
                                      <p:cBhvr>
                                        <p:cTn id="51" dur="1230" accel="100000" fill="hold">
                                          <p:stCondLst>
                                            <p:cond delay="770"/>
                                          </p:stCondLst>
                                        </p:cTn>
                                        <p:tgtEl>
                                          <p:spTgt spid="15"/>
                                        </p:tgtEl>
                                        <p:attrNameLst>
                                          <p:attrName>ppt_x</p:attrName>
                                        </p:attrNameLst>
                                      </p:cBhvr>
                                    </p:anim>
                                    <p:set>
                                      <p:cBhvr>
                                        <p:cTn id="52" dur="770" fill="hold"/>
                                        <p:tgtEl>
                                          <p:spTgt spid="15"/>
                                        </p:tgtEl>
                                        <p:attrNameLst>
                                          <p:attrName>ppt_y</p:attrName>
                                        </p:attrNameLst>
                                      </p:cBhvr>
                                      <p:to>
                                        <p:strVal val="(#ppt_y+0.4)"/>
                                      </p:to>
                                    </p:set>
                                    <p:anim from="(#ppt_y+0.4)" to="(#ppt_y)" calcmode="lin" valueType="num">
                                      <p:cBhvr>
                                        <p:cTn id="53" dur="1230" accel="100000" fill="hold">
                                          <p:stCondLst>
                                            <p:cond delay="770"/>
                                          </p:stCondLst>
                                        </p:cTn>
                                        <p:tgtEl>
                                          <p:spTgt spid="15"/>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childTnLst>
                          </p:cTn>
                        </p:par>
                        <p:par>
                          <p:cTn id="62" fill="hold">
                            <p:stCondLst>
                              <p:cond delay="500"/>
                            </p:stCondLst>
                            <p:childTnLst>
                              <p:par>
                                <p:cTn id="63" presetID="5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385" decel="100000"/>
                                        <p:tgtEl>
                                          <p:spTgt spid="14"/>
                                        </p:tgtEl>
                                      </p:cBhvr>
                                    </p:animEffect>
                                    <p:animScale>
                                      <p:cBhvr>
                                        <p:cTn id="66" dur="385" decel="100000"/>
                                        <p:tgtEl>
                                          <p:spTgt spid="14"/>
                                        </p:tgtEl>
                                      </p:cBhvr>
                                      <p:from x="10000" y="10000"/>
                                      <p:to x="200000" y="450000"/>
                                    </p:animScale>
                                    <p:animScale>
                                      <p:cBhvr>
                                        <p:cTn id="67" dur="615" accel="100000" fill="hold">
                                          <p:stCondLst>
                                            <p:cond delay="385"/>
                                          </p:stCondLst>
                                        </p:cTn>
                                        <p:tgtEl>
                                          <p:spTgt spid="14"/>
                                        </p:tgtEl>
                                      </p:cBhvr>
                                      <p:from x="200000" y="450000"/>
                                      <p:to x="100000" y="100000"/>
                                    </p:animScale>
                                    <p:set>
                                      <p:cBhvr>
                                        <p:cTn id="68" dur="385" fill="hold"/>
                                        <p:tgtEl>
                                          <p:spTgt spid="14"/>
                                        </p:tgtEl>
                                        <p:attrNameLst>
                                          <p:attrName>ppt_x</p:attrName>
                                        </p:attrNameLst>
                                      </p:cBhvr>
                                      <p:to>
                                        <p:strVal val="(0.5)"/>
                                      </p:to>
                                    </p:set>
                                    <p:anim from="(0.5)" to="(#ppt_x)" calcmode="lin" valueType="num">
                                      <p:cBhvr>
                                        <p:cTn id="69" dur="615" accel="100000" fill="hold">
                                          <p:stCondLst>
                                            <p:cond delay="385"/>
                                          </p:stCondLst>
                                        </p:cTn>
                                        <p:tgtEl>
                                          <p:spTgt spid="14"/>
                                        </p:tgtEl>
                                        <p:attrNameLst>
                                          <p:attrName>ppt_x</p:attrName>
                                        </p:attrNameLst>
                                      </p:cBhvr>
                                    </p:anim>
                                    <p:set>
                                      <p:cBhvr>
                                        <p:cTn id="70" dur="385" fill="hold"/>
                                        <p:tgtEl>
                                          <p:spTgt spid="14"/>
                                        </p:tgtEl>
                                        <p:attrNameLst>
                                          <p:attrName>ppt_y</p:attrName>
                                        </p:attrNameLst>
                                      </p:cBhvr>
                                      <p:to>
                                        <p:strVal val="(#ppt_y+0.4)"/>
                                      </p:to>
                                    </p:set>
                                    <p:anim from="(#ppt_y+0.4)" to="(#ppt_y)" calcmode="lin" valueType="num">
                                      <p:cBhvr>
                                        <p:cTn id="71" dur="615" accel="100000" fill="hold">
                                          <p:stCondLst>
                                            <p:cond delay="385"/>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3" grpId="0" animBg="1"/>
      <p:bldP spid="6" grpId="0" animBg="1"/>
      <p:bldP spid="4" grpId="0"/>
      <p:bldP spid="27" grpId="0" animBg="1"/>
      <p:bldP spid="32" grpId="0" animBg="1"/>
      <p:bldP spid="31" grpId="0" animBg="1"/>
      <p:bldP spid="30" grpId="0" animBg="1"/>
      <p:bldP spid="12" grpId="0" bldLvl="0" animBg="1"/>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00" y="21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210016" y="199215"/>
            <a:ext cx="8491000" cy="461665"/>
          </a:xfrm>
          <a:prstGeom prst="rect">
            <a:avLst/>
          </a:prstGeom>
          <a:noFill/>
        </p:spPr>
        <p:txBody>
          <a:bodyPr wrap="square" rtlCol="0">
            <a:spAutoFit/>
          </a:bodyPr>
          <a:lstStyle/>
          <a:p>
            <a:pPr defTabSz="1219200"/>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8559532" y="1112707"/>
            <a:ext cx="714778" cy="1102379"/>
          </a:xfrm>
          <a:prstGeom prst="rightBrace">
            <a:avLst>
              <a:gd name="adj1" fmla="val 8333"/>
              <a:gd name="adj2" fmla="val 50000"/>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9251589" y="1063577"/>
            <a:ext cx="2851511" cy="1200329"/>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故事开端</a:t>
            </a:r>
            <a:r>
              <a:rPr lang="zh-CN" altLang="en-US" sz="2400" b="1" dirty="0" smtClean="0">
                <a:solidFill>
                  <a:srgbClr val="0000FF"/>
                </a:solidFill>
                <a:latin typeface="微软雅黑" panose="020B0503020204020204" pitchFamily="34" charset="-122"/>
                <a:ea typeface="微软雅黑" panose="020B0503020204020204" pitchFamily="34" charset="-122"/>
              </a:rPr>
              <a:t>（总述）</a:t>
            </a:r>
            <a:r>
              <a:rPr lang="zh-CN" altLang="en-US" sz="2400" b="1" dirty="0">
                <a:solidFill>
                  <a:srgbClr val="0000FF"/>
                </a:solidFill>
                <a:latin typeface="微软雅黑" panose="020B0503020204020204" pitchFamily="34" charset="-122"/>
                <a:ea typeface="微软雅黑" panose="020B0503020204020204" pitchFamily="34" charset="-122"/>
              </a:rPr>
              <a:t>：</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noProof="1" smtClean="0"/>
              <a:t>故事背后的涵义，生活的真谛</a:t>
            </a:r>
            <a:endParaRPr lang="zh-CN" altLang="en-US" sz="2400" b="1" dirty="0"/>
          </a:p>
        </p:txBody>
      </p:sp>
      <p:sp>
        <p:nvSpPr>
          <p:cNvPr id="13" name="文本框 12"/>
          <p:cNvSpPr txBox="1"/>
          <p:nvPr/>
        </p:nvSpPr>
        <p:spPr>
          <a:xfrm>
            <a:off x="9251589" y="4462012"/>
            <a:ext cx="2940411" cy="1569660"/>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情节推进</a:t>
            </a:r>
            <a:r>
              <a:rPr lang="zh-CN" altLang="en-US" sz="2400" b="1" dirty="0" smtClean="0">
                <a:solidFill>
                  <a:srgbClr val="0000FF"/>
                </a:solidFill>
                <a:latin typeface="微软雅黑" panose="020B0503020204020204" pitchFamily="34" charset="-122"/>
                <a:ea typeface="微软雅黑" panose="020B0503020204020204" pitchFamily="34" charset="-122"/>
              </a:rPr>
              <a:t>：</a:t>
            </a:r>
            <a:r>
              <a:rPr lang="zh-CN" altLang="en-US" sz="2400" b="1" noProof="1" smtClean="0">
                <a:solidFill>
                  <a:prstClr val="black"/>
                </a:solidFill>
              </a:rPr>
              <a:t>每周五</a:t>
            </a:r>
            <a:r>
              <a:rPr lang="en-US" altLang="zh-CN" sz="2400" b="1" noProof="1" smtClean="0">
                <a:solidFill>
                  <a:prstClr val="black"/>
                </a:solidFill>
              </a:rPr>
              <a:t>Oliver</a:t>
            </a:r>
            <a:r>
              <a:rPr lang="zh-CN" altLang="en-US" sz="2400" b="1" noProof="1" smtClean="0">
                <a:solidFill>
                  <a:prstClr val="black"/>
                </a:solidFill>
              </a:rPr>
              <a:t>隔着窗和环卫工人挥手招呼，他们之间的友情。</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sp>
        <p:nvSpPr>
          <p:cNvPr id="14" name="右大括号 13"/>
          <p:cNvSpPr/>
          <p:nvPr/>
        </p:nvSpPr>
        <p:spPr>
          <a:xfrm>
            <a:off x="8673514" y="3950340"/>
            <a:ext cx="662509" cy="2273988"/>
          </a:xfrm>
          <a:prstGeom prst="rightBrace">
            <a:avLst>
              <a:gd name="adj1" fmla="val 8333"/>
              <a:gd name="adj2" fmla="val 50000"/>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8" name="文本框 17"/>
          <p:cNvSpPr txBox="1"/>
          <p:nvPr/>
        </p:nvSpPr>
        <p:spPr>
          <a:xfrm>
            <a:off x="250734" y="1001819"/>
            <a:ext cx="8373800" cy="5793894"/>
          </a:xfrm>
          <a:prstGeom prst="rect">
            <a:avLst/>
          </a:prstGeom>
          <a:noFill/>
        </p:spPr>
        <p:txBody>
          <a:bodyPr wrap="square">
            <a:spAutoFit/>
          </a:bodyPr>
          <a:lstStyle/>
          <a:p>
            <a:pPr lvl="0" indent="266700" algn="just">
              <a:lnSpc>
                <a:spcPct val="150000"/>
              </a:lnSpc>
            </a:pPr>
            <a:r>
              <a:rPr kumimoji="0" lang="en-US" altLang="zh-CN" sz="1900" b="1" i="0"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Life is really made up of little moments that are full of meaning and pleasure. Here’s a heartwarming story that will bring a bit of joy and sweet into a world where it often feels like there is only bad news going on.</a:t>
            </a:r>
            <a:endPar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lnSpc>
                <a:spcPct val="150000"/>
              </a:lnSpc>
            </a:pPr>
            <a:r>
              <a:rPr lang="en-US" altLang="zh-CN" sz="19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Oliver </a:t>
            </a:r>
            <a:r>
              <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Burrow was just 3 years old when he became absolutely fascinated by the garbage truck. His father, Rob Burrow, shared a story that had been going on “since about the age he could walk.”</a:t>
            </a:r>
            <a:endPar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lnSpc>
                <a:spcPct val="150000"/>
              </a:lnSpc>
            </a:pPr>
            <a:r>
              <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9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Public </a:t>
            </a:r>
            <a:r>
              <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Services workers Lawrence Smith and Gad Asher were the garbage men in the community. They were just going about their business as usual when suddenly, they experienced a truly unusual encounter with Oliver. </a:t>
            </a:r>
            <a:endPar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lnSpc>
                <a:spcPct val="150000"/>
              </a:lnSpc>
            </a:pPr>
            <a:r>
              <a:rPr lang="en-US" altLang="zh-CN" sz="19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Lawrence </a:t>
            </a:r>
            <a:r>
              <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Smith and Gad Asher knew clearly how much the little boy loved the truck because each Friday when he heard the truck approaching, he climbed to the window and waved to the man driving. In response, they waved back.</a:t>
            </a:r>
            <a:endParaRPr lang="en-US" altLang="zh-CN" sz="19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20"/>
          <p:cNvGrpSpPr/>
          <p:nvPr/>
        </p:nvGrpSpPr>
        <p:grpSpPr>
          <a:xfrm>
            <a:off x="0" y="41319"/>
            <a:ext cx="2955713" cy="735286"/>
            <a:chOff x="0" y="41319"/>
            <a:chExt cx="2955713" cy="735286"/>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232875" y="4131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6" name="矩形 15"/>
          <p:cNvSpPr/>
          <p:nvPr/>
        </p:nvSpPr>
        <p:spPr>
          <a:xfrm>
            <a:off x="2180987" y="2471936"/>
            <a:ext cx="4312025" cy="83099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Oliver</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Personality</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kind, sweet and generous</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9" name="右大括号 18"/>
          <p:cNvSpPr/>
          <p:nvPr/>
        </p:nvSpPr>
        <p:spPr>
          <a:xfrm>
            <a:off x="8623917" y="2462988"/>
            <a:ext cx="627672" cy="1299554"/>
          </a:xfrm>
          <a:prstGeom prst="rightBrace">
            <a:avLst>
              <a:gd name="adj1" fmla="val 8333"/>
              <a:gd name="adj2" fmla="val 50000"/>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22" name="文本框 21"/>
          <p:cNvSpPr txBox="1"/>
          <p:nvPr/>
        </p:nvSpPr>
        <p:spPr>
          <a:xfrm>
            <a:off x="9251589" y="2550929"/>
            <a:ext cx="2953325" cy="1200329"/>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起因</a:t>
            </a:r>
            <a:r>
              <a:rPr lang="zh-CN" altLang="en-US" sz="2400" b="1" dirty="0" smtClean="0">
                <a:solidFill>
                  <a:srgbClr val="0000FF"/>
                </a:solidFill>
                <a:latin typeface="微软雅黑" panose="020B0503020204020204" pitchFamily="34" charset="-122"/>
                <a:ea typeface="微软雅黑" panose="020B0503020204020204" pitchFamily="34" charset="-122"/>
              </a:rPr>
              <a:t>：</a:t>
            </a:r>
            <a:r>
              <a:rPr lang="en-US" altLang="zh-CN" sz="2400" b="1" noProof="1" smtClean="0">
                <a:solidFill>
                  <a:prstClr val="black"/>
                </a:solidFill>
              </a:rPr>
              <a:t>3</a:t>
            </a:r>
            <a:r>
              <a:rPr lang="zh-CN" altLang="en-US" sz="2400" b="1" noProof="1" smtClean="0">
                <a:solidFill>
                  <a:prstClr val="black"/>
                </a:solidFill>
              </a:rPr>
              <a:t>岁男孩</a:t>
            </a:r>
            <a:r>
              <a:rPr lang="en-US" altLang="zh-CN" sz="2400" b="1" noProof="1" smtClean="0">
                <a:solidFill>
                  <a:prstClr val="black"/>
                </a:solidFill>
              </a:rPr>
              <a:t>Oliver</a:t>
            </a:r>
            <a:r>
              <a:rPr lang="zh-CN" altLang="en-US" sz="2400" b="1" noProof="1" smtClean="0">
                <a:solidFill>
                  <a:prstClr val="black"/>
                </a:solidFill>
              </a:rPr>
              <a:t>打心眼里喜欢环卫车。</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70" decel="100000"/>
                                        <p:tgtEl>
                                          <p:spTgt spid="16"/>
                                        </p:tgtEl>
                                      </p:cBhvr>
                                    </p:animEffect>
                                    <p:animScale>
                                      <p:cBhvr>
                                        <p:cTn id="32" dur="770" decel="100000"/>
                                        <p:tgtEl>
                                          <p:spTgt spid="16"/>
                                        </p:tgtEl>
                                      </p:cBhvr>
                                      <p:from x="10000" y="10000"/>
                                      <p:to x="200000" y="450000"/>
                                    </p:animScale>
                                    <p:animScale>
                                      <p:cBhvr>
                                        <p:cTn id="33" dur="1230" accel="100000" fill="hold">
                                          <p:stCondLst>
                                            <p:cond delay="770"/>
                                          </p:stCondLst>
                                        </p:cTn>
                                        <p:tgtEl>
                                          <p:spTgt spid="16"/>
                                        </p:tgtEl>
                                      </p:cBhvr>
                                      <p:from x="200000" y="450000"/>
                                      <p:to x="100000" y="100000"/>
                                    </p:animScale>
                                    <p:set>
                                      <p:cBhvr>
                                        <p:cTn id="34" dur="770" fill="hold"/>
                                        <p:tgtEl>
                                          <p:spTgt spid="16"/>
                                        </p:tgtEl>
                                        <p:attrNameLst>
                                          <p:attrName>ppt_x</p:attrName>
                                        </p:attrNameLst>
                                      </p:cBhvr>
                                      <p:to>
                                        <p:strVal val="(0.5)"/>
                                      </p:to>
                                    </p:set>
                                    <p:anim from="(0.5)" to="(#ppt_x)" calcmode="lin" valueType="num">
                                      <p:cBhvr>
                                        <p:cTn id="35" dur="1230" accel="100000" fill="hold">
                                          <p:stCondLst>
                                            <p:cond delay="770"/>
                                          </p:stCondLst>
                                        </p:cTn>
                                        <p:tgtEl>
                                          <p:spTgt spid="16"/>
                                        </p:tgtEl>
                                        <p:attrNameLst>
                                          <p:attrName>ppt_x</p:attrName>
                                        </p:attrNameLst>
                                      </p:cBhvr>
                                    </p:anim>
                                    <p:set>
                                      <p:cBhvr>
                                        <p:cTn id="36" dur="770" fill="hold"/>
                                        <p:tgtEl>
                                          <p:spTgt spid="16"/>
                                        </p:tgtEl>
                                        <p:attrNameLst>
                                          <p:attrName>ppt_y</p:attrName>
                                        </p:attrNameLst>
                                      </p:cBhvr>
                                      <p:to>
                                        <p:strVal val="(#ppt_y+0.4)"/>
                                      </p:to>
                                    </p:set>
                                    <p:anim from="(#ppt_y+0.4)" to="(#ppt_y)" calcmode="lin" valueType="num">
                                      <p:cBhvr>
                                        <p:cTn id="37" dur="1230" accel="100000" fill="hold">
                                          <p:stCondLst>
                                            <p:cond delay="770"/>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bldLvl="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0" y="770632"/>
            <a:ext cx="8680293" cy="5324535"/>
          </a:xfrm>
          <a:prstGeom prst="rect">
            <a:avLst/>
          </a:prstGeom>
          <a:noFill/>
        </p:spPr>
        <p:txBody>
          <a:bodyPr wrap="square">
            <a:spAutoFit/>
          </a:bodyPr>
          <a:lstStyle/>
          <a:p>
            <a:pPr lvl="0" indent="266700" algn="just"/>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Oliver told his parents that every day when he looks at the window, the garbage man always waves at him. At first, his parents thought that he was just imagining this, not thinking much of it.</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However, his parents then looked out the window one day when he was looking at the garbage men. They said: “We didn’t believe it. We laughed at his imagination, and then we looked out the window and there, the garbage man was waving! I couldn’t tell you how long ago it started and why they would wave to my little boy.”</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Realizing how much joy seeing the garbage truck gave his son, the father came upon an idea. One day, when the garbage truck pulled up, he asked Oliver if he wanted to greet his </a:t>
            </a:r>
            <a:r>
              <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friends.</a:t>
            </a:r>
            <a:endPar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Paragraph 1: </a:t>
            </a:r>
            <a:endPar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Hearing </a:t>
            </a:r>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this, the little boy smiled.</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_________________________________________________________</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Paragraph 2: </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lvl="0" indent="266700" algn="just"/>
            <a:r>
              <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Oliver got nervous when the loud truck was right there in front of them.   </a:t>
            </a:r>
            <a:r>
              <a:rPr lang="en-US" altLang="zh-CN" sz="2000" b="1" kern="1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___________________________________________________________ </a:t>
            </a:r>
            <a:endParaRPr lang="en-US" altLang="zh-CN" sz="2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12700" y="21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210016" y="199215"/>
            <a:ext cx="8491000" cy="461665"/>
          </a:xfrm>
          <a:prstGeom prst="rect">
            <a:avLst/>
          </a:prstGeom>
          <a:noFill/>
        </p:spPr>
        <p:txBody>
          <a:bodyPr wrap="square" rtlCol="0">
            <a:spAutoFit/>
          </a:bodyPr>
          <a:lstStyle/>
          <a:p>
            <a:pPr defTabSz="1219200"/>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8588522" y="999888"/>
            <a:ext cx="714778" cy="2480839"/>
          </a:xfrm>
          <a:prstGeom prst="rightBrace">
            <a:avLst>
              <a:gd name="adj1" fmla="val 8333"/>
              <a:gd name="adj2" fmla="val 50000"/>
            </a:avLst>
          </a:prstGeom>
          <a:ln w="508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9095756" y="1169297"/>
            <a:ext cx="2988152" cy="1569660"/>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smtClean="0">
                <a:solidFill>
                  <a:srgbClr val="0000FF"/>
                </a:solidFill>
                <a:latin typeface="微软雅黑" panose="020B0503020204020204" pitchFamily="34" charset="-122"/>
                <a:ea typeface="微软雅黑" panose="020B0503020204020204" pitchFamily="34" charset="-122"/>
              </a:rPr>
              <a:t>故事发展：</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smtClean="0"/>
              <a:t>喜欢环卫车的</a:t>
            </a:r>
            <a:r>
              <a:rPr lang="en-US" altLang="zh-CN" sz="2400" b="1" dirty="0" smtClean="0"/>
              <a:t>Oliver</a:t>
            </a:r>
            <a:r>
              <a:rPr lang="zh-CN" altLang="en-US" sz="2400" b="1" dirty="0" smtClean="0"/>
              <a:t>有机会与环卫工见面，</a:t>
            </a:r>
            <a:r>
              <a:rPr lang="en-US" altLang="zh-CN" sz="2400" b="1" dirty="0" smtClean="0"/>
              <a:t>Oliver</a:t>
            </a:r>
            <a:r>
              <a:rPr lang="zh-CN" altLang="en-US" sz="2400" b="1" dirty="0" smtClean="0"/>
              <a:t>喜出望外。</a:t>
            </a:r>
            <a:endParaRPr lang="zh-CN" altLang="en-US" sz="2400" b="1" dirty="0"/>
          </a:p>
        </p:txBody>
      </p:sp>
      <p:sp>
        <p:nvSpPr>
          <p:cNvPr id="13" name="文本框 12"/>
          <p:cNvSpPr txBox="1"/>
          <p:nvPr/>
        </p:nvSpPr>
        <p:spPr>
          <a:xfrm>
            <a:off x="9078873" y="3199459"/>
            <a:ext cx="2956791" cy="1785104"/>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200" b="1" dirty="0" smtClean="0">
                <a:solidFill>
                  <a:srgbClr val="0000FF"/>
                </a:solidFill>
                <a:latin typeface="微软雅黑" panose="020B0503020204020204" pitchFamily="34" charset="-122"/>
                <a:ea typeface="微软雅黑" panose="020B0503020204020204" pitchFamily="34" charset="-122"/>
              </a:rPr>
              <a:t>故事</a:t>
            </a:r>
            <a:r>
              <a:rPr lang="zh-CN" altLang="en-US" sz="2200" b="1" dirty="0">
                <a:solidFill>
                  <a:srgbClr val="0000FF"/>
                </a:solidFill>
                <a:latin typeface="微软雅黑" panose="020B0503020204020204" pitchFamily="34" charset="-122"/>
                <a:ea typeface="微软雅黑" panose="020B0503020204020204" pitchFamily="34" charset="-122"/>
              </a:rPr>
              <a:t>高潮</a:t>
            </a:r>
            <a:r>
              <a:rPr lang="zh-CN" altLang="en-US" sz="2200" b="1" dirty="0" smtClean="0">
                <a:solidFill>
                  <a:srgbClr val="0000FF"/>
                </a:solidFill>
                <a:latin typeface="微软雅黑" panose="020B0503020204020204" pitchFamily="34" charset="-122"/>
                <a:ea typeface="微软雅黑" panose="020B0503020204020204" pitchFamily="34" charset="-122"/>
              </a:rPr>
              <a:t>：</a:t>
            </a:r>
            <a:endParaRPr lang="en-US" altLang="zh-CN" sz="2200" b="1" dirty="0">
              <a:solidFill>
                <a:srgbClr val="0000FF"/>
              </a:solidFill>
              <a:latin typeface="微软雅黑" panose="020B0503020204020204" pitchFamily="34" charset="-122"/>
              <a:ea typeface="微软雅黑" panose="020B0503020204020204" pitchFamily="34" charset="-122"/>
            </a:endParaRPr>
          </a:p>
          <a:p>
            <a:r>
              <a:rPr lang="en-US" altLang="zh-CN" sz="2200" b="1" dirty="0" smtClean="0"/>
              <a:t>Oliver</a:t>
            </a:r>
            <a:r>
              <a:rPr lang="zh-CN" altLang="en-US" sz="2200" b="1" dirty="0" smtClean="0"/>
              <a:t>和父亲一起面对面地与工人交流，他们成了好朋友，给环卫工带来了快乐。</a:t>
            </a:r>
            <a:endParaRPr lang="zh-CN" altLang="en-US" sz="2200" b="1" dirty="0"/>
          </a:p>
        </p:txBody>
      </p:sp>
      <p:sp>
        <p:nvSpPr>
          <p:cNvPr id="14" name="右大括号 13"/>
          <p:cNvSpPr/>
          <p:nvPr/>
        </p:nvSpPr>
        <p:spPr>
          <a:xfrm>
            <a:off x="8446494" y="4254580"/>
            <a:ext cx="457327" cy="875088"/>
          </a:xfrm>
          <a:prstGeom prst="rightBrace">
            <a:avLst>
              <a:gd name="adj1" fmla="val 8333"/>
              <a:gd name="adj2" fmla="val 50000"/>
            </a:avLst>
          </a:prstGeom>
          <a:ln w="508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grpSp>
        <p:nvGrpSpPr>
          <p:cNvPr id="21" name="组合 20"/>
          <p:cNvGrpSpPr/>
          <p:nvPr/>
        </p:nvGrpSpPr>
        <p:grpSpPr>
          <a:xfrm>
            <a:off x="0" y="41319"/>
            <a:ext cx="2955713" cy="735286"/>
            <a:chOff x="0" y="41319"/>
            <a:chExt cx="2955713" cy="735286"/>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232875" y="41319"/>
              <a:ext cx="1398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6" name="矩形 15"/>
          <p:cNvSpPr/>
          <p:nvPr/>
        </p:nvSpPr>
        <p:spPr>
          <a:xfrm>
            <a:off x="1638913" y="1416638"/>
            <a:ext cx="4859704" cy="2308324"/>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lnSpc>
                <a:spcPct val="150000"/>
              </a:lnSpc>
              <a:defRPr/>
            </a:pP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Garbage</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men</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Emotion</a:t>
            </a:r>
            <a:r>
              <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Passionate</a:t>
            </a:r>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friendly </a:t>
            </a:r>
            <a:endPar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a:p>
            <a:pPr fontAlgn="base">
              <a:lnSpc>
                <a:spcPct val="150000"/>
              </a:lnSpc>
              <a:defRPr/>
            </a:pP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Oliver</a:t>
            </a:r>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  father’s  </a:t>
            </a:r>
            <a:r>
              <a:rPr lang="en-US" altLang="zh-CN"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Emotion: </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delighted</a:t>
            </a:r>
            <a:r>
              <a:rPr lang="zh-CN" altLang="en-US"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joyful</a:t>
            </a:r>
            <a:endParaRPr lang="zh-CN" altLang="en-US" sz="24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8" name="右大括号 17"/>
          <p:cNvSpPr/>
          <p:nvPr/>
        </p:nvSpPr>
        <p:spPr>
          <a:xfrm>
            <a:off x="8361008" y="5357836"/>
            <a:ext cx="436589" cy="932722"/>
          </a:xfrm>
          <a:prstGeom prst="rightBrace">
            <a:avLst>
              <a:gd name="adj1" fmla="val 8333"/>
              <a:gd name="adj2" fmla="val 50000"/>
            </a:avLst>
          </a:prstGeom>
          <a:ln w="5080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22" name="文本框 21"/>
          <p:cNvSpPr txBox="1"/>
          <p:nvPr/>
        </p:nvSpPr>
        <p:spPr>
          <a:xfrm>
            <a:off x="9073486" y="5072896"/>
            <a:ext cx="3032692" cy="1785104"/>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200" b="1" dirty="0" smtClean="0">
                <a:solidFill>
                  <a:srgbClr val="0000FF"/>
                </a:solidFill>
                <a:latin typeface="微软雅黑" panose="020B0503020204020204" pitchFamily="34" charset="-122"/>
                <a:ea typeface="微软雅黑" panose="020B0503020204020204" pitchFamily="34" charset="-122"/>
              </a:rPr>
              <a:t>故事</a:t>
            </a:r>
            <a:r>
              <a:rPr lang="zh-CN" altLang="en-US" sz="2200" b="1" dirty="0">
                <a:solidFill>
                  <a:srgbClr val="0000FF"/>
                </a:solidFill>
                <a:latin typeface="微软雅黑" panose="020B0503020204020204" pitchFamily="34" charset="-122"/>
                <a:ea typeface="微软雅黑" panose="020B0503020204020204" pitchFamily="34" charset="-122"/>
              </a:rPr>
              <a:t>结局</a:t>
            </a:r>
            <a:r>
              <a:rPr lang="zh-CN" altLang="en-US" sz="2200" b="1" dirty="0" smtClean="0">
                <a:solidFill>
                  <a:srgbClr val="0000FF"/>
                </a:solidFill>
                <a:latin typeface="微软雅黑" panose="020B0503020204020204" pitchFamily="34" charset="-122"/>
                <a:ea typeface="微软雅黑" panose="020B0503020204020204" pitchFamily="34" charset="-122"/>
              </a:rPr>
              <a:t>：</a:t>
            </a:r>
            <a:endParaRPr lang="en-US" altLang="zh-CN" sz="2200" b="1" dirty="0">
              <a:solidFill>
                <a:srgbClr val="0000FF"/>
              </a:solidFill>
              <a:latin typeface="微软雅黑" panose="020B0503020204020204" pitchFamily="34" charset="-122"/>
              <a:ea typeface="微软雅黑" panose="020B0503020204020204" pitchFamily="34" charset="-122"/>
            </a:endParaRPr>
          </a:p>
          <a:p>
            <a:r>
              <a:rPr lang="en-US" altLang="zh-CN" sz="2200" b="1" dirty="0" smtClean="0"/>
              <a:t>Oliver</a:t>
            </a:r>
            <a:r>
              <a:rPr lang="zh-CN" altLang="en-US" sz="2200" b="1" dirty="0" smtClean="0"/>
              <a:t>见识</a:t>
            </a:r>
            <a:r>
              <a:rPr lang="zh-CN" altLang="en-US" sz="2200" b="1" dirty="0"/>
              <a:t>和</a:t>
            </a:r>
            <a:r>
              <a:rPr lang="zh-CN" altLang="en-US" sz="2200" b="1" dirty="0" smtClean="0"/>
              <a:t>体验</a:t>
            </a:r>
            <a:r>
              <a:rPr lang="zh-CN" altLang="en-US" sz="2200" b="1" dirty="0"/>
              <a:t>了</a:t>
            </a:r>
            <a:r>
              <a:rPr lang="zh-CN" altLang="en-US" sz="2200" b="1" dirty="0" smtClean="0"/>
              <a:t>梦寐以求</a:t>
            </a:r>
            <a:r>
              <a:rPr lang="zh-CN" altLang="en-US" sz="2200" b="1" dirty="0"/>
              <a:t>的环卫</a:t>
            </a:r>
            <a:r>
              <a:rPr lang="zh-CN" altLang="en-US" sz="2200" b="1" dirty="0" smtClean="0"/>
              <a:t>车。同时他对环卫车的热爱消除了工人的疲劳和烦躁。</a:t>
            </a:r>
            <a:endParaRPr lang="zh-CN" altLang="en-US" sz="2200" b="1"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70" decel="100000"/>
                                        <p:tgtEl>
                                          <p:spTgt spid="16"/>
                                        </p:tgtEl>
                                      </p:cBhvr>
                                    </p:animEffect>
                                    <p:animScale>
                                      <p:cBhvr>
                                        <p:cTn id="24" dur="770" decel="100000"/>
                                        <p:tgtEl>
                                          <p:spTgt spid="16"/>
                                        </p:tgtEl>
                                      </p:cBhvr>
                                      <p:from x="10000" y="10000"/>
                                      <p:to x="200000" y="450000"/>
                                    </p:animScale>
                                    <p:animScale>
                                      <p:cBhvr>
                                        <p:cTn id="25" dur="1230" accel="100000" fill="hold">
                                          <p:stCondLst>
                                            <p:cond delay="770"/>
                                          </p:stCondLst>
                                        </p:cTn>
                                        <p:tgtEl>
                                          <p:spTgt spid="16"/>
                                        </p:tgtEl>
                                      </p:cBhvr>
                                      <p:from x="200000" y="450000"/>
                                      <p:to x="100000" y="100000"/>
                                    </p:animScale>
                                    <p:set>
                                      <p:cBhvr>
                                        <p:cTn id="26" dur="770" fill="hold"/>
                                        <p:tgtEl>
                                          <p:spTgt spid="16"/>
                                        </p:tgtEl>
                                        <p:attrNameLst>
                                          <p:attrName>ppt_x</p:attrName>
                                        </p:attrNameLst>
                                      </p:cBhvr>
                                      <p:to>
                                        <p:strVal val="(0.5)"/>
                                      </p:to>
                                    </p:set>
                                    <p:anim from="(0.5)" to="(#ppt_x)" calcmode="lin" valueType="num">
                                      <p:cBhvr>
                                        <p:cTn id="27" dur="1230" accel="100000" fill="hold">
                                          <p:stCondLst>
                                            <p:cond delay="770"/>
                                          </p:stCondLst>
                                        </p:cTn>
                                        <p:tgtEl>
                                          <p:spTgt spid="16"/>
                                        </p:tgtEl>
                                        <p:attrNameLst>
                                          <p:attrName>ppt_x</p:attrName>
                                        </p:attrNameLst>
                                      </p:cBhvr>
                                    </p:anim>
                                    <p:set>
                                      <p:cBhvr>
                                        <p:cTn id="28" dur="770" fill="hold"/>
                                        <p:tgtEl>
                                          <p:spTgt spid="16"/>
                                        </p:tgtEl>
                                        <p:attrNameLst>
                                          <p:attrName>ppt_y</p:attrName>
                                        </p:attrNameLst>
                                      </p:cBhvr>
                                      <p:to>
                                        <p:strVal val="(#ppt_y+0.4)"/>
                                      </p:to>
                                    </p:set>
                                    <p:anim from="(#ppt_y+0.4)" to="(#ppt_y)" calcmode="lin" valueType="num">
                                      <p:cBhvr>
                                        <p:cTn id="29" dur="1230" accel="100000" fill="hold">
                                          <p:stCondLst>
                                            <p:cond delay="770"/>
                                          </p:stCondLst>
                                        </p:cTn>
                                        <p:tgtEl>
                                          <p:spTgt spid="16"/>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bldLvl="0" animBg="1"/>
      <p:bldP spid="18" grpId="0" animBg="1"/>
      <p:bldP spid="22" grpId="0" animBg="1"/>
    </p:bldLst>
  </p:timing>
</p:sld>
</file>

<file path=ppt/tags/tag1.xml><?xml version="1.0" encoding="utf-8"?>
<p:tagLst xmlns:p="http://schemas.openxmlformats.org/presentationml/2006/main">
  <p:tag name="KSO_WM_UNIT_PLACING_PICTURE_USER_VIEWPORT" val="{&quot;height&quot;:6092.195275590551,&quot;width&quot;:11927.984251968504}"/>
</p:tagLst>
</file>

<file path=ppt/tags/tag10.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12.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17.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22.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27.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32.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5.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6.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7.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8.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9.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12872</Words>
  <Application>WPS 演示</Application>
  <PresentationFormat>宽屏</PresentationFormat>
  <Paragraphs>402</Paragraphs>
  <Slides>32</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32</vt:i4>
      </vt:variant>
    </vt:vector>
  </HeadingPairs>
  <TitlesOfParts>
    <vt:vector size="56" baseType="lpstr">
      <vt:lpstr>Arial</vt:lpstr>
      <vt:lpstr>宋体</vt:lpstr>
      <vt:lpstr>Wingdings</vt:lpstr>
      <vt:lpstr>Times New Roman</vt:lpstr>
      <vt:lpstr>方正瘦金书_GBK</vt:lpstr>
      <vt:lpstr>Arial</vt:lpstr>
      <vt:lpstr>楷体</vt:lpstr>
      <vt:lpstr>Calibri</vt:lpstr>
      <vt:lpstr>微软雅黑</vt:lpstr>
      <vt:lpstr>华康雅宋体W9(P)</vt:lpstr>
      <vt:lpstr>Calibri</vt:lpstr>
      <vt:lpstr>Arial Unicode MS</vt:lpstr>
      <vt:lpstr>等线</vt:lpstr>
      <vt:lpstr>等线 Light</vt:lpstr>
      <vt:lpstr>Arial Rounded MT Bold</vt:lpstr>
      <vt:lpstr>Verdana</vt:lpstr>
      <vt:lpstr>方正粗黑宋简体</vt:lpstr>
      <vt:lpstr>黑体</vt:lpstr>
      <vt:lpstr>Apple Chancery</vt:lpstr>
      <vt:lpstr>Arial Black</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Predict the plot-2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210</cp:revision>
  <dcterms:created xsi:type="dcterms:W3CDTF">2021-06-06T01:43:00Z</dcterms:created>
  <dcterms:modified xsi:type="dcterms:W3CDTF">2023-02-22T09:21:03Z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E578FC3C28304635BAD3E3CD43E4FD51</vt:lpwstr>
  </property>
  <property fmtid="{D5CDD505-2E9C-101B-9397-08002B2CF9AE}" pid="3" name="KSOProductBuildVer">
    <vt:lpwstr>2052-11.8.2.8411</vt:lpwstr>
  </property>
</Properties>
</file>