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444" r:id="rId3"/>
    <p:sldId id="270" r:id="rId4"/>
    <p:sldId id="422" r:id="rId5"/>
    <p:sldId id="423" r:id="rId6"/>
    <p:sldId id="424" r:id="rId7"/>
    <p:sldId id="425" r:id="rId9"/>
    <p:sldId id="426" r:id="rId10"/>
    <p:sldId id="427" r:id="rId11"/>
    <p:sldId id="428" r:id="rId12"/>
    <p:sldId id="429" r:id="rId13"/>
    <p:sldId id="430" r:id="rId14"/>
    <p:sldId id="408" r:id="rId15"/>
    <p:sldId id="409" r:id="rId16"/>
    <p:sldId id="410" r:id="rId17"/>
    <p:sldId id="412" r:id="rId18"/>
    <p:sldId id="411" r:id="rId19"/>
    <p:sldId id="392" r:id="rId20"/>
    <p:sldId id="393" r:id="rId21"/>
    <p:sldId id="394" r:id="rId22"/>
    <p:sldId id="400" r:id="rId23"/>
    <p:sldId id="332" r:id="rId24"/>
    <p:sldId id="277" r:id="rId25"/>
    <p:sldId id="406" r:id="rId26"/>
    <p:sldId id="399"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88"/>
        <p:guide pos="387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4" Type="http://schemas.openxmlformats.org/officeDocument/2006/relationships/notesSlide" Target="../notesSlides/notesSlide4.xml"/><Relationship Id="rId13" Type="http://schemas.openxmlformats.org/officeDocument/2006/relationships/slideLayout" Target="../slideLayouts/slideLayout2.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4" Type="http://schemas.openxmlformats.org/officeDocument/2006/relationships/notesSlide" Target="../notesSlides/notesSlide7.xml"/><Relationship Id="rId13" Type="http://schemas.openxmlformats.org/officeDocument/2006/relationships/slideLayout" Target="../slideLayouts/slideLayout2.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2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tags" Target="../tags/tag42.xml"/><Relationship Id="rId2" Type="http://schemas.microsoft.com/office/2007/relationships/media" Target="../media/media1.mp4"/><Relationship Id="rId1" Type="http://schemas.openxmlformats.org/officeDocument/2006/relationships/video" Target="../media/media1.mp4"/></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9.png"/><Relationship Id="rId2" Type="http://schemas.microsoft.com/office/2007/relationships/media" Target="../media/media2.mp3"/><Relationship Id="rId1" Type="http://schemas.openxmlformats.org/officeDocument/2006/relationships/audio" Target="../media/media2.mp3"/></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image" Target="../media/image5.png"/><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solidFill>
                  <a:srgbClr val="0000FF"/>
                </a:solidFill>
                <a:latin typeface="Times New Roman" panose="02020603050405020304" charset="0"/>
                <a:ea typeface="华文中宋" panose="02010600040101010101" charset="-122"/>
                <a:cs typeface="Times New Roman" panose="02020603050405020304" charset="0"/>
                <a:sym typeface="+mn-ea"/>
              </a:rPr>
              <a:t>revenue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the money that a government receives from taxes or that an organization, etc. receives from its business 财政收入；税收收入；收益</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company’s annual revenues rose by 30%. 公司的年收入增加了30%</a:t>
            </a:r>
            <a:r>
              <a:rPr lang="zh-CN" alt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4</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lucrative</a:t>
            </a:r>
            <a:r>
              <a:rPr lang="en-US" altLang="zh-CN" sz="2800"/>
              <a:t>: </a:t>
            </a:r>
            <a:r>
              <a:rPr sz="2800">
                <a:latin typeface="Times New Roman" panose="02020603050405020304" charset="0"/>
                <a:ea typeface="华文中宋" panose="02010600040101010101" charset="-122"/>
                <a:cs typeface="Times New Roman" panose="02020603050405020304" charset="0"/>
              </a:rPr>
              <a:t>producing a large amount of money; making a large profit 赚大钱的；获利多的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Thousands of ex-army officers found lucrative jobs in private security firms.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成千上万的退役军官在私人保安公司找到了薪水丰厚的工作。</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07327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576195"/>
            <a:ext cx="100907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Japanese market accounts for 35% of the company's revenue.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1103566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They do a lot of business in lucrative overseas markets.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073275"/>
            <a:ext cx="6275070" cy="521970"/>
          </a:xfrm>
          <a:prstGeom prst="rect">
            <a:avLst/>
          </a:prstGeom>
          <a:noFill/>
        </p:spPr>
        <p:txBody>
          <a:bodyPr wrap="square" rtlCol="0" anchor="t">
            <a:spAutoFit/>
          </a:bodyPr>
          <a:lstStyle/>
          <a:p>
            <a:r>
              <a:rPr lang="zh-CN" altLang="en-US" sz="2800">
                <a:ea typeface="华文中宋" panose="02010600040101010101" charset="-122"/>
              </a:rPr>
              <a:t>日本市场占该公司收入的</a:t>
            </a:r>
            <a:r>
              <a:rPr lang="zh-CN" altLang="en-US" sz="2800">
                <a:latin typeface="Times New Roman" panose="02020603050405020304" charset="0"/>
                <a:ea typeface="华文中宋" panose="02010600040101010101" charset="-122"/>
                <a:cs typeface="Times New Roman" panose="02020603050405020304" charset="0"/>
              </a:rPr>
              <a:t>35%。</a:t>
            </a:r>
            <a:endParaRPr lang="zh-CN" altLang="en-US" sz="2800">
              <a:latin typeface="Times New Roman" panose="02020603050405020304" charset="0"/>
              <a:ea typeface="华文中宋" panose="02010600040101010101" charset="-122"/>
              <a:cs typeface="Times New Roman" panose="02020603050405020304" charset="0"/>
            </a:endParaRPr>
          </a:p>
        </p:txBody>
      </p:sp>
      <p:cxnSp>
        <p:nvCxnSpPr>
          <p:cNvPr id="3145728" name="直接连接符 8"/>
          <p:cNvCxnSpPr/>
          <p:nvPr/>
        </p:nvCxnSpPr>
        <p:spPr>
          <a:xfrm>
            <a:off x="311150" y="3053715"/>
            <a:ext cx="9775825" cy="82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23990"/>
            <a:ext cx="8007985"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8297545" cy="521970"/>
          </a:xfrm>
          <a:prstGeom prst="rect">
            <a:avLst/>
          </a:prstGeom>
          <a:noFill/>
        </p:spPr>
        <p:txBody>
          <a:bodyPr wrap="square" rtlCol="0" anchor="t">
            <a:spAutoFit/>
          </a:bodyPr>
          <a:p>
            <a:r>
              <a:rPr lang="zh-CN" altLang="en-US" sz="2800">
                <a:ea typeface="华文中宋" panose="02010600040101010101" charset="-122"/>
              </a:rPr>
              <a:t>他们在利润丰厚的海外市场上生意很多。</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972820"/>
            <a:ext cx="11751310" cy="22999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915" y="1014730"/>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government has extended a £2 cap on local bus fares in England for another three months, amid concerns that operators would be forced to slash the number of routes on offer without the subsidy.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4606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5265" y="2306320"/>
            <a:ext cx="1034923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政府将英国本地公交票价上限2英镑再延长3个月，原因是担心在没有补贴的情况下，运营商将被迫削减提供的路线数量。</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761105"/>
            <a:ext cx="11751310" cy="261874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3065" y="3815715"/>
            <a:ext cx="11314430" cy="1295400"/>
          </a:xfrm>
          <a:prstGeom prst="rect">
            <a:avLst/>
          </a:prstGeom>
          <a:noFill/>
        </p:spPr>
        <p:txBody>
          <a:bodyPr wrap="square">
            <a:noAutofit/>
          </a:bodyPr>
          <a:lstStyle/>
          <a:p>
            <a:pPr algn="l"/>
            <a:r>
              <a:rPr sz="2600">
                <a:latin typeface="Times New Roman" panose="02020603050405020304" charset="0"/>
                <a:cs typeface="Times New Roman" panose="02020603050405020304" charset="0"/>
                <a:sym typeface="+mn-ea"/>
              </a:rPr>
              <a:t>However, that still leaves some bus operators with significant shortfalls in ticket revenues, particularly on less busy routes. Those less lucrative routes are often crucial links for less connected communities, particularly in rural areas.</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38607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06208" y="5111115"/>
            <a:ext cx="10427970" cy="1198880"/>
          </a:xfrm>
          <a:prstGeom prst="rect">
            <a:avLst/>
          </a:prstGeom>
          <a:noFill/>
        </p:spPr>
        <p:txBody>
          <a:bodyPr wrap="square" rtlCol="0">
            <a:spAutoFit/>
          </a:bodyPr>
          <a:lstStyle/>
          <a:p>
            <a:pPr algn="l">
              <a:buClrTx/>
              <a:buSzTx/>
              <a:buFontTx/>
            </a:pPr>
            <a:r>
              <a:rPr sz="2400">
                <a:ea typeface="华文中宋" panose="02010600040101010101" charset="-122"/>
              </a:rPr>
              <a:t>然而，这仍使一些公交运营商的票务收入严重不足，尤其是在不太繁忙的线路上。那些利润较低的路线往往是联系较少的社区的关键纽带，尤其是在农村地区。</a:t>
            </a:r>
            <a:endParaRPr sz="24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70230" y="0"/>
            <a:ext cx="11050905" cy="1506855"/>
          </a:xfrm>
          <a:prstGeom prst="rect">
            <a:avLst/>
          </a:prstGeom>
          <a:noFill/>
        </p:spPr>
        <p:txBody>
          <a:bodyPr wrap="square" rtlCol="0" anchor="t">
            <a:spAutoFit/>
          </a:bodyPr>
          <a:p>
            <a:pPr algn="ctr">
              <a:buClrTx/>
              <a:buSzTx/>
              <a:buNone/>
            </a:pPr>
            <a:r>
              <a:rPr lang="en-US" altLang="zh-CN" sz="3200" b="1"/>
              <a:t>3. Buttigieg to pursue increased maximum fines for railroad safety breaches    </a:t>
            </a:r>
            <a:endParaRPr lang="en-US" altLang="zh-CN" sz="3200" b="1"/>
          </a:p>
          <a:p>
            <a:pPr algn="ctr">
              <a:buClrTx/>
              <a:buSzTx/>
              <a:buNone/>
            </a:pP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rPr>
              <a:t>布蒂吉格要求提高铁路安全违规的最高罚款</a:t>
            </a:r>
            <a:endPar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endParaRPr>
          </a:p>
        </p:txBody>
      </p:sp>
      <p:pic>
        <p:nvPicPr>
          <p:cNvPr id="102" name="图片 101"/>
          <p:cNvPicPr/>
          <p:nvPr/>
        </p:nvPicPr>
        <p:blipFill>
          <a:blip r:embed="rId1"/>
          <a:stretch>
            <a:fillRect/>
          </a:stretch>
        </p:blipFill>
        <p:spPr>
          <a:xfrm>
            <a:off x="2032000" y="1797685"/>
            <a:ext cx="8128000" cy="4546600"/>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955" y="425450"/>
            <a:ext cx="12171045" cy="6369685"/>
          </a:xfrm>
          <a:prstGeom prst="rect">
            <a:avLst/>
          </a:prstGeom>
          <a:noFill/>
        </p:spPr>
        <p:txBody>
          <a:bodyPr wrap="square" rtlCol="0" anchor="t">
            <a:spAutoFit/>
          </a:bodyPr>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Transportation Secretary Pete Buttigieg said in a letter Sunday to Norfolk Southern chief executive Alan Shaw that he would call on Congress </a:t>
            </a:r>
            <a:r>
              <a:rPr lang="en-US" sz="2400">
                <a:latin typeface="Times New Roman" panose="02020603050405020304" charset="0"/>
                <a:cs typeface="Times New Roman" panose="02020603050405020304" charset="0"/>
              </a:rPr>
              <a:t>________ (</a:t>
            </a:r>
            <a:r>
              <a:rPr sz="2400">
                <a:latin typeface="Times New Roman" panose="02020603050405020304" charset="0"/>
                <a:cs typeface="Times New Roman" panose="02020603050405020304" charset="0"/>
              </a:rPr>
              <a:t>raise</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the cap on fines for railroad safety breaches, saying </a:t>
            </a:r>
            <a:r>
              <a:rPr lang="en-US" sz="2400">
                <a:latin typeface="Times New Roman" panose="02020603050405020304" charset="0"/>
                <a:cs typeface="Times New Roman" panose="02020603050405020304" charset="0"/>
              </a:rPr>
              <a:t>_____</a:t>
            </a:r>
            <a:r>
              <a:rPr sz="2400">
                <a:latin typeface="Times New Roman" panose="02020603050405020304" charset="0"/>
                <a:cs typeface="Times New Roman" panose="02020603050405020304" charset="0"/>
              </a:rPr>
              <a:t> increase was needed to serve as a deterrent to the huge companies </a:t>
            </a:r>
            <a:r>
              <a:rPr lang="en-US" sz="2400">
                <a:latin typeface="Times New Roman" panose="02020603050405020304" charset="0"/>
                <a:cs typeface="Times New Roman" panose="02020603050405020304" charset="0"/>
              </a:rPr>
              <a:t>__________</a:t>
            </a:r>
            <a:r>
              <a:rPr sz="2400">
                <a:latin typeface="Times New Roman" panose="02020603050405020304" charset="0"/>
                <a:cs typeface="Times New Roman" panose="02020603050405020304" charset="0"/>
              </a:rPr>
              <a:t> </a:t>
            </a:r>
            <a:r>
              <a:rPr lang="en-US" altLang="zh-CN" sz="2400">
                <a:solidFill>
                  <a:srgbClr val="0000FF"/>
                </a:solidFill>
                <a:latin typeface="Times New Roman" panose="02020603050405020304" charset="0"/>
                <a:cs typeface="Times New Roman" panose="02020603050405020304" charset="0"/>
              </a:rPr>
              <a:t>dominate</a:t>
            </a:r>
            <a:r>
              <a:rPr sz="2400">
                <a:latin typeface="Times New Roman" panose="02020603050405020304" charset="0"/>
                <a:cs typeface="Times New Roman" panose="02020603050405020304" charset="0"/>
              </a:rPr>
              <a:t> the industry.</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current maximum fine is $225,455, according to federal rules. Norfolk Southern’s </a:t>
            </a:r>
            <a:r>
              <a:rPr lang="en-US" altLang="zh-CN" sz="2400">
                <a:solidFill>
                  <a:srgbClr val="0000FF"/>
                </a:solidFill>
                <a:latin typeface="Times New Roman" panose="02020603050405020304" charset="0"/>
                <a:cs typeface="Times New Roman" panose="02020603050405020304" charset="0"/>
              </a:rPr>
              <a:t>revenue</a:t>
            </a:r>
            <a:r>
              <a:rPr sz="2400">
                <a:latin typeface="Times New Roman" panose="02020603050405020304" charset="0"/>
                <a:cs typeface="Times New Roman" panose="02020603050405020304" charset="0"/>
              </a:rPr>
              <a:t> last year was $12.7 billion.</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Buttigieg said the Biden administration </a:t>
            </a:r>
            <a:r>
              <a:rPr lang="en-US" sz="2400">
                <a:latin typeface="Times New Roman" panose="02020603050405020304" charset="0"/>
                <a:cs typeface="Times New Roman" panose="02020603050405020304" charset="0"/>
              </a:rPr>
              <a:t>______________(</a:t>
            </a:r>
            <a:r>
              <a:rPr sz="2400">
                <a:latin typeface="Times New Roman" panose="02020603050405020304" charset="0"/>
                <a:cs typeface="Times New Roman" panose="02020603050405020304" charset="0"/>
              </a:rPr>
              <a:t>propose</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in coming days other rail safety measures in the wake of the derailment of a Norfolk Southern train in East Palestine, Ohio.</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“Norfolk Southern and your industry must demonstrate that you will not seek to supercharge </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profits by </a:t>
            </a:r>
            <a:r>
              <a:rPr lang="en-US" sz="2400">
                <a:latin typeface="Times New Roman" panose="02020603050405020304" charset="0"/>
                <a:cs typeface="Times New Roman" panose="02020603050405020304" charset="0"/>
              </a:rPr>
              <a:t>_________(</a:t>
            </a:r>
            <a:r>
              <a:rPr sz="2400">
                <a:latin typeface="Times New Roman" panose="02020603050405020304" charset="0"/>
                <a:cs typeface="Times New Roman" panose="02020603050405020304" charset="0"/>
              </a:rPr>
              <a:t>resist</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higher standards that could benefit the safety of workers and the safety of American communities,” Buttigieg wrote.</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Past rail </a:t>
            </a:r>
            <a:r>
              <a:rPr lang="en-US" sz="2400">
                <a:latin typeface="Times New Roman" panose="02020603050405020304" charset="0"/>
                <a:cs typeface="Times New Roman" panose="02020603050405020304" charset="0"/>
              </a:rPr>
              <a:t>_________ (</a:t>
            </a:r>
            <a:r>
              <a:rPr sz="2400">
                <a:latin typeface="Times New Roman" panose="02020603050405020304" charset="0"/>
                <a:cs typeface="Times New Roman" panose="02020603050405020304" charset="0"/>
              </a:rPr>
              <a:t>incident</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have </a:t>
            </a:r>
            <a:r>
              <a:rPr lang="en-US" altLang="zh-CN" sz="2400">
                <a:solidFill>
                  <a:srgbClr val="0000FF"/>
                </a:solidFill>
                <a:latin typeface="Times New Roman" panose="02020603050405020304" charset="0"/>
                <a:cs typeface="Times New Roman" panose="02020603050405020304" charset="0"/>
              </a:rPr>
              <a:t>spurred</a:t>
            </a:r>
            <a:r>
              <a:rPr sz="2400">
                <a:latin typeface="Times New Roman" panose="02020603050405020304" charset="0"/>
                <a:cs typeface="Times New Roman" panose="02020603050405020304" charset="0"/>
              </a:rPr>
              <a:t> efforts to tighten federal oversight of the industry, steps that major railroads have </a:t>
            </a:r>
            <a:r>
              <a:rPr lang="en-US" sz="2400">
                <a:latin typeface="Times New Roman" panose="02020603050405020304" charset="0"/>
                <a:cs typeface="Times New Roman" panose="02020603050405020304" charset="0"/>
              </a:rPr>
              <a:t>_________ (</a:t>
            </a:r>
            <a:r>
              <a:rPr sz="2400">
                <a:latin typeface="Times New Roman" panose="02020603050405020304" charset="0"/>
                <a:cs typeface="Times New Roman" panose="02020603050405020304" charset="0"/>
              </a:rPr>
              <a:t>typical</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a:t>
            </a:r>
            <a:r>
              <a:rPr lang="en-US" altLang="zh-CN" sz="2400">
                <a:solidFill>
                  <a:srgbClr val="0000FF"/>
                </a:solidFill>
                <a:latin typeface="Times New Roman" panose="02020603050405020304" charset="0"/>
                <a:cs typeface="Times New Roman" panose="02020603050405020304" charset="0"/>
              </a:rPr>
              <a:t>lobbied</a:t>
            </a:r>
            <a:r>
              <a:rPr sz="2400">
                <a:latin typeface="Times New Roman" panose="02020603050405020304" charset="0"/>
                <a:cs typeface="Times New Roman" panose="02020603050405020304" charset="0"/>
              </a:rPr>
              <a:t> against and often been able to resist, including rules on braking systems and crew size requirements. Buttigieg pointed to that record in his letter, saying it was time for Norfolk Southern to be a </a:t>
            </a:r>
            <a:r>
              <a:rPr lang="en-US" sz="2400">
                <a:latin typeface="Times New Roman" panose="02020603050405020304" charset="0"/>
                <a:cs typeface="Times New Roman" panose="02020603050405020304" charset="0"/>
              </a:rPr>
              <a:t>_______ (</a:t>
            </a:r>
            <a:r>
              <a:rPr sz="2400">
                <a:latin typeface="Times New Roman" panose="02020603050405020304" charset="0"/>
                <a:cs typeface="Times New Roman" panose="02020603050405020304" charset="0"/>
              </a:rPr>
              <a:t>safe</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leader. He called on it to adopt “a posture that focuses </a:t>
            </a:r>
            <a:r>
              <a:rPr lang="en-US" sz="2400">
                <a:latin typeface="Times New Roman" panose="02020603050405020304" charset="0"/>
                <a:cs typeface="Times New Roman" panose="02020603050405020304" charset="0"/>
              </a:rPr>
              <a:t>____ </a:t>
            </a:r>
            <a:r>
              <a:rPr sz="2400">
                <a:latin typeface="Times New Roman" panose="02020603050405020304" charset="0"/>
                <a:cs typeface="Times New Roman" panose="02020603050405020304" charset="0"/>
              </a:rPr>
              <a:t> supporting, not thwarting” safety efforts. Norfolk Southern said it </a:t>
            </a:r>
            <a:r>
              <a:rPr lang="en-US" sz="2400">
                <a:latin typeface="Times New Roman" panose="02020603050405020304" charset="0"/>
                <a:cs typeface="Times New Roman" panose="02020603050405020304" charset="0"/>
              </a:rPr>
              <a:t>______________ (</a:t>
            </a:r>
            <a:r>
              <a:rPr sz="2400">
                <a:latin typeface="Times New Roman" panose="02020603050405020304" charset="0"/>
                <a:cs typeface="Times New Roman" panose="02020603050405020304" charset="0"/>
              </a:rPr>
              <a:t>review</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the letter.</a:t>
            </a:r>
            <a:endParaRPr sz="24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custDataLst>
              <p:tags r:id="rId2"/>
            </p:custDataLst>
          </p:nvPr>
        </p:nvSpPr>
        <p:spPr>
          <a:xfrm>
            <a:off x="1820545" y="65405"/>
            <a:ext cx="966914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华盛顿邮报</a:t>
            </a:r>
            <a:r>
              <a:rPr sz="2300" b="1">
                <a:solidFill>
                  <a:srgbClr val="ED7D31"/>
                </a:solidFill>
                <a:latin typeface="微软雅黑" panose="020B0503020204020204" charset="-122"/>
                <a:ea typeface="微软雅黑" panose="020B0503020204020204" charset="-122"/>
                <a:cs typeface="微软雅黑" panose="020B0503020204020204" charset="-122"/>
              </a:rPr>
              <a:t>》2023年</a:t>
            </a:r>
            <a:r>
              <a:rPr lang="en-US" sz="2300" b="1">
                <a:solidFill>
                  <a:srgbClr val="ED7D31"/>
                </a:solidFill>
                <a:latin typeface="微软雅黑" panose="020B0503020204020204" charset="-122"/>
                <a:ea typeface="微软雅黑" panose="020B0503020204020204" charset="-122"/>
                <a:cs typeface="微软雅黑" panose="020B0503020204020204" charset="-122"/>
              </a:rPr>
              <a:t>2</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20</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A5 </a:t>
            </a:r>
            <a:r>
              <a:rPr sz="2300" b="1">
                <a:solidFill>
                  <a:srgbClr val="ED7D31"/>
                </a:solidFill>
                <a:latin typeface="微软雅黑" panose="020B0503020204020204" charset="-122"/>
                <a:ea typeface="微软雅黑" panose="020B0503020204020204" charset="-122"/>
                <a:cs typeface="微软雅黑" panose="020B0503020204020204" charset="-122"/>
              </a:rPr>
              <a:t>版面）</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3"/>
            </p:custDataLst>
          </p:nvPr>
        </p:nvSpPr>
        <p:spPr>
          <a:xfrm>
            <a:off x="4145280" y="1150620"/>
            <a:ext cx="672465"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an </a:t>
            </a:r>
            <a:endParaRPr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custDataLst>
              <p:tags r:id="rId4"/>
            </p:custDataLst>
          </p:nvPr>
        </p:nvSpPr>
        <p:spPr>
          <a:xfrm>
            <a:off x="1544320" y="1534160"/>
            <a:ext cx="1569720"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that</a:t>
            </a:r>
            <a:r>
              <a:rPr lang="en-US" sz="2400">
                <a:solidFill>
                  <a:srgbClr val="FF0000"/>
                </a:solidFill>
                <a:latin typeface="Times New Roman" panose="02020603050405020304" charset="0"/>
                <a:cs typeface="Times New Roman" panose="02020603050405020304" charset="0"/>
                <a:sym typeface="+mn-ea"/>
              </a:rPr>
              <a:t>/which</a:t>
            </a:r>
            <a:r>
              <a:rPr sz="2400">
                <a:latin typeface="Times New Roman" panose="02020603050405020304" charset="0"/>
                <a:cs typeface="Times New Roman" panose="02020603050405020304" charset="0"/>
                <a:sym typeface="+mn-ea"/>
              </a:rPr>
              <a:t>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5"/>
            </p:custDataLst>
          </p:nvPr>
        </p:nvSpPr>
        <p:spPr>
          <a:xfrm>
            <a:off x="1337310" y="3712845"/>
            <a:ext cx="1668780"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resisting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6"/>
            </p:custDataLst>
          </p:nvPr>
        </p:nvSpPr>
        <p:spPr>
          <a:xfrm>
            <a:off x="1652905" y="4454525"/>
            <a:ext cx="1353185"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incidents</a:t>
            </a:r>
            <a:endParaRPr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custDataLst>
              <p:tags r:id="rId7"/>
            </p:custDataLst>
          </p:nvPr>
        </p:nvSpPr>
        <p:spPr>
          <a:xfrm>
            <a:off x="3752215" y="5939790"/>
            <a:ext cx="590550" cy="460375"/>
          </a:xfrm>
          <a:prstGeom prst="rect">
            <a:avLst/>
          </a:prstGeom>
          <a:noFill/>
        </p:spPr>
        <p:txBody>
          <a:bodyPr wrap="square" rtlCol="0" anchor="t">
            <a:spAutoFit/>
          </a:bodyPr>
          <a:p>
            <a:r>
              <a:rPr lang="en-US" sz="2400">
                <a:solidFill>
                  <a:srgbClr val="FF0000"/>
                </a:solidFill>
                <a:latin typeface="Times New Roman" panose="02020603050405020304" charset="0"/>
                <a:cs typeface="Times New Roman" panose="02020603050405020304" charset="0"/>
                <a:sym typeface="+mn-ea"/>
              </a:rPr>
              <a:t>on</a:t>
            </a:r>
            <a:endParaRPr lang="en-US"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custDataLst>
              <p:tags r:id="rId8"/>
            </p:custDataLst>
          </p:nvPr>
        </p:nvSpPr>
        <p:spPr>
          <a:xfrm>
            <a:off x="3956050" y="4803140"/>
            <a:ext cx="1768475"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typically</a:t>
            </a:r>
            <a:endParaRPr sz="24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custDataLst>
              <p:tags r:id="rId9"/>
            </p:custDataLst>
          </p:nvPr>
        </p:nvSpPr>
        <p:spPr>
          <a:xfrm>
            <a:off x="7134860" y="5537200"/>
            <a:ext cx="1431925"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safety </a:t>
            </a:r>
            <a:endParaRPr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custDataLst>
              <p:tags r:id="rId10"/>
            </p:custDataLst>
          </p:nvPr>
        </p:nvSpPr>
        <p:spPr>
          <a:xfrm>
            <a:off x="5471795" y="2620010"/>
            <a:ext cx="2080895"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would propose </a:t>
            </a:r>
            <a:endParaRPr lang="en-US" sz="24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custDataLst>
              <p:tags r:id="rId11"/>
            </p:custDataLst>
          </p:nvPr>
        </p:nvSpPr>
        <p:spPr>
          <a:xfrm>
            <a:off x="6679565" y="807720"/>
            <a:ext cx="1350010"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to raise </a:t>
            </a:r>
            <a:endParaRPr sz="24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custDataLst>
              <p:tags r:id="rId12"/>
            </p:custDataLst>
          </p:nvPr>
        </p:nvSpPr>
        <p:spPr>
          <a:xfrm>
            <a:off x="925195" y="6261100"/>
            <a:ext cx="2188845"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was reviewing </a:t>
            </a:r>
            <a:endParaRPr lang="en-US" altLang="zh-CN" sz="2400" b="1">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9" grpId="0"/>
      <p:bldP spid="9" grpId="1"/>
      <p:bldP spid="11" grpId="0"/>
      <p:bldP spid="11" grpId="1"/>
      <p:bldP spid="14" grpId="0"/>
      <p:bldP spid="14" grpId="1"/>
      <p:bldP spid="15" grpId="0"/>
      <p:bldP spid="15" grpId="1"/>
      <p:bldP spid="18" grpId="0"/>
      <p:bldP spid="18" grpId="1"/>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3100"/>
            <a:ext cx="11880850"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dominate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control or have a lot of influence over sb/sth, especially in an unpleasant way    </a:t>
            </a:r>
            <a:r>
              <a:rPr lang="zh-CN" altLang="en-US" sz="2800">
                <a:latin typeface="Times New Roman" panose="02020603050405020304" charset="0"/>
                <a:ea typeface="华文中宋" panose="02010600040101010101" charset="-122"/>
                <a:cs typeface="Times New Roman" panose="02020603050405020304" charset="0"/>
                <a:sym typeface="+mn-ea"/>
              </a:rPr>
              <a:t>支配；控制；左右；影响</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big companies dominate the lower price points.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大公司在低端价格领域占主导地位。</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revenu</a:t>
            </a:r>
            <a:r>
              <a:rPr lang="en-US" altLang="zh-CN" sz="2800">
                <a:solidFill>
                  <a:srgbClr val="3333FF"/>
                </a:solidFill>
                <a:latin typeface="Times New Roman" panose="02020603050405020304" charset="0"/>
                <a:cs typeface="Times New Roman" panose="02020603050405020304" charset="0"/>
              </a:rPr>
              <a:t>e</a:t>
            </a:r>
            <a:r>
              <a:rPr lang="en-US" altLang="zh-CN" sz="2800"/>
              <a:t>: </a:t>
            </a:r>
            <a:r>
              <a:rPr lang="en-US" sz="2800">
                <a:latin typeface="Times New Roman" panose="02020603050405020304" charset="0"/>
                <a:ea typeface="华文中宋" panose="02010600040101010101" charset="-122"/>
                <a:cs typeface="Times New Roman" panose="02020603050405020304" charset="0"/>
              </a:rPr>
              <a:t>the money that a government receives from taxes or that an organization, etc. receives from its business    财政收入；税收收入；收益</a:t>
            </a:r>
            <a:endParaRPr 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This contract represents 20% of the company's annual revenue.                                                    </a:t>
            </a:r>
            <a:r>
              <a:rPr lang="en-US" altLang="zh-CN" sz="2800">
                <a:latin typeface="华文中宋" panose="02010600040101010101" charset="-122"/>
                <a:ea typeface="华文中宋" panose="02010600040101010101" charset="-122"/>
                <a:cs typeface="华文中宋" panose="02010600040101010101" charset="-122"/>
              </a:rPr>
              <a:t>这份合约相当于公司20%的年收入。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15265" y="3166110"/>
            <a:ext cx="845693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book is expected to dominate the best-seller lists.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8445" y="566293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6060" y="6193790"/>
            <a:ext cx="980313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If they overestimate, they lose revenue.</a:t>
            </a:r>
            <a:endParaRPr lang="en-US" sz="2800">
              <a:solidFill>
                <a:srgbClr val="FF0000"/>
              </a:solidFill>
              <a:latin typeface="Times New Roman" panose="02020603050405020304" charset="0"/>
              <a:cs typeface="Times New Roman" panose="02020603050405020304" charset="0"/>
            </a:endParaRPr>
          </a:p>
        </p:txBody>
      </p:sp>
      <p:cxnSp>
        <p:nvCxnSpPr>
          <p:cNvPr id="3145728" name="直接连接符 8"/>
          <p:cNvCxnSpPr/>
          <p:nvPr/>
        </p:nvCxnSpPr>
        <p:spPr>
          <a:xfrm flipV="1">
            <a:off x="297815" y="3594735"/>
            <a:ext cx="7822565" cy="463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15265" y="6679565"/>
            <a:ext cx="5763260" cy="3619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32000" y="5645150"/>
            <a:ext cx="7051675" cy="521970"/>
          </a:xfrm>
          <a:prstGeom prst="rect">
            <a:avLst/>
          </a:prstGeom>
          <a:noFill/>
        </p:spPr>
        <p:txBody>
          <a:bodyPr wrap="square" rtlCol="0" anchor="t">
            <a:spAutoFit/>
          </a:bodyPr>
          <a:p>
            <a:r>
              <a:rPr lang="zh-CN" altLang="en-US" sz="2800">
                <a:ea typeface="华文中宋" panose="02010600040101010101" charset="-122"/>
              </a:rPr>
              <a:t>如果他们过高地估算，就会损失收入。</a:t>
            </a:r>
            <a:endParaRPr lang="zh-CN" altLang="en-US" sz="2800">
              <a:ea typeface="华文中宋" panose="02010600040101010101" charset="-122"/>
            </a:endParaRPr>
          </a:p>
        </p:txBody>
      </p:sp>
      <p:sp>
        <p:nvSpPr>
          <p:cNvPr id="2" name="文本框 1"/>
          <p:cNvSpPr txBox="1"/>
          <p:nvPr/>
        </p:nvSpPr>
        <p:spPr>
          <a:xfrm>
            <a:off x="292100" y="2654935"/>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4" name="文本框 7"/>
          <p:cNvSpPr txBox="1"/>
          <p:nvPr/>
        </p:nvSpPr>
        <p:spPr>
          <a:xfrm>
            <a:off x="2021205" y="2622550"/>
            <a:ext cx="7894955" cy="521970"/>
          </a:xfrm>
          <a:prstGeom prst="rect">
            <a:avLst/>
          </a:prstGeom>
          <a:noFill/>
        </p:spPr>
        <p:txBody>
          <a:bodyPr wrap="square" rtlCol="0" anchor="t">
            <a:spAutoFit/>
          </a:bodyPr>
          <a:p>
            <a:r>
              <a:rPr lang="zh-CN" altLang="en-US" sz="2800">
                <a:ea typeface="华文中宋" panose="02010600040101010101" charset="-122"/>
              </a:rPr>
              <a:t>这本书预期将占据畅销书榜首的位置。</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6" grpId="0" bldLvl="0" animBg="1"/>
      <p:bldP spid="1048606" grpId="1" animBg="1"/>
      <p:bldP spid="1048607" grpId="0"/>
      <p:bldP spid="1048607" grpId="1"/>
      <p:bldP spid="3" grpId="0"/>
      <p:bldP spid="2" grpId="0" bldLvl="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3100"/>
            <a:ext cx="11880850"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spur</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encourage sb to do sth or to encourage them to try harder to achieve sth     </a:t>
            </a:r>
            <a:r>
              <a:rPr lang="zh-CN" altLang="en-US" sz="2800">
                <a:latin typeface="Times New Roman" panose="02020603050405020304" charset="0"/>
                <a:ea typeface="华文中宋" panose="02010600040101010101" charset="-122"/>
                <a:cs typeface="Times New Roman" panose="02020603050405020304" charset="0"/>
                <a:sym typeface="+mn-ea"/>
              </a:rPr>
              <a:t>鞭策；激励；刺激；鼓舞</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This has forced airlines to discount fares heavily in order to spur demand.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这已经迫使多家航空公司对机票大幅打折以刺激需求。</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4</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lobby</a:t>
            </a:r>
            <a:r>
              <a:rPr lang="en-US" altLang="zh-CN" sz="2800"/>
              <a:t>: </a:t>
            </a:r>
            <a:r>
              <a:rPr lang="en-US" sz="2800">
                <a:latin typeface="Times New Roman" panose="02020603050405020304" charset="0"/>
                <a:ea typeface="华文中宋" panose="02010600040101010101" charset="-122"/>
                <a:cs typeface="Times New Roman" panose="02020603050405020304" charset="0"/>
              </a:rPr>
              <a:t>to try to influence a politician or the government and, for example, persuade them to support or oppose a change in the law   游说（从政者或政府）</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Farmers will lobby Congress for higher subsidies.                                                    </a:t>
            </a:r>
            <a:r>
              <a:rPr lang="en-US" altLang="zh-CN" sz="2800">
                <a:latin typeface="华文中宋" panose="02010600040101010101" charset="-122"/>
                <a:ea typeface="华文中宋" panose="02010600040101010101" charset="-122"/>
                <a:cs typeface="华文中宋" panose="02010600040101010101" charset="-122"/>
              </a:rPr>
              <a:t>农民将游说国会提高对农业的补贴。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15265" y="3166110"/>
            <a:ext cx="845693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Let the cheers from the crowd spur you on.</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8445" y="566293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6060" y="6193790"/>
            <a:ext cx="1057021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Women's groups are lobbying to get more public money for children.</a:t>
            </a:r>
            <a:endParaRPr lang="en-US" sz="2800">
              <a:solidFill>
                <a:srgbClr val="FF0000"/>
              </a:solidFill>
              <a:latin typeface="Times New Roman" panose="02020603050405020304" charset="0"/>
              <a:cs typeface="Times New Roman" panose="02020603050405020304" charset="0"/>
            </a:endParaRPr>
          </a:p>
        </p:txBody>
      </p:sp>
      <p:cxnSp>
        <p:nvCxnSpPr>
          <p:cNvPr id="3145728" name="直接连接符 8"/>
          <p:cNvCxnSpPr/>
          <p:nvPr/>
        </p:nvCxnSpPr>
        <p:spPr>
          <a:xfrm flipV="1">
            <a:off x="297815" y="3616960"/>
            <a:ext cx="6247130" cy="241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49085"/>
            <a:ext cx="10029825" cy="273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32000" y="5645150"/>
            <a:ext cx="9941560" cy="521970"/>
          </a:xfrm>
          <a:prstGeom prst="rect">
            <a:avLst/>
          </a:prstGeom>
          <a:noFill/>
        </p:spPr>
        <p:txBody>
          <a:bodyPr wrap="square" rtlCol="0" anchor="t">
            <a:spAutoFit/>
          </a:bodyPr>
          <a:p>
            <a:r>
              <a:rPr lang="zh-CN" altLang="en-US" sz="2800">
                <a:ea typeface="华文中宋" panose="02010600040101010101" charset="-122"/>
              </a:rPr>
              <a:t>妇女组织在对政府进行游说，要求增加对儿童的拨款。</a:t>
            </a:r>
            <a:endParaRPr lang="zh-CN" altLang="en-US" sz="2800">
              <a:ea typeface="华文中宋" panose="02010600040101010101" charset="-122"/>
            </a:endParaRPr>
          </a:p>
        </p:txBody>
      </p:sp>
      <p:sp>
        <p:nvSpPr>
          <p:cNvPr id="2" name="文本框 1"/>
          <p:cNvSpPr txBox="1"/>
          <p:nvPr/>
        </p:nvSpPr>
        <p:spPr>
          <a:xfrm>
            <a:off x="297815" y="2644140"/>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4" name="文本框 7"/>
          <p:cNvSpPr txBox="1"/>
          <p:nvPr/>
        </p:nvSpPr>
        <p:spPr>
          <a:xfrm>
            <a:off x="2021205" y="2622550"/>
            <a:ext cx="7894955" cy="521970"/>
          </a:xfrm>
          <a:prstGeom prst="rect">
            <a:avLst/>
          </a:prstGeom>
          <a:noFill/>
        </p:spPr>
        <p:txBody>
          <a:bodyPr wrap="square" rtlCol="0" anchor="t">
            <a:spAutoFit/>
          </a:bodyPr>
          <a:p>
            <a:r>
              <a:rPr lang="zh-CN" altLang="en-US" sz="2800">
                <a:ea typeface="华文中宋" panose="02010600040101010101" charset="-122"/>
              </a:rPr>
              <a:t>让群众的欢呼声激励你前进。</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6" grpId="0" bldLvl="0" animBg="1"/>
      <p:bldP spid="1048606" grpId="1" animBg="1"/>
      <p:bldP spid="1048607" grpId="0"/>
      <p:bldP spid="1048607" grpId="1"/>
      <p:bldP spid="3" grpId="0"/>
      <p:bldP spid="2" grpId="0" bldLvl="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9362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00100"/>
            <a:ext cx="11669395" cy="16916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Transportation Secretary Pete Buttigieg said in a letter Sunday to Norfolk Southern chief executive Alan Shaw that he would call on Congress to raise the cap on fines for railroad safety breaches, saying an increase was needed to serve as a deterrent to the huge companies that dominate the industry.</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15925" y="2512060"/>
            <a:ext cx="967740" cy="521970"/>
          </a:xfrm>
          <a:prstGeom prst="rect">
            <a:avLst/>
          </a:prstGeom>
          <a:solidFill>
            <a:srgbClr val="0070C0"/>
          </a:solidFill>
          <a:ln>
            <a:solidFill>
              <a:schemeClr val="accent4">
                <a:lumMod val="75000"/>
              </a:schemeClr>
            </a:solid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50975" y="2448560"/>
            <a:ext cx="1029144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交通部长皮特·布蒂吉格周日在给诺福克南方公司首席执行官艾伦·肖的一封信中说，他将呼吁国会提高铁路安全违规罚款的上限，并表示需要提高罚款来威慑主导该行业的大公司。</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827780"/>
            <a:ext cx="11751310" cy="259715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2555"/>
            <a:ext cx="1160335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Past rail incidents have spurred efforts to tighten federal oversight of the industry, steps that major railroads have typically lobbied against and often been able to resist, including rules on braking systems and crew size requirements.</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425450" y="533336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93190" y="5226050"/>
            <a:ext cx="1060323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过去的铁路事故促使联邦政府努力加强对铁路行业的监管，而主要铁路公司通常会游说反对这些措施，而且往往能够抵制这些措施，包括对制动系统和人员规模的要求。</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70230" y="0"/>
            <a:ext cx="11050905" cy="583565"/>
          </a:xfrm>
          <a:prstGeom prst="rect">
            <a:avLst/>
          </a:prstGeom>
          <a:noFill/>
        </p:spPr>
        <p:txBody>
          <a:bodyPr wrap="square" rtlCol="0" anchor="t">
            <a:spAutoFit/>
          </a:bodyPr>
          <a:p>
            <a:pPr algn="ctr">
              <a:buClrTx/>
              <a:buSzTx/>
              <a:buNone/>
            </a:pPr>
            <a:r>
              <a:rPr lang="en-US" altLang="zh-CN" sz="3200" b="1"/>
              <a:t>4. The Dawn of Jaws    </a:t>
            </a: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颌骨的起源</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1633855" y="561340"/>
            <a:ext cx="8924290" cy="62299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320" y="607695"/>
            <a:ext cx="12171045" cy="6000750"/>
          </a:xfrm>
          <a:prstGeom prst="rect">
            <a:avLst/>
          </a:prstGeom>
          <a:noFill/>
        </p:spPr>
        <p:txBody>
          <a:bodyPr wrap="square" rtlCol="0" anchor="t">
            <a:spAutoFit/>
          </a:bodyPr>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One of the most critical steps in the evolution of vertebrate life—even bigger than our aquatic forebears’ first waddles onto land—was the evolution of the jaw. From biting food to </a:t>
            </a:r>
            <a:r>
              <a:rPr lang="en-US" altLang="zh-CN" sz="2400">
                <a:solidFill>
                  <a:srgbClr val="0000FF"/>
                </a:solidFill>
                <a:latin typeface="Times New Roman" panose="02020603050405020304" charset="0"/>
                <a:cs typeface="Times New Roman" panose="02020603050405020304" charset="0"/>
              </a:rPr>
              <a:t>vocalizing</a:t>
            </a:r>
            <a:r>
              <a:rPr sz="2400">
                <a:latin typeface="Times New Roman" panose="02020603050405020304" charset="0"/>
                <a:cs typeface="Times New Roman" panose="02020603050405020304" charset="0"/>
              </a:rPr>
              <a:t>, the jaw is essential to the </a:t>
            </a:r>
            <a:r>
              <a:rPr lang="en-US" sz="2400">
                <a:latin typeface="Times New Roman" panose="02020603050405020304" charset="0"/>
                <a:cs typeface="Times New Roman" panose="02020603050405020304" charset="0"/>
              </a:rPr>
              <a:t>_______ (survive) </a:t>
            </a:r>
            <a:r>
              <a:rPr sz="2400">
                <a:latin typeface="Times New Roman" panose="02020603050405020304" charset="0"/>
                <a:cs typeface="Times New Roman" panose="02020603050405020304" charset="0"/>
              </a:rPr>
              <a:t>of 99.8 percent of living vertebrates, including us humans. Of the jawless fish </a:t>
            </a:r>
            <a:r>
              <a:rPr lang="en-US" sz="2400">
                <a:latin typeface="Times New Roman" panose="02020603050405020304" charset="0"/>
                <a:cs typeface="Times New Roman" panose="02020603050405020304" charset="0"/>
              </a:rPr>
              <a:t>__________ </a:t>
            </a:r>
            <a:r>
              <a:rPr sz="2400">
                <a:latin typeface="Times New Roman" panose="02020603050405020304" charset="0"/>
                <a:cs typeface="Times New Roman" panose="02020603050405020304" charset="0"/>
              </a:rPr>
              <a:t>once abounded in Earth’s ancient seas, only lampreys and hagfish remain today. The rich story </a:t>
            </a:r>
            <a:r>
              <a:rPr lang="en-US" altLang="zh-CN" sz="2400">
                <a:solidFill>
                  <a:srgbClr val="0000FF"/>
                </a:solidFill>
                <a:latin typeface="Times New Roman" panose="02020603050405020304" charset="0"/>
                <a:cs typeface="Times New Roman" panose="02020603050405020304" charset="0"/>
              </a:rPr>
              <a:t>chronicling </a:t>
            </a:r>
            <a:r>
              <a:rPr sz="2400">
                <a:latin typeface="Times New Roman" panose="02020603050405020304" charset="0"/>
                <a:cs typeface="Times New Roman" panose="02020603050405020304" charset="0"/>
              </a:rPr>
              <a:t>the rise of gnathostomes, also known </a:t>
            </a:r>
            <a:r>
              <a:rPr lang="en-US" sz="2400">
                <a:latin typeface="Times New Roman" panose="02020603050405020304" charset="0"/>
                <a:cs typeface="Times New Roman" panose="02020603050405020304" charset="0"/>
              </a:rPr>
              <a:t>___ </a:t>
            </a:r>
            <a:r>
              <a:rPr sz="2400">
                <a:latin typeface="Times New Roman" panose="02020603050405020304" charset="0"/>
                <a:cs typeface="Times New Roman" panose="02020603050405020304" charset="0"/>
              </a:rPr>
              <a:t>jawed vertebrates, has long been missing the first few pages. </a:t>
            </a:r>
            <a:r>
              <a:rPr lang="en-US" sz="2400">
                <a:latin typeface="Times New Roman" panose="02020603050405020304" charset="0"/>
                <a:cs typeface="Times New Roman" panose="02020603050405020304" charset="0"/>
              </a:rPr>
              <a:t>____ </a:t>
            </a:r>
            <a:r>
              <a:rPr sz="2400">
                <a:latin typeface="Times New Roman" panose="02020603050405020304" charset="0"/>
                <a:cs typeface="Times New Roman" panose="02020603050405020304" charset="0"/>
              </a:rPr>
              <a:t>now rocks in China have yielded the oldest </a:t>
            </a:r>
            <a:r>
              <a:rPr lang="en-US" sz="2400">
                <a:latin typeface="Times New Roman" panose="02020603050405020304" charset="0"/>
                <a:cs typeface="Times New Roman" panose="02020603050405020304" charset="0"/>
              </a:rPr>
              <a:t>______ (know) </a:t>
            </a:r>
            <a:r>
              <a:rPr sz="2400">
                <a:latin typeface="Times New Roman" panose="02020603050405020304" charset="0"/>
                <a:cs typeface="Times New Roman" panose="02020603050405020304" charset="0"/>
              </a:rPr>
              <a:t>complete skeletons and teeth of gnathostomes ever found. </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In four studies recently published in the journal </a:t>
            </a:r>
            <a:r>
              <a:rPr sz="2400" i="1">
                <a:latin typeface="Times New Roman" panose="02020603050405020304" charset="0"/>
                <a:cs typeface="Times New Roman" panose="02020603050405020304" charset="0"/>
              </a:rPr>
              <a:t>Nature</a:t>
            </a:r>
            <a:r>
              <a:rPr sz="2400">
                <a:latin typeface="Times New Roman" panose="02020603050405020304" charset="0"/>
                <a:cs typeface="Times New Roman" panose="02020603050405020304" charset="0"/>
              </a:rPr>
              <a:t>, scientists led by Chinese paleontologist Min Zhu described fossil menageries from two rock formations—436 million and 439 million years old, </a:t>
            </a:r>
            <a:r>
              <a:rPr lang="en-US" sz="2400">
                <a:latin typeface="Times New Roman" panose="02020603050405020304" charset="0"/>
                <a:cs typeface="Times New Roman" panose="02020603050405020304" charset="0"/>
              </a:rPr>
              <a:t>__________ (respective) </a:t>
            </a:r>
            <a:r>
              <a:rPr sz="2400">
                <a:latin typeface="Times New Roman" panose="02020603050405020304" charset="0"/>
                <a:cs typeface="Times New Roman" panose="02020603050405020304" charset="0"/>
              </a:rPr>
              <a:t>—in southern China, all within some 60 miles of the town of Yongdong. Though the fossils are tiny—inch-long skeletons and whorls of teeth only fractions of inches across—the</a:t>
            </a:r>
            <a:r>
              <a:rPr lang="en-US" sz="2400">
                <a:latin typeface="Times New Roman" panose="02020603050405020304" charset="0"/>
                <a:cs typeface="Times New Roman" panose="02020603050405020304" charset="0"/>
              </a:rPr>
              <a:t>y _________ (pack)</a:t>
            </a:r>
            <a:r>
              <a:rPr sz="2400">
                <a:latin typeface="Times New Roman" panose="02020603050405020304" charset="0"/>
                <a:cs typeface="Times New Roman" panose="02020603050405020304" charset="0"/>
              </a:rPr>
              <a:t> with anatomical detail and begin to fill a gap in the fossil record. </a:t>
            </a:r>
            <a:r>
              <a:rPr lang="en-US" sz="2400">
                <a:latin typeface="Times New Roman" panose="02020603050405020304" charset="0"/>
                <a:cs typeface="Times New Roman" panose="02020603050405020304" charset="0"/>
              </a:rPr>
              <a:t>_______ (live) </a:t>
            </a:r>
            <a:r>
              <a:rPr sz="2400">
                <a:latin typeface="Times New Roman" panose="02020603050405020304" charset="0"/>
                <a:cs typeface="Times New Roman" panose="02020603050405020304" charset="0"/>
              </a:rPr>
              <a:t>vertebrates’ DNA suggests that the earliest jawed vertebrates had arisen by no later than 450 million years ago, but their oldest skeletons had topped out at 425 million years old </a:t>
            </a:r>
            <a:r>
              <a:rPr lang="en-US" sz="2400">
                <a:latin typeface="Times New Roman" panose="02020603050405020304" charset="0"/>
                <a:cs typeface="Times New Roman" panose="02020603050405020304" charset="0"/>
              </a:rPr>
              <a:t>_____ </a:t>
            </a:r>
            <a:r>
              <a:rPr sz="2400">
                <a:latin typeface="Times New Roman" panose="02020603050405020304" charset="0"/>
                <a:cs typeface="Times New Roman" panose="02020603050405020304" charset="0"/>
              </a:rPr>
              <a:t>the new fossils. </a:t>
            </a:r>
            <a:r>
              <a:rPr lang="en-US" sz="2400">
                <a:latin typeface="Times New Roman" panose="02020603050405020304" charset="0"/>
                <a:cs typeface="Times New Roman" panose="02020603050405020304" charset="0"/>
              </a:rPr>
              <a:t>_____ (they) </a:t>
            </a:r>
            <a:r>
              <a:rPr sz="2400">
                <a:latin typeface="Times New Roman" panose="02020603050405020304" charset="0"/>
                <a:cs typeface="Times New Roman" panose="02020603050405020304" charset="0"/>
              </a:rPr>
              <a:t>discovery has given humans an impressive evolutionary legacy to chew on.</a:t>
            </a:r>
            <a:endParaRPr sz="24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custDataLst>
              <p:tags r:id="rId2"/>
            </p:custDataLst>
          </p:nvPr>
        </p:nvSpPr>
        <p:spPr>
          <a:xfrm>
            <a:off x="1820545" y="65405"/>
            <a:ext cx="966914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（《国家地理》2023年</a:t>
            </a:r>
            <a:r>
              <a:rPr lang="en-US" sz="2300" b="1">
                <a:solidFill>
                  <a:srgbClr val="ED7D31"/>
                </a:solidFill>
                <a:latin typeface="微软雅黑" panose="020B0503020204020204" charset="-122"/>
                <a:ea typeface="微软雅黑" panose="020B0503020204020204" charset="-122"/>
                <a:cs typeface="微软雅黑" panose="020B0503020204020204" charset="-122"/>
              </a:rPr>
              <a:t>2</a:t>
            </a:r>
            <a:r>
              <a:rPr sz="2300" b="1">
                <a:solidFill>
                  <a:srgbClr val="ED7D31"/>
                </a:solidFill>
                <a:latin typeface="微软雅黑" panose="020B0503020204020204" charset="-122"/>
                <a:ea typeface="微软雅黑" panose="020B0503020204020204" charset="-122"/>
                <a:cs typeface="微软雅黑" panose="020B0503020204020204" charset="-122"/>
              </a:rPr>
              <a:t>月刊    EXPLORE | DECODER</a:t>
            </a:r>
            <a:r>
              <a:rPr lang="en-US"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版面）</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3"/>
            </p:custDataLst>
          </p:nvPr>
        </p:nvSpPr>
        <p:spPr>
          <a:xfrm>
            <a:off x="3580130" y="1735455"/>
            <a:ext cx="1649730"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that</a:t>
            </a:r>
            <a:r>
              <a:rPr lang="en-US" sz="2400">
                <a:solidFill>
                  <a:srgbClr val="FF0000"/>
                </a:solidFill>
                <a:latin typeface="Times New Roman" panose="02020603050405020304" charset="0"/>
                <a:cs typeface="Times New Roman" panose="02020603050405020304" charset="0"/>
                <a:sym typeface="+mn-ea"/>
              </a:rPr>
              <a:t>/which</a:t>
            </a:r>
            <a:r>
              <a:rPr sz="2400">
                <a:solidFill>
                  <a:srgbClr val="FF0000"/>
                </a:solidFill>
                <a:latin typeface="Times New Roman" panose="02020603050405020304" charset="0"/>
                <a:cs typeface="Times New Roman" panose="02020603050405020304" charset="0"/>
                <a:sym typeface="+mn-ea"/>
              </a:rPr>
              <a:t> </a:t>
            </a:r>
            <a:endParaRPr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custDataLst>
              <p:tags r:id="rId4"/>
            </p:custDataLst>
          </p:nvPr>
        </p:nvSpPr>
        <p:spPr>
          <a:xfrm>
            <a:off x="11157585" y="2080895"/>
            <a:ext cx="591820"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as</a:t>
            </a:r>
            <a:r>
              <a:rPr sz="2400">
                <a:latin typeface="Times New Roman" panose="02020603050405020304" charset="0"/>
                <a:cs typeface="Times New Roman" panose="02020603050405020304" charset="0"/>
                <a:sym typeface="+mn-ea"/>
              </a:rPr>
              <a:t>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5"/>
            </p:custDataLst>
          </p:nvPr>
        </p:nvSpPr>
        <p:spPr>
          <a:xfrm>
            <a:off x="2287270" y="2812415"/>
            <a:ext cx="1181100"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known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6"/>
            </p:custDataLst>
          </p:nvPr>
        </p:nvSpPr>
        <p:spPr>
          <a:xfrm>
            <a:off x="2828290" y="3907790"/>
            <a:ext cx="1879600"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respectively</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custDataLst>
              <p:tags r:id="rId7"/>
            </p:custDataLst>
          </p:nvPr>
        </p:nvSpPr>
        <p:spPr>
          <a:xfrm>
            <a:off x="2265680" y="5733415"/>
            <a:ext cx="1175385"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until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custDataLst>
              <p:tags r:id="rId8"/>
            </p:custDataLst>
          </p:nvPr>
        </p:nvSpPr>
        <p:spPr>
          <a:xfrm>
            <a:off x="4022090" y="4639945"/>
            <a:ext cx="1768475" cy="460375"/>
          </a:xfrm>
          <a:prstGeom prst="rect">
            <a:avLst/>
          </a:prstGeom>
          <a:noFill/>
        </p:spPr>
        <p:txBody>
          <a:bodyPr wrap="square" rtlCol="0" anchor="t">
            <a:spAutoFit/>
          </a:bodyPr>
          <a:p>
            <a:r>
              <a:rPr lang="en-US" sz="2400">
                <a:solidFill>
                  <a:srgbClr val="FF0000"/>
                </a:solidFill>
                <a:latin typeface="Times New Roman" panose="02020603050405020304" charset="0"/>
                <a:cs typeface="Times New Roman" panose="02020603050405020304" charset="0"/>
                <a:sym typeface="+mn-ea"/>
              </a:rPr>
              <a:t>a</a:t>
            </a:r>
            <a:r>
              <a:rPr sz="2400">
                <a:solidFill>
                  <a:srgbClr val="FF0000"/>
                </a:solidFill>
                <a:latin typeface="Times New Roman" panose="02020603050405020304" charset="0"/>
                <a:cs typeface="Times New Roman" panose="02020603050405020304" charset="0"/>
                <a:sym typeface="+mn-ea"/>
              </a:rPr>
              <a:t>re packed</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custDataLst>
              <p:tags r:id="rId9"/>
            </p:custDataLst>
          </p:nvPr>
        </p:nvSpPr>
        <p:spPr>
          <a:xfrm>
            <a:off x="2566670" y="5000625"/>
            <a:ext cx="1067435"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Living </a:t>
            </a:r>
            <a:endParaRPr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custDataLst>
              <p:tags r:id="rId10"/>
            </p:custDataLst>
          </p:nvPr>
        </p:nvSpPr>
        <p:spPr>
          <a:xfrm>
            <a:off x="7570470" y="2447290"/>
            <a:ext cx="662940"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But </a:t>
            </a:r>
            <a:endParaRPr lang="en-US" sz="24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custDataLst>
              <p:tags r:id="rId11"/>
            </p:custDataLst>
          </p:nvPr>
        </p:nvSpPr>
        <p:spPr>
          <a:xfrm>
            <a:off x="3200400" y="1344930"/>
            <a:ext cx="1350010"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survival </a:t>
            </a:r>
            <a:endParaRPr sz="24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custDataLst>
              <p:tags r:id="rId12"/>
            </p:custDataLst>
          </p:nvPr>
        </p:nvSpPr>
        <p:spPr>
          <a:xfrm>
            <a:off x="5025390" y="5733415"/>
            <a:ext cx="1019810"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Their </a:t>
            </a:r>
            <a:endParaRPr lang="en-US" altLang="zh-CN" sz="2400" b="1">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9" grpId="0"/>
      <p:bldP spid="9" grpId="1"/>
      <p:bldP spid="11" grpId="0"/>
      <p:bldP spid="11" grpId="1"/>
      <p:bldP spid="14" grpId="0"/>
      <p:bldP spid="14" grpId="1"/>
      <p:bldP spid="15" grpId="0"/>
      <p:bldP spid="15" grpId="1"/>
      <p:bldP spid="18" grpId="0"/>
      <p:bldP spid="18"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3100"/>
            <a:ext cx="11880850" cy="50292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vocalize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say or sing sounds or words    </a:t>
            </a:r>
            <a:r>
              <a:rPr lang="zh-CN" altLang="en-US" sz="2800">
                <a:latin typeface="Times New Roman" panose="02020603050405020304" charset="0"/>
                <a:ea typeface="华文中宋" panose="02010600040101010101" charset="-122"/>
                <a:cs typeface="Times New Roman" panose="02020603050405020304" charset="0"/>
                <a:sym typeface="+mn-ea"/>
              </a:rPr>
              <a:t>说（话）；唱（歌）；哼；发声</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In India and Bali students learn to vocalize music before ever picking up instruments.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在印度和巴厘岛，学生们在开始学习乐器之前要先学习唱歌。</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chronicle</a:t>
            </a:r>
            <a:r>
              <a:rPr lang="en-US" altLang="zh-CN" sz="2800"/>
              <a:t>: </a:t>
            </a:r>
            <a:r>
              <a:rPr lang="en-US" sz="2800">
                <a:latin typeface="Times New Roman" panose="02020603050405020304" charset="0"/>
                <a:ea typeface="华文中宋" panose="02010600040101010101" charset="-122"/>
                <a:cs typeface="Times New Roman" panose="02020603050405020304" charset="0"/>
              </a:rPr>
              <a:t>to record events in the order in which they happened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把</a:t>
            </a:r>
            <a:r>
              <a:rPr lang="en-US" altLang="zh-CN" sz="2800">
                <a:latin typeface="Times New Roman" panose="02020603050405020304" charset="0"/>
                <a:ea typeface="华文中宋" panose="02010600040101010101" charset="-122"/>
                <a:cs typeface="Times New Roman" panose="02020603050405020304" charset="0"/>
              </a:rPr>
              <a:t>……</a:t>
            </a:r>
            <a:r>
              <a:rPr lang="zh-CN" altLang="en-US" sz="2800">
                <a:latin typeface="Times New Roman" panose="02020603050405020304" charset="0"/>
                <a:ea typeface="华文中宋" panose="02010600040101010101" charset="-122"/>
                <a:cs typeface="Times New Roman" panose="02020603050405020304" charset="0"/>
              </a:rPr>
              <a:t>载入编年史；按事件发生顺序记载</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 series chronicles the everyday adventures of two bachelors.                                                    </a:t>
            </a:r>
            <a:r>
              <a:rPr lang="en-US" altLang="zh-CN" sz="2800">
                <a:latin typeface="华文中宋" panose="02010600040101010101" charset="-122"/>
                <a:ea typeface="华文中宋" panose="02010600040101010101" charset="-122"/>
                <a:cs typeface="华文中宋" panose="02010600040101010101" charset="-122"/>
              </a:rPr>
              <a:t>这个剧按照时间顺序记述了两个光棍每天的奇遇。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15265" y="3166110"/>
            <a:ext cx="845693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Your baby will begin to vocalize long before she can talk.</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8445" y="566293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6060" y="6193790"/>
            <a:ext cx="980313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Her achievements are chronicled in a new biography out this week.</a:t>
            </a:r>
            <a:endParaRPr lang="en-US" sz="2800">
              <a:solidFill>
                <a:srgbClr val="FF0000"/>
              </a:solidFill>
              <a:latin typeface="Times New Roman" panose="02020603050405020304" charset="0"/>
              <a:cs typeface="Times New Roman" panose="02020603050405020304" charset="0"/>
            </a:endParaRPr>
          </a:p>
        </p:txBody>
      </p:sp>
      <p:cxnSp>
        <p:nvCxnSpPr>
          <p:cNvPr id="3145728" name="直接连接符 8"/>
          <p:cNvCxnSpPr/>
          <p:nvPr/>
        </p:nvCxnSpPr>
        <p:spPr>
          <a:xfrm flipV="1">
            <a:off x="297815" y="3606165"/>
            <a:ext cx="8333105" cy="349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47815"/>
            <a:ext cx="9686290" cy="285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32000" y="5645150"/>
            <a:ext cx="7051675" cy="521970"/>
          </a:xfrm>
          <a:prstGeom prst="rect">
            <a:avLst/>
          </a:prstGeom>
          <a:noFill/>
        </p:spPr>
        <p:txBody>
          <a:bodyPr wrap="square" rtlCol="0" anchor="t">
            <a:spAutoFit/>
          </a:bodyPr>
          <a:p>
            <a:r>
              <a:rPr lang="zh-CN" altLang="en-US" sz="2800">
                <a:ea typeface="华文中宋" panose="02010600040101010101" charset="-122"/>
              </a:rPr>
              <a:t>她的成就已载入本周出版的一本新传记中。</a:t>
            </a:r>
            <a:endParaRPr lang="zh-CN" altLang="en-US" sz="2800">
              <a:ea typeface="华文中宋" panose="02010600040101010101" charset="-122"/>
            </a:endParaRPr>
          </a:p>
        </p:txBody>
      </p:sp>
      <p:sp>
        <p:nvSpPr>
          <p:cNvPr id="2" name="文本框 1"/>
          <p:cNvSpPr txBox="1"/>
          <p:nvPr/>
        </p:nvSpPr>
        <p:spPr>
          <a:xfrm>
            <a:off x="292100" y="2654935"/>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4" name="文本框 7"/>
          <p:cNvSpPr txBox="1"/>
          <p:nvPr/>
        </p:nvSpPr>
        <p:spPr>
          <a:xfrm>
            <a:off x="2021205" y="2622550"/>
            <a:ext cx="7894955" cy="521970"/>
          </a:xfrm>
          <a:prstGeom prst="rect">
            <a:avLst/>
          </a:prstGeom>
          <a:noFill/>
        </p:spPr>
        <p:txBody>
          <a:bodyPr wrap="square" rtlCol="0" anchor="t">
            <a:spAutoFit/>
          </a:bodyPr>
          <a:p>
            <a:r>
              <a:rPr lang="zh-CN" altLang="en-US" sz="2800">
                <a:ea typeface="华文中宋" panose="02010600040101010101" charset="-122"/>
              </a:rPr>
              <a:t>你的宝宝在会说话前很早就要开始咿呀发声了。</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6" grpId="0" bldLvl="0" animBg="1"/>
      <p:bldP spid="1048606" grpId="1" animBg="1"/>
      <p:bldP spid="1048607" grpId="0"/>
      <p:bldP spid="1048607" grpId="1"/>
      <p:bldP spid="3" grpId="0"/>
      <p:bldP spid="2" grpId="0" bldLvl="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February 16th</a:t>
            </a:r>
            <a:r>
              <a:t>-</a:t>
            </a:r>
            <a:r>
              <a:rPr lang="en-US"/>
              <a:t>28th</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9362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00100"/>
            <a:ext cx="11669395" cy="16916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In four studies recently published in the journal </a:t>
            </a:r>
            <a:r>
              <a:rPr lang="en-US" altLang="zh-CN" sz="2600" i="1">
                <a:latin typeface="Times New Roman" panose="02020603050405020304" charset="0"/>
                <a:cs typeface="Times New Roman" panose="02020603050405020304" charset="0"/>
                <a:sym typeface="+mn-ea"/>
              </a:rPr>
              <a:t>Nature</a:t>
            </a:r>
            <a:r>
              <a:rPr lang="en-US" altLang="zh-CN" sz="2600">
                <a:latin typeface="Times New Roman" panose="02020603050405020304" charset="0"/>
                <a:cs typeface="Times New Roman" panose="02020603050405020304" charset="0"/>
                <a:sym typeface="+mn-ea"/>
              </a:rPr>
              <a:t>, scientists led by Chinese paleontologist Min Zhu described fossil menageries from two rock formations—436 million and 439 million years old, respectively —in southern China, all within some 60 miles of the town of Yongdong.</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15925" y="2512060"/>
            <a:ext cx="967740" cy="521970"/>
          </a:xfrm>
          <a:prstGeom prst="rect">
            <a:avLst/>
          </a:prstGeom>
          <a:solidFill>
            <a:srgbClr val="0070C0"/>
          </a:solidFill>
          <a:ln>
            <a:solidFill>
              <a:schemeClr val="accent4">
                <a:lumMod val="75000"/>
              </a:schemeClr>
            </a:solid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50975" y="2448560"/>
            <a:ext cx="1029144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在最近发表在《自然》杂志上的四项研究中，由中国古生物学家朱敏领导的科学家描述了来自中国南方两个岩层的化石动物园——分别是4.36亿年前和4.39亿年前，它们都在永东镇60英里范围内。</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4028440"/>
            <a:ext cx="11751310" cy="239649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101465"/>
            <a:ext cx="11603355" cy="1291590"/>
          </a:xfrm>
          <a:prstGeom prst="rect">
            <a:avLst/>
          </a:prstGeom>
          <a:noFill/>
        </p:spPr>
        <p:txBody>
          <a:bodyPr wrap="square">
            <a:spAutoFit/>
          </a:bodyPr>
          <a:lstStyle/>
          <a:p>
            <a:pPr algn="l"/>
            <a:r>
              <a:rPr lang="en-US" sz="2600">
                <a:latin typeface="Times New Roman" panose="02020603050405020304" charset="0"/>
                <a:cs typeface="Times New Roman" panose="02020603050405020304" charset="0"/>
                <a:sym typeface="+mn-ea"/>
              </a:rPr>
              <a:t>L</a:t>
            </a:r>
            <a:r>
              <a:rPr sz="2600">
                <a:latin typeface="Times New Roman" panose="02020603050405020304" charset="0"/>
                <a:cs typeface="Times New Roman" panose="02020603050405020304" charset="0"/>
                <a:sym typeface="+mn-ea"/>
              </a:rPr>
              <a:t>iv</a:t>
            </a:r>
            <a:r>
              <a:rPr lang="en-US" sz="2600">
                <a:latin typeface="Times New Roman" panose="02020603050405020304" charset="0"/>
                <a:cs typeface="Times New Roman" panose="02020603050405020304" charset="0"/>
                <a:sym typeface="+mn-ea"/>
              </a:rPr>
              <a:t>ing</a:t>
            </a:r>
            <a:r>
              <a:rPr sz="2600">
                <a:latin typeface="Times New Roman" panose="02020603050405020304" charset="0"/>
                <a:cs typeface="Times New Roman" panose="02020603050405020304" charset="0"/>
                <a:sym typeface="+mn-ea"/>
              </a:rPr>
              <a:t> vertebrates’ DNA suggests that the earliest jawed vertebrates had arisen by no later than 450 million years ago, but their oldest skeletons had topped out at 425 million years old</a:t>
            </a:r>
            <a:r>
              <a:rPr lang="en-US" sz="2600">
                <a:latin typeface="Times New Roman" panose="02020603050405020304" charset="0"/>
                <a:cs typeface="Times New Roman" panose="02020603050405020304" charset="0"/>
                <a:sym typeface="+mn-ea"/>
              </a:rPr>
              <a:t> until </a:t>
            </a:r>
            <a:r>
              <a:rPr sz="2600">
                <a:latin typeface="Times New Roman" panose="02020603050405020304" charset="0"/>
                <a:cs typeface="Times New Roman" panose="02020603050405020304" charset="0"/>
                <a:sym typeface="+mn-ea"/>
              </a:rPr>
              <a:t>the new fossils.</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425450" y="54578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93190" y="5393055"/>
            <a:ext cx="1060323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现存脊椎动物的DNA表明，最早的下颚脊椎动物出现在不</a:t>
            </a:r>
            <a:r>
              <a:rPr lang="zh-CN" sz="2400">
                <a:latin typeface="Times New Roman" panose="02020603050405020304" charset="0"/>
                <a:ea typeface="华文中宋" panose="02010600040101010101" charset="-122"/>
                <a:cs typeface="Times New Roman" panose="02020603050405020304" charset="0"/>
              </a:rPr>
              <a:t>晚</a:t>
            </a:r>
            <a:r>
              <a:rPr sz="2400">
                <a:latin typeface="Times New Roman" panose="02020603050405020304" charset="0"/>
                <a:ea typeface="华文中宋" panose="02010600040101010101" charset="-122"/>
                <a:cs typeface="Times New Roman" panose="02020603050405020304" charset="0"/>
              </a:rPr>
              <a:t>于4.5亿年前，但</a:t>
            </a:r>
            <a:r>
              <a:rPr sz="2400">
                <a:latin typeface="Times New Roman" panose="02020603050405020304" charset="0"/>
                <a:ea typeface="华文中宋" panose="02010600040101010101" charset="-122"/>
                <a:cs typeface="Times New Roman" panose="02020603050405020304" charset="0"/>
                <a:sym typeface="+mn-ea"/>
              </a:rPr>
              <a:t>新化石出现之前</a:t>
            </a:r>
            <a:r>
              <a:rPr lang="zh-CN" sz="2400">
                <a:latin typeface="Times New Roman" panose="02020603050405020304" charset="0"/>
                <a:ea typeface="华文中宋" panose="02010600040101010101" charset="-122"/>
                <a:cs typeface="Times New Roman" panose="02020603050405020304" charset="0"/>
                <a:sym typeface="+mn-ea"/>
              </a:rPr>
              <a:t>，发现的最古老的</a:t>
            </a:r>
            <a:r>
              <a:rPr sz="2400">
                <a:latin typeface="Times New Roman" panose="02020603050405020304" charset="0"/>
                <a:ea typeface="华文中宋" panose="02010600040101010101" charset="-122"/>
                <a:cs typeface="Times New Roman" panose="02020603050405020304" charset="0"/>
              </a:rPr>
              <a:t>骨架</a:t>
            </a:r>
            <a:r>
              <a:rPr lang="zh-CN" sz="2400">
                <a:latin typeface="Times New Roman" panose="02020603050405020304" charset="0"/>
                <a:ea typeface="华文中宋" panose="02010600040101010101" charset="-122"/>
                <a:cs typeface="Times New Roman" panose="02020603050405020304" charset="0"/>
              </a:rPr>
              <a:t>只在</a:t>
            </a:r>
            <a:r>
              <a:rPr sz="2400">
                <a:latin typeface="Times New Roman" panose="02020603050405020304" charset="0"/>
                <a:ea typeface="华文中宋" panose="02010600040101010101" charset="-122"/>
                <a:cs typeface="Times New Roman" panose="02020603050405020304" charset="0"/>
              </a:rPr>
              <a:t>4.25亿年前。</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844993" y="187325"/>
            <a:ext cx="8503920"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One-minute World 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3" name="One-minute World 02.20.2023">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767080" y="829310"/>
            <a:ext cx="10704830" cy="602932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2700" y="480695"/>
            <a:ext cx="12082145" cy="589153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This is BBC world news, the headlines.</a:t>
            </a:r>
            <a:endParaRPr lang="en-US" altLang="zh-CN" sz="2900">
              <a:solidFill>
                <a:srgbClr val="0000FF"/>
              </a:solidFill>
              <a:latin typeface="Times New Roman" panose="02020603050405020304" charset="0"/>
              <a:ea typeface="+mn-ea"/>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U.K. Prime Minister Rishi Sunak is to urge world leaders to </a:t>
            </a:r>
            <a:r>
              <a:rPr lang="en-US" sz="2900">
                <a:latin typeface="Times New Roman" panose="02020603050405020304" charset="0"/>
                <a:cs typeface="Times New Roman" panose="02020603050405020304" charset="0"/>
              </a:rPr>
              <a:t>___________</a:t>
            </a:r>
            <a:r>
              <a:rPr sz="2900">
                <a:latin typeface="Times New Roman" panose="02020603050405020304" charset="0"/>
                <a:cs typeface="Times New Roman" panose="02020603050405020304" charset="0"/>
              </a:rPr>
              <a:t> </a:t>
            </a:r>
            <a:r>
              <a:rPr lang="en-US" altLang="zh-CN" sz="2900">
                <a:solidFill>
                  <a:srgbClr val="0000FF"/>
                </a:solidFill>
                <a:latin typeface="Times New Roman" panose="02020603050405020304" charset="0"/>
                <a:ea typeface="+mn-ea"/>
                <a:cs typeface="Times New Roman" panose="02020603050405020304" charset="0"/>
              </a:rPr>
              <a:t>on </a:t>
            </a:r>
            <a:r>
              <a:rPr sz="2900">
                <a:latin typeface="Times New Roman" panose="02020603050405020304" charset="0"/>
                <a:cs typeface="Times New Roman" panose="02020603050405020304" charset="0"/>
              </a:rPr>
              <a:t>military support for Ukraine in a speech to the Munich Security Conference.</a:t>
            </a: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He</a:t>
            </a:r>
            <a:r>
              <a:rPr lang="en-US" sz="2900">
                <a:latin typeface="Times New Roman" panose="02020603050405020304" charset="0"/>
                <a:cs typeface="Times New Roman" panose="02020603050405020304" charset="0"/>
              </a:rPr>
              <a:t>’</a:t>
            </a:r>
            <a:r>
              <a:rPr sz="2900">
                <a:latin typeface="Times New Roman" panose="02020603050405020304" charset="0"/>
                <a:cs typeface="Times New Roman" panose="02020603050405020304" charset="0"/>
              </a:rPr>
              <a:t>ll say allies must give the country advanced NATO standard </a:t>
            </a:r>
            <a:r>
              <a:rPr lang="en-US" sz="2900">
                <a:latin typeface="Times New Roman" panose="02020603050405020304" charset="0"/>
                <a:cs typeface="Times New Roman" panose="02020603050405020304" charset="0"/>
              </a:rPr>
              <a:t>__________</a:t>
            </a:r>
            <a:r>
              <a:rPr sz="2900">
                <a:latin typeface="Times New Roman" panose="02020603050405020304" charset="0"/>
                <a:cs typeface="Times New Roman" panose="02020603050405020304" charset="0"/>
              </a:rPr>
              <a:t>.</a:t>
            </a:r>
            <a:endParaRPr sz="29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Rishi Sunak has flown to that conference from Belfast as </a:t>
            </a:r>
            <a:r>
              <a:rPr lang="en-US" sz="2900">
                <a:latin typeface="Times New Roman" panose="02020603050405020304" charset="0"/>
                <a:cs typeface="Times New Roman" panose="02020603050405020304" charset="0"/>
              </a:rPr>
              <a:t>__________  </a:t>
            </a:r>
            <a:r>
              <a:rPr sz="2900">
                <a:latin typeface="Times New Roman" panose="02020603050405020304" charset="0"/>
                <a:cs typeface="Times New Roman" panose="02020603050405020304" charset="0"/>
              </a:rPr>
              <a:t>grows that a deal is close on post-Brexit trading arrangements in Northern Ireland after well over a year of </a:t>
            </a:r>
            <a:r>
              <a:rPr lang="en-US" sz="2900">
                <a:latin typeface="Times New Roman" panose="02020603050405020304" charset="0"/>
                <a:cs typeface="Times New Roman" panose="02020603050405020304" charset="0"/>
              </a:rPr>
              <a:t>___________ </a:t>
            </a:r>
            <a:r>
              <a:rPr sz="2900">
                <a:latin typeface="Times New Roman" panose="02020603050405020304" charset="0"/>
                <a:cs typeface="Times New Roman" panose="02020603050405020304" charset="0"/>
              </a:rPr>
              <a:t>between the U.K. and the EU.</a:t>
            </a:r>
            <a:endParaRPr sz="29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Rescue teams pull three people out </a:t>
            </a:r>
            <a:r>
              <a:rPr lang="en-US" sz="2900">
                <a:latin typeface="Times New Roman" panose="02020603050405020304" charset="0"/>
                <a:cs typeface="Times New Roman" panose="02020603050405020304" charset="0"/>
              </a:rPr>
              <a:t>_____ </a:t>
            </a:r>
            <a:r>
              <a:rPr sz="2900">
                <a:latin typeface="Times New Roman" panose="02020603050405020304" charset="0"/>
                <a:cs typeface="Times New Roman" panose="02020603050405020304" charset="0"/>
              </a:rPr>
              <a:t>from under collapsed buildings in Turkey, almost two weeks after the quakes that killed more than 45,000 people, leaving millions homeless and sparking a huge </a:t>
            </a:r>
            <a:r>
              <a:rPr lang="en-US" sz="2900">
                <a:latin typeface="Times New Roman" panose="02020603050405020304" charset="0"/>
                <a:cs typeface="Times New Roman" panose="02020603050405020304" charset="0"/>
              </a:rPr>
              <a:t>__________</a:t>
            </a:r>
            <a:r>
              <a:rPr sz="2900">
                <a:latin typeface="Times New Roman" panose="02020603050405020304" charset="0"/>
                <a:cs typeface="Times New Roman" panose="02020603050405020304" charset="0"/>
              </a:rPr>
              <a:t>.</a:t>
            </a:r>
            <a:endParaRPr sz="29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A Qatari consortium has </a:t>
            </a:r>
            <a:r>
              <a:rPr lang="en-US" sz="2900">
                <a:latin typeface="Times New Roman" panose="02020603050405020304" charset="0"/>
                <a:cs typeface="Times New Roman" panose="02020603050405020304" charset="0"/>
              </a:rPr>
              <a:t>_________ </a:t>
            </a:r>
            <a:r>
              <a:rPr sz="2900">
                <a:latin typeface="Times New Roman" panose="02020603050405020304" charset="0"/>
                <a:cs typeface="Times New Roman" panose="02020603050405020304" charset="0"/>
              </a:rPr>
              <a:t>a bid to buy Manchester United.</a:t>
            </a:r>
            <a:endParaRPr sz="29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900">
                <a:latin typeface="Times New Roman" panose="02020603050405020304" charset="0"/>
                <a:cs typeface="Times New Roman" panose="02020603050405020304" charset="0"/>
              </a:rPr>
              <a:t>BBC Sport understands that a </a:t>
            </a:r>
            <a:r>
              <a:rPr lang="en-US" sz="2900">
                <a:latin typeface="Times New Roman" panose="02020603050405020304" charset="0"/>
                <a:cs typeface="Times New Roman" panose="02020603050405020304" charset="0"/>
              </a:rPr>
              <a:t>_____ </a:t>
            </a:r>
            <a:r>
              <a:rPr sz="2900">
                <a:latin typeface="Times New Roman" panose="02020603050405020304" charset="0"/>
                <a:cs typeface="Times New Roman" panose="02020603050405020304" charset="0"/>
              </a:rPr>
              <a:t>bid was also tabled by INEOS owned by the British billionaire Sir Jim Ratcliffe.</a:t>
            </a:r>
            <a:endParaRPr sz="29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14" name="文本框 13"/>
          <p:cNvSpPr txBox="1"/>
          <p:nvPr/>
        </p:nvSpPr>
        <p:spPr>
          <a:xfrm>
            <a:off x="9476105" y="993140"/>
            <a:ext cx="191706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900">
                <a:solidFill>
                  <a:srgbClr val="0000FF"/>
                </a:solidFill>
                <a:latin typeface="Times New Roman" panose="02020603050405020304" charset="0"/>
                <a:cs typeface="Times New Roman" panose="02020603050405020304" charset="0"/>
                <a:sym typeface="+mn-ea"/>
              </a:rPr>
              <a:t>double down</a:t>
            </a:r>
            <a:endParaRPr kumimoji="0" lang="zh-CN" alt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5" name="文本框 14"/>
          <p:cNvSpPr txBox="1"/>
          <p:nvPr/>
        </p:nvSpPr>
        <p:spPr>
          <a:xfrm>
            <a:off x="4280535" y="4972685"/>
            <a:ext cx="187134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submitted </a:t>
            </a:r>
            <a:endParaRPr kumimoji="0" 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6" name="文本框 15"/>
          <p:cNvSpPr txBox="1"/>
          <p:nvPr/>
        </p:nvSpPr>
        <p:spPr>
          <a:xfrm>
            <a:off x="2995930" y="3192780"/>
            <a:ext cx="187452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negotiations </a:t>
            </a:r>
            <a:endParaRPr sz="29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4642485" y="5396865"/>
            <a:ext cx="124841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rival </a:t>
            </a:r>
            <a:endParaRPr kumimoji="0" 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8" name="文本框 17"/>
          <p:cNvSpPr txBox="1"/>
          <p:nvPr/>
        </p:nvSpPr>
        <p:spPr>
          <a:xfrm>
            <a:off x="5845175" y="3648075"/>
            <a:ext cx="92583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alive </a:t>
            </a:r>
            <a:endParaRPr sz="29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7094855" y="4526915"/>
            <a:ext cx="204597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relief effort</a:t>
            </a:r>
            <a:endParaRPr sz="2900">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nvSpPr>
        <p:spPr>
          <a:xfrm>
            <a:off x="9588500" y="1877695"/>
            <a:ext cx="176149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capabilities</a:t>
            </a:r>
            <a:endParaRPr sz="290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9054465" y="2323465"/>
            <a:ext cx="174117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900">
                <a:solidFill>
                  <a:srgbClr val="0000FF"/>
                </a:solidFill>
                <a:latin typeface="Times New Roman" panose="02020603050405020304" charset="0"/>
                <a:cs typeface="Times New Roman" panose="02020603050405020304" charset="0"/>
                <a:sym typeface="+mn-ea"/>
              </a:rPr>
              <a:t>speculation </a:t>
            </a:r>
            <a:endParaRPr kumimoji="0" lang="en-US" altLang="zh-CN" sz="2900" b="0" i="0" u="none" strike="noStrike" cap="none" spc="0" normalizeH="0" baseline="0">
              <a:ln>
                <a:noFill/>
              </a:ln>
              <a:solidFill>
                <a:srgbClr val="0000FF"/>
              </a:solidFill>
              <a:effectLst/>
              <a:uFillTx/>
              <a:latin typeface="Times New Roman" panose="02020603050405020304" charset="0"/>
              <a:ea typeface="+mj-ea"/>
              <a:cs typeface="Times New Roman" panose="02020603050405020304" charset="0"/>
              <a:sym typeface="+mn-ea"/>
            </a:endParaRPr>
          </a:p>
        </p:txBody>
      </p:sp>
      <p:pic>
        <p:nvPicPr>
          <p:cNvPr id="22" name="One-minute World 02.20.2023">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252200" y="6051550"/>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43" fill="hold" display="0">
                  <p:stCondLst>
                    <p:cond delay="indefinite"/>
                  </p:stCondLst>
                </p:cTn>
                <p:tgtEl>
                  <p:spTgt spid="304"/>
                </p:tgtEl>
              </p:cMediaNode>
            </p:audio>
            <p:audio>
              <p:cMediaNode>
                <p:cTn id="44" fill="hold" display="1">
                  <p:stCondLst>
                    <p:cond delay="indefinite"/>
                  </p:stCondLst>
                  <p:endCondLst>
                    <p:cond evt="onStopAudio">
                      <p:tgtEl>
                        <p:sldTgt/>
                      </p:tgtEl>
                    </p:cond>
                  </p:endCondLst>
                </p:cTn>
                <p:tgtEl>
                  <p:spTgt spid="22"/>
                </p:tgtEl>
              </p:cMediaNode>
            </p:audio>
          </p:childTnLst>
        </p:cTn>
      </p:par>
    </p:tnLst>
    <p:bldLst>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3100"/>
            <a:ext cx="11880850"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double down (on sth)</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continue to do something in an even more determined way than before    </a:t>
            </a:r>
            <a:r>
              <a:rPr lang="zh-CN" altLang="en-US" sz="2800">
                <a:latin typeface="Times New Roman" panose="02020603050405020304" charset="0"/>
                <a:ea typeface="华文中宋" panose="02010600040101010101" charset="-122"/>
                <a:cs typeface="Times New Roman" panose="02020603050405020304" charset="0"/>
                <a:sym typeface="+mn-ea"/>
              </a:rPr>
              <a:t>做某事更顽强，更坚定</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administration needs to double down on the call for political reform.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政府需要在政治改革的呼吁上加倍努力。</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speculate</a:t>
            </a:r>
            <a:r>
              <a:rPr lang="en-US" sz="2800">
                <a:latin typeface="Times New Roman" panose="02020603050405020304" charset="0"/>
                <a:ea typeface="华文中宋" panose="02010600040101010101" charset="-122"/>
                <a:cs typeface="Times New Roman" panose="02020603050405020304" charset="0"/>
              </a:rPr>
              <a:t>: (about/on sth) to form an opinion about sth without knowing the details or facts    </a:t>
            </a:r>
            <a:r>
              <a:rPr lang="zh-CN" altLang="en-US" sz="2800">
                <a:latin typeface="Times New Roman" panose="02020603050405020304" charset="0"/>
                <a:ea typeface="华文中宋" panose="02010600040101010101" charset="-122"/>
                <a:cs typeface="Times New Roman" panose="02020603050405020304" charset="0"/>
              </a:rPr>
              <a:t>推测；猜测；推断</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Critics of the project speculate about how many hospitals could be built.                                                    </a:t>
            </a:r>
            <a:r>
              <a:rPr lang="en-US" altLang="zh-CN" sz="2800">
                <a:latin typeface="华文中宋" panose="02010600040101010101" charset="-122"/>
                <a:ea typeface="华文中宋" panose="02010600040101010101" charset="-122"/>
                <a:cs typeface="华文中宋" panose="02010600040101010101" charset="-122"/>
              </a:rPr>
              <a:t>对该项目持批评态度的人在推测不知可以建多少所医院。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15265" y="3166110"/>
            <a:ext cx="81051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We should double down on efforts to encourage saving.</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8445" y="566293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47650" y="6193790"/>
            <a:ext cx="802703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We all speculated about the reasons for her resignation.</a:t>
            </a:r>
            <a:endParaRPr lang="en-US" sz="2800">
              <a:solidFill>
                <a:srgbClr val="FF0000"/>
              </a:solidFill>
              <a:latin typeface="Times New Roman" panose="02020603050405020304" charset="0"/>
              <a:cs typeface="Times New Roman" panose="02020603050405020304" charset="0"/>
            </a:endParaRPr>
          </a:p>
        </p:txBody>
      </p:sp>
      <p:cxnSp>
        <p:nvCxnSpPr>
          <p:cNvPr id="3145728" name="直接连接符 8"/>
          <p:cNvCxnSpPr/>
          <p:nvPr/>
        </p:nvCxnSpPr>
        <p:spPr>
          <a:xfrm flipV="1">
            <a:off x="297815" y="3606165"/>
            <a:ext cx="8100060" cy="349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35115"/>
            <a:ext cx="7999730" cy="412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32000" y="5645150"/>
            <a:ext cx="7051675" cy="521970"/>
          </a:xfrm>
          <a:prstGeom prst="rect">
            <a:avLst/>
          </a:prstGeom>
          <a:noFill/>
        </p:spPr>
        <p:txBody>
          <a:bodyPr wrap="square" rtlCol="0" anchor="t">
            <a:spAutoFit/>
          </a:bodyPr>
          <a:p>
            <a:r>
              <a:rPr lang="zh-CN" altLang="en-US" sz="2800">
                <a:ea typeface="华文中宋" panose="02010600040101010101" charset="-122"/>
              </a:rPr>
              <a:t>我们大家都推测过她辞职的原因。</a:t>
            </a:r>
            <a:endParaRPr lang="zh-CN" altLang="en-US" sz="2800">
              <a:ea typeface="华文中宋" panose="02010600040101010101" charset="-122"/>
            </a:endParaRPr>
          </a:p>
        </p:txBody>
      </p:sp>
      <p:sp>
        <p:nvSpPr>
          <p:cNvPr id="2" name="文本框 1"/>
          <p:cNvSpPr txBox="1"/>
          <p:nvPr/>
        </p:nvSpPr>
        <p:spPr>
          <a:xfrm>
            <a:off x="292100" y="2654935"/>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4" name="文本框 7"/>
          <p:cNvSpPr txBox="1"/>
          <p:nvPr/>
        </p:nvSpPr>
        <p:spPr>
          <a:xfrm>
            <a:off x="2021205" y="2622550"/>
            <a:ext cx="4699635" cy="521970"/>
          </a:xfrm>
          <a:prstGeom prst="rect">
            <a:avLst/>
          </a:prstGeom>
          <a:noFill/>
        </p:spPr>
        <p:txBody>
          <a:bodyPr wrap="square" rtlCol="0" anchor="t">
            <a:spAutoFit/>
          </a:bodyPr>
          <a:p>
            <a:r>
              <a:rPr lang="zh-CN" altLang="en-US" sz="2800">
                <a:ea typeface="华文中宋" panose="02010600040101010101" charset="-122"/>
              </a:rPr>
              <a:t>我们应该加倍努力鼓励储蓄。</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6" grpId="0" bldLvl="0" animBg="1"/>
      <p:bldP spid="1048606" grpId="1" animBg="1"/>
      <p:bldP spid="1048607" grpId="0"/>
      <p:bldP spid="1048607" grpId="1"/>
      <p:bldP spid="3" grpId="0"/>
      <p:bldP spid="2" grpId="0" bldLvl="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Rishi Sunak has flown to that conference from Belfast as speculation grows that a deal is close on post-Brexit trading arrangements in Northern Ireland after well over a year of negotiations between the U.K. and the EU.</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05130" y="2371725"/>
            <a:ext cx="967740" cy="521970"/>
          </a:xfrm>
          <a:prstGeom prst="rect">
            <a:avLst/>
          </a:prstGeom>
          <a:solidFill>
            <a:srgbClr val="0070C0"/>
          </a:solidFill>
          <a:ln>
            <a:solidFill>
              <a:schemeClr val="accent4">
                <a:lumMod val="75000"/>
              </a:schemeClr>
            </a:solid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18590" y="2286635"/>
            <a:ext cx="1044575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在英国和欧盟进行了一年多的谈判后，越来越多的人猜测北爱尔兰</a:t>
            </a:r>
            <a:r>
              <a:rPr lang="zh-CN" sz="2500">
                <a:latin typeface="Times New Roman" panose="02020603050405020304" charset="0"/>
                <a:ea typeface="华文中宋" panose="02010600040101010101" charset="-122"/>
                <a:cs typeface="Times New Roman" panose="02020603050405020304" charset="0"/>
              </a:rPr>
              <a:t>的后</a:t>
            </a:r>
            <a:r>
              <a:rPr sz="2500">
                <a:latin typeface="Times New Roman" panose="02020603050405020304" charset="0"/>
                <a:ea typeface="华文中宋" panose="02010600040101010101" charset="-122"/>
                <a:cs typeface="Times New Roman" panose="02020603050405020304" charset="0"/>
              </a:rPr>
              <a:t>脱欧贸易安排即将达成协议，</a:t>
            </a:r>
            <a:r>
              <a:rPr lang="zh-CN" sz="2500">
                <a:latin typeface="Times New Roman" panose="02020603050405020304" charset="0"/>
                <a:ea typeface="华文中宋" panose="02010600040101010101" charset="-122"/>
                <a:cs typeface="Times New Roman" panose="02020603050405020304" charset="0"/>
              </a:rPr>
              <a:t>此时</a:t>
            </a:r>
            <a:r>
              <a:rPr sz="2500">
                <a:latin typeface="Times New Roman" panose="02020603050405020304" charset="0"/>
                <a:ea typeface="华文中宋" panose="02010600040101010101" charset="-122"/>
                <a:cs typeface="Times New Roman" panose="02020603050405020304" charset="0"/>
              </a:rPr>
              <a:t>里希</a:t>
            </a:r>
            <a:r>
              <a:rPr lang="en-US" sz="2500">
                <a:latin typeface="Times New Roman" panose="02020603050405020304" charset="0"/>
                <a:ea typeface="华文中宋" panose="02010600040101010101" charset="-122"/>
                <a:cs typeface="Times New Roman" panose="02020603050405020304" charset="0"/>
              </a:rPr>
              <a:t>·</a:t>
            </a:r>
            <a:r>
              <a:rPr sz="2500">
                <a:latin typeface="Times New Roman" panose="02020603050405020304" charset="0"/>
                <a:ea typeface="华文中宋" panose="02010600040101010101" charset="-122"/>
                <a:cs typeface="Times New Roman" panose="02020603050405020304" charset="0"/>
              </a:rPr>
              <a:t>苏纳克从贝尔法斯特飞往会议现场。</a:t>
            </a:r>
            <a:endParaRPr sz="25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Rescue teams pull three people out alive from under collapsed buildings in Turkey, almost two weeks after the quakes that killed more than 45,000 people, leaving millions homeless and sparking a huge relief effort.</a:t>
            </a:r>
            <a:endParaRPr sz="2800">
              <a:latin typeface="Times New Roman" panose="02020603050405020304" charset="0"/>
              <a:cs typeface="Times New Roman" panose="02020603050405020304" charset="0"/>
              <a:sym typeface="+mn-ea"/>
            </a:endParaRPr>
          </a:p>
        </p:txBody>
      </p:sp>
      <p:sp>
        <p:nvSpPr>
          <p:cNvPr id="12" name="文本框 11"/>
          <p:cNvSpPr txBox="1"/>
          <p:nvPr/>
        </p:nvSpPr>
        <p:spPr>
          <a:xfrm>
            <a:off x="425450" y="54578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93190" y="5393055"/>
            <a:ext cx="1060323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土耳其地震发生近两周后，救援队从倒塌的建筑物下救出三人，地震造成超过4.5万人死亡，数百万人无家可归，引发了大规模的救援工作。</a:t>
            </a:r>
            <a:endParaRPr sz="25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733040" y="1304290"/>
            <a:ext cx="6726000" cy="4788000"/>
          </a:xfrm>
          <a:prstGeom prst="rect">
            <a:avLst/>
          </a:prstGeom>
        </p:spPr>
      </p:pic>
      <p:sp>
        <p:nvSpPr>
          <p:cNvPr id="3" name="文本框 2"/>
          <p:cNvSpPr txBox="1"/>
          <p:nvPr>
            <p:custDataLst>
              <p:tags r:id="rId2"/>
            </p:custDataLst>
          </p:nvPr>
        </p:nvSpPr>
        <p:spPr>
          <a:xfrm>
            <a:off x="1112838" y="164465"/>
            <a:ext cx="9966325" cy="1014730"/>
          </a:xfrm>
          <a:prstGeom prst="rect">
            <a:avLst/>
          </a:prstGeom>
          <a:noFill/>
        </p:spPr>
        <p:txBody>
          <a:bodyPr wrap="square" rtlCol="0" anchor="t">
            <a:spAutoFit/>
          </a:bodyPr>
          <a:p>
            <a:pPr algn="ctr">
              <a:buClrTx/>
              <a:buSzTx/>
              <a:buFontTx/>
            </a:pPr>
            <a:r>
              <a:rPr lang="en-US" altLang="zh-CN" sz="3200" b="1"/>
              <a:t>1. Male jaguars become friends</a:t>
            </a:r>
            <a:endParaRPr lang="en-US" altLang="zh-CN" sz="3200" b="1"/>
          </a:p>
          <a:p>
            <a:pPr algn="ctr">
              <a:buClrTx/>
              <a:buSzTx/>
              <a:buFontTx/>
            </a:pPr>
            <a:r>
              <a:rPr lang="zh-CN" altLang="zh-CN" sz="2800" b="1" kern="0">
                <a:solidFill>
                  <a:srgbClr val="ED7D31"/>
                </a:solidFill>
                <a:latin typeface="微软雅黑" panose="020B0503020204020204" charset="-122"/>
                <a:ea typeface="微软雅黑" panose="020B0503020204020204" charset="-122"/>
                <a:cs typeface="Arial" panose="020B0604020202020204" pitchFamily="34" charset="0"/>
              </a:rPr>
              <a:t>  雄性美洲虎竟成好友</a:t>
            </a:r>
            <a:endParaRPr lang="zh-CN" altLang="zh-CN" sz="2800" b="1" kern="0">
              <a:solidFill>
                <a:srgbClr val="ED7D31"/>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12090" y="621665"/>
            <a:ext cx="11867515" cy="609282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S</a:t>
            </a:r>
            <a:r>
              <a:rPr lang="zh-CN" altLang="en-US" sz="2600">
                <a:latin typeface="Times New Roman" panose="02020603050405020304" charset="0"/>
                <a:cs typeface="Times New Roman" panose="02020603050405020304" charset="0"/>
              </a:rPr>
              <a:t>cientists have observed adult male jaguars,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who usually like to be alone, forming friendships that can last for</a:t>
            </a:r>
            <a:r>
              <a:rPr lang="en-US" altLang="zh-CN" sz="2600">
                <a:latin typeface="Times New Roman" panose="02020603050405020304" charset="0"/>
                <a:cs typeface="Times New Roman" panose="02020603050405020304" charset="0"/>
              </a:rPr>
              <a:t> ______ (year)</a:t>
            </a:r>
            <a:r>
              <a:rPr lang="zh-CN" altLang="en-US" sz="2600">
                <a:latin typeface="Times New Roman" panose="02020603050405020304" charset="0"/>
                <a:cs typeface="Times New Roman" panose="02020603050405020304" charset="0"/>
              </a:rPr>
              <a:t>. Male jaguars don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t usually interact with other jaguars </a:t>
            </a:r>
            <a:r>
              <a:rPr lang="en-US" altLang="zh-CN" sz="2600">
                <a:latin typeface="Times New Roman" panose="02020603050405020304" charset="0"/>
                <a:cs typeface="Times New Roman" panose="02020603050405020304" charset="0"/>
              </a:rPr>
              <a:t>_______ </a:t>
            </a:r>
            <a:r>
              <a:rPr lang="zh-CN" altLang="en-US" sz="2600">
                <a:latin typeface="Times New Roman" panose="02020603050405020304" charset="0"/>
                <a:cs typeface="Times New Roman" panose="02020603050405020304" charset="0"/>
              </a:rPr>
              <a:t>they are mating or fighting over territory. But a recent study found </a:t>
            </a:r>
            <a:r>
              <a:rPr lang="en-US" altLang="zh-CN" sz="2600">
                <a:latin typeface="Times New Roman" panose="02020603050405020304" charset="0"/>
                <a:cs typeface="Times New Roman" panose="02020603050405020304" charset="0"/>
              </a:rPr>
              <a:t>_________ (evident) </a:t>
            </a:r>
            <a:r>
              <a:rPr lang="zh-CN" altLang="en-US" sz="2600">
                <a:latin typeface="Times New Roman" panose="02020603050405020304" charset="0"/>
                <a:cs typeface="Times New Roman" panose="02020603050405020304" charset="0"/>
              </a:rPr>
              <a:t>of the big cats </a:t>
            </a:r>
            <a:r>
              <a:rPr lang="zh-CN" altLang="en-US" sz="2600">
                <a:solidFill>
                  <a:srgbClr val="0000FF"/>
                </a:solidFill>
                <a:latin typeface="Times New Roman" panose="02020603050405020304" charset="0"/>
                <a:cs typeface="Times New Roman" panose="02020603050405020304" charset="0"/>
              </a:rPr>
              <a:t>patrol</a:t>
            </a:r>
            <a:r>
              <a:rPr lang="zh-CN" altLang="en-US" sz="2600">
                <a:latin typeface="Times New Roman" panose="02020603050405020304" charset="0"/>
                <a:cs typeface="Times New Roman" panose="02020603050405020304" charset="0"/>
              </a:rPr>
              <a:t>ling territories,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resting,</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and eating together.</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Researchers gathered information about jaguars across South America </a:t>
            </a:r>
            <a:r>
              <a:rPr lang="en-US" altLang="zh-CN" sz="2600">
                <a:latin typeface="Times New Roman" panose="02020603050405020304" charset="0"/>
                <a:cs typeface="Times New Roman" panose="02020603050405020304" charset="0"/>
              </a:rPr>
              <a:t>______ (use) </a:t>
            </a:r>
            <a:r>
              <a:rPr lang="zh-CN" altLang="en-US" sz="2600">
                <a:latin typeface="Times New Roman" panose="02020603050405020304" charset="0"/>
                <a:cs typeface="Times New Roman" panose="02020603050405020304" charset="0"/>
              </a:rPr>
              <a:t>tracking devices and camera traps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 camera that </a:t>
            </a:r>
            <a:r>
              <a:rPr lang="en-US" altLang="zh-CN" sz="2600">
                <a:latin typeface="Times New Roman" panose="02020603050405020304" charset="0"/>
                <a:cs typeface="Times New Roman" panose="02020603050405020304" charset="0"/>
              </a:rPr>
              <a:t>______ (take) </a:t>
            </a:r>
            <a:r>
              <a:rPr lang="zh-CN" altLang="en-US" sz="2600">
                <a:latin typeface="Times New Roman" panose="02020603050405020304" charset="0"/>
                <a:cs typeface="Times New Roman" panose="02020603050405020304" charset="0"/>
              </a:rPr>
              <a:t>a picture when a </a:t>
            </a:r>
            <a:r>
              <a:rPr lang="zh-CN" altLang="en-US" sz="2600">
                <a:solidFill>
                  <a:srgbClr val="0000FF"/>
                </a:solidFill>
                <a:latin typeface="Times New Roman" panose="02020603050405020304" charset="0"/>
                <a:cs typeface="Times New Roman" panose="02020603050405020304" charset="0"/>
              </a:rPr>
              <a:t>sensor </a:t>
            </a:r>
            <a:r>
              <a:rPr lang="zh-CN" altLang="en-US" sz="2600">
                <a:latin typeface="Times New Roman" panose="02020603050405020304" charset="0"/>
                <a:cs typeface="Times New Roman" panose="02020603050405020304" charset="0"/>
              </a:rPr>
              <a:t>detects movement.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They found two jaguar</a:t>
            </a:r>
            <a:r>
              <a:rPr lang="en-US" altLang="zh-CN" sz="2600">
                <a:latin typeface="Times New Roman" panose="02020603050405020304" charset="0"/>
                <a:cs typeface="Times New Roman" panose="02020603050405020304" charset="0"/>
              </a:rPr>
              <a:t> friendships. One pair in Brazil stayed together from 2006 to 2014. Another pair in Venezuela spent time together from 2013 to 2018. No one knows if they are still together. Other pairs ____________ (spot)</a:t>
            </a:r>
            <a:r>
              <a:rPr lang="en-US" altLang="zh-CN" sz="2600">
                <a:solidFill>
                  <a:srgbClr val="FF0000"/>
                </a:solidFill>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too but each was seen only once.</a:t>
            </a:r>
            <a:endParaRPr lang="en-US" altLang="zh-CN"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The scientists think these friendships could be a response ___ jaguar habitats being destroyed by humans, which forces more of the animals into _______ (small) areas. The theory is _____ some male jaguars prefer to share territory and potential mates, rather _____</a:t>
            </a:r>
            <a:r>
              <a:rPr lang="en-US" altLang="zh-CN" sz="2600">
                <a:solidFill>
                  <a:srgbClr val="FF0000"/>
                </a:solidFill>
                <a:latin typeface="Times New Roman" panose="02020603050405020304" charset="0"/>
                <a:cs typeface="Times New Roman" panose="02020603050405020304" charset="0"/>
                <a:sym typeface="+mn-ea"/>
              </a:rPr>
              <a:t> </a:t>
            </a:r>
            <a:r>
              <a:rPr lang="en-US" altLang="zh-CN" sz="2600">
                <a:latin typeface="Times New Roman" panose="02020603050405020304" charset="0"/>
                <a:cs typeface="Times New Roman" panose="02020603050405020304" charset="0"/>
              </a:rPr>
              <a:t>risk losing it all to another male.</a:t>
            </a:r>
            <a:endParaRPr lang="en-US" altLang="zh-CN" sz="2600">
              <a:latin typeface="Times New Roman" panose="02020603050405020304" charset="0"/>
              <a:cs typeface="Times New Roman" panose="02020603050405020304" charset="0"/>
            </a:endParaRPr>
          </a:p>
        </p:txBody>
      </p:sp>
      <p:sp>
        <p:nvSpPr>
          <p:cNvPr id="1048598" name="文本框 4"/>
          <p:cNvSpPr txBox="1"/>
          <p:nvPr>
            <p:custDataLst>
              <p:tags r:id="rId1"/>
            </p:custDataLst>
          </p:nvPr>
        </p:nvSpPr>
        <p:spPr>
          <a:xfrm>
            <a:off x="1852930" y="65405"/>
            <a:ext cx="588391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《青少年周刊</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2</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17</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日刊</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11</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4025900" y="989965"/>
            <a:ext cx="92011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years</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2089785" y="1401445"/>
            <a:ext cx="112141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unless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1198245" y="1775460"/>
            <a:ext cx="152400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evidence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0044430" y="2539365"/>
            <a:ext cx="97790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using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7051675" y="2983230"/>
            <a:ext cx="90106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takes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7959090" y="4205605"/>
            <a:ext cx="189738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were spotted</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8272145" y="4937125"/>
            <a:ext cx="49911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to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348980" y="5349875"/>
            <a:ext cx="124650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smaller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1566545" y="5732780"/>
            <a:ext cx="84455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that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306705" y="6135370"/>
            <a:ext cx="80581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than</a:t>
            </a:r>
            <a:endParaRPr lang="en-US" altLang="zh-CN"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11" grpId="0"/>
      <p:bldP spid="12" grpId="0"/>
      <p:bldP spid="13" grpId="0"/>
      <p:bldP spid="14" grpId="0"/>
      <p:bldP spid="2" grpId="1"/>
      <p:bldP spid="3" grpId="1"/>
      <p:bldP spid="5" grpId="1"/>
      <p:bldP spid="6" grpId="1"/>
      <p:bldP spid="7" grpId="1"/>
      <p:bldP spid="8" grpId="1"/>
      <p:bldP spid="11" grpId="1"/>
      <p:bldP spid="12" grpId="1"/>
      <p:bldP spid="13" grpId="1"/>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patrol</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go around an area or a building at regular times to check that it is safe and that there is no trouble 巡逻；巡查</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Troops patrolled the border day and night. 军队日夜在边境地区巡逻。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sensor</a:t>
            </a:r>
            <a:r>
              <a:rPr lang="en-US" altLang="zh-CN" sz="2800"/>
              <a:t>: </a:t>
            </a:r>
            <a:r>
              <a:rPr sz="2800">
                <a:latin typeface="Times New Roman" panose="02020603050405020304" charset="0"/>
                <a:ea typeface="华文中宋" panose="02010600040101010101" charset="-122"/>
                <a:cs typeface="Times New Roman" panose="02020603050405020304" charset="0"/>
              </a:rPr>
              <a:t>a device that can react to light, heat, pressure, etc. in order to make a machine, etc. do sth or show sth （探测光、热、压力等的）传感器</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electronic sensor has been adapted to fit on a newborn baby.</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电子传感器已被改装以适应新生儿。</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05422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557145"/>
            <a:ext cx="100907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Guards can be seen patrolling everywhere.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1103566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security device has a heat sensor which detects the presence of people.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054225"/>
            <a:ext cx="6275070" cy="521970"/>
          </a:xfrm>
          <a:prstGeom prst="rect">
            <a:avLst/>
          </a:prstGeom>
          <a:noFill/>
        </p:spPr>
        <p:txBody>
          <a:bodyPr wrap="square" rtlCol="0" anchor="t">
            <a:spAutoFit/>
          </a:bodyPr>
          <a:lstStyle/>
          <a:p>
            <a:r>
              <a:rPr lang="zh-CN" altLang="en-US" sz="2800">
                <a:ea typeface="华文中宋" panose="02010600040101010101" charset="-122"/>
              </a:rPr>
              <a:t>到处都能见到保安人员在巡逻。</a:t>
            </a:r>
            <a:endParaRPr lang="zh-CN" altLang="en-US" sz="2800">
              <a:ea typeface="华文中宋" panose="02010600040101010101" charset="-122"/>
            </a:endParaRPr>
          </a:p>
        </p:txBody>
      </p:sp>
      <p:cxnSp>
        <p:nvCxnSpPr>
          <p:cNvPr id="3145728" name="直接连接符 8"/>
          <p:cNvCxnSpPr/>
          <p:nvPr/>
        </p:nvCxnSpPr>
        <p:spPr>
          <a:xfrm>
            <a:off x="311150" y="3034665"/>
            <a:ext cx="6368415" cy="127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04940"/>
            <a:ext cx="10653395" cy="196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8297545" cy="521970"/>
          </a:xfrm>
          <a:prstGeom prst="rect">
            <a:avLst/>
          </a:prstGeom>
          <a:noFill/>
        </p:spPr>
        <p:txBody>
          <a:bodyPr wrap="square" rtlCol="0" anchor="t">
            <a:spAutoFit/>
          </a:bodyPr>
          <a:p>
            <a:r>
              <a:rPr lang="zh-CN" altLang="en-US" sz="2800">
                <a:ea typeface="华文中宋" panose="02010600040101010101" charset="-122"/>
              </a:rPr>
              <a:t>保安装置中有一个热传感器，能探测人的存在。</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8995"/>
            <a:ext cx="11751310" cy="22999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915" y="890905"/>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Scientists have observed adult male jaguars, who usually like to be alone, forming friendships that can last for years. Male jaguars don’t usually interact with other jaguars unless they are mating or fighting over territory.</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33680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5265" y="2182495"/>
            <a:ext cx="1034923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科学家们观察到，通常喜欢独处的成年雄性美洲虎，建立了可以持续多年的友谊。雄性美洲虎通常不与其他美洲虎互动，除非他们在交配或争夺领土。</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599180"/>
            <a:ext cx="11751310" cy="290576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3065" y="3653790"/>
            <a:ext cx="11314430" cy="1870710"/>
          </a:xfrm>
          <a:prstGeom prst="rect">
            <a:avLst/>
          </a:prstGeom>
          <a:noFill/>
        </p:spPr>
        <p:txBody>
          <a:bodyPr wrap="square">
            <a:noAutofit/>
          </a:bodyPr>
          <a:lstStyle/>
          <a:p>
            <a:pPr algn="l"/>
            <a:r>
              <a:rPr sz="2600">
                <a:latin typeface="Times New Roman" panose="02020603050405020304" charset="0"/>
                <a:cs typeface="Times New Roman" panose="02020603050405020304" charset="0"/>
                <a:sym typeface="+mn-ea"/>
              </a:rPr>
              <a:t>The scientists think these friendships could be a response to jaguar habitats being destroyed by humans, which forces more of the animals into smaller areas. The theory is that some male jaguars prefer to share territory and potential mates, rather than risk losing it all to another male.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59117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06208" y="5224145"/>
            <a:ext cx="10427970" cy="1198880"/>
          </a:xfrm>
          <a:prstGeom prst="rect">
            <a:avLst/>
          </a:prstGeom>
          <a:noFill/>
        </p:spPr>
        <p:txBody>
          <a:bodyPr wrap="square" rtlCol="0">
            <a:spAutoFit/>
          </a:bodyPr>
          <a:lstStyle/>
          <a:p>
            <a:pPr algn="l">
              <a:buClrTx/>
              <a:buSzTx/>
              <a:buFontTx/>
            </a:pPr>
            <a:r>
              <a:rPr sz="2400">
                <a:ea typeface="华文中宋" panose="02010600040101010101" charset="-122"/>
              </a:rPr>
              <a:t>科学家们认为，这种友谊可能是由于人类破坏了美洲虎的栖息地，迫使更多的动物搬到更小的地方。理论是，一些雄性美洲虎更喜欢分享领土和潜在的配偶，而不是冒险把它全部输给另一个雄性。</a:t>
            </a:r>
            <a:endParaRPr sz="24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a:off x="2213610" y="1562735"/>
            <a:ext cx="7447273" cy="4680000"/>
          </a:xfrm>
          <a:prstGeom prst="rect">
            <a:avLst/>
          </a:prstGeom>
        </p:spPr>
      </p:pic>
      <p:sp>
        <p:nvSpPr>
          <p:cNvPr id="3" name="文本框 2"/>
          <p:cNvSpPr txBox="1"/>
          <p:nvPr>
            <p:custDataLst>
              <p:tags r:id="rId3"/>
            </p:custDataLst>
          </p:nvPr>
        </p:nvSpPr>
        <p:spPr>
          <a:xfrm>
            <a:off x="308610" y="164465"/>
            <a:ext cx="11566525" cy="1014730"/>
          </a:xfrm>
          <a:prstGeom prst="rect">
            <a:avLst/>
          </a:prstGeom>
          <a:noFill/>
        </p:spPr>
        <p:txBody>
          <a:bodyPr wrap="square" rtlCol="0" anchor="t">
            <a:spAutoFit/>
          </a:bodyPr>
          <a:p>
            <a:pPr algn="ctr">
              <a:buClrTx/>
              <a:buSzTx/>
              <a:buFontTx/>
            </a:pPr>
            <a:r>
              <a:rPr lang="en-US" altLang="zh-CN" sz="3200" b="1"/>
              <a:t>2. Bus fare cap kept at £2 for next three months to support services</a:t>
            </a:r>
            <a:endParaRPr lang="en-US" altLang="zh-CN" sz="3200" b="1"/>
          </a:p>
          <a:p>
            <a:pPr algn="ctr">
              <a:buClrTx/>
              <a:buSzTx/>
              <a:buFontTx/>
            </a:pPr>
            <a:r>
              <a:rPr lang="zh-CN" altLang="zh-CN" sz="2800" b="1" kern="0">
                <a:solidFill>
                  <a:srgbClr val="ED7D31"/>
                </a:solidFill>
                <a:latin typeface="微软雅黑" panose="020B0503020204020204" charset="-122"/>
                <a:ea typeface="微软雅黑" panose="020B0503020204020204" charset="-122"/>
                <a:cs typeface="Arial" panose="020B0604020202020204" pitchFamily="34" charset="0"/>
              </a:rPr>
              <a:t>  未来三月公共汽车票价上限保持在2英镑</a:t>
            </a:r>
            <a:endParaRPr lang="zh-CN" altLang="zh-CN" sz="2800" b="1" kern="0">
              <a:solidFill>
                <a:srgbClr val="ED7D31"/>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9050" y="521970"/>
            <a:ext cx="12192000" cy="6369685"/>
          </a:xfrm>
          <a:prstGeom prst="rect">
            <a:avLst/>
          </a:prstGeom>
          <a:noFill/>
        </p:spPr>
        <p:txBody>
          <a:bodyPr wrap="square" rtlCol="0" anchor="t">
            <a:spAutoFit/>
          </a:bodyPr>
          <a:p>
            <a:pPr indent="0" fontAlgn="auto">
              <a:lnSpc>
                <a:spcPts val="272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government has extended a £2 cap on local bus fares in England for another three months,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amid concerns</a:t>
            </a:r>
            <a:r>
              <a:rPr lang="en-US" altLang="zh-CN" sz="2600">
                <a:latin typeface="Times New Roman" panose="02020603050405020304" charset="0"/>
                <a:cs typeface="Times New Roman" panose="02020603050405020304" charset="0"/>
              </a:rPr>
              <a:t> ___________ </a:t>
            </a:r>
            <a:r>
              <a:rPr lang="zh-CN" altLang="en-US" sz="2600">
                <a:latin typeface="Times New Roman" panose="02020603050405020304" charset="0"/>
                <a:cs typeface="Times New Roman" panose="02020603050405020304" charset="0"/>
              </a:rPr>
              <a:t>operators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would</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be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forced to </a:t>
            </a:r>
            <a:r>
              <a:rPr lang="zh-CN" altLang="en-US" sz="2600">
                <a:solidFill>
                  <a:srgbClr val="0000FF"/>
                </a:solidFill>
                <a:latin typeface="Times New Roman" panose="02020603050405020304" charset="0"/>
                <a:cs typeface="Times New Roman" panose="02020603050405020304" charset="0"/>
              </a:rPr>
              <a:t>slash</a:t>
            </a:r>
            <a:r>
              <a:rPr lang="zh-CN" altLang="en-US" sz="2600">
                <a:latin typeface="Times New Roman" panose="02020603050405020304" charset="0"/>
                <a:cs typeface="Times New Roman" panose="02020603050405020304" charset="0"/>
              </a:rPr>
              <a:t> the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number of</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routes on offer without the </a:t>
            </a:r>
            <a:r>
              <a:rPr lang="zh-CN" altLang="en-US" sz="2600">
                <a:solidFill>
                  <a:srgbClr val="0000FF"/>
                </a:solidFill>
                <a:latin typeface="Times New Roman" panose="02020603050405020304" charset="0"/>
                <a:cs typeface="Times New Roman" panose="02020603050405020304" charset="0"/>
              </a:rPr>
              <a:t>subsidy</a:t>
            </a:r>
            <a:r>
              <a:rPr lang="zh-CN" altLang="en-US" sz="2600">
                <a:latin typeface="Times New Roman" panose="02020603050405020304" charset="0"/>
                <a:cs typeface="Times New Roman" panose="02020603050405020304" charset="0"/>
              </a:rPr>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fare cap, </a:t>
            </a:r>
            <a:r>
              <a:rPr lang="en-US" altLang="zh-CN" sz="2600">
                <a:latin typeface="Times New Roman" panose="02020603050405020304" charset="0"/>
                <a:cs typeface="Times New Roman" panose="02020603050405020304" charset="0"/>
              </a:rPr>
              <a:t>__________ (introduce) </a:t>
            </a:r>
            <a:r>
              <a:rPr lang="zh-CN" altLang="en-US" sz="2600">
                <a:latin typeface="Times New Roman" panose="02020603050405020304" charset="0"/>
                <a:cs typeface="Times New Roman" panose="02020603050405020304" charset="0"/>
              </a:rPr>
              <a:t>initially from January to March,</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will continue to run from 1 April to 30 June, the Department for Transport said yesterday.</a:t>
            </a:r>
            <a:endParaRPr lang="zh-CN" altLang="en-US" sz="2600">
              <a:latin typeface="Times New Roman" panose="02020603050405020304" charset="0"/>
              <a:cs typeface="Times New Roman" panose="02020603050405020304" charset="0"/>
            </a:endParaRPr>
          </a:p>
          <a:p>
            <a:pPr indent="0" fontAlgn="auto">
              <a:lnSpc>
                <a:spcPts val="272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cap was brought in to encourage people back on to public transport,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after</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passenger</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numbers </a:t>
            </a:r>
            <a:r>
              <a:rPr lang="en-US" altLang="zh-CN" sz="2600">
                <a:latin typeface="Times New Roman" panose="02020603050405020304" charset="0"/>
                <a:cs typeface="Times New Roman" panose="02020603050405020304" charset="0"/>
              </a:rPr>
              <a:t>________ (drop) </a:t>
            </a:r>
            <a:r>
              <a:rPr lang="zh-CN" altLang="en-US" sz="2600">
                <a:latin typeface="Times New Roman" panose="02020603050405020304" charset="0"/>
                <a:cs typeface="Times New Roman" panose="02020603050405020304" charset="0"/>
              </a:rPr>
              <a:t>to</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low</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as 10% of</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2019</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levels during the lockdowns.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first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three months of the scheme were expected </a:t>
            </a:r>
            <a:r>
              <a:rPr lang="zh-CN" altLang="en-US" sz="2600">
                <a:solidFill>
                  <a:schemeClr val="tx1"/>
                </a:solidFill>
                <a:latin typeface="Times New Roman" panose="02020603050405020304" charset="0"/>
                <a:cs typeface="Times New Roman" panose="02020603050405020304" charset="0"/>
              </a:rPr>
              <a:t>to prevent</a:t>
            </a:r>
            <a:r>
              <a:rPr lang="en-US" altLang="zh-CN" sz="2600">
                <a:solidFill>
                  <a:schemeClr val="tx1"/>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2m car journeys and </a:t>
            </a:r>
            <a:r>
              <a:rPr lang="en-US" altLang="zh-CN" sz="2600">
                <a:latin typeface="Times New Roman" panose="02020603050405020304" charset="0"/>
                <a:cs typeface="Times New Roman" panose="02020603050405020304" charset="0"/>
              </a:rPr>
              <a:t>_____ (they) </a:t>
            </a:r>
            <a:r>
              <a:rPr lang="zh-CN" altLang="en-US" sz="2600">
                <a:latin typeface="Times New Roman" panose="02020603050405020304" charset="0"/>
                <a:cs typeface="Times New Roman" panose="02020603050405020304" charset="0"/>
              </a:rPr>
              <a:t>associated pollution.</a:t>
            </a:r>
            <a:endParaRPr lang="zh-CN" altLang="en-US" sz="2600">
              <a:latin typeface="Times New Roman" panose="02020603050405020304" charset="0"/>
              <a:cs typeface="Times New Roman" panose="02020603050405020304" charset="0"/>
            </a:endParaRPr>
          </a:p>
          <a:p>
            <a:pPr indent="0" fontAlgn="auto">
              <a:lnSpc>
                <a:spcPts val="272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Passenger numbers have recovered to about 85% to 90% of pre-Covid-19</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levels,</a:t>
            </a:r>
            <a:r>
              <a:rPr lang="en-US" altLang="zh-CN" sz="2600">
                <a:latin typeface="Times New Roman" panose="02020603050405020304" charset="0"/>
                <a:cs typeface="Times New Roman" panose="02020603050405020304" charset="0"/>
              </a:rPr>
              <a:t> ____ </a:t>
            </a:r>
            <a:r>
              <a:rPr lang="zh-CN" altLang="en-US" sz="2600">
                <a:latin typeface="Times New Roman" panose="02020603050405020304" charset="0"/>
                <a:cs typeface="Times New Roman" panose="02020603050405020304" charset="0"/>
              </a:rPr>
              <a:t>government said.</a:t>
            </a:r>
            <a:r>
              <a:rPr lang="en-US" altLang="zh-CN" sz="2600">
                <a:latin typeface="Times New Roman" panose="02020603050405020304" charset="0"/>
                <a:cs typeface="Times New Roman" panose="02020603050405020304" charset="0"/>
              </a:rPr>
              <a:t> ________</a:t>
            </a:r>
            <a:r>
              <a:rPr lang="zh-CN" altLang="en-US" sz="2600">
                <a:latin typeface="Times New Roman" panose="02020603050405020304" charset="0"/>
                <a:cs typeface="Times New Roman" panose="02020603050405020304" charset="0"/>
              </a:rPr>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stil</a:t>
            </a:r>
            <a:r>
              <a:rPr lang="en-US" altLang="zh-CN" sz="2600">
                <a:latin typeface="Times New Roman" panose="02020603050405020304" charset="0"/>
                <a:cs typeface="Times New Roman" panose="02020603050405020304" charset="0"/>
              </a:rPr>
              <a:t>l </a:t>
            </a:r>
            <a:r>
              <a:rPr lang="zh-CN" altLang="en-US" sz="2600">
                <a:latin typeface="Times New Roman" panose="02020603050405020304" charset="0"/>
                <a:cs typeface="Times New Roman" panose="02020603050405020304" charset="0"/>
              </a:rPr>
              <a:t>leaves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some bus operators with significant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shortfalls in ticket </a:t>
            </a:r>
            <a:r>
              <a:rPr lang="zh-CN" altLang="en-US" sz="2600">
                <a:solidFill>
                  <a:srgbClr val="0000FF"/>
                </a:solidFill>
                <a:latin typeface="Times New Roman" panose="02020603050405020304" charset="0"/>
                <a:cs typeface="Times New Roman" panose="02020603050405020304" charset="0"/>
              </a:rPr>
              <a:t>revenue</a:t>
            </a:r>
            <a:r>
              <a:rPr lang="zh-CN" altLang="en-US" sz="2600">
                <a:latin typeface="Times New Roman" panose="02020603050405020304" charset="0"/>
                <a:cs typeface="Times New Roman" panose="02020603050405020304" charset="0"/>
              </a:rPr>
              <a:t>s,</a:t>
            </a:r>
            <a:r>
              <a:rPr lang="en-US" altLang="zh-CN" sz="2600">
                <a:latin typeface="Times New Roman" panose="02020603050405020304" charset="0"/>
                <a:cs typeface="Times New Roman" panose="02020603050405020304" charset="0"/>
              </a:rPr>
              <a:t> </a:t>
            </a:r>
            <a:r>
              <a:rPr lang="zh-CN" altLang="en-US" sz="2600">
                <a:solidFill>
                  <a:schemeClr val="tx1"/>
                </a:solidFill>
                <a:latin typeface="Times New Roman" panose="02020603050405020304" charset="0"/>
                <a:cs typeface="Times New Roman" panose="02020603050405020304" charset="0"/>
              </a:rPr>
              <a:t>particularly </a:t>
            </a:r>
            <a:r>
              <a:rPr lang="zh-CN" altLang="en-US" sz="2600">
                <a:latin typeface="Times New Roman" panose="02020603050405020304" charset="0"/>
                <a:cs typeface="Times New Roman" panose="02020603050405020304" charset="0"/>
              </a:rPr>
              <a:t>on</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less busy routes.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Those less</a:t>
            </a:r>
            <a:r>
              <a:rPr lang="en-US" altLang="zh-CN" sz="2600">
                <a:latin typeface="Times New Roman" panose="02020603050405020304" charset="0"/>
                <a:cs typeface="Times New Roman" panose="02020603050405020304" charset="0"/>
              </a:rPr>
              <a:t> </a:t>
            </a:r>
            <a:r>
              <a:rPr lang="zh-CN" altLang="en-US" sz="2600">
                <a:solidFill>
                  <a:srgbClr val="0000FF"/>
                </a:solidFill>
                <a:latin typeface="Times New Roman" panose="02020603050405020304" charset="0"/>
                <a:cs typeface="Times New Roman" panose="02020603050405020304" charset="0"/>
              </a:rPr>
              <a:t>lucrative</a:t>
            </a:r>
            <a:r>
              <a:rPr lang="en-US" altLang="zh-CN" sz="2600">
                <a:solidFill>
                  <a:srgbClr val="0000FF"/>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routes are often</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crucial</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links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for less connected </a:t>
            </a:r>
            <a:r>
              <a:rPr lang="en-US" altLang="zh-CN" sz="2600">
                <a:latin typeface="Times New Roman" panose="02020603050405020304" charset="0"/>
                <a:cs typeface="Times New Roman" panose="02020603050405020304" charset="0"/>
              </a:rPr>
              <a:t>____________ (community)</a:t>
            </a:r>
            <a:r>
              <a:rPr lang="zh-CN" altLang="en-US" sz="2600">
                <a:latin typeface="Times New Roman" panose="02020603050405020304" charset="0"/>
                <a:cs typeface="Times New Roman" panose="02020603050405020304" charset="0"/>
              </a:rPr>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particularly in</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rural</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areas.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Campaigners have </a:t>
            </a:r>
            <a:r>
              <a:rPr lang="en-US" altLang="zh-CN" sz="2600">
                <a:latin typeface="Times New Roman" panose="02020603050405020304" charset="0"/>
                <a:cs typeface="Times New Roman" panose="02020603050405020304" charset="0"/>
              </a:rPr>
              <a:t>__________ (previous) </a:t>
            </a:r>
            <a:r>
              <a:rPr lang="zh-CN" altLang="en-US" sz="2600">
                <a:latin typeface="Times New Roman" panose="02020603050405020304" charset="0"/>
                <a:cs typeface="Times New Roman" panose="02020603050405020304" charset="0"/>
              </a:rPr>
              <a:t>raised concerns that they could come under threat when the </a:t>
            </a:r>
            <a:r>
              <a:rPr lang="zh-CN" altLang="en-US" sz="2600">
                <a:latin typeface="Times New Roman" panose="02020603050405020304" charset="0"/>
                <a:cs typeface="Times New Roman" panose="02020603050405020304" charset="0"/>
                <a:sym typeface="+mn-ea"/>
              </a:rPr>
              <a:t>€</a:t>
            </a:r>
            <a:r>
              <a:rPr lang="zh-CN" altLang="en-US" sz="2600">
                <a:latin typeface="Times New Roman" panose="02020603050405020304" charset="0"/>
                <a:cs typeface="Times New Roman" panose="02020603050405020304" charset="0"/>
              </a:rPr>
              <a:t>2 cap</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ends.</a:t>
            </a:r>
            <a:endParaRPr lang="zh-CN" altLang="en-US" sz="2600">
              <a:latin typeface="Times New Roman" panose="02020603050405020304" charset="0"/>
              <a:cs typeface="Times New Roman" panose="02020603050405020304" charset="0"/>
            </a:endParaRPr>
          </a:p>
          <a:p>
            <a:pPr indent="0" fontAlgn="auto">
              <a:lnSpc>
                <a:spcPts val="2720"/>
              </a:lnSpc>
            </a:pPr>
            <a:r>
              <a:rPr lang="en-US" altLang="zh-CN" sz="2600">
                <a:latin typeface="Times New Roman" panose="02020603050405020304" charset="0"/>
                <a:cs typeface="Times New Roman" panose="02020603050405020304" charset="0"/>
              </a:rPr>
              <a:t>   The _________ (extend) of the cap outside London will cost up to £75m, while the government will spend another £80m _________ (ensure) companies continue to operate routes otherwise threatened with closure. </a:t>
            </a:r>
            <a:endParaRPr lang="en-US" altLang="zh-CN" sz="2600">
              <a:latin typeface="Times New Roman" panose="02020603050405020304" charset="0"/>
              <a:cs typeface="Times New Roman" panose="02020603050405020304" charset="0"/>
            </a:endParaRPr>
          </a:p>
        </p:txBody>
      </p:sp>
      <p:sp>
        <p:nvSpPr>
          <p:cNvPr id="1048598" name="文本框 4"/>
          <p:cNvSpPr txBox="1"/>
          <p:nvPr>
            <p:custDataLst>
              <p:tags r:id="rId1"/>
            </p:custDataLst>
          </p:nvPr>
        </p:nvSpPr>
        <p:spPr>
          <a:xfrm>
            <a:off x="1852930" y="65405"/>
            <a:ext cx="588391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《卫报</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2</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18</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12</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3223260" y="878840"/>
            <a:ext cx="178054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that</a:t>
            </a:r>
            <a:r>
              <a:rPr lang="en-US" altLang="zh-CN" sz="2600">
                <a:solidFill>
                  <a:srgbClr val="FF0000"/>
                </a:solidFill>
                <a:latin typeface="Times New Roman" panose="02020603050405020304" charset="0"/>
                <a:cs typeface="Times New Roman" panose="02020603050405020304" charset="0"/>
                <a:sym typeface="+mn-ea"/>
              </a:rPr>
              <a:t> / which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6677025" y="1186815"/>
            <a:ext cx="1701800" cy="393065"/>
          </a:xfrm>
          <a:prstGeom prst="rect">
            <a:avLst/>
          </a:prstGeom>
          <a:noFill/>
        </p:spPr>
        <p:txBody>
          <a:bodyPr wrap="square" rtlCol="0" anchor="t">
            <a:noAutofit/>
          </a:bodyPr>
          <a:p>
            <a:r>
              <a:rPr lang="zh-CN" altLang="en-US" sz="2600">
                <a:solidFill>
                  <a:srgbClr val="FF0000"/>
                </a:solidFill>
                <a:latin typeface="Times New Roman" panose="02020603050405020304" charset="0"/>
                <a:cs typeface="Times New Roman" panose="02020603050405020304" charset="0"/>
                <a:sym typeface="+mn-ea"/>
              </a:rPr>
              <a:t>introduced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341120" y="2494915"/>
            <a:ext cx="130937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dropped</a:t>
            </a:r>
            <a:r>
              <a:rPr lang="en-US" altLang="zh-CN" sz="2600">
                <a:solidFill>
                  <a:srgbClr val="FF0000"/>
                </a:solidFill>
                <a:latin typeface="Times New Roman" panose="02020603050405020304" charset="0"/>
                <a:cs typeface="Times New Roman" panose="02020603050405020304" charset="0"/>
                <a:sym typeface="+mn-ea"/>
              </a:rPr>
              <a:t>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9940925" y="2884805"/>
            <a:ext cx="79057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their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1149965" y="3582035"/>
            <a:ext cx="68389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the</a:t>
            </a:r>
            <a:r>
              <a:rPr lang="en-US" altLang="zh-CN" sz="2600">
                <a:solidFill>
                  <a:srgbClr val="FF0000"/>
                </a:solidFill>
                <a:latin typeface="Times New Roman" panose="02020603050405020304" charset="0"/>
                <a:cs typeface="Times New Roman" panose="02020603050405020304" charset="0"/>
                <a:sym typeface="+mn-ea"/>
              </a:rPr>
              <a:t>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2361565" y="3937000"/>
            <a:ext cx="142811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However</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4292600" y="4608830"/>
            <a:ext cx="195580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communities</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2658745" y="4958715"/>
            <a:ext cx="163385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previously</a:t>
            </a:r>
            <a:r>
              <a:rPr lang="en-US" altLang="zh-CN" sz="2600">
                <a:solidFill>
                  <a:srgbClr val="FF0000"/>
                </a:solidFill>
                <a:latin typeface="Times New Roman" panose="02020603050405020304" charset="0"/>
                <a:cs typeface="Times New Roman" panose="02020603050405020304" charset="0"/>
                <a:sym typeface="+mn-ea"/>
              </a:rPr>
              <a:t>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958850" y="5635625"/>
            <a:ext cx="155448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extension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5127625" y="5968365"/>
            <a:ext cx="143700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to ensure</a:t>
            </a:r>
            <a:endParaRPr lang="en-US" altLang="zh-CN"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9" grpId="0"/>
      <p:bldP spid="11" grpId="0"/>
      <p:bldP spid="12" grpId="0"/>
      <p:bldP spid="13" grpId="0"/>
      <p:bldP spid="2" grpId="1"/>
      <p:bldP spid="3" grpId="1"/>
      <p:bldP spid="4" grpId="1"/>
      <p:bldP spid="6" grpId="1"/>
      <p:bldP spid="7" grpId="1"/>
      <p:bldP spid="8" grpId="1"/>
      <p:bldP spid="9" grpId="1"/>
      <p:bldP spid="11" grpId="1"/>
      <p:bldP spid="12" grpId="1"/>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870585"/>
            <a:ext cx="11888470" cy="44577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slash</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reduce sth by a large amount 大幅度削减；大大降低</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workforce has been slashed by half. 职工人数裁减了一半。</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subsidy</a:t>
            </a:r>
            <a:r>
              <a:rPr lang="en-US" altLang="zh-CN" sz="2800"/>
              <a:t>: </a:t>
            </a:r>
            <a:r>
              <a:rPr sz="2800">
                <a:latin typeface="Times New Roman" panose="02020603050405020304" charset="0"/>
                <a:ea typeface="华文中宋" panose="02010600040101010101" charset="-122"/>
                <a:cs typeface="Times New Roman" panose="02020603050405020304" charset="0"/>
              </a:rPr>
              <a:t>money given as part of the cost of something, to help or encourage it to happen</a:t>
            </a: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补助金；津贴，补贴</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government is planning to abolish subsidies to farmers.</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政府正计划取消对农场主的补贴。</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192087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423795"/>
            <a:ext cx="100907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Car makers could be forced to slash prices.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3727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914390"/>
            <a:ext cx="910018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They are planning in increase housing subsidies for the poor.</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1920875"/>
            <a:ext cx="6371590" cy="521970"/>
          </a:xfrm>
          <a:prstGeom prst="rect">
            <a:avLst/>
          </a:prstGeom>
          <a:noFill/>
        </p:spPr>
        <p:txBody>
          <a:bodyPr wrap="square" rtlCol="0" anchor="t">
            <a:spAutoFit/>
          </a:bodyPr>
          <a:lstStyle/>
          <a:p>
            <a:r>
              <a:rPr lang="zh-CN" altLang="en-US" sz="2800">
                <a:ea typeface="华文中宋" panose="02010600040101010101" charset="-122"/>
              </a:rPr>
              <a:t> 汽车制造商可能会被迫大幅度降价。</a:t>
            </a:r>
            <a:endParaRPr lang="zh-CN" altLang="en-US" sz="2800">
              <a:ea typeface="华文中宋" panose="02010600040101010101" charset="-122"/>
            </a:endParaRPr>
          </a:p>
        </p:txBody>
      </p:sp>
      <p:cxnSp>
        <p:nvCxnSpPr>
          <p:cNvPr id="3145728" name="直接连接符 8"/>
          <p:cNvCxnSpPr/>
          <p:nvPr/>
        </p:nvCxnSpPr>
        <p:spPr>
          <a:xfrm>
            <a:off x="311150" y="2901315"/>
            <a:ext cx="6388100" cy="76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09690"/>
            <a:ext cx="8717280" cy="196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372735"/>
            <a:ext cx="8297545" cy="521970"/>
          </a:xfrm>
          <a:prstGeom prst="rect">
            <a:avLst/>
          </a:prstGeom>
          <a:noFill/>
        </p:spPr>
        <p:txBody>
          <a:bodyPr wrap="square" rtlCol="0" anchor="t">
            <a:spAutoFit/>
          </a:bodyPr>
          <a:p>
            <a:r>
              <a:rPr lang="zh-CN" altLang="en-US" sz="2800">
                <a:ea typeface="华文中宋" panose="02010600040101010101" charset="-122"/>
              </a:rPr>
              <a:t>他们计划增加对穷人的住房补贴。 </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SPECIAL_SOURCE" val="bdnull"/>
</p:tagLst>
</file>

<file path=ppt/tags/tag26.xml><?xml version="1.0" encoding="utf-8"?>
<p:tagLst xmlns:p="http://schemas.openxmlformats.org/presentationml/2006/main">
  <p:tag name="KSO_WM_SPECIAL_SOURCE" val="bdnull"/>
</p:tagLst>
</file>

<file path=ppt/tags/tag27.xml><?xml version="1.0" encoding="utf-8"?>
<p:tagLst xmlns:p="http://schemas.openxmlformats.org/presentationml/2006/main">
  <p:tag name="KSO_WM_SPECIAL_SOURCE" val="bdnul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SPECIAL_SOURCE" val="bdnull"/>
</p:tagLst>
</file>

<file path=ppt/tags/tag40.xml><?xml version="1.0" encoding="utf-8"?>
<p:tagLst xmlns:p="http://schemas.openxmlformats.org/presentationml/2006/main">
  <p:tag name="KSO_WM_SPECIAL_SOURCE" val="bdnull"/>
</p:tagLst>
</file>

<file path=ppt/tags/tag41.xml><?xml version="1.0" encoding="utf-8"?>
<p:tagLst xmlns:p="http://schemas.openxmlformats.org/presentationml/2006/main">
  <p:tag name="KSO_WM_SPECIAL_SOURCE" val="bdnull"/>
</p:tagLst>
</file>

<file path=ppt/tags/tag42.xml><?xml version="1.0" encoding="utf-8"?>
<p:tagLst xmlns:p="http://schemas.openxmlformats.org/presentationml/2006/main">
  <p:tag name="KSO_WM_MEDIACOVER_FLAG" val="1"/>
  <p:tag name="KSO_WM_UNIT_MEDIACOVER_BTN_STATE" val="1"/>
</p:tagLst>
</file>

<file path=ppt/tags/tag43.xml><?xml version="1.0" encoding="utf-8"?>
<p:tagLst xmlns:p="http://schemas.openxmlformats.org/presentationml/2006/main">
  <p:tag name="KSO_WM_SPECIAL_SOURCE" val="bdnull"/>
</p:tagLst>
</file>

<file path=ppt/tags/tag4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UNIT_PLACING_PICTURE_USER_VIEWPORT" val="{&quot;height&quot;:19305,&quot;width&quot;:30720}"/>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15398</Words>
  <Application>WPS 演示</Application>
  <PresentationFormat>宽屏</PresentationFormat>
  <Paragraphs>388</Paragraphs>
  <Slides>24</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24</vt:i4>
      </vt:variant>
    </vt:vector>
  </HeadingPairs>
  <TitlesOfParts>
    <vt:vector size="39" baseType="lpstr">
      <vt:lpstr>Arial</vt:lpstr>
      <vt:lpstr>宋体</vt:lpstr>
      <vt:lpstr>Wingdings</vt:lpstr>
      <vt:lpstr>Trebuchet MS</vt:lpstr>
      <vt:lpstr>微软雅黑</vt:lpstr>
      <vt:lpstr>Times New Roman</vt:lpstr>
      <vt:lpstr>华文中宋</vt:lpstr>
      <vt:lpstr>Wingdings</vt:lpstr>
      <vt:lpstr>Arial Unicode MS</vt:lpstr>
      <vt:lpstr>Calibri</vt:lpstr>
      <vt:lpstr>Times New Roman</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566</cp:revision>
  <dcterms:created xsi:type="dcterms:W3CDTF">2019-06-19T02:08:00Z</dcterms:created>
  <dcterms:modified xsi:type="dcterms:W3CDTF">2023-03-02T11:08:58Z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EE4994E73A8B4A9AA2FF3BADCD1BE4AA</vt:lpwstr>
  </property>
</Properties>
</file>