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75" r:id="rId3"/>
    <p:sldId id="256" r:id="rId4"/>
    <p:sldId id="257" r:id="rId5"/>
    <p:sldId id="258" r:id="rId6"/>
    <p:sldId id="261" r:id="rId7"/>
    <p:sldId id="262" r:id="rId8"/>
    <p:sldId id="260" r:id="rId9"/>
    <p:sldId id="268" r:id="rId10"/>
    <p:sldId id="269" r:id="rId11"/>
    <p:sldId id="270" r:id="rId12"/>
    <p:sldId id="271" r:id="rId13"/>
    <p:sldId id="266" r:id="rId14"/>
    <p:sldId id="267" r:id="rId15"/>
    <p:sldId id="265" r:id="rId16"/>
  </p:sldIdLst>
  <p:sldSz cx="9144000" cy="5143500" type="screen16x9"/>
  <p:notesSz cx="6858000" cy="9144000"/>
  <p:embeddedFontLst>
    <p:embeddedFont>
      <p:font typeface="Cambria" panose="0204050305040603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华文新魏" panose="02010800040101010101" pitchFamily="2" charset="-122"/>
      <p:regular r:id="rId2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1D5"/>
    <a:srgbClr val="FFFFFF"/>
    <a:srgbClr val="FF0066"/>
    <a:srgbClr val="0B9796"/>
    <a:srgbClr val="2B8313"/>
    <a:srgbClr val="0B5FD1"/>
    <a:srgbClr val="0766D4"/>
    <a:srgbClr val="E4E3E1"/>
    <a:srgbClr val="E1E0DE"/>
    <a:srgbClr val="D5D4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10" autoAdjust="0"/>
    <p:restoredTop sz="94660"/>
  </p:normalViewPr>
  <p:slideViewPr>
    <p:cSldViewPr>
      <p:cViewPr>
        <p:scale>
          <a:sx n="100" d="100"/>
          <a:sy n="100" d="100"/>
        </p:scale>
        <p:origin x="-58" y="-58"/>
      </p:cViewPr>
      <p:guideLst>
        <p:guide orient="horz" pos="1592"/>
        <p:guide pos="28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font" Target="fonts/font9.fntdata"/><Relationship Id="rId28" Type="http://schemas.openxmlformats.org/officeDocument/2006/relationships/font" Target="fonts/font8.fntdata"/><Relationship Id="rId27" Type="http://schemas.openxmlformats.org/officeDocument/2006/relationships/font" Target="fonts/font7.fntdata"/><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5389721" y="47625"/>
            <a:ext cx="3676650" cy="11901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93487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170545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253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23478"/>
            <a:ext cx="3024336"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CN" sz="2400" b="1" dirty="0" smtClean="0">
                <a:solidFill>
                  <a:schemeClr val="bg1"/>
                </a:solidFill>
              </a:rPr>
              <a:t>Transitional sentences</a:t>
            </a:r>
            <a:endParaRPr lang="zh-CN" altLang="en-US" sz="2400" b="1" dirty="0">
              <a:solidFill>
                <a:schemeClr val="bg1"/>
              </a:solidFill>
            </a:endParaRPr>
          </a:p>
        </p:txBody>
      </p:sp>
      <p:sp>
        <p:nvSpPr>
          <p:cNvPr id="6" name="矩形 5"/>
          <p:cNvSpPr/>
          <p:nvPr/>
        </p:nvSpPr>
        <p:spPr>
          <a:xfrm>
            <a:off x="217652" y="699542"/>
            <a:ext cx="8746836" cy="646331"/>
          </a:xfrm>
          <a:prstGeom prst="rect">
            <a:avLst/>
          </a:prstGeom>
        </p:spPr>
        <p:txBody>
          <a:bodyPr wrap="square">
            <a:spAutoFit/>
          </a:bodyPr>
          <a:lstStyle/>
          <a:p>
            <a:r>
              <a:rPr lang="en-US" altLang="zh-CN" b="1" i="1" dirty="0" smtClean="0">
                <a:latin typeface="Times New Roman" panose="02020603050405020304" charset="0"/>
                <a:cs typeface="Times New Roman" panose="02020603050405020304" charset="0"/>
              </a:rPr>
              <a:t>Para.2 </a:t>
            </a:r>
            <a:r>
              <a:rPr lang="zh-CN" altLang="en-US" b="1" i="1" dirty="0">
                <a:latin typeface="Times New Roman" panose="02020603050405020304" charset="0"/>
                <a:cs typeface="Times New Roman" panose="02020603050405020304" charset="0"/>
              </a:rPr>
              <a:t>Dealing with the angry bites gently, Miss Womble lifted her head and smiled at me.</a:t>
            </a:r>
            <a:endParaRPr lang="zh-CN" altLang="en-US" b="1" i="1" dirty="0">
              <a:latin typeface="Times New Roman" panose="02020603050405020304" charset="0"/>
              <a:cs typeface="Times New Roman" panose="02020603050405020304" charset="0"/>
            </a:endParaRPr>
          </a:p>
          <a:p>
            <a:endParaRPr lang="zh-CN" altLang="en-US" b="1" i="1" dirty="0">
              <a:latin typeface="Times New Roman" panose="02020603050405020304" charset="0"/>
              <a:cs typeface="Times New Roman" panose="02020603050405020304" charset="0"/>
            </a:endParaRPr>
          </a:p>
        </p:txBody>
      </p:sp>
      <p:sp>
        <p:nvSpPr>
          <p:cNvPr id="9" name="TextBox 8"/>
          <p:cNvSpPr txBox="1"/>
          <p:nvPr/>
        </p:nvSpPr>
        <p:spPr>
          <a:xfrm>
            <a:off x="478147" y="1275606"/>
            <a:ext cx="8225846" cy="3785652"/>
          </a:xfrm>
          <a:prstGeom prst="rect">
            <a:avLst/>
          </a:prstGeom>
          <a:noFill/>
        </p:spPr>
        <p:txBody>
          <a:bodyPr wrap="square" rtlCol="0">
            <a:spAutoFit/>
          </a:bodyPr>
          <a:lstStyle/>
          <a:p>
            <a:r>
              <a:rPr lang="en-US" altLang="zh-CN" sz="2000" b="1" dirty="0" smtClean="0">
                <a:solidFill>
                  <a:srgbClr val="FF0000"/>
                </a:solidFill>
              </a:rPr>
              <a:t>❶</a:t>
            </a:r>
            <a:r>
              <a:rPr lang="zh-CN" altLang="en-US" sz="2000" b="1" dirty="0" smtClean="0">
                <a:solidFill>
                  <a:srgbClr val="FF0000"/>
                </a:solidFill>
              </a:rPr>
              <a:t>动作</a:t>
            </a:r>
            <a:r>
              <a:rPr lang="zh-CN" altLang="en-US" sz="2000" b="1" dirty="0">
                <a:solidFill>
                  <a:srgbClr val="FF0000"/>
                </a:solidFill>
              </a:rPr>
              <a:t>的</a:t>
            </a:r>
            <a:r>
              <a:rPr lang="zh-CN" altLang="en-US" sz="2000" b="1" dirty="0" smtClean="0">
                <a:solidFill>
                  <a:srgbClr val="FF0000"/>
                </a:solidFill>
              </a:rPr>
              <a:t>延续</a:t>
            </a:r>
            <a:r>
              <a:rPr lang="en-US" altLang="zh-CN" sz="2000" b="1" dirty="0" smtClean="0">
                <a:solidFill>
                  <a:srgbClr val="FF0000"/>
                </a:solidFill>
              </a:rPr>
              <a:t>+ </a:t>
            </a:r>
            <a:r>
              <a:rPr lang="zh-CN" altLang="en-US" sz="2000" b="1" dirty="0" smtClean="0">
                <a:solidFill>
                  <a:srgbClr val="FF0000"/>
                </a:solidFill>
              </a:rPr>
              <a:t>伤势情况</a:t>
            </a:r>
            <a:endParaRPr lang="en-US" altLang="zh-CN" sz="2000" b="1" dirty="0">
              <a:solidFill>
                <a:srgbClr val="FF0000"/>
              </a:solidFill>
            </a:endParaRPr>
          </a:p>
          <a:p>
            <a:pPr marL="342900" indent="-342900">
              <a:buFont typeface="Arial" panose="020B0604020202020204" pitchFamily="34" charset="0"/>
              <a:buChar char="•"/>
            </a:pPr>
            <a:endParaRPr lang="en-US" altLang="zh-CN" sz="2000" dirty="0" smtClean="0">
              <a:solidFill>
                <a:schemeClr val="tx1">
                  <a:lumMod val="95000"/>
                  <a:lumOff val="5000"/>
                </a:schemeClr>
              </a:solidFill>
            </a:endParaRPr>
          </a:p>
          <a:p>
            <a:pPr marL="342900" indent="-342900">
              <a:buFont typeface="Arial" panose="020B0604020202020204" pitchFamily="34" charset="0"/>
              <a:buChar char="•"/>
            </a:pPr>
            <a:r>
              <a:rPr lang="zh-CN" altLang="en-US" sz="2000" dirty="0" smtClean="0">
                <a:solidFill>
                  <a:schemeClr val="tx1">
                    <a:lumMod val="95000"/>
                    <a:lumOff val="5000"/>
                  </a:schemeClr>
                </a:solidFill>
              </a:rPr>
              <a:t>鼓励</a:t>
            </a:r>
            <a:r>
              <a:rPr lang="zh-CN" altLang="en-US" sz="2000" dirty="0">
                <a:solidFill>
                  <a:schemeClr val="tx1">
                    <a:lumMod val="95000"/>
                    <a:lumOff val="5000"/>
                  </a:schemeClr>
                </a:solidFill>
              </a:rPr>
              <a:t>：</a:t>
            </a:r>
            <a:r>
              <a:rPr lang="en-US" altLang="zh-CN" sz="2000" dirty="0">
                <a:solidFill>
                  <a:schemeClr val="tx1">
                    <a:lumMod val="95000"/>
                    <a:lumOff val="5000"/>
                  </a:schemeClr>
                </a:solidFill>
              </a:rPr>
              <a:t>“You are </a:t>
            </a:r>
            <a:r>
              <a:rPr lang="en-US" altLang="zh-CN" sz="2000" dirty="0" smtClean="0">
                <a:solidFill>
                  <a:schemeClr val="tx1">
                    <a:lumMod val="95000"/>
                    <a:lumOff val="5000"/>
                  </a:schemeClr>
                </a:solidFill>
              </a:rPr>
              <a:t>such a </a:t>
            </a:r>
            <a:r>
              <a:rPr lang="en-US" altLang="zh-CN" sz="2000" b="1" u="sng" dirty="0">
                <a:solidFill>
                  <a:srgbClr val="FF0000"/>
                </a:solidFill>
              </a:rPr>
              <a:t>brave</a:t>
            </a:r>
            <a:r>
              <a:rPr lang="en-US" altLang="zh-CN" sz="2000" dirty="0">
                <a:solidFill>
                  <a:schemeClr val="tx1">
                    <a:lumMod val="95000"/>
                    <a:lumOff val="5000"/>
                  </a:schemeClr>
                </a:solidFill>
              </a:rPr>
              <a:t> girl to </a:t>
            </a:r>
            <a:r>
              <a:rPr lang="en-US" altLang="zh-CN" sz="2000" b="1" u="sng" dirty="0">
                <a:solidFill>
                  <a:srgbClr val="FF0000"/>
                </a:solidFill>
              </a:rPr>
              <a:t>take so many bites</a:t>
            </a:r>
            <a:r>
              <a:rPr lang="en-US" altLang="zh-CN" sz="2000" dirty="0" smtClean="0">
                <a:solidFill>
                  <a:schemeClr val="tx1">
                    <a:lumMod val="95000"/>
                    <a:lumOff val="5000"/>
                  </a:schemeClr>
                </a:solidFill>
              </a:rPr>
              <a:t>!”</a:t>
            </a:r>
            <a:endParaRPr lang="en-US" altLang="zh-CN" sz="2000" b="1" i="1" dirty="0">
              <a:solidFill>
                <a:srgbClr val="00B050"/>
              </a:solidFill>
            </a:endParaRPr>
          </a:p>
          <a:p>
            <a:pPr marL="342900" indent="-342900">
              <a:buFont typeface="Arial" panose="020B0604020202020204" pitchFamily="34" charset="0"/>
              <a:buChar char="•"/>
            </a:pPr>
            <a:r>
              <a:rPr lang="zh-CN" altLang="en-US" sz="2000" dirty="0" smtClean="0">
                <a:solidFill>
                  <a:schemeClr val="tx1">
                    <a:lumMod val="95000"/>
                    <a:lumOff val="5000"/>
                  </a:schemeClr>
                </a:solidFill>
              </a:rPr>
              <a:t>安抚：</a:t>
            </a:r>
            <a:r>
              <a:rPr lang="en-US" altLang="zh-CN" sz="2000" dirty="0" smtClean="0">
                <a:solidFill>
                  <a:schemeClr val="tx1">
                    <a:lumMod val="95000"/>
                    <a:lumOff val="5000"/>
                  </a:schemeClr>
                </a:solidFill>
              </a:rPr>
              <a:t>“You </a:t>
            </a:r>
            <a:r>
              <a:rPr lang="en-US" altLang="zh-CN" sz="2000" b="1" u="sng" dirty="0">
                <a:solidFill>
                  <a:srgbClr val="FF0000"/>
                </a:solidFill>
              </a:rPr>
              <a:t>will be fine/ OK soon</a:t>
            </a:r>
            <a:r>
              <a:rPr lang="en-US" altLang="zh-CN" sz="2000" dirty="0" smtClean="0">
                <a:solidFill>
                  <a:schemeClr val="tx1">
                    <a:lumMod val="95000"/>
                    <a:lumOff val="5000"/>
                  </a:schemeClr>
                </a:solidFill>
              </a:rPr>
              <a:t>.”</a:t>
            </a:r>
            <a:endParaRPr lang="en-US" altLang="zh-CN" sz="2000" dirty="0" smtClean="0">
              <a:solidFill>
                <a:schemeClr val="tx1">
                  <a:lumMod val="95000"/>
                  <a:lumOff val="5000"/>
                </a:schemeClr>
              </a:solidFill>
            </a:endParaRPr>
          </a:p>
          <a:p>
            <a:endParaRPr lang="en-US" altLang="zh-CN" sz="2000" dirty="0">
              <a:solidFill>
                <a:schemeClr val="tx1">
                  <a:lumMod val="95000"/>
                  <a:lumOff val="5000"/>
                </a:schemeClr>
              </a:solidFill>
            </a:endParaRPr>
          </a:p>
          <a:p>
            <a:r>
              <a:rPr lang="en-US" altLang="zh-CN" sz="2000" dirty="0" smtClean="0">
                <a:solidFill>
                  <a:schemeClr val="tx1">
                    <a:lumMod val="95000"/>
                    <a:lumOff val="5000"/>
                  </a:schemeClr>
                </a:solidFill>
              </a:rPr>
              <a:t>❷</a:t>
            </a:r>
            <a:r>
              <a:rPr lang="zh-CN" altLang="en-US" sz="2000" dirty="0" smtClean="0">
                <a:solidFill>
                  <a:schemeClr val="tx1">
                    <a:lumMod val="95000"/>
                    <a:lumOff val="5000"/>
                  </a:schemeClr>
                </a:solidFill>
              </a:rPr>
              <a:t>动作的影响</a:t>
            </a:r>
            <a:endParaRPr lang="en-US" altLang="zh-CN" sz="2000" dirty="0" smtClean="0">
              <a:solidFill>
                <a:schemeClr val="tx1">
                  <a:lumMod val="95000"/>
                  <a:lumOff val="5000"/>
                </a:schemeClr>
              </a:solidFill>
            </a:endParaRPr>
          </a:p>
          <a:p>
            <a:pPr marL="342900" indent="-342900">
              <a:buFont typeface="Arial" panose="020B0604020202020204" pitchFamily="34" charset="0"/>
              <a:buChar char="•"/>
            </a:pPr>
            <a:r>
              <a:rPr lang="en-US" altLang="zh-CN" sz="2000" dirty="0" smtClean="0">
                <a:solidFill>
                  <a:schemeClr val="tx1">
                    <a:lumMod val="95000"/>
                    <a:lumOff val="5000"/>
                  </a:schemeClr>
                </a:solidFill>
              </a:rPr>
              <a:t>Feeling ashamed, I </a:t>
            </a:r>
            <a:r>
              <a:rPr lang="en-US" altLang="zh-CN" sz="2000" b="1" i="1" dirty="0" smtClean="0">
                <a:solidFill>
                  <a:srgbClr val="00B050"/>
                </a:solidFill>
              </a:rPr>
              <a:t>dropped my head </a:t>
            </a:r>
            <a:r>
              <a:rPr lang="en-US" altLang="zh-CN" sz="2000" dirty="0" smtClean="0">
                <a:solidFill>
                  <a:schemeClr val="tx1">
                    <a:lumMod val="95000"/>
                    <a:lumOff val="5000"/>
                  </a:schemeClr>
                </a:solidFill>
              </a:rPr>
              <a:t>to </a:t>
            </a:r>
            <a:r>
              <a:rPr lang="en-US" altLang="zh-CN" sz="2000" u="sng" dirty="0" smtClean="0">
                <a:solidFill>
                  <a:schemeClr val="tx1">
                    <a:lumMod val="95000"/>
                    <a:lumOff val="5000"/>
                  </a:schemeClr>
                </a:solidFill>
              </a:rPr>
              <a:t>avoid any </a:t>
            </a:r>
            <a:r>
              <a:rPr lang="en-US" altLang="zh-CN" sz="2000" b="1" u="sng" dirty="0">
                <a:solidFill>
                  <a:srgbClr val="FF0000"/>
                </a:solidFill>
              </a:rPr>
              <a:t>eye</a:t>
            </a:r>
            <a:r>
              <a:rPr lang="en-US" altLang="zh-CN" sz="2000" u="sng" dirty="0" smtClean="0">
                <a:solidFill>
                  <a:schemeClr val="tx1">
                    <a:lumMod val="95000"/>
                    <a:lumOff val="5000"/>
                  </a:schemeClr>
                </a:solidFill>
              </a:rPr>
              <a:t> </a:t>
            </a:r>
            <a:r>
              <a:rPr lang="en-US" altLang="zh-CN" sz="2000" b="1" u="sng" dirty="0">
                <a:solidFill>
                  <a:srgbClr val="FF0000"/>
                </a:solidFill>
              </a:rPr>
              <a:t>contact</a:t>
            </a:r>
            <a:r>
              <a:rPr lang="en-US" altLang="zh-CN" sz="2000" u="sng" dirty="0" smtClean="0">
                <a:solidFill>
                  <a:schemeClr val="tx1">
                    <a:lumMod val="95000"/>
                    <a:lumOff val="5000"/>
                  </a:schemeClr>
                </a:solidFill>
              </a:rPr>
              <a:t> with her</a:t>
            </a:r>
            <a:r>
              <a:rPr lang="en-US" altLang="zh-CN" sz="2000" dirty="0" smtClean="0">
                <a:solidFill>
                  <a:schemeClr val="tx1">
                    <a:lumMod val="95000"/>
                    <a:lumOff val="5000"/>
                  </a:schemeClr>
                </a:solidFill>
              </a:rPr>
              <a:t>. </a:t>
            </a:r>
            <a:endParaRPr lang="en-US" altLang="zh-CN" sz="2000" dirty="0" smtClean="0">
              <a:solidFill>
                <a:schemeClr val="tx1">
                  <a:lumMod val="95000"/>
                  <a:lumOff val="5000"/>
                </a:schemeClr>
              </a:solidFill>
            </a:endParaRPr>
          </a:p>
          <a:p>
            <a:pPr marL="342900" indent="-342900">
              <a:buFont typeface="Arial" panose="020B0604020202020204" pitchFamily="34" charset="0"/>
              <a:buChar char="•"/>
            </a:pPr>
            <a:endParaRPr lang="en-US" altLang="zh-CN" sz="2000" dirty="0">
              <a:solidFill>
                <a:schemeClr val="tx1">
                  <a:lumMod val="95000"/>
                  <a:lumOff val="5000"/>
                </a:schemeClr>
              </a:solidFill>
            </a:endParaRPr>
          </a:p>
          <a:p>
            <a:pPr marL="342900" indent="-342900">
              <a:buFont typeface="Arial" panose="020B0604020202020204" pitchFamily="34" charset="0"/>
              <a:buChar char="•"/>
            </a:pPr>
            <a:r>
              <a:rPr lang="en-US" altLang="zh-CN" sz="2000" b="1" dirty="0" smtClean="0">
                <a:solidFill>
                  <a:srgbClr val="FF0000"/>
                </a:solidFill>
              </a:rPr>
              <a:t>The smile</a:t>
            </a:r>
            <a:r>
              <a:rPr lang="en-US" altLang="zh-CN" sz="2000" dirty="0" smtClean="0">
                <a:solidFill>
                  <a:schemeClr val="tx1">
                    <a:lumMod val="95000"/>
                    <a:lumOff val="5000"/>
                  </a:schemeClr>
                </a:solidFill>
              </a:rPr>
              <a:t>, </a:t>
            </a:r>
            <a:r>
              <a:rPr lang="en-US" altLang="zh-CN" sz="2000" b="1" i="1" dirty="0">
                <a:solidFill>
                  <a:srgbClr val="00B050"/>
                </a:solidFill>
              </a:rPr>
              <a:t>as if a gentle breeze in spring</a:t>
            </a:r>
            <a:r>
              <a:rPr lang="en-US" altLang="zh-CN" sz="2000" u="sng" dirty="0" smtClean="0">
                <a:solidFill>
                  <a:schemeClr val="tx1">
                    <a:lumMod val="95000"/>
                    <a:lumOff val="5000"/>
                  </a:schemeClr>
                </a:solidFill>
              </a:rPr>
              <a:t>, </a:t>
            </a:r>
            <a:r>
              <a:rPr lang="en-US" altLang="zh-CN" sz="2000" b="1" i="1" u="sng" dirty="0">
                <a:solidFill>
                  <a:srgbClr val="00B050"/>
                </a:solidFill>
              </a:rPr>
              <a:t>blew</a:t>
            </a:r>
            <a:r>
              <a:rPr lang="en-US" altLang="zh-CN" sz="2000" u="sng" dirty="0" smtClean="0">
                <a:solidFill>
                  <a:schemeClr val="tx1">
                    <a:lumMod val="95000"/>
                    <a:lumOff val="5000"/>
                  </a:schemeClr>
                </a:solidFill>
              </a:rPr>
              <a:t> me </a:t>
            </a:r>
            <a:r>
              <a:rPr lang="en-US" altLang="zh-CN" sz="2000" b="1" i="1" u="sng" dirty="0">
                <a:solidFill>
                  <a:srgbClr val="00B050"/>
                </a:solidFill>
              </a:rPr>
              <a:t>away</a:t>
            </a:r>
            <a:r>
              <a:rPr lang="en-US" altLang="zh-CN" sz="2000" u="sng" dirty="0" smtClean="0">
                <a:solidFill>
                  <a:schemeClr val="tx1">
                    <a:lumMod val="95000"/>
                    <a:lumOff val="5000"/>
                  </a:schemeClr>
                </a:solidFill>
              </a:rPr>
              <a:t> and </a:t>
            </a:r>
            <a:r>
              <a:rPr lang="en-US" altLang="zh-CN" sz="2000" b="1" i="1" u="sng" dirty="0" smtClean="0">
                <a:solidFill>
                  <a:srgbClr val="00B050"/>
                </a:solidFill>
              </a:rPr>
              <a:t>sent</a:t>
            </a:r>
            <a:r>
              <a:rPr lang="en-US" altLang="zh-CN" sz="2000" u="sng" dirty="0" smtClean="0">
                <a:solidFill>
                  <a:schemeClr val="tx1">
                    <a:lumMod val="95000"/>
                    <a:lumOff val="5000"/>
                  </a:schemeClr>
                </a:solidFill>
              </a:rPr>
              <a:t> my shame </a:t>
            </a:r>
            <a:r>
              <a:rPr lang="en-US" altLang="zh-CN" sz="2000" b="1" i="1" u="sng" dirty="0">
                <a:solidFill>
                  <a:srgbClr val="00B050"/>
                </a:solidFill>
              </a:rPr>
              <a:t>hiding away. </a:t>
            </a:r>
            <a:endParaRPr lang="en-US" altLang="zh-CN" sz="2000" b="1" i="1" u="sng" dirty="0">
              <a:solidFill>
                <a:srgbClr val="00B050"/>
              </a:solidFill>
            </a:endParaRPr>
          </a:p>
          <a:p>
            <a:endParaRPr lang="en-US" altLang="zh-CN" sz="2000" dirty="0">
              <a:solidFill>
                <a:schemeClr val="tx1">
                  <a:lumMod val="95000"/>
                  <a:lumOff val="5000"/>
                </a:schemeClr>
              </a:solidFill>
            </a:endParaRPr>
          </a:p>
          <a:p>
            <a:endParaRPr lang="zh-CN" altLang="en-US" sz="2000" dirty="0"/>
          </a:p>
        </p:txBody>
      </p:sp>
      <p:cxnSp>
        <p:nvCxnSpPr>
          <p:cNvPr id="10" name="直接连接符 9"/>
          <p:cNvCxnSpPr/>
          <p:nvPr/>
        </p:nvCxnSpPr>
        <p:spPr>
          <a:xfrm>
            <a:off x="5652120" y="1022707"/>
            <a:ext cx="316835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23478"/>
            <a:ext cx="3024336"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CN" sz="2400" b="1" dirty="0" smtClean="0">
                <a:solidFill>
                  <a:schemeClr val="bg1"/>
                </a:solidFill>
              </a:rPr>
              <a:t>Closing sentences</a:t>
            </a:r>
            <a:endParaRPr lang="zh-CN" altLang="en-US" sz="2400" b="1" dirty="0">
              <a:solidFill>
                <a:schemeClr val="bg1"/>
              </a:solidFill>
            </a:endParaRPr>
          </a:p>
        </p:txBody>
      </p:sp>
      <p:sp>
        <p:nvSpPr>
          <p:cNvPr id="9" name="TextBox 8"/>
          <p:cNvSpPr txBox="1"/>
          <p:nvPr/>
        </p:nvSpPr>
        <p:spPr>
          <a:xfrm>
            <a:off x="395536" y="771550"/>
            <a:ext cx="8568952" cy="3785652"/>
          </a:xfrm>
          <a:prstGeom prst="rect">
            <a:avLst/>
          </a:prstGeom>
          <a:noFill/>
        </p:spPr>
        <p:txBody>
          <a:bodyPr wrap="square" rtlCol="0">
            <a:spAutoFit/>
          </a:bodyPr>
          <a:lstStyle/>
          <a:p>
            <a:r>
              <a:rPr lang="en-US" altLang="zh-CN" sz="2000" b="1" dirty="0" smtClean="0">
                <a:solidFill>
                  <a:srgbClr val="FF0000"/>
                </a:solidFill>
              </a:rPr>
              <a:t>Influence</a:t>
            </a:r>
            <a:endParaRPr lang="en-US" altLang="zh-CN" sz="2000" b="1" dirty="0">
              <a:solidFill>
                <a:srgbClr val="FF0000"/>
              </a:solidFill>
            </a:endParaRPr>
          </a:p>
          <a:p>
            <a:pPr marL="342900" indent="-342900">
              <a:buFont typeface="Arial" panose="020B0604020202020204" pitchFamily="34" charset="0"/>
              <a:buChar char="•"/>
            </a:pPr>
            <a:r>
              <a:rPr lang="en-US" altLang="zh-CN" sz="2000" b="1" i="1" dirty="0">
                <a:solidFill>
                  <a:srgbClr val="00B050"/>
                </a:solidFill>
              </a:rPr>
              <a:t>Despite</a:t>
            </a:r>
            <a:r>
              <a:rPr lang="en-US" altLang="zh-CN" sz="2000" dirty="0"/>
              <a:t> the hole in my faded sock, I could </a:t>
            </a:r>
            <a:r>
              <a:rPr lang="en-US" altLang="zh-CN" sz="2000" b="1" i="1" dirty="0">
                <a:solidFill>
                  <a:srgbClr val="00B050"/>
                </a:solidFill>
              </a:rPr>
              <a:t>feel my heart surrounded by</a:t>
            </a:r>
            <a:r>
              <a:rPr lang="en-US" altLang="zh-CN" sz="2000" dirty="0" smtClean="0"/>
              <a:t> the warmth </a:t>
            </a:r>
            <a:r>
              <a:rPr lang="en-US" altLang="zh-CN" sz="2000" b="1" i="1" dirty="0">
                <a:solidFill>
                  <a:srgbClr val="00B050"/>
                </a:solidFill>
              </a:rPr>
              <a:t>showered</a:t>
            </a:r>
            <a:r>
              <a:rPr lang="en-US" altLang="zh-CN" sz="2000" dirty="0" smtClean="0"/>
              <a:t> by Miss </a:t>
            </a:r>
            <a:r>
              <a:rPr lang="en-US" altLang="zh-CN" sz="2000" dirty="0" err="1" smtClean="0"/>
              <a:t>Womble</a:t>
            </a:r>
            <a:r>
              <a:rPr lang="en-US" altLang="zh-CN" sz="2000" dirty="0" smtClean="0"/>
              <a:t>, </a:t>
            </a:r>
            <a:r>
              <a:rPr lang="en-US" altLang="zh-CN" sz="2000" b="1" i="1" dirty="0">
                <a:solidFill>
                  <a:srgbClr val="00B050"/>
                </a:solidFill>
              </a:rPr>
              <a:t>which</a:t>
            </a:r>
            <a:r>
              <a:rPr lang="en-US" altLang="zh-CN" sz="2000" dirty="0" smtClean="0"/>
              <a:t> </a:t>
            </a:r>
            <a:r>
              <a:rPr lang="en-US" altLang="zh-CN" sz="2000" b="1" i="1" dirty="0">
                <a:solidFill>
                  <a:srgbClr val="00B050"/>
                </a:solidFill>
              </a:rPr>
              <a:t>not only eased the pain</a:t>
            </a:r>
            <a:r>
              <a:rPr lang="en-US" altLang="zh-CN" sz="2000" dirty="0" smtClean="0"/>
              <a:t> on my foot, </a:t>
            </a:r>
            <a:r>
              <a:rPr lang="en-US" altLang="zh-CN" sz="2000" b="1" i="1" dirty="0">
                <a:solidFill>
                  <a:srgbClr val="00B050"/>
                </a:solidFill>
              </a:rPr>
              <a:t>but also reminded me of </a:t>
            </a:r>
            <a:r>
              <a:rPr lang="en-US" altLang="zh-CN" sz="2000" dirty="0" smtClean="0"/>
              <a:t>what really </a:t>
            </a:r>
            <a:r>
              <a:rPr lang="en-US" altLang="zh-CN" sz="2000" b="1" i="1" dirty="0">
                <a:solidFill>
                  <a:srgbClr val="00B050"/>
                </a:solidFill>
              </a:rPr>
              <a:t>matters</a:t>
            </a:r>
            <a:r>
              <a:rPr lang="en-US" altLang="zh-CN" sz="2000" dirty="0" smtClean="0"/>
              <a:t> in life. </a:t>
            </a:r>
            <a:endParaRPr lang="en-US" altLang="zh-CN" sz="2000" dirty="0"/>
          </a:p>
          <a:p>
            <a:endParaRPr lang="en-US" altLang="zh-CN" sz="2000" b="1" dirty="0" smtClean="0">
              <a:solidFill>
                <a:srgbClr val="FF0000"/>
              </a:solidFill>
            </a:endParaRPr>
          </a:p>
          <a:p>
            <a:r>
              <a:rPr lang="en-US" altLang="zh-CN" sz="2000" b="1" dirty="0" smtClean="0">
                <a:solidFill>
                  <a:srgbClr val="FF0000"/>
                </a:solidFill>
              </a:rPr>
              <a:t>Gratitude+ Influence</a:t>
            </a:r>
            <a:endParaRPr lang="en-US" altLang="zh-CN" sz="2000" b="1" dirty="0" smtClean="0">
              <a:solidFill>
                <a:srgbClr val="FF0000"/>
              </a:solidFill>
            </a:endParaRPr>
          </a:p>
          <a:p>
            <a:pPr marL="342900" indent="-342900">
              <a:buFont typeface="Arial" panose="020B0604020202020204" pitchFamily="34" charset="0"/>
              <a:buChar char="•"/>
            </a:pPr>
            <a:r>
              <a:rPr lang="en-US" altLang="zh-CN" sz="2000" b="1" i="1" dirty="0" smtClean="0">
                <a:solidFill>
                  <a:srgbClr val="00B050"/>
                </a:solidFill>
              </a:rPr>
              <a:t>Had it not been for/ But for </a:t>
            </a:r>
            <a:r>
              <a:rPr lang="en-US" altLang="zh-CN" sz="2000" dirty="0" smtClean="0"/>
              <a:t>Miss </a:t>
            </a:r>
            <a:r>
              <a:rPr lang="en-US" altLang="zh-CN" sz="2000" dirty="0" err="1" smtClean="0"/>
              <a:t>Womble</a:t>
            </a:r>
            <a:r>
              <a:rPr lang="en-US" altLang="zh-CN" sz="2000" dirty="0" smtClean="0"/>
              <a:t>, I </a:t>
            </a:r>
            <a:r>
              <a:rPr lang="en-US" altLang="zh-CN" sz="2000" b="1" i="1" dirty="0">
                <a:solidFill>
                  <a:srgbClr val="00B050"/>
                </a:solidFill>
              </a:rPr>
              <a:t>couldn’t</a:t>
            </a:r>
            <a:r>
              <a:rPr lang="en-US" altLang="zh-CN" sz="2000" dirty="0" smtClean="0"/>
              <a:t> </a:t>
            </a:r>
            <a:r>
              <a:rPr lang="en-US" altLang="zh-CN" sz="2000" b="1" i="1" dirty="0">
                <a:solidFill>
                  <a:srgbClr val="00B050"/>
                </a:solidFill>
              </a:rPr>
              <a:t>have</a:t>
            </a:r>
            <a:r>
              <a:rPr lang="en-US" altLang="zh-CN" sz="2000" dirty="0" smtClean="0"/>
              <a:t> </a:t>
            </a:r>
            <a:r>
              <a:rPr lang="en-US" altLang="zh-CN" sz="2000" b="1" i="1" dirty="0">
                <a:solidFill>
                  <a:srgbClr val="00B050"/>
                </a:solidFill>
              </a:rPr>
              <a:t>escaped</a:t>
            </a:r>
            <a:r>
              <a:rPr lang="en-US" altLang="zh-CN" sz="2000" dirty="0" smtClean="0"/>
              <a:t> from the unnecessary shame for my poor family background and gained so much bravery to </a:t>
            </a:r>
            <a:r>
              <a:rPr lang="en-US" altLang="zh-CN" sz="2000" b="1" i="1" dirty="0">
                <a:solidFill>
                  <a:srgbClr val="00B050"/>
                </a:solidFill>
              </a:rPr>
              <a:t>confront/</a:t>
            </a:r>
            <a:r>
              <a:rPr lang="en-US" altLang="zh-CN" sz="2000" dirty="0" smtClean="0"/>
              <a:t> </a:t>
            </a:r>
            <a:r>
              <a:rPr lang="en-US" altLang="zh-CN" sz="2000" b="1" i="1" dirty="0">
                <a:solidFill>
                  <a:srgbClr val="00B050"/>
                </a:solidFill>
              </a:rPr>
              <a:t>brave</a:t>
            </a:r>
            <a:r>
              <a:rPr lang="en-US" altLang="zh-CN" sz="2000" dirty="0" smtClean="0"/>
              <a:t> any difficult/ tough/ tricky situations in life. </a:t>
            </a:r>
            <a:endParaRPr lang="en-US" altLang="zh-CN" sz="2000" dirty="0" smtClean="0"/>
          </a:p>
          <a:p>
            <a:endParaRPr lang="en-US" altLang="zh-CN" sz="2000" dirty="0" smtClean="0"/>
          </a:p>
          <a:p>
            <a:endParaRPr lang="en-US" altLang="zh-CN" sz="2000" dirty="0"/>
          </a:p>
          <a:p>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9512" y="757761"/>
            <a:ext cx="8836660" cy="4370427"/>
          </a:xfrm>
          <a:prstGeom prst="rect">
            <a:avLst/>
          </a:prstGeom>
          <a:noFill/>
        </p:spPr>
        <p:txBody>
          <a:bodyPr wrap="square" rtlCol="0">
            <a:spAutoFit/>
          </a:bodyPr>
          <a:lstStyle/>
          <a:p>
            <a:pPr algn="just"/>
            <a:r>
              <a:rPr lang="en-US" altLang="zh-CN" sz="2000" b="1" i="1" kern="100" dirty="0">
                <a:effectLst/>
                <a:latin typeface="Times New Roman" panose="02020603050405020304" charset="0"/>
                <a:ea typeface="宋体" panose="02010600030101010101" pitchFamily="2" charset="-122"/>
                <a:cs typeface="Times New Roman" panose="02020603050405020304" charset="0"/>
              </a:rPr>
              <a:t>Miss </a:t>
            </a:r>
            <a:r>
              <a:rPr lang="en-US" altLang="zh-CN" sz="2000" b="1" i="1" kern="100" dirty="0" err="1">
                <a:effectLst/>
                <a:latin typeface="Times New Roman" panose="02020603050405020304" charset="0"/>
                <a:ea typeface="宋体" panose="02010600030101010101" pitchFamily="2" charset="-122"/>
                <a:cs typeface="Times New Roman" panose="02020603050405020304" charset="0"/>
              </a:rPr>
              <a:t>Womble</a:t>
            </a:r>
            <a:r>
              <a:rPr lang="en-US" altLang="zh-CN" sz="2000" b="1" i="1" kern="100" dirty="0">
                <a:effectLst/>
                <a:latin typeface="Times New Roman" panose="02020603050405020304" charset="0"/>
                <a:ea typeface="宋体" panose="02010600030101010101" pitchFamily="2" charset="-122"/>
                <a:cs typeface="Times New Roman" panose="02020603050405020304" charset="0"/>
              </a:rPr>
              <a:t> put both hands on my shaking shoulders and looked into my upset, red yes. </a:t>
            </a:r>
            <a:r>
              <a:rPr lang="en-US" altLang="zh-CN" sz="2000" kern="100" dirty="0">
                <a:effectLst/>
                <a:highlight>
                  <a:srgbClr val="FFFF00"/>
                </a:highlight>
                <a:latin typeface="Calibri" panose="020F0502020204030204" pitchFamily="34" charset="0"/>
                <a:ea typeface="宋体" panose="02010600030101010101" pitchFamily="2" charset="-122"/>
                <a:cs typeface="Times New Roman" panose="02020603050405020304" charset="0"/>
              </a:rPr>
              <a:t>As if </a:t>
            </a:r>
            <a:r>
              <a:rPr lang="en-US" altLang="zh-CN" sz="2000" b="1"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charset="0"/>
              </a:rPr>
              <a:t>reading my mind </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a:t>
            </a:r>
            <a:r>
              <a:rPr lang="zh-CN" altLang="zh-CN" sz="2000" kern="100" dirty="0">
                <a:effectLst/>
                <a:latin typeface="Calibri" panose="020F0502020204030204" pitchFamily="34" charset="0"/>
                <a:ea typeface="宋体" panose="02010600030101010101" pitchFamily="2" charset="-122"/>
                <a:cs typeface="Times New Roman" panose="02020603050405020304" charset="0"/>
              </a:rPr>
              <a:t>有效衔接，“看</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look</a:t>
            </a:r>
            <a:r>
              <a:rPr lang="zh-CN" altLang="zh-CN" sz="2000" kern="100" dirty="0">
                <a:effectLst/>
                <a:latin typeface="Calibri" panose="020F0502020204030204" pitchFamily="34" charset="0"/>
                <a:ea typeface="宋体" panose="02010600030101010101" pitchFamily="2" charset="-122"/>
                <a:cs typeface="Times New Roman" panose="02020603050405020304" charset="0"/>
              </a:rPr>
              <a:t>”出了我的小心思</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she comforted, "</a:t>
            </a:r>
            <a:r>
              <a:rPr lang="en-US" altLang="zh-CN" sz="2000" b="1" kern="100" dirty="0">
                <a:solidFill>
                  <a:srgbClr val="1D41D5"/>
                </a:solidFill>
                <a:latin typeface="Calibri" panose="020F0502020204030204" pitchFamily="34" charset="0"/>
                <a:ea typeface="宋体" panose="02010600030101010101" pitchFamily="2" charset="-122"/>
                <a:cs typeface="Times New Roman" panose="02020603050405020304" charset="0"/>
              </a:rPr>
              <a:t>I've experienced this before</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you know, </a:t>
            </a:r>
            <a:r>
              <a:rPr lang="en-US"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charset="0"/>
              </a:rPr>
              <a:t>it's killing me</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Curiosity about her </a:t>
            </a:r>
            <a:r>
              <a:rPr lang="en-US" altLang="zh-CN" sz="2000" b="1" kern="100" dirty="0">
                <a:solidFill>
                  <a:srgbClr val="1D41D5"/>
                </a:solidFill>
                <a:latin typeface="Calibri" panose="020F0502020204030204" pitchFamily="34" charset="0"/>
                <a:ea typeface="宋体" panose="02010600030101010101" pitchFamily="2" charset="-122"/>
                <a:cs typeface="Times New Roman" panose="02020603050405020304" charset="0"/>
              </a:rPr>
              <a:t>similar</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1D41D5"/>
                </a:solidFill>
                <a:latin typeface="Calibri" panose="020F0502020204030204" pitchFamily="34" charset="0"/>
                <a:ea typeface="宋体" panose="02010600030101010101" pitchFamily="2" charset="-122"/>
                <a:cs typeface="Times New Roman" panose="02020603050405020304" charset="0"/>
              </a:rPr>
              <a:t>miserable</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1D41D5"/>
                </a:solidFill>
                <a:latin typeface="Calibri" panose="020F0502020204030204" pitchFamily="34" charset="0"/>
                <a:ea typeface="宋体" panose="02010600030101010101" pitchFamily="2" charset="-122"/>
                <a:cs typeface="Times New Roman" panose="02020603050405020304" charset="0"/>
              </a:rPr>
              <a:t>experience</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partly</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eased</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my</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pain</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and I asked, "What was it </a:t>
            </a:r>
            <a:r>
              <a:rPr lang="en-US" altLang="zh-CN" sz="2000" b="1" kern="100" dirty="0">
                <a:solidFill>
                  <a:srgbClr val="1D41D5"/>
                </a:solidFill>
                <a:latin typeface="Calibri" panose="020F0502020204030204" pitchFamily="34" charset="0"/>
                <a:ea typeface="宋体" panose="02010600030101010101" pitchFamily="2" charset="-122"/>
                <a:cs typeface="Times New Roman" panose="02020603050405020304" charset="0"/>
              </a:rPr>
              <a:t>then</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"It's the sock-eating ant!" She continued, “The rice-sized ant </a:t>
            </a:r>
            <a:r>
              <a:rPr lang="en-US" altLang="zh-CN" sz="2000" b="1" kern="100" dirty="0">
                <a:solidFill>
                  <a:srgbClr val="1D41D5"/>
                </a:solidFill>
                <a:latin typeface="Calibri" panose="020F0502020204030204" pitchFamily="34" charset="0"/>
                <a:ea typeface="宋体" panose="02010600030101010101" pitchFamily="2" charset="-122"/>
                <a:cs typeface="Times New Roman" panose="02020603050405020304" charset="0"/>
              </a:rPr>
              <a:t>even</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left a hole on my sock after its </a:t>
            </a:r>
            <a:r>
              <a:rPr lang="en-US" altLang="zh-CN" sz="2000" b="1" kern="100" dirty="0">
                <a:solidFill>
                  <a:srgbClr val="1D41D5"/>
                </a:solidFill>
                <a:latin typeface="Calibri" panose="020F0502020204030204" pitchFamily="34" charset="0"/>
                <a:ea typeface="宋体" panose="02010600030101010101" pitchFamily="2" charset="-122"/>
                <a:cs typeface="Times New Roman" panose="02020603050405020304" charset="0"/>
              </a:rPr>
              <a:t>feast</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zh-CN" altLang="zh-CN" sz="2000" kern="100" dirty="0">
                <a:effectLst/>
                <a:latin typeface="Calibri" panose="020F0502020204030204" pitchFamily="34" charset="0"/>
                <a:ea typeface="宋体" panose="02010600030101010101" pitchFamily="2" charset="-122"/>
                <a:cs typeface="Times New Roman" panose="02020603050405020304" charset="0"/>
              </a:rPr>
              <a:t>延续原文话语使用以及角色互动，点出文章首段</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what is the best intention) Then she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squatted</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down</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and began to pull my foot out. This time, I didn’t refuse.(</a:t>
            </a:r>
            <a:r>
              <a:rPr lang="zh-CN" altLang="zh-CN" sz="2000" kern="100" dirty="0">
                <a:effectLst/>
                <a:latin typeface="Calibri" panose="020F0502020204030204" pitchFamily="34" charset="0"/>
                <a:ea typeface="宋体" panose="02010600030101010101" pitchFamily="2" charset="-122"/>
                <a:cs typeface="Times New Roman" panose="02020603050405020304" charset="0"/>
              </a:rPr>
              <a:t>人物变化</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Out came </a:t>
            </a:r>
            <a:r>
              <a:rPr lang="en-US" altLang="zh-CN" sz="2000" b="1" kern="100" dirty="0">
                <a:solidFill>
                  <a:srgbClr val="1D41D5"/>
                </a:solidFill>
                <a:latin typeface="Calibri" panose="020F0502020204030204" pitchFamily="34" charset="0"/>
                <a:ea typeface="宋体" panose="02010600030101010101" pitchFamily="2" charset="-122"/>
                <a:cs typeface="Times New Roman" panose="02020603050405020304" charset="0"/>
              </a:rPr>
              <a:t>my sock with a big hole on it </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and </a:t>
            </a:r>
            <a:r>
              <a:rPr lang="en-US" altLang="zh-CN" sz="2000" b="1" kern="100" dirty="0">
                <a:solidFill>
                  <a:srgbClr val="1D41D5"/>
                </a:solidFill>
                <a:effectLst/>
                <a:latin typeface="Calibri" panose="020F0502020204030204" pitchFamily="34" charset="0"/>
                <a:ea typeface="宋体" panose="02010600030101010101" pitchFamily="2" charset="-122"/>
                <a:cs typeface="Times New Roman" panose="02020603050405020304" charset="0"/>
              </a:rPr>
              <a:t>a fresh red blister </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on my </a:t>
            </a:r>
            <a:r>
              <a:rPr lang="en-US" altLang="zh-CN" sz="2000" b="1" kern="100" dirty="0">
                <a:solidFill>
                  <a:srgbClr val="1D41D5"/>
                </a:solidFill>
                <a:effectLst/>
                <a:latin typeface="Calibri" panose="020F0502020204030204" pitchFamily="34" charset="0"/>
                <a:ea typeface="宋体" panose="02010600030101010101" pitchFamily="2" charset="-122"/>
                <a:cs typeface="Times New Roman" panose="02020603050405020304" charset="0"/>
              </a:rPr>
              <a:t>toe</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charset="0"/>
              </a:rPr>
              <a:t>Before I knew it</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Miss </a:t>
            </a:r>
            <a:r>
              <a:rPr lang="en-US" altLang="zh-CN" sz="2000" kern="100" dirty="0" err="1">
                <a:effectLst/>
                <a:latin typeface="Calibri" panose="020F0502020204030204" pitchFamily="34" charset="0"/>
                <a:ea typeface="宋体" panose="02010600030101010101" pitchFamily="2" charset="-122"/>
                <a:cs typeface="Times New Roman" panose="02020603050405020304" charset="0"/>
              </a:rPr>
              <a:t>Womble</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quickly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slipped</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off</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my sock and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tossed</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it. “What a big ant!”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exclaimed</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Miss Belt,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exchanging</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an</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assuring</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smile</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with Miss </a:t>
            </a:r>
            <a:r>
              <a:rPr lang="en-US" altLang="zh-CN" sz="2000" kern="100" dirty="0" err="1">
                <a:effectLst/>
                <a:latin typeface="Calibri" panose="020F0502020204030204" pitchFamily="34" charset="0"/>
                <a:ea typeface="宋体" panose="02010600030101010101" pitchFamily="2" charset="-122"/>
                <a:cs typeface="Times New Roman" panose="02020603050405020304" charset="0"/>
              </a:rPr>
              <a:t>Womble</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zh-CN" altLang="zh-CN" sz="2000" kern="100" dirty="0">
                <a:effectLst/>
                <a:latin typeface="Calibri" panose="020F0502020204030204" pitchFamily="34" charset="0"/>
                <a:ea typeface="宋体" panose="02010600030101010101" pitchFamily="2" charset="-122"/>
                <a:cs typeface="Times New Roman" panose="02020603050405020304" charset="0"/>
              </a:rPr>
              <a:t>丰富人物形象</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who </a:t>
            </a:r>
            <a:r>
              <a:rPr lang="en-US" altLang="zh-CN" sz="20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charset="0"/>
              </a:rPr>
              <a:t>proceeded</a:t>
            </a:r>
            <a:r>
              <a:rPr lang="en-US" altLang="zh-CN" sz="2000" kern="100" dirty="0">
                <a:effectLst/>
                <a:highlight>
                  <a:srgbClr val="FFFF00"/>
                </a:highligh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charset="0"/>
              </a:rPr>
              <a:t>to</a:t>
            </a:r>
            <a:r>
              <a:rPr lang="en-US" altLang="zh-CN" sz="2000" kern="100" dirty="0">
                <a:effectLst/>
                <a:highlight>
                  <a:srgbClr val="FFFF00"/>
                </a:highligh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1D41D5"/>
                </a:solidFill>
                <a:highlight>
                  <a:srgbClr val="FFFF00"/>
                </a:highlight>
                <a:latin typeface="Calibri" panose="020F0502020204030204" pitchFamily="34" charset="0"/>
                <a:ea typeface="宋体" panose="02010600030101010101" pitchFamily="2" charset="-122"/>
                <a:cs typeface="Times New Roman" panose="02020603050405020304" charset="0"/>
              </a:rPr>
              <a:t>grab the medicine box </a:t>
            </a:r>
            <a:r>
              <a:rPr lang="en-US" altLang="zh-CN" sz="2000" b="1" kern="100" dirty="0" smtClean="0">
                <a:solidFill>
                  <a:srgbClr val="1D41D5"/>
                </a:solidFill>
                <a:highlight>
                  <a:srgbClr val="FFFF00"/>
                </a:highlight>
                <a:latin typeface="Calibri" panose="020F0502020204030204" pitchFamily="34" charset="0"/>
                <a:ea typeface="宋体" panose="02010600030101010101" pitchFamily="2" charset="-122"/>
                <a:cs typeface="Times New Roman" panose="02020603050405020304" charset="0"/>
              </a:rPr>
              <a:t>on the table and </a:t>
            </a:r>
            <a:r>
              <a:rPr lang="en-US" altLang="zh-CN" sz="2000" b="1" kern="100" dirty="0">
                <a:solidFill>
                  <a:srgbClr val="1D41D5"/>
                </a:solidFill>
                <a:highlight>
                  <a:srgbClr val="FFFF00"/>
                </a:highlight>
                <a:latin typeface="Calibri" panose="020F0502020204030204" pitchFamily="34" charset="0"/>
                <a:ea typeface="宋体" panose="02010600030101010101" pitchFamily="2" charset="-122"/>
                <a:cs typeface="Times New Roman" panose="02020603050405020304" charset="0"/>
              </a:rPr>
              <a:t>took out a cotton bud, alcohol and a </a:t>
            </a:r>
            <a:r>
              <a:rPr lang="en-US" altLang="zh-CN" sz="2000" b="1" kern="100" dirty="0" err="1">
                <a:solidFill>
                  <a:srgbClr val="1D41D5"/>
                </a:solidFill>
                <a:highlight>
                  <a:srgbClr val="FFFF00"/>
                </a:highlight>
                <a:latin typeface="Calibri" panose="020F0502020204030204" pitchFamily="34" charset="0"/>
                <a:ea typeface="宋体" panose="02010600030101010101" pitchFamily="2" charset="-122"/>
                <a:cs typeface="Times New Roman" panose="02020603050405020304" charset="0"/>
              </a:rPr>
              <a:t>woundplast</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a:t>
            </a:r>
            <a:r>
              <a:rPr lang="zh-CN" altLang="zh-CN" sz="2000" kern="100" dirty="0">
                <a:effectLst/>
                <a:latin typeface="Calibri" panose="020F0502020204030204" pitchFamily="34" charset="0"/>
                <a:ea typeface="宋体" panose="02010600030101010101" pitchFamily="2" charset="-122"/>
                <a:cs typeface="Times New Roman" panose="02020603050405020304" charset="0"/>
              </a:rPr>
              <a:t>动作推进情节发展，衔接下文开头句</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a:t>
            </a:r>
            <a:endParaRPr lang="zh-CN" altLang="zh-CN" sz="2000" kern="100" dirty="0">
              <a:effectLst/>
              <a:latin typeface="Calibri" panose="020F0502020204030204" pitchFamily="34" charset="0"/>
              <a:ea typeface="宋体" panose="02010600030101010101" pitchFamily="2" charset="-122"/>
              <a:cs typeface="Times New Roman" panose="02020603050405020304" charset="0"/>
            </a:endParaRPr>
          </a:p>
          <a:p>
            <a:pPr algn="just"/>
            <a:endParaRPr lang="en-US" altLang="zh-CN" sz="2000" dirty="0"/>
          </a:p>
        </p:txBody>
      </p:sp>
      <p:sp>
        <p:nvSpPr>
          <p:cNvPr id="2" name="文本框 1"/>
          <p:cNvSpPr txBox="1"/>
          <p:nvPr/>
        </p:nvSpPr>
        <p:spPr>
          <a:xfrm>
            <a:off x="179512" y="195486"/>
            <a:ext cx="2520280" cy="369332"/>
          </a:xfrm>
          <a:prstGeom prst="rect">
            <a:avLst/>
          </a:prstGeom>
          <a:noFill/>
        </p:spPr>
        <p:txBody>
          <a:bodyPr wrap="square" rtlCol="0">
            <a:spAutoFit/>
          </a:bodyPr>
          <a:lstStyle/>
          <a:p>
            <a:r>
              <a:rPr lang="zh-CN" altLang="en-US"/>
              <a:t>下水作文：</a:t>
            </a:r>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90048" y="699542"/>
            <a:ext cx="8563904" cy="4093428"/>
          </a:xfrm>
          <a:prstGeom prst="rect">
            <a:avLst/>
          </a:prstGeom>
          <a:noFill/>
        </p:spPr>
        <p:txBody>
          <a:bodyPr wrap="square">
            <a:spAutoFit/>
          </a:bodyPr>
          <a:lstStyle/>
          <a:p>
            <a:pPr algn="just"/>
            <a:r>
              <a:rPr lang="en-US" altLang="zh-CN" sz="2000" b="1" i="1" kern="100">
                <a:effectLst/>
                <a:latin typeface="Calibri" panose="020F0502020204030204" pitchFamily="34" charset="0"/>
                <a:ea typeface="宋体" panose="02010600030101010101" pitchFamily="2" charset="-122"/>
                <a:cs typeface="Times New Roman" panose="02020603050405020304" charset="0"/>
              </a:rPr>
              <a:t>Dealing with the angry bites gently, Miss Womble lifted her head and smiled at me. </a:t>
            </a:r>
            <a:r>
              <a:rPr lang="en-US" altLang="zh-CN" sz="2000" kern="100">
                <a:highlight>
                  <a:srgbClr val="FFFF00"/>
                </a:highlight>
                <a:latin typeface="Calibri" panose="020F0502020204030204" pitchFamily="34" charset="0"/>
                <a:ea typeface="宋体" panose="02010600030101010101" pitchFamily="2" charset="-122"/>
                <a:cs typeface="Times New Roman" panose="02020603050405020304" charset="0"/>
              </a:rPr>
              <a:t>“You are such a brave girl! </a:t>
            </a:r>
            <a:r>
              <a:rPr lang="en-US" altLang="zh-CN" sz="2000" kern="100">
                <a:effectLst/>
                <a:latin typeface="Calibri" panose="020F0502020204030204" pitchFamily="34" charset="0"/>
                <a:ea typeface="宋体" panose="02010600030101010101" pitchFamily="2" charset="-122"/>
                <a:cs typeface="Times New Roman" panose="02020603050405020304" charset="0"/>
              </a:rPr>
              <a:t>I was crying for a long time then.”(</a:t>
            </a:r>
            <a:r>
              <a:rPr lang="zh-CN" altLang="zh-CN" sz="2000" kern="100">
                <a:effectLst/>
                <a:latin typeface="Calibri" panose="020F0502020204030204" pitchFamily="34" charset="0"/>
                <a:ea typeface="宋体" panose="02010600030101010101" pitchFamily="2" charset="-122"/>
                <a:cs typeface="Times New Roman" panose="02020603050405020304" charset="0"/>
              </a:rPr>
              <a:t>合理衔接</a:t>
            </a:r>
            <a:r>
              <a:rPr lang="en-US" altLang="zh-CN" sz="2000" kern="100">
                <a:effectLst/>
                <a:latin typeface="Calibri" panose="020F0502020204030204" pitchFamily="34" charset="0"/>
                <a:ea typeface="宋体" panose="02010600030101010101" pitchFamily="2" charset="-122"/>
                <a:cs typeface="Times New Roman" panose="02020603050405020304" charset="0"/>
              </a:rPr>
              <a:t>smile) Miss Belt </a:t>
            </a:r>
            <a:r>
              <a:rPr lang="en-US" altLang="zh-CN" sz="2000" b="1" kern="100">
                <a:solidFill>
                  <a:srgbClr val="FF0000"/>
                </a:solidFill>
                <a:effectLst/>
                <a:latin typeface="Calibri" panose="020F0502020204030204" pitchFamily="34" charset="0"/>
                <a:ea typeface="宋体" panose="02010600030101010101" pitchFamily="2" charset="-122"/>
                <a:cs typeface="Times New Roman" panose="02020603050405020304" charset="0"/>
              </a:rPr>
              <a:t>nodded approvingly </a:t>
            </a:r>
            <a:r>
              <a:rPr lang="en-US" altLang="zh-CN" sz="2000" kern="100">
                <a:effectLst/>
                <a:latin typeface="Calibri" panose="020F0502020204030204" pitchFamily="34" charset="0"/>
                <a:ea typeface="宋体" panose="02010600030101010101" pitchFamily="2" charset="-122"/>
                <a:cs typeface="Times New Roman" panose="02020603050405020304" charset="0"/>
              </a:rPr>
              <a:t>and </a:t>
            </a:r>
            <a:r>
              <a:rPr lang="en-US" altLang="zh-CN" sz="2000" b="1" kern="100">
                <a:solidFill>
                  <a:srgbClr val="FF0000"/>
                </a:solidFill>
                <a:latin typeface="Calibri" panose="020F0502020204030204" pitchFamily="34" charset="0"/>
                <a:ea typeface="宋体" panose="02010600030101010101" pitchFamily="2" charset="-122"/>
                <a:cs typeface="Times New Roman" panose="02020603050405020304" charset="0"/>
              </a:rPr>
              <a:t>retreated</a:t>
            </a:r>
            <a:r>
              <a:rPr lang="en-US" altLang="zh-CN" sz="2000" kern="10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a:solidFill>
                  <a:srgbClr val="1D41D5"/>
                </a:solidFill>
                <a:effectLst/>
                <a:latin typeface="Calibri" panose="020F0502020204030204" pitchFamily="34" charset="0"/>
                <a:ea typeface="宋体" panose="02010600030101010101" pitchFamily="2" charset="-122"/>
                <a:cs typeface="Times New Roman" panose="02020603050405020304" charset="0"/>
              </a:rPr>
              <a:t>out of the office </a:t>
            </a:r>
            <a:r>
              <a:rPr lang="en-US" altLang="zh-CN" sz="2000" kern="100">
                <a:effectLst/>
                <a:latin typeface="Calibri" panose="020F0502020204030204" pitchFamily="34" charset="0"/>
                <a:ea typeface="宋体" panose="02010600030101010101" pitchFamily="2" charset="-122"/>
                <a:cs typeface="Times New Roman" panose="02020603050405020304" charset="0"/>
              </a:rPr>
              <a:t>for her duty. In the room were just the two of us. (</a:t>
            </a:r>
            <a:r>
              <a:rPr lang="zh-CN" altLang="zh-CN" sz="2000" kern="100">
                <a:effectLst/>
                <a:latin typeface="Calibri" panose="020F0502020204030204" pitchFamily="34" charset="0"/>
                <a:ea typeface="宋体" panose="02010600030101010101" pitchFamily="2" charset="-122"/>
                <a:cs typeface="Times New Roman" panose="02020603050405020304" charset="0"/>
              </a:rPr>
              <a:t>人物退出场景</a:t>
            </a:r>
            <a:r>
              <a:rPr lang="en-US" altLang="zh-CN" sz="2000" kern="100">
                <a:effectLst/>
                <a:latin typeface="Calibri" panose="020F0502020204030204" pitchFamily="34" charset="0"/>
                <a:ea typeface="宋体" panose="02010600030101010101" pitchFamily="2" charset="-122"/>
                <a:cs typeface="Times New Roman" panose="02020603050405020304" charset="0"/>
              </a:rPr>
              <a:t>) After helping me on the sock and the shoe, she rose to her feet, lifted me off the desk, and </a:t>
            </a:r>
            <a:r>
              <a:rPr lang="en-US" altLang="zh-CN" sz="2000" b="1" kern="100">
                <a:solidFill>
                  <a:srgbClr val="1D41D5"/>
                </a:solidFill>
                <a:effectLst/>
                <a:latin typeface="Calibri" panose="020F0502020204030204" pitchFamily="34" charset="0"/>
                <a:ea typeface="宋体" panose="02010600030101010101" pitchFamily="2" charset="-122"/>
                <a:cs typeface="Times New Roman" panose="02020603050405020304" charset="0"/>
              </a:rPr>
              <a:t>said gently as she always did</a:t>
            </a:r>
            <a:r>
              <a:rPr lang="en-US" altLang="zh-CN" sz="2000" kern="10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a:solidFill>
                  <a:srgbClr val="1D41D5"/>
                </a:solidFill>
                <a:effectLst/>
                <a:latin typeface="Calibri" panose="020F0502020204030204" pitchFamily="34" charset="0"/>
                <a:ea typeface="宋体" panose="02010600030101010101" pitchFamily="2" charset="-122"/>
                <a:cs typeface="Times New Roman" panose="02020603050405020304" charset="0"/>
              </a:rPr>
              <a:t>There won’t be any sock-eaters!</a:t>
            </a:r>
            <a:r>
              <a:rPr lang="en-US" altLang="zh-CN" sz="2000" kern="100">
                <a:effectLst/>
                <a:latin typeface="Calibri" panose="020F0502020204030204" pitchFamily="34" charset="0"/>
                <a:ea typeface="宋体" panose="02010600030101010101" pitchFamily="2" charset="-122"/>
                <a:cs typeface="Times New Roman" panose="02020603050405020304" charset="0"/>
              </a:rPr>
              <a:t>” (</a:t>
            </a:r>
            <a:r>
              <a:rPr lang="zh-CN" altLang="zh-CN" sz="2000" kern="100">
                <a:effectLst/>
                <a:latin typeface="Calibri" panose="020F0502020204030204" pitchFamily="34" charset="0"/>
                <a:ea typeface="宋体" panose="02010600030101010101" pitchFamily="2" charset="-122"/>
                <a:cs typeface="Times New Roman" panose="02020603050405020304" charset="0"/>
              </a:rPr>
              <a:t>仍然未提家境或贫穷，延续</a:t>
            </a:r>
            <a:r>
              <a:rPr lang="en-US" altLang="zh-CN" sz="2000" kern="100">
                <a:effectLst/>
                <a:latin typeface="Calibri" panose="020F0502020204030204" pitchFamily="34" charset="0"/>
                <a:ea typeface="宋体" panose="02010600030101010101" pitchFamily="2" charset="-122"/>
                <a:cs typeface="Times New Roman" panose="02020603050405020304" charset="0"/>
              </a:rPr>
              <a:t>best intention) That afternoon, she </a:t>
            </a:r>
            <a:r>
              <a:rPr lang="en-US" altLang="zh-CN" sz="2000" b="1" kern="100">
                <a:solidFill>
                  <a:srgbClr val="1D41D5"/>
                </a:solidFill>
                <a:latin typeface="Calibri" panose="020F0502020204030204" pitchFamily="34" charset="0"/>
                <a:ea typeface="宋体" panose="02010600030101010101" pitchFamily="2" charset="-122"/>
                <a:cs typeface="Times New Roman" panose="02020603050405020304" charset="0"/>
              </a:rPr>
              <a:t>accompanied</a:t>
            </a:r>
            <a:r>
              <a:rPr lang="en-US" altLang="zh-CN" sz="2000" kern="10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a:solidFill>
                  <a:srgbClr val="1D41D5"/>
                </a:solidFill>
                <a:latin typeface="Calibri" panose="020F0502020204030204" pitchFamily="34" charset="0"/>
                <a:ea typeface="宋体" panose="02010600030101010101" pitchFamily="2" charset="-122"/>
                <a:cs typeface="Times New Roman" panose="02020603050405020304" charset="0"/>
              </a:rPr>
              <a:t>me</a:t>
            </a:r>
            <a:r>
              <a:rPr lang="en-US" altLang="zh-CN" sz="2000" kern="10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a:solidFill>
                  <a:srgbClr val="1D41D5"/>
                </a:solidFill>
                <a:latin typeface="Calibri" panose="020F0502020204030204" pitchFamily="34" charset="0"/>
                <a:ea typeface="宋体" panose="02010600030101010101" pitchFamily="2" charset="-122"/>
                <a:cs typeface="Times New Roman" panose="02020603050405020304" charset="0"/>
              </a:rPr>
              <a:t>home</a:t>
            </a:r>
            <a:r>
              <a:rPr lang="en-US" altLang="zh-CN" sz="2000" kern="100">
                <a:effectLst/>
                <a:latin typeface="Calibri" panose="020F0502020204030204" pitchFamily="34" charset="0"/>
                <a:ea typeface="宋体" panose="02010600030101010101" pitchFamily="2" charset="-122"/>
                <a:cs typeface="Times New Roman" panose="02020603050405020304" charset="0"/>
              </a:rPr>
              <a:t>, sharing about her story of becoming a teacher </a:t>
            </a:r>
            <a:r>
              <a:rPr lang="en-US" altLang="zh-CN" sz="2000" b="1" kern="100">
                <a:solidFill>
                  <a:srgbClr val="FF0000"/>
                </a:solidFill>
                <a:latin typeface="Calibri" panose="020F0502020204030204" pitchFamily="34" charset="0"/>
                <a:ea typeface="宋体" panose="02010600030101010101" pitchFamily="2" charset="-122"/>
                <a:cs typeface="Times New Roman" panose="02020603050405020304" charset="0"/>
              </a:rPr>
              <a:t>despite</a:t>
            </a:r>
            <a:r>
              <a:rPr lang="en-US" altLang="zh-CN" sz="2000" b="1" kern="100">
                <a:solidFill>
                  <a:srgbClr val="1D41D5"/>
                </a:solidFill>
                <a:latin typeface="Calibri" panose="020F0502020204030204" pitchFamily="34" charset="0"/>
                <a:ea typeface="宋体" panose="02010600030101010101" pitchFamily="2" charset="-122"/>
                <a:cs typeface="Times New Roman" panose="02020603050405020304" charset="0"/>
              </a:rPr>
              <a:t> her poor family condition</a:t>
            </a:r>
            <a:r>
              <a:rPr lang="en-US" altLang="zh-CN" sz="2000" kern="100">
                <a:effectLst/>
                <a:latin typeface="Calibri" panose="020F0502020204030204" pitchFamily="34" charset="0"/>
                <a:ea typeface="宋体" panose="02010600030101010101" pitchFamily="2" charset="-122"/>
                <a:cs typeface="Times New Roman" panose="02020603050405020304" charset="0"/>
              </a:rPr>
              <a:t>.(</a:t>
            </a:r>
            <a:r>
              <a:rPr lang="zh-CN" altLang="en-US" sz="2000" kern="100">
                <a:effectLst/>
                <a:latin typeface="Calibri" panose="020F0502020204030204" pitchFamily="34" charset="0"/>
                <a:ea typeface="宋体" panose="02010600030101010101" pitchFamily="2" charset="-122"/>
                <a:cs typeface="Times New Roman" panose="02020603050405020304" charset="0"/>
              </a:rPr>
              <a:t>协同“邻居”</a:t>
            </a:r>
            <a:r>
              <a:rPr lang="en-US" altLang="zh-CN" sz="2000" kern="10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a:solidFill>
                  <a:srgbClr val="1D41D5"/>
                </a:solidFill>
                <a:latin typeface="Calibri" panose="020F0502020204030204" pitchFamily="34" charset="0"/>
                <a:ea typeface="宋体" panose="02010600030101010101" pitchFamily="2" charset="-122"/>
                <a:cs typeface="Times New Roman" panose="02020603050405020304" charset="0"/>
              </a:rPr>
              <a:t>Till</a:t>
            </a:r>
            <a:r>
              <a:rPr lang="en-US" altLang="zh-CN" sz="2000" kern="10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a:solidFill>
                  <a:srgbClr val="1D41D5"/>
                </a:solidFill>
                <a:latin typeface="Calibri" panose="020F0502020204030204" pitchFamily="34" charset="0"/>
                <a:ea typeface="宋体" panose="02010600030101010101" pitchFamily="2" charset="-122"/>
                <a:cs typeface="Times New Roman" panose="02020603050405020304" charset="0"/>
              </a:rPr>
              <a:t>today</a:t>
            </a:r>
            <a:r>
              <a:rPr lang="en-US" altLang="zh-CN" sz="2000" kern="100">
                <a:effectLst/>
                <a:latin typeface="Calibri" panose="020F0502020204030204" pitchFamily="34" charset="0"/>
                <a:ea typeface="宋体" panose="02010600030101010101" pitchFamily="2" charset="-122"/>
                <a:cs typeface="Times New Roman" panose="02020603050405020304" charset="0"/>
              </a:rPr>
              <a:t>, her </a:t>
            </a:r>
            <a:r>
              <a:rPr lang="en-US" altLang="zh-CN" sz="2000" b="1" kern="100">
                <a:solidFill>
                  <a:srgbClr val="FF0000"/>
                </a:solidFill>
                <a:latin typeface="Calibri" panose="020F0502020204030204" pitchFamily="34" charset="0"/>
                <a:ea typeface="宋体" panose="02010600030101010101" pitchFamily="2" charset="-122"/>
                <a:cs typeface="Times New Roman" panose="02020603050405020304" charset="0"/>
              </a:rPr>
              <a:t>witty</a:t>
            </a:r>
            <a:r>
              <a:rPr lang="en-US" altLang="zh-CN" sz="2000" kern="100">
                <a:effectLst/>
                <a:latin typeface="Calibri" panose="020F0502020204030204" pitchFamily="34" charset="0"/>
                <a:ea typeface="宋体" panose="02010600030101010101" pitchFamily="2" charset="-122"/>
                <a:cs typeface="Times New Roman" panose="02020603050405020304" charset="0"/>
              </a:rPr>
              <a:t> words, her bright smile, and her careful treatment can still </a:t>
            </a:r>
            <a:r>
              <a:rPr lang="en-US" altLang="zh-CN" sz="2000" b="1" kern="100">
                <a:solidFill>
                  <a:srgbClr val="FF0000"/>
                </a:solidFill>
                <a:latin typeface="Calibri" panose="020F0502020204030204" pitchFamily="34" charset="0"/>
                <a:ea typeface="宋体" panose="02010600030101010101" pitchFamily="2" charset="-122"/>
                <a:cs typeface="Times New Roman" panose="02020603050405020304" charset="0"/>
              </a:rPr>
              <a:t>vividly</a:t>
            </a:r>
            <a:r>
              <a:rPr lang="en-US" altLang="zh-CN" sz="2000" kern="10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a:solidFill>
                  <a:srgbClr val="FF0000"/>
                </a:solidFill>
                <a:latin typeface="Calibri" panose="020F0502020204030204" pitchFamily="34" charset="0"/>
                <a:ea typeface="宋体" panose="02010600030101010101" pitchFamily="2" charset="-122"/>
                <a:cs typeface="Times New Roman" panose="02020603050405020304" charset="0"/>
              </a:rPr>
              <a:t>be played in my mind</a:t>
            </a:r>
            <a:r>
              <a:rPr lang="en-US" altLang="zh-CN" sz="2000" kern="100">
                <a:effectLst/>
                <a:latin typeface="Calibri" panose="020F0502020204030204" pitchFamily="34" charset="0"/>
                <a:ea typeface="宋体" panose="02010600030101010101" pitchFamily="2" charset="-122"/>
                <a:cs typeface="Times New Roman" panose="02020603050405020304" charset="0"/>
              </a:rPr>
              <a:t>. As a grown-up, I have already known it was a just </a:t>
            </a:r>
            <a:r>
              <a:rPr lang="en-US" altLang="zh-CN" sz="2000" b="1" kern="100">
                <a:solidFill>
                  <a:srgbClr val="1D41D5"/>
                </a:solidFill>
                <a:highlight>
                  <a:srgbClr val="FFFF00"/>
                </a:highlight>
                <a:latin typeface="Calibri" panose="020F0502020204030204" pitchFamily="34" charset="0"/>
                <a:ea typeface="宋体" panose="02010600030101010101" pitchFamily="2" charset="-122"/>
                <a:cs typeface="Times New Roman" panose="02020603050405020304" charset="0"/>
              </a:rPr>
              <a:t>made-up</a:t>
            </a:r>
            <a:r>
              <a:rPr lang="en-US" altLang="zh-CN" sz="2000" b="1" kern="10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charset="0"/>
              </a:rPr>
              <a:t> </a:t>
            </a:r>
            <a:r>
              <a:rPr lang="en-US" altLang="zh-CN" sz="2000" b="1" kern="100">
                <a:solidFill>
                  <a:srgbClr val="1D41D5"/>
                </a:solidFill>
                <a:highlight>
                  <a:srgbClr val="FFFF00"/>
                </a:highlight>
                <a:latin typeface="Calibri" panose="020F0502020204030204" pitchFamily="34" charset="0"/>
                <a:ea typeface="宋体" panose="02010600030101010101" pitchFamily="2" charset="-122"/>
                <a:cs typeface="Times New Roman" panose="02020603050405020304" charset="0"/>
              </a:rPr>
              <a:t>story</a:t>
            </a:r>
            <a:r>
              <a:rPr lang="en-US" altLang="zh-CN" sz="2000" kern="100">
                <a:effectLst/>
                <a:latin typeface="Calibri" panose="020F0502020204030204" pitchFamily="34" charset="0"/>
                <a:ea typeface="宋体" panose="02010600030101010101" pitchFamily="2" charset="-122"/>
                <a:cs typeface="Times New Roman" panose="02020603050405020304" charset="0"/>
              </a:rPr>
              <a:t>, but this experience </a:t>
            </a:r>
            <a:r>
              <a:rPr lang="en-US" altLang="zh-CN" sz="2000" b="1" kern="100">
                <a:solidFill>
                  <a:srgbClr val="FF0000"/>
                </a:solidFill>
                <a:latin typeface="Calibri" panose="020F0502020204030204" pitchFamily="34" charset="0"/>
                <a:ea typeface="宋体" panose="02010600030101010101" pitchFamily="2" charset="-122"/>
                <a:cs typeface="Times New Roman" panose="02020603050405020304" charset="0"/>
              </a:rPr>
              <a:t>was imprinted in me </a:t>
            </a:r>
            <a:r>
              <a:rPr lang="en-US" altLang="zh-CN" sz="2000" kern="100">
                <a:effectLst/>
                <a:latin typeface="Calibri" panose="020F0502020204030204" pitchFamily="34" charset="0"/>
                <a:ea typeface="宋体" panose="02010600030101010101" pitchFamily="2" charset="-122"/>
                <a:cs typeface="Times New Roman" panose="02020603050405020304" charset="0"/>
              </a:rPr>
              <a:t>and will always remind me to </a:t>
            </a:r>
            <a:r>
              <a:rPr lang="en-US" altLang="zh-CN" sz="2000" b="1" kern="10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charset="0"/>
              </a:rPr>
              <a:t>pass on </a:t>
            </a:r>
            <a:r>
              <a:rPr lang="en-US" altLang="zh-CN" sz="2000" b="1" kern="100">
                <a:solidFill>
                  <a:srgbClr val="1D41D5"/>
                </a:solidFill>
                <a:effectLst/>
                <a:highlight>
                  <a:srgbClr val="FFFF00"/>
                </a:highlight>
                <a:latin typeface="Calibri" panose="020F0502020204030204" pitchFamily="34" charset="0"/>
                <a:ea typeface="宋体" panose="02010600030101010101" pitchFamily="2" charset="-122"/>
                <a:cs typeface="Times New Roman" panose="02020603050405020304" charset="0"/>
              </a:rPr>
              <a:t>the best intention </a:t>
            </a:r>
            <a:r>
              <a:rPr lang="en-US" altLang="zh-CN" sz="2000" kern="100">
                <a:effectLst/>
                <a:latin typeface="Calibri" panose="020F0502020204030204" pitchFamily="34" charset="0"/>
                <a:ea typeface="宋体" panose="02010600030101010101" pitchFamily="2" charset="-122"/>
                <a:cs typeface="Times New Roman" panose="02020603050405020304" charset="0"/>
              </a:rPr>
              <a:t>protect the self-esteem of others in need. (</a:t>
            </a:r>
            <a:r>
              <a:rPr lang="zh-CN" altLang="zh-CN" sz="2000" kern="100">
                <a:effectLst/>
                <a:latin typeface="Calibri" panose="020F0502020204030204" pitchFamily="34" charset="0"/>
                <a:ea typeface="宋体" panose="02010600030101010101" pitchFamily="2" charset="-122"/>
                <a:cs typeface="Times New Roman" panose="02020603050405020304" charset="0"/>
              </a:rPr>
              <a:t>呼应首段，表明分享此经历的原因和此事的当下及长远影响</a:t>
            </a:r>
            <a:r>
              <a:rPr lang="en-US" altLang="zh-CN" sz="2000" kern="100">
                <a:effectLst/>
                <a:latin typeface="Calibri" panose="020F0502020204030204" pitchFamily="34" charset="0"/>
                <a:ea typeface="宋体" panose="02010600030101010101" pitchFamily="2" charset="-122"/>
                <a:cs typeface="Times New Roman" panose="02020603050405020304" charset="0"/>
              </a:rPr>
              <a:t>)</a:t>
            </a:r>
            <a:endParaRPr lang="zh-CN" altLang="zh-CN" sz="2000" kern="100">
              <a:effectLst/>
              <a:latin typeface="Calibri" panose="020F0502020204030204" pitchFamily="3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9512" y="590692"/>
            <a:ext cx="8836660" cy="4278094"/>
          </a:xfrm>
          <a:prstGeom prst="rect">
            <a:avLst/>
          </a:prstGeom>
          <a:noFill/>
        </p:spPr>
        <p:txBody>
          <a:bodyPr wrap="square" rtlCol="0">
            <a:spAutoFit/>
          </a:bodyPr>
          <a:lstStyle/>
          <a:p>
            <a:pPr algn="just"/>
            <a:r>
              <a:rPr lang="zh-CN" altLang="en-US" sz="1600" b="1" i="1">
                <a:latin typeface="Times New Roman" panose="02020603050405020304" charset="0"/>
                <a:cs typeface="Times New Roman" panose="02020603050405020304" charset="0"/>
                <a:sym typeface="+mn-ea"/>
              </a:rPr>
              <a:t>Miss Womble put both hands on my shaking shoulders and looked into my upset, red yes. </a:t>
            </a:r>
            <a:r>
              <a:rPr lang="en-US" altLang="zh-CN" sz="1600"/>
              <a:t>“Oh, yes,” she said, as if remembering a fact. “I had a bite from one of those sock eaters. By the time I got my shoe off, that ant had eaten almost the entire bottom off my sock.” She nodded her head up and down as she looked at Miss Bell. She returned the nod, as if she, too, had been bitten by sock-eating ants. “Let me see here.” She freed my heel from the shoe. “Just what I thought. Those sock ants have eaten part of her sock.” Miss Bell opened the medicine cabinet, got a cotton ball, and saturated it with alcohol. Miss Womble slipped off my shoe and sock and shook both of them over the grey trash bucket. Two red ants fell into the waiting container. My swollen foot throbbed. </a:t>
            </a:r>
            <a:endParaRPr lang="en-US" altLang="zh-CN" sz="1600"/>
          </a:p>
          <a:p>
            <a:pPr algn="just"/>
            <a:r>
              <a:rPr lang="zh-CN" altLang="en-US" sz="1600" b="1" i="1">
                <a:latin typeface="Times New Roman" panose="02020603050405020304" charset="0"/>
                <a:cs typeface="Times New Roman" panose="02020603050405020304" charset="0"/>
                <a:sym typeface="+mn-ea"/>
              </a:rPr>
              <a:t>Dealing with the angry bites gently, Miss Womble lifted her head and smiled at me. </a:t>
            </a:r>
            <a:r>
              <a:rPr lang="en-US" altLang="zh-CN" sz="1600">
                <a:sym typeface="+mn-ea"/>
              </a:rPr>
              <a:t>“You're going to be okay now,” she said softly. The alcohol ball stroking my savage bruises, it felt cool. By now, there were just Miss Womble and me in the office as Miss Belt had gone to her duty. “You were a pretty brave girl to take that many bites. I think you should leave this shoe and sock off a while.” She helped me off the desk. “Wait for me after school, and we'll walk home together.” Pride can be a wonderful, terrible thing. I knew that Miss Womble had saved my pride with her sock-eating ant story. She had seen that I would rather be stung to death than to let others see my poverty. This kind, insightful teacher had taught me a lesson of compassion that I have applied all my life. </a:t>
            </a:r>
            <a:endParaRPr lang="en-US" altLang="zh-CN" sz="1600"/>
          </a:p>
          <a:p>
            <a:pPr algn="just"/>
            <a:endParaRPr lang="en-US" altLang="zh-CN" sz="1600"/>
          </a:p>
        </p:txBody>
      </p:sp>
      <p:sp>
        <p:nvSpPr>
          <p:cNvPr id="2" name="文本框 1"/>
          <p:cNvSpPr txBox="1"/>
          <p:nvPr/>
        </p:nvSpPr>
        <p:spPr>
          <a:xfrm>
            <a:off x="179512" y="195486"/>
            <a:ext cx="2520280" cy="369332"/>
          </a:xfrm>
          <a:prstGeom prst="rect">
            <a:avLst/>
          </a:prstGeom>
          <a:noFill/>
        </p:spPr>
        <p:txBody>
          <a:bodyPr wrap="square" rtlCol="0">
            <a:spAutoFit/>
          </a:bodyPr>
          <a:lstStyle/>
          <a:p>
            <a:r>
              <a:rPr lang="zh-CN" altLang="en-US"/>
              <a:t>范文：</a:t>
            </a: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4E3E1"/>
        </a:solidFill>
        <a:effectLst/>
      </p:bgPr>
    </p:bg>
    <p:spTree>
      <p:nvGrpSpPr>
        <p:cNvPr id="1" name=""/>
        <p:cNvGrpSpPr/>
        <p:nvPr/>
      </p:nvGrpSpPr>
      <p:grpSpPr>
        <a:xfrm>
          <a:off x="0" y="0"/>
          <a:ext cx="0" cy="0"/>
          <a:chOff x="0" y="0"/>
          <a:chExt cx="0" cy="0"/>
        </a:xfrm>
      </p:grpSpPr>
      <p:pic>
        <p:nvPicPr>
          <p:cNvPr id="1026" name="Picture 2" descr="https://tse3-mm.cn.bing.net/th/id/OIP-C.mCayyqC1WKvSQEqTfdCjoAHaE8?pid=ImgDet&amp;rs=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7727950" cy="515239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descr="5c751eb49262f"/>
          <p:cNvPicPr>
            <a:picLocks noChangeAspect="1"/>
          </p:cNvPicPr>
          <p:nvPr/>
        </p:nvPicPr>
        <p:blipFill>
          <a:blip r:embed="rId2"/>
          <a:stretch>
            <a:fillRect/>
          </a:stretch>
        </p:blipFill>
        <p:spPr>
          <a:xfrm flipH="1">
            <a:off x="3335655" y="3980180"/>
            <a:ext cx="911225" cy="889000"/>
          </a:xfrm>
          <a:prstGeom prst="rect">
            <a:avLst/>
          </a:prstGeom>
        </p:spPr>
      </p:pic>
      <p:sp>
        <p:nvSpPr>
          <p:cNvPr id="4" name="文本框 3"/>
          <p:cNvSpPr txBox="1"/>
          <p:nvPr/>
        </p:nvSpPr>
        <p:spPr>
          <a:xfrm>
            <a:off x="4575810" y="3852545"/>
            <a:ext cx="4464050" cy="953135"/>
          </a:xfrm>
          <a:prstGeom prst="rect">
            <a:avLst/>
          </a:prstGeom>
          <a:noFill/>
        </p:spPr>
        <p:txBody>
          <a:bodyPr wrap="square" rtlCol="0">
            <a:spAutoFit/>
          </a:bodyPr>
          <a:lstStyle/>
          <a:p>
            <a:endParaRPr lang="zh-CN" altLang="en-US" sz="2800" b="1"/>
          </a:p>
          <a:p>
            <a:endParaRPr lang="en-US" altLang="zh-CN" sz="2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文本框 4"/>
          <p:cNvSpPr txBox="1"/>
          <p:nvPr/>
        </p:nvSpPr>
        <p:spPr>
          <a:xfrm>
            <a:off x="323528" y="619760"/>
            <a:ext cx="7448882" cy="1938992"/>
          </a:xfrm>
          <a:prstGeom prst="rect">
            <a:avLst/>
          </a:prstGeom>
          <a:solidFill>
            <a:srgbClr val="E1E0DE">
              <a:alpha val="59000"/>
            </a:srgbClr>
          </a:solidFill>
        </p:spPr>
        <p:txBody>
          <a:bodyPr wrap="square" rtlCol="0">
            <a:spAutoFit/>
          </a:bodyPr>
          <a:lstStyle/>
          <a:p>
            <a:pPr marL="342900" indent="-342900">
              <a:buFont typeface="Wingdings" panose="05000000000000000000" charset="0"/>
              <a:buChar char="Ø"/>
            </a:pPr>
            <a:endParaRPr lang="en-US" altLang="zh-CN" sz="2000" b="1"/>
          </a:p>
          <a:p>
            <a:pPr marL="342900" indent="-342900">
              <a:buFont typeface="Wingdings" panose="05000000000000000000" charset="0"/>
              <a:buChar char="Ø"/>
            </a:pPr>
            <a:endParaRPr lang="en-US" altLang="zh-CN" sz="2000" b="1"/>
          </a:p>
          <a:p>
            <a:pPr marL="342900" indent="-342900">
              <a:buFont typeface="Wingdings" panose="05000000000000000000" charset="0"/>
              <a:buChar char="Ø"/>
            </a:pPr>
            <a:endParaRPr lang="en-US" altLang="zh-CN" sz="2000" b="1"/>
          </a:p>
          <a:p>
            <a:pPr marL="342900" indent="-342900">
              <a:buFont typeface="Wingdings" panose="05000000000000000000" charset="0"/>
              <a:buChar char="Ø"/>
            </a:pPr>
            <a:endParaRPr lang="en-US" altLang="zh-CN" sz="2000" b="1"/>
          </a:p>
          <a:p>
            <a:pPr marL="342900" indent="-342900">
              <a:buFont typeface="Wingdings" panose="05000000000000000000" charset="0"/>
              <a:buChar char="Ø"/>
            </a:pPr>
            <a:endParaRPr lang="en-US" altLang="zh-CN" sz="2000" b="1"/>
          </a:p>
          <a:p>
            <a:pPr marL="342900" indent="-342900">
              <a:buFont typeface="Wingdings" panose="05000000000000000000" charset="0"/>
              <a:buChar char="Ø"/>
            </a:pPr>
            <a:endParaRPr lang="en-US" altLang="zh-CN" sz="2000" b="1"/>
          </a:p>
        </p:txBody>
      </p:sp>
      <p:sp>
        <p:nvSpPr>
          <p:cNvPr id="6" name="矩形 5"/>
          <p:cNvSpPr/>
          <p:nvPr/>
        </p:nvSpPr>
        <p:spPr>
          <a:xfrm>
            <a:off x="3514090" y="3392805"/>
            <a:ext cx="6020435" cy="1476375"/>
          </a:xfrm>
          <a:prstGeom prst="rect">
            <a:avLst/>
          </a:prstGeom>
          <a:noFill/>
          <a:ln>
            <a:noFill/>
          </a:ln>
        </p:spPr>
        <p:txBody>
          <a:bodyPr wrap="square" rtlCol="0" anchor="t">
            <a:spAutoFit/>
            <a:scene3d>
              <a:camera prst="orthographicFront"/>
              <a:lightRig rig="threePt" dir="t"/>
            </a:scene3d>
          </a:bodyPr>
          <a:lstStyle/>
          <a:p>
            <a:pPr algn="ctr"/>
            <a:r>
              <a:rPr lang="en-US" altLang="zh-CN" sz="3600" b="1" dirty="0">
                <a:sym typeface="+mn-ea"/>
              </a:rPr>
              <a:t>2023</a:t>
            </a:r>
            <a:r>
              <a:rPr lang="zh-CN" altLang="en-US" sz="3600" b="1" dirty="0">
                <a:sym typeface="+mn-ea"/>
              </a:rPr>
              <a:t>年高三下强基续写</a:t>
            </a:r>
            <a:endParaRPr lang="zh-CN" altLang="en-US" sz="5400" b="1" dirty="0">
              <a:sym typeface="+mn-ea"/>
            </a:endParaRPr>
          </a:p>
          <a:p>
            <a:pPr algn="ctr"/>
            <a:r>
              <a:rPr lang="en-US" altLang="zh-CN"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sock-eater ants</a:t>
            </a:r>
            <a:endParaRPr lang="en-US" altLang="zh-CN"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7" name="文本框 6"/>
          <p:cNvSpPr txBox="1"/>
          <p:nvPr/>
        </p:nvSpPr>
        <p:spPr>
          <a:xfrm>
            <a:off x="387842" y="610385"/>
            <a:ext cx="7663636" cy="1938992"/>
          </a:xfrm>
          <a:prstGeom prst="rect">
            <a:avLst/>
          </a:prstGeom>
          <a:noFill/>
        </p:spPr>
        <p:txBody>
          <a:bodyPr wrap="square" rtlCol="0" anchor="t">
            <a:spAutoFit/>
          </a:bodyPr>
          <a:lstStyle/>
          <a:p>
            <a:pPr marL="342900" indent="-342900">
              <a:buFont typeface="Wingdings" panose="05000000000000000000" charset="0"/>
              <a:buChar char="Ø"/>
            </a:pPr>
            <a:r>
              <a:rPr lang="en-US" altLang="zh-CN" sz="2400" b="1">
                <a:solidFill>
                  <a:srgbClr val="FF0000"/>
                </a:solidFill>
                <a:effectLst>
                  <a:outerShdw blurRad="38100" dist="38100" dir="2700000" algn="tl">
                    <a:srgbClr val="000000">
                      <a:alpha val="43137"/>
                    </a:srgbClr>
                  </a:outerShdw>
                </a:effectLst>
                <a:sym typeface="+mn-ea"/>
              </a:rPr>
              <a:t>What</a:t>
            </a:r>
            <a:r>
              <a:rPr lang="en-US" altLang="zh-CN" sz="2400" b="1">
                <a:sym typeface="+mn-ea"/>
              </a:rPr>
              <a:t>'s in the picture?</a:t>
            </a:r>
            <a:endParaRPr lang="en-US" altLang="zh-CN" sz="2400" b="1"/>
          </a:p>
          <a:p>
            <a:pPr marL="342900" indent="-342900">
              <a:buFont typeface="Wingdings" panose="05000000000000000000" charset="0"/>
              <a:buChar char="Ø"/>
            </a:pPr>
            <a:r>
              <a:rPr lang="en-US" altLang="zh-CN" sz="2400" b="1">
                <a:solidFill>
                  <a:srgbClr val="FF0000"/>
                </a:solidFill>
                <a:effectLst>
                  <a:outerShdw blurRad="38100" dist="38100" dir="2700000" algn="tl">
                    <a:srgbClr val="000000">
                      <a:alpha val="43137"/>
                    </a:srgbClr>
                  </a:outerShdw>
                </a:effectLst>
                <a:sym typeface="+mn-ea"/>
              </a:rPr>
              <a:t>Why </a:t>
            </a:r>
            <a:r>
              <a:rPr lang="en-US" altLang="zh-CN" sz="2400" b="1">
                <a:sym typeface="+mn-ea"/>
              </a:rPr>
              <a:t>is there </a:t>
            </a:r>
            <a:r>
              <a:rPr lang="en-US" altLang="zh-CN" sz="2400" b="1">
                <a:effectLst/>
                <a:sym typeface="+mn-ea"/>
              </a:rPr>
              <a:t>a hole</a:t>
            </a:r>
            <a:r>
              <a:rPr lang="en-US" altLang="zh-CN" sz="2400" b="1">
                <a:sym typeface="+mn-ea"/>
              </a:rPr>
              <a:t> in the sock?</a:t>
            </a:r>
            <a:endParaRPr lang="en-US" altLang="zh-CN" sz="2400" b="1"/>
          </a:p>
          <a:p>
            <a:pPr marL="342900" indent="-342900">
              <a:buFont typeface="Wingdings" panose="05000000000000000000" charset="0"/>
              <a:buChar char="Ø"/>
            </a:pPr>
            <a:r>
              <a:rPr lang="en-US" altLang="zh-CN" sz="2400" b="1">
                <a:sym typeface="+mn-ea"/>
              </a:rPr>
              <a:t>To </a:t>
            </a:r>
            <a:r>
              <a:rPr lang="en-US" altLang="zh-CN" sz="2400" b="1">
                <a:solidFill>
                  <a:srgbClr val="FF0000"/>
                </a:solidFill>
                <a:effectLst>
                  <a:outerShdw blurRad="38100" dist="38100" dir="2700000" algn="tl">
                    <a:srgbClr val="000000">
                      <a:alpha val="43137"/>
                    </a:srgbClr>
                  </a:outerShdw>
                </a:effectLst>
                <a:sym typeface="+mn-ea"/>
              </a:rPr>
              <a:t>whom</a:t>
            </a:r>
            <a:r>
              <a:rPr lang="en-US" altLang="zh-CN" sz="2400" b="1">
                <a:sym typeface="+mn-ea"/>
              </a:rPr>
              <a:t> might this pair of socks belong?</a:t>
            </a:r>
            <a:endParaRPr lang="en-US" altLang="zh-CN" sz="2400" b="1">
              <a:sym typeface="+mn-ea"/>
            </a:endParaRPr>
          </a:p>
          <a:p>
            <a:pPr marL="342900" indent="-342900">
              <a:buFont typeface="Wingdings" panose="05000000000000000000" charset="0"/>
              <a:buChar char="Ø"/>
            </a:pPr>
            <a:r>
              <a:rPr lang="en-US" altLang="zh-CN" sz="2400" b="1">
                <a:solidFill>
                  <a:srgbClr val="FF0000"/>
                </a:solidFill>
                <a:effectLst>
                  <a:outerShdw blurRad="38100" dist="38100" dir="2700000" algn="tl">
                    <a:srgbClr val="000000">
                      <a:alpha val="43137"/>
                    </a:srgbClr>
                  </a:outerShdw>
                </a:effectLst>
                <a:sym typeface="+mn-ea"/>
              </a:rPr>
              <a:t>How </a:t>
            </a:r>
            <a:r>
              <a:rPr lang="en-US" altLang="zh-CN" sz="2400" b="1">
                <a:sym typeface="+mn-ea"/>
              </a:rPr>
              <a:t>would you feel if you have holes in your socks?</a:t>
            </a:r>
            <a:endParaRPr lang="en-US" altLang="zh-CN" sz="2400" b="1">
              <a:sym typeface="+mn-ea"/>
            </a:endParaRPr>
          </a:p>
          <a:p>
            <a:pPr marL="342900" indent="-342900">
              <a:buFont typeface="Wingdings" panose="05000000000000000000" charset="0"/>
              <a:buChar char="Ø"/>
            </a:pPr>
            <a:r>
              <a:rPr lang="en-US" altLang="zh-CN" sz="2400" b="1">
                <a:sym typeface="+mn-ea"/>
              </a:rPr>
              <a:t>Is it </a:t>
            </a:r>
            <a:r>
              <a:rPr lang="en-US" altLang="zh-CN" sz="2400" b="1">
                <a:solidFill>
                  <a:srgbClr val="1D41D5"/>
                </a:solidFill>
                <a:effectLst>
                  <a:outerShdw blurRad="38100" dist="38100" dir="2700000" algn="tl">
                    <a:srgbClr val="000000">
                      <a:alpha val="43137"/>
                    </a:srgbClr>
                  </a:outerShdw>
                </a:effectLst>
                <a:sym typeface="+mn-ea"/>
              </a:rPr>
              <a:t>possible</a:t>
            </a:r>
            <a:r>
              <a:rPr lang="en-US" altLang="zh-CN" sz="2400" b="1">
                <a:sym typeface="+mn-ea"/>
              </a:rPr>
              <a:t> for an ant to make a hole like this? Why?</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ox(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ox(in)">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ox(in)">
                                      <p:cBhvr>
                                        <p:cTn id="27" dur="20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box(in)">
                                      <p:cBhvr>
                                        <p:cTn id="32" dur="20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strips(downLeft)">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blinds(horizontal)">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c7517fde0435"/>
          <p:cNvPicPr>
            <a:picLocks noChangeAspect="1"/>
          </p:cNvPicPr>
          <p:nvPr/>
        </p:nvPicPr>
        <p:blipFill>
          <a:blip r:embed="rId1"/>
          <a:stretch>
            <a:fillRect/>
          </a:stretch>
        </p:blipFill>
        <p:spPr>
          <a:xfrm flipH="1">
            <a:off x="7833995" y="1175385"/>
            <a:ext cx="2061845" cy="2988945"/>
          </a:xfrm>
          <a:prstGeom prst="rect">
            <a:avLst/>
          </a:prstGeom>
        </p:spPr>
      </p:pic>
      <p:sp>
        <p:nvSpPr>
          <p:cNvPr id="6" name="文本框 5"/>
          <p:cNvSpPr txBox="1"/>
          <p:nvPr/>
        </p:nvSpPr>
        <p:spPr>
          <a:xfrm>
            <a:off x="72390" y="284480"/>
            <a:ext cx="7643495" cy="4861560"/>
          </a:xfrm>
          <a:prstGeom prst="rect">
            <a:avLst/>
          </a:prstGeom>
          <a:noFill/>
        </p:spPr>
        <p:txBody>
          <a:bodyPr wrap="square" rtlCol="0" anchor="t">
            <a:spAutoFit/>
          </a:bodyPr>
          <a:lstStyle/>
          <a:p>
            <a:pPr indent="0" algn="just" fontAlgn="auto"/>
            <a:r>
              <a:rPr lang="zh-CN" altLang="en-US" sz="1550">
                <a:cs typeface="+mn-lt"/>
              </a:rPr>
              <a:t>①Sock-eater ants are made-up animals with the best intention ever.</a:t>
            </a:r>
            <a:endParaRPr lang="zh-CN" altLang="en-US" sz="1550">
              <a:cs typeface="+mn-lt"/>
            </a:endParaRPr>
          </a:p>
          <a:p>
            <a:pPr indent="0" algn="just" fontAlgn="auto"/>
            <a:r>
              <a:rPr lang="en-US" altLang="zh-CN" sz="1550">
                <a:cs typeface="+mn-lt"/>
              </a:rPr>
              <a:t>②“</a:t>
            </a:r>
            <a:r>
              <a:rPr lang="zh-CN" altLang="en-US" sz="1550">
                <a:cs typeface="+mn-lt"/>
              </a:rPr>
              <a:t>Ow!Ow!</a:t>
            </a:r>
            <a:r>
              <a:rPr lang="en-US" altLang="zh-CN" sz="1550">
                <a:cs typeface="+mn-lt"/>
              </a:rPr>
              <a:t>” </a:t>
            </a:r>
            <a:r>
              <a:rPr lang="zh-CN" altLang="en-US" sz="1550">
                <a:cs typeface="+mn-lt"/>
              </a:rPr>
              <a:t>I shouted as I broke my jump rope rhythm and trapped my feet in the loose rope.</a:t>
            </a:r>
            <a:r>
              <a:rPr lang="en-US" altLang="zh-CN" sz="1550">
                <a:cs typeface="+mn-lt"/>
              </a:rPr>
              <a:t> “</a:t>
            </a:r>
            <a:r>
              <a:rPr lang="zh-CN" altLang="en-US" sz="1550">
                <a:cs typeface="+mn-lt"/>
              </a:rPr>
              <a:t>Something in my shoe is biting me,</a:t>
            </a:r>
            <a:r>
              <a:rPr lang="en-US" altLang="zh-CN" sz="1550">
                <a:cs typeface="+mn-lt"/>
              </a:rPr>
              <a:t>” </a:t>
            </a:r>
            <a:r>
              <a:rPr lang="zh-CN" altLang="en-US" sz="1550">
                <a:cs typeface="+mn-lt"/>
              </a:rPr>
              <a:t>I screamed. My teacher, Miss Bell, heard me and hurried over. </a:t>
            </a:r>
            <a:r>
              <a:rPr lang="en-US" altLang="zh-CN" sz="1550">
                <a:cs typeface="+mn-lt"/>
              </a:rPr>
              <a:t>“</a:t>
            </a:r>
            <a:r>
              <a:rPr lang="zh-CN" altLang="en-US" sz="1550">
                <a:cs typeface="+mn-lt"/>
              </a:rPr>
              <a:t>Which foot is it?</a:t>
            </a:r>
            <a:r>
              <a:rPr lang="en-US" altLang="zh-CN" sz="1550">
                <a:cs typeface="+mn-lt"/>
              </a:rPr>
              <a:t>” </a:t>
            </a:r>
            <a:r>
              <a:rPr lang="zh-CN" altLang="en-US" sz="1550">
                <a:cs typeface="+mn-lt"/>
              </a:rPr>
              <a:t>she asked. I stuck up my right foot as she bent over to in-spect it. Just then, feeling a new sting, I yelped in pain. </a:t>
            </a:r>
            <a:r>
              <a:rPr lang="en-US" altLang="zh-CN" sz="1550">
                <a:cs typeface="+mn-lt"/>
              </a:rPr>
              <a:t>“</a:t>
            </a:r>
            <a:r>
              <a:rPr lang="zh-CN" altLang="en-US" sz="1550">
                <a:cs typeface="+mn-lt"/>
              </a:rPr>
              <a:t>Here. Let's take off your shoe.</a:t>
            </a:r>
            <a:r>
              <a:rPr lang="en-US" altLang="zh-CN" sz="1550">
                <a:cs typeface="+mn-lt"/>
              </a:rPr>
              <a:t>” </a:t>
            </a:r>
            <a:r>
              <a:rPr lang="zh-CN" altLang="en-US" sz="1550">
                <a:cs typeface="+mn-lt"/>
              </a:rPr>
              <a:t>Instructed Miss Bell, squatting down to get the shoe.</a:t>
            </a:r>
            <a:endParaRPr lang="zh-CN" altLang="en-US" sz="1550">
              <a:cs typeface="+mn-lt"/>
            </a:endParaRPr>
          </a:p>
          <a:p>
            <a:pPr indent="0" algn="just" fontAlgn="auto"/>
            <a:r>
              <a:rPr lang="zh-CN" altLang="en-US" sz="1550">
                <a:cs typeface="+mn-lt"/>
              </a:rPr>
              <a:t>③Then, I remembered the holes in my socks. Welfare socks didn</a:t>
            </a:r>
            <a:r>
              <a:rPr lang="en-US" altLang="zh-CN" sz="1550">
                <a:cs typeface="+mn-lt"/>
              </a:rPr>
              <a:t>‘</a:t>
            </a:r>
            <a:r>
              <a:rPr lang="zh-CN" altLang="en-US" sz="1550">
                <a:cs typeface="+mn-lt"/>
              </a:rPr>
              <a:t>t last long. Holes in socks were common for our family in the years following the Great Depression. Socks with holes in the heels often got pulled down so the hole wouldn</a:t>
            </a:r>
            <a:r>
              <a:rPr lang="en-US" altLang="zh-CN" sz="1550">
                <a:cs typeface="+mn-lt"/>
              </a:rPr>
              <a:t>’</a:t>
            </a:r>
            <a:r>
              <a:rPr lang="zh-CN" altLang="en-US" sz="1550">
                <a:cs typeface="+mn-lt"/>
              </a:rPr>
              <a:t>t show. Where there was a hole, there would soon be a blister. Every week as she washed our clothes, Mama would say, </a:t>
            </a:r>
            <a:r>
              <a:rPr lang="en-US" altLang="zh-CN" sz="1550">
                <a:cs typeface="+mn-lt"/>
              </a:rPr>
              <a:t>“</a:t>
            </a:r>
            <a:r>
              <a:rPr lang="zh-CN" altLang="en-US" sz="1550">
                <a:cs typeface="+mn-lt"/>
              </a:rPr>
              <a:t>Even if we</a:t>
            </a:r>
            <a:r>
              <a:rPr lang="en-US" altLang="zh-CN" sz="1550">
                <a:cs typeface="+mn-lt"/>
              </a:rPr>
              <a:t>’</a:t>
            </a:r>
            <a:r>
              <a:rPr lang="zh-CN" altLang="en-US" sz="1550">
                <a:cs typeface="+mn-lt"/>
              </a:rPr>
              <a:t>re poor and our clothes are worn out, we can still be clean.</a:t>
            </a:r>
            <a:r>
              <a:rPr lang="en-US" altLang="zh-CN" sz="1550">
                <a:cs typeface="+mn-lt"/>
              </a:rPr>
              <a:t>”</a:t>
            </a:r>
            <a:endParaRPr lang="zh-CN" altLang="en-US" sz="1550">
              <a:cs typeface="+mn-lt"/>
            </a:endParaRPr>
          </a:p>
          <a:p>
            <a:pPr indent="0" algn="just" fontAlgn="auto"/>
            <a:r>
              <a:rPr lang="zh-CN" altLang="en-US" sz="1550">
                <a:cs typeface="+mn-lt"/>
              </a:rPr>
              <a:t>④I refused to let Miss Bell take off my shoe. I could not bear for her and the others on the playground to see the hole in my faded red sock. </a:t>
            </a:r>
            <a:r>
              <a:rPr lang="en-US" altLang="zh-CN" sz="1550">
                <a:cs typeface="+mn-lt"/>
              </a:rPr>
              <a:t>“</a:t>
            </a:r>
            <a:r>
              <a:rPr lang="zh-CN" altLang="en-US" sz="1550">
                <a:cs typeface="+mn-lt"/>
              </a:rPr>
              <a:t>Come on,then. Let's go inside to the office.</a:t>
            </a:r>
            <a:r>
              <a:rPr lang="en-US" altLang="zh-CN" sz="1550">
                <a:cs typeface="+mn-lt"/>
              </a:rPr>
              <a:t>” </a:t>
            </a:r>
            <a:r>
              <a:rPr lang="zh-CN" altLang="en-US" sz="1550">
                <a:cs typeface="+mn-lt"/>
              </a:rPr>
              <a:t>I did my best to hold back my tears. Yet, each time the thing in my shoe stung me, I would let out aloud, </a:t>
            </a:r>
            <a:r>
              <a:rPr lang="en-US" altLang="zh-CN" sz="1550">
                <a:cs typeface="+mn-lt"/>
              </a:rPr>
              <a:t>“</a:t>
            </a:r>
            <a:r>
              <a:rPr lang="zh-CN" altLang="en-US" sz="1550">
                <a:cs typeface="+mn-lt"/>
              </a:rPr>
              <a:t>Oh, oh, oh!</a:t>
            </a:r>
            <a:r>
              <a:rPr lang="en-US" altLang="zh-CN" sz="1550">
                <a:cs typeface="+mn-lt"/>
              </a:rPr>
              <a:t>” </a:t>
            </a:r>
            <a:r>
              <a:rPr lang="zh-CN" altLang="en-US" sz="1550">
                <a:cs typeface="+mn-lt"/>
              </a:rPr>
              <a:t>Tears raced down my twisted face.</a:t>
            </a:r>
            <a:endParaRPr lang="zh-CN" altLang="en-US" sz="1550">
              <a:cs typeface="+mn-lt"/>
            </a:endParaRPr>
          </a:p>
          <a:p>
            <a:pPr indent="0" algn="just" fontAlgn="auto"/>
            <a:r>
              <a:rPr lang="zh-CN" altLang="en-US" sz="1550">
                <a:cs typeface="+mn-lt"/>
                <a:sym typeface="+mn-ea"/>
              </a:rPr>
              <a:t>⑤</a:t>
            </a:r>
            <a:r>
              <a:rPr lang="zh-CN" altLang="en-US" sz="1550">
                <a:cs typeface="+mn-lt"/>
              </a:rPr>
              <a:t>Miss Bell lifted me onto the desk and tried again. </a:t>
            </a:r>
            <a:r>
              <a:rPr lang="en-US" altLang="zh-CN" sz="1550">
                <a:cs typeface="+mn-lt"/>
              </a:rPr>
              <a:t>“</a:t>
            </a:r>
            <a:r>
              <a:rPr lang="zh-CN" altLang="en-US" sz="1550">
                <a:cs typeface="+mn-lt"/>
              </a:rPr>
              <a:t>Let me take a look.</a:t>
            </a:r>
            <a:r>
              <a:rPr lang="en-US" altLang="zh-CN" sz="1550">
                <a:cs typeface="+mn-lt"/>
              </a:rPr>
              <a:t>” </a:t>
            </a:r>
            <a:r>
              <a:rPr lang="zh-CN" altLang="en-US" sz="1550">
                <a:cs typeface="+mn-lt"/>
              </a:rPr>
              <a:t>She just about had the shoe off when I saw the hole. I grabbed the shoe and pulled on and held it. The stinging worsened the tighter I grabbed the shoe. Miss Womble, the fifth-grade teacher, came in</a:t>
            </a:r>
            <a:r>
              <a:rPr lang="en-US" altLang="zh-CN" sz="1550">
                <a:cs typeface="+mn-lt"/>
              </a:rPr>
              <a:t>t</a:t>
            </a:r>
            <a:r>
              <a:rPr lang="zh-CN" altLang="en-US" sz="1550">
                <a:cs typeface="+mn-lt"/>
              </a:rPr>
              <a:t>o the office. </a:t>
            </a:r>
            <a:r>
              <a:rPr lang="en-US" altLang="zh-CN" sz="1550">
                <a:cs typeface="+mn-lt"/>
              </a:rPr>
              <a:t>“</a:t>
            </a:r>
            <a:r>
              <a:rPr lang="zh-CN" altLang="en-US" sz="1550">
                <a:cs typeface="+mn-lt"/>
              </a:rPr>
              <a:t>Can I help? I know her. She lives next door to me.</a:t>
            </a:r>
            <a:r>
              <a:rPr lang="en-US" altLang="zh-CN" sz="1550">
                <a:cs typeface="+mn-lt"/>
              </a:rPr>
              <a:t>” “</a:t>
            </a:r>
            <a:r>
              <a:rPr lang="zh-CN" altLang="en-US" sz="1550">
                <a:cs typeface="+mn-lt"/>
              </a:rPr>
              <a:t>I guess ants are stinging her right foot, but she won't let me take off her shoe,</a:t>
            </a:r>
            <a:r>
              <a:rPr lang="en-US" altLang="zh-CN" sz="1550">
                <a:cs typeface="+mn-lt"/>
              </a:rPr>
              <a:t>” </a:t>
            </a:r>
            <a:r>
              <a:rPr lang="zh-CN" altLang="en-US" sz="1550">
                <a:cs typeface="+mn-lt"/>
              </a:rPr>
              <a:t>said Miss Bell.</a:t>
            </a:r>
            <a:endParaRPr lang="zh-CN" altLang="en-US" sz="1550">
              <a:cs typeface="+mn-lt"/>
            </a:endParaRPr>
          </a:p>
        </p:txBody>
      </p:sp>
      <p:sp>
        <p:nvSpPr>
          <p:cNvPr id="9" name="文本框 8"/>
          <p:cNvSpPr txBox="1"/>
          <p:nvPr/>
        </p:nvSpPr>
        <p:spPr>
          <a:xfrm>
            <a:off x="7517130" y="77470"/>
            <a:ext cx="1603375" cy="368300"/>
          </a:xfrm>
          <a:prstGeom prst="rect">
            <a:avLst/>
          </a:prstGeom>
          <a:noFill/>
        </p:spPr>
        <p:txBody>
          <a:bodyPr wrap="square" rtlCol="0">
            <a:spAutoFit/>
          </a:bodyPr>
          <a:lstStyle/>
          <a:p>
            <a:pPr algn="ctr"/>
            <a:r>
              <a:rPr lang="en-US" altLang="zh-CN" b="1">
                <a:solidFill>
                  <a:srgbClr val="FF0000"/>
                </a:solidFill>
              </a:rPr>
              <a:t>topic sentence</a:t>
            </a:r>
            <a:endParaRPr lang="en-US" altLang="zh-CN" b="1">
              <a:solidFill>
                <a:srgbClr val="FF0000"/>
              </a:solidFill>
            </a:endParaRPr>
          </a:p>
        </p:txBody>
      </p:sp>
      <p:cxnSp>
        <p:nvCxnSpPr>
          <p:cNvPr id="11" name="直接连接符 10"/>
          <p:cNvCxnSpPr/>
          <p:nvPr/>
        </p:nvCxnSpPr>
        <p:spPr>
          <a:xfrm flipV="1">
            <a:off x="233680" y="554990"/>
            <a:ext cx="5563235" cy="120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517130" y="411480"/>
            <a:ext cx="1603375" cy="368300"/>
          </a:xfrm>
          <a:prstGeom prst="rect">
            <a:avLst/>
          </a:prstGeom>
          <a:noFill/>
        </p:spPr>
        <p:txBody>
          <a:bodyPr wrap="square" rtlCol="0">
            <a:spAutoFit/>
          </a:bodyPr>
          <a:lstStyle/>
          <a:p>
            <a:pPr algn="ctr"/>
            <a:r>
              <a:rPr lang="en-US" altLang="zh-CN" b="1">
                <a:solidFill>
                  <a:srgbClr val="1D41D5"/>
                </a:solidFill>
              </a:rPr>
              <a:t>key words</a:t>
            </a:r>
            <a:endParaRPr lang="en-US" altLang="zh-CN" b="1">
              <a:solidFill>
                <a:srgbClr val="1D41D5"/>
              </a:solidFill>
            </a:endParaRPr>
          </a:p>
        </p:txBody>
      </p:sp>
      <p:sp>
        <p:nvSpPr>
          <p:cNvPr id="13" name="文本框 12"/>
          <p:cNvSpPr txBox="1"/>
          <p:nvPr/>
        </p:nvSpPr>
        <p:spPr>
          <a:xfrm>
            <a:off x="1900555" y="329565"/>
            <a:ext cx="792000" cy="216000"/>
          </a:xfrm>
          <a:prstGeom prst="rect">
            <a:avLst/>
          </a:prstGeom>
          <a:solidFill>
            <a:schemeClr val="accent1">
              <a:lumMod val="60000"/>
              <a:lumOff val="40000"/>
              <a:alpha val="59000"/>
            </a:schemeClr>
          </a:solidFill>
        </p:spPr>
        <p:txBody>
          <a:bodyPr wrap="square" rtlCol="0">
            <a:spAutoFit/>
          </a:bodyPr>
          <a:lstStyle/>
          <a:p>
            <a:endParaRPr lang="zh-CN" altLang="en-US"/>
          </a:p>
        </p:txBody>
      </p:sp>
      <p:sp>
        <p:nvSpPr>
          <p:cNvPr id="14" name="文本框 13"/>
          <p:cNvSpPr txBox="1"/>
          <p:nvPr/>
        </p:nvSpPr>
        <p:spPr>
          <a:xfrm>
            <a:off x="4051300" y="329565"/>
            <a:ext cx="1141095" cy="216000"/>
          </a:xfrm>
          <a:prstGeom prst="rect">
            <a:avLst/>
          </a:prstGeom>
          <a:solidFill>
            <a:schemeClr val="accent1">
              <a:lumMod val="60000"/>
              <a:lumOff val="40000"/>
              <a:alpha val="59000"/>
            </a:schemeClr>
          </a:solidFill>
        </p:spPr>
        <p:txBody>
          <a:bodyPr wrap="square" rtlCol="0">
            <a:spAutoFit/>
          </a:bodyPr>
          <a:lstStyle/>
          <a:p>
            <a:endParaRPr lang="zh-CN" altLang="en-US"/>
          </a:p>
        </p:txBody>
      </p:sp>
      <p:sp>
        <p:nvSpPr>
          <p:cNvPr id="15" name="文本框 14"/>
          <p:cNvSpPr txBox="1"/>
          <p:nvPr/>
        </p:nvSpPr>
        <p:spPr>
          <a:xfrm>
            <a:off x="2044065" y="-27940"/>
            <a:ext cx="792000" cy="368300"/>
          </a:xfrm>
          <a:prstGeom prst="rect">
            <a:avLst/>
          </a:prstGeom>
          <a:noFill/>
          <a:extLst>
            <a:ext uri="{909E8E84-426E-40DD-AFC4-6F175D3DCCD1}">
              <a14:hiddenFill xmlns:a14="http://schemas.microsoft.com/office/drawing/2010/main">
                <a:solidFill>
                  <a:schemeClr val="accent1">
                    <a:lumMod val="60000"/>
                    <a:lumOff val="40000"/>
                    <a:alpha val="59000"/>
                  </a:schemeClr>
                </a:solidFill>
              </a14:hiddenFill>
            </a:ext>
          </a:extLst>
        </p:spPr>
        <p:txBody>
          <a:bodyPr wrap="square" rtlCol="0">
            <a:spAutoFit/>
          </a:bodyPr>
          <a:lstStyle/>
          <a:p>
            <a:r>
              <a:rPr lang="en-US" altLang="zh-CN" b="1">
                <a:solidFill>
                  <a:srgbClr val="FF0000"/>
                </a:solidFill>
              </a:rPr>
              <a:t>why</a:t>
            </a:r>
            <a:endParaRPr lang="en-US" altLang="zh-CN" b="1">
              <a:solidFill>
                <a:srgbClr val="FF0000"/>
              </a:solidFill>
            </a:endParaRPr>
          </a:p>
        </p:txBody>
      </p:sp>
      <p:sp>
        <p:nvSpPr>
          <p:cNvPr id="16" name="文本框 15"/>
          <p:cNvSpPr txBox="1"/>
          <p:nvPr/>
        </p:nvSpPr>
        <p:spPr>
          <a:xfrm>
            <a:off x="4225925" y="-27940"/>
            <a:ext cx="792000" cy="368300"/>
          </a:xfrm>
          <a:prstGeom prst="rect">
            <a:avLst/>
          </a:prstGeom>
          <a:noFill/>
          <a:extLst>
            <a:ext uri="{909E8E84-426E-40DD-AFC4-6F175D3DCCD1}">
              <a14:hiddenFill xmlns:a14="http://schemas.microsoft.com/office/drawing/2010/main">
                <a:solidFill>
                  <a:schemeClr val="accent1">
                    <a:lumMod val="60000"/>
                    <a:lumOff val="40000"/>
                    <a:alpha val="59000"/>
                  </a:schemeClr>
                </a:solidFill>
              </a14:hiddenFill>
            </a:ext>
          </a:extLst>
        </p:spPr>
        <p:txBody>
          <a:bodyPr wrap="square" rtlCol="0">
            <a:spAutoFit/>
          </a:bodyPr>
          <a:lstStyle/>
          <a:p>
            <a:r>
              <a:rPr lang="en-US" altLang="zh-CN" b="1">
                <a:solidFill>
                  <a:srgbClr val="FF0000"/>
                </a:solidFill>
              </a:rPr>
              <a:t>what</a:t>
            </a:r>
            <a:endParaRPr lang="en-US" altLang="zh-CN" b="1">
              <a:solidFill>
                <a:srgbClr val="FF0000"/>
              </a:solidFill>
            </a:endParaRPr>
          </a:p>
        </p:txBody>
      </p:sp>
      <p:sp>
        <p:nvSpPr>
          <p:cNvPr id="5" name="TextBox 4"/>
          <p:cNvSpPr txBox="1"/>
          <p:nvPr/>
        </p:nvSpPr>
        <p:spPr>
          <a:xfrm>
            <a:off x="7833995" y="1283970"/>
            <a:ext cx="1918335" cy="2861310"/>
          </a:xfrm>
          <a:prstGeom prst="rect">
            <a:avLst/>
          </a:prstGeom>
          <a:noFill/>
        </p:spPr>
        <p:txBody>
          <a:bodyPr wrap="square" rtlCol="0">
            <a:spAutoFit/>
          </a:bodyPr>
          <a:lstStyle/>
          <a:p>
            <a:r>
              <a:rPr lang="en-US" altLang="zh-CN" sz="2000" b="1">
                <a:solidFill>
                  <a:schemeClr val="bg1"/>
                </a:solidFill>
                <a:effectLst>
                  <a:outerShdw blurRad="38100" dist="38100" dir="2700000" algn="tl">
                    <a:srgbClr val="000000">
                      <a:alpha val="43137"/>
                    </a:srgbClr>
                  </a:outerShdw>
                </a:effectLst>
              </a:rPr>
              <a:t>Characters </a:t>
            </a:r>
            <a:endParaRPr lang="en-US" altLang="zh-CN" sz="2000" b="1">
              <a:solidFill>
                <a:schemeClr val="bg1"/>
              </a:solidFill>
              <a:effectLst>
                <a:outerShdw blurRad="38100" dist="38100" dir="2700000" algn="tl">
                  <a:srgbClr val="000000">
                    <a:alpha val="43137"/>
                  </a:srgbClr>
                </a:outerShdw>
              </a:effectLst>
            </a:endParaRPr>
          </a:p>
          <a:p>
            <a:endParaRPr lang="en-US" altLang="zh-CN" sz="2000" b="1">
              <a:solidFill>
                <a:schemeClr val="bg1"/>
              </a:solidFill>
              <a:effectLst>
                <a:outerShdw blurRad="38100" dist="38100" dir="2700000" algn="tl">
                  <a:srgbClr val="000000">
                    <a:alpha val="43137"/>
                  </a:srgbClr>
                </a:outerShdw>
              </a:effectLst>
            </a:endParaRPr>
          </a:p>
          <a:p>
            <a:r>
              <a:rPr lang="en-US" altLang="zh-CN" sz="2000" b="1">
                <a:solidFill>
                  <a:schemeClr val="bg1"/>
                </a:solidFill>
                <a:effectLst>
                  <a:outerShdw blurRad="38100" dist="38100" dir="2700000" algn="tl">
                    <a:srgbClr val="000000">
                      <a:alpha val="43137"/>
                    </a:srgbClr>
                  </a:outerShdw>
                </a:effectLst>
              </a:rPr>
              <a:t>Setting</a:t>
            </a:r>
            <a:r>
              <a:rPr lang="en-US" altLang="zh-CN" sz="2000" b="1">
                <a:solidFill>
                  <a:schemeClr val="bg1"/>
                </a:solidFill>
                <a:effectLst>
                  <a:outerShdw blurRad="38100" dist="38100" dir="2700000" algn="tl">
                    <a:srgbClr val="000000">
                      <a:alpha val="43137"/>
                    </a:srgbClr>
                  </a:outerShdw>
                </a:effectLst>
                <a:hlinkClick r:id="rId2" action="ppaction://hlinksldjump"/>
              </a:rPr>
              <a:t> </a:t>
            </a:r>
            <a:endParaRPr lang="en-US" altLang="zh-CN" sz="2000" b="1">
              <a:solidFill>
                <a:schemeClr val="bg1"/>
              </a:solidFill>
              <a:effectLst>
                <a:outerShdw blurRad="38100" dist="38100" dir="2700000" algn="tl">
                  <a:srgbClr val="000000">
                    <a:alpha val="43137"/>
                  </a:srgbClr>
                </a:outerShdw>
              </a:effectLst>
            </a:endParaRPr>
          </a:p>
          <a:p>
            <a:endParaRPr lang="en-US" altLang="zh-CN" sz="2000" b="1">
              <a:solidFill>
                <a:schemeClr val="bg1"/>
              </a:solidFill>
              <a:effectLst>
                <a:outerShdw blurRad="38100" dist="38100" dir="2700000" algn="tl">
                  <a:srgbClr val="000000">
                    <a:alpha val="43137"/>
                  </a:srgbClr>
                </a:outerShdw>
              </a:effectLst>
            </a:endParaRPr>
          </a:p>
          <a:p>
            <a:r>
              <a:rPr lang="en-US" altLang="zh-CN" sz="2000" b="1">
                <a:solidFill>
                  <a:schemeClr val="bg1"/>
                </a:solidFill>
                <a:effectLst>
                  <a:outerShdw blurRad="38100" dist="38100" dir="2700000" algn="tl">
                    <a:srgbClr val="000000">
                      <a:alpha val="43137"/>
                    </a:srgbClr>
                  </a:outerShdw>
                </a:effectLst>
              </a:rPr>
              <a:t>Plot-theme</a:t>
            </a:r>
            <a:endParaRPr lang="en-US" altLang="zh-CN" sz="2000" b="1">
              <a:solidFill>
                <a:schemeClr val="bg1"/>
              </a:solidFill>
              <a:effectLst>
                <a:outerShdw blurRad="38100" dist="38100" dir="2700000" algn="tl">
                  <a:srgbClr val="000000">
                    <a:alpha val="43137"/>
                  </a:srgbClr>
                </a:outerShdw>
              </a:effectLst>
            </a:endParaRPr>
          </a:p>
          <a:p>
            <a:endParaRPr lang="en-US" altLang="zh-CN" sz="2000" b="1">
              <a:solidFill>
                <a:schemeClr val="bg1"/>
              </a:solidFill>
              <a:effectLst>
                <a:outerShdw blurRad="38100" dist="38100" dir="2700000" algn="tl">
                  <a:srgbClr val="000000">
                    <a:alpha val="43137"/>
                  </a:srgbClr>
                </a:outerShdw>
              </a:effectLst>
            </a:endParaRPr>
          </a:p>
          <a:p>
            <a:r>
              <a:rPr lang="en-US" altLang="zh-CN" sz="2000" b="1">
                <a:solidFill>
                  <a:schemeClr val="bg1"/>
                </a:solidFill>
                <a:effectLst>
                  <a:outerShdw blurRad="38100" dist="38100" dir="2700000" algn="tl">
                    <a:srgbClr val="000000">
                      <a:alpha val="43137"/>
                    </a:srgbClr>
                  </a:outerShdw>
                </a:effectLst>
              </a:rPr>
              <a:t>POV </a:t>
            </a:r>
            <a:endParaRPr lang="en-US" altLang="zh-CN" sz="2000" b="1">
              <a:solidFill>
                <a:schemeClr val="bg1"/>
              </a:solidFill>
              <a:effectLst>
                <a:outerShdw blurRad="38100" dist="38100" dir="2700000" algn="tl">
                  <a:srgbClr val="000000">
                    <a:alpha val="43137"/>
                  </a:srgbClr>
                </a:outerShdw>
              </a:effectLst>
            </a:endParaRPr>
          </a:p>
          <a:p>
            <a:endParaRPr lang="en-US" altLang="zh-CN" sz="2000" b="1">
              <a:solidFill>
                <a:schemeClr val="bg1"/>
              </a:solidFill>
              <a:effectLst>
                <a:outerShdw blurRad="38100" dist="38100" dir="2700000" algn="tl">
                  <a:srgbClr val="000000">
                    <a:alpha val="43137"/>
                  </a:srgbClr>
                </a:outerShdw>
              </a:effectLst>
            </a:endParaRPr>
          </a:p>
          <a:p>
            <a:r>
              <a:rPr lang="en-US" altLang="zh-CN" sz="2000" b="1">
                <a:solidFill>
                  <a:schemeClr val="bg1"/>
                </a:solidFill>
                <a:effectLst>
                  <a:outerShdw blurRad="38100" dist="38100" dir="2700000" algn="tl">
                    <a:srgbClr val="000000">
                      <a:alpha val="43137"/>
                    </a:srgbClr>
                  </a:outerShdw>
                </a:effectLst>
              </a:rPr>
              <a:t>Language </a:t>
            </a:r>
            <a:endParaRPr lang="en-US" altLang="zh-CN" sz="2000" b="1">
              <a:solidFill>
                <a:schemeClr val="bg1"/>
              </a:solidFill>
              <a:effectLst>
                <a:outerShdw blurRad="38100" dist="38100" dir="2700000" algn="tl">
                  <a:srgbClr val="000000">
                    <a:alpha val="43137"/>
                  </a:srgbClr>
                </a:outerShdw>
              </a:effectLst>
            </a:endParaRPr>
          </a:p>
        </p:txBody>
      </p:sp>
      <p:sp>
        <p:nvSpPr>
          <p:cNvPr id="3" name="圆角矩形 2"/>
          <p:cNvSpPr/>
          <p:nvPr/>
        </p:nvSpPr>
        <p:spPr>
          <a:xfrm>
            <a:off x="1259840" y="555625"/>
            <a:ext cx="144145" cy="288290"/>
          </a:xfrm>
          <a:prstGeom prst="roundRect">
            <a:avLst/>
          </a:prstGeom>
          <a:noFill/>
          <a:ln w="41275">
            <a:solidFill>
              <a:srgbClr val="00B050"/>
            </a:solidFill>
          </a:ln>
          <a:extLst>
            <a:ext uri="{909E8E84-426E-40DD-AFC4-6F175D3DCCD1}">
              <a14:hiddenFill xmlns:a14="http://schemas.microsoft.com/office/drawing/2010/main">
                <a:solidFill>
                  <a:schemeClr val="accent2"/>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圆角矩形 3"/>
          <p:cNvSpPr/>
          <p:nvPr/>
        </p:nvSpPr>
        <p:spPr>
          <a:xfrm>
            <a:off x="5665470" y="779780"/>
            <a:ext cx="778510" cy="288290"/>
          </a:xfrm>
          <a:prstGeom prst="roundRect">
            <a:avLst/>
          </a:prstGeom>
          <a:noFill/>
          <a:ln w="38100">
            <a:solidFill>
              <a:schemeClr val="accent6">
                <a:lumMod val="75000"/>
              </a:schemeClr>
            </a:solidFill>
          </a:ln>
          <a:extLst>
            <a:ext uri="{909E8E84-426E-40DD-AFC4-6F175D3DCCD1}">
              <a14:hiddenFill xmlns:a14="http://schemas.microsoft.com/office/drawing/2010/main">
                <a:solidFill>
                  <a:schemeClr val="accent2"/>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8" name="圆角矩形 7">
            <a:hlinkClick r:id="rId3" action="ppaction://hlinksldjump"/>
          </p:cNvPr>
          <p:cNvSpPr/>
          <p:nvPr/>
        </p:nvSpPr>
        <p:spPr>
          <a:xfrm>
            <a:off x="3569335" y="4328160"/>
            <a:ext cx="1159510" cy="288290"/>
          </a:xfrm>
          <a:prstGeom prst="roundRect">
            <a:avLst/>
          </a:prstGeom>
          <a:noFill/>
          <a:ln w="38100">
            <a:solidFill>
              <a:srgbClr val="FF0000"/>
            </a:solidFill>
          </a:ln>
          <a:extLst>
            <a:ext uri="{909E8E84-426E-40DD-AFC4-6F175D3DCCD1}">
              <a14:hiddenFill xmlns:a14="http://schemas.microsoft.com/office/drawing/2010/main">
                <a:solidFill>
                  <a:schemeClr val="accent2"/>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圆角矩形 9"/>
          <p:cNvSpPr/>
          <p:nvPr/>
        </p:nvSpPr>
        <p:spPr>
          <a:xfrm>
            <a:off x="5484728" y="2427605"/>
            <a:ext cx="599440" cy="288290"/>
          </a:xfrm>
          <a:prstGeom prst="roundRect">
            <a:avLst/>
          </a:prstGeom>
          <a:noFill/>
          <a:ln>
            <a:solidFill>
              <a:srgbClr val="00B0F0"/>
            </a:solidFill>
          </a:ln>
          <a:extLst>
            <a:ext uri="{909E8E84-426E-40DD-AFC4-6F175D3DCCD1}">
              <a14:hiddenFill xmlns:a14="http://schemas.microsoft.com/office/drawing/2010/main">
                <a:solidFill>
                  <a:schemeClr val="accent2"/>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7" name="圆角矩形 16"/>
          <p:cNvSpPr/>
          <p:nvPr/>
        </p:nvSpPr>
        <p:spPr>
          <a:xfrm>
            <a:off x="6162040" y="2909570"/>
            <a:ext cx="1471930" cy="288290"/>
          </a:xfrm>
          <a:prstGeom prst="roundRect">
            <a:avLst/>
          </a:prstGeom>
          <a:noFill/>
          <a:ln>
            <a:solidFill>
              <a:srgbClr val="7030A0"/>
            </a:solidFill>
          </a:ln>
          <a:extLst>
            <a:ext uri="{909E8E84-426E-40DD-AFC4-6F175D3DCCD1}">
              <a14:hiddenFill xmlns:a14="http://schemas.microsoft.com/office/drawing/2010/main">
                <a:solidFill>
                  <a:schemeClr val="accent2"/>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8" name="圆角矩形 17"/>
          <p:cNvSpPr/>
          <p:nvPr/>
        </p:nvSpPr>
        <p:spPr>
          <a:xfrm>
            <a:off x="158115" y="3126105"/>
            <a:ext cx="962025" cy="288290"/>
          </a:xfrm>
          <a:prstGeom prst="roundRect">
            <a:avLst/>
          </a:prstGeom>
          <a:noFill/>
          <a:extLst>
            <a:ext uri="{909E8E84-426E-40DD-AFC4-6F175D3DCCD1}">
              <a14:hiddenFill xmlns:a14="http://schemas.microsoft.com/office/drawing/2010/main">
                <a:solidFill>
                  <a:schemeClr val="accent2"/>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cxnSp>
        <p:nvCxnSpPr>
          <p:cNvPr id="19" name="直接连接符 18"/>
          <p:cNvCxnSpPr/>
          <p:nvPr/>
        </p:nvCxnSpPr>
        <p:spPr>
          <a:xfrm flipV="1">
            <a:off x="381635" y="781200"/>
            <a:ext cx="1742440" cy="0"/>
          </a:xfrm>
          <a:prstGeom prst="line">
            <a:avLst/>
          </a:prstGeom>
          <a:ln w="3492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20" name="直接连接符 19"/>
          <p:cNvCxnSpPr/>
          <p:nvPr/>
        </p:nvCxnSpPr>
        <p:spPr>
          <a:xfrm>
            <a:off x="676275" y="1040605"/>
            <a:ext cx="3888105" cy="0"/>
          </a:xfrm>
          <a:prstGeom prst="line">
            <a:avLst/>
          </a:prstGeom>
          <a:ln w="3492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21" name="直接连接符 20"/>
          <p:cNvCxnSpPr/>
          <p:nvPr/>
        </p:nvCxnSpPr>
        <p:spPr>
          <a:xfrm flipV="1">
            <a:off x="3444875" y="1515170"/>
            <a:ext cx="1404000" cy="0"/>
          </a:xfrm>
          <a:prstGeom prst="line">
            <a:avLst/>
          </a:prstGeom>
          <a:ln w="3492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22" name="直接连接符 21"/>
          <p:cNvCxnSpPr/>
          <p:nvPr/>
        </p:nvCxnSpPr>
        <p:spPr>
          <a:xfrm>
            <a:off x="361315" y="3168000"/>
            <a:ext cx="7307580" cy="0"/>
          </a:xfrm>
          <a:prstGeom prst="line">
            <a:avLst/>
          </a:prstGeom>
          <a:ln w="3492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23" name="直接连接符 22"/>
          <p:cNvCxnSpPr/>
          <p:nvPr/>
        </p:nvCxnSpPr>
        <p:spPr>
          <a:xfrm flipV="1">
            <a:off x="158115" y="3420000"/>
            <a:ext cx="4054475" cy="0"/>
          </a:xfrm>
          <a:prstGeom prst="line">
            <a:avLst/>
          </a:prstGeom>
          <a:ln w="3492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24" name="直接连接符 23"/>
          <p:cNvCxnSpPr/>
          <p:nvPr/>
        </p:nvCxnSpPr>
        <p:spPr>
          <a:xfrm>
            <a:off x="155113" y="3642360"/>
            <a:ext cx="2904719" cy="0"/>
          </a:xfrm>
          <a:prstGeom prst="line">
            <a:avLst/>
          </a:prstGeom>
          <a:ln w="3492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25" name="直接连接符 24"/>
          <p:cNvCxnSpPr/>
          <p:nvPr/>
        </p:nvCxnSpPr>
        <p:spPr>
          <a:xfrm>
            <a:off x="4051300" y="3642360"/>
            <a:ext cx="3617595" cy="0"/>
          </a:xfrm>
          <a:prstGeom prst="line">
            <a:avLst/>
          </a:prstGeom>
          <a:ln w="3492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26" name="直接连接符 25"/>
          <p:cNvCxnSpPr/>
          <p:nvPr/>
        </p:nvCxnSpPr>
        <p:spPr>
          <a:xfrm flipV="1">
            <a:off x="158115" y="3867785"/>
            <a:ext cx="5494020" cy="6350"/>
          </a:xfrm>
          <a:prstGeom prst="line">
            <a:avLst/>
          </a:prstGeom>
          <a:ln w="3492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27" name="直接连接符 26"/>
          <p:cNvCxnSpPr/>
          <p:nvPr/>
        </p:nvCxnSpPr>
        <p:spPr>
          <a:xfrm flipV="1">
            <a:off x="1147445" y="4328160"/>
            <a:ext cx="5494020" cy="6350"/>
          </a:xfrm>
          <a:prstGeom prst="line">
            <a:avLst/>
          </a:prstGeom>
          <a:ln w="3492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29" name="直接连接符 28"/>
          <p:cNvCxnSpPr/>
          <p:nvPr/>
        </p:nvCxnSpPr>
        <p:spPr>
          <a:xfrm>
            <a:off x="853440" y="1988820"/>
            <a:ext cx="3070860" cy="0"/>
          </a:xfrm>
          <a:prstGeom prst="line">
            <a:avLst/>
          </a:prstGeom>
          <a:ln w="34925">
            <a:solidFill>
              <a:srgbClr val="00B050"/>
            </a:solidFill>
          </a:ln>
        </p:spPr>
        <p:style>
          <a:lnRef idx="3">
            <a:schemeClr val="accent2"/>
          </a:lnRef>
          <a:fillRef idx="0">
            <a:schemeClr val="accent2"/>
          </a:fillRef>
          <a:effectRef idx="2">
            <a:schemeClr val="accent2"/>
          </a:effectRef>
          <a:fontRef idx="minor">
            <a:schemeClr val="tx1"/>
          </a:fontRef>
        </p:style>
      </p:cxnSp>
      <p:sp>
        <p:nvSpPr>
          <p:cNvPr id="30" name="椭圆 29"/>
          <p:cNvSpPr/>
          <p:nvPr/>
        </p:nvSpPr>
        <p:spPr>
          <a:xfrm>
            <a:off x="3860800" y="1701165"/>
            <a:ext cx="1330960" cy="287655"/>
          </a:xfrm>
          <a:prstGeom prst="ellipse">
            <a:avLst/>
          </a:prstGeom>
          <a:noFill/>
          <a:ln w="44450">
            <a:solidFill>
              <a:srgbClr val="2B8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69595" y="1988820"/>
            <a:ext cx="2012315" cy="287655"/>
          </a:xfrm>
          <a:prstGeom prst="ellipse">
            <a:avLst/>
          </a:prstGeom>
          <a:noFill/>
          <a:ln w="44450">
            <a:solidFill>
              <a:srgbClr val="2B8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6443980" y="1040605"/>
            <a:ext cx="1189990" cy="0"/>
          </a:xfrm>
          <a:prstGeom prst="line">
            <a:avLst/>
          </a:prstGeom>
          <a:ln w="34925">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cxnSp>
        <p:nvCxnSpPr>
          <p:cNvPr id="32" name="直接连接符 31"/>
          <p:cNvCxnSpPr/>
          <p:nvPr/>
        </p:nvCxnSpPr>
        <p:spPr>
          <a:xfrm flipV="1">
            <a:off x="534035" y="933600"/>
            <a:ext cx="1742440" cy="0"/>
          </a:xfrm>
          <a:prstGeom prst="line">
            <a:avLst/>
          </a:prstGeom>
          <a:ln w="3492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33" name="直接连接符 32"/>
          <p:cNvCxnSpPr/>
          <p:nvPr/>
        </p:nvCxnSpPr>
        <p:spPr>
          <a:xfrm>
            <a:off x="155575" y="1283970"/>
            <a:ext cx="3480321" cy="0"/>
          </a:xfrm>
          <a:prstGeom prst="line">
            <a:avLst/>
          </a:prstGeom>
          <a:ln w="34925">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cxnSp>
        <p:nvCxnSpPr>
          <p:cNvPr id="35" name="直接连接符 34"/>
          <p:cNvCxnSpPr/>
          <p:nvPr/>
        </p:nvCxnSpPr>
        <p:spPr>
          <a:xfrm>
            <a:off x="6327140" y="1283970"/>
            <a:ext cx="1306830" cy="0"/>
          </a:xfrm>
          <a:prstGeom prst="line">
            <a:avLst/>
          </a:prstGeom>
          <a:ln w="34925">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cxnSp>
        <p:nvCxnSpPr>
          <p:cNvPr id="37" name="直接连接符 36"/>
          <p:cNvCxnSpPr/>
          <p:nvPr/>
        </p:nvCxnSpPr>
        <p:spPr>
          <a:xfrm>
            <a:off x="155113" y="1505125"/>
            <a:ext cx="698327" cy="0"/>
          </a:xfrm>
          <a:prstGeom prst="line">
            <a:avLst/>
          </a:prstGeom>
          <a:ln w="34925">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cxnSp>
        <p:nvCxnSpPr>
          <p:cNvPr id="39" name="直接连接符 38"/>
          <p:cNvCxnSpPr/>
          <p:nvPr/>
        </p:nvCxnSpPr>
        <p:spPr>
          <a:xfrm>
            <a:off x="4967143" y="1518066"/>
            <a:ext cx="2666827" cy="0"/>
          </a:xfrm>
          <a:prstGeom prst="line">
            <a:avLst/>
          </a:prstGeom>
          <a:ln w="34925">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cxnSp>
        <p:nvCxnSpPr>
          <p:cNvPr id="42" name="直接连接符 41"/>
          <p:cNvCxnSpPr/>
          <p:nvPr/>
        </p:nvCxnSpPr>
        <p:spPr>
          <a:xfrm>
            <a:off x="212047" y="1717341"/>
            <a:ext cx="4128855" cy="0"/>
          </a:xfrm>
          <a:prstGeom prst="line">
            <a:avLst/>
          </a:prstGeom>
          <a:ln w="34925">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cxnSp>
        <p:nvCxnSpPr>
          <p:cNvPr id="45" name="直接连接符 44"/>
          <p:cNvCxnSpPr/>
          <p:nvPr/>
        </p:nvCxnSpPr>
        <p:spPr>
          <a:xfrm>
            <a:off x="4225925" y="3422679"/>
            <a:ext cx="3408045" cy="0"/>
          </a:xfrm>
          <a:prstGeom prst="line">
            <a:avLst/>
          </a:prstGeom>
          <a:ln w="34925">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cxnSp>
        <p:nvCxnSpPr>
          <p:cNvPr id="47" name="直接连接符 46"/>
          <p:cNvCxnSpPr/>
          <p:nvPr/>
        </p:nvCxnSpPr>
        <p:spPr>
          <a:xfrm>
            <a:off x="361315" y="4083918"/>
            <a:ext cx="5722853" cy="0"/>
          </a:xfrm>
          <a:prstGeom prst="line">
            <a:avLst/>
          </a:prstGeom>
          <a:ln w="34925">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cxnSp>
        <p:nvCxnSpPr>
          <p:cNvPr id="50" name="直接连接符 49"/>
          <p:cNvCxnSpPr/>
          <p:nvPr/>
        </p:nvCxnSpPr>
        <p:spPr>
          <a:xfrm>
            <a:off x="6084168" y="2715766"/>
            <a:ext cx="1512168" cy="0"/>
          </a:xfrm>
          <a:prstGeom prst="line">
            <a:avLst/>
          </a:prstGeom>
          <a:ln w="22225">
            <a:solidFill>
              <a:srgbClr val="00B0F0"/>
            </a:solidFill>
          </a:ln>
        </p:spPr>
        <p:style>
          <a:lnRef idx="3">
            <a:schemeClr val="accent2"/>
          </a:lnRef>
          <a:fillRef idx="0">
            <a:schemeClr val="accent2"/>
          </a:fillRef>
          <a:effectRef idx="2">
            <a:schemeClr val="accent2"/>
          </a:effectRef>
          <a:fontRef idx="minor">
            <a:schemeClr val="tx1"/>
          </a:fontRef>
        </p:style>
      </p:cxnSp>
      <p:cxnSp>
        <p:nvCxnSpPr>
          <p:cNvPr id="52" name="直接连接符 51"/>
          <p:cNvCxnSpPr/>
          <p:nvPr/>
        </p:nvCxnSpPr>
        <p:spPr>
          <a:xfrm>
            <a:off x="212047" y="2909570"/>
            <a:ext cx="4979713" cy="0"/>
          </a:xfrm>
          <a:prstGeom prst="line">
            <a:avLst/>
          </a:prstGeom>
          <a:ln w="22225">
            <a:solidFill>
              <a:srgbClr val="00B0F0"/>
            </a:solidFill>
          </a:ln>
        </p:spPr>
        <p:style>
          <a:lnRef idx="3">
            <a:schemeClr val="accent2"/>
          </a:lnRef>
          <a:fillRef idx="0">
            <a:schemeClr val="accent2"/>
          </a:fillRef>
          <a:effectRef idx="2">
            <a:schemeClr val="accent2"/>
          </a:effectRef>
          <a:fontRef idx="minor">
            <a:schemeClr val="tx1"/>
          </a:fontRef>
        </p:style>
      </p:cxnSp>
      <p:cxnSp>
        <p:nvCxnSpPr>
          <p:cNvPr id="54" name="直接连接符 53"/>
          <p:cNvCxnSpPr/>
          <p:nvPr/>
        </p:nvCxnSpPr>
        <p:spPr>
          <a:xfrm>
            <a:off x="4788024" y="4587974"/>
            <a:ext cx="2845946" cy="0"/>
          </a:xfrm>
          <a:prstGeom prst="line">
            <a:avLst/>
          </a:prstGeom>
          <a:ln w="3492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6" name="直接连接符 55"/>
          <p:cNvCxnSpPr/>
          <p:nvPr/>
        </p:nvCxnSpPr>
        <p:spPr>
          <a:xfrm>
            <a:off x="155113" y="4803998"/>
            <a:ext cx="4992951" cy="0"/>
          </a:xfrm>
          <a:prstGeom prst="line">
            <a:avLst/>
          </a:prstGeom>
          <a:ln w="3492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8" name="直接连接符 57"/>
          <p:cNvCxnSpPr/>
          <p:nvPr/>
        </p:nvCxnSpPr>
        <p:spPr>
          <a:xfrm>
            <a:off x="5191760" y="4803998"/>
            <a:ext cx="2477135" cy="0"/>
          </a:xfrm>
          <a:prstGeom prst="line">
            <a:avLst/>
          </a:prstGeom>
          <a:ln w="34925">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cxnSp>
        <p:nvCxnSpPr>
          <p:cNvPr id="60" name="直接连接符 59"/>
          <p:cNvCxnSpPr/>
          <p:nvPr/>
        </p:nvCxnSpPr>
        <p:spPr>
          <a:xfrm>
            <a:off x="155113" y="5092030"/>
            <a:ext cx="5208975" cy="0"/>
          </a:xfrm>
          <a:prstGeom prst="line">
            <a:avLst/>
          </a:prstGeom>
          <a:ln w="34925">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ox(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ox(in)">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ox(in)">
                                      <p:cBhvr>
                                        <p:cTn id="70" dur="2000"/>
                                        <p:tgtEl>
                                          <p:spTgt spid="19"/>
                                        </p:tgtEl>
                                      </p:cBhvr>
                                    </p:animEffect>
                                  </p:childTnLst>
                                </p:cTn>
                              </p:par>
                              <p:par>
                                <p:cTn id="71" presetID="4" presetClass="entr" presetSubtype="16"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box(in)">
                                      <p:cBhvr>
                                        <p:cTn id="73" dur="2000"/>
                                        <p:tgtEl>
                                          <p:spTgt spid="20"/>
                                        </p:tgtEl>
                                      </p:cBhvr>
                                    </p:animEffect>
                                  </p:childTnLst>
                                </p:cTn>
                              </p:par>
                              <p:par>
                                <p:cTn id="74" presetID="4" presetClass="entr" presetSubtype="16"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box(in)">
                                      <p:cBhvr>
                                        <p:cTn id="76" dur="2000"/>
                                        <p:tgtEl>
                                          <p:spTgt spid="21"/>
                                        </p:tgtEl>
                                      </p:cBhvr>
                                    </p:animEffect>
                                  </p:childTnLst>
                                </p:cTn>
                              </p:par>
                              <p:par>
                                <p:cTn id="77" presetID="4" presetClass="entr" presetSubtype="16"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box(in)">
                                      <p:cBhvr>
                                        <p:cTn id="79" dur="2000"/>
                                        <p:tgtEl>
                                          <p:spTgt spid="25"/>
                                        </p:tgtEl>
                                      </p:cBhvr>
                                    </p:animEffect>
                                  </p:childTnLst>
                                </p:cTn>
                              </p:par>
                              <p:par>
                                <p:cTn id="80" presetID="4" presetClass="entr" presetSubtype="16"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box(in)">
                                      <p:cBhvr>
                                        <p:cTn id="82" dur="20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box(in)">
                                      <p:cBhvr>
                                        <p:cTn id="87" dur="2000"/>
                                        <p:tgtEl>
                                          <p:spTgt spid="24"/>
                                        </p:tgtEl>
                                      </p:cBhvr>
                                    </p:animEffect>
                                  </p:childTnLst>
                                </p:cTn>
                              </p:par>
                              <p:par>
                                <p:cTn id="88" presetID="4" presetClass="entr" presetSubtype="16" fill="hold"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box(in)">
                                      <p:cBhvr>
                                        <p:cTn id="90" dur="20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box(in)">
                                      <p:cBhvr>
                                        <p:cTn id="95" dur="2000"/>
                                        <p:tgtEl>
                                          <p:spTgt spid="22"/>
                                        </p:tgtEl>
                                      </p:cBhvr>
                                    </p:animEffect>
                                  </p:childTnLst>
                                </p:cTn>
                              </p:par>
                              <p:par>
                                <p:cTn id="96" presetID="4" presetClass="entr" presetSubtype="16" fill="hold"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box(in)">
                                      <p:cBhvr>
                                        <p:cTn id="98" dur="2000"/>
                                        <p:tgtEl>
                                          <p:spTgt spid="23"/>
                                        </p:tgtEl>
                                      </p:cBhvr>
                                    </p:animEffect>
                                  </p:childTnLst>
                                </p:cTn>
                              </p:par>
                            </p:childTnLst>
                          </p:cTn>
                        </p:par>
                      </p:childTnLst>
                    </p:cTn>
                  </p:par>
                  <p:par>
                    <p:cTn id="99" fill="hold">
                      <p:stCondLst>
                        <p:cond delay="indefinite"/>
                      </p:stCondLst>
                      <p:childTnLst>
                        <p:par>
                          <p:cTn id="100" fill="hold">
                            <p:stCondLst>
                              <p:cond delay="0"/>
                            </p:stCondLst>
                            <p:childTnLst>
                              <p:par>
                                <p:cTn id="101" presetID="4" presetClass="entr" presetSubtype="16" fill="hold"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box(in)">
                                      <p:cBhvr>
                                        <p:cTn id="103" dur="2000"/>
                                        <p:tgtEl>
                                          <p:spTgt spid="29"/>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0"/>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7"/>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4" presetClass="entr" presetSubtype="16" fill="hold" nodeType="click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box(in)">
                                      <p:cBhvr>
                                        <p:cTn id="120" dur="2000"/>
                                        <p:tgtEl>
                                          <p:spTgt spid="32"/>
                                        </p:tgtEl>
                                      </p:cBhvr>
                                    </p:animEffect>
                                  </p:childTnLst>
                                </p:cTn>
                              </p:par>
                              <p:par>
                                <p:cTn id="121" presetID="1" presetClass="entr" presetSubtype="0" fill="hold" nodeType="withEffect">
                                  <p:stCondLst>
                                    <p:cond delay="0"/>
                                  </p:stCondLst>
                                  <p:childTnLst>
                                    <p:set>
                                      <p:cBhvr>
                                        <p:cTn id="122" dur="1" fill="hold">
                                          <p:stCondLst>
                                            <p:cond delay="0"/>
                                          </p:stCondLst>
                                        </p:cTn>
                                        <p:tgtEl>
                                          <p:spTgt spid="3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35"/>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3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3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2"/>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45"/>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47"/>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58"/>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60"/>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50"/>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52"/>
                                        </p:tgtEl>
                                        <p:attrNameLst>
                                          <p:attrName>style.visibility</p:attrName>
                                        </p:attrNameLst>
                                      </p:cBhvr>
                                      <p:to>
                                        <p:strVal val="visible"/>
                                      </p:to>
                                    </p:set>
                                  </p:childTnLst>
                                </p:cTn>
                              </p:par>
                              <p:par>
                                <p:cTn id="155" presetID="4" presetClass="entr" presetSubtype="16" fill="hold" nodeType="with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box(in)">
                                      <p:cBhvr>
                                        <p:cTn id="157" dur="2000"/>
                                        <p:tgtEl>
                                          <p:spTgt spid="54"/>
                                        </p:tgtEl>
                                      </p:cBhvr>
                                    </p:animEffect>
                                  </p:childTnLst>
                                </p:cTn>
                              </p:par>
                              <p:par>
                                <p:cTn id="158" presetID="4" presetClass="entr" presetSubtype="16" fill="hold" nodeType="withEffect">
                                  <p:stCondLst>
                                    <p:cond delay="0"/>
                                  </p:stCondLst>
                                  <p:childTnLst>
                                    <p:set>
                                      <p:cBhvr>
                                        <p:cTn id="159" dur="1" fill="hold">
                                          <p:stCondLst>
                                            <p:cond delay="0"/>
                                          </p:stCondLst>
                                        </p:cTn>
                                        <p:tgtEl>
                                          <p:spTgt spid="56"/>
                                        </p:tgtEl>
                                        <p:attrNameLst>
                                          <p:attrName>style.visibility</p:attrName>
                                        </p:attrNameLst>
                                      </p:cBhvr>
                                      <p:to>
                                        <p:strVal val="visible"/>
                                      </p:to>
                                    </p:set>
                                    <p:animEffect transition="in" filter="box(in)">
                                      <p:cBhvr>
                                        <p:cTn id="160"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p:bldP spid="12" grpId="1"/>
      <p:bldP spid="13" grpId="0" bldLvl="0" animBg="1"/>
      <p:bldP spid="13" grpId="1" animBg="1"/>
      <p:bldP spid="14" grpId="0" bldLvl="0" animBg="1"/>
      <p:bldP spid="14" grpId="1" animBg="1"/>
      <p:bldP spid="15" grpId="0" bldLvl="0" animBg="1"/>
      <p:bldP spid="15" grpId="1" animBg="1"/>
      <p:bldP spid="16" grpId="0" bldLvl="0" animBg="1"/>
      <p:bldP spid="16" grpId="1" animBg="1"/>
      <p:bldP spid="5" grpId="0"/>
      <p:bldP spid="5" grpId="1"/>
      <p:bldP spid="3" grpId="0" bldLvl="0" animBg="1"/>
      <p:bldP spid="3" grpId="1" animBg="1"/>
      <p:bldP spid="4" grpId="0" bldLvl="0" animBg="1"/>
      <p:bldP spid="4" grpId="1" animBg="1"/>
      <p:bldP spid="8" grpId="0" bldLvl="0" animBg="1"/>
      <p:bldP spid="8" grpId="1" animBg="1"/>
      <p:bldP spid="10" grpId="0" bldLvl="0" animBg="1"/>
      <p:bldP spid="10" grpId="1" animBg="1"/>
      <p:bldP spid="17" grpId="0" bldLvl="0" animBg="1"/>
      <p:bldP spid="17" grpId="1" animBg="1"/>
      <p:bldP spid="18" grpId="0" bldLvl="0" animBg="1"/>
      <p:bldP spid="18" grpId="1" animBg="1"/>
      <p:bldP spid="30" grpId="0" animBg="1"/>
      <p:bldP spid="30" grpId="1" animBg="1"/>
      <p:bldP spid="31" grpId="0" bldLvl="0" animBg="1"/>
      <p:bldP spid="3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759550" y="-149350"/>
            <a:ext cx="2266950" cy="1225550"/>
            <a:chOff x="-246" y="2161"/>
            <a:chExt cx="3570" cy="1930"/>
          </a:xfrm>
        </p:grpSpPr>
        <p:pic>
          <p:nvPicPr>
            <p:cNvPr id="8" name="图片 7" descr="5c7524b801b89"/>
            <p:cNvPicPr>
              <a:picLocks noChangeAspect="1"/>
            </p:cNvPicPr>
            <p:nvPr/>
          </p:nvPicPr>
          <p:blipFill>
            <a:blip r:embed="rId1"/>
            <a:stretch>
              <a:fillRect/>
            </a:stretch>
          </p:blipFill>
          <p:spPr>
            <a:xfrm>
              <a:off x="-246" y="2161"/>
              <a:ext cx="3571" cy="1930"/>
            </a:xfrm>
            <a:prstGeom prst="rect">
              <a:avLst/>
            </a:prstGeom>
          </p:spPr>
        </p:pic>
        <p:sp>
          <p:nvSpPr>
            <p:cNvPr id="9" name="文本框 8"/>
            <p:cNvSpPr txBox="1"/>
            <p:nvPr/>
          </p:nvSpPr>
          <p:spPr>
            <a:xfrm rot="20700000">
              <a:off x="-27" y="2715"/>
              <a:ext cx="2909" cy="822"/>
            </a:xfrm>
            <a:prstGeom prst="rect">
              <a:avLst/>
            </a:prstGeom>
            <a:noFill/>
          </p:spPr>
          <p:txBody>
            <a:bodyPr wrap="square" rtlCol="0">
              <a:spAutoFit/>
              <a:scene3d>
                <a:camera prst="orthographicFront"/>
                <a:lightRig rig="threePt" dir="t"/>
              </a:scene3d>
            </a:bodyPr>
            <a:lstStyle/>
            <a:p>
              <a:r>
                <a:rPr lang="en-US" altLang="zh-CN" sz="2800" b="1">
                  <a:ln w="9525">
                    <a:solidFill>
                      <a:schemeClr val="bg1"/>
                    </a:solidFill>
                    <a:prstDash val="solid"/>
                  </a:ln>
                  <a:solidFill>
                    <a:schemeClr val="tx1"/>
                  </a:solidFill>
                  <a:effectLst>
                    <a:outerShdw blurRad="12700" dist="38100" dir="2700000" algn="tl" rotWithShape="0">
                      <a:schemeClr val="bg1">
                        <a:lumMod val="50000"/>
                      </a:schemeClr>
                    </a:outerShdw>
                  </a:effectLst>
                </a:rPr>
                <a:t>personality</a:t>
              </a:r>
              <a:endParaRPr lang="en-US" altLang="zh-CN" sz="2800" b="1">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graphicFrame>
        <p:nvGraphicFramePr>
          <p:cNvPr id="5" name="表格 4"/>
          <p:cNvGraphicFramePr/>
          <p:nvPr/>
        </p:nvGraphicFramePr>
        <p:xfrm>
          <a:off x="106045" y="83820"/>
          <a:ext cx="4519295" cy="3918585"/>
        </p:xfrm>
        <a:graphic>
          <a:graphicData uri="http://schemas.openxmlformats.org/drawingml/2006/table">
            <a:tbl>
              <a:tblPr firstRow="1" bandRow="1">
                <a:tableStyleId>{5C22544A-7EE6-4342-B048-85BDC9FD1C3A}</a:tableStyleId>
              </a:tblPr>
              <a:tblGrid>
                <a:gridCol w="382270"/>
                <a:gridCol w="4137025"/>
              </a:tblGrid>
              <a:tr h="1371600">
                <a:tc rowSpan="3">
                  <a:txBody>
                    <a:bodyPr/>
                    <a:lstStyle/>
                    <a:p>
                      <a:pPr algn="l">
                        <a:lnSpc>
                          <a:spcPct val="100000"/>
                        </a:lnSpc>
                        <a:buClrTx/>
                        <a:buSzTx/>
                        <a:buNone/>
                      </a:pPr>
                      <a:r>
                        <a:rPr lang="en-US" altLang="zh-CN" sz="2000" b="0">
                          <a:solidFill>
                            <a:srgbClr val="FF0000"/>
                          </a:solidFill>
                          <a:cs typeface="+mn-lt"/>
                          <a:sym typeface="+mn-ea"/>
                        </a:rPr>
                        <a:t>“I”</a:t>
                      </a:r>
                      <a:endParaRPr lang="en-US" altLang="zh-CN" sz="2000" b="0">
                        <a:solidFill>
                          <a:srgbClr val="FF0000"/>
                        </a:solidFill>
                        <a:cs typeface="+mn-lt"/>
                        <a:sym typeface="+mn-ea"/>
                      </a:endParaRPr>
                    </a:p>
                  </a:txBody>
                  <a:tcPr anchor="ctr">
                    <a:solidFill>
                      <a:schemeClr val="accent5">
                        <a:lumMod val="20000"/>
                        <a:lumOff val="80000"/>
                      </a:schemeClr>
                    </a:solidFill>
                  </a:tcPr>
                </a:tc>
                <a:tc>
                  <a:txBody>
                    <a:bodyPr/>
                    <a:lstStyle/>
                    <a:p>
                      <a:pPr marL="285750" indent="-285750" algn="l">
                        <a:lnSpc>
                          <a:spcPct val="100000"/>
                        </a:lnSpc>
                        <a:buClrTx/>
                        <a:buSzTx/>
                        <a:buFont typeface="Arial" panose="020B0604020202020204" pitchFamily="34" charset="0"/>
                        <a:buChar char="•"/>
                      </a:pPr>
                      <a:r>
                        <a:rPr lang="en-US" altLang="zh-CN" sz="1400" b="0">
                          <a:solidFill>
                            <a:schemeClr val="dk1"/>
                          </a:solidFill>
                          <a:latin typeface="Cambria" panose="02040503050406030204" charset="0"/>
                          <a:cs typeface="Cambria" panose="02040503050406030204" charset="0"/>
                          <a:sym typeface="+mn-ea"/>
                        </a:rPr>
                        <a:t>“</a:t>
                      </a:r>
                      <a:r>
                        <a:rPr lang="zh-CN" altLang="en-US" sz="1400" b="1">
                          <a:solidFill>
                            <a:srgbClr val="00B050"/>
                          </a:solidFill>
                          <a:latin typeface="Cambria" panose="02040503050406030204" charset="0"/>
                          <a:cs typeface="Cambria" panose="02040503050406030204" charset="0"/>
                          <a:sym typeface="+mn-ea"/>
                        </a:rPr>
                        <a:t>Ow!Ow!</a:t>
                      </a:r>
                      <a:r>
                        <a:rPr lang="en-US" altLang="zh-CN" sz="1400" b="0">
                          <a:solidFill>
                            <a:schemeClr val="dk1"/>
                          </a:solidFill>
                          <a:latin typeface="Cambria" panose="02040503050406030204" charset="0"/>
                          <a:cs typeface="Cambria" panose="02040503050406030204" charset="0"/>
                          <a:sym typeface="+mn-ea"/>
                        </a:rPr>
                        <a:t>”</a:t>
                      </a:r>
                      <a:r>
                        <a:rPr lang="zh-CN" altLang="en-US" sz="1400" b="0">
                          <a:solidFill>
                            <a:schemeClr val="dk1"/>
                          </a:solidFill>
                          <a:latin typeface="Cambria" panose="02040503050406030204" charset="0"/>
                          <a:cs typeface="Cambria" panose="02040503050406030204" charset="0"/>
                          <a:sym typeface="+mn-ea"/>
                        </a:rPr>
                        <a:t> I shouted as...</a:t>
                      </a:r>
                      <a:endParaRPr lang="zh-CN" altLang="en-US" sz="1400" b="0">
                        <a:solidFill>
                          <a:schemeClr val="dk1"/>
                        </a:solidFill>
                        <a:latin typeface="Cambria" panose="02040503050406030204" charset="0"/>
                        <a:cs typeface="Cambria" panose="02040503050406030204" charset="0"/>
                        <a:sym typeface="+mn-ea"/>
                      </a:endParaRPr>
                    </a:p>
                    <a:p>
                      <a:pPr marL="285750" indent="-285750" algn="l">
                        <a:lnSpc>
                          <a:spcPct val="100000"/>
                        </a:lnSpc>
                        <a:buClrTx/>
                        <a:buSzTx/>
                        <a:buFont typeface="Arial" panose="020B0604020202020204" pitchFamily="34" charset="0"/>
                        <a:buChar char="•"/>
                      </a:pPr>
                      <a:r>
                        <a:rPr lang="en-US" altLang="zh-CN" sz="1400" b="0">
                          <a:solidFill>
                            <a:schemeClr val="dk1"/>
                          </a:solidFill>
                          <a:latin typeface="Cambria" panose="02040503050406030204" charset="0"/>
                          <a:cs typeface="Cambria" panose="02040503050406030204" charset="0"/>
                          <a:sym typeface="+mn-ea"/>
                        </a:rPr>
                        <a:t>“</a:t>
                      </a:r>
                      <a:r>
                        <a:rPr lang="zh-CN" altLang="en-US" sz="1400" b="1">
                          <a:solidFill>
                            <a:srgbClr val="00B050"/>
                          </a:solidFill>
                          <a:latin typeface="Cambria" panose="02040503050406030204" charset="0"/>
                          <a:cs typeface="Cambria" panose="02040503050406030204" charset="0"/>
                          <a:sym typeface="+mn-ea"/>
                        </a:rPr>
                        <a:t>Something in my shoe is biting me</a:t>
                      </a:r>
                      <a:r>
                        <a:rPr lang="zh-CN" altLang="en-US" sz="1400" b="0">
                          <a:solidFill>
                            <a:schemeClr val="dk1"/>
                          </a:solidFill>
                          <a:latin typeface="Cambria" panose="02040503050406030204" charset="0"/>
                          <a:cs typeface="Cambria" panose="02040503050406030204" charset="0"/>
                          <a:sym typeface="+mn-ea"/>
                        </a:rPr>
                        <a:t>,</a:t>
                      </a:r>
                      <a:r>
                        <a:rPr lang="en-US" altLang="zh-CN" sz="1400" b="0">
                          <a:solidFill>
                            <a:schemeClr val="dk1"/>
                          </a:solidFill>
                          <a:latin typeface="Cambria" panose="02040503050406030204" charset="0"/>
                          <a:cs typeface="Cambria" panose="02040503050406030204" charset="0"/>
                          <a:sym typeface="+mn-ea"/>
                        </a:rPr>
                        <a:t>”</a:t>
                      </a:r>
                      <a:r>
                        <a:rPr lang="zh-CN" altLang="en-US" sz="1400" b="0">
                          <a:solidFill>
                            <a:schemeClr val="dk1"/>
                          </a:solidFill>
                          <a:latin typeface="Cambria" panose="02040503050406030204" charset="0"/>
                          <a:cs typeface="Cambria" panose="02040503050406030204" charset="0"/>
                          <a:sym typeface="+mn-ea"/>
                        </a:rPr>
                        <a:t> I </a:t>
                      </a:r>
                      <a:r>
                        <a:rPr lang="zh-CN" altLang="en-US" sz="1400" i="1">
                          <a:solidFill>
                            <a:srgbClr val="1D41D5"/>
                          </a:solidFill>
                          <a:latin typeface="Cambria" panose="02040503050406030204" charset="0"/>
                          <a:cs typeface="Cambria" panose="02040503050406030204" charset="0"/>
                          <a:sym typeface="+mn-ea"/>
                        </a:rPr>
                        <a:t>screamed</a:t>
                      </a:r>
                      <a:r>
                        <a:rPr lang="zh-CN" altLang="en-US" sz="1400" b="0">
                          <a:solidFill>
                            <a:schemeClr val="dk1"/>
                          </a:solidFill>
                          <a:latin typeface="Cambria" panose="02040503050406030204" charset="0"/>
                          <a:cs typeface="Cambria" panose="02040503050406030204" charset="0"/>
                          <a:sym typeface="+mn-ea"/>
                        </a:rPr>
                        <a:t>.</a:t>
                      </a:r>
                      <a:endParaRPr lang="zh-CN" altLang="en-US" sz="1400" b="0">
                        <a:solidFill>
                          <a:schemeClr val="dk1"/>
                        </a:solidFill>
                        <a:latin typeface="Cambria" panose="02040503050406030204" charset="0"/>
                        <a:cs typeface="Cambria" panose="02040503050406030204" charset="0"/>
                        <a:sym typeface="+mn-ea"/>
                      </a:endParaRPr>
                    </a:p>
                    <a:p>
                      <a:pPr marL="285750" indent="-285750" algn="l">
                        <a:lnSpc>
                          <a:spcPct val="100000"/>
                        </a:lnSpc>
                        <a:buClrTx/>
                        <a:buSzTx/>
                        <a:buFont typeface="Arial" panose="020B0604020202020204" pitchFamily="34" charset="0"/>
                        <a:buChar char="•"/>
                      </a:pPr>
                      <a:r>
                        <a:rPr lang="zh-CN" altLang="en-US" sz="1400" b="0">
                          <a:solidFill>
                            <a:schemeClr val="dk1"/>
                          </a:solidFill>
                          <a:latin typeface="Cambria" panose="02040503050406030204" charset="0"/>
                          <a:cs typeface="Cambria" panose="02040503050406030204" charset="0"/>
                          <a:sym typeface="+mn-ea"/>
                        </a:rPr>
                        <a:t>I </a:t>
                      </a:r>
                      <a:r>
                        <a:rPr lang="zh-CN" altLang="en-US" sz="1400" i="1">
                          <a:solidFill>
                            <a:srgbClr val="1D41D5"/>
                          </a:solidFill>
                          <a:latin typeface="Cambria" panose="02040503050406030204" charset="0"/>
                          <a:cs typeface="Cambria" panose="02040503050406030204" charset="0"/>
                          <a:sym typeface="+mn-ea"/>
                        </a:rPr>
                        <a:t>yelped</a:t>
                      </a:r>
                      <a:r>
                        <a:rPr lang="zh-CN" altLang="en-US" sz="1400">
                          <a:solidFill>
                            <a:srgbClr val="00B050"/>
                          </a:solidFill>
                          <a:latin typeface="Cambria" panose="02040503050406030204" charset="0"/>
                          <a:cs typeface="Cambria" panose="02040503050406030204" charset="0"/>
                          <a:sym typeface="+mn-ea"/>
                        </a:rPr>
                        <a:t> </a:t>
                      </a:r>
                      <a:r>
                        <a:rPr lang="zh-CN" altLang="en-US" sz="1400" b="0">
                          <a:solidFill>
                            <a:schemeClr val="dk1"/>
                          </a:solidFill>
                          <a:latin typeface="Cambria" panose="02040503050406030204" charset="0"/>
                          <a:cs typeface="Cambria" panose="02040503050406030204" charset="0"/>
                          <a:sym typeface="+mn-ea"/>
                        </a:rPr>
                        <a:t>in pain.</a:t>
                      </a:r>
                      <a:endParaRPr lang="zh-CN" altLang="en-US" sz="1400" b="0">
                        <a:solidFill>
                          <a:schemeClr val="dk1"/>
                        </a:solidFill>
                        <a:latin typeface="Cambria" panose="02040503050406030204" charset="0"/>
                        <a:cs typeface="Cambria" panose="02040503050406030204" charset="0"/>
                        <a:sym typeface="+mn-ea"/>
                      </a:endParaRPr>
                    </a:p>
                    <a:p>
                      <a:pPr marL="285750" indent="-285750" algn="l">
                        <a:lnSpc>
                          <a:spcPct val="100000"/>
                        </a:lnSpc>
                        <a:buClrTx/>
                        <a:buSzTx/>
                        <a:buFont typeface="Arial" panose="020B0604020202020204" pitchFamily="34" charset="0"/>
                        <a:buChar char="•"/>
                      </a:pPr>
                      <a:r>
                        <a:rPr lang="zh-CN" altLang="en-US" sz="1400" b="0">
                          <a:solidFill>
                            <a:schemeClr val="dk1"/>
                          </a:solidFill>
                          <a:latin typeface="Cambria" panose="02040503050406030204" charset="0"/>
                          <a:cs typeface="Cambria" panose="02040503050406030204" charset="0"/>
                          <a:sym typeface="+mn-ea"/>
                        </a:rPr>
                        <a:t>... each time the thing in my shoe stung me, I would </a:t>
                      </a:r>
                      <a:r>
                        <a:rPr lang="zh-CN" altLang="en-US" sz="1400" b="1" i="1">
                          <a:solidFill>
                            <a:srgbClr val="1D41D5"/>
                          </a:solidFill>
                          <a:latin typeface="Cambria" panose="02040503050406030204" charset="0"/>
                          <a:cs typeface="Cambria" panose="02040503050406030204" charset="0"/>
                          <a:sym typeface="+mn-ea"/>
                        </a:rPr>
                        <a:t>let out aloud</a:t>
                      </a:r>
                      <a:r>
                        <a:rPr lang="zh-CN" altLang="en-US" sz="1400" b="0">
                          <a:solidFill>
                            <a:schemeClr val="dk1"/>
                          </a:solidFill>
                          <a:latin typeface="Cambria" panose="02040503050406030204" charset="0"/>
                          <a:cs typeface="Cambria" panose="02040503050406030204" charset="0"/>
                          <a:sym typeface="+mn-ea"/>
                        </a:rPr>
                        <a:t>, </a:t>
                      </a:r>
                      <a:r>
                        <a:rPr lang="en-US" altLang="zh-CN" sz="1400" b="0">
                          <a:solidFill>
                            <a:schemeClr val="dk1"/>
                          </a:solidFill>
                          <a:latin typeface="Cambria" panose="02040503050406030204" charset="0"/>
                          <a:cs typeface="Cambria" panose="02040503050406030204" charset="0"/>
                          <a:sym typeface="+mn-ea"/>
                        </a:rPr>
                        <a:t>“</a:t>
                      </a:r>
                      <a:r>
                        <a:rPr lang="zh-CN" altLang="en-US" sz="1400">
                          <a:solidFill>
                            <a:srgbClr val="00B050"/>
                          </a:solidFill>
                          <a:latin typeface="Cambria" panose="02040503050406030204" charset="0"/>
                          <a:cs typeface="Cambria" panose="02040503050406030204" charset="0"/>
                          <a:sym typeface="+mn-ea"/>
                        </a:rPr>
                        <a:t>Oh, oh, oh!</a:t>
                      </a:r>
                      <a:r>
                        <a:rPr lang="en-US" altLang="zh-CN" sz="1400" b="0">
                          <a:solidFill>
                            <a:schemeClr val="dk1"/>
                          </a:solidFill>
                          <a:latin typeface="Cambria" panose="02040503050406030204" charset="0"/>
                          <a:cs typeface="Cambria" panose="02040503050406030204" charset="0"/>
                          <a:sym typeface="+mn-ea"/>
                        </a:rPr>
                        <a:t>”</a:t>
                      </a:r>
                      <a:r>
                        <a:rPr lang="zh-CN" altLang="en-US" sz="1400" b="0">
                          <a:solidFill>
                            <a:schemeClr val="dk1"/>
                          </a:solidFill>
                          <a:latin typeface="Cambria" panose="02040503050406030204" charset="0"/>
                          <a:cs typeface="Cambria" panose="02040503050406030204" charset="0"/>
                          <a:sym typeface="+mn-ea"/>
                        </a:rPr>
                        <a:t> </a:t>
                      </a:r>
                      <a:endParaRPr lang="zh-CN" altLang="en-US" sz="1400" b="0">
                        <a:solidFill>
                          <a:schemeClr val="dk1"/>
                        </a:solidFill>
                        <a:latin typeface="Cambria" panose="02040503050406030204" charset="0"/>
                        <a:cs typeface="Cambria" panose="02040503050406030204" charset="0"/>
                        <a:sym typeface="+mn-ea"/>
                      </a:endParaRPr>
                    </a:p>
                  </a:txBody>
                  <a:tcPr anchor="ctr">
                    <a:solidFill>
                      <a:schemeClr val="accent5">
                        <a:lumMod val="20000"/>
                        <a:lumOff val="80000"/>
                      </a:schemeClr>
                    </a:solidFill>
                  </a:tcPr>
                </a:tc>
              </a:tr>
              <a:tr h="944880">
                <a:tc vMerge="1">
                  <a:tcPr/>
                </a:tc>
                <a:tc>
                  <a:txBody>
                    <a:bodyPr/>
                    <a:lstStyle/>
                    <a:p>
                      <a:pPr marL="285750" indent="-285750" algn="l">
                        <a:lnSpc>
                          <a:spcPct val="100000"/>
                        </a:lnSpc>
                        <a:buFont typeface="Arial" panose="020B0604020202020204" pitchFamily="34" charset="0"/>
                        <a:buChar char="•"/>
                      </a:pPr>
                      <a:r>
                        <a:rPr lang="zh-CN" altLang="en-US" sz="1400">
                          <a:latin typeface="Cambria" panose="02040503050406030204" charset="0"/>
                          <a:cs typeface="Cambria" panose="02040503050406030204" charset="0"/>
                          <a:sym typeface="+mn-ea"/>
                        </a:rPr>
                        <a:t>I </a:t>
                      </a:r>
                      <a:r>
                        <a:rPr lang="zh-CN" altLang="en-US" sz="1400" b="1">
                          <a:solidFill>
                            <a:srgbClr val="00B050"/>
                          </a:solidFill>
                          <a:latin typeface="Cambria" panose="02040503050406030204" charset="0"/>
                          <a:cs typeface="Cambria" panose="02040503050406030204" charset="0"/>
                          <a:sym typeface="+mn-ea"/>
                        </a:rPr>
                        <a:t>did my best to </a:t>
                      </a:r>
                      <a:r>
                        <a:rPr lang="zh-CN" altLang="en-US" sz="1400" b="1" i="1">
                          <a:solidFill>
                            <a:srgbClr val="1D41D5"/>
                          </a:solidFill>
                          <a:latin typeface="Cambria" panose="02040503050406030204" charset="0"/>
                          <a:cs typeface="Cambria" panose="02040503050406030204" charset="0"/>
                          <a:sym typeface="+mn-ea"/>
                        </a:rPr>
                        <a:t>hold back</a:t>
                      </a:r>
                      <a:r>
                        <a:rPr lang="zh-CN" altLang="en-US" sz="1400" b="1">
                          <a:solidFill>
                            <a:srgbClr val="00B050"/>
                          </a:solidFill>
                          <a:latin typeface="Cambria" panose="02040503050406030204" charset="0"/>
                          <a:cs typeface="Cambria" panose="02040503050406030204" charset="0"/>
                          <a:sym typeface="+mn-ea"/>
                        </a:rPr>
                        <a:t> my tears</a:t>
                      </a:r>
                      <a:r>
                        <a:rPr lang="zh-CN" altLang="en-US" sz="1400">
                          <a:latin typeface="Cambria" panose="02040503050406030204" charset="0"/>
                          <a:cs typeface="Cambria" panose="02040503050406030204" charset="0"/>
                          <a:sym typeface="+mn-ea"/>
                        </a:rPr>
                        <a:t>.</a:t>
                      </a:r>
                      <a:endParaRPr lang="zh-CN" altLang="en-US" sz="1400">
                        <a:latin typeface="Cambria" panose="02040503050406030204" charset="0"/>
                        <a:cs typeface="Cambria" panose="02040503050406030204" charset="0"/>
                        <a:sym typeface="+mn-ea"/>
                      </a:endParaRPr>
                    </a:p>
                    <a:p>
                      <a:pPr marL="285750" indent="-285750" algn="l">
                        <a:lnSpc>
                          <a:spcPct val="100000"/>
                        </a:lnSpc>
                        <a:buFont typeface="Arial" panose="020B0604020202020204" pitchFamily="34" charset="0"/>
                        <a:buChar char="•"/>
                      </a:pPr>
                      <a:r>
                        <a:rPr lang="zh-CN" altLang="en-US" sz="1400" b="1">
                          <a:solidFill>
                            <a:srgbClr val="00B050"/>
                          </a:solidFill>
                          <a:latin typeface="Cambria" panose="02040503050406030204" charset="0"/>
                          <a:cs typeface="Cambria" panose="02040503050406030204" charset="0"/>
                          <a:sym typeface="+mn-ea"/>
                        </a:rPr>
                        <a:t>Tears raced down </a:t>
                      </a:r>
                      <a:r>
                        <a:rPr lang="zh-CN" altLang="en-US" sz="1400">
                          <a:latin typeface="Cambria" panose="02040503050406030204" charset="0"/>
                          <a:cs typeface="Cambria" panose="02040503050406030204" charset="0"/>
                          <a:sym typeface="+mn-ea"/>
                        </a:rPr>
                        <a:t>my </a:t>
                      </a:r>
                      <a:r>
                        <a:rPr lang="zh-CN" altLang="en-US" sz="1400" b="1" i="1">
                          <a:solidFill>
                            <a:srgbClr val="1D41D5"/>
                          </a:solidFill>
                          <a:latin typeface="Cambria" panose="02040503050406030204" charset="0"/>
                          <a:cs typeface="Cambria" panose="02040503050406030204" charset="0"/>
                          <a:sym typeface="+mn-ea"/>
                        </a:rPr>
                        <a:t>twisted </a:t>
                      </a:r>
                      <a:r>
                        <a:rPr lang="zh-CN" altLang="en-US" sz="1400" b="1">
                          <a:solidFill>
                            <a:srgbClr val="00B050"/>
                          </a:solidFill>
                          <a:latin typeface="Cambria" panose="02040503050406030204" charset="0"/>
                          <a:cs typeface="Cambria" panose="02040503050406030204" charset="0"/>
                          <a:sym typeface="+mn-ea"/>
                        </a:rPr>
                        <a:t>face</a:t>
                      </a:r>
                      <a:r>
                        <a:rPr lang="zh-CN" altLang="en-US" sz="1400">
                          <a:latin typeface="Cambria" panose="02040503050406030204" charset="0"/>
                          <a:cs typeface="Cambria" panose="02040503050406030204" charset="0"/>
                          <a:sym typeface="+mn-ea"/>
                        </a:rPr>
                        <a:t>.</a:t>
                      </a:r>
                      <a:endParaRPr lang="zh-CN" altLang="en-US" sz="1400">
                        <a:latin typeface="Cambria" panose="02040503050406030204" charset="0"/>
                        <a:cs typeface="Cambria" panose="02040503050406030204" charset="0"/>
                        <a:sym typeface="+mn-ea"/>
                      </a:endParaRPr>
                    </a:p>
                    <a:p>
                      <a:pPr marL="285750" indent="-285750" algn="l">
                        <a:lnSpc>
                          <a:spcPct val="100000"/>
                        </a:lnSpc>
                        <a:buFont typeface="Arial" panose="020B0604020202020204" pitchFamily="34" charset="0"/>
                        <a:buChar char="•"/>
                      </a:pPr>
                      <a:r>
                        <a:rPr lang="en-US" altLang="zh-CN" sz="1400">
                          <a:latin typeface="Cambria" panose="02040503050406030204" charset="0"/>
                          <a:cs typeface="Cambria" panose="02040503050406030204" charset="0"/>
                          <a:sym typeface="+mn-ea"/>
                        </a:rPr>
                        <a:t>... </a:t>
                      </a:r>
                      <a:r>
                        <a:rPr lang="zh-CN" altLang="en-US" sz="1400">
                          <a:latin typeface="Cambria" panose="02040503050406030204" charset="0"/>
                          <a:cs typeface="Cambria" panose="02040503050406030204" charset="0"/>
                          <a:sym typeface="+mn-ea"/>
                        </a:rPr>
                        <a:t>when I </a:t>
                      </a:r>
                      <a:r>
                        <a:rPr lang="zh-CN" altLang="en-US" sz="1400" b="1" i="1">
                          <a:solidFill>
                            <a:srgbClr val="1D41D5"/>
                          </a:solidFill>
                          <a:latin typeface="Cambria" panose="02040503050406030204" charset="0"/>
                          <a:cs typeface="Cambria" panose="02040503050406030204" charset="0"/>
                          <a:sym typeface="+mn-ea"/>
                        </a:rPr>
                        <a:t>saw </a:t>
                      </a:r>
                      <a:r>
                        <a:rPr lang="zh-CN" altLang="en-US" sz="1400">
                          <a:latin typeface="Cambria" panose="02040503050406030204" charset="0"/>
                          <a:cs typeface="Cambria" panose="02040503050406030204" charset="0"/>
                          <a:sym typeface="+mn-ea"/>
                        </a:rPr>
                        <a:t>the hole. I </a:t>
                      </a:r>
                      <a:r>
                        <a:rPr lang="zh-CN" altLang="en-US" sz="1400" b="1" i="1">
                          <a:solidFill>
                            <a:srgbClr val="1D41D5"/>
                          </a:solidFill>
                          <a:latin typeface="Cambria" panose="02040503050406030204" charset="0"/>
                          <a:cs typeface="Cambria" panose="02040503050406030204" charset="0"/>
                          <a:sym typeface="+mn-ea"/>
                        </a:rPr>
                        <a:t>grabbed </a:t>
                      </a:r>
                      <a:r>
                        <a:rPr lang="zh-CN" altLang="en-US" sz="1400">
                          <a:latin typeface="Cambria" panose="02040503050406030204" charset="0"/>
                          <a:cs typeface="Cambria" panose="02040503050406030204" charset="0"/>
                          <a:sym typeface="+mn-ea"/>
                        </a:rPr>
                        <a:t>the shoe and </a:t>
                      </a:r>
                      <a:r>
                        <a:rPr lang="zh-CN" altLang="en-US" sz="1400" b="1" i="1">
                          <a:solidFill>
                            <a:srgbClr val="1D41D5"/>
                          </a:solidFill>
                          <a:latin typeface="Cambria" panose="02040503050406030204" charset="0"/>
                          <a:cs typeface="Cambria" panose="02040503050406030204" charset="0"/>
                          <a:sym typeface="+mn-ea"/>
                        </a:rPr>
                        <a:t>pulled on </a:t>
                      </a:r>
                      <a:r>
                        <a:rPr lang="zh-CN" altLang="en-US" sz="1400">
                          <a:latin typeface="Cambria" panose="02040503050406030204" charset="0"/>
                          <a:cs typeface="Cambria" panose="02040503050406030204" charset="0"/>
                          <a:sym typeface="+mn-ea"/>
                        </a:rPr>
                        <a:t>and </a:t>
                      </a:r>
                      <a:r>
                        <a:rPr lang="zh-CN" altLang="en-US" sz="1400" b="1" i="1">
                          <a:solidFill>
                            <a:srgbClr val="1D41D5"/>
                          </a:solidFill>
                          <a:latin typeface="Cambria" panose="02040503050406030204" charset="0"/>
                          <a:cs typeface="Cambria" panose="02040503050406030204" charset="0"/>
                          <a:sym typeface="+mn-ea"/>
                        </a:rPr>
                        <a:t>held </a:t>
                      </a:r>
                      <a:r>
                        <a:rPr lang="zh-CN" altLang="en-US" sz="1400">
                          <a:latin typeface="Cambria" panose="02040503050406030204" charset="0"/>
                          <a:cs typeface="Cambria" panose="02040503050406030204" charset="0"/>
                          <a:sym typeface="+mn-ea"/>
                        </a:rPr>
                        <a:t>it.</a:t>
                      </a:r>
                      <a:endParaRPr lang="en-US" altLang="zh-CN" sz="1400">
                        <a:latin typeface="Cambria" panose="02040503050406030204" charset="0"/>
                        <a:cs typeface="Cambria" panose="02040503050406030204" charset="0"/>
                        <a:sym typeface="+mn-ea"/>
                      </a:endParaRPr>
                    </a:p>
                  </a:txBody>
                  <a:tcPr anchor="ctr">
                    <a:solidFill>
                      <a:schemeClr val="accent5">
                        <a:lumMod val="20000"/>
                        <a:lumOff val="80000"/>
                      </a:schemeClr>
                    </a:solidFill>
                  </a:tcPr>
                </a:tc>
              </a:tr>
              <a:tr h="1602105">
                <a:tc vMerge="1">
                  <a:tcPr/>
                </a:tc>
                <a:tc>
                  <a:txBody>
                    <a:bodyPr/>
                    <a:lstStyle/>
                    <a:p>
                      <a:pPr marL="285750" indent="-285750" algn="l">
                        <a:lnSpc>
                          <a:spcPct val="100000"/>
                        </a:lnSpc>
                        <a:buFont typeface="Arial" panose="020B0604020202020204" pitchFamily="34" charset="0"/>
                        <a:buChar char="•"/>
                      </a:pPr>
                      <a:r>
                        <a:rPr lang="zh-CN" altLang="en-US" sz="1400">
                          <a:latin typeface="Cambria" panose="02040503050406030204" charset="0"/>
                          <a:cs typeface="Cambria" panose="02040503050406030204" charset="0"/>
                          <a:sym typeface="+mn-ea"/>
                        </a:rPr>
                        <a:t>I</a:t>
                      </a:r>
                      <a:r>
                        <a:rPr lang="zh-CN" altLang="en-US" sz="1400" i="1">
                          <a:latin typeface="Cambria" panose="02040503050406030204" charset="0"/>
                          <a:cs typeface="Cambria" panose="02040503050406030204" charset="0"/>
                          <a:sym typeface="+mn-ea"/>
                        </a:rPr>
                        <a:t> </a:t>
                      </a:r>
                      <a:r>
                        <a:rPr lang="zh-CN" altLang="en-US" sz="1400" b="1" i="1">
                          <a:solidFill>
                            <a:srgbClr val="1D41D5"/>
                          </a:solidFill>
                          <a:latin typeface="Cambria" panose="02040503050406030204" charset="0"/>
                          <a:cs typeface="Cambria" panose="02040503050406030204" charset="0"/>
                          <a:sym typeface="+mn-ea"/>
                        </a:rPr>
                        <a:t>refused to</a:t>
                      </a:r>
                      <a:r>
                        <a:rPr lang="zh-CN" altLang="en-US" sz="1400">
                          <a:latin typeface="Cambria" panose="02040503050406030204" charset="0"/>
                          <a:cs typeface="Cambria" panose="02040503050406030204" charset="0"/>
                          <a:sym typeface="+mn-ea"/>
                        </a:rPr>
                        <a:t> let Miss Bell take off my shoe. I </a:t>
                      </a:r>
                      <a:r>
                        <a:rPr lang="zh-CN" altLang="en-US" sz="1400" b="1" i="1">
                          <a:solidFill>
                            <a:srgbClr val="1D41D5"/>
                          </a:solidFill>
                          <a:latin typeface="Cambria" panose="02040503050406030204" charset="0"/>
                          <a:cs typeface="Cambria" panose="02040503050406030204" charset="0"/>
                          <a:sym typeface="+mn-ea"/>
                        </a:rPr>
                        <a:t>could not bear</a:t>
                      </a:r>
                      <a:r>
                        <a:rPr lang="zh-CN" altLang="en-US" sz="1400" b="1">
                          <a:solidFill>
                            <a:srgbClr val="1D41D5"/>
                          </a:solidFill>
                          <a:latin typeface="Cambria" panose="02040503050406030204" charset="0"/>
                          <a:cs typeface="Cambria" panose="02040503050406030204" charset="0"/>
                          <a:sym typeface="+mn-ea"/>
                        </a:rPr>
                        <a:t> </a:t>
                      </a:r>
                      <a:r>
                        <a:rPr lang="zh-CN" altLang="en-US" sz="1400">
                          <a:latin typeface="Cambria" panose="02040503050406030204" charset="0"/>
                          <a:cs typeface="Cambria" panose="02040503050406030204" charset="0"/>
                          <a:sym typeface="+mn-ea"/>
                        </a:rPr>
                        <a:t>for her and the others on the playground to see the hole in my faded red sock.</a:t>
                      </a:r>
                      <a:endParaRPr lang="zh-CN" altLang="en-US" sz="1400">
                        <a:latin typeface="Cambria" panose="02040503050406030204" charset="0"/>
                        <a:cs typeface="Cambria" panose="02040503050406030204" charset="0"/>
                        <a:sym typeface="+mn-ea"/>
                      </a:endParaRPr>
                    </a:p>
                    <a:p>
                      <a:pPr marL="285750" indent="-285750" algn="l">
                        <a:lnSpc>
                          <a:spcPct val="100000"/>
                        </a:lnSpc>
                        <a:buFont typeface="Arial" panose="020B0604020202020204" pitchFamily="34" charset="0"/>
                        <a:buChar char="•"/>
                      </a:pPr>
                      <a:r>
                        <a:rPr lang="zh-CN" altLang="en-US" sz="1400">
                          <a:latin typeface="Cambria" panose="02040503050406030204" charset="0"/>
                          <a:cs typeface="Cambria" panose="02040503050406030204" charset="0"/>
                          <a:sym typeface="+mn-ea"/>
                        </a:rPr>
                        <a:t>I</a:t>
                      </a:r>
                      <a:r>
                        <a:rPr lang="zh-CN" altLang="en-US" sz="1400" b="1">
                          <a:solidFill>
                            <a:srgbClr val="1D41D5"/>
                          </a:solidFill>
                          <a:latin typeface="Cambria" panose="02040503050406030204" charset="0"/>
                          <a:cs typeface="Cambria" panose="02040503050406030204" charset="0"/>
                          <a:sym typeface="+mn-ea"/>
                        </a:rPr>
                        <a:t> </a:t>
                      </a:r>
                      <a:r>
                        <a:rPr lang="zh-CN" altLang="en-US" sz="1400" b="1" i="1">
                          <a:solidFill>
                            <a:srgbClr val="1D41D5"/>
                          </a:solidFill>
                          <a:latin typeface="Cambria" panose="02040503050406030204" charset="0"/>
                          <a:cs typeface="Cambria" panose="02040503050406030204" charset="0"/>
                          <a:sym typeface="+mn-ea"/>
                        </a:rPr>
                        <a:t>remembered</a:t>
                      </a:r>
                      <a:r>
                        <a:rPr lang="zh-CN" altLang="en-US" sz="1400" i="1">
                          <a:latin typeface="Cambria" panose="02040503050406030204" charset="0"/>
                          <a:cs typeface="Cambria" panose="02040503050406030204" charset="0"/>
                          <a:sym typeface="+mn-ea"/>
                        </a:rPr>
                        <a:t> </a:t>
                      </a:r>
                      <a:r>
                        <a:rPr lang="zh-CN" altLang="en-US" sz="1400">
                          <a:latin typeface="Cambria" panose="02040503050406030204" charset="0"/>
                          <a:cs typeface="Cambria" panose="02040503050406030204" charset="0"/>
                          <a:sym typeface="+mn-ea"/>
                        </a:rPr>
                        <a:t>the holes in m</a:t>
                      </a:r>
                      <a:r>
                        <a:rPr lang="zh-CN" altLang="en-US" sz="1400">
                          <a:effectLst/>
                          <a:latin typeface="Cambria" panose="02040503050406030204" charset="0"/>
                          <a:cs typeface="Cambria" panose="02040503050406030204" charset="0"/>
                          <a:sym typeface="+mn-ea"/>
                        </a:rPr>
                        <a:t>y socks. </a:t>
                      </a:r>
                      <a:r>
                        <a:rPr lang="zh-CN" altLang="en-US" sz="1400" b="1">
                          <a:solidFill>
                            <a:srgbClr val="00B050"/>
                          </a:solidFill>
                          <a:effectLst/>
                          <a:latin typeface="Cambria" panose="02040503050406030204" charset="0"/>
                          <a:cs typeface="Cambria" panose="02040503050406030204" charset="0"/>
                          <a:sym typeface="+mn-ea"/>
                        </a:rPr>
                        <a:t>Welfare </a:t>
                      </a:r>
                      <a:r>
                        <a:rPr lang="zh-CN" altLang="en-US" sz="1400">
                          <a:effectLst/>
                          <a:latin typeface="Cambria" panose="02040503050406030204" charset="0"/>
                          <a:cs typeface="Cambria" panose="02040503050406030204" charset="0"/>
                          <a:sym typeface="+mn-ea"/>
                        </a:rPr>
                        <a:t>socks didn</a:t>
                      </a:r>
                      <a:r>
                        <a:rPr lang="en-US" altLang="zh-CN" sz="1400">
                          <a:effectLst/>
                          <a:latin typeface="Cambria" panose="02040503050406030204" charset="0"/>
                          <a:cs typeface="Cambria" panose="02040503050406030204" charset="0"/>
                          <a:sym typeface="+mn-ea"/>
                        </a:rPr>
                        <a:t>'</a:t>
                      </a:r>
                      <a:r>
                        <a:rPr lang="zh-CN" altLang="en-US" sz="1400">
                          <a:effectLst/>
                          <a:latin typeface="Cambria" panose="02040503050406030204" charset="0"/>
                          <a:cs typeface="Cambria" panose="02040503050406030204" charset="0"/>
                          <a:sym typeface="+mn-ea"/>
                        </a:rPr>
                        <a:t>t last long. Holes in socks were </a:t>
                      </a:r>
                      <a:r>
                        <a:rPr lang="zh-CN" altLang="en-US" sz="1400" b="1">
                          <a:solidFill>
                            <a:srgbClr val="00B050"/>
                          </a:solidFill>
                          <a:effectLst/>
                          <a:latin typeface="Cambria" panose="02040503050406030204" charset="0"/>
                          <a:cs typeface="Cambria" panose="02040503050406030204" charset="0"/>
                          <a:sym typeface="+mn-ea"/>
                        </a:rPr>
                        <a:t>common for our family </a:t>
                      </a:r>
                      <a:r>
                        <a:rPr lang="zh-CN" altLang="en-US" sz="1400">
                          <a:effectLst/>
                          <a:latin typeface="Cambria" panose="02040503050406030204" charset="0"/>
                          <a:cs typeface="Cambria" panose="02040503050406030204" charset="0"/>
                          <a:sym typeface="+mn-ea"/>
                        </a:rPr>
                        <a:t>in </a:t>
                      </a:r>
                      <a:r>
                        <a:rPr lang="zh-CN" altLang="en-US" sz="1400" b="1">
                          <a:solidFill>
                            <a:srgbClr val="00B050"/>
                          </a:solidFill>
                          <a:effectLst/>
                          <a:latin typeface="Cambria" panose="02040503050406030204" charset="0"/>
                          <a:cs typeface="Cambria" panose="02040503050406030204" charset="0"/>
                          <a:sym typeface="+mn-ea"/>
                        </a:rPr>
                        <a:t>the years following the Great Depression</a:t>
                      </a:r>
                      <a:r>
                        <a:rPr lang="zh-CN" altLang="en-US" sz="1400">
                          <a:effectLst/>
                          <a:latin typeface="Cambria" panose="02040503050406030204" charset="0"/>
                          <a:cs typeface="Cambria" panose="02040503050406030204" charset="0"/>
                          <a:sym typeface="+mn-ea"/>
                        </a:rPr>
                        <a:t>. </a:t>
                      </a:r>
                      <a:endParaRPr lang="zh-CN" altLang="en-US" sz="1400">
                        <a:effectLst/>
                        <a:latin typeface="Cambria" panose="02040503050406030204" charset="0"/>
                        <a:cs typeface="Cambria" panose="02040503050406030204" charset="0"/>
                        <a:sym typeface="+mn-ea"/>
                      </a:endParaRPr>
                    </a:p>
                  </a:txBody>
                  <a:tcPr anchor="ctr">
                    <a:solidFill>
                      <a:schemeClr val="accent5">
                        <a:lumMod val="20000"/>
                        <a:lumOff val="80000"/>
                      </a:schemeClr>
                    </a:solidFill>
                  </a:tcPr>
                </a:tc>
              </a:tr>
            </a:tbl>
          </a:graphicData>
        </a:graphic>
      </p:graphicFrame>
      <p:grpSp>
        <p:nvGrpSpPr>
          <p:cNvPr id="17" name="组合 16"/>
          <p:cNvGrpSpPr/>
          <p:nvPr/>
        </p:nvGrpSpPr>
        <p:grpSpPr>
          <a:xfrm>
            <a:off x="4560570" y="821690"/>
            <a:ext cx="1983740" cy="478155"/>
            <a:chOff x="6830" y="1691"/>
            <a:chExt cx="3124" cy="753"/>
          </a:xfrm>
        </p:grpSpPr>
        <p:pic>
          <p:nvPicPr>
            <p:cNvPr id="3" name="图片 2" descr="5c75087b3339c"/>
            <p:cNvPicPr>
              <a:picLocks noChangeAspect="1"/>
            </p:cNvPicPr>
            <p:nvPr/>
          </p:nvPicPr>
          <p:blipFill>
            <a:blip r:embed="rId2"/>
            <a:stretch>
              <a:fillRect/>
            </a:stretch>
          </p:blipFill>
          <p:spPr>
            <a:xfrm>
              <a:off x="6830" y="1691"/>
              <a:ext cx="3124" cy="753"/>
            </a:xfrm>
            <a:prstGeom prst="rect">
              <a:avLst/>
            </a:prstGeom>
          </p:spPr>
        </p:pic>
        <p:sp>
          <p:nvSpPr>
            <p:cNvPr id="16" name="文本框 15"/>
            <p:cNvSpPr txBox="1"/>
            <p:nvPr/>
          </p:nvSpPr>
          <p:spPr>
            <a:xfrm>
              <a:off x="7169" y="1705"/>
              <a:ext cx="2432" cy="725"/>
            </a:xfrm>
            <a:prstGeom prst="rect">
              <a:avLst/>
            </a:prstGeom>
            <a:noFill/>
          </p:spPr>
          <p:txBody>
            <a:bodyPr wrap="square" rtlCol="0">
              <a:spAutoFit/>
            </a:bodyPr>
            <a:lstStyle/>
            <a:p>
              <a:r>
                <a:rPr lang="en-US" altLang="zh-CN" sz="2400" b="1">
                  <a:solidFill>
                    <a:schemeClr val="bg1"/>
                  </a:solidFill>
                  <a:effectLst>
                    <a:outerShdw blurRad="38100" dist="38100" dir="2700000" algn="tl">
                      <a:srgbClr val="000000">
                        <a:alpha val="43137"/>
                      </a:srgbClr>
                    </a:outerShdw>
                  </a:effectLst>
                </a:rPr>
                <a:t>Discourse</a:t>
              </a:r>
              <a:endParaRPr lang="en-US" altLang="zh-CN" sz="2400" b="1">
                <a:solidFill>
                  <a:schemeClr val="bg1"/>
                </a:solidFill>
                <a:effectLst>
                  <a:outerShdw blurRad="38100" dist="38100" dir="2700000" algn="tl">
                    <a:srgbClr val="000000">
                      <a:alpha val="43137"/>
                    </a:srgbClr>
                  </a:outerShdw>
                </a:effectLst>
              </a:endParaRPr>
            </a:p>
          </p:txBody>
        </p:sp>
      </p:grpSp>
      <p:grpSp>
        <p:nvGrpSpPr>
          <p:cNvPr id="18" name="组合 17"/>
          <p:cNvGrpSpPr/>
          <p:nvPr/>
        </p:nvGrpSpPr>
        <p:grpSpPr>
          <a:xfrm>
            <a:off x="4561205" y="1877060"/>
            <a:ext cx="1983740" cy="478155"/>
            <a:chOff x="6830" y="1691"/>
            <a:chExt cx="3124" cy="753"/>
          </a:xfrm>
        </p:grpSpPr>
        <p:pic>
          <p:nvPicPr>
            <p:cNvPr id="19" name="图片 18" descr="5c75087b3339c"/>
            <p:cNvPicPr>
              <a:picLocks noChangeAspect="1"/>
            </p:cNvPicPr>
            <p:nvPr/>
          </p:nvPicPr>
          <p:blipFill>
            <a:blip r:embed="rId2"/>
            <a:stretch>
              <a:fillRect/>
            </a:stretch>
          </p:blipFill>
          <p:spPr>
            <a:xfrm>
              <a:off x="6830" y="1691"/>
              <a:ext cx="3124" cy="753"/>
            </a:xfrm>
            <a:prstGeom prst="rect">
              <a:avLst/>
            </a:prstGeom>
          </p:spPr>
        </p:pic>
        <p:sp>
          <p:nvSpPr>
            <p:cNvPr id="20" name="文本框 19"/>
            <p:cNvSpPr txBox="1"/>
            <p:nvPr/>
          </p:nvSpPr>
          <p:spPr>
            <a:xfrm>
              <a:off x="7482" y="1705"/>
              <a:ext cx="1819" cy="725"/>
            </a:xfrm>
            <a:prstGeom prst="rect">
              <a:avLst/>
            </a:prstGeom>
            <a:noFill/>
          </p:spPr>
          <p:txBody>
            <a:bodyPr wrap="square" rtlCol="0">
              <a:spAutoFit/>
            </a:bodyPr>
            <a:lstStyle/>
            <a:p>
              <a:r>
                <a:rPr lang="en-US" altLang="zh-CN" sz="2400" b="1">
                  <a:solidFill>
                    <a:schemeClr val="bg1"/>
                  </a:solidFill>
                  <a:effectLst>
                    <a:outerShdw blurRad="38100" dist="38100" dir="2700000" algn="tl">
                      <a:srgbClr val="000000">
                        <a:alpha val="43137"/>
                      </a:srgbClr>
                    </a:outerShdw>
                  </a:effectLst>
                </a:rPr>
                <a:t>Actions</a:t>
              </a:r>
              <a:endParaRPr lang="en-US" altLang="zh-CN" sz="2400" b="1">
                <a:solidFill>
                  <a:schemeClr val="bg1"/>
                </a:solidFill>
                <a:effectLst>
                  <a:outerShdw blurRad="38100" dist="38100" dir="2700000" algn="tl">
                    <a:srgbClr val="000000">
                      <a:alpha val="43137"/>
                    </a:srgbClr>
                  </a:outerShdw>
                </a:effectLst>
              </a:endParaRPr>
            </a:p>
          </p:txBody>
        </p:sp>
      </p:grpSp>
      <p:grpSp>
        <p:nvGrpSpPr>
          <p:cNvPr id="21" name="组合 20"/>
          <p:cNvGrpSpPr/>
          <p:nvPr/>
        </p:nvGrpSpPr>
        <p:grpSpPr>
          <a:xfrm>
            <a:off x="4560570" y="2902585"/>
            <a:ext cx="1983740" cy="478155"/>
            <a:chOff x="6830" y="1691"/>
            <a:chExt cx="3124" cy="753"/>
          </a:xfrm>
        </p:grpSpPr>
        <p:pic>
          <p:nvPicPr>
            <p:cNvPr id="22" name="图片 21" descr="5c75087b3339c"/>
            <p:cNvPicPr>
              <a:picLocks noChangeAspect="1"/>
            </p:cNvPicPr>
            <p:nvPr/>
          </p:nvPicPr>
          <p:blipFill>
            <a:blip r:embed="rId2"/>
            <a:stretch>
              <a:fillRect/>
            </a:stretch>
          </p:blipFill>
          <p:spPr>
            <a:xfrm>
              <a:off x="6830" y="1691"/>
              <a:ext cx="3124" cy="753"/>
            </a:xfrm>
            <a:prstGeom prst="rect">
              <a:avLst/>
            </a:prstGeom>
          </p:spPr>
        </p:pic>
        <p:sp>
          <p:nvSpPr>
            <p:cNvPr id="23" name="文本框 22"/>
            <p:cNvSpPr txBox="1"/>
            <p:nvPr/>
          </p:nvSpPr>
          <p:spPr>
            <a:xfrm>
              <a:off x="7332" y="1705"/>
              <a:ext cx="2374" cy="725"/>
            </a:xfrm>
            <a:prstGeom prst="rect">
              <a:avLst/>
            </a:prstGeom>
            <a:noFill/>
          </p:spPr>
          <p:txBody>
            <a:bodyPr wrap="square" rtlCol="0">
              <a:spAutoFit/>
            </a:bodyPr>
            <a:lstStyle/>
            <a:p>
              <a:r>
                <a:rPr lang="en-US" altLang="zh-CN" sz="2400" b="1">
                  <a:solidFill>
                    <a:schemeClr val="bg1"/>
                  </a:solidFill>
                  <a:effectLst>
                    <a:outerShdw blurRad="38100" dist="38100" dir="2700000" algn="tl">
                      <a:srgbClr val="000000">
                        <a:alpha val="43137"/>
                      </a:srgbClr>
                    </a:outerShdw>
                  </a:effectLst>
                </a:rPr>
                <a:t>Thoughts</a:t>
              </a:r>
              <a:endParaRPr lang="en-US" altLang="zh-CN" sz="2400" b="1">
                <a:solidFill>
                  <a:schemeClr val="bg1"/>
                </a:solidFill>
                <a:effectLst>
                  <a:outerShdw blurRad="38100" dist="38100" dir="2700000" algn="tl">
                    <a:srgbClr val="000000">
                      <a:alpha val="43137"/>
                    </a:srgbClr>
                  </a:outerShdw>
                </a:effectLst>
              </a:endParaRPr>
            </a:p>
          </p:txBody>
        </p:sp>
      </p:grpSp>
      <p:pic>
        <p:nvPicPr>
          <p:cNvPr id="24" name="图片 23" descr="61797fc72f99c1635352519614"/>
          <p:cNvPicPr>
            <a:picLocks noChangeAspect="1"/>
          </p:cNvPicPr>
          <p:nvPr/>
        </p:nvPicPr>
        <p:blipFill>
          <a:blip r:embed="rId3"/>
          <a:stretch>
            <a:fillRect/>
          </a:stretch>
        </p:blipFill>
        <p:spPr>
          <a:xfrm>
            <a:off x="6665536" y="619785"/>
            <a:ext cx="2191385" cy="2191385"/>
          </a:xfrm>
          <a:prstGeom prst="rect">
            <a:avLst/>
          </a:prstGeom>
        </p:spPr>
      </p:pic>
      <p:sp>
        <p:nvSpPr>
          <p:cNvPr id="25" name="文本框 24"/>
          <p:cNvSpPr txBox="1"/>
          <p:nvPr/>
        </p:nvSpPr>
        <p:spPr>
          <a:xfrm>
            <a:off x="6193144" y="2609264"/>
            <a:ext cx="3002935" cy="645160"/>
          </a:xfrm>
          <a:prstGeom prst="rect">
            <a:avLst/>
          </a:prstGeom>
          <a:noFill/>
        </p:spPr>
        <p:txBody>
          <a:bodyPr wrap="square" rtlCol="0">
            <a:spAutoFit/>
          </a:bodyPr>
          <a:lstStyle/>
          <a:p>
            <a:pPr algn="ctr"/>
            <a:r>
              <a:rPr lang="en-US" altLang="zh-CN"/>
              <a:t>a little girl of </a:t>
            </a:r>
            <a:r>
              <a:rPr lang="en-US" altLang="zh-CN">
                <a:ln w="22225">
                  <a:solidFill>
                    <a:schemeClr val="accent2"/>
                  </a:solidFill>
                  <a:prstDash val="solid"/>
                </a:ln>
                <a:solidFill>
                  <a:schemeClr val="accent2">
                    <a:lumMod val="40000"/>
                    <a:lumOff val="60000"/>
                  </a:schemeClr>
                </a:solidFill>
                <a:effectLst/>
              </a:rPr>
              <a:t>high self-esteem</a:t>
            </a:r>
            <a:r>
              <a:rPr lang="en-US" altLang="zh-CN"/>
              <a:t> from </a:t>
            </a:r>
            <a:r>
              <a:rPr lang="en-US" altLang="zh-CN">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 poor family </a:t>
            </a:r>
            <a:r>
              <a:rPr lang="en-US" altLang="zh-CN"/>
              <a:t> </a:t>
            </a:r>
            <a:endParaRPr lang="en-US" altLang="zh-CN"/>
          </a:p>
        </p:txBody>
      </p:sp>
      <p:sp>
        <p:nvSpPr>
          <p:cNvPr id="26" name="文本框 25"/>
          <p:cNvSpPr txBox="1"/>
          <p:nvPr/>
        </p:nvSpPr>
        <p:spPr>
          <a:xfrm>
            <a:off x="4746625" y="3343275"/>
            <a:ext cx="4397375" cy="1383665"/>
          </a:xfrm>
          <a:prstGeom prst="rect">
            <a:avLst/>
          </a:prstGeom>
          <a:noFill/>
        </p:spPr>
        <p:txBody>
          <a:bodyPr wrap="square" rtlCol="0">
            <a:spAutoFit/>
          </a:bodyPr>
          <a:lstStyle/>
          <a:p>
            <a:r>
              <a:rPr lang="en-US" altLang="zh-CN" sz="2400" b="1" i="1" dirty="0">
                <a:ln w="22225">
                  <a:solidFill>
                    <a:srgbClr val="FF0000"/>
                  </a:solidFill>
                  <a:prstDash val="solid"/>
                </a:ln>
                <a:solidFill>
                  <a:srgbClr val="FF0000"/>
                </a:solidFill>
                <a:effectLst/>
                <a:latin typeface="Times New Roman" panose="02020603050405020304" charset="0"/>
                <a:cs typeface="Times New Roman" panose="02020603050405020304" charset="0"/>
              </a:rPr>
              <a:t>What </a:t>
            </a:r>
            <a:r>
              <a:rPr lang="en-US" altLang="zh-CN" sz="2400" b="1" i="1" dirty="0">
                <a:solidFill>
                  <a:schemeClr val="tx1"/>
                </a:solidFill>
                <a:latin typeface="Times New Roman" panose="02020603050405020304" charset="0"/>
                <a:cs typeface="Times New Roman" panose="02020603050405020304" charset="0"/>
              </a:rPr>
              <a:t>problem is facing her?</a:t>
            </a:r>
            <a:endParaRPr lang="en-US" altLang="zh-CN" sz="2400" b="1" i="1" dirty="0">
              <a:latin typeface="Times New Roman" panose="02020603050405020304" charset="0"/>
              <a:cs typeface="Times New Roman" panose="02020603050405020304" charset="0"/>
            </a:endParaRPr>
          </a:p>
          <a:p>
            <a:r>
              <a:rPr lang="en-US" altLang="zh-CN" sz="2400" b="1" i="1" dirty="0" smtClean="0">
                <a:ln w="22225">
                  <a:solidFill>
                    <a:srgbClr val="FF0000"/>
                  </a:solidFill>
                  <a:prstDash val="solid"/>
                </a:ln>
                <a:solidFill>
                  <a:srgbClr val="FF0000"/>
                </a:solidFill>
                <a:effectLst/>
                <a:latin typeface="Times New Roman" panose="02020603050405020304" charset="0"/>
                <a:cs typeface="Times New Roman" panose="02020603050405020304" charset="0"/>
              </a:rPr>
              <a:t>How</a:t>
            </a:r>
            <a:r>
              <a:rPr lang="en-US" altLang="zh-CN" sz="2400" b="1" i="1" dirty="0" smtClean="0">
                <a:latin typeface="Times New Roman" panose="02020603050405020304" charset="0"/>
                <a:cs typeface="Times New Roman" panose="02020603050405020304" charset="0"/>
              </a:rPr>
              <a:t> </a:t>
            </a:r>
            <a:r>
              <a:rPr lang="en-US" altLang="zh-CN" sz="2400" b="1" i="1" dirty="0">
                <a:latin typeface="Times New Roman" panose="02020603050405020304" charset="0"/>
                <a:cs typeface="Times New Roman" panose="02020603050405020304" charset="0"/>
              </a:rPr>
              <a:t>to persuade a girl like her?</a:t>
            </a:r>
            <a:endParaRPr lang="en-US" altLang="zh-CN" sz="2400" b="1" i="1" dirty="0">
              <a:latin typeface="Times New Roman" panose="02020603050405020304" charset="0"/>
              <a:cs typeface="Times New Roman" panose="02020603050405020304" charset="0"/>
            </a:endParaRPr>
          </a:p>
          <a:p>
            <a:r>
              <a:rPr lang="en-US" altLang="zh-CN" b="1" i="1" dirty="0">
                <a:latin typeface="Times New Roman" panose="02020603050405020304" charset="0"/>
                <a:cs typeface="Times New Roman" panose="02020603050405020304" charset="0"/>
              </a:rPr>
              <a:t>If you were her teacher, what would you do and say?</a:t>
            </a:r>
            <a:endParaRPr lang="en-US" altLang="zh-CN" b="1" i="1" dirty="0">
              <a:latin typeface="Times New Roman" panose="02020603050405020304" charset="0"/>
              <a:cs typeface="Times New Roman" panose="02020603050405020304" charset="0"/>
            </a:endParaRPr>
          </a:p>
        </p:txBody>
      </p:sp>
      <p:pic>
        <p:nvPicPr>
          <p:cNvPr id="27" name="图片 26" descr="880601127ad9b4bf1611737005"/>
          <p:cNvPicPr>
            <a:picLocks noChangeAspect="1"/>
          </p:cNvPicPr>
          <p:nvPr/>
        </p:nvPicPr>
        <p:blipFill>
          <a:blip r:embed="rId4"/>
          <a:stretch>
            <a:fillRect/>
          </a:stretch>
        </p:blipFill>
        <p:spPr>
          <a:xfrm>
            <a:off x="6130290" y="83820"/>
            <a:ext cx="737870" cy="737870"/>
          </a:xfrm>
          <a:prstGeom prst="rect">
            <a:avLst/>
          </a:prstGeom>
        </p:spPr>
      </p:pic>
      <p:sp>
        <p:nvSpPr>
          <p:cNvPr id="28" name="文本框 27"/>
          <p:cNvSpPr txBox="1"/>
          <p:nvPr/>
        </p:nvSpPr>
        <p:spPr>
          <a:xfrm>
            <a:off x="186055" y="4002405"/>
            <a:ext cx="4359275" cy="922020"/>
          </a:xfrm>
          <a:prstGeom prst="rect">
            <a:avLst/>
          </a:prstGeom>
          <a:noFill/>
        </p:spPr>
        <p:txBody>
          <a:bodyPr wrap="square" rtlCol="0">
            <a:spAutoFit/>
          </a:bodyPr>
          <a:lstStyle/>
          <a:p>
            <a:r>
              <a:rPr lang="en-US" altLang="zh-CN" b="1"/>
              <a:t>Underline </a:t>
            </a:r>
            <a:r>
              <a:rPr lang="en-US" altLang="zh-CN" b="1" u="sng"/>
              <a:t>discourse and actions </a:t>
            </a:r>
            <a:r>
              <a:rPr lang="en-US" altLang="zh-CN" b="1"/>
              <a:t>related to </a:t>
            </a:r>
            <a:r>
              <a:rPr lang="en-US" altLang="zh-CN" b="1">
                <a:solidFill>
                  <a:srgbClr val="FF0000"/>
                </a:solidFill>
              </a:rPr>
              <a:t>other characters</a:t>
            </a:r>
            <a:r>
              <a:rPr lang="en-US" altLang="zh-CN" b="1"/>
              <a:t> in the passage.</a:t>
            </a:r>
            <a:endParaRPr lang="en-US" altLang="zh-CN" b="1"/>
          </a:p>
          <a:p>
            <a:r>
              <a:rPr lang="en-US" altLang="zh-CN" b="1"/>
              <a:t>Conclude the </a:t>
            </a:r>
            <a:r>
              <a:rPr lang="en-US" altLang="zh-CN" b="1">
                <a:solidFill>
                  <a:srgbClr val="FF0000"/>
                </a:solidFill>
              </a:rPr>
              <a:t>personality </a:t>
            </a:r>
            <a:r>
              <a:rPr lang="en-US" altLang="zh-CN" b="1"/>
              <a:t>of </a:t>
            </a:r>
            <a:r>
              <a:rPr lang="en-US" altLang="zh-CN" b="1">
                <a:hlinkClick r:id="rId5" action="ppaction://hlinksldjump"/>
              </a:rPr>
              <a:t>each one</a:t>
            </a:r>
            <a:r>
              <a:rPr lang="en-US" altLang="zh-CN" b="1"/>
              <a:t>.</a:t>
            </a:r>
            <a:endParaRPr lang="en-US" altLang="zh-CN" b="1"/>
          </a:p>
        </p:txBody>
      </p:sp>
      <p:sp>
        <p:nvSpPr>
          <p:cNvPr id="2" name="文本框 1">
            <a:hlinkClick r:id="rId5" action="ppaction://hlinksldjump"/>
          </p:cNvPr>
          <p:cNvSpPr txBox="1"/>
          <p:nvPr/>
        </p:nvSpPr>
        <p:spPr>
          <a:xfrm>
            <a:off x="3865180" y="4657665"/>
            <a:ext cx="2623250" cy="400110"/>
          </a:xfrm>
          <a:prstGeom prst="rect">
            <a:avLst/>
          </a:prstGeom>
          <a:solidFill>
            <a:srgbClr val="FFFF00"/>
          </a:solidFill>
        </p:spPr>
        <p:txBody>
          <a:bodyPr wrap="square" rtlCol="0">
            <a:spAutoFit/>
          </a:bodyPr>
          <a:lstStyle/>
          <a:p>
            <a:r>
              <a:rPr lang="en-US" altLang="zh-CN" sz="2000" b="1"/>
              <a:t>1</a:t>
            </a:r>
            <a:r>
              <a:rPr lang="en-US" altLang="zh-CN" sz="2000" b="1" baseline="30000"/>
              <a:t>st</a:t>
            </a:r>
            <a:r>
              <a:rPr lang="en-US" altLang="zh-CN" sz="2000" b="1"/>
              <a:t>-person limited POV</a:t>
            </a:r>
            <a:endParaRPr lang="zh-CN" altLang="en-US"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ox(in)">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strips(downLeft)">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strips(downLeft)">
                                      <p:cBhvr>
                                        <p:cTn id="6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8" grpId="0"/>
      <p:bldP spid="28" grpId="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118861" y="-236562"/>
          <a:ext cx="9001000" cy="5125720"/>
        </p:xfrm>
        <a:graphic>
          <a:graphicData uri="http://schemas.openxmlformats.org/drawingml/2006/table">
            <a:tbl>
              <a:tblPr firstRow="1" bandRow="1">
                <a:tableStyleId>{21E4AEA4-8DFA-4A89-87EB-49C32662AFE0}</a:tableStyleId>
              </a:tblPr>
              <a:tblGrid>
                <a:gridCol w="1260648"/>
                <a:gridCol w="7740352"/>
              </a:tblGrid>
              <a:tr h="370840">
                <a:tc>
                  <a:txBody>
                    <a:bodyPr/>
                    <a:lstStyle/>
                    <a:p>
                      <a:endParaRPr lang="zh-CN" altLang="en-US"/>
                    </a:p>
                  </a:txBody>
                  <a:tcPr>
                    <a:solidFill>
                      <a:schemeClr val="bg1"/>
                    </a:solidFill>
                  </a:tcPr>
                </a:tc>
                <a:tc>
                  <a:txBody>
                    <a:bodyPr/>
                    <a:lstStyle/>
                    <a:p>
                      <a:endParaRPr lang="zh-CN" altLang="en-US"/>
                    </a:p>
                  </a:txBody>
                  <a:tcPr>
                    <a:solidFill>
                      <a:schemeClr val="bg1"/>
                    </a:solid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b="1">
                          <a:solidFill>
                            <a:schemeClr val="bg1"/>
                          </a:solidFill>
                        </a:rPr>
                        <a:t>Miss Bell</a:t>
                      </a:r>
                      <a:endParaRPr lang="en-US" altLang="zh-CN" b="1">
                        <a:solidFill>
                          <a:schemeClr val="bg1"/>
                        </a:solidFill>
                      </a:endParaRPr>
                    </a:p>
                  </a:txBody>
                  <a:tcPr anchor="ctr">
                    <a:solidFill>
                      <a:schemeClr val="accent2"/>
                    </a:solidFill>
                  </a:tcPr>
                </a:tc>
                <a:tc>
                  <a:txBody>
                    <a:bodyPr/>
                    <a:lstStyle/>
                    <a:p>
                      <a:pPr marL="285750" indent="-285750">
                        <a:buFont typeface="Arial" panose="020B0604020202020204" pitchFamily="34" charset="0"/>
                        <a:buChar char="•"/>
                      </a:pPr>
                      <a:r>
                        <a:rPr lang="zh-CN" altLang="en-US" sz="1800">
                          <a:latin typeface="+mn-lt"/>
                          <a:cs typeface="+mn-lt"/>
                        </a:rPr>
                        <a:t>My teacher, Miss Bell, heard me and </a:t>
                      </a:r>
                      <a:r>
                        <a:rPr lang="zh-CN" altLang="en-US" sz="1800" b="1" i="1">
                          <a:solidFill>
                            <a:srgbClr val="FF0066"/>
                          </a:solidFill>
                          <a:highlight>
                            <a:srgbClr val="FFFF00"/>
                          </a:highlight>
                          <a:latin typeface="+mn-lt"/>
                          <a:cs typeface="+mn-lt"/>
                        </a:rPr>
                        <a:t>hurried over</a:t>
                      </a:r>
                      <a:r>
                        <a:rPr lang="zh-CN" altLang="en-US" sz="1800">
                          <a:latin typeface="+mn-lt"/>
                          <a:cs typeface="+mn-lt"/>
                        </a:rPr>
                        <a:t>. </a:t>
                      </a:r>
                      <a:r>
                        <a:rPr lang="en-US" altLang="zh-CN" sz="1800">
                          <a:latin typeface="+mn-lt"/>
                          <a:cs typeface="+mn-lt"/>
                        </a:rPr>
                        <a:t>“</a:t>
                      </a:r>
                      <a:r>
                        <a:rPr lang="zh-CN" altLang="en-US" sz="1800" b="1" i="0">
                          <a:solidFill>
                            <a:srgbClr val="0B9796"/>
                          </a:solidFill>
                          <a:latin typeface="+mn-lt"/>
                          <a:cs typeface="+mn-lt"/>
                        </a:rPr>
                        <a:t>Which foot is it</a:t>
                      </a:r>
                      <a:r>
                        <a:rPr lang="zh-CN" altLang="en-US" sz="1800">
                          <a:latin typeface="+mn-lt"/>
                          <a:cs typeface="+mn-lt"/>
                        </a:rPr>
                        <a:t>?</a:t>
                      </a:r>
                      <a:r>
                        <a:rPr lang="en-US" altLang="zh-CN" sz="1800">
                          <a:latin typeface="+mn-lt"/>
                          <a:cs typeface="+mn-lt"/>
                        </a:rPr>
                        <a:t>” </a:t>
                      </a:r>
                      <a:r>
                        <a:rPr lang="zh-CN" altLang="en-US" sz="1800">
                          <a:latin typeface="+mn-lt"/>
                          <a:cs typeface="+mn-lt"/>
                        </a:rPr>
                        <a:t>she asked.</a:t>
                      </a:r>
                      <a:endParaRPr lang="en-US" altLang="zh-CN" sz="1800">
                        <a:latin typeface="+mn-lt"/>
                        <a:cs typeface="+mn-lt"/>
                      </a:endParaRPr>
                    </a:p>
                    <a:p>
                      <a:pPr marL="285750" indent="-285750">
                        <a:buFont typeface="Arial" panose="020B0604020202020204" pitchFamily="34" charset="0"/>
                        <a:buChar char="•"/>
                      </a:pPr>
                      <a:r>
                        <a:rPr lang="en-US" altLang="zh-CN" sz="1800">
                          <a:latin typeface="+mn-lt"/>
                          <a:cs typeface="+mn-lt"/>
                        </a:rPr>
                        <a:t>… </a:t>
                      </a:r>
                      <a:r>
                        <a:rPr lang="zh-CN" altLang="en-US" sz="1800">
                          <a:latin typeface="+mn-lt"/>
                          <a:cs typeface="+mn-lt"/>
                        </a:rPr>
                        <a:t>as she </a:t>
                      </a:r>
                      <a:r>
                        <a:rPr lang="zh-CN" altLang="en-US" sz="1800" b="1" i="1" kern="1200">
                          <a:solidFill>
                            <a:srgbClr val="FF0066"/>
                          </a:solidFill>
                          <a:highlight>
                            <a:srgbClr val="FFFF00"/>
                          </a:highlight>
                          <a:latin typeface="+mn-lt"/>
                          <a:ea typeface="+mn-ea"/>
                          <a:cs typeface="+mn-lt"/>
                        </a:rPr>
                        <a:t>bent over</a:t>
                      </a:r>
                      <a:r>
                        <a:rPr lang="zh-CN" altLang="en-US" sz="1800">
                          <a:latin typeface="+mn-lt"/>
                          <a:cs typeface="+mn-lt"/>
                        </a:rPr>
                        <a:t> to </a:t>
                      </a:r>
                      <a:r>
                        <a:rPr lang="zh-CN" altLang="en-US" sz="1800" b="1" i="1" kern="1200">
                          <a:solidFill>
                            <a:srgbClr val="FF0066"/>
                          </a:solidFill>
                          <a:highlight>
                            <a:srgbClr val="FFFF00"/>
                          </a:highlight>
                          <a:latin typeface="+mn-lt"/>
                          <a:ea typeface="+mn-ea"/>
                          <a:cs typeface="+mn-lt"/>
                        </a:rPr>
                        <a:t>inspect</a:t>
                      </a:r>
                      <a:r>
                        <a:rPr lang="zh-CN" altLang="en-US" sz="1800">
                          <a:latin typeface="+mn-lt"/>
                          <a:cs typeface="+mn-lt"/>
                        </a:rPr>
                        <a:t> it. </a:t>
                      </a:r>
                      <a:endParaRPr lang="en-US" altLang="zh-CN" sz="1800">
                        <a:latin typeface="+mn-lt"/>
                        <a:cs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1800">
                          <a:latin typeface="+mn-lt"/>
                          <a:cs typeface="+mn-lt"/>
                        </a:rPr>
                        <a:t>“</a:t>
                      </a:r>
                      <a:r>
                        <a:rPr lang="zh-CN" altLang="en-US" sz="1800" b="1" i="0" kern="1200">
                          <a:solidFill>
                            <a:srgbClr val="0B9796"/>
                          </a:solidFill>
                          <a:latin typeface="+mn-lt"/>
                          <a:ea typeface="+mn-ea"/>
                          <a:cs typeface="+mn-lt"/>
                        </a:rPr>
                        <a:t>Here. Let's take off your shoe.</a:t>
                      </a:r>
                      <a:r>
                        <a:rPr lang="en-US" altLang="zh-CN" sz="1800">
                          <a:latin typeface="+mn-lt"/>
                          <a:cs typeface="+mn-lt"/>
                        </a:rPr>
                        <a:t>” </a:t>
                      </a:r>
                      <a:r>
                        <a:rPr lang="zh-CN" altLang="en-US" sz="1800" b="1" i="1" kern="1200">
                          <a:solidFill>
                            <a:srgbClr val="FF0066"/>
                          </a:solidFill>
                          <a:highlight>
                            <a:srgbClr val="FFFF00"/>
                          </a:highlight>
                          <a:latin typeface="+mn-lt"/>
                          <a:ea typeface="+mn-ea"/>
                          <a:cs typeface="+mn-lt"/>
                        </a:rPr>
                        <a:t>Instructed</a:t>
                      </a:r>
                      <a:r>
                        <a:rPr lang="zh-CN" altLang="en-US" sz="1800">
                          <a:latin typeface="+mn-lt"/>
                          <a:cs typeface="+mn-lt"/>
                        </a:rPr>
                        <a:t> Miss Bell, </a:t>
                      </a:r>
                      <a:r>
                        <a:rPr lang="zh-CN" altLang="en-US" sz="1800" b="1" i="1" kern="1200">
                          <a:solidFill>
                            <a:srgbClr val="FF0066"/>
                          </a:solidFill>
                          <a:highlight>
                            <a:srgbClr val="FFFF00"/>
                          </a:highlight>
                          <a:latin typeface="+mn-lt"/>
                          <a:ea typeface="+mn-ea"/>
                          <a:cs typeface="+mn-lt"/>
                        </a:rPr>
                        <a:t>squatting down </a:t>
                      </a:r>
                      <a:r>
                        <a:rPr lang="zh-CN" altLang="en-US" sz="1800">
                          <a:latin typeface="+mn-lt"/>
                          <a:cs typeface="+mn-lt"/>
                        </a:rPr>
                        <a:t>to get the shoe.</a:t>
                      </a:r>
                      <a:endParaRPr lang="zh-CN" altLang="en-US" sz="1800">
                        <a:latin typeface="+mn-lt"/>
                        <a:cs typeface="+mn-lt"/>
                      </a:endParaRPr>
                    </a:p>
                    <a:p>
                      <a:pPr marL="285750" indent="-285750">
                        <a:buFont typeface="Arial" panose="020B0604020202020204" pitchFamily="34" charset="0"/>
                        <a:buChar char="•"/>
                      </a:pPr>
                      <a:r>
                        <a:rPr lang="en-US" altLang="zh-CN" sz="1800">
                          <a:latin typeface="+mn-lt"/>
                        </a:rPr>
                        <a:t>“</a:t>
                      </a:r>
                      <a:r>
                        <a:rPr lang="en-US" altLang="zh-CN" sz="1800" b="1" i="0" kern="1200">
                          <a:solidFill>
                            <a:srgbClr val="0B9796"/>
                          </a:solidFill>
                          <a:latin typeface="+mn-lt"/>
                          <a:ea typeface="+mn-ea"/>
                          <a:cs typeface="+mn-lt"/>
                        </a:rPr>
                        <a:t>Come on, then. Let's go inside to the office.</a:t>
                      </a:r>
                      <a:r>
                        <a:rPr lang="en-US" altLang="zh-CN" sz="1800">
                          <a:latin typeface="+mn-lt"/>
                        </a:rPr>
                        <a:t>” </a:t>
                      </a:r>
                      <a:endParaRPr lang="en-US" altLang="zh-CN" sz="1800">
                        <a:latin typeface="+mn-lt"/>
                      </a:endParaRPr>
                    </a:p>
                    <a:p>
                      <a:pPr marL="285750" indent="-285750">
                        <a:buFont typeface="Arial" panose="020B0604020202020204" pitchFamily="34" charset="0"/>
                        <a:buChar char="•"/>
                      </a:pPr>
                      <a:r>
                        <a:rPr lang="zh-CN" altLang="en-US" sz="1800">
                          <a:latin typeface="+mn-lt"/>
                          <a:cs typeface="+mn-lt"/>
                        </a:rPr>
                        <a:t>Miss Bell </a:t>
                      </a:r>
                      <a:r>
                        <a:rPr lang="zh-CN" altLang="en-US" sz="1800" b="1" i="1" kern="1200">
                          <a:solidFill>
                            <a:srgbClr val="FF0066"/>
                          </a:solidFill>
                          <a:highlight>
                            <a:srgbClr val="FFFF00"/>
                          </a:highlight>
                          <a:latin typeface="+mn-lt"/>
                          <a:ea typeface="+mn-ea"/>
                          <a:cs typeface="+mn-lt"/>
                        </a:rPr>
                        <a:t>lifted</a:t>
                      </a:r>
                      <a:r>
                        <a:rPr lang="zh-CN" altLang="en-US" sz="1800">
                          <a:latin typeface="+mn-lt"/>
                          <a:cs typeface="+mn-lt"/>
                        </a:rPr>
                        <a:t> me onto the desk and </a:t>
                      </a:r>
                      <a:r>
                        <a:rPr lang="zh-CN" altLang="en-US" sz="1800" b="1" i="1" kern="1200">
                          <a:solidFill>
                            <a:srgbClr val="FF0066"/>
                          </a:solidFill>
                          <a:highlight>
                            <a:srgbClr val="FFFF00"/>
                          </a:highlight>
                          <a:latin typeface="+mn-lt"/>
                          <a:ea typeface="+mn-ea"/>
                          <a:cs typeface="+mn-lt"/>
                        </a:rPr>
                        <a:t>tried</a:t>
                      </a:r>
                      <a:r>
                        <a:rPr lang="zh-CN" altLang="en-US" sz="1800">
                          <a:latin typeface="+mn-lt"/>
                          <a:cs typeface="+mn-lt"/>
                        </a:rPr>
                        <a:t> </a:t>
                      </a:r>
                      <a:r>
                        <a:rPr lang="zh-CN" altLang="en-US" sz="1800" b="1">
                          <a:solidFill>
                            <a:srgbClr val="FF0000"/>
                          </a:solidFill>
                          <a:latin typeface="+mn-lt"/>
                          <a:cs typeface="+mn-lt"/>
                        </a:rPr>
                        <a:t>again</a:t>
                      </a:r>
                      <a:r>
                        <a:rPr lang="zh-CN" altLang="en-US" sz="1800">
                          <a:latin typeface="+mn-lt"/>
                          <a:cs typeface="+mn-lt"/>
                        </a:rPr>
                        <a:t>. </a:t>
                      </a:r>
                      <a:r>
                        <a:rPr lang="en-US" altLang="zh-CN" sz="1800">
                          <a:latin typeface="+mn-lt"/>
                          <a:cs typeface="+mn-lt"/>
                        </a:rPr>
                        <a:t>“</a:t>
                      </a:r>
                      <a:r>
                        <a:rPr lang="zh-CN" altLang="en-US" sz="1800" b="1" i="0" kern="1200">
                          <a:solidFill>
                            <a:srgbClr val="0B9796"/>
                          </a:solidFill>
                          <a:latin typeface="+mn-lt"/>
                          <a:ea typeface="+mn-ea"/>
                          <a:cs typeface="+mn-lt"/>
                        </a:rPr>
                        <a:t>Let me take a look.</a:t>
                      </a:r>
                      <a:r>
                        <a:rPr lang="en-US" altLang="zh-CN" sz="1800">
                          <a:latin typeface="+mn-lt"/>
                          <a:cs typeface="+mn-lt"/>
                        </a:rPr>
                        <a:t>” </a:t>
                      </a:r>
                      <a:endParaRPr lang="en-US" altLang="zh-CN" sz="1800">
                        <a:latin typeface="+mn-lt"/>
                        <a:cs typeface="+mn-lt"/>
                      </a:endParaRPr>
                    </a:p>
                    <a:p>
                      <a:pPr marL="285750" indent="-285750">
                        <a:buFont typeface="Arial" panose="020B0604020202020204" pitchFamily="34" charset="0"/>
                        <a:buChar char="•"/>
                      </a:pPr>
                      <a:r>
                        <a:rPr lang="en-US" altLang="zh-CN" sz="1800">
                          <a:latin typeface="+mn-lt"/>
                        </a:rPr>
                        <a:t>“</a:t>
                      </a:r>
                      <a:r>
                        <a:rPr lang="en-US" altLang="zh-CN" sz="1800" b="1" i="0" kern="1200">
                          <a:solidFill>
                            <a:srgbClr val="0B9796"/>
                          </a:solidFill>
                          <a:latin typeface="+mn-lt"/>
                          <a:ea typeface="+mn-ea"/>
                          <a:cs typeface="+mn-lt"/>
                        </a:rPr>
                        <a:t>I guess ants are stinging her right foot, but she won't let me take off her shoe</a:t>
                      </a:r>
                      <a:r>
                        <a:rPr lang="en-US" altLang="zh-CN" sz="1800">
                          <a:latin typeface="+mn-lt"/>
                        </a:rPr>
                        <a:t>,” said Miss Bell.</a:t>
                      </a:r>
                      <a:endParaRPr lang="zh-CN" altLang="en-US" sz="1800">
                        <a:latin typeface="+mn-lt"/>
                      </a:endParaRP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b="1">
                          <a:solidFill>
                            <a:schemeClr val="bg1"/>
                          </a:solidFill>
                        </a:rPr>
                        <a:t>Mama</a:t>
                      </a:r>
                      <a:endParaRPr lang="en-US" altLang="zh-CN" b="1">
                        <a:solidFill>
                          <a:schemeClr val="bg1"/>
                        </a:solidFill>
                      </a:endParaRP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a:solidFill>
                            <a:srgbClr val="FF0066"/>
                          </a:solidFill>
                          <a:latin typeface="+mn-lt"/>
                        </a:rPr>
                        <a:t>Every week </a:t>
                      </a:r>
                      <a:r>
                        <a:rPr lang="en-US" altLang="zh-CN">
                          <a:latin typeface="+mn-lt"/>
                        </a:rPr>
                        <a:t>as she washed our clothes, Mama </a:t>
                      </a:r>
                      <a:r>
                        <a:rPr lang="en-US" altLang="zh-CN" b="1" i="1">
                          <a:solidFill>
                            <a:srgbClr val="FF0066"/>
                          </a:solidFill>
                          <a:highlight>
                            <a:srgbClr val="FFFF00"/>
                          </a:highlight>
                          <a:latin typeface="+mn-lt"/>
                        </a:rPr>
                        <a:t>would say</a:t>
                      </a:r>
                      <a:r>
                        <a:rPr lang="en-US" altLang="zh-CN">
                          <a:latin typeface="+mn-lt"/>
                        </a:rPr>
                        <a:t>, “</a:t>
                      </a:r>
                      <a:r>
                        <a:rPr lang="en-US" altLang="zh-CN" b="1">
                          <a:solidFill>
                            <a:srgbClr val="0B9796"/>
                          </a:solidFill>
                          <a:latin typeface="+mn-lt"/>
                        </a:rPr>
                        <a:t>Even if we're poor and our clothes are worn out, we can still be clean.</a:t>
                      </a:r>
                      <a:r>
                        <a:rPr lang="en-US" altLang="zh-CN">
                          <a:latin typeface="+mn-lt"/>
                        </a:rPr>
                        <a:t>”</a:t>
                      </a:r>
                      <a:endParaRPr lang="en-US" altLang="zh-CN">
                        <a:latin typeface="+mn-lt"/>
                      </a:endParaRPr>
                    </a:p>
                  </a:txBody>
                  <a:tcPr>
                    <a:solidFill>
                      <a:schemeClr val="bg1"/>
                    </a:solid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b="1">
                          <a:solidFill>
                            <a:schemeClr val="bg1"/>
                          </a:solidFill>
                        </a:rPr>
                        <a:t>the others on the playground</a:t>
                      </a:r>
                      <a:endParaRPr lang="en-US" altLang="zh-CN" b="1">
                        <a:solidFill>
                          <a:schemeClr val="bg1"/>
                        </a:solidFill>
                      </a:endParaRPr>
                    </a:p>
                  </a:txBody>
                  <a:tcPr anchor="ctr">
                    <a:solidFill>
                      <a:schemeClr val="accent2"/>
                    </a:solidFill>
                  </a:tcPr>
                </a:tc>
                <a:tc>
                  <a:txBody>
                    <a:bodyPr/>
                    <a:lstStyle/>
                    <a:p>
                      <a:endParaRPr lang="zh-CN" altLang="en-US">
                        <a:latin typeface="+mn-lt"/>
                      </a:endParaRP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b="1">
                          <a:solidFill>
                            <a:schemeClr val="bg1"/>
                          </a:solidFill>
                        </a:rPr>
                        <a:t>Miss </a:t>
                      </a:r>
                      <a:r>
                        <a:rPr lang="zh-CN" altLang="en-US" sz="1800" b="1">
                          <a:solidFill>
                            <a:schemeClr val="bg1"/>
                          </a:solidFill>
                          <a:cs typeface="+mn-lt"/>
                          <a:sym typeface="+mn-ea"/>
                        </a:rPr>
                        <a:t>Womble</a:t>
                      </a:r>
                      <a:endParaRPr lang="en-US" altLang="zh-CN" b="1">
                        <a:solidFill>
                          <a:schemeClr val="bg1"/>
                        </a:solidFill>
                      </a:endParaRP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a:latin typeface="+mn-lt"/>
                          <a:cs typeface="+mn-lt"/>
                        </a:rPr>
                        <a:t>Miss Womble, </a:t>
                      </a:r>
                      <a:r>
                        <a:rPr lang="zh-CN" altLang="en-US" sz="1800" b="1">
                          <a:solidFill>
                            <a:srgbClr val="FF0066"/>
                          </a:solidFill>
                          <a:latin typeface="+mn-lt"/>
                          <a:cs typeface="+mn-lt"/>
                        </a:rPr>
                        <a:t>the fifth-grade teacher</a:t>
                      </a:r>
                      <a:r>
                        <a:rPr lang="zh-CN" altLang="en-US" sz="1800">
                          <a:latin typeface="+mn-lt"/>
                          <a:cs typeface="+mn-lt"/>
                        </a:rPr>
                        <a:t>, came in</a:t>
                      </a:r>
                      <a:r>
                        <a:rPr lang="en-US" altLang="zh-CN" sz="1800">
                          <a:latin typeface="+mn-lt"/>
                          <a:cs typeface="+mn-lt"/>
                        </a:rPr>
                        <a:t>t</a:t>
                      </a:r>
                      <a:r>
                        <a:rPr lang="zh-CN" altLang="en-US" sz="1800">
                          <a:latin typeface="+mn-lt"/>
                          <a:cs typeface="+mn-lt"/>
                        </a:rPr>
                        <a:t>o the office. </a:t>
                      </a:r>
                      <a:r>
                        <a:rPr lang="en-US" altLang="zh-CN" sz="1800">
                          <a:latin typeface="+mn-lt"/>
                          <a:cs typeface="+mn-lt"/>
                        </a:rPr>
                        <a:t>“</a:t>
                      </a:r>
                      <a:r>
                        <a:rPr lang="zh-CN" altLang="en-US" sz="1800" b="1">
                          <a:solidFill>
                            <a:srgbClr val="0B9796"/>
                          </a:solidFill>
                          <a:latin typeface="+mn-lt"/>
                          <a:cs typeface="+mn-lt"/>
                        </a:rPr>
                        <a:t>Can I help? I know her. She lives next door to me.</a:t>
                      </a:r>
                      <a:r>
                        <a:rPr lang="en-US" altLang="zh-CN" sz="1800">
                          <a:latin typeface="+mn-lt"/>
                          <a:cs typeface="+mn-lt"/>
                        </a:rPr>
                        <a:t>” </a:t>
                      </a:r>
                      <a:endParaRPr lang="zh-CN" altLang="en-US">
                        <a:latin typeface="+mn-lt"/>
                      </a:endParaRPr>
                    </a:p>
                  </a:txBody>
                  <a:tcPr>
                    <a:solidFill>
                      <a:schemeClr val="bg1"/>
                    </a:solidFill>
                  </a:tcPr>
                </a:tc>
              </a:tr>
            </a:tbl>
          </a:graphicData>
        </a:graphic>
      </p:graphicFrame>
      <p:sp>
        <p:nvSpPr>
          <p:cNvPr id="5" name="文本框 4"/>
          <p:cNvSpPr txBox="1"/>
          <p:nvPr/>
        </p:nvSpPr>
        <p:spPr>
          <a:xfrm>
            <a:off x="1475656" y="228557"/>
            <a:ext cx="7549483" cy="2369880"/>
          </a:xfrm>
          <a:prstGeom prst="rect">
            <a:avLst/>
          </a:prstGeom>
          <a:solidFill>
            <a:schemeClr val="bg1">
              <a:alpha val="76000"/>
            </a:schemeClr>
          </a:solidFill>
        </p:spPr>
        <p:txBody>
          <a:bodyPr wrap="square" rtlCol="0">
            <a:spAutoFit/>
          </a:bodyPr>
          <a:lstStyle/>
          <a:p>
            <a:pPr algn="ctr"/>
            <a:endParaRPr lang="en-US" altLang="zh-CN" sz="1400" b="1">
              <a:solidFill>
                <a:srgbClr val="FF0000"/>
              </a:solidFill>
            </a:endParaRPr>
          </a:p>
          <a:p>
            <a:pPr algn="ctr"/>
            <a:endParaRPr lang="en-US" altLang="zh-CN" sz="1400" b="1">
              <a:solidFill>
                <a:srgbClr val="FF0000"/>
              </a:solidFill>
            </a:endParaRPr>
          </a:p>
          <a:p>
            <a:pPr algn="ctr"/>
            <a:endParaRPr lang="en-US" altLang="zh-CN" sz="1400" b="1">
              <a:solidFill>
                <a:srgbClr val="FF0000"/>
              </a:solidFill>
            </a:endParaRPr>
          </a:p>
          <a:p>
            <a:pPr algn="ctr"/>
            <a:endParaRPr lang="en-US" altLang="zh-CN" sz="1400" b="1">
              <a:solidFill>
                <a:srgbClr val="FF0000"/>
              </a:solidFill>
            </a:endParaRPr>
          </a:p>
          <a:p>
            <a:pPr algn="ctr"/>
            <a:r>
              <a:rPr lang="en-US" altLang="zh-CN" sz="3600" b="1">
                <a:solidFill>
                  <a:srgbClr val="FF0000"/>
                </a:solidFill>
              </a:rPr>
              <a:t>Caring but inflexible</a:t>
            </a:r>
            <a:endParaRPr lang="en-US" altLang="zh-CN" sz="3600" b="1">
              <a:solidFill>
                <a:srgbClr val="FF0000"/>
              </a:solidFill>
            </a:endParaRPr>
          </a:p>
          <a:p>
            <a:pPr algn="ctr"/>
            <a:endParaRPr lang="en-US" altLang="zh-CN" sz="2400" b="1">
              <a:solidFill>
                <a:srgbClr val="FF0000"/>
              </a:solidFill>
            </a:endParaRPr>
          </a:p>
          <a:p>
            <a:pPr algn="ctr"/>
            <a:endParaRPr lang="zh-CN" altLang="en-US" sz="3200" b="1">
              <a:solidFill>
                <a:srgbClr val="FF0000"/>
              </a:solidFill>
            </a:endParaRPr>
          </a:p>
        </p:txBody>
      </p:sp>
      <p:sp>
        <p:nvSpPr>
          <p:cNvPr id="6" name="文本框 5"/>
          <p:cNvSpPr txBox="1"/>
          <p:nvPr/>
        </p:nvSpPr>
        <p:spPr>
          <a:xfrm>
            <a:off x="1475655" y="2685296"/>
            <a:ext cx="7549483" cy="646331"/>
          </a:xfrm>
          <a:prstGeom prst="rect">
            <a:avLst/>
          </a:prstGeom>
          <a:solidFill>
            <a:schemeClr val="bg1">
              <a:alpha val="76000"/>
            </a:schemeClr>
          </a:solidFill>
        </p:spPr>
        <p:txBody>
          <a:bodyPr wrap="square" rtlCol="0">
            <a:spAutoFit/>
          </a:bodyPr>
          <a:lstStyle/>
          <a:p>
            <a:pPr algn="ctr"/>
            <a:r>
              <a:rPr lang="en-US" altLang="zh-CN" sz="3600" b="1">
                <a:solidFill>
                  <a:srgbClr val="FF0000"/>
                </a:solidFill>
              </a:rPr>
              <a:t>Decent and positive</a:t>
            </a:r>
            <a:endParaRPr lang="en-US" altLang="zh-CN" sz="3600" b="1">
              <a:solidFill>
                <a:srgbClr val="FF0000"/>
              </a:solidFill>
            </a:endParaRPr>
          </a:p>
        </p:txBody>
      </p:sp>
      <p:sp>
        <p:nvSpPr>
          <p:cNvPr id="7" name="文本框 6"/>
          <p:cNvSpPr txBox="1"/>
          <p:nvPr/>
        </p:nvSpPr>
        <p:spPr>
          <a:xfrm>
            <a:off x="1547664" y="3507854"/>
            <a:ext cx="1872208" cy="523220"/>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Function?</a:t>
            </a:r>
            <a:endParaRPr lang="en-US" altLang="zh-CN" sz="2800" b="1">
              <a:latin typeface="Times New Roman" panose="02020603050405020304" charset="0"/>
              <a:cs typeface="Times New Roman" panose="02020603050405020304" charset="0"/>
            </a:endParaRPr>
          </a:p>
        </p:txBody>
      </p:sp>
      <p:sp>
        <p:nvSpPr>
          <p:cNvPr id="8" name="文本框 7"/>
          <p:cNvSpPr txBox="1"/>
          <p:nvPr/>
        </p:nvSpPr>
        <p:spPr>
          <a:xfrm>
            <a:off x="3246300" y="3584798"/>
            <a:ext cx="6047134" cy="369332"/>
          </a:xfrm>
          <a:prstGeom prst="rect">
            <a:avLst/>
          </a:prstGeom>
          <a:noFill/>
        </p:spPr>
        <p:txBody>
          <a:bodyPr wrap="square" rtlCol="0">
            <a:spAutoFit/>
          </a:bodyPr>
          <a:lstStyle/>
          <a:p>
            <a:r>
              <a:rPr lang="en-US" altLang="zh-CN" b="1">
                <a:latin typeface="Times New Roman" panose="02020603050405020304" charset="0"/>
                <a:cs typeface="Times New Roman" panose="02020603050405020304" charset="0"/>
              </a:rPr>
              <a:t>one of the reasons why “I” refuse to take off “my” shoes </a:t>
            </a:r>
            <a:endParaRPr lang="en-US" altLang="zh-CN" b="1">
              <a:latin typeface="Times New Roman" panose="02020603050405020304" charset="0"/>
              <a:cs typeface="Times New Roman" panose="02020603050405020304" charset="0"/>
            </a:endParaRPr>
          </a:p>
        </p:txBody>
      </p:sp>
      <p:sp>
        <p:nvSpPr>
          <p:cNvPr id="3" name="文本框 2"/>
          <p:cNvSpPr txBox="1"/>
          <p:nvPr/>
        </p:nvSpPr>
        <p:spPr>
          <a:xfrm>
            <a:off x="1547495" y="3354705"/>
            <a:ext cx="7219950" cy="829945"/>
          </a:xfrm>
          <a:prstGeom prst="rect">
            <a:avLst/>
          </a:prstGeom>
          <a:solidFill>
            <a:schemeClr val="accent3">
              <a:lumMod val="60000"/>
              <a:lumOff val="40000"/>
            </a:schemeClr>
          </a:solidFill>
        </p:spPr>
        <p:txBody>
          <a:bodyPr wrap="square" rtlCol="0">
            <a:spAutoFit/>
          </a:bodyPr>
          <a:lstStyle/>
          <a:p>
            <a:endParaRPr lang="en-US" altLang="zh-CN" sz="2400" b="1" i="1">
              <a:latin typeface="Times New Roman" panose="02020603050405020304" charset="0"/>
              <a:cs typeface="Times New Roman" panose="02020603050405020304" charset="0"/>
            </a:endParaRPr>
          </a:p>
          <a:p>
            <a:endParaRPr lang="en-US" altLang="zh-CN" sz="2400" b="1" i="1">
              <a:latin typeface="Times New Roman" panose="02020603050405020304" charset="0"/>
              <a:cs typeface="Times New Roman" panose="02020603050405020304" charset="0"/>
            </a:endParaRPr>
          </a:p>
        </p:txBody>
      </p:sp>
      <p:sp>
        <p:nvSpPr>
          <p:cNvPr id="4" name="文本框 3"/>
          <p:cNvSpPr txBox="1"/>
          <p:nvPr/>
        </p:nvSpPr>
        <p:spPr>
          <a:xfrm>
            <a:off x="2244725" y="3415665"/>
            <a:ext cx="6010910" cy="706755"/>
          </a:xfrm>
          <a:prstGeom prst="rect">
            <a:avLst/>
          </a:prstGeom>
          <a:noFill/>
        </p:spPr>
        <p:txBody>
          <a:bodyPr wrap="none" rtlCol="0" anchor="t">
            <a:spAutoFit/>
          </a:bodyPr>
          <a:lstStyle/>
          <a:p>
            <a:r>
              <a:rPr lang="en-US" altLang="zh-CN" sz="2000" b="1" i="1">
                <a:latin typeface="Times New Roman" panose="02020603050405020304" charset="0"/>
                <a:cs typeface="Times New Roman" panose="02020603050405020304" charset="0"/>
                <a:sym typeface="+mn-ea"/>
              </a:rPr>
              <a:t>Where are they now?</a:t>
            </a:r>
            <a:endParaRPr lang="en-US" altLang="zh-CN" sz="2000" b="1" i="1">
              <a:latin typeface="Times New Roman" panose="02020603050405020304" charset="0"/>
              <a:cs typeface="Times New Roman" panose="02020603050405020304" charset="0"/>
              <a:sym typeface="+mn-ea"/>
            </a:endParaRPr>
          </a:p>
          <a:p>
            <a:r>
              <a:rPr lang="en-US" altLang="zh-CN" sz="2000" b="1" i="1">
                <a:latin typeface="Times New Roman" panose="02020603050405020304" charset="0"/>
                <a:cs typeface="Times New Roman" panose="02020603050405020304" charset="0"/>
                <a:sym typeface="+mn-ea"/>
              </a:rPr>
              <a:t>Who is the </a:t>
            </a:r>
            <a:r>
              <a:rPr lang="en-US" altLang="zh-CN" sz="2000" b="1" i="1" u="sng">
                <a:latin typeface="Times New Roman" panose="02020603050405020304" charset="0"/>
                <a:cs typeface="Times New Roman" panose="02020603050405020304" charset="0"/>
                <a:sym typeface="+mn-ea"/>
              </a:rPr>
              <a:t>main character</a:t>
            </a:r>
            <a:r>
              <a:rPr lang="en-US" altLang="zh-CN" sz="2000" b="1" i="1">
                <a:latin typeface="Times New Roman" panose="02020603050405020304" charset="0"/>
                <a:cs typeface="Times New Roman" panose="02020603050405020304" charset="0"/>
                <a:sym typeface="+mn-ea"/>
              </a:rPr>
              <a:t>? Miss Bell or Miss Womble?</a:t>
            </a:r>
            <a:endParaRPr lang="en-US" altLang="zh-CN" sz="2000" b="1" i="1">
              <a:latin typeface="Times New Roman" panose="02020603050405020304" charset="0"/>
              <a:cs typeface="Times New Roman" panose="02020603050405020304" charset="0"/>
              <a:sym typeface="+mn-ea"/>
            </a:endParaRPr>
          </a:p>
        </p:txBody>
      </p:sp>
      <p:pic>
        <p:nvPicPr>
          <p:cNvPr id="9" name="图片 8" descr="5c75613a27179"/>
          <p:cNvPicPr>
            <a:picLocks noChangeAspect="1"/>
          </p:cNvPicPr>
          <p:nvPr/>
        </p:nvPicPr>
        <p:blipFill>
          <a:blip r:embed="rId1"/>
          <a:stretch>
            <a:fillRect/>
          </a:stretch>
        </p:blipFill>
        <p:spPr>
          <a:xfrm>
            <a:off x="169545" y="3159442"/>
            <a:ext cx="1219200" cy="121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2"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anim calcmode="lin" valueType="num">
                                      <p:cBhvr>
                                        <p:cTn id="16" dur="2000" fill="hold"/>
                                        <p:tgtEl>
                                          <p:spTgt spid="7"/>
                                        </p:tgtEl>
                                        <p:attrNameLst>
                                          <p:attrName>ppt_w</p:attrName>
                                        </p:attrNameLst>
                                      </p:cBhvr>
                                      <p:tavLst>
                                        <p:tav tm="0" fmla="#ppt_w*sin(2.5*pi*$)">
                                          <p:val>
                                            <p:fltVal val="0"/>
                                          </p:val>
                                        </p:tav>
                                        <p:tav tm="100000">
                                          <p:val>
                                            <p:fltVal val="1"/>
                                          </p:val>
                                        </p:tav>
                                      </p:tavLst>
                                    </p:anim>
                                    <p:anim calcmode="lin" valueType="num">
                                      <p:cBhvr>
                                        <p:cTn id="17"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trips(down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ox(in)">
                                      <p:cBhvr>
                                        <p:cTn id="32" dur="20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box(in)">
                                      <p:cBhvr>
                                        <p:cTn id="4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1"/>
      <p:bldP spid="7" grpId="2"/>
      <p:bldP spid="8" grpId="0"/>
      <p:bldP spid="8" grpId="1"/>
      <p:bldP spid="3" grpId="0" bldLvl="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2"/>
          <p:cNvGraphicFramePr>
            <a:graphicFrameLocks noGrp="1"/>
          </p:cNvGraphicFramePr>
          <p:nvPr>
            <p:ph idx="1"/>
          </p:nvPr>
        </p:nvGraphicFramePr>
        <p:xfrm>
          <a:off x="137795" y="201295"/>
          <a:ext cx="8463915" cy="1188720"/>
        </p:xfrm>
        <a:graphic>
          <a:graphicData uri="http://schemas.openxmlformats.org/drawingml/2006/table">
            <a:tbl>
              <a:tblPr firstRow="1" bandRow="1">
                <a:tableStyleId>{21E4AEA4-8DFA-4A89-87EB-49C32662AFE0}</a:tableStyleId>
              </a:tblPr>
              <a:tblGrid>
                <a:gridCol w="1341120"/>
                <a:gridCol w="7122795"/>
              </a:tblGrid>
              <a:tr h="118872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b="1">
                          <a:solidFill>
                            <a:schemeClr val="bg1"/>
                          </a:solidFill>
                        </a:rPr>
                        <a:t>Miss </a:t>
                      </a:r>
                      <a:r>
                        <a:rPr lang="zh-CN" altLang="en-US" sz="1800" b="1">
                          <a:solidFill>
                            <a:schemeClr val="bg1"/>
                          </a:solidFill>
                          <a:cs typeface="+mn-lt"/>
                          <a:sym typeface="+mn-ea"/>
                        </a:rPr>
                        <a:t>Womble</a:t>
                      </a:r>
                      <a:endParaRPr lang="en-US" altLang="zh-CN" b="1">
                        <a:solidFill>
                          <a:schemeClr val="bg1"/>
                        </a:solidFill>
                      </a:endParaRP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a:solidFill>
                            <a:schemeClr val="tx1"/>
                          </a:solidFill>
                          <a:latin typeface="+mn-lt"/>
                          <a:cs typeface="+mn-lt"/>
                        </a:rPr>
                        <a:t>Miss Womble, </a:t>
                      </a:r>
                      <a:r>
                        <a:rPr lang="zh-CN" altLang="en-US" sz="1800" b="1">
                          <a:solidFill>
                            <a:srgbClr val="FF0066"/>
                          </a:solidFill>
                          <a:latin typeface="+mn-lt"/>
                          <a:cs typeface="+mn-lt"/>
                        </a:rPr>
                        <a:t>the fifth-grade teacher</a:t>
                      </a:r>
                      <a:r>
                        <a:rPr lang="zh-CN" altLang="en-US" sz="1800">
                          <a:solidFill>
                            <a:schemeClr val="tx1"/>
                          </a:solidFill>
                          <a:latin typeface="+mn-lt"/>
                          <a:cs typeface="+mn-lt"/>
                        </a:rPr>
                        <a:t>, came in</a:t>
                      </a:r>
                      <a:r>
                        <a:rPr lang="en-US" altLang="zh-CN" sz="1800">
                          <a:solidFill>
                            <a:schemeClr val="tx1"/>
                          </a:solidFill>
                          <a:latin typeface="+mn-lt"/>
                          <a:cs typeface="+mn-lt"/>
                        </a:rPr>
                        <a:t>t</a:t>
                      </a:r>
                      <a:r>
                        <a:rPr lang="zh-CN" altLang="en-US" sz="1800">
                          <a:solidFill>
                            <a:schemeClr val="tx1"/>
                          </a:solidFill>
                          <a:latin typeface="+mn-lt"/>
                          <a:cs typeface="+mn-lt"/>
                        </a:rPr>
                        <a:t>o the office. </a:t>
                      </a:r>
                      <a:r>
                        <a:rPr lang="en-US" altLang="zh-CN" sz="1800">
                          <a:solidFill>
                            <a:schemeClr val="tx1"/>
                          </a:solidFill>
                          <a:latin typeface="+mn-lt"/>
                          <a:cs typeface="+mn-lt"/>
                        </a:rPr>
                        <a:t>“</a:t>
                      </a:r>
                      <a:r>
                        <a:rPr lang="zh-CN" altLang="en-US" sz="1800" b="1">
                          <a:solidFill>
                            <a:srgbClr val="0B9796"/>
                          </a:solidFill>
                          <a:latin typeface="+mn-lt"/>
                          <a:cs typeface="+mn-lt"/>
                        </a:rPr>
                        <a:t>Can I help? I know her. She lives next door to me.</a:t>
                      </a:r>
                      <a:r>
                        <a:rPr lang="en-US" altLang="zh-CN" sz="1800">
                          <a:solidFill>
                            <a:schemeClr val="tx1"/>
                          </a:solidFill>
                          <a:latin typeface="+mn-lt"/>
                          <a:cs typeface="+mn-lt"/>
                        </a:rPr>
                        <a:t>” </a:t>
                      </a:r>
                      <a:endParaRPr lang="en-US" altLang="zh-CN" sz="1800">
                        <a:solidFill>
                          <a:schemeClr val="tx1"/>
                        </a:solidFill>
                        <a:latin typeface="+mn-lt"/>
                        <a:cs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a:solidFill>
                          <a:schemeClr val="tx1"/>
                        </a:solidFill>
                        <a:latin typeface="+mn-lt"/>
                        <a:cs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a:solidFill>
                          <a:schemeClr val="tx1"/>
                        </a:solidFill>
                        <a:latin typeface="+mn-lt"/>
                        <a:cs typeface="+mn-lt"/>
                      </a:endParaRPr>
                    </a:p>
                  </a:txBody>
                  <a:tcPr>
                    <a:solidFill>
                      <a:schemeClr val="bg1"/>
                    </a:solidFill>
                  </a:tcPr>
                </a:tc>
              </a:tr>
            </a:tbl>
          </a:graphicData>
        </a:graphic>
      </p:graphicFrame>
      <p:pic>
        <p:nvPicPr>
          <p:cNvPr id="11" name="图片 10"/>
          <p:cNvPicPr>
            <a:picLocks noChangeAspect="1"/>
          </p:cNvPicPr>
          <p:nvPr/>
        </p:nvPicPr>
        <p:blipFill>
          <a:blip r:embed="rId1"/>
          <a:stretch>
            <a:fillRect/>
          </a:stretch>
        </p:blipFill>
        <p:spPr>
          <a:xfrm>
            <a:off x="-1270" y="-49530"/>
            <a:ext cx="9157970" cy="6466840"/>
          </a:xfrm>
          <a:prstGeom prst="rect">
            <a:avLst/>
          </a:prstGeom>
        </p:spPr>
      </p:pic>
      <p:sp>
        <p:nvSpPr>
          <p:cNvPr id="12" name="文本框 11"/>
          <p:cNvSpPr txBox="1"/>
          <p:nvPr/>
        </p:nvSpPr>
        <p:spPr>
          <a:xfrm>
            <a:off x="-635" y="34925"/>
            <a:ext cx="9157970" cy="6185535"/>
          </a:xfrm>
          <a:prstGeom prst="rect">
            <a:avLst/>
          </a:prstGeom>
          <a:solidFill>
            <a:schemeClr val="bg1">
              <a:alpha val="76000"/>
            </a:schemeClr>
          </a:solidFill>
        </p:spPr>
        <p:txBody>
          <a:bodyPr wrap="square" rtlCol="0">
            <a:spAutoFit/>
          </a:bodyPr>
          <a:lstStyle/>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p:txBody>
      </p:sp>
      <p:sp>
        <p:nvSpPr>
          <p:cNvPr id="7" name="文本框 6"/>
          <p:cNvSpPr txBox="1"/>
          <p:nvPr/>
        </p:nvSpPr>
        <p:spPr>
          <a:xfrm>
            <a:off x="2874645" y="800100"/>
            <a:ext cx="4236720" cy="645160"/>
          </a:xfrm>
          <a:prstGeom prst="rect">
            <a:avLst/>
          </a:prstGeom>
          <a:noFill/>
        </p:spPr>
        <p:txBody>
          <a:bodyPr wrap="square" rtlCol="0" anchor="t">
            <a:spAutoFit/>
            <a:scene3d>
              <a:camera prst="orthographicFront"/>
              <a:lightRig rig="threePt" dir="t"/>
            </a:scene3d>
          </a:bodyPr>
          <a:lstStyle/>
          <a:p>
            <a:r>
              <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is familiar with “my” family condition</a:t>
            </a:r>
            <a:endPar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a:p>
            <a:r>
              <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wants to protect “my” delicate dignity</a:t>
            </a:r>
            <a:endPar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5" name="文本框 4"/>
          <p:cNvSpPr txBox="1"/>
          <p:nvPr/>
        </p:nvSpPr>
        <p:spPr>
          <a:xfrm>
            <a:off x="137795" y="1390015"/>
            <a:ext cx="9019540" cy="2031325"/>
          </a:xfrm>
          <a:prstGeom prst="rect">
            <a:avLst/>
          </a:prstGeom>
          <a:noFill/>
        </p:spPr>
        <p:txBody>
          <a:bodyPr wrap="square" rtlCol="0" anchor="t">
            <a:spAutoFit/>
          </a:bodyPr>
          <a:lstStyle/>
          <a:p>
            <a:r>
              <a:rPr lang="zh-CN" altLang="en-US" b="1" i="1" dirty="0">
                <a:latin typeface="Times New Roman" panose="02020603050405020304" charset="0"/>
                <a:cs typeface="Times New Roman" panose="02020603050405020304" charset="0"/>
              </a:rPr>
              <a:t>① Miss Womble put both hands on my shaking shoulders and looked into my upset, red </a:t>
            </a:r>
            <a:r>
              <a:rPr lang="en-US" altLang="zh-CN" b="1" i="1" dirty="0" smtClean="0">
                <a:latin typeface="Times New Roman" panose="02020603050405020304" charset="0"/>
                <a:cs typeface="Times New Roman" panose="02020603050405020304" charset="0"/>
              </a:rPr>
              <a:t>e</a:t>
            </a:r>
            <a:r>
              <a:rPr lang="zh-CN" altLang="en-US" b="1" i="1" dirty="0" smtClean="0">
                <a:latin typeface="Times New Roman" panose="02020603050405020304" charset="0"/>
                <a:cs typeface="Times New Roman" panose="02020603050405020304" charset="0"/>
              </a:rPr>
              <a:t>yes</a:t>
            </a:r>
            <a:r>
              <a:rPr lang="zh-CN" altLang="en-US" b="1" i="1" dirty="0">
                <a:latin typeface="Times New Roman" panose="02020603050405020304" charset="0"/>
                <a:cs typeface="Times New Roman" panose="02020603050405020304" charset="0"/>
              </a:rPr>
              <a:t>.</a:t>
            </a:r>
            <a:endParaRPr lang="zh-CN" altLang="en-US" b="1" i="1" dirty="0">
              <a:latin typeface="Times New Roman" panose="02020603050405020304" charset="0"/>
              <a:cs typeface="Times New Roman" panose="02020603050405020304" charset="0"/>
            </a:endParaRPr>
          </a:p>
          <a:p>
            <a:endParaRPr lang="zh-CN" altLang="en-US" b="1" i="1" dirty="0">
              <a:latin typeface="Times New Roman" panose="02020603050405020304" charset="0"/>
              <a:cs typeface="Times New Roman" panose="02020603050405020304" charset="0"/>
            </a:endParaRPr>
          </a:p>
          <a:p>
            <a:endParaRPr lang="zh-CN" altLang="en-US" b="1" i="1" dirty="0">
              <a:latin typeface="Times New Roman" panose="02020603050405020304" charset="0"/>
              <a:cs typeface="Times New Roman" panose="02020603050405020304" charset="0"/>
            </a:endParaRPr>
          </a:p>
          <a:p>
            <a:endParaRPr lang="zh-CN" altLang="en-US" b="1" i="1" dirty="0">
              <a:latin typeface="Times New Roman" panose="02020603050405020304" charset="0"/>
              <a:cs typeface="Times New Roman" panose="02020603050405020304" charset="0"/>
            </a:endParaRPr>
          </a:p>
          <a:p>
            <a:endParaRPr lang="zh-CN" altLang="en-US" b="1" i="1" dirty="0">
              <a:latin typeface="Times New Roman" panose="02020603050405020304" charset="0"/>
              <a:cs typeface="Times New Roman" panose="02020603050405020304" charset="0"/>
            </a:endParaRPr>
          </a:p>
          <a:p>
            <a:endParaRPr lang="zh-CN" altLang="en-US" b="1" i="1" dirty="0">
              <a:latin typeface="Times New Roman" panose="02020603050405020304" charset="0"/>
              <a:cs typeface="Times New Roman" panose="02020603050405020304" charset="0"/>
            </a:endParaRPr>
          </a:p>
          <a:p>
            <a:r>
              <a:rPr lang="zh-CN" altLang="en-US" b="1" i="1" dirty="0">
                <a:latin typeface="Times New Roman" panose="02020603050405020304" charset="0"/>
                <a:cs typeface="Times New Roman" panose="02020603050405020304" charset="0"/>
              </a:rPr>
              <a:t>② Dealing with the angry bites gently, Miss Womble lifted her head and smiled at me.</a:t>
            </a:r>
            <a:endParaRPr lang="zh-CN" altLang="en-US" b="1" i="1" dirty="0">
              <a:latin typeface="Times New Roman" panose="02020603050405020304" charset="0"/>
              <a:cs typeface="Times New Roman" panose="02020603050405020304" charset="0"/>
            </a:endParaRPr>
          </a:p>
        </p:txBody>
      </p:sp>
      <p:sp>
        <p:nvSpPr>
          <p:cNvPr id="6" name="文本框 5"/>
          <p:cNvSpPr txBox="1"/>
          <p:nvPr/>
        </p:nvSpPr>
        <p:spPr>
          <a:xfrm>
            <a:off x="397510" y="1814830"/>
            <a:ext cx="4389755" cy="398780"/>
          </a:xfrm>
          <a:prstGeom prst="rect">
            <a:avLst/>
          </a:prstGeom>
          <a:noFill/>
        </p:spPr>
        <p:txBody>
          <a:bodyPr wrap="square" rtlCol="0">
            <a:spAutoFit/>
          </a:bodyPr>
          <a:lstStyle/>
          <a:p>
            <a:r>
              <a:rPr lang="en-US" altLang="zh-CN" sz="2000" b="1" i="1">
                <a:latin typeface="Times New Roman" panose="02020603050405020304" charset="0"/>
                <a:cs typeface="Times New Roman" panose="02020603050405020304" charset="0"/>
              </a:rPr>
              <a:t>What will she </a:t>
            </a:r>
            <a:r>
              <a:rPr lang="en-US" altLang="zh-CN" sz="2000" b="1" i="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do and say </a:t>
            </a:r>
            <a:r>
              <a:rPr lang="en-US" altLang="zh-CN" sz="2000" b="1" i="1">
                <a:latin typeface="Times New Roman" panose="02020603050405020304" charset="0"/>
                <a:cs typeface="Times New Roman" panose="02020603050405020304" charset="0"/>
              </a:rPr>
              <a:t>to “me”?</a:t>
            </a:r>
            <a:endParaRPr lang="en-US" altLang="zh-CN" sz="2000" b="1" i="1">
              <a:latin typeface="Times New Roman" panose="02020603050405020304" charset="0"/>
              <a:cs typeface="Times New Roman" panose="02020603050405020304" charset="0"/>
            </a:endParaRPr>
          </a:p>
        </p:txBody>
      </p:sp>
      <p:sp>
        <p:nvSpPr>
          <p:cNvPr id="30" name="椭圆 29"/>
          <p:cNvSpPr/>
          <p:nvPr/>
        </p:nvSpPr>
        <p:spPr>
          <a:xfrm>
            <a:off x="1698625" y="1467485"/>
            <a:ext cx="4088130" cy="28765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892165" y="1467485"/>
            <a:ext cx="1445260" cy="28765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106420" y="3132455"/>
            <a:ext cx="744220" cy="28765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983095" y="3040380"/>
            <a:ext cx="1318260" cy="28765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07010" y="201295"/>
            <a:ext cx="7070725" cy="368300"/>
          </a:xfrm>
          <a:prstGeom prst="rect">
            <a:avLst/>
          </a:prstGeom>
          <a:noFill/>
        </p:spPr>
        <p:txBody>
          <a:bodyPr wrap="none" rtlCol="0" anchor="t">
            <a:spAutoFit/>
          </a:bodyPr>
          <a:lstStyle/>
          <a:p>
            <a:pPr indent="0" algn="just" fontAlgn="auto"/>
            <a:r>
              <a:rPr lang="en-US" altLang="zh-CN" b="1">
                <a:cs typeface="+mn-lt"/>
                <a:sym typeface="+mn-ea"/>
              </a:rPr>
              <a:t>Para.1 </a:t>
            </a:r>
            <a:r>
              <a:rPr lang="zh-CN" altLang="en-US" b="1">
                <a:cs typeface="+mn-lt"/>
                <a:sym typeface="+mn-ea"/>
              </a:rPr>
              <a:t>Sock-eater ants are made-up animals with the best intention ever.</a:t>
            </a:r>
            <a:endParaRPr lang="zh-CN" altLang="en-US" b="1"/>
          </a:p>
        </p:txBody>
      </p:sp>
      <p:sp>
        <p:nvSpPr>
          <p:cNvPr id="14" name="文本框 13"/>
          <p:cNvSpPr txBox="1"/>
          <p:nvPr/>
        </p:nvSpPr>
        <p:spPr>
          <a:xfrm>
            <a:off x="397510" y="1814830"/>
            <a:ext cx="8204200" cy="398780"/>
          </a:xfrm>
          <a:prstGeom prst="rect">
            <a:avLst/>
          </a:prstGeom>
          <a:solidFill>
            <a:schemeClr val="bg1"/>
          </a:solidFill>
        </p:spPr>
        <p:txBody>
          <a:bodyPr wrap="square" rtlCol="0">
            <a:spAutoFit/>
          </a:bodyPr>
          <a:lstStyle/>
          <a:p>
            <a:r>
              <a:rPr lang="en-US" altLang="zh-CN" sz="2000" b="1" i="1">
                <a:latin typeface="Times New Roman" panose="02020603050405020304" charset="0"/>
                <a:cs typeface="Times New Roman" panose="02020603050405020304" charset="0"/>
              </a:rPr>
              <a:t>What she </a:t>
            </a:r>
            <a:r>
              <a:rPr lang="en-US" altLang="zh-CN" sz="2000" b="1" i="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did and said </a:t>
            </a:r>
            <a:r>
              <a:rPr lang="en-US" altLang="zh-CN" sz="2000" b="1" i="1">
                <a:latin typeface="Times New Roman" panose="02020603050405020304" charset="0"/>
                <a:cs typeface="Times New Roman" panose="02020603050405020304" charset="0"/>
              </a:rPr>
              <a:t>successfully </a:t>
            </a:r>
            <a:r>
              <a:rPr lang="en-US" altLang="zh-CN" sz="2000" b="1" i="1">
                <a:ln>
                  <a:solidFill>
                    <a:srgbClr val="1D41D5"/>
                  </a:solidFill>
                </a:ln>
                <a:latin typeface="Times New Roman" panose="02020603050405020304" charset="0"/>
                <a:cs typeface="Times New Roman" panose="02020603050405020304" charset="0"/>
              </a:rPr>
              <a:t>persuaded me to take off the shoe</a:t>
            </a:r>
            <a:r>
              <a:rPr lang="en-US" altLang="zh-CN" sz="2000" b="1" i="1">
                <a:latin typeface="Times New Roman" panose="02020603050405020304" charset="0"/>
                <a:cs typeface="Times New Roman" panose="02020603050405020304" charset="0"/>
              </a:rPr>
              <a:t>.</a:t>
            </a:r>
            <a:endParaRPr lang="en-US" altLang="zh-CN" sz="2000" b="1" i="1">
              <a:latin typeface="Times New Roman" panose="02020603050405020304" charset="0"/>
              <a:cs typeface="Times New Roman" panose="02020603050405020304" charset="0"/>
            </a:endParaRPr>
          </a:p>
        </p:txBody>
      </p:sp>
      <p:grpSp>
        <p:nvGrpSpPr>
          <p:cNvPr id="15" name="组合 14"/>
          <p:cNvGrpSpPr/>
          <p:nvPr/>
        </p:nvGrpSpPr>
        <p:grpSpPr>
          <a:xfrm>
            <a:off x="6740617" y="1792121"/>
            <a:ext cx="2267585" cy="1225550"/>
            <a:chOff x="-246" y="2161"/>
            <a:chExt cx="3571" cy="1930"/>
          </a:xfrm>
        </p:grpSpPr>
        <p:pic>
          <p:nvPicPr>
            <p:cNvPr id="16" name="图片 15" descr="5c7524b801b89"/>
            <p:cNvPicPr>
              <a:picLocks noChangeAspect="1"/>
            </p:cNvPicPr>
            <p:nvPr/>
          </p:nvPicPr>
          <p:blipFill>
            <a:blip r:embed="rId2"/>
            <a:stretch>
              <a:fillRect/>
            </a:stretch>
          </p:blipFill>
          <p:spPr>
            <a:xfrm>
              <a:off x="-246" y="2161"/>
              <a:ext cx="3571" cy="1930"/>
            </a:xfrm>
            <a:prstGeom prst="rect">
              <a:avLst/>
            </a:prstGeom>
          </p:spPr>
        </p:pic>
        <p:sp>
          <p:nvSpPr>
            <p:cNvPr id="17" name="文本框 16"/>
            <p:cNvSpPr txBox="1"/>
            <p:nvPr/>
          </p:nvSpPr>
          <p:spPr>
            <a:xfrm rot="20700000">
              <a:off x="-27" y="2715"/>
              <a:ext cx="2909" cy="822"/>
            </a:xfrm>
            <a:prstGeom prst="rect">
              <a:avLst/>
            </a:prstGeom>
            <a:noFill/>
          </p:spPr>
          <p:txBody>
            <a:bodyPr wrap="square" rtlCol="0">
              <a:spAutoFit/>
              <a:scene3d>
                <a:camera prst="orthographicFront"/>
                <a:lightRig rig="threePt" dir="t"/>
              </a:scene3d>
            </a:bodyPr>
            <a:lstStyle/>
            <a:p>
              <a:r>
                <a:rPr lang="en-US" altLang="zh-CN" sz="2800" b="1">
                  <a:ln w="9525">
                    <a:solidFill>
                      <a:schemeClr val="bg1"/>
                    </a:solidFill>
                    <a:prstDash val="solid"/>
                  </a:ln>
                  <a:solidFill>
                    <a:schemeClr val="tx1"/>
                  </a:solidFill>
                  <a:effectLst>
                    <a:outerShdw blurRad="12700" dist="38100" dir="2700000" algn="tl" rotWithShape="0">
                      <a:schemeClr val="bg1">
                        <a:lumMod val="50000"/>
                      </a:schemeClr>
                    </a:outerShdw>
                  </a:effectLst>
                </a:rPr>
                <a:t>interaction</a:t>
              </a:r>
              <a:endParaRPr lang="en-US" altLang="zh-CN" sz="2800" b="1">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sp>
        <p:nvSpPr>
          <p:cNvPr id="18" name="文本框 17"/>
          <p:cNvSpPr txBox="1"/>
          <p:nvPr/>
        </p:nvSpPr>
        <p:spPr>
          <a:xfrm>
            <a:off x="469900" y="3522345"/>
            <a:ext cx="8204200" cy="706755"/>
          </a:xfrm>
          <a:prstGeom prst="rect">
            <a:avLst/>
          </a:prstGeom>
          <a:solidFill>
            <a:schemeClr val="bg1"/>
          </a:solidFill>
        </p:spPr>
        <p:txBody>
          <a:bodyPr wrap="square" rtlCol="0">
            <a:spAutoFit/>
          </a:bodyPr>
          <a:lstStyle/>
          <a:p>
            <a:r>
              <a:rPr lang="en-US" altLang="zh-CN" sz="2000" b="1" i="1">
                <a:latin typeface="Times New Roman" panose="02020603050405020304" charset="0"/>
                <a:cs typeface="Times New Roman" panose="02020603050405020304" charset="0"/>
              </a:rPr>
              <a:t>What she </a:t>
            </a:r>
            <a:r>
              <a:rPr lang="en-US" altLang="zh-CN" sz="2000" b="1" i="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did and said </a:t>
            </a:r>
            <a:r>
              <a:rPr lang="en-US" altLang="zh-CN" sz="2000" b="1" i="1">
                <a:latin typeface="Times New Roman" panose="02020603050405020304" charset="0"/>
                <a:cs typeface="Times New Roman" panose="02020603050405020304" charset="0"/>
              </a:rPr>
              <a:t>successfully </a:t>
            </a:r>
            <a:r>
              <a:rPr lang="en-US" altLang="zh-CN" sz="2000" b="1" i="1">
                <a:ln>
                  <a:solidFill>
                    <a:srgbClr val="1D41D5"/>
                  </a:solidFill>
                </a:ln>
                <a:latin typeface="Times New Roman" panose="02020603050405020304" charset="0"/>
                <a:cs typeface="Times New Roman" panose="02020603050405020304" charset="0"/>
              </a:rPr>
              <a:t>protected my self-esteem and changed my value (</a:t>
            </a:r>
            <a:r>
              <a:rPr lang="zh-CN" altLang="en-US" sz="2000" b="1" i="1">
                <a:ln>
                  <a:solidFill>
                    <a:srgbClr val="1D41D5"/>
                  </a:solidFill>
                </a:ln>
                <a:latin typeface="Times New Roman" panose="02020603050405020304" charset="0"/>
                <a:cs typeface="Times New Roman" panose="02020603050405020304" charset="0"/>
              </a:rPr>
              <a:t>价值观</a:t>
            </a:r>
            <a:r>
              <a:rPr lang="en-US" altLang="zh-CN" sz="2000" b="1" i="1">
                <a:ln>
                  <a:solidFill>
                    <a:srgbClr val="1D41D5"/>
                  </a:solidFill>
                </a:ln>
                <a:latin typeface="Times New Roman" panose="02020603050405020304" charset="0"/>
                <a:cs typeface="Times New Roman" panose="02020603050405020304" charset="0"/>
              </a:rPr>
              <a:t>).</a:t>
            </a:r>
            <a:endParaRPr lang="zh-CN" altLang="en-US" sz="2000" b="1" i="1">
              <a:ln>
                <a:solidFill>
                  <a:srgbClr val="1D41D5"/>
                </a:solidFill>
              </a:ln>
              <a:latin typeface="Times New Roman" panose="02020603050405020304" charset="0"/>
              <a:cs typeface="Times New Roman" panose="02020603050405020304" charset="0"/>
            </a:endParaRPr>
          </a:p>
        </p:txBody>
      </p:sp>
      <p:cxnSp>
        <p:nvCxnSpPr>
          <p:cNvPr id="19" name="直接箭头连接符 18"/>
          <p:cNvCxnSpPr/>
          <p:nvPr/>
        </p:nvCxnSpPr>
        <p:spPr>
          <a:xfrm flipH="1">
            <a:off x="5507990" y="2161540"/>
            <a:ext cx="13335" cy="1490345"/>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841875" y="2433955"/>
            <a:ext cx="1898650" cy="583565"/>
          </a:xfrm>
          <a:prstGeom prst="rect">
            <a:avLst/>
          </a:prstGeom>
          <a:noFill/>
        </p:spPr>
        <p:txBody>
          <a:bodyPr wrap="square" rtlCol="0">
            <a:spAutoFit/>
            <a:scene3d>
              <a:camera prst="orthographicFront"/>
              <a:lightRig rig="threePt" dir="t"/>
            </a:scene3d>
          </a:bodyPr>
          <a:lstStyle/>
          <a:p>
            <a:r>
              <a:rPr lang="en-US" altLang="zh-CN" sz="3200" dirty="0">
                <a:ln w="22225">
                  <a:solidFill>
                    <a:schemeClr val="accent2"/>
                  </a:solidFill>
                  <a:prstDash val="solid"/>
                </a:ln>
                <a:solidFill>
                  <a:schemeClr val="accent2">
                    <a:lumMod val="40000"/>
                    <a:lumOff val="60000"/>
                  </a:schemeClr>
                </a:solidFill>
                <a:effectLst/>
              </a:rPr>
              <a:t>deeper</a:t>
            </a:r>
            <a:endParaRPr lang="en-US" altLang="zh-CN" sz="3200" dirty="0">
              <a:ln w="22225">
                <a:solidFill>
                  <a:schemeClr val="accent2"/>
                </a:solidFill>
                <a:prstDash val="solid"/>
              </a:ln>
              <a:solidFill>
                <a:schemeClr val="accent2">
                  <a:lumMod val="40000"/>
                  <a:lumOff val="60000"/>
                </a:schemeClr>
              </a:solidFill>
              <a:effectLst/>
            </a:endParaRPr>
          </a:p>
        </p:txBody>
      </p:sp>
      <p:sp>
        <p:nvSpPr>
          <p:cNvPr id="22" name="文本框 21"/>
          <p:cNvSpPr txBox="1"/>
          <p:nvPr/>
        </p:nvSpPr>
        <p:spPr>
          <a:xfrm>
            <a:off x="3850640" y="3884930"/>
            <a:ext cx="3804285" cy="368300"/>
          </a:xfrm>
          <a:prstGeom prst="rect">
            <a:avLst/>
          </a:prstGeom>
          <a:noFill/>
        </p:spPr>
        <p:txBody>
          <a:bodyPr wrap="square" rtlCol="0">
            <a:spAutoFit/>
          </a:bodyPr>
          <a:lstStyle/>
          <a:p>
            <a:r>
              <a:rPr lang="en-US" altLang="zh-CN" b="1" i="1">
                <a:solidFill>
                  <a:srgbClr val="1D41D5"/>
                </a:solidFill>
                <a:effectLst>
                  <a:outerShdw blurRad="38100" dist="38100" dir="2700000" algn="tl">
                    <a:srgbClr val="000000">
                      <a:alpha val="43137"/>
                    </a:srgbClr>
                  </a:outerShdw>
                </a:effectLst>
                <a:latin typeface="Times New Roman" panose="02020603050405020304" charset="0"/>
                <a:cs typeface="Times New Roman" panose="02020603050405020304" charset="0"/>
              </a:rPr>
              <a:t>Will she mention the hole in my sock? </a:t>
            </a:r>
            <a:endParaRPr lang="en-US" altLang="zh-CN" b="1" i="1">
              <a:solidFill>
                <a:srgbClr val="1D41D5"/>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cxnSp>
        <p:nvCxnSpPr>
          <p:cNvPr id="23" name="直接箭头连接符 22"/>
          <p:cNvCxnSpPr/>
          <p:nvPr/>
        </p:nvCxnSpPr>
        <p:spPr>
          <a:xfrm flipH="1">
            <a:off x="1475740" y="569595"/>
            <a:ext cx="0" cy="4018280"/>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745490" y="4587875"/>
            <a:ext cx="6532245" cy="368300"/>
          </a:xfrm>
          <a:prstGeom prst="rect">
            <a:avLst/>
          </a:prstGeom>
          <a:noFill/>
        </p:spPr>
        <p:txBody>
          <a:bodyPr wrap="square" rtlCol="0">
            <a:spAutoFit/>
          </a:bodyPr>
          <a:lstStyle/>
          <a:p>
            <a:r>
              <a:rPr lang="en-US" altLang="zh-CN" b="1" i="1">
                <a:solidFill>
                  <a:srgbClr val="1D41D5"/>
                </a:solidFill>
                <a:effectLst>
                  <a:outerShdw blurRad="38100" dist="38100" dir="2700000" algn="tl">
                    <a:srgbClr val="000000">
                      <a:alpha val="43137"/>
                    </a:srgbClr>
                  </a:outerShdw>
                </a:effectLst>
                <a:latin typeface="Times New Roman" panose="02020603050405020304" charset="0"/>
                <a:cs typeface="Times New Roman" panose="02020603050405020304" charset="0"/>
              </a:rPr>
              <a:t>Ending: </a:t>
            </a:r>
            <a:r>
              <a:rPr lang="en-US" altLang="zh-CN" b="1" i="1">
                <a:solidFill>
                  <a:srgbClr val="1D41D5"/>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gratitude </a:t>
            </a:r>
            <a:r>
              <a:rPr lang="en-US" altLang="zh-CN" b="1" i="1">
                <a:solidFill>
                  <a:srgbClr val="1D41D5"/>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r>
              <a:rPr lang="en-US" altLang="zh-CN" b="1" i="1">
                <a:solidFill>
                  <a:srgbClr val="1D41D5"/>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reflection + influence on today &amp; future </a:t>
            </a:r>
            <a:r>
              <a:rPr lang="en-US" altLang="zh-CN" b="1" i="1">
                <a:solidFill>
                  <a:srgbClr val="1D41D5"/>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endParaRPr lang="en-US" altLang="zh-CN" b="1" i="1">
              <a:solidFill>
                <a:srgbClr val="1D41D5"/>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25" name="文本框 19"/>
          <p:cNvSpPr txBox="1"/>
          <p:nvPr/>
        </p:nvSpPr>
        <p:spPr>
          <a:xfrm>
            <a:off x="6703060" y="4167505"/>
            <a:ext cx="1898650" cy="583565"/>
          </a:xfrm>
          <a:prstGeom prst="rect">
            <a:avLst/>
          </a:prstGeom>
          <a:noFill/>
        </p:spPr>
        <p:txBody>
          <a:bodyPr wrap="square" rtlCol="0">
            <a:spAutoFit/>
            <a:scene3d>
              <a:camera prst="orthographicFront"/>
              <a:lightRig rig="threePt" dir="t"/>
            </a:scene3d>
          </a:bodyPr>
          <a:lstStyle/>
          <a:p>
            <a:r>
              <a:rPr lang="en-US" altLang="zh-CN" sz="3200" dirty="0" smtClean="0">
                <a:ln w="22225">
                  <a:solidFill>
                    <a:schemeClr val="accent2"/>
                  </a:solidFill>
                  <a:prstDash val="solid"/>
                </a:ln>
                <a:solidFill>
                  <a:schemeClr val="accent2">
                    <a:lumMod val="40000"/>
                    <a:lumOff val="60000"/>
                  </a:schemeClr>
                </a:solidFill>
                <a:effectLst/>
              </a:rPr>
              <a:t>theme</a:t>
            </a:r>
            <a:endParaRPr lang="en-US" altLang="zh-CN" sz="3200" dirty="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ox(in)">
                                      <p:cBhvr>
                                        <p:cTn id="28" dur="20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box(in)">
                                      <p:cBhvr>
                                        <p:cTn id="33" dur="2000"/>
                                        <p:tgtEl>
                                          <p:spTgt spid="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strips(down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linds(horizont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ox(in)">
                                      <p:cBhvr>
                                        <p:cTn id="53" dur="20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ox(in)">
                                      <p:cBhvr>
                                        <p:cTn id="58" dur="20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box(in)">
                                      <p:cBhvr>
                                        <p:cTn id="63" dur="20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down)">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down)">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additive="base">
                                        <p:cTn id="84" dur="500" fill="hold"/>
                                        <p:tgtEl>
                                          <p:spTgt spid="25"/>
                                        </p:tgtEl>
                                        <p:attrNameLst>
                                          <p:attrName>ppt_x</p:attrName>
                                        </p:attrNameLst>
                                      </p:cBhvr>
                                      <p:tavLst>
                                        <p:tav tm="0">
                                          <p:val>
                                            <p:strVal val="#ppt_x"/>
                                          </p:val>
                                        </p:tav>
                                        <p:tav tm="100000">
                                          <p:val>
                                            <p:strVal val="#ppt_x"/>
                                          </p:val>
                                        </p:tav>
                                      </p:tavLst>
                                    </p:anim>
                                    <p:anim calcmode="lin" valueType="num">
                                      <p:cBhvr additive="base">
                                        <p:cTn id="8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wipe(down)">
                                      <p:cBhvr>
                                        <p:cTn id="90" dur="500"/>
                                        <p:tgtEl>
                                          <p:spTgt spid="23"/>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30" grpId="0" bldLvl="0" animBg="1"/>
      <p:bldP spid="30" grpId="1" animBg="1"/>
      <p:bldP spid="8" grpId="0" bldLvl="0" animBg="1"/>
      <p:bldP spid="8" grpId="1" animBg="1"/>
      <p:bldP spid="9" grpId="0" bldLvl="0" animBg="1"/>
      <p:bldP spid="9" grpId="1" animBg="1"/>
      <p:bldP spid="10" grpId="0" bldLvl="0" animBg="1"/>
      <p:bldP spid="10" grpId="1" animBg="1"/>
      <p:bldP spid="13" grpId="0"/>
      <p:bldP spid="13" grpId="1"/>
      <p:bldP spid="14" grpId="0" bldLvl="0" animBg="1"/>
      <p:bldP spid="18" grpId="0" bldLvl="0" animBg="1"/>
      <p:bldP spid="20" grpId="0"/>
      <p:bldP spid="22" grpId="0"/>
      <p:bldP spid="22" grpId="1"/>
      <p:bldP spid="24" grpId="0"/>
      <p:bldP spid="24" grpId="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245745" y="805815"/>
            <a:ext cx="1690370" cy="3447415"/>
          </a:xfrm>
          <a:prstGeom prst="rect">
            <a:avLst/>
          </a:prstGeom>
        </p:spPr>
      </p:pic>
      <p:sp>
        <p:nvSpPr>
          <p:cNvPr id="7" name="文本框 6"/>
          <p:cNvSpPr txBox="1"/>
          <p:nvPr/>
        </p:nvSpPr>
        <p:spPr>
          <a:xfrm>
            <a:off x="2098040" y="653415"/>
            <a:ext cx="3667760" cy="922020"/>
          </a:xfrm>
          <a:prstGeom prst="rect">
            <a:avLst/>
          </a:prstGeom>
          <a:noFill/>
        </p:spPr>
        <p:txBody>
          <a:bodyPr wrap="square" rtlCol="0">
            <a:spAutoFit/>
          </a:bodyPr>
          <a:lstStyle/>
          <a:p>
            <a:r>
              <a:rPr lang="en-US" altLang="zh-CN" b="1">
                <a:sym typeface="+mn-ea"/>
              </a:rPr>
              <a:t>main characters vs. minor characters</a:t>
            </a:r>
            <a:endParaRPr lang="en-US" altLang="zh-CN" b="1"/>
          </a:p>
          <a:p>
            <a:r>
              <a:rPr lang="en-US" altLang="zh-CN" b="1"/>
              <a:t>personality</a:t>
            </a:r>
            <a:endParaRPr lang="en-US" altLang="zh-CN" b="1"/>
          </a:p>
          <a:p>
            <a:r>
              <a:rPr lang="en-US" altLang="zh-CN" b="1"/>
              <a:t>interaction</a:t>
            </a:r>
            <a:endParaRPr lang="en-US" altLang="zh-CN" b="1"/>
          </a:p>
        </p:txBody>
      </p:sp>
      <p:sp>
        <p:nvSpPr>
          <p:cNvPr id="8" name="文本框 7"/>
          <p:cNvSpPr txBox="1"/>
          <p:nvPr/>
        </p:nvSpPr>
        <p:spPr>
          <a:xfrm>
            <a:off x="2098040" y="1638300"/>
            <a:ext cx="3667760" cy="368300"/>
          </a:xfrm>
          <a:prstGeom prst="rect">
            <a:avLst/>
          </a:prstGeom>
          <a:noFill/>
        </p:spPr>
        <p:txBody>
          <a:bodyPr wrap="square" rtlCol="0">
            <a:spAutoFit/>
          </a:bodyPr>
          <a:lstStyle/>
          <a:p>
            <a:r>
              <a:rPr lang="en-US" altLang="zh-CN" b="1">
                <a:sym typeface="+mn-ea"/>
              </a:rPr>
              <a:t>(change of) time &amp; place</a:t>
            </a:r>
            <a:endParaRPr lang="en-US" altLang="zh-CN" b="1"/>
          </a:p>
        </p:txBody>
      </p:sp>
      <p:sp>
        <p:nvSpPr>
          <p:cNvPr id="9" name="文本框 8"/>
          <p:cNvSpPr txBox="1"/>
          <p:nvPr/>
        </p:nvSpPr>
        <p:spPr>
          <a:xfrm>
            <a:off x="2098040" y="2345690"/>
            <a:ext cx="3667760" cy="368300"/>
          </a:xfrm>
          <a:prstGeom prst="rect">
            <a:avLst/>
          </a:prstGeom>
          <a:noFill/>
        </p:spPr>
        <p:txBody>
          <a:bodyPr wrap="square" rtlCol="0">
            <a:spAutoFit/>
          </a:bodyPr>
          <a:lstStyle/>
          <a:p>
            <a:r>
              <a:rPr lang="en-US" altLang="zh-CN" b="1">
                <a:sym typeface="+mn-ea"/>
              </a:rPr>
              <a:t>problem-solution-theme</a:t>
            </a:r>
            <a:endParaRPr lang="en-US" altLang="zh-CN" b="1"/>
          </a:p>
        </p:txBody>
      </p:sp>
      <p:sp>
        <p:nvSpPr>
          <p:cNvPr id="10" name="文本框 9"/>
          <p:cNvSpPr txBox="1"/>
          <p:nvPr/>
        </p:nvSpPr>
        <p:spPr>
          <a:xfrm>
            <a:off x="2098040" y="2813050"/>
            <a:ext cx="6912610" cy="922020"/>
          </a:xfrm>
          <a:prstGeom prst="rect">
            <a:avLst/>
          </a:prstGeom>
          <a:noFill/>
        </p:spPr>
        <p:txBody>
          <a:bodyPr wrap="square" rtlCol="0">
            <a:spAutoFit/>
          </a:bodyPr>
          <a:lstStyle/>
          <a:p>
            <a:r>
              <a:rPr lang="en-US" altLang="zh-CN" b="1">
                <a:sym typeface="+mn-ea"/>
              </a:rPr>
              <a:t>determine what we can write</a:t>
            </a:r>
            <a:endParaRPr lang="en-US" altLang="zh-CN" b="1">
              <a:sym typeface="+mn-ea"/>
            </a:endParaRPr>
          </a:p>
          <a:p>
            <a:r>
              <a:rPr lang="en-US" altLang="zh-CN" b="1">
                <a:sym typeface="+mn-ea"/>
              </a:rPr>
              <a:t>--action &amp; discourse (1st limited POV)</a:t>
            </a:r>
            <a:endParaRPr lang="en-US" altLang="zh-CN" b="1">
              <a:sym typeface="+mn-ea"/>
            </a:endParaRPr>
          </a:p>
          <a:p>
            <a:r>
              <a:rPr lang="en-US" altLang="zh-CN" b="1">
                <a:sym typeface="+mn-ea"/>
              </a:rPr>
              <a:t>--action &amp; discourse &amp; thoughts (omniscient POV)</a:t>
            </a:r>
            <a:endParaRPr lang="en-US" altLang="zh-CN" b="1"/>
          </a:p>
        </p:txBody>
      </p:sp>
      <p:sp>
        <p:nvSpPr>
          <p:cNvPr id="11" name="文本框 10"/>
          <p:cNvSpPr txBox="1"/>
          <p:nvPr/>
        </p:nvSpPr>
        <p:spPr>
          <a:xfrm>
            <a:off x="2098040" y="3863340"/>
            <a:ext cx="6912610" cy="368300"/>
          </a:xfrm>
          <a:prstGeom prst="rect">
            <a:avLst/>
          </a:prstGeom>
          <a:noFill/>
        </p:spPr>
        <p:txBody>
          <a:bodyPr wrap="square" rtlCol="0">
            <a:spAutoFit/>
          </a:bodyPr>
          <a:lstStyle/>
          <a:p>
            <a:r>
              <a:rPr lang="en-US" altLang="zh-CN" b="1">
                <a:sym typeface="+mn-ea"/>
              </a:rPr>
              <a:t>linguistic style</a:t>
            </a:r>
            <a:endParaRPr lang="en-US" altLang="zh-CN" b="1"/>
          </a:p>
        </p:txBody>
      </p:sp>
      <p:cxnSp>
        <p:nvCxnSpPr>
          <p:cNvPr id="19" name="直接箭头连接符 18"/>
          <p:cNvCxnSpPr/>
          <p:nvPr/>
        </p:nvCxnSpPr>
        <p:spPr>
          <a:xfrm flipV="1">
            <a:off x="6655435" y="2345690"/>
            <a:ext cx="1642745" cy="0"/>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0" grpId="1"/>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23478"/>
            <a:ext cx="3024336"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CN" sz="2400" b="1" dirty="0" smtClean="0">
                <a:solidFill>
                  <a:schemeClr val="bg1"/>
                </a:solidFill>
              </a:rPr>
              <a:t>Transitional sentences</a:t>
            </a:r>
            <a:endParaRPr lang="zh-CN" altLang="en-US" sz="2400" b="1" dirty="0">
              <a:solidFill>
                <a:schemeClr val="bg1"/>
              </a:solidFill>
            </a:endParaRPr>
          </a:p>
        </p:txBody>
      </p:sp>
      <p:sp>
        <p:nvSpPr>
          <p:cNvPr id="6" name="矩形 5"/>
          <p:cNvSpPr/>
          <p:nvPr/>
        </p:nvSpPr>
        <p:spPr>
          <a:xfrm>
            <a:off x="217652" y="699542"/>
            <a:ext cx="8746836" cy="646331"/>
          </a:xfrm>
          <a:prstGeom prst="rect">
            <a:avLst/>
          </a:prstGeom>
        </p:spPr>
        <p:txBody>
          <a:bodyPr wrap="square">
            <a:spAutoFit/>
          </a:bodyPr>
          <a:lstStyle/>
          <a:p>
            <a:r>
              <a:rPr lang="en-US" altLang="zh-CN" b="1" i="1" dirty="0" smtClean="0">
                <a:latin typeface="Times New Roman" panose="02020603050405020304" charset="0"/>
                <a:cs typeface="Times New Roman" panose="02020603050405020304" charset="0"/>
              </a:rPr>
              <a:t>Para.1 </a:t>
            </a:r>
            <a:r>
              <a:rPr lang="zh-CN" altLang="en-US" b="1" i="1" dirty="0" smtClean="0">
                <a:latin typeface="Times New Roman" panose="02020603050405020304" charset="0"/>
                <a:cs typeface="Times New Roman" panose="02020603050405020304" charset="0"/>
              </a:rPr>
              <a:t>Miss </a:t>
            </a:r>
            <a:r>
              <a:rPr lang="zh-CN" altLang="en-US" b="1" i="1" dirty="0">
                <a:latin typeface="Times New Roman" panose="02020603050405020304" charset="0"/>
                <a:cs typeface="Times New Roman" panose="02020603050405020304" charset="0"/>
              </a:rPr>
              <a:t>Womble put both hands on my shaking shoulders and looked into my upset, red </a:t>
            </a:r>
            <a:r>
              <a:rPr lang="en-US" altLang="zh-CN" b="1" i="1" dirty="0" smtClean="0">
                <a:latin typeface="Times New Roman" panose="02020603050405020304" charset="0"/>
                <a:cs typeface="Times New Roman" panose="02020603050405020304" charset="0"/>
              </a:rPr>
              <a:t>e</a:t>
            </a:r>
            <a:r>
              <a:rPr lang="zh-CN" altLang="en-US" b="1" i="1" dirty="0" smtClean="0">
                <a:latin typeface="Times New Roman" panose="02020603050405020304" charset="0"/>
                <a:cs typeface="Times New Roman" panose="02020603050405020304" charset="0"/>
              </a:rPr>
              <a:t>yes</a:t>
            </a:r>
            <a:r>
              <a:rPr lang="zh-CN" altLang="en-US" b="1" i="1" dirty="0">
                <a:latin typeface="Times New Roman" panose="02020603050405020304" charset="0"/>
                <a:cs typeface="Times New Roman" panose="02020603050405020304" charset="0"/>
              </a:rPr>
              <a:t>.</a:t>
            </a:r>
            <a:endParaRPr lang="zh-CN" altLang="en-US" b="1" i="1" dirty="0">
              <a:latin typeface="Times New Roman" panose="02020603050405020304" charset="0"/>
              <a:cs typeface="Times New Roman" panose="02020603050405020304" charset="0"/>
            </a:endParaRPr>
          </a:p>
        </p:txBody>
      </p:sp>
      <p:cxnSp>
        <p:nvCxnSpPr>
          <p:cNvPr id="8" name="直接连接符 7"/>
          <p:cNvCxnSpPr/>
          <p:nvPr/>
        </p:nvCxnSpPr>
        <p:spPr>
          <a:xfrm flipV="1">
            <a:off x="2267744" y="1022707"/>
            <a:ext cx="38164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3035" y="1275606"/>
            <a:ext cx="8225846" cy="4401205"/>
          </a:xfrm>
          <a:prstGeom prst="rect">
            <a:avLst/>
          </a:prstGeom>
          <a:noFill/>
        </p:spPr>
        <p:txBody>
          <a:bodyPr wrap="square" rtlCol="0">
            <a:spAutoFit/>
          </a:bodyPr>
          <a:lstStyle/>
          <a:p>
            <a:r>
              <a:rPr lang="en-US" altLang="zh-CN" sz="2000" dirty="0" smtClean="0"/>
              <a:t>❶</a:t>
            </a:r>
            <a:r>
              <a:rPr lang="zh-CN" altLang="en-US" sz="2000" b="1" dirty="0">
                <a:solidFill>
                  <a:srgbClr val="FF0000"/>
                </a:solidFill>
              </a:rPr>
              <a:t>动作的影响</a:t>
            </a:r>
            <a:endParaRPr lang="en-US" altLang="zh-CN" sz="2000" b="1" dirty="0">
              <a:solidFill>
                <a:srgbClr val="FF0000"/>
              </a:solidFill>
            </a:endParaRPr>
          </a:p>
          <a:p>
            <a:pPr marL="342900" indent="-342900">
              <a:buFont typeface="Arial" panose="020B0604020202020204" pitchFamily="34" charset="0"/>
              <a:buChar char="•"/>
            </a:pPr>
            <a:r>
              <a:rPr lang="en-US" altLang="zh-CN" sz="2000" b="1" i="1" dirty="0" smtClean="0">
                <a:solidFill>
                  <a:srgbClr val="00B050"/>
                </a:solidFill>
              </a:rPr>
              <a:t>Toned down (</a:t>
            </a:r>
            <a:r>
              <a:rPr lang="zh-CN" altLang="en-US" sz="2000" b="1" i="1" dirty="0" smtClean="0">
                <a:solidFill>
                  <a:srgbClr val="00B050"/>
                </a:solidFill>
              </a:rPr>
              <a:t>情绪缓和</a:t>
            </a:r>
            <a:r>
              <a:rPr lang="en-US" altLang="zh-CN" sz="2000" b="1" i="1" dirty="0" smtClean="0">
                <a:solidFill>
                  <a:srgbClr val="00B050"/>
                </a:solidFill>
              </a:rPr>
              <a:t>) by </a:t>
            </a:r>
            <a:r>
              <a:rPr lang="en-US" altLang="zh-CN" sz="2000" u="sng" dirty="0" smtClean="0"/>
              <a:t>her </a:t>
            </a:r>
            <a:r>
              <a:rPr lang="en-US" altLang="zh-CN" sz="2000" b="1" u="sng" dirty="0" smtClean="0">
                <a:solidFill>
                  <a:srgbClr val="FF0000"/>
                </a:solidFill>
              </a:rPr>
              <a:t>firm grip </a:t>
            </a:r>
            <a:r>
              <a:rPr lang="en-US" altLang="zh-CN" sz="2000" u="sng" dirty="0" smtClean="0"/>
              <a:t>and </a:t>
            </a:r>
            <a:r>
              <a:rPr lang="en-US" altLang="zh-CN" sz="2000" b="1" u="sng" dirty="0" smtClean="0">
                <a:solidFill>
                  <a:srgbClr val="FF0000"/>
                </a:solidFill>
              </a:rPr>
              <a:t>caring look</a:t>
            </a:r>
            <a:r>
              <a:rPr lang="en-US" altLang="zh-CN" sz="2000" dirty="0" smtClean="0"/>
              <a:t>, I </a:t>
            </a:r>
            <a:r>
              <a:rPr lang="en-US" altLang="zh-CN" sz="2000" b="1" i="1" dirty="0" smtClean="0">
                <a:solidFill>
                  <a:srgbClr val="00B050"/>
                </a:solidFill>
              </a:rPr>
              <a:t>loosened </a:t>
            </a:r>
            <a:r>
              <a:rPr lang="en-US" altLang="zh-CN" sz="2000" b="1" i="1" u="sng" dirty="0" smtClean="0">
                <a:solidFill>
                  <a:srgbClr val="00B050"/>
                </a:solidFill>
              </a:rPr>
              <a:t>my hold</a:t>
            </a:r>
            <a:r>
              <a:rPr lang="en-US" altLang="zh-CN" sz="2000" b="1" i="1" dirty="0" smtClean="0">
                <a:solidFill>
                  <a:srgbClr val="00B050"/>
                </a:solidFill>
              </a:rPr>
              <a:t> on</a:t>
            </a:r>
            <a:r>
              <a:rPr lang="en-US" altLang="zh-CN" sz="2000" dirty="0" smtClean="0"/>
              <a:t> the shoe. </a:t>
            </a:r>
            <a:endParaRPr lang="en-US" altLang="zh-CN" sz="2000" dirty="0" smtClean="0"/>
          </a:p>
          <a:p>
            <a:pPr marL="342900" indent="-342900">
              <a:buFont typeface="Arial" panose="020B0604020202020204" pitchFamily="34" charset="0"/>
              <a:buChar char="•"/>
            </a:pPr>
            <a:endParaRPr lang="en-US" altLang="zh-CN" sz="2000" b="1" dirty="0" smtClean="0">
              <a:solidFill>
                <a:srgbClr val="FF0000"/>
              </a:solidFill>
            </a:endParaRPr>
          </a:p>
          <a:p>
            <a:r>
              <a:rPr lang="en-US" altLang="zh-CN" sz="2000" dirty="0" smtClean="0"/>
              <a:t>❷ </a:t>
            </a:r>
            <a:r>
              <a:rPr lang="zh-CN" altLang="en-US" sz="2000" b="1" dirty="0" smtClean="0">
                <a:solidFill>
                  <a:srgbClr val="FF0000"/>
                </a:solidFill>
              </a:rPr>
              <a:t>动作</a:t>
            </a:r>
            <a:r>
              <a:rPr lang="zh-CN" altLang="en-US" sz="2000" b="1" dirty="0">
                <a:solidFill>
                  <a:srgbClr val="FF0000"/>
                </a:solidFill>
              </a:rPr>
              <a:t>的</a:t>
            </a:r>
            <a:r>
              <a:rPr lang="zh-CN" altLang="en-US" sz="2000" b="1" dirty="0" smtClean="0">
                <a:solidFill>
                  <a:srgbClr val="FF0000"/>
                </a:solidFill>
              </a:rPr>
              <a:t>延续</a:t>
            </a:r>
            <a:endParaRPr lang="en-US" altLang="zh-CN" sz="2000" b="1" dirty="0">
              <a:solidFill>
                <a:srgbClr val="FF0000"/>
              </a:solidFill>
            </a:endParaRPr>
          </a:p>
          <a:p>
            <a:pPr marL="342900" indent="-342900">
              <a:buFont typeface="Arial" panose="020B0604020202020204" pitchFamily="34" charset="0"/>
              <a:buChar char="•"/>
            </a:pPr>
            <a:r>
              <a:rPr lang="en-US" altLang="zh-CN" sz="2000" dirty="0" smtClean="0"/>
              <a:t> </a:t>
            </a:r>
            <a:r>
              <a:rPr lang="en-US" altLang="zh-CN" sz="2000" u="sng" dirty="0" smtClean="0"/>
              <a:t>“Don’t </a:t>
            </a:r>
            <a:r>
              <a:rPr lang="en-US" altLang="zh-CN" sz="2000" b="1" u="sng" dirty="0" smtClean="0">
                <a:solidFill>
                  <a:srgbClr val="FF0000"/>
                </a:solidFill>
              </a:rPr>
              <a:t>panic</a:t>
            </a:r>
            <a:r>
              <a:rPr lang="en-US" altLang="zh-CN" sz="2000" u="sng" dirty="0" smtClean="0"/>
              <a:t>, dear! I’ve experienced it before.” </a:t>
            </a:r>
            <a:r>
              <a:rPr lang="en-US" altLang="zh-CN" sz="2000" dirty="0" smtClean="0"/>
              <a:t>She said </a:t>
            </a:r>
            <a:r>
              <a:rPr lang="en-US" altLang="zh-CN" sz="2000" b="1" i="1" dirty="0" smtClean="0">
                <a:solidFill>
                  <a:srgbClr val="00B050"/>
                </a:solidFill>
              </a:rPr>
              <a:t>in a relaxed voice</a:t>
            </a:r>
            <a:r>
              <a:rPr lang="en-US" altLang="zh-CN" sz="2000" dirty="0" smtClean="0"/>
              <a:t>. </a:t>
            </a:r>
            <a:endParaRPr lang="en-US" altLang="zh-CN" sz="2000" dirty="0" smtClean="0"/>
          </a:p>
          <a:p>
            <a:pPr marL="342900" indent="-342900">
              <a:buFont typeface="Arial" panose="020B0604020202020204" pitchFamily="34" charset="0"/>
              <a:buChar char="•"/>
            </a:pPr>
            <a:r>
              <a:rPr lang="en-US" altLang="zh-CN" sz="2000" b="1" dirty="0" smtClean="0">
                <a:solidFill>
                  <a:srgbClr val="FF0000"/>
                </a:solidFill>
              </a:rPr>
              <a:t>Gingerly</a:t>
            </a:r>
            <a:r>
              <a:rPr lang="en-US" altLang="zh-CN" sz="2000" dirty="0" smtClean="0"/>
              <a:t>, she </a:t>
            </a:r>
            <a:r>
              <a:rPr lang="en-US" altLang="zh-CN" sz="2000" b="1" i="1" u="sng" dirty="0" smtClean="0">
                <a:solidFill>
                  <a:srgbClr val="00B050"/>
                </a:solidFill>
              </a:rPr>
              <a:t>managed a friendly smile </a:t>
            </a:r>
            <a:r>
              <a:rPr lang="en-US" altLang="zh-CN" sz="2000" u="sng" dirty="0" smtClean="0"/>
              <a:t>and automatically </a:t>
            </a:r>
            <a:r>
              <a:rPr lang="en-US" altLang="zh-CN" sz="2000" b="1" i="1" u="sng" dirty="0" smtClean="0">
                <a:solidFill>
                  <a:srgbClr val="00B050"/>
                </a:solidFill>
              </a:rPr>
              <a:t>blurted out</a:t>
            </a:r>
            <a:r>
              <a:rPr lang="en-US" altLang="zh-CN" sz="2000" dirty="0" smtClean="0"/>
              <a:t>, “That’s not a big deal!”</a:t>
            </a:r>
            <a:endParaRPr lang="en-US" altLang="zh-CN" sz="2000" dirty="0"/>
          </a:p>
          <a:p>
            <a:endParaRPr lang="en-US" altLang="zh-CN" sz="2000" dirty="0" smtClean="0"/>
          </a:p>
          <a:p>
            <a:r>
              <a:rPr lang="zh-CN" altLang="en-US" sz="2000" dirty="0" smtClean="0"/>
              <a:t>❸ </a:t>
            </a:r>
            <a:r>
              <a:rPr lang="en-US" altLang="zh-CN" sz="2000" b="1" dirty="0" smtClean="0">
                <a:solidFill>
                  <a:srgbClr val="FF0000"/>
                </a:solidFill>
              </a:rPr>
              <a:t>look </a:t>
            </a:r>
            <a:r>
              <a:rPr lang="zh-CN" altLang="en-US" sz="2000" b="1" dirty="0">
                <a:solidFill>
                  <a:srgbClr val="FF0000"/>
                </a:solidFill>
              </a:rPr>
              <a:t>动作的</a:t>
            </a:r>
            <a:r>
              <a:rPr lang="zh-CN" altLang="en-US" sz="2000" b="1" dirty="0" smtClean="0">
                <a:solidFill>
                  <a:srgbClr val="FF0000"/>
                </a:solidFill>
              </a:rPr>
              <a:t>延续或影响</a:t>
            </a:r>
            <a:endParaRPr lang="en-US" altLang="zh-CN" sz="2000" b="1" dirty="0">
              <a:solidFill>
                <a:srgbClr val="FF0000"/>
              </a:solidFill>
            </a:endParaRPr>
          </a:p>
          <a:p>
            <a:pPr marL="342900" indent="-342900">
              <a:buFont typeface="Arial" panose="020B0604020202020204" pitchFamily="34" charset="0"/>
              <a:buChar char="•"/>
            </a:pPr>
            <a:r>
              <a:rPr lang="en-US" altLang="zh-CN" sz="2000" b="1" i="1" u="sng" dirty="0" smtClean="0">
                <a:solidFill>
                  <a:srgbClr val="00B050"/>
                </a:solidFill>
              </a:rPr>
              <a:t>Seemingly</a:t>
            </a:r>
            <a:r>
              <a:rPr lang="en-US" altLang="zh-CN" sz="2000" u="sng" dirty="0" smtClean="0"/>
              <a:t> </a:t>
            </a:r>
            <a:r>
              <a:rPr lang="en-US" altLang="zh-CN" sz="2000" b="1" u="sng" dirty="0" smtClean="0">
                <a:solidFill>
                  <a:srgbClr val="FF0000"/>
                </a:solidFill>
              </a:rPr>
              <a:t>seeing through </a:t>
            </a:r>
            <a:r>
              <a:rPr lang="en-US" altLang="zh-CN" sz="2000" u="sng" dirty="0" smtClean="0"/>
              <a:t>me</a:t>
            </a:r>
            <a:r>
              <a:rPr lang="en-US" altLang="zh-CN" sz="2000" dirty="0" smtClean="0"/>
              <a:t>, she </a:t>
            </a:r>
            <a:r>
              <a:rPr lang="en-US" altLang="zh-CN" sz="2000" b="1" i="1" dirty="0" smtClean="0">
                <a:solidFill>
                  <a:srgbClr val="00B050"/>
                </a:solidFill>
              </a:rPr>
              <a:t>sooth</a:t>
            </a:r>
            <a:r>
              <a:rPr lang="en-US" altLang="zh-CN" sz="2000" dirty="0" smtClean="0"/>
              <a:t>ed, “It must be a </a:t>
            </a:r>
            <a:r>
              <a:rPr lang="en-US" altLang="zh-CN" sz="2000" u="sng" dirty="0" smtClean="0"/>
              <a:t>sock-eating ant</a:t>
            </a:r>
            <a:r>
              <a:rPr lang="en-US" altLang="zh-CN" sz="2000" dirty="0" smtClean="0"/>
              <a:t>.” </a:t>
            </a:r>
            <a:endParaRPr lang="en-US" altLang="zh-CN" sz="2000" dirty="0" smtClean="0"/>
          </a:p>
          <a:p>
            <a:pPr marL="342900" indent="-342900">
              <a:buFont typeface="Arial" panose="020B0604020202020204" pitchFamily="34" charset="0"/>
              <a:buChar char="•"/>
            </a:pPr>
            <a:r>
              <a:rPr lang="en-US" altLang="zh-CN" sz="2000" dirty="0" smtClean="0"/>
              <a:t>So </a:t>
            </a:r>
            <a:r>
              <a:rPr lang="en-US" altLang="zh-CN" sz="2000" u="sng" dirty="0"/>
              <a:t>bright </a:t>
            </a:r>
            <a:r>
              <a:rPr lang="en-US" altLang="zh-CN" sz="2000" u="sng" dirty="0" smtClean="0"/>
              <a:t>were her </a:t>
            </a:r>
            <a:r>
              <a:rPr lang="en-US" altLang="zh-CN" sz="2000" b="1" u="sng" dirty="0" smtClean="0">
                <a:solidFill>
                  <a:srgbClr val="FF0000"/>
                </a:solidFill>
              </a:rPr>
              <a:t>eyes</a:t>
            </a:r>
            <a:r>
              <a:rPr lang="en-US" altLang="zh-CN" sz="2000" dirty="0" smtClean="0"/>
              <a:t> that </a:t>
            </a:r>
            <a:r>
              <a:rPr lang="en-US" altLang="zh-CN" sz="2000" dirty="0"/>
              <a:t>I could </a:t>
            </a:r>
            <a:r>
              <a:rPr lang="en-US" altLang="zh-CN" sz="2000" b="1" dirty="0">
                <a:solidFill>
                  <a:srgbClr val="00B050"/>
                </a:solidFill>
              </a:rPr>
              <a:t>feel my tension eased a little bit</a:t>
            </a:r>
            <a:r>
              <a:rPr lang="en-US" altLang="zh-CN" sz="2000" dirty="0"/>
              <a:t>. </a:t>
            </a:r>
            <a:endParaRPr lang="en-US" altLang="zh-CN" sz="2000" dirty="0"/>
          </a:p>
          <a:p>
            <a:endParaRPr lang="en-US" altLang="zh-CN" sz="2000" dirty="0"/>
          </a:p>
          <a:p>
            <a:endParaRPr lang="zh-CN" altLang="en-US" sz="2000" dirty="0"/>
          </a:p>
        </p:txBody>
      </p:sp>
      <p:cxnSp>
        <p:nvCxnSpPr>
          <p:cNvPr id="10" name="直接连接符 9"/>
          <p:cNvCxnSpPr/>
          <p:nvPr/>
        </p:nvCxnSpPr>
        <p:spPr>
          <a:xfrm>
            <a:off x="6624228" y="1022707"/>
            <a:ext cx="190821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51520" y="1275606"/>
            <a:ext cx="79208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23478"/>
            <a:ext cx="3024336"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CN" sz="2400" b="1" dirty="0" smtClean="0">
                <a:solidFill>
                  <a:schemeClr val="bg1"/>
                </a:solidFill>
              </a:rPr>
              <a:t>Transitional sentences</a:t>
            </a:r>
            <a:endParaRPr lang="zh-CN" altLang="en-US" sz="2400" b="1" dirty="0">
              <a:solidFill>
                <a:schemeClr val="bg1"/>
              </a:solidFill>
            </a:endParaRPr>
          </a:p>
        </p:txBody>
      </p:sp>
      <p:sp>
        <p:nvSpPr>
          <p:cNvPr id="6" name="矩形 5"/>
          <p:cNvSpPr/>
          <p:nvPr/>
        </p:nvSpPr>
        <p:spPr>
          <a:xfrm>
            <a:off x="251520" y="3651870"/>
            <a:ext cx="8746836" cy="369332"/>
          </a:xfrm>
          <a:prstGeom prst="rect">
            <a:avLst/>
          </a:prstGeom>
        </p:spPr>
        <p:txBody>
          <a:bodyPr wrap="square">
            <a:spAutoFit/>
          </a:bodyPr>
          <a:lstStyle/>
          <a:p>
            <a:r>
              <a:rPr lang="en-US" altLang="zh-CN" b="1" i="1" dirty="0" smtClean="0">
                <a:latin typeface="Times New Roman" panose="02020603050405020304" charset="0"/>
                <a:cs typeface="Times New Roman" panose="02020603050405020304" charset="0"/>
              </a:rPr>
              <a:t>Para.2 </a:t>
            </a:r>
            <a:r>
              <a:rPr lang="zh-CN" altLang="en-US" b="1" i="1" dirty="0">
                <a:latin typeface="Times New Roman" panose="02020603050405020304" charset="0"/>
                <a:cs typeface="Times New Roman" panose="02020603050405020304" charset="0"/>
              </a:rPr>
              <a:t>Dealing with the angry bites gently, Miss Womble lifted her head and smiled at me.</a:t>
            </a:r>
            <a:endParaRPr lang="zh-CN" altLang="en-US" b="1" i="1" dirty="0">
              <a:latin typeface="Times New Roman" panose="02020603050405020304" charset="0"/>
              <a:cs typeface="Times New Roman" panose="02020603050405020304" charset="0"/>
            </a:endParaRPr>
          </a:p>
        </p:txBody>
      </p:sp>
      <p:sp>
        <p:nvSpPr>
          <p:cNvPr id="9" name="TextBox 8"/>
          <p:cNvSpPr txBox="1"/>
          <p:nvPr/>
        </p:nvSpPr>
        <p:spPr>
          <a:xfrm>
            <a:off x="537506" y="1203598"/>
            <a:ext cx="7992888" cy="2246769"/>
          </a:xfrm>
          <a:prstGeom prst="rect">
            <a:avLst/>
          </a:prstGeom>
          <a:noFill/>
        </p:spPr>
        <p:txBody>
          <a:bodyPr wrap="square" rtlCol="0">
            <a:spAutoFit/>
          </a:bodyPr>
          <a:lstStyle/>
          <a:p>
            <a:r>
              <a:rPr lang="zh-CN" altLang="en-US" sz="2000" b="1" dirty="0" smtClean="0">
                <a:solidFill>
                  <a:srgbClr val="FF0000"/>
                </a:solidFill>
              </a:rPr>
              <a:t>前提</a:t>
            </a:r>
            <a:r>
              <a:rPr lang="en-US" altLang="zh-CN" sz="2000" b="1" dirty="0">
                <a:solidFill>
                  <a:srgbClr val="FF0000"/>
                </a:solidFill>
              </a:rPr>
              <a:t>+</a:t>
            </a:r>
            <a:r>
              <a:rPr lang="zh-CN" altLang="en-US" sz="2000" b="1" dirty="0">
                <a:solidFill>
                  <a:srgbClr val="FF0000"/>
                </a:solidFill>
              </a:rPr>
              <a:t>动作的</a:t>
            </a:r>
            <a:r>
              <a:rPr lang="zh-CN" altLang="en-US" sz="2000" b="1" dirty="0" smtClean="0">
                <a:solidFill>
                  <a:srgbClr val="FF0000"/>
                </a:solidFill>
              </a:rPr>
              <a:t>延续</a:t>
            </a:r>
            <a:endParaRPr lang="en-US" altLang="zh-CN" sz="2000" b="1" dirty="0">
              <a:solidFill>
                <a:srgbClr val="FF0000"/>
              </a:solidFill>
            </a:endParaRPr>
          </a:p>
          <a:p>
            <a:r>
              <a:rPr lang="en-US" altLang="zh-CN" sz="2000" dirty="0" smtClean="0"/>
              <a:t>❶ </a:t>
            </a:r>
            <a:r>
              <a:rPr lang="en-US" altLang="zh-CN" sz="2000" u="sng" dirty="0" smtClean="0"/>
              <a:t>After </a:t>
            </a:r>
            <a:r>
              <a:rPr lang="en-US" altLang="zh-CN" sz="2000" b="1" i="1" u="sng" dirty="0" smtClean="0">
                <a:solidFill>
                  <a:srgbClr val="00B050"/>
                </a:solidFill>
              </a:rPr>
              <a:t>examining</a:t>
            </a:r>
            <a:r>
              <a:rPr lang="en-US" altLang="zh-CN" sz="2000" u="sng" dirty="0" smtClean="0"/>
              <a:t> the </a:t>
            </a:r>
            <a:r>
              <a:rPr lang="en-US" altLang="zh-CN" sz="2000" b="1" u="sng" dirty="0" smtClean="0">
                <a:solidFill>
                  <a:srgbClr val="FF0000"/>
                </a:solidFill>
              </a:rPr>
              <a:t>blister</a:t>
            </a:r>
            <a:r>
              <a:rPr lang="en-US" altLang="zh-CN" sz="2000" u="sng" dirty="0" smtClean="0"/>
              <a:t> on my foot</a:t>
            </a:r>
            <a:r>
              <a:rPr lang="en-US" altLang="zh-CN" sz="2000" dirty="0" smtClean="0"/>
              <a:t>, she went to </a:t>
            </a:r>
            <a:r>
              <a:rPr lang="en-US" altLang="zh-CN" sz="2000" b="1" i="1" u="sng" dirty="0" smtClean="0">
                <a:solidFill>
                  <a:srgbClr val="00B050"/>
                </a:solidFill>
              </a:rPr>
              <a:t>fetch</a:t>
            </a:r>
            <a:r>
              <a:rPr lang="en-US" altLang="zh-CN" sz="2000" u="sng" dirty="0" smtClean="0"/>
              <a:t> the </a:t>
            </a:r>
            <a:r>
              <a:rPr lang="en-US" altLang="zh-CN" sz="2000" b="1" u="sng" dirty="0" smtClean="0">
                <a:solidFill>
                  <a:srgbClr val="FF0000"/>
                </a:solidFill>
              </a:rPr>
              <a:t>first-aid kit </a:t>
            </a:r>
            <a:r>
              <a:rPr lang="en-US" altLang="zh-CN" sz="2000" dirty="0" smtClean="0"/>
              <a:t>on the shelf and </a:t>
            </a:r>
            <a:r>
              <a:rPr lang="en-US" altLang="zh-CN" sz="2000" u="sng" dirty="0" smtClean="0"/>
              <a:t>bent down </a:t>
            </a:r>
            <a:r>
              <a:rPr lang="en-US" altLang="zh-CN" sz="2000" dirty="0" smtClean="0"/>
              <a:t>again. </a:t>
            </a:r>
            <a:endParaRPr lang="en-US" altLang="zh-CN" sz="2000" dirty="0" smtClean="0"/>
          </a:p>
          <a:p>
            <a:endParaRPr lang="en-US" altLang="zh-CN" sz="2000" dirty="0" smtClean="0"/>
          </a:p>
          <a:p>
            <a:r>
              <a:rPr lang="zh-CN" altLang="en-US" sz="2000" dirty="0" smtClean="0"/>
              <a:t>❷ </a:t>
            </a:r>
            <a:r>
              <a:rPr lang="en-US" altLang="zh-CN" sz="2000" u="sng" dirty="0" smtClean="0"/>
              <a:t>Looking at the </a:t>
            </a:r>
            <a:r>
              <a:rPr lang="en-US" altLang="zh-CN" sz="2000" b="1" u="sng" dirty="0">
                <a:solidFill>
                  <a:srgbClr val="FF0000"/>
                </a:solidFill>
              </a:rPr>
              <a:t>red spots</a:t>
            </a:r>
            <a:r>
              <a:rPr lang="en-US" altLang="zh-CN" sz="2000" u="sng" dirty="0" smtClean="0"/>
              <a:t> on my foot</a:t>
            </a:r>
            <a:r>
              <a:rPr lang="en-US" altLang="zh-CN" sz="2000" dirty="0" smtClean="0"/>
              <a:t>, Miss </a:t>
            </a:r>
            <a:r>
              <a:rPr lang="en-US" altLang="zh-CN" sz="2000" dirty="0" err="1" smtClean="0"/>
              <a:t>Womble</a:t>
            </a:r>
            <a:r>
              <a:rPr lang="en-US" altLang="zh-CN" sz="2000" b="1" i="1" dirty="0" smtClean="0">
                <a:solidFill>
                  <a:srgbClr val="00B050"/>
                </a:solidFill>
              </a:rPr>
              <a:t> joked </a:t>
            </a:r>
            <a:r>
              <a:rPr lang="en-US" altLang="zh-CN" sz="2000" dirty="0" smtClean="0"/>
              <a:t>“It’s like</a:t>
            </a:r>
            <a:r>
              <a:rPr lang="en-US" altLang="zh-CN" sz="2000" b="1" u="sng" dirty="0">
                <a:solidFill>
                  <a:srgbClr val="FF0000"/>
                </a:solidFill>
              </a:rPr>
              <a:t> a</a:t>
            </a:r>
            <a:r>
              <a:rPr lang="en-US" altLang="zh-CN" sz="2000" u="sng" dirty="0" smtClean="0"/>
              <a:t> </a:t>
            </a:r>
            <a:r>
              <a:rPr lang="en-US" altLang="zh-CN" sz="2000" b="1" u="sng" dirty="0">
                <a:solidFill>
                  <a:srgbClr val="FF0000"/>
                </a:solidFill>
              </a:rPr>
              <a:t>fierce battle!</a:t>
            </a:r>
            <a:r>
              <a:rPr lang="en-US" altLang="zh-CN" sz="2000" dirty="0" smtClean="0"/>
              <a:t>” and </a:t>
            </a:r>
            <a:r>
              <a:rPr lang="en-US" altLang="zh-CN" sz="2000" b="1" i="1" u="sng" dirty="0" smtClean="0">
                <a:solidFill>
                  <a:srgbClr val="00B050"/>
                </a:solidFill>
              </a:rPr>
              <a:t>proceeded to </a:t>
            </a:r>
            <a:r>
              <a:rPr lang="en-US" altLang="zh-CN" sz="2000" b="1" u="sng" dirty="0">
                <a:solidFill>
                  <a:srgbClr val="FF0000"/>
                </a:solidFill>
              </a:rPr>
              <a:t>get</a:t>
            </a:r>
            <a:r>
              <a:rPr lang="en-US" altLang="zh-CN" sz="2000" u="sng" dirty="0" smtClean="0">
                <a:solidFill>
                  <a:srgbClr val="FF0000"/>
                </a:solidFill>
              </a:rPr>
              <a:t> </a:t>
            </a:r>
            <a:r>
              <a:rPr lang="en-US" altLang="zh-CN" sz="2000" b="1" u="sng" dirty="0">
                <a:solidFill>
                  <a:srgbClr val="FF0000"/>
                </a:solidFill>
              </a:rPr>
              <a:t>first-aid appliance from the medicine cabinet</a:t>
            </a:r>
            <a:r>
              <a:rPr lang="en-US" altLang="zh-CN" sz="2000" dirty="0" smtClean="0"/>
              <a:t>. </a:t>
            </a:r>
            <a:endParaRPr lang="zh-CN" altLang="en-US" sz="2000" dirty="0"/>
          </a:p>
        </p:txBody>
      </p:sp>
      <p:cxnSp>
        <p:nvCxnSpPr>
          <p:cNvPr id="7" name="直接连接符 6"/>
          <p:cNvCxnSpPr/>
          <p:nvPr/>
        </p:nvCxnSpPr>
        <p:spPr>
          <a:xfrm>
            <a:off x="1043608" y="4014444"/>
            <a:ext cx="259228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10091</Words>
  <Application>WPS 演示</Application>
  <PresentationFormat>全屏显示(16:9)</PresentationFormat>
  <Paragraphs>260</Paragraphs>
  <Slides>14</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14</vt:i4>
      </vt:variant>
    </vt:vector>
  </HeadingPairs>
  <TitlesOfParts>
    <vt:vector size="27" baseType="lpstr">
      <vt:lpstr>Arial</vt:lpstr>
      <vt:lpstr>宋体</vt:lpstr>
      <vt:lpstr>Wingdings</vt:lpstr>
      <vt:lpstr>Wingdings</vt:lpstr>
      <vt:lpstr>Cambria</vt:lpstr>
      <vt:lpstr>Times New Roman</vt:lpstr>
      <vt:lpstr>Calibri</vt:lpstr>
      <vt:lpstr>微软雅黑</vt:lpstr>
      <vt:lpstr>Arial Unicode MS</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陈敏之</dc:creator>
  <cp:lastModifiedBy>24147</cp:lastModifiedBy>
  <cp:revision>82</cp:revision>
  <dcterms:created xsi:type="dcterms:W3CDTF">2023-03-02T02:57:00Z</dcterms:created>
  <dcterms:modified xsi:type="dcterms:W3CDTF">2023-03-03T08:54:14Z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