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8" r:id="rId3"/>
    <p:sldId id="256" r:id="rId4"/>
    <p:sldId id="293" r:id="rId5"/>
    <p:sldId id="295" r:id="rId6"/>
    <p:sldId id="257" r:id="rId7"/>
    <p:sldId id="263" r:id="rId8"/>
    <p:sldId id="265" r:id="rId9"/>
    <p:sldId id="264" r:id="rId10"/>
    <p:sldId id="258" r:id="rId11"/>
    <p:sldId id="292" r:id="rId12"/>
    <p:sldId id="306" r:id="rId13"/>
    <p:sldId id="309" r:id="rId14"/>
    <p:sldId id="297" r:id="rId15"/>
    <p:sldId id="298" r:id="rId17"/>
    <p:sldId id="299" r:id="rId18"/>
    <p:sldId id="311" r:id="rId19"/>
    <p:sldId id="300" r:id="rId20"/>
    <p:sldId id="301" r:id="rId21"/>
    <p:sldId id="312" r:id="rId22"/>
    <p:sldId id="31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个人用户" initials="个人用户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D9478-11F9-42E4-A047-A71E524A9B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940800" y="177802"/>
            <a:ext cx="2844801" cy="36512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7EA145-5592-40CE-8835-18380BB7159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815272" y="836454"/>
            <a:ext cx="10559340" cy="60940"/>
            <a:chOff x="3060700" y="4724400"/>
            <a:chExt cx="5955507" cy="31432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1.png"/><Relationship Id="rId21" Type="http://schemas.openxmlformats.org/officeDocument/2006/relationships/tags" Target="../tags/tag65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86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8.xml"/><Relationship Id="rId5" Type="http://schemas.openxmlformats.org/officeDocument/2006/relationships/image" Target="../media/image1.png"/><Relationship Id="rId4" Type="http://schemas.openxmlformats.org/officeDocument/2006/relationships/image" Target="../media/image9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tags" Target="../tags/tag8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9.xml"/><Relationship Id="rId4" Type="http://schemas.openxmlformats.org/officeDocument/2006/relationships/image" Target="../media/image1.png"/><Relationship Id="rId3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media" Target="../media/media4.mp3"/><Relationship Id="rId8" Type="http://schemas.openxmlformats.org/officeDocument/2006/relationships/audio" Target="../media/media4.mp3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.png"/><Relationship Id="rId10" Type="http://schemas.openxmlformats.org/officeDocument/2006/relationships/image" Target="../media/image9.png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tags" Target="../tags/tag97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5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image" Target="../media/image6.png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image" Target="../media/image7.png"/><Relationship Id="rId1" Type="http://schemas.openxmlformats.org/officeDocument/2006/relationships/tags" Target="../tags/tag7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Delimma_Batch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2385" y="0"/>
            <a:ext cx="11797665" cy="11982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20000"/>
              </a:lnSpc>
            </a:pPr>
            <a:r>
              <a:rPr lang="en-US" altLang="zh-CN" sz="3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P14 </a:t>
            </a:r>
            <a:r>
              <a:rPr lang="en-US" altLang="zh-CN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E2: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Listen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to the conversation and complete the table to describe the moral dilemma that Jane is talking about. </a:t>
            </a:r>
            <a:endParaRPr lang="en-US" altLang="zh-CN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51460" y="1463610"/>
          <a:ext cx="11704320" cy="51290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60220"/>
                <a:gridCol w="4084506"/>
                <a:gridCol w="646752"/>
                <a:gridCol w="5212842"/>
              </a:tblGrid>
              <a:tr h="161861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dirty="0"/>
                        <a:t>Situation </a:t>
                      </a:r>
                      <a:endParaRPr lang="en-US" altLang="zh-CN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b="0" dirty="0"/>
                        <a:t>The girl is taking the entrance</a:t>
                      </a:r>
                      <a:r>
                        <a:rPr lang="en-US" altLang="zh-CN" sz="2800" b="0" baseline="0" dirty="0"/>
                        <a:t> examination for ____________</a:t>
                      </a:r>
                      <a:endParaRPr lang="en-US" altLang="zh-CN" sz="2800" b="0" baseline="0" dirty="0"/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b="0" baseline="0" dirty="0" smtClean="0"/>
                        <a:t>________________ </a:t>
                      </a:r>
                      <a:r>
                        <a:rPr lang="en-US" altLang="zh-CN" sz="2800" b="0" baseline="0" dirty="0"/>
                        <a:t>in Beijing. During the exam, the student next to her fainted. </a:t>
                      </a:r>
                      <a:endParaRPr lang="en-US" altLang="zh-CN" sz="2800" b="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114104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800" b="1" dirty="0"/>
                        <a:t>The</a:t>
                      </a:r>
                      <a:r>
                        <a:rPr lang="en-US" altLang="zh-CN" sz="2800" b="1" baseline="0" dirty="0"/>
                        <a:t> girl’s choices</a:t>
                      </a:r>
                      <a:endParaRPr lang="zh-CN" alt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dirty="0" smtClean="0"/>
                        <a:t>She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can</a:t>
                      </a:r>
                      <a:r>
                        <a:rPr lang="en-US" altLang="zh-CN" sz="2800" baseline="0" dirty="0" smtClean="0"/>
                        <a:t> </a:t>
                      </a:r>
                      <a:r>
                        <a:rPr lang="en-US" altLang="zh-CN" sz="2800" dirty="0" smtClean="0"/>
                        <a:t>____________.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altLang="zh-CN" sz="2800" dirty="0"/>
                    </a:p>
                    <a:p>
                      <a:pPr>
                        <a:lnSpc>
                          <a:spcPct val="120000"/>
                        </a:lnSpc>
                      </a:pPr>
                      <a:endParaRPr lang="en-US" altLang="zh-CN" sz="2800" dirty="0"/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dirty="0"/>
                        <a:t>or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dirty="0"/>
                        <a:t>She can</a:t>
                      </a:r>
                      <a:r>
                        <a:rPr lang="en-US" altLang="zh-CN" sz="2800" baseline="0" dirty="0"/>
                        <a:t> __________________.          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6041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2800" b="1" kern="1200" dirty="0"/>
                        <a:t>Possible results</a:t>
                      </a:r>
                      <a:endParaRPr lang="zh-CN" altLang="en-US" sz="2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dirty="0"/>
                        <a:t>______________________________,</a:t>
                      </a:r>
                      <a:r>
                        <a:rPr lang="en-US" altLang="zh-CN" sz="2800" baseline="0" dirty="0"/>
                        <a:t> </a:t>
                      </a:r>
                      <a:r>
                        <a:rPr lang="en-US" altLang="zh-CN" sz="2800" dirty="0"/>
                        <a:t>but </a:t>
                      </a:r>
                      <a:r>
                        <a:rPr lang="en-US" altLang="zh-CN" sz="2800" dirty="0" smtClean="0"/>
                        <a:t>____________________________________</a:t>
                      </a:r>
                      <a:r>
                        <a:rPr lang="en-US" altLang="zh-CN" sz="2800" baseline="0" dirty="0" smtClean="0"/>
                        <a:t>.</a:t>
                      </a:r>
                      <a:r>
                        <a:rPr lang="en-US" altLang="zh-CN" sz="2800" dirty="0" smtClean="0"/>
                        <a:t>                             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zh-CN" sz="2800" u="none" dirty="0"/>
                        <a:t>________________________________________,</a:t>
                      </a:r>
                      <a:r>
                        <a:rPr lang="en-US" altLang="zh-CN" sz="2800" u="none" baseline="0" dirty="0"/>
                        <a:t> </a:t>
                      </a:r>
                      <a:r>
                        <a:rPr lang="en-US" altLang="zh-CN" sz="2800" u="none" dirty="0"/>
                        <a:t>but</a:t>
                      </a:r>
                      <a:r>
                        <a:rPr lang="en-US" altLang="zh-CN" sz="2800" u="none" baseline="0" dirty="0"/>
                        <a:t> ____________________________________________</a:t>
                      </a:r>
                      <a:r>
                        <a:rPr lang="en-US" altLang="zh-CN" sz="2800" dirty="0"/>
                        <a:t>.       </a:t>
                      </a:r>
                      <a:r>
                        <a:rPr lang="en-US" altLang="zh-CN" sz="2800" dirty="0" smtClean="0"/>
                        <a:t>     </a:t>
                      </a:r>
                      <a:endParaRPr lang="zh-CN" alt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3396774" y="3113816"/>
            <a:ext cx="254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 the exam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22962" y="3113816"/>
            <a:ext cx="3607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and help the girl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25241" y="1478768"/>
            <a:ext cx="188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famous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02818" y="197983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2818" y="4152156"/>
            <a:ext cx="397794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will get into medical university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98687" y="5230507"/>
            <a:ext cx="3744913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girl might not get the help she needs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47165" y="4200942"/>
            <a:ext cx="4955261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can put the needs of the other person first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47165" y="5184139"/>
            <a:ext cx="5201958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 up her chance to get into the medical university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it 2 Listening and Speaking-2 P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1795" y="579120"/>
            <a:ext cx="619125" cy="619125"/>
          </a:xfrm>
          <a:prstGeom prst="rect">
            <a:avLst/>
          </a:prstGeom>
        </p:spPr>
      </p:pic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152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365760" y="1062990"/>
            <a:ext cx="11475720" cy="55664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-211" y="241"/>
            <a:ext cx="10075756" cy="1173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32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P14 E3: Listen again and decide whether the statements are T or F. </a:t>
            </a:r>
            <a:endParaRPr lang="en-US" altLang="zh-CN" sz="32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8630" y="1209721"/>
            <a:ext cx="9921239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Jane is eager to share the magazine article with Luke.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Luke doubts that young people face moral dilemmas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all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Jane admires what the girl in the story did.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Luke doesn’t believe anybody would do what the girl 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in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story did.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Jane wonders how the girl became a doctor later.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89869" y="1209721"/>
            <a:ext cx="1099763" cy="7694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23911" y="2724610"/>
            <a:ext cx="1099763" cy="7694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59241" y="4869405"/>
            <a:ext cx="1099763" cy="7694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22494" y="5638846"/>
            <a:ext cx="987416" cy="7694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499821" y="3456489"/>
            <a:ext cx="1099763" cy="769441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Unit 2 Listening and Speaking-3 P1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70745" y="276860"/>
            <a:ext cx="619125" cy="619125"/>
          </a:xfrm>
          <a:prstGeom prst="rect">
            <a:avLst/>
          </a:prstGeom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133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367314" y="957462"/>
            <a:ext cx="11300758" cy="383032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1. Jane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cs typeface="Arial Narrow" panose="020B0606020202030204" charset="0"/>
              </a:rPr>
              <a:t>is eager to</a:t>
            </a: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share the magazine article with Luck.</a:t>
            </a: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2. Luck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cs typeface="Arial Narrow" panose="020B0606020202030204" charset="0"/>
              </a:rPr>
              <a:t>doubts</a:t>
            </a: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that young people face moral dilemmas</a:t>
            </a:r>
            <a:endParaRPr lang="en-US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   all the time.</a:t>
            </a: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3. Jane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cs typeface="Arial Narrow" panose="020B0606020202030204" charset="0"/>
              </a:rPr>
              <a:t>admires</a:t>
            </a: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what the girl in the story did.</a:t>
            </a: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4. Luck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cs typeface="Arial Narrow" panose="020B0606020202030204" charset="0"/>
              </a:rPr>
              <a:t>doesn’t believe</a:t>
            </a: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anybody would do what the girl</a:t>
            </a:r>
            <a:endParaRPr lang="en-US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   in the story did.</a:t>
            </a: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indent="0" algn="just" fontAlgn="auto">
              <a:lnSpc>
                <a:spcPts val="4165"/>
              </a:lnSpc>
              <a:spcAft>
                <a:spcPts val="0"/>
              </a:spcAft>
            </a:pP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5. Jane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cs typeface="Arial Narrow" panose="020B0606020202030204" charset="0"/>
              </a:rPr>
              <a:t>wonders</a:t>
            </a:r>
            <a:r>
              <a:rPr lang="en-US" altLang="zh-CN" sz="3465" kern="100" dirty="0">
                <a:solidFill>
                  <a:schemeClr val="tx1"/>
                </a:solidFill>
                <a:latin typeface="Arial Narrow" panose="020B0606020202030204" charset="0"/>
                <a:cs typeface="Arial Narrow" panose="020B0606020202030204" charset="0"/>
              </a:rPr>
              <a:t> how the girl became a doctor later. </a:t>
            </a:r>
            <a:endParaRPr lang="en-US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10" name="矩形 1"/>
          <p:cNvSpPr>
            <a:spLocks noChangeArrowheads="1"/>
          </p:cNvSpPr>
          <p:nvPr/>
        </p:nvSpPr>
        <p:spPr bwMode="auto">
          <a:xfrm>
            <a:off x="1203020" y="5459037"/>
            <a:ext cx="3887413" cy="107632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8575">
            <a:noFill/>
            <a:miter lim="800000"/>
          </a:ln>
        </p:spPr>
        <p:txBody>
          <a:bodyPr wrap="square">
            <a:spAutoFit/>
          </a:bodyPr>
          <a:lstStyle>
            <a:lvl1pPr marL="450850" indent="-45085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zh-CN" sz="32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be used to describe attitudes</a:t>
            </a:r>
            <a:endParaRPr lang="en-US" altLang="zh-CN" sz="32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charset="0"/>
              <a:ea typeface="华文琥珀" panose="02010800040101010101" charset="-122"/>
              <a:cs typeface="Arial Narrow" panose="020B060602020203020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11960" y="957580"/>
            <a:ext cx="2463800" cy="3790315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2494251" y="4942932"/>
            <a:ext cx="1080191" cy="50421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384245" y="188783"/>
            <a:ext cx="11540335" cy="2225040"/>
          </a:xfrm>
          <a:prstGeom prst="rect">
            <a:avLst/>
          </a:prstGeom>
          <a:solidFill>
            <a:srgbClr val="77A5BE"/>
          </a:solidFill>
          <a:ln w="9525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450850" indent="-4508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</a:pPr>
            <a:r>
              <a:rPr lang="en-US" altLang="zh-CN" sz="346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Tips:</a:t>
            </a:r>
            <a:r>
              <a:rPr lang="en-US" altLang="zh-CN" sz="3465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ea typeface="华文琥珀" panose="02010800040101010101" charset="-122"/>
                <a:cs typeface="Comic Sans MS" panose="030F0702030302020204" charset="0"/>
              </a:rPr>
              <a:t> </a:t>
            </a:r>
            <a:endParaRPr lang="en-US" altLang="zh-CN" sz="3465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ea typeface="华文琥珀" panose="02010800040101010101" charset="-122"/>
              <a:cs typeface="Comic Sans MS" panose="030F0702030302020204" charset="0"/>
            </a:endParaRPr>
          </a:p>
          <a:p>
            <a:pPr algn="l" eaLnBrk="1" hangingPunct="1">
              <a:lnSpc>
                <a:spcPct val="100000"/>
              </a:lnSpc>
            </a:pPr>
            <a:r>
              <a:rPr lang="en-US" altLang="zh-CN" sz="346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1. Pay attention to the </a:t>
            </a:r>
            <a:r>
              <a:rPr lang="en-US" altLang="zh-CN" sz="3465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words</a:t>
            </a:r>
            <a:r>
              <a:rPr lang="en-US" altLang="zh-CN" sz="3465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 </a:t>
            </a:r>
            <a:r>
              <a:rPr lang="en-US" altLang="zh-CN" sz="346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speakers use   (passive</a:t>
            </a:r>
            <a:endParaRPr lang="en-US" altLang="zh-CN" sz="346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charset="0"/>
              <a:ea typeface="华文琥珀" panose="02010800040101010101" charset="-122"/>
              <a:cs typeface="Arial Narrow" panose="020B060602020203020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zh-CN" sz="346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    or positive or objective).</a:t>
            </a:r>
            <a:endParaRPr lang="en-US" altLang="zh-CN" sz="346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charset="0"/>
              <a:ea typeface="华文琥珀" panose="02010800040101010101" charset="-122"/>
              <a:cs typeface="Arial Narrow" panose="020B060602020203020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zh-CN" sz="346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2. Pay attention to </a:t>
            </a:r>
            <a:r>
              <a:rPr lang="en-US" altLang="zh-CN" sz="3465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HOW</a:t>
            </a:r>
            <a:r>
              <a:rPr lang="en-US" altLang="zh-CN" sz="346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charset="0"/>
                <a:ea typeface="华文琥珀" panose="02010800040101010101" charset="-122"/>
                <a:cs typeface="Arial Narrow" panose="020B0606020202030204" charset="0"/>
              </a:rPr>
              <a:t> the speakers is talking.</a:t>
            </a:r>
            <a:endParaRPr lang="en-US" altLang="zh-CN" sz="3465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charset="0"/>
              <a:ea typeface="华文琥珀" panose="02010800040101010101" charset="-122"/>
              <a:cs typeface="Arial Narrow" panose="020B060602020203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4616" y="2406776"/>
            <a:ext cx="10977371" cy="297688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14:hiddenFill>
            </a:ext>
          </a:extLst>
        </p:spPr>
        <p:txBody>
          <a:bodyPr wrap="square" anchor="t">
            <a:spAutoFit/>
          </a:bodyPr>
          <a:p>
            <a:pPr lvl="0" algn="just">
              <a:lnSpc>
                <a:spcPts val="4500"/>
              </a:lnSpc>
              <a:spcAft>
                <a:spcPts val="0"/>
              </a:spcAft>
            </a:pP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1. Jane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is eager to</a:t>
            </a: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share the magazine article with </a:t>
            </a: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ts val="4500"/>
              </a:lnSpc>
              <a:spcAft>
                <a:spcPts val="0"/>
              </a:spcAft>
            </a:pP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   Luck.</a:t>
            </a: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ts val="4500"/>
              </a:lnSpc>
              <a:spcAft>
                <a:spcPts val="0"/>
              </a:spcAft>
            </a:pP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lvl="0" algn="just">
              <a:lnSpc>
                <a:spcPts val="4500"/>
              </a:lnSpc>
              <a:spcAft>
                <a:spcPts val="0"/>
              </a:spcAft>
            </a:pPr>
            <a:r>
              <a:rPr lang="en-US" altLang="zh-CN" sz="3465" kern="100" spc="-7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2. Luck </a:t>
            </a:r>
            <a:r>
              <a:rPr lang="en-US" altLang="zh-CN" sz="3465" b="1" kern="100" spc="-70" dirty="0">
                <a:solidFill>
                  <a:srgbClr val="C00000"/>
                </a:solidFill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doubts</a:t>
            </a:r>
            <a:r>
              <a:rPr lang="en-US" altLang="zh-CN" sz="3465" kern="100" spc="-7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that young people face moral dilemmas </a:t>
            </a:r>
            <a:endParaRPr lang="en-US" altLang="zh-CN" sz="3465" kern="100" spc="-7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ts val="4500"/>
              </a:lnSpc>
              <a:spcAft>
                <a:spcPts val="0"/>
              </a:spcAft>
            </a:pPr>
            <a:r>
              <a:rPr lang="en-US" altLang="zh-CN" sz="3465" kern="100" spc="-7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   </a:t>
            </a: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all the time.</a:t>
            </a:r>
            <a:endParaRPr lang="en-US" altLang="zh-CN" sz="3465" b="1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0599" y="3219037"/>
            <a:ext cx="8044880" cy="80931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31661" y="2635168"/>
            <a:ext cx="633127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cs typeface="Arial" panose="020B0604020202020204" pitchFamily="34" charset="0"/>
              </a:rPr>
              <a:t>T</a:t>
            </a:r>
            <a:endParaRPr lang="en-US" altLang="zh-CN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40" y="4959350"/>
            <a:ext cx="7793990" cy="168719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31661" y="4102863"/>
            <a:ext cx="633127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T</a:t>
            </a:r>
            <a:endParaRPr lang="en-US" altLang="zh-CN" sz="3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2024" y="493546"/>
            <a:ext cx="9986894" cy="48926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gradFill flip="none" rotWithShape="1"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</a14:hiddenFill>
            </a:ext>
          </a:extLst>
        </p:spPr>
        <p:txBody>
          <a:bodyPr wrap="square" anchor="t">
            <a:spAutoFit/>
          </a:bodyPr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3. Jane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admires</a:t>
            </a: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what the girl in the story did.</a:t>
            </a: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</a:t>
            </a: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zh-CN" altLang="zh-CN" sz="3465" kern="100" dirty="0">
              <a:solidFill>
                <a:schemeClr val="tx1"/>
              </a:solidFill>
              <a:latin typeface="Arial Narrow" panose="020B0606020202030204" charset="0"/>
              <a:cs typeface="Arial Narrow" panose="020B0606020202030204" charset="0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marL="400050" lvl="0" indent="-368300" algn="just">
              <a:lnSpc>
                <a:spcPct val="100000"/>
              </a:lnSpc>
              <a:spcAft>
                <a:spcPts val="0"/>
              </a:spcAft>
            </a:pP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4. Luck </a:t>
            </a:r>
            <a:r>
              <a:rPr lang="en-US" altLang="zh-CN" sz="3465" b="1" kern="100" dirty="0">
                <a:solidFill>
                  <a:srgbClr val="C00000"/>
                </a:solidFill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doesn’t believe</a:t>
            </a:r>
            <a:r>
              <a:rPr lang="en-US" altLang="zh-CN" sz="3465" kern="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anybody would do what the girl in the story did.</a:t>
            </a:r>
            <a:endParaRPr lang="en-US" altLang="zh-CN" sz="3465" kern="100" dirty="0">
              <a:latin typeface="Arial Narrow" panose="020B0606020202030204" charset="0"/>
              <a:ea typeface="+mn-ea"/>
              <a:cs typeface="Arial Narrow" panose="020B0606020202030204" charset="0"/>
              <a:sym typeface="+mn-ea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en-US" altLang="zh-CN" sz="3465" b="1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charset="0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en-US" altLang="zh-CN" sz="3465" b="1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charset="0"/>
            </a:endParaRPr>
          </a:p>
          <a:p>
            <a:pPr marL="412750" lvl="0" indent="-412750" algn="just">
              <a:lnSpc>
                <a:spcPct val="100000"/>
              </a:lnSpc>
              <a:spcAft>
                <a:spcPts val="0"/>
              </a:spcAft>
            </a:pPr>
            <a:r>
              <a:rPr lang="en-US" altLang="zh-CN" sz="3465" kern="100" spc="-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5. Jane </a:t>
            </a:r>
            <a:r>
              <a:rPr lang="en-US" altLang="zh-CN" sz="3465" b="1" kern="100" spc="-100" dirty="0">
                <a:solidFill>
                  <a:srgbClr val="C00000"/>
                </a:solidFill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wonders</a:t>
            </a:r>
            <a:r>
              <a:rPr lang="en-US" altLang="zh-CN" sz="3465" kern="100" spc="-100" dirty="0">
                <a:latin typeface="Arial Narrow" panose="020B0606020202030204" charset="0"/>
                <a:ea typeface="+mn-ea"/>
                <a:cs typeface="Arial Narrow" panose="020B0606020202030204" charset="0"/>
                <a:sym typeface="+mn-ea"/>
              </a:rPr>
              <a:t> how the girl became a doctor later.</a:t>
            </a:r>
            <a:endParaRPr lang="en-US" altLang="zh-CN" sz="3465" b="1" kern="100" spc="-100">
              <a:latin typeface="Times New Roman" panose="02020603050405020304" pitchFamily="18" charset="0"/>
              <a:ea typeface="宋体" panose="02010600030101010101" pitchFamily="2" charset="-122"/>
              <a:sym typeface="Wingdings" panose="05000000000000000000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5145" y="497779"/>
            <a:ext cx="748361" cy="714498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735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cs typeface="Arial" panose="020B0604020202020204" pitchFamily="34" charset="0"/>
              </a:rPr>
              <a:t>T</a:t>
            </a:r>
            <a:endParaRPr lang="en-US" altLang="zh-CN" sz="3735" b="1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5145" y="2520216"/>
            <a:ext cx="748361" cy="714498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735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T</a:t>
            </a:r>
            <a:endParaRPr lang="en-US" altLang="zh-CN" sz="3735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0809" y="1316404"/>
            <a:ext cx="7887420" cy="112254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142" y="3812916"/>
            <a:ext cx="8154087" cy="84486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15145" y="4733129"/>
            <a:ext cx="748361" cy="714498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3735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F</a:t>
            </a:r>
            <a:endParaRPr lang="en-US" altLang="zh-CN" sz="3735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107" y="5445354"/>
            <a:ext cx="7532122" cy="1101781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865762"/>
            <a:ext cx="12192000" cy="6809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2605802"/>
            <a:ext cx="12192000" cy="6809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0" y="4575279"/>
            <a:ext cx="12192000" cy="6809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4"/>
          <p:cNvSpPr txBox="1"/>
          <p:nvPr>
            <p:custDataLst>
              <p:tags r:id="rId1"/>
            </p:custDataLst>
          </p:nvPr>
        </p:nvSpPr>
        <p:spPr>
          <a:xfrm>
            <a:off x="0" y="0"/>
            <a:ext cx="121926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lstStyle/>
          <a:p>
            <a:pPr lvl="0"/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P15 E4: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Listen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the conversation carefully and answer the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questions.</a:t>
            </a:r>
            <a:endParaRPr lang="en-US" altLang="zh-CN" sz="28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16915" y="939800"/>
            <a:ext cx="8555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1) What did the girl do to help the student?</a:t>
            </a: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zh-CN" sz="2800" b="1" dirty="0">
              <a:solidFill>
                <a:schemeClr val="accent6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标题 1"/>
          <p:cNvSpPr txBox="1"/>
          <p:nvPr>
            <p:custDataLst>
              <p:tags r:id="rId3"/>
            </p:custDataLst>
          </p:nvPr>
        </p:nvSpPr>
        <p:spPr>
          <a:xfrm>
            <a:off x="-635" y="1501775"/>
            <a:ext cx="11951970" cy="1152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200" rtl="0" eaLnBrk="1" latinLnBrk="0" hangingPunct="1">
              <a:spcBef>
                <a:spcPct val="0"/>
              </a:spcBef>
              <a:buNone/>
              <a:defRPr sz="4600" kern="1200">
                <a:solidFill>
                  <a:srgbClr val="17375E"/>
                </a:solidFill>
                <a:latin typeface="Signika"/>
                <a:ea typeface="Open Sans Extrabold" pitchFamily="34" charset="0"/>
                <a:cs typeface="Signika"/>
              </a:defRPr>
            </a:lvl1pPr>
          </a:lstStyle>
          <a:p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a safe place and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her. Then she went to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student and called her sister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716915" y="2709233"/>
            <a:ext cx="1089898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2) What was the girl's name? What was she famous for? 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-635" y="3245485"/>
            <a:ext cx="12192635" cy="144018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200"/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Her name was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_____________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. She later became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_______________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. She was famous for caring for tens of thousands of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____________________.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692785" y="4666626"/>
            <a:ext cx="8580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3) What did Jane say about the girl's life? 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292100" y="5276850"/>
            <a:ext cx="11659870" cy="131381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200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H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er life was full of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_______________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 but she  didn't let them stop her from taking care of people who were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. She always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______________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 others more than for herself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2900" y="1416050"/>
            <a:ext cx="3357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carried the student</a:t>
            </a:r>
            <a:endParaRPr lang="zh-C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67705" y="1278255"/>
            <a:ext cx="2769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looked after</a:t>
            </a:r>
            <a:endParaRPr lang="zh-C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165" y="1829435"/>
            <a:ext cx="2354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hospital</a:t>
            </a:r>
            <a:endParaRPr lang="zh-CN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71395" y="3223895"/>
            <a:ext cx="2245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Lin Qiaozhi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79055" y="3430905"/>
            <a:ext cx="2441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 a great doctor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90970" y="3844290"/>
            <a:ext cx="3945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women and their babies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49600" y="5238750"/>
            <a:ext cx="3663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hard choices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30165" y="5600700"/>
            <a:ext cx="2943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in need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142730" y="5548630"/>
            <a:ext cx="2725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itchFamily="34" charset="0"/>
                <a:cs typeface="Times New Roman" panose="02020603050405020304" pitchFamily="18" charset="0"/>
                <a:sym typeface="+mn-ea"/>
              </a:rPr>
              <a:t>cared for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3" name="Unit 2 Listening and Speaking-4 P15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17735" y="417830"/>
            <a:ext cx="619125" cy="619125"/>
          </a:xfrm>
          <a:prstGeom prst="rect">
            <a:avLst/>
          </a:prstGeom>
        </p:spPr>
      </p:pic>
      <p:pic>
        <p:nvPicPr>
          <p:cNvPr id="9" name="图片 8" descr="水印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1306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50277" y="1246986"/>
            <a:ext cx="11453986" cy="58356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>
            <a:spAutoFit/>
          </a:bodyPr>
          <a:p>
            <a:pPr marL="514350" lvl="0" indent="-514350">
              <a:buFont typeface="+mj-lt"/>
              <a:buAutoNum type="arabicPeriod"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did the girl do to help the student?</a:t>
            </a:r>
            <a:r>
              <a:rPr lang="en-US" altLang="zh-CN" sz="3200" b="1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580357" y="3758503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556861" y="2216008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652116" y="4643737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546065" y="4643737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601313" y="3837882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518123" y="3837882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076" y="2182437"/>
            <a:ext cx="11234726" cy="3895879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cxnSp>
        <p:nvCxnSpPr>
          <p:cNvPr id="21" name="直接连接符 20"/>
          <p:cNvCxnSpPr/>
          <p:nvPr/>
        </p:nvCxnSpPr>
        <p:spPr>
          <a:xfrm>
            <a:off x="9487345" y="2757454"/>
            <a:ext cx="1151950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29250" y="3251711"/>
            <a:ext cx="4801701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630721" y="4928540"/>
            <a:ext cx="5827734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24281" y="5491355"/>
            <a:ext cx="10953668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96975" y="5947080"/>
            <a:ext cx="6460962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4"/>
          <p:cNvSpPr txBox="1"/>
          <p:nvPr>
            <p:custDataLst>
              <p:tags r:id="rId2"/>
            </p:custDataLst>
          </p:nvPr>
        </p:nvSpPr>
        <p:spPr>
          <a:xfrm>
            <a:off x="213360" y="231140"/>
            <a:ext cx="118383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  <a:scene3d>
              <a:camera prst="orthographicFront"/>
              <a:lightRig rig="threePt" dir="t"/>
            </a:scene3d>
          </a:bodyPr>
          <a:p>
            <a:pPr lvl="0"/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P15 E4: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Listen 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the conversation carefully and answer the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questions.</a:t>
            </a:r>
            <a:endParaRPr lang="en-US" altLang="zh-CN" sz="28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542" y="1602542"/>
            <a:ext cx="11256737" cy="11775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54510" y="768678"/>
            <a:ext cx="11355785" cy="58356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>
            <a:spAutoFit/>
          </a:bodyPr>
          <a:p>
            <a:pPr marL="514350" lvl="0" indent="-514350">
              <a:buFont typeface="+mj-lt"/>
              <a:buAutoNum type="arabicPeriod" startAt="2"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was the girl’s name? What was she famous for?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2015280" y="5791498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2087039" y="5528595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 noGrp="1"/>
          </p:cNvSpPr>
          <p:nvPr/>
        </p:nvSpPr>
        <p:spPr>
          <a:xfrm>
            <a:off x="1980988" y="5528595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2036236" y="5870877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>
            <a:spLocks noGrp="1"/>
          </p:cNvSpPr>
          <p:nvPr/>
        </p:nvSpPr>
        <p:spPr>
          <a:xfrm>
            <a:off x="1953046" y="5870877"/>
            <a:ext cx="8230024" cy="81919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776611" y="2181803"/>
            <a:ext cx="5703289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32499" y="3486143"/>
            <a:ext cx="11412504" cy="583565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 anchor="t">
            <a:spAutoFit/>
          </a:bodyPr>
          <a:p>
            <a:pPr marL="514350" lvl="0" indent="-514350">
              <a:buFont typeface="+mj-lt"/>
              <a:buAutoNum type="arabicPeriod" startAt="3"/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did Jane say about the girl’s life?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chemeClr val="accent6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3200" b="1">
              <a:solidFill>
                <a:schemeClr val="accent6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630803" y="5780068"/>
            <a:ext cx="3412031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2" y="4465615"/>
            <a:ext cx="11243192" cy="17743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直接连接符 8"/>
          <p:cNvCxnSpPr/>
          <p:nvPr/>
        </p:nvCxnSpPr>
        <p:spPr>
          <a:xfrm>
            <a:off x="2570449" y="4963287"/>
            <a:ext cx="8939696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48713" y="5552141"/>
            <a:ext cx="10776736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48071" y="6140358"/>
            <a:ext cx="8880437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18655" y="2074703"/>
            <a:ext cx="11377105" cy="451775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48372" y="759167"/>
            <a:ext cx="11612880" cy="1862977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731260" y="51435"/>
            <a:ext cx="700976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Group Work</a:t>
            </a:r>
            <a:r>
              <a:rPr lang="zh-CN" altLang="en-US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：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Speaking</a:t>
            </a:r>
            <a:endParaRPr lang="en-US" altLang="zh-CN" sz="4000" b="1" dirty="0" smtClean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02371" y="2654203"/>
            <a:ext cx="10961740" cy="397031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/>
              <a:t>EXAMPLE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FF"/>
                </a:solidFill>
              </a:rPr>
              <a:t>A: </a:t>
            </a:r>
            <a:r>
              <a:rPr lang="en-US" altLang="zh-CN" sz="2800" dirty="0" smtClean="0"/>
              <a:t>If I were ever in a situation like the girl faced, I think I would  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choose to … 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FF"/>
                </a:solidFill>
              </a:rPr>
              <a:t>B: </a:t>
            </a:r>
            <a:r>
              <a:rPr lang="en-US" altLang="zh-CN" sz="2800" dirty="0" smtClean="0"/>
              <a:t>Why? Are you sure?</a:t>
            </a:r>
            <a:endParaRPr lang="zh-CN" altLang="zh-CN" sz="2800" dirty="0"/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FF"/>
                </a:solidFill>
              </a:rPr>
              <a:t>A: </a:t>
            </a:r>
            <a:r>
              <a:rPr lang="en-US" altLang="zh-CN" sz="2800" dirty="0" smtClean="0"/>
              <a:t>Because I think that … is most important. What about you? </a:t>
            </a:r>
            <a:endParaRPr lang="en-US" altLang="zh-CN" sz="2800" dirty="0" smtClean="0"/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00FF"/>
                </a:solidFill>
              </a:rPr>
              <a:t>B</a:t>
            </a:r>
            <a:r>
              <a:rPr lang="en-US" altLang="zh-CN" sz="2800" dirty="0">
                <a:solidFill>
                  <a:srgbClr val="0000FF"/>
                </a:solidFill>
              </a:rPr>
              <a:t>: </a:t>
            </a:r>
            <a:r>
              <a:rPr lang="en-US" altLang="zh-CN" sz="2800" dirty="0" smtClean="0"/>
              <a:t>I think I would …</a:t>
            </a:r>
            <a:endParaRPr lang="zh-CN" altLang="zh-CN" sz="2800" dirty="0"/>
          </a:p>
        </p:txBody>
      </p:sp>
      <p:sp>
        <p:nvSpPr>
          <p:cNvPr id="3" name="矩形 2"/>
          <p:cNvSpPr/>
          <p:nvPr/>
        </p:nvSpPr>
        <p:spPr>
          <a:xfrm>
            <a:off x="418655" y="849351"/>
            <a:ext cx="1155621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FFFF00"/>
                </a:solidFill>
                <a:cs typeface="Calibri" panose="020F0502020204030204" charset="0"/>
                <a:sym typeface="+mn-ea"/>
              </a:rPr>
              <a:t>P15 Exercise5</a:t>
            </a:r>
            <a:r>
              <a:rPr lang="en-US" altLang="zh-CN" sz="2800" b="1" dirty="0" smtClean="0">
                <a:solidFill>
                  <a:schemeClr val="bg1"/>
                </a:solidFill>
                <a:cs typeface="Calibri" panose="020F0502020204030204" charset="0"/>
                <a:sym typeface="+mn-ea"/>
              </a:rPr>
              <a:t>: Talk about what you would do if you were ever faced with the same situation as the girl. </a:t>
            </a:r>
            <a:r>
              <a:rPr lang="en-US" altLang="zh-CN" sz="2800" b="1" dirty="0" smtClean="0">
                <a:solidFill>
                  <a:schemeClr val="bg1"/>
                </a:solidFill>
                <a:sym typeface="+mn-ea"/>
              </a:rPr>
              <a:t>Then share your thoughts  with your group, and explain the reasons for your choice.</a:t>
            </a:r>
            <a:endParaRPr lang="zh-CN" altLang="zh-CN" sz="2800" dirty="0">
              <a:solidFill>
                <a:schemeClr val="bg1"/>
              </a:solidFill>
            </a:endParaRPr>
          </a:p>
        </p:txBody>
      </p:sp>
      <p:pic>
        <p:nvPicPr>
          <p:cNvPr id="10" name="图片 9" descr="172371605&amp;pky92172371605&amp;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740900" y="3904858"/>
            <a:ext cx="2611567" cy="1469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62000" y="1214755"/>
            <a:ext cx="10668000" cy="2387600"/>
          </a:xfrm>
        </p:spPr>
        <p:txBody>
          <a:bodyPr/>
          <a:lstStyle/>
          <a:p>
            <a:pPr algn="ctr"/>
            <a:r>
              <a:rPr lang="en-US" altLang="zh-CN" sz="5400" b="1">
                <a:latin typeface="微软雅黑" panose="020B0503020204020204" charset="-122"/>
                <a:ea typeface="微软雅黑" panose="020B0503020204020204" charset="-122"/>
              </a:rPr>
              <a:t>Unit 2 Morals And Virtues</a:t>
            </a:r>
            <a:br>
              <a:rPr lang="en-US" altLang="zh-CN" sz="5400" b="1"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zh-CN" sz="5400" b="1">
                <a:latin typeface="微软雅黑" panose="020B0503020204020204" charset="-122"/>
                <a:ea typeface="微软雅黑" panose="020B0503020204020204" charset="-122"/>
              </a:rPr>
              <a:t>道德与美德</a:t>
            </a:r>
            <a:endParaRPr lang="zh-CN" altLang="zh-CN" sz="5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</a:rPr>
              <a:t>Part 1 Listening and Speaking</a:t>
            </a:r>
            <a:endParaRPr lang="en-US" altLang="zh-CN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418465" y="789940"/>
            <a:ext cx="11548745" cy="606806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8465" y="885825"/>
            <a:ext cx="11548110" cy="2708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7030A0"/>
                </a:solidFill>
                <a:sym typeface="+mn-ea"/>
              </a:rPr>
              <a:t>Apart from helping the student and finishing the exam, is there a third choice?Can you think of better ways to handle the dilemma?</a:t>
            </a:r>
            <a:endParaRPr lang="en-US" altLang="zh-CN" sz="3200" b="1">
              <a:solidFill>
                <a:srgbClr val="7030A0"/>
              </a:solidFill>
              <a:sym typeface="+mn-ea"/>
            </a:endParaRPr>
          </a:p>
          <a:p>
            <a:endParaRPr lang="en-US" altLang="zh-CN" sz="3200" b="1">
              <a:solidFill>
                <a:srgbClr val="7030A0"/>
              </a:solidFill>
              <a:sym typeface="+mn-ea"/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In my opinion/view ... 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Generally speaking, ….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Personally, I don't have the faintest idea about ... 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To my mind ...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I'd just like to say ...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As far as I'm concerned ... 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To be honest/frank ... </a:t>
            </a:r>
            <a:endParaRPr lang="en-US" altLang="zh-CN" sz="3200" b="1">
              <a:solidFill>
                <a:srgbClr val="0070C0"/>
              </a:solidFill>
            </a:endParaRPr>
          </a:p>
          <a:p>
            <a:r>
              <a:rPr lang="en-US" altLang="zh-CN" sz="3200" b="1">
                <a:solidFill>
                  <a:srgbClr val="0070C0"/>
                </a:solidFill>
              </a:rPr>
              <a:t>If you ask me ...</a:t>
            </a:r>
            <a:endParaRPr lang="en-US" altLang="zh-CN" sz="3200" b="1">
              <a:solidFill>
                <a:srgbClr val="0070C0"/>
              </a:solidFill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18465" y="83185"/>
            <a:ext cx="700976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  <a:buNone/>
              <a:defRPr/>
            </a:pPr>
            <a:r>
              <a:rPr lang="en-US" altLang="zh-CN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Group Work</a:t>
            </a:r>
            <a:r>
              <a:rPr lang="zh-CN" altLang="en-US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：</a:t>
            </a:r>
            <a:r>
              <a:rPr lang="en-US" altLang="zh-CN" sz="4000" b="1" dirty="0" smtClean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 Speaking</a:t>
            </a:r>
            <a:endParaRPr lang="en-US" altLang="zh-CN" sz="4000" b="1" dirty="0" smtClean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60000"/>
          </a:blip>
          <a:srcRect t="-1385" r="8473"/>
          <a:stretch>
            <a:fillRect/>
          </a:stretch>
        </p:blipFill>
        <p:spPr>
          <a:xfrm>
            <a:off x="6431280" y="1306195"/>
            <a:ext cx="5760720" cy="5551805"/>
          </a:xfrm>
          <a:prstGeom prst="ellipse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570" y="255905"/>
            <a:ext cx="7560945" cy="4215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Brainstorm</a:t>
            </a:r>
            <a:endParaRPr lang="en-US" altLang="zh-CN" sz="4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3200">
                <a:solidFill>
                  <a:srgbClr val="7030A0"/>
                </a:solidFill>
              </a:rPr>
              <a:t>1. What do you think the teenagers in the picture are ding?</a:t>
            </a:r>
            <a:endParaRPr lang="en-US" altLang="zh-CN" sz="3200">
              <a:solidFill>
                <a:srgbClr val="7030A0"/>
              </a:solidFill>
            </a:endParaRPr>
          </a:p>
          <a:p>
            <a:r>
              <a:rPr lang="en-US" altLang="zh-CN" sz="3200">
                <a:solidFill>
                  <a:srgbClr val="00B050"/>
                </a:solidFill>
              </a:rPr>
              <a:t>They are doing teamwork. </a:t>
            </a:r>
            <a:endParaRPr lang="en-US" altLang="zh-CN" sz="3200">
              <a:solidFill>
                <a:srgbClr val="00B050"/>
              </a:solidFill>
            </a:endParaRPr>
          </a:p>
          <a:p>
            <a:r>
              <a:rPr lang="en-US" altLang="zh-CN" sz="3200">
                <a:solidFill>
                  <a:srgbClr val="7030A0"/>
                </a:solidFill>
              </a:rPr>
              <a:t>2. What qualities do you think are most important when people are doing teamwork?</a:t>
            </a:r>
            <a:endParaRPr lang="en-US" altLang="zh-CN" sz="3200">
              <a:solidFill>
                <a:srgbClr val="7030A0"/>
              </a:solidFill>
            </a:endParaRPr>
          </a:p>
          <a:p>
            <a:endParaRPr lang="en-US" altLang="zh-CN" sz="3200"/>
          </a:p>
          <a:p>
            <a:endParaRPr lang="en-US" altLang="zh-CN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930" name="文本框 759929"/>
          <p:cNvSpPr txBox="1"/>
          <p:nvPr/>
        </p:nvSpPr>
        <p:spPr>
          <a:xfrm>
            <a:off x="7007399" y="2131538"/>
            <a:ext cx="21386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40" name="文本框 759939"/>
          <p:cNvSpPr txBox="1"/>
          <p:nvPr/>
        </p:nvSpPr>
        <p:spPr>
          <a:xfrm>
            <a:off x="1609773" y="2203247"/>
            <a:ext cx="24053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822" name="文本框 759821"/>
          <p:cNvSpPr txBox="1"/>
          <p:nvPr/>
        </p:nvSpPr>
        <p:spPr>
          <a:xfrm>
            <a:off x="5076232" y="1516737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820" name="椭圆 759819"/>
          <p:cNvSpPr/>
          <p:nvPr/>
        </p:nvSpPr>
        <p:spPr>
          <a:xfrm>
            <a:off x="4477937" y="3566344"/>
            <a:ext cx="2590933" cy="935086"/>
          </a:xfrm>
          <a:prstGeom prst="ellipse">
            <a:avLst/>
          </a:prstGeom>
          <a:solidFill>
            <a:srgbClr val="FFFF00"/>
          </a:solidFill>
          <a:ln w="28575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lvl="0" algn="ctr">
              <a:buClrTx/>
            </a:pPr>
            <a:r>
              <a:rPr lang="en-US" altLang="zh-CN" sz="32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Qualities </a:t>
            </a:r>
            <a:endParaRPr lang="en-US" altLang="zh-CN" sz="3200" b="1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21" name="直接连接符 759820"/>
          <p:cNvSpPr/>
          <p:nvPr/>
        </p:nvSpPr>
        <p:spPr>
          <a:xfrm flipH="1" flipV="1">
            <a:off x="4295365" y="2634433"/>
            <a:ext cx="1044628" cy="93826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23" name="直接连接符 759822"/>
          <p:cNvSpPr/>
          <p:nvPr/>
        </p:nvSpPr>
        <p:spPr>
          <a:xfrm flipH="1" flipV="1">
            <a:off x="5809015" y="2033442"/>
            <a:ext cx="4233" cy="1533124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24" name="文本框 759823"/>
          <p:cNvSpPr txBox="1"/>
          <p:nvPr/>
        </p:nvSpPr>
        <p:spPr>
          <a:xfrm>
            <a:off x="2409001" y="4449675"/>
            <a:ext cx="215773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helpfulness</a:t>
            </a:r>
            <a:endParaRPr lang="en-US" altLang="zh-CN" sz="2800" b="1">
              <a:solidFill>
                <a:srgbClr val="FF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25" name="直接连接符 759824"/>
          <p:cNvSpPr/>
          <p:nvPr/>
        </p:nvSpPr>
        <p:spPr>
          <a:xfrm flipV="1">
            <a:off x="6205207" y="2665824"/>
            <a:ext cx="1126774" cy="900742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26" name="文本框 759825"/>
          <p:cNvSpPr txBox="1"/>
          <p:nvPr/>
        </p:nvSpPr>
        <p:spPr>
          <a:xfrm>
            <a:off x="2764302" y="2202928"/>
            <a:ext cx="2494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3333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responsibility</a:t>
            </a:r>
            <a:endParaRPr lang="en-US" altLang="zh-CN" sz="2800" b="1">
              <a:solidFill>
                <a:srgbClr val="3333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27" name="直接连接符 759826"/>
          <p:cNvSpPr/>
          <p:nvPr/>
        </p:nvSpPr>
        <p:spPr>
          <a:xfrm flipV="1">
            <a:off x="6708911" y="3231328"/>
            <a:ext cx="1278309" cy="479154"/>
          </a:xfrm>
          <a:prstGeom prst="line">
            <a:avLst/>
          </a:prstGeom>
          <a:ln w="28575" cap="flat" cmpd="sng">
            <a:solidFill>
              <a:srgbClr val="FF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29" name="直接连接符 759828"/>
          <p:cNvSpPr/>
          <p:nvPr/>
        </p:nvSpPr>
        <p:spPr>
          <a:xfrm>
            <a:off x="7068871" y="4071195"/>
            <a:ext cx="396895" cy="75569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31" name="直接连接符 759830"/>
          <p:cNvSpPr/>
          <p:nvPr/>
        </p:nvSpPr>
        <p:spPr>
          <a:xfrm>
            <a:off x="6889474" y="4287105"/>
            <a:ext cx="576292" cy="56518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33" name="直接连接符 759832"/>
          <p:cNvSpPr/>
          <p:nvPr/>
        </p:nvSpPr>
        <p:spPr>
          <a:xfrm>
            <a:off x="6421137" y="4429988"/>
            <a:ext cx="466749" cy="1085906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36" name="文本框 759835"/>
          <p:cNvSpPr txBox="1"/>
          <p:nvPr/>
        </p:nvSpPr>
        <p:spPr>
          <a:xfrm>
            <a:off x="8110818" y="5194505"/>
            <a:ext cx="383069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400" b="1">
                <a:solidFill>
                  <a:srgbClr val="CC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caring</a:t>
            </a:r>
            <a:endParaRPr lang="en-US" altLang="zh-CN" sz="2400" b="1">
              <a:solidFill>
                <a:srgbClr val="CC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38" name="文本框 759837"/>
          <p:cNvSpPr txBox="1"/>
          <p:nvPr/>
        </p:nvSpPr>
        <p:spPr>
          <a:xfrm>
            <a:off x="4272505" y="5732072"/>
            <a:ext cx="38450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thankfulness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39" name="直接连接符 759838"/>
          <p:cNvSpPr/>
          <p:nvPr/>
        </p:nvSpPr>
        <p:spPr>
          <a:xfrm flipH="1">
            <a:off x="4295682" y="4507462"/>
            <a:ext cx="1044628" cy="1007797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40" name="文本框 759839"/>
          <p:cNvSpPr txBox="1"/>
          <p:nvPr/>
        </p:nvSpPr>
        <p:spPr>
          <a:xfrm>
            <a:off x="8662295" y="2132807"/>
            <a:ext cx="2448051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spcBef>
                <a:spcPct val="50000"/>
              </a:spcBef>
              <a:buClrTx/>
            </a:pPr>
            <a:r>
              <a:rPr lang="en-US" altLang="zh-CN" sz="2800" b="1">
                <a:solidFill>
                  <a:srgbClr val="99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friendship</a:t>
            </a:r>
            <a:endParaRPr lang="en-US" altLang="zh-CN" sz="2800" b="1">
              <a:solidFill>
                <a:srgbClr val="99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843" name="直接连接符 759842"/>
          <p:cNvSpPr/>
          <p:nvPr/>
        </p:nvSpPr>
        <p:spPr>
          <a:xfrm flipH="1">
            <a:off x="3848619" y="4223603"/>
            <a:ext cx="715046" cy="283225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45" name="直接连接符 759844"/>
          <p:cNvSpPr/>
          <p:nvPr/>
        </p:nvSpPr>
        <p:spPr>
          <a:xfrm flipH="1" flipV="1">
            <a:off x="4368076" y="3513636"/>
            <a:ext cx="468654" cy="20194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59847" name="文本框 759846"/>
          <p:cNvSpPr txBox="1"/>
          <p:nvPr/>
        </p:nvSpPr>
        <p:spPr>
          <a:xfrm>
            <a:off x="-33957" y="20270"/>
            <a:ext cx="12248061" cy="119888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3600">
                <a:solidFill>
                  <a:srgbClr val="7030A0"/>
                </a:solidFill>
                <a:sym typeface="+mn-ea"/>
              </a:rPr>
              <a:t>2.What qualities do you think are most important when people are doing teamwork?</a:t>
            </a:r>
            <a:endParaRPr lang="en-US" altLang="zh-CN" sz="3600" b="1">
              <a:solidFill>
                <a:schemeClr val="accent2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759929" name="矩形 759928"/>
          <p:cNvSpPr/>
          <p:nvPr/>
        </p:nvSpPr>
        <p:spPr>
          <a:xfrm>
            <a:off x="5903464" y="1509434"/>
            <a:ext cx="17240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/>
            <a:r>
              <a:rPr lang="en-US" altLang="zh-CN" sz="24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generosity</a:t>
            </a:r>
            <a:endParaRPr lang="en-US" altLang="zh-CN" sz="24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931" name="文本框 759930"/>
          <p:cNvSpPr txBox="1"/>
          <p:nvPr/>
        </p:nvSpPr>
        <p:spPr>
          <a:xfrm>
            <a:off x="8196983" y="2904868"/>
            <a:ext cx="22193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32" name="文本框 759931"/>
          <p:cNvSpPr txBox="1"/>
          <p:nvPr/>
        </p:nvSpPr>
        <p:spPr>
          <a:xfrm>
            <a:off x="7584256" y="3739265"/>
            <a:ext cx="444953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33" name="文本框 759932"/>
          <p:cNvSpPr txBox="1"/>
          <p:nvPr/>
        </p:nvSpPr>
        <p:spPr>
          <a:xfrm>
            <a:off x="7392933" y="4507097"/>
            <a:ext cx="396191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34" name="文本框 759933"/>
          <p:cNvSpPr txBox="1"/>
          <p:nvPr/>
        </p:nvSpPr>
        <p:spPr>
          <a:xfrm>
            <a:off x="8110855" y="5213350"/>
            <a:ext cx="30746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37" name="文本框 759936"/>
          <p:cNvSpPr txBox="1"/>
          <p:nvPr/>
        </p:nvSpPr>
        <p:spPr>
          <a:xfrm>
            <a:off x="3178672" y="5706899"/>
            <a:ext cx="28403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</a:pPr>
            <a:r>
              <a:rPr lang="en-US" altLang="zh-CN" sz="2800">
                <a:latin typeface="+mn-lt"/>
                <a:ea typeface="宋体" panose="02010600030101010101" pitchFamily="2" charset="-122"/>
              </a:rPr>
              <a:t>_______________</a:t>
            </a:r>
            <a:endParaRPr lang="en-US" altLang="zh-CN" sz="280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759938" name="文本框 759937"/>
          <p:cNvSpPr txBox="1"/>
          <p:nvPr/>
        </p:nvSpPr>
        <p:spPr>
          <a:xfrm>
            <a:off x="1153795" y="4462780"/>
            <a:ext cx="2694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39" name="文本框 759938"/>
          <p:cNvSpPr txBox="1"/>
          <p:nvPr/>
        </p:nvSpPr>
        <p:spPr>
          <a:xfrm>
            <a:off x="388478" y="3441275"/>
            <a:ext cx="4250589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59941" name="矩形 759940"/>
          <p:cNvSpPr/>
          <p:nvPr/>
        </p:nvSpPr>
        <p:spPr>
          <a:xfrm>
            <a:off x="1444141" y="3425190"/>
            <a:ext cx="30670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28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trust</a:t>
            </a:r>
            <a:endParaRPr lang="en-US" altLang="zh-CN" sz="28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942" name="文本框 759941"/>
          <p:cNvSpPr txBox="1"/>
          <p:nvPr/>
        </p:nvSpPr>
        <p:spPr>
          <a:xfrm>
            <a:off x="9355934" y="2900322"/>
            <a:ext cx="3097571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hope</a:t>
            </a:r>
            <a:endParaRPr lang="en-US" altLang="zh-CN" sz="28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943" name="文本框 759942"/>
          <p:cNvSpPr txBox="1"/>
          <p:nvPr/>
        </p:nvSpPr>
        <p:spPr>
          <a:xfrm>
            <a:off x="8591665" y="3737572"/>
            <a:ext cx="3503074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FF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giving</a:t>
            </a:r>
            <a:endParaRPr lang="en-US" altLang="zh-CN" sz="2800" b="1">
              <a:solidFill>
                <a:srgbClr val="FF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59945" name="文本框 759944"/>
          <p:cNvSpPr txBox="1"/>
          <p:nvPr/>
        </p:nvSpPr>
        <p:spPr>
          <a:xfrm>
            <a:off x="8471925" y="4516994"/>
            <a:ext cx="201622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>
              <a:buClrTx/>
            </a:pPr>
            <a:r>
              <a:rPr lang="en-US" altLang="zh-CN" sz="2800" b="1">
                <a:solidFill>
                  <a:srgbClr val="0099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kindness</a:t>
            </a:r>
            <a:endParaRPr lang="en-US" altLang="zh-CN" sz="2800" b="1">
              <a:solidFill>
                <a:srgbClr val="0099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9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9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9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9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9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5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9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9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9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9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9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59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59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4" grpId="0"/>
      <p:bldP spid="759826" grpId="0"/>
      <p:bldP spid="759836" grpId="0"/>
      <p:bldP spid="759838" grpId="0"/>
      <p:bldP spid="759840" grpId="0"/>
      <p:bldP spid="759929" grpId="0"/>
      <p:bldP spid="759941" grpId="0"/>
      <p:bldP spid="759942" grpId="0"/>
      <p:bldP spid="759943" grpId="0"/>
      <p:bldP spid="7599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37210" y="971550"/>
            <a:ext cx="11117580" cy="522414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anose="05000000000000000000" charset="0"/>
              <a:buChar char="u"/>
            </a:pPr>
            <a:r>
              <a:rPr lang="en-US" altLang="zh-CN" sz="31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The best portion of a good man’s life is his little, nameless, unremembered acts of kindness and love.</a:t>
            </a:r>
            <a:endParaRPr lang="en-US" altLang="zh-CN" sz="31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None/>
            </a:pPr>
            <a:r>
              <a:rPr lang="en-US" altLang="zh-CN" sz="31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-William Wordsworth</a:t>
            </a:r>
            <a:endParaRPr lang="en-US" altLang="zh-CN" sz="31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CN" sz="31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buFont typeface="Wingdings" panose="05000000000000000000" charset="0"/>
              <a:buChar char="u"/>
            </a:pPr>
            <a:r>
              <a:rPr lang="zh-CN" altLang="zh-CN" sz="3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一个好人一生中最美好的部分就是他那小小的、无名的、不为人知的善良和爱的行为。</a:t>
            </a:r>
            <a:endParaRPr lang="zh-CN" altLang="zh-CN" sz="3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3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                             -</a:t>
            </a:r>
            <a:r>
              <a:rPr lang="zh-CN" altLang="en-US" sz="3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威廉</a:t>
            </a:r>
            <a:r>
              <a:rPr lang="en-US" altLang="zh-CN" sz="3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.</a:t>
            </a:r>
            <a:r>
              <a:rPr lang="zh-CN" altLang="en-US" sz="3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华兹华斯</a:t>
            </a:r>
            <a:endParaRPr lang="zh-CN" altLang="en-US" sz="3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15715" y="141605"/>
            <a:ext cx="456057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lead-in</a:t>
            </a:r>
            <a:endParaRPr lang="en-US" altLang="zh-CN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37210" y="5043170"/>
            <a:ext cx="108877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virtue---the best portion</a:t>
            </a:r>
            <a:endParaRPr lang="en-US" altLang="zh-CN" sz="4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3200" b="1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portion n.	部分; (食物的)一份，一客; 分享的部分; 分担的责任;</a:t>
            </a:r>
            <a:endParaRPr lang="en-US" altLang="zh-CN" sz="3200" b="1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en-US" altLang="zh-CN" b="1"/>
              <a:t>What happened?</a:t>
            </a:r>
            <a:endParaRPr lang="en-US" altLang="zh-CN" b="1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34745" y="1539240"/>
            <a:ext cx="9921875" cy="37795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38200" y="5549900"/>
            <a:ext cx="10507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 </a:t>
            </a:r>
            <a:r>
              <a:rPr lang="en-US" altLang="zh-CN" sz="2800" b="1">
                <a:latin typeface="+mj-ea"/>
                <a:ea typeface="+mj-ea"/>
              </a:rPr>
              <a:t>Work in pairs and try to tell your partner the story </a:t>
            </a:r>
            <a:endParaRPr lang="en-US" altLang="zh-CN" sz="2800" b="1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21285" y="0"/>
            <a:ext cx="285940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Pre-listening: make a story </a:t>
            </a:r>
            <a:endParaRPr lang="en-US" altLang="zh-CN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2715" y="728980"/>
            <a:ext cx="6288405" cy="41351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0510" y="207010"/>
            <a:ext cx="285940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Pre-listening</a:t>
            </a:r>
            <a:endParaRPr lang="en-US" altLang="zh-CN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10350" y="1332230"/>
            <a:ext cx="5105400" cy="3892550"/>
            <a:chOff x="6809362" y="1332230"/>
            <a:chExt cx="4906388" cy="3628876"/>
          </a:xfrm>
        </p:grpSpPr>
        <p:sp>
          <p:nvSpPr>
            <p:cNvPr id="7" name="矩形 6"/>
            <p:cNvSpPr/>
            <p:nvPr/>
          </p:nvSpPr>
          <p:spPr>
            <a:xfrm>
              <a:off x="6809362" y="1498060"/>
              <a:ext cx="4737370" cy="346304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7006590" y="1332230"/>
              <a:ext cx="4709160" cy="3216262"/>
            </a:xfrm>
            <a:prstGeom prst="rect">
              <a:avLst/>
            </a:prstGeom>
            <a:solidFill>
              <a:srgbClr val="FEF2E8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The boy sees an old woman who has fallen down on the street. She needs help getting up, but if he stops to 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help her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he might be 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late for school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and </a:t>
              </a:r>
              <a:r>
                <a:rPr lang="en-US" altLang="zh-C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get scolded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by his teacher. </a:t>
              </a:r>
              <a:endPara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587490" y="3134995"/>
            <a:ext cx="4859020" cy="34677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15240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If you were the boy, would you help the old woman?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42" name="矩形 7"/>
          <p:cNvSpPr/>
          <p:nvPr>
            <p:custDataLst>
              <p:tags r:id="rId4"/>
            </p:custDataLst>
          </p:nvPr>
        </p:nvSpPr>
        <p:spPr>
          <a:xfrm>
            <a:off x="1016000" y="3134995"/>
            <a:ext cx="4587240" cy="34671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Moral Dilemmas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ctr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道德困境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70510" y="207010"/>
            <a:ext cx="461327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Pre-listening: discussion </a:t>
            </a:r>
            <a:endParaRPr lang="en-US" altLang="zh-CN" sz="3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486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015365" y="2623185"/>
            <a:ext cx="10515600" cy="3223260"/>
          </a:xfrm>
        </p:spPr>
        <p:txBody>
          <a:bodyPr>
            <a:normAutofit fontScale="90000" lnSpcReduction="10000"/>
          </a:bodyPr>
          <a:lstStyle/>
          <a:p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situation in which you have two or more difficult choices to make. If you choose one, you might get in </a:t>
            </a:r>
            <a:r>
              <a:rPr lang="en-US" altLang="zh-CN" sz="40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trouble </a:t>
            </a:r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not choosing the other(s).</a:t>
            </a:r>
            <a:endParaRPr lang="en-US" altLang="zh-CN" sz="4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sz="4000" b="1" noProof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r>
              <a:rPr lang="en-US" altLang="zh-CN" sz="4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we will watch a video and discuss the moral dilemmas in the video. </a:t>
            </a:r>
            <a:endParaRPr lang="en-US" altLang="zh-CN" sz="40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42" name="矩形 7"/>
          <p:cNvSpPr/>
          <p:nvPr>
            <p:custDataLst>
              <p:tags r:id="rId2"/>
            </p:custDataLst>
          </p:nvPr>
        </p:nvSpPr>
        <p:spPr>
          <a:xfrm>
            <a:off x="3636645" y="944245"/>
            <a:ext cx="4918710" cy="13531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Moral Dilemmas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  <a:p>
            <a:pPr algn="ctr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charset="-122"/>
              </a:rPr>
              <a:t>道德困境</a:t>
            </a:r>
            <a:endParaRPr lang="zh-CN" altLang="en-US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70510" y="207010"/>
            <a:ext cx="51428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Pre-listening: discussion </a:t>
            </a:r>
            <a:endParaRPr lang="en-US" altLang="zh-CN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48642" grpId="0"/>
    </p:bldLst>
  </p:timing>
</p:sld>
</file>

<file path=ppt/tags/tag1.xml><?xml version="1.0" encoding="utf-8"?>
<p:tagLst xmlns:p="http://schemas.openxmlformats.org/presentationml/2006/main">
  <p:tag name="AS_UNIQUEID" val="1418"/>
</p:tagLst>
</file>

<file path=ppt/tags/tag10.xml><?xml version="1.0" encoding="utf-8"?>
<p:tagLst xmlns:p="http://schemas.openxmlformats.org/presentationml/2006/main">
  <p:tag name="AS_UNIQUEID" val="1428"/>
</p:tagLst>
</file>

<file path=ppt/tags/tag100.xml><?xml version="1.0" encoding="utf-8"?>
<p:tagLst xmlns:p="http://schemas.openxmlformats.org/presentationml/2006/main">
  <p:tag name="AS_UNIQUEID" val="1510"/>
</p:tagLst>
</file>

<file path=ppt/tags/tag101.xml><?xml version="1.0" encoding="utf-8"?>
<p:tagLst xmlns:p="http://schemas.openxmlformats.org/presentationml/2006/main">
  <p:tag name="AS_UNIQUEID" val="1511"/>
</p:tagLst>
</file>

<file path=ppt/tags/tag102.xml><?xml version="1.0" encoding="utf-8"?>
<p:tagLst xmlns:p="http://schemas.openxmlformats.org/presentationml/2006/main">
  <p:tag name="AS_UNIQUEID" val="1512"/>
</p:tagLst>
</file>

<file path=ppt/tags/tag103.xml><?xml version="1.0" encoding="utf-8"?>
<p:tagLst xmlns:p="http://schemas.openxmlformats.org/presentationml/2006/main">
  <p:tag name="AS_UNIQUEID" val="1513"/>
</p:tagLst>
</file>

<file path=ppt/tags/tag11.xml><?xml version="1.0" encoding="utf-8"?>
<p:tagLst xmlns:p="http://schemas.openxmlformats.org/presentationml/2006/main">
  <p:tag name="AS_UNIQUEID" val="1430"/>
</p:tagLst>
</file>

<file path=ppt/tags/tag12.xml><?xml version="1.0" encoding="utf-8"?>
<p:tagLst xmlns:p="http://schemas.openxmlformats.org/presentationml/2006/main">
  <p:tag name="AS_UNIQUEID" val="1431"/>
</p:tagLst>
</file>

<file path=ppt/tags/tag13.xml><?xml version="1.0" encoding="utf-8"?>
<p:tagLst xmlns:p="http://schemas.openxmlformats.org/presentationml/2006/main">
  <p:tag name="AS_UNIQUEID" val="1432"/>
</p:tagLst>
</file>

<file path=ppt/tags/tag14.xml><?xml version="1.0" encoding="utf-8"?>
<p:tagLst xmlns:p="http://schemas.openxmlformats.org/presentationml/2006/main">
  <p:tag name="AS_UNIQUEID" val="1433"/>
</p:tagLst>
</file>

<file path=ppt/tags/tag15.xml><?xml version="1.0" encoding="utf-8"?>
<p:tagLst xmlns:p="http://schemas.openxmlformats.org/presentationml/2006/main">
  <p:tag name="AS_UNIQUEID" val="1434"/>
</p:tagLst>
</file>

<file path=ppt/tags/tag16.xml><?xml version="1.0" encoding="utf-8"?>
<p:tagLst xmlns:p="http://schemas.openxmlformats.org/presentationml/2006/main">
  <p:tag name="AS_UNIQUEID" val="1436"/>
</p:tagLst>
</file>

<file path=ppt/tags/tag17.xml><?xml version="1.0" encoding="utf-8"?>
<p:tagLst xmlns:p="http://schemas.openxmlformats.org/presentationml/2006/main">
  <p:tag name="AS_UNIQUEID" val="1437"/>
</p:tagLst>
</file>

<file path=ppt/tags/tag18.xml><?xml version="1.0" encoding="utf-8"?>
<p:tagLst xmlns:p="http://schemas.openxmlformats.org/presentationml/2006/main">
  <p:tag name="AS_UNIQUEID" val="1438"/>
</p:tagLst>
</file>

<file path=ppt/tags/tag19.xml><?xml version="1.0" encoding="utf-8"?>
<p:tagLst xmlns:p="http://schemas.openxmlformats.org/presentationml/2006/main">
  <p:tag name="AS_UNIQUEID" val="1439"/>
</p:tagLst>
</file>

<file path=ppt/tags/tag2.xml><?xml version="1.0" encoding="utf-8"?>
<p:tagLst xmlns:p="http://schemas.openxmlformats.org/presentationml/2006/main">
  <p:tag name="AS_UNIQUEID" val="1419"/>
</p:tagLst>
</file>

<file path=ppt/tags/tag20.xml><?xml version="1.0" encoding="utf-8"?>
<p:tagLst xmlns:p="http://schemas.openxmlformats.org/presentationml/2006/main">
  <p:tag name="AS_UNIQUEID" val="1440"/>
</p:tagLst>
</file>

<file path=ppt/tags/tag21.xml><?xml version="1.0" encoding="utf-8"?>
<p:tagLst xmlns:p="http://schemas.openxmlformats.org/presentationml/2006/main">
  <p:tag name="AS_UNIQUEID" val="1441"/>
</p:tagLst>
</file>

<file path=ppt/tags/tag22.xml><?xml version="1.0" encoding="utf-8"?>
<p:tagLst xmlns:p="http://schemas.openxmlformats.org/presentationml/2006/main">
  <p:tag name="AS_UNIQUEID" val="1443"/>
</p:tagLst>
</file>

<file path=ppt/tags/tag23.xml><?xml version="1.0" encoding="utf-8"?>
<p:tagLst xmlns:p="http://schemas.openxmlformats.org/presentationml/2006/main">
  <p:tag name="AS_UNIQUEID" val="1444"/>
</p:tagLst>
</file>

<file path=ppt/tags/tag24.xml><?xml version="1.0" encoding="utf-8"?>
<p:tagLst xmlns:p="http://schemas.openxmlformats.org/presentationml/2006/main">
  <p:tag name="AS_UNIQUEID" val="1445"/>
</p:tagLst>
</file>

<file path=ppt/tags/tag25.xml><?xml version="1.0" encoding="utf-8"?>
<p:tagLst xmlns:p="http://schemas.openxmlformats.org/presentationml/2006/main">
  <p:tag name="AS_UNIQUEID" val="1446"/>
</p:tagLst>
</file>

<file path=ppt/tags/tag26.xml><?xml version="1.0" encoding="utf-8"?>
<p:tagLst xmlns:p="http://schemas.openxmlformats.org/presentationml/2006/main">
  <p:tag name="AS_UNIQUEID" val="1447"/>
</p:tagLst>
</file>

<file path=ppt/tags/tag27.xml><?xml version="1.0" encoding="utf-8"?>
<p:tagLst xmlns:p="http://schemas.openxmlformats.org/presentationml/2006/main">
  <p:tag name="AS_UNIQUEID" val="1448"/>
</p:tagLst>
</file>

<file path=ppt/tags/tag28.xml><?xml version="1.0" encoding="utf-8"?>
<p:tagLst xmlns:p="http://schemas.openxmlformats.org/presentationml/2006/main">
  <p:tag name="AS_UNIQUEID" val="1449"/>
</p:tagLst>
</file>

<file path=ppt/tags/tag29.xml><?xml version="1.0" encoding="utf-8"?>
<p:tagLst xmlns:p="http://schemas.openxmlformats.org/presentationml/2006/main">
  <p:tag name="AS_UNIQUEID" val="1450"/>
</p:tagLst>
</file>

<file path=ppt/tags/tag3.xml><?xml version="1.0" encoding="utf-8"?>
<p:tagLst xmlns:p="http://schemas.openxmlformats.org/presentationml/2006/main">
  <p:tag name="AS_UNIQUEID" val="1420"/>
</p:tagLst>
</file>

<file path=ppt/tags/tag30.xml><?xml version="1.0" encoding="utf-8"?>
<p:tagLst xmlns:p="http://schemas.openxmlformats.org/presentationml/2006/main">
  <p:tag name="AS_UNIQUEID" val="1452"/>
</p:tagLst>
</file>

<file path=ppt/tags/tag31.xml><?xml version="1.0" encoding="utf-8"?>
<p:tagLst xmlns:p="http://schemas.openxmlformats.org/presentationml/2006/main">
  <p:tag name="AS_UNIQUEID" val="1453"/>
</p:tagLst>
</file>

<file path=ppt/tags/tag32.xml><?xml version="1.0" encoding="utf-8"?>
<p:tagLst xmlns:p="http://schemas.openxmlformats.org/presentationml/2006/main">
  <p:tag name="AS_UNIQUEID" val="1454"/>
</p:tagLst>
</file>

<file path=ppt/tags/tag33.xml><?xml version="1.0" encoding="utf-8"?>
<p:tagLst xmlns:p="http://schemas.openxmlformats.org/presentationml/2006/main">
  <p:tag name="AS_UNIQUEID" val="1455"/>
</p:tagLst>
</file>

<file path=ppt/tags/tag34.xml><?xml version="1.0" encoding="utf-8"?>
<p:tagLst xmlns:p="http://schemas.openxmlformats.org/presentationml/2006/main">
  <p:tag name="AS_UNIQUEID" val="1457"/>
</p:tagLst>
</file>

<file path=ppt/tags/tag35.xml><?xml version="1.0" encoding="utf-8"?>
<p:tagLst xmlns:p="http://schemas.openxmlformats.org/presentationml/2006/main">
  <p:tag name="AS_UNIQUEID" val="1458"/>
</p:tagLst>
</file>

<file path=ppt/tags/tag36.xml><?xml version="1.0" encoding="utf-8"?>
<p:tagLst xmlns:p="http://schemas.openxmlformats.org/presentationml/2006/main">
  <p:tag name="AS_UNIQUEID" val="1459"/>
</p:tagLst>
</file>

<file path=ppt/tags/tag37.xml><?xml version="1.0" encoding="utf-8"?>
<p:tagLst xmlns:p="http://schemas.openxmlformats.org/presentationml/2006/main">
  <p:tag name="AS_UNIQUEID" val="1461"/>
</p:tagLst>
</file>

<file path=ppt/tags/tag38.xml><?xml version="1.0" encoding="utf-8"?>
<p:tagLst xmlns:p="http://schemas.openxmlformats.org/presentationml/2006/main">
  <p:tag name="AS_UNIQUEID" val="1462"/>
</p:tagLst>
</file>

<file path=ppt/tags/tag39.xml><?xml version="1.0" encoding="utf-8"?>
<p:tagLst xmlns:p="http://schemas.openxmlformats.org/presentationml/2006/main">
  <p:tag name="AS_UNIQUEID" val="1463"/>
</p:tagLst>
</file>

<file path=ppt/tags/tag4.xml><?xml version="1.0" encoding="utf-8"?>
<p:tagLst xmlns:p="http://schemas.openxmlformats.org/presentationml/2006/main">
  <p:tag name="AS_UNIQUEID" val="1421"/>
</p:tagLst>
</file>

<file path=ppt/tags/tag40.xml><?xml version="1.0" encoding="utf-8"?>
<p:tagLst xmlns:p="http://schemas.openxmlformats.org/presentationml/2006/main">
  <p:tag name="AS_UNIQUEID" val="1464"/>
</p:tagLst>
</file>

<file path=ppt/tags/tag41.xml><?xml version="1.0" encoding="utf-8"?>
<p:tagLst xmlns:p="http://schemas.openxmlformats.org/presentationml/2006/main">
  <p:tag name="AS_UNIQUEID" val="1465"/>
</p:tagLst>
</file>

<file path=ppt/tags/tag42.xml><?xml version="1.0" encoding="utf-8"?>
<p:tagLst xmlns:p="http://schemas.openxmlformats.org/presentationml/2006/main">
  <p:tag name="AS_UNIQUEID" val="1466"/>
</p:tagLst>
</file>

<file path=ppt/tags/tag43.xml><?xml version="1.0" encoding="utf-8"?>
<p:tagLst xmlns:p="http://schemas.openxmlformats.org/presentationml/2006/main">
  <p:tag name="AS_UNIQUEID" val="1468"/>
</p:tagLst>
</file>

<file path=ppt/tags/tag44.xml><?xml version="1.0" encoding="utf-8"?>
<p:tagLst xmlns:p="http://schemas.openxmlformats.org/presentationml/2006/main">
  <p:tag name="AS_UNIQUEID" val="1469"/>
</p:tagLst>
</file>

<file path=ppt/tags/tag45.xml><?xml version="1.0" encoding="utf-8"?>
<p:tagLst xmlns:p="http://schemas.openxmlformats.org/presentationml/2006/main">
  <p:tag name="AS_UNIQUEID" val="1470"/>
</p:tagLst>
</file>

<file path=ppt/tags/tag46.xml><?xml version="1.0" encoding="utf-8"?>
<p:tagLst xmlns:p="http://schemas.openxmlformats.org/presentationml/2006/main">
  <p:tag name="AS_UNIQUEID" val="1471"/>
</p:tagLst>
</file>

<file path=ppt/tags/tag47.xml><?xml version="1.0" encoding="utf-8"?>
<p:tagLst xmlns:p="http://schemas.openxmlformats.org/presentationml/2006/main">
  <p:tag name="AS_UNIQUEID" val="1472"/>
</p:tagLst>
</file>

<file path=ppt/tags/tag48.xml><?xml version="1.0" encoding="utf-8"?>
<p:tagLst xmlns:p="http://schemas.openxmlformats.org/presentationml/2006/main">
  <p:tag name="AS_UNIQUEID" val="1473"/>
</p:tagLst>
</file>

<file path=ppt/tags/tag49.xml><?xml version="1.0" encoding="utf-8"?>
<p:tagLst xmlns:p="http://schemas.openxmlformats.org/presentationml/2006/main">
  <p:tag name="AS_UNIQUEID" val="1475"/>
</p:tagLst>
</file>

<file path=ppt/tags/tag5.xml><?xml version="1.0" encoding="utf-8"?>
<p:tagLst xmlns:p="http://schemas.openxmlformats.org/presentationml/2006/main">
  <p:tag name="AS_UNIQUEID" val="1422"/>
</p:tagLst>
</file>

<file path=ppt/tags/tag50.xml><?xml version="1.0" encoding="utf-8"?>
<p:tagLst xmlns:p="http://schemas.openxmlformats.org/presentationml/2006/main">
  <p:tag name="AS_UNIQUEID" val="1476"/>
</p:tagLst>
</file>

<file path=ppt/tags/tag51.xml><?xml version="1.0" encoding="utf-8"?>
<p:tagLst xmlns:p="http://schemas.openxmlformats.org/presentationml/2006/main">
  <p:tag name="AS_UNIQUEID" val="1477"/>
</p:tagLst>
</file>

<file path=ppt/tags/tag52.xml><?xml version="1.0" encoding="utf-8"?>
<p:tagLst xmlns:p="http://schemas.openxmlformats.org/presentationml/2006/main">
  <p:tag name="AS_UNIQUEID" val="1478"/>
</p:tagLst>
</file>

<file path=ppt/tags/tag53.xml><?xml version="1.0" encoding="utf-8"?>
<p:tagLst xmlns:p="http://schemas.openxmlformats.org/presentationml/2006/main">
  <p:tag name="AS_UNIQUEID" val="1479"/>
</p:tagLst>
</file>

<file path=ppt/tags/tag54.xml><?xml version="1.0" encoding="utf-8"?>
<p:tagLst xmlns:p="http://schemas.openxmlformats.org/presentationml/2006/main">
  <p:tag name="AS_UNIQUEID" val="1481"/>
</p:tagLst>
</file>

<file path=ppt/tags/tag55.xml><?xml version="1.0" encoding="utf-8"?>
<p:tagLst xmlns:p="http://schemas.openxmlformats.org/presentationml/2006/main">
  <p:tag name="AS_UNIQUEID" val="1482"/>
</p:tagLst>
</file>

<file path=ppt/tags/tag56.xml><?xml version="1.0" encoding="utf-8"?>
<p:tagLst xmlns:p="http://schemas.openxmlformats.org/presentationml/2006/main">
  <p:tag name="AS_UNIQUEID" val="1483"/>
</p:tagLst>
</file>

<file path=ppt/tags/tag57.xml><?xml version="1.0" encoding="utf-8"?>
<p:tagLst xmlns:p="http://schemas.openxmlformats.org/presentationml/2006/main">
  <p:tag name="AS_UNIQUEID" val="1484"/>
</p:tagLst>
</file>

<file path=ppt/tags/tag58.xml><?xml version="1.0" encoding="utf-8"?>
<p:tagLst xmlns:p="http://schemas.openxmlformats.org/presentationml/2006/main">
  <p:tag name="AS_UNIQUEID" val="1485"/>
</p:tagLst>
</file>

<file path=ppt/tags/tag59.xml><?xml version="1.0" encoding="utf-8"?>
<p:tagLst xmlns:p="http://schemas.openxmlformats.org/presentationml/2006/main">
  <p:tag name="AS_UNIQUEID" val="1487"/>
</p:tagLst>
</file>

<file path=ppt/tags/tag6.xml><?xml version="1.0" encoding="utf-8"?>
<p:tagLst xmlns:p="http://schemas.openxmlformats.org/presentationml/2006/main">
  <p:tag name="AS_UNIQUEID" val="1424"/>
</p:tagLst>
</file>

<file path=ppt/tags/tag60.xml><?xml version="1.0" encoding="utf-8"?>
<p:tagLst xmlns:p="http://schemas.openxmlformats.org/presentationml/2006/main">
  <p:tag name="AS_UNIQUEID" val="1488"/>
</p:tagLst>
</file>

<file path=ppt/tags/tag61.xml><?xml version="1.0" encoding="utf-8"?>
<p:tagLst xmlns:p="http://schemas.openxmlformats.org/presentationml/2006/main">
  <p:tag name="AS_UNIQUEID" val="1489"/>
</p:tagLst>
</file>

<file path=ppt/tags/tag62.xml><?xml version="1.0" encoding="utf-8"?>
<p:tagLst xmlns:p="http://schemas.openxmlformats.org/presentationml/2006/main">
  <p:tag name="AS_UNIQUEID" val="1490"/>
</p:tagLst>
</file>

<file path=ppt/tags/tag63.xml><?xml version="1.0" encoding="utf-8"?>
<p:tagLst xmlns:p="http://schemas.openxmlformats.org/presentationml/2006/main">
  <p:tag name="AS_UNIQUEID" val="1491"/>
</p:tagLst>
</file>

<file path=ppt/tags/tag64.xml><?xml version="1.0" encoding="utf-8"?>
<p:tagLst xmlns:p="http://schemas.openxmlformats.org/presentationml/2006/main">
  <p:tag name="AS_UNIQUEID" val="1492"/>
</p:tagLst>
</file>

<file path=ppt/tags/tag65.xml><?xml version="1.0" encoding="utf-8"?>
<p:tagLst xmlns:p="http://schemas.openxmlformats.org/presentationml/2006/main">
  <p:tag name="AS_UNIQUEID" val="1598"/>
</p:tagLst>
</file>

<file path=ppt/tags/tag66.xml><?xml version="1.0" encoding="utf-8"?>
<p:tagLst xmlns:p="http://schemas.openxmlformats.org/presentationml/2006/main">
  <p:tag name="AS_UNIQUEID" val="1515"/>
</p:tagLst>
</file>

<file path=ppt/tags/tag67.xml><?xml version="1.0" encoding="utf-8"?>
<p:tagLst xmlns:p="http://schemas.openxmlformats.org/presentationml/2006/main">
  <p:tag name="AS_UNIQUEID" val="1516"/>
</p:tagLst>
</file>

<file path=ppt/tags/tag68.xml><?xml version="1.0" encoding="utf-8"?>
<p:tagLst xmlns:p="http://schemas.openxmlformats.org/presentationml/2006/main">
  <p:tag name="KSO_WM_UNIT_PLACING_PICTURE_USER_VIEWPORT" val="{&quot;height&quot;:4448,&quot;width&quot;:5424}"/>
</p:tagLst>
</file>

<file path=ppt/tags/tag69.xml><?xml version="1.0" encoding="utf-8"?>
<p:tagLst xmlns:p="http://schemas.openxmlformats.org/presentationml/2006/main">
  <p:tag name="AS_UNIQUEID" val="1518"/>
</p:tagLst>
</file>

<file path=ppt/tags/tag7.xml><?xml version="1.0" encoding="utf-8"?>
<p:tagLst xmlns:p="http://schemas.openxmlformats.org/presentationml/2006/main">
  <p:tag name="AS_UNIQUEID" val="1425"/>
</p:tagLst>
</file>

<file path=ppt/tags/tag70.xml><?xml version="1.0" encoding="utf-8"?>
<p:tagLst xmlns:p="http://schemas.openxmlformats.org/presentationml/2006/main">
  <p:tag name="AS_UNIQUEID" val="1519"/>
</p:tagLst>
</file>

<file path=ppt/tags/tag71.xml><?xml version="1.0" encoding="utf-8"?>
<p:tagLst xmlns:p="http://schemas.openxmlformats.org/presentationml/2006/main">
  <p:tag name="AS_UNIQUEID" val="1520"/>
</p:tagLst>
</file>

<file path=ppt/tags/tag72.xml><?xml version="1.0" encoding="utf-8"?>
<p:tagLst xmlns:p="http://schemas.openxmlformats.org/presentationml/2006/main">
  <p:tag name="AS_UNIQUEID" val="1524"/>
</p:tagLst>
</file>

<file path=ppt/tags/tag73.xml><?xml version="1.0" encoding="utf-8"?>
<p:tagLst xmlns:p="http://schemas.openxmlformats.org/presentationml/2006/main">
  <p:tag name="AS_UNIQUEID" val="1525"/>
  <p:tag name="KSO_WM_UNIT_PLACING_PICTURE_USER_VIEWPORT" val="{&quot;height&quot;:6853,&quot;width&quot;:15225}"/>
</p:tagLst>
</file>

<file path=ppt/tags/tag74.xml><?xml version="1.0" encoding="utf-8"?>
<p:tagLst xmlns:p="http://schemas.openxmlformats.org/presentationml/2006/main">
  <p:tag name="AS_UNIQUEID" val="1526"/>
</p:tagLst>
</file>

<file path=ppt/tags/tag75.xml><?xml version="1.0" encoding="utf-8"?>
<p:tagLst xmlns:p="http://schemas.openxmlformats.org/presentationml/2006/main">
  <p:tag name="AS_UNIQUEID" val="1527"/>
</p:tagLst>
</file>

<file path=ppt/tags/tag76.xml><?xml version="1.0" encoding="utf-8"?>
<p:tagLst xmlns:p="http://schemas.openxmlformats.org/presentationml/2006/main">
  <p:tag name="AS_UNIQUEID" val="1529"/>
</p:tagLst>
</file>

<file path=ppt/tags/tag77.xml><?xml version="1.0" encoding="utf-8"?>
<p:tagLst xmlns:p="http://schemas.openxmlformats.org/presentationml/2006/main">
  <p:tag name="AS_UNIQUEID" val="1531"/>
</p:tagLst>
</file>

<file path=ppt/tags/tag78.xml><?xml version="1.0" encoding="utf-8"?>
<p:tagLst xmlns:p="http://schemas.openxmlformats.org/presentationml/2006/main">
  <p:tag name="AS_UNIQUEID" val="17"/>
</p:tagLst>
</file>

<file path=ppt/tags/tag79.xml><?xml version="1.0" encoding="utf-8"?>
<p:tagLst xmlns:p="http://schemas.openxmlformats.org/presentationml/2006/main">
  <p:tag name="AS_UNIQUEID" val="1533"/>
</p:tagLst>
</file>

<file path=ppt/tags/tag8.xml><?xml version="1.0" encoding="utf-8"?>
<p:tagLst xmlns:p="http://schemas.openxmlformats.org/presentationml/2006/main">
  <p:tag name="AS_UNIQUEID" val="1426"/>
</p:tagLst>
</file>

<file path=ppt/tags/tag80.xml><?xml version="1.0" encoding="utf-8"?>
<p:tagLst xmlns:p="http://schemas.openxmlformats.org/presentationml/2006/main">
  <p:tag name="AS_UNIQUEID" val="1534"/>
</p:tagLst>
</file>

<file path=ppt/tags/tag81.xml><?xml version="1.0" encoding="utf-8"?>
<p:tagLst xmlns:p="http://schemas.openxmlformats.org/presentationml/2006/main">
  <p:tag name="AS_UNIQUEID" val="1360"/>
</p:tagLst>
</file>

<file path=ppt/tags/tag82.xml><?xml version="1.0" encoding="utf-8"?>
<p:tagLst xmlns:p="http://schemas.openxmlformats.org/presentationml/2006/main">
  <p:tag name="AS_UNIQUEID" val="1535"/>
</p:tagLst>
</file>

<file path=ppt/tags/tag83.xml><?xml version="1.0" encoding="utf-8"?>
<p:tagLst xmlns:p="http://schemas.openxmlformats.org/presentationml/2006/main">
  <p:tag name="AS_UNIQUEID" val="1537"/>
</p:tagLst>
</file>

<file path=ppt/tags/tag84.xml><?xml version="1.0" encoding="utf-8"?>
<p:tagLst xmlns:p="http://schemas.openxmlformats.org/presentationml/2006/main">
  <p:tag name="AS_UNIQUEID" val="1360"/>
</p:tagLst>
</file>

<file path=ppt/tags/tag85.xml><?xml version="1.0" encoding="utf-8"?>
<p:tagLst xmlns:p="http://schemas.openxmlformats.org/presentationml/2006/main">
  <p:tag name="AS_UNIQUEID" val="1538"/>
</p:tagLst>
</file>

<file path=ppt/tags/tag8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76*4776*1247*1247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87.xml><?xml version="1.0" encoding="utf-8"?>
<p:tagLst xmlns:p="http://schemas.openxmlformats.org/presentationml/2006/main">
  <p:tag name="KSO_WM_UNIT_TABLE_BEAUTIFY" val="smartTable{9e2156eb-5511-4eef-a587-54a9ee1d3100}"/>
  <p:tag name="TABLE_ENDDRAG_ORIGIN_RECT" val="708*295"/>
  <p:tag name="TABLE_ENDDRAG_RECT" val="6*111*708*295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AS_UNIQUEID" val="1427"/>
</p:tagLst>
</file>

<file path=ppt/tags/tag90.xml><?xml version="1.0" encoding="utf-8"?>
<p:tagLst xmlns:p="http://schemas.openxmlformats.org/presentationml/2006/main">
  <p:tag name="AS_UNIQUEID" val="42"/>
</p:tagLst>
</file>

<file path=ppt/tags/tag91.xml><?xml version="1.0" encoding="utf-8"?>
<p:tagLst xmlns:p="http://schemas.openxmlformats.org/presentationml/2006/main">
  <p:tag name="AS_UNIQUEID" val="43"/>
</p:tagLst>
</file>

<file path=ppt/tags/tag92.xml><?xml version="1.0" encoding="utf-8"?>
<p:tagLst xmlns:p="http://schemas.openxmlformats.org/presentationml/2006/main">
  <p:tag name="AS_UNIQUEID" val="41"/>
</p:tagLst>
</file>

<file path=ppt/tags/tag93.xml><?xml version="1.0" encoding="utf-8"?>
<p:tagLst xmlns:p="http://schemas.openxmlformats.org/presentationml/2006/main">
  <p:tag name="AS_UNIQUEID" val="44"/>
</p:tagLst>
</file>

<file path=ppt/tags/tag94.xml><?xml version="1.0" encoding="utf-8"?>
<p:tagLst xmlns:p="http://schemas.openxmlformats.org/presentationml/2006/main">
  <p:tag name="AS_UNIQUEID" val="54"/>
</p:tagLst>
</file>

<file path=ppt/tags/tag95.xml><?xml version="1.0" encoding="utf-8"?>
<p:tagLst xmlns:p="http://schemas.openxmlformats.org/presentationml/2006/main">
  <p:tag name="AS_UNIQUEID" val="45"/>
</p:tagLst>
</file>

<file path=ppt/tags/tag96.xml><?xml version="1.0" encoding="utf-8"?>
<p:tagLst xmlns:p="http://schemas.openxmlformats.org/presentationml/2006/main">
  <p:tag name="AS_UNIQUEID" val="55"/>
</p:tagLst>
</file>

<file path=ppt/tags/tag97.xml><?xml version="1.0" encoding="utf-8"?>
<p:tagLst xmlns:p="http://schemas.openxmlformats.org/presentationml/2006/main">
  <p:tag name="AS_UNIQUEID" val="42"/>
</p:tagLst>
</file>

<file path=ppt/tags/tag98.xml><?xml version="1.0" encoding="utf-8"?>
<p:tagLst xmlns:p="http://schemas.openxmlformats.org/presentationml/2006/main">
  <p:tag name="AS_UNIQUEID" val="1508"/>
</p:tagLst>
</file>

<file path=ppt/tags/tag99.xml><?xml version="1.0" encoding="utf-8"?>
<p:tagLst xmlns:p="http://schemas.openxmlformats.org/presentationml/2006/main">
  <p:tag name="AS_UNIQUEID" val="150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5591</Words>
  <Application>WPS 演示</Application>
  <PresentationFormat/>
  <Paragraphs>270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Times New Roman</vt:lpstr>
      <vt:lpstr>HelveticaNeue</vt:lpstr>
      <vt:lpstr>Corbel</vt:lpstr>
      <vt:lpstr>华文新魏</vt:lpstr>
      <vt:lpstr>微软雅黑</vt:lpstr>
      <vt:lpstr>Wingdings</vt:lpstr>
      <vt:lpstr>Arial Unicode MS</vt:lpstr>
      <vt:lpstr>Calibri</vt:lpstr>
      <vt:lpstr>Arial Narrow</vt:lpstr>
      <vt:lpstr>华文琥珀</vt:lpstr>
      <vt:lpstr>Comic Sans MS</vt:lpstr>
      <vt:lpstr>Signika</vt:lpstr>
      <vt:lpstr>Segoe Print</vt:lpstr>
      <vt:lpstr>Open Sans Extrabold</vt:lpstr>
      <vt:lpstr>Office 主题</vt:lpstr>
      <vt:lpstr>PowerPoint 演示文稿</vt:lpstr>
      <vt:lpstr>Unit 2 Morals And Virtues 道德与美德</vt:lpstr>
      <vt:lpstr>PowerPoint 演示文稿</vt:lpstr>
      <vt:lpstr>PowerPoint 演示文稿</vt:lpstr>
      <vt:lpstr>PowerPoint 演示文稿</vt:lpstr>
      <vt:lpstr>What happened?</vt:lpstr>
      <vt:lpstr>PowerPoint 演示文稿</vt:lpstr>
      <vt:lpstr>If you were the boy, would you help the old woman?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24147</cp:lastModifiedBy>
  <cp:revision>10</cp:revision>
  <cp:lastPrinted>2022-04-23T23:05:00Z</cp:lastPrinted>
  <dcterms:created xsi:type="dcterms:W3CDTF">2022-04-23T23:05:00Z</dcterms:created>
  <dcterms:modified xsi:type="dcterms:W3CDTF">2023-03-07T04:12:55Z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A8F2F0052C764FCC9DD277FF7775C124</vt:lpwstr>
  </property>
  <property fmtid="{D5CDD505-2E9C-101B-9397-08002B2CF9AE}" pid="7" name="KSOProductBuildVer">
    <vt:lpwstr>2052-11.8.2.8411</vt:lpwstr>
  </property>
</Properties>
</file>