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472" r:id="rId3"/>
    <p:sldId id="427" r:id="rId4"/>
    <p:sldId id="426" r:id="rId5"/>
    <p:sldId id="375" r:id="rId6"/>
    <p:sldId id="449" r:id="rId7"/>
    <p:sldId id="450" r:id="rId8"/>
    <p:sldId id="261" r:id="rId9"/>
    <p:sldId id="444" r:id="rId10"/>
    <p:sldId id="380" r:id="rId11"/>
    <p:sldId id="462" r:id="rId12"/>
    <p:sldId id="309" r:id="rId13"/>
    <p:sldId id="447" r:id="rId14"/>
    <p:sldId id="446" r:id="rId15"/>
    <p:sldId id="352" r:id="rId16"/>
    <p:sldId id="341" r:id="rId17"/>
    <p:sldId id="347" r:id="rId18"/>
    <p:sldId id="366" r:id="rId19"/>
    <p:sldId id="368" r:id="rId20"/>
    <p:sldId id="464"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076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26" autoAdjust="0"/>
  </p:normalViewPr>
  <p:slideViewPr>
    <p:cSldViewPr snapToGrid="0">
      <p:cViewPr varScale="1">
        <p:scale>
          <a:sx n="90" d="100"/>
          <a:sy n="90" d="100"/>
        </p:scale>
        <p:origin x="2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B9637-B365-4777-82E1-362077898B1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F9B56-6A2B-42AD-B64C-F033478D815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自定义版式">
    <p:spTree>
      <p:nvGrpSpPr>
        <p:cNvPr id="1" name=""/>
        <p:cNvGrpSpPr/>
        <p:nvPr/>
      </p:nvGrpSpPr>
      <p:grpSpPr>
        <a:xfrm>
          <a:off x="0" y="0"/>
          <a:ext cx="0" cy="0"/>
          <a:chOff x="0" y="0"/>
          <a:chExt cx="0" cy="0"/>
        </a:xfrm>
      </p:grpSpPr>
      <p:sp>
        <p:nvSpPr>
          <p:cNvPr id="5" name="椭圆 4"/>
          <p:cNvSpPr>
            <a:spLocks noChangeAspect="1"/>
          </p:cNvSpPr>
          <p:nvPr userDrawn="1"/>
        </p:nvSpPr>
        <p:spPr>
          <a:xfrm>
            <a:off x="709085" y="341313"/>
            <a:ext cx="237067" cy="238126"/>
          </a:xfrm>
          <a:prstGeom prst="ellipse">
            <a:avLst/>
          </a:prstGeom>
          <a:gradFill>
            <a:gsLst>
              <a:gs pos="1000">
                <a:schemeClr val="accent1">
                  <a:lumMod val="20000"/>
                  <a:lumOff val="80000"/>
                </a:schemeClr>
              </a:gs>
              <a:gs pos="60000">
                <a:srgbClr val="A5A5A5"/>
              </a:gs>
              <a:gs pos="100000">
                <a:srgbClr val="A5A5A5"/>
              </a:gs>
            </a:gsLst>
            <a:lin ang="5400000" scaled="1"/>
          </a:gradFill>
          <a:ln w="25400">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6" name="椭圆 5"/>
          <p:cNvSpPr>
            <a:spLocks noChangeAspect="1"/>
          </p:cNvSpPr>
          <p:nvPr userDrawn="1"/>
        </p:nvSpPr>
        <p:spPr>
          <a:xfrm>
            <a:off x="829738" y="736601"/>
            <a:ext cx="277284" cy="277813"/>
          </a:xfrm>
          <a:prstGeom prst="ellipse">
            <a:avLst/>
          </a:prstGeom>
          <a:gradFill>
            <a:gsLst>
              <a:gs pos="1000">
                <a:schemeClr val="accent4">
                  <a:lumMod val="20000"/>
                  <a:lumOff val="80000"/>
                </a:schemeClr>
              </a:gs>
              <a:gs pos="60000">
                <a:srgbClr val="009999"/>
              </a:gs>
              <a:gs pos="100000">
                <a:srgbClr val="009999"/>
              </a:gs>
            </a:gsLst>
            <a:lin ang="5400000" scaled="1"/>
          </a:gradFill>
          <a:ln w="25400">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 name="椭圆 6"/>
          <p:cNvSpPr>
            <a:spLocks noChangeAspect="1"/>
          </p:cNvSpPr>
          <p:nvPr userDrawn="1"/>
        </p:nvSpPr>
        <p:spPr>
          <a:xfrm>
            <a:off x="275171" y="360364"/>
            <a:ext cx="556684" cy="557212"/>
          </a:xfrm>
          <a:prstGeom prst="ellipse">
            <a:avLst/>
          </a:prstGeom>
          <a:gradFill>
            <a:gsLst>
              <a:gs pos="1000">
                <a:schemeClr val="accent4">
                  <a:lumMod val="20000"/>
                  <a:lumOff val="80000"/>
                </a:schemeClr>
              </a:gs>
              <a:gs pos="60000">
                <a:srgbClr val="009999"/>
              </a:gs>
              <a:gs pos="100000">
                <a:srgbClr val="009999"/>
              </a:gs>
            </a:gsLst>
            <a:lin ang="5400000" scaled="1"/>
          </a:gradFill>
          <a:ln w="25400">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2" name="标题 1"/>
          <p:cNvSpPr>
            <a:spLocks noGrp="1"/>
          </p:cNvSpPr>
          <p:nvPr>
            <p:ph type="title"/>
          </p:nvPr>
        </p:nvSpPr>
        <p:spPr>
          <a:xfrm>
            <a:off x="1253108" y="299806"/>
            <a:ext cx="10515600" cy="535531"/>
          </a:xfrm>
          <a:prstGeom prst="rect">
            <a:avLst/>
          </a:prstGeom>
          <a:noFill/>
        </p:spPr>
        <p:txBody>
          <a:bodyPr rtlCol="0">
            <a:spAutoFit/>
          </a:bodyPr>
          <a:lstStyle>
            <a:lvl1pPr>
              <a:defRPr lang="zh-CN" altLang="en-US" sz="3200" b="1">
                <a:gradFill flip="none" rotWithShape="1">
                  <a:gsLst>
                    <a:gs pos="0">
                      <a:schemeClr val="tx1">
                        <a:lumMod val="75000"/>
                        <a:lumOff val="25000"/>
                      </a:schemeClr>
                    </a:gs>
                    <a:gs pos="99000">
                      <a:schemeClr val="tx1">
                        <a:lumMod val="50000"/>
                        <a:lumOff val="50000"/>
                      </a:schemeClr>
                    </a:gs>
                  </a:gsLst>
                  <a:lin ang="16200000" scaled="1"/>
                  <a:tileRect/>
                </a:gradFill>
                <a:latin typeface="微软雅黑" panose="020B0503020204020204" pitchFamily="34" charset="-122"/>
                <a:ea typeface="+mn-ea"/>
                <a:cs typeface="+mn-cs"/>
              </a:defRPr>
            </a:lvl1pPr>
          </a:lstStyle>
          <a:p>
            <a:pPr lvl="0"/>
            <a:r>
              <a:rPr lang="zh-CN" altLang="en-US"/>
              <a:t>单击此处编辑母版标题样式</a:t>
            </a:r>
            <a:endParaRPr lang="zh-CN" altLang="en-US"/>
          </a:p>
        </p:txBody>
      </p:sp>
      <p:sp>
        <p:nvSpPr>
          <p:cNvPr id="4" name="文本占位符 49"/>
          <p:cNvSpPr>
            <a:spLocks noGrp="1"/>
          </p:cNvSpPr>
          <p:nvPr>
            <p:ph type="body" sz="quarter" idx="13"/>
          </p:nvPr>
        </p:nvSpPr>
        <p:spPr>
          <a:xfrm>
            <a:off x="1278515" y="777518"/>
            <a:ext cx="8383148" cy="286232"/>
          </a:xfrm>
          <a:prstGeom prst="rect">
            <a:avLst/>
          </a:prstGeom>
          <a:noFill/>
        </p:spPr>
        <p:txBody>
          <a:bodyPr rtlCol="0" anchor="ctr">
            <a:spAutoFit/>
          </a:bodyPr>
          <a:lstStyle>
            <a:lvl1pPr marL="0" indent="0">
              <a:buFontTx/>
              <a:buNone/>
              <a:defRPr lang="zh-CN" altLang="en-US" sz="1400" dirty="0">
                <a:solidFill>
                  <a:schemeClr val="bg1">
                    <a:lumMod val="65000"/>
                  </a:schemeClr>
                </a:solidFill>
                <a:latin typeface="Arial" panose="020B0604020202020204" pitchFamily="34" charset="0"/>
                <a:cs typeface="Arial" panose="020B0604020202020204" pitchFamily="34" charset="0"/>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731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11.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0" Type="http://schemas.openxmlformats.org/officeDocument/2006/relationships/slideLayout" Target="../slideLayouts/slideLayout7.xml"/><Relationship Id="rId1" Type="http://schemas.openxmlformats.org/officeDocument/2006/relationships/slide" Target="slide19.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7.jpeg"/><Relationship Id="rId6" Type="http://schemas.openxmlformats.org/officeDocument/2006/relationships/tags" Target="../tags/tag53.xml"/><Relationship Id="rId5" Type="http://schemas.openxmlformats.org/officeDocument/2006/relationships/image" Target="../media/image16.GIF"/><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image" Target="../media/image15.GIF"/></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5.xml"/><Relationship Id="rId2" Type="http://schemas.openxmlformats.org/officeDocument/2006/relationships/image" Target="../media/image18.jpeg"/><Relationship Id="rId1" Type="http://schemas.openxmlformats.org/officeDocument/2006/relationships/tags" Target="../tags/tag54.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GIF"/><Relationship Id="rId2" Type="http://schemas.openxmlformats.org/officeDocument/2006/relationships/tags" Target="../tags/tag57.xml"/><Relationship Id="rId1" Type="http://schemas.openxmlformats.org/officeDocument/2006/relationships/tags" Target="../tags/tag56.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image" Target="../media/image19.png"/><Relationship Id="rId1" Type="http://schemas.openxmlformats.org/officeDocument/2006/relationships/tags" Target="../tags/tag58.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3.xml"/><Relationship Id="rId2" Type="http://schemas.openxmlformats.org/officeDocument/2006/relationships/image" Target="../media/image19.png"/><Relationship Id="rId1" Type="http://schemas.openxmlformats.org/officeDocument/2006/relationships/tags" Target="../tags/tag6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slideLayout" Target="../slideLayouts/slideLayout7.xml"/><Relationship Id="rId1" Type="http://schemas.openxmlformats.org/officeDocument/2006/relationships/slide" Target="slide1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jpe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tags" Target="../tags/tag4.xml"/><Relationship Id="rId2" Type="http://schemas.openxmlformats.org/officeDocument/2006/relationships/image" Target="../media/image5.jpe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slideLayout" Target="../slideLayouts/slideLayout7.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9.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2" Type="http://schemas.openxmlformats.org/officeDocument/2006/relationships/slideLayout" Target="../slideLayouts/slideLayout7.xml"/><Relationship Id="rId11" Type="http://schemas.microsoft.com/office/2007/relationships/hdphoto" Target="../media/image11.wdp"/><Relationship Id="rId10" Type="http://schemas.openxmlformats.org/officeDocument/2006/relationships/image" Target="../media/image10.png"/><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9" Type="http://schemas.openxmlformats.org/officeDocument/2006/relationships/slideLayout" Target="../slideLayouts/slideLayout7.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image" Target="../media/image13.png"/><Relationship Id="rId15" Type="http://schemas.openxmlformats.org/officeDocument/2006/relationships/tags" Target="../tags/tag37.xml"/><Relationship Id="rId14" Type="http://schemas.openxmlformats.org/officeDocument/2006/relationships/image" Target="../media/image12.png"/><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tags" Target="../tags/tag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1335" y="783590"/>
            <a:ext cx="11149330" cy="3759200"/>
          </a:xfrm>
          <a:prstGeom prst="rect">
            <a:avLst/>
          </a:prstGeom>
          <a:noFill/>
        </p:spPr>
        <p:txBody>
          <a:bodyPr wrap="square" rtlCol="0">
            <a:spAutoFit/>
          </a:bodyPr>
          <a:lstStyle/>
          <a:p>
            <a:pPr indent="0" fontAlgn="auto">
              <a:lnSpc>
                <a:spcPts val="2860"/>
              </a:lnSpc>
            </a:pPr>
            <a:r>
              <a:rPr lang="en-US" altLang="zh-CN" sz="2800" b="1" dirty="0">
                <a:latin typeface="Times New Roman" panose="02020603050405020304" charset="0"/>
                <a:cs typeface="Times New Roman" panose="02020603050405020304" charset="0"/>
                <a:sym typeface="+mn-ea"/>
              </a:rPr>
              <a:t>1. It was a pleasant and memorable trip, full of </a:t>
            </a:r>
            <a:r>
              <a:rPr lang="en-US" altLang="zh-CN" sz="2800" b="1" dirty="0">
                <a:solidFill>
                  <a:srgbClr val="FF0000"/>
                </a:solidFill>
                <a:latin typeface="Times New Roman" panose="02020603050405020304" charset="0"/>
                <a:cs typeface="Times New Roman" panose="02020603050405020304" charset="0"/>
                <a:sym typeface="+mn-ea"/>
              </a:rPr>
              <a:t>giggles</a:t>
            </a:r>
            <a:r>
              <a:rPr lang="en-US" altLang="zh-CN" sz="2800" b="1" dirty="0">
                <a:latin typeface="Times New Roman" panose="02020603050405020304" charset="0"/>
                <a:cs typeface="Times New Roman" panose="02020603050405020304" charset="0"/>
                <a:sym typeface="+mn-ea"/>
              </a:rPr>
              <a:t> along the way </a:t>
            </a:r>
            <a:endParaRPr lang="en-US" altLang="zh-CN" sz="2800" b="1" dirty="0">
              <a:latin typeface="Times New Roman" panose="02020603050405020304" charset="0"/>
              <a:cs typeface="Times New Roman" panose="02020603050405020304" charset="0"/>
              <a:sym typeface="+mn-ea"/>
            </a:endParaRPr>
          </a:p>
          <a:p>
            <a:pPr indent="0" fontAlgn="auto">
              <a:lnSpc>
                <a:spcPts val="2860"/>
              </a:lnSpc>
            </a:pPr>
            <a:r>
              <a:rPr lang="en-US" altLang="zh-CN" sz="2800" b="1" dirty="0">
                <a:latin typeface="Times New Roman" panose="02020603050405020304" charset="0"/>
                <a:cs typeface="Times New Roman" panose="02020603050405020304" charset="0"/>
                <a:sym typeface="+mn-ea"/>
              </a:rPr>
              <a:t>    because of my forgetful mom. </a:t>
            </a:r>
            <a:endParaRPr lang="en-US" altLang="zh-CN" sz="2800" b="1" dirty="0">
              <a:latin typeface="Times New Roman" panose="02020603050405020304" charset="0"/>
              <a:cs typeface="Times New Roman" panose="02020603050405020304" charset="0"/>
              <a:sym typeface="+mn-ea"/>
            </a:endParaRPr>
          </a:p>
          <a:p>
            <a:pPr indent="0" fontAlgn="auto">
              <a:lnSpc>
                <a:spcPts val="2860"/>
              </a:lnSpc>
            </a:pPr>
            <a:r>
              <a:rPr lang="en-US" altLang="zh-CN" sz="2800" b="1" dirty="0">
                <a:latin typeface="Times New Roman" panose="02020603050405020304" charset="0"/>
                <a:cs typeface="Times New Roman" panose="02020603050405020304" charset="0"/>
                <a:sym typeface="+mn-ea"/>
              </a:rPr>
              <a:t>2. </a:t>
            </a:r>
            <a:r>
              <a:rPr lang="en-US" sz="2800" b="1" dirty="0">
                <a:latin typeface="Times New Roman" panose="02020603050405020304" charset="0"/>
                <a:ea typeface="微软雅黑" panose="020B0503020204020204" pitchFamily="34" charset="-122"/>
                <a:cs typeface="Times New Roman" panose="02020603050405020304" charset="0"/>
                <a:sym typeface="+mn-ea"/>
              </a:rPr>
              <a:t>Charlotte laughed a </a:t>
            </a:r>
            <a:r>
              <a:rPr lang="en-US"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tinkling</a:t>
            </a:r>
            <a:r>
              <a:rPr lang="en-US" sz="2800" b="1" dirty="0">
                <a:latin typeface="Times New Roman" panose="02020603050405020304" charset="0"/>
                <a:ea typeface="微软雅黑" panose="020B0503020204020204" pitchFamily="34" charset="-122"/>
                <a:cs typeface="Times New Roman" panose="02020603050405020304" charset="0"/>
                <a:sym typeface="+mn-ea"/>
              </a:rPr>
              <a:t> little laugh.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a:latin typeface="Times New Roman" panose="02020603050405020304" charset="0"/>
                <a:ea typeface="等线" panose="02010600030101010101" pitchFamily="2" charset="-122"/>
                <a:sym typeface="+mn-ea"/>
              </a:rPr>
              <a:t>3. With an angry </a:t>
            </a:r>
            <a:r>
              <a:rPr lang="en-US" sz="2800" b="1">
                <a:solidFill>
                  <a:srgbClr val="FF0000"/>
                </a:solidFill>
                <a:latin typeface="Times New Roman" panose="02020603050405020304" charset="0"/>
                <a:ea typeface="等线" panose="02010600030101010101" pitchFamily="2" charset="-122"/>
                <a:sym typeface="+mn-ea"/>
              </a:rPr>
              <a:t>roar</a:t>
            </a:r>
            <a:r>
              <a:rPr lang="en-US" sz="2800" b="1" i="1">
                <a:latin typeface="Times New Roman" panose="02020603050405020304" charset="0"/>
                <a:ea typeface="等线" panose="02010600030101010101" pitchFamily="2" charset="-122"/>
                <a:sym typeface="+mn-ea"/>
              </a:rPr>
              <a:t>,</a:t>
            </a:r>
            <a:r>
              <a:rPr lang="en-US" sz="2800" b="1">
                <a:latin typeface="Times New Roman" panose="02020603050405020304" charset="0"/>
                <a:ea typeface="等线" panose="02010600030101010101" pitchFamily="2" charset="-122"/>
                <a:sym typeface="+mn-ea"/>
              </a:rPr>
              <a:t> the bear ran to the lake to wash his eyes. </a:t>
            </a:r>
            <a:endParaRPr lang="en-US" sz="2800" b="1">
              <a:latin typeface="Times New Roman" panose="02020603050405020304" charset="0"/>
              <a:ea typeface="等线" panose="02010600030101010101" pitchFamily="2" charset="-122"/>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4. The bird again looked directly into my eyes, then let out a </a:t>
            </a:r>
            <a:r>
              <a:rPr lang="en-US"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squeaking</a:t>
            </a:r>
            <a:r>
              <a:rPr lang="en-US" sz="2800" b="1" dirty="0">
                <a:latin typeface="Times New Roman" panose="02020603050405020304" charset="0"/>
                <a:ea typeface="微软雅黑" panose="020B0503020204020204" pitchFamily="34" charset="-122"/>
                <a:cs typeface="Times New Roman" panose="02020603050405020304" charset="0"/>
                <a:sym typeface="+mn-ea"/>
              </a:rPr>
              <a:t>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    call and was gone.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5. She could hear water</a:t>
            </a:r>
            <a:r>
              <a:rPr lang="en-US" sz="2800" b="1" i="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 </a:t>
            </a:r>
            <a:r>
              <a:rPr lang="en-US"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trickling</a:t>
            </a:r>
            <a:r>
              <a:rPr lang="en-US" sz="2800" b="1" i="1" dirty="0">
                <a:latin typeface="Times New Roman" panose="02020603050405020304" charset="0"/>
                <a:ea typeface="微软雅黑" panose="020B0503020204020204" pitchFamily="34" charset="-122"/>
                <a:cs typeface="Times New Roman" panose="02020603050405020304" charset="0"/>
                <a:sym typeface="+mn-ea"/>
              </a:rPr>
              <a:t> </a:t>
            </a:r>
            <a:r>
              <a:rPr lang="en-US" sz="2800" b="1" dirty="0">
                <a:latin typeface="Times New Roman" panose="02020603050405020304" charset="0"/>
                <a:ea typeface="微软雅黑" panose="020B0503020204020204" pitchFamily="34" charset="-122"/>
                <a:cs typeface="Times New Roman" panose="02020603050405020304" charset="0"/>
                <a:sym typeface="+mn-ea"/>
              </a:rPr>
              <a:t>somewhere at a distance. Quickly she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   followed the sound to a stream.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6. The car abruptly stopped in front of him. Mac crashed into the car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    with a loud </a:t>
            </a:r>
            <a:r>
              <a:rPr lang="en-US"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bang</a:t>
            </a:r>
            <a:r>
              <a:rPr lang="en-US" sz="2800" b="1" dirty="0">
                <a:latin typeface="Times New Roman" panose="02020603050405020304" charset="0"/>
                <a:ea typeface="微软雅黑" panose="020B0503020204020204" pitchFamily="34" charset="-122"/>
                <a:cs typeface="Times New Roman" panose="02020603050405020304" charset="0"/>
                <a:sym typeface="+mn-ea"/>
              </a:rPr>
              <a:t>.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 name="文本框 9"/>
          <p:cNvSpPr txBox="1"/>
          <p:nvPr/>
        </p:nvSpPr>
        <p:spPr>
          <a:xfrm>
            <a:off x="2257425" y="4908550"/>
            <a:ext cx="7093585" cy="1076325"/>
          </a:xfrm>
          <a:prstGeom prst="rect">
            <a:avLst/>
          </a:prstGeom>
          <a:noFill/>
        </p:spPr>
        <p:txBody>
          <a:bodyPr wrap="square" rtlCol="0">
            <a:spAutoFit/>
          </a:bodyPr>
          <a:lstStyle/>
          <a:p>
            <a:r>
              <a:rPr lang="en-US" altLang="zh-CN" sz="3200" b="1">
                <a:solidFill>
                  <a:srgbClr val="1D41D5"/>
                </a:solidFill>
                <a:latin typeface="Times New Roman" panose="02020603050405020304" charset="0"/>
                <a:cs typeface="Times New Roman" panose="02020603050405020304" charset="0"/>
                <a:sym typeface="+mn-ea"/>
              </a:rPr>
              <a:t>flap, buzz, </a:t>
            </a:r>
            <a:r>
              <a:rPr lang="en-US" altLang="zh-CN" sz="3200" b="1">
                <a:solidFill>
                  <a:srgbClr val="1D41D5"/>
                </a:solidFill>
                <a:latin typeface="Times New Roman" panose="02020603050405020304" charset="0"/>
                <a:cs typeface="Times New Roman" panose="02020603050405020304" charset="0"/>
              </a:rPr>
              <a:t>murmur, whisper, </a:t>
            </a:r>
            <a:r>
              <a:rPr lang="en-US" altLang="zh-CN" sz="3200" b="1">
                <a:solidFill>
                  <a:srgbClr val="1D41D5"/>
                </a:solidFill>
                <a:latin typeface="Times New Roman" panose="02020603050405020304" charset="0"/>
                <a:cs typeface="Times New Roman" panose="02020603050405020304" charset="0"/>
                <a:sym typeface="+mn-ea"/>
              </a:rPr>
              <a:t>whistle, click, slam, pound, crack, ticktock, etc.</a:t>
            </a:r>
            <a:r>
              <a:rPr lang="en-US" altLang="zh-CN" sz="2800" b="1">
                <a:solidFill>
                  <a:srgbClr val="1D41D5"/>
                </a:solidFill>
                <a:latin typeface="Times New Roman" panose="02020603050405020304" charset="0"/>
                <a:cs typeface="Times New Roman" panose="02020603050405020304" charset="0"/>
                <a:sym typeface="+mn-ea"/>
              </a:rPr>
              <a:t> </a:t>
            </a:r>
            <a:endParaRPr lang="en-US" altLang="zh-CN" sz="2800" b="1">
              <a:solidFill>
                <a:srgbClr val="1D41D5"/>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3646805" y="200025"/>
            <a:ext cx="3972560" cy="583565"/>
          </a:xfrm>
          <a:prstGeom prst="rect">
            <a:avLst/>
          </a:prstGeom>
          <a:noFill/>
        </p:spPr>
        <p:txBody>
          <a:bodyPr wrap="square" rtlCol="0">
            <a:spAutoFit/>
          </a:bodyPr>
          <a:lstStyle/>
          <a:p>
            <a:pPr indent="0">
              <a:buNone/>
            </a:pPr>
            <a:r>
              <a:rPr lang="en-US" sz="3200" b="1" dirty="0">
                <a:solidFill>
                  <a:srgbClr val="C00000"/>
                </a:solidFill>
                <a:latin typeface="Times New Roman" panose="02020603050405020304" charset="0"/>
                <a:cs typeface="Times New Roman" panose="02020603050405020304" charset="0"/>
              </a:rPr>
              <a:t>Onomatopoeia (</a:t>
            </a:r>
            <a:r>
              <a:rPr lang="zh-CN" altLang="en-US" sz="3200" b="1" dirty="0">
                <a:solidFill>
                  <a:srgbClr val="C00000"/>
                </a:solidFill>
                <a:latin typeface="Times New Roman" panose="02020603050405020304" charset="0"/>
                <a:cs typeface="Times New Roman" panose="02020603050405020304" charset="0"/>
              </a:rPr>
              <a:t>拟声</a:t>
            </a:r>
            <a:r>
              <a:rPr lang="en-US" altLang="zh-CN" sz="3200" b="1" dirty="0">
                <a:solidFill>
                  <a:srgbClr val="C00000"/>
                </a:solidFill>
                <a:latin typeface="Times New Roman" panose="02020603050405020304" charset="0"/>
                <a:cs typeface="Times New Roman" panose="02020603050405020304" charset="0"/>
              </a:rPr>
              <a:t>)</a:t>
            </a:r>
            <a:endParaRPr lang="en-US" sz="3200" b="1"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linds(horizontal)">
                                      <p:cBhvr>
                                        <p:cTn id="21" dur="500"/>
                                        <p:tgtEl>
                                          <p:spTgt spid="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linds(horizontal)">
                                      <p:cBhvr>
                                        <p:cTn id="29" dur="500"/>
                                        <p:tgtEl>
                                          <p:spTgt spid="2">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blinds(horizontal)">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blinds(horizontal)">
                                      <p:cBhvr>
                                        <p:cTn id="37" dur="500"/>
                                        <p:tgtEl>
                                          <p:spTgt spid="2">
                                            <p:txEl>
                                              <p:pRg st="8" end="8"/>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blinds(horizontal)">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500" fill="hold">
                                          <p:stCondLst>
                                            <p:cond delay="0"/>
                                          </p:stCondLst>
                                        </p:cTn>
                                        <p:tgtEl>
                                          <p:spTgt spid="5"/>
                                        </p:tgtEl>
                                        <p:attrNameLst>
                                          <p:attrName>style.visibility</p:attrName>
                                        </p:attrNameLst>
                                      </p:cBhvr>
                                      <p:to>
                                        <p:strVal val="visible"/>
                                      </p:to>
                                    </p:set>
                                    <p:animEffect transition="in" filter="box(i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0"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43255" y="851535"/>
            <a:ext cx="10385425" cy="2245360"/>
          </a:xfrm>
          <a:prstGeom prst="rect">
            <a:avLst/>
          </a:prstGeom>
          <a:noFill/>
          <a:ln w="9525">
            <a:noFill/>
          </a:ln>
        </p:spPr>
        <p:txBody>
          <a:bodyPr wrap="square">
            <a:spAutoFit/>
          </a:bodyPr>
          <a:lstStyle/>
          <a:p>
            <a:pPr marL="133985" indent="-133985"/>
            <a:r>
              <a:rPr lang="en-US" sz="2800" b="1">
                <a:solidFill>
                  <a:srgbClr val="1D41D5"/>
                </a:solidFill>
                <a:latin typeface="Times New Roman" panose="02020603050405020304" charset="0"/>
                <a:ea typeface="宋体" panose="02010600030101010101" pitchFamily="2" charset="-122"/>
              </a:rPr>
              <a:t>Group </a:t>
            </a:r>
            <a:r>
              <a:rPr lang="en-US" sz="2800" b="1">
                <a:solidFill>
                  <a:srgbClr val="1D41D5"/>
                </a:solidFill>
                <a:latin typeface="Times New Roman" panose="02020603050405020304" charset="0"/>
                <a:ea typeface="宋体" panose="02010600030101010101" pitchFamily="2" charset="-122"/>
                <a:hlinkClick r:id="rId1" action="ppaction://hlinksldjump"/>
              </a:rPr>
              <a:t>E</a:t>
            </a:r>
            <a:r>
              <a:rPr lang="en-US" sz="2800" b="1">
                <a:solidFill>
                  <a:srgbClr val="1D41D5"/>
                </a:solidFill>
                <a:latin typeface="Times New Roman" panose="02020603050405020304" charset="0"/>
                <a:ea typeface="宋体" panose="02010600030101010101" pitchFamily="2" charset="-122"/>
              </a:rPr>
              <a:t>: </a:t>
            </a:r>
            <a:endParaRPr lang="en-US" sz="2800" b="1">
              <a:solidFill>
                <a:srgbClr val="1D41D5"/>
              </a:solidFill>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1. Mother took a bite of the French toast and had some chicken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    porridge, which warmed her stomach and her day.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2. </a:t>
            </a:r>
            <a:r>
              <a:rPr lang="en-US" sz="2800" b="1">
                <a:latin typeface="Times New Roman" panose="02020603050405020304" charset="0"/>
                <a:ea typeface="宋体" panose="02010600030101010101" pitchFamily="2" charset="-122"/>
                <a:sym typeface="+mn-ea"/>
              </a:rPr>
              <a:t>The two dogs sniffed each other like old friends. The cute small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sym typeface="+mn-ea"/>
              </a:rPr>
              <a:t>    creature touched Poppy’s paw and its soul. </a:t>
            </a:r>
            <a:endParaRPr lang="en-US" altLang="en-US" sz="2800" b="1">
              <a:latin typeface="Times New Roman" panose="02020603050405020304" charset="0"/>
              <a:ea typeface="宋体" panose="02010600030101010101" pitchFamily="2" charset="-122"/>
            </a:endParaRPr>
          </a:p>
        </p:txBody>
      </p:sp>
      <p:sp>
        <p:nvSpPr>
          <p:cNvPr id="10" name="文本框 9"/>
          <p:cNvSpPr txBox="1"/>
          <p:nvPr>
            <p:custDataLst>
              <p:tags r:id="rId2"/>
            </p:custDataLst>
          </p:nvPr>
        </p:nvSpPr>
        <p:spPr>
          <a:xfrm>
            <a:off x="3582670" y="1728470"/>
            <a:ext cx="1257935"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warm</a:t>
            </a:r>
            <a:endParaRPr lang="en-US" altLang="zh-CN" sz="2600" b="1" dirty="0">
              <a:solidFill>
                <a:schemeClr val="tx1"/>
              </a:solidFill>
              <a:latin typeface="Times New Roman" panose="02020603050405020304" charset="0"/>
              <a:cs typeface="Times New Roman" panose="02020603050405020304" charset="0"/>
            </a:endParaRPr>
          </a:p>
        </p:txBody>
      </p:sp>
      <p:sp>
        <p:nvSpPr>
          <p:cNvPr id="11" name="文本框 10"/>
          <p:cNvSpPr txBox="1"/>
          <p:nvPr>
            <p:custDataLst>
              <p:tags r:id="rId3"/>
            </p:custDataLst>
          </p:nvPr>
        </p:nvSpPr>
        <p:spPr>
          <a:xfrm>
            <a:off x="5428615" y="1728470"/>
            <a:ext cx="138811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stomach</a:t>
            </a:r>
            <a:endParaRPr lang="en-US" altLang="zh-CN" sz="2600" b="1" dirty="0">
              <a:solidFill>
                <a:srgbClr val="1D41D5"/>
              </a:solidFill>
              <a:latin typeface="Times New Roman" panose="02020603050405020304" charset="0"/>
              <a:cs typeface="Times New Roman" panose="02020603050405020304" charset="0"/>
            </a:endParaRPr>
          </a:p>
        </p:txBody>
      </p:sp>
      <p:sp>
        <p:nvSpPr>
          <p:cNvPr id="13" name="文本框 12"/>
          <p:cNvSpPr txBox="1"/>
          <p:nvPr>
            <p:custDataLst>
              <p:tags r:id="rId4"/>
            </p:custDataLst>
          </p:nvPr>
        </p:nvSpPr>
        <p:spPr>
          <a:xfrm>
            <a:off x="8006715" y="1728470"/>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day</a:t>
            </a:r>
            <a:endParaRPr lang="en-US" altLang="zh-CN" sz="2600" b="1" dirty="0">
              <a:solidFill>
                <a:srgbClr val="1D41D5"/>
              </a:solidFill>
              <a:latin typeface="Times New Roman" panose="02020603050405020304" charset="0"/>
              <a:cs typeface="Times New Roman" panose="02020603050405020304" charset="0"/>
            </a:endParaRPr>
          </a:p>
        </p:txBody>
      </p:sp>
      <p:sp>
        <p:nvSpPr>
          <p:cNvPr id="14" name="文本框 13"/>
          <p:cNvSpPr txBox="1"/>
          <p:nvPr>
            <p:custDataLst>
              <p:tags r:id="rId5"/>
            </p:custDataLst>
          </p:nvPr>
        </p:nvSpPr>
        <p:spPr>
          <a:xfrm>
            <a:off x="2451735" y="2605405"/>
            <a:ext cx="1203960"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  touch</a:t>
            </a:r>
            <a:endParaRPr lang="en-US" altLang="zh-CN" sz="2600" b="1" dirty="0">
              <a:solidFill>
                <a:schemeClr val="tx1"/>
              </a:solidFill>
              <a:latin typeface="Times New Roman" panose="02020603050405020304" charset="0"/>
              <a:cs typeface="Times New Roman" panose="02020603050405020304" charset="0"/>
            </a:endParaRPr>
          </a:p>
        </p:txBody>
      </p:sp>
      <p:sp>
        <p:nvSpPr>
          <p:cNvPr id="15" name="文本框 14"/>
          <p:cNvSpPr txBox="1"/>
          <p:nvPr>
            <p:custDataLst>
              <p:tags r:id="rId6"/>
            </p:custDataLst>
          </p:nvPr>
        </p:nvSpPr>
        <p:spPr>
          <a:xfrm>
            <a:off x="4969510" y="2605405"/>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paw</a:t>
            </a:r>
            <a:endParaRPr lang="en-US" altLang="zh-CN" sz="2600" b="1" dirty="0">
              <a:solidFill>
                <a:srgbClr val="1D41D5"/>
              </a:solidFill>
              <a:latin typeface="Times New Roman" panose="02020603050405020304" charset="0"/>
              <a:cs typeface="Times New Roman" panose="02020603050405020304" charset="0"/>
            </a:endParaRPr>
          </a:p>
        </p:txBody>
      </p:sp>
      <p:sp>
        <p:nvSpPr>
          <p:cNvPr id="16" name="文本框 15"/>
          <p:cNvSpPr txBox="1"/>
          <p:nvPr>
            <p:custDataLst>
              <p:tags r:id="rId7"/>
            </p:custDataLst>
          </p:nvPr>
        </p:nvSpPr>
        <p:spPr>
          <a:xfrm>
            <a:off x="6816725" y="2605405"/>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soul</a:t>
            </a:r>
            <a:endParaRPr lang="en-US" altLang="zh-CN" sz="2600" b="1" dirty="0">
              <a:solidFill>
                <a:srgbClr val="1D41D5"/>
              </a:solidFill>
              <a:latin typeface="Times New Roman" panose="02020603050405020304" charset="0"/>
              <a:cs typeface="Times New Roman" panose="02020603050405020304" charset="0"/>
            </a:endParaRPr>
          </a:p>
        </p:txBody>
      </p:sp>
      <p:sp>
        <p:nvSpPr>
          <p:cNvPr id="17" name="文本框 16"/>
          <p:cNvSpPr txBox="1"/>
          <p:nvPr/>
        </p:nvSpPr>
        <p:spPr>
          <a:xfrm>
            <a:off x="643255" y="3096895"/>
            <a:ext cx="10179685" cy="1814830"/>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3. Unprepared and startled as he was, Poppy finally</a:t>
            </a:r>
            <a:r>
              <a:rPr lang="en-US" altLang="zh-CN" sz="28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picked up his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ears and his courage, and inched towards the box, tail wagging.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4. With all the popcorn sold out, Bernard went home happily,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earning a bag of coins and confidence as well.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22" name="文本框 21"/>
          <p:cNvSpPr txBox="1"/>
          <p:nvPr/>
        </p:nvSpPr>
        <p:spPr>
          <a:xfrm>
            <a:off x="3924935" y="267970"/>
            <a:ext cx="3711575" cy="583565"/>
          </a:xfrm>
          <a:prstGeom prst="rect">
            <a:avLst/>
          </a:prstGeom>
          <a:noFill/>
        </p:spPr>
        <p:txBody>
          <a:bodyPr wrap="square" rtlCol="0">
            <a:spAutoFit/>
          </a:bodyPr>
          <a:lstStyle/>
          <a:p>
            <a:r>
              <a:rPr lang="en-US" altLang="zh-CN" sz="3200" b="1" dirty="0">
                <a:solidFill>
                  <a:srgbClr val="C00000"/>
                </a:solidFill>
                <a:latin typeface="Times New Roman" panose="02020603050405020304" charset="0"/>
                <a:cs typeface="Times New Roman" panose="02020603050405020304" charset="0"/>
                <a:sym typeface="+mn-ea"/>
              </a:rPr>
              <a:t>Zeugma (</a:t>
            </a:r>
            <a:r>
              <a:rPr lang="zh-CN" altLang="en-US" sz="3200" b="1" dirty="0">
                <a:solidFill>
                  <a:srgbClr val="C00000"/>
                </a:solidFill>
                <a:latin typeface="Times New Roman" panose="02020603050405020304" charset="0"/>
                <a:cs typeface="Times New Roman" panose="02020603050405020304" charset="0"/>
                <a:sym typeface="+mn-ea"/>
              </a:rPr>
              <a:t>轭式修辞</a:t>
            </a:r>
            <a:r>
              <a:rPr lang="en-US" altLang="zh-CN" sz="3200" b="1" dirty="0">
                <a:solidFill>
                  <a:srgbClr val="C00000"/>
                </a:solidFill>
                <a:latin typeface="Times New Roman" panose="02020603050405020304" charset="0"/>
                <a:cs typeface="Times New Roman" panose="02020603050405020304" charset="0"/>
                <a:sym typeface="+mn-ea"/>
              </a:rPr>
              <a:t>)</a:t>
            </a:r>
            <a:endParaRPr lang="en-US" altLang="zh-CN" sz="3200" b="1" dirty="0">
              <a:latin typeface="Times New Roman" panose="02020603050405020304" charset="0"/>
              <a:cs typeface="Times New Roman" panose="02020603050405020304" charset="0"/>
            </a:endParaRPr>
          </a:p>
        </p:txBody>
      </p:sp>
      <p:sp>
        <p:nvSpPr>
          <p:cNvPr id="2" name="文本框 1"/>
          <p:cNvSpPr txBox="1"/>
          <p:nvPr>
            <p:custDataLst>
              <p:tags r:id="rId8"/>
            </p:custDataLst>
          </p:nvPr>
        </p:nvSpPr>
        <p:spPr>
          <a:xfrm>
            <a:off x="643255" y="3096895"/>
            <a:ext cx="10247630" cy="953135"/>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3. Unprepared and startled as he was, Poppy finally</a:t>
            </a:r>
            <a:r>
              <a:rPr lang="en-US" altLang="zh-CN" sz="28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picked up his </a:t>
            </a:r>
            <a:endPar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    ears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and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his courage</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and inched towards the box, tail wagging.</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3" name="文本框 2"/>
          <p:cNvSpPr txBox="1"/>
          <p:nvPr>
            <p:custDataLst>
              <p:tags r:id="rId9"/>
            </p:custDataLst>
          </p:nvPr>
        </p:nvSpPr>
        <p:spPr>
          <a:xfrm>
            <a:off x="643255" y="3958590"/>
            <a:ext cx="9694545" cy="953135"/>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4. With all the popcorn sold out, Bernard went home happily,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earning a bag of coins and confidence</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as well.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linds(horizont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linds(horizontal)">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bldLvl="0" animBg="1"/>
      <p:bldP spid="11" grpId="0" bldLvl="0" animBg="1"/>
      <p:bldP spid="13" grpId="0" bldLvl="0" animBg="1"/>
      <p:bldP spid="14" grpId="0" bldLvl="0" animBg="1"/>
      <p:bldP spid="15" grpId="0" bldLvl="0" animBg="1"/>
      <p:bldP spid="16" grpId="0" bldLvl="0" animBg="1"/>
      <p:bldP spid="17" grpId="0"/>
      <p:bldP spid="22"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7"/>
          <p:cNvPicPr>
            <a:picLocks noChangeAspect="1"/>
          </p:cNvPicPr>
          <p:nvPr/>
        </p:nvPicPr>
        <p:blipFill>
          <a:blip r:embed="rId1"/>
          <a:stretch>
            <a:fillRect/>
          </a:stretch>
        </p:blipFill>
        <p:spPr>
          <a:xfrm>
            <a:off x="1004570" y="880110"/>
            <a:ext cx="3531235" cy="3883660"/>
          </a:xfrm>
          <a:prstGeom prst="rect">
            <a:avLst/>
          </a:prstGeom>
        </p:spPr>
      </p:pic>
      <p:sp>
        <p:nvSpPr>
          <p:cNvPr id="2" name="文本框 1"/>
          <p:cNvSpPr txBox="1"/>
          <p:nvPr/>
        </p:nvSpPr>
        <p:spPr>
          <a:xfrm>
            <a:off x="2334895" y="60325"/>
            <a:ext cx="9559925" cy="819785"/>
          </a:xfrm>
          <a:prstGeom prst="rect">
            <a:avLst/>
          </a:prstGeom>
          <a:noFill/>
        </p:spPr>
        <p:txBody>
          <a:bodyPr wrap="square" rtlCol="0" anchor="t">
            <a:spAutoFit/>
          </a:bodyPr>
          <a:lstStyle/>
          <a:p>
            <a:pPr indent="0" fontAlgn="auto">
              <a:lnSpc>
                <a:spcPts val="2840"/>
              </a:lnSpc>
            </a:pPr>
            <a:r>
              <a:rPr lang="en-US" altLang="zh-CN" sz="2400" b="1" dirty="0">
                <a:latin typeface="Times New Roman" panose="02020603050405020304" charset="0"/>
                <a:cs typeface="Times New Roman" panose="02020603050405020304" charset="0"/>
                <a:sym typeface="+mn-ea"/>
              </a:rPr>
              <a:t>Describe the pictures by using </a:t>
            </a:r>
            <a:r>
              <a:rPr lang="en-US" altLang="zh-CN" sz="2400" b="1" dirty="0">
                <a:solidFill>
                  <a:srgbClr val="1D41D5"/>
                </a:solidFill>
                <a:latin typeface="Times New Roman" panose="02020603050405020304" charset="0"/>
                <a:cs typeface="Times New Roman" panose="02020603050405020304" charset="0"/>
                <a:sym typeface="+mn-ea"/>
              </a:rPr>
              <a:t>Alliteration (</a:t>
            </a:r>
            <a:r>
              <a:rPr lang="zh-CN" altLang="en-US" sz="2400" b="1" dirty="0">
                <a:solidFill>
                  <a:srgbClr val="1D41D5"/>
                </a:solidFill>
                <a:latin typeface="Times New Roman" panose="02020603050405020304" charset="0"/>
                <a:cs typeface="Times New Roman" panose="02020603050405020304" charset="0"/>
                <a:sym typeface="+mn-ea"/>
              </a:rPr>
              <a:t>头韵</a:t>
            </a:r>
            <a:r>
              <a:rPr lang="en-US" altLang="zh-CN" sz="2400" b="1" dirty="0">
                <a:solidFill>
                  <a:srgbClr val="1D41D5"/>
                </a:solidFill>
                <a:latin typeface="Times New Roman" panose="02020603050405020304" charset="0"/>
                <a:cs typeface="Times New Roman" panose="02020603050405020304" charset="0"/>
                <a:sym typeface="+mn-ea"/>
              </a:rPr>
              <a:t>)</a:t>
            </a:r>
            <a:r>
              <a:rPr lang="en-US" altLang="zh-CN" sz="2400" b="1" dirty="0">
                <a:latin typeface="Times New Roman" panose="02020603050405020304" charset="0"/>
                <a:cs typeface="Times New Roman" panose="02020603050405020304" charset="0"/>
                <a:sym typeface="+mn-ea"/>
              </a:rPr>
              <a:t>, </a:t>
            </a:r>
            <a:r>
              <a:rPr lang="en-US" altLang="zh-CN" sz="2400" b="1" dirty="0">
                <a:solidFill>
                  <a:srgbClr val="1D41D5"/>
                </a:solidFill>
                <a:latin typeface="Times New Roman" panose="02020603050405020304" charset="0"/>
                <a:cs typeface="Times New Roman" panose="02020603050405020304" charset="0"/>
                <a:sym typeface="+mn-ea"/>
              </a:rPr>
              <a:t>Consonance (</a:t>
            </a:r>
            <a:r>
              <a:rPr lang="zh-CN" altLang="en-US" sz="2400" b="1" dirty="0">
                <a:solidFill>
                  <a:srgbClr val="1D41D5"/>
                </a:solidFill>
                <a:latin typeface="Times New Roman" panose="02020603050405020304" charset="0"/>
                <a:cs typeface="Times New Roman" panose="02020603050405020304" charset="0"/>
                <a:sym typeface="+mn-ea"/>
              </a:rPr>
              <a:t>尾韵</a:t>
            </a:r>
            <a:r>
              <a:rPr lang="en-US" altLang="zh-CN" sz="2400" b="1" dirty="0">
                <a:solidFill>
                  <a:srgbClr val="1D41D5"/>
                </a:solidFill>
                <a:latin typeface="Times New Roman" panose="02020603050405020304" charset="0"/>
                <a:cs typeface="Times New Roman" panose="02020603050405020304" charset="0"/>
                <a:sym typeface="+mn-ea"/>
              </a:rPr>
              <a:t>)</a:t>
            </a:r>
            <a:r>
              <a:rPr lang="en-US" altLang="zh-CN" sz="2400" b="1" dirty="0">
                <a:latin typeface="Times New Roman" panose="02020603050405020304" charset="0"/>
                <a:cs typeface="Times New Roman" panose="02020603050405020304" charset="0"/>
                <a:sym typeface="+mn-ea"/>
              </a:rPr>
              <a:t>, </a:t>
            </a:r>
            <a:r>
              <a:rPr lang="en-US" altLang="zh-CN" sz="2400" b="1" dirty="0">
                <a:solidFill>
                  <a:srgbClr val="1D41D5"/>
                </a:solidFill>
                <a:latin typeface="Times New Roman" panose="02020603050405020304" charset="0"/>
                <a:cs typeface="Times New Roman" panose="02020603050405020304" charset="0"/>
                <a:sym typeface="+mn-ea"/>
              </a:rPr>
              <a:t>Assonance (</a:t>
            </a:r>
            <a:r>
              <a:rPr lang="zh-CN" altLang="en-US" sz="2400" b="1" dirty="0">
                <a:solidFill>
                  <a:srgbClr val="1D41D5"/>
                </a:solidFill>
                <a:latin typeface="Times New Roman" panose="02020603050405020304" charset="0"/>
                <a:cs typeface="Times New Roman" panose="02020603050405020304" charset="0"/>
                <a:sym typeface="+mn-ea"/>
              </a:rPr>
              <a:t>元韵</a:t>
            </a:r>
            <a:r>
              <a:rPr lang="en-US" altLang="zh-CN" sz="2400" b="1" dirty="0">
                <a:solidFill>
                  <a:srgbClr val="1D41D5"/>
                </a:solidFill>
                <a:latin typeface="Times New Roman" panose="02020603050405020304" charset="0"/>
                <a:cs typeface="Times New Roman" panose="02020603050405020304" charset="0"/>
                <a:sym typeface="+mn-ea"/>
              </a:rPr>
              <a:t>), Onomatopoeia (</a:t>
            </a:r>
            <a:r>
              <a:rPr lang="zh-CN" altLang="en-US" sz="2400" b="1" dirty="0">
                <a:solidFill>
                  <a:srgbClr val="1D41D5"/>
                </a:solidFill>
                <a:latin typeface="Times New Roman" panose="02020603050405020304" charset="0"/>
                <a:cs typeface="Times New Roman" panose="02020603050405020304" charset="0"/>
                <a:sym typeface="+mn-ea"/>
              </a:rPr>
              <a:t>拟声</a:t>
            </a:r>
            <a:r>
              <a:rPr lang="en-US" altLang="zh-CN" sz="2400" b="1" dirty="0">
                <a:solidFill>
                  <a:srgbClr val="1D41D5"/>
                </a:solidFill>
                <a:latin typeface="Times New Roman" panose="02020603050405020304" charset="0"/>
                <a:cs typeface="Times New Roman" panose="02020603050405020304" charset="0"/>
                <a:sym typeface="+mn-ea"/>
              </a:rPr>
              <a:t>)</a:t>
            </a:r>
            <a:r>
              <a:rPr lang="en-US" altLang="zh-CN" sz="2400" b="1" dirty="0">
                <a:latin typeface="Times New Roman" panose="02020603050405020304" charset="0"/>
                <a:cs typeface="Times New Roman" panose="02020603050405020304" charset="0"/>
                <a:sym typeface="+mn-ea"/>
              </a:rPr>
              <a:t>, or</a:t>
            </a:r>
            <a:r>
              <a:rPr lang="en-US" altLang="zh-CN" sz="2400" b="1" dirty="0">
                <a:solidFill>
                  <a:srgbClr val="1D41D5"/>
                </a:solidFill>
                <a:latin typeface="Times New Roman" panose="02020603050405020304" charset="0"/>
                <a:cs typeface="Times New Roman" panose="02020603050405020304" charset="0"/>
                <a:sym typeface="+mn-ea"/>
              </a:rPr>
              <a:t> Zeugma (</a:t>
            </a:r>
            <a:r>
              <a:rPr lang="zh-CN" altLang="en-US" sz="2400" b="1" dirty="0">
                <a:solidFill>
                  <a:srgbClr val="1D41D5"/>
                </a:solidFill>
                <a:latin typeface="Times New Roman" panose="02020603050405020304" charset="0"/>
                <a:cs typeface="Times New Roman" panose="02020603050405020304" charset="0"/>
                <a:sym typeface="+mn-ea"/>
              </a:rPr>
              <a:t>轭式</a:t>
            </a:r>
            <a:r>
              <a:rPr lang="en-US" altLang="zh-CN" sz="2400" b="1" dirty="0">
                <a:solidFill>
                  <a:srgbClr val="1D41D5"/>
                </a:solidFill>
                <a:latin typeface="Times New Roman" panose="02020603050405020304" charset="0"/>
                <a:cs typeface="Times New Roman" panose="02020603050405020304" charset="0"/>
                <a:sym typeface="+mn-ea"/>
              </a:rPr>
              <a:t>)</a:t>
            </a:r>
            <a:r>
              <a:rPr lang="en-US" altLang="zh-CN" sz="2400" b="1" dirty="0">
                <a:latin typeface="Times New Roman" panose="02020603050405020304" charset="0"/>
                <a:cs typeface="Times New Roman" panose="02020603050405020304" charset="0"/>
                <a:sym typeface="+mn-ea"/>
              </a:rPr>
              <a:t>.</a:t>
            </a:r>
            <a:r>
              <a:rPr lang="en-US" altLang="zh-CN" sz="2400" b="1" dirty="0">
                <a:solidFill>
                  <a:srgbClr val="1D41D5"/>
                </a:solidFill>
                <a:latin typeface="Times New Roman" panose="02020603050405020304" charset="0"/>
                <a:cs typeface="Times New Roman" panose="02020603050405020304" charset="0"/>
                <a:sym typeface="+mn-ea"/>
              </a:rPr>
              <a:t>  </a:t>
            </a:r>
            <a:endParaRPr lang="en-US" altLang="zh-CN" sz="2400" b="1" dirty="0">
              <a:latin typeface="Times New Roman" panose="02020603050405020304" charset="0"/>
              <a:cs typeface="Times New Roman" panose="02020603050405020304" charset="0"/>
              <a:sym typeface="+mn-ea"/>
            </a:endParaRPr>
          </a:p>
        </p:txBody>
      </p:sp>
      <p:sp>
        <p:nvSpPr>
          <p:cNvPr id="8" name="文本框 7"/>
          <p:cNvSpPr txBox="1"/>
          <p:nvPr/>
        </p:nvSpPr>
        <p:spPr>
          <a:xfrm>
            <a:off x="436880" y="4913630"/>
            <a:ext cx="5520055" cy="1558290"/>
          </a:xfrm>
          <a:prstGeom prst="rect">
            <a:avLst/>
          </a:prstGeom>
          <a:noFill/>
        </p:spPr>
        <p:txBody>
          <a:bodyPr wrap="square" rtlCol="0">
            <a:spAutoFit/>
          </a:bodyPr>
          <a:lstStyle/>
          <a:p>
            <a:pPr indent="0" fontAlgn="auto">
              <a:lnSpc>
                <a:spcPts val="2860"/>
              </a:lnSpc>
            </a:pPr>
            <a:r>
              <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Group 1 &amp; 2: </a:t>
            </a:r>
            <a:endPar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dirty="0">
                <a:solidFill>
                  <a:srgbClr val="1D41D5"/>
                </a:solidFill>
                <a:latin typeface="Times New Roman" panose="02020603050405020304" charset="0"/>
                <a:cs typeface="Times New Roman" panose="02020603050405020304" charset="0"/>
                <a:sym typeface="+mn-ea"/>
              </a:rPr>
              <a:t>How to describe </a:t>
            </a:r>
            <a:r>
              <a:rPr lang="en-US" altLang="zh-CN" sz="2400" b="1" i="1" dirty="0">
                <a:solidFill>
                  <a:srgbClr val="FF0000"/>
                </a:solidFill>
                <a:latin typeface="Times New Roman" panose="02020603050405020304" charset="0"/>
                <a:cs typeface="Times New Roman" panose="02020603050405020304" charset="0"/>
                <a:sym typeface="+mn-ea"/>
              </a:rPr>
              <a:t>the</a:t>
            </a:r>
            <a:r>
              <a:rPr lang="en-US" altLang="zh-CN" sz="2400" b="1" i="1" dirty="0">
                <a:solidFill>
                  <a:srgbClr val="1D41D5"/>
                </a:solidFill>
                <a:latin typeface="Times New Roman" panose="02020603050405020304" charset="0"/>
                <a:cs typeface="Times New Roman" panose="02020603050405020304" charset="0"/>
                <a:sym typeface="+mn-ea"/>
              </a:rPr>
              <a:t> </a:t>
            </a:r>
            <a:r>
              <a:rPr lang="en-US" altLang="zh-CN" sz="2400" b="1" i="1" dirty="0">
                <a:solidFill>
                  <a:srgbClr val="FF0000"/>
                </a:solidFill>
                <a:latin typeface="Times New Roman" panose="02020603050405020304" charset="0"/>
                <a:cs typeface="Times New Roman" panose="02020603050405020304" charset="0"/>
                <a:sym typeface="+mn-ea"/>
              </a:rPr>
              <a:t>surroundings</a:t>
            </a:r>
            <a:r>
              <a:rPr lang="en-US" altLang="zh-CN" sz="2400" b="1" i="1" dirty="0">
                <a:solidFill>
                  <a:srgbClr val="1D41D5"/>
                </a:solidFill>
                <a:latin typeface="Times New Roman" panose="02020603050405020304" charset="0"/>
                <a:cs typeface="Times New Roman" panose="02020603050405020304" charset="0"/>
                <a:sym typeface="+mn-ea"/>
              </a:rPr>
              <a:t>?</a:t>
            </a:r>
            <a:endParaRPr lang="en-US" altLang="zh-CN" sz="2400" b="1" i="1" dirty="0">
              <a:solidFill>
                <a:srgbClr val="1D41D5"/>
              </a:solidFill>
              <a:latin typeface="Times New Roman" panose="02020603050405020304" charset="0"/>
              <a:cs typeface="Times New Roman" panose="02020603050405020304" charset="0"/>
            </a:endParaRPr>
          </a:p>
          <a:p>
            <a:pPr indent="0" fontAlgn="auto">
              <a:lnSpc>
                <a:spcPts val="28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dirty="0">
                <a:solidFill>
                  <a:srgbClr val="1D41D5"/>
                </a:solidFill>
                <a:latin typeface="Times New Roman" panose="02020603050405020304" charset="0"/>
                <a:cs typeface="Times New Roman" panose="02020603050405020304" charset="0"/>
                <a:sym typeface="+mn-ea"/>
              </a:rPr>
              <a:t>How to describe </a:t>
            </a:r>
            <a:r>
              <a:rPr lang="en-US" altLang="zh-CN" sz="2400" b="1" i="1" dirty="0">
                <a:solidFill>
                  <a:srgbClr val="FF0000"/>
                </a:solidFill>
                <a:latin typeface="Times New Roman" panose="02020603050405020304" charset="0"/>
                <a:cs typeface="Times New Roman" panose="02020603050405020304" charset="0"/>
                <a:sym typeface="+mn-ea"/>
              </a:rPr>
              <a:t>the</a:t>
            </a:r>
            <a:r>
              <a:rPr lang="en-US" altLang="zh-CN" sz="2400" b="1" i="1" dirty="0">
                <a:solidFill>
                  <a:srgbClr val="1D41D5"/>
                </a:solidFill>
                <a:latin typeface="Times New Roman" panose="02020603050405020304" charset="0"/>
                <a:cs typeface="Times New Roman" panose="02020603050405020304" charset="0"/>
                <a:sym typeface="+mn-ea"/>
              </a:rPr>
              <a:t> </a:t>
            </a:r>
            <a:r>
              <a:rPr lang="en-US" altLang="zh-CN" sz="2400" b="1" i="1" dirty="0">
                <a:solidFill>
                  <a:srgbClr val="FF0000"/>
                </a:solidFill>
                <a:latin typeface="Times New Roman" panose="02020603050405020304" charset="0"/>
                <a:cs typeface="Times New Roman" panose="02020603050405020304" charset="0"/>
                <a:sym typeface="+mn-ea"/>
              </a:rPr>
              <a:t>flying</a:t>
            </a:r>
            <a:r>
              <a:rPr lang="en-US" altLang="zh-CN" sz="2400" b="1" i="1" dirty="0">
                <a:solidFill>
                  <a:srgbClr val="1D41D5"/>
                </a:solidFill>
                <a:latin typeface="Times New Roman" panose="02020603050405020304" charset="0"/>
                <a:cs typeface="Times New Roman" panose="02020603050405020304" charset="0"/>
                <a:sym typeface="+mn-ea"/>
              </a:rPr>
              <a:t> of butterflies?</a:t>
            </a:r>
            <a:endParaRPr lang="en-US" altLang="zh-CN" sz="2400" b="1" i="1" dirty="0">
              <a:solidFill>
                <a:srgbClr val="1D41D5"/>
              </a:solidFill>
              <a:latin typeface="Times New Roman" panose="02020603050405020304" charset="0"/>
              <a:cs typeface="Times New Roman" panose="02020603050405020304" charset="0"/>
            </a:endParaRPr>
          </a:p>
          <a:p>
            <a:pPr indent="0" fontAlgn="auto">
              <a:lnSpc>
                <a:spcPts val="28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dirty="0">
                <a:solidFill>
                  <a:srgbClr val="1D41D5"/>
                </a:solidFill>
                <a:latin typeface="Times New Roman" panose="02020603050405020304" charset="0"/>
                <a:cs typeface="Times New Roman" panose="02020603050405020304" charset="0"/>
              </a:rPr>
              <a:t>How to descirbe her </a:t>
            </a:r>
            <a:r>
              <a:rPr lang="en-US" altLang="zh-CN" sz="2400" b="1" i="1" dirty="0">
                <a:solidFill>
                  <a:srgbClr val="FF0000"/>
                </a:solidFill>
                <a:latin typeface="Times New Roman" panose="02020603050405020304" charset="0"/>
                <a:cs typeface="Times New Roman" panose="02020603050405020304" charset="0"/>
              </a:rPr>
              <a:t>feelings</a:t>
            </a:r>
            <a:r>
              <a:rPr lang="en-US" altLang="zh-CN" sz="2400" b="1" i="1" dirty="0">
                <a:solidFill>
                  <a:srgbClr val="1D41D5"/>
                </a:solidFill>
                <a:latin typeface="Times New Roman" panose="02020603050405020304" charset="0"/>
                <a:cs typeface="Times New Roman" panose="02020603050405020304" charset="0"/>
              </a:rPr>
              <a:t>?</a:t>
            </a:r>
            <a:endParaRPr lang="en-US" altLang="zh-CN" sz="2400" b="1" i="1" dirty="0">
              <a:solidFill>
                <a:srgbClr val="1D41D5"/>
              </a:solidFill>
              <a:latin typeface="Times New Roman" panose="02020603050405020304" charset="0"/>
              <a:cs typeface="Times New Roman" panose="02020603050405020304" charset="0"/>
            </a:endParaRPr>
          </a:p>
        </p:txBody>
      </p:sp>
      <p:sp>
        <p:nvSpPr>
          <p:cNvPr id="3" name="文本框 2"/>
          <p:cNvSpPr txBox="1"/>
          <p:nvPr/>
        </p:nvSpPr>
        <p:spPr>
          <a:xfrm>
            <a:off x="6405245" y="4814570"/>
            <a:ext cx="4862830" cy="1861185"/>
          </a:xfrm>
          <a:prstGeom prst="rect">
            <a:avLst/>
          </a:prstGeom>
          <a:noFill/>
        </p:spPr>
        <p:txBody>
          <a:bodyPr wrap="square" rtlCol="0">
            <a:spAutoFit/>
          </a:bodyPr>
          <a:lstStyle/>
          <a:p>
            <a:pPr indent="0" fontAlgn="auto">
              <a:lnSpc>
                <a:spcPts val="2760"/>
              </a:lnSpc>
            </a:pPr>
            <a:r>
              <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Group 3 &amp; 4: </a:t>
            </a:r>
            <a:endPar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7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a:solidFill>
                  <a:srgbClr val="1D41D5"/>
                </a:solidFill>
                <a:latin typeface="Times New Roman" panose="02020603050405020304" charset="0"/>
                <a:cs typeface="Times New Roman" panose="02020603050405020304" charset="0"/>
              </a:rPr>
              <a:t>How to describe the puppy? </a:t>
            </a:r>
            <a:r>
              <a:rPr lang="en-US" altLang="zh-CN" sz="2400" b="1" i="1">
                <a:solidFill>
                  <a:srgbClr val="FF0000"/>
                </a:solidFill>
                <a:latin typeface="Times New Roman" panose="02020603050405020304" charset="0"/>
                <a:cs typeface="Times New Roman" panose="02020603050405020304" charset="0"/>
              </a:rPr>
              <a:t>(appearance/expression/action) </a:t>
            </a:r>
            <a:r>
              <a:rPr lang="en-US" altLang="zh-CN" sz="2400" b="1" i="1">
                <a:solidFill>
                  <a:srgbClr val="1D41D5"/>
                </a:solidFill>
                <a:latin typeface="Times New Roman" panose="02020603050405020304" charset="0"/>
                <a:cs typeface="Times New Roman" panose="02020603050405020304" charset="0"/>
              </a:rPr>
              <a:t> </a:t>
            </a:r>
            <a:endParaRPr lang="en-US" altLang="zh-CN" sz="2400" b="1" i="1">
              <a:solidFill>
                <a:srgbClr val="1D41D5"/>
              </a:solidFill>
              <a:latin typeface="Times New Roman" panose="02020603050405020304" charset="0"/>
              <a:cs typeface="Times New Roman" panose="02020603050405020304" charset="0"/>
            </a:endParaRPr>
          </a:p>
          <a:p>
            <a:pPr indent="0" fontAlgn="auto">
              <a:lnSpc>
                <a:spcPts val="27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a:solidFill>
                  <a:srgbClr val="1D41D5"/>
                </a:solidFill>
                <a:latin typeface="Times New Roman" panose="02020603050405020304" charset="0"/>
                <a:cs typeface="Times New Roman" panose="02020603050405020304" charset="0"/>
              </a:rPr>
              <a:t>How may you </a:t>
            </a:r>
            <a:r>
              <a:rPr lang="en-US" altLang="zh-CN" sz="2400" b="1" i="1">
                <a:solidFill>
                  <a:srgbClr val="FF0000"/>
                </a:solidFill>
                <a:latin typeface="Times New Roman" panose="02020603050405020304" charset="0"/>
                <a:cs typeface="Times New Roman" panose="02020603050405020304" charset="0"/>
              </a:rPr>
              <a:t>feel </a:t>
            </a:r>
            <a:r>
              <a:rPr lang="en-US" altLang="zh-CN" sz="2400" b="1" i="1">
                <a:solidFill>
                  <a:srgbClr val="1D41D5"/>
                </a:solidFill>
                <a:latin typeface="Times New Roman" panose="02020603050405020304" charset="0"/>
                <a:cs typeface="Times New Roman" panose="02020603050405020304" charset="0"/>
              </a:rPr>
              <a:t>when it touches your hand? </a:t>
            </a:r>
            <a:endParaRPr lang="en-US" altLang="zh-CN" sz="2400" b="1" i="1">
              <a:solidFill>
                <a:srgbClr val="1D41D5"/>
              </a:solidFill>
              <a:latin typeface="Times New Roman" panose="02020603050405020304" charset="0"/>
              <a:cs typeface="Times New Roman" panose="02020603050405020304" charset="0"/>
            </a:endParaRPr>
          </a:p>
        </p:txBody>
      </p:sp>
      <p:sp>
        <p:nvSpPr>
          <p:cNvPr id="7" name="缺角矩形 6"/>
          <p:cNvSpPr/>
          <p:nvPr>
            <p:custDataLst>
              <p:tags r:id="rId2"/>
            </p:custDataLst>
          </p:nvPr>
        </p:nvSpPr>
        <p:spPr>
          <a:xfrm>
            <a:off x="153035" y="146685"/>
            <a:ext cx="1986280" cy="646430"/>
          </a:xfrm>
          <a:prstGeom prst="plaqu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custDataLst>
              <p:tags r:id="rId3"/>
            </p:custDataLst>
          </p:nvPr>
        </p:nvSpPr>
        <p:spPr>
          <a:xfrm>
            <a:off x="289560" y="146685"/>
            <a:ext cx="1713230" cy="583565"/>
          </a:xfrm>
          <a:prstGeom prst="rect">
            <a:avLst/>
          </a:prstGeom>
          <a:noFill/>
        </p:spPr>
        <p:txBody>
          <a:bodyPr wrap="square" rtlCol="0" anchor="t">
            <a:spAutoFit/>
          </a:bodyPr>
          <a:lstStyle/>
          <a:p>
            <a:r>
              <a:rPr lang="en-US" altLang="zh-CN" sz="3200" b="1" dirty="0">
                <a:latin typeface="Times New Roman" panose="02020603050405020304" charset="0"/>
                <a:cs typeface="Times New Roman" panose="02020603050405020304" charset="0"/>
                <a:sym typeface="+mn-ea"/>
              </a:rPr>
              <a:t>Practice</a:t>
            </a:r>
            <a:endParaRPr lang="en-US" altLang="zh-CN" sz="3200" b="1" dirty="0">
              <a:latin typeface="Times New Roman" panose="02020603050405020304" charset="0"/>
              <a:cs typeface="Times New Roman" panose="02020603050405020304" charset="0"/>
              <a:sym typeface="+mn-ea"/>
            </a:endParaRPr>
          </a:p>
        </p:txBody>
      </p:sp>
      <p:pic>
        <p:nvPicPr>
          <p:cNvPr id="9" name="图片 8" descr="2018225207493226"/>
          <p:cNvPicPr>
            <a:picLocks noChangeAspect="1"/>
          </p:cNvPicPr>
          <p:nvPr>
            <p:custDataLst>
              <p:tags r:id="rId4"/>
            </p:custDataLst>
          </p:nvPr>
        </p:nvPicPr>
        <p:blipFill>
          <a:blip r:embed="rId5"/>
          <a:stretch>
            <a:fillRect/>
          </a:stretch>
        </p:blipFill>
        <p:spPr>
          <a:xfrm>
            <a:off x="6311265" y="930910"/>
            <a:ext cx="3915410" cy="3832860"/>
          </a:xfrm>
          <a:prstGeom prst="rect">
            <a:avLst/>
          </a:prstGeom>
        </p:spPr>
      </p:pic>
      <p:pic>
        <p:nvPicPr>
          <p:cNvPr id="12" name="图片 11" descr="微信图片_20230306144906"/>
          <p:cNvPicPr>
            <a:picLocks noChangeAspect="1"/>
          </p:cNvPicPr>
          <p:nvPr>
            <p:custDataLst>
              <p:tags r:id="rId6"/>
            </p:custDataLst>
          </p:nvPr>
        </p:nvPicPr>
        <p:blipFill>
          <a:blip r:embed="rId7"/>
          <a:stretch>
            <a:fillRect/>
          </a:stretch>
        </p:blipFill>
        <p:spPr>
          <a:xfrm>
            <a:off x="1156335" y="2449195"/>
            <a:ext cx="1905635" cy="2314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2"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3" grpId="1"/>
      <p:bldP spid="3"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custDataLst>
              <p:tags r:id="rId1"/>
            </p:custDataLst>
          </p:nvPr>
        </p:nvPicPr>
        <p:blipFill>
          <a:blip r:embed="rId2"/>
          <a:stretch>
            <a:fillRect/>
          </a:stretch>
        </p:blipFill>
        <p:spPr>
          <a:xfrm>
            <a:off x="409575" y="721360"/>
            <a:ext cx="4870450" cy="5526405"/>
          </a:xfrm>
          <a:prstGeom prst="rect">
            <a:avLst/>
          </a:prstGeom>
        </p:spPr>
      </p:pic>
      <p:sp>
        <p:nvSpPr>
          <p:cNvPr id="7" name="文本框 6"/>
          <p:cNvSpPr txBox="1"/>
          <p:nvPr>
            <p:custDataLst>
              <p:tags r:id="rId3"/>
            </p:custDataLst>
          </p:nvPr>
        </p:nvSpPr>
        <p:spPr>
          <a:xfrm>
            <a:off x="5471160" y="1535430"/>
            <a:ext cx="6300470" cy="4030980"/>
          </a:xfrm>
          <a:prstGeom prst="rect">
            <a:avLst/>
          </a:prstGeom>
          <a:noFill/>
        </p:spPr>
        <p:txBody>
          <a:bodyPr wrap="square" rtlCol="0">
            <a:spAutoFit/>
          </a:bodyPr>
          <a:lstStyle/>
          <a:p>
            <a:pPr algn="dist"/>
            <a:r>
              <a:rPr lang="en-US" altLang="zh-CN" sz="3200" b="1" dirty="0">
                <a:latin typeface="Arial" panose="020B0604020202020204" pitchFamily="34" charset="0"/>
                <a:cs typeface="Arial" panose="020B0604020202020204" pitchFamily="34" charset="0"/>
              </a:rPr>
              <a:t>      The little girl is playing with butterflies </a:t>
            </a:r>
            <a:r>
              <a:rPr lang="en-US" altLang="zh-CN" sz="3200" b="1" u="sng" dirty="0">
                <a:solidFill>
                  <a:srgbClr val="FF0000"/>
                </a:solidFill>
                <a:latin typeface="Arial" panose="020B0604020202020204" pitchFamily="34" charset="0"/>
                <a:cs typeface="Arial" panose="020B0604020202020204" pitchFamily="34" charset="0"/>
              </a:rPr>
              <a:t>flapping</a:t>
            </a:r>
            <a:r>
              <a:rPr lang="en-US" altLang="zh-CN" sz="3200" b="1" dirty="0">
                <a:solidFill>
                  <a:schemeClr val="tx1"/>
                </a:solidFill>
                <a:latin typeface="Arial" panose="020B0604020202020204" pitchFamily="34" charset="0"/>
                <a:cs typeface="Arial" panose="020B0604020202020204" pitchFamily="34" charset="0"/>
              </a:rPr>
              <a:t> (</a:t>
            </a:r>
            <a:r>
              <a:rPr lang="zh-CN" altLang="en-US" sz="3200" b="1" dirty="0">
                <a:solidFill>
                  <a:schemeClr val="tx1"/>
                </a:solidFill>
                <a:latin typeface="Arial" panose="020B0604020202020204" pitchFamily="34" charset="0"/>
                <a:cs typeface="Arial" panose="020B0604020202020204" pitchFamily="34" charset="0"/>
              </a:rPr>
              <a:t>拟声</a:t>
            </a:r>
            <a:r>
              <a:rPr lang="en-US" altLang="zh-CN" sz="3200" b="1" dirty="0">
                <a:solidFill>
                  <a:schemeClr val="tx1"/>
                </a:solidFill>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around her slow</a:t>
            </a:r>
            <a:r>
              <a:rPr lang="en-US" altLang="zh-CN" sz="3200" b="1" u="sng" dirty="0">
                <a:solidFill>
                  <a:srgbClr val="FF0000"/>
                </a:solidFill>
                <a:latin typeface="Arial" panose="020B0604020202020204" pitchFamily="34" charset="0"/>
                <a:cs typeface="Arial" panose="020B0604020202020204" pitchFamily="34" charset="0"/>
              </a:rPr>
              <a:t>ly</a:t>
            </a:r>
            <a:r>
              <a:rPr lang="en-US" altLang="zh-CN" sz="3200" b="1" dirty="0">
                <a:solidFill>
                  <a:srgbClr val="FF0000"/>
                </a:solidFill>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and graceful</a:t>
            </a:r>
            <a:r>
              <a:rPr lang="en-US" altLang="zh-CN" sz="3200" b="1" u="sng" dirty="0">
                <a:solidFill>
                  <a:srgbClr val="FF0000"/>
                </a:solidFill>
                <a:latin typeface="Arial" panose="020B0604020202020204" pitchFamily="34" charset="0"/>
                <a:cs typeface="Arial" panose="020B0604020202020204" pitchFamily="34" charset="0"/>
              </a:rPr>
              <a:t>ly</a:t>
            </a:r>
            <a:r>
              <a:rPr lang="en-US" altLang="zh-CN" sz="3200" b="1" dirty="0">
                <a:solidFill>
                  <a:schemeClr val="tx1"/>
                </a:solidFill>
                <a:latin typeface="Arial" panose="020B0604020202020204" pitchFamily="34" charset="0"/>
                <a:cs typeface="Arial" panose="020B0604020202020204" pitchFamily="34" charset="0"/>
              </a:rPr>
              <a:t>(</a:t>
            </a:r>
            <a:r>
              <a:rPr lang="zh-CN" altLang="en-US" sz="3200" b="1" dirty="0">
                <a:solidFill>
                  <a:schemeClr val="tx1"/>
                </a:solidFill>
                <a:latin typeface="Arial" panose="020B0604020202020204" pitchFamily="34" charset="0"/>
                <a:cs typeface="Arial" panose="020B0604020202020204" pitchFamily="34" charset="0"/>
              </a:rPr>
              <a:t>尾韵</a:t>
            </a:r>
            <a:r>
              <a:rPr lang="en-US" altLang="zh-CN" sz="3200" b="1" dirty="0">
                <a:solidFill>
                  <a:schemeClr val="tx1"/>
                </a:solidFill>
                <a:latin typeface="Arial" panose="020B0604020202020204" pitchFamily="34" charset="0"/>
                <a:cs typeface="Arial" panose="020B0604020202020204" pitchFamily="34" charset="0"/>
              </a:rPr>
              <a:t>).</a:t>
            </a:r>
            <a:r>
              <a:rPr lang="en-US" altLang="zh-CN" sz="3200" b="1" dirty="0">
                <a:solidFill>
                  <a:srgbClr val="1D41D5"/>
                </a:solidFill>
                <a:latin typeface="Arial" panose="020B0604020202020204" pitchFamily="34" charset="0"/>
                <a:cs typeface="Arial" panose="020B0604020202020204" pitchFamily="34" charset="0"/>
              </a:rPr>
              <a:t> </a:t>
            </a:r>
            <a:r>
              <a:rPr lang="en-US" altLang="zh-CN" sz="3200" b="1" dirty="0">
                <a:solidFill>
                  <a:schemeClr val="tx1"/>
                </a:solidFill>
                <a:latin typeface="Arial" panose="020B0604020202020204" pitchFamily="34" charset="0"/>
                <a:cs typeface="Arial" panose="020B0604020202020204" pitchFamily="34" charset="0"/>
              </a:rPr>
              <a:t>A </a:t>
            </a:r>
            <a:r>
              <a:rPr lang="en-US" altLang="zh-CN" sz="3200" b="1" u="sng" dirty="0">
                <a:solidFill>
                  <a:srgbClr val="FF0000"/>
                </a:solidFill>
                <a:latin typeface="Arial" panose="020B0604020202020204" pitchFamily="34" charset="0"/>
                <a:cs typeface="Arial" panose="020B0604020202020204" pitchFamily="34" charset="0"/>
              </a:rPr>
              <a:t>br</a:t>
            </a:r>
            <a:r>
              <a:rPr lang="en-US" altLang="zh-CN" sz="3200" b="1" dirty="0">
                <a:solidFill>
                  <a:schemeClr val="tx1"/>
                </a:solidFill>
                <a:latin typeface="Arial" panose="020B0604020202020204" pitchFamily="34" charset="0"/>
                <a:cs typeface="Arial" panose="020B0604020202020204" pitchFamily="34" charset="0"/>
              </a:rPr>
              <a:t>eeze </a:t>
            </a:r>
            <a:r>
              <a:rPr lang="en-US" altLang="zh-CN" sz="3200" b="1" u="sng" dirty="0">
                <a:solidFill>
                  <a:srgbClr val="FF0000"/>
                </a:solidFill>
                <a:latin typeface="Arial" panose="020B0604020202020204" pitchFamily="34" charset="0"/>
                <a:cs typeface="Arial" panose="020B0604020202020204" pitchFamily="34" charset="0"/>
              </a:rPr>
              <a:t>br</a:t>
            </a:r>
            <a:r>
              <a:rPr lang="en-US" altLang="zh-CN" sz="3200" b="1" dirty="0">
                <a:solidFill>
                  <a:schemeClr val="tx1"/>
                </a:solidFill>
                <a:latin typeface="Arial" panose="020B0604020202020204" pitchFamily="34" charset="0"/>
                <a:cs typeface="Arial" panose="020B0604020202020204" pitchFamily="34" charset="0"/>
              </a:rPr>
              <a:t>ings (</a:t>
            </a:r>
            <a:r>
              <a:rPr lang="zh-CN" altLang="en-US" sz="3200" b="1" dirty="0">
                <a:solidFill>
                  <a:schemeClr val="tx1"/>
                </a:solidFill>
                <a:latin typeface="Arial" panose="020B0604020202020204" pitchFamily="34" charset="0"/>
                <a:cs typeface="Arial" panose="020B0604020202020204" pitchFamily="34" charset="0"/>
              </a:rPr>
              <a:t>头韵</a:t>
            </a:r>
            <a:r>
              <a:rPr lang="en-US" altLang="zh-CN" sz="3200" b="1" dirty="0">
                <a:solidFill>
                  <a:schemeClr val="tx1"/>
                </a:solidFill>
                <a:latin typeface="Arial" panose="020B0604020202020204" pitchFamily="34" charset="0"/>
                <a:cs typeface="Arial" panose="020B0604020202020204" pitchFamily="34" charset="0"/>
              </a:rPr>
              <a:t>) the </a:t>
            </a:r>
            <a:r>
              <a:rPr lang="en-US" altLang="zh-CN" sz="3200" b="1" u="sng" dirty="0">
                <a:solidFill>
                  <a:srgbClr val="FF0000"/>
                </a:solidFill>
                <a:latin typeface="Arial" panose="020B0604020202020204" pitchFamily="34" charset="0"/>
                <a:cs typeface="Arial" panose="020B0604020202020204" pitchFamily="34" charset="0"/>
              </a:rPr>
              <a:t>s</a:t>
            </a:r>
            <a:r>
              <a:rPr lang="en-US" altLang="zh-CN" sz="3200" b="1" dirty="0">
                <a:solidFill>
                  <a:schemeClr val="tx1"/>
                </a:solidFill>
                <a:latin typeface="Arial" panose="020B0604020202020204" pitchFamily="34" charset="0"/>
                <a:cs typeface="Arial" panose="020B0604020202020204" pitchFamily="34" charset="0"/>
              </a:rPr>
              <a:t>weet </a:t>
            </a:r>
            <a:r>
              <a:rPr lang="en-US" altLang="zh-CN" sz="3200" b="1" u="sng" dirty="0">
                <a:solidFill>
                  <a:srgbClr val="FF0000"/>
                </a:solidFill>
                <a:latin typeface="Arial" panose="020B0604020202020204" pitchFamily="34" charset="0"/>
                <a:cs typeface="Arial" panose="020B0604020202020204" pitchFamily="34" charset="0"/>
              </a:rPr>
              <a:t>s</a:t>
            </a:r>
            <a:r>
              <a:rPr lang="en-US" altLang="zh-CN" sz="3200" b="1" dirty="0">
                <a:solidFill>
                  <a:schemeClr val="tx1"/>
                </a:solidFill>
                <a:latin typeface="Arial" panose="020B0604020202020204" pitchFamily="34" charset="0"/>
                <a:cs typeface="Arial" panose="020B0604020202020204" pitchFamily="34" charset="0"/>
              </a:rPr>
              <a:t>mell (</a:t>
            </a:r>
            <a:r>
              <a:rPr lang="zh-CN" altLang="en-US" sz="3200" b="1" dirty="0">
                <a:solidFill>
                  <a:schemeClr val="tx1"/>
                </a:solidFill>
                <a:latin typeface="Arial" panose="020B0604020202020204" pitchFamily="34" charset="0"/>
                <a:cs typeface="Arial" panose="020B0604020202020204" pitchFamily="34" charset="0"/>
              </a:rPr>
              <a:t>头韵</a:t>
            </a:r>
            <a:r>
              <a:rPr lang="en-US" altLang="zh-CN" sz="3200" b="1" dirty="0">
                <a:solidFill>
                  <a:schemeClr val="tx1"/>
                </a:solidFill>
                <a:latin typeface="Arial" panose="020B0604020202020204" pitchFamily="34" charset="0"/>
                <a:cs typeface="Arial" panose="020B0604020202020204" pitchFamily="34" charset="0"/>
              </a:rPr>
              <a:t>) of flowers to them, spreading her </a:t>
            </a:r>
            <a:r>
              <a:rPr lang="en-US" altLang="zh-CN" sz="3200" b="1" u="sng" dirty="0">
                <a:solidFill>
                  <a:srgbClr val="FF0000"/>
                </a:solidFill>
                <a:latin typeface="Arial" panose="020B0604020202020204" pitchFamily="34" charset="0"/>
                <a:cs typeface="Arial" panose="020B0604020202020204" pitchFamily="34" charset="0"/>
              </a:rPr>
              <a:t>giggles/tinkling laugh</a:t>
            </a:r>
            <a:r>
              <a:rPr lang="en-US" altLang="zh-CN" sz="3200" b="1" dirty="0">
                <a:solidFill>
                  <a:schemeClr val="tx1"/>
                </a:solidFill>
                <a:latin typeface="Arial" panose="020B0604020202020204" pitchFamily="34" charset="0"/>
                <a:cs typeface="Arial" panose="020B0604020202020204" pitchFamily="34" charset="0"/>
              </a:rPr>
              <a:t>(</a:t>
            </a:r>
            <a:r>
              <a:rPr lang="zh-CN" altLang="en-US" sz="3200" b="1" dirty="0">
                <a:solidFill>
                  <a:schemeClr val="tx1"/>
                </a:solidFill>
                <a:latin typeface="Arial" panose="020B0604020202020204" pitchFamily="34" charset="0"/>
                <a:cs typeface="Arial" panose="020B0604020202020204" pitchFamily="34" charset="0"/>
              </a:rPr>
              <a:t>拟声</a:t>
            </a:r>
            <a:r>
              <a:rPr lang="en-US" altLang="zh-CN" sz="3200" b="1" dirty="0">
                <a:solidFill>
                  <a:schemeClr val="tx1"/>
                </a:solidFill>
                <a:latin typeface="Arial" panose="020B0604020202020204" pitchFamily="34" charset="0"/>
                <a:cs typeface="Arial" panose="020B0604020202020204" pitchFamily="34" charset="0"/>
              </a:rPr>
              <a:t>)far away.  </a:t>
            </a:r>
            <a:endParaRPr lang="en-US" altLang="zh-CN" sz="32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5253990" y="2152015"/>
            <a:ext cx="6282055" cy="3046095"/>
          </a:xfrm>
          <a:prstGeom prst="rect">
            <a:avLst/>
          </a:prstGeom>
          <a:noFill/>
        </p:spPr>
        <p:txBody>
          <a:bodyPr wrap="square" rtlCol="0">
            <a:spAutoFit/>
          </a:bodyPr>
          <a:lstStyle/>
          <a:p>
            <a:pPr algn="dist"/>
            <a:r>
              <a:rPr lang="en-US" altLang="zh-CN" sz="3200" b="1" dirty="0">
                <a:latin typeface="Arial" panose="020B0604020202020204" pitchFamily="34" charset="0"/>
                <a:cs typeface="Arial" panose="020B0604020202020204" pitchFamily="34" charset="0"/>
              </a:rPr>
              <a:t>My </a:t>
            </a:r>
            <a:r>
              <a:rPr lang="en-US" altLang="zh-CN" sz="3200" b="1" u="sng" dirty="0">
                <a:solidFill>
                  <a:srgbClr val="FF0000"/>
                </a:solidFill>
                <a:latin typeface="Arial" panose="020B0604020202020204" pitchFamily="34" charset="0"/>
                <a:cs typeface="Arial" panose="020B0604020202020204" pitchFamily="34" charset="0"/>
              </a:rPr>
              <a:t>f</a:t>
            </a:r>
            <a:r>
              <a:rPr lang="en-US" altLang="zh-CN" sz="3200" b="1" dirty="0">
                <a:latin typeface="Arial" panose="020B0604020202020204" pitchFamily="34" charset="0"/>
                <a:cs typeface="Arial" panose="020B0604020202020204" pitchFamily="34" charset="0"/>
              </a:rPr>
              <a:t>urry </a:t>
            </a:r>
            <a:r>
              <a:rPr lang="en-US" altLang="zh-CN" sz="3200" b="1" u="sng" dirty="0">
                <a:solidFill>
                  <a:srgbClr val="FF0000"/>
                </a:solidFill>
                <a:latin typeface="Arial" panose="020B0604020202020204" pitchFamily="34" charset="0"/>
                <a:cs typeface="Arial" panose="020B0604020202020204" pitchFamily="34" charset="0"/>
              </a:rPr>
              <a:t>f</a:t>
            </a:r>
            <a:r>
              <a:rPr lang="en-US" altLang="zh-CN" sz="3200" b="1" dirty="0">
                <a:latin typeface="Arial" panose="020B0604020202020204" pitchFamily="34" charset="0"/>
                <a:cs typeface="Arial" panose="020B0604020202020204" pitchFamily="34" charset="0"/>
              </a:rPr>
              <a:t>riend (</a:t>
            </a:r>
            <a:r>
              <a:rPr lang="zh-CN" altLang="en-US" sz="3200" b="1" dirty="0">
                <a:latin typeface="Arial" panose="020B0604020202020204" pitchFamily="34" charset="0"/>
                <a:cs typeface="Arial" panose="020B0604020202020204" pitchFamily="34" charset="0"/>
              </a:rPr>
              <a:t>头韵</a:t>
            </a:r>
            <a:r>
              <a:rPr lang="en-US" altLang="zh-CN" sz="3200" b="1" dirty="0">
                <a:latin typeface="Arial" panose="020B0604020202020204" pitchFamily="34" charset="0"/>
                <a:cs typeface="Arial" panose="020B0604020202020204" pitchFamily="34" charset="0"/>
              </a:rPr>
              <a:t>) picks up its ears and looks at me with the </a:t>
            </a:r>
            <a:r>
              <a:rPr lang="en-US" altLang="zh-CN" sz="3200" b="1" u="sng" dirty="0">
                <a:solidFill>
                  <a:srgbClr val="FF0000"/>
                </a:solidFill>
                <a:latin typeface="Arial" panose="020B0604020202020204" pitchFamily="34" charset="0"/>
                <a:cs typeface="Arial" panose="020B0604020202020204" pitchFamily="34" charset="0"/>
              </a:rPr>
              <a:t>b</a:t>
            </a:r>
            <a:r>
              <a:rPr lang="en-US" altLang="zh-CN" sz="3200" b="1" dirty="0">
                <a:latin typeface="Arial" panose="020B0604020202020204" pitchFamily="34" charset="0"/>
                <a:cs typeface="Arial" panose="020B0604020202020204" pitchFamily="34" charset="0"/>
              </a:rPr>
              <a:t>right </a:t>
            </a:r>
            <a:r>
              <a:rPr lang="en-US" altLang="zh-CN" sz="3200" b="1" u="sng" dirty="0">
                <a:solidFill>
                  <a:srgbClr val="FF0000"/>
                </a:solidFill>
                <a:latin typeface="Arial" panose="020B0604020202020204" pitchFamily="34" charset="0"/>
                <a:cs typeface="Arial" panose="020B0604020202020204" pitchFamily="34" charset="0"/>
              </a:rPr>
              <a:t>bl</a:t>
            </a:r>
            <a:r>
              <a:rPr lang="en-US" altLang="zh-CN" sz="3200" b="1" dirty="0">
                <a:latin typeface="Arial" panose="020B0604020202020204" pitchFamily="34" charset="0"/>
                <a:cs typeface="Arial" panose="020B0604020202020204" pitchFamily="34" charset="0"/>
              </a:rPr>
              <a:t>ack eyes, </a:t>
            </a:r>
            <a:r>
              <a:rPr lang="en-US" altLang="zh-CN" sz="3200" b="1" u="sng" dirty="0">
                <a:solidFill>
                  <a:srgbClr val="FF0000"/>
                </a:solidFill>
                <a:latin typeface="Arial" panose="020B0604020202020204" pitchFamily="34" charset="0"/>
                <a:cs typeface="Arial" panose="020B0604020202020204" pitchFamily="34" charset="0"/>
              </a:rPr>
              <a:t>bl</a:t>
            </a:r>
            <a:r>
              <a:rPr lang="en-US" altLang="zh-CN" sz="3200" b="1" dirty="0">
                <a:latin typeface="Arial" panose="020B0604020202020204" pitchFamily="34" charset="0"/>
                <a:cs typeface="Arial" panose="020B0604020202020204" pitchFamily="34" charset="0"/>
              </a:rPr>
              <a:t>inking </a:t>
            </a:r>
            <a:r>
              <a:rPr lang="en-US" altLang="zh-CN" sz="3200" b="1" dirty="0">
                <a:latin typeface="Arial" panose="020B0604020202020204" pitchFamily="34" charset="0"/>
                <a:cs typeface="Arial" panose="020B0604020202020204" pitchFamily="34" charset="0"/>
                <a:sym typeface="+mn-ea"/>
              </a:rPr>
              <a:t>(</a:t>
            </a:r>
            <a:r>
              <a:rPr lang="zh-CN" altLang="en-US" sz="3200" b="1" dirty="0">
                <a:latin typeface="Arial" panose="020B0604020202020204" pitchFamily="34" charset="0"/>
                <a:cs typeface="Arial" panose="020B0604020202020204" pitchFamily="34" charset="0"/>
                <a:sym typeface="+mn-ea"/>
              </a:rPr>
              <a:t>头韵</a:t>
            </a:r>
            <a:r>
              <a:rPr lang="en-US" altLang="zh-CN" sz="3200" b="1" dirty="0">
                <a:latin typeface="Arial" panose="020B0604020202020204" pitchFamily="34" charset="0"/>
                <a:cs typeface="Arial" panose="020B0604020202020204" pitchFamily="34" charset="0"/>
                <a:sym typeface="+mn-ea"/>
              </a:rPr>
              <a:t>)</a:t>
            </a:r>
            <a:r>
              <a:rPr lang="en-US" altLang="zh-CN" sz="3200" b="1" dirty="0">
                <a:latin typeface="Arial" panose="020B0604020202020204" pitchFamily="34" charset="0"/>
                <a:cs typeface="Arial" panose="020B0604020202020204" pitchFamily="34" charset="0"/>
              </a:rPr>
              <a:t> as if they can speak. The </a:t>
            </a:r>
            <a:r>
              <a:rPr lang="en-US" altLang="zh-CN" sz="3200" b="1" dirty="0">
                <a:solidFill>
                  <a:schemeClr val="tx1"/>
                </a:solidFill>
                <a:latin typeface="Arial" panose="020B0604020202020204" pitchFamily="34" charset="0"/>
                <a:cs typeface="Arial" panose="020B0604020202020204" pitchFamily="34" charset="0"/>
                <a:sym typeface="+mn-ea"/>
              </a:rPr>
              <a:t>c</a:t>
            </a:r>
            <a:r>
              <a:rPr lang="en-US" altLang="zh-CN" sz="3200" b="1" dirty="0">
                <a:latin typeface="Arial" panose="020B0604020202020204" pitchFamily="34" charset="0"/>
                <a:cs typeface="Arial" panose="020B0604020202020204" pitchFamily="34" charset="0"/>
                <a:sym typeface="+mn-ea"/>
              </a:rPr>
              <a:t>ute small </a:t>
            </a:r>
            <a:r>
              <a:rPr lang="en-US" altLang="zh-CN" sz="3200" b="1" dirty="0">
                <a:solidFill>
                  <a:schemeClr val="tx1"/>
                </a:solidFill>
                <a:latin typeface="Arial" panose="020B0604020202020204" pitchFamily="34" charset="0"/>
                <a:cs typeface="Arial" panose="020B0604020202020204" pitchFamily="34" charset="0"/>
              </a:rPr>
              <a:t>c</a:t>
            </a:r>
            <a:r>
              <a:rPr lang="en-US" altLang="zh-CN" sz="3200" b="1" dirty="0">
                <a:latin typeface="Arial" panose="020B0604020202020204" pitchFamily="34" charset="0"/>
                <a:cs typeface="Arial" panose="020B0604020202020204" pitchFamily="34" charset="0"/>
              </a:rPr>
              <a:t>reature </a:t>
            </a:r>
            <a:r>
              <a:rPr lang="en-US" altLang="zh-CN" sz="3200" b="1" u="sng" dirty="0">
                <a:solidFill>
                  <a:srgbClr val="FF0000"/>
                </a:solidFill>
                <a:latin typeface="Arial" panose="020B0604020202020204" pitchFamily="34" charset="0"/>
                <a:cs typeface="Arial" panose="020B0604020202020204" pitchFamily="34" charset="0"/>
              </a:rPr>
              <a:t>touched my hand as well as my heart </a:t>
            </a:r>
            <a:r>
              <a:rPr lang="en-US" altLang="zh-CN" sz="3200" b="1" dirty="0">
                <a:solidFill>
                  <a:schemeClr val="tx1"/>
                </a:solidFill>
                <a:latin typeface="Arial" panose="020B0604020202020204" pitchFamily="34" charset="0"/>
                <a:cs typeface="Arial" panose="020B0604020202020204" pitchFamily="34" charset="0"/>
              </a:rPr>
              <a:t>(</a:t>
            </a:r>
            <a:r>
              <a:rPr lang="zh-CN" altLang="en-US" sz="3200" b="1" dirty="0">
                <a:solidFill>
                  <a:schemeClr val="tx1"/>
                </a:solidFill>
                <a:latin typeface="Arial" panose="020B0604020202020204" pitchFamily="34" charset="0"/>
                <a:cs typeface="Arial" panose="020B0604020202020204" pitchFamily="34" charset="0"/>
              </a:rPr>
              <a:t>轭式</a:t>
            </a:r>
            <a:r>
              <a:rPr lang="en-US" altLang="zh-CN" sz="3200" b="1" dirty="0">
                <a:solidFill>
                  <a:schemeClr val="tx1"/>
                </a:solidFill>
                <a:latin typeface="Arial" panose="020B0604020202020204" pitchFamily="34" charset="0"/>
                <a:cs typeface="Arial" panose="020B0604020202020204" pitchFamily="34" charset="0"/>
              </a:rPr>
              <a:t>)</a:t>
            </a:r>
            <a:r>
              <a:rPr lang="en-US" altLang="zh-CN" sz="3200" b="1" dirty="0">
                <a:latin typeface="Arial" panose="020B0604020202020204" pitchFamily="34" charset="0"/>
                <a:cs typeface="Arial" panose="020B0604020202020204" pitchFamily="34" charset="0"/>
              </a:rPr>
              <a:t>. </a:t>
            </a:r>
            <a:endParaRPr lang="en-US" altLang="zh-CN" sz="3200" b="1" dirty="0">
              <a:latin typeface="Arial" panose="020B0604020202020204" pitchFamily="34" charset="0"/>
              <a:cs typeface="Arial" panose="020B0604020202020204" pitchFamily="34" charset="0"/>
            </a:endParaRPr>
          </a:p>
        </p:txBody>
      </p:sp>
      <p:pic>
        <p:nvPicPr>
          <p:cNvPr id="2" name="图片 1" descr="2018225207493226"/>
          <p:cNvPicPr>
            <a:picLocks noChangeAspect="1"/>
          </p:cNvPicPr>
          <p:nvPr>
            <p:custDataLst>
              <p:tags r:id="rId2"/>
            </p:custDataLst>
          </p:nvPr>
        </p:nvPicPr>
        <p:blipFill>
          <a:blip r:embed="rId3"/>
          <a:stretch>
            <a:fillRect/>
          </a:stretch>
        </p:blipFill>
        <p:spPr>
          <a:xfrm>
            <a:off x="494665" y="1367790"/>
            <a:ext cx="4572000" cy="42887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custDataLst>
              <p:tags r:id="rId1"/>
            </p:custDataLst>
          </p:nvPr>
        </p:nvPicPr>
        <p:blipFill>
          <a:blip r:embed="rId2"/>
          <a:stretch>
            <a:fillRect/>
          </a:stretch>
        </p:blipFill>
        <p:spPr>
          <a:xfrm>
            <a:off x="10229850" y="5422900"/>
            <a:ext cx="1962150" cy="1435100"/>
          </a:xfrm>
          <a:prstGeom prst="rect">
            <a:avLst/>
          </a:prstGeom>
          <a:noFill/>
          <a:ln w="9525">
            <a:noFill/>
          </a:ln>
        </p:spPr>
      </p:pic>
      <p:sp>
        <p:nvSpPr>
          <p:cNvPr id="6" name="缺角矩形 5"/>
          <p:cNvSpPr/>
          <p:nvPr/>
        </p:nvSpPr>
        <p:spPr>
          <a:xfrm>
            <a:off x="234950" y="113030"/>
            <a:ext cx="3066415" cy="646430"/>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custDataLst>
              <p:tags r:id="rId3"/>
            </p:custDataLst>
          </p:nvPr>
        </p:nvSpPr>
        <p:spPr>
          <a:xfrm>
            <a:off x="310832" y="143857"/>
            <a:ext cx="3300730" cy="584775"/>
          </a:xfrm>
          <a:prstGeom prst="rect">
            <a:avLst/>
          </a:prstGeom>
          <a:noFill/>
        </p:spPr>
        <p:txBody>
          <a:bodyPr wrap="square" rtlCol="0">
            <a:spAutoFit/>
          </a:bodyPr>
          <a:lstStyle/>
          <a:p>
            <a:r>
              <a:rPr lang="en-US" altLang="zh-CN" sz="3200" b="1" i="1" dirty="0">
                <a:solidFill>
                  <a:srgbClr val="1D41D5"/>
                </a:solidFill>
                <a:latin typeface="Arial" panose="020B0604020202020204" pitchFamily="34" charset="0"/>
                <a:cs typeface="Arial" panose="020B0604020202020204" pitchFamily="34" charset="0"/>
              </a:rPr>
              <a:t>Consolidation</a:t>
            </a:r>
            <a:endParaRPr lang="en-US" altLang="zh-CN" sz="3200" b="1" i="1" dirty="0">
              <a:solidFill>
                <a:srgbClr val="1D41D5"/>
              </a:solidFill>
              <a:latin typeface="Arial" panose="020B0604020202020204" pitchFamily="34" charset="0"/>
              <a:cs typeface="Arial" panose="020B0604020202020204" pitchFamily="34" charset="0"/>
            </a:endParaRPr>
          </a:p>
        </p:txBody>
      </p:sp>
      <p:sp>
        <p:nvSpPr>
          <p:cNvPr id="3" name="文本框 2"/>
          <p:cNvSpPr txBox="1"/>
          <p:nvPr>
            <p:custDataLst>
              <p:tags r:id="rId4"/>
            </p:custDataLst>
          </p:nvPr>
        </p:nvSpPr>
        <p:spPr>
          <a:xfrm>
            <a:off x="3300730" y="206375"/>
            <a:ext cx="8790940" cy="553085"/>
          </a:xfrm>
          <a:prstGeom prst="rect">
            <a:avLst/>
          </a:prstGeom>
          <a:noFill/>
        </p:spPr>
        <p:txBody>
          <a:bodyPr wrap="square" rtlCol="0">
            <a:spAutoFit/>
          </a:bodyPr>
          <a:lstStyle/>
          <a:p>
            <a:r>
              <a:rPr lang="en-US" altLang="zh-CN" sz="3000" b="1" i="1" dirty="0">
                <a:solidFill>
                  <a:schemeClr val="tx1"/>
                </a:solidFill>
                <a:latin typeface="Times New Roman" panose="02020603050405020304" charset="0"/>
                <a:cs typeface="Times New Roman" panose="02020603050405020304" charset="0"/>
                <a:sym typeface="+mn-ea"/>
              </a:rPr>
              <a:t>Polish para2, </a:t>
            </a:r>
            <a:r>
              <a:rPr lang="en-US" altLang="zh-CN" sz="3000" b="1" i="1" u="sng" dirty="0">
                <a:solidFill>
                  <a:srgbClr val="FF0000"/>
                </a:solidFill>
                <a:latin typeface="Times New Roman" panose="02020603050405020304" charset="0"/>
                <a:cs typeface="Times New Roman" panose="02020603050405020304" charset="0"/>
                <a:sym typeface="+mn-ea"/>
              </a:rPr>
              <a:t>making good use of rhetorical devices</a:t>
            </a:r>
            <a:r>
              <a:rPr lang="en-US" altLang="zh-CN" sz="3000" b="1" i="1" dirty="0">
                <a:solidFill>
                  <a:schemeClr val="tx1"/>
                </a:solidFill>
                <a:latin typeface="Times New Roman" panose="02020603050405020304" charset="0"/>
                <a:cs typeface="Times New Roman" panose="02020603050405020304" charset="0"/>
                <a:sym typeface="+mn-ea"/>
              </a:rPr>
              <a:t>. </a:t>
            </a:r>
            <a:endParaRPr lang="en-US" altLang="zh-CN" sz="3000" b="1" i="1" dirty="0">
              <a:solidFill>
                <a:schemeClr val="tx1"/>
              </a:solidFill>
              <a:latin typeface="Times New Roman" panose="02020603050405020304" charset="0"/>
              <a:cs typeface="Times New Roman" panose="02020603050405020304" charset="0"/>
              <a:sym typeface="+mn-ea"/>
            </a:endParaRPr>
          </a:p>
        </p:txBody>
      </p:sp>
      <p:sp>
        <p:nvSpPr>
          <p:cNvPr id="100" name="文本框 99"/>
          <p:cNvSpPr txBox="1"/>
          <p:nvPr>
            <p:custDataLst>
              <p:tags r:id="rId5"/>
            </p:custDataLst>
          </p:nvPr>
        </p:nvSpPr>
        <p:spPr>
          <a:xfrm>
            <a:off x="234950" y="844550"/>
            <a:ext cx="11523345" cy="5631180"/>
          </a:xfrm>
          <a:prstGeom prst="rect">
            <a:avLst/>
          </a:prstGeom>
          <a:noFill/>
          <a:ln w="9525">
            <a:noFill/>
          </a:ln>
        </p:spPr>
        <p:txBody>
          <a:bodyPr wrap="square">
            <a:spAutoFit/>
          </a:bodyPr>
          <a:lstStyle/>
          <a:p>
            <a:pPr indent="266065"/>
            <a:r>
              <a:rPr lang="en-US" b="0">
                <a:latin typeface="Times New Roman" panose="02020603050405020304" charset="0"/>
              </a:rPr>
              <a:t>I was invited to a cookout on an old friend's farm in western Washington. I parked my car outside the farm and walked past a milking house which had apparently not been used in many years. A noise at a window caught my attention, so I entered it. It was a hummingbird (</a:t>
            </a:r>
            <a:r>
              <a:rPr lang="zh-CN" b="0">
                <a:ea typeface="宋体" panose="02010600030101010101" pitchFamily="2" charset="-122"/>
              </a:rPr>
              <a:t>蜂鸟</a:t>
            </a:r>
            <a:r>
              <a:rPr lang="en-US" b="0">
                <a:latin typeface="Times New Roman" panose="02020603050405020304" charset="0"/>
              </a:rPr>
              <a:t>), desperately trying to escape. She was covered in spider-webs(</a:t>
            </a:r>
            <a:r>
              <a:rPr lang="zh-CN" b="0">
                <a:ea typeface="宋体" panose="02010600030101010101" pitchFamily="2" charset="-122"/>
              </a:rPr>
              <a:t>蛛网</a:t>
            </a:r>
            <a:r>
              <a:rPr lang="en-US" b="0">
                <a:latin typeface="Times New Roman" panose="02020603050405020304" charset="0"/>
              </a:rPr>
              <a:t>) and was barely able to move her wings. She ceased her struggle the instant I picked her up.</a:t>
            </a:r>
            <a:endParaRPr lang="en-US" b="0">
              <a:latin typeface="Times New Roman" panose="02020603050405020304" charset="0"/>
            </a:endParaRPr>
          </a:p>
          <a:p>
            <a:pPr indent="266065"/>
            <a:r>
              <a:rPr lang="en-US" b="0">
                <a:latin typeface="Times New Roman" panose="02020603050405020304" charset="0"/>
              </a:rPr>
              <a:t>With the bird in my cupped hand, I looked around to see how she had gotten in. The broken window glass was the likely answer. I stuffed a piece of cloth into the hole and took her outside, closing the door securely behind me.</a:t>
            </a:r>
            <a:endParaRPr lang="en-US" b="0">
              <a:latin typeface="Times New Roman" panose="02020603050405020304" charset="0"/>
            </a:endParaRPr>
          </a:p>
          <a:p>
            <a:pPr indent="266065"/>
            <a:r>
              <a:rPr lang="en-US" b="0">
                <a:latin typeface="Times New Roman" panose="02020603050405020304" charset="0"/>
              </a:rPr>
              <a:t>When I opened my hand, the bird did not fly away; she sat looking at me with her bright eyes. I removed the sticky spider-webs that covered her head and wings. Still, she made no attempt to fly. Perhaps she had been struggling against the window too long and was too tired? Or too thirsty?</a:t>
            </a:r>
            <a:endParaRPr lang="en-US" b="0">
              <a:latin typeface="Times New Roman" panose="02020603050405020304" charset="0"/>
            </a:endParaRPr>
          </a:p>
          <a:p>
            <a:pPr indent="266065"/>
            <a:r>
              <a:rPr lang="en-US" b="0">
                <a:latin typeface="Times New Roman" panose="02020603050405020304" charset="0"/>
              </a:rPr>
              <a:t>As I carried her up the blackberry-lined path toward my car where I kept a water bottle, she began to move. I stopped, and she soon took wing but did not immediately fly away.</a:t>
            </a:r>
            <a:endParaRPr lang="en-US" b="0">
              <a:latin typeface="Times New Roman" panose="02020603050405020304" charset="0"/>
            </a:endParaRPr>
          </a:p>
          <a:p>
            <a:pPr indent="266065"/>
            <a:r>
              <a:rPr lang="en-US" b="0">
                <a:latin typeface="Times New Roman" panose="02020603050405020304" charset="0"/>
              </a:rPr>
              <a:t>Hovering( </a:t>
            </a:r>
            <a:r>
              <a:rPr lang="zh-CN" b="0">
                <a:ea typeface="宋体" panose="02010600030101010101" pitchFamily="2" charset="-122"/>
              </a:rPr>
              <a:t>悬停</a:t>
            </a:r>
            <a:r>
              <a:rPr lang="en-US" b="0">
                <a:latin typeface="Times New Roman" panose="02020603050405020304" charset="0"/>
              </a:rPr>
              <a:t>), she approached within six inches of my face. For a very long moment, this tiny creature looked into my eyes, turning her head from side to side. Then she flew quickly out of sight.</a:t>
            </a:r>
            <a:endParaRPr lang="en-US" b="0">
              <a:latin typeface="Times New Roman" panose="02020603050405020304" charset="0"/>
            </a:endParaRPr>
          </a:p>
          <a:p>
            <a:pPr indent="266065"/>
            <a:r>
              <a:rPr lang="en-US" b="0">
                <a:latin typeface="Times New Roman" panose="02020603050405020304" charset="0"/>
              </a:rPr>
              <a:t>During the cookout, I told my hosts about the hummingbird incident. They promised to fix the window. As I was departing, my friends walked me to my car. I was standing by the car when a hummingbird flew to the center of our group and began hovering. She turned from person to person until she came to me. She again looked directly into my eyes, then let out a squeaking call and was gone. For a moment, all were speechless. Then someone said, “She must have come to say good- bye.”</a:t>
            </a:r>
            <a:endParaRPr lang="en-US" b="0">
              <a:latin typeface="Times New Roman" panose="02020603050405020304" charset="0"/>
            </a:endParaRPr>
          </a:p>
          <a:p>
            <a:pPr indent="266065"/>
            <a:r>
              <a:rPr lang="en-US" altLang="en-US" b="0">
                <a:latin typeface="Times New Roman" panose="02020603050405020304" charset="0"/>
              </a:rPr>
              <a:t>Para1: A few weeks later, I went to the farm again.</a:t>
            </a:r>
            <a:endParaRPr lang="en-US" altLang="en-US" b="0">
              <a:latin typeface="Times New Roman" panose="02020603050405020304" charset="0"/>
            </a:endParaRPr>
          </a:p>
          <a:p>
            <a:pPr indent="266065"/>
            <a:r>
              <a:rPr lang="en-US" altLang="en-US" b="0">
                <a:latin typeface="Times New Roman" panose="02020603050405020304" charset="0"/>
              </a:rPr>
              <a:t>Para2: I was just about to leave when the hummingbird appeared.</a:t>
            </a:r>
            <a:endParaRPr lang="en-US" altLang="en-US" b="0">
              <a:latin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custDataLst>
              <p:tags r:id="rId1"/>
            </p:custDataLst>
          </p:nvPr>
        </p:nvPicPr>
        <p:blipFill>
          <a:blip r:embed="rId2"/>
          <a:stretch>
            <a:fillRect/>
          </a:stretch>
        </p:blipFill>
        <p:spPr>
          <a:xfrm>
            <a:off x="10229850" y="3810"/>
            <a:ext cx="1962150" cy="1435100"/>
          </a:xfrm>
          <a:prstGeom prst="rect">
            <a:avLst/>
          </a:prstGeom>
          <a:noFill/>
          <a:ln w="9525">
            <a:noFill/>
          </a:ln>
        </p:spPr>
      </p:pic>
      <p:sp>
        <p:nvSpPr>
          <p:cNvPr id="6" name="缺角矩形 5"/>
          <p:cNvSpPr/>
          <p:nvPr/>
        </p:nvSpPr>
        <p:spPr>
          <a:xfrm>
            <a:off x="234950" y="113030"/>
            <a:ext cx="4022090" cy="646430"/>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custDataLst>
              <p:tags r:id="rId3"/>
            </p:custDataLst>
          </p:nvPr>
        </p:nvSpPr>
        <p:spPr>
          <a:xfrm>
            <a:off x="409575" y="114300"/>
            <a:ext cx="3725545" cy="584775"/>
          </a:xfrm>
          <a:prstGeom prst="rect">
            <a:avLst/>
          </a:prstGeom>
          <a:noFill/>
        </p:spPr>
        <p:txBody>
          <a:bodyPr wrap="square" rtlCol="0">
            <a:spAutoFit/>
          </a:bodyPr>
          <a:lstStyle/>
          <a:p>
            <a:r>
              <a:rPr lang="en-US" altLang="zh-CN" sz="3200" b="1" i="1" dirty="0">
                <a:solidFill>
                  <a:srgbClr val="1D41D5"/>
                </a:solidFill>
                <a:latin typeface="Arial" panose="020B0604020202020204" pitchFamily="34" charset="0"/>
                <a:cs typeface="Arial" panose="020B0604020202020204" pitchFamily="34" charset="0"/>
              </a:rPr>
              <a:t>Possible version: </a:t>
            </a:r>
            <a:endParaRPr lang="en-US" altLang="zh-CN" sz="3200" b="1" i="1" dirty="0">
              <a:solidFill>
                <a:srgbClr val="1D41D5"/>
              </a:solidFill>
              <a:latin typeface="Arial" panose="020B0604020202020204" pitchFamily="34" charset="0"/>
              <a:cs typeface="Arial" panose="020B0604020202020204" pitchFamily="34" charset="0"/>
            </a:endParaRPr>
          </a:p>
        </p:txBody>
      </p:sp>
      <p:sp>
        <p:nvSpPr>
          <p:cNvPr id="5" name="文本框 4"/>
          <p:cNvSpPr txBox="1"/>
          <p:nvPr/>
        </p:nvSpPr>
        <p:spPr>
          <a:xfrm>
            <a:off x="494030" y="1028700"/>
            <a:ext cx="10491470" cy="4707890"/>
          </a:xfrm>
          <a:prstGeom prst="rect">
            <a:avLst/>
          </a:prstGeom>
          <a:noFill/>
        </p:spPr>
        <p:txBody>
          <a:bodyPr wrap="square">
            <a:spAutoFit/>
          </a:bodyPr>
          <a:lstStyle/>
          <a:p>
            <a:pPr algn="dist"/>
            <a:r>
              <a:rPr lang="en-US" altLang="zh-CN" sz="3000" b="1" kern="100" dirty="0">
                <a:effectLst/>
                <a:latin typeface="Times New Roman" panose="02020603050405020304" charset="0"/>
                <a:ea typeface="等线" panose="02010600030101010101" pitchFamily="2" charset="-122"/>
                <a:cs typeface="Times New Roman" panose="02020603050405020304" charset="0"/>
              </a:rPr>
              <a:t>     I was just about to leave when the hummingbird appeared. Letting out a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squeaking</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call (</a:t>
            </a:r>
            <a:r>
              <a:rPr lang="zh-CN" altLang="en-US" sz="3000" b="1" kern="100" dirty="0">
                <a:effectLst/>
                <a:latin typeface="Times New Roman" panose="02020603050405020304" charset="0"/>
                <a:ea typeface="等线" panose="02010600030101010101" pitchFamily="2" charset="-122"/>
                <a:cs typeface="Times New Roman" panose="02020603050405020304" charset="0"/>
              </a:rPr>
              <a:t>拟声</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she dived towards me with its wings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flapping</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a:t>
            </a:r>
            <a:r>
              <a:rPr lang="zh-CN" altLang="en-US" sz="3000" b="1" kern="100" dirty="0">
                <a:effectLst/>
                <a:latin typeface="Times New Roman" panose="02020603050405020304" charset="0"/>
                <a:ea typeface="等线" panose="02010600030101010101" pitchFamily="2" charset="-122"/>
                <a:cs typeface="Times New Roman" panose="02020603050405020304" charset="0"/>
              </a:rPr>
              <a:t>拟声</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swift</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ly</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and vigorous</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ly</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a:t>
            </a:r>
            <a:r>
              <a:rPr lang="zh-CN" altLang="en-US" sz="3000" b="1" kern="100" dirty="0">
                <a:effectLst/>
                <a:latin typeface="Times New Roman" panose="02020603050405020304" charset="0"/>
                <a:ea typeface="等线" panose="02010600030101010101" pitchFamily="2" charset="-122"/>
                <a:cs typeface="Times New Roman" panose="02020603050405020304" charset="0"/>
              </a:rPr>
              <a:t>尾韵</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and then hovered before my face, looking at me with her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b</a:t>
            </a:r>
            <a:r>
              <a:rPr lang="en-US" altLang="zh-CN" sz="3000" b="1" kern="100" dirty="0">
                <a:effectLst/>
                <a:latin typeface="Times New Roman" panose="02020603050405020304" charset="0"/>
                <a:ea typeface="等线" panose="02010600030101010101" pitchFamily="2" charset="-122"/>
                <a:cs typeface="Times New Roman" panose="02020603050405020304" charset="0"/>
              </a:rPr>
              <a:t>right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sym typeface="+mn-ea"/>
              </a:rPr>
              <a:t>b</a:t>
            </a:r>
            <a:r>
              <a:rPr lang="en-US" altLang="zh-CN" sz="3000" b="1" kern="100" dirty="0">
                <a:effectLst/>
                <a:latin typeface="Times New Roman" panose="02020603050405020304" charset="0"/>
                <a:ea typeface="等线" panose="02010600030101010101" pitchFamily="2" charset="-122"/>
                <a:cs typeface="Times New Roman" panose="02020603050405020304" charset="0"/>
                <a:sym typeface="+mn-ea"/>
              </a:rPr>
              <a:t>lack</a:t>
            </a:r>
            <a:r>
              <a:rPr lang="en-US" altLang="zh-CN" sz="3000" b="1" kern="100" dirty="0">
                <a:effectLst/>
                <a:latin typeface="Times New Roman" panose="02020603050405020304" charset="0"/>
                <a:ea typeface="等线" panose="02010600030101010101" pitchFamily="2" charset="-122"/>
                <a:cs typeface="Times New Roman" panose="02020603050405020304" charset="0"/>
              </a:rPr>
              <a:t>(</a:t>
            </a:r>
            <a:r>
              <a:rPr lang="zh-CN" altLang="en-US" sz="3000" b="1" kern="100" dirty="0">
                <a:effectLst/>
                <a:latin typeface="Times New Roman" panose="02020603050405020304" charset="0"/>
                <a:ea typeface="等线" panose="02010600030101010101" pitchFamily="2" charset="-122"/>
                <a:cs typeface="Times New Roman" panose="02020603050405020304" charset="0"/>
              </a:rPr>
              <a:t>头韵</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eyes. Finally she stopped on my left shoulder. I patted her on the back </a:t>
            </a:r>
            <a:r>
              <a:rPr lang="en-US" altLang="zh-CN" sz="3000" b="1" kern="100" dirty="0">
                <a:latin typeface="Times New Roman" panose="02020603050405020304" charset="0"/>
                <a:ea typeface="等线" panose="02010600030101010101" pitchFamily="2" charset="-122"/>
                <a:cs typeface="Times New Roman" panose="02020603050405020304" charset="0"/>
                <a:sym typeface="+mn-ea"/>
              </a:rPr>
              <a:t>gent</a:t>
            </a:r>
            <a:r>
              <a:rPr lang="en-US" altLang="zh-CN" sz="30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rPr>
              <a:t>ly </a:t>
            </a:r>
            <a:r>
              <a:rPr lang="en-US" altLang="zh-CN" sz="3000" b="1" kern="100" dirty="0">
                <a:latin typeface="Times New Roman" panose="02020603050405020304" charset="0"/>
                <a:ea typeface="等线" panose="02010600030101010101" pitchFamily="2" charset="-122"/>
                <a:cs typeface="Times New Roman" panose="02020603050405020304" charset="0"/>
              </a:rPr>
              <a:t>and </a:t>
            </a:r>
            <a:r>
              <a:rPr lang="en-US" altLang="zh-CN" sz="3000" b="1" kern="100" dirty="0">
                <a:effectLst/>
                <a:latin typeface="Times New Roman" panose="02020603050405020304" charset="0"/>
                <a:ea typeface="等线" panose="02010600030101010101" pitchFamily="2" charset="-122"/>
                <a:cs typeface="Times New Roman" panose="02020603050405020304" charset="0"/>
                <a:sym typeface="+mn-ea"/>
              </a:rPr>
              <a:t>affectionate</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sym typeface="+mn-ea"/>
              </a:rPr>
              <a:t>ly</a:t>
            </a:r>
            <a:r>
              <a:rPr lang="en-US" altLang="zh-CN" sz="3000" b="1" kern="100" dirty="0">
                <a:latin typeface="Times New Roman" panose="02020603050405020304" charset="0"/>
                <a:ea typeface="等线" panose="02010600030101010101" pitchFamily="2" charset="-122"/>
                <a:cs typeface="Times New Roman" panose="02020603050405020304" charset="0"/>
              </a:rPr>
              <a:t> (</a:t>
            </a:r>
            <a:r>
              <a:rPr lang="zh-CN" altLang="en-US" sz="3000" b="1" kern="100" dirty="0">
                <a:latin typeface="Times New Roman" panose="02020603050405020304" charset="0"/>
                <a:ea typeface="等线" panose="02010600030101010101" pitchFamily="2" charset="-122"/>
                <a:cs typeface="Times New Roman" panose="02020603050405020304" charset="0"/>
              </a:rPr>
              <a:t>尾韵</a:t>
            </a:r>
            <a:r>
              <a:rPr lang="en-US" altLang="zh-CN" sz="3000" b="1" kern="100" dirty="0">
                <a:latin typeface="Times New Roman" panose="02020603050405020304" charset="0"/>
                <a:ea typeface="等线" panose="02010600030101010101" pitchFamily="2" charset="-122"/>
                <a:cs typeface="Times New Roman" panose="02020603050405020304" charset="0"/>
              </a:rPr>
              <a:t>)</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She turned her head from side to side as if expressing her gratitude for saving her life. At that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m</a:t>
            </a:r>
            <a:r>
              <a:rPr lang="en-US" altLang="zh-CN" sz="3000" b="1" kern="100" dirty="0">
                <a:effectLst/>
                <a:latin typeface="Times New Roman" panose="02020603050405020304" charset="0"/>
                <a:ea typeface="等线" panose="02010600030101010101" pitchFamily="2" charset="-122"/>
                <a:cs typeface="Times New Roman" panose="02020603050405020304" charset="0"/>
              </a:rPr>
              <a:t>erry and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m</a:t>
            </a:r>
            <a:r>
              <a:rPr lang="en-US" altLang="zh-CN" sz="3000" b="1" kern="100" dirty="0">
                <a:effectLst/>
                <a:latin typeface="Times New Roman" panose="02020603050405020304" charset="0"/>
                <a:ea typeface="等线" panose="02010600030101010101" pitchFamily="2" charset="-122"/>
                <a:cs typeface="Times New Roman" panose="02020603050405020304" charset="0"/>
              </a:rPr>
              <a:t>oving moment (</a:t>
            </a:r>
            <a:r>
              <a:rPr lang="zh-CN" altLang="en-US" sz="3000" b="1" kern="100" dirty="0">
                <a:effectLst/>
                <a:latin typeface="Times New Roman" panose="02020603050405020304" charset="0"/>
                <a:ea typeface="等线" panose="02010600030101010101" pitchFamily="2" charset="-122"/>
                <a:cs typeface="Times New Roman" panose="02020603050405020304" charset="0"/>
              </a:rPr>
              <a:t>头韵</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the little creature held up its small long beak and lovingly </a:t>
            </a:r>
            <a:r>
              <a:rPr lang="en-US" altLang="zh-CN" sz="3000" b="1" u="sng" dirty="0">
                <a:solidFill>
                  <a:srgbClr val="1D41D5"/>
                </a:solidFill>
                <a:latin typeface="Times New Roman" panose="02020603050405020304" charset="0"/>
                <a:ea typeface="微软雅黑" panose="020B0503020204020204" pitchFamily="34" charset="-122"/>
                <a:cs typeface="Times New Roman" panose="02020603050405020304" charset="0"/>
              </a:rPr>
              <a:t>touched my fingers, and my soul as well.</a:t>
            </a:r>
            <a:r>
              <a:rPr lang="en-US" altLang="zh-CN" sz="3000" b="1" dirty="0">
                <a:latin typeface="Times New Roman" panose="02020603050405020304" charset="0"/>
                <a:ea typeface="微软雅黑" panose="020B0503020204020204" pitchFamily="34" charset="-122"/>
                <a:cs typeface="Times New Roman" panose="02020603050405020304" charset="0"/>
              </a:rPr>
              <a:t> (</a:t>
            </a:r>
            <a:r>
              <a:rPr lang="zh-CN" altLang="zh-CN" sz="3000" b="1" dirty="0">
                <a:latin typeface="等线" panose="02010600030101010101" pitchFamily="2" charset="-122"/>
                <a:ea typeface="等线" panose="02010600030101010101" pitchFamily="2" charset="-122"/>
                <a:cs typeface="Times New Roman" panose="02020603050405020304" charset="0"/>
              </a:rPr>
              <a:t>轭式修辞</a:t>
            </a:r>
            <a:r>
              <a:rPr lang="en-US" altLang="zh-CN" sz="3000" b="1" dirty="0">
                <a:latin typeface="Times New Roman" panose="02020603050405020304" charset="0"/>
                <a:ea typeface="微软雅黑" panose="020B0503020204020204" pitchFamily="34" charset="-122"/>
                <a:cs typeface="Times New Roman" panose="02020603050405020304" charset="0"/>
              </a:rPr>
              <a:t>).</a:t>
            </a:r>
            <a:endParaRPr lang="zh-CN" altLang="zh-CN" sz="3000" kern="100" dirty="0">
              <a:effectLst/>
              <a:latin typeface="等线" panose="02010600030101010101" pitchFamily="2" charset="-122"/>
              <a:ea typeface="等线" panose="02010600030101010101" pitchFamily="2" charset="-122"/>
              <a:cs typeface="Times New Roman" panose="020206030504050203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custDataLst>
              <p:tags r:id="rId1"/>
            </p:custDataLst>
          </p:nvPr>
        </p:nvSpPr>
        <p:spPr>
          <a:xfrm>
            <a:off x="3667760" y="913130"/>
            <a:ext cx="2760345" cy="646430"/>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custDataLst>
              <p:tags r:id="rId2"/>
            </p:custDataLst>
          </p:nvPr>
        </p:nvSpPr>
        <p:spPr>
          <a:xfrm>
            <a:off x="3842385" y="913130"/>
            <a:ext cx="2585720" cy="645160"/>
          </a:xfrm>
          <a:prstGeom prst="rect">
            <a:avLst/>
          </a:prstGeom>
          <a:noFill/>
        </p:spPr>
        <p:txBody>
          <a:bodyPr wrap="square" rtlCol="0">
            <a:spAutoFit/>
          </a:bodyPr>
          <a:lstStyle/>
          <a:p>
            <a:r>
              <a:rPr lang="en-US" altLang="zh-CN" sz="3600" b="1" i="1" dirty="0">
                <a:solidFill>
                  <a:srgbClr val="1D41D5"/>
                </a:solidFill>
              </a:rPr>
              <a:t>Assignment</a:t>
            </a:r>
            <a:endParaRPr lang="en-US" altLang="zh-CN" sz="3600" b="1" i="1" dirty="0">
              <a:solidFill>
                <a:srgbClr val="1D41D5"/>
              </a:solidFill>
            </a:endParaRPr>
          </a:p>
        </p:txBody>
      </p:sp>
      <p:sp>
        <p:nvSpPr>
          <p:cNvPr id="3" name="文本框 2"/>
          <p:cNvSpPr txBox="1"/>
          <p:nvPr>
            <p:custDataLst>
              <p:tags r:id="rId3"/>
            </p:custDataLst>
          </p:nvPr>
        </p:nvSpPr>
        <p:spPr>
          <a:xfrm>
            <a:off x="802005" y="1926590"/>
            <a:ext cx="10767695" cy="1753235"/>
          </a:xfrm>
          <a:prstGeom prst="rect">
            <a:avLst/>
          </a:prstGeom>
          <a:noFill/>
        </p:spPr>
        <p:txBody>
          <a:bodyPr wrap="square" rtlCol="0">
            <a:spAutoFit/>
          </a:bodyPr>
          <a:lstStyle/>
          <a:p>
            <a:r>
              <a:rPr lang="en-US" altLang="zh-CN" sz="3600" b="1" dirty="0">
                <a:solidFill>
                  <a:schemeClr val="tx1"/>
                </a:solidFill>
                <a:latin typeface="Arial" panose="020B0604020202020204" pitchFamily="34" charset="0"/>
                <a:cs typeface="Arial" panose="020B0604020202020204" pitchFamily="34" charset="0"/>
                <a:sym typeface="+mn-ea"/>
              </a:rPr>
              <a:t>1. Further polish your writing. </a:t>
            </a:r>
            <a:endParaRPr lang="en-US" altLang="zh-CN" sz="3600" b="1" dirty="0">
              <a:solidFill>
                <a:schemeClr val="tx1"/>
              </a:solidFill>
              <a:latin typeface="Arial" panose="020B0604020202020204" pitchFamily="34" charset="0"/>
              <a:cs typeface="Arial" panose="020B0604020202020204" pitchFamily="34" charset="0"/>
              <a:sym typeface="+mn-ea"/>
            </a:endParaRPr>
          </a:p>
          <a:p>
            <a:r>
              <a:rPr lang="en-US" altLang="zh-CN" sz="3600" b="1" dirty="0">
                <a:solidFill>
                  <a:schemeClr val="tx1"/>
                </a:solidFill>
                <a:latin typeface="Arial" panose="020B0604020202020204" pitchFamily="34" charset="0"/>
                <a:cs typeface="Arial" panose="020B0604020202020204" pitchFamily="34" charset="0"/>
                <a:sym typeface="+mn-ea"/>
              </a:rPr>
              <a:t>2. Search for more information about retorical </a:t>
            </a:r>
            <a:endParaRPr lang="en-US" altLang="zh-CN" sz="3600" b="1" dirty="0">
              <a:solidFill>
                <a:schemeClr val="tx1"/>
              </a:solidFill>
              <a:latin typeface="Arial" panose="020B0604020202020204" pitchFamily="34" charset="0"/>
              <a:cs typeface="Arial" panose="020B0604020202020204" pitchFamily="34" charset="0"/>
              <a:sym typeface="+mn-ea"/>
            </a:endParaRPr>
          </a:p>
          <a:p>
            <a:r>
              <a:rPr lang="en-US" altLang="zh-CN" sz="3600" b="1" dirty="0">
                <a:solidFill>
                  <a:schemeClr val="tx1"/>
                </a:solidFill>
                <a:latin typeface="Arial" panose="020B0604020202020204" pitchFamily="34" charset="0"/>
                <a:cs typeface="Arial" panose="020B0604020202020204" pitchFamily="34" charset="0"/>
                <a:sym typeface="+mn-ea"/>
              </a:rPr>
              <a:t>    devices online. </a:t>
            </a:r>
            <a:endParaRPr lang="en-US" altLang="zh-CN" sz="3600" b="1" dirty="0">
              <a:solidFill>
                <a:schemeClr val="tx1"/>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3"/>
          <p:cNvPicPr>
            <a:picLocks noChangeAspect="1" noChangeArrowheads="1"/>
          </p:cNvPicPr>
          <p:nvPr/>
        </p:nvPicPr>
        <p:blipFill rotWithShape="1">
          <a:blip r:embed="rId1">
            <a:extLst>
              <a:ext uri="{28A0092B-C50C-407E-A947-70E740481C1C}">
                <a14:useLocalDpi xmlns:a14="http://schemas.microsoft.com/office/drawing/2010/main" val="0"/>
              </a:ext>
            </a:extLst>
          </a:blip>
          <a:srcRect t="12252" b="6073"/>
          <a:stretch>
            <a:fillRect/>
          </a:stretch>
        </p:blipFill>
        <p:spPr bwMode="auto">
          <a:xfrm>
            <a:off x="-1" y="0"/>
            <a:ext cx="12192001" cy="664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3"/>
          <p:cNvSpPr>
            <a:spLocks noChangeArrowheads="1"/>
          </p:cNvSpPr>
          <p:nvPr/>
        </p:nvSpPr>
        <p:spPr bwMode="auto">
          <a:xfrm flipH="1">
            <a:off x="3751580" y="4100830"/>
            <a:ext cx="4421505" cy="831778"/>
          </a:xfrm>
          <a:prstGeom prst="roundRect">
            <a:avLst>
              <a:gd name="adj" fmla="val 16667"/>
            </a:avLst>
          </a:prstGeom>
          <a:solidFill>
            <a:schemeClr val="bg1">
              <a:alpha val="25000"/>
            </a:schemeClr>
          </a:solidFill>
          <a:ln w="28575" cap="flat" cmpd="sng">
            <a:solidFill>
              <a:schemeClr val="accent5">
                <a:lumMod val="75000"/>
              </a:schemeClr>
            </a:solidFill>
            <a:prstDash val="dash"/>
            <a:round/>
          </a:ln>
        </p:spPr>
        <p:txBody>
          <a:bodyPr wrap="square" lIns="90170" tIns="46990" rIns="90170" bIns="46990">
            <a:spAutoFit/>
          </a:bodyPr>
          <a:lstStyle/>
          <a:p>
            <a:pPr algn="ctr" eaLnBrk="1" latinLnBrk="1" hangingPunct="1"/>
            <a:r>
              <a:rPr lang="en-US" altLang="zh-CN" sz="4265" b="1" dirty="0">
                <a:solidFill>
                  <a:srgbClr val="DE0000"/>
                </a:solidFill>
                <a:latin typeface="微软雅黑" panose="020B0503020204020204" pitchFamily="34" charset="-122"/>
                <a:ea typeface="微软雅黑" panose="020B0503020204020204" pitchFamily="34" charset="-122"/>
                <a:sym typeface="Kozuka Gothic Pr6N EL" pitchFamily="34" charset="-128"/>
              </a:rPr>
              <a:t>Thank You!</a:t>
            </a:r>
            <a:endParaRPr lang="en-US" altLang="zh-CN" sz="4265" b="1" dirty="0">
              <a:solidFill>
                <a:srgbClr val="DE0000"/>
              </a:solidFill>
              <a:latin typeface="微软雅黑" panose="020B0503020204020204" pitchFamily="34" charset="-122"/>
              <a:ea typeface="微软雅黑" panose="020B0503020204020204" pitchFamily="34" charset="-122"/>
              <a:sym typeface="Kozuka Gothic Pr6N EL" pitchFamily="34" charset="-128"/>
            </a:endParaRPr>
          </a:p>
        </p:txBody>
      </p:sp>
      <p:pic>
        <p:nvPicPr>
          <p:cNvPr id="2" name="钢琴曲-天空之城 - 钢琴 久石让 李家祥-伴奏纯音乐-128.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94712" y="1069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43255" y="851535"/>
            <a:ext cx="10915650" cy="2245360"/>
          </a:xfrm>
          <a:prstGeom prst="rect">
            <a:avLst/>
          </a:prstGeom>
          <a:noFill/>
          <a:ln w="9525">
            <a:noFill/>
          </a:ln>
        </p:spPr>
        <p:txBody>
          <a:bodyPr wrap="square">
            <a:spAutoFit/>
          </a:bodyPr>
          <a:lstStyle/>
          <a:p>
            <a:pPr marL="133985" indent="-133985"/>
            <a:r>
              <a:rPr lang="en-US" sz="2800" b="1">
                <a:solidFill>
                  <a:srgbClr val="1D41D5"/>
                </a:solidFill>
                <a:latin typeface="Times New Roman" panose="02020603050405020304" charset="0"/>
                <a:ea typeface="宋体" panose="02010600030101010101" pitchFamily="2" charset="-122"/>
              </a:rPr>
              <a:t>Group </a:t>
            </a:r>
            <a:r>
              <a:rPr lang="en-US" sz="2800" b="1">
                <a:solidFill>
                  <a:srgbClr val="1D41D5"/>
                </a:solidFill>
                <a:latin typeface="Times New Roman" panose="02020603050405020304" charset="0"/>
                <a:ea typeface="宋体" panose="02010600030101010101" pitchFamily="2" charset="-122"/>
                <a:hlinkClick r:id="rId1" action="ppaction://hlinksldjump"/>
              </a:rPr>
              <a:t>E</a:t>
            </a:r>
            <a:r>
              <a:rPr lang="en-US" sz="2800" b="1">
                <a:solidFill>
                  <a:srgbClr val="1D41D5"/>
                </a:solidFill>
                <a:latin typeface="Times New Roman" panose="02020603050405020304" charset="0"/>
                <a:ea typeface="宋体" panose="02010600030101010101" pitchFamily="2" charset="-122"/>
              </a:rPr>
              <a:t>: </a:t>
            </a:r>
            <a:endParaRPr lang="en-US" sz="2800" b="1">
              <a:solidFill>
                <a:srgbClr val="1D41D5"/>
              </a:solidFill>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1. Mother took a bite of the French toast and had chicken porridge,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    which </a:t>
            </a:r>
            <a:r>
              <a:rPr lang="en-US" sz="2800" b="1" u="sng">
                <a:latin typeface="Times New Roman" panose="02020603050405020304" charset="0"/>
                <a:ea typeface="宋体" panose="02010600030101010101" pitchFamily="2" charset="-122"/>
              </a:rPr>
              <a:t>warmed her stomach and her day.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2. </a:t>
            </a:r>
            <a:r>
              <a:rPr lang="en-US" sz="2800" b="1">
                <a:latin typeface="Times New Roman" panose="02020603050405020304" charset="0"/>
                <a:ea typeface="宋体" panose="02010600030101010101" pitchFamily="2" charset="-122"/>
                <a:sym typeface="+mn-ea"/>
              </a:rPr>
              <a:t>The two dogs sniffed each other like old friends. The cute small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sym typeface="+mn-ea"/>
              </a:rPr>
              <a:t>    creature </a:t>
            </a:r>
            <a:r>
              <a:rPr lang="en-US" sz="2800" b="1" u="sng">
                <a:latin typeface="Times New Roman" panose="02020603050405020304" charset="0"/>
                <a:ea typeface="宋体" panose="02010600030101010101" pitchFamily="2" charset="-122"/>
                <a:sym typeface="+mn-ea"/>
              </a:rPr>
              <a:t>touched Poppy’s paw and its soul.</a:t>
            </a:r>
            <a:r>
              <a:rPr lang="en-US" sz="2800" b="1">
                <a:latin typeface="Times New Roman" panose="02020603050405020304" charset="0"/>
                <a:ea typeface="宋体" panose="02010600030101010101" pitchFamily="2" charset="-122"/>
                <a:sym typeface="+mn-ea"/>
              </a:rPr>
              <a:t> </a:t>
            </a:r>
            <a:endParaRPr lang="en-US" altLang="en-US" sz="2800" b="1">
              <a:latin typeface="Times New Roman" panose="02020603050405020304" charset="0"/>
              <a:ea typeface="宋体" panose="02010600030101010101" pitchFamily="2" charset="-122"/>
            </a:endParaRPr>
          </a:p>
        </p:txBody>
      </p:sp>
      <p:sp>
        <p:nvSpPr>
          <p:cNvPr id="10" name="文本框 9"/>
          <p:cNvSpPr txBox="1"/>
          <p:nvPr>
            <p:custDataLst>
              <p:tags r:id="rId2"/>
            </p:custDataLst>
          </p:nvPr>
        </p:nvSpPr>
        <p:spPr>
          <a:xfrm>
            <a:off x="2074545" y="1728470"/>
            <a:ext cx="1257935"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warm</a:t>
            </a:r>
            <a:endParaRPr lang="en-US" altLang="zh-CN" sz="2600" b="1" dirty="0">
              <a:solidFill>
                <a:schemeClr val="tx1"/>
              </a:solidFill>
              <a:latin typeface="Times New Roman" panose="02020603050405020304" charset="0"/>
              <a:cs typeface="Times New Roman" panose="02020603050405020304" charset="0"/>
            </a:endParaRPr>
          </a:p>
        </p:txBody>
      </p:sp>
      <p:sp>
        <p:nvSpPr>
          <p:cNvPr id="11" name="文本框 10"/>
          <p:cNvSpPr txBox="1"/>
          <p:nvPr>
            <p:custDataLst>
              <p:tags r:id="rId3"/>
            </p:custDataLst>
          </p:nvPr>
        </p:nvSpPr>
        <p:spPr>
          <a:xfrm>
            <a:off x="3989070" y="1728470"/>
            <a:ext cx="138811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stomach</a:t>
            </a:r>
            <a:endParaRPr lang="en-US" altLang="zh-CN" sz="2600" b="1" dirty="0">
              <a:solidFill>
                <a:srgbClr val="1D41D5"/>
              </a:solidFill>
              <a:latin typeface="Times New Roman" panose="02020603050405020304" charset="0"/>
              <a:cs typeface="Times New Roman" panose="02020603050405020304" charset="0"/>
            </a:endParaRPr>
          </a:p>
        </p:txBody>
      </p:sp>
      <p:sp>
        <p:nvSpPr>
          <p:cNvPr id="13" name="文本框 12"/>
          <p:cNvSpPr txBox="1"/>
          <p:nvPr>
            <p:custDataLst>
              <p:tags r:id="rId4"/>
            </p:custDataLst>
          </p:nvPr>
        </p:nvSpPr>
        <p:spPr>
          <a:xfrm>
            <a:off x="6479540" y="1728470"/>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day</a:t>
            </a:r>
            <a:endParaRPr lang="en-US" altLang="zh-CN" sz="2600" b="1" dirty="0">
              <a:solidFill>
                <a:srgbClr val="1D41D5"/>
              </a:solidFill>
              <a:latin typeface="Times New Roman" panose="02020603050405020304" charset="0"/>
              <a:cs typeface="Times New Roman" panose="02020603050405020304" charset="0"/>
            </a:endParaRPr>
          </a:p>
        </p:txBody>
      </p:sp>
      <p:sp>
        <p:nvSpPr>
          <p:cNvPr id="14" name="文本框 13"/>
          <p:cNvSpPr txBox="1"/>
          <p:nvPr>
            <p:custDataLst>
              <p:tags r:id="rId5"/>
            </p:custDataLst>
          </p:nvPr>
        </p:nvSpPr>
        <p:spPr>
          <a:xfrm>
            <a:off x="2451735" y="2605405"/>
            <a:ext cx="1203960"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  touch</a:t>
            </a:r>
            <a:endParaRPr lang="en-US" altLang="zh-CN" sz="2600" b="1" dirty="0">
              <a:solidFill>
                <a:schemeClr val="tx1"/>
              </a:solidFill>
              <a:latin typeface="Times New Roman" panose="02020603050405020304" charset="0"/>
              <a:cs typeface="Times New Roman" panose="02020603050405020304" charset="0"/>
            </a:endParaRPr>
          </a:p>
        </p:txBody>
      </p:sp>
      <p:sp>
        <p:nvSpPr>
          <p:cNvPr id="15" name="文本框 14"/>
          <p:cNvSpPr txBox="1"/>
          <p:nvPr>
            <p:custDataLst>
              <p:tags r:id="rId6"/>
            </p:custDataLst>
          </p:nvPr>
        </p:nvSpPr>
        <p:spPr>
          <a:xfrm>
            <a:off x="4969510" y="2605405"/>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paw</a:t>
            </a:r>
            <a:endParaRPr lang="en-US" altLang="zh-CN" sz="2600" b="1" dirty="0">
              <a:solidFill>
                <a:srgbClr val="1D41D5"/>
              </a:solidFill>
              <a:latin typeface="Times New Roman" panose="02020603050405020304" charset="0"/>
              <a:cs typeface="Times New Roman" panose="02020603050405020304" charset="0"/>
            </a:endParaRPr>
          </a:p>
        </p:txBody>
      </p:sp>
      <p:sp>
        <p:nvSpPr>
          <p:cNvPr id="16" name="文本框 15"/>
          <p:cNvSpPr txBox="1"/>
          <p:nvPr>
            <p:custDataLst>
              <p:tags r:id="rId7"/>
            </p:custDataLst>
          </p:nvPr>
        </p:nvSpPr>
        <p:spPr>
          <a:xfrm>
            <a:off x="6816725" y="2605405"/>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soul</a:t>
            </a:r>
            <a:endParaRPr lang="en-US" altLang="zh-CN" sz="2600" b="1" dirty="0">
              <a:solidFill>
                <a:srgbClr val="1D41D5"/>
              </a:solidFill>
              <a:latin typeface="Times New Roman" panose="02020603050405020304" charset="0"/>
              <a:cs typeface="Times New Roman" panose="02020603050405020304" charset="0"/>
            </a:endParaRPr>
          </a:p>
        </p:txBody>
      </p:sp>
      <p:sp>
        <p:nvSpPr>
          <p:cNvPr id="17" name="文本框 16"/>
          <p:cNvSpPr txBox="1"/>
          <p:nvPr/>
        </p:nvSpPr>
        <p:spPr>
          <a:xfrm>
            <a:off x="643255" y="3096895"/>
            <a:ext cx="10179685" cy="1814830"/>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3. Unprepared and startled as he was, Poppy finally</a:t>
            </a:r>
            <a:r>
              <a:rPr lang="en-US" altLang="zh-CN" sz="28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picked up his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ears and his courage, and inched towards the box, tail wagging.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4. With all the popcorn sold out, Bernard went home happily,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earning a bag of coins and confidence as well.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22" name="文本框 21"/>
          <p:cNvSpPr txBox="1"/>
          <p:nvPr/>
        </p:nvSpPr>
        <p:spPr>
          <a:xfrm>
            <a:off x="3924935" y="267970"/>
            <a:ext cx="3711575" cy="583565"/>
          </a:xfrm>
          <a:prstGeom prst="rect">
            <a:avLst/>
          </a:prstGeom>
          <a:noFill/>
        </p:spPr>
        <p:txBody>
          <a:bodyPr wrap="square" rtlCol="0">
            <a:spAutoFit/>
          </a:bodyPr>
          <a:lstStyle/>
          <a:p>
            <a:r>
              <a:rPr lang="en-US" altLang="zh-CN" sz="3200" b="1" dirty="0">
                <a:solidFill>
                  <a:srgbClr val="C00000"/>
                </a:solidFill>
                <a:latin typeface="Times New Roman" panose="02020603050405020304" charset="0"/>
                <a:cs typeface="Times New Roman" panose="02020603050405020304" charset="0"/>
                <a:sym typeface="+mn-ea"/>
              </a:rPr>
              <a:t>Zeugma (</a:t>
            </a:r>
            <a:r>
              <a:rPr lang="zh-CN" altLang="en-US" sz="3200" b="1" dirty="0">
                <a:solidFill>
                  <a:srgbClr val="C00000"/>
                </a:solidFill>
                <a:latin typeface="Times New Roman" panose="02020603050405020304" charset="0"/>
                <a:cs typeface="Times New Roman" panose="02020603050405020304" charset="0"/>
                <a:sym typeface="+mn-ea"/>
              </a:rPr>
              <a:t>轭式修辞</a:t>
            </a:r>
            <a:r>
              <a:rPr lang="en-US" altLang="zh-CN" sz="3200" b="1" dirty="0">
                <a:solidFill>
                  <a:srgbClr val="C00000"/>
                </a:solidFill>
                <a:latin typeface="Times New Roman" panose="02020603050405020304" charset="0"/>
                <a:cs typeface="Times New Roman" panose="02020603050405020304" charset="0"/>
                <a:sym typeface="+mn-ea"/>
              </a:rPr>
              <a:t>)</a:t>
            </a:r>
            <a:endParaRPr lang="en-US" altLang="zh-CN" sz="3200" b="1" dirty="0">
              <a:latin typeface="Times New Roman" panose="02020603050405020304" charset="0"/>
              <a:cs typeface="Times New Roman" panose="02020603050405020304" charset="0"/>
            </a:endParaRPr>
          </a:p>
        </p:txBody>
      </p:sp>
      <p:sp>
        <p:nvSpPr>
          <p:cNvPr id="23" name="文本框 22"/>
          <p:cNvSpPr txBox="1"/>
          <p:nvPr>
            <p:custDataLst>
              <p:tags r:id="rId8"/>
            </p:custDataLst>
          </p:nvPr>
        </p:nvSpPr>
        <p:spPr>
          <a:xfrm>
            <a:off x="643255" y="3096895"/>
            <a:ext cx="10247630" cy="953135"/>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3. Unprepared and startled as he was, Poppy finally</a:t>
            </a:r>
            <a:r>
              <a:rPr lang="en-US" altLang="zh-CN" sz="28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picked up his </a:t>
            </a:r>
            <a:endPar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    ears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and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his courage</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and inched towards the box, tail wagging.</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25" name="文本框 24"/>
          <p:cNvSpPr txBox="1"/>
          <p:nvPr>
            <p:custDataLst>
              <p:tags r:id="rId9"/>
            </p:custDataLst>
          </p:nvPr>
        </p:nvSpPr>
        <p:spPr>
          <a:xfrm>
            <a:off x="643255" y="3958590"/>
            <a:ext cx="9694545" cy="953135"/>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4. With all the popcorn sold out, Bernard went home happily,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earning a bag of coins and confidence</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as well.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3" grpId="0" bldLvl="0" animBg="1"/>
      <p:bldP spid="14" grpId="0" bldLvl="0" animBg="1"/>
      <p:bldP spid="15" grpId="0" bldLvl="0" animBg="1"/>
      <p:bldP spid="16" grpId="0" bldLvl="0" animBg="1"/>
      <p:bldP spid="17" grpId="0"/>
      <p:bldP spid="22"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3"/>
          <p:cNvPicPr>
            <a:picLocks noChangeAspect="1" noChangeArrowheads="1"/>
          </p:cNvPicPr>
          <p:nvPr>
            <p:custDataLst>
              <p:tags r:id="rId1"/>
            </p:custDataLst>
          </p:nvPr>
        </p:nvPicPr>
        <p:blipFill rotWithShape="1">
          <a:blip r:embed="rId2">
            <a:extLst>
              <a:ext uri="{28A0092B-C50C-407E-A947-70E740481C1C}">
                <a14:useLocalDpi xmlns:a14="http://schemas.microsoft.com/office/drawing/2010/main" val="0"/>
              </a:ext>
            </a:extLst>
          </a:blip>
          <a:srcRect t="12252" b="6073"/>
          <a:stretch>
            <a:fillRect/>
          </a:stretch>
        </p:blipFill>
        <p:spPr bwMode="auto">
          <a:xfrm>
            <a:off x="-1" y="0"/>
            <a:ext cx="12192001" cy="664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钢琴曲-天空之城 - 钢琴 久石让 李家祥-伴奏纯音乐-128.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94712" y="106925"/>
            <a:ext cx="609600" cy="609600"/>
          </a:xfrm>
          <a:prstGeom prst="rect">
            <a:avLst/>
          </a:prstGeom>
        </p:spPr>
      </p:pic>
      <p:sp>
        <p:nvSpPr>
          <p:cNvPr id="3" name="文本框 2"/>
          <p:cNvSpPr txBox="1"/>
          <p:nvPr>
            <p:custDataLst>
              <p:tags r:id="rId6"/>
            </p:custDataLst>
          </p:nvPr>
        </p:nvSpPr>
        <p:spPr>
          <a:xfrm>
            <a:off x="914400" y="4312285"/>
            <a:ext cx="9636760" cy="829945"/>
          </a:xfrm>
          <a:prstGeom prst="rect">
            <a:avLst/>
          </a:prstGeom>
          <a:noFill/>
          <a:ln w="28575">
            <a:solidFill>
              <a:srgbClr val="1D41D5"/>
            </a:solidFill>
            <a:prstDash val="dashDot"/>
          </a:ln>
        </p:spPr>
        <p:txBody>
          <a:bodyPr wrap="square" rtlCol="0">
            <a:spAutoFit/>
          </a:bodyPr>
          <a:lstStyle/>
          <a:p>
            <a:r>
              <a:rPr lang="en-US" altLang="zh-CN" sz="4800">
                <a:latin typeface="Arial" panose="020B0604020202020204" pitchFamily="34" charset="0"/>
                <a:cs typeface="Arial" panose="020B0604020202020204" pitchFamily="34" charset="0"/>
              </a:rPr>
              <a:t> </a:t>
            </a:r>
            <a:r>
              <a:rPr lang="en-US" altLang="zh-CN" sz="4800">
                <a:solidFill>
                  <a:schemeClr val="tx1"/>
                </a:solidFill>
                <a:latin typeface="Arial" panose="020B0604020202020204" pitchFamily="34" charset="0"/>
                <a:cs typeface="Arial" panose="020B0604020202020204" pitchFamily="34" charset="0"/>
              </a:rPr>
              <a:t>Rhetorical Devices &amp; Vocabulary</a:t>
            </a:r>
            <a:endParaRPr lang="en-US" altLang="zh-CN" sz="4800">
              <a:solidFill>
                <a:schemeClr val="tx1"/>
              </a:solidFill>
              <a:latin typeface="Arial" panose="020B0604020202020204" pitchFamily="34" charset="0"/>
              <a:cs typeface="Arial" panose="020B0604020202020204" pitchFamily="34" charset="0"/>
            </a:endParaRPr>
          </a:p>
        </p:txBody>
      </p:sp>
      <p:sp>
        <p:nvSpPr>
          <p:cNvPr id="4" name="文本框 3"/>
          <p:cNvSpPr txBox="1"/>
          <p:nvPr/>
        </p:nvSpPr>
        <p:spPr>
          <a:xfrm>
            <a:off x="6344285" y="5594350"/>
            <a:ext cx="4926965" cy="521970"/>
          </a:xfrm>
          <a:prstGeom prst="rect">
            <a:avLst/>
          </a:prstGeom>
          <a:noFill/>
        </p:spPr>
        <p:txBody>
          <a:bodyPr wrap="square" rtlCol="0">
            <a:spAutoFit/>
          </a:bodyPr>
          <a:lstStyle/>
          <a:p>
            <a:r>
              <a:rPr lang="zh-CN" altLang="en-US" sz="2800" b="1" dirty="0">
                <a:latin typeface="Times New Roman" panose="02020603050405020304" charset="0"/>
                <a:cs typeface="Times New Roman" panose="02020603050405020304" charset="0"/>
              </a:rPr>
              <a:t>浙江省临安中学     王瑛</a:t>
            </a:r>
            <a:endParaRPr lang="en-US" altLang="zh-CN" sz="28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8c6b5ae645cd36cc0984ff6e5e1a31a.jpeg"/>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527685" y="272415"/>
            <a:ext cx="4705985" cy="2985770"/>
          </a:xfrm>
          <a:prstGeom prst="rect">
            <a:avLst/>
          </a:prstGeom>
        </p:spPr>
      </p:pic>
      <p:sp>
        <p:nvSpPr>
          <p:cNvPr id="6" name="文本框 5"/>
          <p:cNvSpPr txBox="1"/>
          <p:nvPr/>
        </p:nvSpPr>
        <p:spPr>
          <a:xfrm>
            <a:off x="527685" y="3613785"/>
            <a:ext cx="5154930" cy="645160"/>
          </a:xfrm>
          <a:prstGeom prst="rect">
            <a:avLst/>
          </a:prstGeom>
          <a:noFill/>
        </p:spPr>
        <p:txBody>
          <a:bodyPr wrap="square" rtlCol="0">
            <a:spAutoFit/>
          </a:bodyPr>
          <a:lstStyle/>
          <a:p>
            <a:r>
              <a:rPr kumimoji="1" lang="en-US" altLang="zh-CN" sz="3600" b="1" dirty="0">
                <a:latin typeface="Arial" panose="020B0604020202020204" pitchFamily="34" charset="0"/>
                <a:cs typeface="Arial" panose="020B0604020202020204" pitchFamily="34" charset="0"/>
              </a:rPr>
              <a:t>delight</a:t>
            </a:r>
            <a:r>
              <a:rPr kumimoji="1" lang="en-US" altLang="zh-CN" sz="3600" b="1" dirty="0">
                <a:solidFill>
                  <a:srgbClr val="FF0000"/>
                </a:solidFill>
                <a:latin typeface="Arial" panose="020B0604020202020204" pitchFamily="34" charset="0"/>
                <a:cs typeface="Arial" panose="020B0604020202020204" pitchFamily="34" charset="0"/>
              </a:rPr>
              <a:t>ed</a:t>
            </a:r>
            <a:r>
              <a:rPr kumimoji="1" lang="en-US" altLang="zh-CN" sz="3600" b="1" dirty="0">
                <a:solidFill>
                  <a:schemeClr val="tx1"/>
                </a:solidFill>
                <a:latin typeface="Arial" panose="020B0604020202020204" pitchFamily="34" charset="0"/>
                <a:cs typeface="Arial" panose="020B0604020202020204" pitchFamily="34" charset="0"/>
              </a:rPr>
              <a:t>;</a:t>
            </a:r>
            <a:r>
              <a:rPr kumimoji="1" lang="en-US" altLang="zh-CN" sz="3600" b="1" dirty="0">
                <a:latin typeface="Arial" panose="020B0604020202020204" pitchFamily="34" charset="0"/>
                <a:cs typeface="Arial" panose="020B0604020202020204" pitchFamily="34" charset="0"/>
              </a:rPr>
              <a:t> touch</a:t>
            </a:r>
            <a:r>
              <a:rPr kumimoji="1" lang="en-US" altLang="zh-CN" sz="3600" b="1" dirty="0">
                <a:solidFill>
                  <a:srgbClr val="FF0000"/>
                </a:solidFill>
                <a:latin typeface="Arial" panose="020B0604020202020204" pitchFamily="34" charset="0"/>
                <a:cs typeface="Arial" panose="020B0604020202020204" pitchFamily="34" charset="0"/>
              </a:rPr>
              <a:t>ed</a:t>
            </a:r>
            <a:r>
              <a:rPr kumimoji="1" lang="en-US" altLang="zh-CN" sz="3600" b="1" dirty="0">
                <a:latin typeface="Arial" panose="020B0604020202020204" pitchFamily="34" charset="0"/>
                <a:cs typeface="Arial" panose="020B0604020202020204" pitchFamily="34" charset="0"/>
              </a:rPr>
              <a:t>  </a:t>
            </a:r>
            <a:endParaRPr kumimoji="1" lang="zh-CN" altLang="en-US" sz="3600" b="1" dirty="0">
              <a:latin typeface="Arial" panose="020B0604020202020204" pitchFamily="34" charset="0"/>
              <a:cs typeface="Arial" panose="020B0604020202020204" pitchFamily="34" charset="0"/>
            </a:endParaRPr>
          </a:p>
        </p:txBody>
      </p:sp>
      <p:sp>
        <p:nvSpPr>
          <p:cNvPr id="7" name="文本框 6"/>
          <p:cNvSpPr txBox="1"/>
          <p:nvPr/>
        </p:nvSpPr>
        <p:spPr>
          <a:xfrm>
            <a:off x="1259840" y="4358005"/>
            <a:ext cx="3623945" cy="645160"/>
          </a:xfrm>
          <a:prstGeom prst="rect">
            <a:avLst/>
          </a:prstGeom>
          <a:noFill/>
        </p:spPr>
        <p:txBody>
          <a:bodyPr wrap="square" rtlCol="0">
            <a:spAutoFit/>
          </a:bodyPr>
          <a:lstStyle/>
          <a:p>
            <a:r>
              <a:rPr kumimoji="1" lang="en-US" altLang="zh-CN" sz="3600" b="1" dirty="0">
                <a:solidFill>
                  <a:srgbClr val="FF0000"/>
                </a:solidFill>
                <a:latin typeface="Arial" panose="020B0604020202020204" pitchFamily="34" charset="0"/>
                <a:cs typeface="Arial" panose="020B0604020202020204" pitchFamily="34" charset="0"/>
              </a:rPr>
              <a:t>m</a:t>
            </a:r>
            <a:r>
              <a:rPr kumimoji="1" lang="en-US" altLang="zh-CN" sz="3600" b="1" dirty="0">
                <a:solidFill>
                  <a:schemeClr val="tx1"/>
                </a:solidFill>
                <a:latin typeface="Arial" panose="020B0604020202020204" pitchFamily="34" charset="0"/>
                <a:cs typeface="Arial" panose="020B0604020202020204" pitchFamily="34" charset="0"/>
              </a:rPr>
              <a:t>erry;</a:t>
            </a:r>
            <a:r>
              <a:rPr kumimoji="1" lang="en-US" altLang="zh-CN" sz="3600" b="1" dirty="0">
                <a:solidFill>
                  <a:srgbClr val="FF0000"/>
                </a:solidFill>
                <a:latin typeface="Arial" panose="020B0604020202020204" pitchFamily="34" charset="0"/>
                <a:cs typeface="Arial" panose="020B0604020202020204" pitchFamily="34" charset="0"/>
              </a:rPr>
              <a:t> m</a:t>
            </a:r>
            <a:r>
              <a:rPr kumimoji="1" lang="en-US" altLang="zh-CN" sz="3600" b="1" dirty="0">
                <a:solidFill>
                  <a:schemeClr val="tx1"/>
                </a:solidFill>
                <a:latin typeface="Arial" panose="020B0604020202020204" pitchFamily="34" charset="0"/>
                <a:cs typeface="Arial" panose="020B0604020202020204" pitchFamily="34" charset="0"/>
              </a:rPr>
              <a:t>oving</a:t>
            </a:r>
            <a:endParaRPr kumimoji="1" lang="en-US" altLang="zh-CN" sz="3600" b="1" dirty="0">
              <a:solidFill>
                <a:schemeClr val="tx1"/>
              </a:solidFill>
              <a:latin typeface="Arial" panose="020B0604020202020204" pitchFamily="34" charset="0"/>
              <a:cs typeface="Arial" panose="020B0604020202020204" pitchFamily="34" charset="0"/>
            </a:endParaRPr>
          </a:p>
        </p:txBody>
      </p:sp>
      <p:sp>
        <p:nvSpPr>
          <p:cNvPr id="12" name="文本框 11"/>
          <p:cNvSpPr txBox="1"/>
          <p:nvPr/>
        </p:nvSpPr>
        <p:spPr>
          <a:xfrm>
            <a:off x="527685" y="5102225"/>
            <a:ext cx="5327650" cy="645160"/>
          </a:xfrm>
          <a:prstGeom prst="rect">
            <a:avLst/>
          </a:prstGeom>
          <a:noFill/>
        </p:spPr>
        <p:txBody>
          <a:bodyPr wrap="square" rtlCol="0">
            <a:spAutoFit/>
          </a:bodyPr>
          <a:lstStyle/>
          <a:p>
            <a:r>
              <a:rPr kumimoji="1" lang="en-US" altLang="zh-CN" sz="3600" b="1" dirty="0">
                <a:solidFill>
                  <a:srgbClr val="FF0000"/>
                </a:solidFill>
                <a:latin typeface="Arial" panose="020B0604020202020204" pitchFamily="34" charset="0"/>
                <a:cs typeface="Arial" panose="020B0604020202020204" pitchFamily="34" charset="0"/>
              </a:rPr>
              <a:t>warm </a:t>
            </a:r>
            <a:r>
              <a:rPr kumimoji="1" lang="en-US" altLang="zh-CN" sz="3600" b="1" dirty="0">
                <a:solidFill>
                  <a:schemeClr val="tx1"/>
                </a:solidFill>
                <a:latin typeface="Arial" panose="020B0604020202020204" pitchFamily="34" charset="0"/>
                <a:cs typeface="Arial" panose="020B0604020202020204" pitchFamily="34" charset="0"/>
              </a:rPr>
              <a:t>my</a:t>
            </a:r>
            <a:r>
              <a:rPr kumimoji="1" lang="en-US" altLang="zh-CN" sz="3600" b="1" dirty="0">
                <a:latin typeface="Arial" panose="020B0604020202020204" pitchFamily="34" charset="0"/>
                <a:cs typeface="Arial" panose="020B0604020202020204" pitchFamily="34" charset="0"/>
              </a:rPr>
              <a:t> </a:t>
            </a:r>
            <a:r>
              <a:rPr kumimoji="1" lang="en-US" altLang="zh-CN" sz="3600" b="1" dirty="0">
                <a:solidFill>
                  <a:srgbClr val="FF0000"/>
                </a:solidFill>
                <a:latin typeface="Arial" panose="020B0604020202020204" pitchFamily="34" charset="0"/>
                <a:cs typeface="Arial" panose="020B0604020202020204" pitchFamily="34" charset="0"/>
              </a:rPr>
              <a:t>heart </a:t>
            </a:r>
            <a:r>
              <a:rPr kumimoji="1" lang="en-US" altLang="zh-CN" sz="3600" b="1" dirty="0">
                <a:solidFill>
                  <a:schemeClr val="tx1"/>
                </a:solidFill>
                <a:latin typeface="Arial" panose="020B0604020202020204" pitchFamily="34" charset="0"/>
                <a:cs typeface="Arial" panose="020B0604020202020204" pitchFamily="34" charset="0"/>
              </a:rPr>
              <a:t>and</a:t>
            </a:r>
            <a:r>
              <a:rPr kumimoji="1" lang="en-US" altLang="zh-CN" sz="3600" b="1" dirty="0">
                <a:solidFill>
                  <a:srgbClr val="FF0000"/>
                </a:solidFill>
                <a:latin typeface="Arial" panose="020B0604020202020204" pitchFamily="34" charset="0"/>
                <a:cs typeface="Arial" panose="020B0604020202020204" pitchFamily="34" charset="0"/>
              </a:rPr>
              <a:t> day</a:t>
            </a:r>
            <a:endParaRPr kumimoji="1" lang="zh-CN" altLang="en-US" sz="3600" b="1" dirty="0">
              <a:solidFill>
                <a:srgbClr val="FF0000"/>
              </a:solidFill>
              <a:latin typeface="Arial" panose="020B0604020202020204" pitchFamily="34" charset="0"/>
              <a:cs typeface="Arial" panose="020B0604020202020204" pitchFamily="34" charset="0"/>
            </a:endParaRPr>
          </a:p>
        </p:txBody>
      </p:sp>
      <p:pic>
        <p:nvPicPr>
          <p:cNvPr id="2" name="图片 1" descr="12"/>
          <p:cNvPicPr>
            <a:picLocks noChangeAspect="1"/>
          </p:cNvPicPr>
          <p:nvPr>
            <p:custDataLst>
              <p:tags r:id="rId3"/>
            </p:custDataLst>
          </p:nvPr>
        </p:nvPicPr>
        <p:blipFill>
          <a:blip r:embed="rId4"/>
          <a:stretch>
            <a:fillRect/>
          </a:stretch>
        </p:blipFill>
        <p:spPr>
          <a:xfrm>
            <a:off x="8925560" y="2672715"/>
            <a:ext cx="3266440" cy="4088130"/>
          </a:xfrm>
          <a:prstGeom prst="rect">
            <a:avLst/>
          </a:prstGeom>
        </p:spPr>
      </p:pic>
      <p:pic>
        <p:nvPicPr>
          <p:cNvPr id="3" name="图片 2" descr="11"/>
          <p:cNvPicPr>
            <a:picLocks noChangeAspect="1"/>
          </p:cNvPicPr>
          <p:nvPr/>
        </p:nvPicPr>
        <p:blipFill>
          <a:blip r:embed="rId5"/>
          <a:stretch>
            <a:fillRect/>
          </a:stretch>
        </p:blipFill>
        <p:spPr>
          <a:xfrm>
            <a:off x="5233670" y="1591310"/>
            <a:ext cx="3985260" cy="3272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流程图: 终止 7"/>
          <p:cNvSpPr/>
          <p:nvPr/>
        </p:nvSpPr>
        <p:spPr>
          <a:xfrm>
            <a:off x="3230880" y="649605"/>
            <a:ext cx="1266825" cy="910590"/>
          </a:xfrm>
          <a:prstGeom prst="flowChartTerminator">
            <a:avLst/>
          </a:prstGeom>
          <a:solidFill>
            <a:schemeClr val="accent4">
              <a:lumMod val="20000"/>
              <a:lumOff val="80000"/>
            </a:schemeClr>
          </a:solidFill>
          <a:ln>
            <a:solidFill>
              <a:srgbClr val="1D4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流程图: 终止 1"/>
          <p:cNvSpPr/>
          <p:nvPr/>
        </p:nvSpPr>
        <p:spPr>
          <a:xfrm>
            <a:off x="276225" y="2226945"/>
            <a:ext cx="2023110" cy="1999615"/>
          </a:xfrm>
          <a:prstGeom prst="flowChartTerminator">
            <a:avLst/>
          </a:prstGeom>
          <a:solidFill>
            <a:schemeClr val="accent4">
              <a:lumMod val="20000"/>
              <a:lumOff val="80000"/>
            </a:schemeClr>
          </a:solidFill>
          <a:ln>
            <a:solidFill>
              <a:srgbClr val="1D4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373755" y="694055"/>
            <a:ext cx="1025525" cy="768350"/>
          </a:xfrm>
          <a:prstGeom prst="rect">
            <a:avLst/>
          </a:prstGeom>
          <a:noFill/>
        </p:spPr>
        <p:txBody>
          <a:bodyPr wrap="square" rtlCol="0">
            <a:spAutoFit/>
          </a:bodyPr>
          <a:lstStyle/>
          <a:p>
            <a:r>
              <a:rPr lang="en-US" altLang="zh-CN" sz="4400">
                <a:solidFill>
                  <a:srgbClr val="FF0000"/>
                </a:solidFill>
                <a:latin typeface="Arial" panose="020B0604020202020204" pitchFamily="34" charset="0"/>
                <a:cs typeface="Arial" panose="020B0604020202020204" pitchFamily="34" charset="0"/>
              </a:rPr>
              <a:t>-ed</a:t>
            </a:r>
            <a:endParaRPr lang="en-US" altLang="zh-CN" sz="4400">
              <a:solidFill>
                <a:srgbClr val="FF0000"/>
              </a:solidFill>
              <a:latin typeface="Arial" panose="020B0604020202020204" pitchFamily="34" charset="0"/>
              <a:cs typeface="Arial" panose="020B0604020202020204" pitchFamily="34" charset="0"/>
            </a:endParaRPr>
          </a:p>
        </p:txBody>
      </p:sp>
      <p:sp>
        <p:nvSpPr>
          <p:cNvPr id="4" name="左大括号 3"/>
          <p:cNvSpPr/>
          <p:nvPr/>
        </p:nvSpPr>
        <p:spPr>
          <a:xfrm>
            <a:off x="2299970" y="1108710"/>
            <a:ext cx="852805" cy="443865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0" name="曲线连接符 9"/>
          <p:cNvCxnSpPr/>
          <p:nvPr/>
        </p:nvCxnSpPr>
        <p:spPr>
          <a:xfrm flipV="1">
            <a:off x="4513580" y="274955"/>
            <a:ext cx="1073785" cy="767080"/>
          </a:xfrm>
          <a:prstGeom prst="curvedConnector3">
            <a:avLst>
              <a:gd name="adj1" fmla="val 50030"/>
            </a:avLst>
          </a:prstGeom>
          <a:ln w="19050"/>
        </p:spPr>
        <p:style>
          <a:lnRef idx="1">
            <a:schemeClr val="accent1"/>
          </a:lnRef>
          <a:fillRef idx="0">
            <a:schemeClr val="accent1"/>
          </a:fillRef>
          <a:effectRef idx="0">
            <a:schemeClr val="accent1"/>
          </a:effectRef>
          <a:fontRef idx="minor">
            <a:schemeClr val="tx1"/>
          </a:fontRef>
        </p:style>
      </p:cxnSp>
      <p:cxnSp>
        <p:nvCxnSpPr>
          <p:cNvPr id="12" name="曲线连接符 11"/>
          <p:cNvCxnSpPr>
            <a:stCxn id="8" idx="3"/>
          </p:cNvCxnSpPr>
          <p:nvPr/>
        </p:nvCxnSpPr>
        <p:spPr>
          <a:xfrm flipV="1">
            <a:off x="4497705" y="888365"/>
            <a:ext cx="1079500" cy="216535"/>
          </a:xfrm>
          <a:prstGeom prst="curved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4" name="曲线连接符 13"/>
          <p:cNvCxnSpPr/>
          <p:nvPr/>
        </p:nvCxnSpPr>
        <p:spPr>
          <a:xfrm>
            <a:off x="4542155" y="1147445"/>
            <a:ext cx="1025525" cy="450215"/>
          </a:xfrm>
          <a:prstGeom prst="curvedConnector3">
            <a:avLst>
              <a:gd name="adj1" fmla="val 50031"/>
            </a:avLst>
          </a:prstGeom>
          <a:ln w="19050"/>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641975" y="121920"/>
            <a:ext cx="1960245" cy="548005"/>
          </a:xfrm>
          <a:prstGeom prst="rect">
            <a:avLst/>
          </a:prstGeom>
          <a:noFill/>
          <a:ln w="19050">
            <a:solidFill>
              <a:srgbClr val="FF0000"/>
            </a:solidFill>
          </a:ln>
        </p:spPr>
        <p:txBody>
          <a:bodyPr wrap="square" rtlCol="0">
            <a:noAutofit/>
          </a:bodyPr>
          <a:lstStyle/>
          <a:p>
            <a:r>
              <a:rPr lang="en-US" altLang="zh-CN" sz="2800" b="1">
                <a:latin typeface="Arial" panose="020B0604020202020204" pitchFamily="34" charset="0"/>
                <a:cs typeface="Arial" panose="020B0604020202020204" pitchFamily="34" charset="0"/>
              </a:rPr>
              <a:t>delight</a:t>
            </a:r>
            <a:r>
              <a:rPr lang="en-US" altLang="zh-CN" sz="2800" b="1">
                <a:solidFill>
                  <a:srgbClr val="FF0000"/>
                </a:solidFill>
                <a:latin typeface="Arial" panose="020B0604020202020204" pitchFamily="34" charset="0"/>
                <a:cs typeface="Arial" panose="020B0604020202020204" pitchFamily="34" charset="0"/>
              </a:rPr>
              <a:t>ed</a:t>
            </a:r>
            <a:r>
              <a:rPr lang="en-US" altLang="zh-CN" sz="3200">
                <a:latin typeface="Arial" panose="020B0604020202020204" pitchFamily="34" charset="0"/>
                <a:cs typeface="Arial" panose="020B0604020202020204" pitchFamily="34" charset="0"/>
              </a:rPr>
              <a:t> </a:t>
            </a:r>
            <a:endParaRPr lang="en-US" altLang="zh-CN" sz="3200">
              <a:latin typeface="Arial" panose="020B0604020202020204" pitchFamily="34" charset="0"/>
              <a:cs typeface="Arial" panose="020B0604020202020204" pitchFamily="34" charset="0"/>
            </a:endParaRPr>
          </a:p>
        </p:txBody>
      </p:sp>
      <p:sp>
        <p:nvSpPr>
          <p:cNvPr id="19" name="文本框 18"/>
          <p:cNvSpPr txBox="1"/>
          <p:nvPr/>
        </p:nvSpPr>
        <p:spPr>
          <a:xfrm>
            <a:off x="5659120" y="787400"/>
            <a:ext cx="1934845" cy="561975"/>
          </a:xfrm>
          <a:prstGeom prst="rect">
            <a:avLst/>
          </a:prstGeom>
          <a:noFill/>
          <a:ln w="19050">
            <a:solidFill>
              <a:srgbClr val="FF0000"/>
            </a:solidFill>
          </a:ln>
        </p:spPr>
        <p:txBody>
          <a:bodyPr wrap="square" rtlCol="0">
            <a:noAutofit/>
          </a:bodyPr>
          <a:lstStyle/>
          <a:p>
            <a:r>
              <a:rPr lang="en-US" altLang="zh-CN" sz="2800" b="1">
                <a:latin typeface="Arial" panose="020B0604020202020204" pitchFamily="34" charset="0"/>
                <a:cs typeface="Arial" panose="020B0604020202020204" pitchFamily="34" charset="0"/>
              </a:rPr>
              <a:t>touch</a:t>
            </a:r>
            <a:r>
              <a:rPr lang="en-US" altLang="zh-CN" sz="2800" b="1">
                <a:solidFill>
                  <a:srgbClr val="FF0000"/>
                </a:solidFill>
                <a:latin typeface="Arial" panose="020B0604020202020204" pitchFamily="34" charset="0"/>
                <a:cs typeface="Arial" panose="020B0604020202020204" pitchFamily="34" charset="0"/>
              </a:rPr>
              <a:t>ed</a:t>
            </a:r>
            <a:r>
              <a:rPr lang="en-US" altLang="zh-CN" sz="3200">
                <a:latin typeface="Arial" panose="020B0604020202020204" pitchFamily="34" charset="0"/>
                <a:cs typeface="Arial" panose="020B0604020202020204" pitchFamily="34" charset="0"/>
              </a:rPr>
              <a:t> </a:t>
            </a:r>
            <a:endParaRPr lang="en-US" altLang="zh-CN" sz="3200">
              <a:latin typeface="Arial" panose="020B0604020202020204" pitchFamily="34" charset="0"/>
              <a:cs typeface="Arial" panose="020B0604020202020204" pitchFamily="34" charset="0"/>
            </a:endParaRPr>
          </a:p>
        </p:txBody>
      </p:sp>
      <p:sp>
        <p:nvSpPr>
          <p:cNvPr id="21" name="文本框 20"/>
          <p:cNvSpPr txBox="1"/>
          <p:nvPr/>
        </p:nvSpPr>
        <p:spPr>
          <a:xfrm>
            <a:off x="5659120" y="1446530"/>
            <a:ext cx="1927860" cy="510540"/>
          </a:xfrm>
          <a:prstGeom prst="rect">
            <a:avLst/>
          </a:prstGeom>
          <a:noFill/>
          <a:ln w="19050">
            <a:solidFill>
              <a:srgbClr val="FF0000"/>
            </a:solidFill>
          </a:ln>
        </p:spPr>
        <p:txBody>
          <a:bodyPr wrap="square" rtlCol="0">
            <a:noAutofit/>
          </a:bodyPr>
          <a:lstStyle/>
          <a:p>
            <a:r>
              <a:rPr lang="en-US" altLang="zh-CN" sz="3600" b="1" dirty="0">
                <a:latin typeface="Arial" panose="020B0604020202020204" pitchFamily="34" charset="0"/>
                <a:cs typeface="Arial" panose="020B0604020202020204" pitchFamily="34" charset="0"/>
              </a:rPr>
              <a:t>......</a:t>
            </a:r>
            <a:r>
              <a:rPr lang="en-US" altLang="zh-CN" sz="3200" dirty="0">
                <a:latin typeface="Arial" panose="020B0604020202020204" pitchFamily="34" charset="0"/>
                <a:cs typeface="Arial" panose="020B0604020202020204" pitchFamily="34" charset="0"/>
              </a:rPr>
              <a:t> </a:t>
            </a:r>
            <a:endParaRPr lang="en-US" altLang="zh-CN" sz="3200" dirty="0">
              <a:latin typeface="Arial" panose="020B0604020202020204" pitchFamily="34" charset="0"/>
              <a:cs typeface="Arial" panose="020B0604020202020204" pitchFamily="34" charset="0"/>
            </a:endParaRPr>
          </a:p>
        </p:txBody>
      </p:sp>
      <p:cxnSp>
        <p:nvCxnSpPr>
          <p:cNvPr id="24" name="直接连接符 23"/>
          <p:cNvCxnSpPr/>
          <p:nvPr/>
        </p:nvCxnSpPr>
        <p:spPr>
          <a:xfrm flipV="1">
            <a:off x="2759710" y="3322955"/>
            <a:ext cx="622935" cy="95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流程图: 终止 22"/>
          <p:cNvSpPr/>
          <p:nvPr/>
        </p:nvSpPr>
        <p:spPr>
          <a:xfrm>
            <a:off x="3296285" y="2828925"/>
            <a:ext cx="1266825" cy="910590"/>
          </a:xfrm>
          <a:prstGeom prst="flowChartTerminator">
            <a:avLst/>
          </a:prstGeom>
          <a:solidFill>
            <a:schemeClr val="accent4">
              <a:lumMod val="20000"/>
              <a:lumOff val="80000"/>
            </a:schemeClr>
          </a:solidFill>
          <a:ln>
            <a:solidFill>
              <a:srgbClr val="1D4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394075" y="2900045"/>
            <a:ext cx="1103630" cy="768350"/>
          </a:xfrm>
          <a:prstGeom prst="rect">
            <a:avLst/>
          </a:prstGeom>
          <a:noFill/>
        </p:spPr>
        <p:txBody>
          <a:bodyPr wrap="square" rtlCol="0">
            <a:spAutoFit/>
          </a:bodyPr>
          <a:lstStyle/>
          <a:p>
            <a:r>
              <a:rPr lang="en-US" altLang="zh-CN" sz="4400">
                <a:solidFill>
                  <a:srgbClr val="FF0000"/>
                </a:solidFill>
                <a:latin typeface="Arial" panose="020B0604020202020204" pitchFamily="34" charset="0"/>
                <a:cs typeface="Arial" panose="020B0604020202020204" pitchFamily="34" charset="0"/>
              </a:rPr>
              <a:t>th-</a:t>
            </a:r>
            <a:endParaRPr lang="en-US" altLang="zh-CN" sz="4400">
              <a:solidFill>
                <a:srgbClr val="FF0000"/>
              </a:solidFill>
              <a:latin typeface="Arial" panose="020B0604020202020204" pitchFamily="34" charset="0"/>
              <a:cs typeface="Arial" panose="020B0604020202020204" pitchFamily="34" charset="0"/>
            </a:endParaRPr>
          </a:p>
        </p:txBody>
      </p:sp>
      <p:cxnSp>
        <p:nvCxnSpPr>
          <p:cNvPr id="25" name="曲线连接符 24"/>
          <p:cNvCxnSpPr/>
          <p:nvPr/>
        </p:nvCxnSpPr>
        <p:spPr>
          <a:xfrm flipV="1">
            <a:off x="4555490" y="2670810"/>
            <a:ext cx="983615" cy="652145"/>
          </a:xfrm>
          <a:prstGeom prst="curvedConnector3">
            <a:avLst>
              <a:gd name="adj1" fmla="val 50032"/>
            </a:avLst>
          </a:prstGeom>
          <a:ln w="19050"/>
        </p:spPr>
        <p:style>
          <a:lnRef idx="1">
            <a:schemeClr val="accent1"/>
          </a:lnRef>
          <a:fillRef idx="0">
            <a:schemeClr val="accent1"/>
          </a:fillRef>
          <a:effectRef idx="0">
            <a:schemeClr val="accent1"/>
          </a:effectRef>
          <a:fontRef idx="minor">
            <a:schemeClr val="tx1"/>
          </a:fontRef>
        </p:style>
      </p:cxnSp>
      <p:cxnSp>
        <p:nvCxnSpPr>
          <p:cNvPr id="26" name="曲线连接符 25"/>
          <p:cNvCxnSpPr>
            <a:stCxn id="22" idx="3"/>
          </p:cNvCxnSpPr>
          <p:nvPr/>
        </p:nvCxnSpPr>
        <p:spPr>
          <a:xfrm>
            <a:off x="4497705" y="3284220"/>
            <a:ext cx="1003300" cy="144145"/>
          </a:xfrm>
          <a:prstGeom prst="curved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27" name="曲线连接符 26"/>
          <p:cNvCxnSpPr/>
          <p:nvPr/>
        </p:nvCxnSpPr>
        <p:spPr>
          <a:xfrm>
            <a:off x="4557395" y="3332480"/>
            <a:ext cx="1049020" cy="689610"/>
          </a:xfrm>
          <a:prstGeom prst="curvedConnector3">
            <a:avLst>
              <a:gd name="adj1" fmla="val 50061"/>
            </a:avLst>
          </a:prstGeom>
          <a:ln w="19050"/>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649595" y="2304415"/>
            <a:ext cx="1946275" cy="521970"/>
          </a:xfrm>
          <a:prstGeom prst="rect">
            <a:avLst/>
          </a:prstGeom>
          <a:noFill/>
          <a:ln w="19050">
            <a:solidFill>
              <a:srgbClr val="FF0000"/>
            </a:solidFill>
          </a:ln>
        </p:spPr>
        <p:txBody>
          <a:bodyPr wrap="square" rtlCol="0">
            <a:spAutoFit/>
          </a:bodyPr>
          <a:lstStyle/>
          <a:p>
            <a:r>
              <a:rPr lang="en-US" altLang="zh-CN" sz="2800" b="1">
                <a:solidFill>
                  <a:srgbClr val="FF0000"/>
                </a:solidFill>
                <a:latin typeface="Arial" panose="020B0604020202020204" pitchFamily="34" charset="0"/>
                <a:cs typeface="Arial" panose="020B0604020202020204" pitchFamily="34" charset="0"/>
              </a:rPr>
              <a:t>th</a:t>
            </a:r>
            <a:r>
              <a:rPr lang="en-US" altLang="zh-CN" sz="2800" b="1">
                <a:latin typeface="Arial" panose="020B0604020202020204" pitchFamily="34" charset="0"/>
                <a:cs typeface="Arial" panose="020B0604020202020204" pitchFamily="34" charset="0"/>
              </a:rPr>
              <a:t>umb</a:t>
            </a:r>
            <a:endParaRPr lang="en-US" altLang="zh-CN" sz="3200" b="1">
              <a:latin typeface="Arial" panose="020B0604020202020204" pitchFamily="34" charset="0"/>
              <a:cs typeface="Arial" panose="020B0604020202020204" pitchFamily="34" charset="0"/>
            </a:endParaRPr>
          </a:p>
        </p:txBody>
      </p:sp>
      <p:sp>
        <p:nvSpPr>
          <p:cNvPr id="30" name="文本框 29"/>
          <p:cNvSpPr txBox="1"/>
          <p:nvPr/>
        </p:nvSpPr>
        <p:spPr>
          <a:xfrm>
            <a:off x="5666105" y="3781425"/>
            <a:ext cx="1939290" cy="564515"/>
          </a:xfrm>
          <a:prstGeom prst="rect">
            <a:avLst/>
          </a:prstGeom>
          <a:noFill/>
          <a:ln w="19050">
            <a:solidFill>
              <a:srgbClr val="FF0000"/>
            </a:solidFill>
          </a:ln>
        </p:spPr>
        <p:txBody>
          <a:bodyPr wrap="square" rtlCol="0">
            <a:noAutofit/>
          </a:bodyPr>
          <a:lstStyle/>
          <a:p>
            <a:r>
              <a:rPr lang="en-US" altLang="zh-CN" sz="3600" b="1">
                <a:latin typeface="Arial" panose="020B0604020202020204" pitchFamily="34" charset="0"/>
                <a:cs typeface="Arial" panose="020B0604020202020204" pitchFamily="34" charset="0"/>
              </a:rPr>
              <a:t>......</a:t>
            </a:r>
            <a:r>
              <a:rPr lang="en-US" altLang="zh-CN" sz="3200">
                <a:latin typeface="Arial" panose="020B0604020202020204" pitchFamily="34" charset="0"/>
                <a:cs typeface="Arial" panose="020B0604020202020204" pitchFamily="34" charset="0"/>
              </a:rPr>
              <a:t> </a:t>
            </a:r>
            <a:endParaRPr lang="en-US" altLang="zh-CN" sz="3200">
              <a:latin typeface="Arial" panose="020B0604020202020204" pitchFamily="34" charset="0"/>
              <a:cs typeface="Arial" panose="020B0604020202020204" pitchFamily="34" charset="0"/>
            </a:endParaRPr>
          </a:p>
        </p:txBody>
      </p:sp>
      <p:sp>
        <p:nvSpPr>
          <p:cNvPr id="31" name="流程图: 终止 30"/>
          <p:cNvSpPr/>
          <p:nvPr/>
        </p:nvSpPr>
        <p:spPr>
          <a:xfrm>
            <a:off x="3279140" y="5211445"/>
            <a:ext cx="1290320" cy="910590"/>
          </a:xfrm>
          <a:prstGeom prst="flowChartTerminator">
            <a:avLst/>
          </a:prstGeom>
          <a:solidFill>
            <a:schemeClr val="accent4">
              <a:lumMod val="20000"/>
              <a:lumOff val="80000"/>
            </a:schemeClr>
          </a:solidFill>
          <a:ln>
            <a:solidFill>
              <a:srgbClr val="1D4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3152775" y="5314315"/>
            <a:ext cx="1599565" cy="768350"/>
          </a:xfrm>
          <a:prstGeom prst="rect">
            <a:avLst/>
          </a:prstGeom>
          <a:noFill/>
        </p:spPr>
        <p:txBody>
          <a:bodyPr wrap="square" rtlCol="0">
            <a:spAutoFit/>
          </a:bodyPr>
          <a:lstStyle/>
          <a:p>
            <a:r>
              <a:rPr lang="en-US" altLang="zh-CN" sz="4400">
                <a:solidFill>
                  <a:srgbClr val="FF0000"/>
                </a:solidFill>
                <a:latin typeface="Arial" panose="020B0604020202020204" pitchFamily="34" charset="0"/>
                <a:cs typeface="Arial" panose="020B0604020202020204" pitchFamily="34" charset="0"/>
              </a:rPr>
              <a:t>warm</a:t>
            </a:r>
            <a:endParaRPr lang="en-US" altLang="zh-CN" sz="4400">
              <a:solidFill>
                <a:srgbClr val="FF0000"/>
              </a:solidFill>
              <a:latin typeface="Arial" panose="020B0604020202020204" pitchFamily="34" charset="0"/>
              <a:cs typeface="Arial" panose="020B0604020202020204" pitchFamily="34" charset="0"/>
            </a:endParaRPr>
          </a:p>
        </p:txBody>
      </p:sp>
      <p:cxnSp>
        <p:nvCxnSpPr>
          <p:cNvPr id="33" name="曲线连接符 32"/>
          <p:cNvCxnSpPr/>
          <p:nvPr/>
        </p:nvCxnSpPr>
        <p:spPr>
          <a:xfrm flipV="1">
            <a:off x="4555490" y="5106035"/>
            <a:ext cx="1035050" cy="523875"/>
          </a:xfrm>
          <a:prstGeom prst="curvedConnector3">
            <a:avLst>
              <a:gd name="adj1" fmla="val 50061"/>
            </a:avLst>
          </a:prstGeom>
          <a:ln w="19050"/>
        </p:spPr>
        <p:style>
          <a:lnRef idx="1">
            <a:schemeClr val="accent1"/>
          </a:lnRef>
          <a:fillRef idx="0">
            <a:schemeClr val="accent1"/>
          </a:fillRef>
          <a:effectRef idx="0">
            <a:schemeClr val="accent1"/>
          </a:effectRef>
          <a:fontRef idx="minor">
            <a:schemeClr val="tx1"/>
          </a:fontRef>
        </p:style>
      </p:cxnSp>
      <p:cxnSp>
        <p:nvCxnSpPr>
          <p:cNvPr id="34" name="曲线连接符 33"/>
          <p:cNvCxnSpPr/>
          <p:nvPr/>
        </p:nvCxnSpPr>
        <p:spPr>
          <a:xfrm>
            <a:off x="4619625" y="5625465"/>
            <a:ext cx="1019810" cy="49530"/>
          </a:xfrm>
          <a:prstGeom prst="curvedConnector3">
            <a:avLst>
              <a:gd name="adj1" fmla="val 50062"/>
            </a:avLst>
          </a:prstGeom>
          <a:ln w="19050"/>
        </p:spPr>
        <p:style>
          <a:lnRef idx="1">
            <a:schemeClr val="accent1"/>
          </a:lnRef>
          <a:fillRef idx="0">
            <a:schemeClr val="accent1"/>
          </a:fillRef>
          <a:effectRef idx="0">
            <a:schemeClr val="accent1"/>
          </a:effectRef>
          <a:fontRef idx="minor">
            <a:schemeClr val="tx1"/>
          </a:fontRef>
        </p:style>
      </p:cxnSp>
      <p:cxnSp>
        <p:nvCxnSpPr>
          <p:cNvPr id="35" name="曲线连接符 34"/>
          <p:cNvCxnSpPr/>
          <p:nvPr/>
        </p:nvCxnSpPr>
        <p:spPr>
          <a:xfrm>
            <a:off x="4619625" y="5684520"/>
            <a:ext cx="1009650" cy="623570"/>
          </a:xfrm>
          <a:prstGeom prst="curvedConnector3">
            <a:avLst>
              <a:gd name="adj1" fmla="val 50063"/>
            </a:avLst>
          </a:prstGeom>
          <a:ln w="19050"/>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5686425" y="4653915"/>
            <a:ext cx="1911985" cy="557530"/>
          </a:xfrm>
          <a:prstGeom prst="rect">
            <a:avLst/>
          </a:prstGeom>
          <a:noFill/>
          <a:ln w="19050">
            <a:solidFill>
              <a:srgbClr val="FF0000"/>
            </a:solidFill>
          </a:ln>
        </p:spPr>
        <p:txBody>
          <a:bodyPr wrap="square" rtlCol="0">
            <a:noAutofit/>
          </a:bodyPr>
          <a:lstStyle/>
          <a:p>
            <a:r>
              <a:rPr lang="en-US" altLang="zh-CN" sz="2800" b="1">
                <a:latin typeface="Arial" panose="020B0604020202020204" pitchFamily="34" charset="0"/>
                <a:cs typeface="Arial" panose="020B0604020202020204" pitchFamily="34" charset="0"/>
              </a:rPr>
              <a:t>the </a:t>
            </a:r>
            <a:r>
              <a:rPr lang="en-US" altLang="zh-CN" sz="2800" b="1">
                <a:solidFill>
                  <a:srgbClr val="FF0000"/>
                </a:solidFill>
                <a:latin typeface="Arial" panose="020B0604020202020204" pitchFamily="34" charset="0"/>
                <a:cs typeface="Arial" panose="020B0604020202020204" pitchFamily="34" charset="0"/>
              </a:rPr>
              <a:t>class</a:t>
            </a:r>
            <a:r>
              <a:rPr lang="en-US" altLang="zh-CN" sz="2800">
                <a:latin typeface="Arial" panose="020B0604020202020204" pitchFamily="34" charset="0"/>
                <a:cs typeface="Arial" panose="020B0604020202020204" pitchFamily="34" charset="0"/>
              </a:rPr>
              <a:t> </a:t>
            </a:r>
            <a:endParaRPr lang="en-US" altLang="zh-CN" sz="2800">
              <a:latin typeface="Arial" panose="020B0604020202020204" pitchFamily="34" charset="0"/>
              <a:cs typeface="Arial" panose="020B0604020202020204" pitchFamily="34" charset="0"/>
            </a:endParaRPr>
          </a:p>
        </p:txBody>
      </p:sp>
      <p:sp>
        <p:nvSpPr>
          <p:cNvPr id="37" name="文本框 36"/>
          <p:cNvSpPr txBox="1"/>
          <p:nvPr/>
        </p:nvSpPr>
        <p:spPr>
          <a:xfrm>
            <a:off x="5697855" y="6063615"/>
            <a:ext cx="1886585" cy="500380"/>
          </a:xfrm>
          <a:prstGeom prst="rect">
            <a:avLst/>
          </a:prstGeom>
          <a:noFill/>
          <a:ln w="19050">
            <a:solidFill>
              <a:srgbClr val="FF0000"/>
            </a:solidFill>
          </a:ln>
        </p:spPr>
        <p:txBody>
          <a:bodyPr wrap="square" rtlCol="0">
            <a:noAutofit/>
          </a:bodyPr>
          <a:lstStyle/>
          <a:p>
            <a:r>
              <a:rPr lang="en-US" altLang="zh-CN" sz="3600" b="1">
                <a:latin typeface="Arial" panose="020B0604020202020204" pitchFamily="34" charset="0"/>
                <a:cs typeface="Arial" panose="020B0604020202020204" pitchFamily="34" charset="0"/>
              </a:rPr>
              <a:t>......</a:t>
            </a:r>
            <a:r>
              <a:rPr lang="en-US" altLang="zh-CN" sz="3200">
                <a:latin typeface="Arial" panose="020B0604020202020204" pitchFamily="34" charset="0"/>
                <a:cs typeface="Arial" panose="020B0604020202020204" pitchFamily="34" charset="0"/>
              </a:rPr>
              <a:t> </a:t>
            </a:r>
            <a:endParaRPr lang="en-US" altLang="zh-CN" sz="3200">
              <a:latin typeface="Arial" panose="020B0604020202020204" pitchFamily="34" charset="0"/>
              <a:cs typeface="Arial" panose="020B0604020202020204" pitchFamily="34" charset="0"/>
            </a:endParaRPr>
          </a:p>
        </p:txBody>
      </p:sp>
      <p:sp>
        <p:nvSpPr>
          <p:cNvPr id="38" name="文本框 37"/>
          <p:cNvSpPr txBox="1"/>
          <p:nvPr/>
        </p:nvSpPr>
        <p:spPr>
          <a:xfrm>
            <a:off x="5689600" y="5377815"/>
            <a:ext cx="1894205" cy="519430"/>
          </a:xfrm>
          <a:prstGeom prst="rect">
            <a:avLst/>
          </a:prstGeom>
          <a:noFill/>
          <a:ln w="19050">
            <a:solidFill>
              <a:srgbClr val="FF0000"/>
            </a:solidFill>
          </a:ln>
        </p:spPr>
        <p:txBody>
          <a:bodyPr wrap="square" rtlCol="0">
            <a:noAutofit/>
          </a:bodyPr>
          <a:lstStyle/>
          <a:p>
            <a:r>
              <a:rPr lang="en-US" altLang="zh-CN" sz="2800" b="1">
                <a:latin typeface="Arial" panose="020B0604020202020204" pitchFamily="34" charset="0"/>
                <a:cs typeface="Arial" panose="020B0604020202020204" pitchFamily="34" charset="0"/>
              </a:rPr>
              <a:t>my </a:t>
            </a:r>
            <a:r>
              <a:rPr lang="en-US" altLang="zh-CN" sz="2800" b="1">
                <a:solidFill>
                  <a:srgbClr val="FF0000"/>
                </a:solidFill>
                <a:latin typeface="Arial" panose="020B0604020202020204" pitchFamily="34" charset="0"/>
                <a:cs typeface="Arial" panose="020B0604020202020204" pitchFamily="34" charset="0"/>
              </a:rPr>
              <a:t>day</a:t>
            </a:r>
            <a:r>
              <a:rPr lang="en-US" altLang="zh-CN" sz="2800">
                <a:latin typeface="Arial" panose="020B0604020202020204" pitchFamily="34" charset="0"/>
                <a:cs typeface="Arial" panose="020B0604020202020204" pitchFamily="34" charset="0"/>
              </a:rPr>
              <a:t> </a:t>
            </a:r>
            <a:endParaRPr lang="en-US" altLang="zh-CN" sz="2800">
              <a:latin typeface="Arial" panose="020B0604020202020204" pitchFamily="34" charset="0"/>
              <a:cs typeface="Arial" panose="020B0604020202020204" pitchFamily="34" charset="0"/>
            </a:endParaRPr>
          </a:p>
        </p:txBody>
      </p:sp>
      <p:sp>
        <p:nvSpPr>
          <p:cNvPr id="39" name="文本框 38"/>
          <p:cNvSpPr txBox="1"/>
          <p:nvPr/>
        </p:nvSpPr>
        <p:spPr>
          <a:xfrm>
            <a:off x="189865" y="2304415"/>
            <a:ext cx="2248535" cy="1753235"/>
          </a:xfrm>
          <a:prstGeom prst="rect">
            <a:avLst/>
          </a:prstGeom>
          <a:noFill/>
        </p:spPr>
        <p:txBody>
          <a:bodyPr wrap="square" rtlCol="0">
            <a:spAutoFit/>
          </a:bodyPr>
          <a:lstStyle/>
          <a:p>
            <a:r>
              <a:rPr lang="en-US" altLang="zh-CN" sz="3600">
                <a:solidFill>
                  <a:srgbClr val="FF0000"/>
                </a:solidFill>
                <a:latin typeface="Arial" panose="020B0604020202020204" pitchFamily="34" charset="0"/>
                <a:cs typeface="Arial" panose="020B0604020202020204" pitchFamily="34" charset="0"/>
              </a:rPr>
              <a:t>Rhetorical Devices</a:t>
            </a:r>
            <a:endParaRPr lang="en-US" altLang="zh-CN" sz="3600">
              <a:solidFill>
                <a:srgbClr val="FF0000"/>
              </a:solidFill>
              <a:latin typeface="Arial" panose="020B0604020202020204" pitchFamily="34" charset="0"/>
              <a:cs typeface="Arial" panose="020B0604020202020204" pitchFamily="34" charset="0"/>
            </a:endParaRPr>
          </a:p>
          <a:p>
            <a:r>
              <a:rPr lang="en-US" altLang="zh-CN" sz="3600">
                <a:solidFill>
                  <a:srgbClr val="FF0000"/>
                </a:solidFill>
                <a:latin typeface="Arial" panose="020B0604020202020204" pitchFamily="34" charset="0"/>
                <a:cs typeface="Arial" panose="020B0604020202020204" pitchFamily="34" charset="0"/>
              </a:rPr>
              <a:t>  (</a:t>
            </a:r>
            <a:r>
              <a:rPr lang="zh-CN" altLang="en-US" sz="3600">
                <a:solidFill>
                  <a:srgbClr val="FF0000"/>
                </a:solidFill>
                <a:latin typeface="Arial" panose="020B0604020202020204" pitchFamily="34" charset="0"/>
                <a:cs typeface="Arial" panose="020B0604020202020204" pitchFamily="34" charset="0"/>
              </a:rPr>
              <a:t>修辞</a:t>
            </a:r>
            <a:r>
              <a:rPr lang="en-US" altLang="zh-CN" sz="3600">
                <a:solidFill>
                  <a:srgbClr val="FF0000"/>
                </a:solidFill>
                <a:latin typeface="Arial" panose="020B0604020202020204" pitchFamily="34" charset="0"/>
                <a:cs typeface="Arial" panose="020B0604020202020204" pitchFamily="34" charset="0"/>
              </a:rPr>
              <a:t>)</a:t>
            </a:r>
            <a:endParaRPr lang="en-US" altLang="zh-CN" sz="3600">
              <a:solidFill>
                <a:srgbClr val="FF0000"/>
              </a:solidFill>
              <a:latin typeface="Arial" panose="020B0604020202020204" pitchFamily="34" charset="0"/>
              <a:cs typeface="Arial" panose="020B0604020202020204" pitchFamily="34" charset="0"/>
            </a:endParaRPr>
          </a:p>
        </p:txBody>
      </p:sp>
      <p:sp>
        <p:nvSpPr>
          <p:cNvPr id="5" name="文本框 4"/>
          <p:cNvSpPr txBox="1"/>
          <p:nvPr/>
        </p:nvSpPr>
        <p:spPr>
          <a:xfrm>
            <a:off x="7861935" y="321310"/>
            <a:ext cx="4101465" cy="1383665"/>
          </a:xfrm>
          <a:prstGeom prst="rect">
            <a:avLst/>
          </a:prstGeom>
          <a:noFill/>
          <a:ln w="28575">
            <a:solidFill>
              <a:schemeClr val="accent1"/>
            </a:solidFill>
          </a:ln>
        </p:spPr>
        <p:txBody>
          <a:bodyPr wrap="square" rtlCol="0">
            <a:spAutoFit/>
          </a:bodyPr>
          <a:lstStyle/>
          <a:p>
            <a:r>
              <a:rPr lang="en-US" altLang="zh-CN" sz="2800" b="1" dirty="0">
                <a:latin typeface="Arial" panose="020B0604020202020204" pitchFamily="34" charset="0"/>
                <a:cs typeface="Arial" panose="020B0604020202020204" pitchFamily="34" charset="0"/>
              </a:rPr>
              <a:t>thrill</a:t>
            </a:r>
            <a:r>
              <a:rPr lang="en-US" altLang="zh-CN" sz="2800" b="1" dirty="0">
                <a:solidFill>
                  <a:srgbClr val="FF0000"/>
                </a:solidFill>
                <a:latin typeface="Arial" panose="020B0604020202020204" pitchFamily="34" charset="0"/>
                <a:cs typeface="Arial" panose="020B0604020202020204" pitchFamily="34" charset="0"/>
              </a:rPr>
              <a:t>ed</a:t>
            </a:r>
            <a:r>
              <a:rPr lang="en-US" altLang="zh-CN" sz="2800" b="1" dirty="0">
                <a:latin typeface="Arial" panose="020B0604020202020204" pitchFamily="34" charset="0"/>
                <a:cs typeface="Arial" panose="020B0604020202020204" pitchFamily="34" charset="0"/>
              </a:rPr>
              <a:t>, </a:t>
            </a:r>
            <a:r>
              <a:rPr lang="en-US" altLang="zh-CN" sz="2800" b="1" dirty="0">
                <a:latin typeface="Arial" panose="020B0604020202020204" pitchFamily="34" charset="0"/>
                <a:cs typeface="Arial" panose="020B0604020202020204" pitchFamily="34" charset="0"/>
                <a:sym typeface="+mn-ea"/>
              </a:rPr>
              <a:t>disappoint</a:t>
            </a:r>
            <a:r>
              <a:rPr lang="en-US" altLang="zh-CN" sz="2800" b="1" dirty="0">
                <a:solidFill>
                  <a:srgbClr val="FF0000"/>
                </a:solidFill>
                <a:latin typeface="Arial" panose="020B0604020202020204" pitchFamily="34" charset="0"/>
                <a:cs typeface="Arial" panose="020B0604020202020204" pitchFamily="34" charset="0"/>
                <a:sym typeface="+mn-ea"/>
              </a:rPr>
              <a:t>ed</a:t>
            </a:r>
            <a:r>
              <a:rPr lang="en-US" altLang="zh-CN" sz="2800" b="1" dirty="0">
                <a:latin typeface="Arial" panose="020B0604020202020204" pitchFamily="34" charset="0"/>
                <a:cs typeface="Arial" panose="020B0604020202020204" pitchFamily="34" charset="0"/>
                <a:sym typeface="+mn-ea"/>
              </a:rPr>
              <a:t>,</a:t>
            </a:r>
            <a:endParaRPr lang="en-US" altLang="zh-CN" sz="2800" b="1" dirty="0">
              <a:latin typeface="Arial" panose="020B0604020202020204" pitchFamily="34" charset="0"/>
              <a:cs typeface="Arial" panose="020B0604020202020204" pitchFamily="34" charset="0"/>
            </a:endParaRPr>
          </a:p>
          <a:p>
            <a:r>
              <a:rPr lang="en-US" altLang="zh-CN" sz="2800" b="1" dirty="0">
                <a:latin typeface="Arial" panose="020B0604020202020204" pitchFamily="34" charset="0"/>
                <a:cs typeface="Arial" panose="020B0604020202020204" pitchFamily="34" charset="0"/>
              </a:rPr>
              <a:t>concern</a:t>
            </a:r>
            <a:r>
              <a:rPr lang="en-US" altLang="zh-CN" sz="2800" b="1" dirty="0">
                <a:solidFill>
                  <a:srgbClr val="FF0000"/>
                </a:solidFill>
                <a:latin typeface="Arial" panose="020B0604020202020204" pitchFamily="34" charset="0"/>
                <a:cs typeface="Arial" panose="020B0604020202020204" pitchFamily="34" charset="0"/>
              </a:rPr>
              <a:t>ed</a:t>
            </a:r>
            <a:r>
              <a:rPr lang="en-US" altLang="zh-CN" sz="2800" b="1" dirty="0">
                <a:latin typeface="Arial" panose="020B0604020202020204" pitchFamily="34" charset="0"/>
                <a:cs typeface="Arial" panose="020B0604020202020204" pitchFamily="34" charset="0"/>
              </a:rPr>
              <a:t>, amus</a:t>
            </a:r>
            <a:r>
              <a:rPr lang="en-US" altLang="zh-CN" sz="2800" b="1" dirty="0">
                <a:solidFill>
                  <a:srgbClr val="FF0000"/>
                </a:solidFill>
                <a:latin typeface="Arial" panose="020B0604020202020204" pitchFamily="34" charset="0"/>
                <a:cs typeface="Arial" panose="020B0604020202020204" pitchFamily="34" charset="0"/>
              </a:rPr>
              <a:t>ed</a:t>
            </a:r>
            <a:r>
              <a:rPr lang="en-US" altLang="zh-CN" sz="2800" b="1" dirty="0">
                <a:latin typeface="Arial" panose="020B0604020202020204" pitchFamily="34" charset="0"/>
                <a:cs typeface="Arial" panose="020B0604020202020204" pitchFamily="34" charset="0"/>
              </a:rPr>
              <a:t>, scar</a:t>
            </a:r>
            <a:r>
              <a:rPr lang="en-US" altLang="zh-CN" sz="2800" b="1" dirty="0">
                <a:solidFill>
                  <a:srgbClr val="FF0000"/>
                </a:solidFill>
                <a:latin typeface="Arial" panose="020B0604020202020204" pitchFamily="34" charset="0"/>
                <a:cs typeface="Arial" panose="020B0604020202020204" pitchFamily="34" charset="0"/>
              </a:rPr>
              <a:t>ed</a:t>
            </a:r>
            <a:r>
              <a:rPr lang="en-US" altLang="zh-CN" sz="2800" b="1" dirty="0">
                <a:latin typeface="Arial" panose="020B0604020202020204" pitchFamily="34" charset="0"/>
                <a:cs typeface="Arial" panose="020B0604020202020204" pitchFamily="34" charset="0"/>
              </a:rPr>
              <a:t>, </a:t>
            </a:r>
            <a:r>
              <a:rPr lang="en-US" altLang="zh-CN" sz="2800" b="1" dirty="0">
                <a:latin typeface="Arial" panose="020B0604020202020204" pitchFamily="34" charset="0"/>
                <a:cs typeface="Arial" panose="020B0604020202020204" pitchFamily="34" charset="0"/>
                <a:sym typeface="+mn-ea"/>
              </a:rPr>
              <a:t>satisfi</a:t>
            </a:r>
            <a:r>
              <a:rPr lang="en-US" altLang="zh-CN" sz="2800" b="1" dirty="0">
                <a:solidFill>
                  <a:srgbClr val="FF0000"/>
                </a:solidFill>
                <a:latin typeface="Arial" panose="020B0604020202020204" pitchFamily="34" charset="0"/>
                <a:cs typeface="Arial" panose="020B0604020202020204" pitchFamily="34" charset="0"/>
                <a:sym typeface="+mn-ea"/>
              </a:rPr>
              <a:t>ed</a:t>
            </a:r>
            <a:r>
              <a:rPr lang="en-US" altLang="zh-CN" sz="2800" b="1" dirty="0">
                <a:latin typeface="Arial" panose="020B0604020202020204" pitchFamily="34" charset="0"/>
                <a:cs typeface="Arial" panose="020B0604020202020204" pitchFamily="34" charset="0"/>
                <a:sym typeface="+mn-ea"/>
              </a:rPr>
              <a:t>, </a:t>
            </a:r>
            <a:r>
              <a:rPr lang="en-US" altLang="zh-CN" sz="2800" b="1" dirty="0">
                <a:latin typeface="Arial" panose="020B0604020202020204" pitchFamily="34" charset="0"/>
                <a:cs typeface="Arial" panose="020B0604020202020204" pitchFamily="34" charset="0"/>
              </a:rPr>
              <a:t>etc.  </a:t>
            </a:r>
            <a:endParaRPr lang="zh-CN" altLang="en-US" sz="2800" b="1" dirty="0">
              <a:latin typeface="Arial" panose="020B0604020202020204" pitchFamily="34" charset="0"/>
              <a:cs typeface="Arial" panose="020B0604020202020204" pitchFamily="34" charset="0"/>
            </a:endParaRPr>
          </a:p>
        </p:txBody>
      </p:sp>
      <p:sp>
        <p:nvSpPr>
          <p:cNvPr id="6" name="文本框 5"/>
          <p:cNvSpPr txBox="1"/>
          <p:nvPr/>
        </p:nvSpPr>
        <p:spPr>
          <a:xfrm>
            <a:off x="7927975" y="2828925"/>
            <a:ext cx="4035425" cy="953135"/>
          </a:xfrm>
          <a:prstGeom prst="rect">
            <a:avLst/>
          </a:prstGeom>
          <a:noFill/>
          <a:ln w="28575">
            <a:solidFill>
              <a:schemeClr val="accent1"/>
            </a:solidFill>
          </a:ln>
        </p:spPr>
        <p:txBody>
          <a:bodyPr wrap="square" rtlCol="0">
            <a:spAutoFit/>
          </a:bodyPr>
          <a:lstStyle/>
          <a:p>
            <a:r>
              <a:rPr lang="en-US" altLang="zh-CN" sz="2800" b="1" dirty="0">
                <a:latin typeface="Arial" panose="020B0604020202020204" pitchFamily="34" charset="0"/>
                <a:cs typeface="Arial" panose="020B0604020202020204" pitchFamily="34" charset="0"/>
              </a:rPr>
              <a:t>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eory,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rill,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roat,  </a:t>
            </a:r>
            <a:endParaRPr lang="en-US" altLang="zh-CN" sz="2800" b="1" dirty="0">
              <a:latin typeface="Arial" panose="020B0604020202020204" pitchFamily="34" charset="0"/>
              <a:cs typeface="Arial" panose="020B0604020202020204" pitchFamily="34" charset="0"/>
              <a:sym typeface="+mn-ea"/>
            </a:endParaRPr>
          </a:p>
          <a:p>
            <a:r>
              <a:rPr lang="en-US" altLang="zh-CN" sz="2800" b="1" dirty="0">
                <a:latin typeface="Arial" panose="020B0604020202020204" pitchFamily="34" charset="0"/>
                <a:cs typeface="Arial" panose="020B0604020202020204" pitchFamily="34" charset="0"/>
                <a:sym typeface="+mn-ea"/>
              </a:rPr>
              <a:t>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rough,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under, </a:t>
            </a:r>
            <a:r>
              <a:rPr lang="en-US" altLang="zh-CN" sz="2800" b="1" dirty="0">
                <a:latin typeface="Arial" panose="020B0604020202020204" pitchFamily="34" charset="0"/>
                <a:cs typeface="Arial" panose="020B0604020202020204" pitchFamily="34" charset="0"/>
              </a:rPr>
              <a:t>etc.  </a:t>
            </a:r>
            <a:endParaRPr lang="zh-CN" altLang="en-US" sz="2800" b="1" dirty="0">
              <a:latin typeface="Arial" panose="020B0604020202020204" pitchFamily="34" charset="0"/>
              <a:cs typeface="Arial" panose="020B0604020202020204" pitchFamily="34" charset="0"/>
            </a:endParaRPr>
          </a:p>
        </p:txBody>
      </p:sp>
      <p:sp>
        <p:nvSpPr>
          <p:cNvPr id="11" name="文本框 10"/>
          <p:cNvSpPr txBox="1"/>
          <p:nvPr>
            <p:custDataLst>
              <p:tags r:id="rId1"/>
            </p:custDataLst>
          </p:nvPr>
        </p:nvSpPr>
        <p:spPr>
          <a:xfrm>
            <a:off x="5651500" y="3050540"/>
            <a:ext cx="1955165" cy="541020"/>
          </a:xfrm>
          <a:prstGeom prst="rect">
            <a:avLst/>
          </a:prstGeom>
          <a:noFill/>
          <a:ln w="19050">
            <a:solidFill>
              <a:srgbClr val="FF0000"/>
            </a:solidFill>
          </a:ln>
        </p:spPr>
        <p:txBody>
          <a:bodyPr wrap="square" rtlCol="0">
            <a:noAutofit/>
          </a:bodyPr>
          <a:lstStyle/>
          <a:p>
            <a:r>
              <a:rPr lang="en-US" altLang="zh-CN" sz="2800" b="1">
                <a:solidFill>
                  <a:srgbClr val="FF0000"/>
                </a:solidFill>
                <a:latin typeface="Arial" panose="020B0604020202020204" pitchFamily="34" charset="0"/>
                <a:cs typeface="Arial" panose="020B0604020202020204" pitchFamily="34" charset="0"/>
              </a:rPr>
              <a:t>th</a:t>
            </a:r>
            <a:r>
              <a:rPr lang="en-US" altLang="zh-CN" sz="2800" b="1">
                <a:latin typeface="Arial" panose="020B0604020202020204" pitchFamily="34" charset="0"/>
                <a:cs typeface="Arial" panose="020B0604020202020204" pitchFamily="34" charset="0"/>
              </a:rPr>
              <a:t>eme</a:t>
            </a:r>
            <a:endParaRPr lang="en-US" altLang="zh-CN" sz="32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linds(horizontal)">
                                      <p:cBhvr>
                                        <p:cTn id="43" dur="500"/>
                                        <p:tgtEl>
                                          <p:spTgt spid="11"/>
                                        </p:tgtEl>
                                      </p:cBhvr>
                                    </p:animEffect>
                                  </p:childTnLst>
                                </p:cTn>
                              </p:par>
                              <p:par>
                                <p:cTn id="44" presetID="3" presetClass="entr" presetSubtype="1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linds(horizontal)">
                                      <p:cBhvr>
                                        <p:cTn id="46" dur="500"/>
                                        <p:tgtEl>
                                          <p:spTgt spid="25"/>
                                        </p:tgtEl>
                                      </p:cBhvr>
                                    </p:animEffect>
                                  </p:childTnLst>
                                </p:cTn>
                              </p:par>
                              <p:par>
                                <p:cTn id="47" presetID="3" presetClass="entr" presetSubtype="1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linds(horizontal)">
                                      <p:cBhvr>
                                        <p:cTn id="49" dur="500"/>
                                        <p:tgtEl>
                                          <p:spTgt spid="26"/>
                                        </p:tgtEl>
                                      </p:cBhvr>
                                    </p:animEffect>
                                  </p:childTnLst>
                                </p:cTn>
                              </p:par>
                              <p:par>
                                <p:cTn id="50" presetID="3" presetClass="entr" presetSubtype="1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linds(horizontal)">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arn(inVertical)">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linds(horizontal)">
                                      <p:cBhvr>
                                        <p:cTn id="71" dur="500"/>
                                        <p:tgtEl>
                                          <p:spTgt spid="31"/>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linds(horizontal)">
                                      <p:cBhvr>
                                        <p:cTn id="74" dur="500"/>
                                        <p:tgtEl>
                                          <p:spTgt spid="32"/>
                                        </p:tgtEl>
                                      </p:cBhvr>
                                    </p:animEffect>
                                  </p:childTnLst>
                                </p:cTn>
                              </p:par>
                              <p:par>
                                <p:cTn id="75" presetID="3" presetClass="entr" presetSubtype="1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par>
                                <p:cTn id="78" presetID="3" presetClass="entr" presetSubtype="10"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linds(horizontal)">
                                      <p:cBhvr>
                                        <p:cTn id="80" dur="500"/>
                                        <p:tgtEl>
                                          <p:spTgt spid="34"/>
                                        </p:tgtEl>
                                      </p:cBhvr>
                                    </p:animEffect>
                                  </p:childTnLst>
                                </p:cTn>
                              </p:par>
                              <p:par>
                                <p:cTn id="81" presetID="3" presetClass="entr" presetSubtype="1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blinds(horizontal)">
                                      <p:cBhvr>
                                        <p:cTn id="83" dur="500"/>
                                        <p:tgtEl>
                                          <p:spTgt spid="35"/>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500"/>
                                        <p:tgtEl>
                                          <p:spTgt spid="36"/>
                                        </p:tgtEl>
                                      </p:cBhvr>
                                    </p:animEffect>
                                  </p:childTnLst>
                                </p:cTn>
                              </p:par>
                            </p:childTnLst>
                          </p:cTn>
                        </p:par>
                        <p:par>
                          <p:cTn id="89" fill="hold">
                            <p:stCondLst>
                              <p:cond delay="500"/>
                            </p:stCondLst>
                            <p:childTnLst>
                              <p:par>
                                <p:cTn id="90" presetID="3" presetClass="entr" presetSubtype="10" fill="hold" grpId="0" nodeType="afterEffect">
                                  <p:stCondLst>
                                    <p:cond delay="1000"/>
                                  </p:stCondLst>
                                  <p:childTnLst>
                                    <p:set>
                                      <p:cBhvr>
                                        <p:cTn id="91" dur="1" fill="hold">
                                          <p:stCondLst>
                                            <p:cond delay="0"/>
                                          </p:stCondLst>
                                        </p:cTn>
                                        <p:tgtEl>
                                          <p:spTgt spid="37"/>
                                        </p:tgtEl>
                                        <p:attrNameLst>
                                          <p:attrName>style.visibility</p:attrName>
                                        </p:attrNameLst>
                                      </p:cBhvr>
                                      <p:to>
                                        <p:strVal val="visible"/>
                                      </p:to>
                                    </p:set>
                                    <p:animEffect transition="in" filter="blinds(horizont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blinds(horizontal)">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blinds(horizontal)">
                                      <p:cBhvr>
                                        <p:cTn id="102" dur="500"/>
                                        <p:tgtEl>
                                          <p:spTgt spid="4"/>
                                        </p:tgtEl>
                                      </p:cBhvr>
                                    </p:animEffect>
                                  </p:childTnLst>
                                </p:cTn>
                              </p:par>
                              <p:par>
                                <p:cTn id="103" presetID="3" presetClass="entr" presetSubtype="1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blinds(horizontal)">
                                      <p:cBhvr>
                                        <p:cTn id="105" dur="500"/>
                                        <p:tgtEl>
                                          <p:spTgt spid="24"/>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blinds(horizontal)">
                                      <p:cBhvr>
                                        <p:cTn id="110" dur="500"/>
                                        <p:tgtEl>
                                          <p:spTgt spid="2"/>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blinds(horizontal)">
                                      <p:cBhvr>
                                        <p:cTn id="1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bldLvl="0" animBg="1"/>
      <p:bldP spid="3" grpId="0"/>
      <p:bldP spid="4" grpId="0" animBg="1"/>
      <p:bldP spid="16" grpId="0" bldLvl="0" animBg="1"/>
      <p:bldP spid="16" grpId="1" animBg="1"/>
      <p:bldP spid="19" grpId="0" bldLvl="0" animBg="1"/>
      <p:bldP spid="19" grpId="1" animBg="1"/>
      <p:bldP spid="21" grpId="0" bldLvl="0" animBg="1"/>
      <p:bldP spid="23" grpId="0" animBg="1"/>
      <p:bldP spid="22" grpId="0"/>
      <p:bldP spid="28" grpId="0" bldLvl="0" animBg="1"/>
      <p:bldP spid="30" grpId="0" bldLvl="0" animBg="1"/>
      <p:bldP spid="31" grpId="0" animBg="1"/>
      <p:bldP spid="32" grpId="0"/>
      <p:bldP spid="36" grpId="0" bldLvl="0" animBg="1"/>
      <p:bldP spid="37" grpId="0" bldLvl="0" animBg="1"/>
      <p:bldP spid="38" grpId="0" bldLvl="0" animBg="1"/>
      <p:bldP spid="39" grpId="0"/>
      <p:bldP spid="5" grpId="0" bldLvl="0" animBg="1"/>
      <p:bldP spid="6"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2430145" y="96520"/>
            <a:ext cx="9384030" cy="583565"/>
          </a:xfrm>
          <a:prstGeom prst="rect">
            <a:avLst/>
          </a:prstGeom>
          <a:noFill/>
        </p:spPr>
        <p:txBody>
          <a:bodyPr wrap="square" rtlCol="0">
            <a:spAutoFit/>
          </a:bodyPr>
          <a:lstStyle/>
          <a:p>
            <a:r>
              <a:rPr lang="en-US" altLang="zh-CN" sz="3200" b="1" dirty="0">
                <a:latin typeface="Times New Roman" panose="02020603050405020304" charset="0"/>
                <a:cs typeface="Times New Roman" panose="02020603050405020304" charset="0"/>
              </a:rPr>
              <a:t> </a:t>
            </a:r>
            <a:r>
              <a:rPr lang="en-US" altLang="zh-CN" sz="2600" b="1" dirty="0">
                <a:latin typeface="Times New Roman" panose="02020603050405020304" charset="0"/>
                <a:cs typeface="Times New Roman" panose="02020603050405020304" charset="0"/>
              </a:rPr>
              <a:t>What do the sentences have </a:t>
            </a:r>
            <a:r>
              <a:rPr lang="en-US" altLang="zh-CN" sz="2600" b="1" dirty="0">
                <a:solidFill>
                  <a:srgbClr val="FF0000"/>
                </a:solidFill>
                <a:latin typeface="Times New Roman" panose="02020603050405020304" charset="0"/>
                <a:cs typeface="Times New Roman" panose="02020603050405020304" charset="0"/>
              </a:rPr>
              <a:t>in common </a:t>
            </a:r>
            <a:r>
              <a:rPr lang="en-US" altLang="zh-CN" sz="2600" b="1" dirty="0">
                <a:solidFill>
                  <a:schemeClr val="tx1"/>
                </a:solidFill>
                <a:latin typeface="Times New Roman" panose="02020603050405020304" charset="0"/>
                <a:cs typeface="Times New Roman" panose="02020603050405020304" charset="0"/>
              </a:rPr>
              <a:t>in each group</a:t>
            </a:r>
            <a:r>
              <a:rPr lang="en-US" altLang="zh-CN" sz="2600" b="1" dirty="0">
                <a:latin typeface="Times New Roman" panose="02020603050405020304" charset="0"/>
                <a:cs typeface="Times New Roman" panose="02020603050405020304" charset="0"/>
              </a:rPr>
              <a:t>? </a:t>
            </a:r>
            <a:r>
              <a:rPr lang="en-US" altLang="zh-CN" sz="2600" b="1" u="sng" dirty="0">
                <a:solidFill>
                  <a:srgbClr val="FF0000"/>
                </a:solidFill>
                <a:latin typeface="Times New Roman" panose="02020603050405020304" charset="0"/>
                <a:cs typeface="Times New Roman" panose="02020603050405020304" charset="0"/>
              </a:rPr>
              <a:t>(A--D)</a:t>
            </a:r>
            <a:endParaRPr lang="en-US" altLang="zh-CN" sz="2600" b="1" u="sng" dirty="0">
              <a:solidFill>
                <a:srgbClr val="FF0000"/>
              </a:solidFill>
              <a:latin typeface="Times New Roman" panose="02020603050405020304" charset="0"/>
              <a:cs typeface="Times New Roman" panose="02020603050405020304" charset="0"/>
            </a:endParaRPr>
          </a:p>
        </p:txBody>
      </p:sp>
      <p:sp>
        <p:nvSpPr>
          <p:cNvPr id="7" name="缺角矩形 6"/>
          <p:cNvSpPr/>
          <p:nvPr>
            <p:custDataLst>
              <p:tags r:id="rId2"/>
            </p:custDataLst>
          </p:nvPr>
        </p:nvSpPr>
        <p:spPr>
          <a:xfrm>
            <a:off x="138430" y="96520"/>
            <a:ext cx="2407285" cy="646430"/>
          </a:xfrm>
          <a:prstGeom prst="plaqu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138430" y="96520"/>
            <a:ext cx="2487930" cy="583565"/>
          </a:xfrm>
          <a:prstGeom prst="rect">
            <a:avLst/>
          </a:prstGeom>
          <a:noFill/>
        </p:spPr>
        <p:txBody>
          <a:bodyPr wrap="square" rtlCol="0" anchor="t">
            <a:spAutoFit/>
          </a:bodyPr>
          <a:lstStyle/>
          <a:p>
            <a:r>
              <a:rPr lang="en-US" altLang="zh-CN" sz="3200" b="1" dirty="0">
                <a:latin typeface="Times New Roman" panose="02020603050405020304" charset="0"/>
                <a:cs typeface="Times New Roman" panose="02020603050405020304" charset="0"/>
                <a:sym typeface="+mn-ea"/>
              </a:rPr>
              <a:t>Appreciation</a:t>
            </a:r>
            <a:endParaRPr lang="en-US" altLang="zh-CN" sz="3200" b="1" dirty="0">
              <a:latin typeface="Times New Roman" panose="02020603050405020304" charset="0"/>
              <a:cs typeface="Times New Roman" panose="02020603050405020304" charset="0"/>
              <a:sym typeface="+mn-ea"/>
            </a:endParaRPr>
          </a:p>
        </p:txBody>
      </p:sp>
      <p:sp>
        <p:nvSpPr>
          <p:cNvPr id="100" name="文本框 99"/>
          <p:cNvSpPr txBox="1"/>
          <p:nvPr/>
        </p:nvSpPr>
        <p:spPr>
          <a:xfrm>
            <a:off x="299720" y="741680"/>
            <a:ext cx="11456035" cy="1610995"/>
          </a:xfrm>
          <a:prstGeom prst="rect">
            <a:avLst/>
          </a:prstGeom>
          <a:noFill/>
          <a:ln w="19050">
            <a:solidFill>
              <a:srgbClr val="1D41D5"/>
            </a:solidFill>
            <a:prstDash val="dashDot"/>
          </a:ln>
        </p:spPr>
        <p:txBody>
          <a:bodyPr wrap="square">
            <a:noAutofit/>
          </a:bodyPr>
          <a:lstStyle/>
          <a:p>
            <a:pPr indent="0" fontAlgn="auto">
              <a:lnSpc>
                <a:spcPts val="2560"/>
              </a:lnSpc>
            </a:pPr>
            <a:r>
              <a:rPr lang="en-US" sz="2400" b="1" i="1">
                <a:solidFill>
                  <a:srgbClr val="1D41D5"/>
                </a:solidFill>
                <a:latin typeface="Times New Roman" panose="02020603050405020304" charset="0"/>
                <a:ea typeface="宋体" panose="02010600030101010101" pitchFamily="2" charset="-122"/>
              </a:rPr>
              <a:t>Group A:</a:t>
            </a:r>
            <a:endParaRPr lang="en-US" sz="2600" b="0">
              <a:latin typeface="Times New Roman" panose="02020603050405020304" charset="0"/>
              <a:ea typeface="宋体" panose="02010600030101010101" pitchFamily="2" charset="-122"/>
            </a:endParaRPr>
          </a:p>
          <a:p>
            <a:pPr indent="0" fontAlgn="auto">
              <a:lnSpc>
                <a:spcPts val="2560"/>
              </a:lnSpc>
            </a:pPr>
            <a:r>
              <a:rPr lang="en-US" sz="2400" b="1">
                <a:latin typeface="Times New Roman" panose="02020603050405020304" charset="0"/>
                <a:ea typeface="宋体" panose="02010600030101010101" pitchFamily="2" charset="-122"/>
              </a:rPr>
              <a:t>1. She has a pair of </a:t>
            </a:r>
            <a:r>
              <a:rPr lang="en-US" sz="2400" b="1">
                <a:latin typeface="Times New Roman" panose="02020603050405020304" charset="0"/>
                <a:ea typeface="宋体" panose="02010600030101010101" pitchFamily="2" charset="-122"/>
                <a:sym typeface="+mn-ea"/>
              </a:rPr>
              <a:t>big bright </a:t>
            </a:r>
            <a:r>
              <a:rPr lang="en-US" sz="2400" b="1">
                <a:latin typeface="Times New Roman" panose="02020603050405020304" charset="0"/>
                <a:ea typeface="宋体" panose="02010600030101010101" pitchFamily="2" charset="-122"/>
              </a:rPr>
              <a:t>eyes, blinking as if they can speak.  </a:t>
            </a:r>
            <a:endParaRPr lang="en-US" sz="2400" b="1">
              <a:latin typeface="Times New Roman" panose="02020603050405020304" charset="0"/>
              <a:ea typeface="宋体" panose="02010600030101010101" pitchFamily="2" charset="-122"/>
            </a:endParaRPr>
          </a:p>
          <a:p>
            <a:pPr indent="0" fontAlgn="auto">
              <a:lnSpc>
                <a:spcPts val="2560"/>
              </a:lnSpc>
            </a:pPr>
            <a:r>
              <a:rPr lang="en-US" sz="2400" b="1">
                <a:latin typeface="Times New Roman" panose="02020603050405020304" charset="0"/>
                <a:ea typeface="宋体" panose="02010600030101010101" pitchFamily="2" charset="-122"/>
              </a:rPr>
              <a:t>2. A breeze brought him the smell of clover--the sweet-smelling world beyond his fence. </a:t>
            </a:r>
            <a:endParaRPr lang="en-US" sz="2400" b="1">
              <a:latin typeface="Times New Roman" panose="02020603050405020304" charset="0"/>
              <a:ea typeface="宋体" panose="02010600030101010101" pitchFamily="2" charset="-122"/>
            </a:endParaRPr>
          </a:p>
          <a:p>
            <a:pPr indent="0" fontAlgn="auto">
              <a:lnSpc>
                <a:spcPts val="2060"/>
              </a:lnSpc>
            </a:pPr>
            <a:r>
              <a:rPr lang="en-US" altLang="en-US" sz="2400" b="1">
                <a:latin typeface="Times New Roman" panose="02020603050405020304" charset="0"/>
                <a:ea typeface="宋体" panose="02010600030101010101" pitchFamily="2" charset="-122"/>
              </a:rPr>
              <a:t>    ......</a:t>
            </a:r>
            <a:endParaRPr lang="en-US" altLang="en-US" sz="2400" b="1">
              <a:latin typeface="Times New Roman" panose="02020603050405020304" charset="0"/>
              <a:ea typeface="宋体" panose="02010600030101010101" pitchFamily="2" charset="-122"/>
            </a:endParaRPr>
          </a:p>
        </p:txBody>
      </p:sp>
      <p:sp>
        <p:nvSpPr>
          <p:cNvPr id="6" name="文本框 5"/>
          <p:cNvSpPr txBox="1"/>
          <p:nvPr/>
        </p:nvSpPr>
        <p:spPr>
          <a:xfrm>
            <a:off x="299720" y="2414270"/>
            <a:ext cx="11456035" cy="1299210"/>
          </a:xfrm>
          <a:prstGeom prst="rect">
            <a:avLst/>
          </a:prstGeom>
          <a:noFill/>
          <a:ln w="19050">
            <a:solidFill>
              <a:srgbClr val="FF0000"/>
            </a:solidFill>
            <a:prstDash val="dashDot"/>
          </a:ln>
        </p:spPr>
        <p:txBody>
          <a:bodyPr wrap="square">
            <a:noAutofit/>
          </a:bodyPr>
          <a:lstStyle/>
          <a:p>
            <a:pPr indent="0" fontAlgn="auto">
              <a:lnSpc>
                <a:spcPts val="2560"/>
              </a:lnSpc>
            </a:pPr>
            <a:r>
              <a:rPr lang="en-US" sz="2400" b="1" i="1" dirty="0">
                <a:solidFill>
                  <a:srgbClr val="1D41D5"/>
                </a:solidFill>
                <a:latin typeface="Times New Roman" panose="02020603050405020304" charset="0"/>
                <a:ea typeface="宋体" panose="02010600030101010101" pitchFamily="2" charset="-122"/>
              </a:rPr>
              <a:t>Group B:</a:t>
            </a:r>
            <a:endParaRPr lang="en-US" sz="2600" b="1" dirty="0">
              <a:latin typeface="Times New Roman" panose="02020603050405020304" charset="0"/>
              <a:ea typeface="宋体" panose="02010600030101010101" pitchFamily="2" charset="-122"/>
            </a:endParaRPr>
          </a:p>
          <a:p>
            <a:pPr indent="0" fontAlgn="auto">
              <a:lnSpc>
                <a:spcPts val="2560"/>
              </a:lnSpc>
            </a:pPr>
            <a:r>
              <a:rPr lang="en-US" sz="2400" b="1" dirty="0">
                <a:latin typeface="Times New Roman" panose="02020603050405020304" charset="0"/>
                <a:ea typeface="宋体" panose="02010600030101010101" pitchFamily="2" charset="-122"/>
              </a:rPr>
              <a:t>1. Things went as planned and as usual, cheerfully but not surprisingly. </a:t>
            </a:r>
            <a:endParaRPr lang="en-US" sz="2400" b="1" dirty="0">
              <a:latin typeface="Times New Roman" panose="02020603050405020304" charset="0"/>
              <a:ea typeface="宋体" panose="02010600030101010101" pitchFamily="2" charset="-122"/>
            </a:endParaRPr>
          </a:p>
          <a:p>
            <a:pPr indent="0" fontAlgn="auto">
              <a:lnSpc>
                <a:spcPts val="2560"/>
              </a:lnSpc>
            </a:pPr>
            <a:r>
              <a:rPr lang="en-US" sz="2400" b="1" dirty="0">
                <a:latin typeface="Times New Roman" panose="02020603050405020304" charset="0"/>
                <a:ea typeface="宋体" panose="02010600030101010101" pitchFamily="2" charset="-122"/>
              </a:rPr>
              <a:t>2. Once the helicopter landed, we got onto it in no time, excited</a:t>
            </a:r>
            <a:r>
              <a:rPr lang="en-US" sz="2400" b="1" dirty="0">
                <a:latin typeface="Times New Roman" panose="02020603050405020304" charset="0"/>
                <a:ea typeface="宋体" panose="02010600030101010101" pitchFamily="2" charset="-122"/>
                <a:cs typeface="Times New Roman" panose="02020603050405020304" charset="0"/>
              </a:rPr>
              <a:t> </a:t>
            </a:r>
            <a:r>
              <a:rPr lang="en-US" sz="2400" b="1" dirty="0">
                <a:latin typeface="Times New Roman" panose="02020603050405020304" charset="0"/>
                <a:ea typeface="宋体" panose="02010600030101010101" pitchFamily="2" charset="-122"/>
              </a:rPr>
              <a:t>and relieved.</a:t>
            </a:r>
            <a:endParaRPr lang="en-US" sz="2400" b="1" dirty="0">
              <a:latin typeface="Times New Roman" panose="02020603050405020304" charset="0"/>
              <a:ea typeface="宋体" panose="02010600030101010101" pitchFamily="2" charset="-122"/>
            </a:endParaRPr>
          </a:p>
          <a:p>
            <a:pPr indent="0" fontAlgn="auto">
              <a:lnSpc>
                <a:spcPts val="2060"/>
              </a:lnSpc>
            </a:pPr>
            <a:r>
              <a:rPr lang="en-US" altLang="en-US" sz="2400" b="1" dirty="0">
                <a:latin typeface="Times New Roman" panose="02020603050405020304" charset="0"/>
                <a:ea typeface="宋体" panose="02010600030101010101" pitchFamily="2" charset="-122"/>
              </a:rPr>
              <a:t>    ......</a:t>
            </a:r>
            <a:endParaRPr lang="en-US" altLang="en-US" sz="2400" b="1" dirty="0">
              <a:latin typeface="Times New Roman" panose="02020603050405020304" charset="0"/>
              <a:ea typeface="宋体" panose="02010600030101010101" pitchFamily="2" charset="-122"/>
            </a:endParaRPr>
          </a:p>
        </p:txBody>
      </p:sp>
      <p:sp>
        <p:nvSpPr>
          <p:cNvPr id="8" name="文本框 7"/>
          <p:cNvSpPr txBox="1"/>
          <p:nvPr/>
        </p:nvSpPr>
        <p:spPr>
          <a:xfrm>
            <a:off x="299720" y="3775075"/>
            <a:ext cx="11456035" cy="1319530"/>
          </a:xfrm>
          <a:prstGeom prst="rect">
            <a:avLst/>
          </a:prstGeom>
          <a:noFill/>
          <a:ln w="19050">
            <a:solidFill>
              <a:srgbClr val="1D41D5"/>
            </a:solidFill>
            <a:prstDash val="dashDot"/>
          </a:ln>
        </p:spPr>
        <p:txBody>
          <a:bodyPr wrap="square">
            <a:noAutofit/>
          </a:bodyPr>
          <a:lstStyle/>
          <a:p>
            <a:pPr indent="0" fontAlgn="auto">
              <a:lnSpc>
                <a:spcPts val="2560"/>
              </a:lnSpc>
            </a:pPr>
            <a:r>
              <a:rPr lang="en-US" sz="2400" b="1" i="1">
                <a:solidFill>
                  <a:srgbClr val="1D41D5"/>
                </a:solidFill>
                <a:latin typeface="Times New Roman" panose="02020603050405020304" charset="0"/>
                <a:ea typeface="宋体" panose="02010600030101010101" pitchFamily="2" charset="-122"/>
              </a:rPr>
              <a:t>Group C: </a:t>
            </a:r>
            <a:endParaRPr lang="en-US" sz="2400" b="1">
              <a:latin typeface="Times New Roman" panose="02020603050405020304" charset="0"/>
              <a:ea typeface="宋体" panose="02010600030101010101" pitchFamily="2" charset="-122"/>
            </a:endParaRPr>
          </a:p>
          <a:p>
            <a:pPr indent="0" fontAlgn="auto">
              <a:lnSpc>
                <a:spcPts val="2560"/>
              </a:lnSpc>
            </a:pPr>
            <a:r>
              <a:rPr lang="en-US" sz="2400" b="1">
                <a:latin typeface="Times New Roman" panose="02020603050405020304" charset="0"/>
                <a:ea typeface="宋体" panose="02010600030101010101" pitchFamily="2" charset="-122"/>
                <a:sym typeface="+mn-ea"/>
              </a:rPr>
              <a:t>1.</a:t>
            </a:r>
            <a:r>
              <a:rPr lang="en-US" sz="2400" b="1">
                <a:latin typeface="Times New Roman" panose="02020603050405020304" charset="0"/>
                <a:ea typeface="宋体" panose="02010600030101010101" pitchFamily="2" charset="-122"/>
                <a:cs typeface="Times New Roman" panose="02020603050405020304" charset="0"/>
                <a:sym typeface="+mn-ea"/>
              </a:rPr>
              <a:t> </a:t>
            </a:r>
            <a:r>
              <a:rPr lang="en-US" sz="2400" b="1">
                <a:latin typeface="Times New Roman" panose="02020603050405020304" charset="0"/>
                <a:ea typeface="宋体" panose="02010600030101010101" pitchFamily="2" charset="-122"/>
                <a:sym typeface="+mn-ea"/>
              </a:rPr>
              <a:t>The first wealth is health.  </a:t>
            </a:r>
            <a:endParaRPr lang="en-US" sz="2400" b="1">
              <a:latin typeface="Times New Roman" panose="02020603050405020304" charset="0"/>
              <a:ea typeface="宋体" panose="02010600030101010101" pitchFamily="2" charset="-122"/>
              <a:sym typeface="+mn-ea"/>
            </a:endParaRPr>
          </a:p>
          <a:p>
            <a:pPr indent="0" fontAlgn="auto">
              <a:lnSpc>
                <a:spcPts val="2560"/>
              </a:lnSpc>
            </a:pPr>
            <a:r>
              <a:rPr lang="en-US" sz="2400" b="1">
                <a:latin typeface="Times New Roman" panose="02020603050405020304" charset="0"/>
                <a:ea typeface="宋体" panose="02010600030101010101" pitchFamily="2" charset="-122"/>
                <a:sym typeface="+mn-ea"/>
              </a:rPr>
              <a:t>2. No pains, no gains. </a:t>
            </a:r>
            <a:endParaRPr lang="en-US" altLang="en-US" sz="2400" b="1">
              <a:latin typeface="Times New Roman" panose="02020603050405020304" charset="0"/>
              <a:ea typeface="宋体" panose="02010600030101010101" pitchFamily="2" charset="-122"/>
            </a:endParaRPr>
          </a:p>
          <a:p>
            <a:pPr indent="0" fontAlgn="auto">
              <a:lnSpc>
                <a:spcPts val="2060"/>
              </a:lnSpc>
            </a:pPr>
            <a:r>
              <a:rPr lang="en-US" altLang="en-US" sz="2400" b="1">
                <a:latin typeface="Times New Roman" panose="02020603050405020304" charset="0"/>
                <a:ea typeface="宋体" panose="02010600030101010101" pitchFamily="2" charset="-122"/>
              </a:rPr>
              <a:t>    ......</a:t>
            </a:r>
            <a:endParaRPr lang="en-US" altLang="en-US" sz="2400" b="1">
              <a:latin typeface="Times New Roman" panose="02020603050405020304" charset="0"/>
              <a:ea typeface="宋体" panose="02010600030101010101" pitchFamily="2" charset="-122"/>
            </a:endParaRPr>
          </a:p>
        </p:txBody>
      </p:sp>
      <p:sp>
        <p:nvSpPr>
          <p:cNvPr id="9" name="文本框 8"/>
          <p:cNvSpPr txBox="1"/>
          <p:nvPr/>
        </p:nvSpPr>
        <p:spPr>
          <a:xfrm>
            <a:off x="299720" y="5156200"/>
            <a:ext cx="11456035" cy="1620520"/>
          </a:xfrm>
          <a:prstGeom prst="rect">
            <a:avLst/>
          </a:prstGeom>
          <a:noFill/>
          <a:ln w="19050">
            <a:solidFill>
              <a:srgbClr val="FF0000"/>
            </a:solidFill>
            <a:prstDash val="dashDot"/>
          </a:ln>
        </p:spPr>
        <p:txBody>
          <a:bodyPr wrap="square">
            <a:noAutofit/>
          </a:bodyPr>
          <a:lstStyle/>
          <a:p>
            <a:pPr indent="0" fontAlgn="auto">
              <a:lnSpc>
                <a:spcPts val="2580"/>
              </a:lnSpc>
            </a:pPr>
            <a:r>
              <a:rPr lang="en-US" sz="2400" b="1" i="1" dirty="0">
                <a:solidFill>
                  <a:srgbClr val="1D41D5"/>
                </a:solidFill>
                <a:latin typeface="Times New Roman" panose="02020603050405020304" charset="0"/>
                <a:ea typeface="宋体" panose="02010600030101010101" pitchFamily="2" charset="-122"/>
              </a:rPr>
              <a:t>Group D: </a:t>
            </a:r>
            <a:endParaRPr lang="en-US" sz="2400" b="0" dirty="0">
              <a:latin typeface="Times New Roman" panose="02020603050405020304" charset="0"/>
              <a:ea typeface="宋体" panose="02010600030101010101" pitchFamily="2" charset="-122"/>
            </a:endParaRPr>
          </a:p>
          <a:p>
            <a:pPr indent="0" fontAlgn="auto">
              <a:lnSpc>
                <a:spcPts val="2580"/>
              </a:lnSpc>
            </a:pPr>
            <a:r>
              <a:rPr lang="en-US" sz="2400" b="1" dirty="0">
                <a:latin typeface="Times New Roman" panose="02020603050405020304" charset="0"/>
                <a:ea typeface="宋体" panose="02010600030101010101" pitchFamily="2" charset="-122"/>
                <a:sym typeface="+mn-ea"/>
              </a:rPr>
              <a:t>1. It was a pleasant and memorable trip, full of giggles</a:t>
            </a:r>
            <a:r>
              <a:rPr lang="en-US" sz="2400" b="1" dirty="0">
                <a:latin typeface="Times New Roman" panose="02020603050405020304" charset="0"/>
                <a:ea typeface="宋体" panose="02010600030101010101" pitchFamily="2" charset="-122"/>
                <a:cs typeface="Times New Roman" panose="02020603050405020304" charset="0"/>
                <a:sym typeface="+mn-ea"/>
              </a:rPr>
              <a:t> </a:t>
            </a:r>
            <a:r>
              <a:rPr lang="en-US" sz="2400" b="1" dirty="0">
                <a:latin typeface="Times New Roman" panose="02020603050405020304" charset="0"/>
                <a:ea typeface="宋体" panose="02010600030101010101" pitchFamily="2" charset="-122"/>
                <a:sym typeface="+mn-ea"/>
              </a:rPr>
              <a:t>along the way because of my </a:t>
            </a:r>
            <a:endParaRPr lang="en-US" sz="2400" b="1" dirty="0">
              <a:latin typeface="Times New Roman" panose="02020603050405020304" charset="0"/>
              <a:ea typeface="宋体" panose="02010600030101010101" pitchFamily="2" charset="-122"/>
              <a:sym typeface="+mn-ea"/>
            </a:endParaRPr>
          </a:p>
          <a:p>
            <a:pPr indent="0" fontAlgn="auto">
              <a:lnSpc>
                <a:spcPts val="2580"/>
              </a:lnSpc>
            </a:pPr>
            <a:r>
              <a:rPr lang="en-US" sz="2400" b="1" dirty="0">
                <a:latin typeface="Times New Roman" panose="02020603050405020304" charset="0"/>
                <a:ea typeface="宋体" panose="02010600030101010101" pitchFamily="2" charset="-122"/>
                <a:sym typeface="+mn-ea"/>
              </a:rPr>
              <a:t>    forgetful mom. </a:t>
            </a:r>
            <a:endParaRPr lang="en-US" sz="2400" b="1" dirty="0">
              <a:latin typeface="Times New Roman" panose="02020603050405020304" charset="0"/>
              <a:ea typeface="宋体" panose="02010600030101010101" pitchFamily="2" charset="-122"/>
              <a:sym typeface="+mn-ea"/>
            </a:endParaRPr>
          </a:p>
          <a:p>
            <a:pPr indent="0" fontAlgn="auto">
              <a:lnSpc>
                <a:spcPts val="2580"/>
              </a:lnSpc>
            </a:pPr>
            <a:r>
              <a:rPr lang="en-US" sz="2400" b="1" dirty="0">
                <a:latin typeface="Times New Roman" panose="02020603050405020304" charset="0"/>
                <a:ea typeface="宋体" panose="02010600030101010101" pitchFamily="2" charset="-122"/>
                <a:sym typeface="+mn-ea"/>
              </a:rPr>
              <a:t>2. With an angry roar, the bear ran to the lake to wash his eyes.</a:t>
            </a:r>
            <a:r>
              <a:rPr lang="en-US" sz="2400" b="1" dirty="0">
                <a:latin typeface="Times New Roman" panose="02020603050405020304" charset="0"/>
                <a:ea typeface="宋体" panose="02010600030101010101" pitchFamily="2" charset="-122"/>
                <a:cs typeface="Times New Roman" panose="02020603050405020304" charset="0"/>
                <a:sym typeface="+mn-ea"/>
              </a:rPr>
              <a:t> </a:t>
            </a:r>
            <a:endParaRPr lang="en-US" sz="2400" b="1" dirty="0">
              <a:latin typeface="Times New Roman" panose="02020603050405020304" charset="0"/>
              <a:ea typeface="宋体" panose="02010600030101010101" pitchFamily="2" charset="-122"/>
              <a:sym typeface="+mn-ea"/>
            </a:endParaRPr>
          </a:p>
          <a:p>
            <a:pPr indent="0" fontAlgn="auto">
              <a:lnSpc>
                <a:spcPts val="2080"/>
              </a:lnSpc>
            </a:pPr>
            <a:r>
              <a:rPr lang="en-US" sz="2400" b="1" dirty="0">
                <a:latin typeface="Times New Roman" panose="02020603050405020304" charset="0"/>
                <a:ea typeface="宋体" panose="02010600030101010101" pitchFamily="2" charset="-122"/>
                <a:sym typeface="+mn-ea"/>
              </a:rPr>
              <a:t>    </a:t>
            </a:r>
            <a:r>
              <a:rPr lang="en-US" altLang="en-US" sz="2400" b="1" dirty="0">
                <a:latin typeface="Times New Roman" panose="02020603050405020304" charset="0"/>
                <a:ea typeface="宋体" panose="02010600030101010101" pitchFamily="2" charset="-122"/>
              </a:rPr>
              <a:t>......</a:t>
            </a:r>
            <a:endParaRPr lang="en-US" altLang="en-US" sz="2400" b="1" dirty="0">
              <a:latin typeface="Times New Roman" panose="020206030504050203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6" grpId="0" bldLvl="0" animBg="1"/>
      <p:bldP spid="8"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40200" y="150495"/>
            <a:ext cx="3462655" cy="583565"/>
          </a:xfrm>
          <a:prstGeom prst="rect">
            <a:avLst/>
          </a:prstGeom>
          <a:noFill/>
        </p:spPr>
        <p:txBody>
          <a:bodyPr wrap="square" rtlCol="0">
            <a:spAutoFit/>
          </a:bodyPr>
          <a:lstStyle/>
          <a:p>
            <a:pPr indent="0">
              <a:buNone/>
            </a:pPr>
            <a:r>
              <a:rPr lang="en-US" altLang="zh-CN" sz="3200" b="1" dirty="0">
                <a:solidFill>
                  <a:srgbClr val="C00000"/>
                </a:solidFill>
                <a:latin typeface="Times New Roman" panose="02020603050405020304" charset="0"/>
                <a:cs typeface="Times New Roman" panose="02020603050405020304" charset="0"/>
              </a:rPr>
              <a:t>Alliteration (</a:t>
            </a:r>
            <a:r>
              <a:rPr lang="zh-CN" altLang="en-US" sz="3200" b="1" dirty="0">
                <a:solidFill>
                  <a:srgbClr val="C00000"/>
                </a:solidFill>
                <a:latin typeface="Times New Roman" panose="02020603050405020304" charset="0"/>
                <a:cs typeface="Times New Roman" panose="02020603050405020304" charset="0"/>
              </a:rPr>
              <a:t>头韵</a:t>
            </a:r>
            <a:r>
              <a:rPr lang="en-US" altLang="zh-CN" sz="3200" b="1" dirty="0">
                <a:solidFill>
                  <a:srgbClr val="C00000"/>
                </a:solidFill>
                <a:latin typeface="Times New Roman" panose="02020603050405020304" charset="0"/>
                <a:cs typeface="Times New Roman" panose="02020603050405020304" charset="0"/>
              </a:rPr>
              <a:t>) </a:t>
            </a:r>
            <a:endParaRPr lang="en-US" altLang="zh-CN" sz="3200" b="1" dirty="0">
              <a:latin typeface="Times New Roman" panose="02020603050405020304" charset="0"/>
              <a:cs typeface="Times New Roman" panose="02020603050405020304" charset="0"/>
            </a:endParaRPr>
          </a:p>
        </p:txBody>
      </p:sp>
      <p:sp>
        <p:nvSpPr>
          <p:cNvPr id="100" name="文本框 99"/>
          <p:cNvSpPr txBox="1"/>
          <p:nvPr/>
        </p:nvSpPr>
        <p:spPr>
          <a:xfrm>
            <a:off x="506095" y="665480"/>
            <a:ext cx="11405870" cy="5262979"/>
          </a:xfrm>
          <a:prstGeom prst="rect">
            <a:avLst/>
          </a:prstGeom>
          <a:noFill/>
          <a:ln w="9525">
            <a:noFill/>
          </a:ln>
        </p:spPr>
        <p:txBody>
          <a:bodyPr wrap="square">
            <a:spAutoFit/>
          </a:bodyPr>
          <a:lstStyle/>
          <a:p>
            <a:pPr indent="0" fontAlgn="auto">
              <a:lnSpc>
                <a:spcPct val="100000"/>
              </a:lnSpc>
            </a:pPr>
            <a:r>
              <a:rPr lang="en-US" sz="2800" b="1" i="1" dirty="0">
                <a:solidFill>
                  <a:srgbClr val="1D41D5"/>
                </a:solidFill>
                <a:latin typeface="Times New Roman" panose="02020603050405020304" charset="0"/>
                <a:ea typeface="宋体" panose="02010600030101010101" pitchFamily="2" charset="-122"/>
              </a:rPr>
              <a:t>Group A:</a:t>
            </a:r>
            <a:endParaRPr lang="en-US" sz="2800" b="0"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1. She has a pair of </a:t>
            </a:r>
            <a:r>
              <a:rPr lang="en-US" sz="2800" b="1" dirty="0">
                <a:latin typeface="Times New Roman" panose="02020603050405020304" charset="0"/>
                <a:ea typeface="宋体" panose="02010600030101010101" pitchFamily="2" charset="-122"/>
                <a:sym typeface="+mn-ea"/>
              </a:rPr>
              <a:t>big bright </a:t>
            </a:r>
            <a:r>
              <a:rPr lang="en-US" sz="2800" b="1" dirty="0">
                <a:latin typeface="Times New Roman" panose="02020603050405020304" charset="0"/>
                <a:ea typeface="宋体" panose="02010600030101010101" pitchFamily="2" charset="-122"/>
              </a:rPr>
              <a:t>eyes, </a:t>
            </a:r>
            <a:r>
              <a:rPr lang="en-US" sz="2800" b="1" dirty="0">
                <a:solidFill>
                  <a:schemeClr val="tx1"/>
                </a:solidFill>
                <a:latin typeface="Times New Roman" panose="02020603050405020304" charset="0"/>
                <a:ea typeface="宋体" panose="02010600030101010101" pitchFamily="2" charset="-122"/>
              </a:rPr>
              <a:t>blinking </a:t>
            </a:r>
            <a:r>
              <a:rPr lang="en-US" sz="2800" b="1" dirty="0">
                <a:latin typeface="Times New Roman" panose="02020603050405020304" charset="0"/>
                <a:ea typeface="宋体" panose="02010600030101010101" pitchFamily="2" charset="-122"/>
              </a:rPr>
              <a:t>as if they can speak.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2. </a:t>
            </a:r>
            <a:r>
              <a:rPr lang="en-US" sz="2800" b="1" dirty="0">
                <a:latin typeface="Times New Roman" panose="02020603050405020304" charset="0"/>
                <a:ea typeface="宋体" panose="02010600030101010101" pitchFamily="2" charset="-122"/>
                <a:sym typeface="+mn-ea"/>
              </a:rPr>
              <a:t>A breeze brought him the smell of clover—the sweet-smelling world </a:t>
            </a:r>
            <a:endParaRPr lang="en-US" sz="2800" b="1" dirty="0">
              <a:latin typeface="Times New Roman" panose="02020603050405020304" charset="0"/>
              <a:ea typeface="宋体" panose="02010600030101010101" pitchFamily="2" charset="-122"/>
              <a:sym typeface="+mn-ea"/>
            </a:endParaRPr>
          </a:p>
          <a:p>
            <a:pPr indent="0" fontAlgn="auto">
              <a:lnSpc>
                <a:spcPct val="100000"/>
              </a:lnSpc>
            </a:pPr>
            <a:r>
              <a:rPr lang="en-US" sz="2800" b="1" dirty="0">
                <a:latin typeface="Times New Roman" panose="02020603050405020304" charset="0"/>
                <a:ea typeface="宋体" panose="02010600030101010101" pitchFamily="2" charset="-122"/>
                <a:sym typeface="+mn-ea"/>
              </a:rPr>
              <a:t>    beyond his fence.</a:t>
            </a:r>
            <a:endParaRPr lang="en-US" alt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3. It was a pleasant and memorable trip, full of grins and giggles along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   the way because of my forgetful mom.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4. Finding his friends safe and sound, Mac finally breathed a sigh of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    relief.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5. As Elli and I cooked dinner, a young male polar bear who was playing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   in a nearby lake sniffed and smelled our garlic bread.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6. When the first gosling poked its grey green head through the goose’s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    feathers and looked around, </a:t>
            </a:r>
            <a:r>
              <a:rPr lang="en-US" sz="2800" b="1" dirty="0">
                <a:latin typeface="Times New Roman" panose="02020603050405020304" charset="0"/>
                <a:ea typeface="宋体" panose="02010600030101010101" pitchFamily="2" charset="-122"/>
                <a:sym typeface="+mn-ea"/>
              </a:rPr>
              <a:t>Charlotte made the announcement. </a:t>
            </a:r>
            <a:r>
              <a:rPr lang="en-US" sz="2800" b="1" dirty="0">
                <a:latin typeface="Times New Roman" panose="02020603050405020304" charset="0"/>
                <a:ea typeface="宋体" panose="02010600030101010101" pitchFamily="2" charset="-122"/>
              </a:rPr>
              <a:t> </a:t>
            </a:r>
            <a:r>
              <a:rPr lang="en-US" sz="2800" b="1" dirty="0">
                <a:latin typeface="Times New Roman" panose="02020603050405020304" charset="0"/>
                <a:ea typeface="宋体" panose="02010600030101010101" pitchFamily="2" charset="-122"/>
                <a:sym typeface="+mn-ea"/>
              </a:rPr>
              <a:t> </a:t>
            </a:r>
            <a:endParaRPr lang="en-US" altLang="en-US" sz="2800" b="1" dirty="0">
              <a:latin typeface="Times New Roman" panose="02020603050405020304" charset="0"/>
              <a:ea typeface="宋体" panose="02010600030101010101" pitchFamily="2" charset="-122"/>
            </a:endParaRPr>
          </a:p>
        </p:txBody>
      </p:sp>
      <p:sp>
        <p:nvSpPr>
          <p:cNvPr id="9" name="文本框 8"/>
          <p:cNvSpPr txBox="1"/>
          <p:nvPr>
            <p:custDataLst>
              <p:tags r:id="rId1"/>
            </p:custDataLst>
          </p:nvPr>
        </p:nvSpPr>
        <p:spPr>
          <a:xfrm>
            <a:off x="3542665" y="1066165"/>
            <a:ext cx="3781425" cy="521970"/>
          </a:xfrm>
          <a:prstGeom prst="rect">
            <a:avLst/>
          </a:prstGeom>
          <a:solidFill>
            <a:schemeClr val="accent4">
              <a:lumMod val="20000"/>
              <a:lumOff val="80000"/>
            </a:schemeClr>
          </a:solid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b</a:t>
            </a:r>
            <a:r>
              <a:rPr lang="en-US" altLang="zh-CN" sz="2800" b="1" dirty="0">
                <a:solidFill>
                  <a:schemeClr val="tx1"/>
                </a:solidFill>
                <a:latin typeface="Times New Roman" panose="02020603050405020304" charset="0"/>
                <a:cs typeface="Times New Roman" panose="02020603050405020304" charset="0"/>
              </a:rPr>
              <a:t>ig  </a:t>
            </a:r>
            <a:r>
              <a:rPr lang="en-US" altLang="zh-CN" sz="2800" b="1" dirty="0">
                <a:solidFill>
                  <a:srgbClr val="FF0000"/>
                </a:solidFill>
                <a:latin typeface="Times New Roman" panose="02020603050405020304" charset="0"/>
                <a:cs typeface="Times New Roman" panose="02020603050405020304" charset="0"/>
              </a:rPr>
              <a:t>b</a:t>
            </a:r>
            <a:r>
              <a:rPr lang="en-US" altLang="zh-CN" sz="2800" b="1" dirty="0">
                <a:solidFill>
                  <a:schemeClr val="tx1"/>
                </a:solidFill>
                <a:latin typeface="Times New Roman" panose="02020603050405020304" charset="0"/>
                <a:cs typeface="Times New Roman" panose="02020603050405020304" charset="0"/>
              </a:rPr>
              <a:t>right        </a:t>
            </a:r>
            <a:r>
              <a:rPr lang="en-US" altLang="zh-CN" sz="2800" b="1" dirty="0">
                <a:solidFill>
                  <a:srgbClr val="FF0000"/>
                </a:solidFill>
                <a:latin typeface="Times New Roman" panose="02020603050405020304" charset="0"/>
                <a:cs typeface="Times New Roman" panose="02020603050405020304" charset="0"/>
              </a:rPr>
              <a:t>b</a:t>
            </a:r>
            <a:r>
              <a:rPr lang="en-US" altLang="zh-CN" sz="2800" b="1" dirty="0">
                <a:solidFill>
                  <a:schemeClr val="tx1"/>
                </a:solidFill>
                <a:latin typeface="Times New Roman" panose="02020603050405020304" charset="0"/>
                <a:cs typeface="Times New Roman" panose="02020603050405020304" charset="0"/>
              </a:rPr>
              <a:t>linking</a:t>
            </a:r>
            <a:r>
              <a:rPr lang="en-US" altLang="zh-CN" sz="2600" b="1" dirty="0">
                <a:solidFill>
                  <a:schemeClr val="tx1"/>
                </a:solidFill>
                <a:latin typeface="Times New Roman" panose="02020603050405020304" charset="0"/>
                <a:cs typeface="Times New Roman" panose="02020603050405020304" charset="0"/>
              </a:rPr>
              <a:t> </a:t>
            </a:r>
            <a:endParaRPr lang="en-US" altLang="zh-CN" sz="2600" b="1" dirty="0">
              <a:solidFill>
                <a:schemeClr val="tx1"/>
              </a:solidFill>
              <a:latin typeface="Times New Roman" panose="02020603050405020304" charset="0"/>
              <a:cs typeface="Times New Roman" panose="02020603050405020304" charset="0"/>
            </a:endParaRPr>
          </a:p>
        </p:txBody>
      </p:sp>
      <p:sp>
        <p:nvSpPr>
          <p:cNvPr id="2" name="文本框 1"/>
          <p:cNvSpPr txBox="1"/>
          <p:nvPr>
            <p:custDataLst>
              <p:tags r:id="rId2"/>
            </p:custDataLst>
          </p:nvPr>
        </p:nvSpPr>
        <p:spPr>
          <a:xfrm>
            <a:off x="7727315" y="2385060"/>
            <a:ext cx="2699385" cy="521970"/>
          </a:xfrm>
          <a:prstGeom prst="rect">
            <a:avLst/>
          </a:prstGeom>
          <a:solidFill>
            <a:schemeClr val="accent4">
              <a:lumMod val="20000"/>
              <a:lumOff val="80000"/>
            </a:schemeClr>
          </a:solid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g</a:t>
            </a:r>
            <a:r>
              <a:rPr lang="en-US" altLang="zh-CN" sz="2800" b="1" dirty="0">
                <a:solidFill>
                  <a:schemeClr val="tx1"/>
                </a:solidFill>
                <a:latin typeface="Times New Roman" panose="02020603050405020304" charset="0"/>
                <a:cs typeface="Times New Roman" panose="02020603050405020304" charset="0"/>
              </a:rPr>
              <a:t>rins        </a:t>
            </a:r>
            <a:r>
              <a:rPr lang="en-US" altLang="zh-CN" sz="2800" b="1" dirty="0">
                <a:solidFill>
                  <a:srgbClr val="FF0000"/>
                </a:solidFill>
                <a:latin typeface="Times New Roman" panose="02020603050405020304" charset="0"/>
                <a:cs typeface="Times New Roman" panose="02020603050405020304" charset="0"/>
              </a:rPr>
              <a:t>g</a:t>
            </a:r>
            <a:r>
              <a:rPr lang="en-US" altLang="zh-CN" sz="2800" b="1" dirty="0">
                <a:solidFill>
                  <a:schemeClr val="tx1"/>
                </a:solidFill>
                <a:latin typeface="Times New Roman" panose="02020603050405020304" charset="0"/>
                <a:cs typeface="Times New Roman" panose="02020603050405020304" charset="0"/>
              </a:rPr>
              <a:t>iggles </a:t>
            </a:r>
            <a:endParaRPr lang="en-US" altLang="zh-CN" sz="2800" b="1" dirty="0">
              <a:solidFill>
                <a:schemeClr val="tx1"/>
              </a:solidFill>
              <a:latin typeface="Times New Roman" panose="02020603050405020304" charset="0"/>
              <a:cs typeface="Times New Roman" panose="02020603050405020304" charset="0"/>
            </a:endParaRPr>
          </a:p>
        </p:txBody>
      </p:sp>
      <p:sp>
        <p:nvSpPr>
          <p:cNvPr id="3" name="文本框 2"/>
          <p:cNvSpPr txBox="1"/>
          <p:nvPr>
            <p:custDataLst>
              <p:tags r:id="rId3"/>
            </p:custDataLst>
          </p:nvPr>
        </p:nvSpPr>
        <p:spPr>
          <a:xfrm>
            <a:off x="3874135" y="3241675"/>
            <a:ext cx="2348230" cy="521970"/>
          </a:xfrm>
          <a:prstGeom prst="rect">
            <a:avLst/>
          </a:prstGeom>
          <a:solidFill>
            <a:schemeClr val="accent4">
              <a:lumMod val="20000"/>
              <a:lumOff val="80000"/>
            </a:schemeClr>
          </a:solid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s</a:t>
            </a:r>
            <a:r>
              <a:rPr lang="en-US" altLang="zh-CN" sz="2800" b="1" dirty="0">
                <a:solidFill>
                  <a:schemeClr val="tx1"/>
                </a:solidFill>
                <a:latin typeface="Times New Roman" panose="02020603050405020304" charset="0"/>
                <a:cs typeface="Times New Roman" panose="02020603050405020304" charset="0"/>
              </a:rPr>
              <a:t>afe</a:t>
            </a:r>
            <a:r>
              <a:rPr lang="en-US" altLang="zh-CN" sz="2800" b="1" dirty="0">
                <a:solidFill>
                  <a:srgbClr val="FF0000"/>
                </a:solidFill>
                <a:latin typeface="Times New Roman" panose="02020603050405020304" charset="0"/>
                <a:cs typeface="Times New Roman" panose="02020603050405020304" charset="0"/>
              </a:rPr>
              <a:t>       s</a:t>
            </a:r>
            <a:r>
              <a:rPr lang="en-US" altLang="zh-CN" sz="2800" b="1" dirty="0">
                <a:solidFill>
                  <a:schemeClr val="tx1"/>
                </a:solidFill>
                <a:latin typeface="Times New Roman" panose="02020603050405020304" charset="0"/>
                <a:cs typeface="Times New Roman" panose="02020603050405020304" charset="0"/>
              </a:rPr>
              <a:t>ound</a:t>
            </a:r>
            <a:r>
              <a:rPr lang="en-US" altLang="zh-CN" sz="2600" b="1" dirty="0">
                <a:solidFill>
                  <a:schemeClr val="tx1"/>
                </a:solidFill>
                <a:latin typeface="Times New Roman" panose="02020603050405020304" charset="0"/>
                <a:cs typeface="Times New Roman" panose="02020603050405020304" charset="0"/>
              </a:rPr>
              <a:t> </a:t>
            </a:r>
            <a:endParaRPr lang="en-US" altLang="zh-CN" sz="2600" b="1" dirty="0">
              <a:solidFill>
                <a:schemeClr val="tx1"/>
              </a:solidFill>
              <a:latin typeface="Times New Roman" panose="02020603050405020304" charset="0"/>
              <a:cs typeface="Times New Roman" panose="02020603050405020304" charset="0"/>
            </a:endParaRPr>
          </a:p>
        </p:txBody>
      </p:sp>
      <p:sp>
        <p:nvSpPr>
          <p:cNvPr id="5" name="文本框 4"/>
          <p:cNvSpPr txBox="1"/>
          <p:nvPr>
            <p:custDataLst>
              <p:tags r:id="rId4"/>
            </p:custDataLst>
          </p:nvPr>
        </p:nvSpPr>
        <p:spPr>
          <a:xfrm>
            <a:off x="3349625" y="4492992"/>
            <a:ext cx="3094355" cy="521970"/>
          </a:xfrm>
          <a:prstGeom prst="rect">
            <a:avLst/>
          </a:prstGeom>
          <a:solidFill>
            <a:schemeClr val="accent4">
              <a:lumMod val="20000"/>
              <a:lumOff val="80000"/>
            </a:schemeClr>
          </a:solid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s</a:t>
            </a:r>
            <a:r>
              <a:rPr lang="en-US" altLang="zh-CN" sz="2800" b="1" dirty="0">
                <a:solidFill>
                  <a:schemeClr val="tx1"/>
                </a:solidFill>
                <a:latin typeface="Times New Roman" panose="02020603050405020304" charset="0"/>
                <a:cs typeface="Times New Roman" panose="02020603050405020304" charset="0"/>
              </a:rPr>
              <a:t>niffed</a:t>
            </a:r>
            <a:r>
              <a:rPr lang="en-US" altLang="zh-CN" sz="2800" b="1" dirty="0">
                <a:solidFill>
                  <a:srgbClr val="FF0000"/>
                </a:solidFill>
                <a:latin typeface="Times New Roman" panose="02020603050405020304" charset="0"/>
                <a:cs typeface="Times New Roman" panose="02020603050405020304" charset="0"/>
              </a:rPr>
              <a:t>        s</a:t>
            </a:r>
            <a:r>
              <a:rPr lang="en-US" altLang="zh-CN" sz="2800" b="1" dirty="0">
                <a:solidFill>
                  <a:schemeClr val="tx1"/>
                </a:solidFill>
                <a:latin typeface="Times New Roman" panose="02020603050405020304" charset="0"/>
                <a:cs typeface="Times New Roman" panose="02020603050405020304" charset="0"/>
              </a:rPr>
              <a:t>melled</a:t>
            </a:r>
            <a:endParaRPr lang="en-US" altLang="zh-CN" sz="2800" b="1" dirty="0">
              <a:solidFill>
                <a:schemeClr val="tx1"/>
              </a:solidFill>
              <a:latin typeface="Times New Roman" panose="02020603050405020304" charset="0"/>
              <a:cs typeface="Times New Roman" panose="02020603050405020304" charset="0"/>
            </a:endParaRPr>
          </a:p>
        </p:txBody>
      </p:sp>
      <p:sp>
        <p:nvSpPr>
          <p:cNvPr id="6" name="文本框 5"/>
          <p:cNvSpPr txBox="1"/>
          <p:nvPr>
            <p:custDataLst>
              <p:tags r:id="rId5"/>
            </p:custDataLst>
          </p:nvPr>
        </p:nvSpPr>
        <p:spPr>
          <a:xfrm>
            <a:off x="5817870" y="5014962"/>
            <a:ext cx="1784985"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gr</a:t>
            </a:r>
            <a:r>
              <a:rPr lang="en-US" altLang="zh-CN" sz="2600" b="1" dirty="0">
                <a:solidFill>
                  <a:schemeClr val="tx1"/>
                </a:solidFill>
                <a:latin typeface="Times New Roman" panose="02020603050405020304" charset="0"/>
                <a:cs typeface="Times New Roman" panose="02020603050405020304" charset="0"/>
              </a:rPr>
              <a:t>ey  </a:t>
            </a:r>
            <a:r>
              <a:rPr lang="en-US" altLang="zh-CN" sz="2600" b="1" dirty="0">
                <a:solidFill>
                  <a:srgbClr val="FF0000"/>
                </a:solidFill>
                <a:latin typeface="Times New Roman" panose="02020603050405020304" charset="0"/>
                <a:cs typeface="Times New Roman" panose="02020603050405020304" charset="0"/>
              </a:rPr>
              <a:t>gr</a:t>
            </a:r>
            <a:r>
              <a:rPr lang="en-US" altLang="zh-CN" sz="2600" b="1" dirty="0">
                <a:solidFill>
                  <a:schemeClr val="tx1"/>
                </a:solidFill>
                <a:latin typeface="Times New Roman" panose="02020603050405020304" charset="0"/>
                <a:cs typeface="Times New Roman" panose="02020603050405020304" charset="0"/>
              </a:rPr>
              <a:t>een </a:t>
            </a:r>
            <a:endParaRPr lang="en-US" altLang="zh-CN" sz="2600" b="1" dirty="0">
              <a:solidFill>
                <a:schemeClr val="tx1"/>
              </a:solidFill>
              <a:latin typeface="Times New Roman" panose="02020603050405020304" charset="0"/>
              <a:cs typeface="Times New Roman" panose="02020603050405020304" charset="0"/>
            </a:endParaRPr>
          </a:p>
        </p:txBody>
      </p:sp>
      <p:sp>
        <p:nvSpPr>
          <p:cNvPr id="7" name="文本框 6"/>
          <p:cNvSpPr txBox="1"/>
          <p:nvPr>
            <p:custDataLst>
              <p:tags r:id="rId6"/>
            </p:custDataLst>
          </p:nvPr>
        </p:nvSpPr>
        <p:spPr>
          <a:xfrm>
            <a:off x="1193165" y="1527810"/>
            <a:ext cx="2349500"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br</a:t>
            </a:r>
            <a:r>
              <a:rPr lang="en-US" altLang="zh-CN" sz="2600" b="1" dirty="0">
                <a:solidFill>
                  <a:schemeClr val="tx1"/>
                </a:solidFill>
                <a:latin typeface="Times New Roman" panose="02020603050405020304" charset="0"/>
                <a:cs typeface="Times New Roman" panose="02020603050405020304" charset="0"/>
              </a:rPr>
              <a:t>eeze</a:t>
            </a:r>
            <a:r>
              <a:rPr lang="en-US" altLang="zh-CN" sz="2600" b="1" dirty="0">
                <a:solidFill>
                  <a:srgbClr val="FF0000"/>
                </a:solidFill>
                <a:latin typeface="Times New Roman" panose="02020603050405020304" charset="0"/>
                <a:cs typeface="Times New Roman" panose="02020603050405020304" charset="0"/>
              </a:rPr>
              <a:t> br</a:t>
            </a:r>
            <a:r>
              <a:rPr lang="en-US" altLang="zh-CN" sz="2600" b="1" dirty="0">
                <a:solidFill>
                  <a:schemeClr val="tx1"/>
                </a:solidFill>
                <a:latin typeface="Times New Roman" panose="02020603050405020304" charset="0"/>
                <a:cs typeface="Times New Roman" panose="02020603050405020304" charset="0"/>
              </a:rPr>
              <a:t>ought </a:t>
            </a:r>
            <a:endParaRPr lang="en-US" altLang="zh-CN" sz="2600" b="1" dirty="0">
              <a:solidFill>
                <a:schemeClr val="tx1"/>
              </a:solidFill>
              <a:latin typeface="Times New Roman" panose="02020603050405020304" charset="0"/>
              <a:cs typeface="Times New Roman" panose="02020603050405020304" charset="0"/>
            </a:endParaRPr>
          </a:p>
        </p:txBody>
      </p:sp>
      <p:sp>
        <p:nvSpPr>
          <p:cNvPr id="8" name="文本框 7"/>
          <p:cNvSpPr txBox="1"/>
          <p:nvPr>
            <p:custDataLst>
              <p:tags r:id="rId7"/>
            </p:custDataLst>
          </p:nvPr>
        </p:nvSpPr>
        <p:spPr>
          <a:xfrm>
            <a:off x="7929245" y="1527810"/>
            <a:ext cx="2358390"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s</a:t>
            </a:r>
            <a:r>
              <a:rPr lang="en-US" altLang="zh-CN" sz="2600" b="1" dirty="0">
                <a:solidFill>
                  <a:schemeClr val="tx1"/>
                </a:solidFill>
                <a:latin typeface="Times New Roman" panose="02020603050405020304" charset="0"/>
                <a:cs typeface="Times New Roman" panose="02020603050405020304" charset="0"/>
              </a:rPr>
              <a:t>weet</a:t>
            </a:r>
            <a:r>
              <a:rPr lang="en-US" altLang="zh-CN" sz="2600" b="1" dirty="0">
                <a:solidFill>
                  <a:srgbClr val="FF0000"/>
                </a:solidFill>
                <a:latin typeface="Times New Roman" panose="02020603050405020304" charset="0"/>
                <a:cs typeface="Times New Roman" panose="02020603050405020304" charset="0"/>
              </a:rPr>
              <a:t>  s</a:t>
            </a:r>
            <a:r>
              <a:rPr lang="en-US" altLang="zh-CN" sz="2600" b="1" dirty="0">
                <a:solidFill>
                  <a:schemeClr val="tx1"/>
                </a:solidFill>
                <a:latin typeface="Times New Roman" panose="02020603050405020304" charset="0"/>
                <a:cs typeface="Times New Roman" panose="02020603050405020304" charset="0"/>
              </a:rPr>
              <a:t>melling </a:t>
            </a:r>
            <a:endParaRPr lang="en-US" altLang="zh-CN" sz="2600" b="1" dirty="0">
              <a:solidFill>
                <a:schemeClr val="tx1"/>
              </a:solidFill>
              <a:latin typeface="Times New Roman" panose="02020603050405020304" charset="0"/>
              <a:cs typeface="Times New Roman" panose="02020603050405020304" charset="0"/>
            </a:endParaRPr>
          </a:p>
        </p:txBody>
      </p:sp>
      <p:pic>
        <p:nvPicPr>
          <p:cNvPr id="10" name="图片 9" descr="图片包含 花瓶, 天空, 鲜花, 蓝色&#10;&#10;已生成极高可信度的说明"/>
          <p:cNvPicPr>
            <a:picLocks noChangeAspect="1"/>
          </p:cNvPicPr>
          <p:nvPr>
            <p:custDataLst>
              <p:tags r:id="rId8"/>
            </p:custDataLst>
          </p:nvPr>
        </p:nvPicPr>
        <p:blipFill>
          <a:blip r:embed="rId9"/>
          <a:stretch>
            <a:fillRect/>
          </a:stretch>
        </p:blipFill>
        <p:spPr>
          <a:xfrm>
            <a:off x="10493375" y="5123180"/>
            <a:ext cx="1698625" cy="1734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0" grpId="0"/>
      <p:bldP spid="9" grpId="0" bldLvl="0" animBg="1"/>
      <p:bldP spid="2" grpId="0" bldLvl="0" animBg="1"/>
      <p:bldP spid="3" grpId="0" bldLvl="0" animBg="1"/>
      <p:bldP spid="5" grpId="0" bldLvl="0" animBg="1"/>
      <p:bldP spid="6" grpId="0" bldLvl="0" animBg="1"/>
      <p:bldP spid="7" grpId="0" bldLvl="0" animBg="1"/>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98780" y="810260"/>
            <a:ext cx="11543030" cy="4523105"/>
          </a:xfrm>
          <a:prstGeom prst="rect">
            <a:avLst/>
          </a:prstGeom>
          <a:noFill/>
          <a:ln w="9525">
            <a:noFill/>
          </a:ln>
        </p:spPr>
        <p:txBody>
          <a:bodyPr wrap="square">
            <a:spAutoFit/>
          </a:bodyPr>
          <a:lstStyle/>
          <a:p>
            <a:pPr indent="0"/>
            <a:r>
              <a:rPr lang="en-US" sz="2800" b="1" i="1">
                <a:solidFill>
                  <a:srgbClr val="1D41D5"/>
                </a:solidFill>
                <a:latin typeface="Times New Roman" panose="02020603050405020304" charset="0"/>
                <a:ea typeface="宋体" panose="02010600030101010101" pitchFamily="2" charset="-122"/>
              </a:rPr>
              <a:t>Group B:</a:t>
            </a:r>
            <a:endParaRPr lang="en-US" sz="2800" b="0">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1. Things went as planned and as usual, cheerfully but not surprisingly.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2. Once the helicopter landed, we got onto it in no time, excited</a:t>
            </a:r>
            <a:r>
              <a:rPr lang="en-US" sz="2600" b="1">
                <a:latin typeface="Times New Roman" panose="02020603050405020304" charset="0"/>
                <a:ea typeface="宋体" panose="02010600030101010101" pitchFamily="2" charset="-122"/>
                <a:cs typeface="Times New Roman" panose="02020603050405020304" charset="0"/>
              </a:rPr>
              <a:t> </a:t>
            </a:r>
            <a:r>
              <a:rPr lang="en-US" sz="2600" b="1">
                <a:latin typeface="Times New Roman" panose="02020603050405020304" charset="0"/>
                <a:ea typeface="宋体" panose="02010600030101010101" pitchFamily="2" charset="-122"/>
              </a:rPr>
              <a:t>and relieved.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3. Tom hugged Jane tightly and kissed her lovingly, apologizing for his huge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    mistake.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4. So I approached our uninvited guest slowly and cautiously, through the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    fence, sprayed him in the face.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5. This was almost more than Wilbur could stand: on this dreary, rainy day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    to see his breakfast being eaten by somebody else.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6. The spider, however, stayed wide awake, gazing affectionately and mildly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    at Wilbur and making plans for his future. </a:t>
            </a:r>
            <a:endParaRPr lang="en-US" altLang="en-US" sz="2600" b="1">
              <a:latin typeface="Times New Roman" panose="02020603050405020304" charset="0"/>
              <a:ea typeface="宋体" panose="02010600030101010101" pitchFamily="2" charset="-122"/>
            </a:endParaRPr>
          </a:p>
        </p:txBody>
      </p:sp>
      <p:sp>
        <p:nvSpPr>
          <p:cNvPr id="14" name="文本框 13"/>
          <p:cNvSpPr txBox="1"/>
          <p:nvPr/>
        </p:nvSpPr>
        <p:spPr>
          <a:xfrm>
            <a:off x="3728085" y="226695"/>
            <a:ext cx="3672840" cy="583565"/>
          </a:xfrm>
          <a:prstGeom prst="rect">
            <a:avLst/>
          </a:prstGeom>
          <a:noFill/>
        </p:spPr>
        <p:txBody>
          <a:bodyPr wrap="square" rtlCol="0">
            <a:spAutoFit/>
          </a:bodyPr>
          <a:lstStyle/>
          <a:p>
            <a:r>
              <a:rPr lang="en-US" altLang="zh-CN" sz="3200" b="1" dirty="0">
                <a:solidFill>
                  <a:srgbClr val="C00000"/>
                </a:solidFill>
                <a:latin typeface="Times New Roman" panose="02020603050405020304" charset="0"/>
                <a:cs typeface="Times New Roman" panose="02020603050405020304" charset="0"/>
              </a:rPr>
              <a:t>Consonance (</a:t>
            </a:r>
            <a:r>
              <a:rPr lang="zh-CN" altLang="en-US" sz="3200" b="1" dirty="0">
                <a:solidFill>
                  <a:srgbClr val="C00000"/>
                </a:solidFill>
                <a:latin typeface="Times New Roman" panose="02020603050405020304" charset="0"/>
                <a:cs typeface="Times New Roman" panose="02020603050405020304" charset="0"/>
              </a:rPr>
              <a:t>尾韵</a:t>
            </a:r>
            <a:r>
              <a:rPr lang="en-US" altLang="zh-CN" sz="3200" b="1" dirty="0">
                <a:solidFill>
                  <a:srgbClr val="C00000"/>
                </a:solidFill>
                <a:latin typeface="Times New Roman" panose="02020603050405020304" charset="0"/>
                <a:cs typeface="Times New Roman" panose="02020603050405020304" charset="0"/>
              </a:rPr>
              <a:t>)</a:t>
            </a:r>
            <a:endParaRPr lang="en-US" altLang="zh-CN" sz="3200" b="1" dirty="0">
              <a:latin typeface="Times New Roman" panose="02020603050405020304" charset="0"/>
              <a:cs typeface="Times New Roman" panose="02020603050405020304" charset="0"/>
            </a:endParaRPr>
          </a:p>
        </p:txBody>
      </p:sp>
      <p:sp>
        <p:nvSpPr>
          <p:cNvPr id="17" name="文本框 16"/>
          <p:cNvSpPr txBox="1"/>
          <p:nvPr>
            <p:custDataLst>
              <p:tags r:id="rId1"/>
            </p:custDataLst>
          </p:nvPr>
        </p:nvSpPr>
        <p:spPr>
          <a:xfrm>
            <a:off x="6051550" y="1219200"/>
            <a:ext cx="4575175"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cheerful</a:t>
            </a:r>
            <a:r>
              <a:rPr lang="en-US" altLang="zh-CN" sz="2600" b="1" dirty="0">
                <a:solidFill>
                  <a:srgbClr val="FF0000"/>
                </a:solidFill>
                <a:latin typeface="Times New Roman" panose="02020603050405020304" charset="0"/>
                <a:cs typeface="Times New Roman" panose="02020603050405020304" charset="0"/>
              </a:rPr>
              <a:t>ly               </a:t>
            </a:r>
            <a:r>
              <a:rPr lang="en-US" altLang="zh-CN" sz="2600" b="1" dirty="0">
                <a:solidFill>
                  <a:schemeClr val="tx1"/>
                </a:solidFill>
                <a:latin typeface="Times New Roman" panose="02020603050405020304" charset="0"/>
                <a:cs typeface="Times New Roman" panose="02020603050405020304" charset="0"/>
              </a:rPr>
              <a:t>surprising</a:t>
            </a:r>
            <a:r>
              <a:rPr lang="en-US" altLang="zh-CN" sz="2600" b="1" dirty="0">
                <a:solidFill>
                  <a:srgbClr val="FF0000"/>
                </a:solidFill>
                <a:latin typeface="Times New Roman" panose="02020603050405020304" charset="0"/>
                <a:cs typeface="Times New Roman" panose="02020603050405020304" charset="0"/>
              </a:rPr>
              <a:t>ly</a:t>
            </a:r>
            <a:endParaRPr lang="en-US" altLang="zh-CN" sz="2600" b="1" dirty="0">
              <a:solidFill>
                <a:schemeClr val="tx1"/>
              </a:solidFill>
              <a:latin typeface="Times New Roman" panose="02020603050405020304" charset="0"/>
              <a:cs typeface="Times New Roman" panose="02020603050405020304" charset="0"/>
            </a:endParaRPr>
          </a:p>
        </p:txBody>
      </p:sp>
      <p:sp>
        <p:nvSpPr>
          <p:cNvPr id="24" name="文本框 23"/>
          <p:cNvSpPr txBox="1"/>
          <p:nvPr>
            <p:custDataLst>
              <p:tags r:id="rId2"/>
            </p:custDataLst>
          </p:nvPr>
        </p:nvSpPr>
        <p:spPr>
          <a:xfrm>
            <a:off x="8308340" y="1628775"/>
            <a:ext cx="2995295"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excit</a:t>
            </a:r>
            <a:r>
              <a:rPr lang="en-US" altLang="zh-CN" sz="2600" b="1" dirty="0">
                <a:solidFill>
                  <a:srgbClr val="FF0000"/>
                </a:solidFill>
                <a:latin typeface="Times New Roman" panose="02020603050405020304" charset="0"/>
                <a:cs typeface="Times New Roman" panose="02020603050405020304" charset="0"/>
              </a:rPr>
              <a:t>ed       </a:t>
            </a:r>
            <a:r>
              <a:rPr lang="en-US" altLang="zh-CN" sz="2600" b="1" dirty="0">
                <a:solidFill>
                  <a:schemeClr val="tx1"/>
                </a:solidFill>
                <a:latin typeface="Times New Roman" panose="02020603050405020304" charset="0"/>
                <a:cs typeface="Times New Roman" panose="02020603050405020304" charset="0"/>
              </a:rPr>
              <a:t> reliev</a:t>
            </a:r>
            <a:r>
              <a:rPr lang="en-US" altLang="zh-CN" sz="2600" b="1" dirty="0">
                <a:solidFill>
                  <a:srgbClr val="FF0000"/>
                </a:solidFill>
                <a:latin typeface="Times New Roman" panose="02020603050405020304" charset="0"/>
                <a:cs typeface="Times New Roman" panose="02020603050405020304" charset="0"/>
              </a:rPr>
              <a:t>ed</a:t>
            </a:r>
            <a:r>
              <a:rPr lang="en-US" altLang="zh-CN" sz="2600" b="1" dirty="0">
                <a:solidFill>
                  <a:schemeClr val="tx1"/>
                </a:solidFill>
                <a:latin typeface="Times New Roman" panose="02020603050405020304" charset="0"/>
                <a:cs typeface="Times New Roman" panose="02020603050405020304" charset="0"/>
              </a:rPr>
              <a:t> </a:t>
            </a:r>
            <a:endParaRPr lang="en-US" altLang="zh-CN" sz="2600" b="1" dirty="0">
              <a:solidFill>
                <a:schemeClr val="tx1"/>
              </a:solidFill>
              <a:latin typeface="Times New Roman" panose="02020603050405020304" charset="0"/>
              <a:cs typeface="Times New Roman" panose="02020603050405020304" charset="0"/>
            </a:endParaRPr>
          </a:p>
        </p:txBody>
      </p:sp>
      <p:sp>
        <p:nvSpPr>
          <p:cNvPr id="25" name="文本框 24"/>
          <p:cNvSpPr txBox="1"/>
          <p:nvPr>
            <p:custDataLst>
              <p:tags r:id="rId3"/>
            </p:custDataLst>
          </p:nvPr>
        </p:nvSpPr>
        <p:spPr>
          <a:xfrm>
            <a:off x="3384550" y="2022475"/>
            <a:ext cx="4218305"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tight</a:t>
            </a:r>
            <a:r>
              <a:rPr lang="en-US" altLang="zh-CN" sz="2600" b="1" dirty="0">
                <a:solidFill>
                  <a:srgbClr val="FF0000"/>
                </a:solidFill>
                <a:latin typeface="Times New Roman" panose="02020603050405020304" charset="0"/>
                <a:cs typeface="Times New Roman" panose="02020603050405020304" charset="0"/>
              </a:rPr>
              <a:t>ly</a:t>
            </a:r>
            <a:r>
              <a:rPr lang="en-US" altLang="zh-CN" sz="2600" b="1" dirty="0">
                <a:solidFill>
                  <a:schemeClr val="tx1"/>
                </a:solidFill>
                <a:latin typeface="Times New Roman" panose="02020603050405020304" charset="0"/>
                <a:cs typeface="Times New Roman" panose="02020603050405020304" charset="0"/>
              </a:rPr>
              <a:t>                        loving</a:t>
            </a:r>
            <a:r>
              <a:rPr lang="en-US" altLang="zh-CN" sz="2600" b="1" dirty="0">
                <a:solidFill>
                  <a:srgbClr val="FF0000"/>
                </a:solidFill>
                <a:latin typeface="Times New Roman" panose="02020603050405020304" charset="0"/>
                <a:cs typeface="Times New Roman" panose="02020603050405020304" charset="0"/>
              </a:rPr>
              <a:t>ly</a:t>
            </a:r>
            <a:endParaRPr lang="en-US" altLang="zh-CN" sz="2600" b="1" dirty="0">
              <a:solidFill>
                <a:schemeClr val="tx1"/>
              </a:solidFill>
              <a:latin typeface="Times New Roman" panose="02020603050405020304" charset="0"/>
              <a:cs typeface="Times New Roman" panose="02020603050405020304" charset="0"/>
            </a:endParaRPr>
          </a:p>
        </p:txBody>
      </p:sp>
      <p:sp>
        <p:nvSpPr>
          <p:cNvPr id="26" name="文本框 25"/>
          <p:cNvSpPr txBox="1"/>
          <p:nvPr>
            <p:custDataLst>
              <p:tags r:id="rId4"/>
            </p:custDataLst>
          </p:nvPr>
        </p:nvSpPr>
        <p:spPr>
          <a:xfrm>
            <a:off x="5944235" y="2825750"/>
            <a:ext cx="3180080"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slow</a:t>
            </a:r>
            <a:r>
              <a:rPr lang="en-US" altLang="zh-CN" sz="2600" b="1" dirty="0">
                <a:solidFill>
                  <a:srgbClr val="FF0000"/>
                </a:solidFill>
                <a:latin typeface="Times New Roman" panose="02020603050405020304" charset="0"/>
                <a:cs typeface="Times New Roman" panose="02020603050405020304" charset="0"/>
              </a:rPr>
              <a:t>ly        </a:t>
            </a:r>
            <a:r>
              <a:rPr lang="en-US" altLang="zh-CN" sz="2600" b="1" dirty="0">
                <a:solidFill>
                  <a:schemeClr val="tx1"/>
                </a:solidFill>
                <a:latin typeface="Times New Roman" panose="02020603050405020304" charset="0"/>
                <a:cs typeface="Times New Roman" panose="02020603050405020304" charset="0"/>
              </a:rPr>
              <a:t>cautious</a:t>
            </a:r>
            <a:r>
              <a:rPr lang="en-US" altLang="zh-CN" sz="2600" b="1" dirty="0">
                <a:solidFill>
                  <a:srgbClr val="FF0000"/>
                </a:solidFill>
                <a:latin typeface="Times New Roman" panose="02020603050405020304" charset="0"/>
                <a:cs typeface="Times New Roman" panose="02020603050405020304" charset="0"/>
              </a:rPr>
              <a:t>ly</a:t>
            </a:r>
            <a:r>
              <a:rPr lang="en-US" altLang="zh-CN" sz="2600" b="1" dirty="0">
                <a:solidFill>
                  <a:schemeClr val="tx1"/>
                </a:solidFill>
                <a:latin typeface="Times New Roman" panose="02020603050405020304" charset="0"/>
                <a:cs typeface="Times New Roman" panose="02020603050405020304" charset="0"/>
              </a:rPr>
              <a:t> </a:t>
            </a:r>
            <a:endParaRPr lang="en-US" altLang="zh-CN" sz="2600" b="1" dirty="0">
              <a:solidFill>
                <a:schemeClr val="tx1"/>
              </a:solidFill>
              <a:latin typeface="Times New Roman" panose="02020603050405020304" charset="0"/>
              <a:cs typeface="Times New Roman" panose="02020603050405020304" charset="0"/>
            </a:endParaRPr>
          </a:p>
        </p:txBody>
      </p:sp>
      <p:sp>
        <p:nvSpPr>
          <p:cNvPr id="27" name="文本框 26"/>
          <p:cNvSpPr txBox="1"/>
          <p:nvPr>
            <p:custDataLst>
              <p:tags r:id="rId5"/>
            </p:custDataLst>
          </p:nvPr>
        </p:nvSpPr>
        <p:spPr>
          <a:xfrm>
            <a:off x="8554085" y="3609975"/>
            <a:ext cx="2004060"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drear</a:t>
            </a:r>
            <a:r>
              <a:rPr lang="en-US" altLang="zh-CN" sz="2600" b="1" dirty="0">
                <a:solidFill>
                  <a:srgbClr val="FF0000"/>
                </a:solidFill>
                <a:latin typeface="Times New Roman" panose="02020603050405020304" charset="0"/>
                <a:cs typeface="Times New Roman" panose="02020603050405020304" charset="0"/>
              </a:rPr>
              <a:t>y </a:t>
            </a:r>
            <a:r>
              <a:rPr lang="en-US" altLang="zh-CN" sz="2600" b="1" dirty="0">
                <a:solidFill>
                  <a:schemeClr val="tx1"/>
                </a:solidFill>
                <a:latin typeface="Times New Roman" panose="02020603050405020304" charset="0"/>
                <a:cs typeface="Times New Roman" panose="02020603050405020304" charset="0"/>
              </a:rPr>
              <a:t>rain</a:t>
            </a:r>
            <a:r>
              <a:rPr lang="en-US" altLang="zh-CN" sz="2600" b="1" dirty="0">
                <a:solidFill>
                  <a:srgbClr val="FF0000"/>
                </a:solidFill>
                <a:latin typeface="Times New Roman" panose="02020603050405020304" charset="0"/>
                <a:cs typeface="Times New Roman" panose="02020603050405020304" charset="0"/>
              </a:rPr>
              <a:t>y</a:t>
            </a:r>
            <a:endParaRPr lang="en-US" altLang="zh-CN" sz="2600" b="1" dirty="0">
              <a:solidFill>
                <a:schemeClr val="tx1"/>
              </a:solidFill>
              <a:latin typeface="Times New Roman" panose="02020603050405020304" charset="0"/>
              <a:cs typeface="Times New Roman" panose="02020603050405020304" charset="0"/>
            </a:endParaRPr>
          </a:p>
        </p:txBody>
      </p:sp>
      <p:sp>
        <p:nvSpPr>
          <p:cNvPr id="28" name="文本框 27"/>
          <p:cNvSpPr txBox="1"/>
          <p:nvPr>
            <p:custDataLst>
              <p:tags r:id="rId6"/>
            </p:custDataLst>
          </p:nvPr>
        </p:nvSpPr>
        <p:spPr>
          <a:xfrm>
            <a:off x="7543165" y="4394200"/>
            <a:ext cx="3662680"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affectionate</a:t>
            </a:r>
            <a:r>
              <a:rPr lang="en-US" altLang="zh-CN" sz="2600" b="1" dirty="0">
                <a:solidFill>
                  <a:srgbClr val="FF0000"/>
                </a:solidFill>
                <a:latin typeface="Times New Roman" panose="02020603050405020304" charset="0"/>
                <a:cs typeface="Times New Roman" panose="02020603050405020304" charset="0"/>
              </a:rPr>
              <a:t>ly        </a:t>
            </a:r>
            <a:r>
              <a:rPr lang="en-US" altLang="zh-CN" sz="2600" b="1" dirty="0">
                <a:solidFill>
                  <a:schemeClr val="tx1"/>
                </a:solidFill>
                <a:latin typeface="Times New Roman" panose="02020603050405020304" charset="0"/>
                <a:cs typeface="Times New Roman" panose="02020603050405020304" charset="0"/>
              </a:rPr>
              <a:t>mild</a:t>
            </a:r>
            <a:r>
              <a:rPr lang="en-US" altLang="zh-CN" sz="2600" b="1" dirty="0">
                <a:solidFill>
                  <a:srgbClr val="FF0000"/>
                </a:solidFill>
                <a:latin typeface="Times New Roman" panose="02020603050405020304" charset="0"/>
                <a:cs typeface="Times New Roman" panose="02020603050405020304" charset="0"/>
              </a:rPr>
              <a:t>ly  </a:t>
            </a:r>
            <a:endParaRPr lang="en-US" altLang="zh-CN" sz="2600" b="1" dirty="0">
              <a:solidFill>
                <a:schemeClr val="tx1"/>
              </a:solidFill>
              <a:latin typeface="Times New Roman" panose="02020603050405020304" charset="0"/>
              <a:cs typeface="Times New Roman" panose="02020603050405020304" charset="0"/>
            </a:endParaRPr>
          </a:p>
        </p:txBody>
      </p:sp>
      <p:pic>
        <p:nvPicPr>
          <p:cNvPr id="29" name="图片 28"/>
          <p:cNvPicPr>
            <a:picLocks noChangeAspect="1"/>
          </p:cNvPicPr>
          <p:nvPr>
            <p:custDataLst>
              <p:tags r:id="rId7"/>
            </p:custDataLst>
          </p:nvPr>
        </p:nvPicPr>
        <p:blipFill>
          <a:blip r:embed="rId8" cstate="screen"/>
          <a:stretch>
            <a:fillRect/>
          </a:stretch>
        </p:blipFill>
        <p:spPr>
          <a:xfrm>
            <a:off x="10005060" y="4963795"/>
            <a:ext cx="2098040" cy="2012315"/>
          </a:xfrm>
          <a:prstGeom prst="rect">
            <a:avLst/>
          </a:prstGeom>
        </p:spPr>
      </p:pic>
      <p:pic>
        <p:nvPicPr>
          <p:cNvPr id="34" name="图片 33" descr="图片包含 无脊椎动物, 动物, 软体动物&#10;&#10;已生成高可信度的说明"/>
          <p:cNvPicPr>
            <a:picLocks noChangeAspect="1"/>
          </p:cNvPicPr>
          <p:nvPr>
            <p:custDataLst>
              <p:tags r:id="rId9"/>
            </p:custDataLst>
          </p:nvPr>
        </p:nvPicPr>
        <p:blipFill>
          <a:blip r:embed="rId10" cstate="screen">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Lst>
          </a:blip>
          <a:stretch>
            <a:fillRect/>
          </a:stretch>
        </p:blipFill>
        <p:spPr>
          <a:xfrm>
            <a:off x="10734675" y="5520055"/>
            <a:ext cx="824230" cy="913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4" grpId="0"/>
      <p:bldP spid="17" grpId="0" bldLvl="0" animBg="1"/>
      <p:bldP spid="24" grpId="0" bldLvl="0" animBg="1"/>
      <p:bldP spid="25" grpId="0" bldLvl="0" animBg="1"/>
      <p:bldP spid="26" grpId="0" bldLvl="0" animBg="1"/>
      <p:bldP spid="27" grpId="0" bldLvl="0" animBg="1"/>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74675" y="788035"/>
            <a:ext cx="10160000" cy="3969385"/>
          </a:xfrm>
          <a:prstGeom prst="rect">
            <a:avLst/>
          </a:prstGeom>
          <a:noFill/>
          <a:ln w="9525">
            <a:noFill/>
          </a:ln>
        </p:spPr>
        <p:txBody>
          <a:bodyPr wrap="square">
            <a:spAutoFit/>
          </a:bodyPr>
          <a:lstStyle/>
          <a:p>
            <a:pPr indent="0"/>
            <a:r>
              <a:rPr lang="en-US" sz="2800" b="1">
                <a:latin typeface="Times New Roman" panose="02020603050405020304" charset="0"/>
                <a:ea typeface="宋体" panose="02010600030101010101" pitchFamily="2" charset="-122"/>
              </a:rPr>
              <a:t>Group C: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1.</a:t>
            </a:r>
            <a:r>
              <a:rPr lang="en-US" sz="2800" b="1">
                <a:latin typeface="Times New Roman" panose="02020603050405020304" charset="0"/>
                <a:ea typeface="宋体" panose="02010600030101010101" pitchFamily="2" charset="-122"/>
                <a:cs typeface="Times New Roman" panose="02020603050405020304" charset="0"/>
              </a:rPr>
              <a:t> </a:t>
            </a:r>
            <a:r>
              <a:rPr lang="en-US" sz="2800" b="1">
                <a:latin typeface="Times New Roman" panose="02020603050405020304" charset="0"/>
                <a:ea typeface="宋体" panose="02010600030101010101" pitchFamily="2" charset="-122"/>
              </a:rPr>
              <a:t>The first wealth is health.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2. No pains, no gains.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3. As you sow you shall mow.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4. All roads lead to Rome.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5. The little dog held his head out of the box to take a fresh breath.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sym typeface="+mn-ea"/>
              </a:rPr>
              <a:t>6. Spending the night in the farm house listening to the frogs and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sym typeface="+mn-ea"/>
              </a:rPr>
              <a:t>    water rolling down the river nearby</a:t>
            </a:r>
            <a:r>
              <a:rPr lang="en-US" sz="2800" b="1">
                <a:latin typeface="Times New Roman" panose="02020603050405020304" charset="0"/>
                <a:ea typeface="宋体" panose="02010600030101010101" pitchFamily="2" charset="-122"/>
                <a:cs typeface="Times New Roman" panose="02020603050405020304" charset="0"/>
                <a:sym typeface="+mn-ea"/>
              </a:rPr>
              <a:t> </a:t>
            </a:r>
            <a:r>
              <a:rPr lang="en-US" sz="2800" b="1">
                <a:latin typeface="Times New Roman" panose="02020603050405020304" charset="0"/>
                <a:ea typeface="宋体" panose="02010600030101010101" pitchFamily="2" charset="-122"/>
                <a:sym typeface="+mn-ea"/>
              </a:rPr>
              <a:t>is quite different from the </a:t>
            </a:r>
            <a:endParaRPr lang="en-US" sz="2800" b="1">
              <a:latin typeface="Times New Roman" panose="02020603050405020304" charset="0"/>
              <a:ea typeface="宋体" panose="02010600030101010101" pitchFamily="2" charset="-122"/>
              <a:sym typeface="+mn-ea"/>
            </a:endParaRPr>
          </a:p>
          <a:p>
            <a:pPr indent="0"/>
            <a:r>
              <a:rPr lang="en-US" sz="2800" b="1">
                <a:latin typeface="Times New Roman" panose="02020603050405020304" charset="0"/>
                <a:ea typeface="宋体" panose="02010600030101010101" pitchFamily="2" charset="-122"/>
                <a:sym typeface="+mn-ea"/>
              </a:rPr>
              <a:t>    hustle and bustle of city life. </a:t>
            </a:r>
            <a:endParaRPr lang="en-US" altLang="en-US" sz="2800" b="1">
              <a:latin typeface="Times New Roman" panose="02020603050405020304" charset="0"/>
              <a:ea typeface="宋体" panose="02010600030101010101" pitchFamily="2" charset="-122"/>
            </a:endParaRPr>
          </a:p>
        </p:txBody>
      </p:sp>
      <p:sp>
        <p:nvSpPr>
          <p:cNvPr id="3" name="文本框 2"/>
          <p:cNvSpPr txBox="1"/>
          <p:nvPr/>
        </p:nvSpPr>
        <p:spPr>
          <a:xfrm>
            <a:off x="3366135" y="204787"/>
            <a:ext cx="4803140" cy="583565"/>
          </a:xfrm>
          <a:prstGeom prst="rect">
            <a:avLst/>
          </a:prstGeom>
          <a:noFill/>
        </p:spPr>
        <p:txBody>
          <a:bodyPr wrap="square" rtlCol="0">
            <a:spAutoFit/>
          </a:bodyPr>
          <a:lstStyle/>
          <a:p>
            <a:r>
              <a:rPr lang="en-US" altLang="zh-CN" sz="3200" b="1" dirty="0">
                <a:solidFill>
                  <a:srgbClr val="C00000"/>
                </a:solidFill>
                <a:latin typeface="Times New Roman" panose="02020603050405020304" charset="0"/>
                <a:cs typeface="Times New Roman" panose="02020603050405020304" charset="0"/>
              </a:rPr>
              <a:t>Assonance (</a:t>
            </a:r>
            <a:r>
              <a:rPr lang="zh-CN" altLang="en-US" sz="3200" b="1" dirty="0">
                <a:solidFill>
                  <a:srgbClr val="C00000"/>
                </a:solidFill>
                <a:latin typeface="Times New Roman" panose="02020603050405020304" charset="0"/>
                <a:cs typeface="Times New Roman" panose="02020603050405020304" charset="0"/>
              </a:rPr>
              <a:t>半协音</a:t>
            </a:r>
            <a:r>
              <a:rPr lang="en-US" altLang="zh-CN" sz="3200" b="1" dirty="0">
                <a:solidFill>
                  <a:srgbClr val="C00000"/>
                </a:solidFill>
                <a:latin typeface="Times New Roman" panose="02020603050405020304" charset="0"/>
                <a:cs typeface="Times New Roman" panose="02020603050405020304" charset="0"/>
              </a:rPr>
              <a:t>/</a:t>
            </a:r>
            <a:r>
              <a:rPr lang="zh-CN" altLang="en-US" sz="3200" b="1" dirty="0">
                <a:solidFill>
                  <a:srgbClr val="C00000"/>
                </a:solidFill>
                <a:latin typeface="Times New Roman" panose="02020603050405020304" charset="0"/>
                <a:cs typeface="Times New Roman" panose="02020603050405020304" charset="0"/>
              </a:rPr>
              <a:t>元韵</a:t>
            </a:r>
            <a:r>
              <a:rPr lang="en-US" altLang="zh-CN" sz="3200" b="1" dirty="0">
                <a:solidFill>
                  <a:srgbClr val="C00000"/>
                </a:solidFill>
                <a:latin typeface="Times New Roman" panose="02020603050405020304" charset="0"/>
                <a:cs typeface="Times New Roman" panose="02020603050405020304" charset="0"/>
              </a:rPr>
              <a:t>)</a:t>
            </a:r>
            <a:endParaRPr lang="en-US" altLang="zh-CN" sz="3200" b="1" dirty="0">
              <a:latin typeface="Times New Roman" panose="02020603050405020304" charset="0"/>
              <a:cs typeface="Times New Roman" panose="02020603050405020304" charset="0"/>
            </a:endParaRPr>
          </a:p>
        </p:txBody>
      </p:sp>
      <p:sp>
        <p:nvSpPr>
          <p:cNvPr id="4" name="椭圆 3"/>
          <p:cNvSpPr/>
          <p:nvPr>
            <p:custDataLst>
              <p:tags r:id="rId1"/>
            </p:custDataLst>
          </p:nvPr>
        </p:nvSpPr>
        <p:spPr>
          <a:xfrm>
            <a:off x="2691130" y="1303020"/>
            <a:ext cx="346710"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custDataLst>
              <p:tags r:id="rId2"/>
            </p:custDataLst>
          </p:nvPr>
        </p:nvSpPr>
        <p:spPr>
          <a:xfrm>
            <a:off x="4025265" y="1303020"/>
            <a:ext cx="346710"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custDataLst>
              <p:tags r:id="rId3"/>
            </p:custDataLst>
          </p:nvPr>
        </p:nvSpPr>
        <p:spPr>
          <a:xfrm>
            <a:off x="1729105" y="1744345"/>
            <a:ext cx="346710"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4"/>
            </p:custDataLst>
          </p:nvPr>
        </p:nvSpPr>
        <p:spPr>
          <a:xfrm>
            <a:off x="3171825" y="1744345"/>
            <a:ext cx="346710"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5"/>
            </p:custDataLst>
          </p:nvPr>
        </p:nvSpPr>
        <p:spPr>
          <a:xfrm>
            <a:off x="2285365" y="2205355"/>
            <a:ext cx="405765"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6"/>
            </p:custDataLst>
          </p:nvPr>
        </p:nvSpPr>
        <p:spPr>
          <a:xfrm>
            <a:off x="4545330" y="2205355"/>
            <a:ext cx="415925"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7"/>
            </p:custDataLst>
          </p:nvPr>
        </p:nvSpPr>
        <p:spPr>
          <a:xfrm>
            <a:off x="1697355" y="2636520"/>
            <a:ext cx="241935" cy="30607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8"/>
            </p:custDataLst>
          </p:nvPr>
        </p:nvSpPr>
        <p:spPr>
          <a:xfrm>
            <a:off x="3814445" y="2636520"/>
            <a:ext cx="269240" cy="30607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9"/>
            </p:custDataLst>
          </p:nvPr>
        </p:nvSpPr>
        <p:spPr>
          <a:xfrm>
            <a:off x="3239770" y="3058160"/>
            <a:ext cx="27876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10"/>
            </p:custDataLst>
          </p:nvPr>
        </p:nvSpPr>
        <p:spPr>
          <a:xfrm>
            <a:off x="4544695" y="3058160"/>
            <a:ext cx="416560"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custDataLst>
              <p:tags r:id="rId11"/>
            </p:custDataLst>
          </p:nvPr>
        </p:nvSpPr>
        <p:spPr>
          <a:xfrm>
            <a:off x="1198880" y="4323715"/>
            <a:ext cx="27876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custDataLst>
              <p:tags r:id="rId12"/>
            </p:custDataLst>
          </p:nvPr>
        </p:nvSpPr>
        <p:spPr>
          <a:xfrm>
            <a:off x="2827020" y="4323715"/>
            <a:ext cx="27876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9323070" y="4823460"/>
            <a:ext cx="2999105" cy="2098675"/>
            <a:chOff x="1255366" y="1998833"/>
            <a:chExt cx="4124526" cy="3447416"/>
          </a:xfrm>
        </p:grpSpPr>
        <p:pic>
          <p:nvPicPr>
            <p:cNvPr id="26" name="图片 25"/>
            <p:cNvPicPr>
              <a:picLocks noChangeAspect="1"/>
            </p:cNvPicPr>
            <p:nvPr>
              <p:custDataLst>
                <p:tags r:id="rId13"/>
              </p:custDataLst>
            </p:nvPr>
          </p:nvPicPr>
          <p:blipFill>
            <a:blip r:embed="rId14" cstate="screen"/>
            <a:stretch>
              <a:fillRect/>
            </a:stretch>
          </p:blipFill>
          <p:spPr>
            <a:xfrm>
              <a:off x="1255366" y="1998833"/>
              <a:ext cx="4124526" cy="3447416"/>
            </a:xfrm>
            <a:prstGeom prst="rect">
              <a:avLst/>
            </a:prstGeom>
          </p:spPr>
        </p:pic>
        <p:pic>
          <p:nvPicPr>
            <p:cNvPr id="27" name="图片 26"/>
            <p:cNvPicPr>
              <a:picLocks noChangeAspect="1"/>
            </p:cNvPicPr>
            <p:nvPr>
              <p:custDataLst>
                <p:tags r:id="rId15"/>
              </p:custDataLst>
            </p:nvPr>
          </p:nvPicPr>
          <p:blipFill>
            <a:blip r:embed="rId16" cstate="screen"/>
            <a:stretch>
              <a:fillRect/>
            </a:stretch>
          </p:blipFill>
          <p:spPr>
            <a:xfrm>
              <a:off x="2929326" y="2107400"/>
              <a:ext cx="1081748" cy="1475775"/>
            </a:xfrm>
            <a:prstGeom prst="rect">
              <a:avLst/>
            </a:prstGeom>
          </p:spPr>
        </p:pic>
      </p:grpSp>
      <p:sp>
        <p:nvSpPr>
          <p:cNvPr id="2" name="椭圆 1"/>
          <p:cNvSpPr/>
          <p:nvPr>
            <p:custDataLst>
              <p:tags r:id="rId17"/>
            </p:custDataLst>
          </p:nvPr>
        </p:nvSpPr>
        <p:spPr>
          <a:xfrm>
            <a:off x="8973185" y="3058160"/>
            <a:ext cx="34988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custDataLst>
              <p:tags r:id="rId18"/>
            </p:custDataLst>
          </p:nvPr>
        </p:nvSpPr>
        <p:spPr>
          <a:xfrm>
            <a:off x="9942830" y="3058160"/>
            <a:ext cx="34988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linds(horizontal)">
                                      <p:cBhvr>
                                        <p:cTn id="58" dur="500"/>
                                        <p:tgtEl>
                                          <p:spTgt spid="23"/>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linds(horizont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linds(horizontal)">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p:bldP spid="4" grpId="0" bldLvl="0" animBg="1"/>
      <p:bldP spid="4" grpId="1" animBg="1"/>
      <p:bldP spid="6" grpId="0" bldLvl="0" animBg="1"/>
      <p:bldP spid="6" grpId="1" animBg="1"/>
      <p:bldP spid="7" grpId="0" bldLvl="0" animBg="1"/>
      <p:bldP spid="7"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23" grpId="0" bldLvl="0" animBg="1"/>
      <p:bldP spid="23" grpId="1" animBg="1"/>
      <p:bldP spid="24" grpId="0" bldLvl="0" animBg="1"/>
      <p:bldP spid="24" grpId="1" animBg="1"/>
      <p:bldP spid="2" grpId="0" bldLvl="0" animBg="1"/>
      <p:bldP spid="2" grpId="1" animBg="1"/>
      <p:bldP spid="5" grpId="0" bldLvl="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custDataLst>
              <p:tags r:id="rId1"/>
            </p:custDataLst>
          </p:nvPr>
        </p:nvPicPr>
        <p:blipFill>
          <a:blip r:embed="rId2" cstate="screen"/>
          <a:stretch>
            <a:fillRect/>
          </a:stretch>
        </p:blipFill>
        <p:spPr>
          <a:xfrm>
            <a:off x="10713085" y="158115"/>
            <a:ext cx="1296670" cy="1155065"/>
          </a:xfrm>
          <a:prstGeom prst="rect">
            <a:avLst/>
          </a:prstGeom>
        </p:spPr>
      </p:pic>
      <p:sp>
        <p:nvSpPr>
          <p:cNvPr id="100" name="文本框 99"/>
          <p:cNvSpPr txBox="1"/>
          <p:nvPr/>
        </p:nvSpPr>
        <p:spPr>
          <a:xfrm>
            <a:off x="469900" y="741680"/>
            <a:ext cx="10942955" cy="5539105"/>
          </a:xfrm>
          <a:prstGeom prst="rect">
            <a:avLst/>
          </a:prstGeom>
          <a:noFill/>
          <a:ln w="9525">
            <a:noFill/>
          </a:ln>
        </p:spPr>
        <p:txBody>
          <a:bodyPr wrap="square">
            <a:spAutoFit/>
          </a:bodyPr>
          <a:lstStyle/>
          <a:p>
            <a:pPr indent="0"/>
            <a:r>
              <a:rPr lang="en-US" sz="2800" b="1">
                <a:solidFill>
                  <a:srgbClr val="1D41D5"/>
                </a:solidFill>
                <a:latin typeface="Times New Roman" panose="02020603050405020304" charset="0"/>
                <a:ea typeface="宋体" panose="02010600030101010101" pitchFamily="2" charset="-122"/>
              </a:rPr>
              <a:t>Group D: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1. </a:t>
            </a:r>
            <a:r>
              <a:rPr lang="en-US" sz="2800" b="1">
                <a:latin typeface="Times New Roman" panose="02020603050405020304" charset="0"/>
                <a:ea typeface="宋体" panose="02010600030101010101" pitchFamily="2" charset="-122"/>
                <a:sym typeface="+mn-ea"/>
              </a:rPr>
              <a:t>It was a pleasant and memorable trip, full of giggles</a:t>
            </a:r>
            <a:r>
              <a:rPr lang="en-US" sz="2800" b="1">
                <a:latin typeface="Times New Roman" panose="02020603050405020304" charset="0"/>
                <a:ea typeface="宋体" panose="02010600030101010101" pitchFamily="2" charset="-122"/>
                <a:cs typeface="Times New Roman" panose="02020603050405020304" charset="0"/>
                <a:sym typeface="+mn-ea"/>
              </a:rPr>
              <a:t> </a:t>
            </a:r>
            <a:r>
              <a:rPr lang="en-US" sz="2800" b="1">
                <a:latin typeface="Times New Roman" panose="02020603050405020304" charset="0"/>
                <a:ea typeface="宋体" panose="02010600030101010101" pitchFamily="2" charset="-122"/>
                <a:sym typeface="+mn-ea"/>
              </a:rPr>
              <a:t>along the way </a:t>
            </a:r>
            <a:endParaRPr lang="en-US" sz="2800" b="1">
              <a:latin typeface="Times New Roman" panose="02020603050405020304" charset="0"/>
              <a:ea typeface="宋体" panose="02010600030101010101" pitchFamily="2" charset="-122"/>
              <a:sym typeface="+mn-ea"/>
            </a:endParaRPr>
          </a:p>
          <a:p>
            <a:pPr indent="0"/>
            <a:r>
              <a:rPr lang="en-US" sz="2800" b="1">
                <a:latin typeface="Times New Roman" panose="02020603050405020304" charset="0"/>
                <a:ea typeface="宋体" panose="02010600030101010101" pitchFamily="2" charset="-122"/>
                <a:sym typeface="+mn-ea"/>
              </a:rPr>
              <a:t>    because of my forgetful mom. </a:t>
            </a:r>
            <a:endParaRPr lang="en-US" sz="2800" b="1">
              <a:latin typeface="Times New Roman" panose="02020603050405020304" charset="0"/>
              <a:ea typeface="宋体" panose="02010600030101010101" pitchFamily="2" charset="-122"/>
              <a:sym typeface="+mn-ea"/>
            </a:endParaRPr>
          </a:p>
          <a:p>
            <a:pPr indent="0"/>
            <a:r>
              <a:rPr lang="en-US" altLang="zh-CN" sz="2800" b="1" dirty="0">
                <a:latin typeface="Times New Roman" panose="02020603050405020304" charset="0"/>
                <a:cs typeface="Times New Roman" panose="02020603050405020304" charset="0"/>
                <a:sym typeface="+mn-ea"/>
              </a:rPr>
              <a:t>2. </a:t>
            </a:r>
            <a:r>
              <a:rPr lang="en-US" sz="2800" b="1" dirty="0">
                <a:latin typeface="Times New Roman" panose="02020603050405020304" charset="0"/>
                <a:ea typeface="微软雅黑" panose="020B0503020204020204" pitchFamily="34" charset="-122"/>
                <a:cs typeface="Times New Roman" panose="02020603050405020304" charset="0"/>
                <a:sym typeface="+mn-ea"/>
              </a:rPr>
              <a:t>Charlotte </a:t>
            </a:r>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laughed a tinkling little laugh.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a:solidFill>
                  <a:schemeClr val="tx1"/>
                </a:solidFill>
                <a:latin typeface="Times New Roman" panose="02020603050405020304" charset="0"/>
                <a:ea typeface="等线" panose="02010600030101010101" pitchFamily="2" charset="-122"/>
                <a:sym typeface="+mn-ea"/>
              </a:rPr>
              <a:t>3. With an angry roar</a:t>
            </a:r>
            <a:r>
              <a:rPr lang="en-US" sz="2800" b="1" i="1">
                <a:solidFill>
                  <a:schemeClr val="tx1"/>
                </a:solidFill>
                <a:latin typeface="Times New Roman" panose="02020603050405020304" charset="0"/>
                <a:ea typeface="等线" panose="02010600030101010101" pitchFamily="2" charset="-122"/>
                <a:sym typeface="+mn-ea"/>
              </a:rPr>
              <a:t>,</a:t>
            </a:r>
            <a:r>
              <a:rPr lang="en-US" sz="2800" b="1">
                <a:solidFill>
                  <a:schemeClr val="tx1"/>
                </a:solidFill>
                <a:latin typeface="Times New Roman" panose="02020603050405020304" charset="0"/>
                <a:ea typeface="等线" panose="02010600030101010101" pitchFamily="2" charset="-122"/>
                <a:sym typeface="+mn-ea"/>
              </a:rPr>
              <a:t> the bear ran to the lake to wash his eyes. </a:t>
            </a:r>
            <a:endParaRPr lang="en-US" sz="2800" b="1">
              <a:solidFill>
                <a:schemeClr val="tx1"/>
              </a:solidFill>
              <a:latin typeface="Times New Roman" panose="02020603050405020304" charset="0"/>
              <a:ea typeface="等线" panose="02010600030101010101" pitchFamily="2" charset="-122"/>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4. The bird again looked directly into my eyes, then let out a squeaking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call and was gone.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5. She could hear water</a:t>
            </a:r>
            <a:r>
              <a:rPr lang="en-US" sz="2800" b="1" i="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a:t>
            </a:r>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trickling</a:t>
            </a:r>
            <a:r>
              <a:rPr lang="en-US" sz="2800" b="1" i="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a:t>
            </a:r>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somewhere at a distance. Quickly she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followed the sound to a stream.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6. The car abruptly stopped in front of him. Mac crashed into the car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with a loud bang.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endParaRPr lang="en-US" sz="2800" b="1">
              <a:solidFill>
                <a:schemeClr val="tx1"/>
              </a:solidFill>
              <a:latin typeface="Times New Roman" panose="02020603050405020304" charset="0"/>
              <a:ea typeface="宋体" panose="02010600030101010101" pitchFamily="2" charset="-122"/>
              <a:sym typeface="+mn-ea"/>
            </a:endParaRPr>
          </a:p>
          <a:p>
            <a:pPr indent="0"/>
            <a:endParaRPr lang="en-US" altLang="en-US" sz="2800" b="1">
              <a:solidFill>
                <a:schemeClr val="tx1"/>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100"/>
                                        </p:tgtEl>
                                      </p:cBhvr>
                                    </p:animEffect>
                                    <p:set>
                                      <p:cBhvr>
                                        <p:cTn id="12"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ags/tag1.xml><?xml version="1.0" encoding="utf-8"?>
<p:tagLst xmlns:p="http://schemas.openxmlformats.org/presentationml/2006/main">
  <p:tag name="KSO_WM_UNIT_PLACING_PICTURE_USER_VIEWPORT" val="{&quot;height&quot;:10459.702362204724,&quot;width&quot;:19200.00157480315}"/>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 name="KSO_WM_UNIT_PLACING_PICTURE_USER_VIEWPORT" val="{&quot;height&quot;:7684.154330708661,&quot;width&quot;:7684.154330708661}"/>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4702,&quot;width&quot;:8013}"/>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10800,&quot;width&quot;:8258}"/>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UNIT_PLACING_PICTURE_USER_VIEWPORT" val="{&quot;height&quot;:4050,&quot;width&quot;:7200}"/>
</p:tagLst>
</file>

<file path=ppt/tags/tag53.xml><?xml version="1.0" encoding="utf-8"?>
<p:tagLst xmlns:p="http://schemas.openxmlformats.org/presentationml/2006/main">
  <p:tag name="KSO_WM_UNIT_PLACING_PICTURE_USER_VIEWPORT" val="{&quot;height&quot;:3562,&quot;width&quot;:2759}"/>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UNIT_PLACING_PICTURE_USER_VIEWPORT" val="{&quot;height&quot;:4050,&quot;width&quot;:7200}"/>
</p:tagLst>
</file>

<file path=ppt/tags/tag58.xml><?xml version="1.0" encoding="utf-8"?>
<p:tagLst xmlns:p="http://schemas.openxmlformats.org/presentationml/2006/main">
  <p:tag name="KSO_WM_UNIT_PLACING_PICTURE_USER_VIEWPORT" val="{&quot;height&quot;:4102,&quot;width&quot;:5979}"/>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UNIT_PLACING_PICTURE_USER_VIEWPORT" val="{&quot;height&quot;:4102,&quot;width&quot;:5979}"/>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9174</Words>
  <Application>WPS 演示</Application>
  <PresentationFormat>宽屏</PresentationFormat>
  <Paragraphs>275</Paragraphs>
  <Slides>19</Slides>
  <Notes>0</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19</vt:i4>
      </vt:variant>
    </vt:vector>
  </HeadingPairs>
  <TitlesOfParts>
    <vt:vector size="33" baseType="lpstr">
      <vt:lpstr>Arial</vt:lpstr>
      <vt:lpstr>宋体</vt:lpstr>
      <vt:lpstr>Wingdings</vt:lpstr>
      <vt:lpstr>微软雅黑</vt:lpstr>
      <vt:lpstr>Times New Roman</vt:lpstr>
      <vt:lpstr>等线</vt:lpstr>
      <vt:lpstr>Kozuka Gothic Pr6N EL</vt:lpstr>
      <vt:lpstr>Yu Gothic</vt:lpstr>
      <vt:lpstr>Arial Unicode MS</vt:lpstr>
      <vt:lpstr>Calibri</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518</cp:revision>
  <dcterms:created xsi:type="dcterms:W3CDTF">2023-02-16T02:46:00Z</dcterms:created>
  <dcterms:modified xsi:type="dcterms:W3CDTF">2023-03-09T06:20:31Z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B3B037E90E824D0DB9C311BD2FC79440</vt:lpwstr>
  </property>
  <property fmtid="{D5CDD505-2E9C-101B-9397-08002B2CF9AE}" pid="3" name="KSOProductBuildVer">
    <vt:lpwstr>2052-11.8.2.8411</vt:lpwstr>
  </property>
</Properties>
</file>