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472" r:id="rId3"/>
    <p:sldId id="427" r:id="rId4"/>
    <p:sldId id="426" r:id="rId5"/>
    <p:sldId id="375" r:id="rId6"/>
    <p:sldId id="449" r:id="rId7"/>
    <p:sldId id="450" r:id="rId8"/>
    <p:sldId id="261" r:id="rId9"/>
    <p:sldId id="444" r:id="rId10"/>
    <p:sldId id="380" r:id="rId11"/>
    <p:sldId id="462" r:id="rId12"/>
    <p:sldId id="309" r:id="rId13"/>
    <p:sldId id="447" r:id="rId14"/>
    <p:sldId id="446" r:id="rId15"/>
    <p:sldId id="352" r:id="rId16"/>
    <p:sldId id="341" r:id="rId17"/>
    <p:sldId id="347" r:id="rId18"/>
    <p:sldId id="366" r:id="rId19"/>
    <p:sldId id="368" r:id="rId20"/>
    <p:sldId id="46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076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26" autoAdjust="0"/>
  </p:normalViewPr>
  <p:slideViewPr>
    <p:cSldViewPr snapToGrid="0">
      <p:cViewPr varScale="1">
        <p:scale>
          <a:sx n="90" d="100"/>
          <a:sy n="90" d="100"/>
        </p:scale>
        <p:origin x="2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B9637-B365-4777-82E1-362077898B1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F9B56-6A2B-42AD-B64C-F033478D815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自定义版式">
    <p:spTree>
      <p:nvGrpSpPr>
        <p:cNvPr id="1" name=""/>
        <p:cNvGrpSpPr/>
        <p:nvPr/>
      </p:nvGrpSpPr>
      <p:grpSpPr>
        <a:xfrm>
          <a:off x="0" y="0"/>
          <a:ext cx="0" cy="0"/>
          <a:chOff x="0" y="0"/>
          <a:chExt cx="0" cy="0"/>
        </a:xfrm>
      </p:grpSpPr>
      <p:sp>
        <p:nvSpPr>
          <p:cNvPr id="5" name="椭圆 4"/>
          <p:cNvSpPr>
            <a:spLocks noChangeAspect="1"/>
          </p:cNvSpPr>
          <p:nvPr userDrawn="1"/>
        </p:nvSpPr>
        <p:spPr>
          <a:xfrm>
            <a:off x="709085" y="341313"/>
            <a:ext cx="237067" cy="238126"/>
          </a:xfrm>
          <a:prstGeom prst="ellipse">
            <a:avLst/>
          </a:prstGeom>
          <a:gradFill>
            <a:gsLst>
              <a:gs pos="1000">
                <a:schemeClr val="accent1">
                  <a:lumMod val="20000"/>
                  <a:lumOff val="80000"/>
                </a:schemeClr>
              </a:gs>
              <a:gs pos="60000">
                <a:srgbClr val="A5A5A5"/>
              </a:gs>
              <a:gs pos="100000">
                <a:srgbClr val="A5A5A5"/>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6" name="椭圆 5"/>
          <p:cNvSpPr>
            <a:spLocks noChangeAspect="1"/>
          </p:cNvSpPr>
          <p:nvPr userDrawn="1"/>
        </p:nvSpPr>
        <p:spPr>
          <a:xfrm>
            <a:off x="829738" y="736601"/>
            <a:ext cx="277284" cy="277813"/>
          </a:xfrm>
          <a:prstGeom prst="ellipse">
            <a:avLst/>
          </a:prstGeom>
          <a:gradFill>
            <a:gsLst>
              <a:gs pos="1000">
                <a:schemeClr val="accent4">
                  <a:lumMod val="20000"/>
                  <a:lumOff val="80000"/>
                </a:schemeClr>
              </a:gs>
              <a:gs pos="60000">
                <a:srgbClr val="009999"/>
              </a:gs>
              <a:gs pos="100000">
                <a:srgbClr val="009999"/>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7" name="椭圆 6"/>
          <p:cNvSpPr>
            <a:spLocks noChangeAspect="1"/>
          </p:cNvSpPr>
          <p:nvPr userDrawn="1"/>
        </p:nvSpPr>
        <p:spPr>
          <a:xfrm>
            <a:off x="275171" y="360364"/>
            <a:ext cx="556684" cy="557212"/>
          </a:xfrm>
          <a:prstGeom prst="ellipse">
            <a:avLst/>
          </a:prstGeom>
          <a:gradFill>
            <a:gsLst>
              <a:gs pos="1000">
                <a:schemeClr val="accent4">
                  <a:lumMod val="20000"/>
                  <a:lumOff val="80000"/>
                </a:schemeClr>
              </a:gs>
              <a:gs pos="60000">
                <a:srgbClr val="009999"/>
              </a:gs>
              <a:gs pos="100000">
                <a:srgbClr val="009999"/>
              </a:gs>
            </a:gsLst>
            <a:lin ang="5400000" scaled="1"/>
          </a:gradFill>
          <a:ln w="25400">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prstClr val="white"/>
              </a:solidFill>
            </a:endParaRPr>
          </a:p>
        </p:txBody>
      </p:sp>
      <p:sp>
        <p:nvSpPr>
          <p:cNvPr id="2" name="标题 1"/>
          <p:cNvSpPr>
            <a:spLocks noGrp="1"/>
          </p:cNvSpPr>
          <p:nvPr>
            <p:ph type="title"/>
          </p:nvPr>
        </p:nvSpPr>
        <p:spPr>
          <a:xfrm>
            <a:off x="1253108" y="299806"/>
            <a:ext cx="10515600" cy="535531"/>
          </a:xfrm>
          <a:prstGeom prst="rect">
            <a:avLst/>
          </a:prstGeom>
          <a:noFill/>
        </p:spPr>
        <p:txBody>
          <a:bodyPr rtlCol="0">
            <a:spAutoFit/>
          </a:bodyPr>
          <a:lstStyle>
            <a:lvl1pPr>
              <a:defRPr lang="zh-CN" altLang="en-US" sz="3200" b="1">
                <a:gradFill flip="none" rotWithShape="1">
                  <a:gsLst>
                    <a:gs pos="0">
                      <a:schemeClr val="tx1">
                        <a:lumMod val="75000"/>
                        <a:lumOff val="25000"/>
                      </a:schemeClr>
                    </a:gs>
                    <a:gs pos="99000">
                      <a:schemeClr val="tx1">
                        <a:lumMod val="50000"/>
                        <a:lumOff val="50000"/>
                      </a:schemeClr>
                    </a:gs>
                  </a:gsLst>
                  <a:lin ang="16200000" scaled="1"/>
                  <a:tileRect/>
                </a:gradFill>
                <a:latin typeface="微软雅黑" panose="020B0503020204020204" pitchFamily="34" charset="-122"/>
                <a:ea typeface="+mn-ea"/>
                <a:cs typeface="+mn-cs"/>
              </a:defRPr>
            </a:lvl1pPr>
          </a:lstStyle>
          <a:p>
            <a:pPr lvl="0"/>
            <a:r>
              <a:rPr lang="zh-CN" altLang="en-US"/>
              <a:t>单击此处编辑母版标题样式</a:t>
            </a:r>
            <a:endParaRPr lang="zh-CN" altLang="en-US"/>
          </a:p>
        </p:txBody>
      </p:sp>
      <p:sp>
        <p:nvSpPr>
          <p:cNvPr id="4" name="文本占位符 49"/>
          <p:cNvSpPr>
            <a:spLocks noGrp="1"/>
          </p:cNvSpPr>
          <p:nvPr>
            <p:ph type="body" sz="quarter" idx="13"/>
          </p:nvPr>
        </p:nvSpPr>
        <p:spPr>
          <a:xfrm>
            <a:off x="1278515" y="777518"/>
            <a:ext cx="8383148" cy="286232"/>
          </a:xfrm>
          <a:prstGeom prst="rect">
            <a:avLst/>
          </a:prstGeom>
          <a:noFill/>
        </p:spPr>
        <p:txBody>
          <a:bodyPr rtlCol="0" anchor="ctr">
            <a:spAutoFit/>
          </a:bodyPr>
          <a:lstStyle>
            <a:lvl1pPr marL="0" indent="0">
              <a:buFontTx/>
              <a:buNone/>
              <a:defRPr lang="zh-CN" altLang="en-US" sz="1400" dirty="0">
                <a:solidFill>
                  <a:schemeClr val="bg1">
                    <a:lumMod val="65000"/>
                  </a:schemeClr>
                </a:solidFill>
                <a:latin typeface="Arial" panose="020B0604020202020204" pitchFamily="34" charset="0"/>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7186295" y="6731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0" Type="http://schemas.openxmlformats.org/officeDocument/2006/relationships/slideLayout" Target="../slideLayouts/slideLayout7.xml"/><Relationship Id="rId1" Type="http://schemas.openxmlformats.org/officeDocument/2006/relationships/slide" Target="slide19.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6.jpeg"/><Relationship Id="rId6" Type="http://schemas.openxmlformats.org/officeDocument/2006/relationships/tags" Target="../tags/tag52.xml"/><Relationship Id="rId5" Type="http://schemas.openxmlformats.org/officeDocument/2006/relationships/image" Target="../media/image15.GIF"/><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image" Target="../media/image14.GIF"/></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54.xml"/><Relationship Id="rId2" Type="http://schemas.openxmlformats.org/officeDocument/2006/relationships/image" Target="../media/image17.jpeg"/><Relationship Id="rId1" Type="http://schemas.openxmlformats.org/officeDocument/2006/relationships/tags" Target="../tags/tag5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GIF"/><Relationship Id="rId2" Type="http://schemas.openxmlformats.org/officeDocument/2006/relationships/tags" Target="../tags/tag56.xml"/><Relationship Id="rId1" Type="http://schemas.openxmlformats.org/officeDocument/2006/relationships/tags" Target="../tags/tag55.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image" Target="../media/image18.png"/><Relationship Id="rId1" Type="http://schemas.openxmlformats.org/officeDocument/2006/relationships/tags" Target="../tags/tag5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2.xml"/><Relationship Id="rId2" Type="http://schemas.openxmlformats.org/officeDocument/2006/relationships/image" Target="../media/image18.png"/><Relationship Id="rId1" Type="http://schemas.openxmlformats.org/officeDocument/2006/relationships/tags" Target="../tags/tag6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0" Type="http://schemas.openxmlformats.org/officeDocument/2006/relationships/slideLayout" Target="../slideLayouts/slideLayout7.xml"/><Relationship Id="rId1" Type="http://schemas.openxmlformats.org/officeDocument/2006/relationships/slide" Target="slide12.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jpe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8.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2" Type="http://schemas.openxmlformats.org/officeDocument/2006/relationships/slideLayout" Target="../slideLayouts/slideLayout7.xml"/><Relationship Id="rId11" Type="http://schemas.microsoft.com/office/2007/relationships/hdphoto" Target="../media/image10.wdp"/><Relationship Id="rId10" Type="http://schemas.openxmlformats.org/officeDocument/2006/relationships/image" Target="../media/image9.png"/><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9" Type="http://schemas.openxmlformats.org/officeDocument/2006/relationships/slideLayout" Target="../slideLayouts/slideLayout7.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image" Target="../media/image12.png"/><Relationship Id="rId15" Type="http://schemas.openxmlformats.org/officeDocument/2006/relationships/tags" Target="../tags/tag36.xml"/><Relationship Id="rId14" Type="http://schemas.openxmlformats.org/officeDocument/2006/relationships/image" Target="../media/image11.png"/><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1335" y="783590"/>
            <a:ext cx="11149330" cy="3759200"/>
          </a:xfrm>
          <a:prstGeom prst="rect">
            <a:avLst/>
          </a:prstGeom>
          <a:noFill/>
        </p:spPr>
        <p:txBody>
          <a:bodyPr wrap="square" rtlCol="0">
            <a:spAutoFit/>
          </a:bodyPr>
          <a:lstStyle/>
          <a:p>
            <a:pPr indent="0" fontAlgn="auto">
              <a:lnSpc>
                <a:spcPts val="2860"/>
              </a:lnSpc>
            </a:pPr>
            <a:r>
              <a:rPr lang="en-US" altLang="zh-CN" sz="2800" b="1" dirty="0">
                <a:latin typeface="Times New Roman" panose="02020603050405020304" charset="0"/>
                <a:cs typeface="Times New Roman" panose="02020603050405020304" charset="0"/>
                <a:sym typeface="+mn-ea"/>
              </a:rPr>
              <a:t>1. It was a pleasant and memorable trip, full of </a:t>
            </a:r>
            <a:r>
              <a:rPr lang="en-US" altLang="zh-CN" sz="2800" b="1" dirty="0">
                <a:solidFill>
                  <a:srgbClr val="FF0000"/>
                </a:solidFill>
                <a:latin typeface="Times New Roman" panose="02020603050405020304" charset="0"/>
                <a:cs typeface="Times New Roman" panose="02020603050405020304" charset="0"/>
                <a:sym typeface="+mn-ea"/>
              </a:rPr>
              <a:t>giggles</a:t>
            </a:r>
            <a:r>
              <a:rPr lang="en-US" altLang="zh-CN" sz="2800" b="1" dirty="0">
                <a:latin typeface="Times New Roman" panose="02020603050405020304" charset="0"/>
                <a:cs typeface="Times New Roman" panose="02020603050405020304" charset="0"/>
                <a:sym typeface="+mn-ea"/>
              </a:rPr>
              <a:t> along the way </a:t>
            </a:r>
            <a:endParaRPr lang="en-US" altLang="zh-CN" sz="2800" b="1" dirty="0">
              <a:latin typeface="Times New Roman" panose="02020603050405020304" charset="0"/>
              <a:cs typeface="Times New Roman" panose="02020603050405020304" charset="0"/>
              <a:sym typeface="+mn-ea"/>
            </a:endParaRPr>
          </a:p>
          <a:p>
            <a:pPr indent="0" fontAlgn="auto">
              <a:lnSpc>
                <a:spcPts val="2860"/>
              </a:lnSpc>
            </a:pPr>
            <a:r>
              <a:rPr lang="en-US" altLang="zh-CN" sz="2800" b="1" dirty="0">
                <a:latin typeface="Times New Roman" panose="02020603050405020304" charset="0"/>
                <a:cs typeface="Times New Roman" panose="02020603050405020304" charset="0"/>
                <a:sym typeface="+mn-ea"/>
              </a:rPr>
              <a:t>    because of my forgetful mom. </a:t>
            </a:r>
            <a:endParaRPr lang="en-US" altLang="zh-CN" sz="2800" b="1" dirty="0">
              <a:latin typeface="Times New Roman" panose="02020603050405020304" charset="0"/>
              <a:cs typeface="Times New Roman" panose="02020603050405020304" charset="0"/>
              <a:sym typeface="+mn-ea"/>
            </a:endParaRPr>
          </a:p>
          <a:p>
            <a:pPr indent="0" fontAlgn="auto">
              <a:lnSpc>
                <a:spcPts val="2860"/>
              </a:lnSpc>
            </a:pPr>
            <a:r>
              <a:rPr lang="en-US" altLang="zh-CN" sz="2800" b="1" dirty="0">
                <a:latin typeface="Times New Roman" panose="02020603050405020304" charset="0"/>
                <a:cs typeface="Times New Roman" panose="02020603050405020304" charset="0"/>
                <a:sym typeface="+mn-ea"/>
              </a:rPr>
              <a:t>2. </a:t>
            </a:r>
            <a:r>
              <a:rPr lang="en-US" sz="2800" b="1" dirty="0">
                <a:latin typeface="Times New Roman" panose="02020603050405020304" charset="0"/>
                <a:ea typeface="微软雅黑" panose="020B0503020204020204" pitchFamily="34" charset="-122"/>
                <a:cs typeface="Times New Roman" panose="02020603050405020304" charset="0"/>
                <a:sym typeface="+mn-ea"/>
              </a:rPr>
              <a:t>Charlotte laughed a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tinkling</a:t>
            </a:r>
            <a:r>
              <a:rPr lang="en-US" sz="2800" b="1" dirty="0">
                <a:latin typeface="Times New Roman" panose="02020603050405020304" charset="0"/>
                <a:ea typeface="微软雅黑" panose="020B0503020204020204" pitchFamily="34" charset="-122"/>
                <a:cs typeface="Times New Roman" panose="02020603050405020304" charset="0"/>
                <a:sym typeface="+mn-ea"/>
              </a:rPr>
              <a:t> little laugh.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a:latin typeface="Times New Roman" panose="02020603050405020304" charset="0"/>
                <a:ea typeface="等线" panose="02010600030101010101" pitchFamily="2" charset="-122"/>
                <a:sym typeface="+mn-ea"/>
              </a:rPr>
              <a:t>3. With an angry </a:t>
            </a:r>
            <a:r>
              <a:rPr lang="en-US" sz="2800" b="1">
                <a:solidFill>
                  <a:srgbClr val="FF0000"/>
                </a:solidFill>
                <a:latin typeface="Times New Roman" panose="02020603050405020304" charset="0"/>
                <a:ea typeface="等线" panose="02010600030101010101" pitchFamily="2" charset="-122"/>
                <a:sym typeface="+mn-ea"/>
              </a:rPr>
              <a:t>roar</a:t>
            </a:r>
            <a:r>
              <a:rPr lang="en-US" sz="2800" b="1" i="1">
                <a:latin typeface="Times New Roman" panose="02020603050405020304" charset="0"/>
                <a:ea typeface="等线" panose="02010600030101010101" pitchFamily="2" charset="-122"/>
                <a:sym typeface="+mn-ea"/>
              </a:rPr>
              <a:t>,</a:t>
            </a:r>
            <a:r>
              <a:rPr lang="en-US" sz="2800" b="1">
                <a:latin typeface="Times New Roman" panose="02020603050405020304" charset="0"/>
                <a:ea typeface="等线" panose="02010600030101010101" pitchFamily="2" charset="-122"/>
                <a:sym typeface="+mn-ea"/>
              </a:rPr>
              <a:t> the bear ran to the lake to wash his eyes. </a:t>
            </a:r>
            <a:endParaRPr lang="en-US" sz="2800" b="1">
              <a:latin typeface="Times New Roman" panose="02020603050405020304" charset="0"/>
              <a:ea typeface="等线" panose="02010600030101010101" pitchFamily="2" charset="-122"/>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4. The bird again looked directly into my eyes, then let out a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squeaking</a:t>
            </a:r>
            <a:r>
              <a:rPr lang="en-US" sz="2800" b="1" dirty="0">
                <a:latin typeface="Times New Roman" panose="02020603050405020304" charset="0"/>
                <a:ea typeface="微软雅黑" panose="020B0503020204020204" pitchFamily="34" charset="-122"/>
                <a:cs typeface="Times New Roman" panose="02020603050405020304" charset="0"/>
                <a:sym typeface="+mn-ea"/>
              </a:rPr>
              <a:t>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call and was gone.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5. She could hear water</a:t>
            </a:r>
            <a:r>
              <a:rPr lang="en-US" sz="2800" b="1" i="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trickling</a:t>
            </a:r>
            <a:r>
              <a:rPr lang="en-US" sz="2800" b="1" i="1" dirty="0">
                <a:latin typeface="Times New Roman" panose="02020603050405020304" charset="0"/>
                <a:ea typeface="微软雅黑" panose="020B0503020204020204" pitchFamily="34" charset="-122"/>
                <a:cs typeface="Times New Roman" panose="02020603050405020304" charset="0"/>
                <a:sym typeface="+mn-ea"/>
              </a:rPr>
              <a:t> </a:t>
            </a:r>
            <a:r>
              <a:rPr lang="en-US" sz="2800" b="1" dirty="0">
                <a:latin typeface="Times New Roman" panose="02020603050405020304" charset="0"/>
                <a:ea typeface="微软雅黑" panose="020B0503020204020204" pitchFamily="34" charset="-122"/>
                <a:cs typeface="Times New Roman" panose="02020603050405020304" charset="0"/>
                <a:sym typeface="+mn-ea"/>
              </a:rPr>
              <a:t>somewhere at a distance. Quickly she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followed the sound to a stream.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6. The car abruptly stopped in front of him. Mac crashed into the car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sz="2800" b="1" dirty="0">
                <a:latin typeface="Times New Roman" panose="02020603050405020304" charset="0"/>
                <a:ea typeface="微软雅黑" panose="020B0503020204020204" pitchFamily="34" charset="-122"/>
                <a:cs typeface="Times New Roman" panose="02020603050405020304" charset="0"/>
                <a:sym typeface="+mn-ea"/>
              </a:rPr>
              <a:t>    with a loud </a:t>
            </a:r>
            <a:r>
              <a:rPr lang="en-US"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bang</a:t>
            </a:r>
            <a:r>
              <a:rPr lang="en-US" sz="2800" b="1" dirty="0">
                <a:latin typeface="Times New Roman" panose="02020603050405020304" charset="0"/>
                <a:ea typeface="微软雅黑" panose="020B0503020204020204" pitchFamily="34" charset="-122"/>
                <a:cs typeface="Times New Roman" panose="02020603050405020304" charset="0"/>
                <a:sym typeface="+mn-ea"/>
              </a:rPr>
              <a:t>. </a:t>
            </a:r>
            <a:endParaRPr lang="en-US"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10" name="文本框 9"/>
          <p:cNvSpPr txBox="1"/>
          <p:nvPr/>
        </p:nvSpPr>
        <p:spPr>
          <a:xfrm>
            <a:off x="2257425" y="4908550"/>
            <a:ext cx="7093585" cy="1076325"/>
          </a:xfrm>
          <a:prstGeom prst="rect">
            <a:avLst/>
          </a:prstGeom>
          <a:noFill/>
        </p:spPr>
        <p:txBody>
          <a:bodyPr wrap="square" rtlCol="0">
            <a:spAutoFit/>
          </a:bodyPr>
          <a:lstStyle/>
          <a:p>
            <a:r>
              <a:rPr lang="en-US" altLang="zh-CN" sz="3200" b="1">
                <a:solidFill>
                  <a:srgbClr val="1D41D5"/>
                </a:solidFill>
                <a:latin typeface="Times New Roman" panose="02020603050405020304" charset="0"/>
                <a:cs typeface="Times New Roman" panose="02020603050405020304" charset="0"/>
                <a:sym typeface="+mn-ea"/>
              </a:rPr>
              <a:t>flap, buzz, </a:t>
            </a:r>
            <a:r>
              <a:rPr lang="en-US" altLang="zh-CN" sz="3200" b="1">
                <a:solidFill>
                  <a:srgbClr val="1D41D5"/>
                </a:solidFill>
                <a:latin typeface="Times New Roman" panose="02020603050405020304" charset="0"/>
                <a:cs typeface="Times New Roman" panose="02020603050405020304" charset="0"/>
              </a:rPr>
              <a:t>murmur, whisper, </a:t>
            </a:r>
            <a:r>
              <a:rPr lang="en-US" altLang="zh-CN" sz="3200" b="1">
                <a:solidFill>
                  <a:srgbClr val="1D41D5"/>
                </a:solidFill>
                <a:latin typeface="Times New Roman" panose="02020603050405020304" charset="0"/>
                <a:cs typeface="Times New Roman" panose="02020603050405020304" charset="0"/>
                <a:sym typeface="+mn-ea"/>
              </a:rPr>
              <a:t>whistle, click, slam, pound, crack, ticktock, etc.</a:t>
            </a:r>
            <a:r>
              <a:rPr lang="en-US" altLang="zh-CN" sz="2800" b="1">
                <a:solidFill>
                  <a:srgbClr val="1D41D5"/>
                </a:solidFill>
                <a:latin typeface="Times New Roman" panose="02020603050405020304" charset="0"/>
                <a:cs typeface="Times New Roman" panose="02020603050405020304" charset="0"/>
                <a:sym typeface="+mn-ea"/>
              </a:rPr>
              <a:t> </a:t>
            </a:r>
            <a:endParaRPr lang="en-US" altLang="zh-CN" sz="2800" b="1">
              <a:solidFill>
                <a:srgbClr val="1D41D5"/>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3646805" y="200025"/>
            <a:ext cx="3972560" cy="583565"/>
          </a:xfrm>
          <a:prstGeom prst="rect">
            <a:avLst/>
          </a:prstGeom>
          <a:noFill/>
        </p:spPr>
        <p:txBody>
          <a:bodyPr wrap="square" rtlCol="0">
            <a:spAutoFit/>
          </a:bodyPr>
          <a:lstStyle/>
          <a:p>
            <a:pPr indent="0">
              <a:buNone/>
            </a:pPr>
            <a:r>
              <a:rPr lang="en-US" sz="3200" b="1" dirty="0">
                <a:solidFill>
                  <a:srgbClr val="C00000"/>
                </a:solidFill>
                <a:latin typeface="Times New Roman" panose="02020603050405020304" charset="0"/>
                <a:cs typeface="Times New Roman" panose="02020603050405020304" charset="0"/>
              </a:rPr>
              <a:t>Onomatopoeia (</a:t>
            </a:r>
            <a:r>
              <a:rPr lang="zh-CN" altLang="en-US" sz="3200" b="1" dirty="0">
                <a:solidFill>
                  <a:srgbClr val="C00000"/>
                </a:solidFill>
                <a:latin typeface="Times New Roman" panose="02020603050405020304" charset="0"/>
                <a:cs typeface="Times New Roman" panose="02020603050405020304" charset="0"/>
              </a:rPr>
              <a:t>拟声</a:t>
            </a:r>
            <a:r>
              <a:rPr lang="en-US" altLang="zh-CN" sz="3200" b="1" dirty="0">
                <a:solidFill>
                  <a:srgbClr val="C00000"/>
                </a:solidFill>
                <a:latin typeface="Times New Roman" panose="02020603050405020304" charset="0"/>
                <a:cs typeface="Times New Roman" panose="02020603050405020304" charset="0"/>
              </a:rPr>
              <a:t>)</a:t>
            </a:r>
            <a:endParaRPr lang="en-US" sz="3200" b="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linds(horizontal)">
                                      <p:cBhvr>
                                        <p:cTn id="29" dur="500"/>
                                        <p:tgtEl>
                                          <p:spTgt spid="2">
                                            <p:txEl>
                                              <p:pRg st="6" end="6"/>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blinds(horizont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blinds(horizontal)">
                                      <p:cBhvr>
                                        <p:cTn id="37" dur="500"/>
                                        <p:tgtEl>
                                          <p:spTgt spid="2">
                                            <p:txEl>
                                              <p:pRg st="8" end="8"/>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blinds(horizontal)">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500" fill="hold">
                                          <p:stCondLst>
                                            <p:cond delay="0"/>
                                          </p:stCondLst>
                                        </p:cTn>
                                        <p:tgtEl>
                                          <p:spTgt spid="5"/>
                                        </p:tgtEl>
                                        <p:attrNameLst>
                                          <p:attrName>style.visibility</p:attrName>
                                        </p:attrNameLst>
                                      </p:cBhvr>
                                      <p:to>
                                        <p:strVal val="visible"/>
                                      </p:to>
                                    </p:set>
                                    <p:animEffect transition="in" filter="box(i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0"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43255" y="851535"/>
            <a:ext cx="10385425" cy="2245360"/>
          </a:xfrm>
          <a:prstGeom prst="rect">
            <a:avLst/>
          </a:prstGeom>
          <a:noFill/>
          <a:ln w="9525">
            <a:noFill/>
          </a:ln>
        </p:spPr>
        <p:txBody>
          <a:bodyPr wrap="square">
            <a:spAutoFit/>
          </a:bodyPr>
          <a:lstStyle/>
          <a:p>
            <a:pPr marL="133985" indent="-133985"/>
            <a:r>
              <a:rPr lang="en-US" sz="2800" b="1">
                <a:solidFill>
                  <a:srgbClr val="1D41D5"/>
                </a:solidFill>
                <a:latin typeface="Times New Roman" panose="02020603050405020304" charset="0"/>
                <a:ea typeface="宋体" panose="02010600030101010101" pitchFamily="2" charset="-122"/>
              </a:rPr>
              <a:t>Group </a:t>
            </a:r>
            <a:r>
              <a:rPr lang="en-US" sz="2800" b="1">
                <a:solidFill>
                  <a:srgbClr val="1D41D5"/>
                </a:solidFill>
                <a:latin typeface="Times New Roman" panose="02020603050405020304" charset="0"/>
                <a:ea typeface="宋体" panose="02010600030101010101" pitchFamily="2" charset="-122"/>
                <a:hlinkClick r:id="rId1" action="ppaction://hlinksldjump"/>
              </a:rPr>
              <a:t>E</a:t>
            </a:r>
            <a:r>
              <a:rPr lang="en-US" sz="2800" b="1">
                <a:solidFill>
                  <a:srgbClr val="1D41D5"/>
                </a:solidFill>
                <a:latin typeface="Times New Roman" panose="02020603050405020304" charset="0"/>
                <a:ea typeface="宋体" panose="02010600030101010101" pitchFamily="2" charset="-122"/>
              </a:rPr>
              <a:t>: </a:t>
            </a:r>
            <a:endParaRPr lang="en-US" sz="2800" b="1">
              <a:solidFill>
                <a:srgbClr val="1D41D5"/>
              </a:solidFill>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1. Mother took a bite of the French toast and had some chicken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    porridge, which warmed her stomach and her day.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2. </a:t>
            </a:r>
            <a:r>
              <a:rPr lang="en-US" sz="2800" b="1">
                <a:latin typeface="Times New Roman" panose="02020603050405020304" charset="0"/>
                <a:ea typeface="宋体" panose="02010600030101010101" pitchFamily="2" charset="-122"/>
                <a:sym typeface="+mn-ea"/>
              </a:rPr>
              <a:t>The two dogs sniffed each other like old friends. The cute small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sym typeface="+mn-ea"/>
              </a:rPr>
              <a:t>    creature touched Poppy’s paw and its soul. </a:t>
            </a:r>
            <a:endParaRPr lang="en-US" altLang="en-US" sz="2800" b="1">
              <a:latin typeface="Times New Roman" panose="02020603050405020304" charset="0"/>
              <a:ea typeface="宋体" panose="02010600030101010101" pitchFamily="2" charset="-122"/>
            </a:endParaRPr>
          </a:p>
        </p:txBody>
      </p:sp>
      <p:sp>
        <p:nvSpPr>
          <p:cNvPr id="10" name="文本框 9"/>
          <p:cNvSpPr txBox="1"/>
          <p:nvPr>
            <p:custDataLst>
              <p:tags r:id="rId2"/>
            </p:custDataLst>
          </p:nvPr>
        </p:nvSpPr>
        <p:spPr>
          <a:xfrm>
            <a:off x="3582670" y="1728470"/>
            <a:ext cx="125793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warm</a:t>
            </a:r>
            <a:endParaRPr lang="en-US" altLang="zh-CN" sz="2600" b="1" dirty="0">
              <a:solidFill>
                <a:schemeClr val="tx1"/>
              </a:solidFill>
              <a:latin typeface="Times New Roman" panose="02020603050405020304" charset="0"/>
              <a:cs typeface="Times New Roman" panose="02020603050405020304" charset="0"/>
            </a:endParaRPr>
          </a:p>
        </p:txBody>
      </p:sp>
      <p:sp>
        <p:nvSpPr>
          <p:cNvPr id="11" name="文本框 10"/>
          <p:cNvSpPr txBox="1"/>
          <p:nvPr>
            <p:custDataLst>
              <p:tags r:id="rId3"/>
            </p:custDataLst>
          </p:nvPr>
        </p:nvSpPr>
        <p:spPr>
          <a:xfrm>
            <a:off x="5428615" y="1728470"/>
            <a:ext cx="138811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stomach</a:t>
            </a:r>
            <a:endParaRPr lang="en-US" altLang="zh-CN" sz="2600" b="1" dirty="0">
              <a:solidFill>
                <a:srgbClr val="1D41D5"/>
              </a:solidFill>
              <a:latin typeface="Times New Roman" panose="02020603050405020304" charset="0"/>
              <a:cs typeface="Times New Roman" panose="02020603050405020304" charset="0"/>
            </a:endParaRPr>
          </a:p>
        </p:txBody>
      </p:sp>
      <p:sp>
        <p:nvSpPr>
          <p:cNvPr id="13" name="文本框 12"/>
          <p:cNvSpPr txBox="1"/>
          <p:nvPr>
            <p:custDataLst>
              <p:tags r:id="rId4"/>
            </p:custDataLst>
          </p:nvPr>
        </p:nvSpPr>
        <p:spPr>
          <a:xfrm>
            <a:off x="8006715" y="1728470"/>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day</a:t>
            </a:r>
            <a:endParaRPr lang="en-US" altLang="zh-CN" sz="2600" b="1" dirty="0">
              <a:solidFill>
                <a:srgbClr val="1D41D5"/>
              </a:solidFill>
              <a:latin typeface="Times New Roman" panose="02020603050405020304" charset="0"/>
              <a:cs typeface="Times New Roman" panose="02020603050405020304" charset="0"/>
            </a:endParaRPr>
          </a:p>
        </p:txBody>
      </p:sp>
      <p:sp>
        <p:nvSpPr>
          <p:cNvPr id="14" name="文本框 13"/>
          <p:cNvSpPr txBox="1"/>
          <p:nvPr>
            <p:custDataLst>
              <p:tags r:id="rId5"/>
            </p:custDataLst>
          </p:nvPr>
        </p:nvSpPr>
        <p:spPr>
          <a:xfrm>
            <a:off x="2451735" y="2605405"/>
            <a:ext cx="120396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  touch</a:t>
            </a:r>
            <a:endParaRPr lang="en-US" altLang="zh-CN" sz="2600" b="1" dirty="0">
              <a:solidFill>
                <a:schemeClr val="tx1"/>
              </a:solidFill>
              <a:latin typeface="Times New Roman" panose="02020603050405020304" charset="0"/>
              <a:cs typeface="Times New Roman" panose="02020603050405020304" charset="0"/>
            </a:endParaRPr>
          </a:p>
        </p:txBody>
      </p:sp>
      <p:sp>
        <p:nvSpPr>
          <p:cNvPr id="15" name="文本框 14"/>
          <p:cNvSpPr txBox="1"/>
          <p:nvPr>
            <p:custDataLst>
              <p:tags r:id="rId6"/>
            </p:custDataLst>
          </p:nvPr>
        </p:nvSpPr>
        <p:spPr>
          <a:xfrm>
            <a:off x="4969510"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paw</a:t>
            </a:r>
            <a:endParaRPr lang="en-US" altLang="zh-CN" sz="2600" b="1" dirty="0">
              <a:solidFill>
                <a:srgbClr val="1D41D5"/>
              </a:solidFill>
              <a:latin typeface="Times New Roman" panose="02020603050405020304" charset="0"/>
              <a:cs typeface="Times New Roman" panose="02020603050405020304" charset="0"/>
            </a:endParaRPr>
          </a:p>
        </p:txBody>
      </p:sp>
      <p:sp>
        <p:nvSpPr>
          <p:cNvPr id="16" name="文本框 15"/>
          <p:cNvSpPr txBox="1"/>
          <p:nvPr>
            <p:custDataLst>
              <p:tags r:id="rId7"/>
            </p:custDataLst>
          </p:nvPr>
        </p:nvSpPr>
        <p:spPr>
          <a:xfrm>
            <a:off x="6816725"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soul</a:t>
            </a:r>
            <a:endParaRPr lang="en-US" altLang="zh-CN" sz="2600" b="1" dirty="0">
              <a:solidFill>
                <a:srgbClr val="1D41D5"/>
              </a:solidFill>
              <a:latin typeface="Times New Roman" panose="02020603050405020304" charset="0"/>
              <a:cs typeface="Times New Roman" panose="02020603050405020304" charset="0"/>
            </a:endParaRPr>
          </a:p>
        </p:txBody>
      </p:sp>
      <p:sp>
        <p:nvSpPr>
          <p:cNvPr id="17" name="文本框 16"/>
          <p:cNvSpPr txBox="1"/>
          <p:nvPr/>
        </p:nvSpPr>
        <p:spPr>
          <a:xfrm>
            <a:off x="643255" y="3096895"/>
            <a:ext cx="10179685" cy="1814830"/>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ears and his courage, and inched towards the box, tail wagging.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earning a bag of coins and confidence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2" name="文本框 21"/>
          <p:cNvSpPr txBox="1"/>
          <p:nvPr/>
        </p:nvSpPr>
        <p:spPr>
          <a:xfrm>
            <a:off x="3924935" y="267970"/>
            <a:ext cx="3711575"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sym typeface="+mn-ea"/>
              </a:rPr>
              <a:t>Zeugma (</a:t>
            </a:r>
            <a:r>
              <a:rPr lang="zh-CN" altLang="en-US" sz="3200" b="1" dirty="0">
                <a:solidFill>
                  <a:srgbClr val="C00000"/>
                </a:solidFill>
                <a:latin typeface="Times New Roman" panose="02020603050405020304" charset="0"/>
                <a:cs typeface="Times New Roman" panose="02020603050405020304" charset="0"/>
                <a:sym typeface="+mn-ea"/>
              </a:rPr>
              <a:t>轭式修辞</a:t>
            </a:r>
            <a:r>
              <a:rPr lang="en-US" altLang="zh-CN" sz="3200" b="1" dirty="0">
                <a:solidFill>
                  <a:srgbClr val="C00000"/>
                </a:solidFill>
                <a:latin typeface="Times New Roman" panose="02020603050405020304" charset="0"/>
                <a:cs typeface="Times New Roman" panose="02020603050405020304" charset="0"/>
                <a:sym typeface="+mn-ea"/>
              </a:rPr>
              <a:t>)</a:t>
            </a:r>
            <a:endParaRPr lang="en-US" altLang="zh-CN" sz="3200" b="1" dirty="0">
              <a:latin typeface="Times New Roman" panose="02020603050405020304" charset="0"/>
              <a:cs typeface="Times New Roman" panose="02020603050405020304" charset="0"/>
            </a:endParaRPr>
          </a:p>
        </p:txBody>
      </p:sp>
      <p:sp>
        <p:nvSpPr>
          <p:cNvPr id="2" name="文本框 1"/>
          <p:cNvSpPr txBox="1"/>
          <p:nvPr>
            <p:custDataLst>
              <p:tags r:id="rId8"/>
            </p:custDataLst>
          </p:nvPr>
        </p:nvSpPr>
        <p:spPr>
          <a:xfrm>
            <a:off x="643255" y="3096895"/>
            <a:ext cx="10247630"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ears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and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his courage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and inched towards the box, tail wagging.</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3" name="文本框 2"/>
          <p:cNvSpPr txBox="1"/>
          <p:nvPr>
            <p:custDataLst>
              <p:tags r:id="rId9"/>
            </p:custDataLst>
          </p:nvPr>
        </p:nvSpPr>
        <p:spPr>
          <a:xfrm>
            <a:off x="643255" y="3958590"/>
            <a:ext cx="9694545"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earning a bag of coins and confidence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linds(horizont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bldLvl="0" animBg="1"/>
      <p:bldP spid="11" grpId="0" bldLvl="0" animBg="1"/>
      <p:bldP spid="13" grpId="0" bldLvl="0" animBg="1"/>
      <p:bldP spid="14" grpId="0" bldLvl="0" animBg="1"/>
      <p:bldP spid="15" grpId="0" bldLvl="0" animBg="1"/>
      <p:bldP spid="16" grpId="0" bldLvl="0" animBg="1"/>
      <p:bldP spid="17" grpId="0"/>
      <p:bldP spid="22"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7"/>
          <p:cNvPicPr>
            <a:picLocks noChangeAspect="1"/>
          </p:cNvPicPr>
          <p:nvPr/>
        </p:nvPicPr>
        <p:blipFill>
          <a:blip r:embed="rId1"/>
          <a:stretch>
            <a:fillRect/>
          </a:stretch>
        </p:blipFill>
        <p:spPr>
          <a:xfrm>
            <a:off x="1004570" y="880110"/>
            <a:ext cx="3531235" cy="3883660"/>
          </a:xfrm>
          <a:prstGeom prst="rect">
            <a:avLst/>
          </a:prstGeom>
        </p:spPr>
      </p:pic>
      <p:sp>
        <p:nvSpPr>
          <p:cNvPr id="2" name="文本框 1"/>
          <p:cNvSpPr txBox="1"/>
          <p:nvPr/>
        </p:nvSpPr>
        <p:spPr>
          <a:xfrm>
            <a:off x="2334895" y="60325"/>
            <a:ext cx="9559925" cy="819785"/>
          </a:xfrm>
          <a:prstGeom prst="rect">
            <a:avLst/>
          </a:prstGeom>
          <a:noFill/>
        </p:spPr>
        <p:txBody>
          <a:bodyPr wrap="square" rtlCol="0" anchor="t">
            <a:spAutoFit/>
          </a:bodyPr>
          <a:lstStyle/>
          <a:p>
            <a:pPr indent="0" fontAlgn="auto">
              <a:lnSpc>
                <a:spcPts val="2840"/>
              </a:lnSpc>
            </a:pPr>
            <a:r>
              <a:rPr lang="en-US" altLang="zh-CN" sz="2400" b="1" dirty="0">
                <a:latin typeface="Times New Roman" panose="02020603050405020304" charset="0"/>
                <a:cs typeface="Times New Roman" panose="02020603050405020304" charset="0"/>
                <a:sym typeface="+mn-ea"/>
              </a:rPr>
              <a:t>Describe the pictures by using </a:t>
            </a:r>
            <a:r>
              <a:rPr lang="en-US" altLang="zh-CN" sz="2400" b="1" dirty="0">
                <a:solidFill>
                  <a:srgbClr val="1D41D5"/>
                </a:solidFill>
                <a:latin typeface="Times New Roman" panose="02020603050405020304" charset="0"/>
                <a:cs typeface="Times New Roman" panose="02020603050405020304" charset="0"/>
                <a:sym typeface="+mn-ea"/>
              </a:rPr>
              <a:t>Alliteration (</a:t>
            </a:r>
            <a:r>
              <a:rPr lang="zh-CN" altLang="en-US" sz="2400" b="1" dirty="0">
                <a:solidFill>
                  <a:srgbClr val="1D41D5"/>
                </a:solidFill>
                <a:latin typeface="Times New Roman" panose="02020603050405020304" charset="0"/>
                <a:cs typeface="Times New Roman" panose="02020603050405020304" charset="0"/>
                <a:sym typeface="+mn-ea"/>
              </a:rPr>
              <a:t>头韵</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a:t>
            </a:r>
            <a:r>
              <a:rPr lang="en-US" altLang="zh-CN" sz="2400" b="1" dirty="0">
                <a:solidFill>
                  <a:srgbClr val="1D41D5"/>
                </a:solidFill>
                <a:latin typeface="Times New Roman" panose="02020603050405020304" charset="0"/>
                <a:cs typeface="Times New Roman" panose="02020603050405020304" charset="0"/>
                <a:sym typeface="+mn-ea"/>
              </a:rPr>
              <a:t>Consonance (</a:t>
            </a:r>
            <a:r>
              <a:rPr lang="zh-CN" altLang="en-US" sz="2400" b="1" dirty="0">
                <a:solidFill>
                  <a:srgbClr val="1D41D5"/>
                </a:solidFill>
                <a:latin typeface="Times New Roman" panose="02020603050405020304" charset="0"/>
                <a:cs typeface="Times New Roman" panose="02020603050405020304" charset="0"/>
                <a:sym typeface="+mn-ea"/>
              </a:rPr>
              <a:t>尾韵</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a:t>
            </a:r>
            <a:r>
              <a:rPr lang="en-US" altLang="zh-CN" sz="2400" b="1" dirty="0">
                <a:solidFill>
                  <a:srgbClr val="1D41D5"/>
                </a:solidFill>
                <a:latin typeface="Times New Roman" panose="02020603050405020304" charset="0"/>
                <a:cs typeface="Times New Roman" panose="02020603050405020304" charset="0"/>
                <a:sym typeface="+mn-ea"/>
              </a:rPr>
              <a:t>Assonance (</a:t>
            </a:r>
            <a:r>
              <a:rPr lang="zh-CN" altLang="en-US" sz="2400" b="1" dirty="0">
                <a:solidFill>
                  <a:srgbClr val="1D41D5"/>
                </a:solidFill>
                <a:latin typeface="Times New Roman" panose="02020603050405020304" charset="0"/>
                <a:cs typeface="Times New Roman" panose="02020603050405020304" charset="0"/>
                <a:sym typeface="+mn-ea"/>
              </a:rPr>
              <a:t>元韵</a:t>
            </a:r>
            <a:r>
              <a:rPr lang="en-US" altLang="zh-CN" sz="2400" b="1" dirty="0">
                <a:solidFill>
                  <a:srgbClr val="1D41D5"/>
                </a:solidFill>
                <a:latin typeface="Times New Roman" panose="02020603050405020304" charset="0"/>
                <a:cs typeface="Times New Roman" panose="02020603050405020304" charset="0"/>
                <a:sym typeface="+mn-ea"/>
              </a:rPr>
              <a:t>), Onomatopoeia (</a:t>
            </a:r>
            <a:r>
              <a:rPr lang="zh-CN" altLang="en-US" sz="2400" b="1" dirty="0">
                <a:solidFill>
                  <a:srgbClr val="1D41D5"/>
                </a:solidFill>
                <a:latin typeface="Times New Roman" panose="02020603050405020304" charset="0"/>
                <a:cs typeface="Times New Roman" panose="02020603050405020304" charset="0"/>
                <a:sym typeface="+mn-ea"/>
              </a:rPr>
              <a:t>拟声</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 or</a:t>
            </a:r>
            <a:r>
              <a:rPr lang="en-US" altLang="zh-CN" sz="2400" b="1" dirty="0">
                <a:solidFill>
                  <a:srgbClr val="1D41D5"/>
                </a:solidFill>
                <a:latin typeface="Times New Roman" panose="02020603050405020304" charset="0"/>
                <a:cs typeface="Times New Roman" panose="02020603050405020304" charset="0"/>
                <a:sym typeface="+mn-ea"/>
              </a:rPr>
              <a:t> Zeugma (</a:t>
            </a:r>
            <a:r>
              <a:rPr lang="zh-CN" altLang="en-US" sz="2400" b="1" dirty="0">
                <a:solidFill>
                  <a:srgbClr val="1D41D5"/>
                </a:solidFill>
                <a:latin typeface="Times New Roman" panose="02020603050405020304" charset="0"/>
                <a:cs typeface="Times New Roman" panose="02020603050405020304" charset="0"/>
                <a:sym typeface="+mn-ea"/>
              </a:rPr>
              <a:t>轭式</a:t>
            </a:r>
            <a:r>
              <a:rPr lang="en-US" altLang="zh-CN" sz="2400" b="1" dirty="0">
                <a:solidFill>
                  <a:srgbClr val="1D41D5"/>
                </a:solidFill>
                <a:latin typeface="Times New Roman" panose="02020603050405020304" charset="0"/>
                <a:cs typeface="Times New Roman" panose="02020603050405020304" charset="0"/>
                <a:sym typeface="+mn-ea"/>
              </a:rPr>
              <a:t>)</a:t>
            </a:r>
            <a:r>
              <a:rPr lang="en-US" altLang="zh-CN" sz="2400" b="1" dirty="0">
                <a:latin typeface="Times New Roman" panose="02020603050405020304" charset="0"/>
                <a:cs typeface="Times New Roman" panose="02020603050405020304" charset="0"/>
                <a:sym typeface="+mn-ea"/>
              </a:rPr>
              <a:t>.</a:t>
            </a:r>
            <a:r>
              <a:rPr lang="en-US" altLang="zh-CN" sz="2400" b="1" dirty="0">
                <a:solidFill>
                  <a:srgbClr val="1D41D5"/>
                </a:solidFill>
                <a:latin typeface="Times New Roman" panose="02020603050405020304" charset="0"/>
                <a:cs typeface="Times New Roman" panose="02020603050405020304" charset="0"/>
                <a:sym typeface="+mn-ea"/>
              </a:rPr>
              <a:t>  </a:t>
            </a:r>
            <a:endParaRPr lang="en-US" altLang="zh-CN" sz="2400" b="1" dirty="0">
              <a:latin typeface="Times New Roman" panose="02020603050405020304" charset="0"/>
              <a:cs typeface="Times New Roman" panose="02020603050405020304" charset="0"/>
              <a:sym typeface="+mn-ea"/>
            </a:endParaRPr>
          </a:p>
        </p:txBody>
      </p:sp>
      <p:sp>
        <p:nvSpPr>
          <p:cNvPr id="8" name="文本框 7"/>
          <p:cNvSpPr txBox="1"/>
          <p:nvPr/>
        </p:nvSpPr>
        <p:spPr>
          <a:xfrm>
            <a:off x="436880" y="4913630"/>
            <a:ext cx="5520055" cy="1558290"/>
          </a:xfrm>
          <a:prstGeom prst="rect">
            <a:avLst/>
          </a:prstGeom>
          <a:noFill/>
        </p:spPr>
        <p:txBody>
          <a:bodyPr wrap="square" rtlCol="0">
            <a:spAutoFit/>
          </a:bodyPr>
          <a:lstStyle/>
          <a:p>
            <a:pPr indent="0" fontAlgn="auto">
              <a:lnSpc>
                <a:spcPts val="2860"/>
              </a:lnSpc>
            </a:pP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Group 1 &amp; 2: </a:t>
            </a:r>
            <a:endPar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sym typeface="+mn-ea"/>
              </a:rPr>
              <a:t>How to describe </a:t>
            </a:r>
            <a:r>
              <a:rPr lang="en-US" altLang="zh-CN" sz="2400" b="1" i="1" dirty="0">
                <a:solidFill>
                  <a:srgbClr val="FF0000"/>
                </a:solidFill>
                <a:latin typeface="Times New Roman" panose="02020603050405020304" charset="0"/>
                <a:cs typeface="Times New Roman" panose="02020603050405020304" charset="0"/>
                <a:sym typeface="+mn-ea"/>
              </a:rPr>
              <a:t>the</a:t>
            </a:r>
            <a:r>
              <a:rPr lang="en-US" altLang="zh-CN" sz="2400" b="1" i="1" dirty="0">
                <a:solidFill>
                  <a:srgbClr val="1D41D5"/>
                </a:solidFill>
                <a:latin typeface="Times New Roman" panose="02020603050405020304" charset="0"/>
                <a:cs typeface="Times New Roman" panose="02020603050405020304" charset="0"/>
                <a:sym typeface="+mn-ea"/>
              </a:rPr>
              <a:t> </a:t>
            </a:r>
            <a:r>
              <a:rPr lang="en-US" altLang="zh-CN" sz="2400" b="1" i="1" dirty="0">
                <a:solidFill>
                  <a:srgbClr val="FF0000"/>
                </a:solidFill>
                <a:latin typeface="Times New Roman" panose="02020603050405020304" charset="0"/>
                <a:cs typeface="Times New Roman" panose="02020603050405020304" charset="0"/>
                <a:sym typeface="+mn-ea"/>
              </a:rPr>
              <a:t>surroundings</a:t>
            </a:r>
            <a:r>
              <a:rPr lang="en-US" altLang="zh-CN" sz="2400" b="1" i="1" dirty="0">
                <a:solidFill>
                  <a:srgbClr val="1D41D5"/>
                </a:solidFill>
                <a:latin typeface="Times New Roman" panose="02020603050405020304" charset="0"/>
                <a:cs typeface="Times New Roman" panose="02020603050405020304" charset="0"/>
                <a:sym typeface="+mn-ea"/>
              </a:rPr>
              <a:t>?</a:t>
            </a:r>
            <a:endParaRPr lang="en-US" altLang="zh-CN" sz="2400" b="1" i="1" dirty="0">
              <a:solidFill>
                <a:srgbClr val="1D41D5"/>
              </a:solidFill>
              <a:latin typeface="Times New Roman" panose="02020603050405020304" charset="0"/>
              <a:cs typeface="Times New Roman" panose="02020603050405020304" charset="0"/>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sym typeface="+mn-ea"/>
              </a:rPr>
              <a:t>How to describe </a:t>
            </a:r>
            <a:r>
              <a:rPr lang="en-US" altLang="zh-CN" sz="2400" b="1" i="1" dirty="0">
                <a:solidFill>
                  <a:srgbClr val="FF0000"/>
                </a:solidFill>
                <a:latin typeface="Times New Roman" panose="02020603050405020304" charset="0"/>
                <a:cs typeface="Times New Roman" panose="02020603050405020304" charset="0"/>
                <a:sym typeface="+mn-ea"/>
              </a:rPr>
              <a:t>the</a:t>
            </a:r>
            <a:r>
              <a:rPr lang="en-US" altLang="zh-CN" sz="2400" b="1" i="1" dirty="0">
                <a:solidFill>
                  <a:srgbClr val="1D41D5"/>
                </a:solidFill>
                <a:latin typeface="Times New Roman" panose="02020603050405020304" charset="0"/>
                <a:cs typeface="Times New Roman" panose="02020603050405020304" charset="0"/>
                <a:sym typeface="+mn-ea"/>
              </a:rPr>
              <a:t> </a:t>
            </a:r>
            <a:r>
              <a:rPr lang="en-US" altLang="zh-CN" sz="2400" b="1" i="1" dirty="0">
                <a:solidFill>
                  <a:srgbClr val="FF0000"/>
                </a:solidFill>
                <a:latin typeface="Times New Roman" panose="02020603050405020304" charset="0"/>
                <a:cs typeface="Times New Roman" panose="02020603050405020304" charset="0"/>
                <a:sym typeface="+mn-ea"/>
              </a:rPr>
              <a:t>flying</a:t>
            </a:r>
            <a:r>
              <a:rPr lang="en-US" altLang="zh-CN" sz="2400" b="1" i="1" dirty="0">
                <a:solidFill>
                  <a:srgbClr val="1D41D5"/>
                </a:solidFill>
                <a:latin typeface="Times New Roman" panose="02020603050405020304" charset="0"/>
                <a:cs typeface="Times New Roman" panose="02020603050405020304" charset="0"/>
                <a:sym typeface="+mn-ea"/>
              </a:rPr>
              <a:t> of butterflies?</a:t>
            </a:r>
            <a:endParaRPr lang="en-US" altLang="zh-CN" sz="2400" b="1" i="1" dirty="0">
              <a:solidFill>
                <a:srgbClr val="1D41D5"/>
              </a:solidFill>
              <a:latin typeface="Times New Roman" panose="02020603050405020304" charset="0"/>
              <a:cs typeface="Times New Roman" panose="02020603050405020304" charset="0"/>
            </a:endParaRPr>
          </a:p>
          <a:p>
            <a:pPr indent="0" fontAlgn="auto">
              <a:lnSpc>
                <a:spcPts val="28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dirty="0">
                <a:solidFill>
                  <a:srgbClr val="1D41D5"/>
                </a:solidFill>
                <a:latin typeface="Times New Roman" panose="02020603050405020304" charset="0"/>
                <a:cs typeface="Times New Roman" panose="02020603050405020304" charset="0"/>
              </a:rPr>
              <a:t>How to descirbe her </a:t>
            </a:r>
            <a:r>
              <a:rPr lang="en-US" altLang="zh-CN" sz="2400" b="1" i="1" dirty="0">
                <a:solidFill>
                  <a:srgbClr val="FF0000"/>
                </a:solidFill>
                <a:latin typeface="Times New Roman" panose="02020603050405020304" charset="0"/>
                <a:cs typeface="Times New Roman" panose="02020603050405020304" charset="0"/>
              </a:rPr>
              <a:t>feelings</a:t>
            </a:r>
            <a:r>
              <a:rPr lang="en-US" altLang="zh-CN" sz="2400" b="1" i="1" dirty="0">
                <a:solidFill>
                  <a:srgbClr val="1D41D5"/>
                </a:solidFill>
                <a:latin typeface="Times New Roman" panose="02020603050405020304" charset="0"/>
                <a:cs typeface="Times New Roman" panose="02020603050405020304" charset="0"/>
              </a:rPr>
              <a:t>?</a:t>
            </a:r>
            <a:endParaRPr lang="en-US" altLang="zh-CN" sz="2400" b="1" i="1" dirty="0">
              <a:solidFill>
                <a:srgbClr val="1D41D5"/>
              </a:solidFill>
              <a:latin typeface="Times New Roman" panose="02020603050405020304" charset="0"/>
              <a:cs typeface="Times New Roman" panose="02020603050405020304" charset="0"/>
            </a:endParaRPr>
          </a:p>
        </p:txBody>
      </p:sp>
      <p:sp>
        <p:nvSpPr>
          <p:cNvPr id="3" name="文本框 2"/>
          <p:cNvSpPr txBox="1"/>
          <p:nvPr/>
        </p:nvSpPr>
        <p:spPr>
          <a:xfrm>
            <a:off x="6405245" y="4814570"/>
            <a:ext cx="4862830" cy="1861185"/>
          </a:xfrm>
          <a:prstGeom prst="rect">
            <a:avLst/>
          </a:prstGeom>
          <a:noFill/>
        </p:spPr>
        <p:txBody>
          <a:bodyPr wrap="square" rtlCol="0">
            <a:spAutoFit/>
          </a:bodyPr>
          <a:lstStyle/>
          <a:p>
            <a:pPr indent="0" fontAlgn="auto">
              <a:lnSpc>
                <a:spcPts val="2760"/>
              </a:lnSpc>
            </a:pPr>
            <a:r>
              <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Group 3 &amp; 4: </a:t>
            </a:r>
            <a:endParaRPr lang="en-US" altLang="zh-CN" sz="24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fontAlgn="auto">
              <a:lnSpc>
                <a:spcPts val="27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a:solidFill>
                  <a:srgbClr val="1D41D5"/>
                </a:solidFill>
                <a:latin typeface="Times New Roman" panose="02020603050405020304" charset="0"/>
                <a:cs typeface="Times New Roman" panose="02020603050405020304" charset="0"/>
              </a:rPr>
              <a:t>How to describe the puppy? </a:t>
            </a:r>
            <a:r>
              <a:rPr lang="en-US" altLang="zh-CN" sz="2400" b="1" i="1">
                <a:solidFill>
                  <a:srgbClr val="FF0000"/>
                </a:solidFill>
                <a:latin typeface="Times New Roman" panose="02020603050405020304" charset="0"/>
                <a:cs typeface="Times New Roman" panose="02020603050405020304" charset="0"/>
              </a:rPr>
              <a:t>(appearance/expression/action) </a:t>
            </a:r>
            <a:r>
              <a:rPr lang="en-US" altLang="zh-CN" sz="2400" b="1" i="1">
                <a:solidFill>
                  <a:srgbClr val="1D41D5"/>
                </a:solidFill>
                <a:latin typeface="Times New Roman" panose="02020603050405020304" charset="0"/>
                <a:cs typeface="Times New Roman" panose="02020603050405020304" charset="0"/>
              </a:rPr>
              <a:t> </a:t>
            </a:r>
            <a:endParaRPr lang="en-US" altLang="zh-CN" sz="2400" b="1" i="1">
              <a:solidFill>
                <a:srgbClr val="1D41D5"/>
              </a:solidFill>
              <a:latin typeface="Times New Roman" panose="02020603050405020304" charset="0"/>
              <a:cs typeface="Times New Roman" panose="02020603050405020304" charset="0"/>
            </a:endParaRPr>
          </a:p>
          <a:p>
            <a:pPr indent="0" fontAlgn="auto">
              <a:lnSpc>
                <a:spcPts val="2760"/>
              </a:lnSpc>
            </a:pPr>
            <a:r>
              <a:rPr lang="en-US" altLang="zh-CN" sz="24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400" b="1" i="1">
                <a:solidFill>
                  <a:srgbClr val="1D41D5"/>
                </a:solidFill>
                <a:latin typeface="Times New Roman" panose="02020603050405020304" charset="0"/>
                <a:cs typeface="Times New Roman" panose="02020603050405020304" charset="0"/>
              </a:rPr>
              <a:t>How may you </a:t>
            </a:r>
            <a:r>
              <a:rPr lang="en-US" altLang="zh-CN" sz="2400" b="1" i="1">
                <a:solidFill>
                  <a:srgbClr val="FF0000"/>
                </a:solidFill>
                <a:latin typeface="Times New Roman" panose="02020603050405020304" charset="0"/>
                <a:cs typeface="Times New Roman" panose="02020603050405020304" charset="0"/>
              </a:rPr>
              <a:t>feel </a:t>
            </a:r>
            <a:r>
              <a:rPr lang="en-US" altLang="zh-CN" sz="2400" b="1" i="1">
                <a:solidFill>
                  <a:srgbClr val="1D41D5"/>
                </a:solidFill>
                <a:latin typeface="Times New Roman" panose="02020603050405020304" charset="0"/>
                <a:cs typeface="Times New Roman" panose="02020603050405020304" charset="0"/>
              </a:rPr>
              <a:t>when it touches your hand? </a:t>
            </a:r>
            <a:endParaRPr lang="en-US" altLang="zh-CN" sz="2400" b="1" i="1">
              <a:solidFill>
                <a:srgbClr val="1D41D5"/>
              </a:solidFill>
              <a:latin typeface="Times New Roman" panose="02020603050405020304" charset="0"/>
              <a:cs typeface="Times New Roman" panose="02020603050405020304" charset="0"/>
            </a:endParaRPr>
          </a:p>
        </p:txBody>
      </p:sp>
      <p:sp>
        <p:nvSpPr>
          <p:cNvPr id="7" name="缺角矩形 6"/>
          <p:cNvSpPr/>
          <p:nvPr>
            <p:custDataLst>
              <p:tags r:id="rId2"/>
            </p:custDataLst>
          </p:nvPr>
        </p:nvSpPr>
        <p:spPr>
          <a:xfrm>
            <a:off x="153035" y="146685"/>
            <a:ext cx="1986280" cy="646430"/>
          </a:xfrm>
          <a:prstGeom prst="plaqu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custDataLst>
              <p:tags r:id="rId3"/>
            </p:custDataLst>
          </p:nvPr>
        </p:nvSpPr>
        <p:spPr>
          <a:xfrm>
            <a:off x="289560" y="146685"/>
            <a:ext cx="1713230" cy="583565"/>
          </a:xfrm>
          <a:prstGeom prst="rect">
            <a:avLst/>
          </a:prstGeom>
          <a:noFill/>
        </p:spPr>
        <p:txBody>
          <a:bodyPr wrap="square" rtlCol="0" anchor="t">
            <a:spAutoFit/>
          </a:bodyPr>
          <a:lstStyle/>
          <a:p>
            <a:r>
              <a:rPr lang="en-US" altLang="zh-CN" sz="3200" b="1" dirty="0">
                <a:latin typeface="Times New Roman" panose="02020603050405020304" charset="0"/>
                <a:cs typeface="Times New Roman" panose="02020603050405020304" charset="0"/>
                <a:sym typeface="+mn-ea"/>
              </a:rPr>
              <a:t>Practice</a:t>
            </a:r>
            <a:endParaRPr lang="en-US" altLang="zh-CN" sz="3200" b="1" dirty="0">
              <a:latin typeface="Times New Roman" panose="02020603050405020304" charset="0"/>
              <a:cs typeface="Times New Roman" panose="02020603050405020304" charset="0"/>
              <a:sym typeface="+mn-ea"/>
            </a:endParaRPr>
          </a:p>
        </p:txBody>
      </p:sp>
      <p:pic>
        <p:nvPicPr>
          <p:cNvPr id="9" name="图片 8" descr="2018225207493226"/>
          <p:cNvPicPr>
            <a:picLocks noChangeAspect="1"/>
          </p:cNvPicPr>
          <p:nvPr>
            <p:custDataLst>
              <p:tags r:id="rId4"/>
            </p:custDataLst>
          </p:nvPr>
        </p:nvPicPr>
        <p:blipFill>
          <a:blip r:embed="rId5"/>
          <a:stretch>
            <a:fillRect/>
          </a:stretch>
        </p:blipFill>
        <p:spPr>
          <a:xfrm>
            <a:off x="6311265" y="930910"/>
            <a:ext cx="3915410" cy="3832860"/>
          </a:xfrm>
          <a:prstGeom prst="rect">
            <a:avLst/>
          </a:prstGeom>
        </p:spPr>
      </p:pic>
      <p:pic>
        <p:nvPicPr>
          <p:cNvPr id="12" name="图片 11" descr="微信图片_20230306144906"/>
          <p:cNvPicPr>
            <a:picLocks noChangeAspect="1"/>
          </p:cNvPicPr>
          <p:nvPr>
            <p:custDataLst>
              <p:tags r:id="rId6"/>
            </p:custDataLst>
          </p:nvPr>
        </p:nvPicPr>
        <p:blipFill>
          <a:blip r:embed="rId7"/>
          <a:stretch>
            <a:fillRect/>
          </a:stretch>
        </p:blipFill>
        <p:spPr>
          <a:xfrm>
            <a:off x="1156335" y="2449195"/>
            <a:ext cx="1905635" cy="2314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2"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3" grpId="1"/>
      <p:bldP spid="3"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custDataLst>
              <p:tags r:id="rId1"/>
            </p:custDataLst>
          </p:nvPr>
        </p:nvPicPr>
        <p:blipFill>
          <a:blip r:embed="rId2"/>
          <a:stretch>
            <a:fillRect/>
          </a:stretch>
        </p:blipFill>
        <p:spPr>
          <a:xfrm>
            <a:off x="409575" y="721360"/>
            <a:ext cx="4870450" cy="5526405"/>
          </a:xfrm>
          <a:prstGeom prst="rect">
            <a:avLst/>
          </a:prstGeom>
        </p:spPr>
      </p:pic>
      <p:sp>
        <p:nvSpPr>
          <p:cNvPr id="7" name="文本框 6"/>
          <p:cNvSpPr txBox="1"/>
          <p:nvPr>
            <p:custDataLst>
              <p:tags r:id="rId3"/>
            </p:custDataLst>
          </p:nvPr>
        </p:nvSpPr>
        <p:spPr>
          <a:xfrm>
            <a:off x="5471160" y="1535430"/>
            <a:ext cx="6300470" cy="4030980"/>
          </a:xfrm>
          <a:prstGeom prst="rect">
            <a:avLst/>
          </a:prstGeom>
          <a:noFill/>
        </p:spPr>
        <p:txBody>
          <a:bodyPr wrap="square" rtlCol="0">
            <a:spAutoFit/>
          </a:bodyPr>
          <a:lstStyle/>
          <a:p>
            <a:pPr algn="dist"/>
            <a:r>
              <a:rPr lang="en-US" altLang="zh-CN" sz="3200" b="1" dirty="0">
                <a:latin typeface="Arial" panose="020B0604020202020204" pitchFamily="34" charset="0"/>
                <a:cs typeface="Arial" panose="020B0604020202020204" pitchFamily="34" charset="0"/>
              </a:rPr>
              <a:t>      The little girl is playing with butterflies </a:t>
            </a:r>
            <a:r>
              <a:rPr lang="en-US" altLang="zh-CN" sz="3200" b="1" u="sng" dirty="0">
                <a:solidFill>
                  <a:srgbClr val="FF0000"/>
                </a:solidFill>
                <a:latin typeface="Arial" panose="020B0604020202020204" pitchFamily="34" charset="0"/>
                <a:cs typeface="Arial" panose="020B0604020202020204" pitchFamily="34" charset="0"/>
              </a:rPr>
              <a:t>flapping</a:t>
            </a:r>
            <a:r>
              <a:rPr lang="en-US" altLang="zh-CN" sz="3200" b="1" dirty="0">
                <a:solidFill>
                  <a:schemeClr val="tx1"/>
                </a:solidFill>
                <a:latin typeface="Arial" panose="020B0604020202020204" pitchFamily="34" charset="0"/>
                <a:cs typeface="Arial" panose="020B0604020202020204" pitchFamily="34" charset="0"/>
              </a:rPr>
              <a:t> (</a:t>
            </a:r>
            <a:r>
              <a:rPr lang="zh-CN" altLang="en-US" sz="3200" b="1" dirty="0">
                <a:solidFill>
                  <a:schemeClr val="tx1"/>
                </a:solidFill>
                <a:latin typeface="Arial" panose="020B0604020202020204" pitchFamily="34" charset="0"/>
                <a:cs typeface="Arial" panose="020B0604020202020204" pitchFamily="34" charset="0"/>
              </a:rPr>
              <a:t>拟声</a:t>
            </a:r>
            <a:r>
              <a:rPr lang="en-US" altLang="zh-CN" sz="3200" b="1" dirty="0">
                <a:solidFill>
                  <a:schemeClr val="tx1"/>
                </a:solidFill>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around her slow</a:t>
            </a:r>
            <a:r>
              <a:rPr lang="en-US" altLang="zh-CN" sz="3200" b="1" u="sng" dirty="0">
                <a:solidFill>
                  <a:srgbClr val="FF0000"/>
                </a:solidFill>
                <a:latin typeface="Arial" panose="020B0604020202020204" pitchFamily="34" charset="0"/>
                <a:cs typeface="Arial" panose="020B0604020202020204" pitchFamily="34" charset="0"/>
              </a:rPr>
              <a:t>ly</a:t>
            </a:r>
            <a:r>
              <a:rPr lang="en-US" altLang="zh-CN" sz="3200" b="1" dirty="0">
                <a:solidFill>
                  <a:srgbClr val="FF0000"/>
                </a:solidFill>
                <a:latin typeface="Arial" panose="020B0604020202020204" pitchFamily="34" charset="0"/>
                <a:cs typeface="Arial" panose="020B0604020202020204" pitchFamily="34" charset="0"/>
              </a:rPr>
              <a:t> </a:t>
            </a:r>
            <a:r>
              <a:rPr lang="en-US" altLang="zh-CN" sz="3200" b="1" dirty="0">
                <a:latin typeface="Arial" panose="020B0604020202020204" pitchFamily="34" charset="0"/>
                <a:cs typeface="Arial" panose="020B0604020202020204" pitchFamily="34" charset="0"/>
              </a:rPr>
              <a:t>and graceful</a:t>
            </a:r>
            <a:r>
              <a:rPr lang="en-US" altLang="zh-CN" sz="3200" b="1" u="sng" dirty="0">
                <a:solidFill>
                  <a:srgbClr val="FF0000"/>
                </a:solidFill>
                <a:latin typeface="Arial" panose="020B0604020202020204" pitchFamily="34" charset="0"/>
                <a:cs typeface="Arial" panose="020B0604020202020204" pitchFamily="34" charset="0"/>
              </a:rPr>
              <a:t>ly</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尾韵</a:t>
            </a:r>
            <a:r>
              <a:rPr lang="en-US" altLang="zh-CN" sz="3200" b="1" dirty="0">
                <a:solidFill>
                  <a:schemeClr val="tx1"/>
                </a:solidFill>
                <a:latin typeface="Arial" panose="020B0604020202020204" pitchFamily="34" charset="0"/>
                <a:cs typeface="Arial" panose="020B0604020202020204" pitchFamily="34" charset="0"/>
              </a:rPr>
              <a:t>).</a:t>
            </a:r>
            <a:r>
              <a:rPr lang="en-US" altLang="zh-CN" sz="3200" b="1" dirty="0">
                <a:solidFill>
                  <a:srgbClr val="1D41D5"/>
                </a:solidFill>
                <a:latin typeface="Arial" panose="020B0604020202020204" pitchFamily="34" charset="0"/>
                <a:cs typeface="Arial" panose="020B0604020202020204" pitchFamily="34" charset="0"/>
              </a:rPr>
              <a:t> </a:t>
            </a:r>
            <a:r>
              <a:rPr lang="en-US" altLang="zh-CN" sz="3200" b="1" dirty="0">
                <a:solidFill>
                  <a:schemeClr val="tx1"/>
                </a:solidFill>
                <a:latin typeface="Arial" panose="020B0604020202020204" pitchFamily="34" charset="0"/>
                <a:cs typeface="Arial" panose="020B0604020202020204" pitchFamily="34" charset="0"/>
              </a:rPr>
              <a:t>A </a:t>
            </a:r>
            <a:r>
              <a:rPr lang="en-US" altLang="zh-CN" sz="3200" b="1" u="sng" dirty="0">
                <a:solidFill>
                  <a:srgbClr val="FF0000"/>
                </a:solidFill>
                <a:latin typeface="Arial" panose="020B0604020202020204" pitchFamily="34" charset="0"/>
                <a:cs typeface="Arial" panose="020B0604020202020204" pitchFamily="34" charset="0"/>
              </a:rPr>
              <a:t>br</a:t>
            </a:r>
            <a:r>
              <a:rPr lang="en-US" altLang="zh-CN" sz="3200" b="1" dirty="0">
                <a:solidFill>
                  <a:schemeClr val="tx1"/>
                </a:solidFill>
                <a:latin typeface="Arial" panose="020B0604020202020204" pitchFamily="34" charset="0"/>
                <a:cs typeface="Arial" panose="020B0604020202020204" pitchFamily="34" charset="0"/>
              </a:rPr>
              <a:t>eeze </a:t>
            </a:r>
            <a:r>
              <a:rPr lang="en-US" altLang="zh-CN" sz="3200" b="1" u="sng" dirty="0">
                <a:solidFill>
                  <a:srgbClr val="FF0000"/>
                </a:solidFill>
                <a:latin typeface="Arial" panose="020B0604020202020204" pitchFamily="34" charset="0"/>
                <a:cs typeface="Arial" panose="020B0604020202020204" pitchFamily="34" charset="0"/>
              </a:rPr>
              <a:t>br</a:t>
            </a:r>
            <a:r>
              <a:rPr lang="en-US" altLang="zh-CN" sz="3200" b="1" dirty="0">
                <a:solidFill>
                  <a:schemeClr val="tx1"/>
                </a:solidFill>
                <a:latin typeface="Arial" panose="020B0604020202020204" pitchFamily="34" charset="0"/>
                <a:cs typeface="Arial" panose="020B0604020202020204" pitchFamily="34" charset="0"/>
              </a:rPr>
              <a:t>ings (</a:t>
            </a:r>
            <a:r>
              <a:rPr lang="zh-CN" altLang="en-US" sz="3200" b="1" dirty="0">
                <a:solidFill>
                  <a:schemeClr val="tx1"/>
                </a:solidFill>
                <a:latin typeface="Arial" panose="020B0604020202020204" pitchFamily="34" charset="0"/>
                <a:cs typeface="Arial" panose="020B0604020202020204" pitchFamily="34" charset="0"/>
              </a:rPr>
              <a:t>头韵</a:t>
            </a:r>
            <a:r>
              <a:rPr lang="en-US" altLang="zh-CN" sz="3200" b="1" dirty="0">
                <a:solidFill>
                  <a:schemeClr val="tx1"/>
                </a:solidFill>
                <a:latin typeface="Arial" panose="020B0604020202020204" pitchFamily="34" charset="0"/>
                <a:cs typeface="Arial" panose="020B0604020202020204" pitchFamily="34" charset="0"/>
              </a:rPr>
              <a:t>) the </a:t>
            </a:r>
            <a:r>
              <a:rPr lang="en-US" altLang="zh-CN" sz="3200" b="1" u="sng" dirty="0">
                <a:solidFill>
                  <a:srgbClr val="FF0000"/>
                </a:solidFill>
                <a:latin typeface="Arial" panose="020B0604020202020204" pitchFamily="34" charset="0"/>
                <a:cs typeface="Arial" panose="020B0604020202020204" pitchFamily="34" charset="0"/>
              </a:rPr>
              <a:t>s</a:t>
            </a:r>
            <a:r>
              <a:rPr lang="en-US" altLang="zh-CN" sz="3200" b="1" dirty="0">
                <a:solidFill>
                  <a:schemeClr val="tx1"/>
                </a:solidFill>
                <a:latin typeface="Arial" panose="020B0604020202020204" pitchFamily="34" charset="0"/>
                <a:cs typeface="Arial" panose="020B0604020202020204" pitchFamily="34" charset="0"/>
              </a:rPr>
              <a:t>weet </a:t>
            </a:r>
            <a:r>
              <a:rPr lang="en-US" altLang="zh-CN" sz="3200" b="1" u="sng" dirty="0">
                <a:solidFill>
                  <a:srgbClr val="FF0000"/>
                </a:solidFill>
                <a:latin typeface="Arial" panose="020B0604020202020204" pitchFamily="34" charset="0"/>
                <a:cs typeface="Arial" panose="020B0604020202020204" pitchFamily="34" charset="0"/>
              </a:rPr>
              <a:t>s</a:t>
            </a:r>
            <a:r>
              <a:rPr lang="en-US" altLang="zh-CN" sz="3200" b="1" dirty="0">
                <a:solidFill>
                  <a:schemeClr val="tx1"/>
                </a:solidFill>
                <a:latin typeface="Arial" panose="020B0604020202020204" pitchFamily="34" charset="0"/>
                <a:cs typeface="Arial" panose="020B0604020202020204" pitchFamily="34" charset="0"/>
              </a:rPr>
              <a:t>mell (</a:t>
            </a:r>
            <a:r>
              <a:rPr lang="zh-CN" altLang="en-US" sz="3200" b="1" dirty="0">
                <a:solidFill>
                  <a:schemeClr val="tx1"/>
                </a:solidFill>
                <a:latin typeface="Arial" panose="020B0604020202020204" pitchFamily="34" charset="0"/>
                <a:cs typeface="Arial" panose="020B0604020202020204" pitchFamily="34" charset="0"/>
              </a:rPr>
              <a:t>头韵</a:t>
            </a:r>
            <a:r>
              <a:rPr lang="en-US" altLang="zh-CN" sz="3200" b="1" dirty="0">
                <a:solidFill>
                  <a:schemeClr val="tx1"/>
                </a:solidFill>
                <a:latin typeface="Arial" panose="020B0604020202020204" pitchFamily="34" charset="0"/>
                <a:cs typeface="Arial" panose="020B0604020202020204" pitchFamily="34" charset="0"/>
              </a:rPr>
              <a:t>) of flowers to them, spreading her </a:t>
            </a:r>
            <a:r>
              <a:rPr lang="en-US" altLang="zh-CN" sz="3200" b="1" u="sng" dirty="0">
                <a:solidFill>
                  <a:srgbClr val="FF0000"/>
                </a:solidFill>
                <a:latin typeface="Arial" panose="020B0604020202020204" pitchFamily="34" charset="0"/>
                <a:cs typeface="Arial" panose="020B0604020202020204" pitchFamily="34" charset="0"/>
              </a:rPr>
              <a:t>giggles/tinkling laugh</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拟声</a:t>
            </a:r>
            <a:r>
              <a:rPr lang="en-US" altLang="zh-CN" sz="3200" b="1" dirty="0">
                <a:solidFill>
                  <a:schemeClr val="tx1"/>
                </a:solidFill>
                <a:latin typeface="Arial" panose="020B0604020202020204" pitchFamily="34" charset="0"/>
                <a:cs typeface="Arial" panose="020B0604020202020204" pitchFamily="34" charset="0"/>
              </a:rPr>
              <a:t>)far away.  </a:t>
            </a:r>
            <a:endParaRPr lang="en-US" altLang="zh-CN" sz="32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5253990" y="2152015"/>
            <a:ext cx="6282055" cy="3046095"/>
          </a:xfrm>
          <a:prstGeom prst="rect">
            <a:avLst/>
          </a:prstGeom>
          <a:noFill/>
        </p:spPr>
        <p:txBody>
          <a:bodyPr wrap="square" rtlCol="0">
            <a:spAutoFit/>
          </a:bodyPr>
          <a:lstStyle/>
          <a:p>
            <a:pPr algn="dist"/>
            <a:r>
              <a:rPr lang="en-US" altLang="zh-CN" sz="3200" b="1" dirty="0">
                <a:latin typeface="Arial" panose="020B0604020202020204" pitchFamily="34" charset="0"/>
                <a:cs typeface="Arial" panose="020B0604020202020204" pitchFamily="34" charset="0"/>
              </a:rPr>
              <a:t>My </a:t>
            </a:r>
            <a:r>
              <a:rPr lang="en-US" altLang="zh-CN" sz="3200" b="1" u="sng" dirty="0">
                <a:solidFill>
                  <a:srgbClr val="FF0000"/>
                </a:solidFill>
                <a:latin typeface="Arial" panose="020B0604020202020204" pitchFamily="34" charset="0"/>
                <a:cs typeface="Arial" panose="020B0604020202020204" pitchFamily="34" charset="0"/>
              </a:rPr>
              <a:t>f</a:t>
            </a:r>
            <a:r>
              <a:rPr lang="en-US" altLang="zh-CN" sz="3200" b="1" dirty="0">
                <a:latin typeface="Arial" panose="020B0604020202020204" pitchFamily="34" charset="0"/>
                <a:cs typeface="Arial" panose="020B0604020202020204" pitchFamily="34" charset="0"/>
              </a:rPr>
              <a:t>urry </a:t>
            </a:r>
            <a:r>
              <a:rPr lang="en-US" altLang="zh-CN" sz="3200" b="1" u="sng" dirty="0">
                <a:solidFill>
                  <a:srgbClr val="FF0000"/>
                </a:solidFill>
                <a:latin typeface="Arial" panose="020B0604020202020204" pitchFamily="34" charset="0"/>
                <a:cs typeface="Arial" panose="020B0604020202020204" pitchFamily="34" charset="0"/>
              </a:rPr>
              <a:t>f</a:t>
            </a:r>
            <a:r>
              <a:rPr lang="en-US" altLang="zh-CN" sz="3200" b="1" dirty="0">
                <a:latin typeface="Arial" panose="020B0604020202020204" pitchFamily="34" charset="0"/>
                <a:cs typeface="Arial" panose="020B0604020202020204" pitchFamily="34" charset="0"/>
              </a:rPr>
              <a:t>riend (</a:t>
            </a:r>
            <a:r>
              <a:rPr lang="zh-CN" altLang="en-US" sz="3200" b="1" dirty="0">
                <a:latin typeface="Arial" panose="020B0604020202020204" pitchFamily="34" charset="0"/>
                <a:cs typeface="Arial" panose="020B0604020202020204" pitchFamily="34" charset="0"/>
              </a:rPr>
              <a:t>头韵</a:t>
            </a:r>
            <a:r>
              <a:rPr lang="en-US" altLang="zh-CN" sz="3200" b="1" dirty="0">
                <a:latin typeface="Arial" panose="020B0604020202020204" pitchFamily="34" charset="0"/>
                <a:cs typeface="Arial" panose="020B0604020202020204" pitchFamily="34" charset="0"/>
              </a:rPr>
              <a:t>) picks up its ears and looks at me with the </a:t>
            </a:r>
            <a:r>
              <a:rPr lang="en-US" altLang="zh-CN" sz="3200" b="1" u="sng" dirty="0">
                <a:solidFill>
                  <a:srgbClr val="FF0000"/>
                </a:solidFill>
                <a:latin typeface="Arial" panose="020B0604020202020204" pitchFamily="34" charset="0"/>
                <a:cs typeface="Arial" panose="020B0604020202020204" pitchFamily="34" charset="0"/>
              </a:rPr>
              <a:t>b</a:t>
            </a:r>
            <a:r>
              <a:rPr lang="en-US" altLang="zh-CN" sz="3200" b="1" dirty="0">
                <a:latin typeface="Arial" panose="020B0604020202020204" pitchFamily="34" charset="0"/>
                <a:cs typeface="Arial" panose="020B0604020202020204" pitchFamily="34" charset="0"/>
              </a:rPr>
              <a:t>right </a:t>
            </a:r>
            <a:r>
              <a:rPr lang="en-US" altLang="zh-CN" sz="3200" b="1" u="sng" dirty="0">
                <a:solidFill>
                  <a:srgbClr val="FF0000"/>
                </a:solidFill>
                <a:latin typeface="Arial" panose="020B0604020202020204" pitchFamily="34" charset="0"/>
                <a:cs typeface="Arial" panose="020B0604020202020204" pitchFamily="34" charset="0"/>
              </a:rPr>
              <a:t>bl</a:t>
            </a:r>
            <a:r>
              <a:rPr lang="en-US" altLang="zh-CN" sz="3200" b="1" dirty="0">
                <a:latin typeface="Arial" panose="020B0604020202020204" pitchFamily="34" charset="0"/>
                <a:cs typeface="Arial" panose="020B0604020202020204" pitchFamily="34" charset="0"/>
              </a:rPr>
              <a:t>ack eyes, </a:t>
            </a:r>
            <a:r>
              <a:rPr lang="en-US" altLang="zh-CN" sz="3200" b="1" u="sng" dirty="0">
                <a:solidFill>
                  <a:srgbClr val="FF0000"/>
                </a:solidFill>
                <a:latin typeface="Arial" panose="020B0604020202020204" pitchFamily="34" charset="0"/>
                <a:cs typeface="Arial" panose="020B0604020202020204" pitchFamily="34" charset="0"/>
              </a:rPr>
              <a:t>bl</a:t>
            </a:r>
            <a:r>
              <a:rPr lang="en-US" altLang="zh-CN" sz="3200" b="1" dirty="0">
                <a:latin typeface="Arial" panose="020B0604020202020204" pitchFamily="34" charset="0"/>
                <a:cs typeface="Arial" panose="020B0604020202020204" pitchFamily="34" charset="0"/>
              </a:rPr>
              <a:t>inking </a:t>
            </a:r>
            <a:r>
              <a:rPr lang="en-US" altLang="zh-CN" sz="3200" b="1" dirty="0">
                <a:latin typeface="Arial" panose="020B0604020202020204" pitchFamily="34" charset="0"/>
                <a:cs typeface="Arial" panose="020B0604020202020204" pitchFamily="34" charset="0"/>
                <a:sym typeface="+mn-ea"/>
              </a:rPr>
              <a:t>(</a:t>
            </a:r>
            <a:r>
              <a:rPr lang="zh-CN" altLang="en-US" sz="3200" b="1" dirty="0">
                <a:latin typeface="Arial" panose="020B0604020202020204" pitchFamily="34" charset="0"/>
                <a:cs typeface="Arial" panose="020B0604020202020204" pitchFamily="34" charset="0"/>
                <a:sym typeface="+mn-ea"/>
              </a:rPr>
              <a:t>头韵</a:t>
            </a:r>
            <a:r>
              <a:rPr lang="en-US" altLang="zh-CN" sz="3200" b="1" dirty="0">
                <a:latin typeface="Arial" panose="020B0604020202020204" pitchFamily="34" charset="0"/>
                <a:cs typeface="Arial" panose="020B0604020202020204" pitchFamily="34" charset="0"/>
                <a:sym typeface="+mn-ea"/>
              </a:rPr>
              <a:t>)</a:t>
            </a:r>
            <a:r>
              <a:rPr lang="en-US" altLang="zh-CN" sz="3200" b="1" dirty="0">
                <a:latin typeface="Arial" panose="020B0604020202020204" pitchFamily="34" charset="0"/>
                <a:cs typeface="Arial" panose="020B0604020202020204" pitchFamily="34" charset="0"/>
              </a:rPr>
              <a:t> as if they can speak. The </a:t>
            </a:r>
            <a:r>
              <a:rPr lang="en-US" altLang="zh-CN" sz="3200" b="1" dirty="0">
                <a:solidFill>
                  <a:schemeClr val="tx1"/>
                </a:solidFill>
                <a:latin typeface="Arial" panose="020B0604020202020204" pitchFamily="34" charset="0"/>
                <a:cs typeface="Arial" panose="020B0604020202020204" pitchFamily="34" charset="0"/>
                <a:sym typeface="+mn-ea"/>
              </a:rPr>
              <a:t>c</a:t>
            </a:r>
            <a:r>
              <a:rPr lang="en-US" altLang="zh-CN" sz="3200" b="1" dirty="0">
                <a:latin typeface="Arial" panose="020B0604020202020204" pitchFamily="34" charset="0"/>
                <a:cs typeface="Arial" panose="020B0604020202020204" pitchFamily="34" charset="0"/>
                <a:sym typeface="+mn-ea"/>
              </a:rPr>
              <a:t>ute small </a:t>
            </a:r>
            <a:r>
              <a:rPr lang="en-US" altLang="zh-CN" sz="3200" b="1" dirty="0">
                <a:solidFill>
                  <a:schemeClr val="tx1"/>
                </a:solidFill>
                <a:latin typeface="Arial" panose="020B0604020202020204" pitchFamily="34" charset="0"/>
                <a:cs typeface="Arial" panose="020B0604020202020204" pitchFamily="34" charset="0"/>
              </a:rPr>
              <a:t>c</a:t>
            </a:r>
            <a:r>
              <a:rPr lang="en-US" altLang="zh-CN" sz="3200" b="1" dirty="0">
                <a:latin typeface="Arial" panose="020B0604020202020204" pitchFamily="34" charset="0"/>
                <a:cs typeface="Arial" panose="020B0604020202020204" pitchFamily="34" charset="0"/>
              </a:rPr>
              <a:t>reature </a:t>
            </a:r>
            <a:r>
              <a:rPr lang="en-US" altLang="zh-CN" sz="3200" b="1" u="sng" dirty="0">
                <a:solidFill>
                  <a:srgbClr val="FF0000"/>
                </a:solidFill>
                <a:latin typeface="Arial" panose="020B0604020202020204" pitchFamily="34" charset="0"/>
                <a:cs typeface="Arial" panose="020B0604020202020204" pitchFamily="34" charset="0"/>
              </a:rPr>
              <a:t>touched my hand as well as my heart </a:t>
            </a:r>
            <a:r>
              <a:rPr lang="en-US" altLang="zh-CN" sz="3200" b="1" dirty="0">
                <a:solidFill>
                  <a:schemeClr val="tx1"/>
                </a:solidFill>
                <a:latin typeface="Arial" panose="020B0604020202020204" pitchFamily="34" charset="0"/>
                <a:cs typeface="Arial" panose="020B0604020202020204" pitchFamily="34" charset="0"/>
              </a:rPr>
              <a:t>(</a:t>
            </a:r>
            <a:r>
              <a:rPr lang="zh-CN" altLang="en-US" sz="3200" b="1" dirty="0">
                <a:solidFill>
                  <a:schemeClr val="tx1"/>
                </a:solidFill>
                <a:latin typeface="Arial" panose="020B0604020202020204" pitchFamily="34" charset="0"/>
                <a:cs typeface="Arial" panose="020B0604020202020204" pitchFamily="34" charset="0"/>
              </a:rPr>
              <a:t>轭式</a:t>
            </a:r>
            <a:r>
              <a:rPr lang="en-US" altLang="zh-CN" sz="3200" b="1" dirty="0">
                <a:solidFill>
                  <a:schemeClr val="tx1"/>
                </a:solidFill>
                <a:latin typeface="Arial" panose="020B0604020202020204" pitchFamily="34" charset="0"/>
                <a:cs typeface="Arial" panose="020B0604020202020204" pitchFamily="34" charset="0"/>
              </a:rPr>
              <a:t>)</a:t>
            </a:r>
            <a:r>
              <a:rPr lang="en-US" altLang="zh-CN" sz="3200" b="1" dirty="0">
                <a:latin typeface="Arial" panose="020B0604020202020204" pitchFamily="34" charset="0"/>
                <a:cs typeface="Arial" panose="020B0604020202020204" pitchFamily="34" charset="0"/>
              </a:rPr>
              <a:t>. </a:t>
            </a:r>
            <a:endParaRPr lang="en-US" altLang="zh-CN" sz="3200" b="1" dirty="0">
              <a:latin typeface="Arial" panose="020B0604020202020204" pitchFamily="34" charset="0"/>
              <a:cs typeface="Arial" panose="020B0604020202020204" pitchFamily="34" charset="0"/>
            </a:endParaRPr>
          </a:p>
        </p:txBody>
      </p:sp>
      <p:pic>
        <p:nvPicPr>
          <p:cNvPr id="2" name="图片 1" descr="2018225207493226"/>
          <p:cNvPicPr>
            <a:picLocks noChangeAspect="1"/>
          </p:cNvPicPr>
          <p:nvPr>
            <p:custDataLst>
              <p:tags r:id="rId2"/>
            </p:custDataLst>
          </p:nvPr>
        </p:nvPicPr>
        <p:blipFill>
          <a:blip r:embed="rId3"/>
          <a:stretch>
            <a:fillRect/>
          </a:stretch>
        </p:blipFill>
        <p:spPr>
          <a:xfrm>
            <a:off x="494665" y="1367790"/>
            <a:ext cx="4572000" cy="42887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custDataLst>
              <p:tags r:id="rId1"/>
            </p:custDataLst>
          </p:nvPr>
        </p:nvPicPr>
        <p:blipFill>
          <a:blip r:embed="rId2"/>
          <a:stretch>
            <a:fillRect/>
          </a:stretch>
        </p:blipFill>
        <p:spPr>
          <a:xfrm>
            <a:off x="10229850" y="5422900"/>
            <a:ext cx="1962150" cy="1435100"/>
          </a:xfrm>
          <a:prstGeom prst="rect">
            <a:avLst/>
          </a:prstGeom>
          <a:noFill/>
          <a:ln w="9525">
            <a:noFill/>
          </a:ln>
        </p:spPr>
      </p:pic>
      <p:sp>
        <p:nvSpPr>
          <p:cNvPr id="6" name="缺角矩形 5"/>
          <p:cNvSpPr/>
          <p:nvPr/>
        </p:nvSpPr>
        <p:spPr>
          <a:xfrm>
            <a:off x="234950" y="113030"/>
            <a:ext cx="3066415"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3"/>
            </p:custDataLst>
          </p:nvPr>
        </p:nvSpPr>
        <p:spPr>
          <a:xfrm>
            <a:off x="310832" y="143857"/>
            <a:ext cx="3300730" cy="584775"/>
          </a:xfrm>
          <a:prstGeom prst="rect">
            <a:avLst/>
          </a:prstGeom>
          <a:noFill/>
        </p:spPr>
        <p:txBody>
          <a:bodyPr wrap="square" rtlCol="0">
            <a:spAutoFit/>
          </a:bodyPr>
          <a:lstStyle/>
          <a:p>
            <a:r>
              <a:rPr lang="en-US" altLang="zh-CN" sz="3200" b="1" i="1" dirty="0">
                <a:solidFill>
                  <a:srgbClr val="1D41D5"/>
                </a:solidFill>
                <a:latin typeface="Arial" panose="020B0604020202020204" pitchFamily="34" charset="0"/>
                <a:cs typeface="Arial" panose="020B0604020202020204" pitchFamily="34" charset="0"/>
              </a:rPr>
              <a:t>Consolidation</a:t>
            </a:r>
            <a:endParaRPr lang="en-US" altLang="zh-CN" sz="3200" b="1" i="1" dirty="0">
              <a:solidFill>
                <a:srgbClr val="1D41D5"/>
              </a:solidFill>
              <a:latin typeface="Arial" panose="020B0604020202020204" pitchFamily="34" charset="0"/>
              <a:cs typeface="Arial" panose="020B0604020202020204" pitchFamily="34" charset="0"/>
            </a:endParaRPr>
          </a:p>
        </p:txBody>
      </p:sp>
      <p:sp>
        <p:nvSpPr>
          <p:cNvPr id="3" name="文本框 2"/>
          <p:cNvSpPr txBox="1"/>
          <p:nvPr>
            <p:custDataLst>
              <p:tags r:id="rId4"/>
            </p:custDataLst>
          </p:nvPr>
        </p:nvSpPr>
        <p:spPr>
          <a:xfrm>
            <a:off x="3300730" y="206375"/>
            <a:ext cx="8790940" cy="553085"/>
          </a:xfrm>
          <a:prstGeom prst="rect">
            <a:avLst/>
          </a:prstGeom>
          <a:noFill/>
        </p:spPr>
        <p:txBody>
          <a:bodyPr wrap="square" rtlCol="0">
            <a:spAutoFit/>
          </a:bodyPr>
          <a:lstStyle/>
          <a:p>
            <a:r>
              <a:rPr lang="en-US" altLang="zh-CN" sz="3000" b="1" i="1" dirty="0">
                <a:solidFill>
                  <a:schemeClr val="tx1"/>
                </a:solidFill>
                <a:latin typeface="Times New Roman" panose="02020603050405020304" charset="0"/>
                <a:cs typeface="Times New Roman" panose="02020603050405020304" charset="0"/>
                <a:sym typeface="+mn-ea"/>
              </a:rPr>
              <a:t>Polish para2, </a:t>
            </a:r>
            <a:r>
              <a:rPr lang="en-US" altLang="zh-CN" sz="3000" b="1" i="1" u="sng" dirty="0">
                <a:solidFill>
                  <a:srgbClr val="FF0000"/>
                </a:solidFill>
                <a:latin typeface="Times New Roman" panose="02020603050405020304" charset="0"/>
                <a:cs typeface="Times New Roman" panose="02020603050405020304" charset="0"/>
                <a:sym typeface="+mn-ea"/>
              </a:rPr>
              <a:t>making good use of rhetorical devices</a:t>
            </a:r>
            <a:r>
              <a:rPr lang="en-US" altLang="zh-CN" sz="3000" b="1" i="1" dirty="0">
                <a:solidFill>
                  <a:schemeClr val="tx1"/>
                </a:solidFill>
                <a:latin typeface="Times New Roman" panose="02020603050405020304" charset="0"/>
                <a:cs typeface="Times New Roman" panose="02020603050405020304" charset="0"/>
                <a:sym typeface="+mn-ea"/>
              </a:rPr>
              <a:t>. </a:t>
            </a:r>
            <a:endParaRPr lang="en-US" altLang="zh-CN" sz="3000" b="1" i="1" dirty="0">
              <a:solidFill>
                <a:schemeClr val="tx1"/>
              </a:solidFill>
              <a:latin typeface="Times New Roman" panose="02020603050405020304" charset="0"/>
              <a:cs typeface="Times New Roman" panose="02020603050405020304" charset="0"/>
              <a:sym typeface="+mn-ea"/>
            </a:endParaRPr>
          </a:p>
        </p:txBody>
      </p:sp>
      <p:sp>
        <p:nvSpPr>
          <p:cNvPr id="100" name="文本框 99"/>
          <p:cNvSpPr txBox="1"/>
          <p:nvPr>
            <p:custDataLst>
              <p:tags r:id="rId5"/>
            </p:custDataLst>
          </p:nvPr>
        </p:nvSpPr>
        <p:spPr>
          <a:xfrm>
            <a:off x="234950" y="844550"/>
            <a:ext cx="11523345" cy="5631180"/>
          </a:xfrm>
          <a:prstGeom prst="rect">
            <a:avLst/>
          </a:prstGeom>
          <a:noFill/>
          <a:ln w="9525">
            <a:noFill/>
          </a:ln>
        </p:spPr>
        <p:txBody>
          <a:bodyPr wrap="square">
            <a:spAutoFit/>
          </a:bodyPr>
          <a:lstStyle/>
          <a:p>
            <a:pPr indent="266065"/>
            <a:r>
              <a:rPr lang="en-US" b="0">
                <a:latin typeface="Times New Roman" panose="02020603050405020304" charset="0"/>
              </a:rPr>
              <a:t>I was invited to a cookout on an old friend's farm in western Washington. I parked my car outside the farm and walked past a milking house which had apparently not been used in many years. A noise at a window caught my attention, so I entered it. It was a hummingbird (</a:t>
            </a:r>
            <a:r>
              <a:rPr lang="zh-CN" b="0">
                <a:ea typeface="宋体" panose="02010600030101010101" pitchFamily="2" charset="-122"/>
              </a:rPr>
              <a:t>蜂鸟</a:t>
            </a:r>
            <a:r>
              <a:rPr lang="en-US" b="0">
                <a:latin typeface="Times New Roman" panose="02020603050405020304" charset="0"/>
              </a:rPr>
              <a:t>), desperately trying to escape. She was covered in spider-webs(</a:t>
            </a:r>
            <a:r>
              <a:rPr lang="zh-CN" b="0">
                <a:ea typeface="宋体" panose="02010600030101010101" pitchFamily="2" charset="-122"/>
              </a:rPr>
              <a:t>蛛网</a:t>
            </a:r>
            <a:r>
              <a:rPr lang="en-US" b="0">
                <a:latin typeface="Times New Roman" panose="02020603050405020304" charset="0"/>
              </a:rPr>
              <a:t>) and was barely able to move her wings. She ceased her struggle the instant I picked her up.</a:t>
            </a:r>
            <a:endParaRPr lang="en-US" b="0">
              <a:latin typeface="Times New Roman" panose="02020603050405020304" charset="0"/>
            </a:endParaRPr>
          </a:p>
          <a:p>
            <a:pPr indent="266065"/>
            <a:r>
              <a:rPr lang="en-US" b="0">
                <a:latin typeface="Times New Roman" panose="02020603050405020304" charset="0"/>
              </a:rPr>
              <a:t>With the bird in my cupped hand, I looked around to see how she had gotten in. The broken window glass was the likely answer. I stuffed a piece of cloth into the hole and took her outside, closing the door securely behind me.</a:t>
            </a:r>
            <a:endParaRPr lang="en-US" b="0">
              <a:latin typeface="Times New Roman" panose="02020603050405020304" charset="0"/>
            </a:endParaRPr>
          </a:p>
          <a:p>
            <a:pPr indent="266065"/>
            <a:r>
              <a:rPr lang="en-US" b="0">
                <a:latin typeface="Times New Roman" panose="02020603050405020304" charset="0"/>
              </a:rPr>
              <a:t>When 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en-US" b="0">
              <a:latin typeface="Times New Roman" panose="02020603050405020304" charset="0"/>
            </a:endParaRPr>
          </a:p>
          <a:p>
            <a:pPr indent="266065"/>
            <a:r>
              <a:rPr lang="en-US" b="0">
                <a:latin typeface="Times New Roman" panose="02020603050405020304" charset="0"/>
              </a:rPr>
              <a:t>As I carried her up the blackberry-lined path toward my car where I kept a water bottle, she began to move. I stopped, and she soon took wing but did not immediately fly away.</a:t>
            </a:r>
            <a:endParaRPr lang="en-US" b="0">
              <a:latin typeface="Times New Roman" panose="02020603050405020304" charset="0"/>
            </a:endParaRPr>
          </a:p>
          <a:p>
            <a:pPr indent="266065"/>
            <a:r>
              <a:rPr lang="en-US" b="0">
                <a:latin typeface="Times New Roman" panose="02020603050405020304" charset="0"/>
              </a:rPr>
              <a:t>Hovering( </a:t>
            </a:r>
            <a:r>
              <a:rPr lang="zh-CN" b="0">
                <a:ea typeface="宋体" panose="02010600030101010101" pitchFamily="2" charset="-122"/>
              </a:rPr>
              <a:t>悬停</a:t>
            </a:r>
            <a:r>
              <a:rPr lang="en-US" b="0">
                <a:latin typeface="Times New Roman" panose="02020603050405020304" charset="0"/>
              </a:rPr>
              <a:t>), she approached within six inches of my face. For a very long moment, this tiny creature looked into my eyes, turning her head from side to side. Then she flew quickly out of sight.</a:t>
            </a:r>
            <a:endParaRPr lang="en-US" b="0">
              <a:latin typeface="Times New Roman" panose="02020603050405020304" charset="0"/>
            </a:endParaRPr>
          </a:p>
          <a:p>
            <a:pPr indent="266065"/>
            <a:r>
              <a:rPr lang="en-US" b="0">
                <a:latin typeface="Times New Roman" panose="02020603050405020304" charset="0"/>
              </a:rPr>
              <a:t>During 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 “She must have come to say good- bye.”</a:t>
            </a:r>
            <a:endParaRPr lang="en-US" b="0">
              <a:latin typeface="Times New Roman" panose="02020603050405020304" charset="0"/>
            </a:endParaRPr>
          </a:p>
          <a:p>
            <a:pPr indent="266065"/>
            <a:r>
              <a:rPr lang="en-US" altLang="en-US" b="0">
                <a:latin typeface="Times New Roman" panose="02020603050405020304" charset="0"/>
              </a:rPr>
              <a:t>Para1: A few weeks later, I went to the farm again.</a:t>
            </a:r>
            <a:endParaRPr lang="en-US" altLang="en-US" b="0">
              <a:latin typeface="Times New Roman" panose="02020603050405020304" charset="0"/>
            </a:endParaRPr>
          </a:p>
          <a:p>
            <a:pPr indent="266065"/>
            <a:r>
              <a:rPr lang="en-US" altLang="en-US" b="0">
                <a:latin typeface="Times New Roman" panose="02020603050405020304" charset="0"/>
              </a:rPr>
              <a:t>Para2: I was just about to leave when the hummingbird appeared.</a:t>
            </a:r>
            <a:endParaRPr lang="en-US" altLang="en-US" b="0">
              <a:latin typeface="Times New Roman" panose="0202060305040502030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custDataLst>
              <p:tags r:id="rId1"/>
            </p:custDataLst>
          </p:nvPr>
        </p:nvPicPr>
        <p:blipFill>
          <a:blip r:embed="rId2"/>
          <a:stretch>
            <a:fillRect/>
          </a:stretch>
        </p:blipFill>
        <p:spPr>
          <a:xfrm>
            <a:off x="10229850" y="3810"/>
            <a:ext cx="1962150" cy="1435100"/>
          </a:xfrm>
          <a:prstGeom prst="rect">
            <a:avLst/>
          </a:prstGeom>
          <a:noFill/>
          <a:ln w="9525">
            <a:noFill/>
          </a:ln>
        </p:spPr>
      </p:pic>
      <p:sp>
        <p:nvSpPr>
          <p:cNvPr id="6" name="缺角矩形 5"/>
          <p:cNvSpPr/>
          <p:nvPr/>
        </p:nvSpPr>
        <p:spPr>
          <a:xfrm>
            <a:off x="234950" y="113030"/>
            <a:ext cx="4022090"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3"/>
            </p:custDataLst>
          </p:nvPr>
        </p:nvSpPr>
        <p:spPr>
          <a:xfrm>
            <a:off x="409575" y="114300"/>
            <a:ext cx="3725545" cy="584775"/>
          </a:xfrm>
          <a:prstGeom prst="rect">
            <a:avLst/>
          </a:prstGeom>
          <a:noFill/>
        </p:spPr>
        <p:txBody>
          <a:bodyPr wrap="square" rtlCol="0">
            <a:spAutoFit/>
          </a:bodyPr>
          <a:lstStyle/>
          <a:p>
            <a:r>
              <a:rPr lang="en-US" altLang="zh-CN" sz="3200" b="1" i="1" dirty="0">
                <a:solidFill>
                  <a:srgbClr val="1D41D5"/>
                </a:solidFill>
                <a:latin typeface="Arial" panose="020B0604020202020204" pitchFamily="34" charset="0"/>
                <a:cs typeface="Arial" panose="020B0604020202020204" pitchFamily="34" charset="0"/>
              </a:rPr>
              <a:t>Possible version: </a:t>
            </a:r>
            <a:endParaRPr lang="en-US" altLang="zh-CN" sz="3200" b="1" i="1" dirty="0">
              <a:solidFill>
                <a:srgbClr val="1D41D5"/>
              </a:solidFill>
              <a:latin typeface="Arial" panose="020B0604020202020204" pitchFamily="34" charset="0"/>
              <a:cs typeface="Arial" panose="020B0604020202020204" pitchFamily="34" charset="0"/>
            </a:endParaRPr>
          </a:p>
        </p:txBody>
      </p:sp>
      <p:sp>
        <p:nvSpPr>
          <p:cNvPr id="5" name="文本框 4"/>
          <p:cNvSpPr txBox="1"/>
          <p:nvPr/>
        </p:nvSpPr>
        <p:spPr>
          <a:xfrm>
            <a:off x="494030" y="1028700"/>
            <a:ext cx="10491470" cy="4707890"/>
          </a:xfrm>
          <a:prstGeom prst="rect">
            <a:avLst/>
          </a:prstGeom>
          <a:noFill/>
        </p:spPr>
        <p:txBody>
          <a:bodyPr wrap="square">
            <a:spAutoFit/>
          </a:bodyPr>
          <a:lstStyle/>
          <a:p>
            <a:pPr algn="dist"/>
            <a:r>
              <a:rPr lang="en-US" altLang="zh-CN" sz="3000" b="1" kern="100" dirty="0">
                <a:effectLst/>
                <a:latin typeface="Times New Roman" panose="02020603050405020304" charset="0"/>
                <a:ea typeface="等线" panose="02010600030101010101" pitchFamily="2" charset="-122"/>
                <a:cs typeface="Times New Roman" panose="02020603050405020304" charset="0"/>
              </a:rPr>
              <a:t>     I was just about to leave when the hummingbird appeared. Letting out a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squeaking</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call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拟声</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she dived towards me with its wings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flapping</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拟声</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swift</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ly</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and vigorous</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ly</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尾韵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and then hovered before my face, looking at me with her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b</a:t>
            </a:r>
            <a:r>
              <a:rPr lang="en-US" altLang="zh-CN" sz="3000" b="1" kern="100" dirty="0">
                <a:effectLst/>
                <a:latin typeface="Times New Roman" panose="02020603050405020304" charset="0"/>
                <a:ea typeface="等线" panose="02010600030101010101" pitchFamily="2" charset="-122"/>
                <a:cs typeface="Times New Roman" panose="02020603050405020304" charset="0"/>
              </a:rPr>
              <a:t>right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sym typeface="+mn-ea"/>
              </a:rPr>
              <a:t>b</a:t>
            </a:r>
            <a:r>
              <a:rPr lang="en-US" altLang="zh-CN" sz="3000" b="1" kern="100" dirty="0">
                <a:effectLst/>
                <a:latin typeface="Times New Roman" panose="02020603050405020304" charset="0"/>
                <a:ea typeface="等线" panose="02010600030101010101" pitchFamily="2" charset="-122"/>
                <a:cs typeface="Times New Roman" panose="02020603050405020304" charset="0"/>
                <a:sym typeface="+mn-ea"/>
              </a:rPr>
              <a:t>lack</a:t>
            </a:r>
            <a:r>
              <a:rPr lang="en-US" altLang="zh-CN" sz="3000" b="1" kern="100" dirty="0">
                <a:effectLst/>
                <a:latin typeface="Times New Roman" panose="02020603050405020304" charset="0"/>
                <a:ea typeface="等线" panose="02010600030101010101" pitchFamily="2" charset="-122"/>
                <a:cs typeface="Times New Roman" panose="02020603050405020304" charset="0"/>
              </a:rPr>
              <a:t>(</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头韵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eyes. Finally she stopped on my left shoulder. I patted her on the back </a:t>
            </a:r>
            <a:r>
              <a:rPr lang="en-US" altLang="zh-CN" sz="3000" b="1" kern="100" dirty="0">
                <a:latin typeface="Times New Roman" panose="02020603050405020304" charset="0"/>
                <a:ea typeface="等线" panose="02010600030101010101" pitchFamily="2" charset="-122"/>
                <a:cs typeface="Times New Roman" panose="02020603050405020304" charset="0"/>
                <a:sym typeface="+mn-ea"/>
              </a:rPr>
              <a:t>gent</a:t>
            </a:r>
            <a:r>
              <a:rPr lang="en-US" altLang="zh-CN" sz="30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ly </a:t>
            </a:r>
            <a:r>
              <a:rPr lang="en-US" altLang="zh-CN" sz="3000" b="1" kern="100" dirty="0">
                <a:latin typeface="Times New Roman" panose="02020603050405020304" charset="0"/>
                <a:ea typeface="等线" panose="02010600030101010101" pitchFamily="2" charset="-122"/>
                <a:cs typeface="Times New Roman" panose="02020603050405020304" charset="0"/>
              </a:rPr>
              <a:t>and </a:t>
            </a:r>
            <a:r>
              <a:rPr lang="en-US" altLang="zh-CN" sz="3000" b="1" kern="100" dirty="0">
                <a:effectLst/>
                <a:latin typeface="Times New Roman" panose="02020603050405020304" charset="0"/>
                <a:ea typeface="等线" panose="02010600030101010101" pitchFamily="2" charset="-122"/>
                <a:cs typeface="Times New Roman" panose="02020603050405020304" charset="0"/>
                <a:sym typeface="+mn-ea"/>
              </a:rPr>
              <a:t>affectionate</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sym typeface="+mn-ea"/>
              </a:rPr>
              <a:t>ly</a:t>
            </a:r>
            <a:r>
              <a:rPr lang="en-US" altLang="zh-CN" sz="3000" b="1" kern="100" dirty="0">
                <a:latin typeface="Times New Roman" panose="02020603050405020304" charset="0"/>
                <a:ea typeface="等线" panose="02010600030101010101" pitchFamily="2" charset="-122"/>
                <a:cs typeface="Times New Roman" panose="02020603050405020304" charset="0"/>
              </a:rPr>
              <a:t> (</a:t>
            </a:r>
            <a:r>
              <a:rPr lang="zh-CN" altLang="en-US" sz="3000" b="1" kern="100" dirty="0">
                <a:latin typeface="Times New Roman" panose="02020603050405020304" charset="0"/>
                <a:ea typeface="等线" panose="02010600030101010101" pitchFamily="2" charset="-122"/>
                <a:cs typeface="Times New Roman" panose="02020603050405020304" charset="0"/>
              </a:rPr>
              <a:t>尾韵</a:t>
            </a:r>
            <a:r>
              <a:rPr lang="en-US" altLang="zh-CN" sz="3000" b="1" kern="100" dirty="0">
                <a:latin typeface="Times New Roman" panose="02020603050405020304" charset="0"/>
                <a:ea typeface="等线" panose="02010600030101010101" pitchFamily="2" charset="-122"/>
                <a:cs typeface="Times New Roman" panose="02020603050405020304" charset="0"/>
              </a:rPr>
              <a:t>)</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She turned her head from side to side as if expressing her gratitude for saving her life. At that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m</a:t>
            </a:r>
            <a:r>
              <a:rPr lang="en-US" altLang="zh-CN" sz="3000" b="1" kern="100" dirty="0">
                <a:effectLst/>
                <a:latin typeface="Times New Roman" panose="02020603050405020304" charset="0"/>
                <a:ea typeface="等线" panose="02010600030101010101" pitchFamily="2" charset="-122"/>
                <a:cs typeface="Times New Roman" panose="02020603050405020304" charset="0"/>
              </a:rPr>
              <a:t>erry and </a:t>
            </a:r>
            <a:r>
              <a:rPr lang="en-US" altLang="zh-CN" sz="3000" b="1" kern="100" dirty="0">
                <a:solidFill>
                  <a:srgbClr val="FF0000"/>
                </a:solidFill>
                <a:effectLst/>
                <a:latin typeface="Times New Roman" panose="02020603050405020304" charset="0"/>
                <a:ea typeface="等线" panose="02010600030101010101" pitchFamily="2" charset="-122"/>
                <a:cs typeface="Times New Roman" panose="02020603050405020304" charset="0"/>
              </a:rPr>
              <a:t>m</a:t>
            </a:r>
            <a:r>
              <a:rPr lang="en-US" altLang="zh-CN" sz="3000" b="1" kern="100" dirty="0">
                <a:effectLst/>
                <a:latin typeface="Times New Roman" panose="02020603050405020304" charset="0"/>
                <a:ea typeface="等线" panose="02010600030101010101" pitchFamily="2" charset="-122"/>
                <a:cs typeface="Times New Roman" panose="02020603050405020304" charset="0"/>
              </a:rPr>
              <a:t>oving moment (</a:t>
            </a:r>
            <a:r>
              <a:rPr lang="zh-CN" altLang="en-US" sz="3000" b="1" kern="100" dirty="0">
                <a:effectLst/>
                <a:latin typeface="Times New Roman" panose="02020603050405020304" charset="0"/>
                <a:ea typeface="等线" panose="02010600030101010101" pitchFamily="2" charset="-122"/>
                <a:cs typeface="Times New Roman" panose="02020603050405020304" charset="0"/>
              </a:rPr>
              <a:t>头韵</a:t>
            </a:r>
            <a:r>
              <a:rPr lang="en-US" altLang="zh-CN" sz="3000" b="1" kern="100" dirty="0">
                <a:effectLst/>
                <a:latin typeface="Times New Roman" panose="02020603050405020304" charset="0"/>
                <a:ea typeface="等线" panose="02010600030101010101" pitchFamily="2" charset="-122"/>
                <a:cs typeface="Times New Roman" panose="02020603050405020304" charset="0"/>
              </a:rPr>
              <a:t>), the little creature held up its small long beak and lovingly </a:t>
            </a:r>
            <a:r>
              <a:rPr lang="en-US" altLang="zh-CN" sz="3000" b="1" u="sng" dirty="0">
                <a:solidFill>
                  <a:srgbClr val="1D41D5"/>
                </a:solidFill>
                <a:latin typeface="Times New Roman" panose="02020603050405020304" charset="0"/>
                <a:ea typeface="微软雅黑" panose="020B0503020204020204" pitchFamily="34" charset="-122"/>
                <a:cs typeface="Times New Roman" panose="02020603050405020304" charset="0"/>
              </a:rPr>
              <a:t>touched my fingers, and my soul as well.</a:t>
            </a:r>
            <a:r>
              <a:rPr lang="en-US" altLang="zh-CN" sz="3000" b="1" dirty="0">
                <a:latin typeface="Times New Roman" panose="02020603050405020304" charset="0"/>
                <a:ea typeface="微软雅黑" panose="020B0503020204020204" pitchFamily="34" charset="-122"/>
                <a:cs typeface="Times New Roman" panose="02020603050405020304" charset="0"/>
              </a:rPr>
              <a:t> (</a:t>
            </a:r>
            <a:r>
              <a:rPr lang="zh-CN" altLang="zh-CN" sz="3000" b="1" dirty="0">
                <a:latin typeface="等线" panose="02010600030101010101" pitchFamily="2" charset="-122"/>
                <a:ea typeface="等线" panose="02010600030101010101" pitchFamily="2" charset="-122"/>
                <a:cs typeface="Times New Roman" panose="02020603050405020304" charset="0"/>
              </a:rPr>
              <a:t>轭式修辞</a:t>
            </a:r>
            <a:r>
              <a:rPr lang="en-US" altLang="zh-CN" sz="3000" b="1" dirty="0">
                <a:latin typeface="Times New Roman" panose="02020603050405020304" charset="0"/>
                <a:ea typeface="微软雅黑" panose="020B0503020204020204" pitchFamily="34" charset="-122"/>
                <a:cs typeface="Times New Roman" panose="02020603050405020304" charset="0"/>
              </a:rPr>
              <a:t>).</a:t>
            </a:r>
            <a:endParaRPr lang="zh-CN" altLang="zh-CN" sz="3000" kern="100" dirty="0">
              <a:effectLst/>
              <a:latin typeface="等线" panose="02010600030101010101" pitchFamily="2" charset="-122"/>
              <a:ea typeface="等线" panose="02010600030101010101" pitchFamily="2" charset="-122"/>
              <a:cs typeface="Times New Roman" panose="0202060305040502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custDataLst>
              <p:tags r:id="rId1"/>
            </p:custDataLst>
          </p:nvPr>
        </p:nvSpPr>
        <p:spPr>
          <a:xfrm>
            <a:off x="3667760" y="913130"/>
            <a:ext cx="2760345" cy="646430"/>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文本框 1"/>
          <p:cNvSpPr txBox="1"/>
          <p:nvPr>
            <p:custDataLst>
              <p:tags r:id="rId2"/>
            </p:custDataLst>
          </p:nvPr>
        </p:nvSpPr>
        <p:spPr>
          <a:xfrm>
            <a:off x="3842385" y="913130"/>
            <a:ext cx="2585720" cy="645160"/>
          </a:xfrm>
          <a:prstGeom prst="rect">
            <a:avLst/>
          </a:prstGeom>
          <a:noFill/>
        </p:spPr>
        <p:txBody>
          <a:bodyPr wrap="square" rtlCol="0">
            <a:spAutoFit/>
          </a:bodyPr>
          <a:lstStyle/>
          <a:p>
            <a:r>
              <a:rPr lang="en-US" altLang="zh-CN" sz="3600" b="1" i="1" dirty="0">
                <a:solidFill>
                  <a:srgbClr val="1D41D5"/>
                </a:solidFill>
              </a:rPr>
              <a:t>Assignment</a:t>
            </a:r>
            <a:endParaRPr lang="en-US" altLang="zh-CN" sz="3600" b="1" i="1" dirty="0">
              <a:solidFill>
                <a:srgbClr val="1D41D5"/>
              </a:solidFill>
            </a:endParaRPr>
          </a:p>
        </p:txBody>
      </p:sp>
      <p:sp>
        <p:nvSpPr>
          <p:cNvPr id="3" name="文本框 2"/>
          <p:cNvSpPr txBox="1"/>
          <p:nvPr>
            <p:custDataLst>
              <p:tags r:id="rId3"/>
            </p:custDataLst>
          </p:nvPr>
        </p:nvSpPr>
        <p:spPr>
          <a:xfrm>
            <a:off x="802005" y="1926590"/>
            <a:ext cx="10767695" cy="1753235"/>
          </a:xfrm>
          <a:prstGeom prst="rect">
            <a:avLst/>
          </a:prstGeom>
          <a:noFill/>
        </p:spPr>
        <p:txBody>
          <a:bodyPr wrap="square" rtlCol="0">
            <a:spAutoFit/>
          </a:bodyPr>
          <a:lstStyle/>
          <a:p>
            <a:r>
              <a:rPr lang="en-US" altLang="zh-CN" sz="3600" b="1" dirty="0">
                <a:solidFill>
                  <a:schemeClr val="tx1"/>
                </a:solidFill>
                <a:latin typeface="Arial" panose="020B0604020202020204" pitchFamily="34" charset="0"/>
                <a:cs typeface="Arial" panose="020B0604020202020204" pitchFamily="34" charset="0"/>
                <a:sym typeface="+mn-ea"/>
              </a:rPr>
              <a:t>1. Further polish your writing. </a:t>
            </a:r>
            <a:endParaRPr lang="en-US" altLang="zh-CN" sz="3600" b="1" dirty="0">
              <a:solidFill>
                <a:schemeClr val="tx1"/>
              </a:solidFill>
              <a:latin typeface="Arial" panose="020B0604020202020204" pitchFamily="34" charset="0"/>
              <a:cs typeface="Arial" panose="020B0604020202020204" pitchFamily="34" charset="0"/>
              <a:sym typeface="+mn-ea"/>
            </a:endParaRPr>
          </a:p>
          <a:p>
            <a:r>
              <a:rPr lang="en-US" altLang="zh-CN" sz="3600" b="1" dirty="0">
                <a:solidFill>
                  <a:schemeClr val="tx1"/>
                </a:solidFill>
                <a:latin typeface="Arial" panose="020B0604020202020204" pitchFamily="34" charset="0"/>
                <a:cs typeface="Arial" panose="020B0604020202020204" pitchFamily="34" charset="0"/>
                <a:sym typeface="+mn-ea"/>
              </a:rPr>
              <a:t>2. Search for more information about retorical </a:t>
            </a:r>
            <a:endParaRPr lang="en-US" altLang="zh-CN" sz="3600" b="1" dirty="0">
              <a:solidFill>
                <a:schemeClr val="tx1"/>
              </a:solidFill>
              <a:latin typeface="Arial" panose="020B0604020202020204" pitchFamily="34" charset="0"/>
              <a:cs typeface="Arial" panose="020B0604020202020204" pitchFamily="34" charset="0"/>
              <a:sym typeface="+mn-ea"/>
            </a:endParaRPr>
          </a:p>
          <a:p>
            <a:r>
              <a:rPr lang="en-US" altLang="zh-CN" sz="3600" b="1" dirty="0">
                <a:solidFill>
                  <a:schemeClr val="tx1"/>
                </a:solidFill>
                <a:latin typeface="Arial" panose="020B0604020202020204" pitchFamily="34" charset="0"/>
                <a:cs typeface="Arial" panose="020B0604020202020204" pitchFamily="34" charset="0"/>
                <a:sym typeface="+mn-ea"/>
              </a:rPr>
              <a:t>    devices online. </a:t>
            </a:r>
            <a:endParaRPr lang="en-US" altLang="zh-CN" sz="3600" b="1" dirty="0">
              <a:solidFill>
                <a:schemeClr val="tx1"/>
              </a:solidFill>
              <a:latin typeface="Arial" panose="020B0604020202020204" pitchFamily="34" charset="0"/>
              <a:cs typeface="Arial" panose="020B060402020202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3"/>
          <p:cNvPicPr>
            <a:picLocks noChangeAspect="1" noChangeArrowheads="1"/>
          </p:cNvPicPr>
          <p:nvPr/>
        </p:nvPicPr>
        <p:blipFill rotWithShape="1">
          <a:blip r:embed="rId1">
            <a:extLst>
              <a:ext uri="{28A0092B-C50C-407E-A947-70E740481C1C}">
                <a14:useLocalDpi xmlns:a14="http://schemas.microsoft.com/office/drawing/2010/main" val="0"/>
              </a:ext>
            </a:extLst>
          </a:blip>
          <a:srcRect t="12252" b="6073"/>
          <a:stretch>
            <a:fillRect/>
          </a:stretch>
        </p:blipFill>
        <p:spPr bwMode="auto">
          <a:xfrm>
            <a:off x="-1" y="0"/>
            <a:ext cx="12192001" cy="664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AutoShape 3"/>
          <p:cNvSpPr>
            <a:spLocks noChangeArrowheads="1"/>
          </p:cNvSpPr>
          <p:nvPr/>
        </p:nvSpPr>
        <p:spPr bwMode="auto">
          <a:xfrm flipH="1">
            <a:off x="3751580" y="4100830"/>
            <a:ext cx="4421505" cy="831778"/>
          </a:xfrm>
          <a:prstGeom prst="roundRect">
            <a:avLst>
              <a:gd name="adj" fmla="val 16667"/>
            </a:avLst>
          </a:prstGeom>
          <a:solidFill>
            <a:schemeClr val="bg1">
              <a:alpha val="25000"/>
            </a:schemeClr>
          </a:solidFill>
          <a:ln w="28575" cap="flat" cmpd="sng">
            <a:solidFill>
              <a:schemeClr val="accent5">
                <a:lumMod val="75000"/>
              </a:schemeClr>
            </a:solidFill>
            <a:prstDash val="dash"/>
            <a:round/>
          </a:ln>
        </p:spPr>
        <p:txBody>
          <a:bodyPr wrap="square" lIns="90170" tIns="46990" rIns="90170" bIns="46990">
            <a:spAutoFit/>
          </a:bodyPr>
          <a:lstStyle/>
          <a:p>
            <a:pPr algn="ctr" eaLnBrk="1" latinLnBrk="1" hangingPunct="1"/>
            <a:r>
              <a:rPr lang="en-US" altLang="zh-CN" sz="4265" b="1" dirty="0">
                <a:solidFill>
                  <a:srgbClr val="DE0000"/>
                </a:solidFill>
                <a:latin typeface="微软雅黑" panose="020B0503020204020204" pitchFamily="34" charset="-122"/>
                <a:ea typeface="微软雅黑" panose="020B0503020204020204" pitchFamily="34" charset="-122"/>
                <a:sym typeface="Kozuka Gothic Pr6N EL" pitchFamily="34" charset="-128"/>
              </a:rPr>
              <a:t>Thank You!</a:t>
            </a:r>
            <a:endParaRPr lang="en-US" altLang="zh-CN" sz="4265" b="1" dirty="0">
              <a:solidFill>
                <a:srgbClr val="DE0000"/>
              </a:solidFill>
              <a:latin typeface="微软雅黑" panose="020B0503020204020204" pitchFamily="34" charset="-122"/>
              <a:ea typeface="微软雅黑" panose="020B0503020204020204" pitchFamily="34" charset="-122"/>
              <a:sym typeface="Kozuka Gothic Pr6N EL" pitchFamily="34" charset="-128"/>
            </a:endParaRPr>
          </a:p>
        </p:txBody>
      </p:sp>
      <p:pic>
        <p:nvPicPr>
          <p:cNvPr id="2" name="钢琴曲-天空之城 - 钢琴 久石让 李家祥-伴奏纯音乐-128.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94712" y="1069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43255" y="851535"/>
            <a:ext cx="10915650" cy="2245360"/>
          </a:xfrm>
          <a:prstGeom prst="rect">
            <a:avLst/>
          </a:prstGeom>
          <a:noFill/>
          <a:ln w="9525">
            <a:noFill/>
          </a:ln>
        </p:spPr>
        <p:txBody>
          <a:bodyPr wrap="square">
            <a:spAutoFit/>
          </a:bodyPr>
          <a:lstStyle/>
          <a:p>
            <a:pPr marL="133985" indent="-133985"/>
            <a:r>
              <a:rPr lang="en-US" sz="2800" b="1">
                <a:solidFill>
                  <a:srgbClr val="1D41D5"/>
                </a:solidFill>
                <a:latin typeface="Times New Roman" panose="02020603050405020304" charset="0"/>
                <a:ea typeface="宋体" panose="02010600030101010101" pitchFamily="2" charset="-122"/>
              </a:rPr>
              <a:t>Group </a:t>
            </a:r>
            <a:r>
              <a:rPr lang="en-US" sz="2800" b="1">
                <a:solidFill>
                  <a:srgbClr val="1D41D5"/>
                </a:solidFill>
                <a:latin typeface="Times New Roman" panose="02020603050405020304" charset="0"/>
                <a:ea typeface="宋体" panose="02010600030101010101" pitchFamily="2" charset="-122"/>
                <a:hlinkClick r:id="rId1" action="ppaction://hlinksldjump"/>
              </a:rPr>
              <a:t>E</a:t>
            </a:r>
            <a:r>
              <a:rPr lang="en-US" sz="2800" b="1">
                <a:solidFill>
                  <a:srgbClr val="1D41D5"/>
                </a:solidFill>
                <a:latin typeface="Times New Roman" panose="02020603050405020304" charset="0"/>
                <a:ea typeface="宋体" panose="02010600030101010101" pitchFamily="2" charset="-122"/>
              </a:rPr>
              <a:t>: </a:t>
            </a:r>
            <a:endParaRPr lang="en-US" sz="2800" b="1">
              <a:solidFill>
                <a:srgbClr val="1D41D5"/>
              </a:solidFill>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1. Mother took a bite of the French toast and had chicken porridge,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    which </a:t>
            </a:r>
            <a:r>
              <a:rPr lang="en-US" sz="2800" b="1" u="sng">
                <a:latin typeface="Times New Roman" panose="02020603050405020304" charset="0"/>
                <a:ea typeface="宋体" panose="02010600030101010101" pitchFamily="2" charset="-122"/>
              </a:rPr>
              <a:t>warmed her stomach and her day.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rPr>
              <a:t>2. </a:t>
            </a:r>
            <a:r>
              <a:rPr lang="en-US" sz="2800" b="1">
                <a:latin typeface="Times New Roman" panose="02020603050405020304" charset="0"/>
                <a:ea typeface="宋体" panose="02010600030101010101" pitchFamily="2" charset="-122"/>
                <a:sym typeface="+mn-ea"/>
              </a:rPr>
              <a:t>The two dogs sniffed each other like old friends. The cute small </a:t>
            </a:r>
            <a:endParaRPr lang="en-US" sz="2800" b="1">
              <a:latin typeface="Times New Roman" panose="02020603050405020304" charset="0"/>
              <a:ea typeface="宋体" panose="02010600030101010101" pitchFamily="2" charset="-122"/>
            </a:endParaRPr>
          </a:p>
          <a:p>
            <a:pPr marL="133985" indent="-133985"/>
            <a:r>
              <a:rPr lang="en-US" sz="2800" b="1">
                <a:latin typeface="Times New Roman" panose="02020603050405020304" charset="0"/>
                <a:ea typeface="宋体" panose="02010600030101010101" pitchFamily="2" charset="-122"/>
                <a:sym typeface="+mn-ea"/>
              </a:rPr>
              <a:t>    creature </a:t>
            </a:r>
            <a:r>
              <a:rPr lang="en-US" sz="2800" b="1" u="sng">
                <a:latin typeface="Times New Roman" panose="02020603050405020304" charset="0"/>
                <a:ea typeface="宋体" panose="02010600030101010101" pitchFamily="2" charset="-122"/>
                <a:sym typeface="+mn-ea"/>
              </a:rPr>
              <a:t>touched Poppy’s paw and its soul.</a:t>
            </a:r>
            <a:r>
              <a:rPr lang="en-US" sz="2800" b="1">
                <a:latin typeface="Times New Roman" panose="02020603050405020304" charset="0"/>
                <a:ea typeface="宋体" panose="02010600030101010101" pitchFamily="2" charset="-122"/>
                <a:sym typeface="+mn-ea"/>
              </a:rPr>
              <a:t> </a:t>
            </a:r>
            <a:endParaRPr lang="en-US" altLang="en-US" sz="2800" b="1">
              <a:latin typeface="Times New Roman" panose="02020603050405020304" charset="0"/>
              <a:ea typeface="宋体" panose="02010600030101010101" pitchFamily="2" charset="-122"/>
            </a:endParaRPr>
          </a:p>
        </p:txBody>
      </p:sp>
      <p:sp>
        <p:nvSpPr>
          <p:cNvPr id="10" name="文本框 9"/>
          <p:cNvSpPr txBox="1"/>
          <p:nvPr>
            <p:custDataLst>
              <p:tags r:id="rId2"/>
            </p:custDataLst>
          </p:nvPr>
        </p:nvSpPr>
        <p:spPr>
          <a:xfrm>
            <a:off x="2074545" y="1728470"/>
            <a:ext cx="125793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warm</a:t>
            </a:r>
            <a:endParaRPr lang="en-US" altLang="zh-CN" sz="2600" b="1" dirty="0">
              <a:solidFill>
                <a:schemeClr val="tx1"/>
              </a:solidFill>
              <a:latin typeface="Times New Roman" panose="02020603050405020304" charset="0"/>
              <a:cs typeface="Times New Roman" panose="02020603050405020304" charset="0"/>
            </a:endParaRPr>
          </a:p>
        </p:txBody>
      </p:sp>
      <p:sp>
        <p:nvSpPr>
          <p:cNvPr id="11" name="文本框 10"/>
          <p:cNvSpPr txBox="1"/>
          <p:nvPr>
            <p:custDataLst>
              <p:tags r:id="rId3"/>
            </p:custDataLst>
          </p:nvPr>
        </p:nvSpPr>
        <p:spPr>
          <a:xfrm>
            <a:off x="3989070" y="1728470"/>
            <a:ext cx="138811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stomach</a:t>
            </a:r>
            <a:endParaRPr lang="en-US" altLang="zh-CN" sz="2600" b="1" dirty="0">
              <a:solidFill>
                <a:srgbClr val="1D41D5"/>
              </a:solidFill>
              <a:latin typeface="Times New Roman" panose="02020603050405020304" charset="0"/>
              <a:cs typeface="Times New Roman" panose="02020603050405020304" charset="0"/>
            </a:endParaRPr>
          </a:p>
        </p:txBody>
      </p:sp>
      <p:sp>
        <p:nvSpPr>
          <p:cNvPr id="13" name="文本框 12"/>
          <p:cNvSpPr txBox="1"/>
          <p:nvPr>
            <p:custDataLst>
              <p:tags r:id="rId4"/>
            </p:custDataLst>
          </p:nvPr>
        </p:nvSpPr>
        <p:spPr>
          <a:xfrm>
            <a:off x="6479540" y="1728470"/>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day</a:t>
            </a:r>
            <a:endParaRPr lang="en-US" altLang="zh-CN" sz="2600" b="1" dirty="0">
              <a:solidFill>
                <a:srgbClr val="1D41D5"/>
              </a:solidFill>
              <a:latin typeface="Times New Roman" panose="02020603050405020304" charset="0"/>
              <a:cs typeface="Times New Roman" panose="02020603050405020304" charset="0"/>
            </a:endParaRPr>
          </a:p>
        </p:txBody>
      </p:sp>
      <p:sp>
        <p:nvSpPr>
          <p:cNvPr id="14" name="文本框 13"/>
          <p:cNvSpPr txBox="1"/>
          <p:nvPr>
            <p:custDataLst>
              <p:tags r:id="rId5"/>
            </p:custDataLst>
          </p:nvPr>
        </p:nvSpPr>
        <p:spPr>
          <a:xfrm>
            <a:off x="2451735" y="2605405"/>
            <a:ext cx="120396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  touch</a:t>
            </a:r>
            <a:endParaRPr lang="en-US" altLang="zh-CN" sz="2600" b="1" dirty="0">
              <a:solidFill>
                <a:schemeClr val="tx1"/>
              </a:solidFill>
              <a:latin typeface="Times New Roman" panose="02020603050405020304" charset="0"/>
              <a:cs typeface="Times New Roman" panose="02020603050405020304" charset="0"/>
            </a:endParaRPr>
          </a:p>
        </p:txBody>
      </p:sp>
      <p:sp>
        <p:nvSpPr>
          <p:cNvPr id="15" name="文本框 14"/>
          <p:cNvSpPr txBox="1"/>
          <p:nvPr>
            <p:custDataLst>
              <p:tags r:id="rId6"/>
            </p:custDataLst>
          </p:nvPr>
        </p:nvSpPr>
        <p:spPr>
          <a:xfrm>
            <a:off x="4969510"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paw</a:t>
            </a:r>
            <a:endParaRPr lang="en-US" altLang="zh-CN" sz="2600" b="1" dirty="0">
              <a:solidFill>
                <a:srgbClr val="1D41D5"/>
              </a:solidFill>
              <a:latin typeface="Times New Roman" panose="02020603050405020304" charset="0"/>
              <a:cs typeface="Times New Roman" panose="02020603050405020304" charset="0"/>
            </a:endParaRPr>
          </a:p>
        </p:txBody>
      </p:sp>
      <p:sp>
        <p:nvSpPr>
          <p:cNvPr id="16" name="文本框 15"/>
          <p:cNvSpPr txBox="1"/>
          <p:nvPr>
            <p:custDataLst>
              <p:tags r:id="rId7"/>
            </p:custDataLst>
          </p:nvPr>
        </p:nvSpPr>
        <p:spPr>
          <a:xfrm>
            <a:off x="6816725" y="2605405"/>
            <a:ext cx="781050" cy="491490"/>
          </a:xfrm>
          <a:prstGeom prst="rect">
            <a:avLst/>
          </a:prstGeom>
          <a:solidFill>
            <a:schemeClr val="accent2">
              <a:lumMod val="40000"/>
              <a:lumOff val="60000"/>
            </a:schemeClr>
          </a:solidFill>
        </p:spPr>
        <p:txBody>
          <a:bodyPr wrap="square" rtlCol="0">
            <a:spAutoFit/>
          </a:bodyPr>
          <a:lstStyle/>
          <a:p>
            <a:r>
              <a:rPr lang="en-US" altLang="zh-CN" sz="2600" b="1" dirty="0">
                <a:solidFill>
                  <a:srgbClr val="1D41D5"/>
                </a:solidFill>
                <a:latin typeface="Times New Roman" panose="02020603050405020304" charset="0"/>
                <a:cs typeface="Times New Roman" panose="02020603050405020304" charset="0"/>
              </a:rPr>
              <a:t>soul</a:t>
            </a:r>
            <a:endParaRPr lang="en-US" altLang="zh-CN" sz="2600" b="1" dirty="0">
              <a:solidFill>
                <a:srgbClr val="1D41D5"/>
              </a:solidFill>
              <a:latin typeface="Times New Roman" panose="02020603050405020304" charset="0"/>
              <a:cs typeface="Times New Roman" panose="02020603050405020304" charset="0"/>
            </a:endParaRPr>
          </a:p>
        </p:txBody>
      </p:sp>
      <p:sp>
        <p:nvSpPr>
          <p:cNvPr id="17" name="文本框 16"/>
          <p:cNvSpPr txBox="1"/>
          <p:nvPr/>
        </p:nvSpPr>
        <p:spPr>
          <a:xfrm>
            <a:off x="643255" y="3096895"/>
            <a:ext cx="10179685" cy="1814830"/>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ears and his courage, and inched towards the box, tail wagging.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earning a bag of coins and confidence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2" name="文本框 21"/>
          <p:cNvSpPr txBox="1"/>
          <p:nvPr/>
        </p:nvSpPr>
        <p:spPr>
          <a:xfrm>
            <a:off x="3924935" y="267970"/>
            <a:ext cx="3711575"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sym typeface="+mn-ea"/>
              </a:rPr>
              <a:t>Zeugma (</a:t>
            </a:r>
            <a:r>
              <a:rPr lang="zh-CN" altLang="en-US" sz="3200" b="1" dirty="0">
                <a:solidFill>
                  <a:srgbClr val="C00000"/>
                </a:solidFill>
                <a:latin typeface="Times New Roman" panose="02020603050405020304" charset="0"/>
                <a:cs typeface="Times New Roman" panose="02020603050405020304" charset="0"/>
                <a:sym typeface="+mn-ea"/>
              </a:rPr>
              <a:t>轭式修辞</a:t>
            </a:r>
            <a:r>
              <a:rPr lang="en-US" altLang="zh-CN" sz="3200" b="1" dirty="0">
                <a:solidFill>
                  <a:srgbClr val="C00000"/>
                </a:solidFill>
                <a:latin typeface="Times New Roman" panose="02020603050405020304" charset="0"/>
                <a:cs typeface="Times New Roman" panose="02020603050405020304" charset="0"/>
                <a:sym typeface="+mn-ea"/>
              </a:rPr>
              <a:t>)</a:t>
            </a:r>
            <a:endParaRPr lang="en-US" altLang="zh-CN" sz="3200" b="1" dirty="0">
              <a:latin typeface="Times New Roman" panose="02020603050405020304" charset="0"/>
              <a:cs typeface="Times New Roman" panose="02020603050405020304" charset="0"/>
            </a:endParaRPr>
          </a:p>
        </p:txBody>
      </p:sp>
      <p:sp>
        <p:nvSpPr>
          <p:cNvPr id="23" name="文本框 22"/>
          <p:cNvSpPr txBox="1"/>
          <p:nvPr>
            <p:custDataLst>
              <p:tags r:id="rId8"/>
            </p:custDataLst>
          </p:nvPr>
        </p:nvSpPr>
        <p:spPr>
          <a:xfrm>
            <a:off x="643255" y="3096895"/>
            <a:ext cx="10247630"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3. Unprepared and startled as he was, Poppy finally</a:t>
            </a:r>
            <a:r>
              <a:rPr lang="en-US" altLang="zh-CN" sz="2800" b="1" dirty="0">
                <a:solidFill>
                  <a:srgbClr val="1D41D5"/>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picked up his </a:t>
            </a:r>
            <a:endPar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    ears </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and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his courage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and inched towards the box, tail wagging.</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
        <p:nvSpPr>
          <p:cNvPr id="25" name="文本框 24"/>
          <p:cNvSpPr txBox="1"/>
          <p:nvPr>
            <p:custDataLst>
              <p:tags r:id="rId9"/>
            </p:custDataLst>
          </p:nvPr>
        </p:nvSpPr>
        <p:spPr>
          <a:xfrm>
            <a:off x="643255" y="3958590"/>
            <a:ext cx="9694545" cy="953135"/>
          </a:xfrm>
          <a:prstGeom prst="rect">
            <a:avLst/>
          </a:prstGeom>
          <a:noFill/>
        </p:spPr>
        <p:txBody>
          <a:bodyPr wrap="square" rtlCol="0" anchor="t">
            <a:spAutoFit/>
          </a:bodyPr>
          <a:lstStyle/>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4. With all the popcorn sold out, Bernard went home happily,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a:p>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t>
            </a:r>
            <a:r>
              <a:rPr lang="en-US" altLang="zh-CN" sz="2800" b="1"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earning a bag of coins and confidence</a:t>
            </a:r>
            <a:r>
              <a:rPr lang="en-US" altLang="zh-CN" sz="2800" b="1" dirty="0">
                <a:latin typeface="Times New Roman" panose="02020603050405020304" charset="0"/>
                <a:ea typeface="微软雅黑" panose="020B0503020204020204" pitchFamily="34" charset="-122"/>
                <a:cs typeface="Times New Roman" panose="02020603050405020304" charset="0"/>
                <a:sym typeface="+mn-ea"/>
              </a:rPr>
              <a:t> as well. </a:t>
            </a:r>
            <a:endParaRPr lang="en-US" altLang="zh-CN" sz="2800" b="1" dirty="0">
              <a:latin typeface="Times New Roman" panose="02020603050405020304" charset="0"/>
              <a:ea typeface="微软雅黑" panose="020B0503020204020204" pitchFamily="34"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linds(horizont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3" grpId="0" bldLvl="0" animBg="1"/>
      <p:bldP spid="14" grpId="0" bldLvl="0" animBg="1"/>
      <p:bldP spid="15" grpId="0" bldLvl="0" animBg="1"/>
      <p:bldP spid="16" grpId="0" bldLvl="0" animBg="1"/>
      <p:bldP spid="17" grpId="0"/>
      <p:bldP spid="22"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그림 3"/>
          <p:cNvPicPr>
            <a:picLocks noChangeAspect="1" noChangeArrowheads="1"/>
          </p:cNvPicPr>
          <p:nvPr>
            <p:custDataLst>
              <p:tags r:id="rId1"/>
            </p:custDataLst>
          </p:nvPr>
        </p:nvPicPr>
        <p:blipFill rotWithShape="1">
          <a:blip r:embed="rId2">
            <a:extLst>
              <a:ext uri="{28A0092B-C50C-407E-A947-70E740481C1C}">
                <a14:useLocalDpi xmlns:a14="http://schemas.microsoft.com/office/drawing/2010/main" val="0"/>
              </a:ext>
            </a:extLst>
          </a:blip>
          <a:srcRect t="12252" b="6073"/>
          <a:stretch>
            <a:fillRect/>
          </a:stretch>
        </p:blipFill>
        <p:spPr bwMode="auto">
          <a:xfrm>
            <a:off x="-1" y="0"/>
            <a:ext cx="12192001" cy="664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钢琴曲-天空之城 - 钢琴 久石让 李家祥-伴奏纯音乐-128.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94712" y="106925"/>
            <a:ext cx="609600" cy="609600"/>
          </a:xfrm>
          <a:prstGeom prst="rect">
            <a:avLst/>
          </a:prstGeom>
        </p:spPr>
      </p:pic>
      <p:sp>
        <p:nvSpPr>
          <p:cNvPr id="3" name="文本框 2"/>
          <p:cNvSpPr txBox="1"/>
          <p:nvPr>
            <p:custDataLst>
              <p:tags r:id="rId6"/>
            </p:custDataLst>
          </p:nvPr>
        </p:nvSpPr>
        <p:spPr>
          <a:xfrm>
            <a:off x="914400" y="4312285"/>
            <a:ext cx="9636760" cy="829945"/>
          </a:xfrm>
          <a:prstGeom prst="rect">
            <a:avLst/>
          </a:prstGeom>
          <a:noFill/>
          <a:ln w="28575">
            <a:solidFill>
              <a:srgbClr val="1D41D5"/>
            </a:solidFill>
            <a:prstDash val="dashDot"/>
          </a:ln>
        </p:spPr>
        <p:txBody>
          <a:bodyPr wrap="square" rtlCol="0">
            <a:spAutoFit/>
          </a:bodyPr>
          <a:lstStyle/>
          <a:p>
            <a:r>
              <a:rPr lang="en-US" altLang="zh-CN" sz="4800">
                <a:latin typeface="Arial" panose="020B0604020202020204" pitchFamily="34" charset="0"/>
                <a:cs typeface="Arial" panose="020B0604020202020204" pitchFamily="34" charset="0"/>
              </a:rPr>
              <a:t> </a:t>
            </a:r>
            <a:r>
              <a:rPr lang="en-US" altLang="zh-CN" sz="4800">
                <a:solidFill>
                  <a:schemeClr val="tx1"/>
                </a:solidFill>
                <a:latin typeface="Arial" panose="020B0604020202020204" pitchFamily="34" charset="0"/>
                <a:cs typeface="Arial" panose="020B0604020202020204" pitchFamily="34" charset="0"/>
              </a:rPr>
              <a:t>Rhetorical Devices &amp; Vocabulary</a:t>
            </a:r>
            <a:endParaRPr lang="en-US" altLang="zh-CN" sz="4800">
              <a:solidFill>
                <a:schemeClr val="tx1"/>
              </a:solidFill>
              <a:latin typeface="Arial" panose="020B0604020202020204" pitchFamily="34" charset="0"/>
              <a:cs typeface="Arial" panose="020B0604020202020204" pitchFamily="34" charset="0"/>
            </a:endParaRPr>
          </a:p>
        </p:txBody>
      </p:sp>
      <p:sp>
        <p:nvSpPr>
          <p:cNvPr id="4" name="文本框 3"/>
          <p:cNvSpPr txBox="1"/>
          <p:nvPr/>
        </p:nvSpPr>
        <p:spPr>
          <a:xfrm>
            <a:off x="6344285" y="5594350"/>
            <a:ext cx="4926965" cy="521970"/>
          </a:xfrm>
          <a:prstGeom prst="rect">
            <a:avLst/>
          </a:prstGeom>
          <a:noFill/>
        </p:spPr>
        <p:txBody>
          <a:bodyPr wrap="square" rtlCol="0">
            <a:spAutoFit/>
          </a:bodyPr>
          <a:lstStyle/>
          <a:p>
            <a:r>
              <a:rPr lang="zh-CN" altLang="en-US" sz="2800" b="1" dirty="0">
                <a:latin typeface="Times New Roman" panose="02020603050405020304" charset="0"/>
                <a:cs typeface="Times New Roman" panose="02020603050405020304" charset="0"/>
              </a:rPr>
              <a:t>浙江省临安中学     王瑛</a:t>
            </a:r>
            <a:endParaRPr lang="en-US" altLang="zh-CN" sz="2800" dirty="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8c6b5ae645cd36cc0984ff6e5e1a31a.jpeg"/>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527685" y="272415"/>
            <a:ext cx="4705985" cy="2985770"/>
          </a:xfrm>
          <a:prstGeom prst="rect">
            <a:avLst/>
          </a:prstGeom>
        </p:spPr>
      </p:pic>
      <p:sp>
        <p:nvSpPr>
          <p:cNvPr id="6" name="文本框 5"/>
          <p:cNvSpPr txBox="1"/>
          <p:nvPr/>
        </p:nvSpPr>
        <p:spPr>
          <a:xfrm>
            <a:off x="527685" y="3613785"/>
            <a:ext cx="5154930" cy="645160"/>
          </a:xfrm>
          <a:prstGeom prst="rect">
            <a:avLst/>
          </a:prstGeom>
          <a:noFill/>
        </p:spPr>
        <p:txBody>
          <a:bodyPr wrap="square" rtlCol="0">
            <a:spAutoFit/>
          </a:bodyPr>
          <a:lstStyle/>
          <a:p>
            <a:r>
              <a:rPr kumimoji="1" lang="en-US" altLang="zh-CN" sz="3600" b="1" dirty="0">
                <a:latin typeface="Arial" panose="020B0604020202020204" pitchFamily="34" charset="0"/>
                <a:cs typeface="Arial" panose="020B0604020202020204" pitchFamily="34" charset="0"/>
              </a:rPr>
              <a:t>delight</a:t>
            </a:r>
            <a:r>
              <a:rPr kumimoji="1" lang="en-US" altLang="zh-CN" sz="3600" b="1" dirty="0">
                <a:solidFill>
                  <a:srgbClr val="FF0000"/>
                </a:solidFill>
                <a:latin typeface="Arial" panose="020B0604020202020204" pitchFamily="34" charset="0"/>
                <a:cs typeface="Arial" panose="020B0604020202020204" pitchFamily="34" charset="0"/>
              </a:rPr>
              <a:t>ed</a:t>
            </a:r>
            <a:r>
              <a:rPr kumimoji="1" lang="en-US" altLang="zh-CN" sz="3600" b="1" dirty="0">
                <a:solidFill>
                  <a:schemeClr val="tx1"/>
                </a:solidFill>
                <a:latin typeface="Arial" panose="020B0604020202020204" pitchFamily="34" charset="0"/>
                <a:cs typeface="Arial" panose="020B0604020202020204" pitchFamily="34" charset="0"/>
              </a:rPr>
              <a:t>;</a:t>
            </a:r>
            <a:r>
              <a:rPr kumimoji="1" lang="en-US" altLang="zh-CN" sz="3600" b="1" dirty="0">
                <a:latin typeface="Arial" panose="020B0604020202020204" pitchFamily="34" charset="0"/>
                <a:cs typeface="Arial" panose="020B0604020202020204" pitchFamily="34" charset="0"/>
              </a:rPr>
              <a:t> touch</a:t>
            </a:r>
            <a:r>
              <a:rPr kumimoji="1" lang="en-US" altLang="zh-CN" sz="3600" b="1" dirty="0">
                <a:solidFill>
                  <a:srgbClr val="FF0000"/>
                </a:solidFill>
                <a:latin typeface="Arial" panose="020B0604020202020204" pitchFamily="34" charset="0"/>
                <a:cs typeface="Arial" panose="020B0604020202020204" pitchFamily="34" charset="0"/>
              </a:rPr>
              <a:t>ed</a:t>
            </a:r>
            <a:r>
              <a:rPr kumimoji="1" lang="en-US" altLang="zh-CN" sz="3600" b="1" dirty="0">
                <a:latin typeface="Arial" panose="020B0604020202020204" pitchFamily="34" charset="0"/>
                <a:cs typeface="Arial" panose="020B0604020202020204" pitchFamily="34" charset="0"/>
              </a:rPr>
              <a:t>  </a:t>
            </a:r>
            <a:endParaRPr kumimoji="1" lang="zh-CN" altLang="en-US" sz="3600" b="1" dirty="0">
              <a:latin typeface="Arial" panose="020B0604020202020204" pitchFamily="34" charset="0"/>
              <a:cs typeface="Arial" panose="020B0604020202020204" pitchFamily="34" charset="0"/>
            </a:endParaRPr>
          </a:p>
        </p:txBody>
      </p:sp>
      <p:sp>
        <p:nvSpPr>
          <p:cNvPr id="7" name="文本框 6"/>
          <p:cNvSpPr txBox="1"/>
          <p:nvPr/>
        </p:nvSpPr>
        <p:spPr>
          <a:xfrm>
            <a:off x="1259840" y="4358005"/>
            <a:ext cx="3623945" cy="645160"/>
          </a:xfrm>
          <a:prstGeom prst="rect">
            <a:avLst/>
          </a:prstGeom>
          <a:noFill/>
        </p:spPr>
        <p:txBody>
          <a:bodyPr wrap="square" rtlCol="0">
            <a:spAutoFit/>
          </a:bodyPr>
          <a:lstStyle/>
          <a:p>
            <a:r>
              <a:rPr kumimoji="1" lang="en-US" altLang="zh-CN" sz="3600" b="1" dirty="0">
                <a:solidFill>
                  <a:srgbClr val="FF0000"/>
                </a:solidFill>
                <a:latin typeface="Arial" panose="020B0604020202020204" pitchFamily="34" charset="0"/>
                <a:cs typeface="Arial" panose="020B0604020202020204" pitchFamily="34" charset="0"/>
              </a:rPr>
              <a:t>m</a:t>
            </a:r>
            <a:r>
              <a:rPr kumimoji="1" lang="en-US" altLang="zh-CN" sz="3600" b="1" dirty="0">
                <a:solidFill>
                  <a:schemeClr val="tx1"/>
                </a:solidFill>
                <a:latin typeface="Arial" panose="020B0604020202020204" pitchFamily="34" charset="0"/>
                <a:cs typeface="Arial" panose="020B0604020202020204" pitchFamily="34" charset="0"/>
              </a:rPr>
              <a:t>erry;</a:t>
            </a:r>
            <a:r>
              <a:rPr kumimoji="1" lang="en-US" altLang="zh-CN" sz="3600" b="1" dirty="0">
                <a:solidFill>
                  <a:srgbClr val="FF0000"/>
                </a:solidFill>
                <a:latin typeface="Arial" panose="020B0604020202020204" pitchFamily="34" charset="0"/>
                <a:cs typeface="Arial" panose="020B0604020202020204" pitchFamily="34" charset="0"/>
              </a:rPr>
              <a:t> m</a:t>
            </a:r>
            <a:r>
              <a:rPr kumimoji="1" lang="en-US" altLang="zh-CN" sz="3600" b="1" dirty="0">
                <a:solidFill>
                  <a:schemeClr val="tx1"/>
                </a:solidFill>
                <a:latin typeface="Arial" panose="020B0604020202020204" pitchFamily="34" charset="0"/>
                <a:cs typeface="Arial" panose="020B0604020202020204" pitchFamily="34" charset="0"/>
              </a:rPr>
              <a:t>oving</a:t>
            </a:r>
            <a:endParaRPr kumimoji="1" lang="en-US" altLang="zh-CN" sz="3600" b="1" dirty="0">
              <a:solidFill>
                <a:schemeClr val="tx1"/>
              </a:solidFill>
              <a:latin typeface="Arial" panose="020B0604020202020204" pitchFamily="34" charset="0"/>
              <a:cs typeface="Arial" panose="020B0604020202020204" pitchFamily="34" charset="0"/>
            </a:endParaRPr>
          </a:p>
        </p:txBody>
      </p:sp>
      <p:sp>
        <p:nvSpPr>
          <p:cNvPr id="12" name="文本框 11"/>
          <p:cNvSpPr txBox="1"/>
          <p:nvPr/>
        </p:nvSpPr>
        <p:spPr>
          <a:xfrm>
            <a:off x="527685" y="5102225"/>
            <a:ext cx="5327650" cy="645160"/>
          </a:xfrm>
          <a:prstGeom prst="rect">
            <a:avLst/>
          </a:prstGeom>
          <a:noFill/>
        </p:spPr>
        <p:txBody>
          <a:bodyPr wrap="square" rtlCol="0">
            <a:spAutoFit/>
          </a:bodyPr>
          <a:lstStyle/>
          <a:p>
            <a:r>
              <a:rPr kumimoji="1" lang="en-US" altLang="zh-CN" sz="3600" b="1" dirty="0">
                <a:solidFill>
                  <a:srgbClr val="FF0000"/>
                </a:solidFill>
                <a:latin typeface="Arial" panose="020B0604020202020204" pitchFamily="34" charset="0"/>
                <a:cs typeface="Arial" panose="020B0604020202020204" pitchFamily="34" charset="0"/>
              </a:rPr>
              <a:t>warm </a:t>
            </a:r>
            <a:r>
              <a:rPr kumimoji="1" lang="en-US" altLang="zh-CN" sz="3600" b="1" dirty="0">
                <a:solidFill>
                  <a:schemeClr val="tx1"/>
                </a:solidFill>
                <a:latin typeface="Arial" panose="020B0604020202020204" pitchFamily="34" charset="0"/>
                <a:cs typeface="Arial" panose="020B0604020202020204" pitchFamily="34" charset="0"/>
              </a:rPr>
              <a:t>my</a:t>
            </a:r>
            <a:r>
              <a:rPr kumimoji="1" lang="en-US" altLang="zh-CN" sz="3600" b="1" dirty="0">
                <a:latin typeface="Arial" panose="020B0604020202020204" pitchFamily="34" charset="0"/>
                <a:cs typeface="Arial" panose="020B0604020202020204" pitchFamily="34" charset="0"/>
              </a:rPr>
              <a:t> </a:t>
            </a:r>
            <a:r>
              <a:rPr kumimoji="1" lang="en-US" altLang="zh-CN" sz="3600" b="1" dirty="0">
                <a:solidFill>
                  <a:srgbClr val="FF0000"/>
                </a:solidFill>
                <a:latin typeface="Arial" panose="020B0604020202020204" pitchFamily="34" charset="0"/>
                <a:cs typeface="Arial" panose="020B0604020202020204" pitchFamily="34" charset="0"/>
              </a:rPr>
              <a:t>heart </a:t>
            </a:r>
            <a:r>
              <a:rPr kumimoji="1" lang="en-US" altLang="zh-CN" sz="3600" b="1" dirty="0">
                <a:solidFill>
                  <a:schemeClr val="tx1"/>
                </a:solidFill>
                <a:latin typeface="Arial" panose="020B0604020202020204" pitchFamily="34" charset="0"/>
                <a:cs typeface="Arial" panose="020B0604020202020204" pitchFamily="34" charset="0"/>
              </a:rPr>
              <a:t>and</a:t>
            </a:r>
            <a:r>
              <a:rPr kumimoji="1" lang="en-US" altLang="zh-CN" sz="3600" b="1" dirty="0">
                <a:solidFill>
                  <a:srgbClr val="FF0000"/>
                </a:solidFill>
                <a:latin typeface="Arial" panose="020B0604020202020204" pitchFamily="34" charset="0"/>
                <a:cs typeface="Arial" panose="020B0604020202020204" pitchFamily="34" charset="0"/>
              </a:rPr>
              <a:t> day</a:t>
            </a:r>
            <a:endParaRPr kumimoji="1" lang="zh-CN" altLang="en-US" sz="3600" b="1" dirty="0">
              <a:solidFill>
                <a:srgbClr val="FF0000"/>
              </a:solidFill>
              <a:latin typeface="Arial" panose="020B0604020202020204" pitchFamily="34" charset="0"/>
              <a:cs typeface="Arial" panose="020B0604020202020204" pitchFamily="34" charset="0"/>
            </a:endParaRPr>
          </a:p>
        </p:txBody>
      </p:sp>
      <p:pic>
        <p:nvPicPr>
          <p:cNvPr id="3" name="图片 2" descr="11"/>
          <p:cNvPicPr>
            <a:picLocks noChangeAspect="1"/>
          </p:cNvPicPr>
          <p:nvPr/>
        </p:nvPicPr>
        <p:blipFill>
          <a:blip r:embed="rId3"/>
          <a:stretch>
            <a:fillRect/>
          </a:stretch>
        </p:blipFill>
        <p:spPr>
          <a:xfrm>
            <a:off x="5233670" y="1591310"/>
            <a:ext cx="3985260" cy="3272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流程图: 终止 7"/>
          <p:cNvSpPr/>
          <p:nvPr/>
        </p:nvSpPr>
        <p:spPr>
          <a:xfrm>
            <a:off x="3230880" y="649605"/>
            <a:ext cx="1266825"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流程图: 终止 1"/>
          <p:cNvSpPr/>
          <p:nvPr/>
        </p:nvSpPr>
        <p:spPr>
          <a:xfrm>
            <a:off x="276225" y="2226945"/>
            <a:ext cx="2023110" cy="1999615"/>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373755" y="694055"/>
            <a:ext cx="1025525"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-ed</a:t>
            </a:r>
            <a:endParaRPr lang="en-US" altLang="zh-CN" sz="4400">
              <a:solidFill>
                <a:srgbClr val="FF0000"/>
              </a:solidFill>
              <a:latin typeface="Arial" panose="020B0604020202020204" pitchFamily="34" charset="0"/>
              <a:cs typeface="Arial" panose="020B0604020202020204" pitchFamily="34" charset="0"/>
            </a:endParaRPr>
          </a:p>
        </p:txBody>
      </p:sp>
      <p:sp>
        <p:nvSpPr>
          <p:cNvPr id="4" name="左大括号 3"/>
          <p:cNvSpPr/>
          <p:nvPr/>
        </p:nvSpPr>
        <p:spPr>
          <a:xfrm>
            <a:off x="2299970" y="1108710"/>
            <a:ext cx="852805" cy="443865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0" name="曲线连接符 9"/>
          <p:cNvCxnSpPr/>
          <p:nvPr/>
        </p:nvCxnSpPr>
        <p:spPr>
          <a:xfrm flipV="1">
            <a:off x="4513580" y="274955"/>
            <a:ext cx="1073785" cy="767080"/>
          </a:xfrm>
          <a:prstGeom prst="curvedConnector3">
            <a:avLst>
              <a:gd name="adj1" fmla="val 50030"/>
            </a:avLst>
          </a:prstGeom>
          <a:ln w="19050"/>
        </p:spPr>
        <p:style>
          <a:lnRef idx="1">
            <a:schemeClr val="accent1"/>
          </a:lnRef>
          <a:fillRef idx="0">
            <a:schemeClr val="accent1"/>
          </a:fillRef>
          <a:effectRef idx="0">
            <a:schemeClr val="accent1"/>
          </a:effectRef>
          <a:fontRef idx="minor">
            <a:schemeClr val="tx1"/>
          </a:fontRef>
        </p:style>
      </p:cxnSp>
      <p:cxnSp>
        <p:nvCxnSpPr>
          <p:cNvPr id="12" name="曲线连接符 11"/>
          <p:cNvCxnSpPr>
            <a:stCxn id="8" idx="3"/>
          </p:cNvCxnSpPr>
          <p:nvPr/>
        </p:nvCxnSpPr>
        <p:spPr>
          <a:xfrm flipV="1">
            <a:off x="4497705" y="888365"/>
            <a:ext cx="1079500" cy="216535"/>
          </a:xfrm>
          <a:prstGeom prst="curved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4" name="曲线连接符 13"/>
          <p:cNvCxnSpPr/>
          <p:nvPr/>
        </p:nvCxnSpPr>
        <p:spPr>
          <a:xfrm>
            <a:off x="4542155" y="1147445"/>
            <a:ext cx="1025525" cy="450215"/>
          </a:xfrm>
          <a:prstGeom prst="curvedConnector3">
            <a:avLst>
              <a:gd name="adj1" fmla="val 50031"/>
            </a:avLst>
          </a:prstGeom>
          <a:ln w="19050"/>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5641975" y="121920"/>
            <a:ext cx="1960245" cy="548005"/>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delight</a:t>
            </a:r>
            <a:r>
              <a:rPr lang="en-US" altLang="zh-CN" sz="2800" b="1">
                <a:solidFill>
                  <a:srgbClr val="FF0000"/>
                </a:solidFill>
                <a:latin typeface="Arial" panose="020B0604020202020204" pitchFamily="34" charset="0"/>
                <a:cs typeface="Arial" panose="020B0604020202020204" pitchFamily="34" charset="0"/>
              </a:rPr>
              <a:t>ed</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19" name="文本框 18"/>
          <p:cNvSpPr txBox="1"/>
          <p:nvPr/>
        </p:nvSpPr>
        <p:spPr>
          <a:xfrm>
            <a:off x="5659120" y="787400"/>
            <a:ext cx="1934845" cy="561975"/>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touch</a:t>
            </a:r>
            <a:r>
              <a:rPr lang="en-US" altLang="zh-CN" sz="2800" b="1">
                <a:solidFill>
                  <a:srgbClr val="FF0000"/>
                </a:solidFill>
                <a:latin typeface="Arial" panose="020B0604020202020204" pitchFamily="34" charset="0"/>
                <a:cs typeface="Arial" panose="020B0604020202020204" pitchFamily="34" charset="0"/>
              </a:rPr>
              <a:t>ed</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21" name="文本框 20"/>
          <p:cNvSpPr txBox="1"/>
          <p:nvPr/>
        </p:nvSpPr>
        <p:spPr>
          <a:xfrm>
            <a:off x="5659120" y="1446530"/>
            <a:ext cx="1927860" cy="510540"/>
          </a:xfrm>
          <a:prstGeom prst="rect">
            <a:avLst/>
          </a:prstGeom>
          <a:noFill/>
          <a:ln w="19050">
            <a:solidFill>
              <a:srgbClr val="FF0000"/>
            </a:solidFill>
          </a:ln>
        </p:spPr>
        <p:txBody>
          <a:bodyPr wrap="square" rtlCol="0">
            <a:noAutofit/>
          </a:bodyPr>
          <a:lstStyle/>
          <a:p>
            <a:r>
              <a:rPr lang="en-US" altLang="zh-CN" sz="3600" b="1" dirty="0">
                <a:latin typeface="Arial" panose="020B0604020202020204" pitchFamily="34" charset="0"/>
                <a:cs typeface="Arial" panose="020B0604020202020204" pitchFamily="34" charset="0"/>
              </a:rPr>
              <a:t>......</a:t>
            </a:r>
            <a:r>
              <a:rPr lang="en-US" altLang="zh-CN" sz="3200" dirty="0">
                <a:latin typeface="Arial" panose="020B0604020202020204" pitchFamily="34" charset="0"/>
                <a:cs typeface="Arial" panose="020B0604020202020204" pitchFamily="34" charset="0"/>
              </a:rPr>
              <a:t> </a:t>
            </a:r>
            <a:endParaRPr lang="en-US" altLang="zh-CN" sz="3200" dirty="0">
              <a:latin typeface="Arial" panose="020B0604020202020204" pitchFamily="34" charset="0"/>
              <a:cs typeface="Arial" panose="020B0604020202020204" pitchFamily="34" charset="0"/>
            </a:endParaRPr>
          </a:p>
        </p:txBody>
      </p:sp>
      <p:cxnSp>
        <p:nvCxnSpPr>
          <p:cNvPr id="24" name="直接连接符 23"/>
          <p:cNvCxnSpPr/>
          <p:nvPr/>
        </p:nvCxnSpPr>
        <p:spPr>
          <a:xfrm flipV="1">
            <a:off x="2759710" y="3322955"/>
            <a:ext cx="622935" cy="95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流程图: 终止 22"/>
          <p:cNvSpPr/>
          <p:nvPr/>
        </p:nvSpPr>
        <p:spPr>
          <a:xfrm>
            <a:off x="3296285" y="2828925"/>
            <a:ext cx="1266825"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3394075" y="2900045"/>
            <a:ext cx="1103630"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th-</a:t>
            </a:r>
            <a:endParaRPr lang="en-US" altLang="zh-CN" sz="4400">
              <a:solidFill>
                <a:srgbClr val="FF0000"/>
              </a:solidFill>
              <a:latin typeface="Arial" panose="020B0604020202020204" pitchFamily="34" charset="0"/>
              <a:cs typeface="Arial" panose="020B0604020202020204" pitchFamily="34" charset="0"/>
            </a:endParaRPr>
          </a:p>
        </p:txBody>
      </p:sp>
      <p:cxnSp>
        <p:nvCxnSpPr>
          <p:cNvPr id="25" name="曲线连接符 24"/>
          <p:cNvCxnSpPr/>
          <p:nvPr/>
        </p:nvCxnSpPr>
        <p:spPr>
          <a:xfrm flipV="1">
            <a:off x="4555490" y="2670810"/>
            <a:ext cx="983615" cy="652145"/>
          </a:xfrm>
          <a:prstGeom prst="curvedConnector3">
            <a:avLst>
              <a:gd name="adj1" fmla="val 50032"/>
            </a:avLst>
          </a:prstGeom>
          <a:ln w="19050"/>
        </p:spPr>
        <p:style>
          <a:lnRef idx="1">
            <a:schemeClr val="accent1"/>
          </a:lnRef>
          <a:fillRef idx="0">
            <a:schemeClr val="accent1"/>
          </a:fillRef>
          <a:effectRef idx="0">
            <a:schemeClr val="accent1"/>
          </a:effectRef>
          <a:fontRef idx="minor">
            <a:schemeClr val="tx1"/>
          </a:fontRef>
        </p:style>
      </p:cxnSp>
      <p:cxnSp>
        <p:nvCxnSpPr>
          <p:cNvPr id="26" name="曲线连接符 25"/>
          <p:cNvCxnSpPr>
            <a:stCxn id="22" idx="3"/>
          </p:cNvCxnSpPr>
          <p:nvPr/>
        </p:nvCxnSpPr>
        <p:spPr>
          <a:xfrm>
            <a:off x="4497705" y="3284220"/>
            <a:ext cx="1003300" cy="144145"/>
          </a:xfrm>
          <a:prstGeom prst="curved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7" name="曲线连接符 26"/>
          <p:cNvCxnSpPr/>
          <p:nvPr/>
        </p:nvCxnSpPr>
        <p:spPr>
          <a:xfrm>
            <a:off x="4557395" y="3332480"/>
            <a:ext cx="1049020" cy="689610"/>
          </a:xfrm>
          <a:prstGeom prst="curvedConnector3">
            <a:avLst>
              <a:gd name="adj1" fmla="val 50061"/>
            </a:avLst>
          </a:prstGeom>
          <a:ln w="19050"/>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649595" y="2304415"/>
            <a:ext cx="1946275" cy="521970"/>
          </a:xfrm>
          <a:prstGeom prst="rect">
            <a:avLst/>
          </a:prstGeom>
          <a:noFill/>
          <a:ln w="19050">
            <a:solidFill>
              <a:srgbClr val="FF0000"/>
            </a:solidFill>
          </a:ln>
        </p:spPr>
        <p:txBody>
          <a:bodyPr wrap="square" rtlCol="0">
            <a:spAutoFit/>
          </a:bodyPr>
          <a:lstStyle/>
          <a:p>
            <a:r>
              <a:rPr lang="en-US" altLang="zh-CN" sz="2800" b="1">
                <a:solidFill>
                  <a:srgbClr val="FF0000"/>
                </a:solidFill>
                <a:latin typeface="Arial" panose="020B0604020202020204" pitchFamily="34" charset="0"/>
                <a:cs typeface="Arial" panose="020B0604020202020204" pitchFamily="34" charset="0"/>
              </a:rPr>
              <a:t>th</a:t>
            </a:r>
            <a:r>
              <a:rPr lang="en-US" altLang="zh-CN" sz="2800" b="1">
                <a:latin typeface="Arial" panose="020B0604020202020204" pitchFamily="34" charset="0"/>
                <a:cs typeface="Arial" panose="020B0604020202020204" pitchFamily="34" charset="0"/>
              </a:rPr>
              <a:t>umb</a:t>
            </a:r>
            <a:endParaRPr lang="en-US" altLang="zh-CN" sz="3200" b="1">
              <a:latin typeface="Arial" panose="020B0604020202020204" pitchFamily="34" charset="0"/>
              <a:cs typeface="Arial" panose="020B0604020202020204" pitchFamily="34" charset="0"/>
            </a:endParaRPr>
          </a:p>
        </p:txBody>
      </p:sp>
      <p:sp>
        <p:nvSpPr>
          <p:cNvPr id="30" name="文本框 29"/>
          <p:cNvSpPr txBox="1"/>
          <p:nvPr/>
        </p:nvSpPr>
        <p:spPr>
          <a:xfrm>
            <a:off x="5666105" y="3781425"/>
            <a:ext cx="1939290" cy="564515"/>
          </a:xfrm>
          <a:prstGeom prst="rect">
            <a:avLst/>
          </a:prstGeom>
          <a:noFill/>
          <a:ln w="19050">
            <a:solidFill>
              <a:srgbClr val="FF0000"/>
            </a:solidFill>
          </a:ln>
        </p:spPr>
        <p:txBody>
          <a:bodyPr wrap="square" rtlCol="0">
            <a:noAutofit/>
          </a:bodyPr>
          <a:lstStyle/>
          <a:p>
            <a:r>
              <a:rPr lang="en-US" altLang="zh-CN" sz="3600" b="1">
                <a:latin typeface="Arial" panose="020B0604020202020204" pitchFamily="34" charset="0"/>
                <a:cs typeface="Arial" panose="020B0604020202020204" pitchFamily="34" charset="0"/>
              </a:rPr>
              <a:t>......</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31" name="流程图: 终止 30"/>
          <p:cNvSpPr/>
          <p:nvPr/>
        </p:nvSpPr>
        <p:spPr>
          <a:xfrm>
            <a:off x="3279140" y="5211445"/>
            <a:ext cx="1290320" cy="910590"/>
          </a:xfrm>
          <a:prstGeom prst="flowChartTerminator">
            <a:avLst/>
          </a:prstGeom>
          <a:solidFill>
            <a:schemeClr val="accent4">
              <a:lumMod val="20000"/>
              <a:lumOff val="80000"/>
            </a:schemeClr>
          </a:solidFill>
          <a:ln>
            <a:solidFill>
              <a:srgbClr val="1D4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3152775" y="5314315"/>
            <a:ext cx="1599565" cy="768350"/>
          </a:xfrm>
          <a:prstGeom prst="rect">
            <a:avLst/>
          </a:prstGeom>
          <a:noFill/>
        </p:spPr>
        <p:txBody>
          <a:bodyPr wrap="square" rtlCol="0">
            <a:spAutoFit/>
          </a:bodyPr>
          <a:lstStyle/>
          <a:p>
            <a:r>
              <a:rPr lang="en-US" altLang="zh-CN" sz="4400">
                <a:solidFill>
                  <a:srgbClr val="FF0000"/>
                </a:solidFill>
                <a:latin typeface="Arial" panose="020B0604020202020204" pitchFamily="34" charset="0"/>
                <a:cs typeface="Arial" panose="020B0604020202020204" pitchFamily="34" charset="0"/>
              </a:rPr>
              <a:t>warm</a:t>
            </a:r>
            <a:endParaRPr lang="en-US" altLang="zh-CN" sz="4400">
              <a:solidFill>
                <a:srgbClr val="FF0000"/>
              </a:solidFill>
              <a:latin typeface="Arial" panose="020B0604020202020204" pitchFamily="34" charset="0"/>
              <a:cs typeface="Arial" panose="020B0604020202020204" pitchFamily="34" charset="0"/>
            </a:endParaRPr>
          </a:p>
        </p:txBody>
      </p:sp>
      <p:cxnSp>
        <p:nvCxnSpPr>
          <p:cNvPr id="33" name="曲线连接符 32"/>
          <p:cNvCxnSpPr/>
          <p:nvPr/>
        </p:nvCxnSpPr>
        <p:spPr>
          <a:xfrm flipV="1">
            <a:off x="4555490" y="5106035"/>
            <a:ext cx="1035050" cy="523875"/>
          </a:xfrm>
          <a:prstGeom prst="curvedConnector3">
            <a:avLst>
              <a:gd name="adj1" fmla="val 50061"/>
            </a:avLst>
          </a:prstGeom>
          <a:ln w="19050"/>
        </p:spPr>
        <p:style>
          <a:lnRef idx="1">
            <a:schemeClr val="accent1"/>
          </a:lnRef>
          <a:fillRef idx="0">
            <a:schemeClr val="accent1"/>
          </a:fillRef>
          <a:effectRef idx="0">
            <a:schemeClr val="accent1"/>
          </a:effectRef>
          <a:fontRef idx="minor">
            <a:schemeClr val="tx1"/>
          </a:fontRef>
        </p:style>
      </p:cxnSp>
      <p:cxnSp>
        <p:nvCxnSpPr>
          <p:cNvPr id="34" name="曲线连接符 33"/>
          <p:cNvCxnSpPr/>
          <p:nvPr/>
        </p:nvCxnSpPr>
        <p:spPr>
          <a:xfrm>
            <a:off x="4619625" y="5625465"/>
            <a:ext cx="1019810" cy="49530"/>
          </a:xfrm>
          <a:prstGeom prst="curvedConnector3">
            <a:avLst>
              <a:gd name="adj1" fmla="val 50062"/>
            </a:avLst>
          </a:prstGeom>
          <a:ln w="19050"/>
        </p:spPr>
        <p:style>
          <a:lnRef idx="1">
            <a:schemeClr val="accent1"/>
          </a:lnRef>
          <a:fillRef idx="0">
            <a:schemeClr val="accent1"/>
          </a:fillRef>
          <a:effectRef idx="0">
            <a:schemeClr val="accent1"/>
          </a:effectRef>
          <a:fontRef idx="minor">
            <a:schemeClr val="tx1"/>
          </a:fontRef>
        </p:style>
      </p:cxnSp>
      <p:cxnSp>
        <p:nvCxnSpPr>
          <p:cNvPr id="35" name="曲线连接符 34"/>
          <p:cNvCxnSpPr/>
          <p:nvPr/>
        </p:nvCxnSpPr>
        <p:spPr>
          <a:xfrm>
            <a:off x="4619625" y="5684520"/>
            <a:ext cx="1009650" cy="623570"/>
          </a:xfrm>
          <a:prstGeom prst="curvedConnector3">
            <a:avLst>
              <a:gd name="adj1" fmla="val 50063"/>
            </a:avLst>
          </a:prstGeom>
          <a:ln w="19050"/>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5686425" y="4653915"/>
            <a:ext cx="1911985" cy="557530"/>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the </a:t>
            </a:r>
            <a:r>
              <a:rPr lang="en-US" altLang="zh-CN" sz="2800" b="1">
                <a:solidFill>
                  <a:srgbClr val="FF0000"/>
                </a:solidFill>
                <a:latin typeface="Arial" panose="020B0604020202020204" pitchFamily="34" charset="0"/>
                <a:cs typeface="Arial" panose="020B0604020202020204" pitchFamily="34" charset="0"/>
              </a:rPr>
              <a:t>class</a:t>
            </a:r>
            <a:r>
              <a:rPr lang="en-US" altLang="zh-CN" sz="2800">
                <a:latin typeface="Arial" panose="020B0604020202020204" pitchFamily="34" charset="0"/>
                <a:cs typeface="Arial" panose="020B0604020202020204" pitchFamily="34" charset="0"/>
              </a:rPr>
              <a:t> </a:t>
            </a:r>
            <a:endParaRPr lang="en-US" altLang="zh-CN" sz="2800">
              <a:latin typeface="Arial" panose="020B0604020202020204" pitchFamily="34" charset="0"/>
              <a:cs typeface="Arial" panose="020B0604020202020204" pitchFamily="34" charset="0"/>
            </a:endParaRPr>
          </a:p>
        </p:txBody>
      </p:sp>
      <p:sp>
        <p:nvSpPr>
          <p:cNvPr id="37" name="文本框 36"/>
          <p:cNvSpPr txBox="1"/>
          <p:nvPr/>
        </p:nvSpPr>
        <p:spPr>
          <a:xfrm>
            <a:off x="5697855" y="6063615"/>
            <a:ext cx="1886585" cy="500380"/>
          </a:xfrm>
          <a:prstGeom prst="rect">
            <a:avLst/>
          </a:prstGeom>
          <a:noFill/>
          <a:ln w="19050">
            <a:solidFill>
              <a:srgbClr val="FF0000"/>
            </a:solidFill>
          </a:ln>
        </p:spPr>
        <p:txBody>
          <a:bodyPr wrap="square" rtlCol="0">
            <a:noAutofit/>
          </a:bodyPr>
          <a:lstStyle/>
          <a:p>
            <a:r>
              <a:rPr lang="en-US" altLang="zh-CN" sz="3600" b="1">
                <a:latin typeface="Arial" panose="020B0604020202020204" pitchFamily="34" charset="0"/>
                <a:cs typeface="Arial" panose="020B0604020202020204" pitchFamily="34" charset="0"/>
              </a:rPr>
              <a:t>......</a:t>
            </a:r>
            <a:r>
              <a:rPr lang="en-US" altLang="zh-CN" sz="3200">
                <a:latin typeface="Arial" panose="020B0604020202020204" pitchFamily="34" charset="0"/>
                <a:cs typeface="Arial" panose="020B0604020202020204" pitchFamily="34" charset="0"/>
              </a:rPr>
              <a:t> </a:t>
            </a:r>
            <a:endParaRPr lang="en-US" altLang="zh-CN" sz="3200">
              <a:latin typeface="Arial" panose="020B0604020202020204" pitchFamily="34" charset="0"/>
              <a:cs typeface="Arial" panose="020B0604020202020204" pitchFamily="34" charset="0"/>
            </a:endParaRPr>
          </a:p>
        </p:txBody>
      </p:sp>
      <p:sp>
        <p:nvSpPr>
          <p:cNvPr id="38" name="文本框 37"/>
          <p:cNvSpPr txBox="1"/>
          <p:nvPr/>
        </p:nvSpPr>
        <p:spPr>
          <a:xfrm>
            <a:off x="5689600" y="5377815"/>
            <a:ext cx="1894205" cy="519430"/>
          </a:xfrm>
          <a:prstGeom prst="rect">
            <a:avLst/>
          </a:prstGeom>
          <a:noFill/>
          <a:ln w="19050">
            <a:solidFill>
              <a:srgbClr val="FF0000"/>
            </a:solidFill>
          </a:ln>
        </p:spPr>
        <p:txBody>
          <a:bodyPr wrap="square" rtlCol="0">
            <a:noAutofit/>
          </a:bodyPr>
          <a:lstStyle/>
          <a:p>
            <a:r>
              <a:rPr lang="en-US" altLang="zh-CN" sz="2800" b="1">
                <a:latin typeface="Arial" panose="020B0604020202020204" pitchFamily="34" charset="0"/>
                <a:cs typeface="Arial" panose="020B0604020202020204" pitchFamily="34" charset="0"/>
              </a:rPr>
              <a:t>my </a:t>
            </a:r>
            <a:r>
              <a:rPr lang="en-US" altLang="zh-CN" sz="2800" b="1">
                <a:solidFill>
                  <a:srgbClr val="FF0000"/>
                </a:solidFill>
                <a:latin typeface="Arial" panose="020B0604020202020204" pitchFamily="34" charset="0"/>
                <a:cs typeface="Arial" panose="020B0604020202020204" pitchFamily="34" charset="0"/>
              </a:rPr>
              <a:t>day</a:t>
            </a:r>
            <a:r>
              <a:rPr lang="en-US" altLang="zh-CN" sz="2800">
                <a:latin typeface="Arial" panose="020B0604020202020204" pitchFamily="34" charset="0"/>
                <a:cs typeface="Arial" panose="020B0604020202020204" pitchFamily="34" charset="0"/>
              </a:rPr>
              <a:t> </a:t>
            </a:r>
            <a:endParaRPr lang="en-US" altLang="zh-CN" sz="2800">
              <a:latin typeface="Arial" panose="020B0604020202020204" pitchFamily="34" charset="0"/>
              <a:cs typeface="Arial" panose="020B0604020202020204" pitchFamily="34" charset="0"/>
            </a:endParaRPr>
          </a:p>
        </p:txBody>
      </p:sp>
      <p:sp>
        <p:nvSpPr>
          <p:cNvPr id="39" name="文本框 38"/>
          <p:cNvSpPr txBox="1"/>
          <p:nvPr/>
        </p:nvSpPr>
        <p:spPr>
          <a:xfrm>
            <a:off x="189865" y="2304415"/>
            <a:ext cx="2248535" cy="1753235"/>
          </a:xfrm>
          <a:prstGeom prst="rect">
            <a:avLst/>
          </a:prstGeom>
          <a:noFill/>
        </p:spPr>
        <p:txBody>
          <a:bodyPr wrap="square" rtlCol="0">
            <a:spAutoFit/>
          </a:bodyPr>
          <a:lstStyle/>
          <a:p>
            <a:r>
              <a:rPr lang="en-US" altLang="zh-CN" sz="3600">
                <a:solidFill>
                  <a:srgbClr val="FF0000"/>
                </a:solidFill>
                <a:latin typeface="Arial" panose="020B0604020202020204" pitchFamily="34" charset="0"/>
                <a:cs typeface="Arial" panose="020B0604020202020204" pitchFamily="34" charset="0"/>
              </a:rPr>
              <a:t>Rhetorical Devices</a:t>
            </a:r>
            <a:endParaRPr lang="en-US" altLang="zh-CN" sz="3600">
              <a:solidFill>
                <a:srgbClr val="FF0000"/>
              </a:solidFill>
              <a:latin typeface="Arial" panose="020B0604020202020204" pitchFamily="34" charset="0"/>
              <a:cs typeface="Arial" panose="020B0604020202020204" pitchFamily="34" charset="0"/>
            </a:endParaRPr>
          </a:p>
          <a:p>
            <a:r>
              <a:rPr lang="en-US" altLang="zh-CN" sz="3600">
                <a:solidFill>
                  <a:srgbClr val="FF0000"/>
                </a:solidFill>
                <a:latin typeface="Arial" panose="020B0604020202020204" pitchFamily="34" charset="0"/>
                <a:cs typeface="Arial" panose="020B0604020202020204" pitchFamily="34" charset="0"/>
              </a:rPr>
              <a:t>  (</a:t>
            </a:r>
            <a:r>
              <a:rPr lang="zh-CN" altLang="en-US" sz="3600">
                <a:solidFill>
                  <a:srgbClr val="FF0000"/>
                </a:solidFill>
                <a:latin typeface="Arial" panose="020B0604020202020204" pitchFamily="34" charset="0"/>
                <a:cs typeface="Arial" panose="020B0604020202020204" pitchFamily="34" charset="0"/>
              </a:rPr>
              <a:t>修辞</a:t>
            </a:r>
            <a:r>
              <a:rPr lang="en-US" altLang="zh-CN" sz="3600">
                <a:solidFill>
                  <a:srgbClr val="FF0000"/>
                </a:solidFill>
                <a:latin typeface="Arial" panose="020B0604020202020204" pitchFamily="34" charset="0"/>
                <a:cs typeface="Arial" panose="020B0604020202020204" pitchFamily="34" charset="0"/>
              </a:rPr>
              <a:t>)</a:t>
            </a:r>
            <a:endParaRPr lang="en-US" altLang="zh-CN" sz="3600">
              <a:solidFill>
                <a:srgbClr val="FF0000"/>
              </a:solidFill>
              <a:latin typeface="Arial" panose="020B0604020202020204" pitchFamily="34" charset="0"/>
              <a:cs typeface="Arial" panose="020B0604020202020204" pitchFamily="34" charset="0"/>
            </a:endParaRPr>
          </a:p>
        </p:txBody>
      </p:sp>
      <p:sp>
        <p:nvSpPr>
          <p:cNvPr id="5" name="文本框 4"/>
          <p:cNvSpPr txBox="1"/>
          <p:nvPr/>
        </p:nvSpPr>
        <p:spPr>
          <a:xfrm>
            <a:off x="7861935" y="321310"/>
            <a:ext cx="4101465" cy="1383665"/>
          </a:xfrm>
          <a:prstGeom prst="rect">
            <a:avLst/>
          </a:prstGeom>
          <a:noFill/>
          <a:ln w="28575">
            <a:solidFill>
              <a:schemeClr val="accent1"/>
            </a:solidFill>
          </a:ln>
        </p:spPr>
        <p:txBody>
          <a:bodyPr wrap="square" rtlCol="0">
            <a:spAutoFit/>
          </a:bodyPr>
          <a:lstStyle/>
          <a:p>
            <a:r>
              <a:rPr lang="en-US" altLang="zh-CN" sz="2800" b="1" dirty="0">
                <a:latin typeface="Arial" panose="020B0604020202020204" pitchFamily="34" charset="0"/>
                <a:cs typeface="Arial" panose="020B0604020202020204" pitchFamily="34" charset="0"/>
              </a:rPr>
              <a:t>thrill</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t>
            </a:r>
            <a:r>
              <a:rPr lang="en-US" altLang="zh-CN" sz="2800" b="1" dirty="0">
                <a:latin typeface="Arial" panose="020B0604020202020204" pitchFamily="34" charset="0"/>
                <a:cs typeface="Arial" panose="020B0604020202020204" pitchFamily="34" charset="0"/>
                <a:sym typeface="+mn-ea"/>
              </a:rPr>
              <a:t>disappoint</a:t>
            </a:r>
            <a:r>
              <a:rPr lang="en-US" altLang="zh-CN" sz="2800" b="1" dirty="0">
                <a:solidFill>
                  <a:srgbClr val="FF0000"/>
                </a:solidFill>
                <a:latin typeface="Arial" panose="020B0604020202020204" pitchFamily="34" charset="0"/>
                <a:cs typeface="Arial" panose="020B0604020202020204" pitchFamily="34" charset="0"/>
                <a:sym typeface="+mn-ea"/>
              </a:rPr>
              <a:t>ed</a:t>
            </a:r>
            <a:r>
              <a:rPr lang="en-US" altLang="zh-CN" sz="2800" b="1" dirty="0">
                <a:latin typeface="Arial" panose="020B0604020202020204" pitchFamily="34" charset="0"/>
                <a:cs typeface="Arial" panose="020B0604020202020204" pitchFamily="34" charset="0"/>
                <a:sym typeface="+mn-ea"/>
              </a:rPr>
              <a:t>,</a:t>
            </a:r>
            <a:endParaRPr lang="en-US" altLang="zh-CN" sz="2800" b="1" dirty="0">
              <a:latin typeface="Arial" panose="020B0604020202020204" pitchFamily="34" charset="0"/>
              <a:cs typeface="Arial" panose="020B0604020202020204" pitchFamily="34" charset="0"/>
            </a:endParaRPr>
          </a:p>
          <a:p>
            <a:r>
              <a:rPr lang="en-US" altLang="zh-CN" sz="2800" b="1" dirty="0">
                <a:latin typeface="Arial" panose="020B0604020202020204" pitchFamily="34" charset="0"/>
                <a:cs typeface="Arial" panose="020B0604020202020204" pitchFamily="34" charset="0"/>
              </a:rPr>
              <a:t>concern</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amus</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scar</a:t>
            </a:r>
            <a:r>
              <a:rPr lang="en-US" altLang="zh-CN" sz="2800" b="1" dirty="0">
                <a:solidFill>
                  <a:srgbClr val="FF0000"/>
                </a:solidFill>
                <a:latin typeface="Arial" panose="020B0604020202020204" pitchFamily="34" charset="0"/>
                <a:cs typeface="Arial" panose="020B0604020202020204" pitchFamily="34" charset="0"/>
              </a:rPr>
              <a:t>ed</a:t>
            </a:r>
            <a:r>
              <a:rPr lang="en-US" altLang="zh-CN" sz="2800" b="1" dirty="0">
                <a:latin typeface="Arial" panose="020B0604020202020204" pitchFamily="34" charset="0"/>
                <a:cs typeface="Arial" panose="020B0604020202020204" pitchFamily="34" charset="0"/>
              </a:rPr>
              <a:t>, </a:t>
            </a:r>
            <a:r>
              <a:rPr lang="en-US" altLang="zh-CN" sz="2800" b="1" dirty="0">
                <a:latin typeface="Arial" panose="020B0604020202020204" pitchFamily="34" charset="0"/>
                <a:cs typeface="Arial" panose="020B0604020202020204" pitchFamily="34" charset="0"/>
                <a:sym typeface="+mn-ea"/>
              </a:rPr>
              <a:t>satisfi</a:t>
            </a:r>
            <a:r>
              <a:rPr lang="en-US" altLang="zh-CN" sz="2800" b="1" dirty="0">
                <a:solidFill>
                  <a:srgbClr val="FF0000"/>
                </a:solidFill>
                <a:latin typeface="Arial" panose="020B0604020202020204" pitchFamily="34" charset="0"/>
                <a:cs typeface="Arial" panose="020B0604020202020204" pitchFamily="34" charset="0"/>
                <a:sym typeface="+mn-ea"/>
              </a:rPr>
              <a:t>ed</a:t>
            </a:r>
            <a:r>
              <a:rPr lang="en-US" altLang="zh-CN" sz="2800" b="1" dirty="0">
                <a:latin typeface="Arial" panose="020B0604020202020204" pitchFamily="34" charset="0"/>
                <a:cs typeface="Arial" panose="020B0604020202020204" pitchFamily="34" charset="0"/>
                <a:sym typeface="+mn-ea"/>
              </a:rPr>
              <a:t>, </a:t>
            </a:r>
            <a:r>
              <a:rPr lang="en-US" altLang="zh-CN" sz="2800" b="1" dirty="0">
                <a:latin typeface="Arial" panose="020B0604020202020204" pitchFamily="34" charset="0"/>
                <a:cs typeface="Arial" panose="020B0604020202020204" pitchFamily="34" charset="0"/>
              </a:rPr>
              <a:t>etc.  </a:t>
            </a:r>
            <a:endParaRPr lang="zh-CN" altLang="en-US" sz="2800" b="1" dirty="0">
              <a:latin typeface="Arial" panose="020B0604020202020204" pitchFamily="34" charset="0"/>
              <a:cs typeface="Arial" panose="020B0604020202020204" pitchFamily="34" charset="0"/>
            </a:endParaRPr>
          </a:p>
        </p:txBody>
      </p:sp>
      <p:sp>
        <p:nvSpPr>
          <p:cNvPr id="6" name="文本框 5"/>
          <p:cNvSpPr txBox="1"/>
          <p:nvPr/>
        </p:nvSpPr>
        <p:spPr>
          <a:xfrm>
            <a:off x="7927975" y="2828925"/>
            <a:ext cx="4035425" cy="953135"/>
          </a:xfrm>
          <a:prstGeom prst="rect">
            <a:avLst/>
          </a:prstGeom>
          <a:noFill/>
          <a:ln w="28575">
            <a:solidFill>
              <a:schemeClr val="accent1"/>
            </a:solidFill>
          </a:ln>
        </p:spPr>
        <p:txBody>
          <a:bodyPr wrap="square" rtlCol="0">
            <a:spAutoFit/>
          </a:bodyPr>
          <a:lstStyle/>
          <a:p>
            <a:r>
              <a:rPr lang="en-US" altLang="zh-CN" sz="2800" b="1" dirty="0">
                <a:latin typeface="Arial" panose="020B0604020202020204" pitchFamily="34" charset="0"/>
                <a:cs typeface="Arial" panose="020B0604020202020204" pitchFamily="34" charset="0"/>
              </a:rPr>
              <a:t>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eory,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rill,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roat,  </a:t>
            </a:r>
            <a:endParaRPr lang="en-US" altLang="zh-CN" sz="2800" b="1" dirty="0">
              <a:latin typeface="Arial" panose="020B0604020202020204" pitchFamily="34" charset="0"/>
              <a:cs typeface="Arial" panose="020B0604020202020204" pitchFamily="34" charset="0"/>
              <a:sym typeface="+mn-ea"/>
            </a:endParaRPr>
          </a:p>
          <a:p>
            <a:r>
              <a:rPr lang="en-US" altLang="zh-CN" sz="2800" b="1" dirty="0">
                <a:latin typeface="Arial" panose="020B0604020202020204" pitchFamily="34" charset="0"/>
                <a:cs typeface="Arial" panose="020B0604020202020204" pitchFamily="34" charset="0"/>
                <a:sym typeface="+mn-ea"/>
              </a:rPr>
              <a:t>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rough, </a:t>
            </a:r>
            <a:r>
              <a:rPr lang="en-US" altLang="zh-CN" sz="2800" b="1" dirty="0">
                <a:solidFill>
                  <a:srgbClr val="FF0000"/>
                </a:solidFill>
                <a:latin typeface="Arial" panose="020B0604020202020204" pitchFamily="34" charset="0"/>
                <a:cs typeface="Arial" panose="020B0604020202020204" pitchFamily="34" charset="0"/>
                <a:sym typeface="+mn-ea"/>
              </a:rPr>
              <a:t>th</a:t>
            </a:r>
            <a:r>
              <a:rPr lang="en-US" altLang="zh-CN" sz="2800" b="1" dirty="0">
                <a:latin typeface="Arial" panose="020B0604020202020204" pitchFamily="34" charset="0"/>
                <a:cs typeface="Arial" panose="020B0604020202020204" pitchFamily="34" charset="0"/>
                <a:sym typeface="+mn-ea"/>
              </a:rPr>
              <a:t>under, </a:t>
            </a:r>
            <a:r>
              <a:rPr lang="en-US" altLang="zh-CN" sz="2800" b="1" dirty="0">
                <a:latin typeface="Arial" panose="020B0604020202020204" pitchFamily="34" charset="0"/>
                <a:cs typeface="Arial" panose="020B0604020202020204" pitchFamily="34" charset="0"/>
              </a:rPr>
              <a:t>etc.  </a:t>
            </a:r>
            <a:endParaRPr lang="zh-CN" altLang="en-US" sz="2800" b="1" dirty="0">
              <a:latin typeface="Arial" panose="020B0604020202020204" pitchFamily="34" charset="0"/>
              <a:cs typeface="Arial" panose="020B0604020202020204" pitchFamily="34" charset="0"/>
            </a:endParaRPr>
          </a:p>
        </p:txBody>
      </p:sp>
      <p:sp>
        <p:nvSpPr>
          <p:cNvPr id="11" name="文本框 10"/>
          <p:cNvSpPr txBox="1"/>
          <p:nvPr>
            <p:custDataLst>
              <p:tags r:id="rId1"/>
            </p:custDataLst>
          </p:nvPr>
        </p:nvSpPr>
        <p:spPr>
          <a:xfrm>
            <a:off x="5651500" y="3050540"/>
            <a:ext cx="1955165" cy="541020"/>
          </a:xfrm>
          <a:prstGeom prst="rect">
            <a:avLst/>
          </a:prstGeom>
          <a:noFill/>
          <a:ln w="19050">
            <a:solidFill>
              <a:srgbClr val="FF0000"/>
            </a:solidFill>
          </a:ln>
        </p:spPr>
        <p:txBody>
          <a:bodyPr wrap="square" rtlCol="0">
            <a:noAutofit/>
          </a:bodyPr>
          <a:lstStyle/>
          <a:p>
            <a:r>
              <a:rPr lang="en-US" altLang="zh-CN" sz="2800" b="1">
                <a:solidFill>
                  <a:srgbClr val="FF0000"/>
                </a:solidFill>
                <a:latin typeface="Arial" panose="020B0604020202020204" pitchFamily="34" charset="0"/>
                <a:cs typeface="Arial" panose="020B0604020202020204" pitchFamily="34" charset="0"/>
              </a:rPr>
              <a:t>th</a:t>
            </a:r>
            <a:r>
              <a:rPr lang="en-US" altLang="zh-CN" sz="2800" b="1">
                <a:latin typeface="Arial" panose="020B0604020202020204" pitchFamily="34" charset="0"/>
                <a:cs typeface="Arial" panose="020B0604020202020204" pitchFamily="34" charset="0"/>
              </a:rPr>
              <a:t>eme</a:t>
            </a:r>
            <a:endParaRPr lang="en-US" altLang="zh-CN" sz="32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par>
                                <p:cTn id="44" presetID="3" presetClass="entr" presetSubtype="1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linds(horizontal)">
                                      <p:cBhvr>
                                        <p:cTn id="46" dur="500"/>
                                        <p:tgtEl>
                                          <p:spTgt spid="25"/>
                                        </p:tgtEl>
                                      </p:cBhvr>
                                    </p:animEffect>
                                  </p:childTnLst>
                                </p:cTn>
                              </p:par>
                              <p:par>
                                <p:cTn id="47" presetID="3" presetClass="entr" presetSubtype="1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linds(horizontal)">
                                      <p:cBhvr>
                                        <p:cTn id="49" dur="500"/>
                                        <p:tgtEl>
                                          <p:spTgt spid="26"/>
                                        </p:tgtEl>
                                      </p:cBhvr>
                                    </p:animEffect>
                                  </p:childTnLst>
                                </p:cTn>
                              </p:par>
                              <p:par>
                                <p:cTn id="50" presetID="3" presetClass="entr" presetSubtype="1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blinds(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linds(horizontal)">
                                      <p:cBhvr>
                                        <p:cTn id="71" dur="500"/>
                                        <p:tgtEl>
                                          <p:spTgt spid="31"/>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blinds(horizontal)">
                                      <p:cBhvr>
                                        <p:cTn id="74" dur="500"/>
                                        <p:tgtEl>
                                          <p:spTgt spid="32"/>
                                        </p:tgtEl>
                                      </p:cBhvr>
                                    </p:animEffect>
                                  </p:childTnLst>
                                </p:cTn>
                              </p:par>
                              <p:par>
                                <p:cTn id="75" presetID="3" presetClass="entr" presetSubtype="1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par>
                                <p:cTn id="78" presetID="3" presetClass="entr" presetSubtype="1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linds(horizontal)">
                                      <p:cBhvr>
                                        <p:cTn id="80" dur="500"/>
                                        <p:tgtEl>
                                          <p:spTgt spid="34"/>
                                        </p:tgtEl>
                                      </p:cBhvr>
                                    </p:animEffect>
                                  </p:childTnLst>
                                </p:cTn>
                              </p:par>
                              <p:par>
                                <p:cTn id="81" presetID="3" presetClass="entr" presetSubtype="1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blinds(horizontal)">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500"/>
                                        <p:tgtEl>
                                          <p:spTgt spid="36"/>
                                        </p:tgtEl>
                                      </p:cBhvr>
                                    </p:animEffect>
                                  </p:childTnLst>
                                </p:cTn>
                              </p:par>
                            </p:childTnLst>
                          </p:cTn>
                        </p:par>
                        <p:par>
                          <p:cTn id="89" fill="hold">
                            <p:stCondLst>
                              <p:cond delay="500"/>
                            </p:stCondLst>
                            <p:childTnLst>
                              <p:par>
                                <p:cTn id="90" presetID="3" presetClass="entr" presetSubtype="10" fill="hold" grpId="0" nodeType="afterEffect">
                                  <p:stCondLst>
                                    <p:cond delay="1000"/>
                                  </p:stCondLst>
                                  <p:childTnLst>
                                    <p:set>
                                      <p:cBhvr>
                                        <p:cTn id="91" dur="1" fill="hold">
                                          <p:stCondLst>
                                            <p:cond delay="0"/>
                                          </p:stCondLst>
                                        </p:cTn>
                                        <p:tgtEl>
                                          <p:spTgt spid="37"/>
                                        </p:tgtEl>
                                        <p:attrNameLst>
                                          <p:attrName>style.visibility</p:attrName>
                                        </p:attrNameLst>
                                      </p:cBhvr>
                                      <p:to>
                                        <p:strVal val="visible"/>
                                      </p:to>
                                    </p:set>
                                    <p:animEffect transition="in" filter="blinds(horizont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blinds(horizontal)">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blinds(horizontal)">
                                      <p:cBhvr>
                                        <p:cTn id="102" dur="500"/>
                                        <p:tgtEl>
                                          <p:spTgt spid="4"/>
                                        </p:tgtEl>
                                      </p:cBhvr>
                                    </p:animEffect>
                                  </p:childTnLst>
                                </p:cTn>
                              </p:par>
                              <p:par>
                                <p:cTn id="103" presetID="3" presetClass="entr" presetSubtype="10" fill="hold" nodeType="with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blinds(horizontal)">
                                      <p:cBhvr>
                                        <p:cTn id="105" dur="500"/>
                                        <p:tgtEl>
                                          <p:spTgt spid="24"/>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blinds(horizontal)">
                                      <p:cBhvr>
                                        <p:cTn id="110" dur="500"/>
                                        <p:tgtEl>
                                          <p:spTgt spid="2"/>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blinds(horizontal)">
                                      <p:cBhvr>
                                        <p:cTn id="1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bldLvl="0" animBg="1"/>
      <p:bldP spid="3" grpId="0"/>
      <p:bldP spid="4" grpId="0" animBg="1"/>
      <p:bldP spid="16" grpId="0" bldLvl="0" animBg="1"/>
      <p:bldP spid="16" grpId="1" animBg="1"/>
      <p:bldP spid="19" grpId="0" bldLvl="0" animBg="1"/>
      <p:bldP spid="19" grpId="1" animBg="1"/>
      <p:bldP spid="21" grpId="0" bldLvl="0" animBg="1"/>
      <p:bldP spid="23" grpId="0" animBg="1"/>
      <p:bldP spid="22" grpId="0"/>
      <p:bldP spid="28" grpId="0" bldLvl="0" animBg="1"/>
      <p:bldP spid="30" grpId="0" bldLvl="0" animBg="1"/>
      <p:bldP spid="31" grpId="0" animBg="1"/>
      <p:bldP spid="32" grpId="0"/>
      <p:bldP spid="36" grpId="0" bldLvl="0" animBg="1"/>
      <p:bldP spid="37" grpId="0" bldLvl="0" animBg="1"/>
      <p:bldP spid="38" grpId="0" bldLvl="0" animBg="1"/>
      <p:bldP spid="39" grpId="0"/>
      <p:bldP spid="5" grpId="0" bldLvl="0" animBg="1"/>
      <p:bldP spid="6"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custDataLst>
              <p:tags r:id="rId1"/>
            </p:custDataLst>
          </p:nvPr>
        </p:nvSpPr>
        <p:spPr>
          <a:xfrm>
            <a:off x="2430145" y="96520"/>
            <a:ext cx="9384030" cy="583565"/>
          </a:xfrm>
          <a:prstGeom prst="rect">
            <a:avLst/>
          </a:prstGeom>
          <a:noFill/>
        </p:spPr>
        <p:txBody>
          <a:bodyPr wrap="square" rtlCol="0">
            <a:spAutoFit/>
          </a:bodyPr>
          <a:lstStyle/>
          <a:p>
            <a:r>
              <a:rPr lang="en-US" altLang="zh-CN" sz="3200" b="1" dirty="0">
                <a:latin typeface="Times New Roman" panose="02020603050405020304" charset="0"/>
                <a:cs typeface="Times New Roman" panose="02020603050405020304" charset="0"/>
              </a:rPr>
              <a:t> </a:t>
            </a:r>
            <a:r>
              <a:rPr lang="en-US" altLang="zh-CN" sz="2600" b="1" dirty="0">
                <a:latin typeface="Times New Roman" panose="02020603050405020304" charset="0"/>
                <a:cs typeface="Times New Roman" panose="02020603050405020304" charset="0"/>
              </a:rPr>
              <a:t>What do the sentences have </a:t>
            </a:r>
            <a:r>
              <a:rPr lang="en-US" altLang="zh-CN" sz="2600" b="1" dirty="0">
                <a:solidFill>
                  <a:srgbClr val="FF0000"/>
                </a:solidFill>
                <a:latin typeface="Times New Roman" panose="02020603050405020304" charset="0"/>
                <a:cs typeface="Times New Roman" panose="02020603050405020304" charset="0"/>
              </a:rPr>
              <a:t>in common </a:t>
            </a:r>
            <a:r>
              <a:rPr lang="en-US" altLang="zh-CN" sz="2600" b="1" dirty="0">
                <a:solidFill>
                  <a:schemeClr val="tx1"/>
                </a:solidFill>
                <a:latin typeface="Times New Roman" panose="02020603050405020304" charset="0"/>
                <a:cs typeface="Times New Roman" panose="02020603050405020304" charset="0"/>
              </a:rPr>
              <a:t>in each group</a:t>
            </a:r>
            <a:r>
              <a:rPr lang="en-US" altLang="zh-CN" sz="2600" b="1" dirty="0">
                <a:latin typeface="Times New Roman" panose="02020603050405020304" charset="0"/>
                <a:cs typeface="Times New Roman" panose="02020603050405020304" charset="0"/>
              </a:rPr>
              <a:t>? </a:t>
            </a:r>
            <a:r>
              <a:rPr lang="en-US" altLang="zh-CN" sz="2600" b="1" u="sng" dirty="0">
                <a:solidFill>
                  <a:srgbClr val="FF0000"/>
                </a:solidFill>
                <a:latin typeface="Times New Roman" panose="02020603050405020304" charset="0"/>
                <a:cs typeface="Times New Roman" panose="02020603050405020304" charset="0"/>
              </a:rPr>
              <a:t>(A--D)</a:t>
            </a:r>
            <a:endParaRPr lang="en-US" altLang="zh-CN" sz="2600" b="1" u="sng" dirty="0">
              <a:solidFill>
                <a:srgbClr val="FF0000"/>
              </a:solidFill>
              <a:latin typeface="Times New Roman" panose="02020603050405020304" charset="0"/>
              <a:cs typeface="Times New Roman" panose="02020603050405020304" charset="0"/>
            </a:endParaRPr>
          </a:p>
        </p:txBody>
      </p:sp>
      <p:sp>
        <p:nvSpPr>
          <p:cNvPr id="7" name="缺角矩形 6"/>
          <p:cNvSpPr/>
          <p:nvPr>
            <p:custDataLst>
              <p:tags r:id="rId2"/>
            </p:custDataLst>
          </p:nvPr>
        </p:nvSpPr>
        <p:spPr>
          <a:xfrm>
            <a:off x="138430" y="96520"/>
            <a:ext cx="2407285" cy="646430"/>
          </a:xfrm>
          <a:prstGeom prst="plaqu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138430" y="96520"/>
            <a:ext cx="2487930" cy="583565"/>
          </a:xfrm>
          <a:prstGeom prst="rect">
            <a:avLst/>
          </a:prstGeom>
          <a:noFill/>
        </p:spPr>
        <p:txBody>
          <a:bodyPr wrap="square" rtlCol="0" anchor="t">
            <a:spAutoFit/>
          </a:bodyPr>
          <a:lstStyle/>
          <a:p>
            <a:r>
              <a:rPr lang="en-US" altLang="zh-CN" sz="3200" b="1" dirty="0">
                <a:latin typeface="Times New Roman" panose="02020603050405020304" charset="0"/>
                <a:cs typeface="Times New Roman" panose="02020603050405020304" charset="0"/>
                <a:sym typeface="+mn-ea"/>
              </a:rPr>
              <a:t>Appreciation</a:t>
            </a:r>
            <a:endParaRPr lang="en-US" altLang="zh-CN" sz="3200" b="1" dirty="0">
              <a:latin typeface="Times New Roman" panose="02020603050405020304" charset="0"/>
              <a:cs typeface="Times New Roman" panose="02020603050405020304" charset="0"/>
              <a:sym typeface="+mn-ea"/>
            </a:endParaRPr>
          </a:p>
        </p:txBody>
      </p:sp>
      <p:sp>
        <p:nvSpPr>
          <p:cNvPr id="100" name="文本框 99"/>
          <p:cNvSpPr txBox="1"/>
          <p:nvPr/>
        </p:nvSpPr>
        <p:spPr>
          <a:xfrm>
            <a:off x="299720" y="741680"/>
            <a:ext cx="11456035" cy="1610995"/>
          </a:xfrm>
          <a:prstGeom prst="rect">
            <a:avLst/>
          </a:prstGeom>
          <a:noFill/>
          <a:ln w="19050">
            <a:solidFill>
              <a:srgbClr val="1D41D5"/>
            </a:solidFill>
            <a:prstDash val="dashDot"/>
          </a:ln>
        </p:spPr>
        <p:txBody>
          <a:bodyPr wrap="square">
            <a:noAutofit/>
          </a:bodyPr>
          <a:lstStyle/>
          <a:p>
            <a:pPr indent="0" fontAlgn="auto">
              <a:lnSpc>
                <a:spcPts val="2560"/>
              </a:lnSpc>
            </a:pPr>
            <a:r>
              <a:rPr lang="en-US" sz="2400" b="1" i="1">
                <a:solidFill>
                  <a:srgbClr val="1D41D5"/>
                </a:solidFill>
                <a:latin typeface="Times New Roman" panose="02020603050405020304" charset="0"/>
                <a:ea typeface="宋体" panose="02010600030101010101" pitchFamily="2" charset="-122"/>
              </a:rPr>
              <a:t>Group A:</a:t>
            </a:r>
            <a:endParaRPr lang="en-US" sz="2600" b="0">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rPr>
              <a:t>1. She has a pair of </a:t>
            </a:r>
            <a:r>
              <a:rPr lang="en-US" sz="2400" b="1">
                <a:latin typeface="Times New Roman" panose="02020603050405020304" charset="0"/>
                <a:ea typeface="宋体" panose="02010600030101010101" pitchFamily="2" charset="-122"/>
                <a:sym typeface="+mn-ea"/>
              </a:rPr>
              <a:t>big bright </a:t>
            </a:r>
            <a:r>
              <a:rPr lang="en-US" sz="2400" b="1">
                <a:latin typeface="Times New Roman" panose="02020603050405020304" charset="0"/>
                <a:ea typeface="宋体" panose="02010600030101010101" pitchFamily="2" charset="-122"/>
              </a:rPr>
              <a:t>eyes, blinking as if they can speak.  </a:t>
            </a:r>
            <a:endParaRPr lang="en-US" sz="2400" b="1">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rPr>
              <a:t>2. A breeze brought him the smell of clover--the sweet-smelling world beyond his fence. </a:t>
            </a:r>
            <a:endParaRPr lang="en-US" sz="2400" b="1">
              <a:latin typeface="Times New Roman" panose="02020603050405020304" charset="0"/>
              <a:ea typeface="宋体" panose="02010600030101010101" pitchFamily="2" charset="-122"/>
            </a:endParaRPr>
          </a:p>
          <a:p>
            <a:pPr indent="0" fontAlgn="auto">
              <a:lnSpc>
                <a:spcPts val="2060"/>
              </a:lnSpc>
            </a:pPr>
            <a:r>
              <a:rPr lang="en-US" altLang="en-US" sz="2400" b="1">
                <a:latin typeface="Times New Roman" panose="02020603050405020304" charset="0"/>
                <a:ea typeface="宋体" panose="02010600030101010101" pitchFamily="2" charset="-122"/>
              </a:rPr>
              <a:t>    ......</a:t>
            </a:r>
            <a:endParaRPr lang="en-US" altLang="en-US" sz="2400" b="1">
              <a:latin typeface="Times New Roman" panose="02020603050405020304" charset="0"/>
              <a:ea typeface="宋体" panose="02010600030101010101" pitchFamily="2" charset="-122"/>
            </a:endParaRPr>
          </a:p>
        </p:txBody>
      </p:sp>
      <p:sp>
        <p:nvSpPr>
          <p:cNvPr id="6" name="文本框 5"/>
          <p:cNvSpPr txBox="1"/>
          <p:nvPr/>
        </p:nvSpPr>
        <p:spPr>
          <a:xfrm>
            <a:off x="299720" y="2414270"/>
            <a:ext cx="11456035" cy="1299210"/>
          </a:xfrm>
          <a:prstGeom prst="rect">
            <a:avLst/>
          </a:prstGeom>
          <a:noFill/>
          <a:ln w="19050">
            <a:solidFill>
              <a:srgbClr val="FF0000"/>
            </a:solidFill>
            <a:prstDash val="dashDot"/>
          </a:ln>
        </p:spPr>
        <p:txBody>
          <a:bodyPr wrap="square">
            <a:noAutofit/>
          </a:bodyPr>
          <a:lstStyle/>
          <a:p>
            <a:pPr indent="0" fontAlgn="auto">
              <a:lnSpc>
                <a:spcPts val="2560"/>
              </a:lnSpc>
            </a:pPr>
            <a:r>
              <a:rPr lang="en-US" sz="2400" b="1" i="1" dirty="0">
                <a:solidFill>
                  <a:srgbClr val="1D41D5"/>
                </a:solidFill>
                <a:latin typeface="Times New Roman" panose="02020603050405020304" charset="0"/>
                <a:ea typeface="宋体" panose="02010600030101010101" pitchFamily="2" charset="-122"/>
              </a:rPr>
              <a:t>Group B:</a:t>
            </a:r>
            <a:endParaRPr lang="en-US" sz="2600" b="1" dirty="0">
              <a:latin typeface="Times New Roman" panose="02020603050405020304" charset="0"/>
              <a:ea typeface="宋体" panose="02010600030101010101" pitchFamily="2" charset="-122"/>
            </a:endParaRPr>
          </a:p>
          <a:p>
            <a:pPr indent="0" fontAlgn="auto">
              <a:lnSpc>
                <a:spcPts val="2560"/>
              </a:lnSpc>
            </a:pPr>
            <a:r>
              <a:rPr lang="en-US" sz="2400" b="1" dirty="0">
                <a:latin typeface="Times New Roman" panose="02020603050405020304" charset="0"/>
                <a:ea typeface="宋体" panose="02010600030101010101" pitchFamily="2" charset="-122"/>
              </a:rPr>
              <a:t>1. Things went as planned and as usual, cheerfully but not surprisingly. </a:t>
            </a:r>
            <a:endParaRPr lang="en-US" sz="2400" b="1" dirty="0">
              <a:latin typeface="Times New Roman" panose="02020603050405020304" charset="0"/>
              <a:ea typeface="宋体" panose="02010600030101010101" pitchFamily="2" charset="-122"/>
            </a:endParaRPr>
          </a:p>
          <a:p>
            <a:pPr indent="0" fontAlgn="auto">
              <a:lnSpc>
                <a:spcPts val="2560"/>
              </a:lnSpc>
            </a:pPr>
            <a:r>
              <a:rPr lang="en-US" sz="2400" b="1" dirty="0">
                <a:latin typeface="Times New Roman" panose="02020603050405020304" charset="0"/>
                <a:ea typeface="宋体" panose="02010600030101010101" pitchFamily="2" charset="-122"/>
              </a:rPr>
              <a:t>2. Once the helicopter landed, we got onto it in no time, excited</a:t>
            </a:r>
            <a:r>
              <a:rPr lang="en-US" sz="2400" b="1" dirty="0">
                <a:latin typeface="Times New Roman" panose="02020603050405020304" charset="0"/>
                <a:ea typeface="宋体" panose="02010600030101010101" pitchFamily="2" charset="-122"/>
                <a:cs typeface="Times New Roman" panose="02020603050405020304" charset="0"/>
              </a:rPr>
              <a:t> </a:t>
            </a:r>
            <a:r>
              <a:rPr lang="en-US" sz="2400" b="1" dirty="0">
                <a:latin typeface="Times New Roman" panose="02020603050405020304" charset="0"/>
                <a:ea typeface="宋体" panose="02010600030101010101" pitchFamily="2" charset="-122"/>
              </a:rPr>
              <a:t>and relieved.</a:t>
            </a:r>
            <a:endParaRPr lang="en-US" sz="2400" b="1" dirty="0">
              <a:latin typeface="Times New Roman" panose="02020603050405020304" charset="0"/>
              <a:ea typeface="宋体" panose="02010600030101010101" pitchFamily="2" charset="-122"/>
            </a:endParaRPr>
          </a:p>
          <a:p>
            <a:pPr indent="0" fontAlgn="auto">
              <a:lnSpc>
                <a:spcPts val="2060"/>
              </a:lnSpc>
            </a:pPr>
            <a:r>
              <a:rPr lang="en-US" altLang="en-US" sz="2400" b="1" dirty="0">
                <a:latin typeface="Times New Roman" panose="02020603050405020304" charset="0"/>
                <a:ea typeface="宋体" panose="02010600030101010101" pitchFamily="2" charset="-122"/>
              </a:rPr>
              <a:t>    ......</a:t>
            </a:r>
            <a:endParaRPr lang="en-US" altLang="en-US" sz="2400" b="1" dirty="0">
              <a:latin typeface="Times New Roman" panose="02020603050405020304" charset="0"/>
              <a:ea typeface="宋体" panose="02010600030101010101" pitchFamily="2" charset="-122"/>
            </a:endParaRPr>
          </a:p>
        </p:txBody>
      </p:sp>
      <p:sp>
        <p:nvSpPr>
          <p:cNvPr id="8" name="文本框 7"/>
          <p:cNvSpPr txBox="1"/>
          <p:nvPr/>
        </p:nvSpPr>
        <p:spPr>
          <a:xfrm>
            <a:off x="299720" y="3775075"/>
            <a:ext cx="11456035" cy="1319530"/>
          </a:xfrm>
          <a:prstGeom prst="rect">
            <a:avLst/>
          </a:prstGeom>
          <a:noFill/>
          <a:ln w="19050">
            <a:solidFill>
              <a:srgbClr val="1D41D5"/>
            </a:solidFill>
            <a:prstDash val="dashDot"/>
          </a:ln>
        </p:spPr>
        <p:txBody>
          <a:bodyPr wrap="square">
            <a:noAutofit/>
          </a:bodyPr>
          <a:lstStyle/>
          <a:p>
            <a:pPr indent="0" fontAlgn="auto">
              <a:lnSpc>
                <a:spcPts val="2560"/>
              </a:lnSpc>
            </a:pPr>
            <a:r>
              <a:rPr lang="en-US" sz="2400" b="1" i="1">
                <a:solidFill>
                  <a:srgbClr val="1D41D5"/>
                </a:solidFill>
                <a:latin typeface="Times New Roman" panose="02020603050405020304" charset="0"/>
                <a:ea typeface="宋体" panose="02010600030101010101" pitchFamily="2" charset="-122"/>
              </a:rPr>
              <a:t>Group C: </a:t>
            </a:r>
            <a:endParaRPr lang="en-US" sz="2400" b="1">
              <a:latin typeface="Times New Roman" panose="02020603050405020304" charset="0"/>
              <a:ea typeface="宋体" panose="02010600030101010101" pitchFamily="2" charset="-122"/>
            </a:endParaRPr>
          </a:p>
          <a:p>
            <a:pPr indent="0" fontAlgn="auto">
              <a:lnSpc>
                <a:spcPts val="2560"/>
              </a:lnSpc>
            </a:pPr>
            <a:r>
              <a:rPr lang="en-US" sz="2400" b="1">
                <a:latin typeface="Times New Roman" panose="02020603050405020304" charset="0"/>
                <a:ea typeface="宋体" panose="02010600030101010101" pitchFamily="2" charset="-122"/>
                <a:sym typeface="+mn-ea"/>
              </a:rPr>
              <a:t>1.</a:t>
            </a:r>
            <a:r>
              <a:rPr lang="en-US" sz="2400" b="1">
                <a:latin typeface="Times New Roman" panose="02020603050405020304" charset="0"/>
                <a:ea typeface="宋体" panose="02010600030101010101" pitchFamily="2" charset="-122"/>
                <a:cs typeface="Times New Roman" panose="02020603050405020304" charset="0"/>
                <a:sym typeface="+mn-ea"/>
              </a:rPr>
              <a:t> </a:t>
            </a:r>
            <a:r>
              <a:rPr lang="en-US" sz="2400" b="1">
                <a:latin typeface="Times New Roman" panose="02020603050405020304" charset="0"/>
                <a:ea typeface="宋体" panose="02010600030101010101" pitchFamily="2" charset="-122"/>
                <a:sym typeface="+mn-ea"/>
              </a:rPr>
              <a:t>The first wealth is health.  </a:t>
            </a:r>
            <a:endParaRPr lang="en-US" sz="2400" b="1">
              <a:latin typeface="Times New Roman" panose="02020603050405020304" charset="0"/>
              <a:ea typeface="宋体" panose="02010600030101010101" pitchFamily="2" charset="-122"/>
              <a:sym typeface="+mn-ea"/>
            </a:endParaRPr>
          </a:p>
          <a:p>
            <a:pPr indent="0" fontAlgn="auto">
              <a:lnSpc>
                <a:spcPts val="2560"/>
              </a:lnSpc>
            </a:pPr>
            <a:r>
              <a:rPr lang="en-US" sz="2400" b="1">
                <a:latin typeface="Times New Roman" panose="02020603050405020304" charset="0"/>
                <a:ea typeface="宋体" panose="02010600030101010101" pitchFamily="2" charset="-122"/>
                <a:sym typeface="+mn-ea"/>
              </a:rPr>
              <a:t>2. No pains, no gains. </a:t>
            </a:r>
            <a:endParaRPr lang="en-US" altLang="en-US" sz="2400" b="1">
              <a:latin typeface="Times New Roman" panose="02020603050405020304" charset="0"/>
              <a:ea typeface="宋体" panose="02010600030101010101" pitchFamily="2" charset="-122"/>
            </a:endParaRPr>
          </a:p>
          <a:p>
            <a:pPr indent="0" fontAlgn="auto">
              <a:lnSpc>
                <a:spcPts val="2060"/>
              </a:lnSpc>
            </a:pPr>
            <a:r>
              <a:rPr lang="en-US" altLang="en-US" sz="2400" b="1">
                <a:latin typeface="Times New Roman" panose="02020603050405020304" charset="0"/>
                <a:ea typeface="宋体" panose="02010600030101010101" pitchFamily="2" charset="-122"/>
              </a:rPr>
              <a:t>    ......</a:t>
            </a:r>
            <a:endParaRPr lang="en-US" altLang="en-US" sz="2400" b="1">
              <a:latin typeface="Times New Roman" panose="02020603050405020304" charset="0"/>
              <a:ea typeface="宋体" panose="02010600030101010101" pitchFamily="2" charset="-122"/>
            </a:endParaRPr>
          </a:p>
        </p:txBody>
      </p:sp>
      <p:sp>
        <p:nvSpPr>
          <p:cNvPr id="9" name="文本框 8"/>
          <p:cNvSpPr txBox="1"/>
          <p:nvPr/>
        </p:nvSpPr>
        <p:spPr>
          <a:xfrm>
            <a:off x="299720" y="5156200"/>
            <a:ext cx="11456035" cy="1620520"/>
          </a:xfrm>
          <a:prstGeom prst="rect">
            <a:avLst/>
          </a:prstGeom>
          <a:noFill/>
          <a:ln w="19050">
            <a:solidFill>
              <a:srgbClr val="FF0000"/>
            </a:solidFill>
            <a:prstDash val="dashDot"/>
          </a:ln>
        </p:spPr>
        <p:txBody>
          <a:bodyPr wrap="square">
            <a:noAutofit/>
          </a:bodyPr>
          <a:lstStyle/>
          <a:p>
            <a:pPr indent="0" fontAlgn="auto">
              <a:lnSpc>
                <a:spcPts val="2580"/>
              </a:lnSpc>
            </a:pPr>
            <a:r>
              <a:rPr lang="en-US" sz="2400" b="1" i="1" dirty="0">
                <a:solidFill>
                  <a:srgbClr val="1D41D5"/>
                </a:solidFill>
                <a:latin typeface="Times New Roman" panose="02020603050405020304" charset="0"/>
                <a:ea typeface="宋体" panose="02010600030101010101" pitchFamily="2" charset="-122"/>
              </a:rPr>
              <a:t>Group D: </a:t>
            </a:r>
            <a:endParaRPr lang="en-US" sz="2400" b="0" dirty="0">
              <a:latin typeface="Times New Roman" panose="02020603050405020304" charset="0"/>
              <a:ea typeface="宋体" panose="02010600030101010101" pitchFamily="2" charset="-122"/>
            </a:endParaRPr>
          </a:p>
          <a:p>
            <a:pPr indent="0" fontAlgn="auto">
              <a:lnSpc>
                <a:spcPts val="2580"/>
              </a:lnSpc>
            </a:pPr>
            <a:r>
              <a:rPr lang="en-US" sz="2400" b="1" dirty="0">
                <a:latin typeface="Times New Roman" panose="02020603050405020304" charset="0"/>
                <a:ea typeface="宋体" panose="02010600030101010101" pitchFamily="2" charset="-122"/>
                <a:sym typeface="+mn-ea"/>
              </a:rPr>
              <a:t>1. It was a pleasant and memorable trip, full of giggles</a:t>
            </a:r>
            <a:r>
              <a:rPr lang="en-US" sz="2400" b="1" dirty="0">
                <a:latin typeface="Times New Roman" panose="02020603050405020304" charset="0"/>
                <a:ea typeface="宋体" panose="02010600030101010101" pitchFamily="2" charset="-122"/>
                <a:cs typeface="Times New Roman" panose="02020603050405020304" charset="0"/>
                <a:sym typeface="+mn-ea"/>
              </a:rPr>
              <a:t> </a:t>
            </a:r>
            <a:r>
              <a:rPr lang="en-US" sz="2400" b="1" dirty="0">
                <a:latin typeface="Times New Roman" panose="02020603050405020304" charset="0"/>
                <a:ea typeface="宋体" panose="02010600030101010101" pitchFamily="2" charset="-122"/>
                <a:sym typeface="+mn-ea"/>
              </a:rPr>
              <a:t>along the way because of my </a:t>
            </a:r>
            <a:endParaRPr lang="en-US" sz="2400" b="1" dirty="0">
              <a:latin typeface="Times New Roman" panose="02020603050405020304" charset="0"/>
              <a:ea typeface="宋体" panose="02010600030101010101" pitchFamily="2" charset="-122"/>
              <a:sym typeface="+mn-ea"/>
            </a:endParaRPr>
          </a:p>
          <a:p>
            <a:pPr indent="0" fontAlgn="auto">
              <a:lnSpc>
                <a:spcPts val="2580"/>
              </a:lnSpc>
            </a:pPr>
            <a:r>
              <a:rPr lang="en-US" sz="2400" b="1" dirty="0">
                <a:latin typeface="Times New Roman" panose="02020603050405020304" charset="0"/>
                <a:ea typeface="宋体" panose="02010600030101010101" pitchFamily="2" charset="-122"/>
                <a:sym typeface="+mn-ea"/>
              </a:rPr>
              <a:t>    forgetful mom. </a:t>
            </a:r>
            <a:endParaRPr lang="en-US" sz="2400" b="1" dirty="0">
              <a:latin typeface="Times New Roman" panose="02020603050405020304" charset="0"/>
              <a:ea typeface="宋体" panose="02010600030101010101" pitchFamily="2" charset="-122"/>
              <a:sym typeface="+mn-ea"/>
            </a:endParaRPr>
          </a:p>
          <a:p>
            <a:pPr indent="0" fontAlgn="auto">
              <a:lnSpc>
                <a:spcPts val="2580"/>
              </a:lnSpc>
            </a:pPr>
            <a:r>
              <a:rPr lang="en-US" sz="2400" b="1" dirty="0">
                <a:latin typeface="Times New Roman" panose="02020603050405020304" charset="0"/>
                <a:ea typeface="宋体" panose="02010600030101010101" pitchFamily="2" charset="-122"/>
                <a:sym typeface="+mn-ea"/>
              </a:rPr>
              <a:t>2. With an angry roar, the bear ran to the lake to wash his eyes.</a:t>
            </a:r>
            <a:r>
              <a:rPr lang="en-US" sz="2400" b="1" dirty="0">
                <a:latin typeface="Times New Roman" panose="02020603050405020304" charset="0"/>
                <a:ea typeface="宋体" panose="02010600030101010101" pitchFamily="2" charset="-122"/>
                <a:cs typeface="Times New Roman" panose="02020603050405020304" charset="0"/>
                <a:sym typeface="+mn-ea"/>
              </a:rPr>
              <a:t> </a:t>
            </a:r>
            <a:endParaRPr lang="en-US" sz="2400" b="1" dirty="0">
              <a:latin typeface="Times New Roman" panose="02020603050405020304" charset="0"/>
              <a:ea typeface="宋体" panose="02010600030101010101" pitchFamily="2" charset="-122"/>
              <a:sym typeface="+mn-ea"/>
            </a:endParaRPr>
          </a:p>
          <a:p>
            <a:pPr indent="0" fontAlgn="auto">
              <a:lnSpc>
                <a:spcPts val="2080"/>
              </a:lnSpc>
            </a:pPr>
            <a:r>
              <a:rPr lang="en-US" sz="2400" b="1" dirty="0">
                <a:latin typeface="Times New Roman" panose="02020603050405020304" charset="0"/>
                <a:ea typeface="宋体" panose="02010600030101010101" pitchFamily="2" charset="-122"/>
                <a:sym typeface="+mn-ea"/>
              </a:rPr>
              <a:t>    </a:t>
            </a:r>
            <a:r>
              <a:rPr lang="en-US" altLang="en-US" sz="2400" b="1" dirty="0">
                <a:latin typeface="Times New Roman" panose="02020603050405020304" charset="0"/>
                <a:ea typeface="宋体" panose="02010600030101010101" pitchFamily="2" charset="-122"/>
              </a:rPr>
              <a:t>......</a:t>
            </a:r>
            <a:endParaRPr lang="en-US" altLang="en-US" sz="2400" b="1" dirty="0">
              <a:latin typeface="Times New Roman" panose="0202060305040502030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6" grpId="0" bldLvl="0" animBg="1"/>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140200" y="150495"/>
            <a:ext cx="3462655" cy="583565"/>
          </a:xfrm>
          <a:prstGeom prst="rect">
            <a:avLst/>
          </a:prstGeom>
          <a:noFill/>
        </p:spPr>
        <p:txBody>
          <a:bodyPr wrap="square" rtlCol="0">
            <a:spAutoFit/>
          </a:bodyPr>
          <a:lstStyle/>
          <a:p>
            <a:pPr indent="0">
              <a:buNone/>
            </a:pPr>
            <a:r>
              <a:rPr lang="en-US" altLang="zh-CN" sz="3200" b="1" dirty="0">
                <a:solidFill>
                  <a:srgbClr val="C00000"/>
                </a:solidFill>
                <a:latin typeface="Times New Roman" panose="02020603050405020304" charset="0"/>
                <a:cs typeface="Times New Roman" panose="02020603050405020304" charset="0"/>
              </a:rPr>
              <a:t>Alliteration (</a:t>
            </a:r>
            <a:r>
              <a:rPr lang="zh-CN" altLang="en-US" sz="3200" b="1" dirty="0">
                <a:solidFill>
                  <a:srgbClr val="C00000"/>
                </a:solidFill>
                <a:latin typeface="Times New Roman" panose="02020603050405020304" charset="0"/>
                <a:cs typeface="Times New Roman" panose="02020603050405020304" charset="0"/>
              </a:rPr>
              <a:t>头韵</a:t>
            </a:r>
            <a:r>
              <a:rPr lang="en-US" altLang="zh-CN" sz="3200" b="1" dirty="0">
                <a:solidFill>
                  <a:srgbClr val="C00000"/>
                </a:solidFill>
                <a:latin typeface="Times New Roman" panose="02020603050405020304" charset="0"/>
                <a:cs typeface="Times New Roman" panose="02020603050405020304" charset="0"/>
              </a:rPr>
              <a:t>) </a:t>
            </a:r>
            <a:endParaRPr lang="en-US" altLang="zh-CN" sz="3200" b="1" dirty="0">
              <a:latin typeface="Times New Roman" panose="02020603050405020304" charset="0"/>
              <a:cs typeface="Times New Roman" panose="02020603050405020304" charset="0"/>
            </a:endParaRPr>
          </a:p>
        </p:txBody>
      </p:sp>
      <p:sp>
        <p:nvSpPr>
          <p:cNvPr id="100" name="文本框 99"/>
          <p:cNvSpPr txBox="1"/>
          <p:nvPr/>
        </p:nvSpPr>
        <p:spPr>
          <a:xfrm>
            <a:off x="506095" y="665480"/>
            <a:ext cx="11405870" cy="5262979"/>
          </a:xfrm>
          <a:prstGeom prst="rect">
            <a:avLst/>
          </a:prstGeom>
          <a:noFill/>
          <a:ln w="9525">
            <a:noFill/>
          </a:ln>
        </p:spPr>
        <p:txBody>
          <a:bodyPr wrap="square">
            <a:spAutoFit/>
          </a:bodyPr>
          <a:lstStyle/>
          <a:p>
            <a:pPr indent="0" fontAlgn="auto">
              <a:lnSpc>
                <a:spcPct val="100000"/>
              </a:lnSpc>
            </a:pPr>
            <a:r>
              <a:rPr lang="en-US" sz="2800" b="1" i="1" dirty="0">
                <a:solidFill>
                  <a:srgbClr val="1D41D5"/>
                </a:solidFill>
                <a:latin typeface="Times New Roman" panose="02020603050405020304" charset="0"/>
                <a:ea typeface="宋体" panose="02010600030101010101" pitchFamily="2" charset="-122"/>
              </a:rPr>
              <a:t>Group A:</a:t>
            </a:r>
            <a:endParaRPr lang="en-US" sz="2800" b="0"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1. She has a pair of </a:t>
            </a:r>
            <a:r>
              <a:rPr lang="en-US" sz="2800" b="1" dirty="0">
                <a:latin typeface="Times New Roman" panose="02020603050405020304" charset="0"/>
                <a:ea typeface="宋体" panose="02010600030101010101" pitchFamily="2" charset="-122"/>
                <a:sym typeface="+mn-ea"/>
              </a:rPr>
              <a:t>big bright </a:t>
            </a:r>
            <a:r>
              <a:rPr lang="en-US" sz="2800" b="1" dirty="0">
                <a:latin typeface="Times New Roman" panose="02020603050405020304" charset="0"/>
                <a:ea typeface="宋体" panose="02010600030101010101" pitchFamily="2" charset="-122"/>
              </a:rPr>
              <a:t>eyes, </a:t>
            </a:r>
            <a:r>
              <a:rPr lang="en-US" sz="2800" b="1" dirty="0">
                <a:solidFill>
                  <a:schemeClr val="tx1"/>
                </a:solidFill>
                <a:latin typeface="Times New Roman" panose="02020603050405020304" charset="0"/>
                <a:ea typeface="宋体" panose="02010600030101010101" pitchFamily="2" charset="-122"/>
              </a:rPr>
              <a:t>blinking </a:t>
            </a:r>
            <a:r>
              <a:rPr lang="en-US" sz="2800" b="1" dirty="0">
                <a:latin typeface="Times New Roman" panose="02020603050405020304" charset="0"/>
                <a:ea typeface="宋体" panose="02010600030101010101" pitchFamily="2" charset="-122"/>
              </a:rPr>
              <a:t>as if they can speak.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2. </a:t>
            </a:r>
            <a:r>
              <a:rPr lang="en-US" sz="2800" b="1" dirty="0">
                <a:latin typeface="Times New Roman" panose="02020603050405020304" charset="0"/>
                <a:ea typeface="宋体" panose="02010600030101010101" pitchFamily="2" charset="-122"/>
                <a:sym typeface="+mn-ea"/>
              </a:rPr>
              <a:t>A breeze brought him the smell of clover—the sweet-smelling world </a:t>
            </a:r>
            <a:endParaRPr lang="en-US" sz="2800" b="1" dirty="0">
              <a:latin typeface="Times New Roman" panose="02020603050405020304" charset="0"/>
              <a:ea typeface="宋体" panose="02010600030101010101" pitchFamily="2" charset="-122"/>
              <a:sym typeface="+mn-ea"/>
            </a:endParaRPr>
          </a:p>
          <a:p>
            <a:pPr indent="0" fontAlgn="auto">
              <a:lnSpc>
                <a:spcPct val="100000"/>
              </a:lnSpc>
            </a:pPr>
            <a:r>
              <a:rPr lang="en-US" sz="2800" b="1" dirty="0">
                <a:latin typeface="Times New Roman" panose="02020603050405020304" charset="0"/>
                <a:ea typeface="宋体" panose="02010600030101010101" pitchFamily="2" charset="-122"/>
                <a:sym typeface="+mn-ea"/>
              </a:rPr>
              <a:t>    beyond his fence.</a:t>
            </a:r>
            <a:endParaRPr lang="en-US" alt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3. It was a pleasant and memorable trip, full of grins and giggles along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the way because of my forgetful mom.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4. Finding his friends safe and sound, Mac finally breathed a sigh of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relief.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5. As Elli and I cooked dinner, a young male polar bear who was playing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in a nearby lake sniffed and smelled our garlic bread.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6. When the first gosling poked its grey green head through the goose’s </a:t>
            </a:r>
            <a:endParaRPr lang="en-US" sz="2800" b="1" dirty="0">
              <a:latin typeface="Times New Roman" panose="02020603050405020304" charset="0"/>
              <a:ea typeface="宋体" panose="02010600030101010101" pitchFamily="2" charset="-122"/>
            </a:endParaRPr>
          </a:p>
          <a:p>
            <a:pPr indent="0" fontAlgn="auto">
              <a:lnSpc>
                <a:spcPct val="100000"/>
              </a:lnSpc>
            </a:pPr>
            <a:r>
              <a:rPr lang="en-US" sz="2800" b="1" dirty="0">
                <a:latin typeface="Times New Roman" panose="02020603050405020304" charset="0"/>
                <a:ea typeface="宋体" panose="02010600030101010101" pitchFamily="2" charset="-122"/>
              </a:rPr>
              <a:t>    feathers and looked around, </a:t>
            </a:r>
            <a:r>
              <a:rPr lang="en-US" sz="2800" b="1" dirty="0">
                <a:latin typeface="Times New Roman" panose="02020603050405020304" charset="0"/>
                <a:ea typeface="宋体" panose="02010600030101010101" pitchFamily="2" charset="-122"/>
                <a:sym typeface="+mn-ea"/>
              </a:rPr>
              <a:t>Charlotte made the announcement. </a:t>
            </a:r>
            <a:r>
              <a:rPr lang="en-US" sz="2800" b="1" dirty="0">
                <a:latin typeface="Times New Roman" panose="02020603050405020304" charset="0"/>
                <a:ea typeface="宋体" panose="02010600030101010101" pitchFamily="2" charset="-122"/>
              </a:rPr>
              <a:t> </a:t>
            </a:r>
            <a:r>
              <a:rPr lang="en-US" sz="2800" b="1" dirty="0">
                <a:latin typeface="Times New Roman" panose="02020603050405020304" charset="0"/>
                <a:ea typeface="宋体" panose="02010600030101010101" pitchFamily="2" charset="-122"/>
                <a:sym typeface="+mn-ea"/>
              </a:rPr>
              <a:t> </a:t>
            </a:r>
            <a:endParaRPr lang="en-US" altLang="en-US" sz="2800" b="1" dirty="0">
              <a:latin typeface="Times New Roman" panose="02020603050405020304" charset="0"/>
              <a:ea typeface="宋体" panose="02010600030101010101" pitchFamily="2" charset="-122"/>
            </a:endParaRPr>
          </a:p>
        </p:txBody>
      </p:sp>
      <p:sp>
        <p:nvSpPr>
          <p:cNvPr id="9" name="文本框 8"/>
          <p:cNvSpPr txBox="1"/>
          <p:nvPr>
            <p:custDataLst>
              <p:tags r:id="rId1"/>
            </p:custDataLst>
          </p:nvPr>
        </p:nvSpPr>
        <p:spPr>
          <a:xfrm>
            <a:off x="3542665" y="1066165"/>
            <a:ext cx="378142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ig  </a:t>
            </a:r>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right        </a:t>
            </a:r>
            <a:r>
              <a:rPr lang="en-US" altLang="zh-CN" sz="2800" b="1" dirty="0">
                <a:solidFill>
                  <a:srgbClr val="FF0000"/>
                </a:solidFill>
                <a:latin typeface="Times New Roman" panose="02020603050405020304" charset="0"/>
                <a:cs typeface="Times New Roman" panose="02020603050405020304" charset="0"/>
              </a:rPr>
              <a:t>b</a:t>
            </a:r>
            <a:r>
              <a:rPr lang="en-US" altLang="zh-CN" sz="2800" b="1" dirty="0">
                <a:solidFill>
                  <a:schemeClr val="tx1"/>
                </a:solidFill>
                <a:latin typeface="Times New Roman" panose="02020603050405020304" charset="0"/>
                <a:cs typeface="Times New Roman" panose="02020603050405020304" charset="0"/>
              </a:rPr>
              <a:t>linking</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 name="文本框 1"/>
          <p:cNvSpPr txBox="1"/>
          <p:nvPr>
            <p:custDataLst>
              <p:tags r:id="rId2"/>
            </p:custDataLst>
          </p:nvPr>
        </p:nvSpPr>
        <p:spPr>
          <a:xfrm>
            <a:off x="7727315" y="2385060"/>
            <a:ext cx="269938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g</a:t>
            </a:r>
            <a:r>
              <a:rPr lang="en-US" altLang="zh-CN" sz="2800" b="1" dirty="0">
                <a:solidFill>
                  <a:schemeClr val="tx1"/>
                </a:solidFill>
                <a:latin typeface="Times New Roman" panose="02020603050405020304" charset="0"/>
                <a:cs typeface="Times New Roman" panose="02020603050405020304" charset="0"/>
              </a:rPr>
              <a:t>rins        </a:t>
            </a:r>
            <a:r>
              <a:rPr lang="en-US" altLang="zh-CN" sz="2800" b="1" dirty="0">
                <a:solidFill>
                  <a:srgbClr val="FF0000"/>
                </a:solidFill>
                <a:latin typeface="Times New Roman" panose="02020603050405020304" charset="0"/>
                <a:cs typeface="Times New Roman" panose="02020603050405020304" charset="0"/>
              </a:rPr>
              <a:t>g</a:t>
            </a:r>
            <a:r>
              <a:rPr lang="en-US" altLang="zh-CN" sz="2800" b="1" dirty="0">
                <a:solidFill>
                  <a:schemeClr val="tx1"/>
                </a:solidFill>
                <a:latin typeface="Times New Roman" panose="02020603050405020304" charset="0"/>
                <a:cs typeface="Times New Roman" panose="02020603050405020304" charset="0"/>
              </a:rPr>
              <a:t>iggles </a:t>
            </a:r>
            <a:endParaRPr lang="en-US" altLang="zh-CN" sz="2800" b="1" dirty="0">
              <a:solidFill>
                <a:schemeClr val="tx1"/>
              </a:solidFill>
              <a:latin typeface="Times New Roman" panose="02020603050405020304" charset="0"/>
              <a:cs typeface="Times New Roman" panose="02020603050405020304" charset="0"/>
            </a:endParaRPr>
          </a:p>
        </p:txBody>
      </p:sp>
      <p:sp>
        <p:nvSpPr>
          <p:cNvPr id="3" name="文本框 2"/>
          <p:cNvSpPr txBox="1"/>
          <p:nvPr>
            <p:custDataLst>
              <p:tags r:id="rId3"/>
            </p:custDataLst>
          </p:nvPr>
        </p:nvSpPr>
        <p:spPr>
          <a:xfrm>
            <a:off x="3874135" y="3241675"/>
            <a:ext cx="2348230"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s</a:t>
            </a:r>
            <a:r>
              <a:rPr lang="en-US" altLang="zh-CN" sz="2800" b="1" dirty="0">
                <a:solidFill>
                  <a:schemeClr val="tx1"/>
                </a:solidFill>
                <a:latin typeface="Times New Roman" panose="02020603050405020304" charset="0"/>
                <a:cs typeface="Times New Roman" panose="02020603050405020304" charset="0"/>
              </a:rPr>
              <a:t>afe</a:t>
            </a:r>
            <a:r>
              <a:rPr lang="en-US" altLang="zh-CN" sz="2800" b="1" dirty="0">
                <a:solidFill>
                  <a:srgbClr val="FF0000"/>
                </a:solidFill>
                <a:latin typeface="Times New Roman" panose="02020603050405020304" charset="0"/>
                <a:cs typeface="Times New Roman" panose="02020603050405020304" charset="0"/>
              </a:rPr>
              <a:t>       s</a:t>
            </a:r>
            <a:r>
              <a:rPr lang="en-US" altLang="zh-CN" sz="2800" b="1" dirty="0">
                <a:solidFill>
                  <a:schemeClr val="tx1"/>
                </a:solidFill>
                <a:latin typeface="Times New Roman" panose="02020603050405020304" charset="0"/>
                <a:cs typeface="Times New Roman" panose="02020603050405020304" charset="0"/>
              </a:rPr>
              <a:t>ound</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5" name="文本框 4"/>
          <p:cNvSpPr txBox="1"/>
          <p:nvPr>
            <p:custDataLst>
              <p:tags r:id="rId4"/>
            </p:custDataLst>
          </p:nvPr>
        </p:nvSpPr>
        <p:spPr>
          <a:xfrm>
            <a:off x="3349625" y="4492992"/>
            <a:ext cx="3094355" cy="521970"/>
          </a:xfrm>
          <a:prstGeom prst="rect">
            <a:avLst/>
          </a:prstGeom>
          <a:solidFill>
            <a:schemeClr val="accent4">
              <a:lumMod val="20000"/>
              <a:lumOff val="80000"/>
            </a:schemeClr>
          </a:solidFill>
        </p:spPr>
        <p:txBody>
          <a:bodyPr wrap="square" rtlCol="0">
            <a:spAutoFit/>
          </a:bodyPr>
          <a:lstStyle/>
          <a:p>
            <a:r>
              <a:rPr lang="en-US" altLang="zh-CN" sz="2800" b="1" dirty="0">
                <a:solidFill>
                  <a:srgbClr val="FF0000"/>
                </a:solidFill>
                <a:latin typeface="Times New Roman" panose="02020603050405020304" charset="0"/>
                <a:cs typeface="Times New Roman" panose="02020603050405020304" charset="0"/>
              </a:rPr>
              <a:t>s</a:t>
            </a:r>
            <a:r>
              <a:rPr lang="en-US" altLang="zh-CN" sz="2800" b="1" dirty="0">
                <a:solidFill>
                  <a:schemeClr val="tx1"/>
                </a:solidFill>
                <a:latin typeface="Times New Roman" panose="02020603050405020304" charset="0"/>
                <a:cs typeface="Times New Roman" panose="02020603050405020304" charset="0"/>
              </a:rPr>
              <a:t>niffed</a:t>
            </a:r>
            <a:r>
              <a:rPr lang="en-US" altLang="zh-CN" sz="2800" b="1" dirty="0">
                <a:solidFill>
                  <a:srgbClr val="FF0000"/>
                </a:solidFill>
                <a:latin typeface="Times New Roman" panose="02020603050405020304" charset="0"/>
                <a:cs typeface="Times New Roman" panose="02020603050405020304" charset="0"/>
              </a:rPr>
              <a:t>        s</a:t>
            </a:r>
            <a:r>
              <a:rPr lang="en-US" altLang="zh-CN" sz="2800" b="1" dirty="0">
                <a:solidFill>
                  <a:schemeClr val="tx1"/>
                </a:solidFill>
                <a:latin typeface="Times New Roman" panose="02020603050405020304" charset="0"/>
                <a:cs typeface="Times New Roman" panose="02020603050405020304" charset="0"/>
              </a:rPr>
              <a:t>melled</a:t>
            </a:r>
            <a:endParaRPr lang="en-US" altLang="zh-CN" sz="2800" b="1" dirty="0">
              <a:solidFill>
                <a:schemeClr val="tx1"/>
              </a:solidFill>
              <a:latin typeface="Times New Roman" panose="02020603050405020304" charset="0"/>
              <a:cs typeface="Times New Roman" panose="02020603050405020304" charset="0"/>
            </a:endParaRPr>
          </a:p>
        </p:txBody>
      </p:sp>
      <p:sp>
        <p:nvSpPr>
          <p:cNvPr id="6" name="文本框 5"/>
          <p:cNvSpPr txBox="1"/>
          <p:nvPr>
            <p:custDataLst>
              <p:tags r:id="rId5"/>
            </p:custDataLst>
          </p:nvPr>
        </p:nvSpPr>
        <p:spPr>
          <a:xfrm>
            <a:off x="5817870" y="5014962"/>
            <a:ext cx="1784985"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gr</a:t>
            </a:r>
            <a:r>
              <a:rPr lang="en-US" altLang="zh-CN" sz="2600" b="1" dirty="0">
                <a:solidFill>
                  <a:schemeClr val="tx1"/>
                </a:solidFill>
                <a:latin typeface="Times New Roman" panose="02020603050405020304" charset="0"/>
                <a:cs typeface="Times New Roman" panose="02020603050405020304" charset="0"/>
              </a:rPr>
              <a:t>ey  </a:t>
            </a:r>
            <a:r>
              <a:rPr lang="en-US" altLang="zh-CN" sz="2600" b="1" dirty="0">
                <a:solidFill>
                  <a:srgbClr val="FF0000"/>
                </a:solidFill>
                <a:latin typeface="Times New Roman" panose="02020603050405020304" charset="0"/>
                <a:cs typeface="Times New Roman" panose="02020603050405020304" charset="0"/>
              </a:rPr>
              <a:t>gr</a:t>
            </a:r>
            <a:r>
              <a:rPr lang="en-US" altLang="zh-CN" sz="2600" b="1" dirty="0">
                <a:solidFill>
                  <a:schemeClr val="tx1"/>
                </a:solidFill>
                <a:latin typeface="Times New Roman" panose="02020603050405020304" charset="0"/>
                <a:cs typeface="Times New Roman" panose="02020603050405020304" charset="0"/>
              </a:rPr>
              <a:t>een </a:t>
            </a:r>
            <a:endParaRPr lang="en-US" altLang="zh-CN" sz="2600" b="1" dirty="0">
              <a:solidFill>
                <a:schemeClr val="tx1"/>
              </a:solidFill>
              <a:latin typeface="Times New Roman" panose="02020603050405020304" charset="0"/>
              <a:cs typeface="Times New Roman" panose="02020603050405020304" charset="0"/>
            </a:endParaRPr>
          </a:p>
        </p:txBody>
      </p:sp>
      <p:sp>
        <p:nvSpPr>
          <p:cNvPr id="7" name="文本框 6"/>
          <p:cNvSpPr txBox="1"/>
          <p:nvPr>
            <p:custDataLst>
              <p:tags r:id="rId6"/>
            </p:custDataLst>
          </p:nvPr>
        </p:nvSpPr>
        <p:spPr>
          <a:xfrm>
            <a:off x="1193165" y="1527810"/>
            <a:ext cx="234950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br</a:t>
            </a:r>
            <a:r>
              <a:rPr lang="en-US" altLang="zh-CN" sz="2600" b="1" dirty="0">
                <a:solidFill>
                  <a:schemeClr val="tx1"/>
                </a:solidFill>
                <a:latin typeface="Times New Roman" panose="02020603050405020304" charset="0"/>
                <a:cs typeface="Times New Roman" panose="02020603050405020304" charset="0"/>
              </a:rPr>
              <a:t>eeze</a:t>
            </a:r>
            <a:r>
              <a:rPr lang="en-US" altLang="zh-CN" sz="2600" b="1" dirty="0">
                <a:solidFill>
                  <a:srgbClr val="FF0000"/>
                </a:solidFill>
                <a:latin typeface="Times New Roman" panose="02020603050405020304" charset="0"/>
                <a:cs typeface="Times New Roman" panose="02020603050405020304" charset="0"/>
              </a:rPr>
              <a:t> br</a:t>
            </a:r>
            <a:r>
              <a:rPr lang="en-US" altLang="zh-CN" sz="2600" b="1" dirty="0">
                <a:solidFill>
                  <a:schemeClr val="tx1"/>
                </a:solidFill>
                <a:latin typeface="Times New Roman" panose="02020603050405020304" charset="0"/>
                <a:cs typeface="Times New Roman" panose="02020603050405020304" charset="0"/>
              </a:rPr>
              <a:t>ought </a:t>
            </a:r>
            <a:endParaRPr lang="en-US" altLang="zh-CN" sz="2600" b="1" dirty="0">
              <a:solidFill>
                <a:schemeClr val="tx1"/>
              </a:solidFill>
              <a:latin typeface="Times New Roman" panose="02020603050405020304" charset="0"/>
              <a:cs typeface="Times New Roman" panose="02020603050405020304" charset="0"/>
            </a:endParaRPr>
          </a:p>
        </p:txBody>
      </p:sp>
      <p:sp>
        <p:nvSpPr>
          <p:cNvPr id="8" name="文本框 7"/>
          <p:cNvSpPr txBox="1"/>
          <p:nvPr>
            <p:custDataLst>
              <p:tags r:id="rId7"/>
            </p:custDataLst>
          </p:nvPr>
        </p:nvSpPr>
        <p:spPr>
          <a:xfrm>
            <a:off x="7929245" y="1527810"/>
            <a:ext cx="2358390" cy="491490"/>
          </a:xfrm>
          <a:prstGeom prst="rect">
            <a:avLst/>
          </a:prstGeom>
          <a:solidFill>
            <a:schemeClr val="accent4">
              <a:lumMod val="20000"/>
              <a:lumOff val="80000"/>
            </a:schemeClr>
          </a:solidFill>
        </p:spPr>
        <p:txBody>
          <a:bodyPr wrap="square" rtlCol="0">
            <a:spAutoFit/>
          </a:bodyPr>
          <a:lstStyle/>
          <a:p>
            <a:r>
              <a:rPr lang="en-US" altLang="zh-CN" sz="2600" b="1" dirty="0">
                <a:solidFill>
                  <a:srgbClr val="FF0000"/>
                </a:solidFill>
                <a:latin typeface="Times New Roman" panose="02020603050405020304" charset="0"/>
                <a:cs typeface="Times New Roman" panose="02020603050405020304" charset="0"/>
              </a:rPr>
              <a:t>s</a:t>
            </a:r>
            <a:r>
              <a:rPr lang="en-US" altLang="zh-CN" sz="2600" b="1" dirty="0">
                <a:solidFill>
                  <a:schemeClr val="tx1"/>
                </a:solidFill>
                <a:latin typeface="Times New Roman" panose="02020603050405020304" charset="0"/>
                <a:cs typeface="Times New Roman" panose="02020603050405020304" charset="0"/>
              </a:rPr>
              <a:t>weet</a:t>
            </a:r>
            <a:r>
              <a:rPr lang="en-US" altLang="zh-CN" sz="2600" b="1" dirty="0">
                <a:solidFill>
                  <a:srgbClr val="FF0000"/>
                </a:solidFill>
                <a:latin typeface="Times New Roman" panose="02020603050405020304" charset="0"/>
                <a:cs typeface="Times New Roman" panose="02020603050405020304" charset="0"/>
              </a:rPr>
              <a:t>  s</a:t>
            </a:r>
            <a:r>
              <a:rPr lang="en-US" altLang="zh-CN" sz="2600" b="1" dirty="0">
                <a:solidFill>
                  <a:schemeClr val="tx1"/>
                </a:solidFill>
                <a:latin typeface="Times New Roman" panose="02020603050405020304" charset="0"/>
                <a:cs typeface="Times New Roman" panose="02020603050405020304" charset="0"/>
              </a:rPr>
              <a:t>melling </a:t>
            </a:r>
            <a:endParaRPr lang="en-US" altLang="zh-CN" sz="2600" b="1" dirty="0">
              <a:solidFill>
                <a:schemeClr val="tx1"/>
              </a:solidFill>
              <a:latin typeface="Times New Roman" panose="02020603050405020304" charset="0"/>
              <a:cs typeface="Times New Roman" panose="02020603050405020304" charset="0"/>
            </a:endParaRPr>
          </a:p>
        </p:txBody>
      </p:sp>
      <p:pic>
        <p:nvPicPr>
          <p:cNvPr id="10" name="图片 9" descr="图片包含 花瓶, 天空, 鲜花, 蓝色&#10;&#10;已生成极高可信度的说明"/>
          <p:cNvPicPr>
            <a:picLocks noChangeAspect="1"/>
          </p:cNvPicPr>
          <p:nvPr>
            <p:custDataLst>
              <p:tags r:id="rId8"/>
            </p:custDataLst>
          </p:nvPr>
        </p:nvPicPr>
        <p:blipFill>
          <a:blip r:embed="rId9"/>
          <a:stretch>
            <a:fillRect/>
          </a:stretch>
        </p:blipFill>
        <p:spPr>
          <a:xfrm>
            <a:off x="10493375" y="5123180"/>
            <a:ext cx="1698625" cy="1734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0" grpId="0"/>
      <p:bldP spid="9" grpId="0" bldLvl="0" animBg="1"/>
      <p:bldP spid="2" grpId="0" bldLvl="0" animBg="1"/>
      <p:bldP spid="3" grpId="0" bldLvl="0" animBg="1"/>
      <p:bldP spid="5" grpId="0" bldLvl="0" animBg="1"/>
      <p:bldP spid="6" grpId="0" bldLvl="0" animBg="1"/>
      <p:bldP spid="7"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98780" y="810260"/>
            <a:ext cx="11543030" cy="4523105"/>
          </a:xfrm>
          <a:prstGeom prst="rect">
            <a:avLst/>
          </a:prstGeom>
          <a:noFill/>
          <a:ln w="9525">
            <a:noFill/>
          </a:ln>
        </p:spPr>
        <p:txBody>
          <a:bodyPr wrap="square">
            <a:spAutoFit/>
          </a:bodyPr>
          <a:lstStyle/>
          <a:p>
            <a:pPr indent="0"/>
            <a:r>
              <a:rPr lang="en-US" sz="2800" b="1" i="1">
                <a:solidFill>
                  <a:srgbClr val="1D41D5"/>
                </a:solidFill>
                <a:latin typeface="Times New Roman" panose="02020603050405020304" charset="0"/>
                <a:ea typeface="宋体" panose="02010600030101010101" pitchFamily="2" charset="-122"/>
              </a:rPr>
              <a:t>Group B:</a:t>
            </a:r>
            <a:endParaRPr lang="en-US" sz="2800" b="0">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1. Things went as planned and as usual, cheerfully but not surprisingly.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2. Once the helicopter landed, we got onto it in no time, excited</a:t>
            </a:r>
            <a:r>
              <a:rPr lang="en-US" sz="2600" b="1">
                <a:latin typeface="Times New Roman" panose="02020603050405020304" charset="0"/>
                <a:ea typeface="宋体" panose="02010600030101010101" pitchFamily="2" charset="-122"/>
                <a:cs typeface="Times New Roman" panose="02020603050405020304" charset="0"/>
              </a:rPr>
              <a:t> </a:t>
            </a:r>
            <a:r>
              <a:rPr lang="en-US" sz="2600" b="1">
                <a:latin typeface="Times New Roman" panose="02020603050405020304" charset="0"/>
                <a:ea typeface="宋体" panose="02010600030101010101" pitchFamily="2" charset="-122"/>
              </a:rPr>
              <a:t>and relieved.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3. Tom hugged Jane tightly and kissed her lovingly, apologizing for his huge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mistake.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4. So I approached our uninvited guest slowly and cautiously, through the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fence, sprayed him in the face.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5. This was almost more than Wilbur could stand: on this dreary, rainy day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to see his breakfast being eaten by somebody else.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6. The spider, however, stayed wide awake, gazing affectionately and mildly </a:t>
            </a:r>
            <a:endParaRPr lang="en-US" sz="2600" b="1">
              <a:latin typeface="Times New Roman" panose="02020603050405020304" charset="0"/>
              <a:ea typeface="宋体" panose="02010600030101010101" pitchFamily="2" charset="-122"/>
            </a:endParaRPr>
          </a:p>
          <a:p>
            <a:pPr indent="0"/>
            <a:r>
              <a:rPr lang="en-US" sz="2600" b="1">
                <a:latin typeface="Times New Roman" panose="02020603050405020304" charset="0"/>
                <a:ea typeface="宋体" panose="02010600030101010101" pitchFamily="2" charset="-122"/>
              </a:rPr>
              <a:t>    at Wilbur and making plans for his future. </a:t>
            </a:r>
            <a:endParaRPr lang="en-US" altLang="en-US" sz="2600" b="1">
              <a:latin typeface="Times New Roman" panose="02020603050405020304" charset="0"/>
              <a:ea typeface="宋体" panose="02010600030101010101" pitchFamily="2" charset="-122"/>
            </a:endParaRPr>
          </a:p>
        </p:txBody>
      </p:sp>
      <p:sp>
        <p:nvSpPr>
          <p:cNvPr id="14" name="文本框 13"/>
          <p:cNvSpPr txBox="1"/>
          <p:nvPr/>
        </p:nvSpPr>
        <p:spPr>
          <a:xfrm>
            <a:off x="3728085" y="226695"/>
            <a:ext cx="3672840"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rPr>
              <a:t>Consonance (</a:t>
            </a:r>
            <a:r>
              <a:rPr lang="zh-CN" altLang="en-US" sz="3200" b="1" dirty="0">
                <a:solidFill>
                  <a:srgbClr val="C00000"/>
                </a:solidFill>
                <a:latin typeface="Times New Roman" panose="02020603050405020304" charset="0"/>
                <a:cs typeface="Times New Roman" panose="02020603050405020304" charset="0"/>
              </a:rPr>
              <a:t>尾韵</a:t>
            </a:r>
            <a:r>
              <a:rPr lang="en-US" altLang="zh-CN" sz="3200" b="1" dirty="0">
                <a:solidFill>
                  <a:srgbClr val="C00000"/>
                </a:solidFill>
                <a:latin typeface="Times New Roman" panose="02020603050405020304" charset="0"/>
                <a:cs typeface="Times New Roman" panose="02020603050405020304" charset="0"/>
              </a:rPr>
              <a:t>)</a:t>
            </a:r>
            <a:endParaRPr lang="en-US" altLang="zh-CN" sz="3200" b="1" dirty="0">
              <a:latin typeface="Times New Roman" panose="02020603050405020304" charset="0"/>
              <a:cs typeface="Times New Roman" panose="02020603050405020304" charset="0"/>
            </a:endParaRPr>
          </a:p>
        </p:txBody>
      </p:sp>
      <p:sp>
        <p:nvSpPr>
          <p:cNvPr id="17" name="文本框 16"/>
          <p:cNvSpPr txBox="1"/>
          <p:nvPr>
            <p:custDataLst>
              <p:tags r:id="rId1"/>
            </p:custDataLst>
          </p:nvPr>
        </p:nvSpPr>
        <p:spPr>
          <a:xfrm>
            <a:off x="6051550" y="1219200"/>
            <a:ext cx="457517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cheerful</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surprising</a:t>
            </a:r>
            <a:r>
              <a:rPr lang="en-US" altLang="zh-CN" sz="2600" b="1" dirty="0">
                <a:solidFill>
                  <a:srgbClr val="FF0000"/>
                </a:solidFill>
                <a:latin typeface="Times New Roman" panose="02020603050405020304" charset="0"/>
                <a:cs typeface="Times New Roman" panose="02020603050405020304" charset="0"/>
              </a:rPr>
              <a:t>ly</a:t>
            </a:r>
            <a:endParaRPr lang="en-US" altLang="zh-CN" sz="2600" b="1" dirty="0">
              <a:solidFill>
                <a:schemeClr val="tx1"/>
              </a:solidFill>
              <a:latin typeface="Times New Roman" panose="02020603050405020304" charset="0"/>
              <a:cs typeface="Times New Roman" panose="02020603050405020304" charset="0"/>
            </a:endParaRPr>
          </a:p>
        </p:txBody>
      </p:sp>
      <p:sp>
        <p:nvSpPr>
          <p:cNvPr id="24" name="文本框 23"/>
          <p:cNvSpPr txBox="1"/>
          <p:nvPr>
            <p:custDataLst>
              <p:tags r:id="rId2"/>
            </p:custDataLst>
          </p:nvPr>
        </p:nvSpPr>
        <p:spPr>
          <a:xfrm>
            <a:off x="8308340" y="1628775"/>
            <a:ext cx="299529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excit</a:t>
            </a:r>
            <a:r>
              <a:rPr lang="en-US" altLang="zh-CN" sz="2600" b="1" dirty="0">
                <a:solidFill>
                  <a:srgbClr val="FF0000"/>
                </a:solidFill>
                <a:latin typeface="Times New Roman" panose="02020603050405020304" charset="0"/>
                <a:cs typeface="Times New Roman" panose="02020603050405020304" charset="0"/>
              </a:rPr>
              <a:t>ed       </a:t>
            </a:r>
            <a:r>
              <a:rPr lang="en-US" altLang="zh-CN" sz="2600" b="1" dirty="0">
                <a:solidFill>
                  <a:schemeClr val="tx1"/>
                </a:solidFill>
                <a:latin typeface="Times New Roman" panose="02020603050405020304" charset="0"/>
                <a:cs typeface="Times New Roman" panose="02020603050405020304" charset="0"/>
              </a:rPr>
              <a:t> reliev</a:t>
            </a:r>
            <a:r>
              <a:rPr lang="en-US" altLang="zh-CN" sz="2600" b="1" dirty="0">
                <a:solidFill>
                  <a:srgbClr val="FF0000"/>
                </a:solidFill>
                <a:latin typeface="Times New Roman" panose="02020603050405020304" charset="0"/>
                <a:cs typeface="Times New Roman" panose="02020603050405020304" charset="0"/>
              </a:rPr>
              <a:t>ed</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5" name="文本框 24"/>
          <p:cNvSpPr txBox="1"/>
          <p:nvPr>
            <p:custDataLst>
              <p:tags r:id="rId3"/>
            </p:custDataLst>
          </p:nvPr>
        </p:nvSpPr>
        <p:spPr>
          <a:xfrm>
            <a:off x="3384550" y="2022475"/>
            <a:ext cx="4218305"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tight</a:t>
            </a:r>
            <a:r>
              <a:rPr lang="en-US" altLang="zh-CN" sz="2600" b="1" dirty="0">
                <a:solidFill>
                  <a:srgbClr val="FF0000"/>
                </a:solidFill>
                <a:latin typeface="Times New Roman" panose="02020603050405020304" charset="0"/>
                <a:cs typeface="Times New Roman" panose="02020603050405020304" charset="0"/>
              </a:rPr>
              <a:t>ly</a:t>
            </a:r>
            <a:r>
              <a:rPr lang="en-US" altLang="zh-CN" sz="2600" b="1" dirty="0">
                <a:solidFill>
                  <a:schemeClr val="tx1"/>
                </a:solidFill>
                <a:latin typeface="Times New Roman" panose="02020603050405020304" charset="0"/>
                <a:cs typeface="Times New Roman" panose="02020603050405020304" charset="0"/>
              </a:rPr>
              <a:t>                        loving</a:t>
            </a:r>
            <a:r>
              <a:rPr lang="en-US" altLang="zh-CN" sz="2600" b="1" dirty="0">
                <a:solidFill>
                  <a:srgbClr val="FF0000"/>
                </a:solidFill>
                <a:latin typeface="Times New Roman" panose="02020603050405020304" charset="0"/>
                <a:cs typeface="Times New Roman" panose="02020603050405020304" charset="0"/>
              </a:rPr>
              <a:t>ly</a:t>
            </a:r>
            <a:endParaRPr lang="en-US" altLang="zh-CN" sz="2600" b="1" dirty="0">
              <a:solidFill>
                <a:schemeClr val="tx1"/>
              </a:solidFill>
              <a:latin typeface="Times New Roman" panose="02020603050405020304" charset="0"/>
              <a:cs typeface="Times New Roman" panose="02020603050405020304" charset="0"/>
            </a:endParaRPr>
          </a:p>
        </p:txBody>
      </p:sp>
      <p:sp>
        <p:nvSpPr>
          <p:cNvPr id="26" name="文本框 25"/>
          <p:cNvSpPr txBox="1"/>
          <p:nvPr>
            <p:custDataLst>
              <p:tags r:id="rId4"/>
            </p:custDataLst>
          </p:nvPr>
        </p:nvSpPr>
        <p:spPr>
          <a:xfrm>
            <a:off x="5944235" y="2825750"/>
            <a:ext cx="318008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slow</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cautious</a:t>
            </a:r>
            <a:r>
              <a:rPr lang="en-US" altLang="zh-CN" sz="2600" b="1" dirty="0">
                <a:solidFill>
                  <a:srgbClr val="FF0000"/>
                </a:solidFill>
                <a:latin typeface="Times New Roman" panose="02020603050405020304" charset="0"/>
                <a:cs typeface="Times New Roman" panose="02020603050405020304" charset="0"/>
              </a:rPr>
              <a:t>ly</a:t>
            </a:r>
            <a:r>
              <a:rPr lang="en-US" altLang="zh-CN" sz="2600" b="1" dirty="0">
                <a:solidFill>
                  <a:schemeClr val="tx1"/>
                </a:solidFill>
                <a:latin typeface="Times New Roman" panose="02020603050405020304" charset="0"/>
                <a:cs typeface="Times New Roman" panose="02020603050405020304" charset="0"/>
              </a:rPr>
              <a:t> </a:t>
            </a:r>
            <a:endParaRPr lang="en-US" altLang="zh-CN" sz="2600" b="1" dirty="0">
              <a:solidFill>
                <a:schemeClr val="tx1"/>
              </a:solidFill>
              <a:latin typeface="Times New Roman" panose="02020603050405020304" charset="0"/>
              <a:cs typeface="Times New Roman" panose="02020603050405020304" charset="0"/>
            </a:endParaRPr>
          </a:p>
        </p:txBody>
      </p:sp>
      <p:sp>
        <p:nvSpPr>
          <p:cNvPr id="27" name="文本框 26"/>
          <p:cNvSpPr txBox="1"/>
          <p:nvPr>
            <p:custDataLst>
              <p:tags r:id="rId5"/>
            </p:custDataLst>
          </p:nvPr>
        </p:nvSpPr>
        <p:spPr>
          <a:xfrm>
            <a:off x="8554085" y="3609975"/>
            <a:ext cx="200406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drear</a:t>
            </a:r>
            <a:r>
              <a:rPr lang="en-US" altLang="zh-CN" sz="2600" b="1" dirty="0">
                <a:solidFill>
                  <a:srgbClr val="FF0000"/>
                </a:solidFill>
                <a:latin typeface="Times New Roman" panose="02020603050405020304" charset="0"/>
                <a:cs typeface="Times New Roman" panose="02020603050405020304" charset="0"/>
              </a:rPr>
              <a:t>y </a:t>
            </a:r>
            <a:r>
              <a:rPr lang="en-US" altLang="zh-CN" sz="2600" b="1" dirty="0">
                <a:solidFill>
                  <a:schemeClr val="tx1"/>
                </a:solidFill>
                <a:latin typeface="Times New Roman" panose="02020603050405020304" charset="0"/>
                <a:cs typeface="Times New Roman" panose="02020603050405020304" charset="0"/>
              </a:rPr>
              <a:t>rain</a:t>
            </a:r>
            <a:r>
              <a:rPr lang="en-US" altLang="zh-CN" sz="2600" b="1" dirty="0">
                <a:solidFill>
                  <a:srgbClr val="FF0000"/>
                </a:solidFill>
                <a:latin typeface="Times New Roman" panose="02020603050405020304" charset="0"/>
                <a:cs typeface="Times New Roman" panose="02020603050405020304" charset="0"/>
              </a:rPr>
              <a:t>y</a:t>
            </a:r>
            <a:endParaRPr lang="en-US" altLang="zh-CN" sz="2600" b="1" dirty="0">
              <a:solidFill>
                <a:schemeClr val="tx1"/>
              </a:solidFill>
              <a:latin typeface="Times New Roman" panose="02020603050405020304" charset="0"/>
              <a:cs typeface="Times New Roman" panose="02020603050405020304" charset="0"/>
            </a:endParaRPr>
          </a:p>
        </p:txBody>
      </p:sp>
      <p:sp>
        <p:nvSpPr>
          <p:cNvPr id="28" name="文本框 27"/>
          <p:cNvSpPr txBox="1"/>
          <p:nvPr>
            <p:custDataLst>
              <p:tags r:id="rId6"/>
            </p:custDataLst>
          </p:nvPr>
        </p:nvSpPr>
        <p:spPr>
          <a:xfrm>
            <a:off x="7543165" y="4394200"/>
            <a:ext cx="3662680" cy="491490"/>
          </a:xfrm>
          <a:prstGeom prst="rect">
            <a:avLst/>
          </a:prstGeom>
          <a:solidFill>
            <a:schemeClr val="accent4">
              <a:lumMod val="20000"/>
              <a:lumOff val="80000"/>
            </a:schemeClr>
          </a:solidFill>
        </p:spPr>
        <p:txBody>
          <a:bodyPr wrap="square" rtlCol="0">
            <a:spAutoFit/>
          </a:bodyPr>
          <a:lstStyle/>
          <a:p>
            <a:r>
              <a:rPr lang="en-US" altLang="zh-CN" sz="2600" b="1" dirty="0">
                <a:solidFill>
                  <a:schemeClr val="tx1"/>
                </a:solidFill>
                <a:latin typeface="Times New Roman" panose="02020603050405020304" charset="0"/>
                <a:cs typeface="Times New Roman" panose="02020603050405020304" charset="0"/>
              </a:rPr>
              <a:t>affectionate</a:t>
            </a:r>
            <a:r>
              <a:rPr lang="en-US" altLang="zh-CN" sz="2600" b="1" dirty="0">
                <a:solidFill>
                  <a:srgbClr val="FF0000"/>
                </a:solidFill>
                <a:latin typeface="Times New Roman" panose="02020603050405020304" charset="0"/>
                <a:cs typeface="Times New Roman" panose="02020603050405020304" charset="0"/>
              </a:rPr>
              <a:t>ly        </a:t>
            </a:r>
            <a:r>
              <a:rPr lang="en-US" altLang="zh-CN" sz="2600" b="1" dirty="0">
                <a:solidFill>
                  <a:schemeClr val="tx1"/>
                </a:solidFill>
                <a:latin typeface="Times New Roman" panose="02020603050405020304" charset="0"/>
                <a:cs typeface="Times New Roman" panose="02020603050405020304" charset="0"/>
              </a:rPr>
              <a:t>mild</a:t>
            </a:r>
            <a:r>
              <a:rPr lang="en-US" altLang="zh-CN" sz="2600" b="1" dirty="0">
                <a:solidFill>
                  <a:srgbClr val="FF0000"/>
                </a:solidFill>
                <a:latin typeface="Times New Roman" panose="02020603050405020304" charset="0"/>
                <a:cs typeface="Times New Roman" panose="02020603050405020304" charset="0"/>
              </a:rPr>
              <a:t>ly  </a:t>
            </a:r>
            <a:endParaRPr lang="en-US" altLang="zh-CN" sz="2600" b="1" dirty="0">
              <a:solidFill>
                <a:schemeClr val="tx1"/>
              </a:solidFill>
              <a:latin typeface="Times New Roman" panose="02020603050405020304" charset="0"/>
              <a:cs typeface="Times New Roman" panose="02020603050405020304" charset="0"/>
            </a:endParaRPr>
          </a:p>
        </p:txBody>
      </p:sp>
      <p:pic>
        <p:nvPicPr>
          <p:cNvPr id="29" name="图片 28"/>
          <p:cNvPicPr>
            <a:picLocks noChangeAspect="1"/>
          </p:cNvPicPr>
          <p:nvPr>
            <p:custDataLst>
              <p:tags r:id="rId7"/>
            </p:custDataLst>
          </p:nvPr>
        </p:nvPicPr>
        <p:blipFill>
          <a:blip r:embed="rId8" cstate="screen"/>
          <a:stretch>
            <a:fillRect/>
          </a:stretch>
        </p:blipFill>
        <p:spPr>
          <a:xfrm>
            <a:off x="10005060" y="4963795"/>
            <a:ext cx="2098040" cy="2012315"/>
          </a:xfrm>
          <a:prstGeom prst="rect">
            <a:avLst/>
          </a:prstGeom>
        </p:spPr>
      </p:pic>
      <p:pic>
        <p:nvPicPr>
          <p:cNvPr id="34" name="图片 33" descr="图片包含 无脊椎动物, 动物, 软体动物&#10;&#10;已生成高可信度的说明"/>
          <p:cNvPicPr>
            <a:picLocks noChangeAspect="1"/>
          </p:cNvPicPr>
          <p:nvPr>
            <p:custDataLst>
              <p:tags r:id="rId9"/>
            </p:custDataLst>
          </p:nvPr>
        </p:nvPicPr>
        <p:blipFill>
          <a:blip r:embed="rId10" cstate="screen">
            <a:extLst>
              <a:ext uri="{BEBA8EAE-BF5A-486C-A8C5-ECC9F3942E4B}">
                <a14:imgProps xmlns:a14="http://schemas.microsoft.com/office/drawing/2010/main">
                  <a14:imgLayer r:embed="rId11">
                    <a14:imgEffect>
                      <a14:colorTemperature colorTemp="8800"/>
                    </a14:imgEffect>
                    <a14:imgEffect>
                      <a14:saturation sat="300000"/>
                    </a14:imgEffect>
                  </a14:imgLayer>
                </a14:imgProps>
              </a:ext>
            </a:extLst>
          </a:blip>
          <a:stretch>
            <a:fillRect/>
          </a:stretch>
        </p:blipFill>
        <p:spPr>
          <a:xfrm>
            <a:off x="10734675" y="5520055"/>
            <a:ext cx="824230" cy="913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linds(horizontal)">
                                      <p:cBhvr>
                                        <p:cTn id="25" dur="500"/>
                                        <p:tgtEl>
                                          <p:spTgt spid="2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4" grpId="0"/>
      <p:bldP spid="17" grpId="0" bldLvl="0" animBg="1"/>
      <p:bldP spid="24" grpId="0" bldLvl="0" animBg="1"/>
      <p:bldP spid="25" grpId="0" bldLvl="0" animBg="1"/>
      <p:bldP spid="26" grpId="0"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74675" y="788035"/>
            <a:ext cx="10160000" cy="3969385"/>
          </a:xfrm>
          <a:prstGeom prst="rect">
            <a:avLst/>
          </a:prstGeom>
          <a:noFill/>
          <a:ln w="9525">
            <a:noFill/>
          </a:ln>
        </p:spPr>
        <p:txBody>
          <a:bodyPr wrap="square">
            <a:spAutoFit/>
          </a:bodyPr>
          <a:lstStyle/>
          <a:p>
            <a:pPr indent="0"/>
            <a:r>
              <a:rPr lang="en-US" sz="2800" b="1">
                <a:latin typeface="Times New Roman" panose="02020603050405020304" charset="0"/>
                <a:ea typeface="宋体" panose="02010600030101010101" pitchFamily="2" charset="-122"/>
              </a:rPr>
              <a:t>Group C: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1.</a:t>
            </a:r>
            <a:r>
              <a:rPr lang="en-US" sz="2800" b="1">
                <a:latin typeface="Times New Roman" panose="02020603050405020304" charset="0"/>
                <a:ea typeface="宋体" panose="02010600030101010101" pitchFamily="2" charset="-122"/>
                <a:cs typeface="Times New Roman" panose="02020603050405020304" charset="0"/>
              </a:rPr>
              <a:t> </a:t>
            </a:r>
            <a:r>
              <a:rPr lang="en-US" sz="2800" b="1">
                <a:latin typeface="Times New Roman" panose="02020603050405020304" charset="0"/>
                <a:ea typeface="宋体" panose="02010600030101010101" pitchFamily="2" charset="-122"/>
              </a:rPr>
              <a:t>The first wealth is health.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2. No pains, no gains.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3. As you sow you shall mow.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4. All roads lead to Rome.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5. The little dog held his head out of the box to take a fresh breath.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sym typeface="+mn-ea"/>
              </a:rPr>
              <a:t>6. Spending the night in the farm house listening to the frogs and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sym typeface="+mn-ea"/>
              </a:rPr>
              <a:t>    water rolling down the river nearby</a:t>
            </a:r>
            <a:r>
              <a:rPr lang="en-US" sz="2800" b="1">
                <a:latin typeface="Times New Roman" panose="02020603050405020304" charset="0"/>
                <a:ea typeface="宋体" panose="02010600030101010101" pitchFamily="2" charset="-122"/>
                <a:cs typeface="Times New Roman" panose="02020603050405020304" charset="0"/>
                <a:sym typeface="+mn-ea"/>
              </a:rPr>
              <a:t> </a:t>
            </a:r>
            <a:r>
              <a:rPr lang="en-US" sz="2800" b="1">
                <a:latin typeface="Times New Roman" panose="02020603050405020304" charset="0"/>
                <a:ea typeface="宋体" panose="02010600030101010101" pitchFamily="2" charset="-122"/>
                <a:sym typeface="+mn-ea"/>
              </a:rPr>
              <a:t>is quite different from the </a:t>
            </a:r>
            <a:endParaRPr lang="en-US" sz="2800" b="1">
              <a:latin typeface="Times New Roman" panose="02020603050405020304" charset="0"/>
              <a:ea typeface="宋体" panose="02010600030101010101" pitchFamily="2" charset="-122"/>
              <a:sym typeface="+mn-ea"/>
            </a:endParaRPr>
          </a:p>
          <a:p>
            <a:pPr indent="0"/>
            <a:r>
              <a:rPr lang="en-US" sz="2800" b="1">
                <a:latin typeface="Times New Roman" panose="02020603050405020304" charset="0"/>
                <a:ea typeface="宋体" panose="02010600030101010101" pitchFamily="2" charset="-122"/>
                <a:sym typeface="+mn-ea"/>
              </a:rPr>
              <a:t>    hustle and bustle of city life. </a:t>
            </a:r>
            <a:endParaRPr lang="en-US" altLang="en-US" sz="2800" b="1">
              <a:latin typeface="Times New Roman" panose="02020603050405020304" charset="0"/>
              <a:ea typeface="宋体" panose="02010600030101010101" pitchFamily="2" charset="-122"/>
            </a:endParaRPr>
          </a:p>
        </p:txBody>
      </p:sp>
      <p:sp>
        <p:nvSpPr>
          <p:cNvPr id="3" name="文本框 2"/>
          <p:cNvSpPr txBox="1"/>
          <p:nvPr/>
        </p:nvSpPr>
        <p:spPr>
          <a:xfrm>
            <a:off x="3366135" y="204787"/>
            <a:ext cx="4803140" cy="583565"/>
          </a:xfrm>
          <a:prstGeom prst="rect">
            <a:avLst/>
          </a:prstGeom>
          <a:noFill/>
        </p:spPr>
        <p:txBody>
          <a:bodyPr wrap="square" rtlCol="0">
            <a:spAutoFit/>
          </a:bodyPr>
          <a:lstStyle/>
          <a:p>
            <a:r>
              <a:rPr lang="en-US" altLang="zh-CN" sz="3200" b="1" dirty="0">
                <a:solidFill>
                  <a:srgbClr val="C00000"/>
                </a:solidFill>
                <a:latin typeface="Times New Roman" panose="02020603050405020304" charset="0"/>
                <a:cs typeface="Times New Roman" panose="02020603050405020304" charset="0"/>
              </a:rPr>
              <a:t>Assonance (</a:t>
            </a:r>
            <a:r>
              <a:rPr lang="zh-CN" altLang="en-US" sz="3200" b="1" dirty="0">
                <a:solidFill>
                  <a:srgbClr val="C00000"/>
                </a:solidFill>
                <a:latin typeface="Times New Roman" panose="02020603050405020304" charset="0"/>
                <a:cs typeface="Times New Roman" panose="02020603050405020304" charset="0"/>
              </a:rPr>
              <a:t>半协音</a:t>
            </a:r>
            <a:r>
              <a:rPr lang="en-US" altLang="zh-CN" sz="3200" b="1" dirty="0">
                <a:solidFill>
                  <a:srgbClr val="C00000"/>
                </a:solidFill>
                <a:latin typeface="Times New Roman" panose="02020603050405020304" charset="0"/>
                <a:cs typeface="Times New Roman" panose="02020603050405020304" charset="0"/>
              </a:rPr>
              <a:t>/</a:t>
            </a:r>
            <a:r>
              <a:rPr lang="zh-CN" altLang="en-US" sz="3200" b="1" dirty="0">
                <a:solidFill>
                  <a:srgbClr val="C00000"/>
                </a:solidFill>
                <a:latin typeface="Times New Roman" panose="02020603050405020304" charset="0"/>
                <a:cs typeface="Times New Roman" panose="02020603050405020304" charset="0"/>
              </a:rPr>
              <a:t>元韵</a:t>
            </a:r>
            <a:r>
              <a:rPr lang="en-US" altLang="zh-CN" sz="3200" b="1" dirty="0">
                <a:solidFill>
                  <a:srgbClr val="C00000"/>
                </a:solidFill>
                <a:latin typeface="Times New Roman" panose="02020603050405020304" charset="0"/>
                <a:cs typeface="Times New Roman" panose="02020603050405020304" charset="0"/>
              </a:rPr>
              <a:t>)</a:t>
            </a:r>
            <a:endParaRPr lang="en-US" altLang="zh-CN" sz="3200" b="1" dirty="0">
              <a:latin typeface="Times New Roman" panose="02020603050405020304" charset="0"/>
              <a:cs typeface="Times New Roman" panose="02020603050405020304" charset="0"/>
            </a:endParaRPr>
          </a:p>
        </p:txBody>
      </p:sp>
      <p:sp>
        <p:nvSpPr>
          <p:cNvPr id="4" name="椭圆 3"/>
          <p:cNvSpPr/>
          <p:nvPr>
            <p:custDataLst>
              <p:tags r:id="rId1"/>
            </p:custDataLst>
          </p:nvPr>
        </p:nvSpPr>
        <p:spPr>
          <a:xfrm>
            <a:off x="2691130" y="1303020"/>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2"/>
            </p:custDataLst>
          </p:nvPr>
        </p:nvSpPr>
        <p:spPr>
          <a:xfrm>
            <a:off x="4025265" y="1303020"/>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3"/>
            </p:custDataLst>
          </p:nvPr>
        </p:nvSpPr>
        <p:spPr>
          <a:xfrm>
            <a:off x="1729105" y="1744345"/>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4"/>
            </p:custDataLst>
          </p:nvPr>
        </p:nvSpPr>
        <p:spPr>
          <a:xfrm>
            <a:off x="3171825" y="1744345"/>
            <a:ext cx="346710"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5"/>
            </p:custDataLst>
          </p:nvPr>
        </p:nvSpPr>
        <p:spPr>
          <a:xfrm>
            <a:off x="2285365" y="2205355"/>
            <a:ext cx="405765"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6"/>
            </p:custDataLst>
          </p:nvPr>
        </p:nvSpPr>
        <p:spPr>
          <a:xfrm>
            <a:off x="4545330" y="2205355"/>
            <a:ext cx="415925" cy="33528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7"/>
            </p:custDataLst>
          </p:nvPr>
        </p:nvSpPr>
        <p:spPr>
          <a:xfrm>
            <a:off x="1697355" y="2636520"/>
            <a:ext cx="241935" cy="3060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8"/>
            </p:custDataLst>
          </p:nvPr>
        </p:nvSpPr>
        <p:spPr>
          <a:xfrm>
            <a:off x="3814445" y="2636520"/>
            <a:ext cx="269240" cy="30607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9"/>
            </p:custDataLst>
          </p:nvPr>
        </p:nvSpPr>
        <p:spPr>
          <a:xfrm>
            <a:off x="3239770" y="3058160"/>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0"/>
            </p:custDataLst>
          </p:nvPr>
        </p:nvSpPr>
        <p:spPr>
          <a:xfrm>
            <a:off x="4544695" y="3058160"/>
            <a:ext cx="416560"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custDataLst>
              <p:tags r:id="rId11"/>
            </p:custDataLst>
          </p:nvPr>
        </p:nvSpPr>
        <p:spPr>
          <a:xfrm>
            <a:off x="1198880" y="4323715"/>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custDataLst>
              <p:tags r:id="rId12"/>
            </p:custDataLst>
          </p:nvPr>
        </p:nvSpPr>
        <p:spPr>
          <a:xfrm>
            <a:off x="2827020" y="4323715"/>
            <a:ext cx="27876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9323070" y="4823460"/>
            <a:ext cx="2999105" cy="2098675"/>
            <a:chOff x="1255366" y="1998833"/>
            <a:chExt cx="4124526" cy="3447416"/>
          </a:xfrm>
        </p:grpSpPr>
        <p:pic>
          <p:nvPicPr>
            <p:cNvPr id="26" name="图片 25"/>
            <p:cNvPicPr>
              <a:picLocks noChangeAspect="1"/>
            </p:cNvPicPr>
            <p:nvPr>
              <p:custDataLst>
                <p:tags r:id="rId13"/>
              </p:custDataLst>
            </p:nvPr>
          </p:nvPicPr>
          <p:blipFill>
            <a:blip r:embed="rId14" cstate="screen"/>
            <a:stretch>
              <a:fillRect/>
            </a:stretch>
          </p:blipFill>
          <p:spPr>
            <a:xfrm>
              <a:off x="1255366" y="1998833"/>
              <a:ext cx="4124526" cy="3447416"/>
            </a:xfrm>
            <a:prstGeom prst="rect">
              <a:avLst/>
            </a:prstGeom>
          </p:spPr>
        </p:pic>
        <p:pic>
          <p:nvPicPr>
            <p:cNvPr id="27" name="图片 26"/>
            <p:cNvPicPr>
              <a:picLocks noChangeAspect="1"/>
            </p:cNvPicPr>
            <p:nvPr>
              <p:custDataLst>
                <p:tags r:id="rId15"/>
              </p:custDataLst>
            </p:nvPr>
          </p:nvPicPr>
          <p:blipFill>
            <a:blip r:embed="rId16" cstate="screen"/>
            <a:stretch>
              <a:fillRect/>
            </a:stretch>
          </p:blipFill>
          <p:spPr>
            <a:xfrm>
              <a:off x="2929326" y="2107400"/>
              <a:ext cx="1081748" cy="1475775"/>
            </a:xfrm>
            <a:prstGeom prst="rect">
              <a:avLst/>
            </a:prstGeom>
          </p:spPr>
        </p:pic>
      </p:grpSp>
      <p:sp>
        <p:nvSpPr>
          <p:cNvPr id="2" name="椭圆 1"/>
          <p:cNvSpPr/>
          <p:nvPr>
            <p:custDataLst>
              <p:tags r:id="rId17"/>
            </p:custDataLst>
          </p:nvPr>
        </p:nvSpPr>
        <p:spPr>
          <a:xfrm>
            <a:off x="8973185" y="3058160"/>
            <a:ext cx="34988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custDataLst>
              <p:tags r:id="rId18"/>
            </p:custDataLst>
          </p:nvPr>
        </p:nvSpPr>
        <p:spPr>
          <a:xfrm>
            <a:off x="9942830" y="3058160"/>
            <a:ext cx="349885" cy="30670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linds(horizontal)">
                                      <p:cBhvr>
                                        <p:cTn id="58" dur="500"/>
                                        <p:tgtEl>
                                          <p:spTgt spid="23"/>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linds(horizont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blinds(horizontal)">
                                      <p:cBhvr>
                                        <p:cTn id="6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p:bldP spid="4" grpId="0" bldLvl="0" animBg="1"/>
      <p:bldP spid="4" grpId="1" animBg="1"/>
      <p:bldP spid="6" grpId="0" bldLvl="0" animBg="1"/>
      <p:bldP spid="6" grpId="1" animBg="1"/>
      <p:bldP spid="7" grpId="0" bldLvl="0" animBg="1"/>
      <p:bldP spid="7"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23" grpId="0" bldLvl="0" animBg="1"/>
      <p:bldP spid="23" grpId="1" animBg="1"/>
      <p:bldP spid="24" grpId="0" bldLvl="0" animBg="1"/>
      <p:bldP spid="24" grpId="1" animBg="1"/>
      <p:bldP spid="2" grpId="0" bldLvl="0" animBg="1"/>
      <p:bldP spid="2" grpId="1" animBg="1"/>
      <p:bldP spid="5" grpId="0" bldLvl="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custDataLst>
              <p:tags r:id="rId1"/>
            </p:custDataLst>
          </p:nvPr>
        </p:nvPicPr>
        <p:blipFill>
          <a:blip r:embed="rId2" cstate="screen"/>
          <a:stretch>
            <a:fillRect/>
          </a:stretch>
        </p:blipFill>
        <p:spPr>
          <a:xfrm>
            <a:off x="10713085" y="158115"/>
            <a:ext cx="1296670" cy="1155065"/>
          </a:xfrm>
          <a:prstGeom prst="rect">
            <a:avLst/>
          </a:prstGeom>
        </p:spPr>
      </p:pic>
      <p:sp>
        <p:nvSpPr>
          <p:cNvPr id="100" name="文本框 99"/>
          <p:cNvSpPr txBox="1"/>
          <p:nvPr/>
        </p:nvSpPr>
        <p:spPr>
          <a:xfrm>
            <a:off x="469900" y="741680"/>
            <a:ext cx="10942955" cy="5539105"/>
          </a:xfrm>
          <a:prstGeom prst="rect">
            <a:avLst/>
          </a:prstGeom>
          <a:noFill/>
          <a:ln w="9525">
            <a:noFill/>
          </a:ln>
        </p:spPr>
        <p:txBody>
          <a:bodyPr wrap="square">
            <a:spAutoFit/>
          </a:bodyPr>
          <a:lstStyle/>
          <a:p>
            <a:pPr indent="0"/>
            <a:r>
              <a:rPr lang="en-US" sz="2800" b="1">
                <a:solidFill>
                  <a:srgbClr val="1D41D5"/>
                </a:solidFill>
                <a:latin typeface="Times New Roman" panose="02020603050405020304" charset="0"/>
                <a:ea typeface="宋体" panose="02010600030101010101" pitchFamily="2" charset="-122"/>
              </a:rPr>
              <a:t>Group D: </a:t>
            </a:r>
            <a:endParaRPr lang="en-US" sz="2800" b="1">
              <a:latin typeface="Times New Roman" panose="02020603050405020304" charset="0"/>
              <a:ea typeface="宋体" panose="02010600030101010101" pitchFamily="2" charset="-122"/>
            </a:endParaRPr>
          </a:p>
          <a:p>
            <a:pPr indent="0"/>
            <a:r>
              <a:rPr lang="en-US" sz="2800" b="1">
                <a:latin typeface="Times New Roman" panose="02020603050405020304" charset="0"/>
                <a:ea typeface="宋体" panose="02010600030101010101" pitchFamily="2" charset="-122"/>
              </a:rPr>
              <a:t>1. </a:t>
            </a:r>
            <a:r>
              <a:rPr lang="en-US" sz="2800" b="1">
                <a:latin typeface="Times New Roman" panose="02020603050405020304" charset="0"/>
                <a:ea typeface="宋体" panose="02010600030101010101" pitchFamily="2" charset="-122"/>
                <a:sym typeface="+mn-ea"/>
              </a:rPr>
              <a:t>It was a pleasant and memorable trip, full of giggles</a:t>
            </a:r>
            <a:r>
              <a:rPr lang="en-US" sz="2800" b="1">
                <a:latin typeface="Times New Roman" panose="02020603050405020304" charset="0"/>
                <a:ea typeface="宋体" panose="02010600030101010101" pitchFamily="2" charset="-122"/>
                <a:cs typeface="Times New Roman" panose="02020603050405020304" charset="0"/>
                <a:sym typeface="+mn-ea"/>
              </a:rPr>
              <a:t> </a:t>
            </a:r>
            <a:r>
              <a:rPr lang="en-US" sz="2800" b="1">
                <a:latin typeface="Times New Roman" panose="02020603050405020304" charset="0"/>
                <a:ea typeface="宋体" panose="02010600030101010101" pitchFamily="2" charset="-122"/>
                <a:sym typeface="+mn-ea"/>
              </a:rPr>
              <a:t>along the way </a:t>
            </a:r>
            <a:endParaRPr lang="en-US" sz="2800" b="1">
              <a:latin typeface="Times New Roman" panose="02020603050405020304" charset="0"/>
              <a:ea typeface="宋体" panose="02010600030101010101" pitchFamily="2" charset="-122"/>
              <a:sym typeface="+mn-ea"/>
            </a:endParaRPr>
          </a:p>
          <a:p>
            <a:pPr indent="0"/>
            <a:r>
              <a:rPr lang="en-US" sz="2800" b="1">
                <a:latin typeface="Times New Roman" panose="02020603050405020304" charset="0"/>
                <a:ea typeface="宋体" panose="02010600030101010101" pitchFamily="2" charset="-122"/>
                <a:sym typeface="+mn-ea"/>
              </a:rPr>
              <a:t>    because of my forgetful mom. </a:t>
            </a:r>
            <a:endParaRPr lang="en-US" sz="2800" b="1">
              <a:latin typeface="Times New Roman" panose="02020603050405020304" charset="0"/>
              <a:ea typeface="宋体" panose="02010600030101010101" pitchFamily="2" charset="-122"/>
              <a:sym typeface="+mn-ea"/>
            </a:endParaRPr>
          </a:p>
          <a:p>
            <a:pPr indent="0"/>
            <a:r>
              <a:rPr lang="en-US" altLang="zh-CN" sz="2800" b="1" dirty="0">
                <a:latin typeface="Times New Roman" panose="02020603050405020304" charset="0"/>
                <a:cs typeface="Times New Roman" panose="02020603050405020304" charset="0"/>
                <a:sym typeface="+mn-ea"/>
              </a:rPr>
              <a:t>2. </a:t>
            </a:r>
            <a:r>
              <a:rPr lang="en-US" sz="2800" b="1" dirty="0">
                <a:latin typeface="Times New Roman" panose="02020603050405020304" charset="0"/>
                <a:ea typeface="微软雅黑" panose="020B0503020204020204" pitchFamily="34" charset="-122"/>
                <a:cs typeface="Times New Roman" panose="02020603050405020304" charset="0"/>
                <a:sym typeface="+mn-ea"/>
              </a:rPr>
              <a:t>Charlotte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laughed a tinkling little laugh.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a:solidFill>
                  <a:schemeClr val="tx1"/>
                </a:solidFill>
                <a:latin typeface="Times New Roman" panose="02020603050405020304" charset="0"/>
                <a:ea typeface="等线" panose="02010600030101010101" pitchFamily="2" charset="-122"/>
                <a:sym typeface="+mn-ea"/>
              </a:rPr>
              <a:t>3. With an angry roar</a:t>
            </a:r>
            <a:r>
              <a:rPr lang="en-US" sz="2800" b="1" i="1">
                <a:solidFill>
                  <a:schemeClr val="tx1"/>
                </a:solidFill>
                <a:latin typeface="Times New Roman" panose="02020603050405020304" charset="0"/>
                <a:ea typeface="等线" panose="02010600030101010101" pitchFamily="2" charset="-122"/>
                <a:sym typeface="+mn-ea"/>
              </a:rPr>
              <a:t>,</a:t>
            </a:r>
            <a:r>
              <a:rPr lang="en-US" sz="2800" b="1">
                <a:solidFill>
                  <a:schemeClr val="tx1"/>
                </a:solidFill>
                <a:latin typeface="Times New Roman" panose="02020603050405020304" charset="0"/>
                <a:ea typeface="等线" panose="02010600030101010101" pitchFamily="2" charset="-122"/>
                <a:sym typeface="+mn-ea"/>
              </a:rPr>
              <a:t> the bear ran to the lake to wash his eyes. </a:t>
            </a:r>
            <a:endParaRPr lang="en-US" sz="2800" b="1">
              <a:solidFill>
                <a:schemeClr val="tx1"/>
              </a:solidFill>
              <a:latin typeface="Times New Roman" panose="02020603050405020304" charset="0"/>
              <a:ea typeface="等线" panose="02010600030101010101" pitchFamily="2" charset="-122"/>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4. The bird again looked directly into my eyes, then let out a squeaking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call and was gone.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5. She could hear water</a:t>
            </a:r>
            <a:r>
              <a:rPr lang="en-US" sz="2800" b="1" i="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trickling</a:t>
            </a:r>
            <a:r>
              <a:rPr lang="en-US" sz="2800" b="1" i="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somewhere at a distance. Quickly she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followed the sound to a stream.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6. The car abruptly stopped in front of him. Mac crashed into the car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r>
              <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rPr>
              <a:t>    with a loud bang. </a:t>
            </a:r>
            <a:endParaRPr lang="en-US" sz="2800" b="1" dirty="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indent="0"/>
            <a:endParaRPr lang="en-US" sz="2800" b="1">
              <a:solidFill>
                <a:schemeClr val="tx1"/>
              </a:solidFill>
              <a:latin typeface="Times New Roman" panose="02020603050405020304" charset="0"/>
              <a:ea typeface="宋体" panose="02010600030101010101" pitchFamily="2" charset="-122"/>
              <a:sym typeface="+mn-ea"/>
            </a:endParaRPr>
          </a:p>
          <a:p>
            <a:pPr indent="0"/>
            <a:endParaRPr lang="en-US" altLang="en-US" sz="2800" b="1">
              <a:solidFill>
                <a:schemeClr val="tx1"/>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100"/>
                                        </p:tgtEl>
                                      </p:cBhvr>
                                    </p:animEffect>
                                    <p:set>
                                      <p:cBhvr>
                                        <p:cTn id="12"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tags/tag1.xml><?xml version="1.0" encoding="utf-8"?>
<p:tagLst xmlns:p="http://schemas.openxmlformats.org/presentationml/2006/main">
  <p:tag name="KSO_WM_UNIT_PLACING_PICTURE_USER_VIEWPORT" val="{&quot;height&quot;:10459.702362204724,&quot;width&quot;:19200.00157480315}"/>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 name="KSO_WM_UNIT_PLACING_PICTURE_USER_VIEWPORT" val="{&quot;height&quot;:7684.154330708661,&quot;width&quot;:7684.154330708661}"/>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4702,&quot;width&quot;:8013}"/>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UNIT_PLACING_PICTURE_USER_VIEWPORT" val="{&quot;height&quot;:4050,&quot;width&quot;:7200}"/>
</p:tagLst>
</file>

<file path=ppt/tags/tag52.xml><?xml version="1.0" encoding="utf-8"?>
<p:tagLst xmlns:p="http://schemas.openxmlformats.org/presentationml/2006/main">
  <p:tag name="KSO_WM_UNIT_PLACING_PICTURE_USER_VIEWPORT" val="{&quot;height&quot;:3562,&quot;width&quot;:2759}"/>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UNIT_PLACING_PICTURE_USER_VIEWPORT" val="{&quot;height&quot;:4050,&quot;width&quot;:7200}"/>
</p:tagLst>
</file>

<file path=ppt/tags/tag57.xml><?xml version="1.0" encoding="utf-8"?>
<p:tagLst xmlns:p="http://schemas.openxmlformats.org/presentationml/2006/main">
  <p:tag name="KSO_WM_UNIT_PLACING_PICTURE_USER_VIEWPORT" val="{&quot;height&quot;:4102,&quot;width&quot;:5979}"/>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PLACING_PICTURE_USER_VIEWPORT" val="{&quot;height&quot;:4102,&quot;width&quot;:5979}"/>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9174</Words>
  <Application>WPS 演示</Application>
  <PresentationFormat>宽屏</PresentationFormat>
  <Paragraphs>275</Paragraphs>
  <Slides>19</Slides>
  <Notes>0</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19</vt:i4>
      </vt:variant>
    </vt:vector>
  </HeadingPairs>
  <TitlesOfParts>
    <vt:vector size="33" baseType="lpstr">
      <vt:lpstr>Arial</vt:lpstr>
      <vt:lpstr>宋体</vt:lpstr>
      <vt:lpstr>Wingdings</vt:lpstr>
      <vt:lpstr>微软雅黑</vt:lpstr>
      <vt:lpstr>Times New Roman</vt:lpstr>
      <vt:lpstr>HelveticaNeue</vt:lpstr>
      <vt:lpstr>Corbel</vt:lpstr>
      <vt:lpstr>华文新魏</vt:lpstr>
      <vt:lpstr>等线</vt:lpstr>
      <vt:lpstr>Kozuka Gothic Pr6N EL</vt:lpstr>
      <vt:lpstr>Yu Gothic</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519</cp:revision>
  <dcterms:created xsi:type="dcterms:W3CDTF">2023-02-16T02:46:00Z</dcterms:created>
  <dcterms:modified xsi:type="dcterms:W3CDTF">2023-03-09T07:20:29Z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B3B037E90E824D0DB9C311BD2FC79440</vt:lpwstr>
  </property>
  <property fmtid="{D5CDD505-2E9C-101B-9397-08002B2CF9AE}" pid="3" name="KSOProductBuildVer">
    <vt:lpwstr>2052-11.8.2.8411</vt:lpwstr>
  </property>
</Properties>
</file>