
<file path=[Content_Types].xml><?xml version="1.0" encoding="utf-8"?>
<Types xmlns="http://schemas.openxmlformats.org/package/2006/content-types">
  <Default Extension="jpeg" ContentType="image/jpeg"/>
  <Default Extension="png" ContentType="image/png"/>
  <Default Extension="gif" ContentType="image/gi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23"/>
  </p:notesMasterIdLst>
  <p:handoutMasterIdLst>
    <p:handoutMasterId r:id="rId50"/>
  </p:handoutMasterIdLst>
  <p:sldIdLst>
    <p:sldId id="1727" r:id="rId4"/>
    <p:sldId id="1465" r:id="rId5"/>
    <p:sldId id="1070" r:id="rId6"/>
    <p:sldId id="1072" r:id="rId7"/>
    <p:sldId id="1638" r:id="rId8"/>
    <p:sldId id="1073" r:id="rId9"/>
    <p:sldId id="1074" r:id="rId10"/>
    <p:sldId id="1075" r:id="rId11"/>
    <p:sldId id="1076" r:id="rId12"/>
    <p:sldId id="1080" r:id="rId13"/>
    <p:sldId id="1081" r:id="rId14"/>
    <p:sldId id="1086" r:id="rId15"/>
    <p:sldId id="1562" r:id="rId16"/>
    <p:sldId id="1087" r:id="rId17"/>
    <p:sldId id="1088" r:id="rId18"/>
    <p:sldId id="1561" r:id="rId19"/>
    <p:sldId id="1089" r:id="rId20"/>
    <p:sldId id="1090" r:id="rId21"/>
    <p:sldId id="1094" r:id="rId22"/>
    <p:sldId id="1095" r:id="rId24"/>
    <p:sldId id="1096" r:id="rId25"/>
    <p:sldId id="1091" r:id="rId26"/>
    <p:sldId id="1098" r:id="rId27"/>
    <p:sldId id="1097" r:id="rId28"/>
    <p:sldId id="1092" r:id="rId29"/>
    <p:sldId id="1093" r:id="rId30"/>
    <p:sldId id="1103" r:id="rId31"/>
    <p:sldId id="1105" r:id="rId32"/>
    <p:sldId id="1106" r:id="rId33"/>
    <p:sldId id="1107" r:id="rId34"/>
    <p:sldId id="1108" r:id="rId35"/>
    <p:sldId id="1110" r:id="rId36"/>
    <p:sldId id="1113" r:id="rId37"/>
    <p:sldId id="1114" r:id="rId38"/>
    <p:sldId id="1116" r:id="rId39"/>
    <p:sldId id="1117" r:id="rId40"/>
    <p:sldId id="1122" r:id="rId41"/>
    <p:sldId id="1127" r:id="rId42"/>
    <p:sldId id="1720" r:id="rId43"/>
    <p:sldId id="1131" r:id="rId44"/>
    <p:sldId id="1719" r:id="rId45"/>
    <p:sldId id="1132" r:id="rId46"/>
    <p:sldId id="1133" r:id="rId47"/>
    <p:sldId id="1135" r:id="rId48"/>
    <p:sldId id="1467" r:id="rId49"/>
  </p:sldIdLst>
  <p:sldSz cx="12195175" cy="6858000"/>
  <p:notesSz cx="6858000" cy="9144000"/>
  <p:embeddedFontLst>
    <p:embeddedFont>
      <p:font typeface="微软雅黑" panose="020B0503020204020204" pitchFamily="34" charset="-122"/>
      <p:regular r:id="rId55"/>
    </p:embeddedFont>
    <p:embeddedFont>
      <p:font typeface="Calibri" panose="020F0502020204030204" charset="0"/>
      <p:regular r:id="rId56"/>
      <p:bold r:id="rId57"/>
      <p:italic r:id="rId58"/>
      <p:boldItalic r:id="rId59"/>
    </p:embeddedFont>
    <p:embeddedFont>
      <p:font typeface="Calibri Light" panose="020F0302020204030204" charset="0"/>
      <p:regular r:id="rId60"/>
      <p:italic r:id="rId61"/>
    </p:embeddedFont>
    <p:embeddedFont>
      <p:font typeface="Comic Sans MS" panose="030F0702030302020204" charset="0"/>
      <p:regular r:id="rId62"/>
      <p:bold r:id="rId63"/>
      <p:italic r:id="rId64"/>
      <p:boldItalic r:id="rId65"/>
    </p:embeddedFont>
    <p:embeddedFont>
      <p:font typeface="Microsoft JhengHei" panose="020B0604030504040204" charset="-120"/>
      <p:regular r:id="rId66"/>
    </p:embeddedFont>
    <p:embeddedFont>
      <p:font typeface="华文新魏" panose="02010800040101010101" pitchFamily="2" charset="-122"/>
      <p:regular r:id="rId6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initials="M" lastIdx="0" clrIdx="0"/>
  <p:cmAuthor id="75" name="作者" initials="A" lastIdx="0" clrIdx="24"/>
  <p:cmAuthor id="2" name="vfy" initials="v" lastIdx="0" clrIdx="1"/>
  <p:cmAuthor id="0" name="PC" initials="P" lastIdx="5" clrIdx="0"/>
  <p:cmAuthor id="3" name="张达" initials="张" lastIdx="0" clrIdx="1"/>
  <p:cmAuthor id="4" name="dell" initials="d" lastIdx="0" clrIdx="2"/>
  <p:cmAuthor id="5" name="Administrator" initials="A" lastIdx="0" clrIdx="4"/>
  <p:cmAuthor id="6" name="lenovo" initials="l" lastIdx="0" clrIdx="0"/>
  <p:cmAuthor id="7" name="雨林木风" initials="雨" lastIdx="0" clrIdx="0"/>
  <p:cmAuthor id="8" name="未知用户3" initials="未" lastIdx="0" clrIdx="0"/>
  <p:cmAuthor id="9" name="未知用户5" initials="未"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howGuides="1">
      <p:cViewPr varScale="1">
        <p:scale>
          <a:sx n="116" d="100"/>
          <a:sy n="116" d="100"/>
        </p:scale>
        <p:origin x="354" y="102"/>
      </p:cViewPr>
      <p:guideLst>
        <p:guide orient="horz" pos="4270"/>
        <p:guide pos="3890"/>
      </p:guideLst>
    </p:cSldViewPr>
  </p:slideViewPr>
  <p:notesTextViewPr>
    <p:cViewPr>
      <p:scale>
        <a:sx n="1" d="1"/>
        <a:sy n="1" d="1"/>
      </p:scale>
      <p:origin x="0" y="0"/>
    </p:cViewPr>
  </p:notesTextViewPr>
  <p:sorterViewPr>
    <p:cViewPr>
      <p:scale>
        <a:sx n="55" d="100"/>
        <a:sy n="55"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7" Type="http://schemas.openxmlformats.org/officeDocument/2006/relationships/font" Target="fonts/font13.fntdata"/><Relationship Id="rId66" Type="http://schemas.openxmlformats.org/officeDocument/2006/relationships/font" Target="fonts/font12.fntdata"/><Relationship Id="rId65" Type="http://schemas.openxmlformats.org/officeDocument/2006/relationships/font" Target="fonts/font11.fntdata"/><Relationship Id="rId64" Type="http://schemas.openxmlformats.org/officeDocument/2006/relationships/font" Target="fonts/font10.fntdata"/><Relationship Id="rId63" Type="http://schemas.openxmlformats.org/officeDocument/2006/relationships/font" Target="fonts/font9.fntdata"/><Relationship Id="rId62" Type="http://schemas.openxmlformats.org/officeDocument/2006/relationships/font" Target="fonts/font8.fntdata"/><Relationship Id="rId61" Type="http://schemas.openxmlformats.org/officeDocument/2006/relationships/font" Target="fonts/font7.fntdata"/><Relationship Id="rId60" Type="http://schemas.openxmlformats.org/officeDocument/2006/relationships/font" Target="fonts/font6.fntdata"/><Relationship Id="rId6" Type="http://schemas.openxmlformats.org/officeDocument/2006/relationships/slide" Target="slides/slide3.xml"/><Relationship Id="rId59" Type="http://schemas.openxmlformats.org/officeDocument/2006/relationships/font" Target="fonts/font5.fntdata"/><Relationship Id="rId58" Type="http://schemas.openxmlformats.org/officeDocument/2006/relationships/font" Target="fonts/font4.fntdata"/><Relationship Id="rId57" Type="http://schemas.openxmlformats.org/officeDocument/2006/relationships/font" Target="fonts/font3.fntdata"/><Relationship Id="rId56" Type="http://schemas.openxmlformats.org/officeDocument/2006/relationships/font" Target="fonts/font2.fntdata"/><Relationship Id="rId55" Type="http://schemas.openxmlformats.org/officeDocument/2006/relationships/font" Target="fonts/font1.fntdata"/><Relationship Id="rId54" Type="http://schemas.openxmlformats.org/officeDocument/2006/relationships/commentAuthors" Target="commentAuthors.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handoutMaster" Target="handoutMasters/handoutMaster1.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notesMaster" Target="notesMasters/notes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3" Type="http://schemas.openxmlformats.org/officeDocument/2006/relationships/tags" Target="../tags/tag282.xml"/><Relationship Id="rId2" Type="http://schemas.openxmlformats.org/officeDocument/2006/relationships/tags" Target="../tags/tag281.xml"/><Relationship Id="rId1" Type="http://schemas.openxmlformats.org/officeDocument/2006/relationships/tags" Target="../tags/tag28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7200"/>
          </a:xfrm>
          <a:prstGeom prst="rect">
            <a:avLst/>
          </a:prstGeom>
        </p:spPr>
        <p:txBody>
          <a:bodyPr vert="horz" lIns="91440" tIns="45720" rIns="91440" bIns="45720" rtlCol="0"/>
          <a:lstStyle>
            <a:lvl1pPr algn="r">
              <a:defRPr sz="1200"/>
            </a:lvl1pPr>
          </a:lstStyle>
          <a:p>
            <a:fld id="{A7E4FFA8-7E0C-4803-A4C6-3DDD6AB6E33B}"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7200"/>
          </a:xfrm>
          <a:prstGeom prst="rect">
            <a:avLst/>
          </a:prstGeom>
        </p:spPr>
        <p:txBody>
          <a:bodyPr vert="horz" lIns="91440" tIns="45720" rIns="91440" bIns="45720" rtlCol="0" anchor="b"/>
          <a:lstStyle>
            <a:lvl1pPr algn="r">
              <a:defRPr sz="1200"/>
            </a:lvl1pPr>
          </a:lstStyle>
          <a:p>
            <a:fld id="{DF7CD64D-B72C-4FF8-85BB-4AA899BC1DF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tags" Target="../tags/tag11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979" y="2130425"/>
            <a:ext cx="7774424" cy="1470025"/>
          </a:xfrm>
        </p:spPr>
        <p:txBody>
          <a:bodyPr/>
          <a:lstStyle/>
          <a:p>
            <a:r>
              <a:rPr lang="en-US"/>
              <a:t>Click to edit Master title style</a:t>
            </a:r>
            <a:endParaRPr lang="en-US"/>
          </a:p>
        </p:txBody>
      </p:sp>
      <p:sp>
        <p:nvSpPr>
          <p:cNvPr id="3" name="Subtitle 2"/>
          <p:cNvSpPr>
            <a:spLocks noGrp="1"/>
          </p:cNvSpPr>
          <p:nvPr>
            <p:ph type="subTitle" idx="1"/>
            <p:custDataLst>
              <p:tags r:id="rId3"/>
            </p:custDataLst>
          </p:nvPr>
        </p:nvSpPr>
        <p:spPr>
          <a:xfrm>
            <a:off x="1371957" y="3886200"/>
            <a:ext cx="640246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Vertical Text Placeholder 2"/>
          <p:cNvSpPr>
            <a:spLocks noGrp="1"/>
          </p:cNvSpPr>
          <p:nvPr>
            <p:ph type="body" orient="vert" idx="1"/>
            <p:custDataLst>
              <p:tags r:id="rId3"/>
            </p:custDataLst>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2"/>
            </p:custDataLst>
          </p:nvPr>
        </p:nvSpPr>
        <p:spPr>
          <a:xfrm>
            <a:off x="6631126" y="274638"/>
            <a:ext cx="2057936"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custDataLst>
              <p:tags r:id="rId3"/>
            </p:custDataLst>
          </p:nvPr>
        </p:nvSpPr>
        <p:spPr>
          <a:xfrm>
            <a:off x="457319" y="274638"/>
            <a:ext cx="6021368"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397" y="1122363"/>
            <a:ext cx="9146381"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397" y="3602038"/>
            <a:ext cx="91463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
        <p:nvSpPr>
          <p:cNvPr id="19" name="圆角矩形 18"/>
          <p:cNvSpPr/>
          <p:nvPr userDrawn="1">
            <p:custDataLst>
              <p:tags r:id="rId7"/>
            </p:custDataLst>
          </p:nvPr>
        </p:nvSpPr>
        <p:spPr>
          <a:xfrm>
            <a:off x="670735" y="556260"/>
            <a:ext cx="10853706" cy="5746115"/>
          </a:xfrm>
          <a:prstGeom prst="roundRect">
            <a:avLst/>
          </a:prstGeom>
          <a:solidFill>
            <a:schemeClr val="bg1"/>
          </a:solidFill>
          <a:ln w="762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2067" y="1709738"/>
            <a:ext cx="10518338"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2067" y="4589463"/>
            <a:ext cx="1051833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418" y="1825625"/>
            <a:ext cx="5182949"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3807" y="1825625"/>
            <a:ext cx="5182949"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40007" y="365125"/>
            <a:ext cx="10518338"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1187083" y="1778438"/>
            <a:ext cx="4874843"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1187083" y="2665379"/>
            <a:ext cx="4874843"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258567" y="1778438"/>
            <a:ext cx="4898851"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258567" y="2665379"/>
            <a:ext cx="489885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40007" y="457200"/>
            <a:ext cx="4166434"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4538" y="457201"/>
            <a:ext cx="6173807"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40007" y="2057400"/>
            <a:ext cx="4166434"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Content Placeholder 2"/>
          <p:cNvSpPr>
            <a:spLocks noGrp="1"/>
          </p:cNvSpPr>
          <p:nvPr>
            <p:ph idx="1"/>
            <p:custDataLst>
              <p:tags r:id="rId3"/>
            </p:custDataLst>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7172" y="365125"/>
            <a:ext cx="262958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418" y="365125"/>
            <a:ext cx="7736314"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文本框 5"/>
          <p:cNvSpPr txBox="1"/>
          <p:nvPr userDrawn="1">
            <p:custDataLst>
              <p:tags r:id="rId2"/>
            </p:custDataLst>
          </p:nvPr>
        </p:nvSpPr>
        <p:spPr>
          <a:xfrm>
            <a:off x="2277808" y="1066370"/>
            <a:ext cx="7648019" cy="2953385"/>
          </a:xfrm>
          <a:prstGeom prst="rect">
            <a:avLst/>
          </a:prstGeom>
          <a:noFill/>
        </p:spPr>
        <p:txBody>
          <a:bodyPr wrap="square" rtlCol="0">
            <a:spAutoFit/>
          </a:bodyPr>
          <a:lstStyle/>
          <a:p>
            <a:pPr algn="ctr">
              <a:lnSpc>
                <a:spcPct val="150000"/>
              </a:lnSpc>
            </a:pPr>
            <a:r>
              <a:rPr lang="zh-CN" altLang="en-US" sz="2800" b="1">
                <a:solidFill>
                  <a:schemeClr val="bg1"/>
                </a:solidFill>
                <a:latin typeface="微软雅黑" panose="020B0503020204020204" pitchFamily="34" charset="-122"/>
                <a:ea typeface="微软雅黑" panose="020B0503020204020204" pitchFamily="34" charset="-122"/>
              </a:rPr>
              <a:t>版权声明</a:t>
            </a:r>
            <a:endParaRPr lang="zh-CN" altLang="en-US" sz="2800" b="1">
              <a:solidFill>
                <a:schemeClr val="bg1"/>
              </a:solidFill>
              <a:latin typeface="微软雅黑" panose="020B0503020204020204" pitchFamily="34" charset="-122"/>
              <a:ea typeface="微软雅黑" panose="020B0503020204020204" pitchFamily="34" charset="-122"/>
            </a:endParaRPr>
          </a:p>
          <a:p>
            <a:pPr algn="just">
              <a:lnSpc>
                <a:spcPct val="150000"/>
              </a:lnSpc>
            </a:pPr>
            <a:endParaRPr lang="zh-CN" altLang="en-US" sz="120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en-US" sz="1200">
                <a:solidFill>
                  <a:schemeClr val="bg1"/>
                </a:solidFill>
                <a:latin typeface="微软雅黑" panose="020B0503020204020204" pitchFamily="34" charset="-122"/>
                <a:ea typeface="微软雅黑" panose="020B0503020204020204" pitchFamily="34" charset="-122"/>
              </a:rPr>
              <a:t>感谢您下载觅知网平台上提供的</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作品，为了您和觅知网以及原创作者的利益，请勿复制、传播、销售，否则将承担法律责任！觅知网将对作品进行维权，按照传播下载次数进行十倍的索取赔偿！</a:t>
            </a:r>
            <a:endParaRPr lang="en-US" altLang="zh-CN" sz="1200">
              <a:solidFill>
                <a:schemeClr val="bg1"/>
              </a:solidFill>
              <a:latin typeface="微软雅黑" panose="020B0503020204020204" pitchFamily="34" charset="-122"/>
              <a:ea typeface="微软雅黑" panose="020B0503020204020204" pitchFamily="34" charset="-122"/>
            </a:endParaRPr>
          </a:p>
          <a:p>
            <a:pPr algn="just">
              <a:lnSpc>
                <a:spcPct val="150000"/>
              </a:lnSpc>
            </a:pPr>
            <a:endParaRPr lang="zh-CN" altLang="en-US" sz="120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200">
                <a:solidFill>
                  <a:schemeClr val="bg1"/>
                </a:solidFill>
                <a:latin typeface="微软雅黑" panose="020B0503020204020204" pitchFamily="34" charset="-122"/>
                <a:ea typeface="微软雅黑" panose="020B0503020204020204" pitchFamily="34" charset="-122"/>
              </a:rPr>
              <a:t>1.</a:t>
            </a:r>
            <a:r>
              <a:rPr lang="zh-CN" altLang="en-US" sz="1200">
                <a:solidFill>
                  <a:schemeClr val="bg1"/>
                </a:solidFill>
                <a:latin typeface="微软雅黑" panose="020B0503020204020204" pitchFamily="34" charset="-122"/>
                <a:ea typeface="微软雅黑" panose="020B0503020204020204" pitchFamily="34" charset="-122"/>
              </a:rPr>
              <a:t>在觅知网出售的</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模板是免版税类（</a:t>
            </a:r>
            <a:r>
              <a:rPr lang="en-US" altLang="zh-CN" sz="1200">
                <a:solidFill>
                  <a:schemeClr val="bg1"/>
                </a:solidFill>
                <a:latin typeface="微软雅黑" panose="020B0503020204020204" pitchFamily="34" charset="-122"/>
                <a:ea typeface="微软雅黑" panose="020B0503020204020204" pitchFamily="34" charset="-122"/>
              </a:rPr>
              <a:t>RF</a:t>
            </a:r>
            <a:r>
              <a:rPr lang="zh-CN" altLang="en-US" sz="1200">
                <a:solidFill>
                  <a:schemeClr val="bg1"/>
                </a:solidFill>
                <a:latin typeface="微软雅黑" panose="020B0503020204020204" pitchFamily="34" charset="-122"/>
                <a:ea typeface="微软雅黑" panose="020B0503020204020204" pitchFamily="34" charset="-122"/>
              </a:rPr>
              <a:t>：</a:t>
            </a:r>
            <a:r>
              <a:rPr lang="en-US" altLang="zh-CN" sz="1200">
                <a:solidFill>
                  <a:schemeClr val="bg1"/>
                </a:solidFill>
                <a:latin typeface="微软雅黑" panose="020B0503020204020204" pitchFamily="34" charset="-122"/>
                <a:ea typeface="微软雅黑" panose="020B0503020204020204" pitchFamily="34" charset="-122"/>
              </a:rPr>
              <a:t>Royalty-Free</a:t>
            </a:r>
            <a:r>
              <a:rPr lang="zh-CN" altLang="en-US" sz="1200">
                <a:solidFill>
                  <a:schemeClr val="bg1"/>
                </a:solidFill>
                <a:latin typeface="微软雅黑" panose="020B0503020204020204" pitchFamily="34" charset="-122"/>
                <a:ea typeface="微软雅黑" panose="020B0503020204020204" pitchFamily="34" charset="-122"/>
              </a:rPr>
              <a:t>）正版受</a:t>
            </a:r>
            <a:r>
              <a:rPr lang="en-US" altLang="zh-CN" sz="1200">
                <a:solidFill>
                  <a:schemeClr val="bg1"/>
                </a:solidFill>
                <a:latin typeface="微软雅黑" panose="020B0503020204020204" pitchFamily="34" charset="-122"/>
                <a:ea typeface="微软雅黑" panose="020B0503020204020204" pitchFamily="34" charset="-122"/>
              </a:rPr>
              <a:t>《</a:t>
            </a:r>
            <a:r>
              <a:rPr lang="zh-CN" altLang="en-US" sz="1200">
                <a:solidFill>
                  <a:schemeClr val="bg1"/>
                </a:solidFill>
                <a:latin typeface="微软雅黑" panose="020B0503020204020204" pitchFamily="34" charset="-122"/>
                <a:ea typeface="微软雅黑" panose="020B0503020204020204" pitchFamily="34" charset="-122"/>
              </a:rPr>
              <a:t>中国人民共和国著作法</a:t>
            </a:r>
            <a:r>
              <a:rPr lang="en-US" altLang="zh-CN" sz="1200">
                <a:solidFill>
                  <a:schemeClr val="bg1"/>
                </a:solidFill>
                <a:latin typeface="微软雅黑" panose="020B0503020204020204" pitchFamily="34" charset="-122"/>
                <a:ea typeface="微软雅黑" panose="020B0503020204020204" pitchFamily="34" charset="-122"/>
              </a:rPr>
              <a:t>》</a:t>
            </a:r>
            <a:r>
              <a:rPr lang="zh-CN" altLang="en-US" sz="1200">
                <a:solidFill>
                  <a:schemeClr val="bg1"/>
                </a:solidFill>
                <a:latin typeface="微软雅黑" panose="020B0503020204020204" pitchFamily="34" charset="-122"/>
                <a:ea typeface="微软雅黑" panose="020B0503020204020204" pitchFamily="34" charset="-122"/>
              </a:rPr>
              <a:t>和</a:t>
            </a:r>
            <a:r>
              <a:rPr lang="en-US" altLang="zh-CN" sz="1200">
                <a:solidFill>
                  <a:schemeClr val="bg1"/>
                </a:solidFill>
                <a:latin typeface="微软雅黑" panose="020B0503020204020204" pitchFamily="34" charset="-122"/>
                <a:ea typeface="微软雅黑" panose="020B0503020204020204" pitchFamily="34" charset="-122"/>
              </a:rPr>
              <a:t>《</a:t>
            </a:r>
            <a:r>
              <a:rPr lang="zh-CN" altLang="en-US" sz="1200">
                <a:solidFill>
                  <a:schemeClr val="bg1"/>
                </a:solidFill>
                <a:latin typeface="微软雅黑" panose="020B0503020204020204" pitchFamily="34" charset="-122"/>
                <a:ea typeface="微软雅黑" panose="020B0503020204020204" pitchFamily="34" charset="-122"/>
              </a:rPr>
              <a:t>世界版权公约</a:t>
            </a:r>
            <a:r>
              <a:rPr lang="en-US" altLang="zh-CN" sz="1200">
                <a:solidFill>
                  <a:schemeClr val="bg1"/>
                </a:solidFill>
                <a:latin typeface="微软雅黑" panose="020B0503020204020204" pitchFamily="34" charset="-122"/>
                <a:ea typeface="微软雅黑" panose="020B0503020204020204" pitchFamily="34" charset="-122"/>
              </a:rPr>
              <a:t>》</a:t>
            </a:r>
            <a:r>
              <a:rPr lang="zh-CN" altLang="en-US" sz="1200">
                <a:solidFill>
                  <a:schemeClr val="bg1"/>
                </a:solidFill>
                <a:latin typeface="微软雅黑" panose="020B0503020204020204" pitchFamily="34" charset="-122"/>
                <a:ea typeface="微软雅黑" panose="020B0503020204020204" pitchFamily="34" charset="-122"/>
              </a:rPr>
              <a:t>的保护，作品的所有权、版权和著作权归觅知网所有，您下载的是</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模板素材的使用权。</a:t>
            </a:r>
            <a:endParaRPr lang="zh-CN" altLang="en-US" sz="120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200">
                <a:solidFill>
                  <a:schemeClr val="bg1"/>
                </a:solidFill>
                <a:latin typeface="微软雅黑" panose="020B0503020204020204" pitchFamily="34" charset="-122"/>
                <a:ea typeface="微软雅黑" panose="020B0503020204020204" pitchFamily="34" charset="-122"/>
              </a:rPr>
              <a:t>2.</a:t>
            </a:r>
            <a:r>
              <a:rPr lang="zh-CN" altLang="en-US" sz="1200">
                <a:solidFill>
                  <a:schemeClr val="bg1"/>
                </a:solidFill>
                <a:latin typeface="微软雅黑" panose="020B0503020204020204" pitchFamily="34" charset="-122"/>
                <a:ea typeface="微软雅黑" panose="020B0503020204020204" pitchFamily="34" charset="-122"/>
              </a:rPr>
              <a:t>不得将觅知网的</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模板、</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2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22501" y="4406900"/>
            <a:ext cx="7774424"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custDataLst>
              <p:tags r:id="rId3"/>
            </p:custDataLst>
          </p:nvPr>
        </p:nvSpPr>
        <p:spPr>
          <a:xfrm>
            <a:off x="722501" y="2906713"/>
            <a:ext cx="777442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Content Placeholder 2"/>
          <p:cNvSpPr>
            <a:spLocks noGrp="1"/>
          </p:cNvSpPr>
          <p:nvPr>
            <p:ph sz="half" idx="1"/>
            <p:custDataLst>
              <p:tags r:id="rId3"/>
            </p:custDataLst>
          </p:nvPr>
        </p:nvSpPr>
        <p:spPr>
          <a:xfrm>
            <a:off x="457319" y="1600200"/>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custDataLst>
              <p:tags r:id="rId4"/>
            </p:custDataLst>
          </p:nvPr>
        </p:nvSpPr>
        <p:spPr>
          <a:xfrm>
            <a:off x="4649410" y="1600200"/>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custDataLst>
              <p:tags r:id="rId3"/>
            </p:custDataLst>
          </p:nvPr>
        </p:nvSpPr>
        <p:spPr>
          <a:xfrm>
            <a:off x="457319" y="1535113"/>
            <a:ext cx="40412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custDataLst>
              <p:tags r:id="rId4"/>
            </p:custDataLst>
          </p:nvPr>
        </p:nvSpPr>
        <p:spPr>
          <a:xfrm>
            <a:off x="457319" y="2174875"/>
            <a:ext cx="40412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custDataLst>
              <p:tags r:id="rId5"/>
            </p:custDataLst>
          </p:nvPr>
        </p:nvSpPr>
        <p:spPr>
          <a:xfrm>
            <a:off x="4646235" y="1535113"/>
            <a:ext cx="404282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custDataLst>
              <p:tags r:id="rId6"/>
            </p:custDataLst>
          </p:nvPr>
        </p:nvSpPr>
        <p:spPr>
          <a:xfrm>
            <a:off x="4646235" y="2174875"/>
            <a:ext cx="40428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custDataLst>
              <p:tags r:id="rId7"/>
            </p:custDataLst>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custDataLst>
              <p:tags r:id="rId8"/>
            </p:custDataLst>
          </p:nvPr>
        </p:nvSpPr>
        <p:spPr/>
        <p:txBody>
          <a:bodyPr/>
          <a:lstStyle/>
          <a:p>
            <a:endParaRPr lang="en-US"/>
          </a:p>
        </p:txBody>
      </p:sp>
      <p:sp>
        <p:nvSpPr>
          <p:cNvPr id="9" name="Slide Number Placeholder 8"/>
          <p:cNvSpPr>
            <a:spLocks noGrp="1"/>
          </p:cNvSpPr>
          <p:nvPr>
            <p:ph type="sldNum" sz="quarter" idx="12"/>
            <p:custDataLst>
              <p:tags r:id="rId9"/>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Date Placeholder 2"/>
          <p:cNvSpPr>
            <a:spLocks noGrp="1"/>
          </p:cNvSpPr>
          <p:nvPr>
            <p:ph type="dt" sz="half" idx="10"/>
            <p:custDataLst>
              <p:tags r:id="rId3"/>
            </p:custDataLst>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custDataLst>
              <p:tags r:id="rId4"/>
            </p:custDataLst>
          </p:nvPr>
        </p:nvSpPr>
        <p:spPr/>
        <p:txBody>
          <a:bodyPr/>
          <a:lstStyle/>
          <a:p>
            <a:endParaRPr lang="en-US"/>
          </a:p>
        </p:txBody>
      </p:sp>
      <p:sp>
        <p:nvSpPr>
          <p:cNvPr id="5" name="Slide Number Placeholder 4"/>
          <p:cNvSpPr>
            <a:spLocks noGrp="1"/>
          </p:cNvSpPr>
          <p:nvPr>
            <p:ph type="sldNum" sz="quarter" idx="12"/>
            <p:custDataLst>
              <p:tags r:id="rId5"/>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custDataLst>
              <p:tags r:id="rId3"/>
            </p:custDataLst>
          </p:nvPr>
        </p:nvSpPr>
        <p:spPr/>
        <p:txBody>
          <a:bodyPr/>
          <a:lstStyle/>
          <a:p>
            <a:endParaRPr lang="en-US"/>
          </a:p>
        </p:txBody>
      </p:sp>
      <p:sp>
        <p:nvSpPr>
          <p:cNvPr id="4" name="Slide Number Placeholder 3"/>
          <p:cNvSpPr>
            <a:spLocks noGrp="1"/>
          </p:cNvSpPr>
          <p:nvPr>
            <p:ph type="sldNum" sz="quarter" idx="12"/>
            <p:custDataLst>
              <p:tags r:id="rId4"/>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319" y="273050"/>
            <a:ext cx="3009096"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custDataLst>
              <p:tags r:id="rId3"/>
            </p:custDataLst>
          </p:nvPr>
        </p:nvSpPr>
        <p:spPr>
          <a:xfrm>
            <a:off x="3575981" y="273050"/>
            <a:ext cx="511308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custDataLst>
              <p:tags r:id="rId4"/>
            </p:custDataLst>
          </p:nvPr>
        </p:nvSpPr>
        <p:spPr>
          <a:xfrm>
            <a:off x="457319" y="1435100"/>
            <a:ext cx="300909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792755" y="4800600"/>
            <a:ext cx="5487829"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custDataLst>
              <p:tags r:id="rId3"/>
            </p:custDataLst>
          </p:nvPr>
        </p:nvSpPr>
        <p:spPr>
          <a:xfrm>
            <a:off x="1792755" y="612775"/>
            <a:ext cx="548782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custDataLst>
              <p:tags r:id="rId4"/>
            </p:custDataLst>
          </p:nvPr>
        </p:nvSpPr>
        <p:spPr>
          <a:xfrm>
            <a:off x="1792755" y="5367338"/>
            <a:ext cx="548782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png"/><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image" Target="../media/image1.png"/><Relationship Id="rId17" Type="http://schemas.openxmlformats.org/officeDocument/2006/relationships/tags" Target="../tags/tag122.xml"/><Relationship Id="rId16" Type="http://schemas.openxmlformats.org/officeDocument/2006/relationships/tags" Target="../tags/tag121.xml"/><Relationship Id="rId15" Type="http://schemas.openxmlformats.org/officeDocument/2006/relationships/tags" Target="../tags/tag120.xml"/><Relationship Id="rId14" Type="http://schemas.openxmlformats.org/officeDocument/2006/relationships/tags" Target="../tags/tag119.xml"/><Relationship Id="rId13" Type="http://schemas.openxmlformats.org/officeDocument/2006/relationships/tags" Target="../tags/tag118.xml"/><Relationship Id="rId12" Type="http://schemas.openxmlformats.org/officeDocument/2006/relationships/image" Target="../media/image2.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2"/>
            </p:custDataLst>
          </p:nvPr>
        </p:nvSpPr>
        <p:spPr>
          <a:xfrm>
            <a:off x="457319" y="274638"/>
            <a:ext cx="8231743"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custDataLst>
              <p:tags r:id="rId13"/>
            </p:custDataLst>
          </p:nvPr>
        </p:nvSpPr>
        <p:spPr>
          <a:xfrm>
            <a:off x="457319" y="1600200"/>
            <a:ext cx="8231743"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custDataLst>
              <p:tags r:id="rId14"/>
            </p:custDataLst>
          </p:nvPr>
        </p:nvSpPr>
        <p:spPr>
          <a:xfrm>
            <a:off x="457319" y="6356350"/>
            <a:ext cx="21341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custDataLst>
              <p:tags r:id="rId15"/>
            </p:custDataLst>
          </p:nvPr>
        </p:nvSpPr>
        <p:spPr>
          <a:xfrm>
            <a:off x="3125014" y="6356350"/>
            <a:ext cx="28963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16"/>
            </p:custDataLst>
          </p:nvPr>
        </p:nvSpPr>
        <p:spPr>
          <a:xfrm>
            <a:off x="6554907" y="6356350"/>
            <a:ext cx="213415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pic>
        <p:nvPicPr>
          <p:cNvPr id="12" name="图片 11" descr="水印"/>
          <p:cNvPicPr>
            <a:picLocks noChangeAspect="1"/>
          </p:cNvPicPr>
          <p:nvPr userDrawn="1"/>
        </p:nvPicPr>
        <p:blipFill>
          <a:blip r:embed="rId17"/>
          <a:stretch>
            <a:fillRect/>
          </a:stretch>
        </p:blipFill>
        <p:spPr>
          <a:xfrm>
            <a:off x="7187883"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l="-5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838418" y="365125"/>
            <a:ext cx="10518338"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4"/>
            </p:custDataLst>
          </p:nvPr>
        </p:nvSpPr>
        <p:spPr>
          <a:xfrm>
            <a:off x="838418" y="1825625"/>
            <a:ext cx="10518338"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5"/>
            </p:custDataLst>
          </p:nvPr>
        </p:nvSpPr>
        <p:spPr>
          <a:xfrm>
            <a:off x="838418" y="6356350"/>
            <a:ext cx="27439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039652" y="6356350"/>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2842" y="6356350"/>
            <a:ext cx="27439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pic>
        <p:nvPicPr>
          <p:cNvPr id="12" name="图片 11" descr="水印"/>
          <p:cNvPicPr>
            <a:picLocks noChangeAspect="1"/>
          </p:cNvPicPr>
          <p:nvPr userDrawn="1"/>
        </p:nvPicPr>
        <p:blipFill>
          <a:blip r:embed="rId18"/>
          <a:stretch>
            <a:fillRect/>
          </a:stretch>
        </p:blipFill>
        <p:spPr>
          <a:xfrm>
            <a:off x="7187883"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tags" Target="../tags/tag144.xml"/><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tags" Target="../tags/tag143.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tags" Target="../tags/tag146.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tags" Target="../tags/tag145.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148.xml"/><Relationship Id="rId2" Type="http://schemas.openxmlformats.org/officeDocument/2006/relationships/image" Target="../media/image18.jpeg"/><Relationship Id="rId1" Type="http://schemas.openxmlformats.org/officeDocument/2006/relationships/tags" Target="../tags/tag147.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tags" Target="../tags/tag150.xml"/><Relationship Id="rId1" Type="http://schemas.openxmlformats.org/officeDocument/2006/relationships/tags" Target="../tags/tag149.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tags" Target="../tags/tag152.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tags" Target="../tags/tag151.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154.xml"/><Relationship Id="rId2" Type="http://schemas.openxmlformats.org/officeDocument/2006/relationships/image" Target="../media/image21.png"/><Relationship Id="rId1" Type="http://schemas.openxmlformats.org/officeDocument/2006/relationships/tags" Target="../tags/tag153.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tags" Target="../tags/tag156.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tags" Target="../tags/tag155.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158.xml"/><Relationship Id="rId2" Type="http://schemas.openxmlformats.org/officeDocument/2006/relationships/image" Target="../media/image24.jpeg"/><Relationship Id="rId1" Type="http://schemas.openxmlformats.org/officeDocument/2006/relationships/tags" Target="../tags/tag157.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160.xml"/><Relationship Id="rId2" Type="http://schemas.openxmlformats.org/officeDocument/2006/relationships/image" Target="../media/image25.png"/><Relationship Id="rId1" Type="http://schemas.openxmlformats.org/officeDocument/2006/relationships/tags" Target="../tags/tag159.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tags" Target="../tags/tag163.xml"/><Relationship Id="rId3" Type="http://schemas.openxmlformats.org/officeDocument/2006/relationships/image" Target="../media/image26.png"/><Relationship Id="rId2" Type="http://schemas.openxmlformats.org/officeDocument/2006/relationships/tags" Target="../tags/tag162.xml"/><Relationship Id="rId1" Type="http://schemas.openxmlformats.org/officeDocument/2006/relationships/tags" Target="../tags/tag161.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image" Target="../media/image4.png"/><Relationship Id="rId1" Type="http://schemas.openxmlformats.org/officeDocument/2006/relationships/tags" Target="../tags/tag123.xml"/></Relationships>
</file>

<file path=ppt/slides/_rels/slide20.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image" Target="../media/image28.png"/><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image" Target="../media/image27.png"/><Relationship Id="rId2" Type="http://schemas.openxmlformats.org/officeDocument/2006/relationships/tags" Target="../tags/tag165.xml"/><Relationship Id="rId11" Type="http://schemas.openxmlformats.org/officeDocument/2006/relationships/slideLayout" Target="../slideLayouts/slideLayout2.xml"/><Relationship Id="rId10" Type="http://schemas.openxmlformats.org/officeDocument/2006/relationships/image" Target="../media/image6.png"/><Relationship Id="rId1" Type="http://schemas.openxmlformats.org/officeDocument/2006/relationships/tags" Target="../tags/tag164.xml"/></Relationships>
</file>

<file path=ppt/slides/_rels/slide21.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tags" Target="../tags/tag177.xml"/><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image" Target="../media/image27.png"/><Relationship Id="rId2" Type="http://schemas.openxmlformats.org/officeDocument/2006/relationships/tags" Target="../tags/tag172.xml"/><Relationship Id="rId11" Type="http://schemas.openxmlformats.org/officeDocument/2006/relationships/slideLayout" Target="../slideLayouts/slideLayout2.xml"/><Relationship Id="rId10" Type="http://schemas.openxmlformats.org/officeDocument/2006/relationships/image" Target="../media/image6.png"/><Relationship Id="rId1" Type="http://schemas.openxmlformats.org/officeDocument/2006/relationships/tags" Target="../tags/tag171.xml"/></Relationships>
</file>

<file path=ppt/slides/_rels/slide22.xml.rels><?xml version="1.0" encoding="UTF-8" standalone="yes"?>
<Relationships xmlns="http://schemas.openxmlformats.org/package/2006/relationships"><Relationship Id="rId9" Type="http://schemas.openxmlformats.org/officeDocument/2006/relationships/tags" Target="../tags/tag185.xml"/><Relationship Id="rId8" Type="http://schemas.microsoft.com/office/2007/relationships/media" Target="../media/media2.mp4"/><Relationship Id="rId7" Type="http://schemas.openxmlformats.org/officeDocument/2006/relationships/video" Target="../media/media2.mp4"/><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tags" Target="../tags/tag180.xml"/><Relationship Id="rId13" Type="http://schemas.openxmlformats.org/officeDocument/2006/relationships/slideLayout" Target="../slideLayouts/slideLayout2.xml"/><Relationship Id="rId12" Type="http://schemas.openxmlformats.org/officeDocument/2006/relationships/image" Target="../media/image6.png"/><Relationship Id="rId11" Type="http://schemas.openxmlformats.org/officeDocument/2006/relationships/tags" Target="../tags/tag186.xml"/><Relationship Id="rId10" Type="http://schemas.openxmlformats.org/officeDocument/2006/relationships/image" Target="../media/image29.png"/><Relationship Id="rId1" Type="http://schemas.openxmlformats.org/officeDocument/2006/relationships/tags" Target="../tags/tag179.xml"/></Relationships>
</file>

<file path=ppt/slides/_rels/slide23.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tags" Target="../tags/tag194.xml"/><Relationship Id="rId7" Type="http://schemas.openxmlformats.org/officeDocument/2006/relationships/tags" Target="../tags/tag193.xml"/><Relationship Id="rId6" Type="http://schemas.openxmlformats.org/officeDocument/2006/relationships/tags" Target="../tags/tag192.xml"/><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3" Type="http://schemas.openxmlformats.org/officeDocument/2006/relationships/slideLayout" Target="../slideLayouts/slideLayout2.xml"/><Relationship Id="rId12" Type="http://schemas.openxmlformats.org/officeDocument/2006/relationships/image" Target="../media/image6.png"/><Relationship Id="rId11" Type="http://schemas.openxmlformats.org/officeDocument/2006/relationships/tags" Target="../tags/tag197.xml"/><Relationship Id="rId10" Type="http://schemas.openxmlformats.org/officeDocument/2006/relationships/tags" Target="../tags/tag196.xml"/><Relationship Id="rId1" Type="http://schemas.openxmlformats.org/officeDocument/2006/relationships/tags" Target="../tags/tag187.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199.xml"/><Relationship Id="rId2" Type="http://schemas.openxmlformats.org/officeDocument/2006/relationships/image" Target="../media/image30.jpeg"/><Relationship Id="rId1" Type="http://schemas.openxmlformats.org/officeDocument/2006/relationships/tags" Target="../tags/tag198.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201.xml"/><Relationship Id="rId2" Type="http://schemas.openxmlformats.org/officeDocument/2006/relationships/image" Target="../media/image31.jpeg"/><Relationship Id="rId1" Type="http://schemas.openxmlformats.org/officeDocument/2006/relationships/tags" Target="../tags/tag200.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tags" Target="../tags/tag204.xml"/><Relationship Id="rId3" Type="http://schemas.openxmlformats.org/officeDocument/2006/relationships/image" Target="../media/image32.png"/><Relationship Id="rId2" Type="http://schemas.openxmlformats.org/officeDocument/2006/relationships/tags" Target="../tags/tag203.xml"/><Relationship Id="rId1" Type="http://schemas.openxmlformats.org/officeDocument/2006/relationships/tags" Target="../tags/tag202.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png"/><Relationship Id="rId3" Type="http://schemas.openxmlformats.org/officeDocument/2006/relationships/tags" Target="../tags/tag206.xml"/><Relationship Id="rId2" Type="http://schemas.openxmlformats.org/officeDocument/2006/relationships/image" Target="../media/image33.jpeg"/><Relationship Id="rId1" Type="http://schemas.openxmlformats.org/officeDocument/2006/relationships/tags" Target="../tags/tag205.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208.xml"/><Relationship Id="rId2" Type="http://schemas.openxmlformats.org/officeDocument/2006/relationships/image" Target="../media/image35.png"/><Relationship Id="rId1" Type="http://schemas.openxmlformats.org/officeDocument/2006/relationships/tags" Target="../tags/tag207.xml"/></Relationships>
</file>

<file path=ppt/slides/_rels/slide29.xml.rels><?xml version="1.0" encoding="UTF-8" standalone="yes"?>
<Relationships xmlns="http://schemas.openxmlformats.org/package/2006/relationships"><Relationship Id="rId9" Type="http://schemas.openxmlformats.org/officeDocument/2006/relationships/image" Target="../media/image38.jpeg"/><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image" Target="../media/image37.jpeg"/><Relationship Id="rId41" Type="http://schemas.openxmlformats.org/officeDocument/2006/relationships/slideLayout" Target="../slideLayouts/slideLayout2.xml"/><Relationship Id="rId40" Type="http://schemas.openxmlformats.org/officeDocument/2006/relationships/image" Target="../media/image6.png"/><Relationship Id="rId4" Type="http://schemas.openxmlformats.org/officeDocument/2006/relationships/tags" Target="../tags/tag211.xml"/><Relationship Id="rId39" Type="http://schemas.openxmlformats.org/officeDocument/2006/relationships/tags" Target="../tags/tag234.xml"/><Relationship Id="rId38" Type="http://schemas.openxmlformats.org/officeDocument/2006/relationships/image" Target="../media/image48.jpeg"/><Relationship Id="rId37" Type="http://schemas.openxmlformats.org/officeDocument/2006/relationships/tags" Target="../tags/tag233.xml"/><Relationship Id="rId36" Type="http://schemas.openxmlformats.org/officeDocument/2006/relationships/tags" Target="../tags/tag232.xml"/><Relationship Id="rId35" Type="http://schemas.openxmlformats.org/officeDocument/2006/relationships/image" Target="../media/image47.jpeg"/><Relationship Id="rId34" Type="http://schemas.openxmlformats.org/officeDocument/2006/relationships/tags" Target="../tags/tag231.xml"/><Relationship Id="rId33" Type="http://schemas.openxmlformats.org/officeDocument/2006/relationships/image" Target="../media/image46.GIF"/><Relationship Id="rId32" Type="http://schemas.openxmlformats.org/officeDocument/2006/relationships/tags" Target="../tags/tag230.xml"/><Relationship Id="rId31" Type="http://schemas.openxmlformats.org/officeDocument/2006/relationships/image" Target="../media/image45.GIF"/><Relationship Id="rId30" Type="http://schemas.openxmlformats.org/officeDocument/2006/relationships/tags" Target="../tags/tag229.xml"/><Relationship Id="rId3" Type="http://schemas.openxmlformats.org/officeDocument/2006/relationships/image" Target="../media/image36.png"/><Relationship Id="rId29" Type="http://schemas.openxmlformats.org/officeDocument/2006/relationships/tags" Target="../tags/tag228.xml"/><Relationship Id="rId28" Type="http://schemas.openxmlformats.org/officeDocument/2006/relationships/tags" Target="../tags/tag227.xml"/><Relationship Id="rId27" Type="http://schemas.openxmlformats.org/officeDocument/2006/relationships/image" Target="../media/image44.png"/><Relationship Id="rId26" Type="http://schemas.openxmlformats.org/officeDocument/2006/relationships/tags" Target="../tags/tag226.xml"/><Relationship Id="rId25" Type="http://schemas.openxmlformats.org/officeDocument/2006/relationships/image" Target="../media/image43.png"/><Relationship Id="rId24" Type="http://schemas.openxmlformats.org/officeDocument/2006/relationships/tags" Target="../tags/tag225.xml"/><Relationship Id="rId23" Type="http://schemas.openxmlformats.org/officeDocument/2006/relationships/tags" Target="../tags/tag224.xml"/><Relationship Id="rId22" Type="http://schemas.openxmlformats.org/officeDocument/2006/relationships/tags" Target="../tags/tag223.xml"/><Relationship Id="rId21" Type="http://schemas.openxmlformats.org/officeDocument/2006/relationships/tags" Target="../tags/tag222.xml"/><Relationship Id="rId20" Type="http://schemas.openxmlformats.org/officeDocument/2006/relationships/tags" Target="../tags/tag221.xml"/><Relationship Id="rId2" Type="http://schemas.openxmlformats.org/officeDocument/2006/relationships/tags" Target="../tags/tag210.xml"/><Relationship Id="rId19" Type="http://schemas.openxmlformats.org/officeDocument/2006/relationships/image" Target="../media/image42.png"/><Relationship Id="rId18" Type="http://schemas.openxmlformats.org/officeDocument/2006/relationships/tags" Target="../tags/tag220.xml"/><Relationship Id="rId17" Type="http://schemas.openxmlformats.org/officeDocument/2006/relationships/image" Target="../media/image41.png"/><Relationship Id="rId16" Type="http://schemas.openxmlformats.org/officeDocument/2006/relationships/tags" Target="../tags/tag219.xml"/><Relationship Id="rId15" Type="http://schemas.openxmlformats.org/officeDocument/2006/relationships/tags" Target="../tags/tag218.xml"/><Relationship Id="rId14" Type="http://schemas.openxmlformats.org/officeDocument/2006/relationships/tags" Target="../tags/tag217.xml"/><Relationship Id="rId13" Type="http://schemas.openxmlformats.org/officeDocument/2006/relationships/image" Target="../media/image40.jpeg"/><Relationship Id="rId12" Type="http://schemas.openxmlformats.org/officeDocument/2006/relationships/tags" Target="../tags/tag216.xml"/><Relationship Id="rId11" Type="http://schemas.openxmlformats.org/officeDocument/2006/relationships/image" Target="../media/image39.jpeg"/><Relationship Id="rId10" Type="http://schemas.openxmlformats.org/officeDocument/2006/relationships/tags" Target="../tags/tag215.xml"/><Relationship Id="rId1" Type="http://schemas.openxmlformats.org/officeDocument/2006/relationships/tags" Target="../tags/tag209.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127.xml"/><Relationship Id="rId2" Type="http://schemas.openxmlformats.org/officeDocument/2006/relationships/image" Target="../media/image5.png"/><Relationship Id="rId1" Type="http://schemas.openxmlformats.org/officeDocument/2006/relationships/tags" Target="../tags/tag126.xml"/></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tags" Target="../tags/tag237.xml"/><Relationship Id="rId4" Type="http://schemas.openxmlformats.org/officeDocument/2006/relationships/image" Target="../media/image6.png"/><Relationship Id="rId3" Type="http://schemas.openxmlformats.org/officeDocument/2006/relationships/tags" Target="../tags/tag236.xml"/><Relationship Id="rId2" Type="http://schemas.openxmlformats.org/officeDocument/2006/relationships/image" Target="../media/image49.png"/><Relationship Id="rId1" Type="http://schemas.openxmlformats.org/officeDocument/2006/relationships/tags" Target="../tags/tag235.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239.xml"/><Relationship Id="rId2" Type="http://schemas.openxmlformats.org/officeDocument/2006/relationships/image" Target="../media/image51.png"/><Relationship Id="rId1" Type="http://schemas.openxmlformats.org/officeDocument/2006/relationships/tags" Target="../tags/tag238.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241.xml"/><Relationship Id="rId2" Type="http://schemas.openxmlformats.org/officeDocument/2006/relationships/image" Target="../media/image52.GIF"/><Relationship Id="rId1" Type="http://schemas.openxmlformats.org/officeDocument/2006/relationships/tags" Target="../tags/tag240.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243.xml"/><Relationship Id="rId2" Type="http://schemas.openxmlformats.org/officeDocument/2006/relationships/image" Target="../media/image53.png"/><Relationship Id="rId1" Type="http://schemas.openxmlformats.org/officeDocument/2006/relationships/tags" Target="../tags/tag242.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6.png"/><Relationship Id="rId6" Type="http://schemas.openxmlformats.org/officeDocument/2006/relationships/tags" Target="../tags/tag246.xml"/><Relationship Id="rId5" Type="http://schemas.openxmlformats.org/officeDocument/2006/relationships/image" Target="../media/image6.png"/><Relationship Id="rId4" Type="http://schemas.openxmlformats.org/officeDocument/2006/relationships/tags" Target="../tags/tag245.xml"/><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tags" Target="../tags/tag244.xml"/></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248.xml"/><Relationship Id="rId2" Type="http://schemas.openxmlformats.org/officeDocument/2006/relationships/image" Target="../media/image57.jpeg"/><Relationship Id="rId1" Type="http://schemas.openxmlformats.org/officeDocument/2006/relationships/tags" Target="../tags/tag247.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250.xml"/><Relationship Id="rId2" Type="http://schemas.openxmlformats.org/officeDocument/2006/relationships/image" Target="../media/image58.jpeg"/><Relationship Id="rId1" Type="http://schemas.openxmlformats.org/officeDocument/2006/relationships/tags" Target="../tags/tag249.xml"/></Relationships>
</file>

<file path=ppt/slides/_rels/slide37.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image" Target="../media/image61.png"/><Relationship Id="rId7" Type="http://schemas.openxmlformats.org/officeDocument/2006/relationships/tags" Target="../tags/tag254.xml"/><Relationship Id="rId6" Type="http://schemas.openxmlformats.org/officeDocument/2006/relationships/tags" Target="../tags/tag253.xml"/><Relationship Id="rId5" Type="http://schemas.openxmlformats.org/officeDocument/2006/relationships/image" Target="../media/image6.png"/><Relationship Id="rId4" Type="http://schemas.openxmlformats.org/officeDocument/2006/relationships/tags" Target="../tags/tag252.xml"/><Relationship Id="rId3" Type="http://schemas.openxmlformats.org/officeDocument/2006/relationships/image" Target="../media/image60.jpeg"/><Relationship Id="rId2" Type="http://schemas.openxmlformats.org/officeDocument/2006/relationships/image" Target="../media/image59.jpeg"/><Relationship Id="rId13" Type="http://schemas.openxmlformats.org/officeDocument/2006/relationships/slideLayout" Target="../slideLayouts/slideLayout2.xml"/><Relationship Id="rId12" Type="http://schemas.openxmlformats.org/officeDocument/2006/relationships/image" Target="../media/image63.jpeg"/><Relationship Id="rId11" Type="http://schemas.openxmlformats.org/officeDocument/2006/relationships/tags" Target="../tags/tag256.xml"/><Relationship Id="rId10" Type="http://schemas.openxmlformats.org/officeDocument/2006/relationships/image" Target="../media/image62.png"/><Relationship Id="rId1" Type="http://schemas.openxmlformats.org/officeDocument/2006/relationships/tags" Target="../tags/tag251.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258.xml"/><Relationship Id="rId2" Type="http://schemas.openxmlformats.org/officeDocument/2006/relationships/image" Target="../media/image64.jpeg"/><Relationship Id="rId1" Type="http://schemas.openxmlformats.org/officeDocument/2006/relationships/tags" Target="../tags/tag257.xml"/></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260.xml"/><Relationship Id="rId2" Type="http://schemas.openxmlformats.org/officeDocument/2006/relationships/image" Target="../media/image65.GIF"/><Relationship Id="rId1" Type="http://schemas.openxmlformats.org/officeDocument/2006/relationships/tags" Target="../tags/tag259.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png"/><Relationship Id="rId7" Type="http://schemas.openxmlformats.org/officeDocument/2006/relationships/tags" Target="../tags/tag130.xml"/><Relationship Id="rId6" Type="http://schemas.openxmlformats.org/officeDocument/2006/relationships/image" Target="../media/image8.png"/><Relationship Id="rId5" Type="http://schemas.openxmlformats.org/officeDocument/2006/relationships/tags" Target="../tags/tag129.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7.jpeg"/><Relationship Id="rId1" Type="http://schemas.openxmlformats.org/officeDocument/2006/relationships/tags" Target="../tags/tag128.xml"/></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262.xml"/><Relationship Id="rId2" Type="http://schemas.openxmlformats.org/officeDocument/2006/relationships/image" Target="../media/image66.GIF"/><Relationship Id="rId1" Type="http://schemas.openxmlformats.org/officeDocument/2006/relationships/tags" Target="../tags/tag261.xml"/></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264.xml"/><Relationship Id="rId2" Type="http://schemas.openxmlformats.org/officeDocument/2006/relationships/image" Target="../media/image67.GIF"/><Relationship Id="rId1" Type="http://schemas.openxmlformats.org/officeDocument/2006/relationships/tags" Target="../tags/tag263.xml"/></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8.png"/><Relationship Id="rId3" Type="http://schemas.openxmlformats.org/officeDocument/2006/relationships/image" Target="../media/image6.png"/><Relationship Id="rId2" Type="http://schemas.openxmlformats.org/officeDocument/2006/relationships/tags" Target="../tags/tag266.xml"/><Relationship Id="rId1" Type="http://schemas.openxmlformats.org/officeDocument/2006/relationships/tags" Target="../tags/tag265.xml"/></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268.xml"/><Relationship Id="rId2" Type="http://schemas.openxmlformats.org/officeDocument/2006/relationships/image" Target="../media/image69.png"/><Relationship Id="rId1" Type="http://schemas.openxmlformats.org/officeDocument/2006/relationships/tags" Target="../tags/tag267.xml"/></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270.xml"/><Relationship Id="rId2" Type="http://schemas.openxmlformats.org/officeDocument/2006/relationships/image" Target="../media/image70.png"/><Relationship Id="rId1" Type="http://schemas.openxmlformats.org/officeDocument/2006/relationships/tags" Target="../tags/tag269.xml"/></Relationships>
</file>

<file path=ppt/slides/_rels/slide45.xml.rels><?xml version="1.0" encoding="UTF-8" standalone="yes"?>
<Relationships xmlns="http://schemas.openxmlformats.org/package/2006/relationships"><Relationship Id="rId9" Type="http://schemas.openxmlformats.org/officeDocument/2006/relationships/tags" Target="../tags/tag276.xml"/><Relationship Id="rId8" Type="http://schemas.openxmlformats.org/officeDocument/2006/relationships/tags" Target="../tags/tag275.xml"/><Relationship Id="rId7" Type="http://schemas.openxmlformats.org/officeDocument/2006/relationships/tags" Target="../tags/tag274.xml"/><Relationship Id="rId6" Type="http://schemas.microsoft.com/office/2007/relationships/hdphoto" Target="../media/image73.wdp"/><Relationship Id="rId5" Type="http://schemas.openxmlformats.org/officeDocument/2006/relationships/image" Target="../media/image72.png"/><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image" Target="../media/image71.jpeg"/><Relationship Id="rId13" Type="http://schemas.openxmlformats.org/officeDocument/2006/relationships/slideLayout" Target="../slideLayouts/slideLayout2.xml"/><Relationship Id="rId12" Type="http://schemas.openxmlformats.org/officeDocument/2006/relationships/tags" Target="../tags/tag279.xml"/><Relationship Id="rId11" Type="http://schemas.openxmlformats.org/officeDocument/2006/relationships/tags" Target="../tags/tag278.xml"/><Relationship Id="rId10" Type="http://schemas.openxmlformats.org/officeDocument/2006/relationships/tags" Target="../tags/tag277.xml"/><Relationship Id="rId1" Type="http://schemas.openxmlformats.org/officeDocument/2006/relationships/tags" Target="../tags/tag271.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tags" Target="../tags/tag132.xml"/><Relationship Id="rId1" Type="http://schemas.openxmlformats.org/officeDocument/2006/relationships/tags" Target="../tags/tag131.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134.xml"/><Relationship Id="rId2" Type="http://schemas.openxmlformats.org/officeDocument/2006/relationships/image" Target="../media/image9.jpeg"/><Relationship Id="rId1" Type="http://schemas.openxmlformats.org/officeDocument/2006/relationships/tags" Target="../tags/tag133.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136.xml"/><Relationship Id="rId2" Type="http://schemas.openxmlformats.org/officeDocument/2006/relationships/image" Target="../media/image10.jpeg"/><Relationship Id="rId1" Type="http://schemas.openxmlformats.org/officeDocument/2006/relationships/tags" Target="../tags/tag135.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138.xml"/><Relationship Id="rId2" Type="http://schemas.openxmlformats.org/officeDocument/2006/relationships/image" Target="../media/image11.png"/><Relationship Id="rId1" Type="http://schemas.openxmlformats.org/officeDocument/2006/relationships/tags" Target="../tags/tag137.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jpeg"/><Relationship Id="rId6" Type="http://schemas.openxmlformats.org/officeDocument/2006/relationships/tags" Target="../tags/tag142.xml"/><Relationship Id="rId5" Type="http://schemas.openxmlformats.org/officeDocument/2006/relationships/image" Target="../media/image12.jpeg"/><Relationship Id="rId4" Type="http://schemas.openxmlformats.org/officeDocument/2006/relationships/tags" Target="../tags/tag141.xml"/><Relationship Id="rId3" Type="http://schemas.openxmlformats.org/officeDocument/2006/relationships/image" Target="../media/image6.png"/><Relationship Id="rId2" Type="http://schemas.openxmlformats.org/officeDocument/2006/relationships/tags" Target="../tags/tag140.xml"/><Relationship Id="rId1" Type="http://schemas.openxmlformats.org/officeDocument/2006/relationships/tags" Target="../tags/tag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3588"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2973"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2978"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stuck /stʌk/	adj.卡住;陷(入);困(于)</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108" name="图片 107"/>
          <p:cNvPicPr/>
          <p:nvPr/>
        </p:nvPicPr>
        <p:blipFill>
          <a:blip r:embed="rId2"/>
          <a:srcRect t="26285" b="7571"/>
          <a:stretch>
            <a:fillRect/>
          </a:stretch>
        </p:blipFill>
        <p:spPr>
          <a:xfrm>
            <a:off x="8693150" y="44450"/>
            <a:ext cx="3375025" cy="2472055"/>
          </a:xfrm>
          <a:prstGeom prst="rect">
            <a:avLst/>
          </a:prstGeom>
          <a:noFill/>
          <a:ln w="9525">
            <a:noFill/>
          </a:ln>
        </p:spPr>
      </p:pic>
      <p:pic>
        <p:nvPicPr>
          <p:cNvPr id="3" name="图片 2"/>
          <p:cNvPicPr>
            <a:picLocks noChangeAspect="1"/>
          </p:cNvPicPr>
          <p:nvPr/>
        </p:nvPicPr>
        <p:blipFill>
          <a:blip r:embed="rId3"/>
          <a:srcRect l="3765" t="15962" r="15828" b="11391"/>
          <a:stretch>
            <a:fillRect/>
          </a:stretch>
        </p:blipFill>
        <p:spPr>
          <a:xfrm>
            <a:off x="120650" y="2924810"/>
            <a:ext cx="2658110" cy="3343910"/>
          </a:xfrm>
          <a:prstGeom prst="rect">
            <a:avLst/>
          </a:prstGeom>
        </p:spPr>
      </p:pic>
      <p:pic>
        <p:nvPicPr>
          <p:cNvPr id="7" name="图片 6"/>
          <p:cNvPicPr>
            <a:picLocks noChangeAspect="1"/>
          </p:cNvPicPr>
          <p:nvPr>
            <p:custDataLst>
              <p:tags r:id="rId4"/>
            </p:custDataLst>
          </p:nvPr>
        </p:nvPicPr>
        <p:blipFill>
          <a:blip r:embed="rId5">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381635" y="875665"/>
            <a:ext cx="8170545" cy="2306955"/>
          </a:xfrm>
          <a:prstGeom prst="rect">
            <a:avLst/>
          </a:prstGeom>
          <a:noFill/>
        </p:spPr>
        <p:txBody>
          <a:bodyPr wrap="square" rtlCol="0" anchor="t">
            <a:spAutoFit/>
          </a:bodyPr>
          <a:p>
            <a:pPr algn="l">
              <a:buFont typeface="Arial" panose="020B0604020202020204" pitchFamily="34" charset="0"/>
            </a:pPr>
            <a:r>
              <a:rPr lang="en-US" sz="2400">
                <a:sym typeface="+mn-ea"/>
              </a:rPr>
              <a:t>1. 每当我</a:t>
            </a:r>
            <a:r>
              <a:rPr lang="en-US" sz="2400" u="sng">
                <a:solidFill>
                  <a:srgbClr val="0070C0"/>
                </a:solidFill>
                <a:sym typeface="+mn-ea"/>
              </a:rPr>
              <a:t>陷入困境</a:t>
            </a:r>
            <a:r>
              <a:rPr lang="en-US" sz="2400">
                <a:sym typeface="+mn-ea"/>
              </a:rPr>
              <a:t>时，我的父母总是尽最大努力激励我</a:t>
            </a:r>
            <a:r>
              <a:rPr lang="en-US" sz="2400">
                <a:solidFill>
                  <a:srgbClr val="7030A0"/>
                </a:solidFill>
                <a:sym typeface="+mn-ea"/>
              </a:rPr>
              <a:t>坚持我的梦想</a:t>
            </a:r>
            <a:r>
              <a:rPr lang="en-US" sz="2400">
                <a:sym typeface="+mn-ea"/>
              </a:rPr>
              <a:t>。</a:t>
            </a:r>
            <a:endParaRPr lang="en-US" altLang="en-US" sz="2400">
              <a:sym typeface="+mn-ea"/>
            </a:endParaRPr>
          </a:p>
          <a:p>
            <a:pPr marL="342900" indent="-342900" algn="l">
              <a:buFont typeface="Arial" panose="020B0604020202020204" pitchFamily="34" charset="0"/>
              <a:buChar char="•"/>
            </a:pPr>
            <a:r>
              <a:rPr lang="en-US" sz="2400">
                <a:solidFill>
                  <a:srgbClr val="C00000"/>
                </a:solidFill>
                <a:sym typeface="+mn-ea"/>
              </a:rPr>
              <a:t>Whenever</a:t>
            </a:r>
            <a:r>
              <a:rPr lang="zh-CN" altLang="en-US" sz="2400" baseline="-25000">
                <a:solidFill>
                  <a:srgbClr val="C00000"/>
                </a:solidFill>
                <a:sym typeface="+mn-ea"/>
              </a:rPr>
              <a:t>让步状语从句</a:t>
            </a:r>
            <a:r>
              <a:rPr lang="en-US" sz="2400">
                <a:sym typeface="+mn-ea"/>
              </a:rPr>
              <a:t> I </a:t>
            </a:r>
            <a:r>
              <a:rPr lang="en-US" sz="2400" b="1" u="sng">
                <a:solidFill>
                  <a:srgbClr val="0070C0"/>
                </a:solidFill>
                <a:sym typeface="+mn-ea"/>
              </a:rPr>
              <a:t>get stuck/ trapped/ caught in</a:t>
            </a:r>
            <a:r>
              <a:rPr lang="en-US" sz="2400" b="1">
                <a:sym typeface="+mn-ea"/>
              </a:rPr>
              <a:t> </a:t>
            </a:r>
            <a:r>
              <a:rPr lang="en-US" sz="2400" b="1" u="sng">
                <a:solidFill>
                  <a:srgbClr val="0070C0"/>
                </a:solidFill>
                <a:sym typeface="+mn-ea"/>
              </a:rPr>
              <a:t>difficulties/ troubles</a:t>
            </a:r>
            <a:r>
              <a:rPr lang="en-US" sz="2400">
                <a:sym typeface="+mn-ea"/>
              </a:rPr>
              <a:t>, my parents always try their best to </a:t>
            </a:r>
            <a:r>
              <a:rPr lang="en-US" sz="2400">
                <a:solidFill>
                  <a:srgbClr val="C00000"/>
                </a:solidFill>
                <a:sym typeface="+mn-ea"/>
              </a:rPr>
              <a:t>inspire</a:t>
            </a:r>
            <a:r>
              <a:rPr lang="en-US" sz="2400">
                <a:sym typeface="+mn-ea"/>
              </a:rPr>
              <a:t> me to </a:t>
            </a:r>
            <a:r>
              <a:rPr lang="en-US" sz="2400">
                <a:solidFill>
                  <a:srgbClr val="7030A0"/>
                </a:solidFill>
                <a:sym typeface="+mn-ea"/>
              </a:rPr>
              <a:t>stick to my dream</a:t>
            </a:r>
            <a:r>
              <a:rPr lang="en-US" sz="2400">
                <a:sym typeface="+mn-ea"/>
              </a:rPr>
              <a:t>.</a:t>
            </a:r>
            <a:endParaRPr lang="en-US" sz="2400">
              <a:solidFill>
                <a:schemeClr val="tx1"/>
              </a:solidFill>
            </a:endParaRPr>
          </a:p>
          <a:p>
            <a:pPr marL="342900" indent="-342900" algn="l">
              <a:buFont typeface="Arial" panose="020B0604020202020204" pitchFamily="34" charset="0"/>
              <a:buChar char="•"/>
            </a:pPr>
            <a:r>
              <a:rPr lang="en-US" sz="2400">
                <a:sym typeface="+mn-ea"/>
              </a:rPr>
              <a:t> </a:t>
            </a:r>
            <a:endParaRPr lang="en-US" altLang="en-US" sz="2400">
              <a:sym typeface="+mn-ea"/>
            </a:endParaRPr>
          </a:p>
        </p:txBody>
      </p:sp>
      <p:sp>
        <p:nvSpPr>
          <p:cNvPr id="2" name="文本框 1"/>
          <p:cNvSpPr txBox="1"/>
          <p:nvPr/>
        </p:nvSpPr>
        <p:spPr>
          <a:xfrm>
            <a:off x="3145155" y="3068955"/>
            <a:ext cx="8789670" cy="3046095"/>
          </a:xfrm>
          <a:prstGeom prst="rect">
            <a:avLst/>
          </a:prstGeom>
          <a:noFill/>
        </p:spPr>
        <p:txBody>
          <a:bodyPr wrap="square" rtlCol="0" anchor="t">
            <a:spAutoFit/>
          </a:bodyPr>
          <a:p>
            <a:r>
              <a:rPr lang="zh-CN" altLang="en-US" sz="2400"/>
              <a:t> </a:t>
            </a:r>
            <a:r>
              <a:rPr lang="en-US" altLang="zh-CN" sz="2400"/>
              <a:t>2. </a:t>
            </a:r>
            <a:r>
              <a:rPr lang="zh-CN" altLang="en-US" sz="2400"/>
              <a:t>伊丽莎白张了张嘴。她用口型念了那个词，但没有发出声音。前排传来窃窃私语和零星的咳嗽声。伊丽莎白又试了一次，但</a:t>
            </a:r>
            <a:r>
              <a:rPr lang="zh-CN" altLang="en-US" sz="2400">
                <a:solidFill>
                  <a:srgbClr val="0070C0"/>
                </a:solidFill>
              </a:rPr>
              <a:t>话还是卡在了喉咙里</a:t>
            </a:r>
            <a:r>
              <a:rPr lang="zh-CN" altLang="en-US" sz="2400"/>
              <a:t>。她低下头，试图阻挡内心爆发的悲伤。</a:t>
            </a:r>
            <a:endParaRPr lang="zh-CN" altLang="en-US" sz="2400"/>
          </a:p>
          <a:p>
            <a:pPr marL="342900" indent="-342900">
              <a:buFont typeface="Arial" panose="020B0604020202020204" pitchFamily="34" charset="0"/>
              <a:buChar char="•"/>
            </a:pPr>
            <a:r>
              <a:rPr lang="zh-CN" altLang="en-US" sz="2400"/>
              <a:t>Elizabeth opened her mouth. She mouthed the words, but no sound came out. Murmurs and scattered coughs came from the front row. Elizabeth tried again but </a:t>
            </a:r>
            <a:r>
              <a:rPr lang="zh-CN" altLang="en-US" sz="2400" b="1" u="sng">
                <a:solidFill>
                  <a:srgbClr val="0070C0"/>
                </a:solidFill>
              </a:rPr>
              <a:t>the words felt stuck in her windpipe</a:t>
            </a:r>
            <a:r>
              <a:rPr lang="zh-CN" altLang="en-US" sz="2400"/>
              <a:t>. She lowered her head, trying to block out the sadness erupting inside.</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linds(horizont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1073658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keep sb. company	/ ˈkʌmpəni/	陪伴某人</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7537450" y="1196340"/>
            <a:ext cx="3754120" cy="2592070"/>
          </a:xfrm>
          <a:prstGeom prst="rect">
            <a:avLst/>
          </a:prstGeom>
        </p:spPr>
      </p:pic>
      <p:pic>
        <p:nvPicPr>
          <p:cNvPr id="4" name="图片 3"/>
          <p:cNvPicPr>
            <a:picLocks noChangeAspect="1"/>
          </p:cNvPicPr>
          <p:nvPr/>
        </p:nvPicPr>
        <p:blipFill>
          <a:blip r:embed="rId3"/>
          <a:stretch>
            <a:fillRect/>
          </a:stretch>
        </p:blipFill>
        <p:spPr>
          <a:xfrm>
            <a:off x="7537450" y="4220845"/>
            <a:ext cx="3731260" cy="2143760"/>
          </a:xfrm>
          <a:prstGeom prst="rect">
            <a:avLst/>
          </a:prstGeom>
        </p:spPr>
      </p:pic>
      <p:pic>
        <p:nvPicPr>
          <p:cNvPr id="8" name="图片 7"/>
          <p:cNvPicPr>
            <a:picLocks noChangeAspect="1"/>
          </p:cNvPicPr>
          <p:nvPr>
            <p:custDataLst>
              <p:tags r:id="rId4"/>
            </p:custDataLst>
          </p:nvPr>
        </p:nvPicPr>
        <p:blipFill>
          <a:blip r:embed="rId5">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7" name="文本框 6"/>
          <p:cNvSpPr txBox="1"/>
          <p:nvPr/>
        </p:nvSpPr>
        <p:spPr>
          <a:xfrm>
            <a:off x="408940" y="1052830"/>
            <a:ext cx="7160260" cy="4892675"/>
          </a:xfrm>
          <a:prstGeom prst="rect">
            <a:avLst/>
          </a:prstGeom>
          <a:noFill/>
        </p:spPr>
        <p:txBody>
          <a:bodyPr wrap="square" rtlCol="0" anchor="t">
            <a:spAutoFit/>
          </a:bodyPr>
          <a:p>
            <a:r>
              <a:rPr lang="en-US" altLang="zh-CN" sz="2400"/>
              <a:t>1. </a:t>
            </a:r>
            <a:r>
              <a:rPr lang="zh-CN" altLang="en-US" sz="2400"/>
              <a:t>抽出时间</a:t>
            </a:r>
            <a:r>
              <a:rPr lang="zh-CN" altLang="en-US" sz="2400">
                <a:solidFill>
                  <a:srgbClr val="7030A0"/>
                </a:solidFill>
              </a:rPr>
              <a:t>陪伴留守儿童</a:t>
            </a:r>
            <a:r>
              <a:rPr lang="zh-CN" altLang="en-US" sz="2400"/>
              <a:t>，减少他们的孤独感</a:t>
            </a:r>
            <a:endParaRPr lang="zh-CN" altLang="en-US" sz="2400"/>
          </a:p>
          <a:p>
            <a:pPr marL="342900" indent="-342900">
              <a:buFont typeface="Arial" panose="020B0604020202020204" pitchFamily="34" charset="0"/>
              <a:buChar char="•"/>
            </a:pPr>
            <a:r>
              <a:rPr lang="zh-CN" altLang="en-US" sz="2400"/>
              <a:t>spare time to </a:t>
            </a:r>
            <a:r>
              <a:rPr lang="zh-CN" altLang="en-US" sz="2400" b="1" u="sng">
                <a:solidFill>
                  <a:srgbClr val="7030A0"/>
                </a:solidFill>
              </a:rPr>
              <a:t>keep the left-behind children company</a:t>
            </a:r>
            <a:r>
              <a:rPr lang="zh-CN" altLang="en-US" sz="2400"/>
              <a:t> so that they may suffer from less loneliness</a:t>
            </a:r>
            <a:endParaRPr lang="zh-CN" altLang="en-US" sz="2400"/>
          </a:p>
          <a:p>
            <a:endParaRPr lang="zh-CN" altLang="en-US" sz="2400"/>
          </a:p>
          <a:p>
            <a:r>
              <a:rPr lang="en-US" altLang="zh-CN" sz="2400"/>
              <a:t>2. </a:t>
            </a:r>
            <a:r>
              <a:rPr lang="zh-CN" altLang="en-US" sz="2400"/>
              <a:t>正是您幽默而有启发性的教学，使英语学习成为一种有趣的、令人大开眼界的经历。没有您无私的奉献，我们不可能取得今天的巨大进步。</a:t>
            </a:r>
            <a:r>
              <a:rPr lang="zh-CN" altLang="en-US" sz="2400">
                <a:solidFill>
                  <a:srgbClr val="7030A0"/>
                </a:solidFill>
              </a:rPr>
              <a:t>谢谢你的陪伴</a:t>
            </a:r>
            <a:r>
              <a:rPr lang="zh-CN" altLang="en-US" sz="2400"/>
              <a:t>。</a:t>
            </a:r>
            <a:endParaRPr lang="zh-CN" altLang="en-US" sz="2400"/>
          </a:p>
          <a:p>
            <a:pPr marL="342900" indent="-342900">
              <a:buFont typeface="Arial" panose="020B0604020202020204" pitchFamily="34" charset="0"/>
              <a:buChar char="•"/>
            </a:pPr>
            <a:r>
              <a:rPr lang="zh-CN" altLang="en-US" sz="2400"/>
              <a:t> </a:t>
            </a:r>
            <a:r>
              <a:rPr lang="zh-CN" altLang="en-US" sz="2400" u="sng">
                <a:solidFill>
                  <a:srgbClr val="0070C0"/>
                </a:solidFill>
              </a:rPr>
              <a:t>It is</a:t>
            </a:r>
            <a:r>
              <a:rPr lang="zh-CN" altLang="en-US" sz="2400"/>
              <a:t> your humorous and instructive teaching </a:t>
            </a:r>
            <a:r>
              <a:rPr lang="zh-CN" altLang="en-US" sz="2400" u="sng">
                <a:solidFill>
                  <a:srgbClr val="0070C0"/>
                </a:solidFill>
              </a:rPr>
              <a:t>that</a:t>
            </a:r>
            <a:r>
              <a:rPr lang="zh-CN" altLang="en-US" sz="2400" u="sng" baseline="-25000">
                <a:solidFill>
                  <a:srgbClr val="0070C0"/>
                </a:solidFill>
              </a:rPr>
              <a:t>强调句型</a:t>
            </a:r>
            <a:r>
              <a:rPr lang="zh-CN" altLang="en-US" sz="2400" u="sng"/>
              <a:t> </a:t>
            </a:r>
            <a:r>
              <a:rPr lang="zh-CN" altLang="en-US" sz="2400"/>
              <a:t>makes English learning an entertaining and eye-opening experience for us.Without your selfless devotion, we </a:t>
            </a:r>
            <a:r>
              <a:rPr lang="zh-CN" altLang="en-US" sz="2400" u="sng">
                <a:solidFill>
                  <a:srgbClr val="C00000"/>
                </a:solidFill>
              </a:rPr>
              <a:t>couldn’t have made</a:t>
            </a:r>
            <a:r>
              <a:rPr lang="zh-CN" altLang="en-US" sz="2400" u="sng" baseline="-25000">
                <a:solidFill>
                  <a:srgbClr val="C00000"/>
                </a:solidFill>
              </a:rPr>
              <a:t>虚拟语气</a:t>
            </a:r>
            <a:r>
              <a:rPr lang="zh-CN" altLang="en-US" sz="2400"/>
              <a:t> such great progress. </a:t>
            </a:r>
            <a:r>
              <a:rPr lang="zh-CN" altLang="en-US" sz="2400" b="1" u="sng">
                <a:solidFill>
                  <a:srgbClr val="7030A0"/>
                </a:solidFill>
              </a:rPr>
              <a:t>Thank you for your company</a:t>
            </a:r>
            <a:r>
              <a:rPr lang="zh-CN" altLang="en-US" sz="2400"/>
              <a:t>.</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blinds(horizontal)">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1073658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be</a:t>
            </a:r>
            <a:r>
              <a:rPr lang="en-US" altLang="zh-CN" sz="2400" b="1">
                <a:solidFill>
                  <a:srgbClr val="C00000"/>
                </a:solidFill>
                <a:latin typeface="微软雅黑" panose="020B0503020204020204" pitchFamily="34" charset="-122"/>
                <a:ea typeface="微软雅黑" panose="020B0503020204020204" pitchFamily="34" charset="-122"/>
              </a:rPr>
              <a:t>ne</a:t>
            </a:r>
            <a:r>
              <a:rPr lang="en-US" altLang="zh-CN" sz="2400" b="1">
                <a:solidFill>
                  <a:schemeClr val="bg2">
                    <a:lumMod val="10000"/>
                  </a:schemeClr>
                </a:solidFill>
                <a:latin typeface="微软雅黑" panose="020B0503020204020204" pitchFamily="34" charset="-122"/>
                <a:ea typeface="微软雅黑" panose="020B0503020204020204" pitchFamily="34" charset="-122"/>
              </a:rPr>
              <a:t>fit	/ˈbe</a:t>
            </a:r>
            <a:r>
              <a:rPr lang="en-US" altLang="zh-CN" sz="2400" b="1">
                <a:solidFill>
                  <a:srgbClr val="C00000"/>
                </a:solidFill>
                <a:latin typeface="微软雅黑" panose="020B0503020204020204" pitchFamily="34" charset="-122"/>
                <a:ea typeface="微软雅黑" panose="020B0503020204020204" pitchFamily="34" charset="-122"/>
              </a:rPr>
              <a:t>nɪ</a:t>
            </a:r>
            <a:r>
              <a:rPr lang="en-US" altLang="zh-CN" sz="2400" b="1">
                <a:solidFill>
                  <a:schemeClr val="bg2">
                    <a:lumMod val="10000"/>
                  </a:schemeClr>
                </a:solidFill>
                <a:latin typeface="微软雅黑" panose="020B0503020204020204" pitchFamily="34" charset="-122"/>
                <a:ea typeface="微软雅黑" panose="020B0503020204020204" pitchFamily="34" charset="-122"/>
              </a:rPr>
              <a:t>fɪt/	n.益处 vt.使受益</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111" name="图片 110"/>
          <p:cNvPicPr/>
          <p:nvPr/>
        </p:nvPicPr>
        <p:blipFill>
          <a:blip r:embed="rId2"/>
          <a:srcRect b="3457"/>
          <a:stretch>
            <a:fillRect/>
          </a:stretch>
        </p:blipFill>
        <p:spPr>
          <a:xfrm>
            <a:off x="400685" y="1012825"/>
            <a:ext cx="11577320" cy="5508625"/>
          </a:xfrm>
          <a:prstGeom prst="rect">
            <a:avLst/>
          </a:prstGeom>
          <a:noFill/>
          <a:ln w="9525">
            <a:noFill/>
          </a:ln>
        </p:spPr>
      </p:pic>
      <p:sp>
        <p:nvSpPr>
          <p:cNvPr id="3" name="圆角矩形 2"/>
          <p:cNvSpPr/>
          <p:nvPr/>
        </p:nvSpPr>
        <p:spPr>
          <a:xfrm>
            <a:off x="936625" y="2348865"/>
            <a:ext cx="5428615" cy="406527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5449570" y="4869180"/>
            <a:ext cx="5134610" cy="368300"/>
          </a:xfrm>
          <a:prstGeom prst="rect">
            <a:avLst/>
          </a:prstGeom>
          <a:solidFill>
            <a:schemeClr val="accent1">
              <a:lumMod val="20000"/>
              <a:lumOff val="80000"/>
              <a:alpha val="59000"/>
            </a:schemeClr>
          </a:solidFill>
        </p:spPr>
        <p:txBody>
          <a:bodyPr wrap="square" rtlCol="0" anchor="t">
            <a:spAutoFit/>
          </a:bodyPr>
          <a:p>
            <a:r>
              <a:rPr lang="zh-CN" altLang="en-US" b="1">
                <a:solidFill>
                  <a:srgbClr val="C00000"/>
                </a:solidFill>
              </a:rPr>
              <a:t>cardiovascular/ˌkɑːdiəʊˈvæskjələ(r)/adj.心血管的</a:t>
            </a:r>
            <a:endParaRPr lang="zh-CN" altLang="en-US" b="1">
              <a:solidFill>
                <a:srgbClr val="C00000"/>
              </a:solidFill>
            </a:endParaRPr>
          </a:p>
        </p:txBody>
      </p:sp>
      <p:sp>
        <p:nvSpPr>
          <p:cNvPr id="7" name="文本框 6"/>
          <p:cNvSpPr txBox="1"/>
          <p:nvPr/>
        </p:nvSpPr>
        <p:spPr>
          <a:xfrm>
            <a:off x="5449570" y="5373370"/>
            <a:ext cx="5134610" cy="368300"/>
          </a:xfrm>
          <a:prstGeom prst="rect">
            <a:avLst/>
          </a:prstGeom>
          <a:solidFill>
            <a:schemeClr val="accent1">
              <a:lumMod val="20000"/>
              <a:lumOff val="80000"/>
              <a:alpha val="76000"/>
            </a:schemeClr>
          </a:solidFill>
        </p:spPr>
        <p:txBody>
          <a:bodyPr wrap="square" rtlCol="0" anchor="t">
            <a:spAutoFit/>
          </a:bodyPr>
          <a:p>
            <a:r>
              <a:rPr lang="zh-CN" altLang="en-US" b="1">
                <a:solidFill>
                  <a:srgbClr val="C00000"/>
                </a:solidFill>
              </a:rPr>
              <a:t>resistance</a:t>
            </a:r>
            <a:r>
              <a:rPr lang="en-US" altLang="zh-CN" b="1">
                <a:solidFill>
                  <a:srgbClr val="C00000"/>
                </a:solidFill>
              </a:rPr>
              <a:t> </a:t>
            </a:r>
            <a:r>
              <a:rPr lang="zh-CN" altLang="en-US" b="1">
                <a:solidFill>
                  <a:srgbClr val="C00000"/>
                </a:solidFill>
              </a:rPr>
              <a:t>/rɪˈzɪstəns/抵抗力，免疫力</a:t>
            </a:r>
            <a:endParaRPr lang="zh-CN" altLang="en-US" b="1">
              <a:solidFill>
                <a:srgbClr val="C00000"/>
              </a:solidFill>
            </a:endParaRPr>
          </a:p>
        </p:txBody>
      </p:sp>
      <p:pic>
        <p:nvPicPr>
          <p:cNvPr id="9" name="图片 8"/>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4" grpId="0" bldLvl="0" animBg="1"/>
      <p:bldP spid="4" grpId="1"/>
      <p:bldP spid="7" grpId="0" bldLvl="0" animBg="1"/>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1073658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be</a:t>
            </a:r>
            <a:r>
              <a:rPr lang="en-US" altLang="zh-CN" sz="2400" b="1">
                <a:solidFill>
                  <a:srgbClr val="C00000"/>
                </a:solidFill>
                <a:latin typeface="微软雅黑" panose="020B0503020204020204" pitchFamily="34" charset="-122"/>
                <a:ea typeface="微软雅黑" panose="020B0503020204020204" pitchFamily="34" charset="-122"/>
              </a:rPr>
              <a:t>ne</a:t>
            </a:r>
            <a:r>
              <a:rPr lang="en-US" altLang="zh-CN" sz="2400" b="1">
                <a:solidFill>
                  <a:schemeClr val="bg2">
                    <a:lumMod val="10000"/>
                  </a:schemeClr>
                </a:solidFill>
                <a:latin typeface="微软雅黑" panose="020B0503020204020204" pitchFamily="34" charset="-122"/>
                <a:ea typeface="微软雅黑" panose="020B0503020204020204" pitchFamily="34" charset="-122"/>
              </a:rPr>
              <a:t>fit	/ˈbe</a:t>
            </a:r>
            <a:r>
              <a:rPr lang="en-US" altLang="zh-CN" sz="2400" b="1">
                <a:solidFill>
                  <a:srgbClr val="C00000"/>
                </a:solidFill>
                <a:latin typeface="微软雅黑" panose="020B0503020204020204" pitchFamily="34" charset="-122"/>
                <a:ea typeface="微软雅黑" panose="020B0503020204020204" pitchFamily="34" charset="-122"/>
              </a:rPr>
              <a:t>nɪ</a:t>
            </a:r>
            <a:r>
              <a:rPr lang="en-US" altLang="zh-CN" sz="2400" b="1">
                <a:solidFill>
                  <a:schemeClr val="bg2">
                    <a:lumMod val="10000"/>
                  </a:schemeClr>
                </a:solidFill>
                <a:latin typeface="微软雅黑" panose="020B0503020204020204" pitchFamily="34" charset="-122"/>
                <a:ea typeface="微软雅黑" panose="020B0503020204020204" pitchFamily="34" charset="-122"/>
              </a:rPr>
              <a:t>fɪt/	n.益处 vt.使受益</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8" name="文本框 7"/>
          <p:cNvSpPr txBox="1"/>
          <p:nvPr/>
        </p:nvSpPr>
        <p:spPr>
          <a:xfrm>
            <a:off x="264795" y="908685"/>
            <a:ext cx="11779250" cy="5631180"/>
          </a:xfrm>
          <a:prstGeom prst="rect">
            <a:avLst/>
          </a:prstGeom>
          <a:noFill/>
        </p:spPr>
        <p:txBody>
          <a:bodyPr wrap="square" rtlCol="0" anchor="t">
            <a:spAutoFit/>
          </a:bodyPr>
          <a:p>
            <a:r>
              <a:rPr lang="en-US" altLang="zh-CN" sz="2400"/>
              <a:t>1. </a:t>
            </a:r>
            <a:r>
              <a:rPr lang="zh-CN" altLang="en-US" sz="2400"/>
              <a:t>摘水果的经历让我们获益良多，它教会我们劳动的重要性。</a:t>
            </a:r>
            <a:endParaRPr lang="zh-CN" altLang="en-US" sz="2400"/>
          </a:p>
          <a:p>
            <a:pPr marL="342900" indent="-342900">
              <a:buFont typeface="Arial" panose="020B0604020202020204" pitchFamily="34" charset="0"/>
              <a:buChar char="•"/>
            </a:pPr>
            <a:r>
              <a:rPr lang="zh-CN" altLang="en-US" sz="2400"/>
              <a:t>→This fruit­picking experience </a:t>
            </a:r>
            <a:r>
              <a:rPr lang="zh-CN" altLang="en-US" sz="2400" b="1" u="sng">
                <a:solidFill>
                  <a:srgbClr val="0070C0"/>
                </a:solidFill>
              </a:rPr>
              <a:t>benefited us</a:t>
            </a:r>
            <a:r>
              <a:rPr lang="zh-CN" altLang="en-US" sz="2400"/>
              <a:t> a lot and taught us the importance of working.</a:t>
            </a:r>
            <a:r>
              <a:rPr lang="en-US" altLang="zh-CN" sz="2400"/>
              <a:t> </a:t>
            </a:r>
            <a:endParaRPr lang="zh-CN" altLang="en-US" sz="2400">
              <a:solidFill>
                <a:srgbClr val="0070C0"/>
              </a:solidFill>
            </a:endParaRPr>
          </a:p>
          <a:p>
            <a:pPr marL="342900" indent="-342900">
              <a:buFont typeface="Arial" panose="020B0604020202020204" pitchFamily="34" charset="0"/>
              <a:buChar char="•"/>
            </a:pPr>
            <a:r>
              <a:rPr lang="zh-CN" altLang="en-US" sz="2400"/>
              <a:t>→We </a:t>
            </a:r>
            <a:r>
              <a:rPr lang="zh-CN" altLang="en-US" sz="2400" b="1" u="sng">
                <a:solidFill>
                  <a:srgbClr val="0070C0"/>
                </a:solidFill>
              </a:rPr>
              <a:t>benefited a lot from</a:t>
            </a:r>
            <a:r>
              <a:rPr lang="zh-CN" altLang="en-US" sz="2400"/>
              <a:t> this fruit­picking experience and it taught us the importance of  labor.</a:t>
            </a:r>
            <a:endParaRPr lang="zh-CN" altLang="en-US" sz="2400">
              <a:solidFill>
                <a:srgbClr val="0070C0"/>
              </a:solidFill>
            </a:endParaRPr>
          </a:p>
          <a:p>
            <a:pPr marL="342900" indent="-342900">
              <a:buFont typeface="Arial" panose="020B0604020202020204" pitchFamily="34" charset="0"/>
              <a:buChar char="•"/>
            </a:pPr>
            <a:r>
              <a:rPr lang="zh-CN" altLang="en-US" sz="2400"/>
              <a:t>→This fruit­picking experience </a:t>
            </a:r>
            <a:r>
              <a:rPr lang="zh-CN" altLang="en-US" sz="2400" b="1" u="sng">
                <a:solidFill>
                  <a:srgbClr val="0070C0"/>
                </a:solidFill>
              </a:rPr>
              <a:t>was quite beneficial to us</a:t>
            </a:r>
            <a:r>
              <a:rPr lang="zh-CN" altLang="en-US" sz="2400"/>
              <a:t>  and taught us the importance of working.</a:t>
            </a:r>
            <a:r>
              <a:rPr lang="zh-CN" altLang="en-US" sz="2400">
                <a:solidFill>
                  <a:srgbClr val="0070C0"/>
                </a:solidFill>
              </a:rPr>
              <a:t>(beneficial)</a:t>
            </a:r>
            <a:endParaRPr lang="zh-CN" altLang="en-US" sz="2400">
              <a:solidFill>
                <a:srgbClr val="0070C0"/>
              </a:solidFill>
            </a:endParaRPr>
          </a:p>
          <a:p>
            <a:r>
              <a:rPr lang="en-US" altLang="zh-CN" sz="2400">
                <a:solidFill>
                  <a:schemeClr val="tx1"/>
                </a:solidFill>
                <a:sym typeface="+mn-ea"/>
              </a:rPr>
              <a:t>2. </a:t>
            </a:r>
            <a:r>
              <a:rPr lang="zh-CN" altLang="en-US" sz="2400">
                <a:solidFill>
                  <a:schemeClr val="tx1"/>
                </a:solidFill>
                <a:sym typeface="+mn-ea"/>
              </a:rPr>
              <a:t>我相信这个（捐赠）活动会培养我们的责任感，这</a:t>
            </a:r>
            <a:r>
              <a:rPr lang="zh-CN" altLang="en-US" sz="2400">
                <a:solidFill>
                  <a:srgbClr val="0070C0"/>
                </a:solidFill>
                <a:sym typeface="+mn-ea"/>
              </a:rPr>
              <a:t>对我们以后的生活有很大的好处</a:t>
            </a:r>
            <a:r>
              <a:rPr lang="zh-CN" altLang="en-US" sz="2400">
                <a:solidFill>
                  <a:schemeClr val="tx1"/>
                </a:solidFill>
                <a:sym typeface="+mn-ea"/>
              </a:rPr>
              <a:t>。大家积极地参与吧!</a:t>
            </a:r>
            <a:endParaRPr lang="zh-CN" altLang="en-US" sz="2400">
              <a:solidFill>
                <a:schemeClr val="tx1"/>
              </a:solidFill>
            </a:endParaRPr>
          </a:p>
          <a:p>
            <a:pPr marL="342900" indent="-342900">
              <a:buFont typeface="Arial" panose="020B0604020202020204" pitchFamily="34" charset="0"/>
              <a:buChar char="•"/>
            </a:pPr>
            <a:r>
              <a:rPr lang="zh-CN" altLang="en-US" sz="2400">
                <a:solidFill>
                  <a:schemeClr val="tx1"/>
                </a:solidFill>
              </a:rPr>
              <a:t>I'm sure the activity will cultivate our sense of responsibility, which will </a:t>
            </a:r>
            <a:r>
              <a:rPr lang="zh-CN" altLang="en-US" sz="2400" b="1">
                <a:solidFill>
                  <a:srgbClr val="0070C0"/>
                </a:solidFill>
              </a:rPr>
              <a:t>benefit us a lot in further life</a:t>
            </a:r>
            <a:r>
              <a:rPr lang="zh-CN" altLang="en-US" sz="2400">
                <a:solidFill>
                  <a:schemeClr val="tx1"/>
                </a:solidFill>
              </a:rPr>
              <a:t>. Just take your active part in it ! </a:t>
            </a:r>
            <a:endParaRPr lang="zh-CN" altLang="en-US" sz="2400">
              <a:solidFill>
                <a:schemeClr val="tx1"/>
              </a:solidFill>
            </a:endParaRPr>
          </a:p>
          <a:p>
            <a:r>
              <a:rPr lang="en-US" altLang="zh-CN" sz="2400">
                <a:solidFill>
                  <a:schemeClr val="tx1"/>
                </a:solidFill>
              </a:rPr>
              <a:t>3.</a:t>
            </a:r>
            <a:r>
              <a:rPr lang="zh-CN" altLang="en-US" sz="2400">
                <a:solidFill>
                  <a:schemeClr val="tx1"/>
                </a:solidFill>
              </a:rPr>
              <a:t>《小王子》</a:t>
            </a:r>
            <a:r>
              <a:rPr lang="zh-CN" altLang="en-US" sz="2400">
                <a:solidFill>
                  <a:srgbClr val="0070C0"/>
                </a:solidFill>
              </a:rPr>
              <a:t>让我受益匪浅</a:t>
            </a:r>
            <a:r>
              <a:rPr lang="zh-CN" altLang="en-US" sz="2400">
                <a:solidFill>
                  <a:schemeClr val="tx1"/>
                </a:solidFill>
              </a:rPr>
              <a:t>，这是一个老少皆宜的童话故事。王子对世界的态度深深打动了我，让我找回了内心的真诚和纯真。</a:t>
            </a:r>
            <a:endParaRPr lang="zh-CN" altLang="en-US" sz="2400">
              <a:solidFill>
                <a:schemeClr val="tx1"/>
              </a:solidFill>
            </a:endParaRPr>
          </a:p>
          <a:p>
            <a:pPr marL="342900" indent="-342900">
              <a:buFont typeface="Arial" panose="020B0604020202020204" pitchFamily="34" charset="0"/>
              <a:buChar char="•"/>
            </a:pPr>
            <a:r>
              <a:rPr lang="zh-CN" altLang="en-US" sz="2400">
                <a:solidFill>
                  <a:schemeClr val="tx1"/>
                </a:solidFill>
              </a:rPr>
              <a:t>I </a:t>
            </a:r>
            <a:r>
              <a:rPr lang="zh-CN" altLang="en-US" sz="2400" b="1" u="sng">
                <a:solidFill>
                  <a:srgbClr val="0070C0"/>
                </a:solidFill>
              </a:rPr>
              <a:t>benefited a lot from</a:t>
            </a:r>
            <a:r>
              <a:rPr lang="zh-CN" altLang="en-US" sz="2400">
                <a:solidFill>
                  <a:schemeClr val="tx1"/>
                </a:solidFill>
              </a:rPr>
              <a:t> The Little Prince, which is a fairy tale for both children and adults. I was deeply moved by the prince’s attitude towards the world, which brought my inner sincerity and pure innocence back. </a:t>
            </a:r>
            <a:endParaRPr lang="zh-CN" altLang="en-US" sz="240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5" end="5"/>
                                            </p:txEl>
                                          </p:spTgt>
                                        </p:tgtEl>
                                        <p:attrNameLst>
                                          <p:attrName>style.visibility</p:attrName>
                                        </p:attrNameLst>
                                      </p:cBhvr>
                                      <p:to>
                                        <p:strVal val="visible"/>
                                      </p:to>
                                    </p:set>
                                    <p:animEffect transition="in" filter="blinds(horizontal)">
                                      <p:cBhvr>
                                        <p:cTn id="12" dur="500"/>
                                        <p:tgtEl>
                                          <p:spTgt spid="8">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animEffect transition="in" filter="blinds(horizontal)">
                                      <p:cBhvr>
                                        <p:cTn id="1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1073658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dis</a:t>
            </a:r>
            <a:r>
              <a:rPr lang="en-US" altLang="zh-CN" sz="2400" b="1">
                <a:solidFill>
                  <a:srgbClr val="C00000"/>
                </a:solidFill>
                <a:latin typeface="微软雅黑" panose="020B0503020204020204" pitchFamily="34" charset="-122"/>
                <a:ea typeface="微软雅黑" panose="020B0503020204020204" pitchFamily="34" charset="-122"/>
              </a:rPr>
              <a:t>tance</a:t>
            </a:r>
            <a:r>
              <a:rPr lang="en-US" altLang="zh-CN" sz="2400" b="1">
                <a:latin typeface="微软雅黑" panose="020B0503020204020204" pitchFamily="34" charset="-122"/>
                <a:ea typeface="微软雅黑" panose="020B0503020204020204" pitchFamily="34" charset="-122"/>
              </a:rPr>
              <a:t>	/ˈdɪs</a:t>
            </a:r>
            <a:r>
              <a:rPr lang="en-US" altLang="zh-CN" sz="2400" b="1">
                <a:solidFill>
                  <a:srgbClr val="C00000"/>
                </a:solidFill>
                <a:latin typeface="微软雅黑" panose="020B0503020204020204" pitchFamily="34" charset="-122"/>
                <a:ea typeface="微软雅黑" panose="020B0503020204020204" pitchFamily="34" charset="-122"/>
              </a:rPr>
              <a:t>təns/</a:t>
            </a:r>
            <a:r>
              <a:rPr lang="en-US" altLang="zh-CN" sz="2400" b="1">
                <a:latin typeface="微软雅黑" panose="020B0503020204020204" pitchFamily="34" charset="-122"/>
                <a:ea typeface="微软雅黑" panose="020B0503020204020204" pitchFamily="34" charset="-122"/>
              </a:rPr>
              <a:t>	n.距离</a:t>
            </a:r>
            <a:endParaRPr lang="en-US" altLang="zh-CN" sz="2400" b="1">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stretch>
            <a:fillRect/>
          </a:stretch>
        </p:blipFill>
        <p:spPr>
          <a:xfrm>
            <a:off x="5882005" y="3827780"/>
            <a:ext cx="6026785" cy="2894330"/>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193040" y="4196715"/>
            <a:ext cx="5479415" cy="2525395"/>
          </a:xfrm>
          <a:prstGeom prst="rect">
            <a:avLst/>
          </a:prstGeom>
        </p:spPr>
      </p:pic>
      <p:pic>
        <p:nvPicPr>
          <p:cNvPr id="3" name="图片 2"/>
          <p:cNvPicPr>
            <a:picLocks noChangeAspect="1"/>
          </p:cNvPicPr>
          <p:nvPr>
            <p:custDataLst>
              <p:tags r:id="rId4"/>
            </p:custDataLst>
          </p:nvPr>
        </p:nvPicPr>
        <p:blipFill>
          <a:blip r:embed="rId5">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279400" y="764540"/>
            <a:ext cx="11628755" cy="3415030"/>
          </a:xfrm>
          <a:prstGeom prst="rect">
            <a:avLst/>
          </a:prstGeom>
          <a:noFill/>
        </p:spPr>
        <p:txBody>
          <a:bodyPr wrap="square" rtlCol="0" anchor="t">
            <a:spAutoFit/>
          </a:bodyPr>
          <a:p>
            <a:r>
              <a:rPr lang="en-US" altLang="zh-CN" sz="2400"/>
              <a:t>1. </a:t>
            </a:r>
            <a:r>
              <a:rPr lang="zh-CN" altLang="en-US" sz="2400"/>
              <a:t>令我们高兴的是，</a:t>
            </a:r>
            <a:r>
              <a:rPr lang="zh-CN" altLang="en-US" sz="2400">
                <a:solidFill>
                  <a:srgbClr val="0070C0"/>
                </a:solidFill>
              </a:rPr>
              <a:t>远处的</a:t>
            </a:r>
            <a:r>
              <a:rPr lang="zh-CN" altLang="en-US" sz="2400"/>
              <a:t>水声引起了我们的注意，把我们带到了河岸边。</a:t>
            </a:r>
            <a:endParaRPr lang="zh-CN" altLang="en-US" sz="2400"/>
          </a:p>
          <a:p>
            <a:pPr marL="342900" indent="-342900">
              <a:buFont typeface="Arial" panose="020B0604020202020204" pitchFamily="34" charset="0"/>
              <a:buChar char="•"/>
            </a:pPr>
            <a:r>
              <a:rPr lang="zh-CN" altLang="en-US" sz="2400"/>
              <a:t>Much to our delight，the sounds of water </a:t>
            </a:r>
            <a:r>
              <a:rPr lang="zh-CN" altLang="en-US" sz="2400" b="1" u="sng">
                <a:solidFill>
                  <a:srgbClr val="0070C0"/>
                </a:solidFill>
              </a:rPr>
              <a:t>in the distance</a:t>
            </a:r>
            <a:r>
              <a:rPr lang="zh-CN" altLang="en-US" sz="2400" b="1">
                <a:solidFill>
                  <a:srgbClr val="0070C0"/>
                </a:solidFill>
              </a:rPr>
              <a:t> </a:t>
            </a:r>
            <a:r>
              <a:rPr lang="en-US" altLang="zh-CN" sz="2400"/>
              <a:t>arrested</a:t>
            </a:r>
            <a:r>
              <a:rPr lang="zh-CN" altLang="en-US" sz="2400"/>
              <a:t> our attention and drove us to the river bank.</a:t>
            </a:r>
            <a:endParaRPr lang="zh-CN" altLang="en-US" sz="2400"/>
          </a:p>
          <a:p>
            <a:pPr indent="0">
              <a:buFont typeface="Arial" panose="020B0604020202020204" pitchFamily="34" charset="0"/>
              <a:buNone/>
            </a:pPr>
            <a:r>
              <a:rPr lang="en-US" altLang="zh-CN" sz="2400"/>
              <a:t>2. </a:t>
            </a:r>
            <a:r>
              <a:rPr lang="zh-CN" altLang="en-US" sz="2400"/>
              <a:t>一家人在远处等着我们。看到这里，我们俩的脸上都露出了灿烂的笑容。</a:t>
            </a:r>
            <a:endParaRPr lang="zh-CN" altLang="en-US" sz="2400"/>
          </a:p>
          <a:p>
            <a:pPr marL="342900" indent="-342900">
              <a:buFont typeface="Arial" panose="020B0604020202020204" pitchFamily="34" charset="0"/>
              <a:buChar char="•"/>
            </a:pPr>
            <a:r>
              <a:rPr lang="zh-CN" altLang="en-US" sz="2400"/>
              <a:t>The family were waiting for us </a:t>
            </a:r>
            <a:r>
              <a:rPr lang="zh-CN" altLang="en-US" sz="2400" b="1" u="sng">
                <a:solidFill>
                  <a:srgbClr val="0070C0"/>
                </a:solidFill>
              </a:rPr>
              <a:t>in the distance</a:t>
            </a:r>
            <a:r>
              <a:rPr lang="zh-CN" altLang="en-US" sz="2400"/>
              <a:t>. Seeing this, a radiant smile lit up both of our faces.</a:t>
            </a:r>
            <a:r>
              <a:rPr lang="zh-CN" altLang="en-US" sz="2400" i="1" baseline="-25000">
                <a:solidFill>
                  <a:srgbClr val="0070C0"/>
                </a:solidFill>
                <a:sym typeface="+mn-ea"/>
              </a:rPr>
              <a:t>2018年6月浙江高考读后续写“骑马追兔”</a:t>
            </a:r>
            <a:endParaRPr lang="zh-CN" altLang="en-US" sz="2400"/>
          </a:p>
          <a:p>
            <a:pPr indent="0">
              <a:buFont typeface="Arial" panose="020B0604020202020204" pitchFamily="34" charset="0"/>
              <a:buNone/>
            </a:pPr>
            <a:r>
              <a:rPr lang="en-US" altLang="zh-CN" sz="2400"/>
              <a:t>3. </a:t>
            </a:r>
            <a:r>
              <a:rPr lang="zh-CN" altLang="en-US" sz="2400"/>
              <a:t>我能感觉到空气重重地打在我的脸上，从远处听到爸爸歇斯底里的叫声。</a:t>
            </a:r>
            <a:endParaRPr lang="zh-CN" altLang="en-US" sz="2400"/>
          </a:p>
          <a:p>
            <a:pPr marL="342900" indent="-342900">
              <a:buFont typeface="Arial" panose="020B0604020202020204" pitchFamily="34" charset="0"/>
              <a:buChar char="•"/>
            </a:pPr>
            <a:r>
              <a:rPr lang="zh-CN" altLang="en-US" sz="2400"/>
              <a:t>I could feel the air hitting my face heavily and hear my dad’s hysterical cry </a:t>
            </a:r>
            <a:r>
              <a:rPr lang="zh-CN" altLang="en-US" sz="2400" b="1" u="sng">
                <a:solidFill>
                  <a:srgbClr val="0070C0"/>
                </a:solidFill>
              </a:rPr>
              <a:t>from a distance</a:t>
            </a:r>
            <a:r>
              <a:rPr lang="en-US" altLang="zh-CN" sz="2400"/>
              <a:t>.</a:t>
            </a:r>
            <a:r>
              <a:rPr lang="en-US" altLang="zh-CN" sz="2400" i="1" baseline="-25000">
                <a:solidFill>
                  <a:srgbClr val="0070C0"/>
                </a:solidFill>
              </a:rPr>
              <a:t>2018年6月浙江高考读后续写“骑马追兔”</a:t>
            </a:r>
            <a:endParaRPr lang="en-US" altLang="zh-CN" sz="2400" i="1" baseline="-25000">
              <a:solidFill>
                <a:srgbClr val="0070C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linds(horizontal)">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1073658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in</a:t>
            </a:r>
            <a:r>
              <a:rPr lang="en-US" altLang="zh-CN" sz="2400" b="1">
                <a:solidFill>
                  <a:srgbClr val="C00000"/>
                </a:solidFill>
                <a:latin typeface="微软雅黑" panose="020B0503020204020204" pitchFamily="34" charset="-122"/>
                <a:ea typeface="微软雅黑" panose="020B0503020204020204" pitchFamily="34" charset="-122"/>
              </a:rPr>
              <a:t>spire</a:t>
            </a:r>
            <a:r>
              <a:rPr lang="en-US" altLang="zh-CN" sz="2400" b="1">
                <a:latin typeface="微软雅黑" panose="020B0503020204020204" pitchFamily="34" charset="-122"/>
                <a:ea typeface="微软雅黑" panose="020B0503020204020204" pitchFamily="34" charset="-122"/>
              </a:rPr>
              <a:t>/ɪnˈ</a:t>
            </a:r>
            <a:r>
              <a:rPr lang="en-US" altLang="zh-CN" sz="2400" b="1">
                <a:solidFill>
                  <a:srgbClr val="C00000"/>
                </a:solidFill>
                <a:latin typeface="微软雅黑" panose="020B0503020204020204" pitchFamily="34" charset="-122"/>
                <a:ea typeface="微软雅黑" panose="020B0503020204020204" pitchFamily="34" charset="-122"/>
              </a:rPr>
              <a:t>spaɪə</a:t>
            </a:r>
            <a:r>
              <a:rPr lang="en-US" altLang="zh-CN" sz="2400" b="1">
                <a:latin typeface="微软雅黑" panose="020B0503020204020204" pitchFamily="34" charset="-122"/>
                <a:ea typeface="微软雅黑" panose="020B0503020204020204" pitchFamily="34" charset="-122"/>
              </a:rPr>
              <a:t>(r)/	vt.鼓舞;激励;启发思考</a:t>
            </a:r>
            <a:endParaRPr lang="en-US" altLang="zh-CN" sz="2400" b="1">
              <a:latin typeface="微软雅黑" panose="020B0503020204020204" pitchFamily="34" charset="-122"/>
              <a:ea typeface="微软雅黑" panose="020B0503020204020204" pitchFamily="34" charset="-122"/>
            </a:endParaRPr>
          </a:p>
        </p:txBody>
      </p:sp>
      <p:sp>
        <p:nvSpPr>
          <p:cNvPr id="3" name="文本框 2"/>
          <p:cNvSpPr txBox="1"/>
          <p:nvPr/>
        </p:nvSpPr>
        <p:spPr>
          <a:xfrm>
            <a:off x="5731510" y="1052830"/>
            <a:ext cx="6085205" cy="4892675"/>
          </a:xfrm>
          <a:prstGeom prst="rect">
            <a:avLst/>
          </a:prstGeom>
          <a:noFill/>
        </p:spPr>
        <p:txBody>
          <a:bodyPr wrap="square" rtlCol="0" anchor="t">
            <a:spAutoFit/>
          </a:bodyPr>
          <a:p>
            <a:r>
              <a:rPr lang="en-US" altLang="zh-CN" sz="2400">
                <a:sym typeface="+mn-ea"/>
              </a:rPr>
              <a:t>1.</a:t>
            </a:r>
            <a:r>
              <a:rPr lang="zh-CN" altLang="en-US" sz="2400">
                <a:sym typeface="+mn-ea"/>
              </a:rPr>
              <a:t>有的人激励你，有的人消耗你。聪明地选择他们。</a:t>
            </a:r>
            <a:endParaRPr lang="zh-CN" altLang="en-US" sz="2400">
              <a:sym typeface="+mn-ea"/>
            </a:endParaRPr>
          </a:p>
          <a:p>
            <a:pPr marL="342900" indent="-342900">
              <a:buFont typeface="Arial" panose="020B0604020202020204" pitchFamily="34" charset="0"/>
              <a:buChar char="•"/>
            </a:pPr>
            <a:r>
              <a:rPr lang="zh-CN" altLang="en-US" sz="2400"/>
              <a:t>People </a:t>
            </a:r>
            <a:r>
              <a:rPr lang="zh-CN" altLang="en-US" sz="2400" b="1">
                <a:solidFill>
                  <a:srgbClr val="0070C0"/>
                </a:solidFill>
              </a:rPr>
              <a:t>inspire</a:t>
            </a:r>
            <a:r>
              <a:rPr lang="zh-CN" altLang="en-US" sz="2400"/>
              <a:t> you or they drain you</a:t>
            </a:r>
            <a:r>
              <a:rPr lang="en-US" altLang="zh-CN" sz="2400"/>
              <a:t>. P</a:t>
            </a:r>
            <a:r>
              <a:rPr lang="zh-CN" altLang="en-US" sz="2400"/>
              <a:t>ick them wisely.</a:t>
            </a:r>
            <a:r>
              <a:rPr lang="en-US" altLang="zh-CN" sz="2400"/>
              <a:t>——</a:t>
            </a:r>
            <a:r>
              <a:rPr lang="zh-CN" altLang="en-US" sz="2400"/>
              <a:t>Hans F. Hansen</a:t>
            </a:r>
            <a:endParaRPr lang="zh-CN" altLang="en-US" sz="2400">
              <a:sym typeface="+mn-ea"/>
            </a:endParaRPr>
          </a:p>
          <a:p>
            <a:r>
              <a:rPr lang="en-US" altLang="zh-CN" sz="2400">
                <a:sym typeface="+mn-ea"/>
              </a:rPr>
              <a:t>2.</a:t>
            </a:r>
            <a:r>
              <a:rPr lang="zh-CN" altLang="en-US" sz="2400">
                <a:sym typeface="+mn-ea"/>
              </a:rPr>
              <a:t>鼓励我们积极参与志愿者工作</a:t>
            </a:r>
            <a:endParaRPr lang="zh-CN" altLang="en-US" sz="2400">
              <a:sym typeface="+mn-ea"/>
            </a:endParaRPr>
          </a:p>
          <a:p>
            <a:pPr marL="342900" indent="-342900">
              <a:buFont typeface="Arial" panose="020B0604020202020204" pitchFamily="34" charset="0"/>
              <a:buChar char="•"/>
            </a:pPr>
            <a:r>
              <a:rPr lang="zh-CN" altLang="en-US" sz="2400" b="1">
                <a:solidFill>
                  <a:srgbClr val="0070C0"/>
                </a:solidFill>
              </a:rPr>
              <a:t>inspire</a:t>
            </a:r>
            <a:r>
              <a:rPr lang="zh-CN" altLang="en-US" sz="2400"/>
              <a:t> us </a:t>
            </a:r>
            <a:r>
              <a:rPr lang="zh-CN" altLang="en-US" sz="2400" b="1">
                <a:solidFill>
                  <a:srgbClr val="0070C0"/>
                </a:solidFill>
              </a:rPr>
              <a:t>to tak</a:t>
            </a:r>
            <a:r>
              <a:rPr lang="zh-CN" altLang="en-US" sz="2400"/>
              <a:t>e an active part in voluntary work </a:t>
            </a:r>
            <a:endParaRPr lang="zh-CN" altLang="en-US" sz="2400"/>
          </a:p>
          <a:p>
            <a:r>
              <a:rPr lang="en-US" altLang="zh-CN" sz="2400">
                <a:sym typeface="+mn-ea"/>
              </a:rPr>
              <a:t>3.</a:t>
            </a:r>
            <a:r>
              <a:rPr lang="zh-CN" altLang="en-US" sz="2400">
                <a:sym typeface="+mn-ea"/>
              </a:rPr>
              <a:t>被这些话鼓舞</a:t>
            </a:r>
            <a:endParaRPr lang="zh-CN" altLang="en-US" sz="2400">
              <a:sym typeface="+mn-ea"/>
            </a:endParaRPr>
          </a:p>
          <a:p>
            <a:pPr marL="342900" indent="-342900">
              <a:buFont typeface="Arial" panose="020B0604020202020204" pitchFamily="34" charset="0"/>
              <a:buChar char="•"/>
            </a:pPr>
            <a:r>
              <a:rPr lang="zh-CN" altLang="en-US" sz="2400"/>
              <a:t>feel </a:t>
            </a:r>
            <a:r>
              <a:rPr lang="zh-CN" altLang="en-US" sz="2400" b="1">
                <a:solidFill>
                  <a:srgbClr val="0070C0"/>
                </a:solidFill>
              </a:rPr>
              <a:t>inspired</a:t>
            </a:r>
            <a:r>
              <a:rPr lang="zh-CN" altLang="en-US" sz="2400"/>
              <a:t> by the words </a:t>
            </a:r>
            <a:endParaRPr lang="zh-CN" altLang="en-US" sz="2400"/>
          </a:p>
          <a:p>
            <a:r>
              <a:rPr lang="en-US" altLang="zh-CN" sz="2400">
                <a:sym typeface="+mn-ea"/>
              </a:rPr>
              <a:t>4.</a:t>
            </a:r>
            <a:r>
              <a:rPr lang="zh-CN" altLang="en-US" sz="2400">
                <a:sym typeface="+mn-ea"/>
              </a:rPr>
              <a:t>一个令人鼓舞的故事</a:t>
            </a:r>
            <a:endParaRPr lang="zh-CN" altLang="en-US" sz="2400">
              <a:sym typeface="+mn-ea"/>
            </a:endParaRPr>
          </a:p>
          <a:p>
            <a:pPr marL="342900" indent="-342900">
              <a:buFont typeface="Arial" panose="020B0604020202020204" pitchFamily="34" charset="0"/>
              <a:buChar char="•"/>
            </a:pPr>
            <a:r>
              <a:rPr lang="zh-CN" altLang="en-US" sz="2400"/>
              <a:t>an </a:t>
            </a:r>
            <a:r>
              <a:rPr lang="zh-CN" altLang="en-US" sz="2400" b="1">
                <a:solidFill>
                  <a:srgbClr val="0070C0"/>
                </a:solidFill>
              </a:rPr>
              <a:t>inspiring</a:t>
            </a:r>
            <a:r>
              <a:rPr lang="zh-CN" altLang="en-US" sz="2400"/>
              <a:t>  story </a:t>
            </a:r>
            <a:endParaRPr lang="zh-CN" altLang="en-US" sz="2400"/>
          </a:p>
          <a:p>
            <a:r>
              <a:rPr lang="en-US" altLang="zh-CN" sz="2400">
                <a:sym typeface="+mn-ea"/>
              </a:rPr>
              <a:t>5.</a:t>
            </a:r>
            <a:r>
              <a:rPr lang="zh-CN" altLang="en-US" sz="2400">
                <a:sym typeface="+mn-ea"/>
              </a:rPr>
              <a:t>寻找灵感</a:t>
            </a:r>
            <a:endParaRPr lang="zh-CN" altLang="en-US" sz="2400"/>
          </a:p>
          <a:p>
            <a:pPr marL="342900" indent="-342900">
              <a:buFont typeface="Arial" panose="020B0604020202020204" pitchFamily="34" charset="0"/>
              <a:buChar char="•"/>
            </a:pPr>
            <a:r>
              <a:rPr lang="zh-CN" altLang="en-US" sz="2400"/>
              <a:t>look for </a:t>
            </a:r>
            <a:r>
              <a:rPr lang="zh-CN" altLang="en-US" sz="2400" b="1">
                <a:solidFill>
                  <a:srgbClr val="0070C0"/>
                </a:solidFill>
              </a:rPr>
              <a:t>inspiration </a:t>
            </a:r>
            <a:endParaRPr lang="zh-CN" altLang="en-US" sz="2400" b="1">
              <a:solidFill>
                <a:srgbClr val="0070C0"/>
              </a:solidFill>
            </a:endParaRPr>
          </a:p>
        </p:txBody>
      </p:sp>
      <p:pic>
        <p:nvPicPr>
          <p:cNvPr id="4" name="图片 3"/>
          <p:cNvPicPr>
            <a:picLocks noChangeAspect="1"/>
          </p:cNvPicPr>
          <p:nvPr/>
        </p:nvPicPr>
        <p:blipFill>
          <a:blip r:embed="rId2"/>
          <a:stretch>
            <a:fillRect/>
          </a:stretch>
        </p:blipFill>
        <p:spPr>
          <a:xfrm>
            <a:off x="525780" y="958215"/>
            <a:ext cx="5151755" cy="4159885"/>
          </a:xfrm>
          <a:prstGeom prst="rect">
            <a:avLst/>
          </a:prstGeom>
        </p:spPr>
      </p:pic>
      <p:pic>
        <p:nvPicPr>
          <p:cNvPr id="8" name="图片 7"/>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941959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in</a:t>
            </a:r>
            <a:r>
              <a:rPr lang="en-US" altLang="zh-CN" sz="2400" b="1">
                <a:solidFill>
                  <a:srgbClr val="C00000"/>
                </a:solidFill>
                <a:latin typeface="微软雅黑" panose="020B0503020204020204" pitchFamily="34" charset="-122"/>
                <a:ea typeface="微软雅黑" panose="020B0503020204020204" pitchFamily="34" charset="-122"/>
              </a:rPr>
              <a:t>spire</a:t>
            </a:r>
            <a:r>
              <a:rPr lang="en-US" altLang="zh-CN" sz="2400" b="1">
                <a:latin typeface="微软雅黑" panose="020B0503020204020204" pitchFamily="34" charset="-122"/>
                <a:ea typeface="微软雅黑" panose="020B0503020204020204" pitchFamily="34" charset="-122"/>
              </a:rPr>
              <a:t>/ɪnˈ</a:t>
            </a:r>
            <a:r>
              <a:rPr lang="en-US" altLang="zh-CN" sz="2400" b="1">
                <a:solidFill>
                  <a:srgbClr val="C00000"/>
                </a:solidFill>
                <a:latin typeface="微软雅黑" panose="020B0503020204020204" pitchFamily="34" charset="-122"/>
                <a:ea typeface="微软雅黑" panose="020B0503020204020204" pitchFamily="34" charset="-122"/>
              </a:rPr>
              <a:t>spaɪə</a:t>
            </a:r>
            <a:r>
              <a:rPr lang="en-US" altLang="zh-CN" sz="2400" b="1">
                <a:latin typeface="微软雅黑" panose="020B0503020204020204" pitchFamily="34" charset="-122"/>
                <a:ea typeface="微软雅黑" panose="020B0503020204020204" pitchFamily="34" charset="-122"/>
              </a:rPr>
              <a:t>(r)/	vt.鼓舞;激励;启发思考</a:t>
            </a:r>
            <a:endParaRPr lang="en-US" altLang="zh-CN" sz="2400" b="1">
              <a:latin typeface="微软雅黑" panose="020B0503020204020204" pitchFamily="34" charset="-122"/>
              <a:ea typeface="微软雅黑" panose="020B0503020204020204" pitchFamily="34" charset="-122"/>
            </a:endParaRPr>
          </a:p>
        </p:txBody>
      </p:sp>
      <p:pic>
        <p:nvPicPr>
          <p:cNvPr id="114" name="图片 113"/>
          <p:cNvPicPr/>
          <p:nvPr/>
        </p:nvPicPr>
        <p:blipFill>
          <a:blip r:embed="rId2"/>
          <a:srcRect b="5560"/>
          <a:stretch>
            <a:fillRect/>
          </a:stretch>
        </p:blipFill>
        <p:spPr>
          <a:xfrm>
            <a:off x="8329930" y="965200"/>
            <a:ext cx="3609975" cy="3372485"/>
          </a:xfrm>
          <a:prstGeom prst="rect">
            <a:avLst/>
          </a:prstGeom>
          <a:noFill/>
          <a:ln w="9525">
            <a:noFill/>
          </a:ln>
        </p:spPr>
      </p:pic>
      <p:pic>
        <p:nvPicPr>
          <p:cNvPr id="115" name="图片 114"/>
          <p:cNvPicPr/>
          <p:nvPr/>
        </p:nvPicPr>
        <p:blipFill>
          <a:blip r:embed="rId3"/>
          <a:srcRect l="2708" r="5690" b="3750"/>
          <a:stretch>
            <a:fillRect/>
          </a:stretch>
        </p:blipFill>
        <p:spPr>
          <a:xfrm>
            <a:off x="8208645" y="4486910"/>
            <a:ext cx="2811145" cy="1893570"/>
          </a:xfrm>
          <a:prstGeom prst="rect">
            <a:avLst/>
          </a:prstGeom>
          <a:noFill/>
          <a:ln w="9525">
            <a:noFill/>
          </a:ln>
        </p:spPr>
      </p:pic>
      <p:pic>
        <p:nvPicPr>
          <p:cNvPr id="8" name="图片 7"/>
          <p:cNvPicPr>
            <a:picLocks noChangeAspect="1"/>
          </p:cNvPicPr>
          <p:nvPr>
            <p:custDataLst>
              <p:tags r:id="rId4"/>
            </p:custDataLst>
          </p:nvPr>
        </p:nvPicPr>
        <p:blipFill>
          <a:blip r:embed="rId5">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7" name="文本框 6"/>
          <p:cNvSpPr txBox="1"/>
          <p:nvPr/>
        </p:nvSpPr>
        <p:spPr>
          <a:xfrm>
            <a:off x="264795" y="908685"/>
            <a:ext cx="7849235" cy="5501640"/>
          </a:xfrm>
          <a:prstGeom prst="rect">
            <a:avLst/>
          </a:prstGeom>
          <a:noFill/>
        </p:spPr>
        <p:txBody>
          <a:bodyPr wrap="square" rtlCol="0" anchor="t">
            <a:spAutoFit/>
          </a:bodyPr>
          <a:p>
            <a:r>
              <a:rPr lang="en-US" altLang="zh-CN" sz="2400">
                <a:sym typeface="+mn-ea"/>
              </a:rPr>
              <a:t>1. </a:t>
            </a:r>
            <a:r>
              <a:rPr lang="zh-CN" altLang="en-US" sz="2400">
                <a:sym typeface="+mn-ea"/>
              </a:rPr>
              <a:t>想到别人的处境，我就会</a:t>
            </a:r>
            <a:r>
              <a:rPr lang="zh-CN" altLang="en-US" sz="2400">
                <a:solidFill>
                  <a:srgbClr val="0070C0"/>
                </a:solidFill>
                <a:sym typeface="+mn-ea"/>
              </a:rPr>
              <a:t>受到激励</a:t>
            </a:r>
            <a:r>
              <a:rPr lang="zh-CN" altLang="en-US" sz="2400">
                <a:sym typeface="+mn-ea"/>
              </a:rPr>
              <a:t>，伸出援助之手。</a:t>
            </a:r>
            <a:endParaRPr lang="zh-CN" altLang="en-US" sz="2400"/>
          </a:p>
          <a:p>
            <a:pPr marL="342900" indent="-342900">
              <a:buFont typeface="Arial" panose="020B0604020202020204" pitchFamily="34" charset="0"/>
              <a:buChar char="•"/>
            </a:pPr>
            <a:r>
              <a:rPr lang="zh-CN" altLang="en-US" sz="2400" u="sng"/>
              <a:t>Thinking about other people's situations</a:t>
            </a:r>
            <a:r>
              <a:rPr lang="zh-CN" altLang="en-US" sz="2400" baseline="-25000"/>
              <a:t>动名词短语做主语</a:t>
            </a:r>
            <a:r>
              <a:rPr lang="zh-CN" altLang="en-US" sz="2400"/>
              <a:t> </a:t>
            </a:r>
            <a:r>
              <a:rPr lang="zh-CN" altLang="en-US" sz="2400" b="1" u="sng">
                <a:solidFill>
                  <a:srgbClr val="0070C0"/>
                </a:solidFill>
              </a:rPr>
              <a:t>inspired me to offer help</a:t>
            </a:r>
            <a:r>
              <a:rPr lang="zh-CN" altLang="en-US" sz="2400"/>
              <a:t>.</a:t>
            </a:r>
            <a:endParaRPr lang="zh-CN" altLang="en-US" sz="2400"/>
          </a:p>
          <a:p>
            <a:r>
              <a:rPr lang="en-US" altLang="zh-CN" sz="2400"/>
              <a:t>2. </a:t>
            </a:r>
            <a:r>
              <a:rPr lang="zh-CN" altLang="en-US" sz="2400"/>
              <a:t>为了在这个不断变化的“智能”世界中</a:t>
            </a:r>
            <a:r>
              <a:rPr lang="zh-CN" altLang="en-US" sz="2400">
                <a:solidFill>
                  <a:srgbClr val="0070C0"/>
                </a:solidFill>
              </a:rPr>
              <a:t>激发我们的科学创造力</a:t>
            </a:r>
            <a:r>
              <a:rPr lang="zh-CN" altLang="en-US" sz="2400"/>
              <a:t>，我们正在举办一场科技创新大赛。</a:t>
            </a:r>
            <a:endParaRPr lang="zh-CN" altLang="en-US" sz="2400"/>
          </a:p>
          <a:p>
            <a:pPr marL="342900" indent="-342900">
              <a:buFont typeface="Arial" panose="020B0604020202020204" pitchFamily="34" charset="0"/>
              <a:buChar char="•"/>
            </a:pPr>
            <a:r>
              <a:rPr lang="zh-CN" altLang="en-US" sz="2400" b="1" u="sng">
                <a:solidFill>
                  <a:srgbClr val="0070C0"/>
                </a:solidFill>
              </a:rPr>
              <a:t>To inspire us with scientific creativity in this ever-changing “smarter” world</a:t>
            </a:r>
            <a:r>
              <a:rPr lang="zh-CN" altLang="en-US" sz="2400"/>
              <a:t>, we have a Science and Technology Innovation Contest on the way. </a:t>
            </a:r>
            <a:endParaRPr lang="zh-CN" altLang="en-US" sz="2400"/>
          </a:p>
          <a:p>
            <a:r>
              <a:rPr lang="en-US" altLang="zh-CN" sz="2400"/>
              <a:t>3. 他一出现，观众就爆发出雷鸣般的欢呼声和掌声。受到热情和鼓励的鼓舞，大卫兴高采烈地加快了脚步。</a:t>
            </a:r>
            <a:r>
              <a:rPr lang="en-US" altLang="zh-CN" sz="2400" i="1" baseline="-25000">
                <a:solidFill>
                  <a:srgbClr val="0070C0"/>
                </a:solidFill>
              </a:rPr>
              <a:t>2022全国新高考I卷读后续写”越野跑赛”</a:t>
            </a:r>
            <a:endParaRPr lang="en-US" altLang="zh-CN" sz="2400" i="1" baseline="-25000">
              <a:solidFill>
                <a:srgbClr val="0070C0"/>
              </a:solidFill>
            </a:endParaRPr>
          </a:p>
          <a:p>
            <a:pPr marL="342900" indent="-342900">
              <a:buFont typeface="Arial" panose="020B0604020202020204" pitchFamily="34" charset="0"/>
              <a:buChar char="•"/>
            </a:pPr>
            <a:r>
              <a:rPr lang="en-US" altLang="zh-CN" sz="2400"/>
              <a:t>W</a:t>
            </a:r>
            <a:r>
              <a:rPr lang="zh-CN" altLang="en-US" sz="2400"/>
              <a:t>hen he came into sight, the spectators burst into thunderous cheers and applause. </a:t>
            </a:r>
            <a:r>
              <a:rPr lang="en-US" altLang="zh-CN" sz="2400" b="1" u="sng">
                <a:solidFill>
                  <a:srgbClr val="0070C0"/>
                </a:solidFill>
              </a:rPr>
              <a:t>I</a:t>
            </a:r>
            <a:r>
              <a:rPr lang="zh-CN" altLang="en-US" sz="2400" b="1" u="sng">
                <a:solidFill>
                  <a:srgbClr val="0070C0"/>
                </a:solidFill>
              </a:rPr>
              <a:t>nspire</a:t>
            </a:r>
            <a:r>
              <a:rPr lang="en-US" altLang="zh-CN" sz="2400" b="1" u="sng">
                <a:solidFill>
                  <a:srgbClr val="0070C0"/>
                </a:solidFill>
              </a:rPr>
              <a:t>d </a:t>
            </a:r>
            <a:r>
              <a:rPr lang="zh-CN" altLang="en-US" sz="2400" b="1" u="sng">
                <a:solidFill>
                  <a:srgbClr val="0070C0"/>
                </a:solidFill>
              </a:rPr>
              <a:t>by the enthusiasm and encouragement</a:t>
            </a:r>
            <a:r>
              <a:rPr lang="zh-CN" altLang="en-US" sz="2400"/>
              <a:t>, David quickened his pace in high spirits.</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blinds(horizontal)">
                                      <p:cBhvr>
                                        <p:cTn id="2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1073658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now that	/naʊ ðæt/	既然;由于</a:t>
            </a:r>
            <a:endParaRPr lang="en-US" altLang="zh-CN" sz="2400" b="1">
              <a:latin typeface="微软雅黑" panose="020B0503020204020204" pitchFamily="34" charset="-122"/>
              <a:ea typeface="微软雅黑" panose="020B0503020204020204" pitchFamily="34" charset="-122"/>
            </a:endParaRPr>
          </a:p>
        </p:txBody>
      </p:sp>
      <p:pic>
        <p:nvPicPr>
          <p:cNvPr id="117" name="图片 116"/>
          <p:cNvPicPr/>
          <p:nvPr/>
        </p:nvPicPr>
        <p:blipFill>
          <a:blip r:embed="rId2"/>
          <a:stretch>
            <a:fillRect/>
          </a:stretch>
        </p:blipFill>
        <p:spPr>
          <a:xfrm>
            <a:off x="7681595" y="3141980"/>
            <a:ext cx="3964305" cy="3283585"/>
          </a:xfrm>
          <a:prstGeom prst="rect">
            <a:avLst/>
          </a:prstGeom>
          <a:noFill/>
          <a:ln w="9525">
            <a:noFill/>
          </a:ln>
        </p:spPr>
      </p:pic>
      <p:sp>
        <p:nvSpPr>
          <p:cNvPr id="3" name="文本框 2"/>
          <p:cNvSpPr txBox="1"/>
          <p:nvPr/>
        </p:nvSpPr>
        <p:spPr>
          <a:xfrm>
            <a:off x="264795" y="980440"/>
            <a:ext cx="10698480" cy="2306955"/>
          </a:xfrm>
          <a:prstGeom prst="rect">
            <a:avLst/>
          </a:prstGeom>
          <a:noFill/>
        </p:spPr>
        <p:txBody>
          <a:bodyPr wrap="square" rtlCol="0" anchor="t">
            <a:spAutoFit/>
          </a:bodyPr>
          <a:p>
            <a:r>
              <a:rPr lang="zh-CN" altLang="en-US" sz="2400">
                <a:sym typeface="+mn-ea"/>
              </a:rPr>
              <a:t>既然你参与了打架，那么就要受惩罚。</a:t>
            </a:r>
            <a:endParaRPr lang="zh-CN" altLang="en-US" sz="2400">
              <a:sym typeface="+mn-ea"/>
            </a:endParaRPr>
          </a:p>
          <a:p>
            <a:pPr marL="342900" indent="-342900">
              <a:buFont typeface="Arial" panose="020B0604020202020204" pitchFamily="34" charset="0"/>
              <a:buChar char="•"/>
            </a:pPr>
            <a:r>
              <a:rPr lang="zh-CN" altLang="en-US" sz="2400" b="1">
                <a:solidFill>
                  <a:srgbClr val="C00000"/>
                </a:solidFill>
              </a:rPr>
              <a:t>Now that</a:t>
            </a:r>
            <a:r>
              <a:rPr lang="zh-CN" altLang="en-US" sz="2400"/>
              <a:t> you are involved in a fight, you will be punished.</a:t>
            </a:r>
            <a:endParaRPr lang="zh-CN" altLang="en-US" sz="2400"/>
          </a:p>
          <a:p>
            <a:endParaRPr lang="zh-CN" altLang="en-US" sz="2400"/>
          </a:p>
          <a:p>
            <a:r>
              <a:rPr lang="zh-CN" altLang="en-US" sz="2400">
                <a:sym typeface="+mn-ea"/>
              </a:rPr>
              <a:t>既然你在这里，不妨就和我们一起吃午饭吧。（may as well..不如/不妨...）</a:t>
            </a:r>
            <a:endParaRPr lang="zh-CN" altLang="en-US" sz="2400"/>
          </a:p>
          <a:p>
            <a:pPr marL="342900" indent="-342900">
              <a:buFont typeface="Arial" panose="020B0604020202020204" pitchFamily="34" charset="0"/>
              <a:buChar char="•"/>
            </a:pPr>
            <a:r>
              <a:rPr lang="zh-CN" altLang="en-US" sz="2400" b="1">
                <a:solidFill>
                  <a:srgbClr val="C00000"/>
                </a:solidFill>
              </a:rPr>
              <a:t>Now that</a:t>
            </a:r>
            <a:r>
              <a:rPr lang="zh-CN" altLang="en-US" sz="2400">
                <a:solidFill>
                  <a:srgbClr val="C00000"/>
                </a:solidFill>
              </a:rPr>
              <a:t> </a:t>
            </a:r>
            <a:r>
              <a:rPr lang="zh-CN" altLang="en-US" sz="2400"/>
              <a:t>you're here,you may as well come to have lunch with us！</a:t>
            </a:r>
            <a:endParaRPr lang="zh-CN" altLang="en-US" sz="2400"/>
          </a:p>
          <a:p>
            <a:endParaRPr lang="zh-CN" altLang="en-US" sz="2400"/>
          </a:p>
        </p:txBody>
      </p:sp>
      <p:sp>
        <p:nvSpPr>
          <p:cNvPr id="7" name="文本框 6"/>
          <p:cNvSpPr txBox="1"/>
          <p:nvPr/>
        </p:nvSpPr>
        <p:spPr>
          <a:xfrm>
            <a:off x="336550" y="3260725"/>
            <a:ext cx="6896100" cy="3046095"/>
          </a:xfrm>
          <a:prstGeom prst="rect">
            <a:avLst/>
          </a:prstGeom>
          <a:noFill/>
        </p:spPr>
        <p:txBody>
          <a:bodyPr wrap="square" rtlCol="0" anchor="t">
            <a:spAutoFit/>
          </a:bodyPr>
          <a:p>
            <a:pPr marL="285750" indent="-285750">
              <a:buFont typeface="Arial" panose="020B0604020202020204" pitchFamily="34" charset="0"/>
              <a:buChar char="•"/>
            </a:pPr>
            <a:r>
              <a:rPr lang="zh-CN" altLang="en-US" sz="2400">
                <a:sym typeface="+mn-ea"/>
              </a:rPr>
              <a:t>now that引导原因状语从句，可以放在句首或者句中，不可以放在句末。</a:t>
            </a:r>
            <a:endParaRPr lang="zh-CN" altLang="en-US" sz="2400"/>
          </a:p>
          <a:p>
            <a:pPr marL="285750" indent="-285750">
              <a:buFont typeface="Arial" panose="020B0604020202020204" pitchFamily="34" charset="0"/>
              <a:buChar char="•"/>
            </a:pPr>
            <a:r>
              <a:rPr lang="zh-CN" altLang="en-US" sz="2400">
                <a:solidFill>
                  <a:srgbClr val="0070C0"/>
                </a:solidFill>
              </a:rPr>
              <a:t>now that是表示一种推论，即因为出现了新情况、发生了一件事情，从而推论出一个结果。所以一般翻译成“既然”。</a:t>
            </a:r>
            <a:endParaRPr lang="zh-CN" altLang="en-US" sz="2400">
              <a:solidFill>
                <a:srgbClr val="0070C0"/>
              </a:solidFill>
            </a:endParaRPr>
          </a:p>
          <a:p>
            <a:pPr marL="285750" indent="-285750">
              <a:buFont typeface="Arial" panose="020B0604020202020204" pitchFamily="34" charset="0"/>
              <a:buChar char="•"/>
            </a:pPr>
            <a:r>
              <a:rPr lang="zh-CN" altLang="en-US" sz="2400">
                <a:solidFill>
                  <a:srgbClr val="0070C0"/>
                </a:solidFill>
              </a:rPr>
              <a:t>because单纯表示因果关系，所以翻译成“因为”。从because中无法得知这个情况是否是新出现的，或这件事情是否是新发生的。</a:t>
            </a:r>
            <a:endParaRPr lang="zh-CN" altLang="en-US" sz="2400">
              <a:solidFill>
                <a:srgbClr val="0070C0"/>
              </a:solidFill>
            </a:endParaRPr>
          </a:p>
        </p:txBody>
      </p:sp>
      <p:pic>
        <p:nvPicPr>
          <p:cNvPr id="9" name="图片 8"/>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1073658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ac</a:t>
            </a:r>
            <a:r>
              <a:rPr lang="en-US" altLang="zh-CN" sz="2400" b="1">
                <a:solidFill>
                  <a:srgbClr val="C00000"/>
                </a:solidFill>
                <a:latin typeface="微软雅黑" panose="020B0503020204020204" pitchFamily="34" charset="-122"/>
                <a:ea typeface="微软雅黑" panose="020B0503020204020204" pitchFamily="34" charset="-122"/>
              </a:rPr>
              <a:t>cess</a:t>
            </a:r>
            <a:r>
              <a:rPr lang="en-US" altLang="zh-CN" sz="2400" b="1">
                <a:latin typeface="微软雅黑" panose="020B0503020204020204" pitchFamily="34" charset="-122"/>
                <a:ea typeface="微软雅黑" panose="020B0503020204020204" pitchFamily="34" charset="-122"/>
              </a:rPr>
              <a:t> /ˈæk</a:t>
            </a:r>
            <a:r>
              <a:rPr lang="en-US" altLang="zh-CN" sz="2400" b="1">
                <a:solidFill>
                  <a:srgbClr val="C00000"/>
                </a:solidFill>
                <a:latin typeface="微软雅黑" panose="020B0503020204020204" pitchFamily="34" charset="-122"/>
                <a:ea typeface="微软雅黑" panose="020B0503020204020204" pitchFamily="34" charset="-122"/>
              </a:rPr>
              <a:t>ses</a:t>
            </a:r>
            <a:r>
              <a:rPr lang="en-US" altLang="zh-CN" sz="2400" b="1">
                <a:latin typeface="微软雅黑" panose="020B0503020204020204" pitchFamily="34" charset="-122"/>
                <a:ea typeface="微软雅黑" panose="020B0503020204020204" pitchFamily="34" charset="-122"/>
              </a:rPr>
              <a:t>	n.通道;机会 vt.进入;使用</a:t>
            </a:r>
            <a:endParaRPr lang="en-US" altLang="zh-CN" sz="2400" b="1">
              <a:latin typeface="微软雅黑" panose="020B0503020204020204" pitchFamily="34" charset="-122"/>
              <a:ea typeface="微软雅黑" panose="020B0503020204020204" pitchFamily="34" charset="-122"/>
            </a:endParaRPr>
          </a:p>
        </p:txBody>
      </p:sp>
      <p:sp>
        <p:nvSpPr>
          <p:cNvPr id="3" name="文本框 2"/>
          <p:cNvSpPr txBox="1"/>
          <p:nvPr/>
        </p:nvSpPr>
        <p:spPr>
          <a:xfrm>
            <a:off x="308610" y="826135"/>
            <a:ext cx="11433810" cy="3876675"/>
          </a:xfrm>
          <a:prstGeom prst="rect">
            <a:avLst/>
          </a:prstGeom>
          <a:noFill/>
        </p:spPr>
        <p:txBody>
          <a:bodyPr wrap="square" rtlCol="0" anchor="t">
            <a:spAutoFit/>
          </a:bodyPr>
          <a:p>
            <a:pPr>
              <a:lnSpc>
                <a:spcPts val="3280"/>
              </a:lnSpc>
            </a:pPr>
            <a:r>
              <a:rPr lang="zh-CN" altLang="en-US" sz="2400" b="1">
                <a:solidFill>
                  <a:srgbClr val="07C1CC">
                    <a:lumMod val="50000"/>
                  </a:srgbClr>
                </a:solidFill>
                <a:latin typeface="微软雅黑" panose="020B0503020204020204" pitchFamily="34" charset="-122"/>
                <a:ea typeface="微软雅黑" panose="020B0503020204020204" pitchFamily="34" charset="-122"/>
                <a:cs typeface="+mn-ea"/>
                <a:sym typeface="+mn-ea"/>
              </a:rPr>
              <a:t>〖构词巧记〗</a:t>
            </a:r>
            <a:endParaRPr lang="zh-CN" altLang="en-US" sz="2400" b="1">
              <a:solidFill>
                <a:srgbClr val="07C1CC">
                  <a:lumMod val="50000"/>
                </a:srgbClr>
              </a:solidFill>
            </a:endParaRPr>
          </a:p>
          <a:p>
            <a:pPr>
              <a:lnSpc>
                <a:spcPts val="3280"/>
              </a:lnSpc>
            </a:pPr>
            <a:r>
              <a:rPr lang="zh-CN" altLang="en-US" sz="2400">
                <a:solidFill>
                  <a:srgbClr val="07C1CC">
                    <a:lumMod val="50000"/>
                  </a:srgbClr>
                </a:solidFill>
                <a:latin typeface="微软雅黑" panose="020B0503020204020204" pitchFamily="34" charset="-122"/>
                <a:ea typeface="微软雅黑" panose="020B0503020204020204" pitchFamily="34" charset="-122"/>
                <a:cs typeface="+mn-ea"/>
                <a:sym typeface="+mn-ea"/>
              </a:rPr>
              <a:t> </a:t>
            </a:r>
            <a:r>
              <a:rPr lang="en-US" altLang="zh-CN" sz="2400">
                <a:solidFill>
                  <a:srgbClr val="07C1CC">
                    <a:lumMod val="50000"/>
                  </a:srgbClr>
                </a:solidFill>
                <a:latin typeface="微软雅黑" panose="020B0503020204020204" pitchFamily="34" charset="-122"/>
                <a:ea typeface="微软雅黑" panose="020B0503020204020204" pitchFamily="34" charset="-122"/>
                <a:cs typeface="+mn-ea"/>
                <a:sym typeface="+mn-ea"/>
              </a:rPr>
              <a:t> </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a:t>
            </a:r>
            <a:r>
              <a:rPr lang="zh-CN" altLang="en-US" sz="2400">
                <a:solidFill>
                  <a:srgbClr val="07C1CC">
                    <a:lumMod val="50000"/>
                  </a:srgbClr>
                </a:solidFill>
                <a:latin typeface="微软雅黑" panose="020B0503020204020204" pitchFamily="34" charset="-122"/>
                <a:ea typeface="微软雅黑" panose="020B0503020204020204" pitchFamily="34" charset="-122"/>
                <a:cs typeface="+mn-ea"/>
                <a:sym typeface="+mn-ea"/>
              </a:rPr>
              <a:t>ac</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 (ad-) = to 到；</a:t>
            </a:r>
            <a:r>
              <a:rPr lang="zh-CN" altLang="en-US" sz="2400">
                <a:solidFill>
                  <a:srgbClr val="07C1CC">
                    <a:lumMod val="50000"/>
                  </a:srgbClr>
                </a:solidFill>
                <a:latin typeface="微软雅黑" panose="020B0503020204020204" pitchFamily="34" charset="-122"/>
                <a:ea typeface="微软雅黑" panose="020B0503020204020204" pitchFamily="34" charset="-122"/>
                <a:cs typeface="+mn-ea"/>
                <a:sym typeface="+mn-ea"/>
              </a:rPr>
              <a:t>cess</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 = to go 走→ “going to some place 走到某处”→] </a:t>
            </a:r>
            <a:endParaRPr lang="zh-CN" altLang="en-US" sz="2400"/>
          </a:p>
          <a:p>
            <a:pPr>
              <a:lnSpc>
                <a:spcPts val="3280"/>
              </a:lnSpc>
            </a:pPr>
            <a:r>
              <a:rPr lang="zh-CN" altLang="en-US" sz="2400" b="1">
                <a:solidFill>
                  <a:srgbClr val="07C1CC">
                    <a:lumMod val="50000"/>
                  </a:srgbClr>
                </a:solidFill>
                <a:latin typeface="微软雅黑" panose="020B0503020204020204" pitchFamily="34" charset="-122"/>
                <a:ea typeface="微软雅黑" panose="020B0503020204020204" pitchFamily="34" charset="-122"/>
                <a:cs typeface="+mn-ea"/>
                <a:sym typeface="+mn-ea"/>
              </a:rPr>
              <a:t>〖单词活用〗</a:t>
            </a:r>
            <a:endParaRPr lang="zh-CN" altLang="en-US" sz="2400" b="1">
              <a:solidFill>
                <a:srgbClr val="07C1CC">
                  <a:lumMod val="50000"/>
                </a:srgbClr>
              </a:solidFill>
            </a:endParaRPr>
          </a:p>
          <a:p>
            <a:pPr>
              <a:lnSpc>
                <a:spcPts val="3280"/>
              </a:lnSpc>
            </a:pPr>
            <a:r>
              <a:rPr lang="zh-CN" altLang="en-US" sz="2400" i="1">
                <a:solidFill>
                  <a:srgbClr val="002060"/>
                </a:solidFill>
                <a:latin typeface="微软雅黑" panose="020B0503020204020204" pitchFamily="34" charset="-122"/>
                <a:ea typeface="微软雅黑" panose="020B0503020204020204" pitchFamily="34" charset="-122"/>
                <a:cs typeface="+mn-ea"/>
                <a:sym typeface="+mn-ea"/>
              </a:rPr>
              <a:t>①</a:t>
            </a:r>
            <a:r>
              <a:rPr lang="en-US" altLang="zh-CN" sz="2400" i="1">
                <a:solidFill>
                  <a:srgbClr val="002060"/>
                </a:solidFill>
                <a:latin typeface="微软雅黑" panose="020B0503020204020204" pitchFamily="34" charset="-122"/>
                <a:ea typeface="微软雅黑" panose="020B0503020204020204" pitchFamily="34" charset="-122"/>
                <a:cs typeface="+mn-ea"/>
                <a:sym typeface="+mn-ea"/>
              </a:rPr>
              <a:t> </a:t>
            </a:r>
            <a:r>
              <a:rPr lang="zh-CN" altLang="en-US" sz="2400" i="1">
                <a:solidFill>
                  <a:srgbClr val="002060"/>
                </a:solidFill>
                <a:latin typeface="微软雅黑" panose="020B0503020204020204" pitchFamily="34" charset="-122"/>
                <a:ea typeface="微软雅黑" panose="020B0503020204020204" pitchFamily="34" charset="-122"/>
                <a:cs typeface="+mn-ea"/>
                <a:sym typeface="+mn-ea"/>
              </a:rPr>
              <a:t>n. (approach) (接近的)方法；通路；进入手段</a:t>
            </a:r>
            <a:endParaRPr lang="zh-CN" altLang="en-US" sz="2400" i="1">
              <a:solidFill>
                <a:srgbClr val="002060"/>
              </a:solidFill>
            </a:endParaRPr>
          </a:p>
          <a:p>
            <a:pPr marL="342900" indent="-342900">
              <a:lnSpc>
                <a:spcPts val="3280"/>
              </a:lnSpc>
              <a:buFont typeface="Arial" panose="020B0604020202020204" pitchFamily="34" charset="0"/>
              <a:buChar char="•"/>
            </a:pPr>
            <a:r>
              <a:rPr lang="zh-CN" altLang="en-US" sz="2400" u="sng">
                <a:solidFill>
                  <a:srgbClr val="07C1CC">
                    <a:lumMod val="50000"/>
                  </a:srgbClr>
                </a:solidFill>
                <a:latin typeface="微软雅黑" panose="020B0503020204020204" pitchFamily="34" charset="-122"/>
                <a:ea typeface="微软雅黑" panose="020B0503020204020204" pitchFamily="34" charset="-122"/>
                <a:cs typeface="+mn-ea"/>
                <a:sym typeface="+mn-ea"/>
              </a:rPr>
              <a:t>The only access to</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 the farmhouse is across the fields. </a:t>
            </a:r>
            <a:endParaRPr lang="zh-CN" altLang="en-US" sz="2400"/>
          </a:p>
          <a:p>
            <a:pPr>
              <a:lnSpc>
                <a:spcPts val="3280"/>
              </a:lnSpc>
            </a:pPr>
            <a:r>
              <a:rPr lang="en-US" altLang="zh-CN" sz="2400">
                <a:solidFill>
                  <a:sysClr val="windowText" lastClr="000000"/>
                </a:solidFill>
                <a:latin typeface="微软雅黑" panose="020B0503020204020204" pitchFamily="34" charset="-122"/>
                <a:ea typeface="微软雅黑" panose="020B0503020204020204" pitchFamily="34" charset="-122"/>
                <a:cs typeface="+mn-ea"/>
                <a:sym typeface="+mn-ea"/>
              </a:rPr>
              <a:t>     </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去那农舍的唯一通路是穿过田野。 </a:t>
            </a:r>
            <a:endParaRPr lang="zh-CN" altLang="en-US" sz="2400"/>
          </a:p>
          <a:p>
            <a:pPr marL="342900" indent="-342900">
              <a:lnSpc>
                <a:spcPts val="3280"/>
              </a:lnSpc>
              <a:buFont typeface="Arial" panose="020B0604020202020204" pitchFamily="34" charset="0"/>
              <a:buChar char="•"/>
            </a:pP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The facilities have been adapted to </a:t>
            </a:r>
            <a:r>
              <a:rPr lang="zh-CN" altLang="en-US" sz="2400" u="sng">
                <a:solidFill>
                  <a:srgbClr val="07C1CC">
                    <a:lumMod val="50000"/>
                  </a:srgbClr>
                </a:solidFill>
                <a:latin typeface="微软雅黑" panose="020B0503020204020204" pitchFamily="34" charset="-122"/>
                <a:ea typeface="微软雅黑" panose="020B0503020204020204" pitchFamily="34" charset="-122"/>
                <a:cs typeface="+mn-ea"/>
                <a:sym typeface="+mn-ea"/>
              </a:rPr>
              <a:t>give access to</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 wheelchair users. </a:t>
            </a:r>
            <a:endParaRPr lang="zh-CN" altLang="en-US" sz="2400"/>
          </a:p>
          <a:p>
            <a:pPr>
              <a:lnSpc>
                <a:spcPts val="3280"/>
              </a:lnSpc>
            </a:pP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 </a:t>
            </a:r>
            <a:r>
              <a:rPr lang="en-US" altLang="zh-CN" sz="2400">
                <a:solidFill>
                  <a:sysClr val="windowText" lastClr="000000"/>
                </a:solidFill>
                <a:latin typeface="微软雅黑" panose="020B0503020204020204" pitchFamily="34" charset="-122"/>
                <a:ea typeface="微软雅黑" panose="020B0503020204020204" pitchFamily="34" charset="-122"/>
                <a:cs typeface="+mn-ea"/>
                <a:sym typeface="+mn-ea"/>
              </a:rPr>
              <a:t>    </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这些设施已经过改装，使轮椅使用者们能够进入。</a:t>
            </a:r>
            <a:endParaRPr lang="zh-CN" altLang="en-US" sz="2400"/>
          </a:p>
          <a:p>
            <a:pPr>
              <a:lnSpc>
                <a:spcPts val="3280"/>
              </a:lnSpc>
            </a:pPr>
            <a:r>
              <a:rPr lang="zh-CN" altLang="en-US" sz="2400" i="1">
                <a:solidFill>
                  <a:srgbClr val="002060"/>
                </a:solidFill>
                <a:latin typeface="微软雅黑" panose="020B0503020204020204" pitchFamily="34" charset="-122"/>
                <a:ea typeface="微软雅黑" panose="020B0503020204020204" pitchFamily="34" charset="-122"/>
                <a:cs typeface="+mn-ea"/>
                <a:sym typeface="+mn-ea"/>
              </a:rPr>
              <a:t>②</a:t>
            </a:r>
            <a:r>
              <a:rPr lang="en-US" altLang="zh-CN" sz="2400" i="1">
                <a:solidFill>
                  <a:srgbClr val="002060"/>
                </a:solidFill>
                <a:latin typeface="微软雅黑" panose="020B0503020204020204" pitchFamily="34" charset="-122"/>
                <a:ea typeface="微软雅黑" panose="020B0503020204020204" pitchFamily="34" charset="-122"/>
                <a:cs typeface="+mn-ea"/>
                <a:sym typeface="+mn-ea"/>
              </a:rPr>
              <a:t> </a:t>
            </a:r>
            <a:r>
              <a:rPr lang="zh-CN" altLang="en-US" sz="2400" i="1">
                <a:solidFill>
                  <a:srgbClr val="002060"/>
                </a:solidFill>
                <a:latin typeface="微软雅黑" panose="020B0503020204020204" pitchFamily="34" charset="-122"/>
                <a:ea typeface="微软雅黑" panose="020B0503020204020204" pitchFamily="34" charset="-122"/>
                <a:cs typeface="+mn-ea"/>
                <a:sym typeface="+mn-ea"/>
              </a:rPr>
              <a:t>n.可接近性；（使用或见到的）机会，权利</a:t>
            </a:r>
            <a:endParaRPr lang="zh-CN" altLang="en-US" sz="2400">
              <a:latin typeface="微软雅黑" panose="020B0503020204020204" pitchFamily="34" charset="-122"/>
              <a:ea typeface="微软雅黑" panose="020B0503020204020204" pitchFamily="34" charset="-122"/>
              <a:cs typeface="+mn-ea"/>
              <a:sym typeface="+mn-ea"/>
            </a:endParaRPr>
          </a:p>
        </p:txBody>
      </p:sp>
      <p:pic>
        <p:nvPicPr>
          <p:cNvPr id="118" name="图片 117"/>
          <p:cNvPicPr/>
          <p:nvPr/>
        </p:nvPicPr>
        <p:blipFill>
          <a:blip r:embed="rId2"/>
          <a:stretch>
            <a:fillRect/>
          </a:stretch>
        </p:blipFill>
        <p:spPr>
          <a:xfrm>
            <a:off x="8992235" y="3860800"/>
            <a:ext cx="3033395" cy="2976880"/>
          </a:xfrm>
          <a:prstGeom prst="rect">
            <a:avLst/>
          </a:prstGeom>
          <a:noFill/>
          <a:ln w="9525">
            <a:noFill/>
          </a:ln>
        </p:spPr>
      </p:pic>
      <p:pic>
        <p:nvPicPr>
          <p:cNvPr id="7" name="图片 6"/>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431800" y="4702810"/>
            <a:ext cx="8626475" cy="2091690"/>
          </a:xfrm>
          <a:prstGeom prst="rect">
            <a:avLst/>
          </a:prstGeom>
          <a:noFill/>
        </p:spPr>
        <p:txBody>
          <a:bodyPr wrap="square" rtlCol="0" anchor="t">
            <a:spAutoFit/>
          </a:bodyPr>
          <a:p>
            <a:r>
              <a:rPr lang="en-US" altLang="zh-CN" sz="2400">
                <a:solidFill>
                  <a:sysClr val="windowText" lastClr="000000"/>
                </a:solidFill>
                <a:latin typeface="微软雅黑" panose="020B0503020204020204" pitchFamily="34" charset="-122"/>
                <a:ea typeface="微软雅黑" panose="020B0503020204020204" pitchFamily="34" charset="-122"/>
                <a:cs typeface="+mn-ea"/>
              </a:rPr>
              <a:t>I</a:t>
            </a:r>
            <a:r>
              <a:rPr lang="zh-CN" altLang="en-US" sz="2400">
                <a:solidFill>
                  <a:sysClr val="windowText" lastClr="000000"/>
                </a:solidFill>
                <a:latin typeface="微软雅黑" panose="020B0503020204020204" pitchFamily="34" charset="-122"/>
                <a:ea typeface="微软雅黑" panose="020B0503020204020204" pitchFamily="34" charset="-122"/>
                <a:cs typeface="+mn-ea"/>
              </a:rPr>
              <a:t>t is highly important to </a:t>
            </a:r>
            <a:r>
              <a:rPr lang="zh-CN" altLang="en-US" sz="2400" u="sng">
                <a:solidFill>
                  <a:srgbClr val="0070C0"/>
                </a:solidFill>
                <a:latin typeface="微软雅黑" panose="020B0503020204020204" pitchFamily="34" charset="-122"/>
                <a:ea typeface="微软雅黑" panose="020B0503020204020204" pitchFamily="34" charset="-122"/>
                <a:cs typeface="+mn-ea"/>
              </a:rPr>
              <a:t>bridge the digital divide</a:t>
            </a:r>
            <a:r>
              <a:rPr lang="zh-CN" altLang="en-US" sz="2400">
                <a:solidFill>
                  <a:sysClr val="windowText" lastClr="000000"/>
                </a:solidFill>
                <a:latin typeface="微软雅黑" panose="020B0503020204020204" pitchFamily="34" charset="-122"/>
                <a:ea typeface="微软雅黑" panose="020B0503020204020204" pitchFamily="34" charset="-122"/>
                <a:cs typeface="+mn-ea"/>
              </a:rPr>
              <a:t> and make sure that everyone </a:t>
            </a:r>
            <a:r>
              <a:rPr lang="zh-CN" altLang="en-US" sz="2400" u="sng">
                <a:solidFill>
                  <a:srgbClr val="07C1CC">
                    <a:lumMod val="50000"/>
                  </a:srgbClr>
                </a:solidFill>
                <a:latin typeface="微软雅黑" panose="020B0503020204020204" pitchFamily="34" charset="-122"/>
                <a:ea typeface="微软雅黑" panose="020B0503020204020204" pitchFamily="34" charset="-122"/>
                <a:cs typeface="+mn-ea"/>
              </a:rPr>
              <a:t>has access to</a:t>
            </a:r>
            <a:r>
              <a:rPr lang="zh-CN" altLang="en-US" sz="2400">
                <a:solidFill>
                  <a:sysClr val="windowText" lastClr="000000"/>
                </a:solidFill>
                <a:latin typeface="微软雅黑" panose="020B0503020204020204" pitchFamily="34" charset="-122"/>
                <a:ea typeface="微软雅黑" panose="020B0503020204020204" pitchFamily="34" charset="-122"/>
                <a:cs typeface="+mn-ea"/>
              </a:rPr>
              <a:t> the Internet and knows how to use new technology.</a:t>
            </a:r>
            <a:endParaRPr lang="zh-CN" altLang="en-US" sz="2400">
              <a:solidFill>
                <a:sysClr val="windowText" lastClr="000000"/>
              </a:solidFill>
              <a:latin typeface="微软雅黑" panose="020B0503020204020204" pitchFamily="34" charset="-122"/>
              <a:ea typeface="微软雅黑" panose="020B0503020204020204" pitchFamily="34" charset="-122"/>
              <a:cs typeface="+mn-ea"/>
            </a:endParaRPr>
          </a:p>
          <a:p>
            <a:pPr algn="l">
              <a:lnSpc>
                <a:spcPts val="3480"/>
              </a:lnSpc>
              <a:buFont typeface="Arial" panose="020B0604020202020204" pitchFamily="34" charset="0"/>
            </a:pPr>
            <a:r>
              <a:rPr lang="zh-CN" altLang="en-US" sz="2400">
                <a:solidFill>
                  <a:srgbClr val="0070C0"/>
                </a:solidFill>
                <a:latin typeface="微软雅黑" panose="020B0503020204020204" pitchFamily="34" charset="-122"/>
                <a:ea typeface="微软雅黑" panose="020B0503020204020204" pitchFamily="34" charset="-122"/>
                <a:cs typeface="+mn-ea"/>
              </a:rPr>
              <a:t>消除数字鸿沟</a:t>
            </a:r>
            <a:r>
              <a:rPr lang="zh-CN" altLang="en-US" sz="2400">
                <a:solidFill>
                  <a:sysClr val="windowText" lastClr="000000"/>
                </a:solidFill>
                <a:latin typeface="微软雅黑" panose="020B0503020204020204" pitchFamily="34" charset="-122"/>
                <a:ea typeface="微软雅黑" panose="020B0503020204020204" pitchFamily="34" charset="-122"/>
                <a:cs typeface="+mn-ea"/>
              </a:rPr>
              <a:t>、确保每人都</a:t>
            </a:r>
            <a:r>
              <a:rPr lang="zh-CN" altLang="en-US" sz="2400">
                <a:solidFill>
                  <a:schemeClr val="accent5">
                    <a:lumMod val="75000"/>
                  </a:schemeClr>
                </a:solidFill>
                <a:latin typeface="微软雅黑" panose="020B0503020204020204" pitchFamily="34" charset="-122"/>
                <a:ea typeface="微软雅黑" panose="020B0503020204020204" pitchFamily="34" charset="-122"/>
                <a:cs typeface="+mn-ea"/>
              </a:rPr>
              <a:t>能使用互联网</a:t>
            </a:r>
            <a:r>
              <a:rPr lang="zh-CN" altLang="en-US" sz="2400">
                <a:solidFill>
                  <a:sysClr val="windowText" lastClr="000000"/>
                </a:solidFill>
                <a:latin typeface="微软雅黑" panose="020B0503020204020204" pitchFamily="34" charset="-122"/>
                <a:ea typeface="微软雅黑" panose="020B0503020204020204" pitchFamily="34" charset="-122"/>
                <a:cs typeface="+mn-ea"/>
              </a:rPr>
              <a:t>并且知晓如何运用新技术，是非常重要的。</a:t>
            </a:r>
            <a:r>
              <a:rPr lang="en-US" altLang="zh-CN" sz="2400" i="1" baseline="-25000">
                <a:solidFill>
                  <a:srgbClr val="C00000"/>
                </a:solidFill>
                <a:sym typeface="+mn-ea"/>
              </a:rPr>
              <a:t> bridge </a:t>
            </a:r>
            <a:r>
              <a:rPr lang="zh-CN" altLang="en-US" sz="2400" i="1" baseline="-25000">
                <a:solidFill>
                  <a:srgbClr val="C00000"/>
                </a:solidFill>
                <a:sym typeface="+mn-ea"/>
              </a:rPr>
              <a:t>（熟词生义</a:t>
            </a:r>
            <a:r>
              <a:rPr lang="en-US" altLang="zh-CN" sz="2400" i="1" baseline="-25000">
                <a:solidFill>
                  <a:srgbClr val="C00000"/>
                </a:solidFill>
                <a:sym typeface="+mn-ea"/>
              </a:rPr>
              <a:t> </a:t>
            </a:r>
            <a:r>
              <a:rPr lang="zh-CN" altLang="en-US" sz="2400" i="1" baseline="-25000">
                <a:solidFill>
                  <a:srgbClr val="C00000"/>
                </a:solidFill>
                <a:sym typeface="+mn-ea"/>
              </a:rPr>
              <a:t>）</a:t>
            </a:r>
            <a:r>
              <a:rPr lang="en-US" altLang="zh-CN" sz="2400" i="1" baseline="-25000">
                <a:solidFill>
                  <a:srgbClr val="C00000"/>
                </a:solidFill>
                <a:sym typeface="+mn-ea"/>
              </a:rPr>
              <a:t>vt.弥合(差距)，消除(分歧)</a:t>
            </a:r>
            <a:endParaRPr lang="zh-CN" altLang="en-US" sz="2400">
              <a:solidFill>
                <a:sysClr val="windowText" lastClr="000000"/>
              </a:solidFill>
              <a:latin typeface="微软雅黑" panose="020B0503020204020204" pitchFamily="34" charset="-122"/>
              <a:ea typeface="微软雅黑" panose="020B0503020204020204" pitchFamily="34" charset="-122"/>
              <a:cs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116840"/>
            <a:ext cx="9024620" cy="73723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ac</a:t>
            </a:r>
            <a:r>
              <a:rPr lang="en-US" altLang="zh-CN" sz="2400" b="1">
                <a:solidFill>
                  <a:srgbClr val="C00000"/>
                </a:solidFill>
                <a:latin typeface="微软雅黑" panose="020B0503020204020204" pitchFamily="34" charset="-122"/>
                <a:ea typeface="微软雅黑" panose="020B0503020204020204" pitchFamily="34" charset="-122"/>
              </a:rPr>
              <a:t>ces</a:t>
            </a:r>
            <a:r>
              <a:rPr lang="en-US" altLang="zh-CN" sz="2400" b="1">
                <a:latin typeface="微软雅黑" panose="020B0503020204020204" pitchFamily="34" charset="-122"/>
                <a:ea typeface="微软雅黑" panose="020B0503020204020204" pitchFamily="34" charset="-122"/>
              </a:rPr>
              <a:t>si</a:t>
            </a:r>
            <a:r>
              <a:rPr lang="en-US" altLang="zh-CN" sz="2400" b="1">
                <a:solidFill>
                  <a:srgbClr val="C00000"/>
                </a:solidFill>
                <a:latin typeface="微软雅黑" panose="020B0503020204020204" pitchFamily="34" charset="-122"/>
                <a:ea typeface="微软雅黑" panose="020B0503020204020204" pitchFamily="34" charset="-122"/>
              </a:rPr>
              <a:t>ble</a:t>
            </a:r>
            <a:r>
              <a:rPr lang="en-US" altLang="zh-CN" sz="2400" b="1">
                <a:latin typeface="微软雅黑" panose="020B0503020204020204" pitchFamily="34" charset="-122"/>
                <a:ea typeface="微软雅黑" panose="020B0503020204020204" pitchFamily="34" charset="-122"/>
              </a:rPr>
              <a:t>  /ək</a:t>
            </a:r>
            <a:r>
              <a:rPr lang="en-US" altLang="zh-CN" sz="2400" b="1">
                <a:solidFill>
                  <a:srgbClr val="C00000"/>
                </a:solidFill>
                <a:latin typeface="微软雅黑" panose="020B0503020204020204" pitchFamily="34" charset="-122"/>
                <a:ea typeface="微软雅黑" panose="020B0503020204020204" pitchFamily="34" charset="-122"/>
              </a:rPr>
              <a:t>ˈse</a:t>
            </a:r>
            <a:r>
              <a:rPr lang="en-US" altLang="zh-CN" sz="2400" b="1">
                <a:latin typeface="微软雅黑" panose="020B0503020204020204" pitchFamily="34" charset="-122"/>
                <a:ea typeface="微软雅黑" panose="020B0503020204020204" pitchFamily="34" charset="-122"/>
              </a:rPr>
              <a:t>sə</a:t>
            </a:r>
            <a:r>
              <a:rPr lang="en-US" altLang="zh-CN" sz="2400" b="1">
                <a:solidFill>
                  <a:srgbClr val="C00000"/>
                </a:solidFill>
                <a:latin typeface="微软雅黑" panose="020B0503020204020204" pitchFamily="34" charset="-122"/>
                <a:ea typeface="微软雅黑" panose="020B0503020204020204" pitchFamily="34" charset="-122"/>
              </a:rPr>
              <a:t>bl</a:t>
            </a:r>
            <a:r>
              <a:rPr lang="en-US" altLang="zh-CN" sz="2400" b="1">
                <a:latin typeface="微软雅黑" panose="020B0503020204020204" pitchFamily="34" charset="-122"/>
                <a:ea typeface="微软雅黑" panose="020B0503020204020204" pitchFamily="34" charset="-122"/>
              </a:rPr>
              <a:t>/adj.</a:t>
            </a:r>
            <a:endParaRPr lang="en-US" altLang="zh-CN" sz="2400" b="1">
              <a:latin typeface="微软雅黑" panose="020B0503020204020204" pitchFamily="34" charset="-122"/>
              <a:ea typeface="微软雅黑" panose="020B0503020204020204" pitchFamily="34" charset="-122"/>
            </a:endParaRPr>
          </a:p>
          <a:p>
            <a:r>
              <a:rPr lang="en-US" altLang="zh-CN" b="1">
                <a:latin typeface="微软雅黑" panose="020B0503020204020204" pitchFamily="34" charset="-122"/>
                <a:ea typeface="微软雅黑" panose="020B0503020204020204" pitchFamily="34" charset="-122"/>
              </a:rPr>
              <a:t>可到达的，可进入的；易得到的；可以理解的，易懂的；平易近人的，随和的 </a:t>
            </a:r>
            <a:endParaRPr lang="en-US" altLang="zh-CN" b="1">
              <a:latin typeface="微软雅黑" panose="020B0503020204020204" pitchFamily="34" charset="-122"/>
              <a:ea typeface="微软雅黑" panose="020B0503020204020204" pitchFamily="34" charset="-122"/>
            </a:endParaRPr>
          </a:p>
        </p:txBody>
      </p:sp>
      <p:sp>
        <p:nvSpPr>
          <p:cNvPr id="4" name="文本框 3"/>
          <p:cNvSpPr txBox="1"/>
          <p:nvPr/>
        </p:nvSpPr>
        <p:spPr>
          <a:xfrm>
            <a:off x="480695" y="1059180"/>
            <a:ext cx="11430635" cy="5621020"/>
          </a:xfrm>
          <a:prstGeom prst="rect">
            <a:avLst/>
          </a:prstGeom>
          <a:noFill/>
        </p:spPr>
        <p:txBody>
          <a:bodyPr wrap="square" rtlCol="0" anchor="t">
            <a:spAutoFit/>
          </a:bodyPr>
          <a:p>
            <a:pPr algn="l">
              <a:lnSpc>
                <a:spcPts val="3080"/>
              </a:lnSpc>
            </a:pPr>
            <a:r>
              <a:rPr lang="zh-CN" altLang="en-US" sz="2400" b="1">
                <a:solidFill>
                  <a:srgbClr val="07C1CC">
                    <a:lumMod val="50000"/>
                  </a:srgbClr>
                </a:solidFill>
                <a:latin typeface="微软雅黑" panose="020B0503020204020204" pitchFamily="34" charset="-122"/>
                <a:ea typeface="微软雅黑" panose="020B0503020204020204" pitchFamily="34" charset="-122"/>
                <a:cs typeface="+mn-ea"/>
                <a:sym typeface="微软雅黑" panose="020B0503020204020204" pitchFamily="34" charset="-122"/>
              </a:rPr>
              <a:t>〖构词巧记〗</a:t>
            </a:r>
            <a:endParaRPr lang="zh-CN" altLang="en-US" sz="2400" b="1">
              <a:solidFill>
                <a:srgbClr val="07C1CC">
                  <a:lumMod val="50000"/>
                </a:srgbClr>
              </a:solidFill>
              <a:sym typeface="微软雅黑" panose="020B0503020204020204" pitchFamily="34" charset="-122"/>
            </a:endParaRPr>
          </a:p>
          <a:p>
            <a:pPr algn="l">
              <a:lnSpc>
                <a:spcPts val="3080"/>
              </a:lnSpc>
            </a:pPr>
            <a:r>
              <a:rPr lang="zh-CN" altLang="en-US" sz="2400" b="1">
                <a:solidFill>
                  <a:srgbClr val="07C1CC">
                    <a:lumMod val="50000"/>
                  </a:srgb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2400" b="1">
                <a:solidFill>
                  <a:srgbClr val="07C1CC">
                    <a:lumMod val="50000"/>
                  </a:srgb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[ac-(ad-); </a:t>
            </a:r>
            <a:r>
              <a:rPr lang="zh-CN" altLang="en-US" sz="2400">
                <a:solidFill>
                  <a:srgbClr val="07C1CC">
                    <a:lumMod val="50000"/>
                  </a:srgbClr>
                </a:solidFill>
                <a:latin typeface="微软雅黑" panose="020B0503020204020204" pitchFamily="34" charset="-122"/>
                <a:ea typeface="微软雅黑" panose="020B0503020204020204" pitchFamily="34" charset="-122"/>
                <a:cs typeface="+mn-ea"/>
                <a:sym typeface="+mn-ea"/>
              </a:rPr>
              <a:t>cess</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 -ible] </a:t>
            </a:r>
            <a:endParaRPr lang="zh-CN" altLang="en-US" sz="2400"/>
          </a:p>
          <a:p>
            <a:pPr algn="l">
              <a:lnSpc>
                <a:spcPts val="3080"/>
              </a:lnSpc>
            </a:pPr>
            <a:r>
              <a:rPr lang="zh-CN" altLang="en-US" sz="2400" b="1">
                <a:solidFill>
                  <a:srgbClr val="07C1CC">
                    <a:lumMod val="50000"/>
                  </a:srgbClr>
                </a:solidFill>
                <a:latin typeface="微软雅黑" panose="020B0503020204020204" pitchFamily="34" charset="-122"/>
                <a:ea typeface="微软雅黑" panose="020B0503020204020204" pitchFamily="34" charset="-122"/>
                <a:cs typeface="+mn-ea"/>
                <a:sym typeface="+mn-ea"/>
              </a:rPr>
              <a:t>〖单词活用〗</a:t>
            </a:r>
            <a:endParaRPr lang="zh-CN" altLang="en-US" sz="2400" b="1">
              <a:solidFill>
                <a:srgbClr val="07C1CC">
                  <a:lumMod val="50000"/>
                </a:srgbClr>
              </a:solidFill>
            </a:endParaRPr>
          </a:p>
          <a:p>
            <a:pPr algn="l">
              <a:lnSpc>
                <a:spcPts val="3080"/>
              </a:lnSpc>
            </a:pPr>
            <a:r>
              <a:rPr lang="zh-CN" altLang="en-US" sz="2400" i="1">
                <a:solidFill>
                  <a:srgbClr val="002060"/>
                </a:solidFill>
                <a:latin typeface="微软雅黑" panose="020B0503020204020204" pitchFamily="34" charset="-122"/>
                <a:ea typeface="微软雅黑" panose="020B0503020204020204" pitchFamily="34" charset="-122"/>
                <a:cs typeface="+mn-ea"/>
                <a:sym typeface="+mn-ea"/>
              </a:rPr>
              <a:t>①adj.可到达的；可接近的；可进入的；可使用的</a:t>
            </a:r>
            <a:endParaRPr lang="zh-CN" altLang="en-US" sz="2400"/>
          </a:p>
          <a:p>
            <a:pPr marL="342900" indent="-342900" algn="l">
              <a:lnSpc>
                <a:spcPts val="3080"/>
              </a:lnSpc>
              <a:buFont typeface="Arial" panose="020B0604020202020204" pitchFamily="34" charset="0"/>
              <a:buChar char="•"/>
            </a:pP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The remote desert area </a:t>
            </a:r>
            <a:r>
              <a:rPr lang="zh-CN" altLang="en-US" sz="2400" u="sng">
                <a:solidFill>
                  <a:srgbClr val="07C1CC">
                    <a:lumMod val="50000"/>
                  </a:srgbClr>
                </a:solidFill>
                <a:latin typeface="微软雅黑" panose="020B0503020204020204" pitchFamily="34" charset="-122"/>
                <a:ea typeface="微软雅黑" panose="020B0503020204020204" pitchFamily="34" charset="-122"/>
                <a:cs typeface="+mn-ea"/>
                <a:sym typeface="+mn-ea"/>
              </a:rPr>
              <a:t>is accessible</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 only by helicopter. </a:t>
            </a:r>
            <a:endParaRPr lang="zh-CN" altLang="en-US" sz="2400"/>
          </a:p>
          <a:p>
            <a:pPr algn="l">
              <a:lnSpc>
                <a:spcPts val="3080"/>
              </a:lnSpc>
            </a:pP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 </a:t>
            </a:r>
            <a:r>
              <a:rPr lang="en-US" altLang="zh-CN" sz="2400">
                <a:solidFill>
                  <a:sysClr val="windowText" lastClr="000000"/>
                </a:solidFill>
                <a:latin typeface="微软雅黑" panose="020B0503020204020204" pitchFamily="34" charset="-122"/>
                <a:ea typeface="微软雅黑" panose="020B0503020204020204" pitchFamily="34" charset="-122"/>
                <a:cs typeface="+mn-ea"/>
                <a:sym typeface="+mn-ea"/>
              </a:rPr>
              <a:t>    </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只有乘直升机才能进入</a:t>
            </a:r>
            <a:r>
              <a:rPr lang="en-US" altLang="zh-CN" sz="2400">
                <a:solidFill>
                  <a:sysClr val="windowText" lastClr="000000"/>
                </a:solidFill>
                <a:latin typeface="微软雅黑" panose="020B0503020204020204" pitchFamily="34" charset="-122"/>
                <a:ea typeface="微软雅黑" panose="020B0503020204020204" pitchFamily="34" charset="-122"/>
                <a:cs typeface="+mn-ea"/>
                <a:sym typeface="+mn-ea"/>
              </a:rPr>
              <a:t>   </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那遥远的荒漠地区。 </a:t>
            </a:r>
            <a:endParaRPr lang="zh-CN" altLang="en-US" sz="2400"/>
          </a:p>
          <a:p>
            <a:pPr marL="342900" indent="-342900" algn="l">
              <a:lnSpc>
                <a:spcPts val="3080"/>
              </a:lnSpc>
              <a:buFont typeface="Arial" panose="020B0604020202020204" pitchFamily="34" charset="0"/>
              <a:buChar char="•"/>
            </a:pP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The centre </a:t>
            </a:r>
            <a:r>
              <a:rPr lang="zh-CN" altLang="en-US" sz="2400" u="sng">
                <a:solidFill>
                  <a:srgbClr val="07C1CC">
                    <a:lumMod val="50000"/>
                  </a:srgbClr>
                </a:solidFill>
                <a:latin typeface="微软雅黑" panose="020B0503020204020204" pitchFamily="34" charset="-122"/>
                <a:ea typeface="微软雅黑" panose="020B0503020204020204" pitchFamily="34" charset="-122"/>
                <a:cs typeface="+mn-ea"/>
                <a:sym typeface="+mn-ea"/>
              </a:rPr>
              <a:t>is easily accessible to</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 the general public. </a:t>
            </a:r>
            <a:endParaRPr lang="zh-CN" altLang="en-US" sz="2400"/>
          </a:p>
          <a:p>
            <a:pPr algn="l">
              <a:lnSpc>
                <a:spcPts val="3080"/>
              </a:lnSpc>
            </a:pP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 </a:t>
            </a:r>
            <a:r>
              <a:rPr lang="en-US" altLang="zh-CN" sz="2400">
                <a:solidFill>
                  <a:sysClr val="windowText" lastClr="000000"/>
                </a:solidFill>
                <a:latin typeface="微软雅黑" panose="020B0503020204020204" pitchFamily="34" charset="-122"/>
                <a:ea typeface="微软雅黑" panose="020B0503020204020204" pitchFamily="34" charset="-122"/>
                <a:cs typeface="+mn-ea"/>
                <a:sym typeface="+mn-ea"/>
              </a:rPr>
              <a:t>    </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该中心对于广大公众来讲很便利。</a:t>
            </a:r>
            <a:endParaRPr lang="zh-CN" altLang="en-US" sz="2400"/>
          </a:p>
          <a:p>
            <a:pPr algn="l">
              <a:lnSpc>
                <a:spcPts val="3080"/>
              </a:lnSpc>
            </a:pPr>
            <a:r>
              <a:rPr lang="zh-CN" altLang="en-US" sz="2400" i="1">
                <a:solidFill>
                  <a:srgbClr val="002060"/>
                </a:solidFill>
                <a:latin typeface="微软雅黑" panose="020B0503020204020204" pitchFamily="34" charset="-122"/>
                <a:ea typeface="微软雅黑" panose="020B0503020204020204" pitchFamily="34" charset="-122"/>
                <a:cs typeface="+mn-ea"/>
                <a:sym typeface="+mn-ea"/>
              </a:rPr>
              <a:t>②adj.容易理解的；易懂的</a:t>
            </a:r>
            <a:endParaRPr lang="zh-CN" altLang="en-US" sz="2400" i="1">
              <a:solidFill>
                <a:srgbClr val="002060"/>
              </a:solidFill>
            </a:endParaRPr>
          </a:p>
          <a:p>
            <a:pPr marL="342900" indent="-342900" algn="l">
              <a:lnSpc>
                <a:spcPts val="3080"/>
              </a:lnSpc>
              <a:buFont typeface="Arial" panose="020B0604020202020204" pitchFamily="34" charset="0"/>
              <a:buChar char="•"/>
            </a:pP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a programme </a:t>
            </a:r>
            <a:r>
              <a:rPr lang="zh-CN" altLang="en-US" sz="2400" u="sng">
                <a:solidFill>
                  <a:sysClr val="windowText" lastClr="000000"/>
                </a:solidFill>
                <a:latin typeface="微软雅黑" panose="020B0503020204020204" pitchFamily="34" charset="-122"/>
                <a:ea typeface="微软雅黑" panose="020B0503020204020204" pitchFamily="34" charset="-122"/>
                <a:cs typeface="+mn-ea"/>
                <a:sym typeface="+mn-ea"/>
              </a:rPr>
              <a:t>making</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 science </a:t>
            </a:r>
            <a:r>
              <a:rPr lang="zh-CN" altLang="en-US" sz="2400" u="sng">
                <a:solidFill>
                  <a:srgbClr val="07C1CC">
                    <a:lumMod val="50000"/>
                  </a:srgbClr>
                </a:solidFill>
                <a:latin typeface="微软雅黑" panose="020B0503020204020204" pitchFamily="34" charset="-122"/>
                <a:ea typeface="微软雅黑" panose="020B0503020204020204" pitchFamily="34" charset="-122"/>
                <a:cs typeface="+mn-ea"/>
                <a:sym typeface="+mn-ea"/>
              </a:rPr>
              <a:t>more accessible to</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 young people </a:t>
            </a:r>
            <a:endParaRPr lang="zh-CN" altLang="en-US" sz="2400"/>
          </a:p>
          <a:p>
            <a:pPr algn="l">
              <a:lnSpc>
                <a:spcPts val="3080"/>
              </a:lnSpc>
            </a:pP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 </a:t>
            </a:r>
            <a:r>
              <a:rPr lang="en-US" altLang="zh-CN" sz="2400">
                <a:solidFill>
                  <a:sysClr val="windowText" lastClr="000000"/>
                </a:solidFill>
                <a:latin typeface="微软雅黑" panose="020B0503020204020204" pitchFamily="34" charset="-122"/>
                <a:ea typeface="微软雅黑" panose="020B0503020204020204" pitchFamily="34" charset="-122"/>
                <a:cs typeface="+mn-ea"/>
                <a:sym typeface="+mn-ea"/>
              </a:rPr>
              <a:t>    </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一项使科学更容易为年轻人所了解的计划</a:t>
            </a:r>
            <a:endParaRPr lang="zh-CN" altLang="en-US" sz="2400"/>
          </a:p>
          <a:p>
            <a:pPr algn="l">
              <a:lnSpc>
                <a:spcPts val="3080"/>
              </a:lnSpc>
            </a:pPr>
            <a:r>
              <a:rPr lang="zh-CN" altLang="en-US" sz="2400" i="1">
                <a:solidFill>
                  <a:srgbClr val="002060"/>
                </a:solidFill>
                <a:latin typeface="微软雅黑" panose="020B0503020204020204" pitchFamily="34" charset="-122"/>
                <a:ea typeface="微软雅黑" panose="020B0503020204020204" pitchFamily="34" charset="-122"/>
                <a:cs typeface="+mn-ea"/>
                <a:sym typeface="+mn-ea"/>
              </a:rPr>
              <a:t>③adj.易接近的；易相处的；易打交道的</a:t>
            </a:r>
            <a:endParaRPr lang="zh-CN" altLang="en-US" sz="2400" i="1">
              <a:solidFill>
                <a:srgbClr val="002060"/>
              </a:solidFill>
            </a:endParaRPr>
          </a:p>
          <a:p>
            <a:pPr marL="342900" indent="-342900" algn="l">
              <a:lnSpc>
                <a:spcPts val="3080"/>
              </a:lnSpc>
              <a:buFont typeface="Arial" panose="020B0604020202020204" pitchFamily="34" charset="0"/>
              <a:buChar char="•"/>
            </a:pP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I find Frantzen to be </a:t>
            </a:r>
            <a:r>
              <a:rPr lang="zh-CN" altLang="en-US" sz="2400" u="sng">
                <a:solidFill>
                  <a:sysClr val="windowText" lastClr="000000"/>
                </a:solidFill>
                <a:latin typeface="微软雅黑" panose="020B0503020204020204" pitchFamily="34" charset="-122"/>
                <a:ea typeface="微软雅黑" panose="020B0503020204020204" pitchFamily="34" charset="-122"/>
                <a:cs typeface="+mn-ea"/>
                <a:sym typeface="+mn-ea"/>
              </a:rPr>
              <a:t>a very </a:t>
            </a:r>
            <a:r>
              <a:rPr lang="zh-CN" altLang="en-US" sz="2400" u="sng">
                <a:solidFill>
                  <a:srgbClr val="07C1CC">
                    <a:lumMod val="50000"/>
                  </a:srgbClr>
                </a:solidFill>
                <a:latin typeface="微软雅黑" panose="020B0503020204020204" pitchFamily="34" charset="-122"/>
                <a:ea typeface="微软雅黑" panose="020B0503020204020204" pitchFamily="34" charset="-122"/>
                <a:cs typeface="+mn-ea"/>
                <a:sym typeface="+mn-ea"/>
              </a:rPr>
              <a:t>accessible</a:t>
            </a:r>
            <a:r>
              <a:rPr lang="zh-CN" altLang="en-US" sz="2400" u="sng">
                <a:solidFill>
                  <a:sysClr val="windowText" lastClr="000000"/>
                </a:solidFill>
                <a:latin typeface="微软雅黑" panose="020B0503020204020204" pitchFamily="34" charset="-122"/>
                <a:ea typeface="微软雅黑" panose="020B0503020204020204" pitchFamily="34" charset="-122"/>
                <a:cs typeface="+mn-ea"/>
                <a:sym typeface="+mn-ea"/>
              </a:rPr>
              <a:t> artist.</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 </a:t>
            </a:r>
            <a:endParaRPr lang="zh-CN" altLang="en-US" sz="2400"/>
          </a:p>
          <a:p>
            <a:pPr algn="l">
              <a:lnSpc>
                <a:spcPts val="3080"/>
              </a:lnSpc>
            </a:pPr>
            <a:r>
              <a:rPr lang="en-US" altLang="zh-CN" sz="2400">
                <a:solidFill>
                  <a:sysClr val="windowText" lastClr="000000"/>
                </a:solidFill>
                <a:latin typeface="微软雅黑" panose="020B0503020204020204" pitchFamily="34" charset="-122"/>
                <a:ea typeface="微软雅黑" panose="020B0503020204020204" pitchFamily="34" charset="-122"/>
                <a:cs typeface="+mn-ea"/>
                <a:sym typeface="+mn-ea"/>
              </a:rPr>
              <a:t>     </a:t>
            </a:r>
            <a:r>
              <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rPr>
              <a:t>我发现弗兰岑是一个非常平易近人的艺术家。</a:t>
            </a:r>
            <a:endParaRPr lang="zh-CN" altLang="en-US" sz="2400">
              <a:solidFill>
                <a:sysClr val="windowText" lastClr="000000"/>
              </a:solidFill>
              <a:latin typeface="微软雅黑" panose="020B0503020204020204" pitchFamily="34" charset="-122"/>
              <a:ea typeface="微软雅黑" panose="020B0503020204020204" pitchFamily="34" charset="-122"/>
              <a:cs typeface="+mn-ea"/>
              <a:sym typeface="+mn-ea"/>
            </a:endParaRPr>
          </a:p>
        </p:txBody>
      </p:sp>
      <p:pic>
        <p:nvPicPr>
          <p:cNvPr id="7" name="图片 6"/>
          <p:cNvPicPr>
            <a:picLocks noChangeAspect="1"/>
          </p:cNvPicPr>
          <p:nvPr>
            <p:custDataLst>
              <p:tags r:id="rId2"/>
            </p:custDataLst>
          </p:nvPr>
        </p:nvPicPr>
        <p:blipFill>
          <a:blip r:embed="rId3"/>
          <a:stretch>
            <a:fillRect/>
          </a:stretch>
        </p:blipFill>
        <p:spPr>
          <a:xfrm>
            <a:off x="8185785" y="836930"/>
            <a:ext cx="3958590" cy="1888490"/>
          </a:xfrm>
          <a:prstGeom prst="rect">
            <a:avLst/>
          </a:prstGeom>
        </p:spPr>
      </p:pic>
      <p:pic>
        <p:nvPicPr>
          <p:cNvPr id="8" name="图片 7"/>
          <p:cNvPicPr>
            <a:picLocks noChangeAspect="1"/>
          </p:cNvPicPr>
          <p:nvPr>
            <p:custDataLst>
              <p:tags r:id="rId4"/>
            </p:custDataLst>
          </p:nvPr>
        </p:nvPicPr>
        <p:blipFill>
          <a:blip r:embed="rId5">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custDataLst>
              <p:tags r:id="rId1"/>
            </p:custDataLst>
          </p:nvPr>
        </p:nvPicPr>
        <p:blipFill>
          <a:blip r:embed="rId2"/>
          <a:stretch>
            <a:fillRect/>
          </a:stretch>
        </p:blipFill>
        <p:spPr>
          <a:xfrm>
            <a:off x="6350" y="-7620"/>
            <a:ext cx="12179935" cy="6866255"/>
          </a:xfrm>
          <a:prstGeom prst="rect">
            <a:avLst/>
          </a:prstGeom>
        </p:spPr>
      </p:pic>
      <p:sp>
        <p:nvSpPr>
          <p:cNvPr id="19" name="文本框 18"/>
          <p:cNvSpPr txBox="1"/>
          <p:nvPr>
            <p:custDataLst>
              <p:tags r:id="rId3"/>
            </p:custDataLst>
          </p:nvPr>
        </p:nvSpPr>
        <p:spPr>
          <a:xfrm>
            <a:off x="3360738" y="3716655"/>
            <a:ext cx="8982075" cy="1614805"/>
          </a:xfrm>
          <a:prstGeom prst="rect">
            <a:avLst/>
          </a:prstGeom>
          <a:noFill/>
        </p:spPr>
        <p:txBody>
          <a:bodyPr wrap="square" rtlCol="0">
            <a:spAutoFit/>
          </a:bodyPr>
          <a:p>
            <a:pPr algn="ctr" fontAlgn="auto">
              <a:lnSpc>
                <a:spcPct val="150000"/>
              </a:lnSpc>
            </a:pPr>
            <a:r>
              <a:rPr lang="zh-CN" altLang="en-US" sz="6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M2U3单词拓展</a:t>
            </a:r>
            <a:endPar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3361055" y="3140710"/>
            <a:ext cx="8601075" cy="829945"/>
          </a:xfrm>
          <a:prstGeom prst="rect">
            <a:avLst/>
          </a:prstGeom>
          <a:noFill/>
        </p:spPr>
        <p:txBody>
          <a:bodyPr wrap="square" rtlCol="0" anchor="t">
            <a:spAutoFit/>
          </a:bodyPr>
          <a:p>
            <a:pPr marL="457200" indent="-457200">
              <a:buFont typeface="Arial" panose="020B0604020202020204" pitchFamily="34" charset="0"/>
              <a:buChar char="•"/>
            </a:pPr>
            <a:r>
              <a:rPr lang="zh-CN" altLang="en-US" sz="4800" b="1">
                <a:solidFill>
                  <a:schemeClr val="tx1"/>
                </a:solidFill>
                <a:latin typeface="微软雅黑" panose="020B0503020204020204" pitchFamily="34" charset="-122"/>
                <a:ea typeface="微软雅黑" panose="020B0503020204020204" pitchFamily="34" charset="-122"/>
              </a:rPr>
              <a:t>活用教材词汇，靶向高考写作</a:t>
            </a:r>
            <a:endParaRPr lang="zh-CN" altLang="en-US" sz="4800" b="1">
              <a:solidFill>
                <a:schemeClr val="tx1"/>
              </a:solidFill>
              <a:latin typeface="微软雅黑" panose="020B0503020204020204" pitchFamily="34" charset="-122"/>
              <a:ea typeface="微软雅黑" panose="020B0503020204020204" pitchFamily="34" charset="-122"/>
            </a:endParaRPr>
          </a:p>
        </p:txBody>
      </p:sp>
      <p:sp>
        <p:nvSpPr>
          <p:cNvPr id="12" name="文本框 11"/>
          <p:cNvSpPr txBox="1"/>
          <p:nvPr>
            <p:custDataLst>
              <p:tags r:id="rId4"/>
            </p:custDataLst>
          </p:nvPr>
        </p:nvSpPr>
        <p:spPr>
          <a:xfrm>
            <a:off x="6745711" y="5666297"/>
            <a:ext cx="2697480" cy="36830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rPr>
              <a:t>浙江省常山一中：吴俊峰</a:t>
            </a:r>
            <a:endParaRPr kumimoji="0" lang="zh-CN" altLang="en-US"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1073658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〖用法归纳〗access / accessible </a:t>
            </a:r>
            <a:endParaRPr lang="en-US" altLang="zh-CN" sz="2400" b="1">
              <a:latin typeface="微软雅黑" panose="020B0503020204020204" pitchFamily="34" charset="-122"/>
              <a:ea typeface="微软雅黑" panose="020B0503020204020204" pitchFamily="34" charset="-122"/>
            </a:endParaRPr>
          </a:p>
        </p:txBody>
      </p:sp>
      <p:pic>
        <p:nvPicPr>
          <p:cNvPr id="11" name="图片 10"/>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1671950" y="6039686"/>
            <a:ext cx="520050" cy="819282"/>
          </a:xfrm>
          <a:prstGeom prst="rect">
            <a:avLst/>
          </a:prstGeom>
        </p:spPr>
      </p:pic>
      <p:sp>
        <p:nvSpPr>
          <p:cNvPr id="4" name="文本框 3"/>
          <p:cNvSpPr txBox="1"/>
          <p:nvPr>
            <p:custDataLst>
              <p:tags r:id="rId4"/>
            </p:custDataLst>
          </p:nvPr>
        </p:nvSpPr>
        <p:spPr>
          <a:xfrm>
            <a:off x="267970" y="1124585"/>
            <a:ext cx="11717655" cy="2945765"/>
          </a:xfrm>
          <a:prstGeom prst="rect">
            <a:avLst/>
          </a:prstGeom>
          <a:noFill/>
          <a:ln>
            <a:solidFill>
              <a:srgbClr val="156595">
                <a:lumMod val="75000"/>
              </a:srgbClr>
            </a:solidFill>
          </a:ln>
        </p:spPr>
        <p:txBody>
          <a:bodyPr wrap="square" rtlCol="0" anchor="t">
            <a:spAutoFit/>
          </a:bodyPr>
          <a:p>
            <a:pPr fontAlgn="auto">
              <a:lnSpc>
                <a:spcPts val="3180"/>
              </a:lnSpc>
            </a:pPr>
            <a:r>
              <a:rPr lang="zh-CN" altLang="en-US" sz="2400" b="1"/>
              <a:t>(1)have/get/gain(no) access to</a:t>
            </a:r>
            <a:r>
              <a:rPr lang="zh-CN" altLang="en-US" sz="2400"/>
              <a:t>　</a:t>
            </a:r>
            <a:endParaRPr lang="zh-CN" altLang="en-US" sz="2400"/>
          </a:p>
          <a:p>
            <a:pPr fontAlgn="auto">
              <a:lnSpc>
                <a:spcPts val="3180"/>
              </a:lnSpc>
            </a:pPr>
            <a:r>
              <a:rPr lang="zh-CN" altLang="en-US" sz="2400"/>
              <a:t> </a:t>
            </a:r>
            <a:r>
              <a:rPr lang="en-US" altLang="zh-CN" sz="2400"/>
              <a:t>      </a:t>
            </a:r>
            <a:r>
              <a:rPr lang="zh-CN" altLang="en-US" sz="2400"/>
              <a:t>有(没有)……的机会；可以(无法)获取/进入/接近</a:t>
            </a:r>
            <a:endParaRPr lang="zh-CN" altLang="en-US" sz="2400"/>
          </a:p>
          <a:p>
            <a:pPr fontAlgn="auto">
              <a:lnSpc>
                <a:spcPts val="3180"/>
              </a:lnSpc>
            </a:pPr>
            <a:r>
              <a:rPr lang="zh-CN" altLang="en-US" sz="2400" b="1"/>
              <a:t>(2) be accessible to  </a:t>
            </a:r>
            <a:endParaRPr lang="zh-CN" altLang="en-US" sz="2400" b="1"/>
          </a:p>
          <a:p>
            <a:pPr fontAlgn="auto">
              <a:lnSpc>
                <a:spcPts val="3180"/>
              </a:lnSpc>
            </a:pPr>
            <a:r>
              <a:rPr lang="zh-CN" altLang="en-US" sz="2400"/>
              <a:t> </a:t>
            </a:r>
            <a:r>
              <a:rPr lang="en-US" altLang="zh-CN" sz="2400"/>
              <a:t>      </a:t>
            </a:r>
            <a:r>
              <a:rPr lang="zh-CN" altLang="en-US" sz="2400"/>
              <a:t>可接近；可靠近；可使用</a:t>
            </a:r>
            <a:endParaRPr lang="zh-CN" altLang="en-US" sz="2400"/>
          </a:p>
          <a:p>
            <a:pPr fontAlgn="auto">
              <a:lnSpc>
                <a:spcPts val="3180"/>
              </a:lnSpc>
            </a:pPr>
            <a:endParaRPr lang="zh-CN" altLang="en-US" sz="2400"/>
          </a:p>
          <a:p>
            <a:pPr fontAlgn="auto">
              <a:lnSpc>
                <a:spcPts val="3180"/>
              </a:lnSpc>
            </a:pPr>
            <a:r>
              <a:rPr lang="zh-CN" altLang="en-US" sz="2400"/>
              <a:t>★用法点睛： </a:t>
            </a:r>
            <a:endParaRPr lang="zh-CN" altLang="en-US" sz="2400"/>
          </a:p>
          <a:p>
            <a:pPr fontAlgn="auto">
              <a:lnSpc>
                <a:spcPts val="3180"/>
              </a:lnSpc>
            </a:pPr>
            <a:r>
              <a:rPr lang="zh-CN" altLang="en-US" sz="2400"/>
              <a:t> </a:t>
            </a:r>
            <a:r>
              <a:rPr lang="en-US" altLang="zh-CN" sz="2400"/>
              <a:t>  </a:t>
            </a:r>
            <a:r>
              <a:rPr lang="zh-CN" altLang="en-US" sz="2400"/>
              <a:t>access前通常不加冠词，且access和accessible短语中的to是介词。</a:t>
            </a:r>
            <a:endParaRPr lang="zh-CN" altLang="en-US" sz="2400"/>
          </a:p>
        </p:txBody>
      </p:sp>
      <p:sp>
        <p:nvSpPr>
          <p:cNvPr id="7" name="文本框 6"/>
          <p:cNvSpPr txBox="1"/>
          <p:nvPr>
            <p:custDataLst>
              <p:tags r:id="rId5"/>
            </p:custDataLst>
          </p:nvPr>
        </p:nvSpPr>
        <p:spPr>
          <a:xfrm>
            <a:off x="267335" y="4270375"/>
            <a:ext cx="11718290" cy="1876425"/>
          </a:xfrm>
          <a:prstGeom prst="rect">
            <a:avLst/>
          </a:prstGeom>
          <a:noFill/>
          <a:ln>
            <a:solidFill>
              <a:srgbClr val="156595">
                <a:lumMod val="75000"/>
              </a:srgbClr>
            </a:solidFill>
          </a:ln>
        </p:spPr>
        <p:txBody>
          <a:bodyPr wrap="square" rtlCol="0" anchor="t">
            <a:spAutoFit/>
          </a:bodyPr>
          <a:p>
            <a:pPr fontAlgn="auto">
              <a:lnSpc>
                <a:spcPts val="3480"/>
              </a:lnSpc>
            </a:pPr>
            <a:r>
              <a:rPr lang="zh-CN" altLang="en-US" sz="2400"/>
              <a:t>〖</a:t>
            </a:r>
            <a:r>
              <a:rPr lang="zh-CN" altLang="en-US" sz="2400" b="1"/>
              <a:t>佳句欣赏：</a:t>
            </a:r>
            <a:r>
              <a:rPr lang="zh-CN" altLang="en-US" sz="2400"/>
              <a:t>一句多译〗　</a:t>
            </a:r>
            <a:endParaRPr lang="zh-CN" altLang="en-US" sz="2400"/>
          </a:p>
          <a:p>
            <a:pPr fontAlgn="auto">
              <a:lnSpc>
                <a:spcPts val="3480"/>
              </a:lnSpc>
            </a:pPr>
            <a:r>
              <a:rPr lang="zh-CN" altLang="en-US" sz="2400"/>
              <a:t>The development of the Belt and Road helps Chinese traders to </a:t>
            </a:r>
            <a:r>
              <a:rPr lang="en-US" altLang="zh-CN" sz="2400" u="sng"/>
              <a:t>                                      </a:t>
            </a:r>
            <a:r>
              <a:rPr lang="zh-CN" altLang="en-US" sz="2400" u="sng">
                <a:noFill/>
              </a:rPr>
              <a:t>。</a:t>
            </a:r>
            <a:r>
              <a:rPr lang="en-US" altLang="zh-CN" sz="2400" u="sng"/>
              <a:t>             </a:t>
            </a:r>
            <a:endParaRPr lang="en-US" altLang="zh-CN" sz="2400" u="sng"/>
          </a:p>
          <a:p>
            <a:pPr fontAlgn="auto">
              <a:lnSpc>
                <a:spcPts val="3480"/>
              </a:lnSpc>
            </a:pPr>
            <a:r>
              <a:rPr lang="zh-CN" altLang="en-US" sz="2400"/>
              <a:t> </a:t>
            </a:r>
            <a:r>
              <a:rPr lang="zh-CN" altLang="en-US" sz="2400" u="sng"/>
              <a:t> </a:t>
            </a:r>
            <a:r>
              <a:rPr lang="en-US" altLang="zh-CN" sz="2400" u="sng"/>
              <a:t>                               </a:t>
            </a:r>
            <a:r>
              <a:rPr lang="zh-CN" altLang="en-US" sz="2400"/>
              <a:t>a broader market.</a:t>
            </a:r>
            <a:endParaRPr lang="zh-CN" altLang="en-US" sz="2400"/>
          </a:p>
          <a:p>
            <a:pPr fontAlgn="auto">
              <a:lnSpc>
                <a:spcPts val="3480"/>
              </a:lnSpc>
            </a:pPr>
            <a:r>
              <a:rPr lang="zh-CN" altLang="en-US" sz="2400"/>
              <a:t>“一带一路”的发展帮助中国贸易商</a:t>
            </a:r>
            <a:r>
              <a:rPr lang="zh-CN" altLang="en-US" sz="2400" u="sng"/>
              <a:t>得以进入</a:t>
            </a:r>
            <a:r>
              <a:rPr lang="zh-CN" altLang="en-US" sz="2400"/>
              <a:t>更广阔的市场。</a:t>
            </a:r>
            <a:endParaRPr lang="zh-CN" altLang="en-US" sz="2400"/>
          </a:p>
        </p:txBody>
      </p:sp>
      <p:sp>
        <p:nvSpPr>
          <p:cNvPr id="8" name="文本框 7"/>
          <p:cNvSpPr txBox="1"/>
          <p:nvPr>
            <p:custDataLst>
              <p:tags r:id="rId6"/>
            </p:custDataLst>
          </p:nvPr>
        </p:nvSpPr>
        <p:spPr>
          <a:xfrm>
            <a:off x="8401685" y="4725035"/>
            <a:ext cx="2379980" cy="460375"/>
          </a:xfrm>
          <a:prstGeom prst="rect">
            <a:avLst/>
          </a:prstGeom>
          <a:noFill/>
        </p:spPr>
        <p:txBody>
          <a:bodyPr wrap="none" rtlCol="0" anchor="t">
            <a:spAutoFit/>
          </a:bodyPr>
          <a:p>
            <a:r>
              <a:rPr lang="zh-CN" altLang="en-US" sz="2400" b="1">
                <a:solidFill>
                  <a:srgbClr val="07C1CC">
                    <a:lumMod val="50000"/>
                  </a:srgbClr>
                </a:solidFill>
                <a:sym typeface="微软雅黑" panose="020B0503020204020204" pitchFamily="34" charset="-122"/>
              </a:rPr>
              <a:t>have access to</a:t>
            </a:r>
            <a:endParaRPr lang="zh-CN" altLang="en-US" sz="2400" b="1">
              <a:solidFill>
                <a:srgbClr val="07C1CC">
                  <a:lumMod val="50000"/>
                </a:srgbClr>
              </a:solidFill>
              <a:sym typeface="微软雅黑" panose="020B0503020204020204" pitchFamily="34" charset="-122"/>
            </a:endParaRPr>
          </a:p>
        </p:txBody>
      </p:sp>
      <p:sp>
        <p:nvSpPr>
          <p:cNvPr id="9" name="文本框 8"/>
          <p:cNvSpPr txBox="1"/>
          <p:nvPr>
            <p:custDataLst>
              <p:tags r:id="rId7"/>
            </p:custDataLst>
          </p:nvPr>
        </p:nvSpPr>
        <p:spPr>
          <a:xfrm>
            <a:off x="471170" y="5134610"/>
            <a:ext cx="2924810" cy="460375"/>
          </a:xfrm>
          <a:prstGeom prst="rect">
            <a:avLst/>
          </a:prstGeom>
          <a:noFill/>
        </p:spPr>
        <p:txBody>
          <a:bodyPr wrap="none" rtlCol="0" anchor="t">
            <a:spAutoFit/>
          </a:bodyPr>
          <a:p>
            <a:r>
              <a:rPr lang="zh-CN" altLang="en-US" sz="2400" b="1">
                <a:solidFill>
                  <a:srgbClr val="07C1CC">
                    <a:lumMod val="50000"/>
                  </a:srgbClr>
                </a:solidFill>
                <a:sym typeface="微软雅黑" panose="020B0503020204020204" pitchFamily="34" charset="-122"/>
              </a:rPr>
              <a:t>/</a:t>
            </a:r>
            <a:r>
              <a:rPr lang="en-US" altLang="zh-CN" sz="2400" b="1">
                <a:solidFill>
                  <a:srgbClr val="07C1CC">
                    <a:lumMod val="50000"/>
                  </a:srgbClr>
                </a:solidFill>
                <a:sym typeface="微软雅黑" panose="020B0503020204020204" pitchFamily="34" charset="-122"/>
              </a:rPr>
              <a:t> </a:t>
            </a:r>
            <a:r>
              <a:rPr lang="zh-CN" altLang="en-US" sz="2400" b="1">
                <a:solidFill>
                  <a:srgbClr val="07C1CC">
                    <a:lumMod val="50000"/>
                  </a:srgbClr>
                </a:solidFill>
                <a:sym typeface="微软雅黑" panose="020B0503020204020204" pitchFamily="34" charset="-122"/>
              </a:rPr>
              <a:t>be accessible to </a:t>
            </a:r>
            <a:endParaRPr lang="zh-CN" altLang="en-US" sz="2400" b="1">
              <a:solidFill>
                <a:srgbClr val="07C1CC">
                  <a:lumMod val="50000"/>
                </a:srgbClr>
              </a:solidFill>
              <a:sym typeface="微软雅黑" panose="020B0503020204020204" pitchFamily="34" charset="-122"/>
            </a:endParaRPr>
          </a:p>
        </p:txBody>
      </p:sp>
      <p:pic>
        <p:nvPicPr>
          <p:cNvPr id="10" name="图片 9"/>
          <p:cNvPicPr>
            <a:picLocks noChangeAspect="1"/>
          </p:cNvPicPr>
          <p:nvPr/>
        </p:nvPicPr>
        <p:blipFill>
          <a:blip r:embed="rId8"/>
          <a:stretch>
            <a:fillRect/>
          </a:stretch>
        </p:blipFill>
        <p:spPr>
          <a:xfrm>
            <a:off x="7465695" y="1124585"/>
            <a:ext cx="4498340" cy="2303780"/>
          </a:xfrm>
          <a:prstGeom prst="rect">
            <a:avLst/>
          </a:prstGeom>
        </p:spPr>
      </p:pic>
      <p:pic>
        <p:nvPicPr>
          <p:cNvPr id="12" name="图片 11"/>
          <p:cNvPicPr>
            <a:picLocks noChangeAspect="1"/>
          </p:cNvPicPr>
          <p:nvPr>
            <p:custDataLst>
              <p:tags r:id="rId9"/>
            </p:custDataLst>
          </p:nvPr>
        </p:nvPicPr>
        <p:blipFill>
          <a:blip r:embed="rId10">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nodeType="withEffect">
                                  <p:stCondLst>
                                    <p:cond delay="9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4">
                                            <p:txEl>
                                              <p:pRg st="6" end="6"/>
                                            </p:txEl>
                                          </p:spTgt>
                                        </p:tgtEl>
                                        <p:attrNameLst>
                                          <p:attrName>style.visibility</p:attrName>
                                        </p:attrNameLst>
                                      </p:cBhvr>
                                      <p:to>
                                        <p:strVal val="visible"/>
                                      </p:to>
                                    </p:set>
                                    <p:anim calcmode="discrete" valueType="clr">
                                      <p:cBhvr override="childStyle">
                                        <p:cTn id="25" dur="80"/>
                                        <p:tgtEl>
                                          <p:spTgt spid="4">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4">
                                            <p:txEl>
                                              <p:pRg st="6" end="6"/>
                                            </p:txEl>
                                          </p:spTgt>
                                        </p:tgtEl>
                                        <p:attrNameLst>
                                          <p:attrName>fillcolor</p:attrName>
                                        </p:attrNameLst>
                                      </p:cBhvr>
                                      <p:tavLst>
                                        <p:tav tm="0">
                                          <p:val>
                                            <p:clrVal>
                                              <a:schemeClr val="accent2"/>
                                            </p:clrVal>
                                          </p:val>
                                        </p:tav>
                                        <p:tav tm="50000">
                                          <p:val>
                                            <p:clrVal>
                                              <a:schemeClr val="hlink"/>
                                            </p:clrVal>
                                          </p:val>
                                        </p:tav>
                                      </p:tavLst>
                                    </p:anim>
                                    <p:set>
                                      <p:cBhvr>
                                        <p:cTn id="27" dur="80"/>
                                        <p:tgtEl>
                                          <p:spTgt spid="4">
                                            <p:txEl>
                                              <p:pRg st="6" end="6"/>
                                            </p:txEl>
                                          </p:spTgt>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05053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〖链接高考〗access / accessible </a:t>
            </a:r>
            <a:endParaRPr lang="en-US" altLang="zh-CN" sz="2400" b="1">
              <a:latin typeface="微软雅黑" panose="020B0503020204020204" pitchFamily="34" charset="-122"/>
              <a:ea typeface="微软雅黑" panose="020B0503020204020204" pitchFamily="34" charset="-122"/>
            </a:endParaRPr>
          </a:p>
        </p:txBody>
      </p:sp>
      <p:pic>
        <p:nvPicPr>
          <p:cNvPr id="11" name="图片 10"/>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1671950" y="5957771"/>
            <a:ext cx="520050" cy="819282"/>
          </a:xfrm>
          <a:prstGeom prst="rect">
            <a:avLst/>
          </a:prstGeom>
        </p:spPr>
      </p:pic>
      <p:sp>
        <p:nvSpPr>
          <p:cNvPr id="4" name="文本框 3"/>
          <p:cNvSpPr txBox="1"/>
          <p:nvPr>
            <p:custDataLst>
              <p:tags r:id="rId4"/>
            </p:custDataLst>
          </p:nvPr>
        </p:nvSpPr>
        <p:spPr>
          <a:xfrm>
            <a:off x="267335" y="1028065"/>
            <a:ext cx="11540490" cy="3661410"/>
          </a:xfrm>
          <a:prstGeom prst="rect">
            <a:avLst/>
          </a:prstGeom>
          <a:noFill/>
          <a:ln>
            <a:solidFill>
              <a:schemeClr val="accent1"/>
            </a:solidFill>
          </a:ln>
        </p:spPr>
        <p:txBody>
          <a:bodyPr wrap="square" rtlCol="0" anchor="t">
            <a:spAutoFit/>
          </a:bodyPr>
          <a:p>
            <a:pPr fontAlgn="auto">
              <a:lnSpc>
                <a:spcPts val="3480"/>
              </a:lnSpc>
            </a:pPr>
            <a:r>
              <a:rPr lang="zh-CN" altLang="en-US" sz="2400" b="1"/>
              <a:t>语境辨义/单句语法填空：</a:t>
            </a:r>
            <a:endParaRPr lang="zh-CN" altLang="en-US" sz="2400" b="1"/>
          </a:p>
          <a:p>
            <a:pPr fontAlgn="auto">
              <a:lnSpc>
                <a:spcPts val="3480"/>
              </a:lnSpc>
            </a:pPr>
            <a:r>
              <a:rPr lang="zh-CN" altLang="en-US" sz="2400"/>
              <a:t>①Many stations </a:t>
            </a:r>
            <a:r>
              <a:rPr lang="zh-CN" altLang="en-US" sz="2400" u="sng"/>
              <a:t>have wheelchair access</a:t>
            </a:r>
            <a:r>
              <a:rPr lang="zh-CN" altLang="en-US" sz="2400"/>
              <a:t> from the car park or entrance to the station platforms.</a:t>
            </a:r>
            <a:r>
              <a:rPr lang="en-US" altLang="zh-CN" sz="2400"/>
              <a:t> </a:t>
            </a:r>
            <a:r>
              <a:rPr lang="zh-CN" altLang="en-US" sz="2400" baseline="-25000"/>
              <a:t>(2020·全国卷Ⅰ阅读A)</a:t>
            </a:r>
            <a:endParaRPr lang="zh-CN" altLang="en-US" sz="2400"/>
          </a:p>
          <a:p>
            <a:pPr fontAlgn="auto">
              <a:lnSpc>
                <a:spcPts val="3480"/>
              </a:lnSpc>
            </a:pPr>
            <a:r>
              <a:rPr lang="zh-CN" altLang="en-US" sz="2400"/>
              <a:t> </a:t>
            </a:r>
            <a:r>
              <a:rPr lang="en-US" altLang="zh-CN" sz="2400"/>
              <a:t>                                                                            </a:t>
            </a:r>
            <a:endParaRPr lang="en-US" altLang="zh-CN" sz="2400"/>
          </a:p>
          <a:p>
            <a:pPr fontAlgn="auto">
              <a:lnSpc>
                <a:spcPts val="3480"/>
              </a:lnSpc>
            </a:pPr>
            <a:r>
              <a:rPr lang="zh-CN" altLang="en-US" sz="2400"/>
              <a:t>②It will provide you with access </a:t>
            </a:r>
            <a:r>
              <a:rPr lang="en-US" altLang="zh-CN" sz="2400" u="sng"/>
              <a:t>           </a:t>
            </a:r>
            <a:r>
              <a:rPr lang="zh-CN" altLang="en-US" sz="2400"/>
              <a:t> University facilities such as University Libraries，the Sports Centre，and Computing Services.</a:t>
            </a:r>
            <a:r>
              <a:rPr lang="zh-CN" altLang="en-US" sz="2400" baseline="-25000"/>
              <a:t>(2020·天津5月卷阅读A)</a:t>
            </a:r>
            <a:endParaRPr lang="zh-CN" altLang="en-US" sz="2400"/>
          </a:p>
          <a:p>
            <a:pPr fontAlgn="auto">
              <a:lnSpc>
                <a:spcPts val="3480"/>
              </a:lnSpc>
            </a:pPr>
            <a:r>
              <a:rPr lang="zh-CN" altLang="en-US" sz="2400"/>
              <a:t>③Moran hopes to widen the audience for jazz，make the music more </a:t>
            </a:r>
            <a:r>
              <a:rPr lang="zh-CN" altLang="en-US" sz="2400" u="sng"/>
              <a:t> </a:t>
            </a:r>
            <a:r>
              <a:rPr lang="en-US" altLang="zh-CN" sz="2400" u="sng"/>
              <a:t>                     </a:t>
            </a:r>
            <a:r>
              <a:rPr lang="zh-CN" altLang="en-US" sz="2400"/>
              <a:t>(access)，and preserve its history and culture.</a:t>
            </a:r>
            <a:r>
              <a:rPr lang="zh-CN" altLang="en-US" sz="2400" baseline="-25000"/>
              <a:t>(全国卷Ⅰ阅读C)</a:t>
            </a:r>
            <a:endParaRPr lang="zh-CN" altLang="en-US" sz="2400" baseline="-25000"/>
          </a:p>
        </p:txBody>
      </p:sp>
      <p:sp>
        <p:nvSpPr>
          <p:cNvPr id="7" name="文本框 6"/>
          <p:cNvSpPr txBox="1"/>
          <p:nvPr>
            <p:custDataLst>
              <p:tags r:id="rId5"/>
            </p:custDataLst>
          </p:nvPr>
        </p:nvSpPr>
        <p:spPr>
          <a:xfrm>
            <a:off x="4513580" y="2780665"/>
            <a:ext cx="507365" cy="460375"/>
          </a:xfrm>
          <a:prstGeom prst="rect">
            <a:avLst/>
          </a:prstGeom>
          <a:noFill/>
        </p:spPr>
        <p:txBody>
          <a:bodyPr wrap="none" rtlCol="0" anchor="t">
            <a:spAutoFit/>
          </a:bodyPr>
          <a:p>
            <a:r>
              <a:rPr lang="zh-CN" altLang="en-US" sz="2400" b="1">
                <a:solidFill>
                  <a:srgbClr val="07C1CC">
                    <a:lumMod val="50000"/>
                  </a:srgbClr>
                </a:solidFill>
                <a:sym typeface="微软雅黑" panose="020B0503020204020204" pitchFamily="34" charset="-122"/>
              </a:rPr>
              <a:t>to</a:t>
            </a:r>
            <a:endParaRPr lang="zh-CN" altLang="en-US" sz="2400" b="1">
              <a:solidFill>
                <a:srgbClr val="07C1CC">
                  <a:lumMod val="50000"/>
                </a:srgbClr>
              </a:solidFill>
              <a:sym typeface="微软雅黑" panose="020B0503020204020204" pitchFamily="34" charset="-122"/>
            </a:endParaRPr>
          </a:p>
        </p:txBody>
      </p:sp>
      <p:sp>
        <p:nvSpPr>
          <p:cNvPr id="8" name="文本框 7"/>
          <p:cNvSpPr txBox="1"/>
          <p:nvPr>
            <p:custDataLst>
              <p:tags r:id="rId6"/>
            </p:custDataLst>
          </p:nvPr>
        </p:nvSpPr>
        <p:spPr>
          <a:xfrm>
            <a:off x="6334125" y="2138045"/>
            <a:ext cx="2011680" cy="537210"/>
          </a:xfrm>
          <a:prstGeom prst="rect">
            <a:avLst/>
          </a:prstGeom>
          <a:noFill/>
        </p:spPr>
        <p:txBody>
          <a:bodyPr wrap="none" rtlCol="0" anchor="t">
            <a:spAutoFit/>
          </a:bodyPr>
          <a:p>
            <a:pPr algn="l">
              <a:lnSpc>
                <a:spcPts val="3480"/>
              </a:lnSpc>
            </a:pPr>
            <a:r>
              <a:rPr lang="zh-CN" altLang="en-US" sz="2400" b="1" u="sng">
                <a:solidFill>
                  <a:srgbClr val="07C1CC">
                    <a:lumMod val="50000"/>
                  </a:srgbClr>
                </a:solidFill>
                <a:sym typeface="微软雅黑" panose="020B0503020204020204" pitchFamily="34" charset="-122"/>
              </a:rPr>
              <a:t>可以使用轮椅</a:t>
            </a:r>
            <a:endParaRPr lang="zh-CN" altLang="en-US" sz="2400" b="1" u="sng">
              <a:solidFill>
                <a:srgbClr val="07C1CC">
                  <a:lumMod val="50000"/>
                </a:srgbClr>
              </a:solidFill>
              <a:sym typeface="微软雅黑" panose="020B0503020204020204" pitchFamily="34" charset="-122"/>
            </a:endParaRPr>
          </a:p>
        </p:txBody>
      </p:sp>
      <p:sp>
        <p:nvSpPr>
          <p:cNvPr id="9" name="文本框 8"/>
          <p:cNvSpPr txBox="1"/>
          <p:nvPr>
            <p:custDataLst>
              <p:tags r:id="rId7"/>
            </p:custDataLst>
          </p:nvPr>
        </p:nvSpPr>
        <p:spPr>
          <a:xfrm>
            <a:off x="9104630" y="3716655"/>
            <a:ext cx="1712595" cy="460375"/>
          </a:xfrm>
          <a:prstGeom prst="rect">
            <a:avLst/>
          </a:prstGeom>
          <a:noFill/>
        </p:spPr>
        <p:txBody>
          <a:bodyPr wrap="none" rtlCol="0" anchor="t">
            <a:spAutoFit/>
          </a:bodyPr>
          <a:p>
            <a:r>
              <a:rPr lang="zh-CN" altLang="en-US" sz="2400" b="1">
                <a:solidFill>
                  <a:srgbClr val="07C1CC">
                    <a:lumMod val="50000"/>
                  </a:srgbClr>
                </a:solidFill>
                <a:sym typeface="微软雅黑" panose="020B0503020204020204" pitchFamily="34" charset="-122"/>
              </a:rPr>
              <a:t>accessible</a:t>
            </a:r>
            <a:endParaRPr lang="zh-CN" altLang="en-US" sz="2400" b="1">
              <a:solidFill>
                <a:srgbClr val="07C1CC">
                  <a:lumMod val="50000"/>
                </a:srgbClr>
              </a:solidFill>
              <a:sym typeface="微软雅黑" panose="020B0503020204020204" pitchFamily="34" charset="-122"/>
            </a:endParaRPr>
          </a:p>
        </p:txBody>
      </p:sp>
      <p:sp>
        <p:nvSpPr>
          <p:cNvPr id="10" name="文本框 9"/>
          <p:cNvSpPr txBox="1"/>
          <p:nvPr>
            <p:custDataLst>
              <p:tags r:id="rId8"/>
            </p:custDataLst>
          </p:nvPr>
        </p:nvSpPr>
        <p:spPr>
          <a:xfrm>
            <a:off x="310515" y="4895850"/>
            <a:ext cx="11033125" cy="1430020"/>
          </a:xfrm>
          <a:prstGeom prst="rect">
            <a:avLst/>
          </a:prstGeom>
          <a:noFill/>
        </p:spPr>
        <p:txBody>
          <a:bodyPr wrap="square" rtlCol="0" anchor="t">
            <a:spAutoFit/>
          </a:bodyPr>
          <a:p>
            <a:pPr fontAlgn="auto">
              <a:lnSpc>
                <a:spcPts val="3480"/>
              </a:lnSpc>
            </a:pPr>
            <a:r>
              <a:rPr lang="zh-CN" altLang="en-US" sz="2400">
                <a:solidFill>
                  <a:srgbClr val="07C1CC">
                    <a:lumMod val="50000"/>
                  </a:srgbClr>
                </a:solidFill>
                <a:sym typeface="微软雅黑" panose="020B0503020204020204" pitchFamily="34" charset="-122"/>
              </a:rPr>
              <a:t>①</a:t>
            </a:r>
            <a:r>
              <a:rPr lang="zh-CN" altLang="en-US" sz="2400">
                <a:solidFill>
                  <a:srgbClr val="07C1CC">
                    <a:lumMod val="50000"/>
                  </a:srgbClr>
                </a:solidFill>
              </a:rPr>
              <a:t>许多车站的停车场或站台入口处都设有轮椅通道。</a:t>
            </a:r>
            <a:endParaRPr lang="zh-CN" altLang="en-US" sz="2400">
              <a:solidFill>
                <a:srgbClr val="07C1CC">
                  <a:lumMod val="50000"/>
                </a:srgbClr>
              </a:solidFill>
            </a:endParaRPr>
          </a:p>
          <a:p>
            <a:pPr fontAlgn="auto">
              <a:lnSpc>
                <a:spcPts val="3480"/>
              </a:lnSpc>
            </a:pPr>
            <a:r>
              <a:rPr lang="zh-CN" altLang="en-US" sz="2400">
                <a:solidFill>
                  <a:srgbClr val="07C1CC">
                    <a:lumMod val="50000"/>
                  </a:srgbClr>
                </a:solidFill>
              </a:rPr>
              <a:t>②它将为您提供通道进入大学的设施，如大学图书馆、体育中心和计算机服务。</a:t>
            </a:r>
            <a:endParaRPr lang="zh-CN" altLang="en-US" sz="2400">
              <a:solidFill>
                <a:srgbClr val="07C1CC">
                  <a:lumMod val="50000"/>
                </a:srgbClr>
              </a:solidFill>
            </a:endParaRPr>
          </a:p>
          <a:p>
            <a:pPr fontAlgn="auto">
              <a:lnSpc>
                <a:spcPts val="3480"/>
              </a:lnSpc>
            </a:pPr>
            <a:r>
              <a:rPr lang="zh-CN" altLang="en-US" sz="2400">
                <a:solidFill>
                  <a:srgbClr val="07C1CC">
                    <a:lumMod val="50000"/>
                  </a:srgbClr>
                </a:solidFill>
              </a:rPr>
              <a:t>③莫兰希望扩大爵士乐的听众，使音乐更容易获得，并保护它的历史和文化。</a:t>
            </a:r>
            <a:endParaRPr lang="zh-CN" altLang="en-US" sz="2400">
              <a:solidFill>
                <a:srgbClr val="07C1CC">
                  <a:lumMod val="50000"/>
                </a:srgbClr>
              </a:solidFill>
            </a:endParaRPr>
          </a:p>
        </p:txBody>
      </p:sp>
      <p:pic>
        <p:nvPicPr>
          <p:cNvPr id="12" name="图片 11"/>
          <p:cNvPicPr>
            <a:picLocks noChangeAspect="1"/>
          </p:cNvPicPr>
          <p:nvPr>
            <p:custDataLst>
              <p:tags r:id="rId9"/>
            </p:custDataLst>
          </p:nvPr>
        </p:nvPicPr>
        <p:blipFill>
          <a:blip r:embed="rId10">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nodeType="withEffect">
                                  <p:stCondLst>
                                    <p:cond delay="9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p:tgtEl>
                                          <p:spTgt spid="9"/>
                                        </p:tgtEl>
                                        <p:attrNameLst>
                                          <p:attrName>ppt_y</p:attrName>
                                        </p:attrNameLst>
                                      </p:cBhvr>
                                      <p:tavLst>
                                        <p:tav tm="0">
                                          <p:val>
                                            <p:strVal val="#ppt_y+#ppt_h*1.125000"/>
                                          </p:val>
                                        </p:tav>
                                        <p:tav tm="100000">
                                          <p:val>
                                            <p:strVal val="#ppt_y"/>
                                          </p:val>
                                        </p:tav>
                                      </p:tavLst>
                                    </p:anim>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ppt_y</p:attrName>
                                        </p:attrNameLst>
                                      </p:cBhvr>
                                      <p:tavLst>
                                        <p:tav tm="0">
                                          <p:val>
                                            <p:strVal val="#ppt_y+#ppt_h*1.125000"/>
                                          </p:val>
                                        </p:tav>
                                        <p:tav tm="100000">
                                          <p:val>
                                            <p:strVal val="#ppt_y"/>
                                          </p:val>
                                        </p:tav>
                                      </p:tavLst>
                                    </p:anim>
                                    <p:animEffect transition="in" filter="wipe(up)">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p:bldP spid="7" grpId="1"/>
      <p:bldP spid="9" grpId="0"/>
      <p:bldP spid="9" grpId="1"/>
      <p:bldP spid="10" grpId="0"/>
      <p:bldP spid="1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930005"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〖写作提能〗access / accessible</a:t>
            </a:r>
            <a:r>
              <a:rPr lang="zh-CN" altLang="en-US" sz="2400" b="1">
                <a:sym typeface="+mn-ea"/>
              </a:rPr>
              <a:t>一句多译：</a:t>
            </a:r>
            <a:r>
              <a:rPr lang="en-US" altLang="zh-CN" sz="2400" b="1">
                <a:latin typeface="微软雅黑" panose="020B0503020204020204" pitchFamily="34" charset="-122"/>
                <a:ea typeface="微软雅黑" panose="020B0503020204020204" pitchFamily="34" charset="-122"/>
              </a:rPr>
              <a:t> </a:t>
            </a:r>
            <a:endParaRPr lang="en-US" altLang="zh-CN" sz="2400" b="1">
              <a:latin typeface="微软雅黑" panose="020B0503020204020204" pitchFamily="34" charset="-122"/>
              <a:ea typeface="微软雅黑" panose="020B0503020204020204" pitchFamily="34" charset="-122"/>
            </a:endParaRPr>
          </a:p>
        </p:txBody>
      </p:sp>
      <p:sp>
        <p:nvSpPr>
          <p:cNvPr id="3" name="文本框 2"/>
          <p:cNvSpPr txBox="1"/>
          <p:nvPr>
            <p:custDataLst>
              <p:tags r:id="rId2"/>
            </p:custDataLst>
          </p:nvPr>
        </p:nvSpPr>
        <p:spPr>
          <a:xfrm>
            <a:off x="320675" y="887095"/>
            <a:ext cx="11492230" cy="2753360"/>
          </a:xfrm>
          <a:prstGeom prst="rect">
            <a:avLst/>
          </a:prstGeom>
          <a:noFill/>
        </p:spPr>
        <p:txBody>
          <a:bodyPr wrap="square" rtlCol="0" anchor="t">
            <a:spAutoFit/>
          </a:bodyPr>
          <a:p>
            <a:pPr fontAlgn="auto">
              <a:lnSpc>
                <a:spcPts val="3460"/>
              </a:lnSpc>
            </a:pPr>
            <a:r>
              <a:rPr lang="en-US" altLang="zh-CN" sz="2400"/>
              <a:t>1.</a:t>
            </a:r>
            <a:r>
              <a:rPr lang="zh-CN" altLang="en-US" sz="2400"/>
              <a:t>在我看来，孩子们应该有上网的机会。</a:t>
            </a:r>
            <a:endParaRPr lang="zh-CN" altLang="en-US" sz="2400"/>
          </a:p>
          <a:p>
            <a:pPr fontAlgn="auto">
              <a:lnSpc>
                <a:spcPts val="3460"/>
              </a:lnSpc>
            </a:pPr>
            <a:r>
              <a:rPr lang="zh-CN" altLang="en-US" sz="2400"/>
              <a:t>In my opinion，kids should </a:t>
            </a:r>
            <a:r>
              <a:rPr lang="zh-CN" altLang="en-US" sz="2400" u="sng"/>
              <a:t> </a:t>
            </a:r>
            <a:r>
              <a:rPr lang="en-US" altLang="zh-CN" sz="2400" u="sng"/>
              <a:t>                              </a:t>
            </a:r>
            <a:r>
              <a:rPr lang="en-US" altLang="zh-CN" sz="2400"/>
              <a:t> </a:t>
            </a:r>
            <a:r>
              <a:rPr lang="zh-CN" altLang="en-US" sz="2400"/>
              <a:t>the Internet.(access)</a:t>
            </a:r>
            <a:endParaRPr lang="zh-CN" altLang="en-US" sz="2400"/>
          </a:p>
          <a:p>
            <a:pPr fontAlgn="auto">
              <a:lnSpc>
                <a:spcPts val="3460"/>
              </a:lnSpc>
            </a:pPr>
            <a:r>
              <a:rPr lang="zh-CN" altLang="en-US" sz="2400"/>
              <a:t>In my opinion，the Internet should </a:t>
            </a:r>
            <a:r>
              <a:rPr lang="en-US" altLang="zh-CN" sz="2400" u="sng"/>
              <a:t>                               </a:t>
            </a:r>
            <a:r>
              <a:rPr lang="zh-CN" altLang="en-US" sz="2400"/>
              <a:t> kids.(accessible)</a:t>
            </a:r>
            <a:endParaRPr lang="zh-CN" altLang="en-US" sz="2400"/>
          </a:p>
          <a:p>
            <a:pPr fontAlgn="auto">
              <a:lnSpc>
                <a:spcPts val="3460"/>
              </a:lnSpc>
            </a:pPr>
            <a:r>
              <a:rPr lang="en-US" altLang="zh-CN" sz="2400"/>
              <a:t>2.</a:t>
            </a:r>
            <a:r>
              <a:rPr lang="zh-CN" altLang="en-US" sz="2400"/>
              <a:t>当地交通很方便。</a:t>
            </a:r>
            <a:endParaRPr lang="zh-CN" altLang="en-US" sz="2400"/>
          </a:p>
          <a:p>
            <a:pPr fontAlgn="auto">
              <a:lnSpc>
                <a:spcPts val="3460"/>
              </a:lnSpc>
            </a:pPr>
            <a:r>
              <a:rPr lang="zh-CN" altLang="en-US" sz="2400"/>
              <a:t>Local transportation is </a:t>
            </a:r>
            <a:r>
              <a:rPr lang="zh-CN" altLang="en-US" sz="2400" u="sng"/>
              <a:t> </a:t>
            </a:r>
            <a:r>
              <a:rPr lang="en-US" altLang="zh-CN" sz="2400" u="sng"/>
              <a:t>                                                                                  </a:t>
            </a:r>
            <a:r>
              <a:rPr lang="zh-CN" altLang="en-US" sz="2400"/>
              <a:t>.</a:t>
            </a:r>
            <a:endParaRPr lang="zh-CN" altLang="en-US" sz="2400"/>
          </a:p>
          <a:p>
            <a:pPr fontAlgn="auto">
              <a:lnSpc>
                <a:spcPts val="3460"/>
              </a:lnSpc>
            </a:pPr>
            <a:r>
              <a:rPr lang="zh-CN" altLang="en-US" sz="2400"/>
              <a:t>=People can </a:t>
            </a:r>
            <a:r>
              <a:rPr lang="en-US" altLang="zh-CN" sz="2400" u="sng"/>
              <a:t>                                               </a:t>
            </a:r>
            <a:r>
              <a:rPr lang="zh-CN" altLang="en-US" sz="2400"/>
              <a:t> local transportation.</a:t>
            </a:r>
            <a:endParaRPr lang="zh-CN" altLang="en-US" sz="2400"/>
          </a:p>
        </p:txBody>
      </p:sp>
      <p:sp>
        <p:nvSpPr>
          <p:cNvPr id="4" name="文本框 3"/>
          <p:cNvSpPr txBox="1"/>
          <p:nvPr>
            <p:custDataLst>
              <p:tags r:id="rId3"/>
            </p:custDataLst>
          </p:nvPr>
        </p:nvSpPr>
        <p:spPr>
          <a:xfrm>
            <a:off x="3937000" y="1268730"/>
            <a:ext cx="2379980" cy="460375"/>
          </a:xfrm>
          <a:prstGeom prst="rect">
            <a:avLst/>
          </a:prstGeom>
          <a:noFill/>
        </p:spPr>
        <p:txBody>
          <a:bodyPr wrap="none" rtlCol="0" anchor="t">
            <a:spAutoFit/>
          </a:bodyPr>
          <a:p>
            <a:r>
              <a:rPr lang="zh-CN" altLang="en-US" sz="2400" b="1">
                <a:solidFill>
                  <a:srgbClr val="07C1CC">
                    <a:lumMod val="50000"/>
                  </a:srgbClr>
                </a:solidFill>
                <a:sym typeface="微软雅黑" panose="020B0503020204020204" pitchFamily="34" charset="-122"/>
              </a:rPr>
              <a:t>have access to</a:t>
            </a:r>
            <a:endParaRPr lang="zh-CN" altLang="en-US" sz="2400" b="1">
              <a:solidFill>
                <a:srgbClr val="07C1CC">
                  <a:lumMod val="50000"/>
                </a:srgbClr>
              </a:solidFill>
              <a:sym typeface="微软雅黑" panose="020B0503020204020204" pitchFamily="34" charset="-122"/>
            </a:endParaRPr>
          </a:p>
        </p:txBody>
      </p:sp>
      <p:sp>
        <p:nvSpPr>
          <p:cNvPr id="7" name="文本框 6"/>
          <p:cNvSpPr txBox="1"/>
          <p:nvPr>
            <p:custDataLst>
              <p:tags r:id="rId4"/>
            </p:custDataLst>
          </p:nvPr>
        </p:nvSpPr>
        <p:spPr>
          <a:xfrm>
            <a:off x="4872990" y="1844675"/>
            <a:ext cx="2599055" cy="460375"/>
          </a:xfrm>
          <a:prstGeom prst="rect">
            <a:avLst/>
          </a:prstGeom>
          <a:noFill/>
        </p:spPr>
        <p:txBody>
          <a:bodyPr wrap="none" rtlCol="0" anchor="t">
            <a:spAutoFit/>
          </a:bodyPr>
          <a:p>
            <a:r>
              <a:rPr lang="zh-CN" altLang="en-US" sz="2400" b="1">
                <a:solidFill>
                  <a:srgbClr val="07C1CC">
                    <a:lumMod val="50000"/>
                  </a:srgbClr>
                </a:solidFill>
                <a:sym typeface="微软雅黑" panose="020B0503020204020204" pitchFamily="34" charset="-122"/>
              </a:rPr>
              <a:t>be accessible to</a:t>
            </a:r>
            <a:endParaRPr lang="zh-CN" altLang="en-US" sz="2400" b="1">
              <a:solidFill>
                <a:srgbClr val="07C1CC">
                  <a:lumMod val="50000"/>
                </a:srgbClr>
              </a:solidFill>
              <a:sym typeface="微软雅黑" panose="020B0503020204020204" pitchFamily="34" charset="-122"/>
            </a:endParaRPr>
          </a:p>
        </p:txBody>
      </p:sp>
      <p:sp>
        <p:nvSpPr>
          <p:cNvPr id="8" name="文本框 7"/>
          <p:cNvSpPr txBox="1"/>
          <p:nvPr>
            <p:custDataLst>
              <p:tags r:id="rId5"/>
            </p:custDataLst>
          </p:nvPr>
        </p:nvSpPr>
        <p:spPr>
          <a:xfrm>
            <a:off x="3361055" y="2564765"/>
            <a:ext cx="7548880" cy="460375"/>
          </a:xfrm>
          <a:prstGeom prst="rect">
            <a:avLst/>
          </a:prstGeom>
          <a:noFill/>
        </p:spPr>
        <p:txBody>
          <a:bodyPr wrap="none" rtlCol="0" anchor="t">
            <a:spAutoFit/>
          </a:bodyPr>
          <a:p>
            <a:r>
              <a:rPr lang="zh-CN" altLang="en-US" sz="2400" b="1">
                <a:solidFill>
                  <a:srgbClr val="07C1CC">
                    <a:lumMod val="50000"/>
                  </a:srgbClr>
                </a:solidFill>
                <a:sym typeface="微软雅黑" panose="020B0503020204020204" pitchFamily="34" charset="-122"/>
              </a:rPr>
              <a:t>easily accessible/of easy access/very convenient</a:t>
            </a:r>
            <a:endParaRPr lang="zh-CN" altLang="en-US" sz="2400" b="1">
              <a:solidFill>
                <a:srgbClr val="07C1CC">
                  <a:lumMod val="50000"/>
                </a:srgbClr>
              </a:solidFill>
              <a:sym typeface="微软雅黑" panose="020B0503020204020204" pitchFamily="34" charset="-122"/>
            </a:endParaRPr>
          </a:p>
        </p:txBody>
      </p:sp>
      <p:sp>
        <p:nvSpPr>
          <p:cNvPr id="9" name="文本框 8"/>
          <p:cNvSpPr txBox="1"/>
          <p:nvPr>
            <p:custDataLst>
              <p:tags r:id="rId6"/>
            </p:custDataLst>
          </p:nvPr>
        </p:nvSpPr>
        <p:spPr>
          <a:xfrm>
            <a:off x="2136775" y="3102610"/>
            <a:ext cx="3149600" cy="460375"/>
          </a:xfrm>
          <a:prstGeom prst="rect">
            <a:avLst/>
          </a:prstGeom>
          <a:noFill/>
        </p:spPr>
        <p:txBody>
          <a:bodyPr wrap="none" rtlCol="0" anchor="t">
            <a:spAutoFit/>
          </a:bodyPr>
          <a:p>
            <a:r>
              <a:rPr lang="zh-CN" altLang="en-US" sz="2400" b="1">
                <a:solidFill>
                  <a:srgbClr val="07C1CC">
                    <a:lumMod val="50000"/>
                  </a:srgbClr>
                </a:solidFill>
                <a:sym typeface="微软雅黑" panose="020B0503020204020204" pitchFamily="34" charset="-122"/>
              </a:rPr>
              <a:t>have easy access to</a:t>
            </a:r>
            <a:endParaRPr lang="zh-CN" altLang="en-US" sz="2400" b="1">
              <a:solidFill>
                <a:srgbClr val="07C1CC">
                  <a:lumMod val="50000"/>
                </a:srgbClr>
              </a:solidFill>
              <a:sym typeface="微软雅黑" panose="020B0503020204020204" pitchFamily="34" charset="-122"/>
            </a:endParaRPr>
          </a:p>
        </p:txBody>
      </p:sp>
      <p:pic>
        <p:nvPicPr>
          <p:cNvPr id="10" name="BBC一分钟英语：Access 这个词怎么用？">
            <a:hlinkClick r:id="" action="ppaction://media"/>
          </p:cNvPr>
          <p:cNvPicPr/>
          <p:nvPr>
            <a:videoFile r:link="rId7"/>
            <p:extLst>
              <p:ext uri="{DAA4B4D4-6D71-4841-9C94-3DE7FCFB9230}">
                <p14:media xmlns:p14="http://schemas.microsoft.com/office/powerpoint/2010/main" r:embed="rId8"/>
              </p:ext>
            </p:extLst>
            <p:custDataLst>
              <p:tags r:id="rId9"/>
            </p:custDataLst>
          </p:nvPr>
        </p:nvPicPr>
        <p:blipFill>
          <a:blip r:embed="rId10"/>
          <a:stretch>
            <a:fillRect/>
          </a:stretch>
        </p:blipFill>
        <p:spPr>
          <a:xfrm>
            <a:off x="2621280" y="3640455"/>
            <a:ext cx="7868920" cy="3116580"/>
          </a:xfrm>
          <a:prstGeom prst="rect">
            <a:avLst/>
          </a:prstGeom>
        </p:spPr>
      </p:pic>
      <p:pic>
        <p:nvPicPr>
          <p:cNvPr id="12" name="图片 11"/>
          <p:cNvPicPr>
            <a:picLocks noChangeAspect="1"/>
          </p:cNvPicPr>
          <p:nvPr>
            <p:custDataLst>
              <p:tags r:id="rId11"/>
            </p:custDataLst>
          </p:nvPr>
        </p:nvPicPr>
        <p:blipFill>
          <a:blip r:embed="rId1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ppt_y</p:attrName>
                                        </p:attrNameLst>
                                      </p:cBhvr>
                                      <p:tavLst>
                                        <p:tav tm="0">
                                          <p:val>
                                            <p:strVal val="#ppt_y+#ppt_h*1.125000"/>
                                          </p:val>
                                        </p:tav>
                                        <p:tav tm="100000">
                                          <p:val>
                                            <p:strVal val="#ppt_y"/>
                                          </p:val>
                                        </p:tav>
                                      </p:tavLst>
                                    </p:anim>
                                    <p:animEffect transition="in" filter="wipe(up)">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p:tgtEl>
                                          <p:spTgt spid="8"/>
                                        </p:tgtEl>
                                        <p:attrNameLst>
                                          <p:attrName>ppt_y</p:attrName>
                                        </p:attrNameLst>
                                      </p:cBhvr>
                                      <p:tavLst>
                                        <p:tav tm="0">
                                          <p:val>
                                            <p:strVal val="#ppt_y+#ppt_h*1.125000"/>
                                          </p:val>
                                        </p:tav>
                                        <p:tav tm="100000">
                                          <p:val>
                                            <p:strVal val="#ppt_y"/>
                                          </p:val>
                                        </p:tav>
                                      </p:tavLst>
                                    </p:anim>
                                    <p:animEffect transition="in" filter="wipe(up)">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2" fill="hold" display="1">
                  <p:stCondLst>
                    <p:cond delay="indefinite"/>
                  </p:stCondLst>
                </p:cTn>
                <p:tgtEl>
                  <p:spTgt spid="10"/>
                </p:tgtEl>
              </p:cMediaNode>
            </p:video>
          </p:childTnLst>
        </p:cTn>
      </p:par>
    </p:tnLst>
    <p:bldLst>
      <p:bldP spid="4" grpId="0"/>
      <p:bldP spid="4" grpId="1"/>
      <p:bldP spid="7" grpId="0"/>
      <p:bldP spid="7" grpId="1"/>
      <p:bldP spid="8" grpId="0"/>
      <p:bldP spid="8" grpId="1"/>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694690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〖写作提能〗access / accessible </a:t>
            </a:r>
            <a:endParaRPr lang="en-US" altLang="zh-CN" sz="2400" b="1">
              <a:latin typeface="微软雅黑" panose="020B0503020204020204" pitchFamily="34" charset="-122"/>
              <a:ea typeface="微软雅黑" panose="020B0503020204020204" pitchFamily="34" charset="-122"/>
            </a:endParaRPr>
          </a:p>
        </p:txBody>
      </p:sp>
      <p:sp>
        <p:nvSpPr>
          <p:cNvPr id="10" name="文本框 9"/>
          <p:cNvSpPr txBox="1"/>
          <p:nvPr>
            <p:custDataLst>
              <p:tags r:id="rId2"/>
            </p:custDataLst>
          </p:nvPr>
        </p:nvSpPr>
        <p:spPr>
          <a:xfrm>
            <a:off x="285115" y="873125"/>
            <a:ext cx="11580495" cy="5526405"/>
          </a:xfrm>
          <a:prstGeom prst="rect">
            <a:avLst/>
          </a:prstGeom>
          <a:noFill/>
        </p:spPr>
        <p:txBody>
          <a:bodyPr wrap="square" rtlCol="0" anchor="t">
            <a:spAutoFit/>
          </a:bodyPr>
          <a:p>
            <a:pPr fontAlgn="auto">
              <a:lnSpc>
                <a:spcPts val="3260"/>
              </a:lnSpc>
            </a:pPr>
            <a:r>
              <a:rPr lang="en-US" altLang="zh-CN" sz="2000">
                <a:sym typeface="微软雅黑" panose="020B0503020204020204" pitchFamily="34" charset="-122"/>
              </a:rPr>
              <a:t> </a:t>
            </a:r>
            <a:r>
              <a:rPr lang="en-US" altLang="zh-CN" sz="2000" b="1">
                <a:sym typeface="微软雅黑" panose="020B0503020204020204" pitchFamily="34" charset="-122"/>
              </a:rPr>
              <a:t> </a:t>
            </a:r>
            <a:r>
              <a:rPr lang="zh-CN" altLang="en-US" sz="2000" b="1">
                <a:sym typeface="微软雅黑" panose="020B0503020204020204" pitchFamily="34" charset="-122"/>
              </a:rPr>
              <a:t>读后续写（两种动作和神态描写，形成鲜明对比，反映作者与父亲矛盾冲突）：</a:t>
            </a:r>
            <a:endParaRPr lang="en-US" altLang="zh-CN" sz="2000">
              <a:sym typeface="微软雅黑" panose="020B0503020204020204" pitchFamily="34" charset="-122"/>
            </a:endParaRPr>
          </a:p>
          <a:p>
            <a:pPr fontAlgn="auto">
              <a:lnSpc>
                <a:spcPts val="3260"/>
              </a:lnSpc>
            </a:pPr>
            <a:r>
              <a:rPr lang="en-US" altLang="zh-CN" sz="2000">
                <a:sym typeface="微软雅黑" panose="020B0503020204020204" pitchFamily="34" charset="-122"/>
              </a:rPr>
              <a:t>   </a:t>
            </a:r>
            <a:r>
              <a:rPr lang="zh-CN" altLang="en-US" sz="2000" i="1">
                <a:sym typeface="微软雅黑" panose="020B0503020204020204" pitchFamily="34" charset="-122"/>
              </a:rPr>
              <a:t>当我把119美元的薪水带回家时，爸爸想和我谈谈。</a:t>
            </a:r>
            <a:r>
              <a:rPr lang="zh-CN" altLang="en-US" sz="2000">
                <a:sym typeface="微软雅黑" panose="020B0503020204020204" pitchFamily="34" charset="-122"/>
              </a:rPr>
              <a:t>知道他会谈论我的收入，我就</a:t>
            </a:r>
            <a:r>
              <a:rPr lang="zh-CN" altLang="en-US" sz="2000" b="1" u="sng">
                <a:solidFill>
                  <a:srgbClr val="07C1CC">
                    <a:lumMod val="50000"/>
                  </a:srgbClr>
                </a:solidFill>
                <a:sym typeface="微软雅黑" panose="020B0503020204020204" pitchFamily="34" charset="-122"/>
              </a:rPr>
              <a:t>拉长了脸</a:t>
            </a:r>
            <a:r>
              <a:rPr lang="zh-CN" altLang="en-US" sz="2000">
                <a:sym typeface="微软雅黑" panose="020B0503020204020204" pitchFamily="34" charset="-122"/>
              </a:rPr>
              <a:t>，打算从他身边走过，</a:t>
            </a:r>
            <a:r>
              <a:rPr lang="zh-CN" altLang="en-US" sz="2000" b="1" u="sng">
                <a:solidFill>
                  <a:srgbClr val="07C1CC">
                    <a:lumMod val="50000"/>
                  </a:srgbClr>
                </a:solidFill>
                <a:sym typeface="微软雅黑" panose="020B0503020204020204" pitchFamily="34" charset="-122"/>
              </a:rPr>
              <a:t>溜回</a:t>
            </a:r>
            <a:r>
              <a:rPr lang="zh-CN" altLang="en-US" sz="2000">
                <a:sym typeface="微软雅黑" panose="020B0503020204020204" pitchFamily="34" charset="-122"/>
              </a:rPr>
              <a:t>我的卧室。</a:t>
            </a:r>
            <a:r>
              <a:rPr lang="en-US" altLang="zh-CN" sz="2000">
                <a:sym typeface="微软雅黑" panose="020B0503020204020204" pitchFamily="34" charset="-122"/>
              </a:rPr>
              <a:t>“</a:t>
            </a:r>
            <a:r>
              <a:rPr lang="zh-CN" altLang="en-US" sz="2000">
                <a:sym typeface="微软雅黑" panose="020B0503020204020204" pitchFamily="34" charset="-122"/>
              </a:rPr>
              <a:t>来这里,儿子。</a:t>
            </a:r>
            <a:r>
              <a:rPr lang="en-US" altLang="zh-CN" sz="2000">
                <a:sym typeface="微软雅黑" panose="020B0503020204020204" pitchFamily="34" charset="-122"/>
              </a:rPr>
              <a:t>”</a:t>
            </a:r>
            <a:r>
              <a:rPr lang="zh-CN" altLang="en-US" sz="2000">
                <a:sym typeface="微软雅黑" panose="020B0503020204020204" pitchFamily="34" charset="-122"/>
              </a:rPr>
              <a:t>爸爸叫道，</a:t>
            </a:r>
            <a:r>
              <a:rPr lang="zh-CN" altLang="en-US" sz="2000" b="1" u="sng">
                <a:solidFill>
                  <a:srgbClr val="C00000"/>
                </a:solidFill>
                <a:sym typeface="微软雅黑" panose="020B0503020204020204" pitchFamily="34" charset="-122"/>
              </a:rPr>
              <a:t>脸上带着平易近人的表情</a:t>
            </a:r>
            <a:r>
              <a:rPr lang="zh-CN" altLang="en-US" sz="2000">
                <a:sym typeface="微软雅黑" panose="020B0503020204020204" pitchFamily="34" charset="-122"/>
              </a:rPr>
              <a:t>。我的</a:t>
            </a:r>
            <a:r>
              <a:rPr lang="zh-CN" altLang="en-US" sz="2000" b="1" u="sng">
                <a:solidFill>
                  <a:srgbClr val="07C1CC">
                    <a:lumMod val="50000"/>
                  </a:srgbClr>
                </a:solidFill>
                <a:sym typeface="微软雅黑" panose="020B0503020204020204" pitchFamily="34" charset="-122"/>
              </a:rPr>
              <a:t>心一沉</a:t>
            </a:r>
            <a:r>
              <a:rPr lang="zh-CN" altLang="en-US" sz="2000">
                <a:sym typeface="微软雅黑" panose="020B0503020204020204" pitchFamily="34" charset="-122"/>
              </a:rPr>
              <a:t>。我一直期待的一套梦幻般的新足球队服终于</a:t>
            </a:r>
            <a:r>
              <a:rPr lang="zh-CN" altLang="en-US" sz="2000" b="1" u="sng">
                <a:solidFill>
                  <a:srgbClr val="07C1CC">
                    <a:lumMod val="50000"/>
                  </a:srgbClr>
                </a:solidFill>
                <a:sym typeface="微软雅黑" panose="020B0503020204020204" pitchFamily="34" charset="-122"/>
              </a:rPr>
              <a:t>要让位于</a:t>
            </a:r>
            <a:r>
              <a:rPr lang="zh-CN" altLang="en-US" sz="2000">
                <a:sym typeface="微软雅黑" panose="020B0503020204020204" pitchFamily="34" charset="-122"/>
              </a:rPr>
              <a:t>家庭开支了。我</a:t>
            </a:r>
            <a:r>
              <a:rPr lang="zh-CN" altLang="en-US" sz="2000" b="1" u="sng">
                <a:solidFill>
                  <a:srgbClr val="07C1CC">
                    <a:lumMod val="50000"/>
                  </a:srgbClr>
                </a:solidFill>
                <a:sym typeface="微软雅黑" panose="020B0503020204020204" pitchFamily="34" charset="-122"/>
              </a:rPr>
              <a:t>不情愿地</a:t>
            </a:r>
            <a:r>
              <a:rPr lang="zh-CN" altLang="en-US" sz="2000">
                <a:sym typeface="微软雅黑" panose="020B0503020204020204" pitchFamily="34" charset="-122"/>
              </a:rPr>
              <a:t>向前</a:t>
            </a:r>
            <a:r>
              <a:rPr lang="zh-CN" altLang="en-US" sz="2000" b="1" u="sng">
                <a:solidFill>
                  <a:srgbClr val="07C1CC">
                    <a:lumMod val="50000"/>
                  </a:srgbClr>
                </a:solidFill>
                <a:sym typeface="微软雅黑" panose="020B0503020204020204" pitchFamily="34" charset="-122"/>
              </a:rPr>
              <a:t>挪了挪</a:t>
            </a:r>
            <a:r>
              <a:rPr lang="zh-CN" altLang="en-US" sz="2000">
                <a:sym typeface="微软雅黑" panose="020B0503020204020204" pitchFamily="34" charset="-122"/>
              </a:rPr>
              <a:t>，提交了薪水单。但是，爸爸把薪水还给我，</a:t>
            </a:r>
            <a:r>
              <a:rPr lang="zh-CN" altLang="en-US" sz="2000" b="1" u="sng">
                <a:solidFill>
                  <a:srgbClr val="C00000"/>
                </a:solidFill>
                <a:sym typeface="微软雅黑" panose="020B0503020204020204" pitchFamily="34" charset="-122"/>
              </a:rPr>
              <a:t>温柔地</a:t>
            </a:r>
            <a:r>
              <a:rPr lang="zh-CN" altLang="en-US" sz="2000">
                <a:sym typeface="微软雅黑" panose="020B0503020204020204" pitchFamily="34" charset="-122"/>
              </a:rPr>
              <a:t>说:“你长大了。”你完全有权决定如何处理这笔钱。(2021年6月高考 浙江卷读后续写“我的夏日薪水”)</a:t>
            </a:r>
            <a:endParaRPr lang="zh-CN" altLang="en-US" sz="2000"/>
          </a:p>
          <a:p>
            <a:pPr fontAlgn="auto">
              <a:lnSpc>
                <a:spcPts val="3260"/>
              </a:lnSpc>
            </a:pPr>
            <a:r>
              <a:rPr lang="en-US" altLang="zh-CN" sz="2000"/>
              <a:t>   </a:t>
            </a:r>
            <a:r>
              <a:rPr lang="zh-CN" altLang="en-US" sz="2000" i="1"/>
              <a:t>When I brought my paycheck home--it was $119--my dad wanted to talk to me.</a:t>
            </a:r>
            <a:r>
              <a:rPr lang="zh-CN" altLang="en-US" sz="2000"/>
              <a:t> Knowing that he would talk about my earnings, I </a:t>
            </a:r>
            <a:r>
              <a:rPr lang="en-US" altLang="zh-CN" sz="2000" u="sng"/>
              <a:t>                                   </a:t>
            </a:r>
            <a:r>
              <a:rPr lang="zh-CN" altLang="en-US" sz="2000"/>
              <a:t> and intended to simply walk past him and </a:t>
            </a:r>
            <a:r>
              <a:rPr lang="en-US" altLang="zh-CN" sz="2000" u="sng"/>
              <a:t>                     </a:t>
            </a:r>
            <a:r>
              <a:rPr lang="zh-CN" altLang="en-US" sz="2000"/>
              <a:t> to my bedroom. “Come here, son.” Dad exclaimed</a:t>
            </a:r>
            <a:r>
              <a:rPr lang="en-US" altLang="zh-CN" sz="2000">
                <a:solidFill>
                  <a:srgbClr val="07C1CC">
                    <a:lumMod val="50000"/>
                  </a:srgbClr>
                </a:solidFill>
              </a:rPr>
              <a:t>, </a:t>
            </a:r>
            <a:r>
              <a:rPr lang="en-US" altLang="zh-CN" sz="2000" u="sng">
                <a:solidFill>
                  <a:sysClr val="windowText" lastClr="000000"/>
                </a:solidFill>
              </a:rPr>
              <a:t>                                                               </a:t>
            </a:r>
            <a:r>
              <a:rPr lang="en-US" altLang="zh-CN" sz="2000">
                <a:solidFill>
                  <a:sysClr val="windowText" lastClr="000000"/>
                </a:solidFill>
              </a:rPr>
              <a:t>. </a:t>
            </a:r>
            <a:r>
              <a:rPr lang="zh-CN" altLang="en-US" sz="2000"/>
              <a:t>My heart</a:t>
            </a:r>
            <a:r>
              <a:rPr lang="en-US" altLang="zh-CN" sz="2000"/>
              <a:t> </a:t>
            </a:r>
            <a:r>
              <a:rPr lang="en-US" altLang="zh-CN" sz="2000" u="sng"/>
              <a:t>                  </a:t>
            </a:r>
            <a:r>
              <a:rPr lang="en-US" altLang="zh-CN" sz="2000"/>
              <a:t> </a:t>
            </a:r>
            <a:r>
              <a:rPr lang="zh-CN" altLang="en-US" sz="2000"/>
              <a:t>. What I had been looking forward to—a dreamy new football outfit would finally </a:t>
            </a:r>
            <a:r>
              <a:rPr lang="en-US" altLang="zh-CN" sz="2000" u="sng"/>
              <a:t>                           </a:t>
            </a:r>
            <a:r>
              <a:rPr lang="zh-CN" altLang="en-US" sz="2000"/>
              <a:t> family expenses. </a:t>
            </a:r>
            <a:r>
              <a:rPr lang="en-US" altLang="zh-CN" sz="2000" u="sng"/>
              <a:t>                        </a:t>
            </a:r>
            <a:r>
              <a:rPr lang="zh-CN" altLang="en-US" sz="2000"/>
              <a:t>, I  </a:t>
            </a:r>
            <a:r>
              <a:rPr lang="zh-CN" altLang="en-US" sz="2000" u="sng"/>
              <a:t> </a:t>
            </a:r>
            <a:r>
              <a:rPr lang="en-US" altLang="zh-CN" sz="2000" u="sng"/>
              <a:t>                             </a:t>
            </a:r>
            <a:r>
              <a:rPr lang="zh-CN" altLang="en-US" sz="2000"/>
              <a:t>and submitted the paycheck. However, Dad slid the paycheck back into my hand, saying </a:t>
            </a:r>
            <a:r>
              <a:rPr lang="zh-CN" altLang="en-US" sz="2000" u="sng"/>
              <a:t> </a:t>
            </a:r>
            <a:r>
              <a:rPr lang="en-US" altLang="zh-CN" sz="2000" u="sng"/>
              <a:t>                              </a:t>
            </a:r>
            <a:r>
              <a:rPr lang="zh-CN" altLang="en-US" sz="2000"/>
              <a:t>, “You’ve grown up. You have every right to decide what to do with the money.”</a:t>
            </a:r>
            <a:endParaRPr lang="zh-CN" altLang="en-US" sz="2000"/>
          </a:p>
        </p:txBody>
      </p:sp>
      <p:sp>
        <p:nvSpPr>
          <p:cNvPr id="11" name="文本框 10"/>
          <p:cNvSpPr txBox="1"/>
          <p:nvPr>
            <p:custDataLst>
              <p:tags r:id="rId3"/>
            </p:custDataLst>
          </p:nvPr>
        </p:nvSpPr>
        <p:spPr>
          <a:xfrm>
            <a:off x="2483485" y="3858260"/>
            <a:ext cx="2460625" cy="398780"/>
          </a:xfrm>
          <a:prstGeom prst="rect">
            <a:avLst/>
          </a:prstGeom>
          <a:noFill/>
        </p:spPr>
        <p:txBody>
          <a:bodyPr wrap="none" rtlCol="0" anchor="t">
            <a:spAutoFit/>
          </a:bodyPr>
          <a:p>
            <a:r>
              <a:rPr lang="zh-CN" altLang="en-US" sz="2000" b="1">
                <a:solidFill>
                  <a:srgbClr val="07C1CC">
                    <a:lumMod val="50000"/>
                  </a:srgbClr>
                </a:solidFill>
                <a:sym typeface="微软雅黑" panose="020B0503020204020204" pitchFamily="34" charset="-122"/>
              </a:rPr>
              <a:t>pulled a long face</a:t>
            </a:r>
            <a:endParaRPr lang="zh-CN" altLang="en-US" sz="2000" b="1">
              <a:solidFill>
                <a:srgbClr val="07C1CC">
                  <a:lumMod val="50000"/>
                </a:srgbClr>
              </a:solidFill>
              <a:sym typeface="微软雅黑" panose="020B0503020204020204" pitchFamily="34" charset="-122"/>
            </a:endParaRPr>
          </a:p>
        </p:txBody>
      </p:sp>
      <p:sp>
        <p:nvSpPr>
          <p:cNvPr id="13" name="文本框 12"/>
          <p:cNvSpPr txBox="1"/>
          <p:nvPr>
            <p:custDataLst>
              <p:tags r:id="rId4"/>
            </p:custDataLst>
          </p:nvPr>
        </p:nvSpPr>
        <p:spPr>
          <a:xfrm>
            <a:off x="8905875" y="3858260"/>
            <a:ext cx="1297305" cy="398780"/>
          </a:xfrm>
          <a:prstGeom prst="rect">
            <a:avLst/>
          </a:prstGeom>
          <a:noFill/>
        </p:spPr>
        <p:txBody>
          <a:bodyPr wrap="none" rtlCol="0" anchor="t">
            <a:spAutoFit/>
          </a:bodyPr>
          <a:p>
            <a:r>
              <a:rPr lang="zh-CN" altLang="en-US" sz="2000" b="1">
                <a:solidFill>
                  <a:srgbClr val="07C1CC">
                    <a:lumMod val="50000"/>
                  </a:srgbClr>
                </a:solidFill>
                <a:sym typeface="微软雅黑" panose="020B0503020204020204" pitchFamily="34" charset="-122"/>
              </a:rPr>
              <a:t>slip back</a:t>
            </a:r>
            <a:endParaRPr lang="zh-CN" altLang="en-US" sz="2000" b="1">
              <a:solidFill>
                <a:srgbClr val="07C1CC">
                  <a:lumMod val="50000"/>
                </a:srgbClr>
              </a:solidFill>
              <a:sym typeface="微软雅黑" panose="020B0503020204020204" pitchFamily="34" charset="-122"/>
            </a:endParaRPr>
          </a:p>
        </p:txBody>
      </p:sp>
      <p:sp>
        <p:nvSpPr>
          <p:cNvPr id="15" name="文本框 14"/>
          <p:cNvSpPr txBox="1"/>
          <p:nvPr>
            <p:custDataLst>
              <p:tags r:id="rId5"/>
            </p:custDataLst>
          </p:nvPr>
        </p:nvSpPr>
        <p:spPr>
          <a:xfrm>
            <a:off x="5305425" y="4220845"/>
            <a:ext cx="3708400" cy="398780"/>
          </a:xfrm>
          <a:prstGeom prst="rect">
            <a:avLst/>
          </a:prstGeom>
          <a:noFill/>
        </p:spPr>
        <p:txBody>
          <a:bodyPr wrap="none" rtlCol="0" anchor="t">
            <a:spAutoFit/>
          </a:bodyPr>
          <a:p>
            <a:pPr algn="l"/>
            <a:r>
              <a:rPr lang="zh-CN" altLang="en-US" sz="2000" b="1">
                <a:solidFill>
                  <a:srgbClr val="C00000"/>
                </a:solidFill>
                <a:sym typeface="微软雅黑" panose="020B0503020204020204" pitchFamily="34" charset="-122"/>
              </a:rPr>
              <a:t>wearing an</a:t>
            </a:r>
            <a:r>
              <a:rPr lang="en-US" altLang="zh-CN" sz="2000" b="1">
                <a:solidFill>
                  <a:srgbClr val="C00000"/>
                </a:solidFill>
                <a:sym typeface="微软雅黑" panose="020B0503020204020204" pitchFamily="34" charset="-122"/>
              </a:rPr>
              <a:t> accessible expression</a:t>
            </a:r>
            <a:r>
              <a:rPr lang="zh-CN" altLang="en-US" sz="2000" b="1">
                <a:solidFill>
                  <a:srgbClr val="C00000"/>
                </a:solidFill>
                <a:sym typeface="微软雅黑" panose="020B0503020204020204" pitchFamily="34" charset="-122"/>
              </a:rPr>
              <a:t> </a:t>
            </a:r>
            <a:endParaRPr lang="zh-CN" altLang="en-US" sz="2000" b="1">
              <a:solidFill>
                <a:srgbClr val="C00000"/>
              </a:solidFill>
              <a:sym typeface="微软雅黑" panose="020B0503020204020204" pitchFamily="34" charset="-122"/>
            </a:endParaRPr>
          </a:p>
        </p:txBody>
      </p:sp>
      <p:sp>
        <p:nvSpPr>
          <p:cNvPr id="16" name="文本框 15"/>
          <p:cNvSpPr txBox="1"/>
          <p:nvPr>
            <p:custDataLst>
              <p:tags r:id="rId6"/>
            </p:custDataLst>
          </p:nvPr>
        </p:nvSpPr>
        <p:spPr>
          <a:xfrm>
            <a:off x="10201910" y="4293235"/>
            <a:ext cx="845820" cy="398780"/>
          </a:xfrm>
          <a:prstGeom prst="rect">
            <a:avLst/>
          </a:prstGeom>
          <a:noFill/>
        </p:spPr>
        <p:txBody>
          <a:bodyPr wrap="none" rtlCol="0" anchor="t">
            <a:spAutoFit/>
          </a:bodyPr>
          <a:p>
            <a:r>
              <a:rPr lang="zh-CN" altLang="en-US" sz="2000" b="1">
                <a:solidFill>
                  <a:srgbClr val="07C1CC">
                    <a:lumMod val="50000"/>
                  </a:srgbClr>
                </a:solidFill>
                <a:sym typeface="微软雅黑" panose="020B0503020204020204" pitchFamily="34" charset="-122"/>
              </a:rPr>
              <a:t> sank</a:t>
            </a:r>
            <a:endParaRPr lang="zh-CN" altLang="en-US" sz="2000" b="1">
              <a:solidFill>
                <a:srgbClr val="07C1CC">
                  <a:lumMod val="50000"/>
                </a:srgbClr>
              </a:solidFill>
              <a:sym typeface="微软雅黑" panose="020B0503020204020204" pitchFamily="34" charset="-122"/>
            </a:endParaRPr>
          </a:p>
        </p:txBody>
      </p:sp>
      <p:sp>
        <p:nvSpPr>
          <p:cNvPr id="17" name="文本框 16"/>
          <p:cNvSpPr txBox="1"/>
          <p:nvPr>
            <p:custDataLst>
              <p:tags r:id="rId7"/>
            </p:custDataLst>
          </p:nvPr>
        </p:nvSpPr>
        <p:spPr>
          <a:xfrm>
            <a:off x="8689975" y="4671060"/>
            <a:ext cx="1649730" cy="398780"/>
          </a:xfrm>
          <a:prstGeom prst="rect">
            <a:avLst/>
          </a:prstGeom>
          <a:noFill/>
        </p:spPr>
        <p:txBody>
          <a:bodyPr wrap="none" rtlCol="0" anchor="t">
            <a:spAutoFit/>
          </a:bodyPr>
          <a:p>
            <a:r>
              <a:rPr lang="zh-CN" altLang="en-US" sz="2000" b="1">
                <a:solidFill>
                  <a:srgbClr val="07C1CC">
                    <a:lumMod val="50000"/>
                  </a:srgbClr>
                </a:solidFill>
                <a:sym typeface="微软雅黑" panose="020B0503020204020204" pitchFamily="34" charset="-122"/>
              </a:rPr>
              <a:t>give way to</a:t>
            </a:r>
            <a:endParaRPr lang="zh-CN" altLang="en-US" sz="2000" b="1">
              <a:solidFill>
                <a:srgbClr val="07C1CC">
                  <a:lumMod val="50000"/>
                </a:srgbClr>
              </a:solidFill>
              <a:sym typeface="微软雅黑" panose="020B0503020204020204" pitchFamily="34" charset="-122"/>
            </a:endParaRPr>
          </a:p>
        </p:txBody>
      </p:sp>
      <p:sp>
        <p:nvSpPr>
          <p:cNvPr id="19" name="文本框 18"/>
          <p:cNvSpPr txBox="1"/>
          <p:nvPr>
            <p:custDataLst>
              <p:tags r:id="rId8"/>
            </p:custDataLst>
          </p:nvPr>
        </p:nvSpPr>
        <p:spPr>
          <a:xfrm>
            <a:off x="1344930" y="5085080"/>
            <a:ext cx="1614805" cy="398780"/>
          </a:xfrm>
          <a:prstGeom prst="rect">
            <a:avLst/>
          </a:prstGeom>
          <a:noFill/>
        </p:spPr>
        <p:txBody>
          <a:bodyPr wrap="none" rtlCol="0" anchor="t">
            <a:spAutoFit/>
          </a:bodyPr>
          <a:p>
            <a:r>
              <a:rPr lang="zh-CN" altLang="en-US" sz="2000" b="1">
                <a:solidFill>
                  <a:srgbClr val="07C1CC">
                    <a:lumMod val="50000"/>
                  </a:srgbClr>
                </a:solidFill>
                <a:sym typeface="微软雅黑" panose="020B0503020204020204" pitchFamily="34" charset="-122"/>
              </a:rPr>
              <a:t>Reluctantly</a:t>
            </a:r>
            <a:endParaRPr lang="zh-CN" altLang="en-US" sz="2000" b="1">
              <a:solidFill>
                <a:srgbClr val="07C1CC">
                  <a:lumMod val="50000"/>
                </a:srgbClr>
              </a:solidFill>
              <a:sym typeface="微软雅黑" panose="020B0503020204020204" pitchFamily="34" charset="-122"/>
            </a:endParaRPr>
          </a:p>
        </p:txBody>
      </p:sp>
      <p:sp>
        <p:nvSpPr>
          <p:cNvPr id="20" name="文本框 19"/>
          <p:cNvSpPr txBox="1"/>
          <p:nvPr>
            <p:custDataLst>
              <p:tags r:id="rId9"/>
            </p:custDataLst>
          </p:nvPr>
        </p:nvSpPr>
        <p:spPr>
          <a:xfrm>
            <a:off x="3073400" y="5085080"/>
            <a:ext cx="2136140" cy="398780"/>
          </a:xfrm>
          <a:prstGeom prst="rect">
            <a:avLst/>
          </a:prstGeom>
          <a:noFill/>
        </p:spPr>
        <p:txBody>
          <a:bodyPr wrap="none" rtlCol="0" anchor="t">
            <a:spAutoFit/>
          </a:bodyPr>
          <a:p>
            <a:r>
              <a:rPr lang="zh-CN" altLang="en-US" sz="2000" b="1">
                <a:solidFill>
                  <a:srgbClr val="07C1CC">
                    <a:lumMod val="50000"/>
                  </a:srgbClr>
                </a:solidFill>
                <a:sym typeface="微软雅黑" panose="020B0503020204020204" pitchFamily="34" charset="-122"/>
              </a:rPr>
              <a:t>inched forward</a:t>
            </a:r>
            <a:endParaRPr lang="zh-CN" altLang="en-US" sz="2000" b="1">
              <a:solidFill>
                <a:srgbClr val="07C1CC">
                  <a:lumMod val="50000"/>
                </a:srgbClr>
              </a:solidFill>
              <a:sym typeface="微软雅黑" panose="020B0503020204020204" pitchFamily="34" charset="-122"/>
            </a:endParaRPr>
          </a:p>
        </p:txBody>
      </p:sp>
      <p:sp>
        <p:nvSpPr>
          <p:cNvPr id="21" name="文本框 20"/>
          <p:cNvSpPr txBox="1"/>
          <p:nvPr>
            <p:custDataLst>
              <p:tags r:id="rId10"/>
            </p:custDataLst>
          </p:nvPr>
        </p:nvSpPr>
        <p:spPr>
          <a:xfrm>
            <a:off x="2496820" y="5445125"/>
            <a:ext cx="2301875" cy="398780"/>
          </a:xfrm>
          <a:prstGeom prst="rect">
            <a:avLst/>
          </a:prstGeom>
          <a:noFill/>
        </p:spPr>
        <p:txBody>
          <a:bodyPr wrap="none" rtlCol="0" anchor="t">
            <a:spAutoFit/>
          </a:bodyPr>
          <a:p>
            <a:r>
              <a:rPr lang="zh-CN" altLang="en-US" sz="2000" b="1">
                <a:solidFill>
                  <a:srgbClr val="C00000"/>
                </a:solidFill>
                <a:sym typeface="微软雅黑" panose="020B0503020204020204" pitchFamily="34" charset="-122"/>
              </a:rPr>
              <a:t>in a tender voice</a:t>
            </a:r>
            <a:endParaRPr lang="zh-CN" altLang="en-US" sz="2000" b="1">
              <a:solidFill>
                <a:srgbClr val="C00000"/>
              </a:solidFill>
              <a:sym typeface="微软雅黑" panose="020B0503020204020204" pitchFamily="34" charset="-122"/>
            </a:endParaRPr>
          </a:p>
        </p:txBody>
      </p:sp>
      <p:pic>
        <p:nvPicPr>
          <p:cNvPr id="7" name="图片 6"/>
          <p:cNvPicPr>
            <a:picLocks noChangeAspect="1"/>
          </p:cNvPicPr>
          <p:nvPr>
            <p:custDataLst>
              <p:tags r:id="rId11"/>
            </p:custDataLst>
          </p:nvPr>
        </p:nvPicPr>
        <p:blipFill>
          <a:blip r:embed="rId1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
                                        </p:tgtEl>
                                        <p:attrNameLst>
                                          <p:attrName>style.visibility</p:attrName>
                                        </p:attrNameLst>
                                      </p:cBhvr>
                                      <p:to>
                                        <p:strVal val="visible"/>
                                      </p:to>
                                    </p:set>
                                    <p:anim calcmode="discrete" valueType="clr">
                                      <p:cBhvr override="childStyle">
                                        <p:cTn id="1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
                                        </p:tgtEl>
                                        <p:attrNameLst>
                                          <p:attrName>fillcolor</p:attrName>
                                        </p:attrNameLst>
                                      </p:cBhvr>
                                      <p:tavLst>
                                        <p:tav tm="0">
                                          <p:val>
                                            <p:clrVal>
                                              <a:schemeClr val="accent2"/>
                                            </p:clrVal>
                                          </p:val>
                                        </p:tav>
                                        <p:tav tm="50000">
                                          <p:val>
                                            <p:clrVal>
                                              <a:schemeClr val="hlink"/>
                                            </p:clrVal>
                                          </p:val>
                                        </p:tav>
                                      </p:tavLst>
                                    </p:anim>
                                    <p:set>
                                      <p:cBhvr>
                                        <p:cTn id="14" dur="80"/>
                                        <p:tgtEl>
                                          <p:spTgt spid="1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3"/>
                                        </p:tgtEl>
                                        <p:attrNameLst>
                                          <p:attrName>style.visibility</p:attrName>
                                        </p:attrNameLst>
                                      </p:cBhvr>
                                      <p:to>
                                        <p:strVal val="visible"/>
                                      </p:to>
                                    </p:set>
                                    <p:anim calcmode="discrete" valueType="clr">
                                      <p:cBhvr override="childStyle">
                                        <p:cTn id="19"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3"/>
                                        </p:tgtEl>
                                        <p:attrNameLst>
                                          <p:attrName>fillcolor</p:attrName>
                                        </p:attrNameLst>
                                      </p:cBhvr>
                                      <p:tavLst>
                                        <p:tav tm="0">
                                          <p:val>
                                            <p:clrVal>
                                              <a:schemeClr val="accent2"/>
                                            </p:clrVal>
                                          </p:val>
                                        </p:tav>
                                        <p:tav tm="50000">
                                          <p:val>
                                            <p:clrVal>
                                              <a:schemeClr val="hlink"/>
                                            </p:clrVal>
                                          </p:val>
                                        </p:tav>
                                      </p:tavLst>
                                    </p:anim>
                                    <p:set>
                                      <p:cBhvr>
                                        <p:cTn id="21" dur="80"/>
                                        <p:tgtEl>
                                          <p:spTgt spid="13"/>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5"/>
                                        </p:tgtEl>
                                        <p:attrNameLst>
                                          <p:attrName>style.visibility</p:attrName>
                                        </p:attrNameLst>
                                      </p:cBhvr>
                                      <p:to>
                                        <p:strVal val="visible"/>
                                      </p:to>
                                    </p:set>
                                    <p:anim calcmode="discrete" valueType="clr">
                                      <p:cBhvr override="childStyle">
                                        <p:cTn id="26"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5"/>
                                        </p:tgtEl>
                                        <p:attrNameLst>
                                          <p:attrName>fillcolor</p:attrName>
                                        </p:attrNameLst>
                                      </p:cBhvr>
                                      <p:tavLst>
                                        <p:tav tm="0">
                                          <p:val>
                                            <p:clrVal>
                                              <a:schemeClr val="accent2"/>
                                            </p:clrVal>
                                          </p:val>
                                        </p:tav>
                                        <p:tav tm="50000">
                                          <p:val>
                                            <p:clrVal>
                                              <a:schemeClr val="hlink"/>
                                            </p:clrVal>
                                          </p:val>
                                        </p:tav>
                                      </p:tavLst>
                                    </p:anim>
                                    <p:set>
                                      <p:cBhvr>
                                        <p:cTn id="28" dur="80"/>
                                        <p:tgtEl>
                                          <p:spTgt spid="15"/>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6"/>
                                        </p:tgtEl>
                                        <p:attrNameLst>
                                          <p:attrName>style.visibility</p:attrName>
                                        </p:attrNameLst>
                                      </p:cBhvr>
                                      <p:to>
                                        <p:strVal val="visible"/>
                                      </p:to>
                                    </p:set>
                                    <p:anim calcmode="discrete" valueType="clr">
                                      <p:cBhvr override="childStyle">
                                        <p:cTn id="33"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6"/>
                                        </p:tgtEl>
                                        <p:attrNameLst>
                                          <p:attrName>fillcolor</p:attrName>
                                        </p:attrNameLst>
                                      </p:cBhvr>
                                      <p:tavLst>
                                        <p:tav tm="0">
                                          <p:val>
                                            <p:clrVal>
                                              <a:schemeClr val="accent2"/>
                                            </p:clrVal>
                                          </p:val>
                                        </p:tav>
                                        <p:tav tm="50000">
                                          <p:val>
                                            <p:clrVal>
                                              <a:schemeClr val="hlink"/>
                                            </p:clrVal>
                                          </p:val>
                                        </p:tav>
                                      </p:tavLst>
                                    </p:anim>
                                    <p:set>
                                      <p:cBhvr>
                                        <p:cTn id="35" dur="80"/>
                                        <p:tgtEl>
                                          <p:spTgt spid="16"/>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7"/>
                                        </p:tgtEl>
                                        <p:attrNameLst>
                                          <p:attrName>style.visibility</p:attrName>
                                        </p:attrNameLst>
                                      </p:cBhvr>
                                      <p:to>
                                        <p:strVal val="visible"/>
                                      </p:to>
                                    </p:set>
                                    <p:anim calcmode="discrete" valueType="clr">
                                      <p:cBhvr override="childStyle">
                                        <p:cTn id="40"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7"/>
                                        </p:tgtEl>
                                        <p:attrNameLst>
                                          <p:attrName>fillcolor</p:attrName>
                                        </p:attrNameLst>
                                      </p:cBhvr>
                                      <p:tavLst>
                                        <p:tav tm="0">
                                          <p:val>
                                            <p:clrVal>
                                              <a:schemeClr val="accent2"/>
                                            </p:clrVal>
                                          </p:val>
                                        </p:tav>
                                        <p:tav tm="50000">
                                          <p:val>
                                            <p:clrVal>
                                              <a:schemeClr val="hlink"/>
                                            </p:clrVal>
                                          </p:val>
                                        </p:tav>
                                      </p:tavLst>
                                    </p:anim>
                                    <p:set>
                                      <p:cBhvr>
                                        <p:cTn id="42" dur="80"/>
                                        <p:tgtEl>
                                          <p:spTgt spid="17"/>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19"/>
                                        </p:tgtEl>
                                        <p:attrNameLst>
                                          <p:attrName>style.visibility</p:attrName>
                                        </p:attrNameLst>
                                      </p:cBhvr>
                                      <p:to>
                                        <p:strVal val="visible"/>
                                      </p:to>
                                    </p:set>
                                    <p:anim calcmode="discrete" valueType="clr">
                                      <p:cBhvr override="childStyle">
                                        <p:cTn id="4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9"/>
                                        </p:tgtEl>
                                        <p:attrNameLst>
                                          <p:attrName>fillcolor</p:attrName>
                                        </p:attrNameLst>
                                      </p:cBhvr>
                                      <p:tavLst>
                                        <p:tav tm="0">
                                          <p:val>
                                            <p:clrVal>
                                              <a:schemeClr val="accent2"/>
                                            </p:clrVal>
                                          </p:val>
                                        </p:tav>
                                        <p:tav tm="50000">
                                          <p:val>
                                            <p:clrVal>
                                              <a:schemeClr val="hlink"/>
                                            </p:clrVal>
                                          </p:val>
                                        </p:tav>
                                      </p:tavLst>
                                    </p:anim>
                                    <p:set>
                                      <p:cBhvr>
                                        <p:cTn id="49" dur="80"/>
                                        <p:tgtEl>
                                          <p:spTgt spid="19"/>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20"/>
                                        </p:tgtEl>
                                        <p:attrNameLst>
                                          <p:attrName>style.visibility</p:attrName>
                                        </p:attrNameLst>
                                      </p:cBhvr>
                                      <p:to>
                                        <p:strVal val="visible"/>
                                      </p:to>
                                    </p:set>
                                    <p:anim calcmode="discrete" valueType="clr">
                                      <p:cBhvr override="childStyle">
                                        <p:cTn id="54"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20"/>
                                        </p:tgtEl>
                                        <p:attrNameLst>
                                          <p:attrName>fillcolor</p:attrName>
                                        </p:attrNameLst>
                                      </p:cBhvr>
                                      <p:tavLst>
                                        <p:tav tm="0">
                                          <p:val>
                                            <p:clrVal>
                                              <a:schemeClr val="accent2"/>
                                            </p:clrVal>
                                          </p:val>
                                        </p:tav>
                                        <p:tav tm="50000">
                                          <p:val>
                                            <p:clrVal>
                                              <a:schemeClr val="hlink"/>
                                            </p:clrVal>
                                          </p:val>
                                        </p:tav>
                                      </p:tavLst>
                                    </p:anim>
                                    <p:set>
                                      <p:cBhvr>
                                        <p:cTn id="56" dur="80"/>
                                        <p:tgtEl>
                                          <p:spTgt spid="20"/>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7" presetClass="entr" presetSubtype="0" fill="hold" grpId="0" nodeType="clickEffect">
                                  <p:stCondLst>
                                    <p:cond delay="0"/>
                                  </p:stCondLst>
                                  <p:iterate type="lt">
                                    <p:tmPct val="50000"/>
                                  </p:iterate>
                                  <p:childTnLst>
                                    <p:set>
                                      <p:cBhvr>
                                        <p:cTn id="60" dur="1" fill="hold">
                                          <p:stCondLst>
                                            <p:cond delay="0"/>
                                          </p:stCondLst>
                                        </p:cTn>
                                        <p:tgtEl>
                                          <p:spTgt spid="21"/>
                                        </p:tgtEl>
                                        <p:attrNameLst>
                                          <p:attrName>style.visibility</p:attrName>
                                        </p:attrNameLst>
                                      </p:cBhvr>
                                      <p:to>
                                        <p:strVal val="visible"/>
                                      </p:to>
                                    </p:set>
                                    <p:anim calcmode="discrete" valueType="clr">
                                      <p:cBhvr override="childStyle">
                                        <p:cTn id="61"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21"/>
                                        </p:tgtEl>
                                        <p:attrNameLst>
                                          <p:attrName>fillcolor</p:attrName>
                                        </p:attrNameLst>
                                      </p:cBhvr>
                                      <p:tavLst>
                                        <p:tav tm="0">
                                          <p:val>
                                            <p:clrVal>
                                              <a:schemeClr val="accent2"/>
                                            </p:clrVal>
                                          </p:val>
                                        </p:tav>
                                        <p:tav tm="50000">
                                          <p:val>
                                            <p:clrVal>
                                              <a:schemeClr val="hlink"/>
                                            </p:clrVal>
                                          </p:val>
                                        </p:tav>
                                      </p:tavLst>
                                    </p:anim>
                                    <p:set>
                                      <p:cBhvr>
                                        <p:cTn id="63" dur="80"/>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5" grpId="0"/>
      <p:bldP spid="15" grpId="1"/>
      <p:bldP spid="16" grpId="0"/>
      <p:bldP spid="16" grpId="1"/>
      <p:bldP spid="17" grpId="0"/>
      <p:bldP spid="17" grpId="1"/>
      <p:bldP spid="19" grpId="0"/>
      <p:bldP spid="19" grpId="1"/>
      <p:bldP spid="20" grpId="0"/>
      <p:bldP spid="20" grpId="1"/>
      <p:bldP spid="21" grpId="0"/>
      <p:bldP spid="2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38327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cha</a:t>
            </a:r>
            <a:r>
              <a:rPr lang="en-US" altLang="zh-CN" sz="2400" b="1">
                <a:solidFill>
                  <a:srgbClr val="C00000"/>
                </a:solidFill>
                <a:latin typeface="微软雅黑" panose="020B0503020204020204" pitchFamily="34" charset="-122"/>
                <a:ea typeface="微软雅黑" panose="020B0503020204020204" pitchFamily="34" charset="-122"/>
              </a:rPr>
              <a:t>ri</a:t>
            </a:r>
            <a:r>
              <a:rPr lang="en-US" altLang="zh-CN" sz="2400" b="1">
                <a:latin typeface="微软雅黑" panose="020B0503020204020204" pitchFamily="34" charset="-122"/>
                <a:ea typeface="微软雅黑" panose="020B0503020204020204" pitchFamily="34" charset="-122"/>
              </a:rPr>
              <a:t>ty/ˈtʃæ</a:t>
            </a:r>
            <a:r>
              <a:rPr lang="en-US" altLang="zh-CN" sz="2400" b="1">
                <a:solidFill>
                  <a:srgbClr val="C00000"/>
                </a:solidFill>
                <a:latin typeface="微软雅黑" panose="020B0503020204020204" pitchFamily="34" charset="-122"/>
                <a:ea typeface="微软雅黑" panose="020B0503020204020204" pitchFamily="34" charset="-122"/>
              </a:rPr>
              <a:t>rə</a:t>
            </a:r>
            <a:r>
              <a:rPr lang="en-US" altLang="zh-CN" sz="2400" b="1">
                <a:latin typeface="微软雅黑" panose="020B0503020204020204" pitchFamily="34" charset="-122"/>
                <a:ea typeface="微软雅黑" panose="020B0503020204020204" pitchFamily="34" charset="-122"/>
              </a:rPr>
              <a:t>ti/	n.慈善;慈善机构(或组织)</a:t>
            </a:r>
            <a:endParaRPr lang="en-US" altLang="zh-CN" sz="2400" b="1">
              <a:latin typeface="微软雅黑" panose="020B0503020204020204" pitchFamily="34" charset="-122"/>
              <a:ea typeface="微软雅黑" panose="020B0503020204020204" pitchFamily="34" charset="-122"/>
            </a:endParaRPr>
          </a:p>
        </p:txBody>
      </p:sp>
      <p:pic>
        <p:nvPicPr>
          <p:cNvPr id="119" name="图片 118"/>
          <p:cNvPicPr/>
          <p:nvPr/>
        </p:nvPicPr>
        <p:blipFill>
          <a:blip r:embed="rId2"/>
          <a:srcRect b="8527"/>
          <a:stretch>
            <a:fillRect/>
          </a:stretch>
        </p:blipFill>
        <p:spPr>
          <a:xfrm>
            <a:off x="9097645" y="1700530"/>
            <a:ext cx="2988310" cy="2622550"/>
          </a:xfrm>
          <a:prstGeom prst="rect">
            <a:avLst/>
          </a:prstGeom>
          <a:noFill/>
          <a:ln w="9525">
            <a:noFill/>
          </a:ln>
        </p:spPr>
      </p:pic>
      <p:pic>
        <p:nvPicPr>
          <p:cNvPr id="7" name="图片 6"/>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90830" y="764540"/>
            <a:ext cx="11574145" cy="983615"/>
          </a:xfrm>
          <a:prstGeom prst="rect">
            <a:avLst/>
          </a:prstGeom>
          <a:noFill/>
        </p:spPr>
        <p:txBody>
          <a:bodyPr wrap="square" rtlCol="0" anchor="t">
            <a:spAutoFit/>
          </a:bodyPr>
          <a:p>
            <a:pPr algn="l">
              <a:lnSpc>
                <a:spcPts val="3480"/>
              </a:lnSpc>
              <a:buFont typeface="Arial" panose="020B0604020202020204" pitchFamily="34" charset="0"/>
            </a:pPr>
            <a:r>
              <a:rPr lang="en-US" altLang="zh-CN" sz="2400">
                <a:sym typeface="+mn-ea"/>
              </a:rPr>
              <a:t>1. </a:t>
            </a:r>
            <a:r>
              <a:rPr lang="zh-CN" altLang="en-US" sz="2400">
                <a:sym typeface="+mn-ea"/>
              </a:rPr>
              <a:t>她的下一个目标是创建</a:t>
            </a:r>
            <a:r>
              <a:rPr lang="zh-CN" altLang="en-US" sz="2400">
                <a:solidFill>
                  <a:srgbClr val="0070C0"/>
                </a:solidFill>
                <a:sym typeface="+mn-ea"/>
              </a:rPr>
              <a:t>一个慈善网站</a:t>
            </a:r>
            <a:r>
              <a:rPr lang="zh-CN" altLang="en-US" sz="2400">
                <a:sym typeface="+mn-ea"/>
              </a:rPr>
              <a:t>，为贫穷国家的儿童募捐。</a:t>
            </a:r>
            <a:endParaRPr lang="zh-CN" altLang="en-US" sz="2400">
              <a:sym typeface="+mn-ea"/>
            </a:endParaRPr>
          </a:p>
          <a:p>
            <a:pPr marL="342900" indent="-342900" algn="l">
              <a:lnSpc>
                <a:spcPts val="3480"/>
              </a:lnSpc>
              <a:buFont typeface="Arial" panose="020B0604020202020204" pitchFamily="34" charset="0"/>
              <a:buChar char="•"/>
            </a:pPr>
            <a:r>
              <a:rPr lang="zh-CN" altLang="en-US" sz="2400">
                <a:sym typeface="+mn-ea"/>
              </a:rPr>
              <a:t>Her next goal is to </a:t>
            </a:r>
            <a:r>
              <a:rPr lang="zh-CN" altLang="en-US" sz="2400" b="1" u="sng">
                <a:solidFill>
                  <a:srgbClr val="0070C0"/>
                </a:solidFill>
                <a:sym typeface="+mn-ea"/>
              </a:rPr>
              <a:t>start a charity website</a:t>
            </a:r>
            <a:r>
              <a:rPr lang="zh-CN" altLang="en-US" sz="2400">
                <a:sym typeface="+mn-ea"/>
              </a:rPr>
              <a:t> to raise money for children in poor countries．</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400">
              <a:sym typeface="+mn-ea"/>
            </a:endParaRPr>
          </a:p>
        </p:txBody>
      </p:sp>
      <p:sp>
        <p:nvSpPr>
          <p:cNvPr id="4" name="文本框 3"/>
          <p:cNvSpPr txBox="1"/>
          <p:nvPr/>
        </p:nvSpPr>
        <p:spPr>
          <a:xfrm>
            <a:off x="264795" y="1748155"/>
            <a:ext cx="8832215" cy="2676525"/>
          </a:xfrm>
          <a:prstGeom prst="rect">
            <a:avLst/>
          </a:prstGeom>
          <a:noFill/>
        </p:spPr>
        <p:txBody>
          <a:bodyPr wrap="square" rtlCol="0" anchor="t">
            <a:spAutoFit/>
          </a:bodyPr>
          <a:p>
            <a:r>
              <a:rPr lang="en-US" altLang="zh-CN" sz="2400"/>
              <a:t>2. </a:t>
            </a:r>
            <a:r>
              <a:rPr lang="zh-CN" altLang="en-US" sz="2400"/>
              <a:t>站在凛冽的寒风中，密密麻麻的雪花飘飘，只见他忙着热情地问候，说着“谢谢!”圣诞快乐!对着</a:t>
            </a:r>
            <a:r>
              <a:rPr lang="zh-CN" altLang="en-US" sz="2400">
                <a:solidFill>
                  <a:srgbClr val="0070C0"/>
                </a:solidFill>
              </a:rPr>
              <a:t>往慈善箱里扔钱的行人</a:t>
            </a:r>
            <a:r>
              <a:rPr lang="zh-CN" altLang="en-US" sz="2400"/>
              <a:t>，脸上洋溢着幸福。</a:t>
            </a:r>
            <a:endParaRPr lang="zh-CN" altLang="en-US" sz="2400"/>
          </a:p>
          <a:p>
            <a:pPr marL="342900" indent="-342900">
              <a:buFont typeface="Arial" panose="020B0604020202020204" pitchFamily="34" charset="0"/>
              <a:buChar char="•"/>
            </a:pPr>
            <a:r>
              <a:rPr lang="zh-CN" altLang="en-US" sz="2400"/>
              <a:t>Standing in the hard blowing wind and fluttering dense snowflakes, he was seen busy warmly greeting and saying “Thank you! Merry Christmas!” to the pedestrians </a:t>
            </a:r>
            <a:r>
              <a:rPr lang="zh-CN" altLang="en-US" sz="2400" b="1" u="sng">
                <a:solidFill>
                  <a:srgbClr val="0070C0"/>
                </a:solidFill>
              </a:rPr>
              <a:t>dropping money in the charity box</a:t>
            </a:r>
            <a:r>
              <a:rPr lang="zh-CN" altLang="en-US" sz="2400"/>
              <a:t>, a face brimming with happiness</a:t>
            </a:r>
            <a:r>
              <a:rPr lang="zh-CN" altLang="en-US" sz="2400" baseline="-25000"/>
              <a:t>独立主格结构</a:t>
            </a:r>
            <a:r>
              <a:rPr lang="zh-CN" altLang="en-US" sz="2400"/>
              <a:t>. </a:t>
            </a:r>
            <a:endParaRPr lang="zh-CN" altLang="en-US" sz="2400"/>
          </a:p>
        </p:txBody>
      </p:sp>
      <p:sp>
        <p:nvSpPr>
          <p:cNvPr id="9" name="文本框 8"/>
          <p:cNvSpPr txBox="1"/>
          <p:nvPr/>
        </p:nvSpPr>
        <p:spPr>
          <a:xfrm>
            <a:off x="336550" y="4509135"/>
            <a:ext cx="11640820" cy="2306955"/>
          </a:xfrm>
          <a:prstGeom prst="rect">
            <a:avLst/>
          </a:prstGeom>
          <a:noFill/>
        </p:spPr>
        <p:txBody>
          <a:bodyPr wrap="square" rtlCol="0" anchor="t">
            <a:spAutoFit/>
          </a:bodyPr>
          <a:p>
            <a:r>
              <a:rPr lang="en-US" altLang="zh-CN" sz="2400">
                <a:sym typeface="+mn-ea"/>
              </a:rPr>
              <a:t>3. </a:t>
            </a:r>
            <a:r>
              <a:rPr lang="zh-CN" altLang="en-US" sz="2400">
                <a:sym typeface="+mn-ea"/>
              </a:rPr>
              <a:t>一旦被录取，你将有机会体验各种活动，包括慈善义卖、参观养老院、为社区做清洁和一些环保活动，这些活动通常在周末和节假日进行。</a:t>
            </a:r>
            <a:endParaRPr lang="zh-CN" altLang="en-US" sz="2400"/>
          </a:p>
          <a:p>
            <a:pPr marL="342900" indent="-342900">
              <a:buFont typeface="Arial" panose="020B0604020202020204" pitchFamily="34" charset="0"/>
              <a:buChar char="•"/>
            </a:pPr>
            <a:r>
              <a:rPr lang="zh-CN" altLang="en-US" sz="2400">
                <a:sym typeface="+mn-ea"/>
              </a:rPr>
              <a:t>Once admitted, you’ll have the opportunities to experience various activities, including </a:t>
            </a:r>
            <a:r>
              <a:rPr lang="zh-CN" altLang="en-US" sz="2400" b="1" u="sng">
                <a:solidFill>
                  <a:srgbClr val="0070C0"/>
                </a:solidFill>
                <a:sym typeface="+mn-ea"/>
              </a:rPr>
              <a:t>charity sales</a:t>
            </a:r>
            <a:r>
              <a:rPr lang="zh-CN" altLang="en-US" sz="2400">
                <a:sym typeface="+mn-ea"/>
              </a:rPr>
              <a:t>, visiting nursing homes, doing cleaning for the community and some environmental protection activities, which are usually carried out on weekends and holidays. </a:t>
            </a:r>
            <a:endParaRPr lang="zh-CN" altLang="en-US" sz="240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linds(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linds(horizontal)">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1073658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go through	/gəʊ θru:/	经历;度过;通读</a:t>
            </a:r>
            <a:endParaRPr lang="en-US" altLang="zh-CN" sz="2400" b="1">
              <a:latin typeface="微软雅黑" panose="020B0503020204020204" pitchFamily="34" charset="-122"/>
              <a:ea typeface="微软雅黑" panose="020B0503020204020204" pitchFamily="34" charset="-122"/>
            </a:endParaRPr>
          </a:p>
        </p:txBody>
      </p:sp>
      <p:pic>
        <p:nvPicPr>
          <p:cNvPr id="120" name="图片 119"/>
          <p:cNvPicPr/>
          <p:nvPr/>
        </p:nvPicPr>
        <p:blipFill>
          <a:blip r:embed="rId2"/>
          <a:stretch>
            <a:fillRect/>
          </a:stretch>
        </p:blipFill>
        <p:spPr>
          <a:xfrm>
            <a:off x="7249795" y="404495"/>
            <a:ext cx="4832350" cy="5343525"/>
          </a:xfrm>
          <a:prstGeom prst="rect">
            <a:avLst/>
          </a:prstGeom>
          <a:noFill/>
          <a:ln w="9525">
            <a:noFill/>
          </a:ln>
        </p:spPr>
      </p:pic>
      <p:sp>
        <p:nvSpPr>
          <p:cNvPr id="3" name="文本框 2"/>
          <p:cNvSpPr txBox="1"/>
          <p:nvPr/>
        </p:nvSpPr>
        <p:spPr>
          <a:xfrm>
            <a:off x="185420" y="5516880"/>
            <a:ext cx="11889740" cy="1187450"/>
          </a:xfrm>
          <a:prstGeom prst="rect">
            <a:avLst/>
          </a:prstGeom>
          <a:noFill/>
        </p:spPr>
        <p:txBody>
          <a:bodyPr wrap="square" rtlCol="0" anchor="t">
            <a:noAutofit/>
          </a:bodyPr>
          <a:p>
            <a:r>
              <a:rPr lang="zh-CN" altLang="en-US" sz="2400">
                <a:sym typeface="+mn-ea"/>
              </a:rPr>
              <a:t>你</a:t>
            </a:r>
            <a:r>
              <a:rPr lang="zh-CN" altLang="en-US" sz="2400">
                <a:solidFill>
                  <a:srgbClr val="0070C0"/>
                </a:solidFill>
                <a:sym typeface="+mn-ea"/>
              </a:rPr>
              <a:t>现在经历的一切</a:t>
            </a:r>
            <a:r>
              <a:rPr lang="zh-CN" altLang="en-US" sz="2400">
                <a:sym typeface="+mn-ea"/>
              </a:rPr>
              <a:t>，都是为了遇见更好的未来！</a:t>
            </a:r>
            <a:endParaRPr lang="zh-CN" altLang="en-US" sz="2400"/>
          </a:p>
          <a:p>
            <a:pPr marL="342900" indent="-342900" algn="l">
              <a:buClrTx/>
              <a:buSzTx/>
              <a:buFont typeface="Arial" panose="020B0604020202020204" pitchFamily="34" charset="0"/>
              <a:buChar char="•"/>
            </a:pPr>
            <a:r>
              <a:rPr lang="zh-CN" altLang="en-US" sz="2400"/>
              <a:t>In order to get </a:t>
            </a:r>
            <a:r>
              <a:rPr lang="zh-CN" altLang="en-US" sz="2400">
                <a:solidFill>
                  <a:srgbClr val="C00000"/>
                </a:solidFill>
              </a:rPr>
              <a:t>from</a:t>
            </a:r>
            <a:r>
              <a:rPr lang="zh-CN" altLang="en-US" sz="2400"/>
              <a:t> </a:t>
            </a:r>
            <a:r>
              <a:rPr lang="zh-CN" altLang="en-US" sz="2400">
                <a:solidFill>
                  <a:srgbClr val="0070C0"/>
                </a:solidFill>
              </a:rPr>
              <a:t>what was</a:t>
            </a:r>
            <a:r>
              <a:rPr lang="zh-CN" altLang="en-US" sz="2400"/>
              <a:t> </a:t>
            </a:r>
            <a:r>
              <a:rPr lang="zh-CN" altLang="en-US" sz="2400">
                <a:solidFill>
                  <a:srgbClr val="C00000"/>
                </a:solidFill>
              </a:rPr>
              <a:t>to</a:t>
            </a:r>
            <a:r>
              <a:rPr lang="zh-CN" altLang="en-US" sz="2400"/>
              <a:t> </a:t>
            </a:r>
            <a:r>
              <a:rPr lang="zh-CN" altLang="en-US" sz="2400">
                <a:solidFill>
                  <a:srgbClr val="0070C0"/>
                </a:solidFill>
              </a:rPr>
              <a:t>what will be</a:t>
            </a:r>
            <a:r>
              <a:rPr lang="zh-CN" altLang="en-US" sz="2400"/>
              <a:t>,  </a:t>
            </a:r>
            <a:r>
              <a:rPr lang="zh-CN" altLang="en-US" sz="2400" b="1" u="sng">
                <a:solidFill>
                  <a:srgbClr val="0070C0"/>
                </a:solidFill>
              </a:rPr>
              <a:t>you must go through what is</a:t>
            </a:r>
            <a:r>
              <a:rPr lang="zh-CN" altLang="en-US" sz="2400"/>
              <a:t>.</a:t>
            </a:r>
            <a:endParaRPr lang="zh-CN" altLang="en-US" sz="2400"/>
          </a:p>
        </p:txBody>
      </p:sp>
      <p:pic>
        <p:nvPicPr>
          <p:cNvPr id="7" name="图片 6"/>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185420" y="908685"/>
            <a:ext cx="6828155" cy="4523105"/>
          </a:xfrm>
          <a:prstGeom prst="rect">
            <a:avLst/>
          </a:prstGeom>
          <a:noFill/>
        </p:spPr>
        <p:txBody>
          <a:bodyPr wrap="square" rtlCol="0" anchor="t">
            <a:spAutoFit/>
          </a:bodyPr>
          <a:p>
            <a:r>
              <a:rPr lang="en-US" altLang="zh-CN" sz="2400">
                <a:solidFill>
                  <a:srgbClr val="0070C0"/>
                </a:solidFill>
                <a:sym typeface="+mn-ea"/>
              </a:rPr>
              <a:t>1. </a:t>
            </a:r>
            <a:r>
              <a:rPr lang="zh-CN" altLang="en-US" sz="2400">
                <a:solidFill>
                  <a:srgbClr val="0070C0"/>
                </a:solidFill>
                <a:sym typeface="+mn-ea"/>
              </a:rPr>
              <a:t>在一起经历了许多磨难之后</a:t>
            </a:r>
            <a:r>
              <a:rPr lang="zh-CN" altLang="en-US" sz="2400">
                <a:sym typeface="+mn-ea"/>
              </a:rPr>
              <a:t>，这对夫妇更加相爱了。</a:t>
            </a:r>
            <a:endParaRPr lang="zh-CN" altLang="en-US" sz="2400"/>
          </a:p>
          <a:p>
            <a:pPr marL="342900" indent="-342900">
              <a:buFont typeface="Arial" panose="020B0604020202020204" pitchFamily="34" charset="0"/>
              <a:buChar char="•"/>
            </a:pPr>
            <a:r>
              <a:rPr lang="zh-CN" altLang="en-US" sz="2400" b="1" u="sng">
                <a:solidFill>
                  <a:srgbClr val="0070C0"/>
                </a:solidFill>
              </a:rPr>
              <a:t>Having gone through many hardships together,</a:t>
            </a:r>
            <a:r>
              <a:rPr lang="zh-CN" altLang="en-US" sz="2400"/>
              <a:t> the couple love each other more.</a:t>
            </a:r>
            <a:endParaRPr lang="zh-CN" altLang="en-US" sz="2400"/>
          </a:p>
          <a:p>
            <a:pPr marL="342900" indent="-342900">
              <a:buFont typeface="Arial" panose="020B0604020202020204" pitchFamily="34" charset="0"/>
              <a:buChar char="•"/>
            </a:pPr>
            <a:endParaRPr lang="zh-CN" altLang="en-US" sz="2400"/>
          </a:p>
          <a:p>
            <a:r>
              <a:rPr lang="en-US" altLang="zh-CN" sz="2400"/>
              <a:t>2. </a:t>
            </a:r>
            <a:r>
              <a:rPr lang="zh-CN" altLang="en-US" sz="2400"/>
              <a:t>所有的候选人都要在下周一</a:t>
            </a:r>
            <a:r>
              <a:rPr lang="zh-CN" altLang="en-US" sz="2400">
                <a:solidFill>
                  <a:srgbClr val="0070C0"/>
                </a:solidFill>
              </a:rPr>
              <a:t>经过仔细的筛选</a:t>
            </a:r>
            <a:r>
              <a:rPr lang="zh-CN" altLang="en-US" sz="2400"/>
              <a:t>，所以记得提前准备好你的表演。</a:t>
            </a:r>
            <a:endParaRPr lang="zh-CN" altLang="en-US" sz="2400"/>
          </a:p>
          <a:p>
            <a:pPr marL="342900" indent="-342900">
              <a:buFont typeface="Arial" panose="020B0604020202020204" pitchFamily="34" charset="0"/>
              <a:buChar char="•"/>
            </a:pPr>
            <a:r>
              <a:rPr lang="zh-CN" altLang="en-US" sz="2400"/>
              <a:t> All the candidates are required to</a:t>
            </a:r>
            <a:r>
              <a:rPr lang="zh-CN" altLang="en-US" sz="2400" b="1" u="sng">
                <a:solidFill>
                  <a:srgbClr val="0070C0"/>
                </a:solidFill>
              </a:rPr>
              <a:t> go through a careful selection process</a:t>
            </a:r>
            <a:r>
              <a:rPr lang="zh-CN" altLang="en-US" sz="2400"/>
              <a:t> next Monday, so remember to get your performance ready in advance.</a:t>
            </a:r>
            <a:endParaRPr lang="zh-CN" altLang="en-US" sz="2400"/>
          </a:p>
          <a:p>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linds(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64997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tough /tʌf/	adj.艰难的;严厉的</a:t>
            </a:r>
            <a:endParaRPr lang="en-US" altLang="zh-CN" sz="2400" b="1">
              <a:latin typeface="微软雅黑" panose="020B0503020204020204" pitchFamily="34" charset="-122"/>
              <a:ea typeface="微软雅黑" panose="020B0503020204020204" pitchFamily="34" charset="-122"/>
            </a:endParaRPr>
          </a:p>
        </p:txBody>
      </p:sp>
      <p:sp>
        <p:nvSpPr>
          <p:cNvPr id="3" name="文本框 2"/>
          <p:cNvSpPr txBox="1"/>
          <p:nvPr/>
        </p:nvSpPr>
        <p:spPr>
          <a:xfrm>
            <a:off x="408940" y="1052830"/>
            <a:ext cx="6980555" cy="4523105"/>
          </a:xfrm>
          <a:prstGeom prst="rect">
            <a:avLst/>
          </a:prstGeom>
          <a:noFill/>
        </p:spPr>
        <p:txBody>
          <a:bodyPr wrap="square" rtlCol="0" anchor="t">
            <a:spAutoFit/>
          </a:bodyPr>
          <a:p>
            <a:r>
              <a:rPr lang="en-US" altLang="zh-CN" sz="2400"/>
              <a:t>1. </a:t>
            </a:r>
            <a:r>
              <a:rPr lang="zh-CN" altLang="en-US" sz="2400">
                <a:solidFill>
                  <a:srgbClr val="C00000"/>
                </a:solidFill>
              </a:rPr>
              <a:t>艰难</a:t>
            </a:r>
            <a:r>
              <a:rPr lang="zh-CN" altLang="en-US" sz="2400"/>
              <a:t>作出的决定</a:t>
            </a:r>
            <a:endParaRPr lang="zh-CN" altLang="en-US" sz="2400"/>
          </a:p>
          <a:p>
            <a:pPr marL="342900" indent="-342900">
              <a:buFont typeface="Arial" panose="020B0604020202020204" pitchFamily="34" charset="0"/>
              <a:buChar char="•"/>
            </a:pPr>
            <a:r>
              <a:rPr lang="zh-CN" altLang="en-US" sz="2400"/>
              <a:t>a </a:t>
            </a:r>
            <a:r>
              <a:rPr lang="zh-CN" altLang="en-US" sz="2400" b="1" u="sng">
                <a:solidFill>
                  <a:srgbClr val="C00000"/>
                </a:solidFill>
              </a:rPr>
              <a:t>tough decision</a:t>
            </a:r>
            <a:r>
              <a:rPr lang="zh-CN" altLang="en-US" sz="2400"/>
              <a:t> to make </a:t>
            </a:r>
            <a:endParaRPr lang="zh-CN" altLang="en-US" sz="2400"/>
          </a:p>
          <a:p>
            <a:pPr marL="342900" indent="-342900">
              <a:buFont typeface="Arial" panose="020B0604020202020204" pitchFamily="34" charset="0"/>
              <a:buChar char="•"/>
            </a:pPr>
            <a:endParaRPr lang="zh-CN" altLang="en-US" sz="2400"/>
          </a:p>
          <a:p>
            <a:r>
              <a:rPr lang="en-US" altLang="zh-CN" sz="2400"/>
              <a:t>2. </a:t>
            </a:r>
            <a:r>
              <a:rPr lang="zh-CN" altLang="en-US" sz="2400"/>
              <a:t>我喘着</a:t>
            </a:r>
            <a:r>
              <a:rPr lang="zh-CN" altLang="en-US" sz="2400">
                <a:solidFill>
                  <a:srgbClr val="C00000"/>
                </a:solidFill>
              </a:rPr>
              <a:t>粗</a:t>
            </a:r>
            <a:r>
              <a:rPr lang="zh-CN" altLang="en-US" sz="2400"/>
              <a:t>气继续往前走。</a:t>
            </a:r>
            <a:endParaRPr lang="zh-CN" altLang="en-US" sz="2400"/>
          </a:p>
          <a:p>
            <a:pPr marL="342900" indent="-342900">
              <a:buFont typeface="Arial" panose="020B0604020202020204" pitchFamily="34" charset="0"/>
              <a:buChar char="•"/>
            </a:pPr>
            <a:r>
              <a:rPr lang="zh-CN" altLang="en-US" sz="2400" b="1" u="sng">
                <a:solidFill>
                  <a:srgbClr val="C00000"/>
                </a:solidFill>
                <a:sym typeface="+mn-ea"/>
              </a:rPr>
              <a:t>Tough</a:t>
            </a:r>
            <a:r>
              <a:rPr lang="en-US" altLang="zh-CN" sz="2400" b="1" u="sng">
                <a:solidFill>
                  <a:srgbClr val="C00000"/>
                </a:solidFill>
                <a:sym typeface="+mn-ea"/>
              </a:rPr>
              <a:t> </a:t>
            </a:r>
            <a:r>
              <a:rPr lang="zh-CN" altLang="en-US" sz="2400" b="1" u="sng">
                <a:solidFill>
                  <a:srgbClr val="C00000"/>
                </a:solidFill>
              </a:rPr>
              <a:t>puffing and panting</a:t>
            </a:r>
            <a:r>
              <a:rPr lang="en-US" altLang="zh-CN" sz="2400"/>
              <a:t>,</a:t>
            </a:r>
            <a:r>
              <a:rPr lang="zh-CN" altLang="en-US" sz="2400"/>
              <a:t> I pushed on.</a:t>
            </a:r>
            <a:endParaRPr lang="zh-CN" altLang="en-US" sz="2400"/>
          </a:p>
          <a:p>
            <a:pPr marL="342900" indent="-342900">
              <a:buFont typeface="Arial" panose="020B0604020202020204" pitchFamily="34" charset="0"/>
              <a:buChar char="•"/>
            </a:pPr>
            <a:endParaRPr lang="zh-CN" altLang="en-US" sz="2400"/>
          </a:p>
          <a:p>
            <a:r>
              <a:rPr lang="en-US" altLang="zh-CN" sz="2400"/>
              <a:t>3. </a:t>
            </a:r>
            <a:r>
              <a:rPr lang="zh-CN" altLang="en-US" sz="2400"/>
              <a:t>强者之所以是强者，是因为在生活中</a:t>
            </a:r>
            <a:r>
              <a:rPr lang="zh-CN" altLang="en-US" sz="2400">
                <a:solidFill>
                  <a:srgbClr val="C00000"/>
                </a:solidFill>
              </a:rPr>
              <a:t>不甘示弱</a:t>
            </a:r>
            <a:r>
              <a:rPr lang="zh-CN" altLang="en-US" sz="2400"/>
              <a:t>，奋勇前进。弱者之所以是弱者，是因为在生活中犹豫不决，畏缩不前。</a:t>
            </a:r>
            <a:r>
              <a:rPr lang="zh-CN" altLang="en-US" sz="2400">
                <a:solidFill>
                  <a:srgbClr val="C00000"/>
                </a:solidFill>
              </a:rPr>
              <a:t>（续）</a:t>
            </a:r>
            <a:endParaRPr lang="zh-CN" altLang="en-US" sz="2400"/>
          </a:p>
          <a:p>
            <a:pPr marL="342900" indent="-342900">
              <a:buFont typeface="Arial" panose="020B0604020202020204" pitchFamily="34" charset="0"/>
              <a:buChar char="•"/>
            </a:pPr>
            <a:r>
              <a:rPr lang="en-US" altLang="zh-CN" sz="2400">
                <a:solidFill>
                  <a:schemeClr val="tx1"/>
                </a:solidFill>
                <a:sym typeface="+mn-ea"/>
              </a:rPr>
              <a:t>The strong are not strong before they </a:t>
            </a:r>
            <a:r>
              <a:rPr lang="en-US" altLang="zh-CN" sz="2400" b="1">
                <a:solidFill>
                  <a:srgbClr val="C00000"/>
                </a:solidFill>
                <a:sym typeface="+mn-ea"/>
              </a:rPr>
              <a:t>experience </a:t>
            </a:r>
            <a:r>
              <a:rPr lang="en-US" altLang="zh-CN" sz="2400" b="1" u="sng">
                <a:solidFill>
                  <a:srgbClr val="C00000"/>
                </a:solidFill>
                <a:sym typeface="+mn-ea"/>
              </a:rPr>
              <a:t>toughly</a:t>
            </a:r>
            <a:r>
              <a:rPr lang="en-US" altLang="zh-CN" sz="2400">
                <a:solidFill>
                  <a:schemeClr val="tx1"/>
                </a:solidFill>
                <a:sym typeface="+mn-ea"/>
              </a:rPr>
              <a:t>, and the weak are always weak when they are full of fear and negativity.</a:t>
            </a:r>
            <a:endParaRPr lang="en-US" altLang="zh-CN" sz="2400">
              <a:solidFill>
                <a:schemeClr val="tx1"/>
              </a:solidFill>
              <a:sym typeface="+mn-ea"/>
            </a:endParaRPr>
          </a:p>
        </p:txBody>
      </p:sp>
      <p:pic>
        <p:nvPicPr>
          <p:cNvPr id="4" name="图片 3"/>
          <p:cNvPicPr>
            <a:picLocks noChangeAspect="1"/>
          </p:cNvPicPr>
          <p:nvPr>
            <p:custDataLst>
              <p:tags r:id="rId2"/>
            </p:custDataLst>
          </p:nvPr>
        </p:nvPicPr>
        <p:blipFill>
          <a:blip r:embed="rId3"/>
          <a:srcRect l="18925" r="19095" b="10993"/>
          <a:stretch>
            <a:fillRect/>
          </a:stretch>
        </p:blipFill>
        <p:spPr>
          <a:xfrm>
            <a:off x="7681595" y="1340485"/>
            <a:ext cx="3987800" cy="4911725"/>
          </a:xfrm>
          <a:prstGeom prst="rect">
            <a:avLst/>
          </a:prstGeom>
        </p:spPr>
      </p:pic>
      <p:pic>
        <p:nvPicPr>
          <p:cNvPr id="8" name="图片 7"/>
          <p:cNvPicPr>
            <a:picLocks noChangeAspect="1"/>
          </p:cNvPicPr>
          <p:nvPr>
            <p:custDataLst>
              <p:tags r:id="rId4"/>
            </p:custDataLst>
          </p:nvPr>
        </p:nvPicPr>
        <p:blipFill>
          <a:blip r:embed="rId5">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9290685"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con</a:t>
            </a:r>
            <a:r>
              <a:rPr lang="en-US" altLang="zh-CN" sz="2400" b="1">
                <a:solidFill>
                  <a:srgbClr val="C00000"/>
                </a:solidFill>
                <a:latin typeface="微软雅黑" panose="020B0503020204020204" pitchFamily="34" charset="-122"/>
                <a:ea typeface="微软雅黑" panose="020B0503020204020204" pitchFamily="34" charset="-122"/>
              </a:rPr>
              <a:t>fe</a:t>
            </a:r>
            <a:r>
              <a:rPr lang="en-US" altLang="zh-CN" sz="2400" b="1">
                <a:latin typeface="微软雅黑" panose="020B0503020204020204" pitchFamily="34" charset="-122"/>
                <a:ea typeface="微软雅黑" panose="020B0503020204020204" pitchFamily="34" charset="-122"/>
              </a:rPr>
              <a:t>rence /ˈkɒnfərəns/	n.会议;研讨会;正式会谈</a:t>
            </a:r>
            <a:endParaRPr lang="en-US" altLang="zh-CN" sz="2400" b="1">
              <a:latin typeface="微软雅黑" panose="020B0503020204020204" pitchFamily="34" charset="-122"/>
              <a:ea typeface="微软雅黑" panose="020B0503020204020204" pitchFamily="34" charset="-122"/>
            </a:endParaRPr>
          </a:p>
        </p:txBody>
      </p:sp>
      <p:pic>
        <p:nvPicPr>
          <p:cNvPr id="100" name="图片 99"/>
          <p:cNvPicPr/>
          <p:nvPr/>
        </p:nvPicPr>
        <p:blipFill>
          <a:blip r:embed="rId2"/>
          <a:stretch>
            <a:fillRect/>
          </a:stretch>
        </p:blipFill>
        <p:spPr>
          <a:xfrm>
            <a:off x="7033578" y="2996565"/>
            <a:ext cx="5080000" cy="3924300"/>
          </a:xfrm>
          <a:prstGeom prst="rect">
            <a:avLst/>
          </a:prstGeom>
          <a:noFill/>
          <a:ln w="9525">
            <a:noFill/>
          </a:ln>
        </p:spPr>
      </p:pic>
      <p:pic>
        <p:nvPicPr>
          <p:cNvPr id="11" name="图片 10"/>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7167" t="22074" r="45635" b="24333"/>
          <a:stretch>
            <a:fillRect/>
          </a:stretch>
        </p:blipFill>
        <p:spPr>
          <a:xfrm>
            <a:off x="-22860" y="0"/>
            <a:ext cx="1339850" cy="763905"/>
          </a:xfrm>
          <a:prstGeom prst="rect">
            <a:avLst/>
          </a:prstGeom>
        </p:spPr>
      </p:pic>
      <p:sp>
        <p:nvSpPr>
          <p:cNvPr id="3" name="文本框 2"/>
          <p:cNvSpPr txBox="1"/>
          <p:nvPr/>
        </p:nvSpPr>
        <p:spPr>
          <a:xfrm>
            <a:off x="336550" y="2564765"/>
            <a:ext cx="6588760" cy="3046095"/>
          </a:xfrm>
          <a:prstGeom prst="rect">
            <a:avLst/>
          </a:prstGeom>
          <a:noFill/>
        </p:spPr>
        <p:txBody>
          <a:bodyPr wrap="square" rtlCol="0" anchor="t">
            <a:spAutoFit/>
          </a:bodyPr>
          <a:p>
            <a:endParaRPr lang="zh-CN" altLang="en-US" sz="2400"/>
          </a:p>
          <a:p>
            <a:r>
              <a:rPr lang="en-US" altLang="zh-CN" sz="2400"/>
              <a:t>2. </a:t>
            </a:r>
            <a:r>
              <a:rPr lang="zh-CN" altLang="en-US" sz="2400"/>
              <a:t>在室内设施方面，有</a:t>
            </a:r>
            <a:r>
              <a:rPr lang="zh-CN" altLang="en-US" sz="2400">
                <a:solidFill>
                  <a:schemeClr val="accent2">
                    <a:lumMod val="50000"/>
                  </a:schemeClr>
                </a:solidFill>
              </a:rPr>
              <a:t>供讨论的会议桌</a:t>
            </a:r>
            <a:r>
              <a:rPr lang="zh-CN" altLang="en-US" sz="2400"/>
              <a:t>和可使用的电脑，电脑提供屏幕和投影仪，以协助小组合作学习。</a:t>
            </a:r>
            <a:r>
              <a:rPr lang="zh-CN" altLang="en-US" sz="2400" i="1" baseline="-25000">
                <a:solidFill>
                  <a:schemeClr val="accent2">
                    <a:lumMod val="50000"/>
                  </a:schemeClr>
                </a:solidFill>
              </a:rPr>
              <a:t>2022年6月浙江高考应用文</a:t>
            </a:r>
            <a:r>
              <a:rPr lang="en-US" altLang="zh-CN" sz="2400" i="1" baseline="-25000">
                <a:solidFill>
                  <a:schemeClr val="accent2">
                    <a:lumMod val="50000"/>
                  </a:schemeClr>
                </a:solidFill>
              </a:rPr>
              <a:t>“</a:t>
            </a:r>
            <a:r>
              <a:rPr lang="zh-CN" altLang="en-US" sz="2400" i="1" baseline="-25000">
                <a:solidFill>
                  <a:schemeClr val="accent2">
                    <a:lumMod val="50000"/>
                  </a:schemeClr>
                </a:solidFill>
              </a:rPr>
              <a:t>邀请体验</a:t>
            </a:r>
            <a:r>
              <a:rPr lang="en-US" altLang="zh-CN" sz="2400" i="1" baseline="-25000">
                <a:solidFill>
                  <a:schemeClr val="accent2">
                    <a:lumMod val="50000"/>
                  </a:schemeClr>
                </a:solidFill>
              </a:rPr>
              <a:t>小组学习室”</a:t>
            </a:r>
            <a:endParaRPr lang="zh-CN" altLang="en-US" sz="2400" i="1" baseline="-25000">
              <a:solidFill>
                <a:schemeClr val="accent2">
                  <a:lumMod val="50000"/>
                </a:schemeClr>
              </a:solidFill>
            </a:endParaRPr>
          </a:p>
          <a:p>
            <a:pPr marL="342900" indent="-342900">
              <a:buFont typeface="Arial" panose="020B0604020202020204" pitchFamily="34" charset="0"/>
              <a:buChar char="•"/>
            </a:pPr>
            <a:r>
              <a:rPr lang="zh-CN" altLang="en-US" sz="2400"/>
              <a:t>For indoor facilities, there are </a:t>
            </a:r>
            <a:r>
              <a:rPr lang="zh-CN" altLang="en-US" sz="2400" b="1" u="sng">
                <a:solidFill>
                  <a:schemeClr val="accent2">
                    <a:lumMod val="50000"/>
                  </a:schemeClr>
                </a:solidFill>
              </a:rPr>
              <a:t>conference table </a:t>
            </a:r>
            <a:r>
              <a:rPr lang="en-US" altLang="zh-CN" sz="2400" b="1" u="sng">
                <a:solidFill>
                  <a:schemeClr val="accent2">
                    <a:lumMod val="50000"/>
                  </a:schemeClr>
                </a:solidFill>
              </a:rPr>
              <a:t>for </a:t>
            </a:r>
            <a:r>
              <a:rPr lang="zh-CN" altLang="en-US" sz="2400" b="1" u="sng">
                <a:solidFill>
                  <a:schemeClr val="accent2">
                    <a:lumMod val="50000"/>
                  </a:schemeClr>
                </a:solidFill>
                <a:sym typeface="+mn-ea"/>
              </a:rPr>
              <a:t>discussion</a:t>
            </a:r>
            <a:r>
              <a:rPr lang="zh-CN" altLang="en-US" sz="2400"/>
              <a:t> and accessible computers which provides a screen and a projector to assist group cooperative learning.</a:t>
            </a:r>
            <a:endParaRPr lang="zh-CN" altLang="en-US" sz="2400"/>
          </a:p>
        </p:txBody>
      </p:sp>
      <p:sp>
        <p:nvSpPr>
          <p:cNvPr id="7" name="文本框 6"/>
          <p:cNvSpPr txBox="1"/>
          <p:nvPr/>
        </p:nvSpPr>
        <p:spPr>
          <a:xfrm>
            <a:off x="337185" y="980440"/>
            <a:ext cx="10584815" cy="1198880"/>
          </a:xfrm>
          <a:prstGeom prst="rect">
            <a:avLst/>
          </a:prstGeom>
          <a:noFill/>
        </p:spPr>
        <p:txBody>
          <a:bodyPr wrap="square" rtlCol="0" anchor="t">
            <a:spAutoFit/>
          </a:bodyPr>
          <a:p>
            <a:r>
              <a:rPr lang="en-US" altLang="zh-CN" sz="2400">
                <a:sym typeface="+mn-ea"/>
              </a:rPr>
              <a:t>1. </a:t>
            </a:r>
            <a:r>
              <a:rPr lang="zh-CN" altLang="en-US" sz="2400">
                <a:sym typeface="+mn-ea"/>
              </a:rPr>
              <a:t>活动将于下星期五晚上7点在</a:t>
            </a:r>
            <a:r>
              <a:rPr lang="zh-CN" altLang="en-US" sz="2400">
                <a:solidFill>
                  <a:schemeClr val="accent2">
                    <a:lumMod val="50000"/>
                  </a:schemeClr>
                </a:solidFill>
                <a:sym typeface="+mn-ea"/>
              </a:rPr>
              <a:t>学校图书馆会议厅</a:t>
            </a:r>
            <a:r>
              <a:rPr lang="zh-CN" altLang="en-US" sz="2400">
                <a:sym typeface="+mn-ea"/>
              </a:rPr>
              <a:t>举行。</a:t>
            </a:r>
            <a:endParaRPr lang="zh-CN" altLang="en-US" sz="2400"/>
          </a:p>
          <a:p>
            <a:pPr marL="342900" indent="-342900">
              <a:buFont typeface="Arial" panose="020B0604020202020204" pitchFamily="34" charset="0"/>
              <a:buChar char="•"/>
            </a:pPr>
            <a:r>
              <a:rPr lang="zh-CN" altLang="en-US" sz="2400">
                <a:sym typeface="+mn-ea"/>
              </a:rPr>
              <a:t>The activity will take place</a:t>
            </a:r>
            <a:r>
              <a:rPr lang="zh-CN" altLang="en-US" sz="2400" u="sng">
                <a:solidFill>
                  <a:schemeClr val="accent2">
                    <a:lumMod val="50000"/>
                  </a:schemeClr>
                </a:solidFill>
                <a:sym typeface="+mn-ea"/>
              </a:rPr>
              <a:t> </a:t>
            </a:r>
            <a:r>
              <a:rPr lang="zh-CN" altLang="en-US" sz="2400" b="1" u="sng">
                <a:solidFill>
                  <a:schemeClr val="accent2">
                    <a:lumMod val="50000"/>
                  </a:schemeClr>
                </a:solidFill>
                <a:sym typeface="+mn-ea"/>
              </a:rPr>
              <a:t>in the conference hall of our school library </a:t>
            </a:r>
            <a:r>
              <a:rPr lang="zh-CN" altLang="en-US" sz="2400">
                <a:sym typeface="+mn-ea"/>
              </a:rPr>
              <a:t>at 7：00 p.m. next Friday. </a:t>
            </a:r>
            <a:r>
              <a:rPr lang="zh-CN" altLang="en-US" sz="2400" baseline="-25000">
                <a:solidFill>
                  <a:schemeClr val="accent2">
                    <a:lumMod val="50000"/>
                  </a:schemeClr>
                </a:solidFill>
                <a:sym typeface="+mn-ea"/>
              </a:rPr>
              <a:t>(先地点后时间，先小后大)</a:t>
            </a:r>
            <a:endParaRPr lang="zh-CN" altLang="en-US" sz="2400" baseline="-25000">
              <a:solidFill>
                <a:schemeClr val="accent2">
                  <a:lumMod val="50000"/>
                </a:schemeClr>
              </a:solidFill>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1073658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plus	/plʌs/	conj.而且;此外 n.加号</a:t>
            </a:r>
            <a:endParaRPr lang="en-US" altLang="zh-CN" sz="2400" b="1">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9300210" y="-27305"/>
            <a:ext cx="2383790" cy="2098040"/>
          </a:xfrm>
          <a:prstGeom prst="rect">
            <a:avLst/>
          </a:prstGeom>
        </p:spPr>
      </p:pic>
      <p:sp>
        <p:nvSpPr>
          <p:cNvPr id="4" name="文本框 3"/>
          <p:cNvSpPr txBox="1"/>
          <p:nvPr/>
        </p:nvSpPr>
        <p:spPr>
          <a:xfrm>
            <a:off x="340995" y="826135"/>
            <a:ext cx="11166475" cy="3415030"/>
          </a:xfrm>
          <a:prstGeom prst="rect">
            <a:avLst/>
          </a:prstGeom>
          <a:noFill/>
        </p:spPr>
        <p:txBody>
          <a:bodyPr wrap="square" rtlCol="0" anchor="t">
            <a:spAutoFit/>
          </a:bodyPr>
          <a:p>
            <a:r>
              <a:rPr lang="en-US" altLang="zh-CN" sz="2400" b="1">
                <a:solidFill>
                  <a:srgbClr val="C00000"/>
                </a:solidFill>
              </a:rPr>
              <a:t> </a:t>
            </a:r>
            <a:r>
              <a:rPr lang="zh-CN" altLang="en-US" sz="2400" b="1">
                <a:solidFill>
                  <a:srgbClr val="C00000"/>
                </a:solidFill>
              </a:rPr>
              <a:t>major/definite/big plus</a:t>
            </a:r>
            <a:r>
              <a:rPr lang="zh-CN" altLang="en-US" sz="2400"/>
              <a:t>  主要 / 绝对 / 大的优势；有利因素</a:t>
            </a:r>
            <a:endParaRPr lang="zh-CN" altLang="en-US" sz="2400"/>
          </a:p>
          <a:p>
            <a:pPr indent="0">
              <a:buFont typeface="Arial" panose="020B0604020202020204" pitchFamily="34" charset="0"/>
              <a:buNone/>
            </a:pPr>
            <a:r>
              <a:rPr lang="en-US" altLang="zh-CN" sz="2400">
                <a:sym typeface="+mn-ea"/>
              </a:rPr>
              <a:t>1. </a:t>
            </a:r>
            <a:r>
              <a:rPr lang="zh-CN" altLang="en-US" sz="2400">
                <a:sym typeface="+mn-ea"/>
              </a:rPr>
              <a:t>做这份工作懂一些西班牙语绝对占优势。</a:t>
            </a:r>
            <a:endParaRPr lang="zh-CN" altLang="en-US" sz="2400"/>
          </a:p>
          <a:p>
            <a:pPr marL="342900" indent="-342900">
              <a:buFont typeface="Arial" panose="020B0604020202020204" pitchFamily="34" charset="0"/>
              <a:buChar char="•"/>
            </a:pPr>
            <a:r>
              <a:rPr lang="zh-CN" altLang="en-US" sz="2400"/>
              <a:t>Some knowledge of Spanish is </a:t>
            </a:r>
            <a:r>
              <a:rPr lang="zh-CN" altLang="en-US" sz="2400" b="1" u="sng">
                <a:solidFill>
                  <a:srgbClr val="C00000"/>
                </a:solidFill>
              </a:rPr>
              <a:t>a definite plus</a:t>
            </a:r>
            <a:r>
              <a:rPr lang="zh-CN" altLang="en-US" sz="2400"/>
              <a:t> in this job.</a:t>
            </a:r>
            <a:endParaRPr lang="zh-CN" altLang="en-US" sz="2400"/>
          </a:p>
          <a:p>
            <a:pPr indent="0">
              <a:buFont typeface="Arial" panose="020B0604020202020204" pitchFamily="34" charset="0"/>
              <a:buNone/>
            </a:pPr>
            <a:r>
              <a:rPr lang="en-US" altLang="zh-CN" sz="2400">
                <a:sym typeface="+mn-ea"/>
              </a:rPr>
              <a:t>2. </a:t>
            </a:r>
            <a:r>
              <a:rPr lang="zh-CN" altLang="en-US" sz="2400">
                <a:sym typeface="+mn-ea"/>
              </a:rPr>
              <a:t>有些人喜欢在乡村环境工作，被植物和树木所环绕，尤其在一些你无需成天盯着电脑屏幕的工作，这对很多人来说绝对是一个极大的好处。</a:t>
            </a:r>
            <a:endParaRPr lang="zh-CN" altLang="en-US" sz="2400"/>
          </a:p>
          <a:p>
            <a:pPr marL="342900" indent="-342900">
              <a:buFont typeface="Arial" panose="020B0604020202020204" pitchFamily="34" charset="0"/>
              <a:buChar char="•"/>
            </a:pPr>
            <a:r>
              <a:rPr lang="en-US" altLang="zh-CN" sz="2400"/>
              <a:t> </a:t>
            </a:r>
            <a:r>
              <a:rPr lang="zh-CN" altLang="en-US" sz="2400"/>
              <a:t>Some people like working in a rural setting, surrounded by plants and trees instead of buildings, especially in jobs where you're not sitting all day looking at a screen -</a:t>
            </a:r>
            <a:r>
              <a:rPr lang="zh-CN" altLang="en-US" sz="2400" b="1" u="sng">
                <a:solidFill>
                  <a:srgbClr val="C00000"/>
                </a:solidFill>
              </a:rPr>
              <a:t> a big plus</a:t>
            </a:r>
            <a:r>
              <a:rPr lang="zh-CN" altLang="en-US" sz="2400"/>
              <a:t> for many people. </a:t>
            </a:r>
            <a:endParaRPr lang="zh-CN" altLang="en-US" sz="2400"/>
          </a:p>
          <a:p>
            <a:pPr marL="342900" indent="-342900">
              <a:buFont typeface="Arial" panose="020B0604020202020204" pitchFamily="34" charset="0"/>
              <a:buChar char="•"/>
            </a:pPr>
            <a:endParaRPr lang="zh-CN" altLang="en-US" sz="2400"/>
          </a:p>
        </p:txBody>
      </p:sp>
      <p:sp>
        <p:nvSpPr>
          <p:cNvPr id="7" name="文本框 6"/>
          <p:cNvSpPr txBox="1"/>
          <p:nvPr/>
        </p:nvSpPr>
        <p:spPr>
          <a:xfrm>
            <a:off x="340995" y="4004945"/>
            <a:ext cx="11524615" cy="2306955"/>
          </a:xfrm>
          <a:prstGeom prst="rect">
            <a:avLst/>
          </a:prstGeom>
          <a:noFill/>
        </p:spPr>
        <p:txBody>
          <a:bodyPr wrap="square" rtlCol="0" anchor="t">
            <a:spAutoFit/>
          </a:bodyPr>
          <a:p>
            <a:r>
              <a:rPr lang="en-US" altLang="zh-CN" sz="2400"/>
              <a:t>3. </a:t>
            </a:r>
            <a:r>
              <a:rPr lang="zh-CN" altLang="en-US" sz="2400"/>
              <a:t>我整个星期都在忙着准备期末考试。全神贯注的与所有的数学公式和英语语法项目，我的脑海完全忘这件事。另外，我爷爷上周突然生病了，我不得不在课后照顾他。</a:t>
            </a:r>
            <a:endParaRPr lang="zh-CN" altLang="en-US" sz="2400"/>
          </a:p>
          <a:p>
            <a:pPr marL="342900" indent="-342900">
              <a:buFont typeface="Arial" panose="020B0604020202020204" pitchFamily="34" charset="0"/>
              <a:buChar char="•"/>
            </a:pPr>
            <a:r>
              <a:rPr lang="zh-CN" altLang="en-US" sz="2400"/>
              <a:t>I</a:t>
            </a:r>
            <a:r>
              <a:rPr lang="en-US" altLang="zh-CN" sz="2400"/>
              <a:t>’</a:t>
            </a:r>
            <a:r>
              <a:rPr lang="zh-CN" altLang="en-US" sz="2400"/>
              <a:t>ve been super busy preparing for the final exams the whole week. My mind was </a:t>
            </a:r>
            <a:r>
              <a:rPr lang="zh-CN" altLang="en-US" sz="2400">
                <a:solidFill>
                  <a:srgbClr val="0070C0"/>
                </a:solidFill>
              </a:rPr>
              <a:t>so preoccupied</a:t>
            </a:r>
            <a:r>
              <a:rPr lang="zh-CN" altLang="en-US" sz="2400" baseline="-25000"/>
              <a:t> </a:t>
            </a:r>
            <a:r>
              <a:rPr lang="zh-CN" altLang="en-US" sz="2400" i="1" baseline="-25000"/>
              <a:t>/priˈɒkjupaɪd/adj.全神贯注的</a:t>
            </a:r>
            <a:r>
              <a:rPr lang="en-US" altLang="zh-CN" sz="2400" i="1" baseline="-25000"/>
              <a:t> </a:t>
            </a:r>
            <a:r>
              <a:rPr lang="zh-CN" altLang="en-US" sz="2400"/>
              <a:t>with all the mathematical formulas</a:t>
            </a:r>
            <a:r>
              <a:rPr lang="zh-CN" altLang="en-US" sz="2400" i="1" baseline="-25000"/>
              <a:t>/ˈfɔːmjələ/n.公式</a:t>
            </a:r>
            <a:r>
              <a:rPr lang="zh-CN" altLang="en-US" sz="2400" i="1"/>
              <a:t> </a:t>
            </a:r>
            <a:r>
              <a:rPr lang="zh-CN" altLang="en-US" sz="2400"/>
              <a:t>and English grammar items </a:t>
            </a:r>
            <a:r>
              <a:rPr lang="zh-CN" altLang="en-US" sz="2400">
                <a:solidFill>
                  <a:srgbClr val="0070C0"/>
                </a:solidFill>
              </a:rPr>
              <a:t>that</a:t>
            </a:r>
            <a:r>
              <a:rPr lang="zh-CN" altLang="en-US" sz="2400"/>
              <a:t> it totally slipped my mind</a:t>
            </a:r>
            <a:r>
              <a:rPr lang="zh-CN" altLang="en-US" sz="2400" i="1" baseline="-25000"/>
              <a:t>我完全忘了</a:t>
            </a:r>
            <a:r>
              <a:rPr lang="zh-CN" altLang="en-US" sz="2400"/>
              <a:t>. </a:t>
            </a:r>
            <a:r>
              <a:rPr lang="zh-CN" altLang="en-US" sz="2400" b="1">
                <a:solidFill>
                  <a:srgbClr val="C00000"/>
                </a:solidFill>
              </a:rPr>
              <a:t>Plus</a:t>
            </a:r>
            <a:r>
              <a:rPr lang="zh-CN" altLang="en-US" sz="2400"/>
              <a:t>, my grandpa suddenly fell ill last week and I had to attend </a:t>
            </a:r>
            <a:r>
              <a:rPr lang="en-US" altLang="zh-CN" sz="2400"/>
              <a:t>to </a:t>
            </a:r>
            <a:r>
              <a:rPr lang="zh-CN" altLang="en-US" sz="2400"/>
              <a:t>him after class.</a:t>
            </a:r>
            <a:endParaRPr lang="zh-CN" altLang="en-US" sz="2400"/>
          </a:p>
        </p:txBody>
      </p:sp>
      <p:pic>
        <p:nvPicPr>
          <p:cNvPr id="9" name="图片 8"/>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895715"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func</a:t>
            </a:r>
            <a:r>
              <a:rPr lang="en-US" altLang="zh-CN" sz="2400" b="1">
                <a:solidFill>
                  <a:srgbClr val="C00000"/>
                </a:solidFill>
                <a:latin typeface="微软雅黑" panose="020B0503020204020204" pitchFamily="34" charset="-122"/>
                <a:ea typeface="微软雅黑" panose="020B0503020204020204" pitchFamily="34" charset="-122"/>
              </a:rPr>
              <a:t>tion</a:t>
            </a:r>
            <a:r>
              <a:rPr lang="en-US" altLang="zh-CN" sz="2400" b="1">
                <a:latin typeface="微软雅黑" panose="020B0503020204020204" pitchFamily="34" charset="-122"/>
                <a:ea typeface="微软雅黑" panose="020B0503020204020204" pitchFamily="34" charset="-122"/>
              </a:rPr>
              <a:t>	/ˈfʌŋk</a:t>
            </a:r>
            <a:r>
              <a:rPr lang="en-US" altLang="zh-CN" sz="2400" b="1">
                <a:solidFill>
                  <a:srgbClr val="C00000"/>
                </a:solidFill>
                <a:latin typeface="微软雅黑" panose="020B0503020204020204" pitchFamily="34" charset="-122"/>
                <a:ea typeface="微软雅黑" panose="020B0503020204020204" pitchFamily="34" charset="-122"/>
              </a:rPr>
              <a:t>ʃn</a:t>
            </a:r>
            <a:r>
              <a:rPr lang="en-US" altLang="zh-CN" sz="2400" b="1">
                <a:solidFill>
                  <a:schemeClr val="tx1"/>
                </a:solidFill>
                <a:latin typeface="微软雅黑" panose="020B0503020204020204" pitchFamily="34" charset="-122"/>
                <a:ea typeface="微软雅黑" panose="020B0503020204020204" pitchFamily="34" charset="-122"/>
              </a:rPr>
              <a:t>/</a:t>
            </a:r>
            <a:r>
              <a:rPr lang="en-US" altLang="zh-CN" sz="2400" b="1">
                <a:latin typeface="微软雅黑" panose="020B0503020204020204" pitchFamily="34" charset="-122"/>
                <a:ea typeface="微软雅黑" panose="020B0503020204020204" pitchFamily="34" charset="-122"/>
              </a:rPr>
              <a:t>	n.功能;作用 vi.起作用</a:t>
            </a:r>
            <a:endParaRPr lang="en-US" altLang="zh-CN" sz="2400" b="1">
              <a:latin typeface="微软雅黑" panose="020B0503020204020204" pitchFamily="34" charset="-122"/>
              <a:ea typeface="微软雅黑" panose="020B0503020204020204" pitchFamily="34" charset="-122"/>
            </a:endParaRPr>
          </a:p>
        </p:txBody>
      </p:sp>
      <p:pic>
        <p:nvPicPr>
          <p:cNvPr id="35" name="图片 34" descr="3"/>
          <p:cNvPicPr>
            <a:picLocks noChangeAspect="1"/>
          </p:cNvPicPr>
          <p:nvPr>
            <p:custDataLst>
              <p:tags r:id="rId2"/>
            </p:custDataLst>
          </p:nvPr>
        </p:nvPicPr>
        <p:blipFill>
          <a:blip r:embed="rId3"/>
          <a:stretch>
            <a:fillRect/>
          </a:stretch>
        </p:blipFill>
        <p:spPr>
          <a:xfrm>
            <a:off x="10398760" y="1988820"/>
            <a:ext cx="1331595" cy="1322705"/>
          </a:xfrm>
          <a:prstGeom prst="rect">
            <a:avLst/>
          </a:prstGeom>
        </p:spPr>
      </p:pic>
      <p:pic>
        <p:nvPicPr>
          <p:cNvPr id="31" name="图片 30" descr="1"/>
          <p:cNvPicPr>
            <a:picLocks noChangeAspect="1"/>
          </p:cNvPicPr>
          <p:nvPr>
            <p:custDataLst>
              <p:tags r:id="rId4"/>
            </p:custDataLst>
          </p:nvPr>
        </p:nvPicPr>
        <p:blipFill>
          <a:blip r:embed="rId5"/>
          <a:srcRect l="11932" t="19939" r="49072" b="25274"/>
          <a:stretch>
            <a:fillRect/>
          </a:stretch>
        </p:blipFill>
        <p:spPr>
          <a:xfrm>
            <a:off x="4897120" y="2414270"/>
            <a:ext cx="2397760" cy="2427605"/>
          </a:xfrm>
          <a:prstGeom prst="ellipse">
            <a:avLst/>
          </a:prstGeom>
          <a:effectLst>
            <a:outerShdw blurRad="381000" dist="25400" dir="5400000" algn="ctr" rotWithShape="0">
              <a:srgbClr val="000000">
                <a:alpha val="75000"/>
              </a:srgbClr>
            </a:outerShdw>
          </a:effectLst>
        </p:spPr>
      </p:pic>
      <p:cxnSp>
        <p:nvCxnSpPr>
          <p:cNvPr id="32" name="曲线连接符 31"/>
          <p:cNvCxnSpPr/>
          <p:nvPr>
            <p:custDataLst>
              <p:tags r:id="rId6"/>
            </p:custDataLst>
          </p:nvPr>
        </p:nvCxnSpPr>
        <p:spPr>
          <a:xfrm flipV="1">
            <a:off x="6953885" y="1625600"/>
            <a:ext cx="1958975" cy="1154430"/>
          </a:xfrm>
          <a:prstGeom prst="curvedConnector3">
            <a:avLst>
              <a:gd name="adj1" fmla="val 50016"/>
            </a:avLst>
          </a:prstGeom>
          <a:noFill/>
          <a:ln w="38100" cap="flat" cmpd="sng" algn="ctr">
            <a:solidFill>
              <a:srgbClr val="58B6E5">
                <a:lumMod val="75000"/>
              </a:srgbClr>
            </a:solidFill>
            <a:prstDash val="solid"/>
            <a:miter lim="800000"/>
          </a:ln>
          <a:effectLst/>
        </p:spPr>
      </p:cxnSp>
      <p:sp>
        <p:nvSpPr>
          <p:cNvPr id="33" name="文本框 32"/>
          <p:cNvSpPr txBox="1"/>
          <p:nvPr>
            <p:custDataLst>
              <p:tags r:id="rId7"/>
            </p:custDataLst>
          </p:nvPr>
        </p:nvSpPr>
        <p:spPr>
          <a:xfrm>
            <a:off x="8912860" y="1329690"/>
            <a:ext cx="2232660" cy="398780"/>
          </a:xfrm>
          <a:prstGeom prst="rect">
            <a:avLst/>
          </a:prstGeom>
          <a:noFill/>
        </p:spPr>
        <p:txBody>
          <a:bodyPr wrap="square" rtlCol="0" anchor="t">
            <a:spAutoFit/>
          </a:bodyPr>
          <a:p>
            <a:r>
              <a:rPr lang="en-US" sz="2000" b="1">
                <a:solidFill>
                  <a:srgbClr val="C00000"/>
                </a:solidFill>
                <a:latin typeface="Comic Sans MS" panose="030F0702030302020204" charset="0"/>
                <a:cs typeface="Comic Sans MS" panose="030F0702030302020204" charset="0"/>
              </a:rPr>
              <a:t>chat</a:t>
            </a:r>
            <a:r>
              <a:rPr lang="en-US" sz="2000" b="1">
                <a:latin typeface="Comic Sans MS" panose="030F0702030302020204" charset="0"/>
                <a:cs typeface="Comic Sans MS" panose="030F0702030302020204" charset="0"/>
              </a:rPr>
              <a:t> online</a:t>
            </a:r>
            <a:endParaRPr lang="en-US" sz="2000" b="1">
              <a:latin typeface="Comic Sans MS" panose="030F0702030302020204" charset="0"/>
              <a:cs typeface="Comic Sans MS" panose="030F0702030302020204" charset="0"/>
            </a:endParaRPr>
          </a:p>
        </p:txBody>
      </p:sp>
      <p:pic>
        <p:nvPicPr>
          <p:cNvPr id="49" name="图片 48" descr="C:\Users\86188\Pictures\6.jpg6"/>
          <p:cNvPicPr>
            <a:picLocks noChangeAspect="1"/>
          </p:cNvPicPr>
          <p:nvPr>
            <p:custDataLst>
              <p:tags r:id="rId8"/>
            </p:custDataLst>
          </p:nvPr>
        </p:nvPicPr>
        <p:blipFill>
          <a:blip r:embed="rId9"/>
          <a:srcRect/>
          <a:stretch>
            <a:fillRect/>
          </a:stretch>
        </p:blipFill>
        <p:spPr>
          <a:xfrm>
            <a:off x="7681595" y="2637155"/>
            <a:ext cx="1154430" cy="1083310"/>
          </a:xfrm>
          <a:prstGeom prst="rect">
            <a:avLst/>
          </a:prstGeom>
        </p:spPr>
      </p:pic>
      <p:pic>
        <p:nvPicPr>
          <p:cNvPr id="34" name="图片 33" descr="2"/>
          <p:cNvPicPr>
            <a:picLocks noChangeAspect="1"/>
          </p:cNvPicPr>
          <p:nvPr>
            <p:custDataLst>
              <p:tags r:id="rId10"/>
            </p:custDataLst>
          </p:nvPr>
        </p:nvPicPr>
        <p:blipFill>
          <a:blip r:embed="rId11">
            <a:clrChange>
              <a:clrFrom>
                <a:srgbClr val="FFFFFF">
                  <a:alpha val="100000"/>
                </a:srgbClr>
              </a:clrFrom>
              <a:clrTo>
                <a:srgbClr val="FFFFFF">
                  <a:alpha val="100000"/>
                  <a:alpha val="0"/>
                </a:srgbClr>
              </a:clrTo>
            </a:clrChange>
          </a:blip>
          <a:stretch>
            <a:fillRect/>
          </a:stretch>
        </p:blipFill>
        <p:spPr>
          <a:xfrm>
            <a:off x="8912860" y="1852295"/>
            <a:ext cx="1409065" cy="1322070"/>
          </a:xfrm>
          <a:prstGeom prst="rect">
            <a:avLst/>
          </a:prstGeom>
        </p:spPr>
      </p:pic>
      <p:pic>
        <p:nvPicPr>
          <p:cNvPr id="36" name="图片 35" descr="4"/>
          <p:cNvPicPr>
            <a:picLocks noChangeAspect="1"/>
          </p:cNvPicPr>
          <p:nvPr>
            <p:custDataLst>
              <p:tags r:id="rId12"/>
            </p:custDataLst>
          </p:nvPr>
        </p:nvPicPr>
        <p:blipFill>
          <a:blip r:embed="rId13">
            <a:clrChange>
              <a:clrFrom>
                <a:srgbClr val="FFFFFF">
                  <a:alpha val="100000"/>
                </a:srgbClr>
              </a:clrFrom>
              <a:clrTo>
                <a:srgbClr val="FFFFFF">
                  <a:alpha val="100000"/>
                  <a:alpha val="0"/>
                </a:srgbClr>
              </a:clrTo>
            </a:clrChange>
          </a:blip>
          <a:stretch>
            <a:fillRect/>
          </a:stretch>
        </p:blipFill>
        <p:spPr>
          <a:xfrm>
            <a:off x="10634345" y="836930"/>
            <a:ext cx="1226820" cy="1226820"/>
          </a:xfrm>
          <a:prstGeom prst="rect">
            <a:avLst/>
          </a:prstGeom>
          <a:effectLst>
            <a:outerShdw blurRad="228600" dist="50800" dir="5400000" algn="ctr" rotWithShape="0">
              <a:srgbClr val="000000">
                <a:alpha val="78000"/>
              </a:srgbClr>
            </a:outerShdw>
          </a:effectLst>
        </p:spPr>
      </p:pic>
      <p:sp>
        <p:nvSpPr>
          <p:cNvPr id="38" name="文本框 37"/>
          <p:cNvSpPr txBox="1"/>
          <p:nvPr>
            <p:custDataLst>
              <p:tags r:id="rId14"/>
            </p:custDataLst>
          </p:nvPr>
        </p:nvSpPr>
        <p:spPr>
          <a:xfrm>
            <a:off x="9337675" y="3470275"/>
            <a:ext cx="2392680" cy="398780"/>
          </a:xfrm>
          <a:prstGeom prst="rect">
            <a:avLst/>
          </a:prstGeom>
          <a:noFill/>
        </p:spPr>
        <p:txBody>
          <a:bodyPr wrap="square" rtlCol="0" anchor="t">
            <a:spAutoFit/>
          </a:bodyPr>
          <a:p>
            <a:r>
              <a:rPr lang="en-US" sz="2000" b="1">
                <a:solidFill>
                  <a:srgbClr val="000000"/>
                </a:solidFill>
                <a:latin typeface="Comic Sans MS" panose="030F0702030302020204" charset="0"/>
                <a:cs typeface="Comic Sans MS" panose="030F0702030302020204" charset="0"/>
              </a:rPr>
              <a:t>write a</a:t>
            </a:r>
            <a:r>
              <a:rPr lang="en-US" sz="2000" b="1">
                <a:solidFill>
                  <a:srgbClr val="C00000"/>
                </a:solidFill>
                <a:latin typeface="Comic Sans MS" panose="030F0702030302020204" charset="0"/>
                <a:cs typeface="Comic Sans MS" panose="030F0702030302020204" charset="0"/>
              </a:rPr>
              <a:t> blog post</a:t>
            </a:r>
            <a:endParaRPr lang="en-US" sz="2000" b="1">
              <a:latin typeface="Comic Sans MS" panose="030F0702030302020204" charset="0"/>
              <a:cs typeface="Comic Sans MS" panose="030F0702030302020204" charset="0"/>
            </a:endParaRPr>
          </a:p>
        </p:txBody>
      </p:sp>
      <p:cxnSp>
        <p:nvCxnSpPr>
          <p:cNvPr id="40" name="曲线连接符 39"/>
          <p:cNvCxnSpPr/>
          <p:nvPr>
            <p:custDataLst>
              <p:tags r:id="rId15"/>
            </p:custDataLst>
          </p:nvPr>
        </p:nvCxnSpPr>
        <p:spPr>
          <a:xfrm>
            <a:off x="6783705" y="4600575"/>
            <a:ext cx="1614170" cy="431800"/>
          </a:xfrm>
          <a:prstGeom prst="curvedConnector3">
            <a:avLst>
              <a:gd name="adj1" fmla="val 50039"/>
            </a:avLst>
          </a:prstGeom>
          <a:noFill/>
          <a:ln w="38100" cap="flat" cmpd="sng" algn="ctr">
            <a:solidFill>
              <a:srgbClr val="58B6E5">
                <a:lumMod val="75000"/>
              </a:srgbClr>
            </a:solidFill>
            <a:prstDash val="solid"/>
            <a:miter lim="800000"/>
          </a:ln>
          <a:effectLst/>
        </p:spPr>
      </p:cxnSp>
      <p:pic>
        <p:nvPicPr>
          <p:cNvPr id="44" name="Picture 8"/>
          <p:cNvPicPr>
            <a:picLocks noChangeAspect="1" noChangeArrowheads="1"/>
          </p:cNvPicPr>
          <p:nvPr>
            <p:custDataLst>
              <p:tags r:id="rId16"/>
            </p:custDataLst>
          </p:nvPr>
        </p:nvPicPr>
        <p:blipFill>
          <a:blip r:embed="rId17" cstate="print">
            <a:clrChange>
              <a:clrFrom>
                <a:srgbClr val="FFFFFF">
                  <a:alpha val="100000"/>
                </a:srgbClr>
              </a:clrFrom>
              <a:clrTo>
                <a:srgbClr val="FFFFFF">
                  <a:alpha val="100000"/>
                  <a:alpha val="0"/>
                </a:srgbClr>
              </a:clrTo>
            </a:clrChange>
          </a:blip>
          <a:srcRect/>
          <a:stretch>
            <a:fillRect/>
          </a:stretch>
        </p:blipFill>
        <p:spPr bwMode="auto">
          <a:xfrm>
            <a:off x="7475855" y="4504055"/>
            <a:ext cx="2617470" cy="1373505"/>
          </a:xfrm>
          <a:prstGeom prst="rect">
            <a:avLst/>
          </a:prstGeom>
          <a:noFill/>
          <a:ln w="9525">
            <a:noFill/>
            <a:miter lim="800000"/>
            <a:headEnd/>
            <a:tailEnd/>
          </a:ln>
        </p:spPr>
      </p:pic>
      <p:pic>
        <p:nvPicPr>
          <p:cNvPr id="46" name="图片 45" descr="C:\Users\86188\Pictures\3.jpg3"/>
          <p:cNvPicPr>
            <a:picLocks noChangeAspect="1"/>
          </p:cNvPicPr>
          <p:nvPr>
            <p:custDataLst>
              <p:tags r:id="rId18"/>
            </p:custDataLst>
          </p:nvPr>
        </p:nvPicPr>
        <p:blipFill>
          <a:blip r:embed="rId19">
            <a:clrChange>
              <a:clrFrom>
                <a:srgbClr val="FFFFFF">
                  <a:alpha val="100000"/>
                </a:srgbClr>
              </a:clrFrom>
              <a:clrTo>
                <a:srgbClr val="FFFFFF">
                  <a:alpha val="100000"/>
                  <a:alpha val="0"/>
                </a:srgbClr>
              </a:clrTo>
            </a:clrChange>
          </a:blip>
          <a:srcRect/>
          <a:stretch>
            <a:fillRect/>
          </a:stretch>
        </p:blipFill>
        <p:spPr>
          <a:xfrm>
            <a:off x="10057765" y="4653280"/>
            <a:ext cx="1510665" cy="1132840"/>
          </a:xfrm>
          <a:prstGeom prst="rect">
            <a:avLst/>
          </a:prstGeom>
        </p:spPr>
      </p:pic>
      <p:sp>
        <p:nvSpPr>
          <p:cNvPr id="47" name="文本框 46"/>
          <p:cNvSpPr txBox="1"/>
          <p:nvPr>
            <p:custDataLst>
              <p:tags r:id="rId20"/>
            </p:custDataLst>
          </p:nvPr>
        </p:nvSpPr>
        <p:spPr>
          <a:xfrm>
            <a:off x="6529705" y="5970270"/>
            <a:ext cx="2503805" cy="398780"/>
          </a:xfrm>
          <a:prstGeom prst="rect">
            <a:avLst/>
          </a:prstGeom>
          <a:noFill/>
        </p:spPr>
        <p:txBody>
          <a:bodyPr wrap="square" rtlCol="0" anchor="t">
            <a:spAutoFit/>
          </a:bodyPr>
          <a:p>
            <a:r>
              <a:rPr lang="en-US" sz="2000" b="1">
                <a:solidFill>
                  <a:srgbClr val="000000"/>
                </a:solidFill>
                <a:latin typeface="Times New Roman" panose="02020603050405020304" pitchFamily="18" charset="0"/>
                <a:cs typeface="Times New Roman" panose="02020603050405020304" pitchFamily="18" charset="0"/>
              </a:rPr>
              <a:t>use a </a:t>
            </a:r>
            <a:r>
              <a:rPr lang="en-US" sz="2000" b="1">
                <a:solidFill>
                  <a:srgbClr val="C00000"/>
                </a:solidFill>
                <a:latin typeface="Times New Roman" panose="02020603050405020304" pitchFamily="18" charset="0"/>
                <a:cs typeface="Times New Roman" panose="02020603050405020304" pitchFamily="18" charset="0"/>
              </a:rPr>
              <a:t>search engine</a:t>
            </a:r>
            <a:endParaRPr lang="en-US" sz="2000" b="1">
              <a:latin typeface="Times New Roman" panose="02020603050405020304" pitchFamily="18" charset="0"/>
              <a:cs typeface="Times New Roman" panose="02020603050405020304" pitchFamily="18" charset="0"/>
            </a:endParaRPr>
          </a:p>
        </p:txBody>
      </p:sp>
      <p:sp>
        <p:nvSpPr>
          <p:cNvPr id="48" name="文本框 47"/>
          <p:cNvSpPr txBox="1"/>
          <p:nvPr>
            <p:custDataLst>
              <p:tags r:id="rId21"/>
            </p:custDataLst>
          </p:nvPr>
        </p:nvSpPr>
        <p:spPr>
          <a:xfrm>
            <a:off x="9469120" y="6165215"/>
            <a:ext cx="1996440" cy="398780"/>
          </a:xfrm>
          <a:prstGeom prst="rect">
            <a:avLst/>
          </a:prstGeom>
          <a:noFill/>
        </p:spPr>
        <p:txBody>
          <a:bodyPr wrap="square" rtlCol="0" anchor="t">
            <a:spAutoFit/>
          </a:bodyPr>
          <a:p>
            <a:r>
              <a:rPr lang="en-US" sz="2000" b="1">
                <a:solidFill>
                  <a:srgbClr val="C00000"/>
                </a:solidFill>
                <a:latin typeface="Comic Sans MS" panose="030F0702030302020204" charset="0"/>
                <a:cs typeface="Comic Sans MS" panose="030F0702030302020204" charset="0"/>
              </a:rPr>
              <a:t>stream</a:t>
            </a:r>
            <a:r>
              <a:rPr lang="en-US" sz="2000" b="1">
                <a:latin typeface="Comic Sans MS" panose="030F0702030302020204" charset="0"/>
                <a:cs typeface="Comic Sans MS" panose="030F0702030302020204" charset="0"/>
              </a:rPr>
              <a:t> videos</a:t>
            </a:r>
            <a:endParaRPr lang="en-US" sz="2000" b="1">
              <a:latin typeface="Comic Sans MS" panose="030F0702030302020204" charset="0"/>
              <a:cs typeface="Comic Sans MS" panose="030F0702030302020204" charset="0"/>
            </a:endParaRPr>
          </a:p>
        </p:txBody>
      </p:sp>
      <p:cxnSp>
        <p:nvCxnSpPr>
          <p:cNvPr id="50" name="曲线连接符 49"/>
          <p:cNvCxnSpPr/>
          <p:nvPr>
            <p:custDataLst>
              <p:tags r:id="rId22"/>
            </p:custDataLst>
          </p:nvPr>
        </p:nvCxnSpPr>
        <p:spPr>
          <a:xfrm>
            <a:off x="2861310" y="1952625"/>
            <a:ext cx="2266315" cy="1058545"/>
          </a:xfrm>
          <a:prstGeom prst="curvedConnector3">
            <a:avLst>
              <a:gd name="adj1" fmla="val 50014"/>
            </a:avLst>
          </a:prstGeom>
          <a:noFill/>
          <a:ln w="38100" cap="flat" cmpd="sng" algn="ctr">
            <a:solidFill>
              <a:srgbClr val="58B6E5">
                <a:lumMod val="75000"/>
              </a:srgbClr>
            </a:solidFill>
            <a:prstDash val="solid"/>
            <a:miter lim="800000"/>
          </a:ln>
          <a:effectLst/>
        </p:spPr>
      </p:cxnSp>
      <p:sp>
        <p:nvSpPr>
          <p:cNvPr id="51" name="文本框 50"/>
          <p:cNvSpPr txBox="1"/>
          <p:nvPr>
            <p:custDataLst>
              <p:tags r:id="rId23"/>
            </p:custDataLst>
          </p:nvPr>
        </p:nvSpPr>
        <p:spPr>
          <a:xfrm>
            <a:off x="598805" y="1625600"/>
            <a:ext cx="2019935" cy="398780"/>
          </a:xfrm>
          <a:prstGeom prst="rect">
            <a:avLst/>
          </a:prstGeom>
          <a:noFill/>
        </p:spPr>
        <p:txBody>
          <a:bodyPr wrap="square" rtlCol="0" anchor="t">
            <a:spAutoFit/>
          </a:bodyPr>
          <a:p>
            <a:r>
              <a:rPr lang="en-US" sz="2000" b="1">
                <a:solidFill>
                  <a:srgbClr val="000000"/>
                </a:solidFill>
                <a:latin typeface="Comic Sans MS" panose="030F0702030302020204" charset="0"/>
                <a:cs typeface="Comic Sans MS" panose="030F0702030302020204" charset="0"/>
              </a:rPr>
              <a:t>online</a:t>
            </a:r>
            <a:r>
              <a:rPr lang="en-US" sz="2000" b="1">
                <a:solidFill>
                  <a:srgbClr val="C00000"/>
                </a:solidFill>
                <a:latin typeface="Comic Sans MS" panose="030F0702030302020204" charset="0"/>
                <a:cs typeface="Comic Sans MS" panose="030F0702030302020204" charset="0"/>
              </a:rPr>
              <a:t> trade</a:t>
            </a:r>
            <a:endParaRPr lang="en-US" sz="2000" b="1">
              <a:latin typeface="Comic Sans MS" panose="030F0702030302020204" charset="0"/>
              <a:cs typeface="Comic Sans MS" panose="030F0702030302020204" charset="0"/>
            </a:endParaRPr>
          </a:p>
        </p:txBody>
      </p:sp>
      <p:pic>
        <p:nvPicPr>
          <p:cNvPr id="53" name="图片 52"/>
          <p:cNvPicPr>
            <a:picLocks noChangeAspect="1"/>
          </p:cNvPicPr>
          <p:nvPr>
            <p:custDataLst>
              <p:tags r:id="rId24"/>
            </p:custDataLst>
          </p:nvPr>
        </p:nvPicPr>
        <p:blipFill>
          <a:blip r:embed="rId25"/>
          <a:srcRect l="8333" t="7214" r="10430" b="6823"/>
          <a:stretch>
            <a:fillRect/>
          </a:stretch>
        </p:blipFill>
        <p:spPr>
          <a:xfrm>
            <a:off x="1666240" y="2204720"/>
            <a:ext cx="847090" cy="897255"/>
          </a:xfrm>
          <a:prstGeom prst="roundRect">
            <a:avLst/>
          </a:prstGeom>
        </p:spPr>
      </p:pic>
      <p:pic>
        <p:nvPicPr>
          <p:cNvPr id="54" name="图片 53"/>
          <p:cNvPicPr>
            <a:picLocks noChangeAspect="1"/>
          </p:cNvPicPr>
          <p:nvPr>
            <p:custDataLst>
              <p:tags r:id="rId26"/>
            </p:custDataLst>
          </p:nvPr>
        </p:nvPicPr>
        <p:blipFill>
          <a:blip r:embed="rId27"/>
          <a:stretch>
            <a:fillRect/>
          </a:stretch>
        </p:blipFill>
        <p:spPr>
          <a:xfrm>
            <a:off x="2569210" y="2193290"/>
            <a:ext cx="927735" cy="938530"/>
          </a:xfrm>
          <a:prstGeom prst="rect">
            <a:avLst/>
          </a:prstGeom>
        </p:spPr>
      </p:pic>
      <p:cxnSp>
        <p:nvCxnSpPr>
          <p:cNvPr id="56" name="曲线连接符 55"/>
          <p:cNvCxnSpPr/>
          <p:nvPr>
            <p:custDataLst>
              <p:tags r:id="rId28"/>
            </p:custDataLst>
          </p:nvPr>
        </p:nvCxnSpPr>
        <p:spPr>
          <a:xfrm flipV="1">
            <a:off x="3465830" y="4559935"/>
            <a:ext cx="1927225" cy="1383665"/>
          </a:xfrm>
          <a:prstGeom prst="curvedConnector3">
            <a:avLst>
              <a:gd name="adj1" fmla="val 50016"/>
            </a:avLst>
          </a:prstGeom>
          <a:noFill/>
          <a:ln w="38100" cap="flat" cmpd="sng" algn="ctr">
            <a:solidFill>
              <a:srgbClr val="58B6E5">
                <a:lumMod val="75000"/>
              </a:srgbClr>
            </a:solidFill>
            <a:prstDash val="solid"/>
            <a:miter lim="800000"/>
          </a:ln>
          <a:effectLst/>
        </p:spPr>
      </p:cxnSp>
      <p:sp>
        <p:nvSpPr>
          <p:cNvPr id="59" name="文本框 58"/>
          <p:cNvSpPr txBox="1"/>
          <p:nvPr>
            <p:custDataLst>
              <p:tags r:id="rId29"/>
            </p:custDataLst>
          </p:nvPr>
        </p:nvSpPr>
        <p:spPr>
          <a:xfrm>
            <a:off x="2065020" y="6134100"/>
            <a:ext cx="2083435" cy="398780"/>
          </a:xfrm>
          <a:prstGeom prst="rect">
            <a:avLst/>
          </a:prstGeom>
          <a:noFill/>
        </p:spPr>
        <p:txBody>
          <a:bodyPr wrap="square" rtlCol="0" anchor="t">
            <a:spAutoFit/>
          </a:bodyPr>
          <a:p>
            <a:r>
              <a:rPr lang="en-US" sz="2000" b="1">
                <a:solidFill>
                  <a:srgbClr val="000000"/>
                </a:solidFill>
                <a:latin typeface="Comic Sans MS" panose="030F0702030302020204" charset="0"/>
                <a:cs typeface="Comic Sans MS" panose="030F0702030302020204" charset="0"/>
              </a:rPr>
              <a:t>online games</a:t>
            </a:r>
            <a:endParaRPr lang="en-US" sz="2000" b="1">
              <a:solidFill>
                <a:srgbClr val="000000"/>
              </a:solidFill>
              <a:latin typeface="Comic Sans MS" panose="030F0702030302020204" charset="0"/>
              <a:cs typeface="Comic Sans MS" panose="030F0702030302020204" charset="0"/>
            </a:endParaRPr>
          </a:p>
        </p:txBody>
      </p:sp>
      <p:pic>
        <p:nvPicPr>
          <p:cNvPr id="60" name="图片 59" descr="C:\Users\86188\Pictures\1.gif1"/>
          <p:cNvPicPr>
            <a:picLocks noChangeAspect="1"/>
          </p:cNvPicPr>
          <p:nvPr>
            <p:custDataLst>
              <p:tags r:id="rId30"/>
            </p:custDataLst>
          </p:nvPr>
        </p:nvPicPr>
        <p:blipFill>
          <a:blip r:embed="rId31"/>
          <a:srcRect/>
          <a:stretch>
            <a:fillRect/>
          </a:stretch>
        </p:blipFill>
        <p:spPr>
          <a:xfrm>
            <a:off x="358775" y="3475990"/>
            <a:ext cx="3466465" cy="2352040"/>
          </a:xfrm>
          <a:prstGeom prst="rect">
            <a:avLst/>
          </a:prstGeom>
        </p:spPr>
      </p:pic>
      <p:pic>
        <p:nvPicPr>
          <p:cNvPr id="61" name="图片 60" descr="C:\Users\86188\Pictures\2.jpg2"/>
          <p:cNvPicPr>
            <a:picLocks noChangeAspect="1"/>
          </p:cNvPicPr>
          <p:nvPr>
            <p:custDataLst>
              <p:tags r:id="rId32"/>
            </p:custDataLst>
          </p:nvPr>
        </p:nvPicPr>
        <p:blipFill>
          <a:blip r:embed="rId33"/>
          <a:srcRect/>
          <a:stretch>
            <a:fillRect/>
          </a:stretch>
        </p:blipFill>
        <p:spPr>
          <a:xfrm>
            <a:off x="337185" y="3470275"/>
            <a:ext cx="3487420" cy="2352040"/>
          </a:xfrm>
          <a:prstGeom prst="rect">
            <a:avLst/>
          </a:prstGeom>
        </p:spPr>
      </p:pic>
      <p:pic>
        <p:nvPicPr>
          <p:cNvPr id="4" name="图片 3" descr="C:\Users\86188\Pictures\4.jpg4"/>
          <p:cNvPicPr>
            <a:picLocks noChangeAspect="1"/>
          </p:cNvPicPr>
          <p:nvPr>
            <p:custDataLst>
              <p:tags r:id="rId34"/>
            </p:custDataLst>
          </p:nvPr>
        </p:nvPicPr>
        <p:blipFill>
          <a:blip r:embed="rId35">
            <a:clrChange>
              <a:clrFrom>
                <a:srgbClr val="FFFFFF">
                  <a:alpha val="100000"/>
                </a:srgbClr>
              </a:clrFrom>
              <a:clrTo>
                <a:srgbClr val="FFFFFF">
                  <a:alpha val="100000"/>
                  <a:alpha val="0"/>
                </a:srgbClr>
              </a:clrTo>
            </a:clrChange>
          </a:blip>
          <a:srcRect/>
          <a:stretch>
            <a:fillRect/>
          </a:stretch>
        </p:blipFill>
        <p:spPr>
          <a:xfrm>
            <a:off x="2640965" y="1238250"/>
            <a:ext cx="1050290" cy="966470"/>
          </a:xfrm>
          <a:prstGeom prst="rect">
            <a:avLst/>
          </a:prstGeom>
        </p:spPr>
      </p:pic>
      <p:sp>
        <p:nvSpPr>
          <p:cNvPr id="8" name="文本框 7"/>
          <p:cNvSpPr txBox="1"/>
          <p:nvPr>
            <p:custDataLst>
              <p:tags r:id="rId36"/>
            </p:custDataLst>
          </p:nvPr>
        </p:nvSpPr>
        <p:spPr>
          <a:xfrm>
            <a:off x="337185" y="859155"/>
            <a:ext cx="8358505" cy="460375"/>
          </a:xfrm>
          <a:prstGeom prst="rect">
            <a:avLst/>
          </a:prstGeom>
          <a:noFill/>
        </p:spPr>
        <p:txBody>
          <a:bodyPr wrap="square" rtlCol="0">
            <a:spAutoFit/>
          </a:bodyPr>
          <a:p>
            <a:pPr marL="457200" indent="-457200" algn="l">
              <a:buFont typeface="Wingdings" panose="05000000000000000000" charset="0"/>
              <a:buChar char="Ø"/>
            </a:pPr>
            <a:r>
              <a:rPr lang="en-US" altLang="zh-CN" sz="2400" b="1">
                <a:solidFill>
                  <a:srgbClr val="C00000"/>
                </a:solidFill>
                <a:latin typeface="Times New Roman" panose="02020603050405020304" pitchFamily="18" charset="0"/>
                <a:cs typeface="Times New Roman" panose="02020603050405020304" pitchFamily="18" charset="0"/>
                <a:sym typeface="微软雅黑" panose="020B0503020204020204" pitchFamily="34" charset="-122"/>
              </a:rPr>
              <a:t>What are the basic functions of  of the internet? </a:t>
            </a:r>
            <a:endParaRPr lang="en-US" altLang="zh-CN" sz="2400" b="1">
              <a:solidFill>
                <a:srgbClr val="C00000"/>
              </a:solidFill>
              <a:latin typeface="Times New Roman" panose="02020603050405020304" pitchFamily="18" charset="0"/>
              <a:cs typeface="Times New Roman" panose="02020603050405020304" pitchFamily="18" charset="0"/>
              <a:sym typeface="微软雅黑" panose="020B0503020204020204" pitchFamily="34" charset="-122"/>
            </a:endParaRPr>
          </a:p>
        </p:txBody>
      </p:sp>
      <p:pic>
        <p:nvPicPr>
          <p:cNvPr id="7" name="图片 6" descr="C:\Users\86188\Pictures\6.jpg6"/>
          <p:cNvPicPr>
            <a:picLocks noChangeAspect="1"/>
          </p:cNvPicPr>
          <p:nvPr>
            <p:custDataLst>
              <p:tags r:id="rId37"/>
            </p:custDataLst>
          </p:nvPr>
        </p:nvPicPr>
        <p:blipFill>
          <a:blip r:embed="rId38"/>
          <a:srcRect/>
          <a:stretch>
            <a:fillRect/>
          </a:stretch>
        </p:blipFill>
        <p:spPr>
          <a:xfrm>
            <a:off x="523875" y="2195830"/>
            <a:ext cx="1047115" cy="906145"/>
          </a:xfrm>
          <a:prstGeom prst="rect">
            <a:avLst/>
          </a:prstGeom>
        </p:spPr>
      </p:pic>
      <p:pic>
        <p:nvPicPr>
          <p:cNvPr id="9" name="图片 8"/>
          <p:cNvPicPr>
            <a:picLocks noChangeAspect="1"/>
          </p:cNvPicPr>
          <p:nvPr>
            <p:custDataLst>
              <p:tags r:id="rId39"/>
            </p:custDataLst>
          </p:nvPr>
        </p:nvPicPr>
        <p:blipFill>
          <a:blip r:embed="rId40">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randombar(horizontal)">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randombar(horizont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randombar(horizontal)">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down)">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randombar(horizontal)">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wipe(left)">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nodeType="click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wipe(right)">
                                      <p:cBhvr>
                                        <p:cTn id="70" dur="500"/>
                                        <p:tgtEl>
                                          <p:spTgt spid="50"/>
                                        </p:tgtEl>
                                      </p:cBhvr>
                                    </p:animEffect>
                                  </p:childTnLst>
                                </p:cTn>
                              </p:par>
                            </p:childTnLst>
                          </p:cTn>
                        </p:par>
                        <p:par>
                          <p:cTn id="71" fill="hold">
                            <p:stCondLst>
                              <p:cond delay="500"/>
                            </p:stCondLst>
                            <p:childTnLst>
                              <p:par>
                                <p:cTn id="72" presetID="22" presetClass="entr" presetSubtype="2" fill="hold" grpId="0" nodeType="after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wipe(right)">
                                      <p:cBhvr>
                                        <p:cTn id="74" dur="500"/>
                                        <p:tgtEl>
                                          <p:spTgt spid="51"/>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randombar(horizontal)">
                                      <p:cBhvr>
                                        <p:cTn id="79" dur="500"/>
                                        <p:tgtEl>
                                          <p:spTgt spid="53"/>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randombar(horizontal)">
                                      <p:cBhvr>
                                        <p:cTn id="84" dur="500"/>
                                        <p:tgtEl>
                                          <p:spTgt spid="54"/>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randombar(horizontal)">
                                      <p:cBhvr>
                                        <p:cTn id="89" dur="500"/>
                                        <p:tgtEl>
                                          <p:spTgt spid="4"/>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nodeType="click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randombar(horizontal)">
                                      <p:cBhvr>
                                        <p:cTn id="94" dur="500"/>
                                        <p:tgtEl>
                                          <p:spTgt spid="7"/>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2" fill="hold" nodeType="click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wipe(right)">
                                      <p:cBhvr>
                                        <p:cTn id="99" dur="500"/>
                                        <p:tgtEl>
                                          <p:spTgt spid="56"/>
                                        </p:tgtEl>
                                      </p:cBhvr>
                                    </p:animEffect>
                                  </p:childTnLst>
                                </p:cTn>
                              </p:par>
                            </p:childTnLst>
                          </p:cTn>
                        </p:par>
                        <p:par>
                          <p:cTn id="100" fill="hold">
                            <p:stCondLst>
                              <p:cond delay="500"/>
                            </p:stCondLst>
                            <p:childTnLst>
                              <p:par>
                                <p:cTn id="101" presetID="22" presetClass="entr" presetSubtype="2" fill="hold" grpId="0" nodeType="afterEffect">
                                  <p:stCondLst>
                                    <p:cond delay="0"/>
                                  </p:stCondLst>
                                  <p:childTnLst>
                                    <p:set>
                                      <p:cBhvr>
                                        <p:cTn id="102" dur="1" fill="hold">
                                          <p:stCondLst>
                                            <p:cond delay="0"/>
                                          </p:stCondLst>
                                        </p:cTn>
                                        <p:tgtEl>
                                          <p:spTgt spid="59"/>
                                        </p:tgtEl>
                                        <p:attrNameLst>
                                          <p:attrName>style.visibility</p:attrName>
                                        </p:attrNameLst>
                                      </p:cBhvr>
                                      <p:to>
                                        <p:strVal val="visible"/>
                                      </p:to>
                                    </p:set>
                                    <p:animEffect transition="in" filter="wipe(right)">
                                      <p:cBhvr>
                                        <p:cTn id="103" dur="500"/>
                                        <p:tgtEl>
                                          <p:spTgt spid="59"/>
                                        </p:tgtEl>
                                      </p:cBhvr>
                                    </p:animEffect>
                                  </p:childTnLst>
                                </p:cTn>
                              </p:par>
                            </p:childTnLst>
                          </p:cTn>
                        </p:par>
                      </p:childTnLst>
                    </p:cTn>
                  </p:par>
                  <p:par>
                    <p:cTn id="104" fill="hold">
                      <p:stCondLst>
                        <p:cond delay="indefinite"/>
                      </p:stCondLst>
                      <p:childTnLst>
                        <p:par>
                          <p:cTn id="105" fill="hold">
                            <p:stCondLst>
                              <p:cond delay="0"/>
                            </p:stCondLst>
                            <p:childTnLst>
                              <p:par>
                                <p:cTn id="106" presetID="14" presetClass="entr" presetSubtype="10" fill="hold" nodeType="clickEffect">
                                  <p:stCondLst>
                                    <p:cond delay="0"/>
                                  </p:stCondLst>
                                  <p:childTnLst>
                                    <p:set>
                                      <p:cBhvr>
                                        <p:cTn id="107" dur="1" fill="hold">
                                          <p:stCondLst>
                                            <p:cond delay="0"/>
                                          </p:stCondLst>
                                        </p:cTn>
                                        <p:tgtEl>
                                          <p:spTgt spid="60"/>
                                        </p:tgtEl>
                                        <p:attrNameLst>
                                          <p:attrName>style.visibility</p:attrName>
                                        </p:attrNameLst>
                                      </p:cBhvr>
                                      <p:to>
                                        <p:strVal val="visible"/>
                                      </p:to>
                                    </p:set>
                                    <p:animEffect transition="in" filter="randombar(horizontal)">
                                      <p:cBhvr>
                                        <p:cTn id="108" dur="500"/>
                                        <p:tgtEl>
                                          <p:spTgt spid="60"/>
                                        </p:tgtEl>
                                      </p:cBhvr>
                                    </p:animEffect>
                                  </p:childTnLst>
                                </p:cTn>
                              </p:par>
                            </p:childTnLst>
                          </p:cTn>
                        </p:par>
                      </p:childTnLst>
                    </p:cTn>
                  </p:par>
                  <p:par>
                    <p:cTn id="109" fill="hold">
                      <p:stCondLst>
                        <p:cond delay="indefinite"/>
                      </p:stCondLst>
                      <p:childTnLst>
                        <p:par>
                          <p:cTn id="110" fill="hold">
                            <p:stCondLst>
                              <p:cond delay="0"/>
                            </p:stCondLst>
                            <p:childTnLst>
                              <p:par>
                                <p:cTn id="111" presetID="14" presetClass="entr" presetSubtype="10" fill="hold" nodeType="clickEffect">
                                  <p:stCondLst>
                                    <p:cond delay="0"/>
                                  </p:stCondLst>
                                  <p:childTnLst>
                                    <p:set>
                                      <p:cBhvr>
                                        <p:cTn id="112" dur="1" fill="hold">
                                          <p:stCondLst>
                                            <p:cond delay="0"/>
                                          </p:stCondLst>
                                        </p:cTn>
                                        <p:tgtEl>
                                          <p:spTgt spid="61"/>
                                        </p:tgtEl>
                                        <p:attrNameLst>
                                          <p:attrName>style.visibility</p:attrName>
                                        </p:attrNameLst>
                                      </p:cBhvr>
                                      <p:to>
                                        <p:strVal val="visible"/>
                                      </p:to>
                                    </p:set>
                                    <p:animEffect transition="in" filter="randombar(horizontal)">
                                      <p:cBhvr>
                                        <p:cTn id="11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47" grpId="0"/>
      <p:bldP spid="47" grpId="1"/>
      <p:bldP spid="48" grpId="0"/>
      <p:bldP spid="48" grpId="1"/>
      <p:bldP spid="51" grpId="0"/>
      <p:bldP spid="51" grpId="1"/>
      <p:bldP spid="59" grpId="0"/>
      <p:bldP spid="59" grpId="1"/>
      <p:bldP spid="38" grpId="0"/>
      <p:bldP spid="3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608647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chat	/tʃæt/	vi.聊天;闲聊</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8716645" y="861060"/>
            <a:ext cx="3333750" cy="2277110"/>
          </a:xfrm>
          <a:prstGeom prst="rect">
            <a:avLst/>
          </a:prstGeom>
        </p:spPr>
      </p:pic>
      <p:pic>
        <p:nvPicPr>
          <p:cNvPr id="8" name="图片 7"/>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7" name="文本框 6"/>
          <p:cNvSpPr txBox="1"/>
          <p:nvPr/>
        </p:nvSpPr>
        <p:spPr>
          <a:xfrm>
            <a:off x="220345" y="837565"/>
            <a:ext cx="8496935" cy="2676525"/>
          </a:xfrm>
          <a:prstGeom prst="rect">
            <a:avLst/>
          </a:prstGeom>
          <a:noFill/>
        </p:spPr>
        <p:txBody>
          <a:bodyPr wrap="square" rtlCol="0" anchor="t">
            <a:spAutoFit/>
          </a:bodyPr>
          <a:p>
            <a:r>
              <a:rPr sz="2400">
                <a:sym typeface="+mn-ea"/>
              </a:rPr>
              <a:t>我们的家庭聚会将在2月18日晚上举行，对我们来说意味着舒适的团聚，包括我的祖父母，叔叔阿姨和他们的孩子。我们会一起吃一顿大餐，</a:t>
            </a:r>
            <a:r>
              <a:rPr sz="2400">
                <a:solidFill>
                  <a:schemeClr val="accent5">
                    <a:lumMod val="50000"/>
                  </a:schemeClr>
                </a:solidFill>
                <a:sym typeface="+mn-ea"/>
              </a:rPr>
              <a:t>随意聊天</a:t>
            </a:r>
            <a:r>
              <a:rPr sz="2400">
                <a:sym typeface="+mn-ea"/>
              </a:rPr>
              <a:t>。</a:t>
            </a:r>
            <a:r>
              <a:rPr sz="2400" baseline="-25000">
                <a:solidFill>
                  <a:schemeClr val="accent5">
                    <a:lumMod val="50000"/>
                  </a:schemeClr>
                </a:solidFill>
                <a:sym typeface="+mn-ea"/>
              </a:rPr>
              <a:t>2017年11月浙江高考应用文</a:t>
            </a:r>
            <a:r>
              <a:rPr lang="en-US" sz="2400" baseline="-25000">
                <a:solidFill>
                  <a:schemeClr val="accent5">
                    <a:lumMod val="50000"/>
                  </a:schemeClr>
                </a:solidFill>
                <a:sym typeface="+mn-ea"/>
              </a:rPr>
              <a:t>“</a:t>
            </a:r>
            <a:r>
              <a:rPr lang="zh-CN" altLang="en-US" sz="2400" baseline="-25000">
                <a:solidFill>
                  <a:schemeClr val="accent5">
                    <a:lumMod val="50000"/>
                  </a:schemeClr>
                </a:solidFill>
                <a:sym typeface="+mn-ea"/>
              </a:rPr>
              <a:t>邀请老外过春节</a:t>
            </a:r>
            <a:r>
              <a:rPr lang="en-US" sz="2400" baseline="-25000">
                <a:solidFill>
                  <a:schemeClr val="accent5">
                    <a:lumMod val="50000"/>
                  </a:schemeClr>
                </a:solidFill>
                <a:sym typeface="+mn-ea"/>
              </a:rPr>
              <a:t>”</a:t>
            </a:r>
            <a:endParaRPr sz="2400">
              <a:solidFill>
                <a:schemeClr val="accent5">
                  <a:lumMod val="50000"/>
                </a:schemeClr>
              </a:solidFill>
              <a:sym typeface="+mn-ea"/>
            </a:endParaRPr>
          </a:p>
          <a:p>
            <a:pPr marL="342900" indent="-342900">
              <a:buFont typeface="Arial" panose="020B0604020202020204" pitchFamily="34" charset="0"/>
              <a:buChar char="•"/>
            </a:pPr>
            <a:r>
              <a:rPr sz="2400"/>
              <a:t>Our family gathering, to be held on the night of February 18</a:t>
            </a:r>
            <a:r>
              <a:rPr sz="2400" baseline="30000"/>
              <a:t>th</a:t>
            </a:r>
            <a:r>
              <a:rPr sz="2400"/>
              <a:t>, means cosy reunion for us, including my grandparents, uncles and aunts with their kids. We’ll have a big feast together, </a:t>
            </a:r>
            <a:r>
              <a:rPr sz="2400" b="1" u="sng">
                <a:solidFill>
                  <a:schemeClr val="accent5">
                    <a:lumMod val="50000"/>
                  </a:schemeClr>
                </a:solidFill>
              </a:rPr>
              <a:t>chatting casually.</a:t>
            </a:r>
            <a:endParaRPr sz="2400" b="1" u="sng">
              <a:solidFill>
                <a:schemeClr val="accent5">
                  <a:lumMod val="50000"/>
                </a:schemeClr>
              </a:solidFill>
            </a:endParaRPr>
          </a:p>
        </p:txBody>
      </p:sp>
      <p:sp>
        <p:nvSpPr>
          <p:cNvPr id="9" name="文本框 8"/>
          <p:cNvSpPr txBox="1"/>
          <p:nvPr/>
        </p:nvSpPr>
        <p:spPr>
          <a:xfrm>
            <a:off x="264795" y="3514090"/>
            <a:ext cx="11739245" cy="3046095"/>
          </a:xfrm>
          <a:prstGeom prst="rect">
            <a:avLst/>
          </a:prstGeom>
          <a:noFill/>
        </p:spPr>
        <p:txBody>
          <a:bodyPr wrap="square" rtlCol="0">
            <a:spAutoFit/>
          </a:bodyPr>
          <a:p>
            <a:r>
              <a:rPr lang="en-US" sz="2400">
                <a:sym typeface="+mn-ea"/>
              </a:rPr>
              <a:t>许多学生自愿参加参观敬老院，帮助老人解决身心的问题。在我们到达时，我们向他们赠送了手工制作的礼物和良好的祝愿。他们见到我们是多么高兴啊! 然后我们忙着帮助这里的老人做饭，洗衣服，</a:t>
            </a:r>
            <a:r>
              <a:rPr lang="en-US" sz="2400" u="sng">
                <a:solidFill>
                  <a:schemeClr val="accent5">
                    <a:lumMod val="75000"/>
                  </a:schemeClr>
                </a:solidFill>
                <a:sym typeface="+mn-ea"/>
              </a:rPr>
              <a:t>和他们聊天</a:t>
            </a:r>
            <a:r>
              <a:rPr lang="en-US" sz="2400">
                <a:sym typeface="+mn-ea"/>
              </a:rPr>
              <a:t>。</a:t>
            </a:r>
            <a:endParaRPr lang="en-US" sz="2400">
              <a:sym typeface="+mn-ea"/>
            </a:endParaRPr>
          </a:p>
          <a:p>
            <a:pPr marL="342900" indent="-342900">
              <a:buFont typeface="Arial" panose="020B0604020202020204" pitchFamily="34" charset="0"/>
              <a:buChar char="•"/>
            </a:pPr>
            <a:r>
              <a:rPr sz="2400">
                <a:sym typeface="+mn-ea"/>
              </a:rPr>
              <a:t>Many students volunteered to participate in visit</a:t>
            </a:r>
            <a:r>
              <a:rPr lang="en-US" sz="2400">
                <a:sym typeface="+mn-ea"/>
              </a:rPr>
              <a:t>ing t</a:t>
            </a:r>
            <a:r>
              <a:rPr sz="2400">
                <a:sym typeface="+mn-ea"/>
              </a:rPr>
              <a:t>he Nursing House and help elderly people deal with their troubles both physical and psychological. </a:t>
            </a:r>
            <a:r>
              <a:rPr lang="en-US" sz="2400">
                <a:sym typeface="+mn-ea"/>
              </a:rPr>
              <a:t> On our arrival, we presented them with handmade gifts as well as best wishes. How happy they were to see us! Then we </a:t>
            </a:r>
            <a:r>
              <a:rPr sz="2400">
                <a:sym typeface="+mn-ea"/>
              </a:rPr>
              <a:t>were engaged in helping the senior</a:t>
            </a:r>
            <a:r>
              <a:rPr lang="en-US" sz="2400">
                <a:sym typeface="+mn-ea"/>
              </a:rPr>
              <a:t>s</a:t>
            </a:r>
            <a:r>
              <a:rPr sz="2400">
                <a:sym typeface="+mn-ea"/>
              </a:rPr>
              <a:t> here out by making their meals, washing their clothes and </a:t>
            </a:r>
            <a:r>
              <a:rPr sz="2400" b="1" u="sng">
                <a:solidFill>
                  <a:schemeClr val="accent5">
                    <a:lumMod val="50000"/>
                  </a:schemeClr>
                </a:solidFill>
                <a:sym typeface="+mn-ea"/>
              </a:rPr>
              <a:t>chatting with them</a:t>
            </a:r>
            <a:r>
              <a:rPr sz="2400">
                <a:sym typeface="+mn-ea"/>
              </a:rPr>
              <a:t>.</a:t>
            </a:r>
            <a:endParaRPr lang="en-US" sz="240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linds(horizontal)">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1073658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battery /ˈbætri/	n.电池</a:t>
            </a:r>
            <a:endParaRPr lang="en-US" altLang="zh-CN" sz="2400" b="1">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rcRect l="37955" t="14422" r="36211" b="15832"/>
          <a:stretch>
            <a:fillRect/>
          </a:stretch>
        </p:blipFill>
        <p:spPr>
          <a:xfrm>
            <a:off x="10273665" y="188595"/>
            <a:ext cx="1344930" cy="3147060"/>
          </a:xfrm>
          <a:prstGeom prst="rect">
            <a:avLst/>
          </a:prstGeom>
        </p:spPr>
      </p:pic>
      <p:sp>
        <p:nvSpPr>
          <p:cNvPr id="4" name="文本框 3"/>
          <p:cNvSpPr txBox="1"/>
          <p:nvPr/>
        </p:nvSpPr>
        <p:spPr>
          <a:xfrm>
            <a:off x="553085" y="1988820"/>
            <a:ext cx="8049895" cy="1568450"/>
          </a:xfrm>
          <a:prstGeom prst="rect">
            <a:avLst/>
          </a:prstGeom>
          <a:noFill/>
        </p:spPr>
        <p:txBody>
          <a:bodyPr wrap="square" rtlCol="0" anchor="t">
            <a:spAutoFit/>
          </a:bodyPr>
          <a:p>
            <a:r>
              <a:rPr lang="en-US" altLang="zh-CN" sz="2400"/>
              <a:t>2. </a:t>
            </a:r>
            <a:r>
              <a:rPr lang="zh-CN" altLang="en-US" sz="2400"/>
              <a:t>recharge one's batteries “休整、养精蓄锐”</a:t>
            </a:r>
            <a:endParaRPr lang="zh-CN" altLang="en-US" sz="2400"/>
          </a:p>
          <a:p>
            <a:r>
              <a:rPr lang="zh-CN" altLang="en-US" sz="2400"/>
              <a:t>她是教书的材料。并且她也不需要休假来</a:t>
            </a:r>
            <a:r>
              <a:rPr lang="zh-CN" altLang="en-US" sz="2400">
                <a:solidFill>
                  <a:srgbClr val="7030A0"/>
                </a:solidFill>
              </a:rPr>
              <a:t>充电休整</a:t>
            </a:r>
            <a:r>
              <a:rPr lang="zh-CN" altLang="en-US" sz="2400"/>
              <a:t>。</a:t>
            </a:r>
            <a:endParaRPr lang="zh-CN" altLang="en-US" sz="2400"/>
          </a:p>
          <a:p>
            <a:pPr marL="342900" indent="-342900">
              <a:buFont typeface="Arial" panose="020B0604020202020204" pitchFamily="34" charset="0"/>
              <a:buChar char="•"/>
            </a:pPr>
            <a:r>
              <a:rPr lang="zh-CN" altLang="en-US" sz="2400"/>
              <a:t>She has a vocation for teaching. And she doesn't need a vacation to </a:t>
            </a:r>
            <a:r>
              <a:rPr lang="zh-CN" altLang="en-US" sz="2400" b="1" u="sng">
                <a:solidFill>
                  <a:srgbClr val="7030A0"/>
                </a:solidFill>
              </a:rPr>
              <a:t>recharge her batteries</a:t>
            </a:r>
            <a:r>
              <a:rPr lang="zh-CN" altLang="en-US" sz="2400"/>
              <a:t>.</a:t>
            </a:r>
            <a:endParaRPr lang="zh-CN" altLang="en-US" sz="2400"/>
          </a:p>
        </p:txBody>
      </p:sp>
      <p:sp>
        <p:nvSpPr>
          <p:cNvPr id="7" name="文本框 6"/>
          <p:cNvSpPr txBox="1"/>
          <p:nvPr/>
        </p:nvSpPr>
        <p:spPr>
          <a:xfrm>
            <a:off x="480695" y="980440"/>
            <a:ext cx="6604635" cy="1198880"/>
          </a:xfrm>
          <a:prstGeom prst="rect">
            <a:avLst/>
          </a:prstGeom>
          <a:noFill/>
        </p:spPr>
        <p:txBody>
          <a:bodyPr wrap="square" rtlCol="0" anchor="t">
            <a:spAutoFit/>
          </a:bodyPr>
          <a:p>
            <a:r>
              <a:rPr lang="en-US" altLang="zh-CN" sz="2400">
                <a:sym typeface="+mn-ea"/>
              </a:rPr>
              <a:t>1. </a:t>
            </a:r>
            <a:r>
              <a:rPr lang="zh-CN" altLang="en-US" sz="2400">
                <a:sym typeface="+mn-ea"/>
              </a:rPr>
              <a:t>一次性电池</a:t>
            </a:r>
            <a:r>
              <a:rPr lang="en-US" altLang="zh-CN" sz="2400">
                <a:sym typeface="+mn-ea"/>
              </a:rPr>
              <a:t>/</a:t>
            </a:r>
            <a:r>
              <a:rPr lang="zh-CN" altLang="en-US" sz="2400">
                <a:sym typeface="+mn-ea"/>
              </a:rPr>
              <a:t>可充电电池</a:t>
            </a:r>
            <a:r>
              <a:rPr lang="en-US" altLang="zh-CN" sz="2400">
                <a:sym typeface="+mn-ea"/>
              </a:rPr>
              <a:t>/</a:t>
            </a:r>
            <a:r>
              <a:rPr lang="zh-CN" altLang="en-US" sz="2400">
                <a:sym typeface="+mn-ea"/>
              </a:rPr>
              <a:t>太阳能</a:t>
            </a:r>
            <a:r>
              <a:rPr lang="zh-CN" altLang="en-US" sz="2400">
                <a:solidFill>
                  <a:srgbClr val="7030A0"/>
                </a:solidFill>
                <a:sym typeface="+mn-ea"/>
              </a:rPr>
              <a:t>电池</a:t>
            </a:r>
            <a:endParaRPr lang="zh-CN" altLang="en-US" sz="2400"/>
          </a:p>
          <a:p>
            <a:pPr marL="342900" indent="-342900">
              <a:buFont typeface="Arial" panose="020B0604020202020204" pitchFamily="34" charset="0"/>
              <a:buChar char="•"/>
            </a:pPr>
            <a:r>
              <a:rPr lang="zh-CN" altLang="en-US" sz="2400"/>
              <a:t>disposable </a:t>
            </a:r>
            <a:r>
              <a:rPr lang="en-US" altLang="zh-CN" sz="2400"/>
              <a:t>/</a:t>
            </a:r>
            <a:r>
              <a:rPr lang="zh-CN" altLang="en-US" sz="2400">
                <a:sym typeface="+mn-ea"/>
              </a:rPr>
              <a:t>rechargeable</a:t>
            </a:r>
            <a:r>
              <a:rPr lang="en-US" altLang="zh-CN" sz="2400">
                <a:sym typeface="+mn-ea"/>
              </a:rPr>
              <a:t>/</a:t>
            </a:r>
            <a:r>
              <a:rPr lang="zh-CN" altLang="en-US" sz="2400">
                <a:sym typeface="+mn-ea"/>
              </a:rPr>
              <a:t>solar</a:t>
            </a:r>
            <a:r>
              <a:rPr lang="en-US" altLang="zh-CN" sz="2400">
                <a:sym typeface="+mn-ea"/>
              </a:rPr>
              <a:t> </a:t>
            </a:r>
            <a:r>
              <a:rPr lang="zh-CN" altLang="en-US" sz="2400" b="1">
                <a:solidFill>
                  <a:srgbClr val="7030A0"/>
                </a:solidFill>
              </a:rPr>
              <a:t>battery</a:t>
            </a:r>
            <a:endParaRPr lang="zh-CN" altLang="en-US" sz="2400" b="1">
              <a:solidFill>
                <a:srgbClr val="7030A0"/>
              </a:solidFill>
            </a:endParaRPr>
          </a:p>
          <a:p>
            <a:endParaRPr lang="zh-CN" altLang="en-US" sz="2400" b="1">
              <a:solidFill>
                <a:srgbClr val="7030A0"/>
              </a:solidFill>
            </a:endParaRPr>
          </a:p>
        </p:txBody>
      </p:sp>
      <p:pic>
        <p:nvPicPr>
          <p:cNvPr id="9" name="图片 8"/>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8" name="图片 7"/>
          <p:cNvPicPr>
            <a:picLocks noChangeAspect="1"/>
          </p:cNvPicPr>
          <p:nvPr>
            <p:custDataLst>
              <p:tags r:id="rId5"/>
            </p:custDataLst>
          </p:nvPr>
        </p:nvPicPr>
        <p:blipFill>
          <a:blip r:embed="rId6"/>
          <a:stretch>
            <a:fillRect/>
          </a:stretch>
        </p:blipFill>
        <p:spPr>
          <a:xfrm>
            <a:off x="408940" y="3644900"/>
            <a:ext cx="4711700" cy="2700020"/>
          </a:xfrm>
          <a:prstGeom prst="rect">
            <a:avLst/>
          </a:prstGeom>
        </p:spPr>
      </p:pic>
      <p:sp>
        <p:nvSpPr>
          <p:cNvPr id="10" name="文本框 9"/>
          <p:cNvSpPr txBox="1"/>
          <p:nvPr/>
        </p:nvSpPr>
        <p:spPr>
          <a:xfrm>
            <a:off x="5449570" y="4149090"/>
            <a:ext cx="6400800" cy="1198880"/>
          </a:xfrm>
          <a:prstGeom prst="rect">
            <a:avLst/>
          </a:prstGeom>
          <a:noFill/>
        </p:spPr>
        <p:txBody>
          <a:bodyPr wrap="square" rtlCol="0" anchor="t">
            <a:spAutoFit/>
          </a:bodyPr>
          <a:p>
            <a:r>
              <a:rPr lang="en-US" altLang="zh-CN" sz="2400">
                <a:sym typeface="+mn-ea"/>
              </a:rPr>
              <a:t>3.</a:t>
            </a:r>
            <a:r>
              <a:rPr lang="zh-CN" altLang="en-US" sz="2400">
                <a:solidFill>
                  <a:srgbClr val="7030A0"/>
                </a:solidFill>
                <a:sym typeface="+mn-ea"/>
              </a:rPr>
              <a:t>一堆</a:t>
            </a:r>
            <a:r>
              <a:rPr lang="zh-CN" altLang="en-US" sz="2400">
                <a:sym typeface="+mn-ea"/>
              </a:rPr>
              <a:t>记者和摄像机</a:t>
            </a:r>
            <a:endParaRPr lang="zh-CN" altLang="en-US" sz="2400"/>
          </a:p>
          <a:p>
            <a:pPr marL="342900" indent="-342900">
              <a:buFont typeface="Arial" panose="020B0604020202020204" pitchFamily="34" charset="0"/>
              <a:buChar char="•"/>
            </a:pPr>
            <a:r>
              <a:rPr lang="zh-CN" altLang="en-US" sz="2400" b="1" u="sng">
                <a:solidFill>
                  <a:srgbClr val="7030A0"/>
                </a:solidFill>
              </a:rPr>
              <a:t>a battery of</a:t>
            </a:r>
            <a:r>
              <a:rPr lang="zh-CN" altLang="en-US" sz="2400"/>
              <a:t> journalists and television cameras</a:t>
            </a:r>
            <a:endParaRPr lang="zh-CN" altLang="en-US" sz="2400"/>
          </a:p>
          <a:p>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blinds(horizontal)">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1073658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confirm /kənˈfɜ:m/	vt.确认;使确信</a:t>
            </a:r>
            <a:endParaRPr lang="en-US" altLang="zh-CN" sz="2400" b="1">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rcRect r="15203"/>
          <a:stretch>
            <a:fillRect/>
          </a:stretch>
        </p:blipFill>
        <p:spPr>
          <a:xfrm>
            <a:off x="8003540" y="55880"/>
            <a:ext cx="4094480" cy="2205990"/>
          </a:xfrm>
          <a:prstGeom prst="rect">
            <a:avLst/>
          </a:prstGeom>
        </p:spPr>
      </p:pic>
      <p:pic>
        <p:nvPicPr>
          <p:cNvPr id="7" name="图片 6"/>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207010" y="1340485"/>
            <a:ext cx="11586210" cy="1938020"/>
          </a:xfrm>
          <a:prstGeom prst="rect">
            <a:avLst/>
          </a:prstGeom>
          <a:noFill/>
        </p:spPr>
        <p:txBody>
          <a:bodyPr wrap="square" rtlCol="0" anchor="t">
            <a:spAutoFit/>
          </a:bodyPr>
          <a:p>
            <a:r>
              <a:rPr lang="en-US" altLang="zh-CN" sz="2400">
                <a:sym typeface="+mn-ea"/>
              </a:rPr>
              <a:t>1.</a:t>
            </a:r>
            <a:r>
              <a:rPr lang="zh-CN" altLang="en-US" sz="2400">
                <a:sym typeface="+mn-ea"/>
              </a:rPr>
              <a:t>你</a:t>
            </a:r>
            <a:r>
              <a:rPr lang="zh-CN" altLang="en-US" sz="2400">
                <a:solidFill>
                  <a:schemeClr val="accent3">
                    <a:lumMod val="50000"/>
                  </a:schemeClr>
                </a:solidFill>
                <a:sym typeface="+mn-ea"/>
              </a:rPr>
              <a:t>确认</a:t>
            </a:r>
            <a:r>
              <a:rPr lang="zh-CN" altLang="en-US" sz="2400">
                <a:sym typeface="+mn-ea"/>
              </a:rPr>
              <a:t>Wi­Fi密码了吗？</a:t>
            </a:r>
            <a:endParaRPr lang="zh-CN" altLang="en-US" sz="2400"/>
          </a:p>
          <a:p>
            <a:pPr marL="342900" indent="-342900">
              <a:buFont typeface="Arial" panose="020B0604020202020204" pitchFamily="34" charset="0"/>
              <a:buChar char="•"/>
            </a:pPr>
            <a:r>
              <a:rPr lang="zh-CN" altLang="en-US" sz="2400"/>
              <a:t>Have you </a:t>
            </a:r>
            <a:r>
              <a:rPr lang="zh-CN" altLang="en-US" sz="2400" b="1" u="sng">
                <a:solidFill>
                  <a:schemeClr val="accent3">
                    <a:lumMod val="50000"/>
                  </a:schemeClr>
                </a:solidFill>
              </a:rPr>
              <a:t>confirmed the Wi­Fi password</a:t>
            </a:r>
            <a:r>
              <a:rPr lang="zh-CN" altLang="en-US" sz="2400"/>
              <a:t>?</a:t>
            </a:r>
            <a:endParaRPr lang="zh-CN" altLang="en-US" sz="2400"/>
          </a:p>
          <a:p>
            <a:r>
              <a:rPr lang="en-US" altLang="zh-CN" sz="2400">
                <a:sym typeface="+mn-ea"/>
              </a:rPr>
              <a:t>2. </a:t>
            </a:r>
            <a:r>
              <a:rPr lang="zh-CN" altLang="en-US" sz="2400">
                <a:sym typeface="+mn-ea"/>
              </a:rPr>
              <a:t>计划下个月组团到贵校参观，我写信</a:t>
            </a:r>
            <a:r>
              <a:rPr lang="zh-CN" altLang="en-US" sz="2400">
                <a:solidFill>
                  <a:schemeClr val="accent3">
                    <a:lumMod val="50000"/>
                  </a:schemeClr>
                </a:solidFill>
                <a:sym typeface="+mn-ea"/>
              </a:rPr>
              <a:t>确认一些信息</a:t>
            </a:r>
            <a:r>
              <a:rPr lang="zh-CN" altLang="en-US" sz="2400">
                <a:sym typeface="+mn-ea"/>
              </a:rPr>
              <a:t>。</a:t>
            </a:r>
            <a:endParaRPr lang="zh-CN" altLang="en-US" sz="2400"/>
          </a:p>
          <a:p>
            <a:pPr marL="342900" indent="-342900">
              <a:buFont typeface="Arial" panose="020B0604020202020204" pitchFamily="34" charset="0"/>
              <a:buChar char="•"/>
            </a:pPr>
            <a:r>
              <a:rPr lang="zh-CN" altLang="en-US" sz="2400"/>
              <a:t>Planning to take a group to pay a visit to your school next month, I'm writing to </a:t>
            </a:r>
            <a:r>
              <a:rPr lang="zh-CN" altLang="en-US" sz="2400" b="1" u="sng">
                <a:solidFill>
                  <a:schemeClr val="accent3">
                    <a:lumMod val="50000"/>
                  </a:schemeClr>
                </a:solidFill>
              </a:rPr>
              <a:t>confirm some information</a:t>
            </a:r>
            <a:r>
              <a:rPr lang="zh-CN" altLang="en-US" sz="2400"/>
              <a:t>.</a:t>
            </a:r>
            <a:endParaRPr lang="zh-CN" altLang="en-US" sz="2400"/>
          </a:p>
        </p:txBody>
      </p:sp>
      <p:sp>
        <p:nvSpPr>
          <p:cNvPr id="8" name="文本框 7"/>
          <p:cNvSpPr txBox="1"/>
          <p:nvPr/>
        </p:nvSpPr>
        <p:spPr>
          <a:xfrm>
            <a:off x="261620" y="3356610"/>
            <a:ext cx="11671935" cy="3046095"/>
          </a:xfrm>
          <a:prstGeom prst="rect">
            <a:avLst/>
          </a:prstGeom>
          <a:noFill/>
        </p:spPr>
        <p:txBody>
          <a:bodyPr wrap="square" rtlCol="0" anchor="t">
            <a:spAutoFit/>
          </a:bodyPr>
          <a:p>
            <a:r>
              <a:rPr lang="en-US" altLang="zh-CN" sz="2400">
                <a:sym typeface="+mn-ea"/>
              </a:rPr>
              <a:t>3. </a:t>
            </a:r>
            <a:r>
              <a:rPr lang="zh-CN" altLang="en-US" sz="2400">
                <a:sym typeface="+mn-ea"/>
              </a:rPr>
              <a:t>老师的鼓励</a:t>
            </a:r>
            <a:r>
              <a:rPr lang="zh-CN" altLang="en-US" sz="2400">
                <a:solidFill>
                  <a:schemeClr val="accent3">
                    <a:lumMod val="50000"/>
                  </a:schemeClr>
                </a:solidFill>
                <a:sym typeface="+mn-ea"/>
              </a:rPr>
              <a:t>坚定了我的信念</a:t>
            </a:r>
            <a:r>
              <a:rPr lang="zh-CN" altLang="en-US" sz="2400">
                <a:sym typeface="+mn-ea"/>
              </a:rPr>
              <a:t>，我一定能在中国诗歌比赛中获得冠军。</a:t>
            </a:r>
            <a:endParaRPr lang="zh-CN" altLang="en-US" sz="2400">
              <a:sym typeface="+mn-ea"/>
            </a:endParaRPr>
          </a:p>
          <a:p>
            <a:pPr marL="342900" indent="-342900">
              <a:buFont typeface="Arial" panose="020B0604020202020204" pitchFamily="34" charset="0"/>
              <a:buChar char="•"/>
            </a:pPr>
            <a:r>
              <a:rPr lang="zh-CN" altLang="en-US" sz="2400">
                <a:sym typeface="+mn-ea"/>
              </a:rPr>
              <a:t>My teacher's encouragement </a:t>
            </a:r>
            <a:r>
              <a:rPr lang="zh-CN" altLang="en-US" sz="2400" b="1" u="sng">
                <a:solidFill>
                  <a:schemeClr val="accent3">
                    <a:lumMod val="50000"/>
                  </a:schemeClr>
                </a:solidFill>
                <a:sym typeface="+mn-ea"/>
              </a:rPr>
              <a:t>confirms me in the belief</a:t>
            </a:r>
            <a:r>
              <a:rPr lang="zh-CN" altLang="en-US" sz="2400">
                <a:sym typeface="+mn-ea"/>
              </a:rPr>
              <a:t> that I will surely win the championship of Chinese Poetry Competition.</a:t>
            </a:r>
            <a:endParaRPr lang="zh-CN" altLang="en-US" sz="2400"/>
          </a:p>
          <a:p>
            <a:r>
              <a:rPr lang="en-US" altLang="zh-CN" sz="2400">
                <a:sym typeface="+mn-ea"/>
              </a:rPr>
              <a:t>4. </a:t>
            </a:r>
            <a:r>
              <a:rPr lang="zh-CN" altLang="en-US" sz="2400">
                <a:sym typeface="+mn-ea"/>
              </a:rPr>
              <a:t>起初，阿萨德想要保密，并惩罚了法赫德。</a:t>
            </a:r>
            <a:r>
              <a:rPr lang="zh-CN" altLang="en-US" sz="2400">
                <a:solidFill>
                  <a:schemeClr val="accent3">
                    <a:lumMod val="50000"/>
                  </a:schemeClr>
                </a:solidFill>
                <a:sym typeface="+mn-ea"/>
              </a:rPr>
              <a:t>在确认没有人后</a:t>
            </a:r>
            <a:r>
              <a:rPr lang="zh-CN" altLang="en-US" sz="2400">
                <a:sym typeface="+mn-ea"/>
              </a:rPr>
              <a:t>，他迅速掏出一些钱，把钱包放进口袋里，心猛地一跳。这是他第一次感到如此害怕。</a:t>
            </a:r>
            <a:endParaRPr lang="zh-CN" altLang="en-US" sz="2400">
              <a:sym typeface="+mn-ea"/>
            </a:endParaRPr>
          </a:p>
          <a:p>
            <a:pPr marL="342900" indent="-342900">
              <a:buFont typeface="Arial" panose="020B0604020202020204" pitchFamily="34" charset="0"/>
              <a:buChar char="•"/>
            </a:pPr>
            <a:r>
              <a:rPr lang="zh-CN" altLang="en-US" sz="2400">
                <a:sym typeface="+mn-ea"/>
              </a:rPr>
              <a:t>At first, Asad wanted to keep it a secret and punished Fahad. </a:t>
            </a:r>
            <a:r>
              <a:rPr lang="zh-CN" altLang="en-US" sz="2400" b="1" u="sng">
                <a:solidFill>
                  <a:schemeClr val="accent3">
                    <a:lumMod val="50000"/>
                  </a:schemeClr>
                </a:solidFill>
                <a:sym typeface="+mn-ea"/>
              </a:rPr>
              <a:t>Having confirmed that no one was there</a:t>
            </a:r>
            <a:r>
              <a:rPr lang="zh-CN" altLang="en-US" sz="2400">
                <a:sym typeface="+mn-ea"/>
              </a:rPr>
              <a:t>, he quickly took out some money and put the wallet into his pocket with his heart bumping fiercely. It was the first time that he had felt so frightened. </a:t>
            </a:r>
            <a:endParaRPr lang="zh-CN" altLang="en-US" sz="240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linds(horizont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338695"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press	/pres/	vt.按,压;敦促</a:t>
            </a:r>
            <a:endParaRPr lang="en-US" altLang="zh-CN" sz="2400" b="1">
              <a:latin typeface="微软雅黑" panose="020B0503020204020204" pitchFamily="34" charset="-122"/>
              <a:ea typeface="微软雅黑" panose="020B0503020204020204" pitchFamily="34" charset="-122"/>
            </a:endParaRPr>
          </a:p>
        </p:txBody>
      </p:sp>
      <p:pic>
        <p:nvPicPr>
          <p:cNvPr id="100" name="图片 99"/>
          <p:cNvPicPr/>
          <p:nvPr/>
        </p:nvPicPr>
        <p:blipFill>
          <a:blip r:embed="rId2"/>
          <a:stretch>
            <a:fillRect/>
          </a:stretch>
        </p:blipFill>
        <p:spPr>
          <a:xfrm>
            <a:off x="7800340" y="908685"/>
            <a:ext cx="4178935" cy="5442585"/>
          </a:xfrm>
          <a:prstGeom prst="rect">
            <a:avLst/>
          </a:prstGeom>
          <a:noFill/>
          <a:ln w="9525">
            <a:noFill/>
          </a:ln>
        </p:spPr>
      </p:pic>
      <p:pic>
        <p:nvPicPr>
          <p:cNvPr id="7" name="图片 6"/>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34950" y="1124585"/>
            <a:ext cx="7176770" cy="3931920"/>
          </a:xfrm>
          <a:prstGeom prst="rect">
            <a:avLst/>
          </a:prstGeom>
          <a:noFill/>
        </p:spPr>
        <p:txBody>
          <a:bodyPr wrap="square" rtlCol="0" anchor="t">
            <a:spAutoFit/>
          </a:bodyPr>
          <a:p>
            <a:r>
              <a:rPr lang="en-US" altLang="zh-CN" sz="2400">
                <a:solidFill>
                  <a:srgbClr val="0070C0"/>
                </a:solidFill>
              </a:rPr>
              <a:t>1. </a:t>
            </a:r>
            <a:r>
              <a:rPr lang="zh-CN" altLang="en-US" sz="2400">
                <a:solidFill>
                  <a:srgbClr val="0070C0"/>
                </a:solidFill>
              </a:rPr>
              <a:t>在父母的督促下</a:t>
            </a:r>
            <a:r>
              <a:rPr lang="zh-CN" altLang="en-US" sz="2400"/>
              <a:t>，这个男孩决心不再玩电脑游戏。</a:t>
            </a:r>
            <a:endParaRPr lang="zh-CN" altLang="en-US" sz="2400"/>
          </a:p>
          <a:p>
            <a:pPr marL="342900" indent="-342900">
              <a:buFont typeface="Arial" panose="020B0604020202020204" pitchFamily="34" charset="0"/>
              <a:buChar char="•"/>
            </a:pPr>
            <a:r>
              <a:rPr lang="zh-CN" altLang="en-US" sz="2400" b="1" u="sng">
                <a:solidFill>
                  <a:srgbClr val="0070C0"/>
                </a:solidFill>
              </a:rPr>
              <a:t>Pressed from his parents</a:t>
            </a:r>
            <a:r>
              <a:rPr lang="zh-CN" altLang="en-US" sz="2400"/>
              <a:t>, the boy is determined to stop playing computer games.</a:t>
            </a:r>
            <a:endParaRPr lang="zh-CN" altLang="en-US" sz="2400"/>
          </a:p>
          <a:p>
            <a:pPr marL="342900" indent="-342900">
              <a:buFont typeface="Arial" panose="020B0604020202020204" pitchFamily="34" charset="0"/>
              <a:buChar char="•"/>
            </a:pPr>
            <a:endParaRPr lang="zh-CN" altLang="en-US" sz="2400"/>
          </a:p>
          <a:p>
            <a:r>
              <a:rPr lang="en-US" altLang="zh-CN" sz="2400"/>
              <a:t>2. </a:t>
            </a:r>
            <a:r>
              <a:rPr lang="zh-CN" altLang="en-US" sz="2400"/>
              <a:t>她陷在里面，</a:t>
            </a:r>
            <a:r>
              <a:rPr lang="zh-CN" altLang="en-US" sz="2400">
                <a:solidFill>
                  <a:srgbClr val="0070C0"/>
                </a:solidFill>
              </a:rPr>
              <a:t>被一种折磨着她的肉体的疲惫压得喘不过气来</a:t>
            </a:r>
            <a:r>
              <a:rPr lang="zh-CN" altLang="en-US" sz="2400"/>
              <a:t>，这种疲惫似乎深入了她的灵魂。</a:t>
            </a:r>
            <a:r>
              <a:rPr lang="zh-CN" altLang="en-US" sz="2400" baseline="-25000">
                <a:solidFill>
                  <a:srgbClr val="0070C0"/>
                </a:solidFill>
              </a:rPr>
              <a:t>2016年10月浙江高考读后续写</a:t>
            </a:r>
            <a:r>
              <a:rPr lang="en-US" altLang="zh-CN" sz="2400" baseline="-25000">
                <a:solidFill>
                  <a:srgbClr val="0070C0"/>
                </a:solidFill>
              </a:rPr>
              <a:t>“</a:t>
            </a:r>
            <a:r>
              <a:rPr lang="zh-CN" altLang="en-US" sz="2400" baseline="-25000">
                <a:solidFill>
                  <a:srgbClr val="0070C0"/>
                </a:solidFill>
              </a:rPr>
              <a:t>夫妻吵架</a:t>
            </a:r>
            <a:r>
              <a:rPr lang="en-US" altLang="zh-CN" sz="2400" baseline="-25000">
                <a:solidFill>
                  <a:srgbClr val="0070C0"/>
                </a:solidFill>
              </a:rPr>
              <a:t>”</a:t>
            </a:r>
            <a:endParaRPr lang="zh-CN" altLang="en-US" sz="2400" baseline="-25000">
              <a:solidFill>
                <a:srgbClr val="0070C0"/>
              </a:solidFill>
            </a:endParaRPr>
          </a:p>
          <a:p>
            <a:pPr marL="342900" indent="-342900">
              <a:buFont typeface="Arial" panose="020B0604020202020204" pitchFamily="34" charset="0"/>
              <a:buChar char="•"/>
            </a:pPr>
            <a:r>
              <a:rPr lang="zh-CN" altLang="en-US" sz="2400"/>
              <a:t>Into this she sank, </a:t>
            </a:r>
            <a:r>
              <a:rPr lang="zh-CN" altLang="en-US" sz="2400" b="1" u="sng">
                <a:solidFill>
                  <a:srgbClr val="0070C0"/>
                </a:solidFill>
              </a:rPr>
              <a:t>pressed down by a physical exhaustion</a:t>
            </a:r>
            <a:r>
              <a:rPr lang="zh-CN" altLang="en-US" sz="2400"/>
              <a:t> that haunted her body and seemed to reach into her soul.</a:t>
            </a:r>
            <a:endParaRPr lang="zh-CN" altLang="en-US" sz="2400"/>
          </a:p>
          <a:p>
            <a:pPr marL="342900" indent="-342900">
              <a:buFont typeface="Arial" panose="020B0604020202020204" pitchFamily="34" charset="0"/>
              <a:buChar char="•"/>
            </a:pPr>
            <a:r>
              <a:rPr lang="zh-CN" altLang="en-US" i="1">
                <a:solidFill>
                  <a:srgbClr val="0070C0"/>
                </a:solidFill>
              </a:rPr>
              <a:t>haunt /hɔːnt/ v. 常出没于…；萦绕于…；出没；作祟</a:t>
            </a:r>
            <a:endParaRPr lang="zh-CN" altLang="en-US" i="1">
              <a:solidFill>
                <a:srgbClr val="0070C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1073658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in shape	/ɪn ʃeɪp/	状况良好</a:t>
            </a:r>
            <a:endParaRPr lang="en-US" altLang="zh-CN" sz="2400" b="1">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rcRect b="4405"/>
          <a:stretch>
            <a:fillRect/>
          </a:stretch>
        </p:blipFill>
        <p:spPr>
          <a:xfrm>
            <a:off x="6743065" y="908685"/>
            <a:ext cx="5291455" cy="4118610"/>
          </a:xfrm>
          <a:prstGeom prst="rect">
            <a:avLst/>
          </a:prstGeom>
        </p:spPr>
      </p:pic>
      <p:pic>
        <p:nvPicPr>
          <p:cNvPr id="7" name="图片 6"/>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222885" y="1268730"/>
            <a:ext cx="6282055" cy="4879975"/>
          </a:xfrm>
          <a:prstGeom prst="rect">
            <a:avLst/>
          </a:prstGeom>
          <a:noFill/>
        </p:spPr>
        <p:txBody>
          <a:bodyPr wrap="square" rtlCol="0" anchor="t">
            <a:spAutoFit/>
          </a:bodyPr>
          <a:p>
            <a:r>
              <a:rPr lang="en-US" altLang="zh-CN" sz="2400">
                <a:sym typeface="+mn-ea"/>
              </a:rPr>
              <a:t>1. </a:t>
            </a:r>
            <a:r>
              <a:rPr lang="zh-CN" altLang="en-US" sz="2400">
                <a:sym typeface="+mn-ea"/>
              </a:rPr>
              <a:t>我必须保持良好的状态，否则我就会输掉比赛。</a:t>
            </a:r>
            <a:endParaRPr lang="zh-CN" altLang="en-US" sz="2400"/>
          </a:p>
          <a:p>
            <a:pPr marL="342900" indent="-342900">
              <a:buFont typeface="Arial" panose="020B0604020202020204" pitchFamily="34" charset="0"/>
              <a:buChar char="•"/>
            </a:pPr>
            <a:r>
              <a:rPr lang="zh-CN" altLang="en-US" sz="2400"/>
              <a:t>I must </a:t>
            </a:r>
            <a:r>
              <a:rPr lang="zh-CN" altLang="en-US" sz="2400" b="1" u="sng">
                <a:solidFill>
                  <a:srgbClr val="C00000"/>
                </a:solidFill>
              </a:rPr>
              <a:t>get in shape</a:t>
            </a:r>
            <a:r>
              <a:rPr lang="zh-CN" altLang="en-US" sz="2400"/>
              <a:t>, or I will lose the game.</a:t>
            </a:r>
            <a:endParaRPr lang="zh-CN" altLang="en-US" sz="2400"/>
          </a:p>
          <a:p>
            <a:pPr marL="342900" indent="-342900">
              <a:buFont typeface="Arial" panose="020B0604020202020204" pitchFamily="34" charset="0"/>
              <a:buChar char="•"/>
            </a:pPr>
            <a:endParaRPr lang="zh-CN" altLang="en-US" sz="2400"/>
          </a:p>
          <a:p>
            <a:r>
              <a:rPr lang="en-US" altLang="zh-CN" sz="2400">
                <a:sym typeface="+mn-ea"/>
              </a:rPr>
              <a:t>2. </a:t>
            </a:r>
            <a:r>
              <a:rPr lang="zh-CN" altLang="en-US" sz="2400">
                <a:sym typeface="+mn-ea"/>
              </a:rPr>
              <a:t>你为了保持身材而不吃早餐是不对的。</a:t>
            </a:r>
            <a:endParaRPr lang="zh-CN" altLang="en-US" sz="2400"/>
          </a:p>
          <a:p>
            <a:pPr marL="342900" indent="-342900">
              <a:buFont typeface="Arial" panose="020B0604020202020204" pitchFamily="34" charset="0"/>
              <a:buChar char="•"/>
            </a:pPr>
            <a:r>
              <a:rPr lang="zh-CN" altLang="en-US" sz="2400"/>
              <a:t>It is wrong of you to skip breakfast in order to </a:t>
            </a:r>
            <a:r>
              <a:rPr lang="zh-CN" altLang="en-US" sz="2400" b="1" u="sng">
                <a:solidFill>
                  <a:srgbClr val="C00000"/>
                </a:solidFill>
              </a:rPr>
              <a:t>stay in shape</a:t>
            </a:r>
            <a:r>
              <a:rPr lang="zh-CN" altLang="en-US" sz="2400"/>
              <a:t>.</a:t>
            </a:r>
            <a:endParaRPr lang="zh-CN" altLang="en-US" sz="2400"/>
          </a:p>
          <a:p>
            <a:pPr indent="0">
              <a:buFont typeface="Arial" panose="020B0604020202020204" pitchFamily="34" charset="0"/>
              <a:buNone/>
            </a:pPr>
            <a:endParaRPr lang="zh-CN" altLang="en-US" sz="2400"/>
          </a:p>
          <a:p>
            <a:pPr algn="l">
              <a:lnSpc>
                <a:spcPts val="2860"/>
              </a:lnSpc>
              <a:buFont typeface="Arial" panose="020B0604020202020204" pitchFamily="34" charset="0"/>
            </a:pPr>
            <a:r>
              <a:rPr lang="en-US" sz="2400">
                <a:latin typeface="Microsoft JhengHei" panose="020B0604030504040204" charset="-120"/>
                <a:ea typeface="Microsoft JhengHei" panose="020B0604030504040204" charset="-120"/>
                <a:sym typeface="+mn-ea"/>
              </a:rPr>
              <a:t> 3. </a:t>
            </a:r>
            <a:r>
              <a:rPr lang="en-US" sz="2400">
                <a:sym typeface="+mn-ea"/>
              </a:rPr>
              <a:t>这句话听起来很简单，但却</a:t>
            </a:r>
            <a:r>
              <a:rPr lang="en-US" sz="2400">
                <a:solidFill>
                  <a:srgbClr val="0070C0"/>
                </a:solidFill>
                <a:sym typeface="+mn-ea"/>
              </a:rPr>
              <a:t>足以影响</a:t>
            </a:r>
            <a:r>
              <a:rPr lang="en-US" sz="2400">
                <a:solidFill>
                  <a:srgbClr val="C00000"/>
                </a:solidFill>
                <a:sym typeface="+mn-ea"/>
              </a:rPr>
              <a:t>我成为什么样的人</a:t>
            </a:r>
            <a:r>
              <a:rPr lang="en-US" sz="2400">
                <a:sym typeface="+mn-ea"/>
              </a:rPr>
              <a:t>。</a:t>
            </a:r>
            <a:endParaRPr lang="en-US" sz="2400"/>
          </a:p>
          <a:p>
            <a:pPr marL="342900" indent="-342900" algn="l">
              <a:lnSpc>
                <a:spcPts val="2860"/>
              </a:lnSpc>
              <a:buFont typeface="Arial" panose="020B0604020202020204" pitchFamily="34" charset="0"/>
              <a:buChar char="•"/>
            </a:pPr>
            <a:r>
              <a:rPr lang="en-US" sz="2400">
                <a:latin typeface="+mn-ea"/>
                <a:sym typeface="+mn-ea"/>
              </a:rPr>
              <a:t>That phrase sounds simple, yet i</a:t>
            </a:r>
            <a:r>
              <a:rPr lang="en-US" sz="2400">
                <a:solidFill>
                  <a:srgbClr val="0070C0"/>
                </a:solidFill>
                <a:latin typeface="+mn-ea"/>
                <a:sym typeface="+mn-ea"/>
              </a:rPr>
              <a:t>nfluential enough</a:t>
            </a:r>
            <a:r>
              <a:rPr lang="en-US" sz="2400">
                <a:latin typeface="+mn-ea"/>
                <a:sym typeface="+mn-ea"/>
              </a:rPr>
              <a:t> to </a:t>
            </a:r>
            <a:r>
              <a:rPr lang="en-US" sz="2400" b="1" u="sng">
                <a:solidFill>
                  <a:srgbClr val="C00000"/>
                </a:solidFill>
                <a:latin typeface="+mn-ea"/>
                <a:sym typeface="+mn-ea"/>
              </a:rPr>
              <a:t>shape</a:t>
            </a:r>
            <a:r>
              <a:rPr lang="en-US" sz="2400">
                <a:solidFill>
                  <a:srgbClr val="C00000"/>
                </a:solidFill>
                <a:latin typeface="+mn-ea"/>
                <a:sym typeface="+mn-ea"/>
              </a:rPr>
              <a:t> who I am</a:t>
            </a:r>
            <a:r>
              <a:rPr lang="en-US" sz="2400">
                <a:latin typeface="+mn-ea"/>
                <a:sym typeface="+mn-ea"/>
              </a:rPr>
              <a:t>.   </a:t>
            </a:r>
            <a:endParaRPr lang="en-US" sz="2400">
              <a:latin typeface="+mn-ea"/>
              <a:sym typeface="+mn-ea"/>
            </a:endParaRPr>
          </a:p>
          <a:p>
            <a:pPr marL="342900" indent="-342900" algn="l">
              <a:lnSpc>
                <a:spcPts val="2860"/>
              </a:lnSpc>
              <a:buFont typeface="Arial" panose="020B0604020202020204" pitchFamily="34" charset="0"/>
              <a:buChar char="•"/>
            </a:pPr>
            <a:r>
              <a:rPr lang="en-US" i="1">
                <a:solidFill>
                  <a:srgbClr val="C00000"/>
                </a:solidFill>
                <a:latin typeface="+mn-ea"/>
              </a:rPr>
              <a:t>shape  </a:t>
            </a:r>
            <a:r>
              <a:rPr lang="zh-CN" altLang="en-US" i="1">
                <a:solidFill>
                  <a:srgbClr val="C00000"/>
                </a:solidFill>
                <a:latin typeface="+mn-ea"/>
              </a:rPr>
              <a:t>（名词动词化）</a:t>
            </a:r>
            <a:r>
              <a:rPr lang="en-US" i="1">
                <a:solidFill>
                  <a:srgbClr val="C00000"/>
                </a:solidFill>
                <a:latin typeface="+mn-ea"/>
              </a:rPr>
              <a:t>vt.形成，影响；使成形，塑造</a:t>
            </a:r>
            <a:endParaRPr lang="en-US" i="1">
              <a:solidFill>
                <a:srgbClr val="C00000"/>
              </a:solidFill>
              <a:latin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blinds(horizontal)">
                                      <p:cBhvr>
                                        <p:cTn id="22" dur="500"/>
                                        <p:tgtEl>
                                          <p:spTgt spid="4">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Effect transition="in" filter="blinds(horizontal)">
                                      <p:cBhvr>
                                        <p:cTn id="25"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915416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keep track of /ki:p træk əv/	掌握……的最新消息</a:t>
            </a:r>
            <a:endParaRPr lang="en-US" altLang="zh-CN" sz="2400" b="1">
              <a:latin typeface="微软雅黑" panose="020B0503020204020204" pitchFamily="34" charset="-122"/>
              <a:ea typeface="微软雅黑" panose="020B0503020204020204" pitchFamily="34" charset="-122"/>
            </a:endParaRPr>
          </a:p>
        </p:txBody>
      </p:sp>
      <p:pic>
        <p:nvPicPr>
          <p:cNvPr id="104" name="图片 103"/>
          <p:cNvPicPr/>
          <p:nvPr/>
        </p:nvPicPr>
        <p:blipFill>
          <a:blip r:embed="rId2"/>
          <a:srcRect l="10043" t="21250" r="6553" b="10037"/>
          <a:stretch>
            <a:fillRect/>
          </a:stretch>
        </p:blipFill>
        <p:spPr>
          <a:xfrm>
            <a:off x="8689975" y="826135"/>
            <a:ext cx="3420110" cy="6027420"/>
          </a:xfrm>
          <a:prstGeom prst="rect">
            <a:avLst/>
          </a:prstGeom>
          <a:noFill/>
          <a:ln w="9525">
            <a:noFill/>
          </a:ln>
        </p:spPr>
      </p:pic>
      <p:pic>
        <p:nvPicPr>
          <p:cNvPr id="105" name="图片 104"/>
          <p:cNvPicPr/>
          <p:nvPr/>
        </p:nvPicPr>
        <p:blipFill>
          <a:blip r:embed="rId3"/>
          <a:srcRect l="3035" t="3106"/>
          <a:stretch>
            <a:fillRect/>
          </a:stretch>
        </p:blipFill>
        <p:spPr>
          <a:xfrm>
            <a:off x="4348480" y="3982085"/>
            <a:ext cx="4297680" cy="2776855"/>
          </a:xfrm>
          <a:prstGeom prst="rect">
            <a:avLst/>
          </a:prstGeom>
          <a:noFill/>
          <a:ln w="9525">
            <a:noFill/>
          </a:ln>
        </p:spPr>
      </p:pic>
      <p:pic>
        <p:nvPicPr>
          <p:cNvPr id="7" name="图片 6"/>
          <p:cNvPicPr>
            <a:picLocks noChangeAspect="1"/>
          </p:cNvPicPr>
          <p:nvPr>
            <p:custDataLst>
              <p:tags r:id="rId4"/>
            </p:custDataLst>
          </p:nvPr>
        </p:nvPicPr>
        <p:blipFill>
          <a:blip r:embed="rId5">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37490" y="980440"/>
            <a:ext cx="8408670" cy="2916555"/>
          </a:xfrm>
          <a:prstGeom prst="rect">
            <a:avLst/>
          </a:prstGeom>
          <a:noFill/>
        </p:spPr>
        <p:txBody>
          <a:bodyPr wrap="square" rtlCol="0" anchor="t">
            <a:spAutoFit/>
          </a:bodyPr>
          <a:p>
            <a:r>
              <a:rPr lang="en-US" altLang="zh-CN" sz="2400">
                <a:solidFill>
                  <a:srgbClr val="C00000"/>
                </a:solidFill>
                <a:sym typeface="+mn-ea"/>
              </a:rPr>
              <a:t>1. </a:t>
            </a:r>
            <a:r>
              <a:rPr lang="zh-CN" altLang="en-US" sz="2400">
                <a:solidFill>
                  <a:srgbClr val="C00000"/>
                </a:solidFill>
                <a:sym typeface="+mn-ea"/>
              </a:rPr>
              <a:t>记录下</a:t>
            </a:r>
            <a:r>
              <a:rPr lang="zh-CN" altLang="en-US" sz="2400">
                <a:sym typeface="+mn-ea"/>
              </a:rPr>
              <a:t>你的努力，写下你的感觉如何。</a:t>
            </a:r>
            <a:endParaRPr lang="zh-CN" altLang="en-US" sz="2400"/>
          </a:p>
          <a:p>
            <a:pPr marL="342900" indent="-342900">
              <a:buFont typeface="Arial" panose="020B0604020202020204" pitchFamily="34" charset="0"/>
              <a:buChar char="•"/>
            </a:pPr>
            <a:r>
              <a:rPr lang="zh-CN" altLang="en-US" sz="2400" b="1" u="sng">
                <a:solidFill>
                  <a:srgbClr val="C00000"/>
                </a:solidFill>
              </a:rPr>
              <a:t>Keep track of </a:t>
            </a:r>
            <a:r>
              <a:rPr lang="zh-CN" altLang="en-US" sz="2400"/>
              <a:t>your efforts and write down how you feel.</a:t>
            </a:r>
            <a:endParaRPr lang="zh-CN" altLang="en-US" sz="2400"/>
          </a:p>
          <a:p>
            <a:r>
              <a:rPr lang="en-US" altLang="zh-CN" sz="2400"/>
              <a:t>2. </a:t>
            </a:r>
            <a:r>
              <a:rPr lang="zh-CN" altLang="en-US" sz="2400"/>
              <a:t>这时我们才发现，最后一缕晨光正迅速地消失在众多的树林中，我们根本找不到我们的踪迹!</a:t>
            </a:r>
            <a:r>
              <a:rPr lang="en-US" altLang="zh-CN" sz="2400"/>
              <a:t> </a:t>
            </a:r>
            <a:r>
              <a:rPr lang="zh-CN" altLang="en-US" sz="2400"/>
              <a:t>我们确实迷路了!</a:t>
            </a:r>
            <a:r>
              <a:rPr lang="zh-CN" altLang="en-US" sz="2400" i="1" baseline="-25000">
                <a:solidFill>
                  <a:srgbClr val="C00000"/>
                </a:solidFill>
              </a:rPr>
              <a:t>2018年6月浙江高考读后续写</a:t>
            </a:r>
            <a:r>
              <a:rPr lang="en-US" altLang="zh-CN" sz="2400" i="1" baseline="-25000">
                <a:solidFill>
                  <a:srgbClr val="C00000"/>
                </a:solidFill>
              </a:rPr>
              <a:t>“</a:t>
            </a:r>
            <a:r>
              <a:rPr lang="zh-CN" altLang="en-US" sz="2400" i="1" baseline="-25000">
                <a:solidFill>
                  <a:srgbClr val="C00000"/>
                </a:solidFill>
              </a:rPr>
              <a:t>骑马追兔</a:t>
            </a:r>
            <a:r>
              <a:rPr lang="en-US" altLang="zh-CN" sz="2400" i="1" baseline="-25000">
                <a:solidFill>
                  <a:srgbClr val="C00000"/>
                </a:solidFill>
              </a:rPr>
              <a:t>”</a:t>
            </a:r>
            <a:endParaRPr lang="zh-CN" altLang="en-US" sz="2400" i="1" baseline="-25000">
              <a:solidFill>
                <a:srgbClr val="C00000"/>
              </a:solidFill>
            </a:endParaRPr>
          </a:p>
          <a:p>
            <a:pPr marL="342900" indent="-342900">
              <a:buFont typeface="Arial" panose="020B0604020202020204" pitchFamily="34" charset="0"/>
              <a:buChar char="•"/>
            </a:pPr>
            <a:r>
              <a:rPr lang="zh-CN" altLang="en-US" sz="2400"/>
              <a:t>Not until then did we realize that the last ray of twilight was quickly disappearing among the numerous trees and we </a:t>
            </a:r>
            <a:r>
              <a:rPr lang="zh-CN" altLang="en-US" sz="2400" b="1" u="sng">
                <a:solidFill>
                  <a:srgbClr val="C00000"/>
                </a:solidFill>
              </a:rPr>
              <a:t>couldn’t find our track at all</a:t>
            </a:r>
            <a:r>
              <a:rPr lang="zh-CN" altLang="en-US" sz="2400"/>
              <a:t>! We did get lost!</a:t>
            </a:r>
            <a:endParaRPr lang="zh-CN" altLang="en-US" sz="2400"/>
          </a:p>
        </p:txBody>
      </p:sp>
      <p:pic>
        <p:nvPicPr>
          <p:cNvPr id="106" name="图片 105"/>
          <p:cNvPicPr/>
          <p:nvPr>
            <p:custDataLst>
              <p:tags r:id="rId6"/>
            </p:custDataLst>
          </p:nvPr>
        </p:nvPicPr>
        <p:blipFill>
          <a:blip r:embed="rId7"/>
          <a:srcRect l="10978" t="26079" r="10539" b="25322"/>
          <a:stretch>
            <a:fillRect/>
          </a:stretch>
        </p:blipFill>
        <p:spPr>
          <a:xfrm>
            <a:off x="113665" y="3982085"/>
            <a:ext cx="4096385" cy="275526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9107805"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account	/əˈkaʊnt/	n.账户;描述</a:t>
            </a:r>
            <a:endParaRPr lang="en-US" altLang="zh-CN" sz="2400" b="1">
              <a:latin typeface="微软雅黑" panose="020B0503020204020204" pitchFamily="34" charset="-122"/>
              <a:ea typeface="微软雅黑" panose="020B0503020204020204" pitchFamily="34" charset="-122"/>
            </a:endParaRPr>
          </a:p>
        </p:txBody>
      </p:sp>
      <p:pic>
        <p:nvPicPr>
          <p:cNvPr id="110" name="图片 109"/>
          <p:cNvPicPr/>
          <p:nvPr/>
        </p:nvPicPr>
        <p:blipFill>
          <a:blip r:embed="rId2"/>
          <a:stretch>
            <a:fillRect/>
          </a:stretch>
        </p:blipFill>
        <p:spPr>
          <a:xfrm>
            <a:off x="7321550" y="260350"/>
            <a:ext cx="4705350" cy="2313305"/>
          </a:xfrm>
          <a:prstGeom prst="rect">
            <a:avLst/>
          </a:prstGeom>
          <a:noFill/>
          <a:ln w="9525">
            <a:noFill/>
          </a:ln>
        </p:spPr>
      </p:pic>
      <p:pic>
        <p:nvPicPr>
          <p:cNvPr id="7" name="图片 6"/>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140335" y="2636520"/>
            <a:ext cx="11785600" cy="4154170"/>
          </a:xfrm>
          <a:prstGeom prst="rect">
            <a:avLst/>
          </a:prstGeom>
          <a:noFill/>
        </p:spPr>
        <p:txBody>
          <a:bodyPr wrap="square" rtlCol="0" anchor="t">
            <a:spAutoFit/>
          </a:bodyPr>
          <a:p>
            <a:r>
              <a:rPr lang="en-US" altLang="zh-CN" sz="2400"/>
              <a:t>2. </a:t>
            </a:r>
            <a:r>
              <a:rPr lang="zh-CN" altLang="en-US" sz="2400"/>
              <a:t>很多高中生几乎不参加课外活动，这</a:t>
            </a:r>
            <a:r>
              <a:rPr lang="zh-CN" altLang="en-US" sz="2400">
                <a:solidFill>
                  <a:schemeClr val="accent3">
                    <a:lumMod val="50000"/>
                  </a:schemeClr>
                </a:solidFill>
              </a:rPr>
              <a:t>是</a:t>
            </a:r>
            <a:r>
              <a:rPr lang="zh-CN" altLang="en-US" sz="2400"/>
              <a:t>他们身体差</a:t>
            </a:r>
            <a:r>
              <a:rPr lang="zh-CN" altLang="en-US" sz="2400">
                <a:solidFill>
                  <a:schemeClr val="accent3">
                    <a:lumMod val="50000"/>
                  </a:schemeClr>
                </a:solidFill>
              </a:rPr>
              <a:t>的原因</a:t>
            </a:r>
            <a:r>
              <a:rPr lang="zh-CN" altLang="en-US" sz="2400"/>
              <a:t>。</a:t>
            </a:r>
            <a:endParaRPr lang="zh-CN" altLang="en-US" sz="2400"/>
          </a:p>
          <a:p>
            <a:pPr marL="342900" indent="-342900">
              <a:buFont typeface="Arial" panose="020B0604020202020204" pitchFamily="34" charset="0"/>
              <a:buChar char="•"/>
            </a:pPr>
            <a:r>
              <a:rPr lang="zh-CN" altLang="en-US" sz="2400"/>
              <a:t>Nowadays, many senior school students hardly take part in after-class activities, </a:t>
            </a:r>
            <a:r>
              <a:rPr lang="zh-CN" altLang="en-US" sz="2400" b="1" u="sng">
                <a:solidFill>
                  <a:schemeClr val="accent3">
                    <a:lumMod val="50000"/>
                  </a:schemeClr>
                </a:solidFill>
              </a:rPr>
              <a:t>which accounts for their poor health</a:t>
            </a:r>
            <a:r>
              <a:rPr lang="zh-CN" altLang="en-US" sz="2400"/>
              <a:t>.</a:t>
            </a:r>
            <a:endParaRPr lang="zh-CN" altLang="en-US" sz="2400"/>
          </a:p>
          <a:p>
            <a:r>
              <a:rPr lang="en-US" altLang="zh-CN" sz="2400">
                <a:sym typeface="+mn-ea"/>
              </a:rPr>
              <a:t>3. </a:t>
            </a:r>
            <a:r>
              <a:rPr lang="zh-CN" altLang="en-US" sz="2400">
                <a:sym typeface="+mn-ea"/>
              </a:rPr>
              <a:t>我真诚地希望你能</a:t>
            </a:r>
            <a:r>
              <a:rPr lang="zh-CN" altLang="en-US" sz="2400">
                <a:solidFill>
                  <a:schemeClr val="accent3">
                    <a:lumMod val="50000"/>
                  </a:schemeClr>
                </a:solidFill>
                <a:sym typeface="+mn-ea"/>
              </a:rPr>
              <a:t>考虑我的建议</a:t>
            </a:r>
            <a:r>
              <a:rPr lang="zh-CN" altLang="en-US" sz="2400">
                <a:sym typeface="+mn-ea"/>
              </a:rPr>
              <a:t>。我期待着尽快收到你的回信。</a:t>
            </a:r>
            <a:endParaRPr lang="zh-CN" altLang="en-US" sz="2400"/>
          </a:p>
          <a:p>
            <a:pPr marL="342900" indent="-342900">
              <a:buFont typeface="Arial" panose="020B0604020202020204" pitchFamily="34" charset="0"/>
              <a:buChar char="•"/>
            </a:pPr>
            <a:r>
              <a:rPr lang="zh-CN" altLang="en-US" sz="2400"/>
              <a:t>I sincerely hope that you will </a:t>
            </a:r>
            <a:r>
              <a:rPr lang="zh-CN" altLang="en-US" sz="2400" b="1" u="sng">
                <a:solidFill>
                  <a:schemeClr val="accent3">
                    <a:lumMod val="50000"/>
                  </a:schemeClr>
                </a:solidFill>
              </a:rPr>
              <a:t>take my suggestions into account</a:t>
            </a:r>
            <a:r>
              <a:rPr lang="en-US" altLang="zh-CN" sz="2400" b="1" u="sng">
                <a:solidFill>
                  <a:schemeClr val="accent3">
                    <a:lumMod val="50000"/>
                  </a:schemeClr>
                </a:solidFill>
              </a:rPr>
              <a:t>/consideration</a:t>
            </a:r>
            <a:r>
              <a:rPr lang="zh-CN" altLang="en-US" sz="2400"/>
              <a:t>．</a:t>
            </a:r>
            <a:r>
              <a:rPr lang="en-US" altLang="zh-CN" sz="2400"/>
              <a:t>L</a:t>
            </a:r>
            <a:r>
              <a:rPr lang="zh-CN" altLang="en-US" sz="2400"/>
              <a:t>ooking forward to hearing from you as soon as possible.</a:t>
            </a:r>
            <a:endParaRPr lang="zh-CN" altLang="en-US" sz="2400"/>
          </a:p>
          <a:p>
            <a:r>
              <a:rPr lang="en-US" altLang="zh-CN" sz="2400"/>
              <a:t>4.</a:t>
            </a:r>
            <a:r>
              <a:rPr lang="zh-CN" altLang="en-US" sz="2400"/>
              <a:t>你能告诉我如何联系这个男孩和他的家人的具体信息吗?如果可以，我可以自己联系他们，然后</a:t>
            </a:r>
            <a:r>
              <a:rPr lang="zh-CN" altLang="en-US" sz="2400">
                <a:solidFill>
                  <a:schemeClr val="accent3">
                    <a:lumMod val="50000"/>
                  </a:schemeClr>
                </a:solidFill>
              </a:rPr>
              <a:t>把钱打到他的家庭银行账户上</a:t>
            </a:r>
            <a:r>
              <a:rPr lang="zh-CN" altLang="en-US" sz="2400"/>
              <a:t>吗?</a:t>
            </a:r>
            <a:endParaRPr lang="zh-CN" altLang="en-US" sz="2400"/>
          </a:p>
          <a:p>
            <a:pPr marL="342900" indent="-342900">
              <a:buFont typeface="Arial" panose="020B0604020202020204" pitchFamily="34" charset="0"/>
              <a:buChar char="•"/>
            </a:pPr>
            <a:r>
              <a:rPr lang="zh-CN" altLang="en-US" sz="2400"/>
              <a:t>would you please tell me the specific information of how to contact with the boy and his family? If possible, may I connect with them by myself and </a:t>
            </a:r>
            <a:r>
              <a:rPr lang="zh-CN" altLang="en-US" sz="2400" b="1" u="sng">
                <a:solidFill>
                  <a:schemeClr val="accent3">
                    <a:lumMod val="50000"/>
                  </a:schemeClr>
                </a:solidFill>
              </a:rPr>
              <a:t>give the money to his family bank account</a:t>
            </a:r>
            <a:r>
              <a:rPr lang="zh-CN" altLang="en-US" sz="2400"/>
              <a:t>?</a:t>
            </a:r>
            <a:endParaRPr lang="zh-CN" altLang="en-US" sz="2400"/>
          </a:p>
        </p:txBody>
      </p:sp>
      <p:sp>
        <p:nvSpPr>
          <p:cNvPr id="4" name="文本框 3"/>
          <p:cNvSpPr txBox="1"/>
          <p:nvPr/>
        </p:nvSpPr>
        <p:spPr>
          <a:xfrm>
            <a:off x="264795" y="764540"/>
            <a:ext cx="7052945" cy="1938020"/>
          </a:xfrm>
          <a:prstGeom prst="rect">
            <a:avLst/>
          </a:prstGeom>
          <a:noFill/>
        </p:spPr>
        <p:txBody>
          <a:bodyPr wrap="square" rtlCol="0">
            <a:spAutoFit/>
          </a:bodyPr>
          <a:p>
            <a:r>
              <a:rPr lang="en-US" altLang="zh-CN" sz="2400">
                <a:sym typeface="+mn-ea"/>
              </a:rPr>
              <a:t>1. </a:t>
            </a:r>
            <a:r>
              <a:rPr lang="zh-CN" altLang="en-US" sz="2400">
                <a:solidFill>
                  <a:schemeClr val="accent3">
                    <a:lumMod val="50000"/>
                  </a:schemeClr>
                </a:solidFill>
                <a:sym typeface="+mn-ea"/>
              </a:rPr>
              <a:t>由于</a:t>
            </a:r>
            <a:r>
              <a:rPr lang="zh-CN" altLang="en-US" sz="2400">
                <a:sym typeface="+mn-ea"/>
              </a:rPr>
              <a:t>突如其来的洪水，房屋被毁，人们无家可归，这需要整个国家的援助。</a:t>
            </a:r>
            <a:endParaRPr lang="zh-CN" altLang="en-US" sz="2400"/>
          </a:p>
          <a:p>
            <a:pPr marL="342900" indent="-342900">
              <a:buFont typeface="Arial" panose="020B0604020202020204" pitchFamily="34" charset="0"/>
              <a:buChar char="•"/>
            </a:pPr>
            <a:r>
              <a:rPr lang="zh-CN" altLang="en-US" sz="2400" b="1" u="sng">
                <a:solidFill>
                  <a:schemeClr val="accent3">
                    <a:lumMod val="50000"/>
                  </a:schemeClr>
                </a:solidFill>
                <a:sym typeface="+mn-ea"/>
              </a:rPr>
              <a:t>On account of </a:t>
            </a:r>
            <a:r>
              <a:rPr lang="zh-CN" altLang="en-US" sz="2400">
                <a:sym typeface="+mn-ea"/>
              </a:rPr>
              <a:t>the abrupt flood, houses are destroyed and people are homeless, which requires the whole nation's assistance. </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39216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click	/klɪk/	vt.&amp;vi.点击</a:t>
            </a:r>
            <a:endParaRPr lang="en-US" altLang="zh-CN" sz="2400" b="1">
              <a:latin typeface="微软雅黑" panose="020B0503020204020204" pitchFamily="34" charset="-122"/>
              <a:ea typeface="微软雅黑" panose="020B0503020204020204" pitchFamily="34" charset="-122"/>
            </a:endParaRPr>
          </a:p>
        </p:txBody>
      </p:sp>
      <p:pic>
        <p:nvPicPr>
          <p:cNvPr id="112" name="图片 111"/>
          <p:cNvPicPr/>
          <p:nvPr/>
        </p:nvPicPr>
        <p:blipFill>
          <a:blip r:embed="rId2"/>
          <a:srcRect l="18351" t="7978" r="9716" b="14189"/>
          <a:stretch>
            <a:fillRect/>
          </a:stretch>
        </p:blipFill>
        <p:spPr>
          <a:xfrm>
            <a:off x="8257540" y="44450"/>
            <a:ext cx="3888105" cy="4448175"/>
          </a:xfrm>
          <a:prstGeom prst="rect">
            <a:avLst/>
          </a:prstGeom>
          <a:noFill/>
          <a:ln w="9525">
            <a:noFill/>
          </a:ln>
        </p:spPr>
      </p:pic>
      <p:sp>
        <p:nvSpPr>
          <p:cNvPr id="3" name="文本框 2"/>
          <p:cNvSpPr txBox="1"/>
          <p:nvPr/>
        </p:nvSpPr>
        <p:spPr>
          <a:xfrm>
            <a:off x="193675" y="797560"/>
            <a:ext cx="8124825" cy="3784600"/>
          </a:xfrm>
          <a:prstGeom prst="rect">
            <a:avLst/>
          </a:prstGeom>
          <a:noFill/>
        </p:spPr>
        <p:txBody>
          <a:bodyPr wrap="square" rtlCol="0" anchor="t">
            <a:spAutoFit/>
          </a:bodyPr>
          <a:p>
            <a:r>
              <a:rPr lang="en-US" altLang="zh-CN" sz="2400">
                <a:sym typeface="+mn-ea"/>
              </a:rPr>
              <a:t>1.</a:t>
            </a:r>
            <a:r>
              <a:rPr lang="zh-CN" altLang="en-US" sz="2400">
                <a:sym typeface="+mn-ea"/>
              </a:rPr>
              <a:t> 掌声越来越来响，</a:t>
            </a:r>
            <a:r>
              <a:rPr lang="zh-CN" altLang="en-US" sz="2400">
                <a:solidFill>
                  <a:srgbClr val="C00000"/>
                </a:solidFill>
                <a:sym typeface="+mn-ea"/>
              </a:rPr>
              <a:t>照相机咔嚓咔嚓地不停拍照</a:t>
            </a:r>
            <a:r>
              <a:rPr lang="zh-CN" altLang="en-US" sz="2400">
                <a:sym typeface="+mn-ea"/>
              </a:rPr>
              <a:t>。</a:t>
            </a:r>
            <a:endParaRPr lang="zh-CN" altLang="en-US" sz="2400">
              <a:sym typeface="+mn-ea"/>
            </a:endParaRPr>
          </a:p>
          <a:p>
            <a:pPr marL="342900" indent="-342900">
              <a:buFont typeface="Arial" panose="020B0604020202020204" pitchFamily="34" charset="0"/>
              <a:buChar char="•"/>
            </a:pPr>
            <a:r>
              <a:rPr lang="zh-CN" altLang="en-US" sz="2400">
                <a:sym typeface="+mn-ea"/>
              </a:rPr>
              <a:t>The applause rose to a crescendo and </a:t>
            </a:r>
            <a:r>
              <a:rPr lang="zh-CN" altLang="en-US" sz="2400" b="1" u="sng">
                <a:solidFill>
                  <a:srgbClr val="C00000"/>
                </a:solidFill>
                <a:sym typeface="+mn-ea"/>
              </a:rPr>
              <a:t>cameras clicked</a:t>
            </a:r>
            <a:r>
              <a:rPr lang="en-US" altLang="zh-CN" sz="2400" b="1" u="sng">
                <a:solidFill>
                  <a:srgbClr val="C00000"/>
                </a:solidFill>
                <a:sym typeface="+mn-ea"/>
              </a:rPr>
              <a:t> away</a:t>
            </a:r>
            <a:r>
              <a:rPr lang="zh-CN" altLang="en-US" sz="2400">
                <a:sym typeface="+mn-ea"/>
              </a:rPr>
              <a:t>.</a:t>
            </a:r>
            <a:endParaRPr lang="zh-CN" altLang="en-US" sz="2400">
              <a:sym typeface="+mn-ea"/>
            </a:endParaRPr>
          </a:p>
          <a:p>
            <a:r>
              <a:rPr lang="en-US" altLang="zh-CN" sz="2400">
                <a:sym typeface="+mn-ea"/>
              </a:rPr>
              <a:t>2. </a:t>
            </a:r>
            <a:r>
              <a:rPr lang="zh-CN" altLang="en-US" sz="2400">
                <a:sym typeface="+mn-ea"/>
              </a:rPr>
              <a:t>门</a:t>
            </a:r>
            <a:r>
              <a:rPr lang="zh-CN" altLang="en-US" sz="2400">
                <a:solidFill>
                  <a:srgbClr val="C00000"/>
                </a:solidFill>
                <a:sym typeface="+mn-ea"/>
              </a:rPr>
              <a:t>咔嗒一声关上</a:t>
            </a:r>
            <a:r>
              <a:rPr lang="zh-CN" altLang="en-US" sz="2400">
                <a:sym typeface="+mn-ea"/>
              </a:rPr>
              <a:t>了。</a:t>
            </a:r>
            <a:endParaRPr lang="zh-CN" altLang="en-US" sz="2400">
              <a:sym typeface="+mn-ea"/>
            </a:endParaRPr>
          </a:p>
          <a:p>
            <a:pPr marL="342900" indent="-342900">
              <a:buFont typeface="Arial" panose="020B0604020202020204" pitchFamily="34" charset="0"/>
              <a:buChar char="•"/>
            </a:pPr>
            <a:r>
              <a:rPr lang="zh-CN" altLang="en-US" sz="2400">
                <a:sym typeface="+mn-ea"/>
              </a:rPr>
              <a:t>The door </a:t>
            </a:r>
            <a:r>
              <a:rPr lang="zh-CN" altLang="en-US" sz="2400" b="1" u="sng">
                <a:solidFill>
                  <a:srgbClr val="C00000"/>
                </a:solidFill>
                <a:sym typeface="+mn-ea"/>
              </a:rPr>
              <a:t>clicked shut</a:t>
            </a:r>
            <a:r>
              <a:rPr lang="zh-CN" altLang="en-US" sz="2400">
                <a:sym typeface="+mn-ea"/>
              </a:rPr>
              <a:t> .</a:t>
            </a:r>
            <a:endParaRPr lang="zh-CN" altLang="en-US" sz="2400">
              <a:sym typeface="+mn-ea"/>
            </a:endParaRPr>
          </a:p>
          <a:p>
            <a:r>
              <a:rPr lang="en-US" altLang="zh-CN" sz="2400">
                <a:sym typeface="+mn-ea"/>
              </a:rPr>
              <a:t>3. </a:t>
            </a:r>
            <a:r>
              <a:rPr lang="zh-CN" altLang="en-US" sz="2400">
                <a:sym typeface="+mn-ea"/>
              </a:rPr>
              <a:t>他冲服务员</a:t>
            </a:r>
            <a:r>
              <a:rPr lang="zh-CN" altLang="en-US" sz="2400">
                <a:solidFill>
                  <a:srgbClr val="C00000"/>
                </a:solidFill>
                <a:sym typeface="+mn-ea"/>
              </a:rPr>
              <a:t>打了个响指</a:t>
            </a:r>
            <a:r>
              <a:rPr lang="zh-CN" altLang="en-US" sz="2400">
                <a:sym typeface="+mn-ea"/>
              </a:rPr>
              <a:t>。</a:t>
            </a:r>
            <a:endParaRPr lang="zh-CN" altLang="en-US" sz="2400">
              <a:sym typeface="+mn-ea"/>
            </a:endParaRPr>
          </a:p>
          <a:p>
            <a:pPr marL="342900" indent="-342900">
              <a:buFont typeface="Arial" panose="020B0604020202020204" pitchFamily="34" charset="0"/>
              <a:buChar char="•"/>
            </a:pPr>
            <a:r>
              <a:rPr lang="zh-CN" altLang="en-US" sz="2400">
                <a:sym typeface="+mn-ea"/>
              </a:rPr>
              <a:t>He </a:t>
            </a:r>
            <a:r>
              <a:rPr lang="zh-CN" altLang="en-US" sz="2400" b="1" u="sng">
                <a:solidFill>
                  <a:srgbClr val="C00000"/>
                </a:solidFill>
                <a:sym typeface="+mn-ea"/>
              </a:rPr>
              <a:t>clicked his fingers</a:t>
            </a:r>
            <a:r>
              <a:rPr lang="zh-CN" altLang="en-US" sz="2400">
                <a:sym typeface="+mn-ea"/>
              </a:rPr>
              <a:t> at the waiter. </a:t>
            </a:r>
            <a:endParaRPr lang="zh-CN" altLang="en-US" sz="2400">
              <a:sym typeface="+mn-ea"/>
            </a:endParaRPr>
          </a:p>
          <a:p>
            <a:r>
              <a:rPr lang="en-US" altLang="zh-CN" sz="2400">
                <a:sym typeface="+mn-ea"/>
              </a:rPr>
              <a:t>4.</a:t>
            </a:r>
            <a:r>
              <a:rPr lang="zh-CN" altLang="en-US" sz="2400">
                <a:sym typeface="+mn-ea"/>
              </a:rPr>
              <a:t>波利</a:t>
            </a:r>
            <a:r>
              <a:rPr lang="zh-CN" altLang="en-US" sz="2400">
                <a:solidFill>
                  <a:srgbClr val="C00000"/>
                </a:solidFill>
                <a:sym typeface="+mn-ea"/>
              </a:rPr>
              <a:t>烦恼地用舌头发出啧啧声</a:t>
            </a:r>
            <a:r>
              <a:rPr lang="zh-CN" altLang="en-US" sz="2400">
                <a:sym typeface="+mn-ea"/>
              </a:rPr>
              <a:t>。</a:t>
            </a:r>
            <a:endParaRPr lang="zh-CN" altLang="en-US" sz="2400">
              <a:sym typeface="+mn-ea"/>
            </a:endParaRPr>
          </a:p>
          <a:p>
            <a:pPr marL="342900" indent="-342900">
              <a:buFont typeface="Arial" panose="020B0604020202020204" pitchFamily="34" charset="0"/>
              <a:buChar char="•"/>
            </a:pPr>
            <a:r>
              <a:rPr lang="zh-CN" altLang="en-US" sz="2400">
                <a:sym typeface="+mn-ea"/>
              </a:rPr>
              <a:t>Polly </a:t>
            </a:r>
            <a:r>
              <a:rPr lang="zh-CN" altLang="en-US" sz="2400" b="1" u="sng">
                <a:solidFill>
                  <a:srgbClr val="C00000"/>
                </a:solidFill>
                <a:sym typeface="+mn-ea"/>
              </a:rPr>
              <a:t>clicked her tongue in annoyance</a:t>
            </a:r>
            <a:r>
              <a:rPr lang="zh-CN" altLang="en-US" sz="2400">
                <a:sym typeface="+mn-ea"/>
              </a:rPr>
              <a:t>. </a:t>
            </a:r>
            <a:endParaRPr lang="zh-CN" altLang="en-US" sz="2400">
              <a:sym typeface="+mn-ea"/>
            </a:endParaRPr>
          </a:p>
          <a:p>
            <a:r>
              <a:rPr lang="en-US" altLang="zh-CN" sz="2400">
                <a:sym typeface="+mn-ea"/>
              </a:rPr>
              <a:t>5. </a:t>
            </a:r>
            <a:r>
              <a:rPr lang="zh-CN" altLang="en-US" sz="2400">
                <a:sym typeface="+mn-ea"/>
              </a:rPr>
              <a:t>到目前为止，</a:t>
            </a:r>
            <a:r>
              <a:rPr lang="zh-CN" altLang="en-US" sz="2400">
                <a:solidFill>
                  <a:srgbClr val="C00000"/>
                </a:solidFill>
                <a:sym typeface="+mn-ea"/>
              </a:rPr>
              <a:t>点击率</a:t>
            </a:r>
            <a:r>
              <a:rPr lang="zh-CN" altLang="en-US" sz="2400">
                <a:sym typeface="+mn-ea"/>
              </a:rPr>
              <a:t>一直很高。</a:t>
            </a:r>
            <a:endParaRPr lang="zh-CN" altLang="en-US" sz="2400"/>
          </a:p>
          <a:p>
            <a:pPr marL="342900" indent="-342900">
              <a:buFont typeface="Arial" panose="020B0604020202020204" pitchFamily="34" charset="0"/>
              <a:buChar char="•"/>
            </a:pPr>
            <a:r>
              <a:rPr lang="zh-CN" altLang="en-US" sz="2400" b="1" u="sng">
                <a:solidFill>
                  <a:srgbClr val="C00000"/>
                </a:solidFill>
              </a:rPr>
              <a:t>Click-through rates</a:t>
            </a:r>
            <a:r>
              <a:rPr lang="zh-CN" altLang="en-US" sz="2400"/>
              <a:t> have been high so far. </a:t>
            </a:r>
            <a:endParaRPr lang="zh-CN" altLang="en-US" sz="2400"/>
          </a:p>
        </p:txBody>
      </p:sp>
      <p:pic>
        <p:nvPicPr>
          <p:cNvPr id="7" name="图片 6"/>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242570" y="4436745"/>
            <a:ext cx="11807825" cy="2306955"/>
          </a:xfrm>
          <a:prstGeom prst="rect">
            <a:avLst/>
          </a:prstGeom>
          <a:noFill/>
        </p:spPr>
        <p:txBody>
          <a:bodyPr wrap="square" rtlCol="0" anchor="t">
            <a:spAutoFit/>
          </a:bodyPr>
          <a:p>
            <a:r>
              <a:rPr lang="en-US" altLang="zh-CN" sz="2400">
                <a:sym typeface="+mn-ea"/>
              </a:rPr>
              <a:t>6. </a:t>
            </a:r>
            <a:r>
              <a:rPr lang="zh-CN" altLang="en-US" sz="2400">
                <a:sym typeface="+mn-ea"/>
              </a:rPr>
              <a:t>如果您在北京时间5月10日下午6点有空，请在Zoom上</a:t>
            </a:r>
            <a:r>
              <a:rPr lang="zh-CN" altLang="en-US" sz="2400">
                <a:solidFill>
                  <a:srgbClr val="C00000"/>
                </a:solidFill>
                <a:sym typeface="+mn-ea"/>
              </a:rPr>
              <a:t>点击进入号码</a:t>
            </a:r>
            <a:r>
              <a:rPr lang="zh-CN" altLang="en-US" sz="2400">
                <a:sym typeface="+mn-ea"/>
              </a:rPr>
              <a:t>(1234)。</a:t>
            </a:r>
            <a:endParaRPr lang="zh-CN" altLang="en-US" sz="2400">
              <a:sym typeface="+mn-ea"/>
            </a:endParaRPr>
          </a:p>
          <a:p>
            <a:pPr marL="342900" indent="-342900">
              <a:buFont typeface="Arial" panose="020B0604020202020204" pitchFamily="34" charset="0"/>
              <a:buChar char="•"/>
            </a:pPr>
            <a:r>
              <a:rPr lang="zh-CN" altLang="en-US" sz="2400">
                <a:sym typeface="+mn-ea"/>
              </a:rPr>
              <a:t>If you are available at 6:00 p.m. (Beijing Time), May 10th, </a:t>
            </a:r>
            <a:r>
              <a:rPr lang="zh-CN" altLang="en-US" sz="2400" b="1" u="sng">
                <a:solidFill>
                  <a:srgbClr val="C00000"/>
                </a:solidFill>
                <a:sym typeface="+mn-ea"/>
              </a:rPr>
              <a:t>click in the entry number</a:t>
            </a:r>
            <a:r>
              <a:rPr lang="zh-CN" altLang="en-US" sz="2400">
                <a:sym typeface="+mn-ea"/>
              </a:rPr>
              <a:t> (1234) on Zoom.</a:t>
            </a:r>
            <a:endParaRPr lang="zh-CN" altLang="en-US" sz="2400"/>
          </a:p>
          <a:p>
            <a:r>
              <a:rPr lang="en-US" altLang="zh-CN" sz="2400">
                <a:sym typeface="+mn-ea"/>
              </a:rPr>
              <a:t>7. </a:t>
            </a:r>
            <a:r>
              <a:rPr lang="zh-CN" altLang="en-US" sz="2400">
                <a:sym typeface="+mn-ea"/>
              </a:rPr>
              <a:t>收到商品后，</a:t>
            </a:r>
            <a:r>
              <a:rPr lang="zh-CN" altLang="en-US" sz="2400">
                <a:solidFill>
                  <a:srgbClr val="C00000"/>
                </a:solidFill>
                <a:sym typeface="+mn-ea"/>
              </a:rPr>
              <a:t>点击“确认收货”按钮</a:t>
            </a:r>
            <a:r>
              <a:rPr lang="zh-CN" altLang="en-US" sz="2400">
                <a:sym typeface="+mn-ea"/>
              </a:rPr>
              <a:t>，支付宝就会把钱给卖家。</a:t>
            </a:r>
            <a:endParaRPr lang="zh-CN" altLang="en-US" sz="2400"/>
          </a:p>
          <a:p>
            <a:pPr marL="342900" indent="-342900">
              <a:buFont typeface="Arial" panose="020B0604020202020204" pitchFamily="34" charset="0"/>
              <a:buChar char="•"/>
            </a:pPr>
            <a:r>
              <a:rPr lang="zh-CN" altLang="en-US" sz="2400">
                <a:sym typeface="+mn-ea"/>
              </a:rPr>
              <a:t>After you receive your goods and </a:t>
            </a:r>
            <a:r>
              <a:rPr lang="zh-CN" altLang="en-US" sz="2400" b="1" u="sng">
                <a:solidFill>
                  <a:srgbClr val="C00000"/>
                </a:solidFill>
                <a:sym typeface="+mn-ea"/>
              </a:rPr>
              <a:t>click the "confirm receipt" button</a:t>
            </a:r>
            <a:r>
              <a:rPr lang="zh-CN" altLang="en-US" sz="2400">
                <a:sym typeface="+mn-ea"/>
              </a:rPr>
              <a:t>, Alipay then gives the money to the seller. </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blinds(horizontal)">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blinds(horizontal)">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blinds(horizontal)">
                                      <p:cBhvr>
                                        <p:cTn id="4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116840"/>
            <a:ext cx="10553700" cy="675640"/>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troll	/trɒl/	</a:t>
            </a:r>
            <a:r>
              <a:rPr lang="en-US" altLang="zh-CN" sz="1400" b="1">
                <a:solidFill>
                  <a:srgbClr val="C00000"/>
                </a:solidFill>
                <a:latin typeface="微软雅黑" panose="020B0503020204020204" pitchFamily="34" charset="-122"/>
                <a:ea typeface="微软雅黑" panose="020B0503020204020204" pitchFamily="34" charset="-122"/>
              </a:rPr>
              <a:t>n.发挑衅帖子的人;巨怪，侏儒怪物</a:t>
            </a:r>
            <a:r>
              <a:rPr lang="en-US" altLang="zh-CN" sz="1400" b="1">
                <a:latin typeface="微软雅黑" panose="020B0503020204020204" pitchFamily="34" charset="-122"/>
                <a:ea typeface="微软雅黑" panose="020B0503020204020204" pitchFamily="34" charset="-122"/>
              </a:rPr>
              <a:t>；曳绳钓鱼法中用的曳绳或鱼饵；轮唱</a:t>
            </a:r>
            <a:endParaRPr lang="en-US" altLang="zh-CN" sz="1400" b="1">
              <a:latin typeface="微软雅黑" panose="020B0503020204020204" pitchFamily="34" charset="-122"/>
              <a:ea typeface="微软雅黑" panose="020B0503020204020204" pitchFamily="34" charset="-122"/>
            </a:endParaRPr>
          </a:p>
          <a:p>
            <a:r>
              <a:rPr lang="en-US" altLang="zh-CN" sz="1400" b="1">
                <a:latin typeface="微软雅黑" panose="020B0503020204020204" pitchFamily="34" charset="-122"/>
                <a:ea typeface="微软雅黑" panose="020B0503020204020204" pitchFamily="34" charset="-122"/>
              </a:rPr>
              <a:t>v.拖捞，拖钓；搜寻，寻找；随便浏览，随便翻翻；&lt;英&gt;闲逛，游荡；（无缘由地在网际网路上某处）留下侮辱性的讯息；快乐地唱</a:t>
            </a:r>
            <a:endParaRPr lang="en-US" altLang="zh-CN" sz="1400" b="1">
              <a:latin typeface="微软雅黑" panose="020B0503020204020204" pitchFamily="34" charset="-122"/>
              <a:ea typeface="微软雅黑" panose="020B0503020204020204" pitchFamily="34" charset="-122"/>
            </a:endParaRPr>
          </a:p>
        </p:txBody>
      </p:sp>
      <p:pic>
        <p:nvPicPr>
          <p:cNvPr id="116" name="图片 115"/>
          <p:cNvPicPr/>
          <p:nvPr/>
        </p:nvPicPr>
        <p:blipFill>
          <a:blip r:embed="rId2"/>
          <a:srcRect l="3544" t="2495" r="2511" b="4571"/>
          <a:stretch>
            <a:fillRect/>
          </a:stretch>
        </p:blipFill>
        <p:spPr>
          <a:xfrm>
            <a:off x="3433445" y="3860800"/>
            <a:ext cx="2170430" cy="2748915"/>
          </a:xfrm>
          <a:prstGeom prst="rect">
            <a:avLst/>
          </a:prstGeom>
          <a:noFill/>
          <a:ln w="9525">
            <a:noFill/>
          </a:ln>
        </p:spPr>
      </p:pic>
      <p:pic>
        <p:nvPicPr>
          <p:cNvPr id="117" name="图片 116"/>
          <p:cNvPicPr/>
          <p:nvPr/>
        </p:nvPicPr>
        <p:blipFill>
          <a:blip r:embed="rId3"/>
          <a:srcRect l="13593" t="5796" r="12191" b="10370"/>
          <a:stretch>
            <a:fillRect/>
          </a:stretch>
        </p:blipFill>
        <p:spPr>
          <a:xfrm>
            <a:off x="120650" y="908685"/>
            <a:ext cx="3464560" cy="5279390"/>
          </a:xfrm>
          <a:prstGeom prst="rect">
            <a:avLst/>
          </a:prstGeom>
          <a:noFill/>
          <a:ln w="9525">
            <a:noFill/>
          </a:ln>
        </p:spPr>
      </p:pic>
      <p:sp>
        <p:nvSpPr>
          <p:cNvPr id="3" name="文本框 2"/>
          <p:cNvSpPr txBox="1"/>
          <p:nvPr/>
        </p:nvSpPr>
        <p:spPr>
          <a:xfrm>
            <a:off x="3949065" y="980440"/>
            <a:ext cx="7973695" cy="2546985"/>
          </a:xfrm>
          <a:prstGeom prst="rect">
            <a:avLst/>
          </a:prstGeom>
          <a:noFill/>
        </p:spPr>
        <p:txBody>
          <a:bodyPr wrap="square" rtlCol="0" anchor="t">
            <a:spAutoFit/>
          </a:bodyPr>
          <a:p>
            <a:r>
              <a:rPr lang="zh-CN" altLang="en-US" sz="2400"/>
              <a:t>他们慢慢地向敞开的门走去，紧张得口干舌燥，</a:t>
            </a:r>
            <a:r>
              <a:rPr lang="zh-CN" altLang="en-US" sz="2400">
                <a:solidFill>
                  <a:srgbClr val="0070C0"/>
                </a:solidFill>
              </a:rPr>
              <a:t>祈祷着巨怪不要从里面出来</a:t>
            </a:r>
            <a:r>
              <a:rPr lang="zh-CN" altLang="en-US" sz="2400"/>
              <a:t>。哈利猛地一跳，抓住了钥匙，砰地一声关上门，锁上了。</a:t>
            </a:r>
            <a:endParaRPr lang="zh-CN" altLang="en-US" sz="2400"/>
          </a:p>
          <a:p>
            <a:pPr marL="342900" indent="-342900">
              <a:buFont typeface="Arial" panose="020B0604020202020204" pitchFamily="34" charset="0"/>
              <a:buChar char="•"/>
            </a:pPr>
            <a:r>
              <a:rPr lang="zh-CN" altLang="en-US" sz="2400"/>
              <a:t>They</a:t>
            </a:r>
            <a:r>
              <a:rPr lang="en-US" altLang="zh-CN" sz="2400"/>
              <a:t> </a:t>
            </a:r>
            <a:r>
              <a:rPr lang="zh-CN" altLang="en-US" sz="2400"/>
              <a:t>edged towards the open door, mouths dry, </a:t>
            </a:r>
            <a:r>
              <a:rPr lang="zh-CN" altLang="en-US" sz="2400" b="1" u="sng">
                <a:solidFill>
                  <a:srgbClr val="0070C0"/>
                </a:solidFill>
              </a:rPr>
              <a:t>praying</a:t>
            </a:r>
            <a:r>
              <a:rPr lang="en-US" altLang="zh-CN" sz="2400" b="1" u="sng">
                <a:solidFill>
                  <a:srgbClr val="0070C0"/>
                </a:solidFill>
              </a:rPr>
              <a:t> </a:t>
            </a:r>
            <a:r>
              <a:rPr lang="zh-CN" altLang="en-US" sz="2400" b="1" u="sng">
                <a:solidFill>
                  <a:srgbClr val="0070C0"/>
                </a:solidFill>
              </a:rPr>
              <a:t>the troll wasn't about to come out of it</a:t>
            </a:r>
            <a:r>
              <a:rPr lang="zh-CN" altLang="en-US" sz="2400"/>
              <a:t>. With one great leap, Harry managed to grab the key, slam</a:t>
            </a:r>
            <a:r>
              <a:rPr lang="en-US" altLang="zh-CN" sz="2400"/>
              <a:t> </a:t>
            </a:r>
            <a:r>
              <a:rPr lang="zh-CN" altLang="en-US" sz="2400"/>
              <a:t>the door and lock it. </a:t>
            </a:r>
            <a:r>
              <a:rPr lang="zh-CN" altLang="en-US" sz="2400" i="1" baseline="-25000">
                <a:solidFill>
                  <a:srgbClr val="0070C0"/>
                </a:solidFill>
                <a:latin typeface="Times New Roman" panose="02020603050405020304" pitchFamily="18" charset="0"/>
                <a:cs typeface="Times New Roman" panose="02020603050405020304" pitchFamily="18" charset="0"/>
              </a:rPr>
              <a:t>( Harry Potter and the Philosopher’s Stone P187)</a:t>
            </a:r>
            <a:endParaRPr lang="zh-CN" altLang="en-US" sz="2400" i="1" baseline="-25000">
              <a:solidFill>
                <a:srgbClr val="0070C0"/>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custDataLst>
              <p:tags r:id="rId4"/>
            </p:custDataLst>
          </p:nvPr>
        </p:nvPicPr>
        <p:blipFill>
          <a:blip r:embed="rId5">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custDataLst>
              <p:tags r:id="rId6"/>
            </p:custDataLst>
          </p:nvPr>
        </p:nvSpPr>
        <p:spPr>
          <a:xfrm>
            <a:off x="6087110" y="6021070"/>
            <a:ext cx="5861685" cy="460375"/>
          </a:xfrm>
          <a:prstGeom prst="rect">
            <a:avLst/>
          </a:prstGeom>
          <a:noFill/>
        </p:spPr>
        <p:txBody>
          <a:bodyPr wrap="square" rtlCol="0" anchor="t">
            <a:spAutoFit/>
          </a:bodyPr>
          <a:p>
            <a:r>
              <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杠精、喷子、键盘侠 、爱恶搞的人</a:t>
            </a:r>
            <a:endPar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a:picLocks noChangeAspect="1"/>
          </p:cNvPicPr>
          <p:nvPr>
            <p:custDataLst>
              <p:tags r:id="rId7"/>
            </p:custDataLst>
          </p:nvPr>
        </p:nvPicPr>
        <p:blipFill>
          <a:blip r:embed="rId8"/>
          <a:srcRect l="7077" t="8244" r="8430" b="4607"/>
          <a:stretch>
            <a:fillRect/>
          </a:stretch>
        </p:blipFill>
        <p:spPr>
          <a:xfrm>
            <a:off x="10156190" y="4220845"/>
            <a:ext cx="2018030" cy="1826260"/>
          </a:xfrm>
          <a:prstGeom prst="rect">
            <a:avLst/>
          </a:prstGeom>
        </p:spPr>
      </p:pic>
      <p:pic>
        <p:nvPicPr>
          <p:cNvPr id="9" name="图片 8"/>
          <p:cNvPicPr>
            <a:picLocks noChangeAspect="1"/>
          </p:cNvPicPr>
          <p:nvPr>
            <p:custDataLst>
              <p:tags r:id="rId9"/>
            </p:custDataLst>
          </p:nvPr>
        </p:nvPicPr>
        <p:blipFill>
          <a:blip r:embed="rId10"/>
          <a:stretch>
            <a:fillRect/>
          </a:stretch>
        </p:blipFill>
        <p:spPr>
          <a:xfrm>
            <a:off x="5524500" y="3720465"/>
            <a:ext cx="2423160" cy="2275205"/>
          </a:xfrm>
          <a:prstGeom prst="rect">
            <a:avLst/>
          </a:prstGeom>
        </p:spPr>
      </p:pic>
      <p:pic>
        <p:nvPicPr>
          <p:cNvPr id="118" name="图片 117"/>
          <p:cNvPicPr/>
          <p:nvPr>
            <p:custDataLst>
              <p:tags r:id="rId11"/>
            </p:custDataLst>
          </p:nvPr>
        </p:nvPicPr>
        <p:blipFill>
          <a:blip r:embed="rId12"/>
          <a:stretch>
            <a:fillRect/>
          </a:stretch>
        </p:blipFill>
        <p:spPr>
          <a:xfrm>
            <a:off x="7986395" y="4004945"/>
            <a:ext cx="2169795" cy="201612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99541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make fun of /meɪk fʌn əv/ 取笑; 戏弄</a:t>
            </a:r>
            <a:endParaRPr lang="en-US" altLang="zh-CN" sz="2400" b="1">
              <a:latin typeface="微软雅黑" panose="020B0503020204020204" pitchFamily="34" charset="-122"/>
              <a:ea typeface="微软雅黑" panose="020B0503020204020204" pitchFamily="34" charset="-122"/>
            </a:endParaRPr>
          </a:p>
        </p:txBody>
      </p:sp>
      <p:pic>
        <p:nvPicPr>
          <p:cNvPr id="126" name="图片 125"/>
          <p:cNvPicPr/>
          <p:nvPr/>
        </p:nvPicPr>
        <p:blipFill>
          <a:blip r:embed="rId2"/>
          <a:srcRect b="7190"/>
          <a:stretch>
            <a:fillRect/>
          </a:stretch>
        </p:blipFill>
        <p:spPr>
          <a:xfrm>
            <a:off x="7105650" y="4004945"/>
            <a:ext cx="4764405" cy="2647950"/>
          </a:xfrm>
          <a:prstGeom prst="rect">
            <a:avLst/>
          </a:prstGeom>
          <a:noFill/>
          <a:ln w="9525">
            <a:noFill/>
          </a:ln>
        </p:spPr>
      </p:pic>
      <p:pic>
        <p:nvPicPr>
          <p:cNvPr id="7" name="图片 6"/>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321310" y="836930"/>
            <a:ext cx="7587615" cy="1198880"/>
          </a:xfrm>
          <a:prstGeom prst="rect">
            <a:avLst/>
          </a:prstGeom>
          <a:noFill/>
        </p:spPr>
        <p:txBody>
          <a:bodyPr wrap="square" rtlCol="0" anchor="t">
            <a:spAutoFit/>
          </a:bodyPr>
          <a:p>
            <a:r>
              <a:rPr lang="en-US" altLang="zh-CN" sz="2400">
                <a:sym typeface="+mn-ea"/>
              </a:rPr>
              <a:t>1.</a:t>
            </a:r>
            <a:r>
              <a:rPr lang="zh-CN" altLang="en-US" sz="2400">
                <a:sym typeface="+mn-ea"/>
              </a:rPr>
              <a:t>充满讥讽和嘲笑</a:t>
            </a:r>
            <a:endParaRPr lang="zh-CN" altLang="en-US" sz="2400"/>
          </a:p>
          <a:p>
            <a:r>
              <a:rPr lang="en-US" altLang="zh-CN" sz="2400">
                <a:sym typeface="+mn-ea"/>
              </a:rPr>
              <a:t>2.伴随着嘲笑和窃笑</a:t>
            </a:r>
            <a:endParaRPr lang="en-US" altLang="zh-CN" sz="2400"/>
          </a:p>
          <a:p>
            <a:r>
              <a:rPr lang="en-US" altLang="zh-CN" sz="2400">
                <a:sym typeface="+mn-ea"/>
              </a:rPr>
              <a:t>3.带着嘲讽和冷笑</a:t>
            </a:r>
            <a:endParaRPr lang="en-US" altLang="zh-CN" sz="2400"/>
          </a:p>
        </p:txBody>
      </p:sp>
      <p:sp>
        <p:nvSpPr>
          <p:cNvPr id="4" name="文本框 3"/>
          <p:cNvSpPr txBox="1"/>
          <p:nvPr/>
        </p:nvSpPr>
        <p:spPr>
          <a:xfrm>
            <a:off x="264795" y="2169795"/>
            <a:ext cx="9665335" cy="4523105"/>
          </a:xfrm>
          <a:prstGeom prst="rect">
            <a:avLst/>
          </a:prstGeom>
          <a:noFill/>
        </p:spPr>
        <p:txBody>
          <a:bodyPr wrap="square" rtlCol="0" anchor="t">
            <a:spAutoFit/>
          </a:bodyPr>
          <a:p>
            <a:r>
              <a:rPr lang="en-US" altLang="zh-CN" sz="2400"/>
              <a:t>4.</a:t>
            </a:r>
            <a:r>
              <a:rPr lang="zh-CN" altLang="en-US" sz="2400"/>
              <a:t>嘲笑人的失败是不对的。</a:t>
            </a:r>
            <a:endParaRPr lang="zh-CN" altLang="en-US" sz="2400"/>
          </a:p>
          <a:p>
            <a:pPr marL="342900" indent="-342900">
              <a:buFont typeface="Arial" panose="020B0604020202020204" pitchFamily="34" charset="0"/>
              <a:buChar char="•"/>
            </a:pPr>
            <a:r>
              <a:rPr lang="zh-CN" altLang="en-US" sz="2400">
                <a:sym typeface="+mn-ea"/>
              </a:rPr>
              <a:t>It is wrong to</a:t>
            </a:r>
            <a:r>
              <a:rPr lang="zh-CN" altLang="en-US" sz="2400" b="1">
                <a:solidFill>
                  <a:srgbClr val="C00000"/>
                </a:solidFill>
                <a:sym typeface="+mn-ea"/>
              </a:rPr>
              <a:t> twit</a:t>
            </a:r>
            <a:r>
              <a:rPr lang="en-US" altLang="zh-CN" sz="2400">
                <a:sym typeface="+mn-ea"/>
              </a:rPr>
              <a:t>/ </a:t>
            </a:r>
            <a:r>
              <a:rPr lang="zh-CN" altLang="en-US" sz="2400" b="1">
                <a:solidFill>
                  <a:srgbClr val="C00000"/>
                </a:solidFill>
                <a:sym typeface="+mn-ea"/>
              </a:rPr>
              <a:t>tease</a:t>
            </a:r>
            <a:r>
              <a:rPr lang="zh-CN" altLang="en-US" sz="2400">
                <a:sym typeface="+mn-ea"/>
              </a:rPr>
              <a:t> a man with</a:t>
            </a:r>
            <a:r>
              <a:rPr lang="en-US" altLang="zh-CN" sz="2400">
                <a:sym typeface="+mn-ea"/>
              </a:rPr>
              <a:t> </a:t>
            </a:r>
            <a:r>
              <a:rPr lang="zh-CN" altLang="en-US" sz="2400">
                <a:sym typeface="+mn-ea"/>
              </a:rPr>
              <a:t>(about) his failure.</a:t>
            </a:r>
            <a:endParaRPr lang="zh-CN" altLang="en-US" sz="2400"/>
          </a:p>
          <a:p>
            <a:r>
              <a:rPr lang="en-US" altLang="zh-CN" sz="2400">
                <a:sym typeface="+mn-ea"/>
              </a:rPr>
              <a:t>5.你绝不应嘲笑陷人困境的同学。</a:t>
            </a:r>
            <a:endParaRPr lang="en-US" altLang="zh-CN" sz="2400"/>
          </a:p>
          <a:p>
            <a:pPr marL="342900" indent="-342900">
              <a:buFont typeface="Arial" panose="020B0604020202020204" pitchFamily="34" charset="0"/>
              <a:buChar char="•"/>
            </a:pPr>
            <a:r>
              <a:rPr lang="en-US" altLang="zh-CN" sz="2400"/>
              <a:t>You must never </a:t>
            </a:r>
            <a:r>
              <a:rPr lang="en-US" altLang="zh-CN" sz="2400" b="1" u="sng">
                <a:solidFill>
                  <a:srgbClr val="C00000"/>
                </a:solidFill>
              </a:rPr>
              <a:t>laugh at</a:t>
            </a:r>
            <a:r>
              <a:rPr lang="en-US" altLang="zh-CN" sz="2400"/>
              <a:t>/</a:t>
            </a:r>
            <a:r>
              <a:rPr lang="en-US" altLang="zh-CN" sz="2400" b="1" u="sng">
                <a:solidFill>
                  <a:srgbClr val="C00000"/>
                </a:solidFill>
              </a:rPr>
              <a:t>make fun of</a:t>
            </a:r>
            <a:r>
              <a:rPr lang="en-US" altLang="zh-CN" sz="2400"/>
              <a:t>  a classmate who is in trouble. </a:t>
            </a:r>
            <a:endParaRPr lang="en-US" altLang="zh-CN" sz="2400"/>
          </a:p>
          <a:p>
            <a:r>
              <a:rPr lang="en-US" altLang="zh-CN" sz="2400">
                <a:sym typeface="+mn-ea"/>
              </a:rPr>
              <a:t>6.士兵嘲笑他们的敌人。</a:t>
            </a:r>
            <a:endParaRPr lang="en-US" altLang="zh-CN" sz="2400"/>
          </a:p>
          <a:p>
            <a:pPr marL="342900" indent="-342900">
              <a:buFont typeface="Arial" panose="020B0604020202020204" pitchFamily="34" charset="0"/>
              <a:buChar char="•"/>
            </a:pPr>
            <a:r>
              <a:rPr lang="en-US" altLang="zh-CN" sz="2400"/>
              <a:t>The soldiers </a:t>
            </a:r>
            <a:r>
              <a:rPr lang="zh-CN" altLang="en-US" sz="2400" b="1">
                <a:solidFill>
                  <a:srgbClr val="C00000"/>
                </a:solidFill>
              </a:rPr>
              <a:t>sneered at</a:t>
            </a:r>
            <a:r>
              <a:rPr lang="en-US" altLang="zh-CN" sz="2400"/>
              <a:t> their enemies.</a:t>
            </a:r>
            <a:endParaRPr lang="en-US" altLang="zh-CN" sz="2400"/>
          </a:p>
          <a:p>
            <a:r>
              <a:rPr lang="en-US" altLang="zh-CN" sz="2400">
                <a:sym typeface="+mn-ea"/>
              </a:rPr>
              <a:t>7.他是全村的嘲笑对象。</a:t>
            </a:r>
            <a:endParaRPr lang="en-US" altLang="zh-CN" sz="2400"/>
          </a:p>
          <a:p>
            <a:pPr marL="342900" indent="-342900">
              <a:buFont typeface="Arial" panose="020B0604020202020204" pitchFamily="34" charset="0"/>
              <a:buChar char="•"/>
            </a:pPr>
            <a:r>
              <a:rPr lang="en-US" altLang="zh-CN" sz="2400"/>
              <a:t>He was the </a:t>
            </a:r>
            <a:r>
              <a:rPr lang="zh-CN" altLang="en-US" sz="2400" b="1">
                <a:solidFill>
                  <a:srgbClr val="C00000"/>
                </a:solidFill>
              </a:rPr>
              <a:t>scorn</a:t>
            </a:r>
            <a:r>
              <a:rPr lang="en-US" altLang="zh-CN" sz="2400"/>
              <a:t> of the village.</a:t>
            </a:r>
            <a:endParaRPr lang="en-US" altLang="zh-CN" sz="2400"/>
          </a:p>
          <a:p>
            <a:r>
              <a:rPr lang="en-US" altLang="zh-CN" sz="2400">
                <a:sym typeface="+mn-ea"/>
              </a:rPr>
              <a:t>8.我们不应嘲笑他的建议。</a:t>
            </a:r>
            <a:endParaRPr lang="en-US" altLang="zh-CN" sz="2400">
              <a:sym typeface="+mn-ea"/>
            </a:endParaRPr>
          </a:p>
          <a:p>
            <a:pPr marL="342900" indent="-342900">
              <a:buFont typeface="Arial" panose="020B0604020202020204" pitchFamily="34" charset="0"/>
              <a:buChar char="•"/>
            </a:pPr>
            <a:r>
              <a:rPr lang="en-US" altLang="zh-CN" sz="2400"/>
              <a:t>We must not </a:t>
            </a:r>
            <a:r>
              <a:rPr lang="zh-CN" altLang="en-US" sz="2400" b="1">
                <a:solidFill>
                  <a:srgbClr val="C00000"/>
                </a:solidFill>
              </a:rPr>
              <a:t>ridicule</a:t>
            </a:r>
            <a:r>
              <a:rPr lang="en-US" altLang="zh-CN" sz="2400"/>
              <a:t> his proposal.</a:t>
            </a:r>
            <a:endParaRPr lang="en-US" altLang="zh-CN" sz="2400"/>
          </a:p>
          <a:p>
            <a:r>
              <a:rPr lang="en-US" altLang="zh-CN" sz="2400">
                <a:sym typeface="+mn-ea"/>
              </a:rPr>
              <a:t>9.他们嘲笑他的恐惧。</a:t>
            </a:r>
            <a:endParaRPr lang="en-US" altLang="zh-CN" sz="2400"/>
          </a:p>
          <a:p>
            <a:pPr marL="342900" indent="-342900">
              <a:buFont typeface="Arial" panose="020B0604020202020204" pitchFamily="34" charset="0"/>
              <a:buChar char="•"/>
            </a:pPr>
            <a:r>
              <a:rPr lang="en-US" altLang="zh-CN" sz="2400"/>
              <a:t>They </a:t>
            </a:r>
            <a:r>
              <a:rPr lang="zh-CN" altLang="en-US" sz="2400" b="1">
                <a:solidFill>
                  <a:srgbClr val="C00000"/>
                </a:solidFill>
              </a:rPr>
              <a:t>mocked at</a:t>
            </a:r>
            <a:r>
              <a:rPr lang="en-US" altLang="zh-CN" sz="2400"/>
              <a:t> his fears.</a:t>
            </a:r>
            <a:endParaRPr lang="en-US" altLang="zh-CN" sz="2400"/>
          </a:p>
        </p:txBody>
      </p:sp>
      <p:sp>
        <p:nvSpPr>
          <p:cNvPr id="8" name="文本框 7"/>
          <p:cNvSpPr txBox="1"/>
          <p:nvPr/>
        </p:nvSpPr>
        <p:spPr>
          <a:xfrm>
            <a:off x="3576955" y="736600"/>
            <a:ext cx="4011295" cy="460375"/>
          </a:xfrm>
          <a:prstGeom prst="rect">
            <a:avLst/>
          </a:prstGeom>
          <a:noFill/>
        </p:spPr>
        <p:txBody>
          <a:bodyPr wrap="square" rtlCol="0">
            <a:spAutoFit/>
          </a:bodyPr>
          <a:p>
            <a:pPr marL="342900" indent="-342900">
              <a:buFont typeface="Arial" panose="020B0604020202020204" pitchFamily="34" charset="0"/>
              <a:buChar char="•"/>
            </a:pPr>
            <a:r>
              <a:rPr lang="zh-CN" altLang="en-US" sz="2400">
                <a:sym typeface="+mn-ea"/>
              </a:rPr>
              <a:t>with the </a:t>
            </a:r>
            <a:r>
              <a:rPr lang="zh-CN" altLang="en-US" sz="2400" b="1">
                <a:solidFill>
                  <a:srgbClr val="C00000"/>
                </a:solidFill>
                <a:sym typeface="+mn-ea"/>
              </a:rPr>
              <a:t>bullies and taunts</a:t>
            </a:r>
            <a:endParaRPr lang="zh-CN" altLang="en-US" sz="2400" b="1">
              <a:solidFill>
                <a:srgbClr val="C00000"/>
              </a:solidFill>
              <a:sym typeface="+mn-ea"/>
            </a:endParaRPr>
          </a:p>
        </p:txBody>
      </p:sp>
      <p:sp>
        <p:nvSpPr>
          <p:cNvPr id="9" name="文本框 8"/>
          <p:cNvSpPr txBox="1"/>
          <p:nvPr/>
        </p:nvSpPr>
        <p:spPr>
          <a:xfrm>
            <a:off x="3576955" y="1196975"/>
            <a:ext cx="4298950" cy="460375"/>
          </a:xfrm>
          <a:prstGeom prst="rect">
            <a:avLst/>
          </a:prstGeom>
          <a:noFill/>
        </p:spPr>
        <p:txBody>
          <a:bodyPr wrap="square" rtlCol="0">
            <a:spAutoFit/>
          </a:bodyPr>
          <a:p>
            <a:pPr marL="342900" indent="-342900">
              <a:buFont typeface="Arial" panose="020B0604020202020204" pitchFamily="34" charset="0"/>
              <a:buChar char="•"/>
            </a:pPr>
            <a:r>
              <a:rPr lang="zh-CN" altLang="en-US" sz="2400">
                <a:sym typeface="+mn-ea"/>
              </a:rPr>
              <a:t>with </a:t>
            </a:r>
            <a:r>
              <a:rPr lang="zh-CN" altLang="en-US" sz="2400" b="1">
                <a:solidFill>
                  <a:srgbClr val="C00000"/>
                </a:solidFill>
                <a:sym typeface="+mn-ea"/>
              </a:rPr>
              <a:t>jeers and snickering</a:t>
            </a:r>
            <a:r>
              <a:rPr lang="en-US" altLang="zh-CN" sz="2400">
                <a:sym typeface="+mn-ea"/>
              </a:rPr>
              <a:t> </a:t>
            </a:r>
            <a:endParaRPr lang="en-US" altLang="zh-CN" sz="2400"/>
          </a:p>
        </p:txBody>
      </p:sp>
      <p:sp>
        <p:nvSpPr>
          <p:cNvPr id="10" name="文本框 9"/>
          <p:cNvSpPr txBox="1"/>
          <p:nvPr/>
        </p:nvSpPr>
        <p:spPr>
          <a:xfrm>
            <a:off x="3576955" y="1628775"/>
            <a:ext cx="4298950" cy="460375"/>
          </a:xfrm>
          <a:prstGeom prst="rect">
            <a:avLst/>
          </a:prstGeom>
          <a:noFill/>
        </p:spPr>
        <p:txBody>
          <a:bodyPr wrap="square" rtlCol="0">
            <a:spAutoFit/>
          </a:bodyPr>
          <a:p>
            <a:pPr marL="342900" indent="-342900">
              <a:buFont typeface="Arial" panose="020B0604020202020204" pitchFamily="34" charset="0"/>
              <a:buChar char="•"/>
            </a:pPr>
            <a:r>
              <a:rPr lang="en-US" altLang="zh-CN" sz="2400">
                <a:sym typeface="+mn-ea"/>
              </a:rPr>
              <a:t>with </a:t>
            </a:r>
            <a:r>
              <a:rPr lang="en-US" altLang="zh-CN" sz="2400" b="1">
                <a:solidFill>
                  <a:srgbClr val="C00000"/>
                </a:solidFill>
                <a:sym typeface="+mn-ea"/>
              </a:rPr>
              <a:t>a gibe and a sneer</a:t>
            </a:r>
            <a:endParaRPr lang="en-US" altLang="zh-CN" sz="2400" b="1">
              <a:solidFill>
                <a:srgbClr val="C00000"/>
              </a:solidFill>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936117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tip	/tɪp/	n.忠告; 诀窍; 实用的提示; 小费；末梢，尖端 </a:t>
            </a:r>
            <a:endParaRPr lang="en-US" altLang="zh-CN" sz="2400" b="1">
              <a:latin typeface="微软雅黑" panose="020B0503020204020204" pitchFamily="34" charset="-122"/>
              <a:ea typeface="微软雅黑" panose="020B0503020204020204" pitchFamily="34" charset="-122"/>
            </a:endParaRPr>
          </a:p>
        </p:txBody>
      </p:sp>
      <p:pic>
        <p:nvPicPr>
          <p:cNvPr id="101" name="图片 100"/>
          <p:cNvPicPr/>
          <p:nvPr/>
        </p:nvPicPr>
        <p:blipFill>
          <a:blip r:embed="rId2"/>
          <a:stretch>
            <a:fillRect/>
          </a:stretch>
        </p:blipFill>
        <p:spPr>
          <a:xfrm>
            <a:off x="120650" y="875665"/>
            <a:ext cx="4676775" cy="4340225"/>
          </a:xfrm>
          <a:prstGeom prst="rect">
            <a:avLst/>
          </a:prstGeom>
          <a:noFill/>
          <a:ln w="9525">
            <a:noFill/>
          </a:ln>
        </p:spPr>
      </p:pic>
      <p:sp>
        <p:nvSpPr>
          <p:cNvPr id="3" name="文本框 2"/>
          <p:cNvSpPr txBox="1"/>
          <p:nvPr/>
        </p:nvSpPr>
        <p:spPr>
          <a:xfrm>
            <a:off x="337185" y="5215890"/>
            <a:ext cx="3085465" cy="1291590"/>
          </a:xfrm>
          <a:prstGeom prst="rect">
            <a:avLst/>
          </a:prstGeom>
          <a:noFill/>
        </p:spPr>
        <p:txBody>
          <a:bodyPr wrap="square" rtlCol="0" anchor="t">
            <a:spAutoFit/>
          </a:bodyPr>
          <a:p>
            <a:r>
              <a:rPr lang="en-US" altLang="zh-CN" sz="2400" b="1">
                <a:solidFill>
                  <a:srgbClr val="C00000"/>
                </a:solidFill>
              </a:rPr>
              <a:t>T</a:t>
            </a:r>
            <a:r>
              <a:rPr lang="zh-CN" altLang="en-US" sz="2400" b="1">
                <a:solidFill>
                  <a:srgbClr val="C00000"/>
                </a:solidFill>
              </a:rPr>
              <a:t>ip toe walking</a:t>
            </a:r>
            <a:endParaRPr lang="zh-CN" altLang="en-US" sz="2400" b="1">
              <a:solidFill>
                <a:srgbClr val="C00000"/>
              </a:solidFill>
            </a:endParaRPr>
          </a:p>
          <a:p>
            <a:r>
              <a:rPr lang="zh-CN" altLang="en-US"/>
              <a:t>/ˈtɪptəʊ/n.脚尖</a:t>
            </a:r>
            <a:endParaRPr lang="zh-CN" altLang="en-US"/>
          </a:p>
          <a:p>
            <a:r>
              <a:rPr lang="zh-CN" altLang="en-US"/>
              <a:t>v.踮着脚走，蹑手蹑脚地走</a:t>
            </a:r>
            <a:endParaRPr lang="zh-CN" altLang="en-US"/>
          </a:p>
          <a:p>
            <a:endParaRPr lang="zh-CN" altLang="en-US"/>
          </a:p>
        </p:txBody>
      </p:sp>
      <p:pic>
        <p:nvPicPr>
          <p:cNvPr id="9" name="图片 8"/>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33475" cy="765175"/>
          </a:xfrm>
          <a:prstGeom prst="rect">
            <a:avLst/>
          </a:prstGeom>
        </p:spPr>
      </p:pic>
      <p:sp>
        <p:nvSpPr>
          <p:cNvPr id="8" name="文本框 7"/>
          <p:cNvSpPr txBox="1"/>
          <p:nvPr/>
        </p:nvSpPr>
        <p:spPr>
          <a:xfrm>
            <a:off x="3680460" y="980440"/>
            <a:ext cx="8106410" cy="5631180"/>
          </a:xfrm>
          <a:prstGeom prst="rect">
            <a:avLst/>
          </a:prstGeom>
          <a:noFill/>
        </p:spPr>
        <p:txBody>
          <a:bodyPr wrap="square" rtlCol="0" anchor="t">
            <a:spAutoFit/>
          </a:bodyPr>
          <a:p>
            <a:r>
              <a:rPr lang="en-US" altLang="zh-CN" sz="2400">
                <a:sym typeface="+mn-ea"/>
              </a:rPr>
              <a:t>1.</a:t>
            </a:r>
            <a:r>
              <a:rPr lang="zh-CN" altLang="en-US" sz="2400">
                <a:sym typeface="+mn-ea"/>
              </a:rPr>
              <a:t>她踮着脚走到睡着的孩子床边。</a:t>
            </a:r>
            <a:endParaRPr lang="zh-CN" altLang="en-US" sz="2400"/>
          </a:p>
          <a:p>
            <a:pPr marL="342900" indent="-342900">
              <a:buFont typeface="Arial" panose="020B0604020202020204" pitchFamily="34" charset="0"/>
              <a:buChar char="•"/>
            </a:pPr>
            <a:r>
              <a:rPr lang="zh-CN" altLang="en-US" sz="2400"/>
              <a:t>She</a:t>
            </a:r>
            <a:r>
              <a:rPr lang="zh-CN" altLang="en-US" sz="2400" b="1">
                <a:solidFill>
                  <a:srgbClr val="C00000"/>
                </a:solidFill>
              </a:rPr>
              <a:t> tiptoed</a:t>
            </a:r>
            <a:r>
              <a:rPr lang="zh-CN" altLang="en-US" sz="2400"/>
              <a:t> to the bedside of the</a:t>
            </a:r>
            <a:r>
              <a:rPr lang="en-US" altLang="zh-CN" sz="2400"/>
              <a:t> </a:t>
            </a:r>
            <a:r>
              <a:rPr lang="zh-CN" altLang="en-US" sz="2400"/>
              <a:t>sleeping child.</a:t>
            </a:r>
            <a:endParaRPr lang="zh-CN" altLang="en-US" sz="2400"/>
          </a:p>
          <a:p>
            <a:r>
              <a:rPr lang="en-US" altLang="zh-CN" sz="2400">
                <a:sym typeface="+mn-ea"/>
              </a:rPr>
              <a:t>2.</a:t>
            </a:r>
            <a:r>
              <a:rPr lang="zh-CN" altLang="en-US" sz="2400">
                <a:sym typeface="+mn-ea"/>
              </a:rPr>
              <a:t>她轻轻地走，以免惊醒孩子。</a:t>
            </a:r>
            <a:endParaRPr lang="zh-CN" altLang="en-US" sz="2400"/>
          </a:p>
          <a:p>
            <a:pPr marL="342900" indent="-342900">
              <a:buFont typeface="Arial" panose="020B0604020202020204" pitchFamily="34" charset="0"/>
              <a:buChar char="•"/>
            </a:pPr>
            <a:r>
              <a:rPr lang="zh-CN" altLang="en-US" sz="2400"/>
              <a:t>She </a:t>
            </a:r>
            <a:r>
              <a:rPr lang="zh-CN" altLang="en-US" sz="2400" b="1" u="sng">
                <a:solidFill>
                  <a:srgbClr val="C00000"/>
                </a:solidFill>
              </a:rPr>
              <a:t>trod</a:t>
            </a:r>
            <a:r>
              <a:rPr lang="zh-CN" altLang="en-US" sz="2400"/>
              <a:t> lightly so as not to wake</a:t>
            </a:r>
            <a:r>
              <a:rPr lang="en-US" altLang="zh-CN" sz="2400"/>
              <a:t> </a:t>
            </a:r>
            <a:r>
              <a:rPr lang="zh-CN" altLang="en-US" sz="2400">
                <a:sym typeface="+mn-ea"/>
              </a:rPr>
              <a:t>the baby.</a:t>
            </a:r>
            <a:r>
              <a:rPr lang="zh-CN" altLang="en-US" i="1">
                <a:solidFill>
                  <a:srgbClr val="C00000"/>
                </a:solidFill>
                <a:sym typeface="+mn-ea"/>
              </a:rPr>
              <a:t>（tread过去式）</a:t>
            </a:r>
            <a:endParaRPr lang="zh-CN" altLang="en-US" sz="2400">
              <a:sym typeface="+mn-ea"/>
            </a:endParaRPr>
          </a:p>
          <a:p>
            <a:r>
              <a:rPr lang="en-US" altLang="zh-CN" sz="2400">
                <a:sym typeface="+mn-ea"/>
              </a:rPr>
              <a:t>3.</a:t>
            </a:r>
            <a:r>
              <a:rPr lang="zh-CN" altLang="en-US" sz="2400">
                <a:sym typeface="+mn-ea"/>
              </a:rPr>
              <a:t>小偷溜进房间。</a:t>
            </a:r>
            <a:endParaRPr lang="zh-CN" altLang="en-US" sz="2400">
              <a:sym typeface="+mn-ea"/>
            </a:endParaRPr>
          </a:p>
          <a:p>
            <a:pPr marL="342900" indent="-342900">
              <a:buFont typeface="Arial" panose="020B0604020202020204" pitchFamily="34" charset="0"/>
              <a:buChar char="•"/>
            </a:pPr>
            <a:r>
              <a:rPr lang="zh-CN" altLang="en-US" sz="2400"/>
              <a:t>The thief </a:t>
            </a:r>
            <a:r>
              <a:rPr lang="zh-CN" altLang="en-US" sz="2400" b="1">
                <a:solidFill>
                  <a:srgbClr val="C00000"/>
                </a:solidFill>
              </a:rPr>
              <a:t>slid into</a:t>
            </a:r>
            <a:r>
              <a:rPr lang="zh-CN" altLang="en-US" sz="2400"/>
              <a:t> the room.</a:t>
            </a:r>
            <a:endParaRPr lang="zh-CN" altLang="en-US" sz="2400"/>
          </a:p>
          <a:p>
            <a:r>
              <a:rPr lang="en-US" altLang="zh-CN" sz="2400">
                <a:sym typeface="+mn-ea"/>
              </a:rPr>
              <a:t>4.</a:t>
            </a:r>
            <a:r>
              <a:rPr lang="zh-CN" altLang="en-US" sz="2400">
                <a:sym typeface="+mn-ea"/>
              </a:rPr>
              <a:t>她消消溜走(溜出，溜过去)，没人看见。</a:t>
            </a:r>
            <a:endParaRPr lang="zh-CN" altLang="en-US" sz="2400"/>
          </a:p>
          <a:p>
            <a:pPr marL="342900" indent="-342900">
              <a:buFont typeface="Arial" panose="020B0604020202020204" pitchFamily="34" charset="0"/>
              <a:buChar char="•"/>
            </a:pPr>
            <a:r>
              <a:rPr lang="zh-CN" altLang="en-US" sz="2400"/>
              <a:t>She </a:t>
            </a:r>
            <a:r>
              <a:rPr lang="zh-CN" altLang="en-US" sz="2400" b="1">
                <a:solidFill>
                  <a:srgbClr val="C00000"/>
                </a:solidFill>
              </a:rPr>
              <a:t>slipped away (out, past)</a:t>
            </a:r>
            <a:r>
              <a:rPr lang="en-US" altLang="zh-CN" sz="2400" b="1">
                <a:solidFill>
                  <a:srgbClr val="C00000"/>
                </a:solidFill>
              </a:rPr>
              <a:t> </a:t>
            </a:r>
            <a:r>
              <a:rPr lang="zh-CN" altLang="en-US" sz="2400"/>
              <a:t>without being seen.</a:t>
            </a:r>
            <a:endParaRPr lang="zh-CN" altLang="en-US" sz="2400"/>
          </a:p>
          <a:p>
            <a:r>
              <a:rPr lang="en-US" altLang="zh-CN" sz="2400">
                <a:sym typeface="+mn-ea"/>
              </a:rPr>
              <a:t>5.</a:t>
            </a:r>
            <a:r>
              <a:rPr lang="zh-CN" altLang="en-US" sz="2400">
                <a:sym typeface="+mn-ea"/>
              </a:rPr>
              <a:t>他潜入了我的房间。</a:t>
            </a:r>
            <a:endParaRPr lang="zh-CN" altLang="en-US" sz="2400">
              <a:sym typeface="+mn-ea"/>
            </a:endParaRPr>
          </a:p>
          <a:p>
            <a:pPr marL="342900" indent="-342900">
              <a:buFont typeface="Arial" panose="020B0604020202020204" pitchFamily="34" charset="0"/>
              <a:buChar char="•"/>
            </a:pPr>
            <a:r>
              <a:rPr lang="zh-CN" altLang="en-US" sz="2400"/>
              <a:t>He </a:t>
            </a:r>
            <a:r>
              <a:rPr lang="zh-CN" altLang="en-US" sz="2400" b="1">
                <a:solidFill>
                  <a:srgbClr val="C00000"/>
                </a:solidFill>
              </a:rPr>
              <a:t>stole into</a:t>
            </a:r>
            <a:r>
              <a:rPr lang="zh-CN" altLang="en-US" sz="2400"/>
              <a:t> my room.</a:t>
            </a:r>
            <a:endParaRPr lang="zh-CN" altLang="en-US" sz="2400"/>
          </a:p>
          <a:p>
            <a:r>
              <a:rPr lang="en-US" altLang="zh-CN" sz="2400">
                <a:sym typeface="+mn-ea"/>
              </a:rPr>
              <a:t>6.</a:t>
            </a:r>
            <a:r>
              <a:rPr lang="zh-CN" altLang="en-US" sz="2400">
                <a:sym typeface="+mn-ea"/>
              </a:rPr>
              <a:t>很轻的脚步</a:t>
            </a:r>
            <a:endParaRPr lang="zh-CN" altLang="en-US" sz="2400">
              <a:sym typeface="+mn-ea"/>
            </a:endParaRPr>
          </a:p>
          <a:p>
            <a:pPr marL="342900" indent="-342900">
              <a:buFont typeface="Arial" panose="020B0604020202020204" pitchFamily="34" charset="0"/>
              <a:buChar char="•"/>
            </a:pPr>
            <a:r>
              <a:rPr lang="zh-CN" altLang="en-US" sz="2400" b="1">
                <a:solidFill>
                  <a:srgbClr val="C00000"/>
                </a:solidFill>
                <a:sym typeface="+mn-ea"/>
              </a:rPr>
              <a:t>stealthy</a:t>
            </a:r>
            <a:r>
              <a:rPr lang="en-US" altLang="zh-CN" sz="2400">
                <a:solidFill>
                  <a:schemeClr val="tx1"/>
                </a:solidFill>
                <a:sym typeface="+mn-ea"/>
              </a:rPr>
              <a:t>/</a:t>
            </a:r>
            <a:r>
              <a:rPr lang="zh-CN" altLang="en-US" sz="2400" b="1">
                <a:solidFill>
                  <a:srgbClr val="C00000"/>
                </a:solidFill>
                <a:sym typeface="+mn-ea"/>
              </a:rPr>
              <a:t>silent</a:t>
            </a:r>
            <a:r>
              <a:rPr lang="en-US" altLang="zh-CN" sz="2400">
                <a:sym typeface="+mn-ea"/>
              </a:rPr>
              <a:t>/</a:t>
            </a:r>
            <a:r>
              <a:rPr lang="zh-CN" altLang="en-US" sz="2400" b="1">
                <a:solidFill>
                  <a:srgbClr val="C00000"/>
                </a:solidFill>
                <a:sym typeface="+mn-ea"/>
              </a:rPr>
              <a:t>quiet</a:t>
            </a:r>
            <a:r>
              <a:rPr lang="zh-CN" altLang="en-US" sz="2400">
                <a:sym typeface="+mn-ea"/>
              </a:rPr>
              <a:t> </a:t>
            </a:r>
            <a:r>
              <a:rPr lang="en-US" altLang="zh-CN" sz="2400">
                <a:sym typeface="+mn-ea"/>
              </a:rPr>
              <a:t>/</a:t>
            </a:r>
            <a:r>
              <a:rPr lang="zh-CN" altLang="en-US" sz="2400" b="1">
                <a:solidFill>
                  <a:srgbClr val="C00000"/>
                </a:solidFill>
                <a:sym typeface="+mn-ea"/>
              </a:rPr>
              <a:t>soft</a:t>
            </a:r>
            <a:r>
              <a:rPr lang="en-US" altLang="zh-CN" sz="2400">
                <a:sym typeface="+mn-ea"/>
              </a:rPr>
              <a:t>/</a:t>
            </a:r>
            <a:r>
              <a:rPr lang="zh-CN" altLang="en-US" sz="2400" b="1">
                <a:solidFill>
                  <a:srgbClr val="C00000"/>
                </a:solidFill>
                <a:sym typeface="+mn-ea"/>
              </a:rPr>
              <a:t>noiseless</a:t>
            </a:r>
            <a:r>
              <a:rPr lang="zh-CN" altLang="en-US" sz="2400">
                <a:sym typeface="+mn-ea"/>
              </a:rPr>
              <a:t> footsteps </a:t>
            </a:r>
            <a:endParaRPr lang="zh-CN" altLang="en-US" sz="2400"/>
          </a:p>
          <a:p>
            <a:r>
              <a:rPr lang="en-US" altLang="zh-CN" sz="2400">
                <a:sym typeface="+mn-ea"/>
              </a:rPr>
              <a:t>7.</a:t>
            </a:r>
            <a:r>
              <a:rPr lang="zh-CN" altLang="en-US" sz="2400">
                <a:sym typeface="+mn-ea"/>
              </a:rPr>
              <a:t>偷偷地走进（走出、走开、走回、走过等）</a:t>
            </a:r>
            <a:endParaRPr lang="zh-CN" altLang="en-US" sz="2400">
              <a:sym typeface="+mn-ea"/>
            </a:endParaRPr>
          </a:p>
          <a:p>
            <a:pPr marL="342900" indent="-342900">
              <a:buFont typeface="Arial" panose="020B0604020202020204" pitchFamily="34" charset="0"/>
              <a:buChar char="•"/>
            </a:pPr>
            <a:r>
              <a:rPr lang="zh-CN" altLang="en-US" sz="2400" b="1">
                <a:solidFill>
                  <a:srgbClr val="C00000"/>
                </a:solidFill>
              </a:rPr>
              <a:t>sneak in (out, away,back, past</a:t>
            </a:r>
            <a:r>
              <a:rPr lang="zh-CN" altLang="en-US" sz="2400"/>
              <a:t>,</a:t>
            </a:r>
            <a:r>
              <a:rPr lang="zh-CN" altLang="en-US" sz="2400">
                <a:sym typeface="+mn-ea"/>
              </a:rPr>
              <a:t>etc.)</a:t>
            </a:r>
            <a:endParaRPr lang="zh-CN" altLang="en-US" sz="2400"/>
          </a:p>
          <a:p>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blinds(horizontal)">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blinds(horizontal)">
                                      <p:cBhvr>
                                        <p:cTn id="27" dur="500"/>
                                        <p:tgtEl>
                                          <p:spTgt spid="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9" end="9"/>
                                            </p:txEl>
                                          </p:spTgt>
                                        </p:tgtEl>
                                        <p:attrNameLst>
                                          <p:attrName>style.visibility</p:attrName>
                                        </p:attrNameLst>
                                      </p:cBhvr>
                                      <p:to>
                                        <p:strVal val="visible"/>
                                      </p:to>
                                    </p:set>
                                    <p:animEffect transition="in" filter="blinds(horizontal)">
                                      <p:cBhvr>
                                        <p:cTn id="32" dur="500"/>
                                        <p:tgtEl>
                                          <p:spTgt spid="8">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11" end="11"/>
                                            </p:txEl>
                                          </p:spTgt>
                                        </p:tgtEl>
                                        <p:attrNameLst>
                                          <p:attrName>style.visibility</p:attrName>
                                        </p:attrNameLst>
                                      </p:cBhvr>
                                      <p:to>
                                        <p:strVal val="visible"/>
                                      </p:to>
                                    </p:set>
                                    <p:animEffect transition="in" filter="blinds(horizontal)">
                                      <p:cBhvr>
                                        <p:cTn id="37" dur="500"/>
                                        <p:tgtEl>
                                          <p:spTgt spid="8">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8">
                                            <p:txEl>
                                              <p:pRg st="13" end="13"/>
                                            </p:txEl>
                                          </p:spTgt>
                                        </p:tgtEl>
                                        <p:attrNameLst>
                                          <p:attrName>style.visibility</p:attrName>
                                        </p:attrNameLst>
                                      </p:cBhvr>
                                      <p:to>
                                        <p:strVal val="visible"/>
                                      </p:to>
                                    </p:set>
                                    <p:animEffect transition="in" filter="blinds(horizontal)">
                                      <p:cBhvr>
                                        <p:cTn id="42" dur="500"/>
                                        <p:tgtEl>
                                          <p:spTgt spid="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stream	/stri:m/	v.流播;流出;流动 n.小河</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100" name="图片 99"/>
          <p:cNvPicPr/>
          <p:nvPr/>
        </p:nvPicPr>
        <p:blipFill>
          <a:blip r:embed="rId2"/>
          <a:stretch>
            <a:fillRect/>
          </a:stretch>
        </p:blipFill>
        <p:spPr>
          <a:xfrm>
            <a:off x="7698740" y="4869180"/>
            <a:ext cx="4375785" cy="1950085"/>
          </a:xfrm>
          <a:prstGeom prst="rect">
            <a:avLst/>
          </a:prstGeom>
          <a:noFill/>
          <a:ln w="9525">
            <a:noFill/>
          </a:ln>
        </p:spPr>
      </p:pic>
      <p:pic>
        <p:nvPicPr>
          <p:cNvPr id="7" name="哲学苑亲子园“停课不停学”英文儿歌童谣《Row Row Row Your Boat》">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7698105" y="826770"/>
            <a:ext cx="4375785" cy="2821940"/>
          </a:xfrm>
          <a:prstGeom prst="rect">
            <a:avLst/>
          </a:prstGeom>
        </p:spPr>
      </p:pic>
      <p:sp>
        <p:nvSpPr>
          <p:cNvPr id="4" name="文本框 3"/>
          <p:cNvSpPr txBox="1"/>
          <p:nvPr/>
        </p:nvSpPr>
        <p:spPr>
          <a:xfrm>
            <a:off x="7698105" y="3678555"/>
            <a:ext cx="4460875" cy="1198880"/>
          </a:xfrm>
          <a:prstGeom prst="rect">
            <a:avLst/>
          </a:prstGeom>
          <a:noFill/>
        </p:spPr>
        <p:txBody>
          <a:bodyPr wrap="square" rtlCol="0" anchor="t">
            <a:spAutoFit/>
          </a:bodyPr>
          <a:p>
            <a:r>
              <a:rPr lang="zh-CN" altLang="en-US" b="1"/>
              <a:t>Row row row your boat 泛舟于水</a:t>
            </a:r>
            <a:endParaRPr lang="zh-CN" altLang="en-US" b="1"/>
          </a:p>
          <a:p>
            <a:r>
              <a:rPr lang="zh-CN" altLang="en-US" b="1"/>
              <a:t>Gently down the stream 水流轻摇曳</a:t>
            </a:r>
            <a:endParaRPr lang="zh-CN" altLang="en-US" b="1"/>
          </a:p>
          <a:p>
            <a:r>
              <a:rPr lang="zh-CN" altLang="en-US" b="1"/>
              <a:t>Merrily merrily merrily merrily 我心多欢喜</a:t>
            </a:r>
            <a:endParaRPr lang="zh-CN" altLang="en-US" b="1"/>
          </a:p>
          <a:p>
            <a:r>
              <a:rPr lang="zh-CN" altLang="en-US" b="1"/>
              <a:t>Life is but a dream 人生就是一场追梦！</a:t>
            </a:r>
            <a:endParaRPr lang="zh-CN" altLang="en-US" b="1"/>
          </a:p>
        </p:txBody>
      </p:sp>
      <p:pic>
        <p:nvPicPr>
          <p:cNvPr id="9" name="图片 8"/>
          <p:cNvPicPr>
            <a:picLocks noChangeAspect="1"/>
          </p:cNvPicPr>
          <p:nvPr>
            <p:custDataLst>
              <p:tags r:id="rId7"/>
            </p:custDataLst>
          </p:nvPr>
        </p:nvPicPr>
        <p:blipFill>
          <a:blip r:embed="rId8">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71145" y="836930"/>
            <a:ext cx="7329805" cy="5871210"/>
          </a:xfrm>
          <a:prstGeom prst="rect">
            <a:avLst/>
          </a:prstGeom>
          <a:noFill/>
        </p:spPr>
        <p:txBody>
          <a:bodyPr wrap="square" rtlCol="0" anchor="t">
            <a:spAutoFit/>
          </a:bodyPr>
          <a:p>
            <a:r>
              <a:rPr lang="en-US" altLang="zh-CN" sz="2400"/>
              <a:t>1. </a:t>
            </a:r>
            <a:r>
              <a:rPr lang="zh-CN" altLang="en-US" sz="2400"/>
              <a:t>在电视上</a:t>
            </a:r>
            <a:r>
              <a:rPr lang="zh-CN" altLang="en-US" sz="2400" baseline="-25000"/>
              <a:t>/ </a:t>
            </a:r>
            <a:r>
              <a:rPr lang="zh-CN" altLang="en-US" sz="2400"/>
              <a:t>网上</a:t>
            </a:r>
            <a:r>
              <a:rPr lang="zh-CN" altLang="en-US" sz="2400">
                <a:solidFill>
                  <a:schemeClr val="accent5">
                    <a:lumMod val="50000"/>
                  </a:schemeClr>
                </a:solidFill>
              </a:rPr>
              <a:t>直播</a:t>
            </a:r>
            <a:r>
              <a:rPr lang="zh-CN" altLang="en-US" sz="2400"/>
              <a:t> </a:t>
            </a:r>
            <a:r>
              <a:rPr lang="en-US" altLang="zh-CN" sz="2400"/>
              <a:t>/</a:t>
            </a:r>
            <a:r>
              <a:rPr lang="zh-CN" altLang="en-US" sz="2400"/>
              <a:t> </a:t>
            </a:r>
            <a:r>
              <a:rPr lang="zh-CN" altLang="en-US" sz="2400">
                <a:solidFill>
                  <a:schemeClr val="accent5">
                    <a:lumMod val="50000"/>
                  </a:schemeClr>
                </a:solidFill>
                <a:sym typeface="+mn-ea"/>
              </a:rPr>
              <a:t>现场直播的</a:t>
            </a:r>
            <a:endParaRPr lang="zh-CN" altLang="en-US" sz="2400"/>
          </a:p>
          <a:p>
            <a:pPr marL="342900" indent="-342900">
              <a:buFont typeface="Arial" panose="020B0604020202020204" pitchFamily="34" charset="0"/>
              <a:buChar char="•"/>
            </a:pPr>
            <a:r>
              <a:rPr lang="zh-CN" altLang="en-US" sz="2400" b="1" u="sng">
                <a:solidFill>
                  <a:schemeClr val="accent5">
                    <a:lumMod val="50000"/>
                  </a:schemeClr>
                </a:solidFill>
              </a:rPr>
              <a:t>stream</a:t>
            </a:r>
            <a:r>
              <a:rPr lang="zh-CN" altLang="en-US" sz="2400" u="sng" baseline="-25000">
                <a:solidFill>
                  <a:schemeClr val="accent5">
                    <a:lumMod val="50000"/>
                  </a:schemeClr>
                </a:solidFill>
              </a:rPr>
              <a:t>流式传输</a:t>
            </a:r>
            <a:r>
              <a:rPr lang="zh-CN" altLang="en-US" sz="2400" u="sng">
                <a:solidFill>
                  <a:schemeClr val="accent5">
                    <a:lumMod val="50000"/>
                  </a:schemeClr>
                </a:solidFill>
              </a:rPr>
              <a:t> live</a:t>
            </a:r>
            <a:r>
              <a:rPr lang="zh-CN" altLang="en-US" sz="2400"/>
              <a:t> on television</a:t>
            </a:r>
            <a:r>
              <a:rPr lang="zh-CN" altLang="en-US" sz="2400" baseline="-25000"/>
              <a:t> / </a:t>
            </a:r>
            <a:r>
              <a:rPr lang="zh-CN" altLang="en-US" sz="2400"/>
              <a:t>on the Web；</a:t>
            </a:r>
            <a:r>
              <a:rPr lang="en-US" altLang="zh-CN" sz="2400"/>
              <a:t>/</a:t>
            </a:r>
            <a:r>
              <a:rPr lang="zh-CN" altLang="en-US" sz="2400"/>
              <a:t> </a:t>
            </a:r>
            <a:r>
              <a:rPr lang="zh-CN" altLang="en-US" sz="2400" u="sng">
                <a:solidFill>
                  <a:schemeClr val="accent5">
                    <a:lumMod val="50000"/>
                  </a:schemeClr>
                </a:solidFill>
              </a:rPr>
              <a:t>live-</a:t>
            </a:r>
            <a:r>
              <a:rPr lang="zh-CN" altLang="en-US" sz="2400" b="1" u="sng">
                <a:solidFill>
                  <a:schemeClr val="accent5">
                    <a:lumMod val="50000"/>
                  </a:schemeClr>
                </a:solidFill>
              </a:rPr>
              <a:t>streamed</a:t>
            </a:r>
            <a:r>
              <a:rPr lang="zh-CN" altLang="en-US" sz="2400"/>
              <a:t> </a:t>
            </a:r>
            <a:endParaRPr lang="zh-CN" altLang="en-US" sz="2400"/>
          </a:p>
          <a:p>
            <a:r>
              <a:rPr lang="en-US" altLang="zh-CN" sz="2400"/>
              <a:t>2. </a:t>
            </a:r>
            <a:r>
              <a:rPr lang="zh-CN" altLang="en-US" sz="2400"/>
              <a:t>母亲紧紧地把儿子抱在怀里，幸福的泪水顺着脸颊流下来。</a:t>
            </a:r>
            <a:endParaRPr lang="zh-CN" altLang="en-US" sz="2400"/>
          </a:p>
          <a:p>
            <a:pPr marL="342900" indent="-342900">
              <a:buFont typeface="Arial" panose="020B0604020202020204" pitchFamily="34" charset="0"/>
              <a:buChar char="•"/>
            </a:pPr>
            <a:r>
              <a:rPr lang="zh-CN" altLang="en-US" sz="2400"/>
              <a:t>Mother hugged her son in her arms tightly,</a:t>
            </a:r>
            <a:r>
              <a:rPr lang="zh-CN" altLang="en-US" sz="2400" u="sng">
                <a:solidFill>
                  <a:schemeClr val="accent5">
                    <a:lumMod val="50000"/>
                  </a:schemeClr>
                </a:solidFill>
              </a:rPr>
              <a:t> </a:t>
            </a:r>
            <a:r>
              <a:rPr lang="zh-CN" altLang="en-US" sz="2400" b="1" u="sng">
                <a:solidFill>
                  <a:schemeClr val="accent5">
                    <a:lumMod val="50000"/>
                  </a:schemeClr>
                </a:solidFill>
              </a:rPr>
              <a:t>tears of happiness streaming down her cheeks</a:t>
            </a:r>
            <a:r>
              <a:rPr lang="zh-CN" altLang="en-US" sz="2400" u="sng" baseline="-25000">
                <a:solidFill>
                  <a:schemeClr val="accent5">
                    <a:lumMod val="50000"/>
                  </a:schemeClr>
                </a:solidFill>
              </a:rPr>
              <a:t>独立主格结构</a:t>
            </a:r>
            <a:r>
              <a:rPr lang="zh-CN" altLang="en-US" sz="2400" u="sng">
                <a:solidFill>
                  <a:schemeClr val="accent5">
                    <a:lumMod val="50000"/>
                  </a:schemeClr>
                </a:solidFill>
              </a:rPr>
              <a:t>.</a:t>
            </a:r>
            <a:r>
              <a:rPr lang="zh-CN" altLang="en-US" sz="2400"/>
              <a:t> </a:t>
            </a:r>
            <a:endParaRPr lang="zh-CN" altLang="en-US" sz="2400"/>
          </a:p>
          <a:p>
            <a:r>
              <a:rPr lang="en-US" sz="2400"/>
              <a:t>3. </a:t>
            </a:r>
            <a:r>
              <a:rPr sz="2400"/>
              <a:t>夜风无情地咆哮着，无名的生物在黑暗中喃喃低语，月光微弱地照在地上。</a:t>
            </a:r>
            <a:r>
              <a:rPr lang="zh-CN" sz="2400"/>
              <a:t>她</a:t>
            </a:r>
            <a:r>
              <a:rPr sz="2400"/>
              <a:t>满怀恐惧，拖着疲惫的身体慢慢向前挪动。最后，我</a:t>
            </a:r>
            <a:r>
              <a:rPr sz="2400">
                <a:solidFill>
                  <a:schemeClr val="accent5">
                    <a:lumMod val="50000"/>
                  </a:schemeClr>
                </a:solidFill>
              </a:rPr>
              <a:t>坐在溪边</a:t>
            </a:r>
            <a:r>
              <a:rPr sz="2400"/>
              <a:t>，胳膊和腿都痛了。</a:t>
            </a:r>
            <a:r>
              <a:rPr sz="2400" baseline="-25000">
                <a:solidFill>
                  <a:schemeClr val="accent5">
                    <a:lumMod val="50000"/>
                  </a:schemeClr>
                </a:solidFill>
              </a:rPr>
              <a:t>201610浙江高考读后续写</a:t>
            </a:r>
            <a:r>
              <a:rPr lang="en-US" sz="2400" baseline="-25000">
                <a:solidFill>
                  <a:schemeClr val="accent5">
                    <a:lumMod val="50000"/>
                  </a:schemeClr>
                </a:solidFill>
              </a:rPr>
              <a:t>“</a:t>
            </a:r>
            <a:r>
              <a:rPr lang="zh-CN" altLang="en-US" sz="2400" baseline="-25000">
                <a:solidFill>
                  <a:schemeClr val="accent5">
                    <a:lumMod val="50000"/>
                  </a:schemeClr>
                </a:solidFill>
              </a:rPr>
              <a:t>夫妻吵架</a:t>
            </a:r>
            <a:r>
              <a:rPr lang="en-US" sz="2400" baseline="-25000">
                <a:solidFill>
                  <a:schemeClr val="accent5">
                    <a:lumMod val="50000"/>
                  </a:schemeClr>
                </a:solidFill>
              </a:rPr>
              <a:t>”</a:t>
            </a:r>
            <a:r>
              <a:rPr lang="zh-CN" altLang="en-US" sz="2400" baseline="-25000">
                <a:solidFill>
                  <a:schemeClr val="accent5">
                    <a:lumMod val="50000"/>
                  </a:schemeClr>
                </a:solidFill>
              </a:rPr>
              <a:t> </a:t>
            </a:r>
            <a:endParaRPr lang="zh-CN" altLang="en-US" sz="2400" baseline="-25000">
              <a:solidFill>
                <a:schemeClr val="accent5">
                  <a:lumMod val="50000"/>
                </a:schemeClr>
              </a:solidFill>
            </a:endParaRPr>
          </a:p>
          <a:p>
            <a:pPr marL="342900" indent="-342900">
              <a:buFont typeface="Arial" panose="020B0604020202020204" pitchFamily="34" charset="0"/>
              <a:buChar char="•"/>
            </a:pPr>
            <a:r>
              <a:rPr lang="zh-CN" altLang="en-US" sz="2400"/>
              <a:t>The night wind howled ruthlessly, nameless creatures murmured in the dark and the moonlight shone weakly on the ground. Filled with fright, </a:t>
            </a:r>
            <a:r>
              <a:rPr lang="en-US" altLang="zh-CN" sz="2400"/>
              <a:t>She</a:t>
            </a:r>
            <a:r>
              <a:rPr lang="zh-CN" altLang="en-US" sz="2400"/>
              <a:t> dragged </a:t>
            </a:r>
            <a:r>
              <a:rPr lang="en-US" altLang="zh-CN" sz="2400"/>
              <a:t>her</a:t>
            </a:r>
            <a:r>
              <a:rPr lang="zh-CN" altLang="en-US" sz="2400"/>
              <a:t> exhausted body inching forward. Eventually, </a:t>
            </a:r>
            <a:r>
              <a:rPr lang="en-US" altLang="zh-CN" sz="2400"/>
              <a:t>She</a:t>
            </a:r>
            <a:r>
              <a:rPr lang="zh-CN" altLang="en-US" sz="2400"/>
              <a:t> sat </a:t>
            </a:r>
            <a:r>
              <a:rPr lang="zh-CN" altLang="en-US" sz="2400" b="1" u="sng">
                <a:solidFill>
                  <a:schemeClr val="accent5">
                    <a:lumMod val="50000"/>
                  </a:schemeClr>
                </a:solidFill>
              </a:rPr>
              <a:t>beside the stream</a:t>
            </a:r>
            <a:r>
              <a:rPr lang="zh-CN" altLang="en-US" sz="2400"/>
              <a:t>,  arms and legs aching. </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3" fill="hold" display="1">
                  <p:stCondLst>
                    <p:cond delay="indefinite"/>
                  </p:stCondLst>
                </p:cTn>
                <p:tgtEl>
                  <p:spTgt spid="7"/>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9114155"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tip	/tɪp/	n.忠告; 诀窍; 实用的提示; 小费；末梢，尖端 </a:t>
            </a:r>
            <a:endParaRPr lang="en-US" altLang="zh-CN" sz="2400" b="1">
              <a:latin typeface="微软雅黑" panose="020B0503020204020204" pitchFamily="34" charset="-122"/>
              <a:ea typeface="微软雅黑" panose="020B0503020204020204" pitchFamily="34" charset="-122"/>
            </a:endParaRPr>
          </a:p>
        </p:txBody>
      </p:sp>
      <p:pic>
        <p:nvPicPr>
          <p:cNvPr id="102" name="图片 101"/>
          <p:cNvPicPr/>
          <p:nvPr/>
        </p:nvPicPr>
        <p:blipFill>
          <a:blip r:embed="rId2"/>
          <a:stretch>
            <a:fillRect/>
          </a:stretch>
        </p:blipFill>
        <p:spPr>
          <a:xfrm>
            <a:off x="48895" y="803910"/>
            <a:ext cx="4322445" cy="4176395"/>
          </a:xfrm>
          <a:prstGeom prst="rect">
            <a:avLst/>
          </a:prstGeom>
          <a:noFill/>
          <a:ln w="9525">
            <a:noFill/>
          </a:ln>
        </p:spPr>
      </p:pic>
      <p:sp>
        <p:nvSpPr>
          <p:cNvPr id="4" name="文本框 3"/>
          <p:cNvSpPr txBox="1"/>
          <p:nvPr/>
        </p:nvSpPr>
        <p:spPr>
          <a:xfrm>
            <a:off x="120650" y="4796790"/>
            <a:ext cx="4819650" cy="1660525"/>
          </a:xfrm>
          <a:prstGeom prst="rect">
            <a:avLst/>
          </a:prstGeom>
          <a:noFill/>
        </p:spPr>
        <p:txBody>
          <a:bodyPr wrap="square" rtlCol="0" anchor="t">
            <a:spAutoFit/>
          </a:bodyPr>
          <a:p>
            <a:r>
              <a:rPr lang="zh-CN" altLang="en-US" sz="2400" b="1">
                <a:solidFill>
                  <a:srgbClr val="C00000"/>
                </a:solidFill>
              </a:rPr>
              <a:t>Double bounce walk</a:t>
            </a:r>
            <a:endParaRPr lang="zh-CN" altLang="en-US" sz="2400" b="1">
              <a:solidFill>
                <a:srgbClr val="C00000"/>
              </a:solidFill>
            </a:endParaRPr>
          </a:p>
          <a:p>
            <a:r>
              <a:rPr lang="zh-CN" altLang="en-US"/>
              <a:t>双跳步</a:t>
            </a:r>
            <a:r>
              <a:rPr lang="en-US" altLang="zh-CN"/>
              <a:t> </a:t>
            </a:r>
            <a:r>
              <a:rPr lang="zh-CN" altLang="en-US"/>
              <a:t>/baʊns/</a:t>
            </a:r>
            <a:r>
              <a:rPr lang="en-US" altLang="zh-CN"/>
              <a:t> 弹跳; 蹦蹦跳跳地活泼兴奋地走</a:t>
            </a:r>
            <a:r>
              <a:rPr lang="zh-CN" altLang="en-US"/>
              <a:t>；</a:t>
            </a:r>
            <a:endParaRPr lang="en-US" altLang="zh-CN"/>
          </a:p>
          <a:p>
            <a:r>
              <a:rPr lang="zh-CN" altLang="en-US"/>
              <a:t>走一个循环身体要弹起落下两次，看着很欢快。</a:t>
            </a:r>
            <a:endParaRPr lang="zh-CN" altLang="en-US"/>
          </a:p>
          <a:p>
            <a:r>
              <a:rPr lang="zh-CN" altLang="en-US" sz="2400" b="1">
                <a:solidFill>
                  <a:srgbClr val="C00000"/>
                </a:solidFill>
              </a:rPr>
              <a:t>walked  with a swagger</a:t>
            </a:r>
            <a:endParaRPr lang="zh-CN" altLang="en-US" sz="2400" b="1">
              <a:solidFill>
                <a:srgbClr val="C00000"/>
              </a:solidFill>
            </a:endParaRPr>
          </a:p>
          <a:p>
            <a:r>
              <a:rPr lang="zh-CN" altLang="en-US"/>
              <a:t>昂首阔步地走着</a:t>
            </a:r>
            <a:endParaRPr lang="zh-CN" altLang="en-US"/>
          </a:p>
        </p:txBody>
      </p:sp>
      <p:pic>
        <p:nvPicPr>
          <p:cNvPr id="9" name="图片 8"/>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33475" cy="765175"/>
          </a:xfrm>
          <a:prstGeom prst="rect">
            <a:avLst/>
          </a:prstGeom>
        </p:spPr>
      </p:pic>
      <p:sp>
        <p:nvSpPr>
          <p:cNvPr id="8" name="文本框 7"/>
          <p:cNvSpPr txBox="1"/>
          <p:nvPr/>
        </p:nvSpPr>
        <p:spPr>
          <a:xfrm>
            <a:off x="3801110" y="1124585"/>
            <a:ext cx="8077200" cy="3770630"/>
          </a:xfrm>
          <a:prstGeom prst="rect">
            <a:avLst/>
          </a:prstGeom>
          <a:noFill/>
        </p:spPr>
        <p:txBody>
          <a:bodyPr wrap="square" rtlCol="0" anchor="t">
            <a:noAutofit/>
          </a:bodyPr>
          <a:p>
            <a:r>
              <a:rPr lang="en-US" altLang="zh-CN" sz="2400">
                <a:sym typeface="+mn-ea"/>
              </a:rPr>
              <a:t>1.</a:t>
            </a:r>
            <a:r>
              <a:rPr lang="zh-CN" altLang="en-US" sz="2400">
                <a:sym typeface="+mn-ea"/>
              </a:rPr>
              <a:t> 她大步走上前来迎接我。</a:t>
            </a:r>
            <a:r>
              <a:rPr lang="zh-CN" altLang="en-US" sz="2400" i="1" baseline="-25000">
                <a:solidFill>
                  <a:srgbClr val="7030A0"/>
                </a:solidFill>
                <a:sym typeface="+mn-ea"/>
              </a:rPr>
              <a:t>stride-strode-stridden  vi大步走；阔步走</a:t>
            </a:r>
            <a:endParaRPr lang="zh-CN" altLang="en-US" sz="2400" i="1" baseline="-25000">
              <a:solidFill>
                <a:srgbClr val="7030A0"/>
              </a:solidFill>
            </a:endParaRPr>
          </a:p>
          <a:p>
            <a:pPr marL="342900" indent="-342900">
              <a:buFont typeface="Arial" panose="020B0604020202020204" pitchFamily="34" charset="0"/>
              <a:buChar char="•"/>
            </a:pPr>
            <a:r>
              <a:rPr lang="zh-CN" altLang="en-US" sz="2400"/>
              <a:t>She came </a:t>
            </a:r>
            <a:r>
              <a:rPr lang="zh-CN" altLang="en-US" sz="2400" b="1" u="sng">
                <a:solidFill>
                  <a:srgbClr val="7030A0"/>
                </a:solidFill>
              </a:rPr>
              <a:t>striding along</a:t>
            </a:r>
            <a:r>
              <a:rPr lang="zh-CN" altLang="en-US" sz="2400"/>
              <a:t> to meet me.</a:t>
            </a:r>
            <a:endParaRPr lang="zh-CN" altLang="en-US" sz="2400"/>
          </a:p>
          <a:p>
            <a:r>
              <a:rPr lang="en-US" altLang="zh-CN" sz="2400">
                <a:sym typeface="+mn-ea"/>
              </a:rPr>
              <a:t>2. </a:t>
            </a:r>
            <a:r>
              <a:rPr lang="zh-CN" altLang="en-US" sz="2400">
                <a:sym typeface="+mn-ea"/>
              </a:rPr>
              <a:t>他有力地大步行走。</a:t>
            </a:r>
            <a:endParaRPr lang="zh-CN" altLang="en-US" sz="2400">
              <a:sym typeface="+mn-ea"/>
            </a:endParaRPr>
          </a:p>
          <a:p>
            <a:pPr marL="342900" indent="-342900">
              <a:buFont typeface="Arial" panose="020B0604020202020204" pitchFamily="34" charset="0"/>
              <a:buChar char="•"/>
            </a:pPr>
            <a:r>
              <a:rPr lang="zh-CN" altLang="en-US" sz="2400">
                <a:sym typeface="+mn-ea"/>
              </a:rPr>
              <a:t>He walked with vigorous strides.</a:t>
            </a:r>
            <a:endParaRPr lang="zh-CN" altLang="en-US" sz="2400">
              <a:sym typeface="+mn-ea"/>
            </a:endParaRPr>
          </a:p>
          <a:p>
            <a:r>
              <a:rPr lang="en-US" altLang="zh-CN" sz="2400">
                <a:sym typeface="+mn-ea"/>
              </a:rPr>
              <a:t>3. </a:t>
            </a:r>
            <a:r>
              <a:rPr lang="zh-CN" altLang="en-US" sz="2400">
                <a:sym typeface="+mn-ea"/>
              </a:rPr>
              <a:t>他一个箭步出了房间。</a:t>
            </a:r>
            <a:endParaRPr lang="zh-CN" altLang="en-US" sz="2400">
              <a:sym typeface="+mn-ea"/>
            </a:endParaRPr>
          </a:p>
          <a:p>
            <a:pPr marL="342900" indent="-342900">
              <a:buFont typeface="Arial" panose="020B0604020202020204" pitchFamily="34" charset="0"/>
              <a:buChar char="•"/>
            </a:pPr>
            <a:r>
              <a:rPr lang="zh-CN" altLang="en-US" sz="2400" b="1" u="sng">
                <a:solidFill>
                  <a:srgbClr val="7030A0"/>
                </a:solidFill>
              </a:rPr>
              <a:t>In a big stride</a:t>
            </a:r>
            <a:r>
              <a:rPr lang="zh-CN" altLang="en-US" sz="2400"/>
              <a:t> he came out of the room. </a:t>
            </a:r>
            <a:endParaRPr lang="zh-CN" altLang="en-US" sz="2400"/>
          </a:p>
          <a:p>
            <a:r>
              <a:rPr lang="zh-CN" altLang="en-US" sz="2400">
                <a:sym typeface="+mn-ea"/>
              </a:rPr>
              <a:t> </a:t>
            </a:r>
            <a:r>
              <a:rPr lang="en-US" altLang="zh-CN" sz="2400">
                <a:sym typeface="+mn-ea"/>
              </a:rPr>
              <a:t>4. </a:t>
            </a:r>
            <a:r>
              <a:rPr lang="zh-CN" altLang="en-US" sz="2400">
                <a:sym typeface="+mn-ea"/>
              </a:rPr>
              <a:t>一个穿晚礼服上装的宽肩男子仰首阔步自信地走上舞台。</a:t>
            </a:r>
            <a:r>
              <a:rPr lang="zh-CN" altLang="en-US" sz="2400" i="1" baseline="-25000">
                <a:solidFill>
                  <a:srgbClr val="7030A0"/>
                </a:solidFill>
                <a:sym typeface="+mn-ea"/>
              </a:rPr>
              <a:t>swagger   仰首阔步；神气十足</a:t>
            </a:r>
            <a:endParaRPr lang="zh-CN" altLang="en-US" sz="2400">
              <a:sym typeface="+mn-ea"/>
            </a:endParaRPr>
          </a:p>
          <a:p>
            <a:pPr marL="342900" indent="-342900">
              <a:buFont typeface="Arial" panose="020B0604020202020204" pitchFamily="34" charset="0"/>
              <a:buChar char="•"/>
            </a:pPr>
            <a:r>
              <a:rPr lang="zh-CN" altLang="en-US" sz="2400">
                <a:sym typeface="+mn-ea"/>
              </a:rPr>
              <a:t>A broad shouldered man wearing a dinner jacket </a:t>
            </a:r>
            <a:r>
              <a:rPr lang="zh-CN" altLang="en-US" sz="2400" b="1" u="sng">
                <a:solidFill>
                  <a:srgbClr val="7030A0"/>
                </a:solidFill>
                <a:sym typeface="+mn-ea"/>
              </a:rPr>
              <a:t>swaggered confidently up to the </a:t>
            </a:r>
            <a:r>
              <a:rPr lang="en-US" altLang="zh-CN" sz="2400" b="1" u="sng">
                <a:solidFill>
                  <a:srgbClr val="7030A0"/>
                </a:solidFill>
                <a:sym typeface="+mn-ea"/>
              </a:rPr>
              <a:t>stage</a:t>
            </a:r>
            <a:r>
              <a:rPr lang="zh-CN" altLang="en-US" sz="2400">
                <a:sym typeface="+mn-ea"/>
              </a:rPr>
              <a:t>.</a:t>
            </a:r>
            <a:endParaRPr lang="zh-CN" altLang="en-US" sz="2400"/>
          </a:p>
          <a:p>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blinds(horizontal)">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blinds(horizontal)">
                                      <p:cBhvr>
                                        <p:cTn id="2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936117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tip	/tɪp/	n.忠告; 诀窍; 实用的提示; 小费；末梢，尖端 </a:t>
            </a:r>
            <a:endParaRPr lang="en-US" altLang="zh-CN" sz="2400" b="1">
              <a:latin typeface="微软雅黑" panose="020B0503020204020204" pitchFamily="34" charset="-122"/>
              <a:ea typeface="微软雅黑" panose="020B0503020204020204" pitchFamily="34" charset="-122"/>
            </a:endParaRPr>
          </a:p>
        </p:txBody>
      </p:sp>
      <p:pic>
        <p:nvPicPr>
          <p:cNvPr id="103" name="图片 102"/>
          <p:cNvPicPr/>
          <p:nvPr/>
        </p:nvPicPr>
        <p:blipFill>
          <a:blip r:embed="rId2"/>
          <a:stretch>
            <a:fillRect/>
          </a:stretch>
        </p:blipFill>
        <p:spPr>
          <a:xfrm>
            <a:off x="48895" y="826135"/>
            <a:ext cx="4874895" cy="4280535"/>
          </a:xfrm>
          <a:prstGeom prst="rect">
            <a:avLst/>
          </a:prstGeom>
          <a:noFill/>
          <a:ln w="9525">
            <a:noFill/>
          </a:ln>
        </p:spPr>
      </p:pic>
      <p:sp>
        <p:nvSpPr>
          <p:cNvPr id="7" name="文本框 6"/>
          <p:cNvSpPr txBox="1"/>
          <p:nvPr/>
        </p:nvSpPr>
        <p:spPr>
          <a:xfrm>
            <a:off x="480695" y="5229225"/>
            <a:ext cx="3469640" cy="1291590"/>
          </a:xfrm>
          <a:prstGeom prst="rect">
            <a:avLst/>
          </a:prstGeom>
          <a:noFill/>
        </p:spPr>
        <p:txBody>
          <a:bodyPr wrap="square" rtlCol="0" anchor="t">
            <a:spAutoFit/>
          </a:bodyPr>
          <a:p>
            <a:r>
              <a:rPr lang="zh-CN" altLang="en-US" sz="2400" b="1">
                <a:solidFill>
                  <a:srgbClr val="C00000"/>
                </a:solidFill>
              </a:rPr>
              <a:t>Walk down in the dumps</a:t>
            </a:r>
            <a:endParaRPr lang="zh-CN" altLang="en-US" sz="2400" b="1">
              <a:solidFill>
                <a:srgbClr val="C00000"/>
              </a:solidFill>
            </a:endParaRPr>
          </a:p>
          <a:p>
            <a:r>
              <a:rPr lang="zh-CN" altLang="en-US"/>
              <a:t>垂头丧气地走</a:t>
            </a:r>
            <a:endParaRPr lang="zh-CN" altLang="en-US"/>
          </a:p>
          <a:p>
            <a:r>
              <a:rPr lang="zh-CN" altLang="en-US"/>
              <a:t>down in the dumps “情绪低落”</a:t>
            </a:r>
            <a:endParaRPr lang="zh-CN" altLang="en-US"/>
          </a:p>
          <a:p>
            <a:r>
              <a:rPr lang="zh-CN" altLang="en-US"/>
              <a:t>dump</a:t>
            </a:r>
            <a:r>
              <a:rPr lang="en-US" altLang="zh-CN"/>
              <a:t> 垃圾场</a:t>
            </a:r>
            <a:endParaRPr lang="en-US" altLang="zh-CN"/>
          </a:p>
        </p:txBody>
      </p:sp>
      <p:pic>
        <p:nvPicPr>
          <p:cNvPr id="9" name="图片 8"/>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33475" cy="765175"/>
          </a:xfrm>
          <a:prstGeom prst="rect">
            <a:avLst/>
          </a:prstGeom>
        </p:spPr>
      </p:pic>
      <p:sp>
        <p:nvSpPr>
          <p:cNvPr id="10" name="文本框 9"/>
          <p:cNvSpPr txBox="1"/>
          <p:nvPr/>
        </p:nvSpPr>
        <p:spPr>
          <a:xfrm>
            <a:off x="4153535" y="1268730"/>
            <a:ext cx="7856855" cy="4523105"/>
          </a:xfrm>
          <a:prstGeom prst="rect">
            <a:avLst/>
          </a:prstGeom>
          <a:noFill/>
        </p:spPr>
        <p:txBody>
          <a:bodyPr wrap="square" rtlCol="0" anchor="t">
            <a:spAutoFit/>
          </a:bodyPr>
          <a:p>
            <a:r>
              <a:rPr lang="zh-CN" altLang="en-US" sz="2400">
                <a:sym typeface="+mn-ea"/>
              </a:rPr>
              <a:t> </a:t>
            </a:r>
            <a:r>
              <a:rPr lang="en-US" altLang="zh-CN" sz="2400">
                <a:sym typeface="+mn-ea"/>
              </a:rPr>
              <a:t>1.</a:t>
            </a:r>
            <a:r>
              <a:rPr lang="zh-CN" altLang="en-US" sz="2400">
                <a:sym typeface="+mn-ea"/>
              </a:rPr>
              <a:t>疲倦的孩子们没精打采地跟在他们父亲的后面。</a:t>
            </a:r>
            <a:endParaRPr lang="zh-CN" altLang="en-US" sz="2400"/>
          </a:p>
          <a:p>
            <a:pPr marL="342900" indent="-342900">
              <a:buFont typeface="Arial" panose="020B0604020202020204" pitchFamily="34" charset="0"/>
              <a:buChar char="•"/>
            </a:pPr>
            <a:r>
              <a:rPr lang="zh-CN" altLang="en-US" sz="2400"/>
              <a:t>The tired children </a:t>
            </a:r>
            <a:r>
              <a:rPr lang="zh-CN" altLang="en-US" sz="2400" b="1">
                <a:solidFill>
                  <a:srgbClr val="0070C0"/>
                </a:solidFill>
              </a:rPr>
              <a:t>trailed along</a:t>
            </a:r>
            <a:r>
              <a:rPr lang="zh-CN" altLang="en-US" sz="2400"/>
              <a:t> behind their father.</a:t>
            </a:r>
            <a:endParaRPr lang="zh-CN" altLang="en-US" sz="2400"/>
          </a:p>
          <a:p>
            <a:r>
              <a:rPr lang="en-US" altLang="zh-CN" sz="2400">
                <a:sym typeface="+mn-ea"/>
              </a:rPr>
              <a:t>2.</a:t>
            </a:r>
            <a:r>
              <a:rPr lang="zh-CN" altLang="en-US" sz="2400">
                <a:sym typeface="+mn-ea"/>
              </a:rPr>
              <a:t>他费力地穿过岸上杂草，然后涉过小河。</a:t>
            </a:r>
            <a:endParaRPr lang="zh-CN" altLang="en-US" sz="2400"/>
          </a:p>
          <a:p>
            <a:pPr marL="342900" indent="-342900">
              <a:buFont typeface="Arial" panose="020B0604020202020204" pitchFamily="34" charset="0"/>
              <a:buChar char="•"/>
            </a:pPr>
            <a:r>
              <a:rPr lang="zh-CN" altLang="en-US" sz="2400"/>
              <a:t>He </a:t>
            </a:r>
            <a:r>
              <a:rPr lang="zh-CN" altLang="en-US" sz="2400" b="1">
                <a:solidFill>
                  <a:srgbClr val="0070C0"/>
                </a:solidFill>
              </a:rPr>
              <a:t>waded through</a:t>
            </a:r>
            <a:r>
              <a:rPr lang="zh-CN" altLang="en-US" sz="2400"/>
              <a:t> the weeds on the</a:t>
            </a:r>
            <a:r>
              <a:rPr lang="en-US" altLang="zh-CN" sz="2400"/>
              <a:t> </a:t>
            </a:r>
            <a:r>
              <a:rPr lang="zh-CN" altLang="en-US" sz="2400"/>
              <a:t>bank and then into and across the</a:t>
            </a:r>
            <a:r>
              <a:rPr lang="en-US" altLang="zh-CN" sz="2400"/>
              <a:t> </a:t>
            </a:r>
            <a:r>
              <a:rPr lang="zh-CN" altLang="en-US" sz="2400">
                <a:sym typeface="+mn-ea"/>
              </a:rPr>
              <a:t>stream.</a:t>
            </a:r>
            <a:endParaRPr lang="zh-CN" altLang="en-US" sz="2400"/>
          </a:p>
          <a:p>
            <a:r>
              <a:rPr lang="en-US" altLang="zh-CN" sz="2400">
                <a:sym typeface="+mn-ea"/>
              </a:rPr>
              <a:t>3.</a:t>
            </a:r>
            <a:r>
              <a:rPr lang="zh-CN" altLang="en-US" sz="2400">
                <a:sym typeface="+mn-ea"/>
              </a:rPr>
              <a:t>他在深雪中跋涉。</a:t>
            </a:r>
            <a:r>
              <a:rPr lang="zh-CN" altLang="en-US" sz="2400" i="1" baseline="-25000">
                <a:solidFill>
                  <a:srgbClr val="0070C0"/>
                </a:solidFill>
                <a:sym typeface="+mn-ea"/>
              </a:rPr>
              <a:t>trudge （因疲劳或负重而步履沉重地走）费力地走</a:t>
            </a:r>
            <a:endParaRPr lang="zh-CN" altLang="en-US" sz="2400" i="1" baseline="-25000">
              <a:solidFill>
                <a:srgbClr val="0070C0"/>
              </a:solidFill>
              <a:sym typeface="+mn-ea"/>
            </a:endParaRPr>
          </a:p>
          <a:p>
            <a:pPr marL="342900" indent="-342900">
              <a:buFont typeface="Arial" panose="020B0604020202020204" pitchFamily="34" charset="0"/>
              <a:buChar char="•"/>
            </a:pPr>
            <a:r>
              <a:rPr lang="zh-CN" altLang="en-US" sz="2400"/>
              <a:t>He was</a:t>
            </a:r>
            <a:r>
              <a:rPr lang="zh-CN" altLang="en-US" sz="2400" b="1">
                <a:solidFill>
                  <a:srgbClr val="0070C0"/>
                </a:solidFill>
              </a:rPr>
              <a:t> trudging through</a:t>
            </a:r>
            <a:r>
              <a:rPr lang="zh-CN" altLang="en-US" sz="2400"/>
              <a:t> the deep</a:t>
            </a:r>
            <a:r>
              <a:rPr lang="en-US" altLang="zh-CN" sz="2400"/>
              <a:t> </a:t>
            </a:r>
            <a:r>
              <a:rPr lang="zh-CN" altLang="en-US" sz="2400">
                <a:sym typeface="+mn-ea"/>
              </a:rPr>
              <a:t>snow.</a:t>
            </a:r>
            <a:endParaRPr lang="zh-CN" altLang="en-US" sz="2400"/>
          </a:p>
          <a:p>
            <a:r>
              <a:rPr lang="en-US" altLang="zh-CN" sz="2400">
                <a:sym typeface="+mn-ea"/>
              </a:rPr>
              <a:t>4.</a:t>
            </a:r>
            <a:r>
              <a:rPr lang="zh-CN" altLang="en-US" sz="2400">
                <a:sym typeface="+mn-ea"/>
              </a:rPr>
              <a:t>我们的马沿着泥泞小路蹒跚而行。 </a:t>
            </a:r>
            <a:r>
              <a:rPr lang="zh-CN" altLang="en-US" sz="2400" i="1" baseline="-25000">
                <a:solidFill>
                  <a:srgbClr val="0070C0"/>
                </a:solidFill>
                <a:sym typeface="+mn-ea"/>
              </a:rPr>
              <a:t>plod </a:t>
            </a:r>
            <a:r>
              <a:rPr lang="en-US" altLang="zh-CN" sz="2400" i="1" baseline="-25000">
                <a:solidFill>
                  <a:srgbClr val="0070C0"/>
                </a:solidFill>
                <a:sym typeface="+mn-ea"/>
              </a:rPr>
              <a:t>-</a:t>
            </a:r>
            <a:r>
              <a:rPr lang="zh-CN" altLang="en-US" sz="2400" i="1" baseline="-25000">
                <a:solidFill>
                  <a:srgbClr val="0070C0"/>
                </a:solidFill>
                <a:sym typeface="+mn-ea"/>
              </a:rPr>
              <a:t> plodded  艰难吃力地行走</a:t>
            </a:r>
            <a:endParaRPr lang="zh-CN" altLang="en-US" sz="2400" i="1" baseline="-25000">
              <a:solidFill>
                <a:srgbClr val="0070C0"/>
              </a:solidFill>
            </a:endParaRPr>
          </a:p>
          <a:p>
            <a:pPr marL="342900" indent="-342900">
              <a:buFont typeface="Arial" panose="020B0604020202020204" pitchFamily="34" charset="0"/>
              <a:buChar char="•"/>
            </a:pPr>
            <a:r>
              <a:rPr lang="zh-CN" altLang="en-US" sz="2400"/>
              <a:t>Our horses </a:t>
            </a:r>
            <a:r>
              <a:rPr lang="zh-CN" altLang="en-US" sz="2400" b="1">
                <a:solidFill>
                  <a:srgbClr val="0070C0"/>
                </a:solidFill>
              </a:rPr>
              <a:t>plodded</a:t>
            </a:r>
            <a:r>
              <a:rPr lang="zh-CN" altLang="en-US" sz="2400"/>
              <a:t> down the muddy track. </a:t>
            </a:r>
            <a:endParaRPr lang="zh-CN" altLang="en-US" sz="2400"/>
          </a:p>
          <a:p>
            <a:r>
              <a:rPr lang="en-US" altLang="zh-CN" sz="2400">
                <a:sym typeface="+mn-ea"/>
              </a:rPr>
              <a:t>5.</a:t>
            </a:r>
            <a:r>
              <a:rPr lang="zh-CN" altLang="en-US" sz="2400">
                <a:sym typeface="+mn-ea"/>
              </a:rPr>
              <a:t>他在泥泞中费力地行进着。</a:t>
            </a:r>
            <a:endParaRPr lang="zh-CN" altLang="en-US" sz="2400">
              <a:sym typeface="+mn-ea"/>
            </a:endParaRPr>
          </a:p>
          <a:p>
            <a:pPr marL="342900" indent="-342900">
              <a:buFont typeface="Arial" panose="020B0604020202020204" pitchFamily="34" charset="0"/>
              <a:buChar char="•"/>
            </a:pPr>
            <a:r>
              <a:rPr lang="zh-CN" altLang="en-US" sz="2400"/>
              <a:t>He</a:t>
            </a:r>
            <a:r>
              <a:rPr lang="en-US" altLang="zh-CN" sz="2400"/>
              <a:t> </a:t>
            </a:r>
            <a:r>
              <a:rPr lang="zh-CN" altLang="en-US" sz="2400">
                <a:sym typeface="+mn-ea"/>
              </a:rPr>
              <a:t>was</a:t>
            </a:r>
            <a:r>
              <a:rPr lang="en-US" altLang="zh-CN" sz="2400" b="1">
                <a:solidFill>
                  <a:srgbClr val="0070C0"/>
                </a:solidFill>
                <a:sym typeface="+mn-ea"/>
              </a:rPr>
              <a:t> </a:t>
            </a:r>
            <a:r>
              <a:rPr lang="zh-CN" altLang="en-US" sz="2400" b="1">
                <a:solidFill>
                  <a:srgbClr val="0070C0"/>
                </a:solidFill>
              </a:rPr>
              <a:t>ploughing</a:t>
            </a:r>
            <a:r>
              <a:rPr lang="en-US" altLang="zh-CN" sz="2400" b="1">
                <a:solidFill>
                  <a:srgbClr val="0070C0"/>
                </a:solidFill>
              </a:rPr>
              <a:t> </a:t>
            </a:r>
            <a:r>
              <a:rPr lang="zh-CN" altLang="en-US" sz="2400" b="1">
                <a:solidFill>
                  <a:srgbClr val="0070C0"/>
                </a:solidFill>
                <a:sym typeface="+mn-ea"/>
              </a:rPr>
              <a:t>(his</a:t>
            </a:r>
            <a:r>
              <a:rPr lang="en-US" altLang="zh-CN" sz="2400" b="1">
                <a:solidFill>
                  <a:srgbClr val="0070C0"/>
                </a:solidFill>
                <a:sym typeface="+mn-ea"/>
              </a:rPr>
              <a:t> </a:t>
            </a:r>
            <a:r>
              <a:rPr lang="zh-CN" altLang="en-US" sz="2400" b="1">
                <a:solidFill>
                  <a:srgbClr val="0070C0"/>
                </a:solidFill>
                <a:sym typeface="+mn-ea"/>
              </a:rPr>
              <a:t>way)</a:t>
            </a:r>
            <a:r>
              <a:rPr lang="en-US" altLang="zh-CN" sz="2400" b="1">
                <a:solidFill>
                  <a:srgbClr val="0070C0"/>
                </a:solidFill>
                <a:sym typeface="+mn-ea"/>
              </a:rPr>
              <a:t> </a:t>
            </a:r>
            <a:r>
              <a:rPr lang="zh-CN" altLang="en-US" sz="2400" b="1">
                <a:solidFill>
                  <a:srgbClr val="0070C0"/>
                </a:solidFill>
              </a:rPr>
              <a:t>throug</a:t>
            </a:r>
            <a:r>
              <a:rPr lang="zh-CN" altLang="en-US" sz="2400"/>
              <a:t>h the mud.</a:t>
            </a:r>
            <a:endParaRPr lang="zh-CN" altLang="en-US" sz="2400"/>
          </a:p>
          <a:p>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linds(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blinds(horizontal)">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blinds(horizontal)">
                                      <p:cBhvr>
                                        <p:cTn id="27" dur="500"/>
                                        <p:tgtEl>
                                          <p:spTgt spid="10">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9" end="9"/>
                                            </p:txEl>
                                          </p:spTgt>
                                        </p:tgtEl>
                                        <p:attrNameLst>
                                          <p:attrName>style.visibility</p:attrName>
                                        </p:attrNameLst>
                                      </p:cBhvr>
                                      <p:to>
                                        <p:strVal val="visible"/>
                                      </p:to>
                                    </p:set>
                                    <p:animEffect transition="in" filter="blinds(horizontal)">
                                      <p:cBhvr>
                                        <p:cTn id="32"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alpha val="22000"/>
          </a:schemeClr>
        </a:solidFill>
        <a:effectLst/>
      </p:bgPr>
    </p:bg>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836025"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familiar	/fəˈmɪliə(r)/	adj.熟悉;熟知</a:t>
            </a:r>
            <a:endParaRPr lang="en-US" altLang="zh-CN" sz="2400" b="1">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33475" cy="765175"/>
          </a:xfrm>
          <a:prstGeom prst="rect">
            <a:avLst/>
          </a:prstGeom>
        </p:spPr>
      </p:pic>
      <p:sp>
        <p:nvSpPr>
          <p:cNvPr id="4" name="文本框 3"/>
          <p:cNvSpPr txBox="1"/>
          <p:nvPr/>
        </p:nvSpPr>
        <p:spPr>
          <a:xfrm>
            <a:off x="197485" y="980440"/>
            <a:ext cx="7155180" cy="3155950"/>
          </a:xfrm>
          <a:prstGeom prst="rect">
            <a:avLst/>
          </a:prstGeom>
          <a:noFill/>
        </p:spPr>
        <p:txBody>
          <a:bodyPr wrap="square" rtlCol="0" anchor="t">
            <a:spAutoFit/>
          </a:bodyPr>
          <a:p>
            <a:r>
              <a:rPr lang="en-US" altLang="zh-CN" sz="2400"/>
              <a:t>1. </a:t>
            </a:r>
            <a:r>
              <a:rPr lang="zh-CN" altLang="en-US" sz="2400"/>
              <a:t>我们开始定期开会制定计划。起初，他似乎主导了我们的讨论，因为</a:t>
            </a:r>
            <a:r>
              <a:rPr lang="zh-CN" altLang="en-US" sz="2400">
                <a:solidFill>
                  <a:srgbClr val="0070C0"/>
                </a:solidFill>
              </a:rPr>
              <a:t>他熟悉这个话题</a:t>
            </a:r>
            <a:r>
              <a:rPr lang="zh-CN" altLang="en-US" sz="2400"/>
              <a:t>，但我正相反。</a:t>
            </a:r>
            <a:r>
              <a:rPr lang="zh-CN" altLang="en-US" sz="2400" baseline="-25000"/>
              <a:t>2</a:t>
            </a:r>
            <a:r>
              <a:rPr lang="zh-CN" altLang="en-US" sz="2400" i="1" baseline="-25000">
                <a:solidFill>
                  <a:srgbClr val="0070C0"/>
                </a:solidFill>
              </a:rPr>
              <a:t>022年1月浙江高考读后续写“与学霸做项目”</a:t>
            </a:r>
            <a:endParaRPr lang="zh-CN" altLang="en-US" sz="2400" i="1" baseline="-25000">
              <a:solidFill>
                <a:srgbClr val="0070C0"/>
              </a:solidFill>
            </a:endParaRPr>
          </a:p>
          <a:p>
            <a:endParaRPr lang="zh-CN" altLang="en-US" sz="2400" i="1" baseline="-25000">
              <a:solidFill>
                <a:srgbClr val="0070C0"/>
              </a:solidFill>
            </a:endParaRPr>
          </a:p>
          <a:p>
            <a:pPr marL="342900" indent="-342900">
              <a:buFont typeface="Arial" panose="020B0604020202020204" pitchFamily="34" charset="0"/>
              <a:buChar char="•"/>
            </a:pPr>
            <a:r>
              <a:rPr lang="zh-CN" altLang="en-US" sz="2400"/>
              <a:t>We started to meet regularly to draw up plans. At first it seemed that he dominated our discussion for </a:t>
            </a:r>
            <a:r>
              <a:rPr lang="zh-CN" altLang="en-US" sz="2400" b="1" u="sng">
                <a:solidFill>
                  <a:srgbClr val="0070C0"/>
                </a:solidFill>
              </a:rPr>
              <a:t>he was familiar with the topic</a:t>
            </a:r>
            <a:r>
              <a:rPr lang="zh-CN" altLang="en-US" sz="2400"/>
              <a:t>, but I was the opposite. </a:t>
            </a:r>
            <a:endParaRPr lang="zh-CN" altLang="en-US" sz="2400"/>
          </a:p>
          <a:p>
            <a:endParaRPr lang="zh-CN" altLang="en-US" sz="2400"/>
          </a:p>
        </p:txBody>
      </p:sp>
      <p:pic>
        <p:nvPicPr>
          <p:cNvPr id="7" name="图片 6"/>
          <p:cNvPicPr>
            <a:picLocks noChangeAspect="1"/>
          </p:cNvPicPr>
          <p:nvPr/>
        </p:nvPicPr>
        <p:blipFill>
          <a:blip r:embed="rId4"/>
          <a:stretch>
            <a:fillRect/>
          </a:stretch>
        </p:blipFill>
        <p:spPr>
          <a:xfrm>
            <a:off x="7537450" y="826135"/>
            <a:ext cx="4290060" cy="2674620"/>
          </a:xfrm>
          <a:prstGeom prst="rect">
            <a:avLst/>
          </a:prstGeom>
        </p:spPr>
      </p:pic>
      <p:sp>
        <p:nvSpPr>
          <p:cNvPr id="9" name="文本框 8"/>
          <p:cNvSpPr txBox="1"/>
          <p:nvPr/>
        </p:nvSpPr>
        <p:spPr>
          <a:xfrm>
            <a:off x="120650" y="4076700"/>
            <a:ext cx="11668760" cy="1938020"/>
          </a:xfrm>
          <a:prstGeom prst="rect">
            <a:avLst/>
          </a:prstGeom>
          <a:noFill/>
        </p:spPr>
        <p:txBody>
          <a:bodyPr wrap="square" rtlCol="0">
            <a:spAutoFit/>
          </a:bodyPr>
          <a:p>
            <a:r>
              <a:rPr lang="en-US" altLang="zh-CN" sz="2400">
                <a:sym typeface="+mn-ea"/>
              </a:rPr>
              <a:t>2. </a:t>
            </a:r>
            <a:r>
              <a:rPr lang="zh-CN" altLang="en-US" sz="2400">
                <a:sym typeface="+mn-ea"/>
              </a:rPr>
              <a:t>然后，</a:t>
            </a:r>
            <a:r>
              <a:rPr lang="zh-CN" altLang="en-US" sz="2400">
                <a:solidFill>
                  <a:srgbClr val="0070C0"/>
                </a:solidFill>
                <a:sym typeface="+mn-ea"/>
              </a:rPr>
              <a:t>熟悉的声音</a:t>
            </a:r>
            <a:r>
              <a:rPr lang="zh-CN" altLang="en-US" sz="2400">
                <a:sym typeface="+mn-ea"/>
              </a:rPr>
              <a:t>从我身边传来。那是我的家人!我立刻大声而急切地回答:“在这儿!在这里!”几分钟后，我的家人进入了我的视线。我冲向他们，扑向他们温暖的拥抱。</a:t>
            </a:r>
            <a:endParaRPr lang="zh-CN" altLang="en-US" sz="2400"/>
          </a:p>
          <a:p>
            <a:pPr marL="342900" indent="-342900">
              <a:buFont typeface="Arial" panose="020B0604020202020204" pitchFamily="34" charset="0"/>
              <a:buChar char="•"/>
            </a:pPr>
            <a:r>
              <a:rPr lang="zh-CN" altLang="en-US" sz="2400">
                <a:sym typeface="+mn-ea"/>
              </a:rPr>
              <a:t>Then came </a:t>
            </a:r>
            <a:r>
              <a:rPr lang="zh-CN" altLang="en-US" sz="2400" b="1" u="sng">
                <a:solidFill>
                  <a:srgbClr val="0070C0"/>
                </a:solidFill>
                <a:sym typeface="+mn-ea"/>
              </a:rPr>
              <a:t>familiar voices</a:t>
            </a:r>
            <a:r>
              <a:rPr lang="zh-CN" altLang="en-US" sz="2400" baseline="-25000">
                <a:sym typeface="+mn-ea"/>
              </a:rPr>
              <a:t>完全倒装</a:t>
            </a:r>
            <a:r>
              <a:rPr lang="zh-CN" altLang="en-US" sz="2400">
                <a:sym typeface="+mn-ea"/>
              </a:rPr>
              <a:t> near me. That was my family! Instantly, I tried to respond loudly and urgently, “Here! Here!” Within minutes, my family came into my eyes. Rushing towards them, I threw myself to their warm hugs.</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linds(horizontal)">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361680"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keep ... in mind	/ki:p ɪn maɪnd/	牢记</a:t>
            </a:r>
            <a:endParaRPr lang="en-US" altLang="zh-CN" sz="2400" b="1">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8587105" y="116840"/>
            <a:ext cx="3658870" cy="3486785"/>
          </a:xfrm>
          <a:prstGeom prst="rect">
            <a:avLst/>
          </a:prstGeom>
        </p:spPr>
      </p:pic>
      <p:pic>
        <p:nvPicPr>
          <p:cNvPr id="7" name="图片 6"/>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33475" cy="765175"/>
          </a:xfrm>
          <a:prstGeom prst="rect">
            <a:avLst/>
          </a:prstGeom>
        </p:spPr>
      </p:pic>
      <p:sp>
        <p:nvSpPr>
          <p:cNvPr id="4" name="文本框 3"/>
          <p:cNvSpPr txBox="1"/>
          <p:nvPr/>
        </p:nvSpPr>
        <p:spPr>
          <a:xfrm>
            <a:off x="193040" y="980440"/>
            <a:ext cx="9417050" cy="4892675"/>
          </a:xfrm>
          <a:prstGeom prst="rect">
            <a:avLst/>
          </a:prstGeom>
          <a:noFill/>
        </p:spPr>
        <p:txBody>
          <a:bodyPr wrap="square" rtlCol="0" anchor="t">
            <a:spAutoFit/>
          </a:bodyPr>
          <a:p>
            <a:r>
              <a:rPr lang="en-US" altLang="zh-CN" sz="2400">
                <a:sym typeface="+mn-ea"/>
              </a:rPr>
              <a:t>1. </a:t>
            </a:r>
            <a:r>
              <a:rPr lang="zh-CN" altLang="en-US" sz="2400">
                <a:sym typeface="+mn-ea"/>
              </a:rPr>
              <a:t>你必须记住满嘴食物时说话是不礼貌的。</a:t>
            </a:r>
            <a:endParaRPr lang="zh-CN" altLang="en-US" sz="2400"/>
          </a:p>
          <a:p>
            <a:pPr marL="342900" indent="-342900">
              <a:buFont typeface="Arial" panose="020B0604020202020204" pitchFamily="34" charset="0"/>
              <a:buChar char="•"/>
            </a:pPr>
            <a:r>
              <a:rPr lang="zh-CN" altLang="en-US" sz="2400"/>
              <a:t>You must</a:t>
            </a:r>
            <a:r>
              <a:rPr lang="zh-CN" altLang="en-US" sz="2400" b="1">
                <a:solidFill>
                  <a:srgbClr val="0070C0"/>
                </a:solidFill>
              </a:rPr>
              <a:t> keep in mind that</a:t>
            </a:r>
            <a:r>
              <a:rPr lang="zh-CN" altLang="en-US" sz="2400"/>
              <a:t> it is rude to speak with your mouth full.</a:t>
            </a:r>
            <a:endParaRPr lang="zh-CN" altLang="en-US" sz="2400"/>
          </a:p>
          <a:p>
            <a:endParaRPr lang="zh-CN" altLang="en-US" sz="2400"/>
          </a:p>
          <a:p>
            <a:r>
              <a:rPr lang="en-US" altLang="zh-CN" sz="2400"/>
              <a:t>2. </a:t>
            </a:r>
            <a:r>
              <a:rPr lang="zh-CN" altLang="en-US" sz="2400"/>
              <a:t>我的最大建议是戴口罩并保持社交距离，因为病毒可以在近距离的人之间传播。经常用肥皂彻底洗手也很重要，肥皂可以杀死病毒。请记住，现在不是恐慌的时候，而是准备的时候。在你的橱柜里储备一些额外的食物和清洁用品，以减少外出的频率。</a:t>
            </a:r>
            <a:endParaRPr lang="zh-CN" altLang="en-US" sz="2400"/>
          </a:p>
          <a:p>
            <a:pPr marL="342900" indent="-342900">
              <a:buFont typeface="Arial" panose="020B0604020202020204" pitchFamily="34" charset="0"/>
              <a:buChar char="•"/>
            </a:pPr>
            <a:r>
              <a:rPr lang="zh-CN" altLang="en-US" sz="2400"/>
              <a:t>My top tip is to wear face masks and maintain the social distance, because the viruses can spread from person to person in close proximity. It is also important to wash hands regularly and thoroughly with soap, which can kill viruses. </a:t>
            </a:r>
            <a:r>
              <a:rPr lang="zh-CN" altLang="en-US" sz="2400" b="1">
                <a:solidFill>
                  <a:srgbClr val="0070C0"/>
                </a:solidFill>
              </a:rPr>
              <a:t>Keep in mind that</a:t>
            </a:r>
            <a:r>
              <a:rPr lang="zh-CN" altLang="en-US" sz="2400"/>
              <a:t> it’s not the time to panic, but a time to prepare. Do stock your cupboards with some extra food and cleaning supplies to lower the frequency of hangout.</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814945" cy="460375"/>
          </a:xfrm>
          <a:prstGeom prst="rect">
            <a:avLst/>
          </a:prstGeom>
          <a:noFill/>
        </p:spPr>
        <p:txBody>
          <a:bodyPr wrap="square" rtlCol="0">
            <a:spAutoFit/>
          </a:bodyPr>
          <a:p>
            <a:r>
              <a:rPr lang="en-US" altLang="zh-CN" sz="2400" b="1">
                <a:latin typeface="微软雅黑" panose="020B0503020204020204" pitchFamily="34" charset="-122"/>
                <a:ea typeface="微软雅黑" panose="020B0503020204020204" pitchFamily="34" charset="-122"/>
              </a:rPr>
              <a:t>case	/keɪs/	n.盒; 箱; 情况; 案件</a:t>
            </a:r>
            <a:endParaRPr lang="en-US" altLang="zh-CN" sz="2400" b="1">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9128760" y="44450"/>
            <a:ext cx="2847975" cy="4237990"/>
          </a:xfrm>
          <a:prstGeom prst="rect">
            <a:avLst/>
          </a:prstGeom>
        </p:spPr>
      </p:pic>
      <p:pic>
        <p:nvPicPr>
          <p:cNvPr id="7" name="图片 6"/>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33475" cy="765175"/>
          </a:xfrm>
          <a:prstGeom prst="rect">
            <a:avLst/>
          </a:prstGeom>
        </p:spPr>
      </p:pic>
      <p:sp>
        <p:nvSpPr>
          <p:cNvPr id="4" name="文本框 3"/>
          <p:cNvSpPr txBox="1"/>
          <p:nvPr/>
        </p:nvSpPr>
        <p:spPr>
          <a:xfrm>
            <a:off x="336550" y="764540"/>
            <a:ext cx="9010650" cy="3895090"/>
          </a:xfrm>
          <a:prstGeom prst="rect">
            <a:avLst/>
          </a:prstGeom>
          <a:noFill/>
        </p:spPr>
        <p:txBody>
          <a:bodyPr wrap="square" rtlCol="0" anchor="t">
            <a:spAutoFit/>
          </a:bodyPr>
          <a:p>
            <a:r>
              <a:rPr lang="en-US" altLang="zh-CN" sz="2400"/>
              <a:t>1. </a:t>
            </a:r>
            <a:r>
              <a:rPr lang="zh-CN" altLang="en-US" sz="2400"/>
              <a:t>我从来没有</a:t>
            </a:r>
            <a:r>
              <a:rPr lang="zh-CN" altLang="en-US" sz="2400">
                <a:solidFill>
                  <a:srgbClr val="C00000"/>
                </a:solidFill>
              </a:rPr>
              <a:t>遇到过这样的情况</a:t>
            </a:r>
            <a:r>
              <a:rPr lang="zh-CN" altLang="en-US" sz="2400"/>
              <a:t>，所以我不知道该怎么办。</a:t>
            </a:r>
            <a:endParaRPr lang="zh-CN" altLang="en-US" sz="2400"/>
          </a:p>
          <a:p>
            <a:pPr marL="342900" indent="-342900">
              <a:buFont typeface="Arial" panose="020B0604020202020204" pitchFamily="34" charset="0"/>
              <a:buChar char="•"/>
            </a:pPr>
            <a:r>
              <a:rPr lang="zh-CN" altLang="en-US" sz="2400"/>
              <a:t>I had never </a:t>
            </a:r>
            <a:r>
              <a:rPr lang="zh-CN" altLang="en-US" sz="2400" b="1" u="sng">
                <a:solidFill>
                  <a:srgbClr val="C00000"/>
                </a:solidFill>
              </a:rPr>
              <a:t>encountered such a case</a:t>
            </a:r>
            <a:r>
              <a:rPr lang="zh-CN" altLang="en-US" sz="2400"/>
              <a:t>, so I didn't know what to do.</a:t>
            </a:r>
            <a:endParaRPr lang="zh-CN" altLang="en-US" sz="2400"/>
          </a:p>
          <a:p>
            <a:r>
              <a:rPr lang="en-US" altLang="zh-CN" sz="2400">
                <a:sym typeface="+mn-ea"/>
              </a:rPr>
              <a:t>2. </a:t>
            </a:r>
            <a:r>
              <a:rPr lang="zh-CN" altLang="en-US" sz="2400">
                <a:sym typeface="+mn-ea"/>
              </a:rPr>
              <a:t>鉴于你的口才和对中文的巨大热情，我想知道你是否对这次比赛感兴趣，</a:t>
            </a:r>
            <a:r>
              <a:rPr lang="zh-CN" altLang="en-US" sz="2400">
                <a:solidFill>
                  <a:srgbClr val="C00000"/>
                </a:solidFill>
                <a:sym typeface="+mn-ea"/>
              </a:rPr>
              <a:t>那么</a:t>
            </a:r>
            <a:r>
              <a:rPr lang="zh-CN" altLang="en-US" sz="2400">
                <a:sym typeface="+mn-ea"/>
              </a:rPr>
              <a:t>你应该在周三之前在我们学校的网站上提交你的申请。</a:t>
            </a:r>
            <a:r>
              <a:rPr lang="zh-CN" altLang="en-US" sz="2400" i="1" baseline="-25000">
                <a:solidFill>
                  <a:srgbClr val="C00000"/>
                </a:solidFill>
                <a:sym typeface="+mn-ea"/>
              </a:rPr>
              <a:t>2020年1月浙江高考应用文</a:t>
            </a:r>
            <a:r>
              <a:rPr lang="en-US" altLang="zh-CN" sz="2400" i="1" baseline="-25000">
                <a:solidFill>
                  <a:srgbClr val="C00000"/>
                </a:solidFill>
                <a:sym typeface="+mn-ea"/>
              </a:rPr>
              <a:t>“</a:t>
            </a:r>
            <a:r>
              <a:rPr lang="zh-CN" altLang="en-US" sz="2400" i="1" baseline="-25000">
                <a:solidFill>
                  <a:srgbClr val="C00000"/>
                </a:solidFill>
                <a:sym typeface="+mn-ea"/>
              </a:rPr>
              <a:t>邀请参加</a:t>
            </a:r>
            <a:r>
              <a:rPr lang="en-US" altLang="zh-CN" sz="2400" i="1" baseline="-25000">
                <a:solidFill>
                  <a:srgbClr val="C00000"/>
                </a:solidFill>
                <a:sym typeface="+mn-ea"/>
              </a:rPr>
              <a:t>外国学生中文演讲比赛”</a:t>
            </a:r>
            <a:endParaRPr lang="zh-CN" altLang="en-US" sz="2400">
              <a:sym typeface="+mn-ea"/>
            </a:endParaRPr>
          </a:p>
          <a:p>
            <a:pPr marL="342900" indent="-342900">
              <a:buFont typeface="Arial" panose="020B0604020202020204" pitchFamily="34" charset="0"/>
              <a:buChar char="•"/>
            </a:pPr>
            <a:r>
              <a:rPr lang="zh-CN" altLang="en-US" sz="2400">
                <a:sym typeface="+mn-ea"/>
              </a:rPr>
              <a:t>Given your superb eloquence and immense enthusiasm in Chinese, I'm wondering if the contest holds a fascination for you,</a:t>
            </a:r>
            <a:r>
              <a:rPr lang="zh-CN" altLang="en-US" sz="2400" b="1" u="sng">
                <a:solidFill>
                  <a:srgbClr val="C00000"/>
                </a:solidFill>
                <a:sym typeface="+mn-ea"/>
              </a:rPr>
              <a:t> in which case</a:t>
            </a:r>
            <a:r>
              <a:rPr lang="zh-CN" altLang="en-US" sz="2400">
                <a:sym typeface="+mn-ea"/>
              </a:rPr>
              <a:t> you are supposed to submit your application on our school website before Wednesday.</a:t>
            </a:r>
            <a:endParaRPr lang="zh-CN" altLang="en-US" sz="2400"/>
          </a:p>
          <a:p>
            <a:pPr marL="342900" indent="-342900">
              <a:buFont typeface="Arial" panose="020B0604020202020204" pitchFamily="34" charset="0"/>
              <a:buChar char="•"/>
            </a:pPr>
            <a:r>
              <a:rPr lang="zh-CN" altLang="en-US" sz="2400" i="1" baseline="-25000">
                <a:solidFill>
                  <a:srgbClr val="C00000"/>
                </a:solidFill>
                <a:sym typeface="+mn-ea"/>
              </a:rPr>
              <a:t>superb /suːˈpɜːb/ adj. 极好的；华丽的；宏伟的    </a:t>
            </a:r>
            <a:r>
              <a:rPr lang="en-US" altLang="zh-CN" sz="2400" i="1" baseline="-25000">
                <a:solidFill>
                  <a:srgbClr val="C00000"/>
                </a:solidFill>
                <a:sym typeface="+mn-ea"/>
              </a:rPr>
              <a:t>      </a:t>
            </a:r>
            <a:r>
              <a:rPr lang="zh-CN" altLang="en-US" sz="2400" i="1" baseline="-25000">
                <a:solidFill>
                  <a:srgbClr val="C00000"/>
                </a:solidFill>
                <a:sym typeface="+mn-ea"/>
              </a:rPr>
              <a:t>eloquence /ˈeləkwəns/ n. 口才；雄辩     </a:t>
            </a:r>
            <a:endParaRPr lang="zh-CN" altLang="en-US" sz="2400" i="1" baseline="-25000">
              <a:solidFill>
                <a:srgbClr val="C00000"/>
              </a:solidFill>
              <a:sym typeface="+mn-ea"/>
            </a:endParaRPr>
          </a:p>
          <a:p>
            <a:r>
              <a:rPr lang="en-US" altLang="zh-CN" sz="2400" i="1" baseline="-25000">
                <a:solidFill>
                  <a:srgbClr val="C00000"/>
                </a:solidFill>
                <a:sym typeface="+mn-ea"/>
              </a:rPr>
              <a:t>      </a:t>
            </a:r>
            <a:r>
              <a:rPr lang="zh-CN" altLang="en-US" sz="2400" i="1" baseline="-25000">
                <a:solidFill>
                  <a:srgbClr val="C00000"/>
                </a:solidFill>
                <a:sym typeface="+mn-ea"/>
              </a:rPr>
              <a:t> immense /ɪˈmens/ adj. 巨大的，广大的</a:t>
            </a:r>
            <a:endParaRPr lang="zh-CN" altLang="en-US" sz="2400" i="1" baseline="-25000">
              <a:solidFill>
                <a:srgbClr val="C00000"/>
              </a:solidFill>
              <a:sym typeface="+mn-ea"/>
            </a:endParaRPr>
          </a:p>
        </p:txBody>
      </p:sp>
      <p:sp>
        <p:nvSpPr>
          <p:cNvPr id="8" name="文本框 7"/>
          <p:cNvSpPr txBox="1"/>
          <p:nvPr/>
        </p:nvSpPr>
        <p:spPr>
          <a:xfrm>
            <a:off x="336550" y="4721225"/>
            <a:ext cx="11335385" cy="1808480"/>
          </a:xfrm>
          <a:prstGeom prst="rect">
            <a:avLst/>
          </a:prstGeom>
          <a:noFill/>
        </p:spPr>
        <p:txBody>
          <a:bodyPr wrap="square" rtlCol="0">
            <a:spAutoFit/>
          </a:bodyPr>
          <a:p>
            <a:r>
              <a:rPr lang="en-US" altLang="zh-CN" sz="2400">
                <a:sym typeface="+mn-ea"/>
              </a:rPr>
              <a:t>3. </a:t>
            </a:r>
            <a:r>
              <a:rPr lang="zh-CN" altLang="en-US" sz="2400">
                <a:sym typeface="+mn-ea"/>
              </a:rPr>
              <a:t>在欣赏这些画作的同时，我也被那些才华横溢的同学们展现出来的高超绘画技巧所折服。</a:t>
            </a:r>
            <a:r>
              <a:rPr lang="zh-CN" altLang="en-US" sz="2400" i="1" baseline="-25000">
                <a:solidFill>
                  <a:srgbClr val="C00000"/>
                </a:solidFill>
                <a:sym typeface="+mn-ea"/>
              </a:rPr>
              <a:t> 2021年6月浙江卷应用文“ 参观国画展的宣传报道”</a:t>
            </a:r>
            <a:endParaRPr lang="zh-CN" altLang="en-US" sz="2400" i="1" baseline="-25000">
              <a:solidFill>
                <a:srgbClr val="C00000"/>
              </a:solidFill>
            </a:endParaRPr>
          </a:p>
          <a:p>
            <a:pPr marL="342900" indent="-342900">
              <a:buFont typeface="Arial" panose="020B0604020202020204" pitchFamily="34" charset="0"/>
              <a:buChar char="•"/>
            </a:pPr>
            <a:r>
              <a:rPr lang="zh-CN" altLang="en-US" sz="2400">
                <a:sym typeface="+mn-ea"/>
              </a:rPr>
              <a:t>While admiring all those paintings, I was amazed at the excellent painting techniques </a:t>
            </a:r>
            <a:r>
              <a:rPr lang="zh-CN" altLang="en-US" sz="2400" b="1" u="sng">
                <a:solidFill>
                  <a:srgbClr val="C00000"/>
                </a:solidFill>
                <a:sym typeface="+mn-ea"/>
              </a:rPr>
              <a:t>showcased</a:t>
            </a:r>
            <a:r>
              <a:rPr lang="en-US" altLang="zh-CN" sz="2400" b="1" u="sng">
                <a:solidFill>
                  <a:srgbClr val="C00000"/>
                </a:solidFill>
                <a:sym typeface="+mn-ea"/>
              </a:rPr>
              <a:t> </a:t>
            </a:r>
            <a:r>
              <a:rPr lang="zh-CN" altLang="en-US" sz="2400" b="1" u="sng">
                <a:solidFill>
                  <a:srgbClr val="C00000"/>
                </a:solidFill>
                <a:sym typeface="+mn-ea"/>
              </a:rPr>
              <a:t>by those talented schoolmates</a:t>
            </a:r>
            <a:r>
              <a:rPr lang="zh-CN" altLang="en-US" sz="2400">
                <a:sym typeface="+mn-ea"/>
              </a:rPr>
              <a:t>.  </a:t>
            </a:r>
            <a:endParaRPr lang="zh-CN" altLang="en-US" sz="2400">
              <a:sym typeface="+mn-ea"/>
            </a:endParaRPr>
          </a:p>
          <a:p>
            <a:pPr marL="342900" indent="-342900">
              <a:buFont typeface="Arial" panose="020B0604020202020204" pitchFamily="34" charset="0"/>
              <a:buChar char="•"/>
            </a:pPr>
            <a:r>
              <a:rPr lang="zh-CN" altLang="en-US" sz="2400" i="1" baseline="-25000">
                <a:solidFill>
                  <a:srgbClr val="C00000"/>
                </a:solidFill>
                <a:sym typeface="+mn-ea"/>
              </a:rPr>
              <a:t> showcase   /ˈʃəʊkeɪs/展示（本领、才华或优良品质）</a:t>
            </a:r>
            <a:endParaRPr lang="zh-CN" altLang="en-US" sz="2400" i="1" baseline="-25000">
              <a:solidFill>
                <a:srgbClr val="C00000"/>
              </a:solidFill>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blinds(horizontal)">
                                      <p:cBhvr>
                                        <p:cTn id="20" dur="500"/>
                                        <p:tgtEl>
                                          <p:spTgt spid="4">
                                            <p:txEl>
                                              <p:pRg st="4" end="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blinds(horizontal)">
                                      <p:cBhvr>
                                        <p:cTn id="23" dur="500"/>
                                        <p:tgtEl>
                                          <p:spTgt spid="4">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blinds(horizontal)">
                                      <p:cBhvr>
                                        <p:cTn id="28" dur="500"/>
                                        <p:tgtEl>
                                          <p:spTgt spid="8">
                                            <p:txEl>
                                              <p:pRg st="1" end="1"/>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blinds(horizontal)">
                                      <p:cBhvr>
                                        <p:cTn id="3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7" name="图片 136"/>
          <p:cNvPicPr/>
          <p:nvPr>
            <p:custDataLst>
              <p:tags r:id="rId1"/>
            </p:custDataLst>
          </p:nvPr>
        </p:nvPicPr>
        <p:blipFill>
          <a:blip r:embed="rId2"/>
          <a:srcRect b="21447"/>
          <a:stretch>
            <a:fillRect/>
          </a:stretch>
        </p:blipFill>
        <p:spPr>
          <a:xfrm>
            <a:off x="29845" y="1144270"/>
            <a:ext cx="11550650" cy="5202555"/>
          </a:xfrm>
          <a:prstGeom prst="rect">
            <a:avLst/>
          </a:prstGeom>
          <a:noFill/>
          <a:ln w="9525">
            <a:noFill/>
          </a:ln>
        </p:spPr>
      </p:pic>
      <p:cxnSp>
        <p:nvCxnSpPr>
          <p:cNvPr id="18" name="直接连接符 17"/>
          <p:cNvCxnSpPr>
            <a:cxnSpLocks noChangeShapeType="1"/>
          </p:cNvCxnSpPr>
          <p:nvPr>
            <p:custDataLst>
              <p:tags r:id="rId3"/>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4" name="图片 3"/>
          <p:cNvPicPr>
            <a:picLocks noChangeAspect="1"/>
          </p:cNvPicPr>
          <p:nvPr>
            <p:custDataLst>
              <p:tags r:id="rId4"/>
            </p:custDataLst>
          </p:nvPr>
        </p:nvPicPr>
        <p:blipFill rotWithShape="1">
          <a:blip r:embed="rId5">
            <a:extLst>
              <a:ext uri="{BEBA8EAE-BF5A-486C-A8C5-ECC9F3942E4B}">
                <a14:imgProps xmlns:a14="http://schemas.microsoft.com/office/drawing/2010/main">
                  <a14:imgLayer r:embed="rId6">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193040" y="0"/>
            <a:ext cx="1517015" cy="824865"/>
          </a:xfrm>
          <a:prstGeom prst="rect">
            <a:avLst/>
          </a:prstGeom>
        </p:spPr>
      </p:pic>
      <p:sp>
        <p:nvSpPr>
          <p:cNvPr id="7" name="矩形 6"/>
          <p:cNvSpPr/>
          <p:nvPr>
            <p:custDataLst>
              <p:tags r:id="rId7"/>
            </p:custDataLst>
          </p:nvPr>
        </p:nvSpPr>
        <p:spPr>
          <a:xfrm>
            <a:off x="1849120" y="332740"/>
            <a:ext cx="3309620" cy="423545"/>
          </a:xfrm>
          <a:prstGeom prst="rect">
            <a:avLst/>
          </a:prstGeom>
        </p:spPr>
        <p:txBody>
          <a:bodyPr wrap="square">
            <a:spAutoFit/>
          </a:bodyPr>
          <a:p>
            <a:pPr algn="ctr">
              <a:lnSpc>
                <a:spcPct val="120000"/>
              </a:lnSpc>
            </a:pPr>
            <a:r>
              <a:rPr lang="en-US" altLang="zh-CN" b="1"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b="1"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8" name="组合 7"/>
          <p:cNvGrpSpPr/>
          <p:nvPr/>
        </p:nvGrpSpPr>
        <p:grpSpPr>
          <a:xfrm>
            <a:off x="593090" y="981075"/>
            <a:ext cx="11091545" cy="5506720"/>
            <a:chOff x="1073090" y="1986000"/>
            <a:chExt cx="10045820" cy="3804131"/>
          </a:xfrm>
          <a:solidFill>
            <a:srgbClr val="07C1CC">
              <a:lumMod val="50000"/>
            </a:srgbClr>
          </a:solidFill>
          <a:effectLst>
            <a:outerShdw blurRad="50800" dist="38100" dir="2700000" algn="tl" rotWithShape="0">
              <a:prstClr val="black">
                <a:alpha val="40000"/>
              </a:prstClr>
            </a:outerShdw>
          </a:effectLst>
        </p:grpSpPr>
        <p:sp>
          <p:nvSpPr>
            <p:cNvPr id="9" name="L 形 8"/>
            <p:cNvSpPr/>
            <p:nvPr>
              <p:custDataLst>
                <p:tags r:id="rId8"/>
              </p:custDataLst>
            </p:nvPr>
          </p:nvSpPr>
          <p:spPr>
            <a:xfrm>
              <a:off x="1073090" y="4914900"/>
              <a:ext cx="5022909" cy="875231"/>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p>
              <a:pPr algn="ctr"/>
              <a:endParaRPr lang="zh-CN" altLang="en-US"/>
            </a:p>
          </p:txBody>
        </p:sp>
        <p:sp>
          <p:nvSpPr>
            <p:cNvPr id="31" name="L 形 30"/>
            <p:cNvSpPr/>
            <p:nvPr>
              <p:custDataLst>
                <p:tags r:id="rId9"/>
              </p:custDataLst>
            </p:nvPr>
          </p:nvSpPr>
          <p:spPr>
            <a:xfrm flipH="1">
              <a:off x="5924550" y="4927823"/>
              <a:ext cx="5194360" cy="860945"/>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p>
              <a:pPr algn="ctr"/>
              <a:endParaRPr lang="zh-CN" altLang="en-US"/>
            </a:p>
          </p:txBody>
        </p:sp>
        <p:sp>
          <p:nvSpPr>
            <p:cNvPr id="33" name="L 形 32"/>
            <p:cNvSpPr/>
            <p:nvPr>
              <p:custDataLst>
                <p:tags r:id="rId10"/>
              </p:custDataLst>
            </p:nvPr>
          </p:nvSpPr>
          <p:spPr>
            <a:xfrm flipV="1">
              <a:off x="1073091" y="1986000"/>
              <a:ext cx="3905250" cy="928650"/>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p>
              <a:pPr algn="ctr"/>
              <a:endParaRPr lang="zh-CN" altLang="en-US"/>
            </a:p>
          </p:txBody>
        </p:sp>
        <p:sp>
          <p:nvSpPr>
            <p:cNvPr id="34" name="L 形 33"/>
            <p:cNvSpPr/>
            <p:nvPr>
              <p:custDataLst>
                <p:tags r:id="rId11"/>
              </p:custDataLst>
            </p:nvPr>
          </p:nvSpPr>
          <p:spPr>
            <a:xfrm flipH="1" flipV="1">
              <a:off x="7213660" y="1998518"/>
              <a:ext cx="3905250" cy="916132"/>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p>
              <a:pPr algn="ctr"/>
              <a:endParaRPr lang="zh-CN" altLang="en-US"/>
            </a:p>
          </p:txBody>
        </p:sp>
      </p:grpSp>
      <p:sp>
        <p:nvSpPr>
          <p:cNvPr id="187396" name="矩形 187395"/>
          <p:cNvSpPr/>
          <p:nvPr>
            <p:custDataLst>
              <p:tags r:id="rId12"/>
            </p:custDataLst>
          </p:nvPr>
        </p:nvSpPr>
        <p:spPr>
          <a:xfrm>
            <a:off x="1344930" y="1557020"/>
            <a:ext cx="7828915" cy="1613535"/>
          </a:xfrm>
          <a:prstGeom prst="rect">
            <a:avLst/>
          </a:prstGeom>
        </p:spPr>
        <p:txBody>
          <a:bodyPr wrap="none" fromWordArt="1">
            <a:prstTxWarp prst="textDoubleWave1">
              <a:avLst>
                <a:gd name="adj1" fmla="val 6500"/>
                <a:gd name="adj2" fmla="val 0"/>
              </a:avLst>
            </a:prstTxWarp>
            <a:normAutofit/>
          </a:bodyPr>
          <a:p>
            <a:pPr algn="ctr"/>
            <a:r>
              <a:rPr lang="zh-CN" altLang="en-US" sz="6600" b="1" spc="-660">
                <a:ln w="12700" cap="flat" cmpd="sng">
                  <a:noFill/>
                  <a:prstDash val="solid"/>
                  <a:headEnd type="none" w="med" len="med"/>
                  <a:tailEnd type="none" w="med" len="med"/>
                </a:ln>
                <a:solidFill>
                  <a:srgbClr val="07C1CC">
                    <a:lumMod val="50000"/>
                  </a:srgbClr>
                </a:solidFill>
                <a:latin typeface="宋体" panose="02010600030101010101" pitchFamily="2" charset="-122"/>
                <a:ea typeface="宋体" panose="02010600030101010101" pitchFamily="2" charset="-122"/>
              </a:rPr>
              <a:t>Thank You!</a:t>
            </a:r>
            <a:endParaRPr lang="zh-CN" altLang="en-US" sz="6600" b="1" spc="-660">
              <a:ln w="12700" cap="flat" cmpd="sng">
                <a:noFill/>
                <a:prstDash val="solid"/>
                <a:headEnd type="none" w="med" len="med"/>
                <a:tailEnd type="none" w="med" len="med"/>
              </a:ln>
              <a:solidFill>
                <a:srgbClr val="07C1CC">
                  <a:lumMod val="50000"/>
                </a:srgbClr>
              </a:soli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16" presetClass="entr" presetSubtype="21" fill="hold"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35" presetClass="entr" presetSubtype="0" fill="hold" grpId="0" nodeType="withEffect">
                                  <p:stCondLst>
                                    <p:cond delay="0"/>
                                  </p:stCondLst>
                                  <p:childTnLst>
                                    <p:set>
                                      <p:cBhvr>
                                        <p:cTn id="19" dur="1" fill="hold">
                                          <p:stCondLst>
                                            <p:cond delay="0"/>
                                          </p:stCondLst>
                                        </p:cTn>
                                        <p:tgtEl>
                                          <p:spTgt spid="187396"/>
                                        </p:tgtEl>
                                        <p:attrNameLst>
                                          <p:attrName>style.visibility</p:attrName>
                                        </p:attrNameLst>
                                      </p:cBhvr>
                                      <p:to>
                                        <p:strVal val="visible"/>
                                      </p:to>
                                    </p:set>
                                    <p:animEffect transition="in" filter="fade">
                                      <p:cBhvr>
                                        <p:cTn id="20" dur="2000"/>
                                        <p:tgtEl>
                                          <p:spTgt spid="187396"/>
                                        </p:tgtEl>
                                      </p:cBhvr>
                                    </p:animEffect>
                                    <p:anim calcmode="lin" valueType="num">
                                      <p:cBhvr>
                                        <p:cTn id="21" dur="2000" fill="hold"/>
                                        <p:tgtEl>
                                          <p:spTgt spid="187396"/>
                                        </p:tgtEl>
                                        <p:attrNameLst>
                                          <p:attrName>style.rotation</p:attrName>
                                        </p:attrNameLst>
                                      </p:cBhvr>
                                      <p:tavLst>
                                        <p:tav tm="0">
                                          <p:val>
                                            <p:fltVal val="720"/>
                                          </p:val>
                                        </p:tav>
                                        <p:tav tm="100000">
                                          <p:val>
                                            <p:fltVal val="0"/>
                                          </p:val>
                                        </p:tav>
                                      </p:tavLst>
                                    </p:anim>
                                    <p:anim calcmode="lin" valueType="num">
                                      <p:cBhvr>
                                        <p:cTn id="22" dur="2000" fill="hold"/>
                                        <p:tgtEl>
                                          <p:spTgt spid="187396"/>
                                        </p:tgtEl>
                                        <p:attrNameLst>
                                          <p:attrName>ppt_h</p:attrName>
                                        </p:attrNameLst>
                                      </p:cBhvr>
                                      <p:tavLst>
                                        <p:tav tm="0">
                                          <p:val>
                                            <p:fltVal val="0"/>
                                          </p:val>
                                        </p:tav>
                                        <p:tav tm="100000">
                                          <p:val>
                                            <p:strVal val="#ppt_h"/>
                                          </p:val>
                                        </p:tav>
                                      </p:tavLst>
                                    </p:anim>
                                    <p:anim calcmode="lin" valueType="num">
                                      <p:cBhvr>
                                        <p:cTn id="23" dur="2000" fill="hold"/>
                                        <p:tgtEl>
                                          <p:spTgt spid="18739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87396" grpId="0"/>
      <p:bldP spid="18739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stream	/stri:m/	v.流播;流出;流动 n.小河</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89560" y="836930"/>
            <a:ext cx="11752580" cy="5871210"/>
          </a:xfrm>
          <a:prstGeom prst="rect">
            <a:avLst/>
          </a:prstGeom>
          <a:noFill/>
        </p:spPr>
        <p:txBody>
          <a:bodyPr wrap="square" rtlCol="0" anchor="t">
            <a:spAutoFit/>
          </a:bodyPr>
          <a:p>
            <a:r>
              <a:rPr lang="en-US" altLang="zh-CN" sz="2400"/>
              <a:t>4. </a:t>
            </a:r>
            <a:r>
              <a:rPr lang="zh-CN" altLang="en-US" sz="2400"/>
              <a:t>这条消息立即走红。仅仅在几个小时内，就有数百个点赞和有趣的评论出现，显示出他们的热情。好奇的人们</a:t>
            </a:r>
            <a:r>
              <a:rPr lang="zh-CN" altLang="en-US" sz="2400" u="sng">
                <a:solidFill>
                  <a:schemeClr val="accent5">
                    <a:lumMod val="50000"/>
                  </a:schemeClr>
                </a:solidFill>
              </a:rPr>
              <a:t>络绎不绝地</a:t>
            </a:r>
            <a:r>
              <a:rPr lang="zh-CN" altLang="en-US" sz="2400"/>
              <a:t>过来和我们以及我心爱的南瓜合影留念。Jason很兴奋，妈妈也很高兴她的视频能这么火，也因此对拍摄视频更加狂热了。</a:t>
            </a:r>
            <a:r>
              <a:rPr lang="zh-CN" altLang="en-US" sz="2400" baseline="-25000">
                <a:solidFill>
                  <a:schemeClr val="accent5">
                    <a:lumMod val="50000"/>
                  </a:schemeClr>
                </a:solidFill>
              </a:rPr>
              <a:t>（2021.01浙江高考读后续写</a:t>
            </a:r>
            <a:r>
              <a:rPr lang="en-US" altLang="zh-CN" sz="2400" baseline="-25000">
                <a:solidFill>
                  <a:schemeClr val="accent5">
                    <a:lumMod val="50000"/>
                  </a:schemeClr>
                </a:solidFill>
              </a:rPr>
              <a:t>“</a:t>
            </a:r>
            <a:r>
              <a:rPr lang="zh-CN" altLang="en-US" sz="2400" baseline="-25000">
                <a:solidFill>
                  <a:schemeClr val="accent5">
                    <a:lumMod val="50000"/>
                  </a:schemeClr>
                </a:solidFill>
              </a:rPr>
              <a:t>南瓜卡头</a:t>
            </a:r>
            <a:r>
              <a:rPr lang="en-US" altLang="zh-CN" sz="2400" baseline="-25000">
                <a:solidFill>
                  <a:schemeClr val="accent5">
                    <a:lumMod val="50000"/>
                  </a:schemeClr>
                </a:solidFill>
                <a:sym typeface="+mn-ea"/>
              </a:rPr>
              <a:t>”</a:t>
            </a:r>
            <a:r>
              <a:rPr lang="zh-CN" altLang="en-US" sz="2400" baseline="-25000">
                <a:solidFill>
                  <a:schemeClr val="accent5">
                    <a:lumMod val="50000"/>
                  </a:schemeClr>
                </a:solidFill>
              </a:rPr>
              <a:t>）</a:t>
            </a:r>
            <a:endParaRPr lang="zh-CN" altLang="en-US" sz="2400" baseline="-25000">
              <a:solidFill>
                <a:schemeClr val="accent5">
                  <a:lumMod val="50000"/>
                </a:schemeClr>
              </a:solidFill>
            </a:endParaRPr>
          </a:p>
          <a:p>
            <a:pPr marL="342900" indent="-342900">
              <a:buFont typeface="Arial" panose="020B0604020202020204" pitchFamily="34" charset="0"/>
              <a:buChar char="•"/>
            </a:pPr>
            <a:r>
              <a:rPr lang="zh-CN" altLang="en-US" sz="2400"/>
              <a:t> It went viral immediately. Just within hours, hundreds of likes and funny comments appeared, showing their enthusiasm. </a:t>
            </a:r>
            <a:r>
              <a:rPr lang="zh-CN" altLang="en-US" sz="2400" b="1" u="sng">
                <a:solidFill>
                  <a:schemeClr val="accent5">
                    <a:lumMod val="50000"/>
                  </a:schemeClr>
                </a:solidFill>
              </a:rPr>
              <a:t>Constant streams of</a:t>
            </a:r>
            <a:r>
              <a:rPr lang="zh-CN" altLang="en-US" sz="2400"/>
              <a:t> curious people even came by to take photos with us and my prized pumpkin. Jason was really excited and Mom was glad that her video should become such a hit and thus grew even crazier about shooting videos.</a:t>
            </a:r>
            <a:endParaRPr lang="zh-CN" altLang="en-US" sz="2400"/>
          </a:p>
          <a:p>
            <a:r>
              <a:rPr lang="en-US" altLang="zh-CN" sz="2400"/>
              <a:t>5. </a:t>
            </a:r>
            <a:r>
              <a:rPr lang="zh-CN" altLang="en-US" sz="2400"/>
              <a:t>她一遍又一遍地听沃尔夫的录音，喜欢那些音符</a:t>
            </a:r>
            <a:r>
              <a:rPr lang="zh-CN" altLang="en-US" sz="2400">
                <a:solidFill>
                  <a:schemeClr val="accent5">
                    <a:lumMod val="50000"/>
                  </a:schemeClr>
                </a:solidFill>
              </a:rPr>
              <a:t>像奔流的山涧一样翻滚的样子</a:t>
            </a:r>
            <a:r>
              <a:rPr lang="zh-CN" altLang="en-US" sz="2400"/>
              <a:t>。</a:t>
            </a:r>
            <a:endParaRPr lang="zh-CN" altLang="en-US" sz="2400"/>
          </a:p>
          <a:p>
            <a:pPr marL="342900" indent="-342900">
              <a:buFont typeface="Arial" panose="020B0604020202020204" pitchFamily="34" charset="0"/>
              <a:buChar char="•"/>
            </a:pPr>
            <a:r>
              <a:rPr lang="zh-CN" altLang="en-US" sz="2400"/>
              <a:t>She’d listened to Ms. Wolff’s recordings over and over again, loving the way the notes </a:t>
            </a:r>
            <a:r>
              <a:rPr lang="zh-CN" altLang="en-US" sz="2400" b="1" u="sng">
                <a:solidFill>
                  <a:schemeClr val="accent5">
                    <a:lumMod val="50000"/>
                  </a:schemeClr>
                </a:solidFill>
              </a:rPr>
              <a:t>tumbled like a rushing mountain stream</a:t>
            </a:r>
            <a:r>
              <a:rPr lang="zh-CN" altLang="en-US" sz="2400" b="1" u="sng" baseline="-25000">
                <a:solidFill>
                  <a:schemeClr val="accent5">
                    <a:lumMod val="50000"/>
                  </a:schemeClr>
                </a:solidFill>
              </a:rPr>
              <a:t>比喻</a:t>
            </a:r>
            <a:r>
              <a:rPr lang="zh-CN" altLang="en-US" sz="2400" b="1"/>
              <a:t>.</a:t>
            </a:r>
            <a:endParaRPr lang="zh-CN" altLang="en-US" sz="2400"/>
          </a:p>
          <a:p>
            <a:r>
              <a:rPr lang="en-US" altLang="zh-CN" sz="2400"/>
              <a:t>6. </a:t>
            </a:r>
            <a:r>
              <a:rPr lang="zh-CN" altLang="en-US" sz="2400"/>
              <a:t>毫无疑问，在线学习以其资源容易、成本低、方便等明显优势</a:t>
            </a:r>
            <a:r>
              <a:rPr lang="zh-CN" altLang="en-US" sz="2400">
                <a:solidFill>
                  <a:schemeClr val="accent5">
                    <a:lumMod val="50000"/>
                  </a:schemeClr>
                </a:solidFill>
              </a:rPr>
              <a:t>成为主流</a:t>
            </a:r>
            <a:r>
              <a:rPr lang="zh-CN" altLang="en-US" sz="2400"/>
              <a:t>，这有助于提高学习效率。</a:t>
            </a:r>
            <a:endParaRPr lang="zh-CN" altLang="en-US" sz="2400"/>
          </a:p>
          <a:p>
            <a:pPr marL="342900" indent="-342900">
              <a:buFont typeface="Arial" panose="020B0604020202020204" pitchFamily="34" charset="0"/>
              <a:buChar char="•"/>
            </a:pPr>
            <a:r>
              <a:rPr lang="zh-CN" altLang="en-US" sz="2400"/>
              <a:t>Undoubtedly, online learning  </a:t>
            </a:r>
            <a:r>
              <a:rPr lang="zh-CN" altLang="en-US" sz="2400" b="1" u="sng">
                <a:solidFill>
                  <a:schemeClr val="accent5">
                    <a:lumMod val="50000"/>
                  </a:schemeClr>
                </a:solidFill>
              </a:rPr>
              <a:t>become</a:t>
            </a:r>
            <a:r>
              <a:rPr lang="en-US" altLang="zh-CN" sz="2400" b="1" u="sng">
                <a:solidFill>
                  <a:schemeClr val="accent5">
                    <a:lumMod val="50000"/>
                  </a:schemeClr>
                </a:solidFill>
              </a:rPr>
              <a:t>s</a:t>
            </a:r>
            <a:r>
              <a:rPr lang="zh-CN" altLang="en-US" sz="2400" b="1" u="sng">
                <a:solidFill>
                  <a:schemeClr val="accent5">
                    <a:lumMod val="50000"/>
                  </a:schemeClr>
                </a:solidFill>
              </a:rPr>
              <a:t> mainstreamed</a:t>
            </a:r>
            <a:r>
              <a:rPr lang="zh-CN" altLang="en-US" sz="2400" b="1"/>
              <a:t> </a:t>
            </a:r>
            <a:r>
              <a:rPr lang="zh-CN" altLang="en-US" sz="2400"/>
              <a:t>for its obvious advantages such as easily resources, the low cost and great convenience, which contribute to high study efficiency.</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identity	/aɪˈdentəti/	n.身份;个性</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101" name="图片 100"/>
          <p:cNvPicPr/>
          <p:nvPr/>
        </p:nvPicPr>
        <p:blipFill>
          <a:blip r:embed="rId2"/>
          <a:srcRect b="7146"/>
          <a:stretch>
            <a:fillRect/>
          </a:stretch>
        </p:blipFill>
        <p:spPr>
          <a:xfrm>
            <a:off x="7393940" y="692150"/>
            <a:ext cx="4587875" cy="3369945"/>
          </a:xfrm>
          <a:prstGeom prst="rect">
            <a:avLst/>
          </a:prstGeom>
          <a:noFill/>
          <a:ln w="9525">
            <a:noFill/>
          </a:ln>
        </p:spPr>
      </p:pic>
      <p:pic>
        <p:nvPicPr>
          <p:cNvPr id="7" name="图片 6"/>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264795" y="908685"/>
            <a:ext cx="7045325" cy="3901440"/>
          </a:xfrm>
          <a:prstGeom prst="rect">
            <a:avLst/>
          </a:prstGeom>
          <a:noFill/>
        </p:spPr>
        <p:txBody>
          <a:bodyPr wrap="square" rtlCol="0" anchor="t">
            <a:spAutoFit/>
          </a:bodyPr>
          <a:p>
            <a:r>
              <a:rPr lang="en-US" altLang="zh-CN" sz="2400"/>
              <a:t>1. </a:t>
            </a:r>
            <a:r>
              <a:rPr lang="zh-CN" altLang="en-US" sz="2400"/>
              <a:t>白色校服也需要以</a:t>
            </a:r>
            <a:r>
              <a:rPr lang="zh-CN" altLang="en-US" sz="2400">
                <a:solidFill>
                  <a:srgbClr val="7030A0"/>
                </a:solidFill>
              </a:rPr>
              <a:t>显示你的身份</a:t>
            </a:r>
            <a:r>
              <a:rPr lang="zh-CN" altLang="en-US" sz="2400"/>
              <a:t>。</a:t>
            </a:r>
            <a:endParaRPr lang="zh-CN" altLang="en-US" sz="2400"/>
          </a:p>
          <a:p>
            <a:pPr marL="342900" indent="-342900">
              <a:buFont typeface="Arial" panose="020B0604020202020204" pitchFamily="34" charset="0"/>
              <a:buChar char="•"/>
            </a:pPr>
            <a:r>
              <a:rPr lang="en-US" altLang="zh-CN" sz="2400"/>
              <a:t>W</a:t>
            </a:r>
            <a:r>
              <a:rPr lang="zh-CN" altLang="en-US" sz="2400"/>
              <a:t>hite school uniforms are also needed to </a:t>
            </a:r>
            <a:r>
              <a:rPr lang="zh-CN" altLang="en-US" sz="2400" b="1" u="sng">
                <a:solidFill>
                  <a:srgbClr val="7030A0"/>
                </a:solidFill>
              </a:rPr>
              <a:t>show your identity</a:t>
            </a:r>
            <a:r>
              <a:rPr lang="zh-CN" altLang="en-US" sz="2400"/>
              <a:t>.</a:t>
            </a:r>
            <a:endParaRPr lang="zh-CN" altLang="en-US" sz="2400"/>
          </a:p>
          <a:p>
            <a:pPr indent="0">
              <a:buFont typeface="Arial" panose="020B0604020202020204" pitchFamily="34" charset="0"/>
              <a:buNone/>
            </a:pPr>
            <a:endParaRPr lang="zh-CN" altLang="en-US" sz="2400"/>
          </a:p>
          <a:p>
            <a:r>
              <a:rPr lang="en-US" altLang="zh-CN" sz="2400"/>
              <a:t>2. </a:t>
            </a:r>
            <a:r>
              <a:rPr lang="zh-CN" altLang="en-US" sz="2400"/>
              <a:t>我发现我的钱包丢了，里面有</a:t>
            </a:r>
            <a:r>
              <a:rPr lang="zh-CN" altLang="en-US" sz="2400">
                <a:solidFill>
                  <a:srgbClr val="7030A0"/>
                </a:solidFill>
              </a:rPr>
              <a:t>身份证，签证和所有的现金</a:t>
            </a:r>
            <a:r>
              <a:rPr lang="zh-CN" altLang="en-US" sz="2400"/>
              <a:t>。此外，它是祖母绿的，由皮革制成。</a:t>
            </a:r>
            <a:r>
              <a:rPr lang="zh-CN" altLang="en-US" sz="2400" baseline="-25000">
                <a:solidFill>
                  <a:srgbClr val="7030A0"/>
                </a:solidFill>
              </a:rPr>
              <a:t>2018年11月浙江高考应用文</a:t>
            </a:r>
            <a:r>
              <a:rPr lang="en-US" altLang="zh-CN" sz="2400" baseline="-25000">
                <a:solidFill>
                  <a:srgbClr val="7030A0"/>
                </a:solidFill>
              </a:rPr>
              <a:t>“</a:t>
            </a:r>
            <a:r>
              <a:rPr lang="zh-CN" altLang="en-US" sz="2400" baseline="-25000">
                <a:solidFill>
                  <a:srgbClr val="7030A0"/>
                </a:solidFill>
              </a:rPr>
              <a:t>钱包丢失的求助信</a:t>
            </a:r>
            <a:r>
              <a:rPr lang="en-US" altLang="zh-CN" sz="2400" baseline="-25000">
                <a:solidFill>
                  <a:srgbClr val="7030A0"/>
                </a:solidFill>
              </a:rPr>
              <a:t>”</a:t>
            </a:r>
            <a:endParaRPr lang="zh-CN" altLang="en-US" sz="2400" baseline="-25000">
              <a:solidFill>
                <a:srgbClr val="7030A0"/>
              </a:solidFill>
            </a:endParaRPr>
          </a:p>
          <a:p>
            <a:pPr marL="342900" indent="-342900">
              <a:buFont typeface="Arial" panose="020B0604020202020204" pitchFamily="34" charset="0"/>
              <a:buChar char="•"/>
            </a:pPr>
            <a:r>
              <a:rPr lang="zh-CN" altLang="en-US" sz="2400"/>
              <a:t> I found my wallet lost, inside which there is </a:t>
            </a:r>
            <a:r>
              <a:rPr lang="zh-CN" altLang="en-US" sz="2400" b="1" u="sng">
                <a:solidFill>
                  <a:srgbClr val="7030A0"/>
                </a:solidFill>
              </a:rPr>
              <a:t>a</a:t>
            </a:r>
            <a:r>
              <a:rPr lang="en-US" altLang="zh-CN" sz="2400" b="1" u="sng">
                <a:solidFill>
                  <a:srgbClr val="7030A0"/>
                </a:solidFill>
              </a:rPr>
              <a:t>n</a:t>
            </a:r>
            <a:r>
              <a:rPr lang="zh-CN" altLang="en-US" sz="2400" b="1" u="sng">
                <a:solidFill>
                  <a:srgbClr val="7030A0"/>
                </a:solidFill>
              </a:rPr>
              <a:t> identity card, my visa and all my cash</a:t>
            </a:r>
            <a:r>
              <a:rPr lang="zh-CN" altLang="en-US" sz="2400"/>
              <a:t>. Besides, it is emerald green and is made of leather.</a:t>
            </a:r>
            <a:endParaRPr lang="zh-CN" altLang="en-US" sz="2400"/>
          </a:p>
          <a:p>
            <a:pPr marL="342900" indent="-342900">
              <a:buFont typeface="Arial" panose="020B0604020202020204" pitchFamily="34" charset="0"/>
              <a:buChar char="•"/>
            </a:pPr>
            <a:r>
              <a:rPr lang="en-US" altLang="zh-CN" sz="1600" i="1">
                <a:solidFill>
                  <a:srgbClr val="7030A0"/>
                </a:solidFill>
              </a:rPr>
              <a:t>emerald /ˈemərəld/n.翡翠，绿宝石</a:t>
            </a:r>
            <a:r>
              <a:rPr lang="zh-CN" altLang="en-US" sz="1600" i="1">
                <a:solidFill>
                  <a:srgbClr val="7030A0"/>
                </a:solidFill>
              </a:rPr>
              <a:t>；祖母绿</a:t>
            </a:r>
            <a:r>
              <a:rPr lang="en-US" altLang="zh-CN" sz="1600" i="1">
                <a:solidFill>
                  <a:srgbClr val="7030A0"/>
                </a:solidFill>
              </a:rPr>
              <a:t>     adj.翠绿色的</a:t>
            </a:r>
            <a:endParaRPr lang="en-US" altLang="zh-CN" sz="1600" i="1">
              <a:solidFill>
                <a:srgbClr val="7030A0"/>
              </a:solidFill>
            </a:endParaRPr>
          </a:p>
        </p:txBody>
      </p:sp>
      <p:sp>
        <p:nvSpPr>
          <p:cNvPr id="8" name="文本框 7"/>
          <p:cNvSpPr txBox="1"/>
          <p:nvPr/>
        </p:nvSpPr>
        <p:spPr>
          <a:xfrm>
            <a:off x="336550" y="5013325"/>
            <a:ext cx="11384915" cy="1445260"/>
          </a:xfrm>
          <a:prstGeom prst="rect">
            <a:avLst/>
          </a:prstGeom>
          <a:noFill/>
        </p:spPr>
        <p:txBody>
          <a:bodyPr wrap="square" rtlCol="0" anchor="t">
            <a:spAutoFit/>
          </a:bodyPr>
          <a:p>
            <a:r>
              <a:rPr lang="en-US" altLang="zh-CN" sz="2400"/>
              <a:t>3. </a:t>
            </a:r>
            <a:r>
              <a:rPr lang="zh-CN" altLang="en-US" sz="2400"/>
              <a:t>我们有责任尽我们所能帮助他们，这也激发了我们的</a:t>
            </a:r>
            <a:r>
              <a:rPr lang="zh-CN" altLang="en-US" sz="2400">
                <a:solidFill>
                  <a:srgbClr val="7030A0"/>
                </a:solidFill>
              </a:rPr>
              <a:t>民族认同感和自豪感</a:t>
            </a:r>
            <a:r>
              <a:rPr lang="zh-CN" altLang="en-US" sz="2400"/>
              <a:t>。</a:t>
            </a:r>
            <a:endParaRPr lang="zh-CN" altLang="en-US" sz="2400"/>
          </a:p>
          <a:p>
            <a:pPr marL="342900" indent="-342900">
              <a:buFont typeface="Arial" panose="020B0604020202020204" pitchFamily="34" charset="0"/>
              <a:buChar char="•"/>
            </a:pPr>
            <a:r>
              <a:rPr lang="zh-CN" altLang="en-US" sz="2400"/>
              <a:t> </a:t>
            </a:r>
            <a:r>
              <a:rPr lang="en-US" altLang="zh-CN" sz="2400"/>
              <a:t>W</a:t>
            </a:r>
            <a:r>
              <a:rPr lang="zh-CN" altLang="en-US" sz="2400"/>
              <a:t>e should take our responsibilities to give them whatever assistance we can, which also inspires our </a:t>
            </a:r>
            <a:r>
              <a:rPr lang="zh-CN" altLang="en-US" sz="2400" b="1" u="sng">
                <a:solidFill>
                  <a:srgbClr val="7030A0"/>
                </a:solidFill>
              </a:rPr>
              <a:t>national identity and superiority</a:t>
            </a:r>
            <a:r>
              <a:rPr lang="zh-CN" altLang="en-US" sz="2400"/>
              <a:t>. </a:t>
            </a:r>
            <a:endParaRPr lang="zh-CN" altLang="en-US" sz="2400"/>
          </a:p>
          <a:p>
            <a:pPr marL="285750" indent="-285750">
              <a:buFont typeface="Arial" panose="020B0604020202020204" pitchFamily="34" charset="0"/>
              <a:buChar char="•"/>
            </a:pPr>
            <a:r>
              <a:rPr lang="zh-CN" altLang="en-US" sz="1600" i="1">
                <a:solidFill>
                  <a:srgbClr val="7030A0"/>
                </a:solidFill>
              </a:rPr>
              <a:t>superiority</a:t>
            </a:r>
            <a:r>
              <a:rPr lang="en-US" altLang="zh-CN" sz="1600" i="1">
                <a:solidFill>
                  <a:srgbClr val="7030A0"/>
                </a:solidFill>
              </a:rPr>
              <a:t> /suːˌpɪəriˈɒrəti/ n.优越，优势；优越感</a:t>
            </a:r>
            <a:endParaRPr lang="en-US" altLang="zh-CN" sz="1600" i="1">
              <a:solidFill>
                <a:srgbClr val="7030A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blinds(horizontal)">
                                      <p:cBhvr>
                                        <p:cTn id="20" dur="500"/>
                                        <p:tgtEl>
                                          <p:spTgt spid="4">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blinds(horizontal)">
                                      <p:cBhvr>
                                        <p:cTn id="25" dur="500"/>
                                        <p:tgtEl>
                                          <p:spTgt spid="8">
                                            <p:txEl>
                                              <p:pRg st="1" end="1"/>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blinds(horizontal)">
                                      <p:cBhvr>
                                        <p:cTn id="2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convenient /kənˈvi:niənt/	adj.方便的;近便的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102" name="图片 101"/>
          <p:cNvPicPr/>
          <p:nvPr/>
        </p:nvPicPr>
        <p:blipFill>
          <a:blip r:embed="rId2"/>
          <a:srcRect b="7947"/>
          <a:stretch>
            <a:fillRect/>
          </a:stretch>
        </p:blipFill>
        <p:spPr>
          <a:xfrm>
            <a:off x="7177405" y="1988820"/>
            <a:ext cx="4871720" cy="3046730"/>
          </a:xfrm>
          <a:prstGeom prst="rect">
            <a:avLst/>
          </a:prstGeom>
          <a:noFill/>
          <a:ln w="9525">
            <a:noFill/>
          </a:ln>
        </p:spPr>
      </p:pic>
      <p:pic>
        <p:nvPicPr>
          <p:cNvPr id="7" name="图片 6"/>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64795" y="908685"/>
            <a:ext cx="11784965" cy="1198880"/>
          </a:xfrm>
          <a:prstGeom prst="rect">
            <a:avLst/>
          </a:prstGeom>
          <a:noFill/>
        </p:spPr>
        <p:txBody>
          <a:bodyPr wrap="square" rtlCol="0" anchor="t">
            <a:spAutoFit/>
          </a:bodyPr>
          <a:p>
            <a:pPr algn="l">
              <a:buFont typeface="Arial" panose="020B0604020202020204" pitchFamily="34" charset="0"/>
            </a:pPr>
            <a:r>
              <a:rPr lang="en-US" sz="2400">
                <a:solidFill>
                  <a:srgbClr val="0070C0"/>
                </a:solidFill>
                <a:sym typeface="+mn-ea"/>
              </a:rPr>
              <a:t>1. 只有这样</a:t>
            </a:r>
            <a:r>
              <a:rPr lang="en-US" sz="2400">
                <a:sym typeface="+mn-ea"/>
              </a:rPr>
              <a:t>，我们才能享受</a:t>
            </a:r>
            <a:r>
              <a:rPr lang="en-US" sz="2400">
                <a:solidFill>
                  <a:schemeClr val="accent3">
                    <a:lumMod val="50000"/>
                  </a:schemeClr>
                </a:solidFill>
                <a:sym typeface="+mn-ea"/>
              </a:rPr>
              <a:t>共享单车</a:t>
            </a:r>
            <a:r>
              <a:rPr lang="en-US" sz="2400">
                <a:sym typeface="+mn-ea"/>
              </a:rPr>
              <a:t>的</a:t>
            </a:r>
            <a:r>
              <a:rPr lang="en-US" sz="2400">
                <a:solidFill>
                  <a:srgbClr val="C00000"/>
                </a:solidFill>
                <a:sym typeface="+mn-ea"/>
              </a:rPr>
              <a:t>乐趣和方便</a:t>
            </a:r>
            <a:r>
              <a:rPr lang="en-US" sz="2400">
                <a:sym typeface="+mn-ea"/>
              </a:rPr>
              <a:t>。</a:t>
            </a:r>
            <a:r>
              <a:rPr lang="zh-CN" altLang="en-US" sz="2400" baseline="-25000">
                <a:sym typeface="+mn-ea"/>
              </a:rPr>
              <a:t>（</a:t>
            </a:r>
            <a:r>
              <a:rPr lang="zh-CN" altLang="en-US" sz="2400" baseline="-25000">
                <a:solidFill>
                  <a:schemeClr val="accent6">
                    <a:lumMod val="50000"/>
                  </a:schemeClr>
                </a:solidFill>
                <a:sym typeface="+mn-ea"/>
              </a:rPr>
              <a:t>Only </a:t>
            </a:r>
            <a:r>
              <a:rPr lang="en-US" altLang="zh-CN" sz="2400" baseline="-25000">
                <a:solidFill>
                  <a:schemeClr val="accent6">
                    <a:lumMod val="50000"/>
                  </a:schemeClr>
                </a:solidFill>
                <a:sym typeface="+mn-ea"/>
              </a:rPr>
              <a:t>+ </a:t>
            </a:r>
            <a:r>
              <a:rPr lang="zh-CN" altLang="en-US" sz="2400" baseline="-25000">
                <a:solidFill>
                  <a:schemeClr val="accent6">
                    <a:lumMod val="50000"/>
                  </a:schemeClr>
                </a:solidFill>
                <a:sym typeface="+mn-ea"/>
              </a:rPr>
              <a:t>状语（从句）位句首</a:t>
            </a:r>
            <a:r>
              <a:rPr lang="zh-CN" altLang="en-US" sz="2400" baseline="-25000">
                <a:sym typeface="+mn-ea"/>
              </a:rPr>
              <a:t>）</a:t>
            </a:r>
            <a:endParaRPr lang="zh-CN" altLang="en-US" sz="2400" baseline="-25000">
              <a:sym typeface="+mn-ea"/>
            </a:endParaRPr>
          </a:p>
          <a:p>
            <a:pPr marL="342900" indent="-342900" algn="l">
              <a:buFont typeface="Arial" panose="020B0604020202020204" pitchFamily="34" charset="0"/>
              <a:buChar char="•"/>
            </a:pPr>
            <a:r>
              <a:rPr lang="en-US" sz="2400">
                <a:solidFill>
                  <a:srgbClr val="0070C0"/>
                </a:solidFill>
                <a:sym typeface="+mn-ea"/>
              </a:rPr>
              <a:t>Only in this way</a:t>
            </a:r>
            <a:r>
              <a:rPr lang="en-US" sz="2400">
                <a:sym typeface="+mn-ea"/>
              </a:rPr>
              <a:t> </a:t>
            </a:r>
            <a:r>
              <a:rPr lang="en-US" sz="2400" u="sng">
                <a:solidFill>
                  <a:schemeClr val="accent6">
                    <a:lumMod val="50000"/>
                  </a:schemeClr>
                </a:solidFill>
                <a:sym typeface="+mn-ea"/>
              </a:rPr>
              <a:t>can we</a:t>
            </a:r>
            <a:r>
              <a:rPr lang="zh-CN" altLang="en-US" sz="2400" u="sng" baseline="-25000">
                <a:solidFill>
                  <a:schemeClr val="accent6">
                    <a:lumMod val="50000"/>
                  </a:schemeClr>
                </a:solidFill>
                <a:sym typeface="+mn-ea"/>
              </a:rPr>
              <a:t>部分倒装</a:t>
            </a:r>
            <a:r>
              <a:rPr lang="en-US" sz="2400">
                <a:sym typeface="+mn-ea"/>
              </a:rPr>
              <a:t> enjoy </a:t>
            </a:r>
            <a:r>
              <a:rPr lang="en-US" sz="2400" b="1" u="sng">
                <a:solidFill>
                  <a:srgbClr val="C00000"/>
                </a:solidFill>
                <a:sym typeface="+mn-ea"/>
              </a:rPr>
              <a:t>the pleasure and convenience</a:t>
            </a:r>
            <a:r>
              <a:rPr lang="en-US" sz="2400" u="sng">
                <a:solidFill>
                  <a:srgbClr val="C00000"/>
                </a:solidFill>
                <a:sym typeface="+mn-ea"/>
              </a:rPr>
              <a:t> of</a:t>
            </a:r>
            <a:r>
              <a:rPr lang="en-US" sz="2400">
                <a:sym typeface="+mn-ea"/>
              </a:rPr>
              <a:t> </a:t>
            </a:r>
            <a:r>
              <a:rPr lang="en-US" sz="2400">
                <a:solidFill>
                  <a:schemeClr val="accent3">
                    <a:lumMod val="50000"/>
                  </a:schemeClr>
                </a:solidFill>
                <a:sym typeface="+mn-ea"/>
              </a:rPr>
              <a:t>the shared bikes</a:t>
            </a:r>
            <a:r>
              <a:rPr lang="en-US" sz="2400">
                <a:sym typeface="+mn-ea"/>
              </a:rPr>
              <a:t>.</a:t>
            </a:r>
            <a:endParaRPr lang="en-US" sz="2400">
              <a:solidFill>
                <a:schemeClr val="tx1"/>
              </a:solidFill>
            </a:endParaRPr>
          </a:p>
          <a:p>
            <a:pPr marL="342900" indent="-342900" algn="l">
              <a:buFont typeface="Arial" panose="020B0604020202020204" pitchFamily="34" charset="0"/>
              <a:buChar char="•"/>
            </a:pPr>
            <a:endParaRPr lang="en-US" altLang="en-US" sz="2400">
              <a:solidFill>
                <a:schemeClr val="tx1"/>
              </a:solidFill>
              <a:sym typeface="+mn-ea"/>
            </a:endParaRPr>
          </a:p>
        </p:txBody>
      </p:sp>
      <p:sp>
        <p:nvSpPr>
          <p:cNvPr id="4" name="文本框 3"/>
          <p:cNvSpPr txBox="1"/>
          <p:nvPr/>
        </p:nvSpPr>
        <p:spPr>
          <a:xfrm>
            <a:off x="352425" y="2060575"/>
            <a:ext cx="6824980" cy="3415030"/>
          </a:xfrm>
          <a:prstGeom prst="rect">
            <a:avLst/>
          </a:prstGeom>
          <a:noFill/>
        </p:spPr>
        <p:txBody>
          <a:bodyPr wrap="square" rtlCol="0" anchor="t">
            <a:spAutoFit/>
          </a:bodyPr>
          <a:p>
            <a:r>
              <a:rPr lang="en-US" altLang="zh-CN" sz="2400">
                <a:solidFill>
                  <a:srgbClr val="C00000"/>
                </a:solidFill>
                <a:sym typeface="+mn-ea"/>
              </a:rPr>
              <a:t>2. </a:t>
            </a:r>
            <a:r>
              <a:rPr lang="zh-CN" altLang="en-US" sz="2400">
                <a:solidFill>
                  <a:srgbClr val="C00000"/>
                </a:solidFill>
                <a:sym typeface="+mn-ea"/>
              </a:rPr>
              <a:t>如果你方便的话</a:t>
            </a:r>
            <a:r>
              <a:rPr lang="zh-CN" altLang="en-US" sz="2400">
                <a:sym typeface="+mn-ea"/>
              </a:rPr>
              <a:t>， 我们上午8：30在校门外集合。</a:t>
            </a:r>
            <a:endParaRPr lang="zh-CN" altLang="en-US" sz="2400"/>
          </a:p>
          <a:p>
            <a:pPr marL="342900" indent="-342900">
              <a:buFont typeface="Arial" panose="020B0604020202020204" pitchFamily="34" charset="0"/>
              <a:buChar char="•"/>
            </a:pPr>
            <a:r>
              <a:rPr lang="zh-CN" altLang="en-US" sz="2400"/>
              <a:t>If it's convenient for you</a:t>
            </a:r>
            <a:r>
              <a:rPr lang="en-US" altLang="zh-CN" sz="2400"/>
              <a:t>=</a:t>
            </a:r>
            <a:r>
              <a:rPr lang="en-US" altLang="zh-CN" sz="2400" b="1">
                <a:solidFill>
                  <a:srgbClr val="C00000"/>
                </a:solidFill>
              </a:rPr>
              <a:t>If convenient</a:t>
            </a:r>
            <a:r>
              <a:rPr lang="zh-CN" altLang="en-US" sz="2400"/>
              <a:t>, let's meet at 8：30</a:t>
            </a:r>
            <a:r>
              <a:rPr lang="en-US" altLang="zh-CN" sz="2400"/>
              <a:t>a.m.</a:t>
            </a:r>
            <a:r>
              <a:rPr lang="zh-CN" altLang="en-US" sz="2400"/>
              <a:t> outside the school gate.</a:t>
            </a:r>
            <a:endParaRPr lang="zh-CN" altLang="en-US" sz="2400"/>
          </a:p>
          <a:p>
            <a:endParaRPr lang="zh-CN" altLang="en-US" sz="2400"/>
          </a:p>
          <a:p>
            <a:r>
              <a:rPr lang="en-US" altLang="zh-CN" sz="2400"/>
              <a:t>3. </a:t>
            </a:r>
            <a:r>
              <a:rPr lang="zh-CN" altLang="en-US" sz="2400"/>
              <a:t>我想知道您</a:t>
            </a:r>
            <a:r>
              <a:rPr lang="zh-CN" altLang="en-US" sz="2400">
                <a:solidFill>
                  <a:srgbClr val="C00000"/>
                </a:solidFill>
              </a:rPr>
              <a:t>你是否方便告知</a:t>
            </a:r>
            <a:r>
              <a:rPr lang="zh-CN" altLang="en-US" sz="2400"/>
              <a:t>这项课程举办的时间和地点。</a:t>
            </a:r>
            <a:endParaRPr lang="zh-CN" altLang="en-US" sz="2400"/>
          </a:p>
          <a:p>
            <a:pPr marL="342900" indent="-342900">
              <a:buFont typeface="Arial" panose="020B0604020202020204" pitchFamily="34" charset="0"/>
              <a:buChar char="•"/>
            </a:pPr>
            <a:r>
              <a:rPr lang="zh-CN" altLang="en-US" sz="2400"/>
              <a:t>I wonder whether</a:t>
            </a:r>
            <a:r>
              <a:rPr lang="zh-CN" altLang="en-US" sz="2400" u="sng">
                <a:solidFill>
                  <a:srgbClr val="C00000"/>
                </a:solidFill>
              </a:rPr>
              <a:t> </a:t>
            </a:r>
            <a:r>
              <a:rPr lang="zh-CN" altLang="en-US" sz="2400" b="1" u="sng">
                <a:solidFill>
                  <a:srgbClr val="C00000"/>
                </a:solidFill>
              </a:rPr>
              <a:t>it is convenient for you to inform m</a:t>
            </a:r>
            <a:r>
              <a:rPr lang="zh-CN" altLang="en-US" sz="2400" b="1">
                <a:solidFill>
                  <a:srgbClr val="C00000"/>
                </a:solidFill>
              </a:rPr>
              <a:t>e</a:t>
            </a:r>
            <a:r>
              <a:rPr lang="zh-CN" altLang="en-US" sz="2400"/>
              <a:t> when and where the course will be given. </a:t>
            </a:r>
            <a:endParaRPr lang="zh-CN" altLang="en-US" sz="2400"/>
          </a:p>
        </p:txBody>
      </p:sp>
      <p:sp>
        <p:nvSpPr>
          <p:cNvPr id="8" name="文本框 7"/>
          <p:cNvSpPr txBox="1"/>
          <p:nvPr/>
        </p:nvSpPr>
        <p:spPr>
          <a:xfrm>
            <a:off x="431165" y="5732780"/>
            <a:ext cx="11046460" cy="768350"/>
          </a:xfrm>
          <a:prstGeom prst="rect">
            <a:avLst/>
          </a:prstGeom>
          <a:noFill/>
        </p:spPr>
        <p:txBody>
          <a:bodyPr wrap="square" rtlCol="0" anchor="t">
            <a:spAutoFit/>
          </a:bodyPr>
          <a:p>
            <a:r>
              <a:rPr lang="zh-CN" altLang="en-US" sz="2400">
                <a:solidFill>
                  <a:srgbClr val="C00000"/>
                </a:solidFill>
                <a:sym typeface="+mn-ea"/>
              </a:rPr>
              <a:t>★用法点睛：</a:t>
            </a:r>
            <a:r>
              <a:rPr lang="zh-CN" altLang="en-US" sz="2000" i="1">
                <a:sym typeface="+mn-ea"/>
              </a:rPr>
              <a:t>convenient作表语时，不能以“人”为主语，且在“It is convenient for sb to do sth”结构中介词for不能用介词of代替。</a:t>
            </a:r>
            <a:endParaRPr lang="zh-CN" altLang="en-US" sz="2000" i="1">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linds(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cash	/kæʃ/	n.现金;金钱</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4982210" y="1700530"/>
            <a:ext cx="6673850" cy="3861435"/>
          </a:xfrm>
          <a:prstGeom prst="rect">
            <a:avLst/>
          </a:prstGeom>
        </p:spPr>
      </p:pic>
      <p:sp>
        <p:nvSpPr>
          <p:cNvPr id="4" name="文本框 3"/>
          <p:cNvSpPr txBox="1"/>
          <p:nvPr/>
        </p:nvSpPr>
        <p:spPr>
          <a:xfrm>
            <a:off x="8689975" y="1412875"/>
            <a:ext cx="2765425" cy="368300"/>
          </a:xfrm>
          <a:prstGeom prst="rect">
            <a:avLst/>
          </a:prstGeom>
          <a:noFill/>
        </p:spPr>
        <p:txBody>
          <a:bodyPr wrap="square" rtlCol="0" anchor="t">
            <a:spAutoFit/>
          </a:bodyPr>
          <a:p>
            <a:pPr algn="ct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Pay in cash 用现金支付</a:t>
            </a:r>
            <a:endPar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8401685" y="930275"/>
            <a:ext cx="3438525" cy="368300"/>
          </a:xfrm>
          <a:prstGeom prst="rect">
            <a:avLst/>
          </a:prstGeom>
          <a:noFill/>
        </p:spPr>
        <p:txBody>
          <a:bodyPr wrap="square" rtlCol="0" anchor="t">
            <a:spAutoFit/>
          </a:bodyPr>
          <a:p>
            <a:pPr algn="ctr">
              <a:buClrTx/>
              <a:buSzTx/>
              <a:buNone/>
            </a:pP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Pay in check用支票付款</a:t>
            </a:r>
            <a:endPar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5521325" y="1052830"/>
            <a:ext cx="2392680" cy="645160"/>
          </a:xfrm>
          <a:prstGeom prst="rect">
            <a:avLst/>
          </a:prstGeom>
          <a:noFill/>
        </p:spPr>
        <p:txBody>
          <a:bodyPr wrap="square" rtlCol="0" anchor="t">
            <a:spAutoFit/>
          </a:bodyPr>
          <a:p>
            <a:pPr algn="ctr">
              <a:buClrTx/>
              <a:buSzTx/>
              <a:buNone/>
            </a:pP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Pay by credit card </a:t>
            </a:r>
            <a:endPar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lgn="ctr">
              <a:buClrTx/>
              <a:buSzTx/>
              <a:buNone/>
            </a:pP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用信用卡付款</a:t>
            </a:r>
            <a:endPar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9309100" y="5561965"/>
            <a:ext cx="2641600" cy="645160"/>
          </a:xfrm>
          <a:prstGeom prst="rect">
            <a:avLst/>
          </a:prstGeom>
          <a:noFill/>
        </p:spPr>
        <p:txBody>
          <a:bodyPr wrap="square" rtlCol="0" anchor="t">
            <a:spAutoFit/>
          </a:bodyPr>
          <a:p>
            <a:pPr algn="ctr">
              <a:buClrTx/>
              <a:buSzTx/>
              <a:buNone/>
            </a:pPr>
            <a:r>
              <a:rPr lang="zh-CN" altLang="en-US">
                <a:solidFill>
                  <a:srgbClr val="C00000"/>
                </a:solidFill>
              </a:rPr>
              <a:t> </a:t>
            </a: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scan the QR Code</a:t>
            </a:r>
            <a:endPar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lgn="ctr">
              <a:buClrTx/>
              <a:buSzTx/>
              <a:buNone/>
            </a:pP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扫描二维码付款</a:t>
            </a:r>
            <a:endPar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5377180" y="5516880"/>
            <a:ext cx="3569970" cy="645160"/>
          </a:xfrm>
          <a:prstGeom prst="rect">
            <a:avLst/>
          </a:prstGeom>
          <a:noFill/>
        </p:spPr>
        <p:txBody>
          <a:bodyPr wrap="square" rtlCol="0" anchor="t">
            <a:spAutoFit/>
          </a:bodyPr>
          <a:p>
            <a:pPr algn="ctr">
              <a:buClrTx/>
              <a:buSzTx/>
              <a:buNone/>
            </a:pP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pay with Alipay/Wechat</a:t>
            </a:r>
            <a:endPar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lgn="ctr">
              <a:buClrTx/>
              <a:buSzTx/>
              <a:buNone/>
            </a:pP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支付宝/微信付款</a:t>
            </a:r>
            <a:endPar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图片 11"/>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1" name="文本框 10"/>
          <p:cNvSpPr txBox="1"/>
          <p:nvPr/>
        </p:nvSpPr>
        <p:spPr>
          <a:xfrm>
            <a:off x="193040" y="1268730"/>
            <a:ext cx="4609465" cy="2787015"/>
          </a:xfrm>
          <a:prstGeom prst="rect">
            <a:avLst/>
          </a:prstGeom>
          <a:noFill/>
        </p:spPr>
        <p:txBody>
          <a:bodyPr wrap="square" rtlCol="0" anchor="t">
            <a:spAutoFit/>
          </a:bodyPr>
          <a:p>
            <a:r>
              <a:rPr lang="zh-CN" altLang="en-US" sz="2400">
                <a:sym typeface="+mn-ea"/>
              </a:rPr>
              <a:t>我的珊瑚粉色皮包是方形的，里面是我的信用卡和一些现金。</a:t>
            </a:r>
            <a:r>
              <a:rPr lang="zh-CN" altLang="en-US" sz="2400" baseline="-25000">
                <a:solidFill>
                  <a:schemeClr val="accent3">
                    <a:lumMod val="50000"/>
                  </a:schemeClr>
                </a:solidFill>
                <a:sym typeface="+mn-ea"/>
              </a:rPr>
              <a:t>2018年11月浙江高考应用文“钱包丢失的求助信”</a:t>
            </a:r>
            <a:endParaRPr lang="zh-CN" altLang="en-US" sz="2400" baseline="-25000">
              <a:solidFill>
                <a:schemeClr val="accent3">
                  <a:lumMod val="50000"/>
                </a:schemeClr>
              </a:solidFill>
              <a:sym typeface="+mn-ea"/>
            </a:endParaRPr>
          </a:p>
          <a:p>
            <a:endParaRPr lang="zh-CN" altLang="en-US" sz="2400" baseline="-25000">
              <a:solidFill>
                <a:schemeClr val="accent3">
                  <a:lumMod val="50000"/>
                </a:schemeClr>
              </a:solidFill>
              <a:sym typeface="+mn-ea"/>
            </a:endParaRPr>
          </a:p>
          <a:p>
            <a:pPr marL="342900" indent="-342900">
              <a:buFont typeface="Arial" panose="020B0604020202020204" pitchFamily="34" charset="0"/>
              <a:buChar char="•"/>
            </a:pPr>
            <a:r>
              <a:rPr lang="zh-CN" altLang="en-US" sz="2400"/>
              <a:t>My coral-pink leather purse is of square shape, inside which is my credit card together </a:t>
            </a:r>
            <a:r>
              <a:rPr lang="zh-CN" altLang="en-US" sz="2400" b="1" u="sng">
                <a:solidFill>
                  <a:schemeClr val="accent3">
                    <a:lumMod val="50000"/>
                  </a:schemeClr>
                </a:solidFill>
              </a:rPr>
              <a:t>with some cash</a:t>
            </a:r>
            <a:r>
              <a:rPr lang="zh-CN" altLang="en-US" sz="2400" u="sng">
                <a:solidFill>
                  <a:schemeClr val="accent3">
                    <a:lumMod val="50000"/>
                  </a:schemeClr>
                </a:solidFill>
              </a:rPr>
              <a:t>. </a:t>
            </a:r>
            <a:endParaRPr lang="zh-CN" altLang="en-US" sz="2400" u="sng">
              <a:solidFill>
                <a:schemeClr val="accent3">
                  <a:lumMod val="5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blinds(horizontal)">
                                      <p:cBhvr>
                                        <p:cTn id="3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7" grpId="1"/>
      <p:bldP spid="8" grpId="0"/>
      <p:bldP spid="8" grpId="1"/>
      <p:bldP spid="10" grpId="0"/>
      <p:bldP spid="10" grpId="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1159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update	/ˌʌpˈdeɪt/	vt.更新 n.更新;最新消息</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04" name="图片 103"/>
          <p:cNvPicPr/>
          <p:nvPr>
            <p:custDataLst>
              <p:tags r:id="rId4"/>
            </p:custDataLst>
          </p:nvPr>
        </p:nvPicPr>
        <p:blipFill>
          <a:blip r:embed="rId5"/>
          <a:stretch>
            <a:fillRect/>
          </a:stretch>
        </p:blipFill>
        <p:spPr>
          <a:xfrm>
            <a:off x="8515350" y="3674745"/>
            <a:ext cx="3673475" cy="2490470"/>
          </a:xfrm>
          <a:prstGeom prst="rect">
            <a:avLst/>
          </a:prstGeom>
          <a:noFill/>
          <a:ln w="9525">
            <a:noFill/>
          </a:ln>
        </p:spPr>
      </p:pic>
      <p:sp>
        <p:nvSpPr>
          <p:cNvPr id="3" name="文本框 2"/>
          <p:cNvSpPr txBox="1"/>
          <p:nvPr>
            <p:custDataLst>
              <p:tags r:id="rId6"/>
            </p:custDataLst>
          </p:nvPr>
        </p:nvSpPr>
        <p:spPr>
          <a:xfrm>
            <a:off x="8197215" y="5949315"/>
            <a:ext cx="3818890"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database /ˈdeɪtəbeɪs/</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a:p>
            <a:r>
              <a:rPr lang="en-US" altLang="zh-CN" sz="2400" b="1">
                <a:solidFill>
                  <a:schemeClr val="bg2">
                    <a:lumMod val="10000"/>
                  </a:schemeClr>
                </a:solidFill>
                <a:latin typeface="微软雅黑" panose="020B0503020204020204" pitchFamily="34" charset="-122"/>
                <a:ea typeface="微软雅黑" panose="020B0503020204020204" pitchFamily="34" charset="-122"/>
              </a:rPr>
              <a:t>n.数据库;资料库</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103" name="图片 102"/>
          <p:cNvPicPr/>
          <p:nvPr/>
        </p:nvPicPr>
        <p:blipFill>
          <a:blip r:embed="rId7"/>
          <a:srcRect b="7123"/>
          <a:stretch>
            <a:fillRect/>
          </a:stretch>
        </p:blipFill>
        <p:spPr>
          <a:xfrm>
            <a:off x="8284845" y="908685"/>
            <a:ext cx="3705860" cy="2289810"/>
          </a:xfrm>
          <a:prstGeom prst="rect">
            <a:avLst/>
          </a:prstGeom>
          <a:noFill/>
          <a:ln w="9525">
            <a:noFill/>
          </a:ln>
        </p:spPr>
      </p:pic>
      <p:sp>
        <p:nvSpPr>
          <p:cNvPr id="8" name="文本框 7"/>
          <p:cNvSpPr txBox="1"/>
          <p:nvPr/>
        </p:nvSpPr>
        <p:spPr>
          <a:xfrm>
            <a:off x="336550" y="980440"/>
            <a:ext cx="7840980" cy="4892675"/>
          </a:xfrm>
          <a:prstGeom prst="rect">
            <a:avLst/>
          </a:prstGeom>
          <a:noFill/>
        </p:spPr>
        <p:txBody>
          <a:bodyPr wrap="square" rtlCol="0" anchor="t">
            <a:spAutoFit/>
          </a:bodyPr>
          <a:p>
            <a:r>
              <a:rPr lang="zh-CN" altLang="en-US"/>
              <a:t> </a:t>
            </a:r>
            <a:r>
              <a:rPr lang="en-US" altLang="zh-CN"/>
              <a:t>1. </a:t>
            </a:r>
            <a:r>
              <a:rPr lang="zh-CN" altLang="en-US" sz="2400">
                <a:sym typeface="+mn-ea"/>
              </a:rPr>
              <a:t>图书馆不久将</a:t>
            </a:r>
            <a:r>
              <a:rPr lang="zh-CN" altLang="en-US" sz="2400">
                <a:solidFill>
                  <a:schemeClr val="accent2">
                    <a:lumMod val="50000"/>
                  </a:schemeClr>
                </a:solidFill>
                <a:sym typeface="+mn-ea"/>
              </a:rPr>
              <a:t>对互联网系统进行更新</a:t>
            </a:r>
            <a:r>
              <a:rPr lang="zh-CN" altLang="en-US" sz="2400">
                <a:sym typeface="+mn-ea"/>
              </a:rPr>
              <a:t>。我想通知大家，在5月1日至10日期间，阅览室将被关闭，阅读系统将暂时停止。</a:t>
            </a:r>
            <a:endParaRPr lang="zh-CN" altLang="en-US" sz="2400"/>
          </a:p>
          <a:p>
            <a:pPr marL="342900" indent="-342900">
              <a:buFont typeface="Arial" panose="020B0604020202020204" pitchFamily="34" charset="0"/>
              <a:buChar char="•"/>
            </a:pPr>
            <a:r>
              <a:rPr lang="zh-CN" altLang="en-US" sz="2400"/>
              <a:t>The library will soon be carrying out </a:t>
            </a:r>
            <a:r>
              <a:rPr lang="zh-CN" altLang="en-US" sz="2400" b="1" u="sng">
                <a:solidFill>
                  <a:schemeClr val="accent2">
                    <a:lumMod val="50000"/>
                  </a:schemeClr>
                </a:solidFill>
              </a:rPr>
              <a:t>an update/upgrade of the Internet system</a:t>
            </a:r>
            <a:r>
              <a:rPr lang="zh-CN" altLang="en-US" sz="2400"/>
              <a:t>. I would like everybody to be informed that during the dates of 1st to 10th May, the reading room will be closed with the reading system temporarily stopped. </a:t>
            </a:r>
            <a:endParaRPr lang="zh-CN" altLang="en-US" sz="2400"/>
          </a:p>
          <a:p>
            <a:endParaRPr lang="zh-CN" altLang="en-US" sz="2400"/>
          </a:p>
          <a:p>
            <a:r>
              <a:rPr lang="en-US" altLang="zh-CN" sz="2400">
                <a:sym typeface="+mn-ea"/>
              </a:rPr>
              <a:t>2. </a:t>
            </a:r>
            <a:r>
              <a:rPr lang="zh-CN" altLang="en-US" sz="2400">
                <a:sym typeface="+mn-ea"/>
              </a:rPr>
              <a:t>每个人都认为有必要</a:t>
            </a:r>
            <a:r>
              <a:rPr lang="zh-CN" altLang="en-US" sz="2400">
                <a:solidFill>
                  <a:schemeClr val="accent2">
                    <a:lumMod val="50000"/>
                  </a:schemeClr>
                </a:solidFill>
                <a:sym typeface="+mn-ea"/>
              </a:rPr>
              <a:t>更新自己的知识</a:t>
            </a:r>
            <a:r>
              <a:rPr lang="zh-CN" altLang="en-US" sz="2400">
                <a:sym typeface="+mn-ea"/>
              </a:rPr>
              <a:t>以保持专业能力，否则将被社会抛在后面。</a:t>
            </a:r>
            <a:endParaRPr lang="zh-CN" altLang="en-US" sz="2400"/>
          </a:p>
          <a:p>
            <a:pPr marL="342900" indent="-342900">
              <a:buFont typeface="Arial" panose="020B0604020202020204" pitchFamily="34" charset="0"/>
              <a:buChar char="•"/>
            </a:pPr>
            <a:r>
              <a:rPr lang="zh-CN" altLang="en-US" sz="2400"/>
              <a:t>Everyone finds it necessary to </a:t>
            </a:r>
            <a:r>
              <a:rPr lang="zh-CN" altLang="en-US" sz="2400" b="1" u="sng">
                <a:solidFill>
                  <a:schemeClr val="accent2">
                    <a:lumMod val="50000"/>
                  </a:schemeClr>
                </a:solidFill>
              </a:rPr>
              <a:t>update his knowledge</a:t>
            </a:r>
            <a:r>
              <a:rPr lang="en-US" altLang="zh-CN" sz="2400"/>
              <a:t> to maintain their professional competence</a:t>
            </a:r>
            <a:r>
              <a:rPr lang="zh-CN" altLang="en-US" sz="2400"/>
              <a:t>, otherwise he will be left behind the society. </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blinds(horizontal)">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166"/>
</p:tagLst>
</file>

<file path=ppt/tags/tag10.xml><?xml version="1.0" encoding="utf-8"?>
<p:tagLst xmlns:p="http://schemas.openxmlformats.org/presentationml/2006/main">
  <p:tag name="AS_UNIQUEID" val="176"/>
</p:tagLst>
</file>

<file path=ppt/tags/tag100.xml><?xml version="1.0" encoding="utf-8"?>
<p:tagLst xmlns:p="http://schemas.openxmlformats.org/presentationml/2006/main">
  <p:tag name="AS_UNIQUEID" val="283"/>
</p:tagLst>
</file>

<file path=ppt/tags/tag101.xml><?xml version="1.0" encoding="utf-8"?>
<p:tagLst xmlns:p="http://schemas.openxmlformats.org/presentationml/2006/main">
  <p:tag name="AS_UNIQUEID" val="285"/>
</p:tagLst>
</file>

<file path=ppt/tags/tag102.xml><?xml version="1.0" encoding="utf-8"?>
<p:tagLst xmlns:p="http://schemas.openxmlformats.org/presentationml/2006/main">
  <p:tag name="AS_UNIQUEID" val="286"/>
</p:tagLst>
</file>

<file path=ppt/tags/tag103.xml><?xml version="1.0" encoding="utf-8"?>
<p:tagLst xmlns:p="http://schemas.openxmlformats.org/presentationml/2006/main">
  <p:tag name="AS_UNIQUEID" val="287"/>
</p:tagLst>
</file>

<file path=ppt/tags/tag104.xml><?xml version="1.0" encoding="utf-8"?>
<p:tagLst xmlns:p="http://schemas.openxmlformats.org/presentationml/2006/main">
  <p:tag name="AS_UNIQUEID" val="288"/>
</p:tagLst>
</file>

<file path=ppt/tags/tag105.xml><?xml version="1.0" encoding="utf-8"?>
<p:tagLst xmlns:p="http://schemas.openxmlformats.org/presentationml/2006/main">
  <p:tag name="AS_UNIQUEID" val="289"/>
</p:tagLst>
</file>

<file path=ppt/tags/tag106.xml><?xml version="1.0" encoding="utf-8"?>
<p:tagLst xmlns:p="http://schemas.openxmlformats.org/presentationml/2006/main">
  <p:tag name="AS_UNIQUEID" val="290"/>
</p:tagLst>
</file>

<file path=ppt/tags/tag107.xml><?xml version="1.0" encoding="utf-8"?>
<p:tagLst xmlns:p="http://schemas.openxmlformats.org/presentationml/2006/main">
  <p:tag name="AS_UNIQUEID" val="292"/>
</p:tagLst>
</file>

<file path=ppt/tags/tag108.xml><?xml version="1.0" encoding="utf-8"?>
<p:tagLst xmlns:p="http://schemas.openxmlformats.org/presentationml/2006/main">
  <p:tag name="AS_UNIQUEID" val="293"/>
</p:tagLst>
</file>

<file path=ppt/tags/tag109.xml><?xml version="1.0" encoding="utf-8"?>
<p:tagLst xmlns:p="http://schemas.openxmlformats.org/presentationml/2006/main">
  <p:tag name="AS_UNIQUEID" val="294"/>
</p:tagLst>
</file>

<file path=ppt/tags/tag11.xml><?xml version="1.0" encoding="utf-8"?>
<p:tagLst xmlns:p="http://schemas.openxmlformats.org/presentationml/2006/main">
  <p:tag name="AS_UNIQUEID" val="178"/>
</p:tagLst>
</file>

<file path=ppt/tags/tag110.xml><?xml version="1.0" encoding="utf-8"?>
<p:tagLst xmlns:p="http://schemas.openxmlformats.org/presentationml/2006/main">
  <p:tag name="AS_UNIQUEID" val="295"/>
</p:tagLst>
</file>

<file path=ppt/tags/tag111.xml><?xml version="1.0" encoding="utf-8"?>
<p:tagLst xmlns:p="http://schemas.openxmlformats.org/presentationml/2006/main">
  <p:tag name="AS_UNIQUEID" val="296"/>
</p:tagLst>
</file>

<file path=ppt/tags/tag112.xml><?xml version="1.0" encoding="utf-8"?>
<p:tagLst xmlns:p="http://schemas.openxmlformats.org/presentationml/2006/main">
  <p:tag name="AS_UNIQUEID" val="298"/>
</p:tagLst>
</file>

<file path=ppt/tags/tag113.xml><?xml version="1.0" encoding="utf-8"?>
<p:tagLst xmlns:p="http://schemas.openxmlformats.org/presentationml/2006/main">
  <p:tag name="AS_UNIQUEID" val="300"/>
</p:tagLst>
</file>

<file path=ppt/tags/tag114.xml><?xml version="1.0" encoding="utf-8"?>
<p:tagLst xmlns:p="http://schemas.openxmlformats.org/presentationml/2006/main">
  <p:tag name="AS_UNIQUEID" val="301"/>
</p:tagLst>
</file>

<file path=ppt/tags/tag115.xml><?xml version="1.0" encoding="utf-8"?>
<p:tagLst xmlns:p="http://schemas.openxmlformats.org/presentationml/2006/main">
  <p:tag name="AS_UNIQUEID" val="302"/>
</p:tagLst>
</file>

<file path=ppt/tags/tag116.xml><?xml version="1.0" encoding="utf-8"?>
<p:tagLst xmlns:p="http://schemas.openxmlformats.org/presentationml/2006/main">
  <p:tag name="AS_UNIQUEID" val="303"/>
</p:tagLst>
</file>

<file path=ppt/tags/tag117.xml><?xml version="1.0" encoding="utf-8"?>
<p:tagLst xmlns:p="http://schemas.openxmlformats.org/presentationml/2006/main">
  <p:tag name="AS_UNIQUEID" val="304"/>
</p:tagLst>
</file>

<file path=ppt/tags/tag118.xml><?xml version="1.0" encoding="utf-8"?>
<p:tagLst xmlns:p="http://schemas.openxmlformats.org/presentationml/2006/main">
  <p:tag name="AS_UNIQUEID" val="306"/>
</p:tagLst>
</file>

<file path=ppt/tags/tag119.xml><?xml version="1.0" encoding="utf-8"?>
<p:tagLst xmlns:p="http://schemas.openxmlformats.org/presentationml/2006/main">
  <p:tag name="AS_UNIQUEID" val="307"/>
</p:tagLst>
</file>

<file path=ppt/tags/tag12.xml><?xml version="1.0" encoding="utf-8"?>
<p:tagLst xmlns:p="http://schemas.openxmlformats.org/presentationml/2006/main">
  <p:tag name="AS_UNIQUEID" val="179"/>
</p:tagLst>
</file>

<file path=ppt/tags/tag120.xml><?xml version="1.0" encoding="utf-8"?>
<p:tagLst xmlns:p="http://schemas.openxmlformats.org/presentationml/2006/main">
  <p:tag name="AS_UNIQUEID" val="308"/>
</p:tagLst>
</file>

<file path=ppt/tags/tag121.xml><?xml version="1.0" encoding="utf-8"?>
<p:tagLst xmlns:p="http://schemas.openxmlformats.org/presentationml/2006/main">
  <p:tag name="AS_UNIQUEID" val="309"/>
</p:tagLst>
</file>

<file path=ppt/tags/tag122.xml><?xml version="1.0" encoding="utf-8"?>
<p:tagLst xmlns:p="http://schemas.openxmlformats.org/presentationml/2006/main">
  <p:tag name="AS_UNIQUEID" val="310"/>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AS_UNIQUEID" val="37"/>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AS_UNIQUEID" val="809"/>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AS_UNIQUEID" val="809"/>
</p:tagLst>
</file>

<file path=ppt/tags/tag129.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3170*1947*549*549"/>
</p:tagLst>
</file>

<file path=ppt/tags/tag13.xml><?xml version="1.0" encoding="utf-8"?>
<p:tagLst xmlns:p="http://schemas.openxmlformats.org/presentationml/2006/main">
  <p:tag name="AS_UNIQUEID" val="180"/>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AS_UNIQUEID" val="809"/>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AS_UNIQUEID" val="809"/>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AS_UNIQUEID" val="809"/>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AS_UNIQUEID" val="809"/>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AS_UNIQUEID" val="809"/>
</p:tagLst>
</file>

<file path=ppt/tags/tag14.xml><?xml version="1.0" encoding="utf-8"?>
<p:tagLst xmlns:p="http://schemas.openxmlformats.org/presentationml/2006/main">
  <p:tag name="AS_UNIQUEID" val="181"/>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AS_UNIQUEID" val="809"/>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AS_UNIQUEID" val="809"/>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AS_UNIQUEID" val="809"/>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AS_UNIQUEID" val="809"/>
</p:tagLst>
</file>

<file path=ppt/tags/tag15.xml><?xml version="1.0" encoding="utf-8"?>
<p:tagLst xmlns:p="http://schemas.openxmlformats.org/presentationml/2006/main">
  <p:tag name="AS_UNIQUEID" val="182"/>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AS_UNIQUEID" val="809"/>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AS_UNIQUEID" val="809"/>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AS_UNIQUEID" val="809"/>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AS_UNIQUEID" val="809"/>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AS_UNIQUEID" val="809"/>
</p:tagLst>
</file>

<file path=ppt/tags/tag16.xml><?xml version="1.0" encoding="utf-8"?>
<p:tagLst xmlns:p="http://schemas.openxmlformats.org/presentationml/2006/main">
  <p:tag name="AS_UNIQUEID" val="184"/>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AS_UNIQUEID" val="809"/>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AS_UNIQUEID" val="809"/>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AS_UNIQUEID" val="185"/>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AS_UNIQUEID" val="809"/>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AS_UNIQUEID" val="809"/>
</p:tagLst>
</file>

<file path=ppt/tags/tag18.xml><?xml version="1.0" encoding="utf-8"?>
<p:tagLst xmlns:p="http://schemas.openxmlformats.org/presentationml/2006/main">
  <p:tag name="AS_UNIQUEID" val="186"/>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5921*2179*549*549"/>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AS_UNIQUEID" val="809"/>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AS_UNIQUEID" val="187"/>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AS_UNIQUEID" val="809"/>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AS_UNIQUEID" val="167"/>
</p:tagLst>
</file>

<file path=ppt/tags/tag20.xml><?xml version="1.0" encoding="utf-8"?>
<p:tagLst xmlns:p="http://schemas.openxmlformats.org/presentationml/2006/main">
  <p:tag name="AS_UNIQUEID" val="188"/>
</p:tagLst>
</file>

<file path=ppt/tags/tag200.xml><?xml version="1.0" encoding="utf-8"?>
<p:tagLst xmlns:p="http://schemas.openxmlformats.org/presentationml/2006/main">
  <p:tag name="AS_UNIQUEID" val="809"/>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AS_UNIQUEID" val="809"/>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AS_UNIQUEID" val="809"/>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AS_UNIQUEID" val="809"/>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AS_UNIQUEID" val="809"/>
</p:tagLst>
</file>

<file path=ppt/tags/tag21.xml><?xml version="1.0" encoding="utf-8"?>
<p:tagLst xmlns:p="http://schemas.openxmlformats.org/presentationml/2006/main">
  <p:tag name="AS_UNIQUEID" val="189"/>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AS_UNIQUEID" val="191"/>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AS_UNIQUEID" val="192"/>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AS_UNIQUEID" val="809"/>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AS_UNIQUEID" val="809"/>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AS_UNIQUEID" val="193"/>
</p:tagLst>
</file>

<file path=ppt/tags/tag240.xml><?xml version="1.0" encoding="utf-8"?>
<p:tagLst xmlns:p="http://schemas.openxmlformats.org/presentationml/2006/main">
  <p:tag name="AS_UNIQUEID" val="809"/>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AS_UNIQUEID" val="809"/>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AS_UNIQUEID" val="809"/>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AS_UNIQUEID" val="809"/>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AS_UNIQUEID" val="809"/>
</p:tagLst>
</file>

<file path=ppt/tags/tag25.xml><?xml version="1.0" encoding="utf-8"?>
<p:tagLst xmlns:p="http://schemas.openxmlformats.org/presentationml/2006/main">
  <p:tag name="AS_UNIQUEID" val="194"/>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AS_UNIQUEID" val="809"/>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AS_UNIQUEID" val="809"/>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AS_UNIQUEID" val="809"/>
</p:tagLst>
</file>

<file path=ppt/tags/tag26.xml><?xml version="1.0" encoding="utf-8"?>
<p:tagLst xmlns:p="http://schemas.openxmlformats.org/presentationml/2006/main">
  <p:tag name="AS_UNIQUEID" val="195"/>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AS_UNIQUEID" val="809"/>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AS_UNIQUEID" val="809"/>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AS_UNIQUEID" val="809"/>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AS_UNIQUEID" val="809"/>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AS_UNIQUEID" val="809"/>
</p:tagLst>
</file>

<file path=ppt/tags/tag27.xml><?xml version="1.0" encoding="utf-8"?>
<p:tagLst xmlns:p="http://schemas.openxmlformats.org/presentationml/2006/main">
  <p:tag name="AS_UNIQUEID" val="196"/>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AS_UNIQUEID" val="809"/>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FULL_TEXT_BEAUTIFY_COPY_ID" val="187396"/>
  <p:tag name="KSO_WM_BEAUTIFY_FLAG" val=""/>
</p:tagLst>
</file>

<file path=ppt/tags/tag28.xml><?xml version="1.0" encoding="utf-8"?>
<p:tagLst xmlns:p="http://schemas.openxmlformats.org/presentationml/2006/main">
  <p:tag name="AS_UNIQUEID" val="197"/>
</p:tagLst>
</file>

<file path=ppt/tags/tag280.xml><?xml version="1.0" encoding="utf-8"?>
<p:tagLst xmlns:p="http://schemas.openxmlformats.org/presentationml/2006/main">
  <p:tag name="AS_UNIQUEID" val="387"/>
</p:tagLst>
</file>

<file path=ppt/tags/tag281.xml><?xml version="1.0" encoding="utf-8"?>
<p:tagLst xmlns:p="http://schemas.openxmlformats.org/presentationml/2006/main">
  <p:tag name="AS_UNIQUEID" val="388"/>
</p:tagLst>
</file>

<file path=ppt/tags/tag282.xml><?xml version="1.0" encoding="utf-8"?>
<p:tagLst xmlns:p="http://schemas.openxmlformats.org/presentationml/2006/main">
  <p:tag name="AS_UNIQUEID" val="389"/>
</p:tagLst>
</file>

<file path=ppt/tags/tag283.xml><?xml version="1.0" encoding="utf-8"?>
<p:tagLst xmlns:p="http://schemas.openxmlformats.org/presentationml/2006/main">
  <p:tag name="AS_UNIQUEID" val="390"/>
</p:tagLst>
</file>

<file path=ppt/tags/tag284.xml><?xml version="1.0" encoding="utf-8"?>
<p:tagLst xmlns:p="http://schemas.openxmlformats.org/presentationml/2006/main">
  <p:tag name="AS_UNIQUEID" val="391"/>
</p:tagLst>
</file>

<file path=ppt/tags/tag285.xml><?xml version="1.0" encoding="utf-8"?>
<p:tagLst xmlns:p="http://schemas.openxmlformats.org/presentationml/2006/main">
  <p:tag name="AS_UNIQUEID" val="392"/>
</p:tagLst>
</file>

<file path=ppt/tags/tag29.xml><?xml version="1.0" encoding="utf-8"?>
<p:tagLst xmlns:p="http://schemas.openxmlformats.org/presentationml/2006/main">
  <p:tag name="AS_UNIQUEID" val="198"/>
</p:tagLst>
</file>

<file path=ppt/tags/tag3.xml><?xml version="1.0" encoding="utf-8"?>
<p:tagLst xmlns:p="http://schemas.openxmlformats.org/presentationml/2006/main">
  <p:tag name="AS_UNIQUEID" val="168"/>
</p:tagLst>
</file>

<file path=ppt/tags/tag30.xml><?xml version="1.0" encoding="utf-8"?>
<p:tagLst xmlns:p="http://schemas.openxmlformats.org/presentationml/2006/main">
  <p:tag name="AS_UNIQUEID" val="200"/>
</p:tagLst>
</file>

<file path=ppt/tags/tag31.xml><?xml version="1.0" encoding="utf-8"?>
<p:tagLst xmlns:p="http://schemas.openxmlformats.org/presentationml/2006/main">
  <p:tag name="AS_UNIQUEID" val="201"/>
</p:tagLst>
</file>

<file path=ppt/tags/tag32.xml><?xml version="1.0" encoding="utf-8"?>
<p:tagLst xmlns:p="http://schemas.openxmlformats.org/presentationml/2006/main">
  <p:tag name="AS_UNIQUEID" val="202"/>
</p:tagLst>
</file>

<file path=ppt/tags/tag33.xml><?xml version="1.0" encoding="utf-8"?>
<p:tagLst xmlns:p="http://schemas.openxmlformats.org/presentationml/2006/main">
  <p:tag name="AS_UNIQUEID" val="203"/>
</p:tagLst>
</file>

<file path=ppt/tags/tag34.xml><?xml version="1.0" encoding="utf-8"?>
<p:tagLst xmlns:p="http://schemas.openxmlformats.org/presentationml/2006/main">
  <p:tag name="AS_UNIQUEID" val="205"/>
</p:tagLst>
</file>

<file path=ppt/tags/tag35.xml><?xml version="1.0" encoding="utf-8"?>
<p:tagLst xmlns:p="http://schemas.openxmlformats.org/presentationml/2006/main">
  <p:tag name="AS_UNIQUEID" val="206"/>
</p:tagLst>
</file>

<file path=ppt/tags/tag36.xml><?xml version="1.0" encoding="utf-8"?>
<p:tagLst xmlns:p="http://schemas.openxmlformats.org/presentationml/2006/main">
  <p:tag name="AS_UNIQUEID" val="207"/>
</p:tagLst>
</file>

<file path=ppt/tags/tag37.xml><?xml version="1.0" encoding="utf-8"?>
<p:tagLst xmlns:p="http://schemas.openxmlformats.org/presentationml/2006/main">
  <p:tag name="AS_UNIQUEID" val="209"/>
</p:tagLst>
</file>

<file path=ppt/tags/tag38.xml><?xml version="1.0" encoding="utf-8"?>
<p:tagLst xmlns:p="http://schemas.openxmlformats.org/presentationml/2006/main">
  <p:tag name="AS_UNIQUEID" val="210"/>
</p:tagLst>
</file>

<file path=ppt/tags/tag39.xml><?xml version="1.0" encoding="utf-8"?>
<p:tagLst xmlns:p="http://schemas.openxmlformats.org/presentationml/2006/main">
  <p:tag name="AS_UNIQUEID" val="211"/>
</p:tagLst>
</file>

<file path=ppt/tags/tag4.xml><?xml version="1.0" encoding="utf-8"?>
<p:tagLst xmlns:p="http://schemas.openxmlformats.org/presentationml/2006/main">
  <p:tag name="AS_UNIQUEID" val="169"/>
</p:tagLst>
</file>

<file path=ppt/tags/tag40.xml><?xml version="1.0" encoding="utf-8"?>
<p:tagLst xmlns:p="http://schemas.openxmlformats.org/presentationml/2006/main">
  <p:tag name="AS_UNIQUEID" val="212"/>
</p:tagLst>
</file>

<file path=ppt/tags/tag41.xml><?xml version="1.0" encoding="utf-8"?>
<p:tagLst xmlns:p="http://schemas.openxmlformats.org/presentationml/2006/main">
  <p:tag name="AS_UNIQUEID" val="213"/>
</p:tagLst>
</file>

<file path=ppt/tags/tag42.xml><?xml version="1.0" encoding="utf-8"?>
<p:tagLst xmlns:p="http://schemas.openxmlformats.org/presentationml/2006/main">
  <p:tag name="AS_UNIQUEID" val="214"/>
</p:tagLst>
</file>

<file path=ppt/tags/tag43.xml><?xml version="1.0" encoding="utf-8"?>
<p:tagLst xmlns:p="http://schemas.openxmlformats.org/presentationml/2006/main">
  <p:tag name="AS_UNIQUEID" val="216"/>
</p:tagLst>
</file>

<file path=ppt/tags/tag44.xml><?xml version="1.0" encoding="utf-8"?>
<p:tagLst xmlns:p="http://schemas.openxmlformats.org/presentationml/2006/main">
  <p:tag name="AS_UNIQUEID" val="217"/>
</p:tagLst>
</file>

<file path=ppt/tags/tag45.xml><?xml version="1.0" encoding="utf-8"?>
<p:tagLst xmlns:p="http://schemas.openxmlformats.org/presentationml/2006/main">
  <p:tag name="AS_UNIQUEID" val="218"/>
</p:tagLst>
</file>

<file path=ppt/tags/tag46.xml><?xml version="1.0" encoding="utf-8"?>
<p:tagLst xmlns:p="http://schemas.openxmlformats.org/presentationml/2006/main">
  <p:tag name="AS_UNIQUEID" val="219"/>
</p:tagLst>
</file>

<file path=ppt/tags/tag47.xml><?xml version="1.0" encoding="utf-8"?>
<p:tagLst xmlns:p="http://schemas.openxmlformats.org/presentationml/2006/main">
  <p:tag name="AS_UNIQUEID" val="220"/>
</p:tagLst>
</file>

<file path=ppt/tags/tag48.xml><?xml version="1.0" encoding="utf-8"?>
<p:tagLst xmlns:p="http://schemas.openxmlformats.org/presentationml/2006/main">
  <p:tag name="AS_UNIQUEID" val="221"/>
</p:tagLst>
</file>

<file path=ppt/tags/tag49.xml><?xml version="1.0" encoding="utf-8"?>
<p:tagLst xmlns:p="http://schemas.openxmlformats.org/presentationml/2006/main">
  <p:tag name="AS_UNIQUEID" val="223"/>
</p:tagLst>
</file>

<file path=ppt/tags/tag5.xml><?xml version="1.0" encoding="utf-8"?>
<p:tagLst xmlns:p="http://schemas.openxmlformats.org/presentationml/2006/main">
  <p:tag name="AS_UNIQUEID" val="170"/>
</p:tagLst>
</file>

<file path=ppt/tags/tag50.xml><?xml version="1.0" encoding="utf-8"?>
<p:tagLst xmlns:p="http://schemas.openxmlformats.org/presentationml/2006/main">
  <p:tag name="AS_UNIQUEID" val="224"/>
</p:tagLst>
</file>

<file path=ppt/tags/tag51.xml><?xml version="1.0" encoding="utf-8"?>
<p:tagLst xmlns:p="http://schemas.openxmlformats.org/presentationml/2006/main">
  <p:tag name="AS_UNIQUEID" val="225"/>
</p:tagLst>
</file>

<file path=ppt/tags/tag52.xml><?xml version="1.0" encoding="utf-8"?>
<p:tagLst xmlns:p="http://schemas.openxmlformats.org/presentationml/2006/main">
  <p:tag name="AS_UNIQUEID" val="226"/>
</p:tagLst>
</file>

<file path=ppt/tags/tag53.xml><?xml version="1.0" encoding="utf-8"?>
<p:tagLst xmlns:p="http://schemas.openxmlformats.org/presentationml/2006/main">
  <p:tag name="AS_UNIQUEID" val="227"/>
</p:tagLst>
</file>

<file path=ppt/tags/tag54.xml><?xml version="1.0" encoding="utf-8"?>
<p:tagLst xmlns:p="http://schemas.openxmlformats.org/presentationml/2006/main">
  <p:tag name="AS_UNIQUEID" val="229"/>
</p:tagLst>
</file>

<file path=ppt/tags/tag55.xml><?xml version="1.0" encoding="utf-8"?>
<p:tagLst xmlns:p="http://schemas.openxmlformats.org/presentationml/2006/main">
  <p:tag name="AS_UNIQUEID" val="230"/>
</p:tagLst>
</file>

<file path=ppt/tags/tag56.xml><?xml version="1.0" encoding="utf-8"?>
<p:tagLst xmlns:p="http://schemas.openxmlformats.org/presentationml/2006/main">
  <p:tag name="AS_UNIQUEID" val="231"/>
</p:tagLst>
</file>

<file path=ppt/tags/tag57.xml><?xml version="1.0" encoding="utf-8"?>
<p:tagLst xmlns:p="http://schemas.openxmlformats.org/presentationml/2006/main">
  <p:tag name="AS_UNIQUEID" val="232"/>
</p:tagLst>
</file>

<file path=ppt/tags/tag58.xml><?xml version="1.0" encoding="utf-8"?>
<p:tagLst xmlns:p="http://schemas.openxmlformats.org/presentationml/2006/main">
  <p:tag name="AS_UNIQUEID" val="233"/>
</p:tagLst>
</file>

<file path=ppt/tags/tag59.xml><?xml version="1.0" encoding="utf-8"?>
<p:tagLst xmlns:p="http://schemas.openxmlformats.org/presentationml/2006/main">
  <p:tag name="AS_UNIQUEID" val="235"/>
</p:tagLst>
</file>

<file path=ppt/tags/tag6.xml><?xml version="1.0" encoding="utf-8"?>
<p:tagLst xmlns:p="http://schemas.openxmlformats.org/presentationml/2006/main">
  <p:tag name="AS_UNIQUEID" val="172"/>
</p:tagLst>
</file>

<file path=ppt/tags/tag60.xml><?xml version="1.0" encoding="utf-8"?>
<p:tagLst xmlns:p="http://schemas.openxmlformats.org/presentationml/2006/main">
  <p:tag name="AS_UNIQUEID" val="236"/>
</p:tagLst>
</file>

<file path=ppt/tags/tag61.xml><?xml version="1.0" encoding="utf-8"?>
<p:tagLst xmlns:p="http://schemas.openxmlformats.org/presentationml/2006/main">
  <p:tag name="AS_UNIQUEID" val="237"/>
</p:tagLst>
</file>

<file path=ppt/tags/tag62.xml><?xml version="1.0" encoding="utf-8"?>
<p:tagLst xmlns:p="http://schemas.openxmlformats.org/presentationml/2006/main">
  <p:tag name="AS_UNIQUEID" val="238"/>
</p:tagLst>
</file>

<file path=ppt/tags/tag63.xml><?xml version="1.0" encoding="utf-8"?>
<p:tagLst xmlns:p="http://schemas.openxmlformats.org/presentationml/2006/main">
  <p:tag name="AS_UNIQUEID" val="239"/>
</p:tagLst>
</file>

<file path=ppt/tags/tag64.xml><?xml version="1.0" encoding="utf-8"?>
<p:tagLst xmlns:p="http://schemas.openxmlformats.org/presentationml/2006/main">
  <p:tag name="AS_UNIQUEID" val="241"/>
</p:tagLst>
</file>

<file path=ppt/tags/tag65.xml><?xml version="1.0" encoding="utf-8"?>
<p:tagLst xmlns:p="http://schemas.openxmlformats.org/presentationml/2006/main">
  <p:tag name="AS_UNIQUEID" val="242"/>
</p:tagLst>
</file>

<file path=ppt/tags/tag66.xml><?xml version="1.0" encoding="utf-8"?>
<p:tagLst xmlns:p="http://schemas.openxmlformats.org/presentationml/2006/main">
  <p:tag name="AS_UNIQUEID" val="243"/>
</p:tagLst>
</file>

<file path=ppt/tags/tag67.xml><?xml version="1.0" encoding="utf-8"?>
<p:tagLst xmlns:p="http://schemas.openxmlformats.org/presentationml/2006/main">
  <p:tag name="AS_UNIQUEID" val="244"/>
</p:tagLst>
</file>

<file path=ppt/tags/tag68.xml><?xml version="1.0" encoding="utf-8"?>
<p:tagLst xmlns:p="http://schemas.openxmlformats.org/presentationml/2006/main">
  <p:tag name="AS_UNIQUEID" val="245"/>
</p:tagLst>
</file>

<file path=ppt/tags/tag69.xml><?xml version="1.0" encoding="utf-8"?>
<p:tagLst xmlns:p="http://schemas.openxmlformats.org/presentationml/2006/main">
  <p:tag name="AS_UNIQUEID" val="247"/>
</p:tagLst>
</file>

<file path=ppt/tags/tag7.xml><?xml version="1.0" encoding="utf-8"?>
<p:tagLst xmlns:p="http://schemas.openxmlformats.org/presentationml/2006/main">
  <p:tag name="AS_UNIQUEID" val="173"/>
</p:tagLst>
</file>

<file path=ppt/tags/tag70.xml><?xml version="1.0" encoding="utf-8"?>
<p:tagLst xmlns:p="http://schemas.openxmlformats.org/presentationml/2006/main">
  <p:tag name="AS_UNIQUEID" val="248"/>
</p:tagLst>
</file>

<file path=ppt/tags/tag71.xml><?xml version="1.0" encoding="utf-8"?>
<p:tagLst xmlns:p="http://schemas.openxmlformats.org/presentationml/2006/main">
  <p:tag name="AS_UNIQUEID" val="249"/>
</p:tagLst>
</file>

<file path=ppt/tags/tag72.xml><?xml version="1.0" encoding="utf-8"?>
<p:tagLst xmlns:p="http://schemas.openxmlformats.org/presentationml/2006/main">
  <p:tag name="AS_UNIQUEID" val="250"/>
</p:tagLst>
</file>

<file path=ppt/tags/tag73.xml><?xml version="1.0" encoding="utf-8"?>
<p:tagLst xmlns:p="http://schemas.openxmlformats.org/presentationml/2006/main">
  <p:tag name="AS_UNIQUEID" val="251"/>
</p:tagLst>
</file>

<file path=ppt/tags/tag74.xml><?xml version="1.0" encoding="utf-8"?>
<p:tagLst xmlns:p="http://schemas.openxmlformats.org/presentationml/2006/main">
  <p:tag name="AS_UNIQUEID" val="252"/>
</p:tagLst>
</file>

<file path=ppt/tags/tag75.xml><?xml version="1.0" encoding="utf-8"?>
<p:tagLst xmlns:p="http://schemas.openxmlformats.org/presentationml/2006/main">
  <p:tag name="AS_UNIQUEID" val="254"/>
</p:tagLst>
</file>

<file path=ppt/tags/tag76.xml><?xml version="1.0" encoding="utf-8"?>
<p:tagLst xmlns:p="http://schemas.openxmlformats.org/presentationml/2006/main">
  <p:tag name="AS_UNIQUEID" val="255"/>
</p:tagLst>
</file>

<file path=ppt/tags/tag77.xml><?xml version="1.0" encoding="utf-8"?>
<p:tagLst xmlns:p="http://schemas.openxmlformats.org/presentationml/2006/main">
  <p:tag name="AS_UNIQUEID" val="256"/>
</p:tagLst>
</file>

<file path=ppt/tags/tag78.xml><?xml version="1.0" encoding="utf-8"?>
<p:tagLst xmlns:p="http://schemas.openxmlformats.org/presentationml/2006/main">
  <p:tag name="AS_UNIQUEID" val="257"/>
</p:tagLst>
</file>

<file path=ppt/tags/tag79.xml><?xml version="1.0" encoding="utf-8"?>
<p:tagLst xmlns:p="http://schemas.openxmlformats.org/presentationml/2006/main">
  <p:tag name="AS_UNIQUEID" val="258"/>
</p:tagLst>
</file>

<file path=ppt/tags/tag8.xml><?xml version="1.0" encoding="utf-8"?>
<p:tagLst xmlns:p="http://schemas.openxmlformats.org/presentationml/2006/main">
  <p:tag name="AS_UNIQUEID" val="174"/>
</p:tagLst>
</file>

<file path=ppt/tags/tag80.xml><?xml version="1.0" encoding="utf-8"?>
<p:tagLst xmlns:p="http://schemas.openxmlformats.org/presentationml/2006/main">
  <p:tag name="AS_UNIQUEID" val="260"/>
</p:tagLst>
</file>

<file path=ppt/tags/tag81.xml><?xml version="1.0" encoding="utf-8"?>
<p:tagLst xmlns:p="http://schemas.openxmlformats.org/presentationml/2006/main">
  <p:tag name="AS_UNIQUEID" val="261"/>
</p:tagLst>
</file>

<file path=ppt/tags/tag82.xml><?xml version="1.0" encoding="utf-8"?>
<p:tagLst xmlns:p="http://schemas.openxmlformats.org/presentationml/2006/main">
  <p:tag name="AS_UNIQUEID" val="262"/>
</p:tagLst>
</file>

<file path=ppt/tags/tag83.xml><?xml version="1.0" encoding="utf-8"?>
<p:tagLst xmlns:p="http://schemas.openxmlformats.org/presentationml/2006/main">
  <p:tag name="AS_UNIQUEID" val="263"/>
</p:tagLst>
</file>

<file path=ppt/tags/tag84.xml><?xml version="1.0" encoding="utf-8"?>
<p:tagLst xmlns:p="http://schemas.openxmlformats.org/presentationml/2006/main">
  <p:tag name="AS_UNIQUEID" val="264"/>
</p:tagLst>
</file>

<file path=ppt/tags/tag85.xml><?xml version="1.0" encoding="utf-8"?>
<p:tagLst xmlns:p="http://schemas.openxmlformats.org/presentationml/2006/main">
  <p:tag name="AS_UNIQUEID" val="265"/>
</p:tagLst>
</file>

<file path=ppt/tags/tag86.xml><?xml version="1.0" encoding="utf-8"?>
<p:tagLst xmlns:p="http://schemas.openxmlformats.org/presentationml/2006/main">
  <p:tag name="AS_UNIQUEID" val="267"/>
</p:tagLst>
</file>

<file path=ppt/tags/tag87.xml><?xml version="1.0" encoding="utf-8"?>
<p:tagLst xmlns:p="http://schemas.openxmlformats.org/presentationml/2006/main">
  <p:tag name="AS_UNIQUEID" val="268"/>
</p:tagLst>
</file>

<file path=ppt/tags/tag88.xml><?xml version="1.0" encoding="utf-8"?>
<p:tagLst xmlns:p="http://schemas.openxmlformats.org/presentationml/2006/main">
  <p:tag name="AS_UNIQUEID" val="269"/>
</p:tagLst>
</file>

<file path=ppt/tags/tag89.xml><?xml version="1.0" encoding="utf-8"?>
<p:tagLst xmlns:p="http://schemas.openxmlformats.org/presentationml/2006/main">
  <p:tag name="AS_UNIQUEID" val="270"/>
</p:tagLst>
</file>

<file path=ppt/tags/tag9.xml><?xml version="1.0" encoding="utf-8"?>
<p:tagLst xmlns:p="http://schemas.openxmlformats.org/presentationml/2006/main">
  <p:tag name="AS_UNIQUEID" val="175"/>
</p:tagLst>
</file>

<file path=ppt/tags/tag90.xml><?xml version="1.0" encoding="utf-8"?>
<p:tagLst xmlns:p="http://schemas.openxmlformats.org/presentationml/2006/main">
  <p:tag name="AS_UNIQUEID" val="271"/>
</p:tagLst>
</file>

<file path=ppt/tags/tag91.xml><?xml version="1.0" encoding="utf-8"?>
<p:tagLst xmlns:p="http://schemas.openxmlformats.org/presentationml/2006/main">
  <p:tag name="AS_UNIQUEID" val="272"/>
</p:tagLst>
</file>

<file path=ppt/tags/tag92.xml><?xml version="1.0" encoding="utf-8"?>
<p:tagLst xmlns:p="http://schemas.openxmlformats.org/presentationml/2006/main">
  <p:tag name="AS_UNIQUEID" val="273"/>
</p:tagLst>
</file>

<file path=ppt/tags/tag93.xml><?xml version="1.0" encoding="utf-8"?>
<p:tagLst xmlns:p="http://schemas.openxmlformats.org/presentationml/2006/main">
  <p:tag name="AS_UNIQUEID" val="274"/>
</p:tagLst>
</file>

<file path=ppt/tags/tag94.xml><?xml version="1.0" encoding="utf-8"?>
<p:tagLst xmlns:p="http://schemas.openxmlformats.org/presentationml/2006/main">
  <p:tag name="AS_UNIQUEID" val="276"/>
</p:tagLst>
</file>

<file path=ppt/tags/tag95.xml><?xml version="1.0" encoding="utf-8"?>
<p:tagLst xmlns:p="http://schemas.openxmlformats.org/presentationml/2006/main">
  <p:tag name="AS_UNIQUEID" val="277"/>
</p:tagLst>
</file>

<file path=ppt/tags/tag96.xml><?xml version="1.0" encoding="utf-8"?>
<p:tagLst xmlns:p="http://schemas.openxmlformats.org/presentationml/2006/main">
  <p:tag name="AS_UNIQUEID" val="278"/>
</p:tagLst>
</file>

<file path=ppt/tags/tag97.xml><?xml version="1.0" encoding="utf-8"?>
<p:tagLst xmlns:p="http://schemas.openxmlformats.org/presentationml/2006/main">
  <p:tag name="AS_UNIQUEID" val="279"/>
</p:tagLst>
</file>

<file path=ppt/tags/tag98.xml><?xml version="1.0" encoding="utf-8"?>
<p:tagLst xmlns:p="http://schemas.openxmlformats.org/presentationml/2006/main">
  <p:tag name="AS_UNIQUEID" val="281"/>
</p:tagLst>
</file>

<file path=ppt/tags/tag99.xml><?xml version="1.0" encoding="utf-8"?>
<p:tagLst xmlns:p="http://schemas.openxmlformats.org/presentationml/2006/main">
  <p:tag name="AS_UNIQUEID" val="2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22196</Words>
  <Application>WPS 演示</Application>
  <PresentationFormat/>
  <Paragraphs>570</Paragraphs>
  <Slides>45</Slides>
  <Notes>35</Notes>
  <HiddenSlides>0</HiddenSlides>
  <MMClips>2</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45</vt:i4>
      </vt:variant>
    </vt:vector>
  </HeadingPairs>
  <TitlesOfParts>
    <vt:vector size="62" baseType="lpstr">
      <vt:lpstr>Arial</vt:lpstr>
      <vt:lpstr>宋体</vt:lpstr>
      <vt:lpstr>Wingdings</vt:lpstr>
      <vt:lpstr>微软雅黑</vt:lpstr>
      <vt:lpstr>Arial</vt:lpstr>
      <vt:lpstr>Calibri</vt:lpstr>
      <vt:lpstr>Arial Unicode MS</vt:lpstr>
      <vt:lpstr>Calibri Light</vt:lpstr>
      <vt:lpstr>Comic Sans MS</vt:lpstr>
      <vt:lpstr>Times New Roman</vt:lpstr>
      <vt:lpstr>Wingdings</vt:lpstr>
      <vt:lpstr>Microsoft JhengHei</vt:lpstr>
      <vt:lpstr>HelveticaNeue</vt:lpstr>
      <vt:lpstr>Corbel</vt:lpstr>
      <vt:lpstr>华文新魏</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24147</cp:lastModifiedBy>
  <cp:revision>58</cp:revision>
  <cp:lastPrinted>2021-10-24T20:52:00Z</cp:lastPrinted>
  <dcterms:created xsi:type="dcterms:W3CDTF">2021-10-24T20:52:00Z</dcterms:created>
  <dcterms:modified xsi:type="dcterms:W3CDTF">2023-03-13T11:03:24Z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09761F172DFE4D21862D5449302CA503</vt:lpwstr>
  </property>
  <property fmtid="{D5CDD505-2E9C-101B-9397-08002B2CF9AE}" pid="7" name="KSOProductBuildVer">
    <vt:lpwstr>2052-11.8.2.8411</vt:lpwstr>
  </property>
</Properties>
</file>