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sldIdLst>
    <p:sldId id="379" r:id="rId4"/>
    <p:sldId id="268" r:id="rId5"/>
    <p:sldId id="365" r:id="rId6"/>
    <p:sldId id="257" r:id="rId7"/>
    <p:sldId id="302" r:id="rId8"/>
    <p:sldId id="338" r:id="rId9"/>
    <p:sldId id="364" r:id="rId10"/>
    <p:sldId id="261" r:id="rId11"/>
    <p:sldId id="263" r:id="rId12"/>
    <p:sldId id="356" r:id="rId13"/>
    <p:sldId id="357" r:id="rId14"/>
    <p:sldId id="358" r:id="rId15"/>
    <p:sldId id="359" r:id="rId16"/>
    <p:sldId id="360" r:id="rId17"/>
    <p:sldId id="362" r:id="rId18"/>
    <p:sldId id="275" r:id="rId19"/>
  </p:sldIdLst>
  <p:sldSz cx="9144000" cy="5144135" type="screen16x9"/>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552D1"/>
    <a:srgbClr val="4D2849"/>
    <a:srgbClr val="462844"/>
    <a:srgbClr val="F9FBEE"/>
    <a:srgbClr val="1C981C"/>
    <a:srgbClr val="D7E7DD"/>
    <a:srgbClr val="95A3C6"/>
    <a:srgbClr val="DBE8DE"/>
    <a:srgbClr val="401BC0"/>
    <a:srgbClr val="EBEE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1711"/>
        <p:guide pos="2982"/>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3" Type="http://schemas.openxmlformats.org/officeDocument/2006/relationships/commentAuthors" Target="commentAuthors.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920"/>
            <a:ext cx="6858000" cy="1791013"/>
          </a:xfrm>
        </p:spPr>
        <p:txBody>
          <a:bodyPr anchor="b"/>
          <a:lstStyle>
            <a:lvl1pPr algn="ctr">
              <a:defRPr sz="3375"/>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2702001"/>
            <a:ext cx="6858000" cy="1242039"/>
          </a:xfrm>
        </p:spPr>
        <p:txBody>
          <a:bodyPr/>
          <a:lstStyle>
            <a:lvl1pPr marL="0" indent="0" algn="ctr">
              <a:buNone/>
              <a:defRPr sz="1350"/>
            </a:lvl1pPr>
            <a:lvl2pPr marL="257175" indent="0" algn="ctr">
              <a:buNone/>
              <a:defRPr sz="1125"/>
            </a:lvl2pPr>
            <a:lvl3pPr marL="514350" indent="0" algn="ctr">
              <a:buNone/>
              <a:defRPr sz="1015"/>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8035" indent="0" algn="ctr">
              <a:buNone/>
              <a:defRPr sz="9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6015"/>
            <a:ext cx="2057400" cy="4389411"/>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6015"/>
            <a:ext cx="6052930" cy="4389411"/>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920"/>
            <a:ext cx="6858000" cy="1791013"/>
          </a:xfrm>
        </p:spPr>
        <p:txBody>
          <a:bodyPr anchor="b"/>
          <a:lstStyle>
            <a:lvl1pPr algn="ctr">
              <a:defRPr sz="3375"/>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2702001"/>
            <a:ext cx="6858000" cy="1242039"/>
          </a:xfrm>
        </p:spPr>
        <p:txBody>
          <a:bodyPr/>
          <a:lstStyle>
            <a:lvl1pPr marL="0" indent="0" algn="ctr">
              <a:buNone/>
              <a:defRPr sz="1350"/>
            </a:lvl1pPr>
            <a:lvl2pPr marL="257175" indent="0" algn="ctr">
              <a:buNone/>
              <a:defRPr sz="1125"/>
            </a:lvl2pPr>
            <a:lvl3pPr marL="514350" indent="0" algn="ctr">
              <a:buNone/>
              <a:defRPr sz="1015"/>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8035" indent="0" algn="ctr">
              <a:buNone/>
              <a:defRPr sz="9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528"/>
            <a:ext cx="7886700" cy="2139927"/>
          </a:xfrm>
        </p:spPr>
        <p:txBody>
          <a:bodyPr anchor="b"/>
          <a:lstStyle>
            <a:lvl1pPr>
              <a:defRPr sz="3375"/>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3442699"/>
            <a:ext cx="7886700" cy="11253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5">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8035" indent="0">
              <a:buNone/>
              <a:defRPr sz="9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360"/>
            <a:ext cx="4032504" cy="3395066"/>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200360"/>
            <a:ext cx="4032504" cy="3395066"/>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92"/>
            <a:ext cx="7886700" cy="994346"/>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334062"/>
            <a:ext cx="3655181" cy="618042"/>
          </a:xfrm>
        </p:spPr>
        <p:txBody>
          <a:bodyPr anchor="ctr" anchorCtr="0"/>
          <a:lstStyle>
            <a:lvl1pPr marL="0" indent="0">
              <a:buNone/>
              <a:defRPr sz="1575"/>
            </a:lvl1pPr>
            <a:lvl2pPr marL="257175" indent="0">
              <a:buNone/>
              <a:defRPr sz="1350"/>
            </a:lvl2pPr>
            <a:lvl3pPr marL="514350" indent="0">
              <a:buNone/>
              <a:defRPr sz="1125"/>
            </a:lvl3pPr>
            <a:lvl4pPr marL="771525" indent="0">
              <a:buNone/>
              <a:defRPr sz="1015"/>
            </a:lvl4pPr>
            <a:lvl5pPr marL="1028700" indent="0">
              <a:buNone/>
              <a:defRPr sz="1015"/>
            </a:lvl5pPr>
            <a:lvl6pPr marL="1285875" indent="0">
              <a:buNone/>
              <a:defRPr sz="1015"/>
            </a:lvl6pPr>
            <a:lvl7pPr marL="1543050" indent="0">
              <a:buNone/>
              <a:defRPr sz="1015"/>
            </a:lvl7pPr>
            <a:lvl8pPr marL="1800225" indent="0">
              <a:buNone/>
              <a:defRPr sz="1015"/>
            </a:lvl8pPr>
            <a:lvl9pPr marL="2058035" indent="0">
              <a:buNone/>
              <a:defRPr sz="1015"/>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1999384"/>
            <a:ext cx="3655181" cy="26436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334062"/>
            <a:ext cx="3673182" cy="618042"/>
          </a:xfrm>
        </p:spPr>
        <p:txBody>
          <a:bodyPr anchor="ctr" anchorCtr="0"/>
          <a:lstStyle>
            <a:lvl1pPr marL="0" indent="0">
              <a:buNone/>
              <a:defRPr sz="1575"/>
            </a:lvl1pPr>
            <a:lvl2pPr marL="257175" indent="0">
              <a:buNone/>
              <a:defRPr sz="1350"/>
            </a:lvl2pPr>
            <a:lvl3pPr marL="514350" indent="0">
              <a:buNone/>
              <a:defRPr sz="1125"/>
            </a:lvl3pPr>
            <a:lvl4pPr marL="771525" indent="0">
              <a:buNone/>
              <a:defRPr sz="1015"/>
            </a:lvl4pPr>
            <a:lvl5pPr marL="1028700" indent="0">
              <a:buNone/>
              <a:defRPr sz="1015"/>
            </a:lvl5pPr>
            <a:lvl6pPr marL="1285875" indent="0">
              <a:buNone/>
              <a:defRPr sz="1015"/>
            </a:lvl6pPr>
            <a:lvl7pPr marL="1543050" indent="0">
              <a:buNone/>
              <a:defRPr sz="1015"/>
            </a:lvl7pPr>
            <a:lvl8pPr marL="1800225" indent="0">
              <a:buNone/>
              <a:defRPr sz="1015"/>
            </a:lvl8pPr>
            <a:lvl9pPr marL="2058035" indent="0">
              <a:buNone/>
              <a:defRPr sz="1015"/>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1999384"/>
            <a:ext cx="3673182" cy="26436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60"/>
            <a:ext cx="2949178" cy="1200360"/>
          </a:xfrm>
        </p:spPr>
        <p:txBody>
          <a:bodyPr anchor="b"/>
          <a:lstStyle>
            <a:lvl1pPr>
              <a:defRPr sz="18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740698"/>
            <a:ext cx="4629150" cy="3655858"/>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1543320"/>
            <a:ext cx="2949178" cy="2859191"/>
          </a:xfrm>
        </p:spPr>
        <p:txBody>
          <a:bodyPr/>
          <a:lstStyle>
            <a:lvl1pPr marL="0" indent="0">
              <a:buNone/>
              <a:defRPr sz="900"/>
            </a:lvl1pPr>
            <a:lvl2pPr marL="257175" indent="0">
              <a:buNone/>
              <a:defRPr sz="790"/>
            </a:lvl2pPr>
            <a:lvl3pPr marL="514350" indent="0">
              <a:buNone/>
              <a:defRPr sz="675"/>
            </a:lvl3pPr>
            <a:lvl4pPr marL="771525" indent="0">
              <a:buNone/>
              <a:defRPr sz="565"/>
            </a:lvl4pPr>
            <a:lvl5pPr marL="1028700" indent="0">
              <a:buNone/>
              <a:defRPr sz="565"/>
            </a:lvl5pPr>
            <a:lvl6pPr marL="1285875" indent="0">
              <a:buNone/>
              <a:defRPr sz="565"/>
            </a:lvl6pPr>
            <a:lvl7pPr marL="1543050" indent="0">
              <a:buNone/>
              <a:defRPr sz="565"/>
            </a:lvl7pPr>
            <a:lvl8pPr marL="1800225" indent="0">
              <a:buNone/>
              <a:defRPr sz="565"/>
            </a:lvl8pPr>
            <a:lvl9pPr marL="2058035" indent="0">
              <a:buNone/>
              <a:defRPr sz="56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60"/>
            <a:ext cx="3124012" cy="1200360"/>
          </a:xfrm>
        </p:spPr>
        <p:txBody>
          <a:bodyPr anchor="b"/>
          <a:lstStyle>
            <a:lvl1pPr>
              <a:defRPr sz="18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342961"/>
            <a:ext cx="4629150" cy="405359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8035" indent="0">
              <a:buNone/>
              <a:defRPr sz="1125"/>
            </a:lvl9pPr>
          </a:lstStyle>
          <a:p>
            <a:endParaRPr lang="zh-CN" altLang="en-US"/>
          </a:p>
        </p:txBody>
      </p:sp>
      <p:sp>
        <p:nvSpPr>
          <p:cNvPr id="4" name="文本占位符 3"/>
          <p:cNvSpPr>
            <a:spLocks noGrp="1"/>
          </p:cNvSpPr>
          <p:nvPr>
            <p:ph type="body" sz="half" idx="2"/>
          </p:nvPr>
        </p:nvSpPr>
        <p:spPr>
          <a:xfrm>
            <a:off x="629841" y="1543320"/>
            <a:ext cx="3124012" cy="2859191"/>
          </a:xfrm>
        </p:spPr>
        <p:txBody>
          <a:bodyPr/>
          <a:lstStyle>
            <a:lvl1pPr marL="0" indent="0">
              <a:buNone/>
              <a:defRPr sz="1125"/>
            </a:lvl1pPr>
            <a:lvl2pPr marL="257175" indent="0">
              <a:buNone/>
              <a:defRPr sz="1015"/>
            </a:lvl2pPr>
            <a:lvl3pPr marL="514350" indent="0">
              <a:buNone/>
              <a:defRPr sz="900"/>
            </a:lvl3pPr>
            <a:lvl4pPr marL="771525" indent="0">
              <a:buNone/>
              <a:defRPr sz="790"/>
            </a:lvl4pPr>
            <a:lvl5pPr marL="1028700" indent="0">
              <a:buNone/>
              <a:defRPr sz="790"/>
            </a:lvl5pPr>
            <a:lvl6pPr marL="1285875" indent="0">
              <a:buNone/>
              <a:defRPr sz="790"/>
            </a:lvl6pPr>
            <a:lvl7pPr marL="1543050" indent="0">
              <a:buNone/>
              <a:defRPr sz="790"/>
            </a:lvl7pPr>
            <a:lvl8pPr marL="1800225" indent="0">
              <a:buNone/>
              <a:defRPr sz="790"/>
            </a:lvl8pPr>
            <a:lvl9pPr marL="2058035" indent="0">
              <a:buNone/>
              <a:defRPr sz="79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6015"/>
            <a:ext cx="2057400" cy="4389411"/>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6015"/>
            <a:ext cx="6052930" cy="4389411"/>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528"/>
            <a:ext cx="7886700" cy="2139927"/>
          </a:xfrm>
        </p:spPr>
        <p:txBody>
          <a:bodyPr anchor="b"/>
          <a:lstStyle>
            <a:lvl1pPr>
              <a:defRPr sz="3375"/>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3442699"/>
            <a:ext cx="7886700" cy="11253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5">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8035" indent="0">
              <a:buNone/>
              <a:defRPr sz="9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360"/>
            <a:ext cx="4032504" cy="3395066"/>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200360"/>
            <a:ext cx="4032504" cy="3395066"/>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92"/>
            <a:ext cx="7886700" cy="994346"/>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334062"/>
            <a:ext cx="3655181" cy="618042"/>
          </a:xfrm>
        </p:spPr>
        <p:txBody>
          <a:bodyPr anchor="ctr" anchorCtr="0"/>
          <a:lstStyle>
            <a:lvl1pPr marL="0" indent="0">
              <a:buNone/>
              <a:defRPr sz="1575"/>
            </a:lvl1pPr>
            <a:lvl2pPr marL="257175" indent="0">
              <a:buNone/>
              <a:defRPr sz="1350"/>
            </a:lvl2pPr>
            <a:lvl3pPr marL="514350" indent="0">
              <a:buNone/>
              <a:defRPr sz="1125"/>
            </a:lvl3pPr>
            <a:lvl4pPr marL="771525" indent="0">
              <a:buNone/>
              <a:defRPr sz="1015"/>
            </a:lvl4pPr>
            <a:lvl5pPr marL="1028700" indent="0">
              <a:buNone/>
              <a:defRPr sz="1015"/>
            </a:lvl5pPr>
            <a:lvl6pPr marL="1285875" indent="0">
              <a:buNone/>
              <a:defRPr sz="1015"/>
            </a:lvl6pPr>
            <a:lvl7pPr marL="1543050" indent="0">
              <a:buNone/>
              <a:defRPr sz="1015"/>
            </a:lvl7pPr>
            <a:lvl8pPr marL="1800225" indent="0">
              <a:buNone/>
              <a:defRPr sz="1015"/>
            </a:lvl8pPr>
            <a:lvl9pPr marL="2058035" indent="0">
              <a:buNone/>
              <a:defRPr sz="1015"/>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1999384"/>
            <a:ext cx="3655181" cy="26436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334062"/>
            <a:ext cx="3673182" cy="618042"/>
          </a:xfrm>
        </p:spPr>
        <p:txBody>
          <a:bodyPr anchor="ctr" anchorCtr="0"/>
          <a:lstStyle>
            <a:lvl1pPr marL="0" indent="0">
              <a:buNone/>
              <a:defRPr sz="1575"/>
            </a:lvl1pPr>
            <a:lvl2pPr marL="257175" indent="0">
              <a:buNone/>
              <a:defRPr sz="1350"/>
            </a:lvl2pPr>
            <a:lvl3pPr marL="514350" indent="0">
              <a:buNone/>
              <a:defRPr sz="1125"/>
            </a:lvl3pPr>
            <a:lvl4pPr marL="771525" indent="0">
              <a:buNone/>
              <a:defRPr sz="1015"/>
            </a:lvl4pPr>
            <a:lvl5pPr marL="1028700" indent="0">
              <a:buNone/>
              <a:defRPr sz="1015"/>
            </a:lvl5pPr>
            <a:lvl6pPr marL="1285875" indent="0">
              <a:buNone/>
              <a:defRPr sz="1015"/>
            </a:lvl6pPr>
            <a:lvl7pPr marL="1543050" indent="0">
              <a:buNone/>
              <a:defRPr sz="1015"/>
            </a:lvl7pPr>
            <a:lvl8pPr marL="1800225" indent="0">
              <a:buNone/>
              <a:defRPr sz="1015"/>
            </a:lvl8pPr>
            <a:lvl9pPr marL="2058035" indent="0">
              <a:buNone/>
              <a:defRPr sz="1015"/>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1999384"/>
            <a:ext cx="3673182" cy="26436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60"/>
            <a:ext cx="2949178" cy="1200360"/>
          </a:xfrm>
        </p:spPr>
        <p:txBody>
          <a:bodyPr anchor="b"/>
          <a:lstStyle>
            <a:lvl1pPr>
              <a:defRPr sz="18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740698"/>
            <a:ext cx="4629150" cy="3655858"/>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1543320"/>
            <a:ext cx="2949178" cy="2859191"/>
          </a:xfrm>
        </p:spPr>
        <p:txBody>
          <a:bodyPr/>
          <a:lstStyle>
            <a:lvl1pPr marL="0" indent="0">
              <a:buNone/>
              <a:defRPr sz="900"/>
            </a:lvl1pPr>
            <a:lvl2pPr marL="257175" indent="0">
              <a:buNone/>
              <a:defRPr sz="790"/>
            </a:lvl2pPr>
            <a:lvl3pPr marL="514350" indent="0">
              <a:buNone/>
              <a:defRPr sz="675"/>
            </a:lvl3pPr>
            <a:lvl4pPr marL="771525" indent="0">
              <a:buNone/>
              <a:defRPr sz="565"/>
            </a:lvl4pPr>
            <a:lvl5pPr marL="1028700" indent="0">
              <a:buNone/>
              <a:defRPr sz="565"/>
            </a:lvl5pPr>
            <a:lvl6pPr marL="1285875" indent="0">
              <a:buNone/>
              <a:defRPr sz="565"/>
            </a:lvl6pPr>
            <a:lvl7pPr marL="1543050" indent="0">
              <a:buNone/>
              <a:defRPr sz="565"/>
            </a:lvl7pPr>
            <a:lvl8pPr marL="1800225" indent="0">
              <a:buNone/>
              <a:defRPr sz="565"/>
            </a:lvl8pPr>
            <a:lvl9pPr marL="2058035" indent="0">
              <a:buNone/>
              <a:defRPr sz="56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60"/>
            <a:ext cx="3124012" cy="1200360"/>
          </a:xfrm>
        </p:spPr>
        <p:txBody>
          <a:bodyPr anchor="b"/>
          <a:lstStyle>
            <a:lvl1pPr>
              <a:defRPr sz="18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342961"/>
            <a:ext cx="4629150" cy="405359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8035" indent="0">
              <a:buNone/>
              <a:defRPr sz="1125"/>
            </a:lvl9pPr>
          </a:lstStyle>
          <a:p>
            <a:endParaRPr lang="zh-CN" altLang="en-US"/>
          </a:p>
        </p:txBody>
      </p:sp>
      <p:sp>
        <p:nvSpPr>
          <p:cNvPr id="4" name="文本占位符 3"/>
          <p:cNvSpPr>
            <a:spLocks noGrp="1"/>
          </p:cNvSpPr>
          <p:nvPr>
            <p:ph type="body" sz="half" idx="2"/>
          </p:nvPr>
        </p:nvSpPr>
        <p:spPr>
          <a:xfrm>
            <a:off x="629841" y="1543320"/>
            <a:ext cx="3124012" cy="2859191"/>
          </a:xfrm>
        </p:spPr>
        <p:txBody>
          <a:bodyPr/>
          <a:lstStyle>
            <a:lvl1pPr marL="0" indent="0">
              <a:buNone/>
              <a:defRPr sz="1125"/>
            </a:lvl1pPr>
            <a:lvl2pPr marL="257175" indent="0">
              <a:buNone/>
              <a:defRPr sz="1015"/>
            </a:lvl2pPr>
            <a:lvl3pPr marL="514350" indent="0">
              <a:buNone/>
              <a:defRPr sz="900"/>
            </a:lvl3pPr>
            <a:lvl4pPr marL="771525" indent="0">
              <a:buNone/>
              <a:defRPr sz="790"/>
            </a:lvl4pPr>
            <a:lvl5pPr marL="1028700" indent="0">
              <a:buNone/>
              <a:defRPr sz="790"/>
            </a:lvl5pPr>
            <a:lvl6pPr marL="1285875" indent="0">
              <a:buNone/>
              <a:defRPr sz="790"/>
            </a:lvl6pPr>
            <a:lvl7pPr marL="1543050" indent="0">
              <a:buNone/>
              <a:defRPr sz="790"/>
            </a:lvl7pPr>
            <a:lvl8pPr marL="1800225" indent="0">
              <a:buNone/>
              <a:defRPr sz="790"/>
            </a:lvl8pPr>
            <a:lvl9pPr marL="2058035" indent="0">
              <a:buNone/>
              <a:defRPr sz="79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pn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image" Target="../media/image1.png"/><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457200" y="206015"/>
            <a:ext cx="8229600" cy="8574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200360"/>
            <a:ext cx="8229600" cy="3395066"/>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4684738"/>
            <a:ext cx="2133600" cy="357250"/>
          </a:xfrm>
          <a:prstGeom prst="rect">
            <a:avLst/>
          </a:prstGeom>
          <a:noFill/>
          <a:ln w="9525">
            <a:noFill/>
          </a:ln>
        </p:spPr>
        <p:txBody>
          <a:bodyPr/>
          <a:lstStyle>
            <a:lvl1pPr>
              <a:defRPr sz="105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4684738"/>
            <a:ext cx="2895600" cy="357250"/>
          </a:xfrm>
          <a:prstGeom prst="rect">
            <a:avLst/>
          </a:prstGeom>
          <a:noFill/>
          <a:ln w="9525">
            <a:noFill/>
          </a:ln>
        </p:spPr>
        <p:txBody>
          <a:bodyPr/>
          <a:lstStyle>
            <a:lvl1pPr algn="ctr">
              <a:defRPr sz="105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4684738"/>
            <a:ext cx="2133600" cy="357250"/>
          </a:xfrm>
          <a:prstGeom prst="rect">
            <a:avLst/>
          </a:prstGeom>
          <a:noFill/>
          <a:ln w="9525">
            <a:noFill/>
          </a:ln>
        </p:spPr>
        <p:txBody>
          <a:bodyPr/>
          <a:lstStyle>
            <a:lvl1pPr algn="r">
              <a:defRPr sz="105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pic>
        <p:nvPicPr>
          <p:cNvPr id="12" name="图片 11" descr="水印"/>
          <p:cNvPicPr>
            <a:picLocks noChangeAspect="1"/>
          </p:cNvPicPr>
          <p:nvPr userDrawn="1"/>
        </p:nvPicPr>
        <p:blipFill>
          <a:blip r:embed="rId13"/>
          <a:stretch>
            <a:fillRect/>
          </a:stretch>
        </p:blipFill>
        <p:spPr>
          <a:xfrm>
            <a:off x="5389721" y="47943"/>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marL="0" lvl="0" indent="0" algn="ctr" defTabSz="685800" eaLnBrk="1" fontAlgn="base" latinLnBrk="0" hangingPunct="1">
        <a:lnSpc>
          <a:spcPct val="100000"/>
        </a:lnSpc>
        <a:spcBef>
          <a:spcPct val="0"/>
        </a:spcBef>
        <a:spcAft>
          <a:spcPct val="0"/>
        </a:spcAft>
        <a:buNone/>
        <a:defRPr sz="3300" b="0" i="0" u="none" kern="1200" baseline="0">
          <a:solidFill>
            <a:schemeClr val="tx2"/>
          </a:solidFill>
          <a:latin typeface="+mj-lt"/>
          <a:ea typeface="+mj-ea"/>
          <a:cs typeface="+mj-cs"/>
        </a:defRPr>
      </a:lvl1pPr>
    </p:titleStyle>
    <p:bodyStyle>
      <a:lvl1pPr marL="257175" lvl="0" indent="-257175" algn="l" defTabSz="685800" eaLnBrk="1" fontAlgn="base" latinLnBrk="0" hangingPunct="1">
        <a:lnSpc>
          <a:spcPct val="100000"/>
        </a:lnSpc>
        <a:spcBef>
          <a:spcPct val="15000"/>
        </a:spcBef>
        <a:spcAft>
          <a:spcPct val="0"/>
        </a:spcAft>
        <a:buChar char="•"/>
        <a:defRPr sz="2400" b="0" i="0" u="none" kern="1200" baseline="0">
          <a:solidFill>
            <a:schemeClr val="tx1"/>
          </a:solidFill>
          <a:latin typeface="+mn-lt"/>
          <a:ea typeface="+mn-ea"/>
          <a:cs typeface="+mn-cs"/>
        </a:defRPr>
      </a:lvl1pPr>
      <a:lvl2pPr marL="557530" lvl="1" indent="-214630" algn="l" defTabSz="685800" eaLnBrk="1" fontAlgn="base" latinLnBrk="0" hangingPunct="1">
        <a:lnSpc>
          <a:spcPct val="100000"/>
        </a:lnSpc>
        <a:spcBef>
          <a:spcPct val="15000"/>
        </a:spcBef>
        <a:spcAft>
          <a:spcPct val="0"/>
        </a:spcAft>
        <a:buChar char="–"/>
        <a:defRPr sz="2100" b="0" i="0" u="none" kern="1200" baseline="0">
          <a:solidFill>
            <a:schemeClr val="tx1"/>
          </a:solidFill>
          <a:latin typeface="+mn-lt"/>
          <a:ea typeface="+mn-ea"/>
          <a:cs typeface="+mn-cs"/>
        </a:defRPr>
      </a:lvl2pPr>
      <a:lvl3pPr marL="857250" lvl="2" indent="-171450" algn="l" defTabSz="685800" eaLnBrk="1" fontAlgn="base" latinLnBrk="0" hangingPunct="1">
        <a:lnSpc>
          <a:spcPct val="100000"/>
        </a:lnSpc>
        <a:spcBef>
          <a:spcPct val="15000"/>
        </a:spcBef>
        <a:spcAft>
          <a:spcPct val="0"/>
        </a:spcAft>
        <a:buChar char="•"/>
        <a:defRPr sz="1800" b="0" i="0" u="none" kern="1200" baseline="0">
          <a:solidFill>
            <a:schemeClr val="tx1"/>
          </a:solidFill>
          <a:latin typeface="+mn-lt"/>
          <a:ea typeface="+mn-ea"/>
          <a:cs typeface="+mn-cs"/>
        </a:defRPr>
      </a:lvl3pPr>
      <a:lvl4pPr marL="1200150" lvl="3"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4pPr>
      <a:lvl5pPr marL="1543050" lvl="4"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5pPr>
      <a:lvl6pPr marL="1886585" lvl="5"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6pPr>
      <a:lvl7pPr marL="2229485" lvl="6"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7pPr>
      <a:lvl8pPr marL="2572385" lvl="7"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8pPr>
      <a:lvl9pPr marL="2915285" lvl="8"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9pPr>
    </p:bodyStyle>
    <p:otherStyle>
      <a:lvl1pPr marL="0" lvl="0" indent="0" algn="l" defTabSz="685800" eaLnBrk="1" fontAlgn="base" latinLnBrk="0" hangingPunct="1">
        <a:lnSpc>
          <a:spcPct val="100000"/>
        </a:lnSpc>
        <a:spcBef>
          <a:spcPct val="0"/>
        </a:spcBef>
        <a:spcAft>
          <a:spcPct val="0"/>
        </a:spcAft>
        <a:buNone/>
        <a:defRPr sz="1350" b="0" i="0" u="none" kern="1200" baseline="0">
          <a:solidFill>
            <a:schemeClr val="tx1"/>
          </a:solidFill>
          <a:latin typeface="+mn-lt"/>
          <a:ea typeface="+mn-ea"/>
          <a:cs typeface="+mn-cs"/>
        </a:defRPr>
      </a:lvl1pPr>
      <a:lvl2pPr marL="3429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6858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0287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3716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17145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058035"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2400935"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2743835"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457200" y="206015"/>
            <a:ext cx="8229600" cy="8574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200360"/>
            <a:ext cx="8229600" cy="3395066"/>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4684738"/>
            <a:ext cx="2133600" cy="357250"/>
          </a:xfrm>
          <a:prstGeom prst="rect">
            <a:avLst/>
          </a:prstGeom>
          <a:noFill/>
          <a:ln w="9525">
            <a:noFill/>
          </a:ln>
        </p:spPr>
        <p:txBody>
          <a:bodyPr/>
          <a:lstStyle>
            <a:lvl1pPr>
              <a:defRPr sz="105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4684738"/>
            <a:ext cx="2895600" cy="357250"/>
          </a:xfrm>
          <a:prstGeom prst="rect">
            <a:avLst/>
          </a:prstGeom>
          <a:noFill/>
          <a:ln w="9525">
            <a:noFill/>
          </a:ln>
        </p:spPr>
        <p:txBody>
          <a:bodyPr/>
          <a:lstStyle>
            <a:lvl1pPr algn="ctr">
              <a:defRPr sz="105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4684738"/>
            <a:ext cx="2133600" cy="357250"/>
          </a:xfrm>
          <a:prstGeom prst="rect">
            <a:avLst/>
          </a:prstGeom>
          <a:noFill/>
          <a:ln w="9525">
            <a:noFill/>
          </a:ln>
        </p:spPr>
        <p:txBody>
          <a:bodyPr/>
          <a:lstStyle>
            <a:lvl1pPr algn="r">
              <a:defRPr sz="105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pic>
        <p:nvPicPr>
          <p:cNvPr id="12" name="图片 11" descr="水印"/>
          <p:cNvPicPr>
            <a:picLocks noChangeAspect="1"/>
          </p:cNvPicPr>
          <p:nvPr userDrawn="1"/>
        </p:nvPicPr>
        <p:blipFill>
          <a:blip r:embed="rId12"/>
          <a:stretch>
            <a:fillRect/>
          </a:stretch>
        </p:blipFill>
        <p:spPr>
          <a:xfrm>
            <a:off x="5389721" y="47943"/>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marL="0" lvl="0" indent="0" algn="ctr" defTabSz="685800" eaLnBrk="1" fontAlgn="base" latinLnBrk="0" hangingPunct="1">
        <a:lnSpc>
          <a:spcPct val="100000"/>
        </a:lnSpc>
        <a:spcBef>
          <a:spcPct val="0"/>
        </a:spcBef>
        <a:spcAft>
          <a:spcPct val="0"/>
        </a:spcAft>
        <a:buNone/>
        <a:defRPr sz="3300" b="0" i="0" u="none" kern="1200" baseline="0">
          <a:solidFill>
            <a:schemeClr val="tx2"/>
          </a:solidFill>
          <a:latin typeface="+mj-lt"/>
          <a:ea typeface="+mj-ea"/>
          <a:cs typeface="+mj-cs"/>
        </a:defRPr>
      </a:lvl1pPr>
    </p:titleStyle>
    <p:bodyStyle>
      <a:lvl1pPr marL="257175" lvl="0" indent="-257175" algn="l" defTabSz="685800" eaLnBrk="1" fontAlgn="base" latinLnBrk="0" hangingPunct="1">
        <a:lnSpc>
          <a:spcPct val="100000"/>
        </a:lnSpc>
        <a:spcBef>
          <a:spcPct val="15000"/>
        </a:spcBef>
        <a:spcAft>
          <a:spcPct val="0"/>
        </a:spcAft>
        <a:buChar char="•"/>
        <a:defRPr sz="2400" b="0" i="0" u="none" kern="1200" baseline="0">
          <a:solidFill>
            <a:schemeClr val="tx1"/>
          </a:solidFill>
          <a:latin typeface="+mn-lt"/>
          <a:ea typeface="+mn-ea"/>
          <a:cs typeface="+mn-cs"/>
        </a:defRPr>
      </a:lvl1pPr>
      <a:lvl2pPr marL="557530" lvl="1" indent="-214630" algn="l" defTabSz="685800" eaLnBrk="1" fontAlgn="base" latinLnBrk="0" hangingPunct="1">
        <a:lnSpc>
          <a:spcPct val="100000"/>
        </a:lnSpc>
        <a:spcBef>
          <a:spcPct val="15000"/>
        </a:spcBef>
        <a:spcAft>
          <a:spcPct val="0"/>
        </a:spcAft>
        <a:buChar char="–"/>
        <a:defRPr sz="2100" b="0" i="0" u="none" kern="1200" baseline="0">
          <a:solidFill>
            <a:schemeClr val="tx1"/>
          </a:solidFill>
          <a:latin typeface="+mn-lt"/>
          <a:ea typeface="+mn-ea"/>
          <a:cs typeface="+mn-cs"/>
        </a:defRPr>
      </a:lvl2pPr>
      <a:lvl3pPr marL="857250" lvl="2" indent="-171450" algn="l" defTabSz="685800" eaLnBrk="1" fontAlgn="base" latinLnBrk="0" hangingPunct="1">
        <a:lnSpc>
          <a:spcPct val="100000"/>
        </a:lnSpc>
        <a:spcBef>
          <a:spcPct val="15000"/>
        </a:spcBef>
        <a:spcAft>
          <a:spcPct val="0"/>
        </a:spcAft>
        <a:buChar char="•"/>
        <a:defRPr sz="1800" b="0" i="0" u="none" kern="1200" baseline="0">
          <a:solidFill>
            <a:schemeClr val="tx1"/>
          </a:solidFill>
          <a:latin typeface="+mn-lt"/>
          <a:ea typeface="+mn-ea"/>
          <a:cs typeface="+mn-cs"/>
        </a:defRPr>
      </a:lvl3pPr>
      <a:lvl4pPr marL="1200150" lvl="3"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4pPr>
      <a:lvl5pPr marL="1543050" lvl="4"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5pPr>
      <a:lvl6pPr marL="1886585" lvl="5"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6pPr>
      <a:lvl7pPr marL="2229485" lvl="6"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7pPr>
      <a:lvl8pPr marL="2572385" lvl="7"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8pPr>
      <a:lvl9pPr marL="2915285" lvl="8"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9pPr>
    </p:bodyStyle>
    <p:otherStyle>
      <a:lvl1pPr marL="0" lvl="0" indent="0" algn="l" defTabSz="685800" eaLnBrk="1" fontAlgn="base" latinLnBrk="0" hangingPunct="1">
        <a:lnSpc>
          <a:spcPct val="100000"/>
        </a:lnSpc>
        <a:spcBef>
          <a:spcPct val="0"/>
        </a:spcBef>
        <a:spcAft>
          <a:spcPct val="0"/>
        </a:spcAft>
        <a:buNone/>
        <a:defRPr sz="1350" b="0" i="0" u="none" kern="1200" baseline="0">
          <a:solidFill>
            <a:schemeClr val="tx1"/>
          </a:solidFill>
          <a:latin typeface="+mn-lt"/>
          <a:ea typeface="+mn-ea"/>
          <a:cs typeface="+mn-cs"/>
        </a:defRPr>
      </a:lvl1pPr>
      <a:lvl2pPr marL="3429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6858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0287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3716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17145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058035"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2400935"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2743835"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image" Target="../media/image5.png"/><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935196"/>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1705769"/>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1212850"/>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charset="-122"/>
              </a:rPr>
              <a:t>知识产权声明</a:t>
            </a:r>
            <a:endParaRPr lang="zh-CN" altLang="en-US" sz="3000" b="1">
              <a:latin typeface="华文新魏" panose="02010800040101010101"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175260" y="1203960"/>
            <a:ext cx="8710930" cy="765810"/>
          </a:xfrm>
          <a:prstGeom prst="rect">
            <a:avLst/>
          </a:prstGeom>
          <a:noFill/>
        </p:spPr>
        <p:txBody>
          <a:bodyPr wrap="square" rtlCol="0">
            <a:noAutofit/>
          </a:bodyPr>
          <a:p>
            <a:pPr>
              <a:buFont typeface="Wingdings" panose="05000000000000000000" charset="0"/>
            </a:pPr>
            <a:r>
              <a:rPr sz="2200">
                <a:latin typeface="Times New Roman" panose="02020603050405020304" charset="0"/>
                <a:sym typeface="+mn-ea"/>
              </a:rPr>
              <a:t>My truck </a:t>
            </a:r>
            <a:r>
              <a:rPr lang="en-US" sz="2200">
                <a:latin typeface="Times New Roman" panose="02020603050405020304" charset="0"/>
                <a:sym typeface="+mn-ea"/>
              </a:rPr>
              <a:t>________</a:t>
            </a:r>
            <a:r>
              <a:rPr sz="2200">
                <a:latin typeface="Times New Roman" panose="02020603050405020304" charset="0"/>
                <a:sym typeface="+mn-ea"/>
              </a:rPr>
              <a:t> me to </a:t>
            </a:r>
            <a:r>
              <a:rPr lang="en-US" sz="2200">
                <a:latin typeface="Times New Roman" panose="02020603050405020304" charset="0"/>
                <a:sym typeface="+mn-ea"/>
              </a:rPr>
              <a:t>many</a:t>
            </a:r>
            <a:r>
              <a:rPr sz="2200">
                <a:latin typeface="Times New Roman" panose="02020603050405020304" charset="0"/>
                <a:sym typeface="+mn-ea"/>
              </a:rPr>
              <a:t> </a:t>
            </a:r>
            <a:r>
              <a:rPr lang="en-US" sz="2200">
                <a:latin typeface="Times New Roman" panose="02020603050405020304" charset="0"/>
                <a:sym typeface="+mn-ea"/>
              </a:rPr>
              <a:t>_______, ________</a:t>
            </a:r>
            <a:r>
              <a:rPr sz="2200">
                <a:latin typeface="Times New Roman" panose="02020603050405020304" charset="0"/>
                <a:sym typeface="+mn-ea"/>
              </a:rPr>
              <a:t>, </a:t>
            </a:r>
            <a:r>
              <a:rPr lang="en-US" sz="2200">
                <a:latin typeface="Times New Roman" panose="02020603050405020304" charset="0"/>
                <a:sym typeface="+mn-ea"/>
              </a:rPr>
              <a:t>and other _________  _______________ of me and my _______ ones. </a:t>
            </a:r>
            <a:endParaRPr sz="2200">
              <a:latin typeface="Times New Roman" panose="02020603050405020304" charset="0"/>
              <a:sym typeface="+mn-ea"/>
            </a:endParaRPr>
          </a:p>
        </p:txBody>
      </p:sp>
      <p:sp>
        <p:nvSpPr>
          <p:cNvPr id="6" name="文本框 5"/>
          <p:cNvSpPr txBox="1"/>
          <p:nvPr/>
        </p:nvSpPr>
        <p:spPr>
          <a:xfrm>
            <a:off x="0" y="0"/>
            <a:ext cx="8148955" cy="292735"/>
          </a:xfrm>
          <a:prstGeom prst="rect">
            <a:avLst/>
          </a:prstGeom>
          <a:noFill/>
          <a:ln>
            <a:noFill/>
          </a:ln>
          <a:extLst>
            <a:ext uri="{909E8E84-426E-40DD-AFC4-6F175D3DCCD1}">
              <a14:hiddenFill xmlns:a14="http://schemas.microsoft.com/office/drawing/2010/main">
                <a:solidFill>
                  <a:schemeClr val="bg2">
                    <a:lumMod val="20000"/>
                    <a:lumOff val="80000"/>
                  </a:schemeClr>
                </a:solidFill>
              </a14:hiddenFill>
            </a:ext>
          </a:extLst>
        </p:spPr>
        <p:txBody>
          <a:bodyPr wrap="square" rtlCol="0" anchor="t">
            <a:noAutofit/>
          </a:bodyPr>
          <a:p>
            <a:pPr>
              <a:lnSpc>
                <a:spcPct val="80000"/>
              </a:lnSpc>
            </a:pPr>
            <a:r>
              <a:rPr lang="en-US" sz="2000" i="1">
                <a:latin typeface="Times New Roman" panose="02020603050405020304" charset="0"/>
                <a:sym typeface="+mn-ea"/>
              </a:rPr>
              <a:t>Para.1  I don’t think a vehicle is just for travelling from place to place.</a:t>
            </a:r>
            <a:endParaRPr lang="en-US" sz="2000" i="1">
              <a:latin typeface="Times New Roman" panose="02020603050405020304" charset="0"/>
              <a:sym typeface="+mn-ea"/>
            </a:endParaRPr>
          </a:p>
        </p:txBody>
      </p:sp>
      <p:sp>
        <p:nvSpPr>
          <p:cNvPr id="18" name="文本框 17"/>
          <p:cNvSpPr txBox="1"/>
          <p:nvPr/>
        </p:nvSpPr>
        <p:spPr>
          <a:xfrm>
            <a:off x="243205" y="316865"/>
            <a:ext cx="8738870" cy="398780"/>
          </a:xfrm>
          <a:prstGeom prst="rect">
            <a:avLst/>
          </a:prstGeom>
          <a:noFill/>
        </p:spPr>
        <p:txBody>
          <a:bodyPr wrap="square" rtlCol="0">
            <a:spAutoFit/>
          </a:bodyPr>
          <a:p>
            <a:pPr algn="l"/>
            <a:r>
              <a:rPr lang="en-US" sz="2000" b="1">
                <a:solidFill>
                  <a:srgbClr val="462844"/>
                </a:solidFill>
                <a:latin typeface="Times New Roman" panose="02020603050405020304" charset="0"/>
                <a:sym typeface="+mn-ea"/>
              </a:rPr>
              <a:t>Q2: Why did I think so? </a:t>
            </a:r>
            <a:r>
              <a:rPr lang="zh-CN" altLang="en-US" sz="1600" b="1">
                <a:solidFill>
                  <a:srgbClr val="1552D1"/>
                </a:solidFill>
                <a:latin typeface="Times New Roman" panose="02020603050405020304" charset="0"/>
                <a:sym typeface="+mn-ea"/>
              </a:rPr>
              <a:t>(对前面这句话的解释,也是对卡车的回忆)</a:t>
            </a:r>
            <a:endParaRPr lang="zh-CN" altLang="en-US" sz="1600" b="1">
              <a:solidFill>
                <a:srgbClr val="1552D1"/>
              </a:solidFill>
              <a:latin typeface="Times New Roman" panose="02020603050405020304" charset="0"/>
              <a:sym typeface="+mn-ea"/>
            </a:endParaRPr>
          </a:p>
        </p:txBody>
      </p:sp>
      <p:sp>
        <p:nvSpPr>
          <p:cNvPr id="3" name="文本框 2"/>
          <p:cNvSpPr txBox="1"/>
          <p:nvPr/>
        </p:nvSpPr>
        <p:spPr>
          <a:xfrm>
            <a:off x="243205" y="2385060"/>
            <a:ext cx="8850630" cy="768350"/>
          </a:xfrm>
          <a:prstGeom prst="rect">
            <a:avLst/>
          </a:prstGeom>
          <a:noFill/>
        </p:spPr>
        <p:txBody>
          <a:bodyPr wrap="square" rtlCol="0">
            <a:spAutoFit/>
          </a:bodyPr>
          <a:p>
            <a:pPr algn="l">
              <a:buFont typeface="Wingdings" panose="05000000000000000000" charset="0"/>
            </a:pPr>
            <a:r>
              <a:rPr lang="en-US" sz="2200">
                <a:latin typeface="Times New Roman" panose="02020603050405020304" charset="0"/>
                <a:sym typeface="+mn-ea"/>
              </a:rPr>
              <a:t>It also ________ me _______ _________________ , __________________, wheat fields, forests, _____________ and </a:t>
            </a:r>
            <a:r>
              <a:rPr sz="2200">
                <a:latin typeface="Times New Roman" panose="02020603050405020304" charset="0"/>
                <a:sym typeface="+mn-ea"/>
              </a:rPr>
              <a:t>snowstorms</a:t>
            </a:r>
            <a:r>
              <a:rPr lang="en-US" sz="2200">
                <a:latin typeface="Times New Roman" panose="02020603050405020304" charset="0"/>
                <a:sym typeface="+mn-ea"/>
              </a:rPr>
              <a:t>.</a:t>
            </a:r>
            <a:r>
              <a:rPr sz="2200">
                <a:latin typeface="Times New Roman" panose="02020603050405020304" charset="0"/>
                <a:sym typeface="+mn-ea"/>
              </a:rPr>
              <a:t> </a:t>
            </a:r>
            <a:endParaRPr lang="zh-CN" altLang="en-US" sz="2200">
              <a:latin typeface="Times New Roman" panose="02020603050405020304" charset="0"/>
              <a:sym typeface="+mn-ea"/>
            </a:endParaRPr>
          </a:p>
        </p:txBody>
      </p:sp>
      <p:sp>
        <p:nvSpPr>
          <p:cNvPr id="5" name="文本框 4"/>
          <p:cNvSpPr txBox="1"/>
          <p:nvPr/>
        </p:nvSpPr>
        <p:spPr>
          <a:xfrm>
            <a:off x="91440" y="3796030"/>
            <a:ext cx="9138285" cy="768350"/>
          </a:xfrm>
          <a:prstGeom prst="rect">
            <a:avLst/>
          </a:prstGeom>
          <a:noFill/>
        </p:spPr>
        <p:txBody>
          <a:bodyPr wrap="square" rtlCol="0">
            <a:spAutoFit/>
          </a:bodyPr>
          <a:p>
            <a:pPr algn="l"/>
            <a:r>
              <a:rPr lang="en-US" sz="2200">
                <a:latin typeface="Times New Roman" panose="02020603050405020304" charset="0"/>
                <a:sym typeface="+mn-ea"/>
              </a:rPr>
              <a:t>_______________________ that it _________ thousands of ____________ moments and _________ one of __________________ in my life. </a:t>
            </a:r>
            <a:endParaRPr lang="zh-CN" altLang="en-US" sz="2200">
              <a:latin typeface="Times New Roman" panose="02020603050405020304" charset="0"/>
              <a:sym typeface="+mn-ea"/>
            </a:endParaRPr>
          </a:p>
        </p:txBody>
      </p:sp>
      <p:sp>
        <p:nvSpPr>
          <p:cNvPr id="7" name="文本框 6"/>
          <p:cNvSpPr txBox="1"/>
          <p:nvPr/>
        </p:nvSpPr>
        <p:spPr>
          <a:xfrm>
            <a:off x="80010" y="883285"/>
            <a:ext cx="8068945" cy="352425"/>
          </a:xfrm>
          <a:prstGeom prst="rect">
            <a:avLst/>
          </a:prstGeom>
          <a:solidFill>
            <a:srgbClr val="F9FBEE"/>
          </a:solidFill>
        </p:spPr>
        <p:txBody>
          <a:bodyPr wrap="square" rtlCol="0" anchor="t">
            <a:spAutoFit/>
          </a:bodyPr>
          <a:p>
            <a:pPr marL="285750" indent="-285750">
              <a:buFont typeface="Arial" panose="020B0604020202020204" pitchFamily="34" charset="0"/>
              <a:buChar char="•"/>
            </a:pPr>
            <a:r>
              <a:rPr lang="zh-CN" altLang="en-US" sz="1700">
                <a:solidFill>
                  <a:schemeClr val="accent6">
                    <a:lumMod val="75000"/>
                  </a:schemeClr>
                </a:solidFill>
                <a:latin typeface="微软雅黑" panose="020B0503020204020204" charset="-122"/>
                <a:ea typeface="微软雅黑" panose="020B0503020204020204" charset="-122"/>
              </a:rPr>
              <a:t>我的卡车带着我参加了许多葬礼、婚礼和其他许多我和我爱的人的重要活动。</a:t>
            </a:r>
            <a:endParaRPr lang="zh-CN" altLang="en-US" sz="1700">
              <a:solidFill>
                <a:schemeClr val="accent6">
                  <a:lumMod val="75000"/>
                </a:schemeClr>
              </a:solidFill>
              <a:latin typeface="微软雅黑" panose="020B0503020204020204" charset="-122"/>
              <a:ea typeface="微软雅黑" panose="020B0503020204020204" charset="-122"/>
            </a:endParaRPr>
          </a:p>
        </p:txBody>
      </p:sp>
      <p:sp>
        <p:nvSpPr>
          <p:cNvPr id="12" name="文本框 11"/>
          <p:cNvSpPr txBox="1"/>
          <p:nvPr/>
        </p:nvSpPr>
        <p:spPr>
          <a:xfrm>
            <a:off x="175260" y="2032635"/>
            <a:ext cx="8919210" cy="352425"/>
          </a:xfrm>
          <a:prstGeom prst="rect">
            <a:avLst/>
          </a:prstGeom>
          <a:solidFill>
            <a:srgbClr val="F9FBEE"/>
          </a:solidFill>
        </p:spPr>
        <p:txBody>
          <a:bodyPr wrap="square" rtlCol="0" anchor="t">
            <a:spAutoFit/>
          </a:bodyPr>
          <a:p>
            <a:pPr marL="285750" indent="-285750">
              <a:buFont typeface="Arial" panose="020B0604020202020204" pitchFamily="34" charset="0"/>
              <a:buChar char="•"/>
            </a:pPr>
            <a:r>
              <a:rPr lang="zh-CN" altLang="en-US" sz="1700">
                <a:solidFill>
                  <a:schemeClr val="accent6">
                    <a:lumMod val="75000"/>
                  </a:schemeClr>
                </a:solidFill>
                <a:latin typeface="微软雅黑" panose="020B0503020204020204" charset="-122"/>
                <a:ea typeface="微软雅黑" panose="020B0503020204020204" charset="-122"/>
              </a:rPr>
              <a:t>它还指引我穿过平整的公路、蜿蜒的乡村小路、麦田、森林、烈日和暴风雪</a:t>
            </a:r>
            <a:r>
              <a:rPr lang="en-US" altLang="zh-CN" sz="1700">
                <a:solidFill>
                  <a:schemeClr val="accent6">
                    <a:lumMod val="75000"/>
                  </a:schemeClr>
                </a:solidFill>
                <a:latin typeface="微软雅黑" panose="020B0503020204020204" charset="-122"/>
                <a:ea typeface="微软雅黑" panose="020B0503020204020204" charset="-122"/>
              </a:rPr>
              <a:t>.(</a:t>
            </a:r>
            <a:r>
              <a:rPr lang="zh-CN" altLang="en-US" sz="1700">
                <a:solidFill>
                  <a:schemeClr val="accent6">
                    <a:lumMod val="75000"/>
                  </a:schemeClr>
                </a:solidFill>
                <a:latin typeface="微软雅黑" panose="020B0503020204020204" charset="-122"/>
                <a:ea typeface="微软雅黑" panose="020B0503020204020204" charset="-122"/>
              </a:rPr>
              <a:t>仿语法填空</a:t>
            </a:r>
            <a:r>
              <a:rPr lang="en-US" altLang="zh-CN" sz="1700">
                <a:solidFill>
                  <a:schemeClr val="accent6">
                    <a:lumMod val="75000"/>
                  </a:schemeClr>
                </a:solidFill>
                <a:latin typeface="微软雅黑" panose="020B0503020204020204" charset="-122"/>
                <a:ea typeface="微软雅黑" panose="020B0503020204020204" charset="-122"/>
              </a:rPr>
              <a:t>)</a:t>
            </a:r>
            <a:endParaRPr lang="en-US" altLang="zh-CN" sz="1700">
              <a:solidFill>
                <a:schemeClr val="accent6">
                  <a:lumMod val="75000"/>
                </a:schemeClr>
              </a:solidFill>
              <a:latin typeface="微软雅黑" panose="020B0503020204020204" charset="-122"/>
              <a:ea typeface="微软雅黑" panose="020B0503020204020204" charset="-122"/>
            </a:endParaRPr>
          </a:p>
        </p:txBody>
      </p:sp>
      <p:sp>
        <p:nvSpPr>
          <p:cNvPr id="15" name="文本框 14"/>
          <p:cNvSpPr txBox="1"/>
          <p:nvPr/>
        </p:nvSpPr>
        <p:spPr>
          <a:xfrm>
            <a:off x="107315" y="3242310"/>
            <a:ext cx="8913495" cy="614045"/>
          </a:xfrm>
          <a:prstGeom prst="rect">
            <a:avLst/>
          </a:prstGeom>
          <a:solidFill>
            <a:srgbClr val="F9FBEE"/>
          </a:solidFill>
        </p:spPr>
        <p:txBody>
          <a:bodyPr wrap="square" rtlCol="0" anchor="t">
            <a:spAutoFit/>
          </a:bodyPr>
          <a:p>
            <a:pPr marL="285750" indent="-285750">
              <a:buFont typeface="Arial" panose="020B0604020202020204" pitchFamily="34" charset="0"/>
              <a:buChar char="•"/>
            </a:pPr>
            <a:r>
              <a:rPr lang="zh-CN" altLang="en-US" sz="1700">
                <a:solidFill>
                  <a:schemeClr val="accent6">
                    <a:lumMod val="75000"/>
                  </a:schemeClr>
                </a:solidFill>
                <a:latin typeface="微软雅黑" panose="020B0503020204020204" charset="-122"/>
                <a:ea typeface="微软雅黑" panose="020B0503020204020204" charset="-122"/>
              </a:rPr>
              <a:t>毫不夸张</a:t>
            </a:r>
            <a:r>
              <a:rPr lang="en-US" altLang="zh-CN" sz="1700">
                <a:solidFill>
                  <a:schemeClr val="accent6">
                    <a:lumMod val="75000"/>
                  </a:schemeClr>
                </a:solidFill>
                <a:latin typeface="微软雅黑" panose="020B0503020204020204" charset="-122"/>
                <a:ea typeface="微软雅黑" panose="020B0503020204020204" charset="-122"/>
              </a:rPr>
              <a:t>(</a:t>
            </a:r>
            <a:r>
              <a:rPr lang="en-US" sz="1700">
                <a:latin typeface="Times New Roman" panose="02020603050405020304" charset="0"/>
                <a:sym typeface="+mn-ea"/>
              </a:rPr>
              <a:t>exaggeration</a:t>
            </a:r>
            <a:r>
              <a:rPr lang="en-US" altLang="zh-CN" sz="1700">
                <a:solidFill>
                  <a:schemeClr val="accent6">
                    <a:lumMod val="75000"/>
                  </a:schemeClr>
                </a:solidFill>
                <a:latin typeface="微软雅黑" panose="020B0503020204020204" charset="-122"/>
                <a:ea typeface="微软雅黑" panose="020B0503020204020204" charset="-122"/>
              </a:rPr>
              <a:t>)</a:t>
            </a:r>
            <a:r>
              <a:rPr lang="zh-CN" altLang="en-US" sz="1700">
                <a:solidFill>
                  <a:schemeClr val="accent6">
                    <a:lumMod val="75000"/>
                  </a:schemeClr>
                </a:solidFill>
                <a:latin typeface="微软雅黑" panose="020B0503020204020204" charset="-122"/>
                <a:ea typeface="微软雅黑" panose="020B0503020204020204" charset="-122"/>
              </a:rPr>
              <a:t>地说，它见证了我生命中成千上万难忘的时刻，是我生命中最好的伴侣之一。</a:t>
            </a:r>
            <a:endParaRPr lang="zh-CN" altLang="en-US" sz="1700">
              <a:solidFill>
                <a:schemeClr val="accent6">
                  <a:lumMod val="75000"/>
                </a:schemeClr>
              </a:solidFill>
              <a:latin typeface="微软雅黑" panose="020B0503020204020204" charset="-122"/>
              <a:ea typeface="微软雅黑" panose="020B0503020204020204" charset="-122"/>
            </a:endParaRPr>
          </a:p>
        </p:txBody>
      </p:sp>
      <p:sp>
        <p:nvSpPr>
          <p:cNvPr id="24" name="文本框 23"/>
          <p:cNvSpPr txBox="1"/>
          <p:nvPr/>
        </p:nvSpPr>
        <p:spPr>
          <a:xfrm>
            <a:off x="1259840" y="1196340"/>
            <a:ext cx="134747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navigated</a:t>
            </a:r>
            <a:endParaRPr lang="zh-CN" altLang="en-US" sz="2200">
              <a:latin typeface="Times New Roman" panose="02020603050405020304" charset="0"/>
              <a:sym typeface="+mn-ea"/>
            </a:endParaRPr>
          </a:p>
        </p:txBody>
      </p:sp>
      <p:sp>
        <p:nvSpPr>
          <p:cNvPr id="25" name="文本框 24"/>
          <p:cNvSpPr txBox="1"/>
          <p:nvPr/>
        </p:nvSpPr>
        <p:spPr>
          <a:xfrm>
            <a:off x="3851910" y="1196340"/>
            <a:ext cx="241871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funerals  weddings</a:t>
            </a:r>
            <a:endParaRPr lang="en-US" sz="2200" b="1">
              <a:solidFill>
                <a:srgbClr val="C00000"/>
              </a:solidFill>
              <a:latin typeface="Times New Roman" panose="02020603050405020304" charset="0"/>
              <a:sym typeface="+mn-ea"/>
            </a:endParaRPr>
          </a:p>
        </p:txBody>
      </p:sp>
      <p:sp>
        <p:nvSpPr>
          <p:cNvPr id="26" name="文本框 25"/>
          <p:cNvSpPr txBox="1"/>
          <p:nvPr/>
        </p:nvSpPr>
        <p:spPr>
          <a:xfrm>
            <a:off x="7452360" y="1196340"/>
            <a:ext cx="126936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countless</a:t>
            </a:r>
            <a:endParaRPr lang="zh-CN" altLang="en-US" sz="2200">
              <a:latin typeface="Times New Roman" panose="02020603050405020304" charset="0"/>
              <a:sym typeface="+mn-ea"/>
            </a:endParaRPr>
          </a:p>
        </p:txBody>
      </p:sp>
      <p:sp>
        <p:nvSpPr>
          <p:cNvPr id="27" name="文本框 26"/>
          <p:cNvSpPr txBox="1"/>
          <p:nvPr/>
        </p:nvSpPr>
        <p:spPr>
          <a:xfrm>
            <a:off x="175260" y="1556385"/>
            <a:ext cx="220916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important events</a:t>
            </a:r>
            <a:endParaRPr lang="en-US" sz="2200" b="1">
              <a:solidFill>
                <a:srgbClr val="C00000"/>
              </a:solidFill>
              <a:latin typeface="Times New Roman" panose="02020603050405020304" charset="0"/>
              <a:sym typeface="+mn-ea"/>
            </a:endParaRPr>
          </a:p>
        </p:txBody>
      </p:sp>
      <p:sp>
        <p:nvSpPr>
          <p:cNvPr id="28" name="文本框 27"/>
          <p:cNvSpPr txBox="1"/>
          <p:nvPr/>
        </p:nvSpPr>
        <p:spPr>
          <a:xfrm>
            <a:off x="4038600" y="1544955"/>
            <a:ext cx="109855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beloved</a:t>
            </a:r>
            <a:endParaRPr lang="zh-CN" altLang="en-US" sz="2200">
              <a:latin typeface="Times New Roman" panose="02020603050405020304" charset="0"/>
              <a:sym typeface="+mn-ea"/>
            </a:endParaRPr>
          </a:p>
        </p:txBody>
      </p:sp>
      <p:sp>
        <p:nvSpPr>
          <p:cNvPr id="29" name="文本框 28"/>
          <p:cNvSpPr txBox="1"/>
          <p:nvPr/>
        </p:nvSpPr>
        <p:spPr>
          <a:xfrm>
            <a:off x="2627630" y="2390775"/>
            <a:ext cx="114109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through</a:t>
            </a:r>
            <a:endParaRPr lang="zh-CN" altLang="en-US" sz="2200">
              <a:latin typeface="Times New Roman" panose="02020603050405020304" charset="0"/>
              <a:sym typeface="+mn-ea"/>
            </a:endParaRPr>
          </a:p>
        </p:txBody>
      </p:sp>
      <p:sp>
        <p:nvSpPr>
          <p:cNvPr id="30" name="文本框 29"/>
          <p:cNvSpPr txBox="1"/>
          <p:nvPr/>
        </p:nvSpPr>
        <p:spPr>
          <a:xfrm>
            <a:off x="971550" y="2355850"/>
            <a:ext cx="134747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navigated</a:t>
            </a:r>
            <a:endParaRPr lang="zh-CN" altLang="en-US" sz="2200">
              <a:latin typeface="Times New Roman" panose="02020603050405020304" charset="0"/>
              <a:sym typeface="+mn-ea"/>
            </a:endParaRPr>
          </a:p>
        </p:txBody>
      </p:sp>
      <p:sp>
        <p:nvSpPr>
          <p:cNvPr id="31" name="文本框 30"/>
          <p:cNvSpPr txBox="1"/>
          <p:nvPr/>
        </p:nvSpPr>
        <p:spPr>
          <a:xfrm>
            <a:off x="3636010" y="2390775"/>
            <a:ext cx="255079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well-paved highway</a:t>
            </a:r>
            <a:endParaRPr lang="en-US" sz="2200" b="1">
              <a:solidFill>
                <a:srgbClr val="C00000"/>
              </a:solidFill>
              <a:latin typeface="Times New Roman" panose="02020603050405020304" charset="0"/>
              <a:sym typeface="+mn-ea"/>
            </a:endParaRPr>
          </a:p>
        </p:txBody>
      </p:sp>
      <p:sp>
        <p:nvSpPr>
          <p:cNvPr id="32" name="文本框 31"/>
          <p:cNvSpPr txBox="1"/>
          <p:nvPr/>
        </p:nvSpPr>
        <p:spPr>
          <a:xfrm>
            <a:off x="6186805" y="2428240"/>
            <a:ext cx="287972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winding country roads</a:t>
            </a:r>
            <a:endParaRPr lang="en-US" sz="2200" b="1">
              <a:solidFill>
                <a:srgbClr val="C00000"/>
              </a:solidFill>
              <a:latin typeface="Times New Roman" panose="02020603050405020304" charset="0"/>
              <a:sym typeface="+mn-ea"/>
            </a:endParaRPr>
          </a:p>
        </p:txBody>
      </p:sp>
      <p:sp>
        <p:nvSpPr>
          <p:cNvPr id="33" name="文本框 32"/>
          <p:cNvSpPr txBox="1"/>
          <p:nvPr/>
        </p:nvSpPr>
        <p:spPr>
          <a:xfrm>
            <a:off x="2700020" y="2715895"/>
            <a:ext cx="181546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scorching sun</a:t>
            </a:r>
            <a:endParaRPr lang="en-US" sz="2200" b="1">
              <a:solidFill>
                <a:srgbClr val="C00000"/>
              </a:solidFill>
              <a:latin typeface="Times New Roman" panose="02020603050405020304" charset="0"/>
              <a:sym typeface="+mn-ea"/>
            </a:endParaRPr>
          </a:p>
        </p:txBody>
      </p:sp>
      <p:sp>
        <p:nvSpPr>
          <p:cNvPr id="34" name="文本框 33"/>
          <p:cNvSpPr txBox="1"/>
          <p:nvPr/>
        </p:nvSpPr>
        <p:spPr>
          <a:xfrm>
            <a:off x="91440" y="3796030"/>
            <a:ext cx="337248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It is no exaggeration to say</a:t>
            </a:r>
            <a:endParaRPr lang="en-US" sz="2200" b="1">
              <a:solidFill>
                <a:srgbClr val="C00000"/>
              </a:solidFill>
              <a:latin typeface="Times New Roman" panose="02020603050405020304" charset="0"/>
              <a:sym typeface="+mn-ea"/>
            </a:endParaRPr>
          </a:p>
        </p:txBody>
      </p:sp>
      <p:sp>
        <p:nvSpPr>
          <p:cNvPr id="35" name="文本框 34"/>
          <p:cNvSpPr txBox="1"/>
          <p:nvPr/>
        </p:nvSpPr>
        <p:spPr>
          <a:xfrm>
            <a:off x="4140200" y="3796030"/>
            <a:ext cx="133159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witnessed</a:t>
            </a:r>
            <a:endParaRPr lang="en-US" sz="2200" b="1">
              <a:solidFill>
                <a:srgbClr val="C00000"/>
              </a:solidFill>
              <a:latin typeface="Times New Roman" panose="02020603050405020304" charset="0"/>
              <a:sym typeface="+mn-ea"/>
            </a:endParaRPr>
          </a:p>
        </p:txBody>
      </p:sp>
      <p:sp>
        <p:nvSpPr>
          <p:cNvPr id="36" name="文本框 35"/>
          <p:cNvSpPr txBox="1"/>
          <p:nvPr/>
        </p:nvSpPr>
        <p:spPr>
          <a:xfrm>
            <a:off x="7019925" y="3796030"/>
            <a:ext cx="179768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unforgettable</a:t>
            </a:r>
            <a:endParaRPr lang="zh-CN" altLang="en-US" sz="2200">
              <a:latin typeface="Times New Roman" panose="02020603050405020304" charset="0"/>
              <a:sym typeface="+mn-ea"/>
            </a:endParaRPr>
          </a:p>
        </p:txBody>
      </p:sp>
      <p:sp>
        <p:nvSpPr>
          <p:cNvPr id="37" name="文本框 36"/>
          <p:cNvSpPr txBox="1"/>
          <p:nvPr/>
        </p:nvSpPr>
        <p:spPr>
          <a:xfrm>
            <a:off x="1713865" y="4124960"/>
            <a:ext cx="127635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served as</a:t>
            </a:r>
            <a:endParaRPr lang="en-US" sz="2200" b="1">
              <a:solidFill>
                <a:srgbClr val="C00000"/>
              </a:solidFill>
              <a:latin typeface="Times New Roman" panose="02020603050405020304" charset="0"/>
              <a:sym typeface="+mn-ea"/>
            </a:endParaRPr>
          </a:p>
        </p:txBody>
      </p:sp>
      <p:sp>
        <p:nvSpPr>
          <p:cNvPr id="38" name="文本框 37"/>
          <p:cNvSpPr txBox="1"/>
          <p:nvPr/>
        </p:nvSpPr>
        <p:spPr>
          <a:xfrm>
            <a:off x="3851910" y="4124960"/>
            <a:ext cx="260540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the best companions</a:t>
            </a:r>
            <a:endParaRPr lang="en-US" sz="2200" b="1">
              <a:solidFill>
                <a:srgbClr val="C00000"/>
              </a:solidFill>
              <a:latin typeface="Times New Roman" panose="020206030504050203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34"/>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5"/>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6"/>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7"/>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p:bldP spid="7" grpId="0" animBg="1"/>
      <p:bldP spid="12" grpId="0" animBg="1"/>
      <p:bldP spid="15" grpId="0" animBg="1"/>
      <p:bldP spid="4" grpId="0"/>
      <p:bldP spid="3" grpId="0"/>
      <p:bldP spid="5" grpId="0"/>
      <p:bldP spid="7" grpId="1" animBg="1"/>
      <p:bldP spid="12" grpId="1" animBg="1"/>
      <p:bldP spid="15" grpId="1" animBg="1"/>
      <p:bldP spid="4" grpId="1"/>
      <p:bldP spid="3" grpId="1"/>
      <p:bldP spid="5" grpId="1"/>
      <p:bldP spid="24" grpId="0"/>
      <p:bldP spid="25" grpId="0"/>
      <p:bldP spid="26" grpId="0"/>
      <p:bldP spid="27" grpId="0"/>
      <p:bldP spid="28" grpId="0"/>
      <p:bldP spid="30" grpId="0"/>
      <p:bldP spid="29" grpId="0"/>
      <p:bldP spid="31" grpId="0"/>
      <p:bldP spid="32" grpId="0"/>
      <p:bldP spid="33" grpId="0"/>
      <p:bldP spid="34" grpId="0"/>
      <p:bldP spid="35" grpId="0"/>
      <p:bldP spid="36" grpId="0"/>
      <p:bldP spid="37" grpId="0"/>
      <p:bldP spid="38" grpId="0"/>
      <p:bldP spid="24" grpId="1"/>
      <p:bldP spid="25" grpId="1"/>
      <p:bldP spid="26" grpId="1"/>
      <p:bldP spid="27" grpId="1"/>
      <p:bldP spid="28" grpId="1"/>
      <p:bldP spid="30" grpId="1"/>
      <p:bldP spid="29" grpId="1"/>
      <p:bldP spid="31" grpId="1"/>
      <p:bldP spid="32" grpId="1"/>
      <p:bldP spid="33" grpId="1"/>
      <p:bldP spid="34" grpId="1"/>
      <p:bldP spid="35" grpId="1"/>
      <p:bldP spid="36" grpId="1"/>
      <p:bldP spid="37" grpId="1"/>
      <p:bldP spid="38"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216535" y="1419860"/>
            <a:ext cx="8710930" cy="1433830"/>
          </a:xfrm>
          <a:prstGeom prst="rect">
            <a:avLst/>
          </a:prstGeom>
          <a:noFill/>
        </p:spPr>
        <p:txBody>
          <a:bodyPr wrap="square" rtlCol="0">
            <a:noAutofit/>
          </a:bodyPr>
          <a:p>
            <a:pPr>
              <a:buFont typeface="Wingdings" panose="05000000000000000000" charset="0"/>
            </a:pPr>
            <a:r>
              <a:rPr lang="en-US" sz="2200">
                <a:latin typeface="Times New Roman" panose="02020603050405020304" charset="0"/>
                <a:sym typeface="+mn-ea"/>
              </a:rPr>
              <a:t>All these ____________________________. However, _______________ the truck was too old and _____________________________. After _______________________, I ____________,  _________________ and _______________________.</a:t>
            </a:r>
            <a:endParaRPr lang="en-US" sz="2200">
              <a:latin typeface="Times New Roman" panose="02020603050405020304" charset="0"/>
              <a:sym typeface="+mn-ea"/>
            </a:endParaRPr>
          </a:p>
        </p:txBody>
      </p:sp>
      <p:sp>
        <p:nvSpPr>
          <p:cNvPr id="6" name="文本框 5"/>
          <p:cNvSpPr txBox="1"/>
          <p:nvPr/>
        </p:nvSpPr>
        <p:spPr>
          <a:xfrm>
            <a:off x="0" y="0"/>
            <a:ext cx="8148955" cy="292735"/>
          </a:xfrm>
          <a:prstGeom prst="rect">
            <a:avLst/>
          </a:prstGeom>
          <a:noFill/>
          <a:ln>
            <a:noFill/>
          </a:ln>
          <a:extLst>
            <a:ext uri="{909E8E84-426E-40DD-AFC4-6F175D3DCCD1}">
              <a14:hiddenFill xmlns:a14="http://schemas.microsoft.com/office/drawing/2010/main">
                <a:solidFill>
                  <a:schemeClr val="bg2">
                    <a:lumMod val="20000"/>
                    <a:lumOff val="80000"/>
                  </a:schemeClr>
                </a:solidFill>
              </a14:hiddenFill>
            </a:ext>
          </a:extLst>
        </p:spPr>
        <p:txBody>
          <a:bodyPr wrap="square" rtlCol="0" anchor="t">
            <a:noAutofit/>
          </a:bodyPr>
          <a:p>
            <a:pPr>
              <a:lnSpc>
                <a:spcPct val="80000"/>
              </a:lnSpc>
            </a:pPr>
            <a:r>
              <a:rPr lang="en-US" sz="2000" i="1">
                <a:latin typeface="Times New Roman" panose="02020603050405020304" charset="0"/>
                <a:sym typeface="+mn-ea"/>
              </a:rPr>
              <a:t>Para.1  I don’t think a vehicle is just for travelling from place to place.</a:t>
            </a:r>
            <a:endParaRPr lang="en-US" sz="2000" i="1">
              <a:latin typeface="Times New Roman" panose="02020603050405020304" charset="0"/>
              <a:sym typeface="+mn-ea"/>
            </a:endParaRPr>
          </a:p>
        </p:txBody>
      </p:sp>
      <p:sp>
        <p:nvSpPr>
          <p:cNvPr id="18" name="文本框 17"/>
          <p:cNvSpPr txBox="1"/>
          <p:nvPr/>
        </p:nvSpPr>
        <p:spPr>
          <a:xfrm>
            <a:off x="243205" y="316865"/>
            <a:ext cx="8738870" cy="398780"/>
          </a:xfrm>
          <a:prstGeom prst="rect">
            <a:avLst/>
          </a:prstGeom>
          <a:noFill/>
        </p:spPr>
        <p:txBody>
          <a:bodyPr wrap="square" rtlCol="0">
            <a:spAutoFit/>
          </a:bodyPr>
          <a:p>
            <a:pPr algn="l"/>
            <a:r>
              <a:rPr lang="en-US" sz="2000" b="1">
                <a:solidFill>
                  <a:srgbClr val="462844"/>
                </a:solidFill>
                <a:latin typeface="Times New Roman" panose="02020603050405020304" charset="0"/>
                <a:sym typeface="+mn-ea"/>
              </a:rPr>
              <a:t>Q3: Why did I finally decide to sell it?</a:t>
            </a:r>
            <a:endParaRPr lang="en-US" sz="2000" b="1">
              <a:solidFill>
                <a:srgbClr val="462844"/>
              </a:solidFill>
              <a:latin typeface="Times New Roman" panose="02020603050405020304" charset="0"/>
              <a:sym typeface="+mn-ea"/>
            </a:endParaRPr>
          </a:p>
        </p:txBody>
      </p:sp>
      <p:sp>
        <p:nvSpPr>
          <p:cNvPr id="7" name="文本框 6"/>
          <p:cNvSpPr txBox="1"/>
          <p:nvPr/>
        </p:nvSpPr>
        <p:spPr>
          <a:xfrm>
            <a:off x="107315" y="752475"/>
            <a:ext cx="8068945" cy="614045"/>
          </a:xfrm>
          <a:prstGeom prst="rect">
            <a:avLst/>
          </a:prstGeom>
          <a:solidFill>
            <a:srgbClr val="F9FBEE"/>
          </a:solidFill>
        </p:spPr>
        <p:txBody>
          <a:bodyPr wrap="square" rtlCol="0" anchor="t">
            <a:spAutoFit/>
          </a:bodyPr>
          <a:p>
            <a:pPr marL="285750" indent="-285750">
              <a:buFont typeface="Arial" panose="020B0604020202020204" pitchFamily="34" charset="0"/>
              <a:buChar char="•"/>
            </a:pPr>
            <a:r>
              <a:rPr lang="zh-CN" altLang="en-US" sz="1700">
                <a:solidFill>
                  <a:schemeClr val="accent6">
                    <a:lumMod val="75000"/>
                  </a:schemeClr>
                </a:solidFill>
                <a:latin typeface="微软雅黑" panose="020B0503020204020204" charset="-122"/>
                <a:ea typeface="微软雅黑" panose="020B0503020204020204" charset="-122"/>
              </a:rPr>
              <a:t>所有这些都让我犹豫要不要卖掉它。然而，事实是卡车太旧了，已经不太好了。似乎过了一个世纪，我轻轻地叹了口气，发动引擎，向汽车经销商出发。</a:t>
            </a:r>
            <a:endParaRPr lang="zh-CN" altLang="en-US" sz="1700">
              <a:solidFill>
                <a:schemeClr val="accent6">
                  <a:lumMod val="75000"/>
                </a:schemeClr>
              </a:solidFill>
              <a:latin typeface="微软雅黑" panose="020B0503020204020204" charset="-122"/>
              <a:ea typeface="微软雅黑" panose="020B0503020204020204" charset="-122"/>
            </a:endParaRPr>
          </a:p>
        </p:txBody>
      </p:sp>
      <p:sp>
        <p:nvSpPr>
          <p:cNvPr id="8" name="文本框 7"/>
          <p:cNvSpPr txBox="1"/>
          <p:nvPr/>
        </p:nvSpPr>
        <p:spPr>
          <a:xfrm>
            <a:off x="1331595" y="1403350"/>
            <a:ext cx="4056380" cy="429895"/>
          </a:xfrm>
          <a:prstGeom prst="rect">
            <a:avLst/>
          </a:prstGeom>
          <a:noFill/>
        </p:spPr>
        <p:txBody>
          <a:bodyPr wrap="none" rtlCol="0">
            <a:spAutoFit/>
          </a:bodyPr>
          <a:p>
            <a:pPr algn="l">
              <a:buClrTx/>
              <a:buSzTx/>
              <a:buFontTx/>
            </a:pPr>
            <a:r>
              <a:rPr lang="en-US" sz="2200" b="1">
                <a:solidFill>
                  <a:srgbClr val="C00000"/>
                </a:solidFill>
                <a:latin typeface="Times New Roman" panose="02020603050405020304" charset="0"/>
                <a:sym typeface="+mn-ea"/>
              </a:rPr>
              <a:t>left me hesitating about selling it</a:t>
            </a:r>
            <a:endParaRPr lang="en-US" sz="2200" b="1">
              <a:solidFill>
                <a:srgbClr val="C00000"/>
              </a:solidFill>
              <a:latin typeface="Times New Roman" panose="02020603050405020304" charset="0"/>
              <a:sym typeface="+mn-ea"/>
            </a:endParaRPr>
          </a:p>
        </p:txBody>
      </p:sp>
      <p:sp>
        <p:nvSpPr>
          <p:cNvPr id="9" name="文本框 8"/>
          <p:cNvSpPr txBox="1"/>
          <p:nvPr/>
        </p:nvSpPr>
        <p:spPr>
          <a:xfrm>
            <a:off x="6516370" y="1430655"/>
            <a:ext cx="214757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the fact was that</a:t>
            </a:r>
            <a:endParaRPr lang="en-US" sz="2200" b="1">
              <a:solidFill>
                <a:srgbClr val="C00000"/>
              </a:solidFill>
              <a:latin typeface="Times New Roman" panose="02020603050405020304" charset="0"/>
              <a:sym typeface="+mn-ea"/>
            </a:endParaRPr>
          </a:p>
        </p:txBody>
      </p:sp>
      <p:sp>
        <p:nvSpPr>
          <p:cNvPr id="10" name="文本框 9"/>
          <p:cNvSpPr txBox="1"/>
          <p:nvPr/>
        </p:nvSpPr>
        <p:spPr>
          <a:xfrm>
            <a:off x="3131820" y="1779905"/>
            <a:ext cx="395859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was no longer in good condition</a:t>
            </a:r>
            <a:endParaRPr lang="en-US" altLang="en-US" sz="2200">
              <a:latin typeface="Times New Roman" panose="02020603050405020304" charset="0"/>
              <a:sym typeface="+mn-ea"/>
            </a:endParaRPr>
          </a:p>
        </p:txBody>
      </p:sp>
      <p:sp>
        <p:nvSpPr>
          <p:cNvPr id="11" name="文本框 10"/>
          <p:cNvSpPr txBox="1"/>
          <p:nvPr/>
        </p:nvSpPr>
        <p:spPr>
          <a:xfrm>
            <a:off x="216535" y="2078355"/>
            <a:ext cx="341122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what seemed like a century</a:t>
            </a:r>
            <a:endParaRPr lang="en-US" sz="2200" b="1">
              <a:solidFill>
                <a:srgbClr val="C00000"/>
              </a:solidFill>
              <a:latin typeface="Times New Roman" panose="02020603050405020304" charset="0"/>
              <a:sym typeface="+mn-ea"/>
            </a:endParaRPr>
          </a:p>
        </p:txBody>
      </p:sp>
      <p:sp>
        <p:nvSpPr>
          <p:cNvPr id="13" name="文本框 12"/>
          <p:cNvSpPr txBox="1"/>
          <p:nvPr/>
        </p:nvSpPr>
        <p:spPr>
          <a:xfrm>
            <a:off x="3779520" y="2078355"/>
            <a:ext cx="177419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sighed lightly</a:t>
            </a:r>
            <a:endParaRPr lang="en-US" sz="2200" b="1">
              <a:solidFill>
                <a:srgbClr val="C00000"/>
              </a:solidFill>
              <a:latin typeface="Times New Roman" panose="02020603050405020304" charset="0"/>
              <a:sym typeface="+mn-ea"/>
            </a:endParaRPr>
          </a:p>
        </p:txBody>
      </p:sp>
      <p:sp>
        <p:nvSpPr>
          <p:cNvPr id="14" name="文本框 13"/>
          <p:cNvSpPr txBox="1"/>
          <p:nvPr/>
        </p:nvSpPr>
        <p:spPr>
          <a:xfrm>
            <a:off x="5705475" y="2078355"/>
            <a:ext cx="230949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started the engine</a:t>
            </a:r>
            <a:endParaRPr lang="en-US" sz="2200" b="1">
              <a:solidFill>
                <a:srgbClr val="C00000"/>
              </a:solidFill>
              <a:latin typeface="Times New Roman" panose="02020603050405020304" charset="0"/>
              <a:sym typeface="+mn-ea"/>
            </a:endParaRPr>
          </a:p>
        </p:txBody>
      </p:sp>
      <p:sp>
        <p:nvSpPr>
          <p:cNvPr id="16" name="文本框 15"/>
          <p:cNvSpPr txBox="1"/>
          <p:nvPr/>
        </p:nvSpPr>
        <p:spPr>
          <a:xfrm>
            <a:off x="323215" y="2428240"/>
            <a:ext cx="309753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set out for the car dealer</a:t>
            </a:r>
            <a:endParaRPr lang="en-US" sz="2200" b="1">
              <a:solidFill>
                <a:srgbClr val="C00000"/>
              </a:solidFill>
              <a:latin typeface="Times New Roman" panose="020206030504050203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p:bldP spid="7" grpId="0" animBg="1"/>
      <p:bldP spid="4" grpId="0"/>
      <p:bldP spid="7" grpId="1" animBg="1"/>
      <p:bldP spid="4" grpId="1"/>
      <p:bldP spid="8" grpId="0"/>
      <p:bldP spid="9" grpId="0"/>
      <p:bldP spid="10" grpId="0"/>
      <p:bldP spid="11" grpId="0"/>
      <p:bldP spid="13" grpId="0"/>
      <p:bldP spid="14" grpId="0"/>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216535" y="1132205"/>
            <a:ext cx="8710930" cy="514985"/>
          </a:xfrm>
          <a:prstGeom prst="rect">
            <a:avLst/>
          </a:prstGeom>
          <a:noFill/>
        </p:spPr>
        <p:txBody>
          <a:bodyPr wrap="square" rtlCol="0">
            <a:noAutofit/>
          </a:bodyPr>
          <a:p>
            <a:pPr>
              <a:buFont typeface="Wingdings" panose="05000000000000000000" charset="0"/>
            </a:pPr>
            <a:r>
              <a:rPr lang="en-US" sz="2200">
                <a:latin typeface="Times New Roman" panose="02020603050405020304" charset="0"/>
                <a:sym typeface="+mn-ea"/>
              </a:rPr>
              <a:t>__________________________________________________________</a:t>
            </a:r>
            <a:endParaRPr lang="en-US" sz="2200">
              <a:latin typeface="Times New Roman" panose="02020603050405020304" charset="0"/>
              <a:sym typeface="+mn-ea"/>
            </a:endParaRPr>
          </a:p>
        </p:txBody>
      </p:sp>
      <p:sp>
        <p:nvSpPr>
          <p:cNvPr id="6" name="文本框 5"/>
          <p:cNvSpPr txBox="1"/>
          <p:nvPr/>
        </p:nvSpPr>
        <p:spPr>
          <a:xfrm>
            <a:off x="0" y="0"/>
            <a:ext cx="8148955" cy="292735"/>
          </a:xfrm>
          <a:prstGeom prst="rect">
            <a:avLst/>
          </a:prstGeom>
          <a:noFill/>
          <a:ln>
            <a:noFill/>
          </a:ln>
          <a:extLst>
            <a:ext uri="{909E8E84-426E-40DD-AFC4-6F175D3DCCD1}">
              <a14:hiddenFill xmlns:a14="http://schemas.microsoft.com/office/drawing/2010/main">
                <a:solidFill>
                  <a:schemeClr val="bg2">
                    <a:lumMod val="20000"/>
                    <a:lumOff val="80000"/>
                  </a:schemeClr>
                </a:solidFill>
              </a14:hiddenFill>
            </a:ext>
          </a:extLst>
        </p:spPr>
        <p:txBody>
          <a:bodyPr wrap="square" rtlCol="0" anchor="t">
            <a:noAutofit/>
          </a:bodyPr>
          <a:p>
            <a:pPr>
              <a:lnSpc>
                <a:spcPct val="80000"/>
              </a:lnSpc>
            </a:pPr>
            <a:r>
              <a:rPr lang="en-US" sz="2000" i="1">
                <a:latin typeface="Times New Roman" panose="02020603050405020304" charset="0"/>
                <a:sym typeface="+mn-ea"/>
              </a:rPr>
              <a:t>Para.2  But as I approached the car dealer, I stopped.</a:t>
            </a:r>
            <a:r>
              <a:rPr lang="en-US" sz="2000" b="1" i="1">
                <a:solidFill>
                  <a:schemeClr val="accent6">
                    <a:lumMod val="75000"/>
                  </a:schemeClr>
                </a:solidFill>
                <a:latin typeface="Times New Roman" panose="02020603050405020304" charset="0"/>
                <a:sym typeface="+mn-ea"/>
              </a:rPr>
              <a:t> </a:t>
            </a:r>
            <a:endParaRPr lang="en-US" sz="2000" i="1">
              <a:latin typeface="Times New Roman" panose="02020603050405020304" charset="0"/>
              <a:sym typeface="+mn-ea"/>
            </a:endParaRPr>
          </a:p>
        </p:txBody>
      </p:sp>
      <p:sp>
        <p:nvSpPr>
          <p:cNvPr id="18" name="文本框 17"/>
          <p:cNvSpPr txBox="1"/>
          <p:nvPr/>
        </p:nvSpPr>
        <p:spPr>
          <a:xfrm>
            <a:off x="243205" y="316865"/>
            <a:ext cx="3017520" cy="398780"/>
          </a:xfrm>
          <a:prstGeom prst="rect">
            <a:avLst/>
          </a:prstGeom>
          <a:noFill/>
        </p:spPr>
        <p:txBody>
          <a:bodyPr wrap="square" rtlCol="0">
            <a:spAutoFit/>
          </a:bodyPr>
          <a:p>
            <a:r>
              <a:rPr lang="en-US" sz="2000" b="1">
                <a:solidFill>
                  <a:srgbClr val="462844"/>
                </a:solidFill>
                <a:latin typeface="Times New Roman" panose="02020603050405020304" charset="0"/>
                <a:sym typeface="+mn-ea"/>
              </a:rPr>
              <a:t>Q1: Why did I stop?</a:t>
            </a:r>
            <a:endParaRPr lang="en-US" sz="2000" b="1">
              <a:solidFill>
                <a:srgbClr val="462844"/>
              </a:solidFill>
              <a:latin typeface="Times New Roman" panose="02020603050405020304" charset="0"/>
              <a:sym typeface="+mn-ea"/>
            </a:endParaRPr>
          </a:p>
        </p:txBody>
      </p:sp>
      <p:sp>
        <p:nvSpPr>
          <p:cNvPr id="7" name="文本框 6"/>
          <p:cNvSpPr txBox="1"/>
          <p:nvPr/>
        </p:nvSpPr>
        <p:spPr>
          <a:xfrm>
            <a:off x="107950" y="748030"/>
            <a:ext cx="8068945" cy="352425"/>
          </a:xfrm>
          <a:prstGeom prst="rect">
            <a:avLst/>
          </a:prstGeom>
          <a:solidFill>
            <a:srgbClr val="F9FBEE"/>
          </a:solidFill>
        </p:spPr>
        <p:txBody>
          <a:bodyPr wrap="square" rtlCol="0" anchor="t">
            <a:spAutoFit/>
          </a:bodyPr>
          <a:p>
            <a:pPr marL="285750" indent="-285750">
              <a:buFont typeface="Arial" panose="020B0604020202020204" pitchFamily="34" charset="0"/>
              <a:buChar char="•"/>
            </a:pPr>
            <a:r>
              <a:rPr lang="zh-CN" altLang="en-US" sz="1700">
                <a:solidFill>
                  <a:schemeClr val="accent6">
                    <a:lumMod val="75000"/>
                  </a:schemeClr>
                </a:solidFill>
                <a:latin typeface="微软雅黑" panose="020B0503020204020204" charset="-122"/>
                <a:ea typeface="微软雅黑" panose="020B0503020204020204" charset="-122"/>
              </a:rPr>
              <a:t>我突然意识到我一点也不想卖掉我的卡车。</a:t>
            </a:r>
            <a:r>
              <a:rPr lang="en-US" altLang="zh-CN" sz="1600">
                <a:solidFill>
                  <a:schemeClr val="accent6">
                    <a:lumMod val="75000"/>
                  </a:schemeClr>
                </a:solidFill>
                <a:latin typeface="微软雅黑" panose="020B0503020204020204" charset="-122"/>
                <a:ea typeface="微软雅黑" panose="020B0503020204020204" charset="-122"/>
                <a:sym typeface="+mn-ea"/>
              </a:rPr>
              <a:t>(not in the least</a:t>
            </a:r>
            <a:r>
              <a:rPr lang="zh-CN" altLang="en-US" sz="1600">
                <a:solidFill>
                  <a:schemeClr val="accent6">
                    <a:lumMod val="75000"/>
                  </a:schemeClr>
                </a:solidFill>
                <a:latin typeface="微软雅黑" panose="020B0503020204020204" charset="-122"/>
                <a:ea typeface="微软雅黑" panose="020B0503020204020204" charset="-122"/>
                <a:sym typeface="+mn-ea"/>
              </a:rPr>
              <a:t>倒装</a:t>
            </a:r>
            <a:r>
              <a:rPr lang="en-US" altLang="zh-CN" sz="1600">
                <a:solidFill>
                  <a:schemeClr val="accent6">
                    <a:lumMod val="75000"/>
                  </a:schemeClr>
                </a:solidFill>
                <a:latin typeface="微软雅黑" panose="020B0503020204020204" charset="-122"/>
                <a:ea typeface="微软雅黑" panose="020B0503020204020204" charset="-122"/>
                <a:sym typeface="+mn-ea"/>
              </a:rPr>
              <a:t>)</a:t>
            </a:r>
            <a:endParaRPr lang="zh-CN" altLang="en-US" sz="1600">
              <a:solidFill>
                <a:schemeClr val="accent6">
                  <a:lumMod val="75000"/>
                </a:schemeClr>
              </a:solidFill>
              <a:latin typeface="微软雅黑" panose="020B0503020204020204" charset="-122"/>
              <a:ea typeface="微软雅黑" panose="020B0503020204020204" charset="-122"/>
            </a:endParaRPr>
          </a:p>
        </p:txBody>
      </p:sp>
      <p:sp>
        <p:nvSpPr>
          <p:cNvPr id="3" name="文本框 2"/>
          <p:cNvSpPr txBox="1"/>
          <p:nvPr/>
        </p:nvSpPr>
        <p:spPr>
          <a:xfrm>
            <a:off x="251460" y="2212340"/>
            <a:ext cx="8909050" cy="1664335"/>
          </a:xfrm>
          <a:prstGeom prst="rect">
            <a:avLst/>
          </a:prstGeom>
          <a:noFill/>
        </p:spPr>
        <p:txBody>
          <a:bodyPr wrap="square" rtlCol="0">
            <a:noAutofit/>
          </a:bodyPr>
          <a:p>
            <a:pPr>
              <a:buFont typeface="Wingdings" panose="05000000000000000000" charset="0"/>
            </a:pPr>
            <a:r>
              <a:rPr lang="en-US" sz="2200">
                <a:latin typeface="Times New Roman" panose="02020603050405020304" charset="0"/>
                <a:sym typeface="+mn-ea"/>
              </a:rPr>
              <a:t>Because _____________________________,  _____________________ to  ________________ the truck. And ______________________________ ______________ ____________________ to _________________________ my dear friend.</a:t>
            </a:r>
            <a:endParaRPr lang="en-US" sz="2200">
              <a:latin typeface="Times New Roman" panose="02020603050405020304" charset="0"/>
              <a:sym typeface="+mn-ea"/>
            </a:endParaRPr>
          </a:p>
        </p:txBody>
      </p:sp>
      <p:sp>
        <p:nvSpPr>
          <p:cNvPr id="5" name="文本框 4"/>
          <p:cNvSpPr txBox="1"/>
          <p:nvPr/>
        </p:nvSpPr>
        <p:spPr>
          <a:xfrm>
            <a:off x="323850" y="1104900"/>
            <a:ext cx="8042275" cy="429895"/>
          </a:xfrm>
          <a:prstGeom prst="rect">
            <a:avLst/>
          </a:prstGeom>
          <a:noFill/>
        </p:spPr>
        <p:txBody>
          <a:bodyPr wrap="square" rtlCol="0">
            <a:spAutoFit/>
          </a:bodyPr>
          <a:p>
            <a:r>
              <a:rPr lang="en-US" sz="2200" b="1">
                <a:solidFill>
                  <a:srgbClr val="C00000"/>
                </a:solidFill>
                <a:latin typeface="Times New Roman" panose="02020603050405020304" charset="0"/>
                <a:sym typeface="+mn-ea"/>
              </a:rPr>
              <a:t>It dawned on me that not in the least did I want  to sell my truck.</a:t>
            </a:r>
            <a:endParaRPr lang="en-US" sz="2200" b="1">
              <a:solidFill>
                <a:srgbClr val="C00000"/>
              </a:solidFill>
              <a:latin typeface="Times New Roman" panose="02020603050405020304" charset="0"/>
              <a:sym typeface="+mn-ea"/>
            </a:endParaRPr>
          </a:p>
        </p:txBody>
      </p:sp>
      <p:sp>
        <p:nvSpPr>
          <p:cNvPr id="15" name="文本框 14"/>
          <p:cNvSpPr txBox="1"/>
          <p:nvPr/>
        </p:nvSpPr>
        <p:spPr>
          <a:xfrm>
            <a:off x="107950" y="1564640"/>
            <a:ext cx="8068945" cy="614045"/>
          </a:xfrm>
          <a:prstGeom prst="rect">
            <a:avLst/>
          </a:prstGeom>
          <a:solidFill>
            <a:srgbClr val="F9FBEE"/>
          </a:solidFill>
        </p:spPr>
        <p:txBody>
          <a:bodyPr wrap="square" rtlCol="0" anchor="t">
            <a:spAutoFit/>
          </a:bodyPr>
          <a:p>
            <a:pPr marL="285750" indent="-285750">
              <a:buFont typeface="Arial" panose="020B0604020202020204" pitchFamily="34" charset="0"/>
              <a:buChar char="•"/>
            </a:pPr>
            <a:r>
              <a:rPr lang="en-US" sz="1700">
                <a:solidFill>
                  <a:schemeClr val="accent6">
                    <a:lumMod val="75000"/>
                  </a:schemeClr>
                </a:solidFill>
                <a:latin typeface="微软雅黑" panose="020B0503020204020204" charset="-122"/>
                <a:ea typeface="微软雅黑" panose="020B0503020204020204" charset="-122"/>
              </a:rPr>
              <a:t>因为我离汽车经销商越近，我就越不愿意</a:t>
            </a:r>
            <a:r>
              <a:rPr lang="zh-CN" altLang="en-US" sz="1700">
                <a:solidFill>
                  <a:schemeClr val="accent6">
                    <a:lumMod val="75000"/>
                  </a:schemeClr>
                </a:solidFill>
                <a:latin typeface="微软雅黑" panose="020B0503020204020204" charset="-122"/>
                <a:ea typeface="微软雅黑" panose="020B0503020204020204" charset="-122"/>
              </a:rPr>
              <a:t>和</a:t>
            </a:r>
            <a:r>
              <a:rPr lang="en-US" sz="1700">
                <a:solidFill>
                  <a:schemeClr val="accent6">
                    <a:lumMod val="75000"/>
                  </a:schemeClr>
                </a:solidFill>
                <a:latin typeface="微软雅黑" panose="020B0503020204020204" charset="-122"/>
                <a:ea typeface="微软雅黑" panose="020B0503020204020204" charset="-122"/>
              </a:rPr>
              <a:t>卡车</a:t>
            </a:r>
            <a:r>
              <a:rPr lang="zh-CN" altLang="en-US" sz="1700">
                <a:solidFill>
                  <a:schemeClr val="accent6">
                    <a:lumMod val="75000"/>
                  </a:schemeClr>
                </a:solidFill>
                <a:latin typeface="微软雅黑" panose="020B0503020204020204" charset="-122"/>
                <a:ea typeface="微软雅黑" panose="020B0503020204020204" charset="-122"/>
              </a:rPr>
              <a:t>分离</a:t>
            </a:r>
            <a:r>
              <a:rPr lang="en-US" sz="1700">
                <a:solidFill>
                  <a:schemeClr val="accent6">
                    <a:lumMod val="75000"/>
                  </a:schemeClr>
                </a:solidFill>
                <a:latin typeface="微软雅黑" panose="020B0503020204020204" charset="-122"/>
                <a:ea typeface="微软雅黑" panose="020B0503020204020204" charset="-122"/>
              </a:rPr>
              <a:t>。就在那时，我突然意识到我</a:t>
            </a:r>
            <a:r>
              <a:rPr lang="zh-CN" altLang="en-US" sz="1700">
                <a:solidFill>
                  <a:schemeClr val="accent6">
                    <a:lumMod val="75000"/>
                  </a:schemeClr>
                </a:solidFill>
                <a:latin typeface="微软雅黑" panose="020B0503020204020204" charset="-122"/>
                <a:ea typeface="微软雅黑" panose="020B0503020204020204" charset="-122"/>
              </a:rPr>
              <a:t>之前</a:t>
            </a:r>
            <a:r>
              <a:rPr lang="en-US" sz="1700">
                <a:solidFill>
                  <a:schemeClr val="accent6">
                    <a:lumMod val="75000"/>
                  </a:schemeClr>
                </a:solidFill>
                <a:latin typeface="微软雅黑" panose="020B0503020204020204" charset="-122"/>
                <a:ea typeface="微软雅黑" panose="020B0503020204020204" charset="-122"/>
              </a:rPr>
              <a:t>是多么愚蠢，竟然说服自己卖掉我亲爱的朋友。</a:t>
            </a:r>
            <a:r>
              <a:rPr lang="en-US" altLang="zh-CN" sz="1700">
                <a:solidFill>
                  <a:schemeClr val="accent6">
                    <a:lumMod val="75000"/>
                  </a:schemeClr>
                </a:solidFill>
                <a:latin typeface="微软雅黑" panose="020B0503020204020204" charset="-122"/>
                <a:ea typeface="微软雅黑" panose="020B0503020204020204" charset="-122"/>
                <a:sym typeface="+mn-ea"/>
              </a:rPr>
              <a:t>(</a:t>
            </a:r>
            <a:r>
              <a:rPr lang="zh-CN" sz="1700">
                <a:solidFill>
                  <a:schemeClr val="accent6">
                    <a:lumMod val="75000"/>
                  </a:schemeClr>
                </a:solidFill>
                <a:latin typeface="微软雅黑" panose="020B0503020204020204" charset="-122"/>
                <a:ea typeface="微软雅黑" panose="020B0503020204020204" charset="-122"/>
                <a:sym typeface="+mn-ea"/>
              </a:rPr>
              <a:t>强调句</a:t>
            </a:r>
            <a:r>
              <a:rPr lang="en-US" altLang="zh-CN" sz="1700">
                <a:solidFill>
                  <a:schemeClr val="accent6">
                    <a:lumMod val="75000"/>
                  </a:schemeClr>
                </a:solidFill>
                <a:latin typeface="微软雅黑" panose="020B0503020204020204" charset="-122"/>
                <a:ea typeface="微软雅黑" panose="020B0503020204020204" charset="-122"/>
                <a:sym typeface="+mn-ea"/>
              </a:rPr>
              <a:t>)</a:t>
            </a:r>
            <a:r>
              <a:rPr lang="en-US" sz="1700">
                <a:solidFill>
                  <a:schemeClr val="accent6">
                    <a:lumMod val="75000"/>
                  </a:schemeClr>
                </a:solidFill>
                <a:latin typeface="微软雅黑" panose="020B0503020204020204" charset="-122"/>
                <a:ea typeface="微软雅黑" panose="020B0503020204020204" charset="-122"/>
              </a:rPr>
              <a:t> </a:t>
            </a:r>
            <a:endParaRPr lang="en-US" sz="1700">
              <a:solidFill>
                <a:schemeClr val="accent6">
                  <a:lumMod val="75000"/>
                </a:schemeClr>
              </a:solidFill>
              <a:latin typeface="微软雅黑" panose="020B0503020204020204" charset="-122"/>
              <a:ea typeface="微软雅黑" panose="020B0503020204020204" charset="-122"/>
            </a:endParaRPr>
          </a:p>
        </p:txBody>
      </p:sp>
      <p:sp>
        <p:nvSpPr>
          <p:cNvPr id="17" name="文本框 16"/>
          <p:cNvSpPr txBox="1"/>
          <p:nvPr/>
        </p:nvSpPr>
        <p:spPr>
          <a:xfrm>
            <a:off x="1331595" y="2203450"/>
            <a:ext cx="4027805" cy="429895"/>
          </a:xfrm>
          <a:prstGeom prst="rect">
            <a:avLst/>
          </a:prstGeom>
          <a:noFill/>
        </p:spPr>
        <p:txBody>
          <a:bodyPr wrap="none" rtlCol="0">
            <a:spAutoFit/>
          </a:bodyPr>
          <a:p>
            <a:r>
              <a:rPr lang="en-US" sz="2200" b="1">
                <a:solidFill>
                  <a:srgbClr val="C00000"/>
                </a:solidFill>
                <a:latin typeface="Times New Roman" panose="02020603050405020304" charset="0"/>
                <a:sym typeface="+mn-ea"/>
              </a:rPr>
              <a:t>the closer I was to the car dealer</a:t>
            </a:r>
            <a:endParaRPr lang="en-US" sz="2200" b="1">
              <a:solidFill>
                <a:srgbClr val="C00000"/>
              </a:solidFill>
              <a:latin typeface="Times New Roman" panose="02020603050405020304" charset="0"/>
              <a:sym typeface="+mn-ea"/>
            </a:endParaRPr>
          </a:p>
        </p:txBody>
      </p:sp>
      <p:sp>
        <p:nvSpPr>
          <p:cNvPr id="19" name="文本框 18"/>
          <p:cNvSpPr txBox="1"/>
          <p:nvPr/>
        </p:nvSpPr>
        <p:spPr>
          <a:xfrm>
            <a:off x="5507990" y="2212340"/>
            <a:ext cx="3028315" cy="429895"/>
          </a:xfrm>
          <a:prstGeom prst="rect">
            <a:avLst/>
          </a:prstGeom>
          <a:noFill/>
        </p:spPr>
        <p:txBody>
          <a:bodyPr wrap="none" rtlCol="0">
            <a:spAutoFit/>
          </a:bodyPr>
          <a:p>
            <a:pPr>
              <a:buClrTx/>
              <a:buSzTx/>
              <a:buFontTx/>
            </a:pPr>
            <a:r>
              <a:rPr lang="en-US" sz="2200" b="1">
                <a:solidFill>
                  <a:srgbClr val="C00000"/>
                </a:solidFill>
                <a:latin typeface="Times New Roman" panose="02020603050405020304" charset="0"/>
                <a:sym typeface="+mn-ea"/>
              </a:rPr>
              <a:t>the more reluctant I felt</a:t>
            </a:r>
            <a:endParaRPr lang="en-US" sz="2200" b="1">
              <a:solidFill>
                <a:srgbClr val="C00000"/>
              </a:solidFill>
              <a:latin typeface="Times New Roman" panose="02020603050405020304" charset="0"/>
              <a:sym typeface="+mn-ea"/>
            </a:endParaRPr>
          </a:p>
        </p:txBody>
      </p:sp>
      <p:sp>
        <p:nvSpPr>
          <p:cNvPr id="20" name="文本框 19"/>
          <p:cNvSpPr txBox="1"/>
          <p:nvPr/>
        </p:nvSpPr>
        <p:spPr>
          <a:xfrm>
            <a:off x="251460" y="2522855"/>
            <a:ext cx="2350770" cy="429895"/>
          </a:xfrm>
          <a:prstGeom prst="rect">
            <a:avLst/>
          </a:prstGeom>
          <a:noFill/>
        </p:spPr>
        <p:txBody>
          <a:bodyPr wrap="none" rtlCol="0">
            <a:spAutoFit/>
          </a:bodyPr>
          <a:p>
            <a:r>
              <a:rPr lang="en-US" sz="2200" b="1">
                <a:solidFill>
                  <a:srgbClr val="C00000"/>
                </a:solidFill>
                <a:latin typeface="Times New Roman" panose="02020603050405020304" charset="0"/>
                <a:sym typeface="+mn-ea"/>
              </a:rPr>
              <a:t>be separated from</a:t>
            </a:r>
            <a:endParaRPr lang="en-US" sz="2200" b="1">
              <a:solidFill>
                <a:srgbClr val="C00000"/>
              </a:solidFill>
              <a:latin typeface="Times New Roman" panose="02020603050405020304" charset="0"/>
              <a:sym typeface="+mn-ea"/>
            </a:endParaRPr>
          </a:p>
        </p:txBody>
      </p:sp>
      <p:sp>
        <p:nvSpPr>
          <p:cNvPr id="22" name="文本框 21"/>
          <p:cNvSpPr txBox="1"/>
          <p:nvPr/>
        </p:nvSpPr>
        <p:spPr>
          <a:xfrm>
            <a:off x="2324100" y="2916555"/>
            <a:ext cx="2823845" cy="429895"/>
          </a:xfrm>
          <a:prstGeom prst="rect">
            <a:avLst/>
          </a:prstGeom>
          <a:noFill/>
        </p:spPr>
        <p:txBody>
          <a:bodyPr wrap="none" rtlCol="0">
            <a:spAutoFit/>
          </a:bodyPr>
          <a:p>
            <a:r>
              <a:rPr lang="en-US" sz="2200" b="1">
                <a:solidFill>
                  <a:srgbClr val="C00000"/>
                </a:solidFill>
                <a:latin typeface="Times New Roman" panose="02020603050405020304" charset="0"/>
                <a:sym typeface="+mn-ea"/>
              </a:rPr>
              <a:t>how stupid I had been</a:t>
            </a:r>
            <a:endParaRPr lang="en-US" sz="2200" b="1">
              <a:solidFill>
                <a:srgbClr val="C00000"/>
              </a:solidFill>
              <a:latin typeface="Times New Roman" panose="02020603050405020304" charset="0"/>
              <a:sym typeface="+mn-ea"/>
            </a:endParaRPr>
          </a:p>
        </p:txBody>
      </p:sp>
      <p:sp>
        <p:nvSpPr>
          <p:cNvPr id="23" name="文本框 22"/>
          <p:cNvSpPr txBox="1"/>
          <p:nvPr/>
        </p:nvSpPr>
        <p:spPr>
          <a:xfrm>
            <a:off x="5507990" y="2860040"/>
            <a:ext cx="3481070" cy="429895"/>
          </a:xfrm>
          <a:prstGeom prst="rect">
            <a:avLst/>
          </a:prstGeom>
          <a:noFill/>
        </p:spPr>
        <p:txBody>
          <a:bodyPr wrap="none" rtlCol="0">
            <a:spAutoFit/>
          </a:bodyPr>
          <a:p>
            <a:r>
              <a:rPr lang="en-US" sz="2200" b="1">
                <a:solidFill>
                  <a:srgbClr val="C00000"/>
                </a:solidFill>
                <a:latin typeface="Times New Roman" panose="02020603050405020304" charset="0"/>
                <a:sym typeface="+mn-ea"/>
              </a:rPr>
              <a:t>persuade myself into selling</a:t>
            </a:r>
            <a:endParaRPr lang="en-US" sz="2200" b="1">
              <a:solidFill>
                <a:srgbClr val="C00000"/>
              </a:solidFill>
              <a:latin typeface="Times New Roman" panose="02020603050405020304" charset="0"/>
              <a:sym typeface="+mn-ea"/>
            </a:endParaRPr>
          </a:p>
        </p:txBody>
      </p:sp>
      <p:sp>
        <p:nvSpPr>
          <p:cNvPr id="24" name="文本框 23"/>
          <p:cNvSpPr txBox="1"/>
          <p:nvPr/>
        </p:nvSpPr>
        <p:spPr>
          <a:xfrm>
            <a:off x="4284345" y="2572385"/>
            <a:ext cx="4305935" cy="429895"/>
          </a:xfrm>
          <a:prstGeom prst="rect">
            <a:avLst/>
          </a:prstGeom>
          <a:noFill/>
        </p:spPr>
        <p:txBody>
          <a:bodyPr wrap="none" rtlCol="0">
            <a:spAutoFit/>
          </a:bodyPr>
          <a:p>
            <a:r>
              <a:rPr lang="en-US" sz="2200" b="1">
                <a:solidFill>
                  <a:srgbClr val="1552D1"/>
                </a:solidFill>
                <a:latin typeface="Times New Roman" panose="02020603050405020304" charset="0"/>
                <a:sym typeface="+mn-ea"/>
              </a:rPr>
              <a:t>it was</a:t>
            </a:r>
            <a:r>
              <a:rPr lang="en-US" sz="2200" b="1">
                <a:solidFill>
                  <a:srgbClr val="C00000"/>
                </a:solidFill>
                <a:latin typeface="Times New Roman" panose="02020603050405020304" charset="0"/>
                <a:sym typeface="+mn-ea"/>
              </a:rPr>
              <a:t> exactly at that moment </a:t>
            </a:r>
            <a:r>
              <a:rPr lang="en-US" sz="2200" b="1">
                <a:solidFill>
                  <a:srgbClr val="1552D1"/>
                </a:solidFill>
                <a:latin typeface="Times New Roman" panose="02020603050405020304" charset="0"/>
                <a:sym typeface="+mn-ea"/>
              </a:rPr>
              <a:t>that</a:t>
            </a:r>
            <a:r>
              <a:rPr lang="en-US" sz="2200" b="1">
                <a:solidFill>
                  <a:srgbClr val="C00000"/>
                </a:solidFill>
                <a:latin typeface="Times New Roman" panose="02020603050405020304" charset="0"/>
                <a:sym typeface="+mn-ea"/>
              </a:rPr>
              <a:t> </a:t>
            </a:r>
            <a:endParaRPr lang="en-US" sz="2200" b="1">
              <a:solidFill>
                <a:srgbClr val="C00000"/>
              </a:solidFill>
              <a:latin typeface="Times New Roman" panose="02020603050405020304" charset="0"/>
              <a:sym typeface="+mn-ea"/>
            </a:endParaRPr>
          </a:p>
        </p:txBody>
      </p:sp>
      <p:sp>
        <p:nvSpPr>
          <p:cNvPr id="8" name="文本框 7"/>
          <p:cNvSpPr txBox="1"/>
          <p:nvPr/>
        </p:nvSpPr>
        <p:spPr>
          <a:xfrm>
            <a:off x="243205" y="2911475"/>
            <a:ext cx="213931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I came to realize</a:t>
            </a:r>
            <a:endParaRPr lang="en-US" altLang="en-US" sz="2200" b="1">
              <a:solidFill>
                <a:srgbClr val="C00000"/>
              </a:solidFill>
              <a:latin typeface="Times New Roman" panose="020206030504050203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p:bldP spid="3" grpId="0"/>
      <p:bldP spid="15" grpId="0" bldLvl="0" animBg="1"/>
      <p:bldP spid="7" grpId="0" bldLvl="0" animBg="1"/>
      <p:bldP spid="3" grpId="1"/>
      <p:bldP spid="15" grpId="1" animBg="1"/>
      <p:bldP spid="7" grpId="1" animBg="1"/>
      <p:bldP spid="5" grpId="0"/>
      <p:bldP spid="17" grpId="0"/>
      <p:bldP spid="19" grpId="0"/>
      <p:bldP spid="20" grpId="0"/>
      <p:bldP spid="22" grpId="0"/>
      <p:bldP spid="23" grpId="0"/>
      <p:bldP spid="5" grpId="1"/>
      <p:bldP spid="17" grpId="1"/>
      <p:bldP spid="19" grpId="1"/>
      <p:bldP spid="20" grpId="1"/>
      <p:bldP spid="22" grpId="1"/>
      <p:bldP spid="23" grpId="1"/>
      <p:bldP spid="4" grpId="0"/>
      <p:bldP spid="4" grpId="1"/>
      <p:bldP spid="24" grpId="0"/>
      <p:bldP spid="24" grpId="1"/>
      <p:bldP spid="8" grpId="0"/>
      <p:bldP spid="8"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332105" y="1429385"/>
            <a:ext cx="8710930" cy="779780"/>
          </a:xfrm>
          <a:prstGeom prst="rect">
            <a:avLst/>
          </a:prstGeom>
          <a:noFill/>
        </p:spPr>
        <p:txBody>
          <a:bodyPr wrap="square" rtlCol="0">
            <a:noAutofit/>
          </a:bodyPr>
          <a:p>
            <a:pPr>
              <a:buFont typeface="Wingdings" panose="05000000000000000000" charset="0"/>
            </a:pPr>
            <a:r>
              <a:rPr lang="en-US" sz="2200">
                <a:latin typeface="Times New Roman" panose="02020603050405020304" charset="0"/>
                <a:sym typeface="+mn-ea"/>
              </a:rPr>
              <a:t>____________________________________________, it ___________ so many memories ________________________________ me and my life. </a:t>
            </a:r>
            <a:endParaRPr lang="en-US" sz="2200">
              <a:latin typeface="Times New Roman" panose="02020603050405020304" charset="0"/>
              <a:sym typeface="+mn-ea"/>
            </a:endParaRPr>
          </a:p>
          <a:p>
            <a:pPr>
              <a:buFont typeface="Wingdings" panose="05000000000000000000" charset="0"/>
            </a:pPr>
            <a:endParaRPr lang="en-US" sz="2200">
              <a:latin typeface="Times New Roman" panose="02020603050405020304" charset="0"/>
              <a:sym typeface="+mn-ea"/>
            </a:endParaRPr>
          </a:p>
          <a:p>
            <a:pPr>
              <a:buFont typeface="Wingdings" panose="05000000000000000000" charset="0"/>
            </a:pPr>
            <a:endParaRPr lang="en-US" sz="2200">
              <a:latin typeface="Times New Roman" panose="02020603050405020304" charset="0"/>
              <a:sym typeface="+mn-ea"/>
            </a:endParaRPr>
          </a:p>
        </p:txBody>
      </p:sp>
      <p:sp>
        <p:nvSpPr>
          <p:cNvPr id="6" name="文本框 5"/>
          <p:cNvSpPr txBox="1"/>
          <p:nvPr/>
        </p:nvSpPr>
        <p:spPr>
          <a:xfrm>
            <a:off x="0" y="0"/>
            <a:ext cx="8148955" cy="292735"/>
          </a:xfrm>
          <a:prstGeom prst="rect">
            <a:avLst/>
          </a:prstGeom>
          <a:noFill/>
          <a:ln>
            <a:noFill/>
          </a:ln>
          <a:extLst>
            <a:ext uri="{909E8E84-426E-40DD-AFC4-6F175D3DCCD1}">
              <a14:hiddenFill xmlns:a14="http://schemas.microsoft.com/office/drawing/2010/main">
                <a:solidFill>
                  <a:schemeClr val="bg2">
                    <a:lumMod val="20000"/>
                    <a:lumOff val="80000"/>
                  </a:schemeClr>
                </a:solidFill>
              </a14:hiddenFill>
            </a:ext>
          </a:extLst>
        </p:spPr>
        <p:txBody>
          <a:bodyPr wrap="square" rtlCol="0" anchor="t">
            <a:noAutofit/>
          </a:bodyPr>
          <a:p>
            <a:pPr>
              <a:lnSpc>
                <a:spcPct val="80000"/>
              </a:lnSpc>
            </a:pPr>
            <a:r>
              <a:rPr lang="en-US" sz="2000" i="1">
                <a:latin typeface="Times New Roman" panose="02020603050405020304" charset="0"/>
                <a:sym typeface="+mn-ea"/>
              </a:rPr>
              <a:t>Para.2  But as I approached the car dealer, I stopped.</a:t>
            </a:r>
            <a:r>
              <a:rPr lang="en-US" sz="2000" b="1" i="1">
                <a:solidFill>
                  <a:schemeClr val="accent6">
                    <a:lumMod val="75000"/>
                  </a:schemeClr>
                </a:solidFill>
                <a:latin typeface="Times New Roman" panose="02020603050405020304" charset="0"/>
                <a:sym typeface="+mn-ea"/>
              </a:rPr>
              <a:t> </a:t>
            </a:r>
            <a:endParaRPr lang="en-US" sz="2000" i="1">
              <a:latin typeface="Times New Roman" panose="02020603050405020304" charset="0"/>
              <a:sym typeface="+mn-ea"/>
            </a:endParaRPr>
          </a:p>
        </p:txBody>
      </p:sp>
      <p:sp>
        <p:nvSpPr>
          <p:cNvPr id="18" name="文本框 17"/>
          <p:cNvSpPr txBox="1"/>
          <p:nvPr/>
        </p:nvSpPr>
        <p:spPr>
          <a:xfrm>
            <a:off x="243205" y="316865"/>
            <a:ext cx="4599940" cy="398780"/>
          </a:xfrm>
          <a:prstGeom prst="rect">
            <a:avLst/>
          </a:prstGeom>
          <a:noFill/>
        </p:spPr>
        <p:txBody>
          <a:bodyPr wrap="square" rtlCol="0">
            <a:spAutoFit/>
          </a:bodyPr>
          <a:p>
            <a:pPr algn="l"/>
            <a:r>
              <a:rPr lang="en-US" sz="2000" b="1">
                <a:solidFill>
                  <a:srgbClr val="462844"/>
                </a:solidFill>
                <a:latin typeface="Times New Roman" panose="02020603050405020304" charset="0"/>
                <a:sym typeface="+mn-ea"/>
              </a:rPr>
              <a:t>Q2: What did I think about the truck?</a:t>
            </a:r>
            <a:endParaRPr lang="en-US" sz="2000" b="1">
              <a:solidFill>
                <a:srgbClr val="462844"/>
              </a:solidFill>
              <a:latin typeface="Times New Roman" panose="02020603050405020304" charset="0"/>
              <a:sym typeface="+mn-ea"/>
            </a:endParaRPr>
          </a:p>
        </p:txBody>
      </p:sp>
      <p:sp>
        <p:nvSpPr>
          <p:cNvPr id="7" name="文本框 6"/>
          <p:cNvSpPr txBox="1"/>
          <p:nvPr/>
        </p:nvSpPr>
        <p:spPr>
          <a:xfrm>
            <a:off x="115570" y="778510"/>
            <a:ext cx="8068945" cy="614045"/>
          </a:xfrm>
          <a:prstGeom prst="rect">
            <a:avLst/>
          </a:prstGeom>
          <a:solidFill>
            <a:srgbClr val="F9FBEE"/>
          </a:solidFill>
        </p:spPr>
        <p:txBody>
          <a:bodyPr wrap="square" rtlCol="0" anchor="t">
            <a:spAutoFit/>
          </a:bodyPr>
          <a:p>
            <a:pPr marL="285750" indent="-285750">
              <a:buFont typeface="Arial" panose="020B0604020202020204" pitchFamily="34" charset="0"/>
              <a:buChar char="•"/>
            </a:pPr>
            <a:r>
              <a:rPr sz="1700">
                <a:solidFill>
                  <a:schemeClr val="accent6">
                    <a:lumMod val="75000"/>
                  </a:schemeClr>
                </a:solidFill>
                <a:latin typeface="微软雅黑" panose="020B0503020204020204" charset="-122"/>
                <a:ea typeface="微软雅黑" panose="020B0503020204020204" charset="-122"/>
              </a:rPr>
              <a:t>虽然它看起来很老式，饱经风霜，但它承载了太多的回忆，它已经成为我和我生活的一部分。</a:t>
            </a:r>
            <a:endParaRPr sz="1700">
              <a:solidFill>
                <a:schemeClr val="accent6">
                  <a:lumMod val="75000"/>
                </a:schemeClr>
              </a:solidFill>
              <a:latin typeface="微软雅黑" panose="020B0503020204020204" charset="-122"/>
              <a:ea typeface="微软雅黑" panose="020B0503020204020204" charset="-122"/>
            </a:endParaRPr>
          </a:p>
        </p:txBody>
      </p:sp>
      <p:sp>
        <p:nvSpPr>
          <p:cNvPr id="10" name="文本框 9"/>
          <p:cNvSpPr txBox="1"/>
          <p:nvPr/>
        </p:nvSpPr>
        <p:spPr>
          <a:xfrm>
            <a:off x="395605" y="1403350"/>
            <a:ext cx="622744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Old-fashioned and weather-beaten as it looked like</a:t>
            </a:r>
            <a:endParaRPr lang="en-US" sz="2200" b="1">
              <a:solidFill>
                <a:srgbClr val="C00000"/>
              </a:solidFill>
              <a:latin typeface="Times New Roman" panose="02020603050405020304" charset="0"/>
              <a:sym typeface="+mn-ea"/>
            </a:endParaRPr>
          </a:p>
        </p:txBody>
      </p:sp>
      <p:sp>
        <p:nvSpPr>
          <p:cNvPr id="11" name="文本框 10"/>
          <p:cNvSpPr txBox="1"/>
          <p:nvPr/>
        </p:nvSpPr>
        <p:spPr>
          <a:xfrm>
            <a:off x="6876415" y="1429385"/>
            <a:ext cx="164084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held/carried</a:t>
            </a:r>
            <a:endParaRPr lang="en-US" sz="2200" b="1">
              <a:solidFill>
                <a:srgbClr val="C00000"/>
              </a:solidFill>
              <a:latin typeface="Times New Roman" panose="02020603050405020304" charset="0"/>
              <a:sym typeface="+mn-ea"/>
            </a:endParaRPr>
          </a:p>
        </p:txBody>
      </p:sp>
      <p:sp>
        <p:nvSpPr>
          <p:cNvPr id="12" name="文本框 11"/>
          <p:cNvSpPr txBox="1"/>
          <p:nvPr/>
        </p:nvSpPr>
        <p:spPr>
          <a:xfrm>
            <a:off x="2195830" y="1769745"/>
            <a:ext cx="445516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that it had already become a part of</a:t>
            </a:r>
            <a:endParaRPr lang="en-US" sz="2200" b="1">
              <a:solidFill>
                <a:srgbClr val="C00000"/>
              </a:solidFill>
              <a:latin typeface="Times New Roman" panose="02020603050405020304" charset="0"/>
              <a:sym typeface="+mn-ea"/>
            </a:endParaRPr>
          </a:p>
        </p:txBody>
      </p:sp>
      <p:sp>
        <p:nvSpPr>
          <p:cNvPr id="13" name="文本框 12"/>
          <p:cNvSpPr txBox="1"/>
          <p:nvPr/>
        </p:nvSpPr>
        <p:spPr>
          <a:xfrm>
            <a:off x="243205" y="3192145"/>
            <a:ext cx="8714105" cy="1445260"/>
          </a:xfrm>
          <a:prstGeom prst="rect">
            <a:avLst/>
          </a:prstGeom>
          <a:noFill/>
        </p:spPr>
        <p:txBody>
          <a:bodyPr wrap="square" rtlCol="0">
            <a:spAutoFit/>
          </a:bodyPr>
          <a:p>
            <a:pPr algn="l">
              <a:buFont typeface="Wingdings" panose="05000000000000000000" charset="0"/>
            </a:pPr>
            <a:r>
              <a:rPr lang="en-US" sz="2200">
                <a:latin typeface="Times New Roman" panose="02020603050405020304" charset="0"/>
                <a:sym typeface="+mn-ea"/>
              </a:rPr>
              <a:t>This truck _______________________________ of my life and _________ ____________ with me ___________________________. With eyes _________, I _______________ and _____________, Lyon ________ peacefully in the back seat and _________ the sense of comfort in the truck. </a:t>
            </a:r>
            <a:endParaRPr lang="en-US" sz="2200">
              <a:latin typeface="Times New Roman" panose="02020603050405020304" charset="0"/>
              <a:sym typeface="+mn-ea"/>
            </a:endParaRPr>
          </a:p>
        </p:txBody>
      </p:sp>
      <p:sp>
        <p:nvSpPr>
          <p:cNvPr id="14" name="文本框 13"/>
          <p:cNvSpPr txBox="1"/>
          <p:nvPr/>
        </p:nvSpPr>
        <p:spPr>
          <a:xfrm>
            <a:off x="251460" y="2284095"/>
            <a:ext cx="8068945" cy="875665"/>
          </a:xfrm>
          <a:prstGeom prst="rect">
            <a:avLst/>
          </a:prstGeom>
          <a:solidFill>
            <a:srgbClr val="F9FBEE"/>
          </a:solidFill>
        </p:spPr>
        <p:txBody>
          <a:bodyPr wrap="square" rtlCol="0" anchor="t">
            <a:spAutoFit/>
          </a:bodyPr>
          <a:p>
            <a:pPr marL="285750" indent="-285750">
              <a:buFont typeface="Arial" panose="020B0604020202020204" pitchFamily="34" charset="0"/>
              <a:buChar char="•"/>
            </a:pPr>
            <a:r>
              <a:rPr sz="1700">
                <a:solidFill>
                  <a:schemeClr val="accent6">
                    <a:lumMod val="75000"/>
                  </a:schemeClr>
                </a:solidFill>
                <a:latin typeface="微软雅黑" panose="020B0503020204020204" charset="-122"/>
                <a:ea typeface="微软雅黑" panose="020B0503020204020204" charset="-122"/>
              </a:rPr>
              <a:t>这辆卡车拥有我生命中如此多的</a:t>
            </a:r>
            <a:r>
              <a:rPr lang="zh-CN" sz="1700">
                <a:solidFill>
                  <a:schemeClr val="accent6">
                    <a:lumMod val="75000"/>
                  </a:schemeClr>
                </a:solidFill>
                <a:latin typeface="微软雅黑" panose="020B0503020204020204" charset="-122"/>
                <a:ea typeface="微软雅黑" panose="020B0503020204020204" charset="-122"/>
              </a:rPr>
              <a:t>悲欢喜乐</a:t>
            </a:r>
            <a:r>
              <a:rPr sz="1700">
                <a:solidFill>
                  <a:schemeClr val="accent6">
                    <a:lumMod val="75000"/>
                  </a:schemeClr>
                </a:solidFill>
                <a:latin typeface="微软雅黑" panose="020B0503020204020204" charset="-122"/>
                <a:ea typeface="微软雅黑" panose="020B0503020204020204" charset="-122"/>
              </a:rPr>
              <a:t>，与我建立了如此强烈</a:t>
            </a:r>
            <a:r>
              <a:rPr lang="zh-CN" sz="1700">
                <a:solidFill>
                  <a:schemeClr val="accent6">
                    <a:lumMod val="75000"/>
                  </a:schemeClr>
                </a:solidFill>
                <a:latin typeface="微软雅黑" panose="020B0503020204020204" charset="-122"/>
                <a:ea typeface="微软雅黑" panose="020B0503020204020204" charset="-122"/>
              </a:rPr>
              <a:t>的几乎无法切断</a:t>
            </a:r>
            <a:r>
              <a:rPr sz="1700">
                <a:solidFill>
                  <a:schemeClr val="accent6">
                    <a:lumMod val="75000"/>
                  </a:schemeClr>
                </a:solidFill>
                <a:latin typeface="微软雅黑" panose="020B0503020204020204" charset="-122"/>
                <a:ea typeface="微软雅黑" panose="020B0503020204020204" charset="-122"/>
              </a:rPr>
              <a:t>的联系。我欣慰地叹了口气，然后掉头，</a:t>
            </a:r>
            <a:r>
              <a:rPr lang="en-US" sz="1700">
                <a:solidFill>
                  <a:schemeClr val="accent6">
                    <a:lumMod val="75000"/>
                  </a:schemeClr>
                </a:solidFill>
                <a:latin typeface="微软雅黑" panose="020B0503020204020204" charset="-122"/>
                <a:ea typeface="微软雅黑" panose="020B0503020204020204" charset="-122"/>
              </a:rPr>
              <a:t>Lyon</a:t>
            </a:r>
            <a:r>
              <a:rPr sz="1700">
                <a:solidFill>
                  <a:schemeClr val="accent6">
                    <a:lumMod val="75000"/>
                  </a:schemeClr>
                </a:solidFill>
                <a:latin typeface="微软雅黑" panose="020B0503020204020204" charset="-122"/>
                <a:ea typeface="微软雅黑" panose="020B0503020204020204" charset="-122"/>
              </a:rPr>
              <a:t>安静地坐在后座上，享受着</a:t>
            </a:r>
            <a:r>
              <a:rPr lang="zh-CN" sz="1700">
                <a:solidFill>
                  <a:schemeClr val="accent6">
                    <a:lumMod val="75000"/>
                  </a:schemeClr>
                </a:solidFill>
                <a:latin typeface="微软雅黑" panose="020B0503020204020204" charset="-122"/>
                <a:ea typeface="微软雅黑" panose="020B0503020204020204" charset="-122"/>
              </a:rPr>
              <a:t>在</a:t>
            </a:r>
            <a:r>
              <a:rPr sz="1700">
                <a:solidFill>
                  <a:schemeClr val="accent6">
                    <a:lumMod val="75000"/>
                  </a:schemeClr>
                </a:solidFill>
                <a:latin typeface="微软雅黑" panose="020B0503020204020204" charset="-122"/>
                <a:ea typeface="微软雅黑" panose="020B0503020204020204" charset="-122"/>
              </a:rPr>
              <a:t>卡车里</a:t>
            </a:r>
            <a:r>
              <a:rPr lang="zh-CN" sz="1700">
                <a:solidFill>
                  <a:schemeClr val="accent6">
                    <a:lumMod val="75000"/>
                  </a:schemeClr>
                </a:solidFill>
                <a:latin typeface="微软雅黑" panose="020B0503020204020204" charset="-122"/>
                <a:ea typeface="微软雅黑" panose="020B0503020204020204" charset="-122"/>
              </a:rPr>
              <a:t>的</a:t>
            </a:r>
            <a:r>
              <a:rPr sz="1700">
                <a:solidFill>
                  <a:schemeClr val="accent6">
                    <a:lumMod val="75000"/>
                  </a:schemeClr>
                </a:solidFill>
                <a:latin typeface="微软雅黑" panose="020B0503020204020204" charset="-122"/>
                <a:ea typeface="微软雅黑" panose="020B0503020204020204" charset="-122"/>
              </a:rPr>
              <a:t>舒适感。</a:t>
            </a:r>
            <a:endParaRPr sz="1700">
              <a:solidFill>
                <a:schemeClr val="accent6">
                  <a:lumMod val="75000"/>
                </a:schemeClr>
              </a:solidFill>
              <a:latin typeface="微软雅黑" panose="020B0503020204020204" charset="-122"/>
              <a:ea typeface="微软雅黑" panose="020B0503020204020204" charset="-122"/>
            </a:endParaRPr>
          </a:p>
        </p:txBody>
      </p:sp>
      <p:sp>
        <p:nvSpPr>
          <p:cNvPr id="16" name="文本框 15"/>
          <p:cNvSpPr txBox="1"/>
          <p:nvPr/>
        </p:nvSpPr>
        <p:spPr>
          <a:xfrm>
            <a:off x="1548130" y="3148330"/>
            <a:ext cx="445452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possessed so many joys and sorrows</a:t>
            </a:r>
            <a:endParaRPr lang="en-US" sz="2200" b="1">
              <a:solidFill>
                <a:srgbClr val="C00000"/>
              </a:solidFill>
              <a:latin typeface="Times New Roman" panose="02020603050405020304" charset="0"/>
              <a:sym typeface="+mn-ea"/>
            </a:endParaRPr>
          </a:p>
        </p:txBody>
      </p:sp>
      <p:sp>
        <p:nvSpPr>
          <p:cNvPr id="24" name="文本框 23"/>
          <p:cNvSpPr txBox="1"/>
          <p:nvPr/>
        </p:nvSpPr>
        <p:spPr>
          <a:xfrm>
            <a:off x="7596505" y="3159760"/>
            <a:ext cx="135572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built such</a:t>
            </a:r>
            <a:endParaRPr lang="en-US" sz="2200" b="1">
              <a:solidFill>
                <a:srgbClr val="C00000"/>
              </a:solidFill>
              <a:latin typeface="Times New Roman" panose="02020603050405020304" charset="0"/>
              <a:sym typeface="+mn-ea"/>
            </a:endParaRPr>
          </a:p>
        </p:txBody>
      </p:sp>
      <p:sp>
        <p:nvSpPr>
          <p:cNvPr id="25" name="文本框 24"/>
          <p:cNvSpPr txBox="1"/>
          <p:nvPr/>
        </p:nvSpPr>
        <p:spPr>
          <a:xfrm>
            <a:off x="251460" y="3558540"/>
            <a:ext cx="182435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a strong bond</a:t>
            </a:r>
            <a:endParaRPr lang="en-US" sz="2200" b="1">
              <a:solidFill>
                <a:srgbClr val="C00000"/>
              </a:solidFill>
              <a:latin typeface="Times New Roman" panose="02020603050405020304" charset="0"/>
              <a:sym typeface="+mn-ea"/>
            </a:endParaRPr>
          </a:p>
        </p:txBody>
      </p:sp>
      <p:sp>
        <p:nvSpPr>
          <p:cNvPr id="26" name="文本框 25"/>
          <p:cNvSpPr txBox="1"/>
          <p:nvPr/>
        </p:nvSpPr>
        <p:spPr>
          <a:xfrm>
            <a:off x="3060065" y="3528695"/>
            <a:ext cx="366903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which could hardly be cut off</a:t>
            </a:r>
            <a:endParaRPr lang="en-US" altLang="en-US" sz="2200">
              <a:latin typeface="Times New Roman" panose="02020603050405020304" charset="0"/>
              <a:sym typeface="+mn-ea"/>
            </a:endParaRPr>
          </a:p>
        </p:txBody>
      </p:sp>
      <p:sp>
        <p:nvSpPr>
          <p:cNvPr id="2" name="文本框 1"/>
          <p:cNvSpPr txBox="1"/>
          <p:nvPr/>
        </p:nvSpPr>
        <p:spPr>
          <a:xfrm>
            <a:off x="260350" y="3869055"/>
            <a:ext cx="120777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beaming</a:t>
            </a:r>
            <a:endParaRPr lang="en-US" altLang="en-US" sz="2200">
              <a:latin typeface="Times New Roman" panose="02020603050405020304" charset="0"/>
              <a:sym typeface="+mn-ea"/>
            </a:endParaRPr>
          </a:p>
        </p:txBody>
      </p:sp>
      <p:sp>
        <p:nvSpPr>
          <p:cNvPr id="3" name="文本框 2"/>
          <p:cNvSpPr txBox="1"/>
          <p:nvPr/>
        </p:nvSpPr>
        <p:spPr>
          <a:xfrm>
            <a:off x="1764030" y="3868420"/>
            <a:ext cx="222631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sighed with relief</a:t>
            </a:r>
            <a:endParaRPr lang="en-US" sz="2200" b="1">
              <a:solidFill>
                <a:srgbClr val="C00000"/>
              </a:solidFill>
              <a:latin typeface="Times New Roman" panose="02020603050405020304" charset="0"/>
              <a:sym typeface="+mn-ea"/>
            </a:endParaRPr>
          </a:p>
        </p:txBody>
      </p:sp>
      <p:sp>
        <p:nvSpPr>
          <p:cNvPr id="5" name="文本框 4"/>
          <p:cNvSpPr txBox="1"/>
          <p:nvPr/>
        </p:nvSpPr>
        <p:spPr>
          <a:xfrm>
            <a:off x="4523740" y="3867785"/>
            <a:ext cx="1674495" cy="429895"/>
          </a:xfrm>
          <a:prstGeom prst="rect">
            <a:avLst/>
          </a:prstGeom>
          <a:noFill/>
        </p:spPr>
        <p:txBody>
          <a:bodyPr wrap="none" rtlCol="0">
            <a:spAutoFit/>
          </a:bodyPr>
          <a:p>
            <a:pPr algn="l">
              <a:buClrTx/>
              <a:buSzTx/>
              <a:buFontTx/>
            </a:pPr>
            <a:r>
              <a:rPr lang="en-US" sz="2200" b="1">
                <a:solidFill>
                  <a:srgbClr val="C00000"/>
                </a:solidFill>
                <a:latin typeface="Times New Roman" panose="02020603050405020304" charset="0"/>
                <a:sym typeface="+mn-ea"/>
              </a:rPr>
              <a:t>did a U-turn</a:t>
            </a:r>
            <a:endParaRPr lang="en-US" sz="2200" b="1">
              <a:solidFill>
                <a:srgbClr val="C00000"/>
              </a:solidFill>
              <a:latin typeface="Times New Roman" panose="02020603050405020304" charset="0"/>
              <a:sym typeface="+mn-ea"/>
            </a:endParaRPr>
          </a:p>
        </p:txBody>
      </p:sp>
      <p:sp>
        <p:nvSpPr>
          <p:cNvPr id="8" name="文本框 7"/>
          <p:cNvSpPr txBox="1"/>
          <p:nvPr/>
        </p:nvSpPr>
        <p:spPr>
          <a:xfrm>
            <a:off x="7283450" y="3867785"/>
            <a:ext cx="103695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staying</a:t>
            </a:r>
            <a:endParaRPr lang="en-US" altLang="en-US" sz="2200">
              <a:latin typeface="Times New Roman" panose="02020603050405020304" charset="0"/>
              <a:sym typeface="+mn-ea"/>
            </a:endParaRPr>
          </a:p>
        </p:txBody>
      </p:sp>
      <p:sp>
        <p:nvSpPr>
          <p:cNvPr id="9" name="文本框 8"/>
          <p:cNvSpPr txBox="1"/>
          <p:nvPr/>
        </p:nvSpPr>
        <p:spPr>
          <a:xfrm>
            <a:off x="3851910" y="4208145"/>
            <a:ext cx="120777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enjoying</a:t>
            </a:r>
            <a:endParaRPr lang="en-US" altLang="en-US" sz="2200">
              <a:latin typeface="Times New Roman" panose="020206030504050203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p:bldP spid="4" grpId="0"/>
      <p:bldP spid="7" grpId="0" animBg="1"/>
      <p:bldP spid="14" grpId="0" animBg="1"/>
      <p:bldP spid="13" grpId="0"/>
      <p:bldP spid="4" grpId="1"/>
      <p:bldP spid="7" grpId="1" animBg="1"/>
      <p:bldP spid="14" grpId="1" animBg="1"/>
      <p:bldP spid="13" grpId="1"/>
      <p:bldP spid="10" grpId="0"/>
      <p:bldP spid="11" grpId="0"/>
      <p:bldP spid="12" grpId="0"/>
      <p:bldP spid="16" grpId="0"/>
      <p:bldP spid="24" grpId="0"/>
      <p:bldP spid="25" grpId="0"/>
      <p:bldP spid="26" grpId="0"/>
      <p:bldP spid="2" grpId="0"/>
      <p:bldP spid="3" grpId="0"/>
      <p:bldP spid="5" grpId="0"/>
      <p:bldP spid="8" grpId="0"/>
      <p:bldP spid="9" grpId="0"/>
      <p:bldP spid="2" grpId="1"/>
      <p:bldP spid="3" grpId="1"/>
      <p:bldP spid="5" grpId="1"/>
      <p:bldP spid="8" grpId="1"/>
      <p:bldP spid="9"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107315" y="1564005"/>
            <a:ext cx="8710930" cy="1230630"/>
          </a:xfrm>
          <a:prstGeom prst="rect">
            <a:avLst/>
          </a:prstGeom>
          <a:noFill/>
        </p:spPr>
        <p:txBody>
          <a:bodyPr wrap="square" rtlCol="0">
            <a:noAutofit/>
          </a:bodyPr>
          <a:p>
            <a:pPr>
              <a:buFont typeface="Wingdings" panose="05000000000000000000" charset="0"/>
            </a:pPr>
            <a:r>
              <a:rPr lang="en-US" sz="2200">
                <a:latin typeface="Times New Roman" panose="02020603050405020304" charset="0"/>
                <a:sym typeface="+mn-ea"/>
              </a:rPr>
              <a:t>__________________, the truck ________ a ________________ and  old ________ guy, ______________________________________.  ________</a:t>
            </a:r>
            <a:endParaRPr lang="en-US" sz="2200">
              <a:latin typeface="Times New Roman" panose="02020603050405020304" charset="0"/>
              <a:sym typeface="+mn-ea"/>
            </a:endParaRPr>
          </a:p>
          <a:p>
            <a:pPr>
              <a:buFont typeface="Wingdings" panose="05000000000000000000" charset="0"/>
            </a:pPr>
            <a:r>
              <a:rPr lang="en-US" sz="2200">
                <a:latin typeface="Times New Roman" panose="02020603050405020304" charset="0"/>
                <a:sym typeface="+mn-ea"/>
              </a:rPr>
              <a:t>___________________________,  I _____________that I would never _____________________.</a:t>
            </a:r>
            <a:endParaRPr lang="en-US" sz="2200">
              <a:latin typeface="Times New Roman" panose="02020603050405020304" charset="0"/>
              <a:sym typeface="+mn-ea"/>
            </a:endParaRPr>
          </a:p>
        </p:txBody>
      </p:sp>
      <p:sp>
        <p:nvSpPr>
          <p:cNvPr id="6" name="文本框 5"/>
          <p:cNvSpPr txBox="1"/>
          <p:nvPr/>
        </p:nvSpPr>
        <p:spPr>
          <a:xfrm>
            <a:off x="0" y="0"/>
            <a:ext cx="8148955" cy="292735"/>
          </a:xfrm>
          <a:prstGeom prst="rect">
            <a:avLst/>
          </a:prstGeom>
          <a:noFill/>
          <a:ln>
            <a:noFill/>
          </a:ln>
          <a:extLst>
            <a:ext uri="{909E8E84-426E-40DD-AFC4-6F175D3DCCD1}">
              <a14:hiddenFill xmlns:a14="http://schemas.microsoft.com/office/drawing/2010/main">
                <a:solidFill>
                  <a:schemeClr val="bg2">
                    <a:lumMod val="20000"/>
                    <a:lumOff val="80000"/>
                  </a:schemeClr>
                </a:solidFill>
              </a14:hiddenFill>
            </a:ext>
          </a:extLst>
        </p:spPr>
        <p:txBody>
          <a:bodyPr wrap="square" rtlCol="0" anchor="t">
            <a:noAutofit/>
          </a:bodyPr>
          <a:p>
            <a:pPr>
              <a:lnSpc>
                <a:spcPct val="80000"/>
              </a:lnSpc>
            </a:pPr>
            <a:r>
              <a:rPr lang="en-US" sz="2000" i="1">
                <a:latin typeface="Times New Roman" panose="02020603050405020304" charset="0"/>
                <a:sym typeface="+mn-ea"/>
              </a:rPr>
              <a:t>Para.2  But as I approached the car dealer, I stopped.</a:t>
            </a:r>
            <a:r>
              <a:rPr lang="en-US" sz="2000" b="1" i="1">
                <a:solidFill>
                  <a:schemeClr val="accent6">
                    <a:lumMod val="75000"/>
                  </a:schemeClr>
                </a:solidFill>
                <a:latin typeface="Times New Roman" panose="02020603050405020304" charset="0"/>
                <a:sym typeface="+mn-ea"/>
              </a:rPr>
              <a:t> </a:t>
            </a:r>
            <a:endParaRPr lang="en-US" sz="2000" i="1">
              <a:latin typeface="Times New Roman" panose="02020603050405020304" charset="0"/>
              <a:sym typeface="+mn-ea"/>
            </a:endParaRPr>
          </a:p>
        </p:txBody>
      </p:sp>
      <p:sp>
        <p:nvSpPr>
          <p:cNvPr id="18" name="文本框 17"/>
          <p:cNvSpPr txBox="1"/>
          <p:nvPr/>
        </p:nvSpPr>
        <p:spPr>
          <a:xfrm>
            <a:off x="243205" y="316865"/>
            <a:ext cx="4599940" cy="398780"/>
          </a:xfrm>
          <a:prstGeom prst="rect">
            <a:avLst/>
          </a:prstGeom>
          <a:noFill/>
        </p:spPr>
        <p:txBody>
          <a:bodyPr wrap="square" rtlCol="0">
            <a:spAutoFit/>
          </a:bodyPr>
          <a:p>
            <a:pPr algn="l"/>
            <a:r>
              <a:rPr lang="en-US" sz="2000" b="1">
                <a:solidFill>
                  <a:srgbClr val="462844"/>
                </a:solidFill>
                <a:latin typeface="Times New Roman" panose="02020603050405020304" charset="0"/>
                <a:sym typeface="+mn-ea"/>
              </a:rPr>
              <a:t>Q3: What is the theme/ending?</a:t>
            </a:r>
            <a:endParaRPr lang="en-US" sz="2000" b="1">
              <a:solidFill>
                <a:srgbClr val="462844"/>
              </a:solidFill>
              <a:latin typeface="Times New Roman" panose="02020603050405020304" charset="0"/>
              <a:sym typeface="+mn-ea"/>
            </a:endParaRPr>
          </a:p>
        </p:txBody>
      </p:sp>
      <p:sp>
        <p:nvSpPr>
          <p:cNvPr id="7" name="文本框 6"/>
          <p:cNvSpPr txBox="1"/>
          <p:nvPr/>
        </p:nvSpPr>
        <p:spPr>
          <a:xfrm>
            <a:off x="107315" y="752475"/>
            <a:ext cx="8068945" cy="614045"/>
          </a:xfrm>
          <a:prstGeom prst="rect">
            <a:avLst/>
          </a:prstGeom>
          <a:solidFill>
            <a:srgbClr val="F9FBEE"/>
          </a:solidFill>
        </p:spPr>
        <p:txBody>
          <a:bodyPr wrap="square" rtlCol="0" anchor="t">
            <a:spAutoFit/>
          </a:bodyPr>
          <a:p>
            <a:pPr marL="285750" indent="-285750">
              <a:buFont typeface="Arial" panose="020B0604020202020204" pitchFamily="34" charset="0"/>
              <a:buChar char="•"/>
            </a:pPr>
            <a:r>
              <a:rPr lang="zh-CN" altLang="en-US" sz="1700">
                <a:solidFill>
                  <a:schemeClr val="accent6">
                    <a:lumMod val="75000"/>
                  </a:schemeClr>
                </a:solidFill>
                <a:latin typeface="微软雅黑" panose="020B0503020204020204" charset="-122"/>
                <a:ea typeface="微软雅黑" panose="020B0503020204020204" charset="-122"/>
              </a:rPr>
              <a:t>在阳光下，卡车就像一个优雅而宽容的老人，默默地陪伴着我回家。看了一眼旋转的里程表，我很确定我永远不会考虑卖掉它。</a:t>
            </a:r>
            <a:endParaRPr lang="zh-CN" altLang="en-US" sz="1700">
              <a:solidFill>
                <a:schemeClr val="accent6">
                  <a:lumMod val="75000"/>
                </a:schemeClr>
              </a:solidFill>
              <a:latin typeface="微软雅黑" panose="020B0503020204020204" charset="-122"/>
              <a:ea typeface="微软雅黑" panose="020B0503020204020204" charset="-122"/>
            </a:endParaRPr>
          </a:p>
        </p:txBody>
      </p:sp>
      <p:sp>
        <p:nvSpPr>
          <p:cNvPr id="2" name="文本框 1"/>
          <p:cNvSpPr txBox="1"/>
          <p:nvPr/>
        </p:nvSpPr>
        <p:spPr>
          <a:xfrm>
            <a:off x="171450" y="1564005"/>
            <a:ext cx="227203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Bathed in the sun</a:t>
            </a:r>
            <a:endParaRPr lang="en-US" sz="2200" b="1">
              <a:solidFill>
                <a:srgbClr val="C00000"/>
              </a:solidFill>
              <a:latin typeface="Times New Roman" panose="02020603050405020304" charset="0"/>
              <a:sym typeface="+mn-ea"/>
            </a:endParaRPr>
          </a:p>
        </p:txBody>
      </p:sp>
      <p:sp>
        <p:nvSpPr>
          <p:cNvPr id="3" name="文本框 2"/>
          <p:cNvSpPr txBox="1"/>
          <p:nvPr/>
        </p:nvSpPr>
        <p:spPr>
          <a:xfrm>
            <a:off x="5292090" y="1564005"/>
            <a:ext cx="212280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gracefully-aging</a:t>
            </a:r>
            <a:endParaRPr lang="en-US" altLang="en-US" sz="2200">
              <a:latin typeface="Times New Roman" panose="02020603050405020304" charset="0"/>
              <a:sym typeface="+mn-ea"/>
            </a:endParaRPr>
          </a:p>
        </p:txBody>
      </p:sp>
      <p:sp>
        <p:nvSpPr>
          <p:cNvPr id="8" name="文本框 7"/>
          <p:cNvSpPr txBox="1"/>
          <p:nvPr/>
        </p:nvSpPr>
        <p:spPr>
          <a:xfrm>
            <a:off x="3924300" y="1564005"/>
            <a:ext cx="113728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was like</a:t>
            </a:r>
            <a:endParaRPr lang="en-US" altLang="en-US" sz="2200">
              <a:latin typeface="Times New Roman" panose="02020603050405020304" charset="0"/>
              <a:sym typeface="+mn-ea"/>
            </a:endParaRPr>
          </a:p>
        </p:txBody>
      </p:sp>
      <p:sp>
        <p:nvSpPr>
          <p:cNvPr id="9" name="文本框 8"/>
          <p:cNvSpPr txBox="1"/>
          <p:nvPr/>
        </p:nvSpPr>
        <p:spPr>
          <a:xfrm>
            <a:off x="179705" y="1922145"/>
            <a:ext cx="112966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tolerant</a:t>
            </a:r>
            <a:endParaRPr lang="en-US" altLang="en-US" sz="2200">
              <a:latin typeface="Times New Roman" panose="02020603050405020304" charset="0"/>
              <a:sym typeface="+mn-ea"/>
            </a:endParaRPr>
          </a:p>
        </p:txBody>
      </p:sp>
      <p:sp>
        <p:nvSpPr>
          <p:cNvPr id="10" name="文本框 9"/>
          <p:cNvSpPr txBox="1"/>
          <p:nvPr/>
        </p:nvSpPr>
        <p:spPr>
          <a:xfrm>
            <a:off x="1897380" y="1922145"/>
            <a:ext cx="537845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accompanying me silently on our way home</a:t>
            </a:r>
            <a:endParaRPr lang="en-US" sz="2200" b="1">
              <a:solidFill>
                <a:srgbClr val="C00000"/>
              </a:solidFill>
              <a:latin typeface="Times New Roman" panose="02020603050405020304" charset="0"/>
              <a:sym typeface="+mn-ea"/>
            </a:endParaRPr>
          </a:p>
        </p:txBody>
      </p:sp>
      <p:sp>
        <p:nvSpPr>
          <p:cNvPr id="11" name="文本框 10"/>
          <p:cNvSpPr txBox="1"/>
          <p:nvPr/>
        </p:nvSpPr>
        <p:spPr>
          <a:xfrm>
            <a:off x="7380605" y="1924050"/>
            <a:ext cx="122047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Taking a</a:t>
            </a:r>
            <a:endParaRPr lang="en-US" altLang="en-US" sz="2200">
              <a:latin typeface="Times New Roman" panose="02020603050405020304" charset="0"/>
              <a:sym typeface="+mn-ea"/>
            </a:endParaRPr>
          </a:p>
        </p:txBody>
      </p:sp>
      <p:sp>
        <p:nvSpPr>
          <p:cNvPr id="12" name="文本框 11"/>
          <p:cNvSpPr txBox="1"/>
          <p:nvPr/>
        </p:nvSpPr>
        <p:spPr>
          <a:xfrm>
            <a:off x="107950" y="2212340"/>
            <a:ext cx="3918585" cy="429895"/>
          </a:xfrm>
          <a:prstGeom prst="rect">
            <a:avLst/>
          </a:prstGeom>
          <a:noFill/>
        </p:spPr>
        <p:txBody>
          <a:bodyPr wrap="none" rtlCol="0">
            <a:spAutoFit/>
          </a:bodyPr>
          <a:p>
            <a:pPr algn="l">
              <a:buClrTx/>
              <a:buSzTx/>
              <a:buFontTx/>
            </a:pPr>
            <a:r>
              <a:rPr lang="en-US" sz="2200" b="1">
                <a:solidFill>
                  <a:srgbClr val="C00000"/>
                </a:solidFill>
                <a:latin typeface="Times New Roman" panose="02020603050405020304" charset="0"/>
                <a:sym typeface="+mn-ea"/>
              </a:rPr>
              <a:t>glance at the rotating odometer</a:t>
            </a:r>
            <a:endParaRPr lang="en-US" sz="2200" b="1">
              <a:solidFill>
                <a:srgbClr val="C00000"/>
              </a:solidFill>
              <a:latin typeface="Times New Roman" panose="02020603050405020304" charset="0"/>
              <a:sym typeface="+mn-ea"/>
            </a:endParaRPr>
          </a:p>
        </p:txBody>
      </p:sp>
      <p:sp>
        <p:nvSpPr>
          <p:cNvPr id="13" name="文本框 12"/>
          <p:cNvSpPr txBox="1"/>
          <p:nvPr/>
        </p:nvSpPr>
        <p:spPr>
          <a:xfrm>
            <a:off x="4283710" y="2212340"/>
            <a:ext cx="188531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was quite sure</a:t>
            </a:r>
            <a:endParaRPr lang="en-US" sz="2200" b="1">
              <a:solidFill>
                <a:srgbClr val="C00000"/>
              </a:solidFill>
              <a:latin typeface="Times New Roman" panose="02020603050405020304" charset="0"/>
              <a:sym typeface="+mn-ea"/>
            </a:endParaRPr>
          </a:p>
        </p:txBody>
      </p:sp>
      <p:sp>
        <p:nvSpPr>
          <p:cNvPr id="14" name="文本框 13"/>
          <p:cNvSpPr txBox="1"/>
          <p:nvPr/>
        </p:nvSpPr>
        <p:spPr>
          <a:xfrm>
            <a:off x="243205" y="2572385"/>
            <a:ext cx="264477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think about selling it</a:t>
            </a:r>
            <a:endParaRPr lang="en-US" sz="2200" b="1">
              <a:solidFill>
                <a:srgbClr val="C00000"/>
              </a:solidFill>
              <a:latin typeface="Times New Roman" panose="020206030504050203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p:bldP spid="7" grpId="0" animBg="1"/>
      <p:bldP spid="4" grpId="0"/>
      <p:bldP spid="7" grpId="1" animBg="1"/>
      <p:bldP spid="4" grpId="1"/>
      <p:bldP spid="2" grpId="0"/>
      <p:bldP spid="8" grpId="0"/>
      <p:bldP spid="3" grpId="0"/>
      <p:bldP spid="9" grpId="0"/>
      <p:bldP spid="10" grpId="0"/>
      <p:bldP spid="11" grpId="0"/>
      <p:bldP spid="12" grpId="0"/>
      <p:bldP spid="13" grpId="0"/>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0" y="411480"/>
            <a:ext cx="8844915" cy="4320540"/>
          </a:xfrm>
          <a:prstGeom prst="rect">
            <a:avLst/>
          </a:prstGeom>
          <a:noFill/>
          <a:ln w="9525">
            <a:noFill/>
          </a:ln>
        </p:spPr>
        <p:txBody>
          <a:bodyPr wrap="square">
            <a:spAutoFit/>
          </a:bodyPr>
          <a:p>
            <a:pPr indent="266700" algn="just">
              <a:lnSpc>
                <a:spcPct val="90000"/>
              </a:lnSpc>
            </a:pPr>
            <a:r>
              <a:rPr lang="en-US" sz="1800" i="1">
                <a:latin typeface="Calibri" panose="020F0502020204030204" charset="0"/>
                <a:ea typeface="宋体" panose="02010600030101010101" pitchFamily="2" charset="-122"/>
              </a:rPr>
              <a:t>    </a:t>
            </a:r>
            <a:r>
              <a:rPr lang="en-US" sz="1800" i="1" u="sng">
                <a:latin typeface="Calibri" panose="020F0502020204030204" charset="0"/>
                <a:ea typeface="宋体" panose="02010600030101010101" pitchFamily="2" charset="-122"/>
              </a:rPr>
              <a:t>I don’t think a vehicle is just for travelling from place to place</a:t>
            </a:r>
            <a:r>
              <a:rPr lang="en-US" sz="1800">
                <a:latin typeface="Calibri" panose="020F0502020204030204" charset="0"/>
                <a:ea typeface="宋体" panose="02010600030101010101" pitchFamily="2" charset="-122"/>
              </a:rPr>
              <a:t>. As to me, the truck was more like a little home, sheltering me from the rain and wind, warming me from the bottom of my heart. It navigated me to many funerals, weddings and other countless important events of me and my beloved ones. It also navigated me through well-paved highway, winding country roads, wheat fields, forests, scorching sun and snowstorms. It is no exaggeration to say that the truck witnessed thousands of unforgettable moments and served as one of the best companions in my life. All these left me hesitating about selling it. However, the fact was that the truck was too old and was no longer in good condition. After what seemed like a century, I sighed lightly,  started the engine and set out for the car dealer.</a:t>
            </a:r>
            <a:endParaRPr lang="en-US" sz="1800" i="1" u="sng">
              <a:latin typeface="Calibri" panose="020F0502020204030204" charset="0"/>
              <a:ea typeface="宋体" panose="02010600030101010101" pitchFamily="2" charset="-122"/>
            </a:endParaRPr>
          </a:p>
          <a:p>
            <a:pPr indent="266700" algn="just">
              <a:lnSpc>
                <a:spcPct val="90000"/>
              </a:lnSpc>
            </a:pPr>
            <a:r>
              <a:rPr lang="en-US" sz="1800" i="1">
                <a:latin typeface="Calibri" panose="020F0502020204030204" charset="0"/>
                <a:ea typeface="宋体" panose="02010600030101010101" pitchFamily="2" charset="-122"/>
              </a:rPr>
              <a:t>     </a:t>
            </a:r>
            <a:r>
              <a:rPr lang="en-US" sz="1800" i="1" u="sng">
                <a:latin typeface="Calibri" panose="020F0502020204030204" charset="0"/>
                <a:ea typeface="宋体" panose="02010600030101010101" pitchFamily="2" charset="-122"/>
              </a:rPr>
              <a:t>But as I approached the car dealer, I stopped.</a:t>
            </a:r>
            <a:r>
              <a:rPr lang="en-US" sz="1800">
                <a:latin typeface="Calibri" panose="020F0502020204030204" charset="0"/>
                <a:ea typeface="宋体" panose="02010600030101010101" pitchFamily="2" charset="-122"/>
                <a:cs typeface="Times New Roman" panose="02020603050405020304" charset="0"/>
              </a:rPr>
              <a:t> </a:t>
            </a:r>
            <a:r>
              <a:rPr lang="en-US" sz="1800">
                <a:latin typeface="Calibri" panose="020F0502020204030204" charset="0"/>
                <a:ea typeface="宋体" panose="02010600030101010101" pitchFamily="2" charset="-122"/>
              </a:rPr>
              <a:t>It dawned on me that not in the least did I want to sell my truck. </a:t>
            </a:r>
            <a:r>
              <a:rPr lang="en-US" sz="1800">
                <a:latin typeface="Calibri" panose="020F0502020204030204" charset="0"/>
                <a:ea typeface="宋体" panose="02010600030101010101" pitchFamily="2" charset="-122"/>
                <a:cs typeface="Times New Roman" panose="02020603050405020304" charset="0"/>
              </a:rPr>
              <a:t>Because the closer I was to the car dealer, the more reluctant I felt to be separated from </a:t>
            </a:r>
            <a:r>
              <a:rPr lang="en-US" sz="1800">
                <a:latin typeface="Calibri" panose="020F0502020204030204" charset="0"/>
                <a:ea typeface="宋体" panose="02010600030101010101" pitchFamily="2" charset="-122"/>
              </a:rPr>
              <a:t>it</a:t>
            </a:r>
            <a:r>
              <a:rPr lang="en-US" sz="1800">
                <a:latin typeface="Calibri" panose="020F0502020204030204" charset="0"/>
                <a:ea typeface="宋体" panose="02010600030101010101" pitchFamily="2" charset="-122"/>
                <a:cs typeface="Times New Roman" panose="02020603050405020304" charset="0"/>
              </a:rPr>
              <a:t>. And that’s when it </a:t>
            </a:r>
            <a:r>
              <a:rPr lang="en-US" sz="1800">
                <a:latin typeface="Calibri" panose="020F0502020204030204" charset="0"/>
                <a:ea typeface="宋体" panose="02010600030101010101" pitchFamily="2" charset="-122"/>
              </a:rPr>
              <a:t>suddenly</a:t>
            </a:r>
            <a:r>
              <a:rPr lang="en-US" sz="1800">
                <a:latin typeface="Calibri" panose="020F0502020204030204" charset="0"/>
                <a:ea typeface="宋体" panose="02010600030101010101" pitchFamily="2" charset="-122"/>
                <a:cs typeface="Times New Roman" panose="02020603050405020304" charset="0"/>
              </a:rPr>
              <a:t> occurred </a:t>
            </a:r>
            <a:r>
              <a:rPr lang="en-US" sz="1800">
                <a:latin typeface="Calibri" panose="020F0502020204030204" charset="0"/>
                <a:ea typeface="宋体" panose="02010600030101010101" pitchFamily="2" charset="-122"/>
              </a:rPr>
              <a:t>that </a:t>
            </a:r>
            <a:r>
              <a:rPr lang="en-US" sz="1800">
                <a:latin typeface="Calibri" panose="020F0502020204030204" charset="0"/>
                <a:ea typeface="宋体" panose="02010600030101010101" pitchFamily="2" charset="-122"/>
                <a:cs typeface="Times New Roman" panose="02020603050405020304" charset="0"/>
              </a:rPr>
              <a:t>how stupid I had been to persuade myself into selling my dear friend. Old-fashioned and weather-beaten as it looked like, it held so many memories that it has already become a part of me and my life. With eyes </a:t>
            </a:r>
            <a:r>
              <a:rPr lang="en-US" sz="1800">
                <a:latin typeface="Calibri" panose="020F0502020204030204" charset="0"/>
                <a:ea typeface="宋体" panose="02010600030101010101" pitchFamily="2" charset="-122"/>
              </a:rPr>
              <a:t>beaming</a:t>
            </a:r>
            <a:r>
              <a:rPr lang="en-US" sz="1800">
                <a:latin typeface="Calibri" panose="020F0502020204030204" charset="0"/>
                <a:ea typeface="宋体" panose="02010600030101010101" pitchFamily="2" charset="-122"/>
                <a:cs typeface="Times New Roman" panose="02020603050405020304" charset="0"/>
              </a:rPr>
              <a:t>, I </a:t>
            </a:r>
            <a:r>
              <a:rPr lang="en-US" sz="1800">
                <a:latin typeface="Calibri" panose="020F0502020204030204" charset="0"/>
                <a:ea typeface="宋体" panose="02010600030101010101" pitchFamily="2" charset="-122"/>
              </a:rPr>
              <a:t>sighed with relief</a:t>
            </a:r>
            <a:r>
              <a:rPr lang="en-US" sz="1800">
                <a:latin typeface="Calibri" panose="020F0502020204030204" charset="0"/>
                <a:ea typeface="宋体" panose="02010600030101010101" pitchFamily="2" charset="-122"/>
                <a:cs typeface="Times New Roman" panose="02020603050405020304" charset="0"/>
              </a:rPr>
              <a:t> and did a U-turn. Bathing in the sun, the truck </a:t>
            </a:r>
            <a:r>
              <a:rPr lang="en-US" sz="1800">
                <a:latin typeface="Calibri" panose="020F0502020204030204" charset="0"/>
                <a:ea typeface="宋体" panose="02010600030101010101" pitchFamily="2" charset="-122"/>
              </a:rPr>
              <a:t>was like</a:t>
            </a:r>
            <a:r>
              <a:rPr lang="en-US" sz="1800">
                <a:latin typeface="Calibri" panose="020F0502020204030204" charset="0"/>
                <a:ea typeface="宋体" panose="02010600030101010101" pitchFamily="2" charset="-122"/>
                <a:cs typeface="Times New Roman" panose="02020603050405020304" charset="0"/>
              </a:rPr>
              <a:t> a gracefully-aging and old </a:t>
            </a:r>
            <a:r>
              <a:rPr lang="en-US" sz="1800">
                <a:latin typeface="Calibri" panose="020F0502020204030204" charset="0"/>
                <a:ea typeface="宋体" panose="02010600030101010101" pitchFamily="2" charset="-122"/>
              </a:rPr>
              <a:t>tolerant</a:t>
            </a:r>
            <a:r>
              <a:rPr lang="en-US" sz="1800">
                <a:latin typeface="Calibri" panose="020F0502020204030204" charset="0"/>
                <a:ea typeface="宋体" panose="02010600030101010101" pitchFamily="2" charset="-122"/>
                <a:cs typeface="Times New Roman" panose="02020603050405020304" charset="0"/>
              </a:rPr>
              <a:t> guy, accompanying me silently on our way home. </a:t>
            </a:r>
            <a:r>
              <a:rPr lang="en-US" sz="1800">
                <a:latin typeface="Calibri" panose="020F0502020204030204" charset="0"/>
                <a:ea typeface="宋体" panose="02010600030101010101" pitchFamily="2" charset="-122"/>
              </a:rPr>
              <a:t>Taking a </a:t>
            </a:r>
            <a:r>
              <a:rPr lang="en-US" sz="1800">
                <a:latin typeface="Calibri" panose="020F0502020204030204" charset="0"/>
                <a:ea typeface="宋体" panose="02010600030101010101" pitchFamily="2" charset="-122"/>
                <a:cs typeface="Times New Roman" panose="02020603050405020304" charset="0"/>
              </a:rPr>
              <a:t>glance at the rotating odomete</a:t>
            </a:r>
            <a:r>
              <a:rPr lang="en-US" sz="1800">
                <a:latin typeface="Calibri" panose="020F0502020204030204" charset="0"/>
                <a:ea typeface="宋体" panose="02010600030101010101" pitchFamily="2" charset="-122"/>
              </a:rPr>
              <a:t>r</a:t>
            </a:r>
            <a:r>
              <a:rPr lang="en-US" sz="1800">
                <a:latin typeface="Calibri" panose="020F0502020204030204" charset="0"/>
                <a:ea typeface="宋体" panose="02010600030101010101" pitchFamily="2" charset="-122"/>
                <a:cs typeface="Times New Roman" panose="02020603050405020304" charset="0"/>
              </a:rPr>
              <a:t>, I was quite sure that I would never think about selling it.</a:t>
            </a:r>
            <a:endParaRPr lang="zh-CN" altLang="en-US" sz="1800"/>
          </a:p>
        </p:txBody>
      </p:sp>
      <p:sp>
        <p:nvSpPr>
          <p:cNvPr id="10" name="文本框 9"/>
          <p:cNvSpPr txBox="1"/>
          <p:nvPr/>
        </p:nvSpPr>
        <p:spPr>
          <a:xfrm>
            <a:off x="0" y="51435"/>
            <a:ext cx="1085850" cy="352425"/>
          </a:xfrm>
          <a:prstGeom prst="rect">
            <a:avLst/>
          </a:prstGeom>
          <a:solidFill>
            <a:srgbClr val="FFFF00"/>
          </a:solidFill>
        </p:spPr>
        <p:txBody>
          <a:bodyPr wrap="square" rtlCol="0" anchor="t">
            <a:spAutoFit/>
          </a:bodyPr>
          <a:p>
            <a:pPr>
              <a:buFont typeface="Arial" panose="020B0604020202020204" pitchFamily="34" charset="0"/>
            </a:pPr>
            <a:r>
              <a:rPr lang="zh-CN" altLang="en-US" sz="1700">
                <a:solidFill>
                  <a:srgbClr val="C00000"/>
                </a:solidFill>
                <a:latin typeface="微软雅黑" panose="020B0503020204020204" charset="-122"/>
                <a:ea typeface="微软雅黑" panose="020B0503020204020204" charset="-122"/>
              </a:rPr>
              <a:t>下水作文</a:t>
            </a:r>
            <a:endParaRPr lang="zh-CN" altLang="en-US" sz="1700">
              <a:solidFill>
                <a:srgbClr val="C00000"/>
              </a:solidFill>
              <a:latin typeface="微软雅黑" panose="020B0503020204020204" charset="-122"/>
              <a:ea typeface="微软雅黑" panose="020B0503020204020204"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5560" y="195580"/>
            <a:ext cx="9012555" cy="4939030"/>
          </a:xfrm>
          <a:prstGeom prst="rect">
            <a:avLst/>
          </a:prstGeom>
          <a:noFill/>
        </p:spPr>
        <p:txBody>
          <a:bodyPr wrap="square" rtlCol="0" anchor="t">
            <a:spAutoFit/>
          </a:bodyPr>
          <a:p>
            <a:pPr algn="just"/>
            <a:r>
              <a:rPr lang="en-US" altLang="zh-CN">
                <a:latin typeface="微软雅黑" panose="020B0503020204020204" charset="-122"/>
                <a:ea typeface="微软雅黑" panose="020B0503020204020204" charset="-122"/>
              </a:rPr>
              <a:t>         </a:t>
            </a:r>
            <a:r>
              <a:rPr lang="en-US" sz="1800" i="1" u="sng">
                <a:latin typeface="Calibri" panose="020F0502020204030204" charset="0"/>
              </a:rPr>
              <a:t>I don’t think a vehicle is just for travelling from place to place.</a:t>
            </a:r>
            <a:r>
              <a:rPr sz="2100" b="1" spc="-100">
                <a:solidFill>
                  <a:srgbClr val="4D2849"/>
                </a:solidFill>
                <a:uFillTx/>
                <a:latin typeface="Times New Roman" panose="02020603050405020304" charset="0"/>
              </a:rPr>
              <a:t> </a:t>
            </a:r>
            <a:r>
              <a:rPr sz="2100" spc="-100">
                <a:solidFill>
                  <a:schemeClr val="tx1"/>
                </a:solidFill>
                <a:uFillTx/>
                <a:latin typeface="Times New Roman" panose="02020603050405020304" charset="0"/>
              </a:rPr>
              <a:t>I’ve always envisioned a vehicle as going from life event to event. My truck navigated me to more funerals, weddings, through snowstorms, and quickly home from Florida when the government called everyone back to Canada because of COVID-19. Unfortunately, this summer Lyon had a stroke. My knees weakened as I lifted Lyon out of our truck into the vet’s office wrapped in her blanket, which still remains on the back seat to this day. This was a hard time. I didn’t know if I could bear to live with the memories, so I drove it to the dealer.    </a:t>
            </a:r>
            <a:endParaRPr sz="2100" spc="-100">
              <a:solidFill>
                <a:schemeClr val="tx1"/>
              </a:solidFill>
              <a:uFillTx/>
              <a:latin typeface="Times New Roman" panose="02020603050405020304" charset="0"/>
            </a:endParaRPr>
          </a:p>
          <a:p>
            <a:pPr algn="just"/>
            <a:r>
              <a:rPr sz="2100" spc="-100">
                <a:solidFill>
                  <a:schemeClr val="tx1"/>
                </a:solidFill>
                <a:uFillTx/>
                <a:latin typeface="Times New Roman" panose="02020603050405020304" charset="0"/>
              </a:rPr>
              <a:t>         </a:t>
            </a:r>
            <a:r>
              <a:rPr lang="en-US" sz="1800" i="1" u="sng">
                <a:latin typeface="Calibri" panose="020F0502020204030204" charset="0"/>
              </a:rPr>
              <a:t>But as I approached the car dealer, I stopped.</a:t>
            </a:r>
            <a:r>
              <a:rPr sz="2100" spc="-100">
                <a:solidFill>
                  <a:schemeClr val="tx1"/>
                </a:solidFill>
                <a:uFillTx/>
                <a:latin typeface="Times New Roman" panose="02020603050405020304" charset="0"/>
              </a:rPr>
              <a:t> The warm memories with Lyon came flooding back. As the kilometers continued to roll on, Lyon could no longer jump into the back seat and had to be lifted in and out. Although it saddened me to see that the inevitable was coming, it warmed my heart to see her comfortable in the back seat. Thinking of these, my eyes blurred and tears started to flow. I took a deep breath. This truck possessed so much of the scar tissue of my life, so I did a U-turn. Once again, I’m putting my heart back into the truck and letting it navigate to accumulate more kilometers and memories on the highway of life.</a:t>
            </a:r>
            <a:endParaRPr sz="2100" spc="-100">
              <a:solidFill>
                <a:schemeClr val="tx1"/>
              </a:solidFill>
              <a:uFillTx/>
              <a:latin typeface="Times New Roman" panose="02020603050405020304" charset="0"/>
            </a:endParaRPr>
          </a:p>
        </p:txBody>
      </p:sp>
      <p:sp>
        <p:nvSpPr>
          <p:cNvPr id="10" name="文本框 9"/>
          <p:cNvSpPr txBox="1"/>
          <p:nvPr/>
        </p:nvSpPr>
        <p:spPr>
          <a:xfrm>
            <a:off x="0" y="0"/>
            <a:ext cx="680085" cy="352425"/>
          </a:xfrm>
          <a:prstGeom prst="rect">
            <a:avLst/>
          </a:prstGeom>
          <a:solidFill>
            <a:srgbClr val="FFFF00"/>
          </a:solidFill>
        </p:spPr>
        <p:txBody>
          <a:bodyPr wrap="square" rtlCol="0" anchor="t">
            <a:spAutoFit/>
          </a:bodyPr>
          <a:p>
            <a:pPr>
              <a:buFont typeface="Arial" panose="020B0604020202020204" pitchFamily="34" charset="0"/>
            </a:pPr>
            <a:r>
              <a:rPr lang="zh-CN" altLang="en-US" sz="1700">
                <a:solidFill>
                  <a:srgbClr val="C00000"/>
                </a:solidFill>
                <a:latin typeface="微软雅黑" panose="020B0503020204020204" charset="-122"/>
                <a:ea typeface="微软雅黑" panose="020B0503020204020204" charset="-122"/>
              </a:rPr>
              <a:t>范文</a:t>
            </a:r>
            <a:endParaRPr lang="zh-CN" altLang="en-US" sz="1700">
              <a:solidFill>
                <a:srgbClr val="C00000"/>
              </a:solidFill>
              <a:latin typeface="微软雅黑" panose="020B0503020204020204" charset="-122"/>
              <a:ea typeface="微软雅黑" panose="020B0503020204020204"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标题 1"/>
          <p:cNvSpPr>
            <a:spLocks noGrp="1"/>
          </p:cNvSpPr>
          <p:nvPr>
            <p:ph type="ctrTitle"/>
          </p:nvPr>
        </p:nvSpPr>
        <p:spPr>
          <a:xfrm>
            <a:off x="-684530" y="627380"/>
            <a:ext cx="10025380" cy="1790700"/>
          </a:xfrm>
        </p:spPr>
        <p:txBody>
          <a:bodyPr/>
          <a:p>
            <a:pPr algn="ctr"/>
            <a:r>
              <a:rPr lang="en-US" altLang="zh-CN" sz="4000" b="1">
                <a:solidFill>
                  <a:srgbClr val="C00000"/>
                </a:solidFill>
              </a:rPr>
              <a:t> </a:t>
            </a:r>
            <a:br>
              <a:rPr lang="en-US" altLang="zh-CN" sz="4000" b="1">
                <a:solidFill>
                  <a:srgbClr val="C00000"/>
                </a:solidFill>
              </a:rPr>
            </a:br>
            <a:r>
              <a:rPr lang="zh-CN" altLang="en-US" sz="4800" b="1">
                <a:solidFill>
                  <a:srgbClr val="C00000"/>
                </a:solidFill>
                <a:sym typeface="+mn-ea"/>
              </a:rPr>
              <a:t>读后续写</a:t>
            </a:r>
            <a:br>
              <a:rPr lang="en-US" altLang="zh-CN" sz="4800" b="1">
                <a:solidFill>
                  <a:srgbClr val="C00000"/>
                </a:solidFill>
              </a:rPr>
            </a:br>
            <a:r>
              <a:rPr lang="en-US" altLang="zh-CN" sz="4400" b="1">
                <a:solidFill>
                  <a:srgbClr val="C00000"/>
                </a:solidFill>
              </a:rPr>
              <a:t> </a:t>
            </a:r>
            <a:r>
              <a:rPr lang="en-US" altLang="zh-CN" sz="4000" b="1">
                <a:solidFill>
                  <a:srgbClr val="C00000"/>
                </a:solidFill>
              </a:rPr>
              <a:t> </a:t>
            </a:r>
            <a:r>
              <a:rPr lang="zh-CN" altLang="en-US" sz="4000" b="1">
                <a:solidFill>
                  <a:srgbClr val="401BC0"/>
                </a:solidFill>
              </a:rPr>
              <a:t>——我的旧卡车</a:t>
            </a:r>
            <a:endParaRPr lang="zh-CN" altLang="en-US" sz="4000" b="1">
              <a:solidFill>
                <a:srgbClr val="0070C0"/>
              </a:solidFill>
            </a:endParaRPr>
          </a:p>
        </p:txBody>
      </p:sp>
      <p:pic>
        <p:nvPicPr>
          <p:cNvPr id="100" name="图片 99"/>
          <p:cNvPicPr/>
          <p:nvPr/>
        </p:nvPicPr>
        <p:blipFill>
          <a:blip r:embed="rId1"/>
          <a:srcRect l="2281" t="8138" b="199"/>
          <a:stretch>
            <a:fillRect/>
          </a:stretch>
        </p:blipFill>
        <p:spPr>
          <a:xfrm>
            <a:off x="4657090" y="2327910"/>
            <a:ext cx="4455160" cy="2800985"/>
          </a:xfrm>
          <a:prstGeom prst="ellipse">
            <a:avLst/>
          </a:prstGeom>
          <a:noFill/>
          <a:ln w="9525">
            <a:noFill/>
          </a:ln>
        </p:spPr>
      </p:pic>
      <p:sp>
        <p:nvSpPr>
          <p:cNvPr id="3" name="文本框 2"/>
          <p:cNvSpPr txBox="1"/>
          <p:nvPr/>
        </p:nvSpPr>
        <p:spPr>
          <a:xfrm>
            <a:off x="35560" y="0"/>
            <a:ext cx="3101340" cy="645160"/>
          </a:xfrm>
          <a:prstGeom prst="rect">
            <a:avLst/>
          </a:prstGeom>
          <a:noFill/>
        </p:spPr>
        <p:txBody>
          <a:bodyPr wrap="square" rtlCol="0">
            <a:spAutoFit/>
          </a:bodyPr>
          <a:p>
            <a:pPr algn="l"/>
            <a:r>
              <a:rPr lang="en-US" altLang="zh-CN" sz="1800" b="1">
                <a:solidFill>
                  <a:schemeClr val="tx1"/>
                </a:solidFill>
                <a:sym typeface="+mn-ea"/>
              </a:rPr>
              <a:t>2022</a:t>
            </a:r>
            <a:r>
              <a:rPr lang="zh-CN" altLang="en-US" sz="1800" b="1">
                <a:solidFill>
                  <a:schemeClr val="tx1"/>
                </a:solidFill>
                <a:sym typeface="+mn-ea"/>
              </a:rPr>
              <a:t>学年第二学期浙南名校</a:t>
            </a:r>
            <a:r>
              <a:rPr lang="en-US" altLang="zh-CN" sz="1800" b="1">
                <a:solidFill>
                  <a:schemeClr val="tx1"/>
                </a:solidFill>
                <a:sym typeface="+mn-ea"/>
              </a:rPr>
              <a:t>/</a:t>
            </a:r>
            <a:r>
              <a:rPr lang="zh-CN" altLang="en-US" sz="1800" b="1">
                <a:solidFill>
                  <a:schemeClr val="tx1"/>
                </a:solidFill>
                <a:sym typeface="+mn-ea"/>
              </a:rPr>
              <a:t>浙江七彩阳光联盟返校联考</a:t>
            </a:r>
            <a:endParaRPr lang="zh-CN" altLang="en-US" sz="1800" b="1">
              <a:solidFill>
                <a:schemeClr val="tx1"/>
              </a:solidFill>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p:cNvPicPr>
            <a:picLocks noChangeAspect="1"/>
          </p:cNvPicPr>
          <p:nvPr/>
        </p:nvPicPr>
        <p:blipFill>
          <a:blip r:embed="rId1"/>
          <a:stretch>
            <a:fillRect/>
          </a:stretch>
        </p:blipFill>
        <p:spPr>
          <a:xfrm>
            <a:off x="0" y="318"/>
            <a:ext cx="9144000" cy="5143024"/>
          </a:xfrm>
          <a:prstGeom prst="rect">
            <a:avLst/>
          </a:prstGeom>
        </p:spPr>
      </p:pic>
      <p:sp>
        <p:nvSpPr>
          <p:cNvPr id="4" name="矩形 3"/>
          <p:cNvSpPr/>
          <p:nvPr/>
        </p:nvSpPr>
        <p:spPr>
          <a:xfrm>
            <a:off x="35401" y="699929"/>
            <a:ext cx="9114949" cy="56674"/>
          </a:xfrm>
          <a:prstGeom prst="rect">
            <a:avLst/>
          </a:prstGeom>
          <a:solidFill>
            <a:srgbClr val="466728"/>
          </a:solidFill>
          <a:ln w="762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0" y="51435"/>
            <a:ext cx="9052560" cy="4915535"/>
          </a:xfrm>
          <a:prstGeom prst="rect">
            <a:avLst/>
          </a:prstGeom>
          <a:noFill/>
          <a:ln>
            <a:solidFill>
              <a:srgbClr val="1C981C"/>
            </a:solidFill>
          </a:ln>
          <a:extLst>
            <a:ext uri="{909E8E84-426E-40DD-AFC4-6F175D3DCCD1}">
              <a14:hiddenFill xmlns:a14="http://schemas.microsoft.com/office/drawing/2010/main">
                <a:solidFill>
                  <a:srgbClr val="F9FBEE"/>
                </a:solidFill>
              </a14:hiddenFill>
            </a:ext>
          </a:extLst>
        </p:spPr>
        <p:txBody>
          <a:bodyPr wrap="square" rtlCol="0" anchor="t">
            <a:spAutoFit/>
          </a:bodyPr>
          <a:p>
            <a:pPr indent="452120" algn="just">
              <a:lnSpc>
                <a:spcPct val="75000"/>
              </a:lnSpc>
              <a:spcBef>
                <a:spcPts val="0"/>
              </a:spcBef>
              <a:spcAft>
                <a:spcPts val="0"/>
              </a:spcAft>
              <a:buFont typeface="+mj-ea"/>
              <a:buAutoNum type="circleNumDbPlain"/>
              <a:extLst>
                <a:ext uri="{35155182-B16C-46BC-9424-99874614C6A1}">
                  <wpsdc:indentchars xmlns:wpsdc="http://www.wps.cn/officeDocument/2017/drawingmlCustomData" val="200" checksum="798963338"/>
                </a:ext>
              </a:extLst>
            </a:pPr>
            <a:r>
              <a:rPr sz="1900" spc="-120">
                <a:latin typeface="Times New Roman" panose="02020603050405020304" charset="0"/>
                <a:cs typeface="Times New Roman" panose="02020603050405020304" charset="0"/>
              </a:rPr>
              <a:t>As I was driving to the airport last week the odometer(里程表) on my truck rotated to 100,000 kilometers. This led me to pause and think about selling the truck and buying a new one, but it also made me think about all the life I’d lived in this truck, and how my bulldog had accompanied me in it, leaving me hesitating about selling it.</a:t>
            </a:r>
            <a:endParaRPr sz="1900" spc="-120">
              <a:latin typeface="Times New Roman" panose="02020603050405020304" charset="0"/>
              <a:cs typeface="Times New Roman" panose="02020603050405020304" charset="0"/>
            </a:endParaRPr>
          </a:p>
          <a:p>
            <a:pPr indent="452120" algn="just">
              <a:lnSpc>
                <a:spcPct val="75000"/>
              </a:lnSpc>
              <a:spcBef>
                <a:spcPts val="0"/>
              </a:spcBef>
              <a:spcAft>
                <a:spcPts val="0"/>
              </a:spcAft>
              <a:buFont typeface="+mj-ea"/>
              <a:buAutoNum type="circleNumDbPlain"/>
              <a:extLst>
                <a:ext uri="{35155182-B16C-46BC-9424-99874614C6A1}">
                  <wpsdc:indentchars xmlns:wpsdc="http://www.wps.cn/officeDocument/2017/drawingmlCustomData" val="200" checksum="798963338"/>
                </a:ext>
              </a:extLst>
            </a:pPr>
            <a:r>
              <a:rPr sz="1900" spc="-120">
                <a:latin typeface="Times New Roman" panose="02020603050405020304" charset="0"/>
                <a:cs typeface="Times New Roman" panose="02020603050405020304" charset="0"/>
              </a:rPr>
              <a:t>When I returned to Canada after nine years overseas, what better way could I fit in with and immerse in rural culture than by buying a pickup?</a:t>
            </a:r>
            <a:endParaRPr sz="1900" spc="-120">
              <a:latin typeface="Times New Roman" panose="02020603050405020304" charset="0"/>
              <a:cs typeface="Times New Roman" panose="02020603050405020304" charset="0"/>
            </a:endParaRPr>
          </a:p>
          <a:p>
            <a:pPr indent="452120" algn="just">
              <a:lnSpc>
                <a:spcPct val="75000"/>
              </a:lnSpc>
              <a:spcBef>
                <a:spcPts val="0"/>
              </a:spcBef>
              <a:spcAft>
                <a:spcPts val="0"/>
              </a:spcAft>
              <a:buFont typeface="+mj-ea"/>
              <a:buAutoNum type="circleNumDbPlain"/>
              <a:extLst>
                <a:ext uri="{35155182-B16C-46BC-9424-99874614C6A1}">
                  <wpsdc:indentchars xmlns:wpsdc="http://www.wps.cn/officeDocument/2017/drawingmlCustomData" val="200" checksum="798963338"/>
                </a:ext>
              </a:extLst>
            </a:pPr>
            <a:r>
              <a:rPr sz="1900" spc="-120">
                <a:latin typeface="Times New Roman" panose="02020603050405020304" charset="0"/>
                <a:cs typeface="Times New Roman" panose="02020603050405020304" charset="0"/>
              </a:rPr>
              <a:t>The day I rolled out of the dealer(经销商) and hit the first gravel road(碎石马路) in my Toyota Tacoma was exciting, until I got very nervous as rocks hit my new purchase. But all that quickly evaporated when I received my first call through the truck’s Bluetooth phone. It was the doctor, to say that my Dad was hospitalized in a remote location. I immediately followed the truck’s GPS and got there quickly and safely. I was with Dad for his last two days. And so the first memories of my truck are images carved in my heart.</a:t>
            </a:r>
            <a:endParaRPr sz="1900" spc="-120">
              <a:latin typeface="Times New Roman" panose="02020603050405020304" charset="0"/>
              <a:cs typeface="Times New Roman" panose="02020603050405020304" charset="0"/>
            </a:endParaRPr>
          </a:p>
          <a:p>
            <a:pPr indent="452120" algn="just">
              <a:lnSpc>
                <a:spcPct val="75000"/>
              </a:lnSpc>
              <a:spcBef>
                <a:spcPts val="0"/>
              </a:spcBef>
              <a:spcAft>
                <a:spcPts val="0"/>
              </a:spcAft>
              <a:buFont typeface="+mj-ea"/>
              <a:buAutoNum type="circleNumDbPlain"/>
              <a:extLst>
                <a:ext uri="{35155182-B16C-46BC-9424-99874614C6A1}">
                  <wpsdc:indentchars xmlns:wpsdc="http://www.wps.cn/officeDocument/2017/drawingmlCustomData" val="200" checksum="798963338"/>
                </a:ext>
              </a:extLst>
            </a:pPr>
            <a:r>
              <a:rPr sz="1900" spc="-120">
                <a:latin typeface="Times New Roman" panose="02020603050405020304" charset="0"/>
                <a:cs typeface="Times New Roman" panose="02020603050405020304" charset="0"/>
              </a:rPr>
              <a:t>As the kilometers of my life rolled on, Lyon, my bulldog who came back to Canada with me from France, claimed the back seat as an area belonging only to her. It didn’t matter how short or long the trip was, she stared at me in the review mirror all the time. Most often, I would arrive at our destination and Lyon would stay in the back seat, bathed in the sun with the door open, knowing I would return. There was an overwhelming sense of comfort between us in that truck.</a:t>
            </a:r>
            <a:endParaRPr sz="1900" spc="-120">
              <a:latin typeface="Times New Roman" panose="02020603050405020304" charset="0"/>
              <a:cs typeface="Times New Roman" panose="02020603050405020304" charset="0"/>
            </a:endParaRPr>
          </a:p>
          <a:p>
            <a:pPr indent="452120" algn="just">
              <a:lnSpc>
                <a:spcPct val="75000"/>
              </a:lnSpc>
              <a:spcBef>
                <a:spcPts val="0"/>
              </a:spcBef>
              <a:spcAft>
                <a:spcPts val="0"/>
              </a:spcAft>
              <a:buFont typeface="+mj-ea"/>
              <a:buAutoNum type="circleNumDbPlain"/>
              <a:extLst>
                <a:ext uri="{35155182-B16C-46BC-9424-99874614C6A1}">
                  <wpsdc:indentchars xmlns:wpsdc="http://www.wps.cn/officeDocument/2017/drawingmlCustomData" val="200" checksum="798963338"/>
                </a:ext>
              </a:extLst>
            </a:pPr>
            <a:r>
              <a:rPr sz="1900" spc="-120">
                <a:latin typeface="Times New Roman" panose="02020603050405020304" charset="0"/>
                <a:cs typeface="Times New Roman" panose="02020603050405020304" charset="0"/>
              </a:rPr>
              <a:t>In the early days of truck ownership, I panicked at how dirty it became and any dent(凹痕) it put on. I </a:t>
            </a:r>
            <a:endParaRPr sz="1900" spc="-120">
              <a:latin typeface="Times New Roman" panose="02020603050405020304" charset="0"/>
              <a:cs typeface="Times New Roman" panose="02020603050405020304" charset="0"/>
            </a:endParaRPr>
          </a:p>
          <a:p>
            <a:pPr algn="just">
              <a:lnSpc>
                <a:spcPct val="75000"/>
              </a:lnSpc>
              <a:spcBef>
                <a:spcPts val="0"/>
              </a:spcBef>
              <a:spcAft>
                <a:spcPts val="0"/>
              </a:spcAft>
              <a:buFont typeface="+mj-ea"/>
            </a:pPr>
            <a:r>
              <a:rPr sz="1900" spc="-120">
                <a:latin typeface="Times New Roman" panose="02020603050405020304" charset="0"/>
                <a:cs typeface="Times New Roman" panose="02020603050405020304" charset="0"/>
              </a:rPr>
              <a:t>soon realized, though, that it was part of the truck’s character. Now I look at every dent and recall the story or adventure that put them there. I began to see it as character-building, much like wrinkles appearing on my face. The truck was simply aging gracefully and began, like humans, to display its experience and wisdom.</a:t>
            </a:r>
            <a:r>
              <a:rPr lang="en-US" altLang="zh-CN" sz="1900" b="1" i="1" spc="-120">
                <a:solidFill>
                  <a:srgbClr val="401BC0"/>
                </a:solidFill>
                <a:latin typeface="Times New Roman" panose="02020603050405020304" charset="0"/>
                <a:cs typeface="Times New Roman" panose="02020603050405020304" charset="0"/>
              </a:rPr>
              <a:t>   </a:t>
            </a:r>
            <a:endParaRPr lang="en-US" altLang="zh-CN" sz="1900" b="1" i="1" spc="-120">
              <a:solidFill>
                <a:srgbClr val="401BC0"/>
              </a:solidFill>
              <a:latin typeface="Times New Roman" panose="02020603050405020304" charset="0"/>
              <a:cs typeface="Times New Roman" panose="02020603050405020304" charset="0"/>
            </a:endParaRPr>
          </a:p>
          <a:p>
            <a:pPr algn="just">
              <a:lnSpc>
                <a:spcPct val="75000"/>
              </a:lnSpc>
              <a:spcBef>
                <a:spcPts val="0"/>
              </a:spcBef>
              <a:spcAft>
                <a:spcPts val="0"/>
              </a:spcAft>
              <a:buFont typeface="+mj-ea"/>
            </a:pPr>
            <a:r>
              <a:rPr lang="en-US" altLang="zh-CN" sz="1900" b="1" i="1">
                <a:solidFill>
                  <a:srgbClr val="401BC0"/>
                </a:solidFill>
                <a:latin typeface="Times New Roman" panose="02020603050405020304" charset="0"/>
                <a:cs typeface="Times New Roman" panose="02020603050405020304" charset="0"/>
              </a:rPr>
              <a:t>  </a:t>
            </a:r>
            <a:r>
              <a:rPr lang="en-US" altLang="zh-CN" sz="1900" b="1" i="1">
                <a:solidFill>
                  <a:srgbClr val="401BC0"/>
                </a:solidFill>
                <a:latin typeface="Times New Roman" panose="02020603050405020304" charset="0"/>
                <a:cs typeface="Times New Roman" panose="02020603050405020304" charset="0"/>
                <a:sym typeface="+mn-ea"/>
              </a:rPr>
              <a:t>  Para.1 </a:t>
            </a:r>
            <a:r>
              <a:rPr sz="1900" b="1" i="1">
                <a:solidFill>
                  <a:srgbClr val="401BC0"/>
                </a:solidFill>
                <a:latin typeface="Times New Roman" panose="02020603050405020304" charset="0"/>
                <a:cs typeface="Times New Roman" panose="02020603050405020304" charset="0"/>
              </a:rPr>
              <a:t>I don’t think a vehicle is just for travelling from place to place.</a:t>
            </a:r>
            <a:endParaRPr sz="1900" b="1" i="1">
              <a:solidFill>
                <a:srgbClr val="401BC0"/>
              </a:solidFill>
              <a:latin typeface="Times New Roman" panose="02020603050405020304" charset="0"/>
              <a:cs typeface="Times New Roman" panose="02020603050405020304" charset="0"/>
            </a:endParaRPr>
          </a:p>
          <a:p>
            <a:pPr algn="just">
              <a:lnSpc>
                <a:spcPct val="75000"/>
              </a:lnSpc>
              <a:spcBef>
                <a:spcPts val="0"/>
              </a:spcBef>
              <a:spcAft>
                <a:spcPts val="0"/>
              </a:spcAft>
              <a:buFont typeface="+mj-ea"/>
            </a:pPr>
            <a:r>
              <a:rPr lang="en-US" sz="1900" b="1" i="1">
                <a:solidFill>
                  <a:srgbClr val="401BC0"/>
                </a:solidFill>
                <a:latin typeface="Times New Roman" panose="02020603050405020304" charset="0"/>
                <a:cs typeface="Times New Roman" panose="02020603050405020304" charset="0"/>
              </a:rPr>
              <a:t>   </a:t>
            </a:r>
            <a:r>
              <a:rPr lang="en-US" altLang="zh-CN" sz="1900" b="1" i="1">
                <a:solidFill>
                  <a:srgbClr val="401BC0"/>
                </a:solidFill>
                <a:latin typeface="Times New Roman" panose="02020603050405020304" charset="0"/>
                <a:cs typeface="Times New Roman" panose="02020603050405020304" charset="0"/>
                <a:sym typeface="+mn-ea"/>
              </a:rPr>
              <a:t> Para.2 </a:t>
            </a:r>
            <a:r>
              <a:rPr sz="1900" b="1" i="1">
                <a:solidFill>
                  <a:srgbClr val="401BC0"/>
                </a:solidFill>
                <a:latin typeface="Times New Roman" panose="02020603050405020304" charset="0"/>
                <a:cs typeface="Times New Roman" panose="02020603050405020304" charset="0"/>
              </a:rPr>
              <a:t>But as I approached the car dealer, I stopped.</a:t>
            </a:r>
            <a:endParaRPr sz="1900" b="1" i="1">
              <a:solidFill>
                <a:srgbClr val="401BC0"/>
              </a:solidFill>
              <a:latin typeface="Times New Roman" panose="02020603050405020304" charset="0"/>
              <a:cs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0" y="-92710"/>
            <a:ext cx="5255895" cy="521970"/>
          </a:xfrm>
          <a:prstGeom prst="rect">
            <a:avLst/>
          </a:prstGeom>
          <a:noFill/>
        </p:spPr>
        <p:txBody>
          <a:bodyPr wrap="square" rtlCol="0" anchor="t">
            <a:spAutoFit/>
          </a:bodyPr>
          <a:p>
            <a:r>
              <a:rPr lang="en-US" sz="2800" b="1">
                <a:solidFill>
                  <a:srgbClr val="401BC0"/>
                </a:solidFill>
                <a:latin typeface="Times New Roman" panose="02020603050405020304" charset="0"/>
                <a:sym typeface="+mn-ea"/>
              </a:rPr>
              <a:t>1. Characters/Relationships </a:t>
            </a:r>
            <a:endParaRPr lang="en-US" altLang="en-US" sz="2800" b="1">
              <a:solidFill>
                <a:srgbClr val="401BC0"/>
              </a:solidFill>
              <a:latin typeface="Times New Roman" panose="02020603050405020304" charset="0"/>
              <a:sym typeface="+mn-ea"/>
            </a:endParaRPr>
          </a:p>
        </p:txBody>
      </p:sp>
      <p:sp>
        <p:nvSpPr>
          <p:cNvPr id="8" name="圆角矩形 7"/>
          <p:cNvSpPr/>
          <p:nvPr/>
        </p:nvSpPr>
        <p:spPr>
          <a:xfrm>
            <a:off x="3924300" y="2218055"/>
            <a:ext cx="770255" cy="400685"/>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buClrTx/>
              <a:buSzTx/>
              <a:buFontTx/>
            </a:pPr>
            <a:r>
              <a:rPr lang="en-US" altLang="zh-CN" sz="2400" b="1">
                <a:solidFill>
                  <a:schemeClr val="tx1"/>
                </a:solidFill>
              </a:rPr>
              <a:t>I</a:t>
            </a:r>
            <a:endParaRPr lang="en-US" altLang="zh-CN" sz="2400" b="1">
              <a:solidFill>
                <a:schemeClr val="tx1"/>
              </a:solidFill>
            </a:endParaRPr>
          </a:p>
        </p:txBody>
      </p:sp>
      <p:sp>
        <p:nvSpPr>
          <p:cNvPr id="2" name="圆角矩形 1"/>
          <p:cNvSpPr/>
          <p:nvPr/>
        </p:nvSpPr>
        <p:spPr>
          <a:xfrm>
            <a:off x="3092450" y="706120"/>
            <a:ext cx="2961005" cy="34544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2400" b="1">
                <a:solidFill>
                  <a:schemeClr val="tx1"/>
                </a:solidFill>
              </a:rPr>
              <a:t>the car dealer</a:t>
            </a:r>
            <a:r>
              <a:rPr lang="en-US" altLang="zh-CN" sz="1600" b="1">
                <a:solidFill>
                  <a:schemeClr val="tx1"/>
                </a:solidFill>
              </a:rPr>
              <a:t>(</a:t>
            </a:r>
            <a:r>
              <a:rPr lang="zh-CN" altLang="en-US" sz="1600" b="1">
                <a:solidFill>
                  <a:schemeClr val="tx1"/>
                </a:solidFill>
              </a:rPr>
              <a:t>经销商</a:t>
            </a:r>
            <a:r>
              <a:rPr lang="en-US" altLang="zh-CN" sz="1600" b="1">
                <a:solidFill>
                  <a:schemeClr val="tx1"/>
                </a:solidFill>
              </a:rPr>
              <a:t>)</a:t>
            </a:r>
            <a:endParaRPr lang="en-US" altLang="zh-CN" sz="1600" b="1">
              <a:solidFill>
                <a:schemeClr val="tx1"/>
              </a:solidFill>
            </a:endParaRPr>
          </a:p>
        </p:txBody>
      </p:sp>
      <p:sp>
        <p:nvSpPr>
          <p:cNvPr id="11" name="圆角矩形 10"/>
          <p:cNvSpPr/>
          <p:nvPr/>
        </p:nvSpPr>
        <p:spPr>
          <a:xfrm>
            <a:off x="683895" y="3959860"/>
            <a:ext cx="1675765" cy="40386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2400" b="1">
                <a:solidFill>
                  <a:schemeClr val="tx1"/>
                </a:solidFill>
              </a:rPr>
              <a:t>my father</a:t>
            </a:r>
            <a:endParaRPr lang="en-US" altLang="zh-CN" sz="2400" b="1">
              <a:solidFill>
                <a:srgbClr val="C00000"/>
              </a:solidFill>
            </a:endParaRPr>
          </a:p>
        </p:txBody>
      </p:sp>
      <p:sp>
        <p:nvSpPr>
          <p:cNvPr id="12" name="圆角矩形 11"/>
          <p:cNvSpPr/>
          <p:nvPr/>
        </p:nvSpPr>
        <p:spPr>
          <a:xfrm>
            <a:off x="5076190" y="3959860"/>
            <a:ext cx="2669540" cy="40386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2400" b="1">
                <a:solidFill>
                  <a:schemeClr val="tx1"/>
                </a:solidFill>
              </a:rPr>
              <a:t>my bulldog Lyon</a:t>
            </a:r>
            <a:endParaRPr lang="en-US" altLang="zh-CN" sz="2400" b="1">
              <a:solidFill>
                <a:srgbClr val="C00000"/>
              </a:solidFill>
            </a:endParaRPr>
          </a:p>
        </p:txBody>
      </p:sp>
      <p:cxnSp>
        <p:nvCxnSpPr>
          <p:cNvPr id="13" name="直接连接符 12"/>
          <p:cNvCxnSpPr/>
          <p:nvPr/>
        </p:nvCxnSpPr>
        <p:spPr>
          <a:xfrm flipH="1">
            <a:off x="1691640" y="2667000"/>
            <a:ext cx="2309495" cy="1273175"/>
          </a:xfrm>
          <a:prstGeom prst="line">
            <a:avLst/>
          </a:prstGeom>
          <a:ln w="28575" cmpd="sng">
            <a:solidFill>
              <a:schemeClr val="accent1">
                <a:shade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flipH="1">
            <a:off x="4356100" y="1059180"/>
            <a:ext cx="5715" cy="1151890"/>
          </a:xfrm>
          <a:prstGeom prst="line">
            <a:avLst/>
          </a:prstGeom>
          <a:ln w="28575" cmpd="sng">
            <a:solidFill>
              <a:schemeClr val="accent1">
                <a:shade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16" name="直接连接符 15"/>
          <p:cNvCxnSpPr>
            <a:endCxn id="12" idx="0"/>
          </p:cNvCxnSpPr>
          <p:nvPr/>
        </p:nvCxnSpPr>
        <p:spPr>
          <a:xfrm>
            <a:off x="4577080" y="2664460"/>
            <a:ext cx="1833880" cy="1295400"/>
          </a:xfrm>
          <a:prstGeom prst="line">
            <a:avLst/>
          </a:prstGeom>
          <a:ln w="28575" cmpd="sng">
            <a:solidFill>
              <a:schemeClr val="accent1">
                <a:shade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17" name="文本框 16"/>
          <p:cNvSpPr txBox="1"/>
          <p:nvPr/>
        </p:nvSpPr>
        <p:spPr>
          <a:xfrm>
            <a:off x="4427855" y="1275715"/>
            <a:ext cx="4312920" cy="718185"/>
          </a:xfrm>
          <a:prstGeom prst="rect">
            <a:avLst/>
          </a:prstGeom>
          <a:solidFill>
            <a:srgbClr val="F9FBEE"/>
          </a:solidFill>
        </p:spPr>
        <p:txBody>
          <a:bodyPr wrap="square" rtlCol="0">
            <a:spAutoFit/>
          </a:bodyPr>
          <a:p>
            <a:pPr>
              <a:lnSpc>
                <a:spcPct val="80000"/>
              </a:lnSpc>
            </a:pPr>
            <a:r>
              <a:rPr lang="en-US" altLang="zh-CN" sz="1700"/>
              <a:t>I </a:t>
            </a:r>
            <a:r>
              <a:rPr lang="en-US" altLang="zh-CN" sz="1700" b="1">
                <a:solidFill>
                  <a:srgbClr val="C00000"/>
                </a:solidFill>
              </a:rPr>
              <a:t>bought the truck</a:t>
            </a:r>
            <a:r>
              <a:rPr lang="en-US" altLang="zh-CN" sz="1700"/>
              <a:t> when I returned to Canada after 9 years overseas because I __________________________________</a:t>
            </a:r>
            <a:endParaRPr lang="en-US" altLang="zh-CN" sz="1700"/>
          </a:p>
        </p:txBody>
      </p:sp>
      <p:sp>
        <p:nvSpPr>
          <p:cNvPr id="18" name="文本框 17"/>
          <p:cNvSpPr txBox="1"/>
          <p:nvPr/>
        </p:nvSpPr>
        <p:spPr>
          <a:xfrm>
            <a:off x="114935" y="2715895"/>
            <a:ext cx="3402965" cy="718185"/>
          </a:xfrm>
          <a:prstGeom prst="rect">
            <a:avLst/>
          </a:prstGeom>
          <a:solidFill>
            <a:srgbClr val="F9FBEE"/>
          </a:solidFill>
        </p:spPr>
        <p:txBody>
          <a:bodyPr wrap="square" rtlCol="0">
            <a:spAutoFit/>
          </a:bodyPr>
          <a:p>
            <a:pPr>
              <a:lnSpc>
                <a:spcPct val="80000"/>
              </a:lnSpc>
            </a:pPr>
            <a:r>
              <a:rPr lang="en-US" altLang="zh-CN" sz="1700"/>
              <a:t>When </a:t>
            </a:r>
            <a:r>
              <a:rPr lang="en-US" altLang="zh-CN" sz="1700">
                <a:sym typeface="+mn-ea"/>
              </a:rPr>
              <a:t>my father was hospitalized, </a:t>
            </a:r>
            <a:r>
              <a:rPr lang="en-US" altLang="zh-CN" sz="1700"/>
              <a:t>I ______________ and got there _________________.  </a:t>
            </a:r>
            <a:endParaRPr lang="en-US" altLang="zh-CN" sz="1700"/>
          </a:p>
        </p:txBody>
      </p:sp>
      <p:sp>
        <p:nvSpPr>
          <p:cNvPr id="19" name="文本框 18"/>
          <p:cNvSpPr txBox="1"/>
          <p:nvPr/>
        </p:nvSpPr>
        <p:spPr>
          <a:xfrm>
            <a:off x="179705" y="3081655"/>
            <a:ext cx="2041525" cy="352425"/>
          </a:xfrm>
          <a:prstGeom prst="rect">
            <a:avLst/>
          </a:prstGeom>
          <a:noFill/>
        </p:spPr>
        <p:txBody>
          <a:bodyPr wrap="none" rtlCol="0">
            <a:spAutoFit/>
          </a:bodyPr>
          <a:p>
            <a:pPr algn="l"/>
            <a:r>
              <a:rPr lang="en-US" altLang="zh-CN" sz="1700" b="1">
                <a:solidFill>
                  <a:srgbClr val="FF0000"/>
                </a:solidFill>
                <a:sym typeface="+mn-ea"/>
              </a:rPr>
              <a:t>quickly and safely</a:t>
            </a:r>
            <a:endParaRPr lang="en-US" altLang="zh-CN" sz="1700" b="1">
              <a:solidFill>
                <a:srgbClr val="FF0000"/>
              </a:solidFill>
              <a:sym typeface="+mn-ea"/>
            </a:endParaRPr>
          </a:p>
        </p:txBody>
      </p:sp>
      <p:sp>
        <p:nvSpPr>
          <p:cNvPr id="20" name="文本框 19"/>
          <p:cNvSpPr txBox="1"/>
          <p:nvPr/>
        </p:nvSpPr>
        <p:spPr>
          <a:xfrm>
            <a:off x="329565" y="2898775"/>
            <a:ext cx="1741805" cy="352425"/>
          </a:xfrm>
          <a:prstGeom prst="rect">
            <a:avLst/>
          </a:prstGeom>
          <a:noFill/>
        </p:spPr>
        <p:txBody>
          <a:bodyPr wrap="none" rtlCol="0">
            <a:spAutoFit/>
          </a:bodyPr>
          <a:p>
            <a:pPr algn="l"/>
            <a:r>
              <a:rPr lang="en-US" altLang="zh-CN" sz="1700" b="1">
                <a:solidFill>
                  <a:srgbClr val="FF0000"/>
                </a:solidFill>
                <a:sym typeface="+mn-ea"/>
              </a:rPr>
              <a:t>drove the truck</a:t>
            </a:r>
            <a:endParaRPr lang="en-US" altLang="zh-CN" sz="1700" b="1">
              <a:solidFill>
                <a:srgbClr val="FF0000"/>
              </a:solidFill>
              <a:sym typeface="+mn-ea"/>
            </a:endParaRPr>
          </a:p>
        </p:txBody>
      </p:sp>
      <p:sp>
        <p:nvSpPr>
          <p:cNvPr id="21" name="文本框 20"/>
          <p:cNvSpPr txBox="1"/>
          <p:nvPr/>
        </p:nvSpPr>
        <p:spPr>
          <a:xfrm>
            <a:off x="4284980" y="1681480"/>
            <a:ext cx="4716145" cy="352425"/>
          </a:xfrm>
          <a:prstGeom prst="rect">
            <a:avLst/>
          </a:prstGeom>
          <a:noFill/>
        </p:spPr>
        <p:txBody>
          <a:bodyPr wrap="square" rtlCol="0">
            <a:spAutoFit/>
          </a:bodyPr>
          <a:p>
            <a:pPr algn="l"/>
            <a:r>
              <a:rPr lang="en-US" altLang="zh-CN" sz="1700" b="1">
                <a:solidFill>
                  <a:srgbClr val="FF0000"/>
                </a:solidFill>
                <a:sym typeface="+mn-ea"/>
              </a:rPr>
              <a:t>wanted to fit in and immerse in rural culture.</a:t>
            </a:r>
            <a:endParaRPr lang="en-US" altLang="zh-CN" sz="1700" b="1">
              <a:solidFill>
                <a:srgbClr val="FF0000"/>
              </a:solidFill>
              <a:sym typeface="+mn-ea"/>
            </a:endParaRPr>
          </a:p>
        </p:txBody>
      </p:sp>
      <p:sp>
        <p:nvSpPr>
          <p:cNvPr id="22" name="文本框 21"/>
          <p:cNvSpPr txBox="1"/>
          <p:nvPr/>
        </p:nvSpPr>
        <p:spPr>
          <a:xfrm>
            <a:off x="5003800" y="2788285"/>
            <a:ext cx="4178300" cy="718185"/>
          </a:xfrm>
          <a:prstGeom prst="rect">
            <a:avLst/>
          </a:prstGeom>
          <a:solidFill>
            <a:srgbClr val="F9FBEE"/>
          </a:solidFill>
        </p:spPr>
        <p:txBody>
          <a:bodyPr wrap="square" rtlCol="0">
            <a:spAutoFit/>
          </a:bodyPr>
          <a:p>
            <a:pPr>
              <a:lnSpc>
                <a:spcPct val="80000"/>
              </a:lnSpc>
            </a:pPr>
            <a:r>
              <a:rPr lang="en-US" altLang="zh-CN" sz="1700"/>
              <a:t>Lyon </a:t>
            </a:r>
            <a:r>
              <a:rPr lang="en-US" altLang="zh-CN" sz="1700">
                <a:sym typeface="+mn-ea"/>
              </a:rPr>
              <a:t>always __________ me in the </a:t>
            </a:r>
            <a:r>
              <a:rPr lang="en-US" altLang="zh-CN" sz="1700" b="1">
                <a:solidFill>
                  <a:srgbClr val="C00000"/>
                </a:solidFill>
                <a:sym typeface="+mn-ea"/>
              </a:rPr>
              <a:t>truck </a:t>
            </a:r>
            <a:r>
              <a:rPr lang="en-US" altLang="zh-CN" sz="1700">
                <a:sym typeface="+mn-ea"/>
              </a:rPr>
              <a:t>and </a:t>
            </a:r>
            <a:r>
              <a:rPr lang="en-US" altLang="zh-CN" sz="1700"/>
              <a:t>there was an overwhelming sense of _______ between us in that </a:t>
            </a:r>
            <a:r>
              <a:rPr lang="en-US" altLang="zh-CN" sz="1700" b="1">
                <a:solidFill>
                  <a:srgbClr val="C00000"/>
                </a:solidFill>
              </a:rPr>
              <a:t>truck</a:t>
            </a:r>
            <a:r>
              <a:rPr lang="en-US" altLang="zh-CN" sz="1700"/>
              <a:t>.</a:t>
            </a:r>
            <a:endParaRPr lang="en-US" altLang="zh-CN" sz="1700"/>
          </a:p>
        </p:txBody>
      </p:sp>
      <p:sp>
        <p:nvSpPr>
          <p:cNvPr id="23" name="文本框 22"/>
          <p:cNvSpPr txBox="1"/>
          <p:nvPr/>
        </p:nvSpPr>
        <p:spPr>
          <a:xfrm>
            <a:off x="6182995" y="2729230"/>
            <a:ext cx="1562735" cy="352425"/>
          </a:xfrm>
          <a:prstGeom prst="rect">
            <a:avLst/>
          </a:prstGeom>
          <a:noFill/>
        </p:spPr>
        <p:txBody>
          <a:bodyPr wrap="none" rtlCol="0">
            <a:spAutoFit/>
          </a:bodyPr>
          <a:p>
            <a:pPr algn="l"/>
            <a:r>
              <a:rPr lang="en-US" altLang="zh-CN" sz="1700" b="1">
                <a:solidFill>
                  <a:srgbClr val="FF0000"/>
                </a:solidFill>
                <a:sym typeface="+mn-ea"/>
              </a:rPr>
              <a:t>accompanied</a:t>
            </a:r>
            <a:endParaRPr lang="en-US" altLang="zh-CN" sz="1700" b="1">
              <a:solidFill>
                <a:srgbClr val="FF0000"/>
              </a:solidFill>
              <a:sym typeface="+mn-ea"/>
            </a:endParaRPr>
          </a:p>
        </p:txBody>
      </p:sp>
      <p:sp>
        <p:nvSpPr>
          <p:cNvPr id="24" name="文本框 23"/>
          <p:cNvSpPr txBox="1"/>
          <p:nvPr/>
        </p:nvSpPr>
        <p:spPr>
          <a:xfrm>
            <a:off x="5003800" y="3154045"/>
            <a:ext cx="986155" cy="352425"/>
          </a:xfrm>
          <a:prstGeom prst="rect">
            <a:avLst/>
          </a:prstGeom>
          <a:noFill/>
        </p:spPr>
        <p:txBody>
          <a:bodyPr wrap="none" rtlCol="0">
            <a:spAutoFit/>
          </a:bodyPr>
          <a:p>
            <a:pPr algn="l"/>
            <a:r>
              <a:rPr lang="en-US" altLang="zh-CN" sz="1700" b="1">
                <a:solidFill>
                  <a:srgbClr val="FF0000"/>
                </a:solidFill>
                <a:sym typeface="+mn-ea"/>
              </a:rPr>
              <a:t>comfort</a:t>
            </a:r>
            <a:endParaRPr lang="en-US" altLang="zh-CN" sz="1700" b="1">
              <a:solidFill>
                <a:srgbClr val="FF0000"/>
              </a:solidFill>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animBg="1"/>
      <p:bldP spid="11" grpId="0" animBg="1"/>
      <p:bldP spid="12" grpId="0" animBg="1"/>
      <p:bldP spid="8" grpId="1" animBg="1"/>
      <p:bldP spid="2" grpId="1" animBg="1"/>
      <p:bldP spid="11" grpId="1" animBg="1"/>
      <p:bldP spid="12" grpId="1" animBg="1"/>
      <p:bldP spid="17" grpId="0" bldLvl="0" animBg="1"/>
      <p:bldP spid="18" grpId="0" animBg="1"/>
      <p:bldP spid="22" grpId="0" animBg="1"/>
      <p:bldP spid="17" grpId="1" animBg="1"/>
      <p:bldP spid="18" grpId="1" animBg="1"/>
      <p:bldP spid="22" grpId="1" animBg="1"/>
      <p:bldP spid="21" grpId="0"/>
      <p:bldP spid="21" grpId="1"/>
      <p:bldP spid="20" grpId="0"/>
      <p:bldP spid="20" grpId="1"/>
      <p:bldP spid="19" grpId="0"/>
      <p:bldP spid="19" grpId="1"/>
      <p:bldP spid="23" grpId="0"/>
      <p:bldP spid="23" grpId="1"/>
      <p:bldP spid="24" grpId="0"/>
      <p:bldP spid="24"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 name="文本框 23"/>
          <p:cNvSpPr txBox="1"/>
          <p:nvPr/>
        </p:nvSpPr>
        <p:spPr>
          <a:xfrm>
            <a:off x="35560" y="1059815"/>
            <a:ext cx="6199505" cy="3969385"/>
          </a:xfrm>
          <a:prstGeom prst="rect">
            <a:avLst/>
          </a:prstGeom>
          <a:noFill/>
          <a:ln>
            <a:solidFill>
              <a:schemeClr val="accent5">
                <a:lumMod val="25000"/>
              </a:schemeClr>
            </a:solidFill>
          </a:ln>
        </p:spPr>
        <p:txBody>
          <a:bodyPr wrap="square" rtlCol="0">
            <a:spAutoFit/>
          </a:bodyPr>
          <a:p>
            <a:endParaRPr lang="zh-CN" altLang="en-US" sz="1400"/>
          </a:p>
          <a:p>
            <a:endParaRPr lang="zh-CN" altLang="en-US" sz="1400"/>
          </a:p>
          <a:p>
            <a:endParaRPr lang="zh-CN" altLang="en-US" sz="1400"/>
          </a:p>
          <a:p>
            <a:endParaRPr lang="zh-CN" altLang="en-US" sz="1400"/>
          </a:p>
          <a:p>
            <a:endParaRPr lang="zh-CN" altLang="en-US" sz="1400"/>
          </a:p>
          <a:p>
            <a:endParaRPr lang="zh-CN" altLang="en-US" sz="1400"/>
          </a:p>
          <a:p>
            <a:endParaRPr lang="zh-CN" altLang="en-US" sz="1400"/>
          </a:p>
          <a:p>
            <a:endParaRPr lang="zh-CN" altLang="en-US" sz="1400"/>
          </a:p>
          <a:p>
            <a:endParaRPr lang="zh-CN" altLang="en-US" sz="1400"/>
          </a:p>
          <a:p>
            <a:endParaRPr lang="zh-CN" altLang="en-US" sz="1400"/>
          </a:p>
          <a:p>
            <a:endParaRPr lang="zh-CN" altLang="en-US" sz="1400"/>
          </a:p>
          <a:p>
            <a:endParaRPr lang="zh-CN" altLang="en-US" sz="1400"/>
          </a:p>
          <a:p>
            <a:endParaRPr lang="zh-CN" altLang="en-US" sz="1400"/>
          </a:p>
          <a:p>
            <a:endParaRPr lang="zh-CN" altLang="en-US" sz="1400"/>
          </a:p>
          <a:p>
            <a:endParaRPr lang="zh-CN" altLang="en-US" sz="1400"/>
          </a:p>
          <a:p>
            <a:endParaRPr lang="zh-CN" altLang="en-US" sz="1400"/>
          </a:p>
          <a:p>
            <a:endParaRPr lang="zh-CN" altLang="en-US" sz="1400"/>
          </a:p>
          <a:p>
            <a:endParaRPr lang="zh-CN" altLang="en-US" sz="1400"/>
          </a:p>
        </p:txBody>
      </p:sp>
      <p:sp>
        <p:nvSpPr>
          <p:cNvPr id="2" name="文本框 1"/>
          <p:cNvSpPr txBox="1"/>
          <p:nvPr/>
        </p:nvSpPr>
        <p:spPr>
          <a:xfrm>
            <a:off x="35560" y="268605"/>
            <a:ext cx="6199505" cy="4707890"/>
          </a:xfrm>
          <a:prstGeom prst="rect">
            <a:avLst/>
          </a:prstGeom>
          <a:noFill/>
          <a:ln>
            <a:noFill/>
          </a:ln>
          <a:extLst>
            <a:ext uri="{909E8E84-426E-40DD-AFC4-6F175D3DCCD1}">
              <a14:hiddenFill xmlns:a14="http://schemas.microsoft.com/office/drawing/2010/main">
                <a:solidFill>
                  <a:srgbClr val="F9FBEE"/>
                </a:solidFill>
              </a14:hiddenFill>
            </a:ext>
          </a:extLst>
        </p:spPr>
        <p:txBody>
          <a:bodyPr wrap="square" rtlCol="0" anchor="t">
            <a:spAutoFit/>
          </a:bodyPr>
          <a:p>
            <a:pPr indent="375920" algn="just">
              <a:lnSpc>
                <a:spcPct val="75000"/>
              </a:lnSpc>
              <a:spcBef>
                <a:spcPts val="0"/>
              </a:spcBef>
              <a:spcAft>
                <a:spcPts val="0"/>
              </a:spcAft>
              <a:buFont typeface="+mj-ea"/>
              <a:buAutoNum type="circleNumDbPlain"/>
              <a:extLst>
                <a:ext uri="{35155182-B16C-46BC-9424-99874614C6A1}">
                  <wpsdc:indentchars xmlns:wpsdc="http://www.wps.cn/officeDocument/2017/drawingmlCustomData" val="200" checksum="4145572927"/>
                </a:ext>
              </a:extLst>
            </a:pPr>
            <a:r>
              <a:rPr sz="1600" spc="-120">
                <a:latin typeface="Times New Roman" panose="02020603050405020304" charset="0"/>
                <a:cs typeface="Times New Roman" panose="02020603050405020304" charset="0"/>
              </a:rPr>
              <a:t>As I was driving to the airport last week the odometer(里程表) on my truck rotated to 100,000 kilometers. </a:t>
            </a:r>
            <a:r>
              <a:rPr sz="1600" spc="-120">
                <a:highlight>
                  <a:srgbClr val="FFFF00"/>
                </a:highlight>
                <a:latin typeface="Times New Roman" panose="02020603050405020304" charset="0"/>
                <a:cs typeface="Times New Roman" panose="02020603050405020304" charset="0"/>
              </a:rPr>
              <a:t>This led me to pause and think about </a:t>
            </a:r>
            <a:r>
              <a:rPr sz="1600" spc="-120">
                <a:latin typeface="Times New Roman" panose="02020603050405020304" charset="0"/>
                <a:cs typeface="Times New Roman" panose="02020603050405020304" charset="0"/>
              </a:rPr>
              <a:t>selling the truck and buying a new one,</a:t>
            </a:r>
            <a:r>
              <a:rPr sz="1600" spc="-120">
                <a:highlight>
                  <a:srgbClr val="FFFF00"/>
                </a:highlight>
                <a:latin typeface="Times New Roman" panose="02020603050405020304" charset="0"/>
                <a:cs typeface="Times New Roman" panose="02020603050405020304" charset="0"/>
              </a:rPr>
              <a:t> but it also made me think about</a:t>
            </a:r>
            <a:r>
              <a:rPr sz="1600" spc="-120">
                <a:latin typeface="Times New Roman" panose="02020603050405020304" charset="0"/>
                <a:cs typeface="Times New Roman" panose="02020603050405020304" charset="0"/>
              </a:rPr>
              <a:t> all the life</a:t>
            </a:r>
            <a:r>
              <a:rPr lang="en-US" sz="1600" spc="-120">
                <a:latin typeface="Times New Roman" panose="02020603050405020304" charset="0"/>
                <a:cs typeface="Times New Roman" panose="02020603050405020304" charset="0"/>
              </a:rPr>
              <a:t> </a:t>
            </a:r>
            <a:r>
              <a:rPr sz="1600" spc="-120">
                <a:latin typeface="Times New Roman" panose="02020603050405020304" charset="0"/>
                <a:cs typeface="Times New Roman" panose="02020603050405020304" charset="0"/>
              </a:rPr>
              <a:t>I’d lived in this truck</a:t>
            </a:r>
            <a:r>
              <a:rPr lang="en-US" sz="1600" spc="-120">
                <a:latin typeface="Times New Roman" panose="02020603050405020304" charset="0"/>
                <a:cs typeface="Times New Roman" panose="02020603050405020304" charset="0"/>
              </a:rPr>
              <a:t> </a:t>
            </a:r>
            <a:r>
              <a:rPr sz="1600" spc="-120">
                <a:latin typeface="Times New Roman" panose="02020603050405020304" charset="0"/>
                <a:cs typeface="Times New Roman" panose="02020603050405020304" charset="0"/>
              </a:rPr>
              <a:t>and how my bulldog had accompanied me in it, </a:t>
            </a:r>
            <a:r>
              <a:rPr sz="1600" spc="-120">
                <a:highlight>
                  <a:srgbClr val="FFFF00"/>
                </a:highlight>
                <a:latin typeface="Times New Roman" panose="02020603050405020304" charset="0"/>
                <a:cs typeface="Times New Roman" panose="02020603050405020304" charset="0"/>
              </a:rPr>
              <a:t>leaving me hesitating</a:t>
            </a:r>
            <a:r>
              <a:rPr sz="1600" spc="-120">
                <a:latin typeface="Times New Roman" panose="02020603050405020304" charset="0"/>
                <a:cs typeface="Times New Roman" panose="02020603050405020304" charset="0"/>
              </a:rPr>
              <a:t> about selling it.</a:t>
            </a:r>
            <a:endParaRPr sz="1600" spc="-120">
              <a:latin typeface="Times New Roman" panose="02020603050405020304" charset="0"/>
              <a:cs typeface="Times New Roman" panose="02020603050405020304" charset="0"/>
            </a:endParaRPr>
          </a:p>
          <a:p>
            <a:pPr indent="375920" algn="just">
              <a:lnSpc>
                <a:spcPct val="75000"/>
              </a:lnSpc>
              <a:spcBef>
                <a:spcPts val="0"/>
              </a:spcBef>
              <a:spcAft>
                <a:spcPts val="0"/>
              </a:spcAft>
              <a:buFont typeface="+mj-ea"/>
              <a:buAutoNum type="circleNumDbPlain"/>
              <a:extLst>
                <a:ext uri="{35155182-B16C-46BC-9424-99874614C6A1}">
                  <wpsdc:indentchars xmlns:wpsdc="http://www.wps.cn/officeDocument/2017/drawingmlCustomData" val="200" checksum="4145572927"/>
                </a:ext>
              </a:extLst>
            </a:pPr>
            <a:r>
              <a:rPr sz="1600" spc="-120">
                <a:latin typeface="Times New Roman" panose="02020603050405020304" charset="0"/>
                <a:cs typeface="Times New Roman" panose="02020603050405020304" charset="0"/>
              </a:rPr>
              <a:t>When I returned to Canada after nine years overseas, what better way could I fit in with and immerse</a:t>
            </a:r>
            <a:r>
              <a:rPr lang="en-US" sz="1600" spc="-120">
                <a:latin typeface="Times New Roman" panose="02020603050405020304" charset="0"/>
                <a:cs typeface="Times New Roman" panose="02020603050405020304" charset="0"/>
              </a:rPr>
              <a:t> </a:t>
            </a:r>
            <a:r>
              <a:rPr sz="1600" spc="-120">
                <a:latin typeface="Times New Roman" panose="02020603050405020304" charset="0"/>
                <a:cs typeface="Times New Roman" panose="02020603050405020304" charset="0"/>
              </a:rPr>
              <a:t>in rural culture than by buying a pickup? </a:t>
            </a:r>
            <a:endParaRPr sz="1600" spc="-120">
              <a:latin typeface="Times New Roman" panose="02020603050405020304" charset="0"/>
              <a:cs typeface="Times New Roman" panose="02020603050405020304" charset="0"/>
            </a:endParaRPr>
          </a:p>
          <a:p>
            <a:pPr indent="375920" algn="just">
              <a:lnSpc>
                <a:spcPct val="75000"/>
              </a:lnSpc>
              <a:spcBef>
                <a:spcPts val="0"/>
              </a:spcBef>
              <a:spcAft>
                <a:spcPts val="0"/>
              </a:spcAft>
              <a:buFont typeface="+mj-ea"/>
              <a:buAutoNum type="circleNumDbPlain"/>
              <a:extLst>
                <a:ext uri="{35155182-B16C-46BC-9424-99874614C6A1}">
                  <wpsdc:indentchars xmlns:wpsdc="http://www.wps.cn/officeDocument/2017/drawingmlCustomData" val="200" checksum="4145572927"/>
                </a:ext>
              </a:extLst>
            </a:pPr>
            <a:r>
              <a:rPr sz="1600" spc="-120">
                <a:latin typeface="Times New Roman" panose="02020603050405020304" charset="0"/>
                <a:cs typeface="Times New Roman" panose="02020603050405020304" charset="0"/>
              </a:rPr>
              <a:t>The day I rolled out of the dealer(经销商) and </a:t>
            </a:r>
            <a:r>
              <a:rPr lang="en-US" sz="1600" spc="-120">
                <a:latin typeface="Times New Roman" panose="02020603050405020304" charset="0"/>
                <a:cs typeface="Times New Roman" panose="02020603050405020304" charset="0"/>
              </a:rPr>
              <a:t>t</a:t>
            </a:r>
            <a:r>
              <a:rPr sz="1600" spc="-120">
                <a:latin typeface="Times New Roman" panose="02020603050405020304" charset="0"/>
                <a:cs typeface="Times New Roman" panose="02020603050405020304" charset="0"/>
              </a:rPr>
              <a:t>he first gravel road(碎石马路) in my Toyota Tacoma was</a:t>
            </a:r>
            <a:r>
              <a:rPr lang="en-US" sz="1600" spc="-120">
                <a:latin typeface="Times New Roman" panose="02020603050405020304" charset="0"/>
                <a:cs typeface="Times New Roman" panose="02020603050405020304" charset="0"/>
              </a:rPr>
              <a:t> </a:t>
            </a:r>
            <a:r>
              <a:rPr sz="1600" spc="-120">
                <a:latin typeface="Times New Roman" panose="02020603050405020304" charset="0"/>
                <a:cs typeface="Times New Roman" panose="02020603050405020304" charset="0"/>
              </a:rPr>
              <a:t>exciting,</a:t>
            </a:r>
            <a:r>
              <a:rPr lang="en-US" sz="1600" spc="-120">
                <a:latin typeface="Times New Roman" panose="02020603050405020304" charset="0"/>
                <a:cs typeface="Times New Roman" panose="02020603050405020304" charset="0"/>
              </a:rPr>
              <a:t> </a:t>
            </a:r>
            <a:r>
              <a:rPr sz="1600" spc="-120">
                <a:latin typeface="Times New Roman" panose="02020603050405020304" charset="0"/>
                <a:cs typeface="Times New Roman" panose="02020603050405020304" charset="0"/>
              </a:rPr>
              <a:t>until</a:t>
            </a:r>
            <a:r>
              <a:rPr lang="en-US" sz="1600" spc="-120">
                <a:latin typeface="Times New Roman" panose="02020603050405020304" charset="0"/>
                <a:cs typeface="Times New Roman" panose="02020603050405020304" charset="0"/>
              </a:rPr>
              <a:t> </a:t>
            </a:r>
            <a:r>
              <a:rPr sz="1600" spc="-120">
                <a:latin typeface="Times New Roman" panose="02020603050405020304" charset="0"/>
                <a:cs typeface="Times New Roman" panose="02020603050405020304" charset="0"/>
              </a:rPr>
              <a:t>I got very nervous as rocks hit my new purchase. But all that quickly</a:t>
            </a:r>
            <a:r>
              <a:rPr lang="en-US" sz="1600" spc="-120">
                <a:latin typeface="Times New Roman" panose="02020603050405020304" charset="0"/>
                <a:cs typeface="Times New Roman" panose="02020603050405020304" charset="0"/>
              </a:rPr>
              <a:t> </a:t>
            </a:r>
            <a:r>
              <a:rPr sz="1600" spc="-120">
                <a:latin typeface="Times New Roman" panose="02020603050405020304" charset="0"/>
                <a:cs typeface="Times New Roman" panose="02020603050405020304" charset="0"/>
              </a:rPr>
              <a:t>evaporated when I received my first call through the truck's Bluetooth phone. It was the doctor, to say tha my Dad was hospitalized in a remote location.I</a:t>
            </a:r>
            <a:r>
              <a:rPr lang="en-US" sz="1600" spc="-120">
                <a:latin typeface="Times New Roman" panose="02020603050405020304" charset="0"/>
                <a:cs typeface="Times New Roman" panose="02020603050405020304" charset="0"/>
              </a:rPr>
              <a:t> </a:t>
            </a:r>
            <a:r>
              <a:rPr sz="1600" spc="-120">
                <a:latin typeface="Times New Roman" panose="02020603050405020304" charset="0"/>
                <a:cs typeface="Times New Roman" panose="02020603050405020304" charset="0"/>
              </a:rPr>
              <a:t>immediately followed the truck's GPS and got there quickly and safely. I was with Dad for his last two days. And so the first memories of my truck are images(carved in my heart)</a:t>
            </a:r>
            <a:endParaRPr sz="1600" spc="-120">
              <a:latin typeface="Times New Roman" panose="02020603050405020304" charset="0"/>
              <a:cs typeface="Times New Roman" panose="02020603050405020304" charset="0"/>
            </a:endParaRPr>
          </a:p>
          <a:p>
            <a:pPr indent="375920" algn="just">
              <a:lnSpc>
                <a:spcPct val="75000"/>
              </a:lnSpc>
              <a:spcBef>
                <a:spcPts val="0"/>
              </a:spcBef>
              <a:spcAft>
                <a:spcPts val="0"/>
              </a:spcAft>
              <a:buFont typeface="+mj-ea"/>
              <a:buAutoNum type="circleNumDbPlain"/>
              <a:extLst>
                <a:ext uri="{35155182-B16C-46BC-9424-99874614C6A1}">
                  <wpsdc:indentchars xmlns:wpsdc="http://www.wps.cn/officeDocument/2017/drawingmlCustomData" val="200" checksum="4145572927"/>
                </a:ext>
              </a:extLst>
            </a:pPr>
            <a:r>
              <a:rPr sz="1600" spc="-120">
                <a:latin typeface="Times New Roman" panose="02020603050405020304" charset="0"/>
                <a:cs typeface="Times New Roman" panose="02020603050405020304" charset="0"/>
              </a:rPr>
              <a:t>As the kilometers of my life rolled on,</a:t>
            </a:r>
            <a:r>
              <a:rPr lang="en-US" sz="1600" spc="-120">
                <a:latin typeface="Times New Roman" panose="02020603050405020304" charset="0"/>
                <a:cs typeface="Times New Roman" panose="02020603050405020304" charset="0"/>
              </a:rPr>
              <a:t> </a:t>
            </a:r>
            <a:r>
              <a:rPr sz="1600" spc="-120">
                <a:latin typeface="Times New Roman" panose="02020603050405020304" charset="0"/>
                <a:cs typeface="Times New Roman" panose="02020603050405020304" charset="0"/>
              </a:rPr>
              <a:t>Lyon, my bulldog who came back to Canada with me from France,claimed the back seat as an area belonging only to her. It didn't matter how short or long the tripwas,she stared at me in the review mirror all the time. Most oft en, I would arrive at our destination and Lyon would stay in the back seat, bathed in the sun with the door open, knowing I would return. There was an overwhelming sense of comfort between us in that truck.</a:t>
            </a:r>
            <a:endParaRPr sz="1600" spc="-120">
              <a:latin typeface="Times New Roman" panose="02020603050405020304" charset="0"/>
              <a:cs typeface="Times New Roman" panose="02020603050405020304" charset="0"/>
            </a:endParaRPr>
          </a:p>
          <a:p>
            <a:pPr indent="375920" algn="just">
              <a:lnSpc>
                <a:spcPct val="75000"/>
              </a:lnSpc>
              <a:spcBef>
                <a:spcPts val="0"/>
              </a:spcBef>
              <a:spcAft>
                <a:spcPts val="0"/>
              </a:spcAft>
              <a:buFont typeface="+mj-ea"/>
              <a:buAutoNum type="circleNumDbPlain"/>
              <a:extLst>
                <a:ext uri="{35155182-B16C-46BC-9424-99874614C6A1}">
                  <wpsdc:indentchars xmlns:wpsdc="http://www.wps.cn/officeDocument/2017/drawingmlCustomData" val="200" checksum="4145572927"/>
                </a:ext>
              </a:extLst>
            </a:pPr>
            <a:r>
              <a:rPr sz="1600" spc="-120">
                <a:latin typeface="Times New Roman" panose="02020603050405020304" charset="0"/>
                <a:cs typeface="Times New Roman" panose="02020603050405020304" charset="0"/>
              </a:rPr>
              <a:t>In the early days of truck ownership, I panicked at how dirty it became and any dent(凹痕) it put on. I soon realized,</a:t>
            </a:r>
            <a:r>
              <a:rPr lang="en-US" sz="1600" spc="-120">
                <a:latin typeface="Times New Roman" panose="02020603050405020304" charset="0"/>
                <a:cs typeface="Times New Roman" panose="02020603050405020304" charset="0"/>
              </a:rPr>
              <a:t> </a:t>
            </a:r>
            <a:r>
              <a:rPr sz="1600" spc="-120">
                <a:latin typeface="Times New Roman" panose="02020603050405020304" charset="0"/>
                <a:cs typeface="Times New Roman" panose="02020603050405020304" charset="0"/>
              </a:rPr>
              <a:t>though,that it was part of the truck's character. No w I look at every dent and recall the story or adventure that put them there. I began to see it as character-b uilding, much like wrinkles appearing on my face. The truck was simply aging gracefully and began, lik</a:t>
            </a:r>
            <a:r>
              <a:rPr lang="en-US" sz="1600" spc="-120">
                <a:latin typeface="Times New Roman" panose="02020603050405020304" charset="0"/>
                <a:cs typeface="Times New Roman" panose="02020603050405020304" charset="0"/>
              </a:rPr>
              <a:t>e</a:t>
            </a:r>
            <a:r>
              <a:rPr sz="1600" spc="-120">
                <a:latin typeface="Times New Roman" panose="02020603050405020304" charset="0"/>
                <a:cs typeface="Times New Roman" panose="02020603050405020304" charset="0"/>
              </a:rPr>
              <a:t> t</a:t>
            </a:r>
            <a:r>
              <a:rPr lang="en-US" sz="1600" spc="-120">
                <a:latin typeface="Times New Roman" panose="02020603050405020304" charset="0"/>
                <a:cs typeface="Times New Roman" panose="02020603050405020304" charset="0"/>
              </a:rPr>
              <a:t>h</a:t>
            </a:r>
            <a:r>
              <a:rPr sz="1600" spc="-120">
                <a:latin typeface="Times New Roman" panose="02020603050405020304" charset="0"/>
                <a:cs typeface="Times New Roman" panose="02020603050405020304" charset="0"/>
              </a:rPr>
              <a:t>e humans, to display its experience and wisdom.</a:t>
            </a:r>
            <a:r>
              <a:rPr lang="en-US" altLang="zh-CN" sz="1600" b="1" i="1" spc="-120">
                <a:solidFill>
                  <a:srgbClr val="401BC0"/>
                </a:solidFill>
                <a:latin typeface="Times New Roman" panose="02020603050405020304" charset="0"/>
                <a:cs typeface="Times New Roman" panose="02020603050405020304" charset="0"/>
              </a:rPr>
              <a:t>   </a:t>
            </a:r>
            <a:endParaRPr lang="en-US" altLang="zh-CN" sz="1600" b="1" i="1" spc="-120">
              <a:solidFill>
                <a:srgbClr val="401BC0"/>
              </a:solidFill>
              <a:latin typeface="Times New Roman" panose="02020603050405020304" charset="0"/>
              <a:cs typeface="Times New Roman" panose="02020603050405020304" charset="0"/>
            </a:endParaRPr>
          </a:p>
          <a:p>
            <a:pPr>
              <a:lnSpc>
                <a:spcPct val="75000"/>
              </a:lnSpc>
              <a:spcBef>
                <a:spcPts val="0"/>
              </a:spcBef>
              <a:spcAft>
                <a:spcPts val="0"/>
              </a:spcAft>
              <a:buFont typeface="+mj-ea"/>
            </a:pPr>
            <a:r>
              <a:rPr sz="1600" spc="-120">
                <a:latin typeface="Times New Roman" panose="02020603050405020304" charset="0"/>
                <a:cs typeface="Times New Roman" panose="02020603050405020304" charset="0"/>
              </a:rPr>
              <a:t>  </a:t>
            </a:r>
            <a:r>
              <a:rPr sz="1600" spc="-120">
                <a:latin typeface="Times New Roman" panose="02020603050405020304" charset="0"/>
                <a:cs typeface="Times New Roman" panose="02020603050405020304" charset="0"/>
                <a:sym typeface="+mn-ea"/>
              </a:rPr>
              <a:t>  Para.1 </a:t>
            </a:r>
            <a:r>
              <a:rPr sz="1600" spc="-120">
                <a:latin typeface="Times New Roman" panose="02020603050405020304" charset="0"/>
                <a:cs typeface="Times New Roman" panose="02020603050405020304" charset="0"/>
              </a:rPr>
              <a:t>I don’t think a vehicle is just for travelling from place to place.</a:t>
            </a:r>
            <a:endParaRPr sz="1600" spc="-120">
              <a:latin typeface="Times New Roman" panose="02020603050405020304" charset="0"/>
              <a:cs typeface="Times New Roman" panose="02020603050405020304" charset="0"/>
            </a:endParaRPr>
          </a:p>
          <a:p>
            <a:pPr>
              <a:lnSpc>
                <a:spcPct val="75000"/>
              </a:lnSpc>
              <a:spcBef>
                <a:spcPts val="0"/>
              </a:spcBef>
              <a:spcAft>
                <a:spcPts val="0"/>
              </a:spcAft>
              <a:buFont typeface="+mj-ea"/>
            </a:pPr>
            <a:r>
              <a:rPr sz="1600" spc="-120">
                <a:latin typeface="Times New Roman" panose="02020603050405020304" charset="0"/>
                <a:cs typeface="Times New Roman" panose="02020603050405020304" charset="0"/>
              </a:rPr>
              <a:t>   </a:t>
            </a:r>
            <a:r>
              <a:rPr sz="1600" spc="-120">
                <a:latin typeface="Times New Roman" panose="02020603050405020304" charset="0"/>
                <a:cs typeface="Times New Roman" panose="02020603050405020304" charset="0"/>
                <a:sym typeface="+mn-ea"/>
              </a:rPr>
              <a:t> Para.2 </a:t>
            </a:r>
            <a:r>
              <a:rPr sz="1600" spc="-120">
                <a:latin typeface="Times New Roman" panose="02020603050405020304" charset="0"/>
                <a:cs typeface="Times New Roman" panose="02020603050405020304" charset="0"/>
              </a:rPr>
              <a:t>But as I approached the car dealer, I stopped.</a:t>
            </a:r>
            <a:endParaRPr sz="1600" spc="-120">
              <a:latin typeface="Times New Roman" panose="02020603050405020304" charset="0"/>
              <a:cs typeface="Times New Roman" panose="02020603050405020304" charset="0"/>
            </a:endParaRPr>
          </a:p>
        </p:txBody>
      </p:sp>
      <p:sp>
        <p:nvSpPr>
          <p:cNvPr id="6" name="文本框 5"/>
          <p:cNvSpPr txBox="1"/>
          <p:nvPr/>
        </p:nvSpPr>
        <p:spPr>
          <a:xfrm>
            <a:off x="35560" y="-92710"/>
            <a:ext cx="1323975" cy="521970"/>
          </a:xfrm>
          <a:prstGeom prst="rect">
            <a:avLst/>
          </a:prstGeom>
          <a:noFill/>
        </p:spPr>
        <p:txBody>
          <a:bodyPr wrap="square" rtlCol="0" anchor="t">
            <a:spAutoFit/>
          </a:bodyPr>
          <a:p>
            <a:r>
              <a:rPr lang="en-US" sz="2800" b="1">
                <a:solidFill>
                  <a:srgbClr val="401BC0"/>
                </a:solidFill>
                <a:latin typeface="Times New Roman" panose="02020603050405020304" charset="0"/>
                <a:sym typeface="+mn-ea"/>
              </a:rPr>
              <a:t>2. Plot</a:t>
            </a:r>
            <a:endParaRPr lang="en-US" altLang="en-US" sz="2800" b="1">
              <a:solidFill>
                <a:srgbClr val="401BC0"/>
              </a:solidFill>
              <a:latin typeface="Times New Roman" panose="02020603050405020304" charset="0"/>
              <a:sym typeface="+mn-ea"/>
            </a:endParaRPr>
          </a:p>
        </p:txBody>
      </p:sp>
      <p:sp>
        <p:nvSpPr>
          <p:cNvPr id="20" name="文本框 19"/>
          <p:cNvSpPr txBox="1"/>
          <p:nvPr/>
        </p:nvSpPr>
        <p:spPr>
          <a:xfrm>
            <a:off x="179705" y="628015"/>
            <a:ext cx="571500" cy="252730"/>
          </a:xfrm>
          <a:prstGeom prst="rect">
            <a:avLst/>
          </a:prstGeom>
          <a:solidFill>
            <a:srgbClr val="C00000"/>
          </a:solidFill>
        </p:spPr>
        <p:txBody>
          <a:bodyPr wrap="square" rtlCol="0">
            <a:spAutoFit/>
          </a:bodyPr>
          <a:p>
            <a:pPr algn="l">
              <a:lnSpc>
                <a:spcPct val="70000"/>
              </a:lnSpc>
              <a:buClrTx/>
              <a:buSzTx/>
              <a:buFontTx/>
            </a:pPr>
            <a:r>
              <a:rPr lang="zh-CN" altLang="en-US" sz="1500" b="1">
                <a:solidFill>
                  <a:schemeClr val="bg1"/>
                </a:solidFill>
                <a:latin typeface="微软雅黑" panose="020B0503020204020204" charset="-122"/>
                <a:ea typeface="微软雅黑" panose="020B0503020204020204" charset="-122"/>
                <a:sym typeface="+mn-ea"/>
              </a:rPr>
              <a:t>启下</a:t>
            </a:r>
            <a:endParaRPr lang="zh-CN" altLang="en-US" sz="1500" b="1">
              <a:solidFill>
                <a:schemeClr val="bg1"/>
              </a:solidFill>
              <a:latin typeface="微软雅黑" panose="020B0503020204020204" charset="-122"/>
              <a:ea typeface="微软雅黑" panose="020B0503020204020204" charset="-122"/>
              <a:sym typeface="+mn-ea"/>
            </a:endParaRPr>
          </a:p>
        </p:txBody>
      </p:sp>
      <p:pic>
        <p:nvPicPr>
          <p:cNvPr id="11" name="图片 10"/>
          <p:cNvPicPr>
            <a:picLocks noChangeAspect="1"/>
          </p:cNvPicPr>
          <p:nvPr>
            <p:custDataLst>
              <p:tags r:id="rId1"/>
            </p:custDataLst>
          </p:nvPr>
        </p:nvPicPr>
        <p:blipFill>
          <a:blip r:embed="rId2"/>
          <a:stretch>
            <a:fillRect/>
          </a:stretch>
        </p:blipFill>
        <p:spPr>
          <a:xfrm>
            <a:off x="6300470" y="988060"/>
            <a:ext cx="279400" cy="262890"/>
          </a:xfrm>
          <a:prstGeom prst="rect">
            <a:avLst/>
          </a:prstGeom>
        </p:spPr>
      </p:pic>
      <p:sp>
        <p:nvSpPr>
          <p:cNvPr id="12" name="文本框 11"/>
          <p:cNvSpPr txBox="1"/>
          <p:nvPr/>
        </p:nvSpPr>
        <p:spPr>
          <a:xfrm>
            <a:off x="6541770" y="970280"/>
            <a:ext cx="2470150" cy="299085"/>
          </a:xfrm>
          <a:prstGeom prst="rect">
            <a:avLst/>
          </a:prstGeom>
          <a:noFill/>
        </p:spPr>
        <p:txBody>
          <a:bodyPr wrap="none" rtlCol="0">
            <a:spAutoFit/>
          </a:bodyPr>
          <a:p>
            <a:pPr algn="l">
              <a:lnSpc>
                <a:spcPct val="90000"/>
              </a:lnSpc>
            </a:pPr>
            <a:r>
              <a:rPr lang="en-US" altLang="zh-CN" sz="1500" b="1">
                <a:solidFill>
                  <a:srgbClr val="1552D1"/>
                </a:solidFill>
                <a:sym typeface="+mn-ea"/>
              </a:rPr>
              <a:t>• The reason for buying it</a:t>
            </a:r>
            <a:endParaRPr lang="en-US" altLang="zh-CN" sz="1500" b="1">
              <a:solidFill>
                <a:srgbClr val="1552D1"/>
              </a:solidFill>
              <a:sym typeface="+mn-ea"/>
            </a:endParaRPr>
          </a:p>
        </p:txBody>
      </p:sp>
      <p:pic>
        <p:nvPicPr>
          <p:cNvPr id="14" name="图片 13"/>
          <p:cNvPicPr>
            <a:picLocks noChangeAspect="1"/>
          </p:cNvPicPr>
          <p:nvPr>
            <p:custDataLst>
              <p:tags r:id="rId3"/>
            </p:custDataLst>
          </p:nvPr>
        </p:nvPicPr>
        <p:blipFill>
          <a:blip r:embed="rId2"/>
          <a:stretch>
            <a:fillRect/>
          </a:stretch>
        </p:blipFill>
        <p:spPr>
          <a:xfrm>
            <a:off x="6299835" y="1372235"/>
            <a:ext cx="279400" cy="1116330"/>
          </a:xfrm>
          <a:prstGeom prst="rect">
            <a:avLst/>
          </a:prstGeom>
        </p:spPr>
      </p:pic>
      <p:sp>
        <p:nvSpPr>
          <p:cNvPr id="15" name="文本框 14"/>
          <p:cNvSpPr txBox="1"/>
          <p:nvPr/>
        </p:nvSpPr>
        <p:spPr>
          <a:xfrm>
            <a:off x="6541770" y="1636395"/>
            <a:ext cx="2670810" cy="737235"/>
          </a:xfrm>
          <a:prstGeom prst="rect">
            <a:avLst/>
          </a:prstGeom>
          <a:noFill/>
        </p:spPr>
        <p:txBody>
          <a:bodyPr wrap="square" rtlCol="0">
            <a:spAutoFit/>
          </a:bodyPr>
          <a:p>
            <a:pPr algn="l"/>
            <a:r>
              <a:rPr lang="en-US" altLang="zh-CN" sz="1400" b="1">
                <a:solidFill>
                  <a:srgbClr val="1552D1"/>
                </a:solidFill>
                <a:sym typeface="+mn-ea"/>
              </a:rPr>
              <a:t>• Rush to my Dad’s hospital in the truck quickly and safely</a:t>
            </a:r>
            <a:endParaRPr lang="en-US" altLang="zh-CN" sz="1400" b="1">
              <a:solidFill>
                <a:srgbClr val="1552D1"/>
              </a:solidFill>
              <a:sym typeface="+mn-ea"/>
            </a:endParaRPr>
          </a:p>
        </p:txBody>
      </p:sp>
      <p:pic>
        <p:nvPicPr>
          <p:cNvPr id="16" name="图片 15"/>
          <p:cNvPicPr>
            <a:picLocks noChangeAspect="1"/>
          </p:cNvPicPr>
          <p:nvPr>
            <p:custDataLst>
              <p:tags r:id="rId4"/>
            </p:custDataLst>
          </p:nvPr>
        </p:nvPicPr>
        <p:blipFill>
          <a:blip r:embed="rId2"/>
          <a:stretch>
            <a:fillRect/>
          </a:stretch>
        </p:blipFill>
        <p:spPr>
          <a:xfrm>
            <a:off x="6330950" y="2578100"/>
            <a:ext cx="279400" cy="1116330"/>
          </a:xfrm>
          <a:prstGeom prst="rect">
            <a:avLst/>
          </a:prstGeom>
        </p:spPr>
      </p:pic>
      <p:sp>
        <p:nvSpPr>
          <p:cNvPr id="17" name="文本框 16"/>
          <p:cNvSpPr txBox="1"/>
          <p:nvPr/>
        </p:nvSpPr>
        <p:spPr>
          <a:xfrm>
            <a:off x="6516370" y="2860040"/>
            <a:ext cx="2595245" cy="553085"/>
          </a:xfrm>
          <a:prstGeom prst="rect">
            <a:avLst/>
          </a:prstGeom>
          <a:noFill/>
        </p:spPr>
        <p:txBody>
          <a:bodyPr wrap="square" rtlCol="0">
            <a:spAutoFit/>
          </a:bodyPr>
          <a:p>
            <a:pPr algn="l"/>
            <a:r>
              <a:rPr lang="en-US" altLang="zh-CN" sz="1500" b="1">
                <a:solidFill>
                  <a:srgbClr val="1552D1"/>
                </a:solidFill>
                <a:sym typeface="+mn-ea"/>
              </a:rPr>
              <a:t>• Happy time with Lyon in the truck</a:t>
            </a:r>
            <a:endParaRPr lang="en-US" altLang="zh-CN" sz="1500" b="1">
              <a:solidFill>
                <a:srgbClr val="1552D1"/>
              </a:solidFill>
              <a:sym typeface="+mn-ea"/>
            </a:endParaRPr>
          </a:p>
        </p:txBody>
      </p:sp>
      <p:pic>
        <p:nvPicPr>
          <p:cNvPr id="18" name="图片 17"/>
          <p:cNvPicPr>
            <a:picLocks noChangeAspect="1"/>
          </p:cNvPicPr>
          <p:nvPr>
            <p:custDataLst>
              <p:tags r:id="rId5"/>
            </p:custDataLst>
          </p:nvPr>
        </p:nvPicPr>
        <p:blipFill>
          <a:blip r:embed="rId2"/>
          <a:stretch>
            <a:fillRect/>
          </a:stretch>
        </p:blipFill>
        <p:spPr>
          <a:xfrm>
            <a:off x="6300470" y="3796665"/>
            <a:ext cx="279400" cy="908050"/>
          </a:xfrm>
          <a:prstGeom prst="rect">
            <a:avLst/>
          </a:prstGeom>
        </p:spPr>
      </p:pic>
      <p:sp>
        <p:nvSpPr>
          <p:cNvPr id="19" name="文本框 18"/>
          <p:cNvSpPr txBox="1"/>
          <p:nvPr/>
        </p:nvSpPr>
        <p:spPr>
          <a:xfrm>
            <a:off x="6516370" y="3868420"/>
            <a:ext cx="2621915" cy="714375"/>
          </a:xfrm>
          <a:prstGeom prst="rect">
            <a:avLst/>
          </a:prstGeom>
          <a:noFill/>
        </p:spPr>
        <p:txBody>
          <a:bodyPr wrap="square" rtlCol="0">
            <a:spAutoFit/>
          </a:bodyPr>
          <a:p>
            <a:pPr algn="l">
              <a:lnSpc>
                <a:spcPct val="90000"/>
              </a:lnSpc>
            </a:pPr>
            <a:r>
              <a:rPr lang="en-US" altLang="zh-CN" sz="1500" b="1">
                <a:solidFill>
                  <a:srgbClr val="1552D1"/>
                </a:solidFill>
                <a:sym typeface="+mn-ea"/>
              </a:rPr>
              <a:t>• My attitude towards the dent on the truck changed over time</a:t>
            </a:r>
            <a:endParaRPr lang="en-US" altLang="zh-CN" sz="1500" b="1">
              <a:solidFill>
                <a:srgbClr val="1552D1"/>
              </a:solidFill>
              <a:sym typeface="+mn-ea"/>
            </a:endParaRPr>
          </a:p>
        </p:txBody>
      </p:sp>
      <p:sp>
        <p:nvSpPr>
          <p:cNvPr id="21" name="文本框 20"/>
          <p:cNvSpPr txBox="1"/>
          <p:nvPr/>
        </p:nvSpPr>
        <p:spPr>
          <a:xfrm>
            <a:off x="1043940" y="340360"/>
            <a:ext cx="610870" cy="252730"/>
          </a:xfrm>
          <a:prstGeom prst="rect">
            <a:avLst/>
          </a:prstGeom>
          <a:solidFill>
            <a:srgbClr val="C00000"/>
          </a:solidFill>
        </p:spPr>
        <p:txBody>
          <a:bodyPr wrap="square" rtlCol="0">
            <a:spAutoFit/>
          </a:bodyPr>
          <a:p>
            <a:pPr algn="l">
              <a:lnSpc>
                <a:spcPct val="70000"/>
              </a:lnSpc>
            </a:pPr>
            <a:r>
              <a:rPr lang="zh-CN" altLang="en-US" sz="1500" b="1">
                <a:solidFill>
                  <a:schemeClr val="bg1"/>
                </a:solidFill>
                <a:latin typeface="微软雅黑" panose="020B0503020204020204" charset="-122"/>
                <a:ea typeface="微软雅黑" panose="020B0503020204020204" charset="-122"/>
                <a:sym typeface="+mn-ea"/>
              </a:rPr>
              <a:t>承上</a:t>
            </a:r>
            <a:endParaRPr lang="zh-CN" altLang="en-US" sz="1500" b="1">
              <a:solidFill>
                <a:schemeClr val="bg1"/>
              </a:solidFill>
              <a:latin typeface="微软雅黑" panose="020B0503020204020204" charset="-122"/>
              <a:ea typeface="微软雅黑" panose="020B0503020204020204" charset="-122"/>
              <a:sym typeface="+mn-ea"/>
            </a:endParaRPr>
          </a:p>
        </p:txBody>
      </p:sp>
      <p:sp>
        <p:nvSpPr>
          <p:cNvPr id="22" name="文本框 21"/>
          <p:cNvSpPr txBox="1"/>
          <p:nvPr/>
        </p:nvSpPr>
        <p:spPr>
          <a:xfrm>
            <a:off x="611505" y="2716530"/>
            <a:ext cx="4427855" cy="1353185"/>
          </a:xfrm>
          <a:prstGeom prst="rect">
            <a:avLst/>
          </a:prstGeom>
          <a:solidFill>
            <a:srgbClr val="FFFF00"/>
          </a:solidFill>
        </p:spPr>
        <p:txBody>
          <a:bodyPr wrap="square" rtlCol="0">
            <a:spAutoFit/>
          </a:bodyPr>
          <a:p>
            <a:r>
              <a:rPr lang="en-US" sz="2800" b="1">
                <a:solidFill>
                  <a:srgbClr val="401BC0"/>
                </a:solidFill>
                <a:latin typeface="Times New Roman" panose="02020603050405020304" charset="0"/>
              </a:rPr>
              <a:t>3. </a:t>
            </a:r>
            <a:r>
              <a:rPr lang="en-US" altLang="zh-CN" b="1"/>
              <a:t>What’s the </a:t>
            </a:r>
            <a:r>
              <a:rPr lang="en-US" sz="2800" b="1">
                <a:solidFill>
                  <a:srgbClr val="401BC0"/>
                </a:solidFill>
                <a:latin typeface="Times New Roman" panose="02020603050405020304" charset="0"/>
              </a:rPr>
              <a:t>theme</a:t>
            </a:r>
            <a:r>
              <a:rPr lang="en-US" altLang="zh-CN" b="1"/>
              <a:t>?</a:t>
            </a:r>
            <a:endParaRPr lang="en-US" altLang="zh-CN" b="1"/>
          </a:p>
          <a:p>
            <a:endParaRPr lang="en-US" altLang="zh-CN" b="1"/>
          </a:p>
          <a:p>
            <a:endParaRPr lang="en-US" altLang="zh-CN" b="1"/>
          </a:p>
          <a:p>
            <a:endParaRPr lang="en-US" altLang="zh-CN" b="1"/>
          </a:p>
        </p:txBody>
      </p:sp>
      <p:sp>
        <p:nvSpPr>
          <p:cNvPr id="23" name="文本框 22"/>
          <p:cNvSpPr txBox="1"/>
          <p:nvPr/>
        </p:nvSpPr>
        <p:spPr>
          <a:xfrm>
            <a:off x="611505" y="3220085"/>
            <a:ext cx="4427855" cy="755015"/>
          </a:xfrm>
          <a:prstGeom prst="rect">
            <a:avLst/>
          </a:prstGeom>
          <a:solidFill>
            <a:srgbClr val="FFFF00"/>
          </a:solidFill>
        </p:spPr>
        <p:txBody>
          <a:bodyPr wrap="square" rtlCol="0">
            <a:spAutoFit/>
          </a:bodyPr>
          <a:p>
            <a:pPr>
              <a:lnSpc>
                <a:spcPct val="80000"/>
              </a:lnSpc>
            </a:pPr>
            <a:r>
              <a:rPr lang="en-US" altLang="zh-CN" b="1">
                <a:solidFill>
                  <a:srgbClr val="C00000"/>
                </a:solidFill>
              </a:rPr>
              <a:t>My bond and special relationship with the old truck which carries so many precious memories of my life.</a:t>
            </a:r>
            <a:endParaRPr lang="en-US" altLang="zh-CN" b="1">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1" grpId="1" animBg="1"/>
      <p:bldP spid="20" grpId="0" animBg="1"/>
      <p:bldP spid="20" grpId="1" animBg="1"/>
      <p:bldP spid="12" grpId="0"/>
      <p:bldP spid="12" grpId="1"/>
      <p:bldP spid="15" grpId="0"/>
      <p:bldP spid="15" grpId="1"/>
      <p:bldP spid="17" grpId="0"/>
      <p:bldP spid="17" grpId="1"/>
      <p:bldP spid="19" grpId="0"/>
      <p:bldP spid="19" grpId="1"/>
      <p:bldP spid="22" grpId="0" bldLvl="0" animBg="1"/>
      <p:bldP spid="22" grpId="1" animBg="1"/>
      <p:bldP spid="23" grpId="0" bldLvl="0" animBg="1"/>
      <p:bldP spid="23" grpId="1" animBg="1"/>
      <p:bldP spid="24" grpId="0" animBg="1"/>
      <p:bldP spid="24"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nvSpPr>
        <p:spPr>
          <a:xfrm>
            <a:off x="35560" y="-92710"/>
            <a:ext cx="5226685" cy="521970"/>
          </a:xfrm>
          <a:prstGeom prst="rect">
            <a:avLst/>
          </a:prstGeom>
          <a:noFill/>
        </p:spPr>
        <p:txBody>
          <a:bodyPr wrap="square" rtlCol="0" anchor="t">
            <a:spAutoFit/>
          </a:bodyPr>
          <a:p>
            <a:r>
              <a:rPr lang="en-US" sz="2800" b="1">
                <a:solidFill>
                  <a:srgbClr val="401BC0"/>
                </a:solidFill>
                <a:latin typeface="Times New Roman" panose="02020603050405020304" charset="0"/>
                <a:sym typeface="+mn-ea"/>
              </a:rPr>
              <a:t>3. Good expressions </a:t>
            </a:r>
            <a:endParaRPr lang="en-US" altLang="en-US" sz="2800" b="1">
              <a:solidFill>
                <a:srgbClr val="401BC0"/>
              </a:solidFill>
              <a:latin typeface="Times New Roman" panose="02020603050405020304" charset="0"/>
              <a:sym typeface="+mn-ea"/>
            </a:endParaRPr>
          </a:p>
        </p:txBody>
      </p:sp>
      <p:sp>
        <p:nvSpPr>
          <p:cNvPr id="4" name="文本框 3"/>
          <p:cNvSpPr txBox="1"/>
          <p:nvPr/>
        </p:nvSpPr>
        <p:spPr>
          <a:xfrm>
            <a:off x="93345" y="411480"/>
            <a:ext cx="8957310" cy="4686300"/>
          </a:xfrm>
          <a:prstGeom prst="rect">
            <a:avLst/>
          </a:prstGeom>
          <a:noFill/>
        </p:spPr>
        <p:txBody>
          <a:bodyPr wrap="square" rtlCol="0" anchor="t">
            <a:spAutoFit/>
          </a:bodyPr>
          <a:p>
            <a:pPr>
              <a:lnSpc>
                <a:spcPct val="120000"/>
              </a:lnSpc>
            </a:pPr>
            <a:r>
              <a:rPr lang="en-US" spc="-120">
                <a:latin typeface="Times New Roman" panose="02020603050405020304" charset="0"/>
                <a:cs typeface="Times New Roman" panose="02020603050405020304" charset="0"/>
                <a:sym typeface="+mn-ea"/>
              </a:rPr>
              <a:t>1. </a:t>
            </a:r>
            <a:r>
              <a:rPr lang="en-US" spc="-120">
                <a:solidFill>
                  <a:srgbClr val="1552D1"/>
                </a:solidFill>
                <a:latin typeface="Times New Roman" panose="02020603050405020304" charset="0"/>
                <a:cs typeface="Times New Roman" panose="02020603050405020304" charset="0"/>
                <a:sym typeface="+mn-ea"/>
              </a:rPr>
              <a:t>(</a:t>
            </a:r>
            <a:r>
              <a:rPr lang="zh-CN" spc="-120">
                <a:solidFill>
                  <a:srgbClr val="1552D1"/>
                </a:solidFill>
                <a:latin typeface="华文新魏" panose="02010800040101010101" charset="-122"/>
                <a:ea typeface="华文新魏" panose="02010800040101010101" charset="-122"/>
                <a:cs typeface="Times New Roman" panose="02020603050405020304" charset="0"/>
                <a:sym typeface="+mn-ea"/>
              </a:rPr>
              <a:t>现在分词作结果状语</a:t>
            </a:r>
            <a:r>
              <a:rPr lang="en-US" spc="-120">
                <a:solidFill>
                  <a:srgbClr val="1552D1"/>
                </a:solidFill>
                <a:latin typeface="Times New Roman" panose="02020603050405020304" charset="0"/>
                <a:cs typeface="Times New Roman" panose="02020603050405020304" charset="0"/>
                <a:sym typeface="+mn-ea"/>
              </a:rPr>
              <a:t>)</a:t>
            </a:r>
            <a:r>
              <a:rPr spc="-120">
                <a:latin typeface="Times New Roman" panose="02020603050405020304" charset="0"/>
                <a:cs typeface="Times New Roman" panose="02020603050405020304" charset="0"/>
                <a:sym typeface="+mn-ea"/>
              </a:rPr>
              <a:t>This led me to pause and think about selling the truck and buying a new one, but it also made me think about all the life I’d lived in this truck, and how my bulldog had accompanied me in it, </a:t>
            </a:r>
            <a:r>
              <a:rPr b="1" u="sng" spc="-120">
                <a:solidFill>
                  <a:srgbClr val="FF0000"/>
                </a:solidFill>
                <a:latin typeface="Times New Roman" panose="02020603050405020304" charset="0"/>
                <a:cs typeface="Times New Roman" panose="02020603050405020304" charset="0"/>
                <a:sym typeface="+mn-ea"/>
              </a:rPr>
              <a:t>leaving</a:t>
            </a:r>
            <a:r>
              <a:rPr spc="-120">
                <a:latin typeface="Times New Roman" panose="02020603050405020304" charset="0"/>
                <a:cs typeface="Times New Roman" panose="02020603050405020304" charset="0"/>
                <a:sym typeface="+mn-ea"/>
              </a:rPr>
              <a:t> me hesitating about selling it.</a:t>
            </a:r>
            <a:endParaRPr spc="-120">
              <a:latin typeface="Times New Roman" panose="02020603050405020304" charset="0"/>
              <a:cs typeface="Times New Roman" panose="02020603050405020304" charset="0"/>
              <a:sym typeface="+mn-ea"/>
            </a:endParaRPr>
          </a:p>
          <a:p>
            <a:pPr>
              <a:lnSpc>
                <a:spcPct val="120000"/>
              </a:lnSpc>
            </a:pPr>
            <a:r>
              <a:rPr lang="en-US" spc="-120">
                <a:latin typeface="Times New Roman" panose="02020603050405020304" charset="0"/>
                <a:cs typeface="Times New Roman" panose="02020603050405020304" charset="0"/>
                <a:sym typeface="+mn-ea"/>
              </a:rPr>
              <a:t>2. </a:t>
            </a:r>
            <a:r>
              <a:rPr lang="zh-CN" sz="1800" spc="-120">
                <a:solidFill>
                  <a:srgbClr val="1552D1"/>
                </a:solidFill>
                <a:latin typeface="华文新魏" panose="02010800040101010101" charset="-122"/>
                <a:ea typeface="华文新魏" panose="02010800040101010101" charset="-122"/>
                <a:cs typeface="Times New Roman" panose="02020603050405020304" charset="0"/>
                <a:sym typeface="+mn-ea"/>
              </a:rPr>
              <a:t>(反问与比较连用表最高级)</a:t>
            </a:r>
            <a:r>
              <a:rPr spc="-120">
                <a:latin typeface="Times New Roman" panose="02020603050405020304" charset="0"/>
                <a:cs typeface="Times New Roman" panose="02020603050405020304" charset="0"/>
                <a:sym typeface="+mn-ea"/>
              </a:rPr>
              <a:t>When I returned to Canada after nine years overseas, </a:t>
            </a:r>
            <a:r>
              <a:rPr sz="1800" b="1" u="sng" spc="-120">
                <a:solidFill>
                  <a:srgbClr val="FF0000"/>
                </a:solidFill>
                <a:latin typeface="Times New Roman" panose="02020603050405020304" charset="0"/>
                <a:cs typeface="Times New Roman" panose="02020603050405020304" charset="0"/>
                <a:sym typeface="+mn-ea"/>
              </a:rPr>
              <a:t>what better way </a:t>
            </a:r>
            <a:r>
              <a:rPr spc="-120">
                <a:latin typeface="Times New Roman" panose="02020603050405020304" charset="0"/>
                <a:cs typeface="Times New Roman" panose="02020603050405020304" charset="0"/>
                <a:sym typeface="+mn-ea"/>
              </a:rPr>
              <a:t>could I fit in with and immerse in rural culture </a:t>
            </a:r>
            <a:r>
              <a:rPr sz="1800" b="1" u="sng" spc="-120">
                <a:solidFill>
                  <a:srgbClr val="FF0000"/>
                </a:solidFill>
                <a:latin typeface="Times New Roman" panose="02020603050405020304" charset="0"/>
                <a:cs typeface="Times New Roman" panose="02020603050405020304" charset="0"/>
                <a:sym typeface="+mn-ea"/>
              </a:rPr>
              <a:t>than </a:t>
            </a:r>
            <a:r>
              <a:rPr spc="-120">
                <a:latin typeface="Times New Roman" panose="02020603050405020304" charset="0"/>
                <a:cs typeface="Times New Roman" panose="02020603050405020304" charset="0"/>
                <a:sym typeface="+mn-ea"/>
              </a:rPr>
              <a:t>by buying a pickup?</a:t>
            </a:r>
            <a:endParaRPr spc="-120">
              <a:latin typeface="Times New Roman" panose="02020603050405020304" charset="0"/>
              <a:cs typeface="Times New Roman" panose="02020603050405020304" charset="0"/>
              <a:sym typeface="+mn-ea"/>
            </a:endParaRPr>
          </a:p>
          <a:p>
            <a:pPr>
              <a:lnSpc>
                <a:spcPct val="120000"/>
              </a:lnSpc>
            </a:pPr>
            <a:r>
              <a:rPr lang="en-US" spc="-120">
                <a:latin typeface="Times New Roman" panose="02020603050405020304" charset="0"/>
                <a:cs typeface="Times New Roman" panose="02020603050405020304" charset="0"/>
                <a:sym typeface="+mn-ea"/>
              </a:rPr>
              <a:t>3</a:t>
            </a:r>
            <a:r>
              <a:rPr spc="-120">
                <a:latin typeface="Times New Roman" panose="02020603050405020304" charset="0"/>
                <a:cs typeface="Times New Roman" panose="02020603050405020304" charset="0"/>
                <a:sym typeface="+mn-ea"/>
              </a:rPr>
              <a:t>. </a:t>
            </a:r>
            <a:r>
              <a:rPr lang="zh-CN" sz="1800" spc="-120">
                <a:solidFill>
                  <a:srgbClr val="1552D1"/>
                </a:solidFill>
                <a:latin typeface="华文新魏" panose="02010800040101010101" charset="-122"/>
                <a:ea typeface="华文新魏" panose="02010800040101010101" charset="-122"/>
                <a:cs typeface="Times New Roman" panose="02020603050405020304" charset="0"/>
                <a:sym typeface="+mn-ea"/>
              </a:rPr>
              <a:t>(过去分词作定语)</a:t>
            </a:r>
            <a:r>
              <a:rPr spc="-120">
                <a:latin typeface="Times New Roman" panose="02020603050405020304" charset="0"/>
                <a:cs typeface="Times New Roman" panose="02020603050405020304" charset="0"/>
                <a:sym typeface="+mn-ea"/>
              </a:rPr>
              <a:t>And so the first memories of my truck are images </a:t>
            </a:r>
            <a:r>
              <a:rPr b="1" u="sng" spc="-120">
                <a:solidFill>
                  <a:srgbClr val="FF0000"/>
                </a:solidFill>
                <a:latin typeface="Times New Roman" panose="02020603050405020304" charset="0"/>
                <a:cs typeface="Times New Roman" panose="02020603050405020304" charset="0"/>
                <a:sym typeface="+mn-ea"/>
              </a:rPr>
              <a:t>carved in my heart</a:t>
            </a:r>
            <a:r>
              <a:rPr spc="-120">
                <a:latin typeface="Times New Roman" panose="02020603050405020304" charset="0"/>
                <a:cs typeface="Times New Roman" panose="02020603050405020304" charset="0"/>
                <a:sym typeface="+mn-ea"/>
              </a:rPr>
              <a:t>.</a:t>
            </a:r>
            <a:endParaRPr spc="-120">
              <a:latin typeface="Times New Roman" panose="02020603050405020304" charset="0"/>
              <a:cs typeface="Times New Roman" panose="02020603050405020304" charset="0"/>
              <a:sym typeface="+mn-ea"/>
            </a:endParaRPr>
          </a:p>
          <a:p>
            <a:pPr>
              <a:lnSpc>
                <a:spcPct val="120000"/>
              </a:lnSpc>
            </a:pPr>
            <a:r>
              <a:rPr lang="en-US" spc="-120">
                <a:latin typeface="Times New Roman" panose="02020603050405020304" charset="0"/>
                <a:cs typeface="Times New Roman" panose="02020603050405020304" charset="0"/>
                <a:sym typeface="+mn-ea"/>
              </a:rPr>
              <a:t>4. </a:t>
            </a:r>
            <a:r>
              <a:rPr lang="zh-CN" spc="-120">
                <a:solidFill>
                  <a:srgbClr val="1552D1"/>
                </a:solidFill>
                <a:latin typeface="华文新魏" panose="02010800040101010101" charset="-122"/>
                <a:ea typeface="华文新魏" panose="02010800040101010101" charset="-122"/>
                <a:cs typeface="Times New Roman" panose="02020603050405020304" charset="0"/>
                <a:sym typeface="+mn-ea"/>
              </a:rPr>
              <a:t>(定语从句，拟人，现在分词作定语)</a:t>
            </a:r>
            <a:r>
              <a:rPr spc="-120">
                <a:latin typeface="Times New Roman" panose="02020603050405020304" charset="0"/>
                <a:cs typeface="Times New Roman" panose="02020603050405020304" charset="0"/>
                <a:sym typeface="+mn-ea"/>
              </a:rPr>
              <a:t>As the kilometers of my life rolled on, Lyon, my bulldog </a:t>
            </a:r>
            <a:r>
              <a:rPr sz="1800" b="1" u="sng" spc="-120">
                <a:solidFill>
                  <a:srgbClr val="FF0000"/>
                </a:solidFill>
                <a:latin typeface="Times New Roman" panose="02020603050405020304" charset="0"/>
                <a:cs typeface="Times New Roman" panose="02020603050405020304" charset="0"/>
                <a:sym typeface="+mn-ea"/>
              </a:rPr>
              <a:t>who</a:t>
            </a:r>
            <a:r>
              <a:rPr spc="-120">
                <a:latin typeface="Times New Roman" panose="02020603050405020304" charset="0"/>
                <a:cs typeface="Times New Roman" panose="02020603050405020304" charset="0"/>
                <a:sym typeface="+mn-ea"/>
              </a:rPr>
              <a:t> came back to Canada with me from France, </a:t>
            </a:r>
            <a:r>
              <a:rPr sz="1800" b="1" u="sng" spc="-120">
                <a:solidFill>
                  <a:srgbClr val="FF0000"/>
                </a:solidFill>
                <a:latin typeface="Times New Roman" panose="02020603050405020304" charset="0"/>
                <a:cs typeface="Times New Roman" panose="02020603050405020304" charset="0"/>
                <a:sym typeface="+mn-ea"/>
              </a:rPr>
              <a:t>claimed </a:t>
            </a:r>
            <a:r>
              <a:rPr spc="-120">
                <a:latin typeface="Times New Roman" panose="02020603050405020304" charset="0"/>
                <a:cs typeface="Times New Roman" panose="02020603050405020304" charset="0"/>
                <a:sym typeface="+mn-ea"/>
              </a:rPr>
              <a:t>the back seat as an area </a:t>
            </a:r>
            <a:r>
              <a:rPr sz="1800" b="1" u="sng" spc="-120">
                <a:solidFill>
                  <a:srgbClr val="FF0000"/>
                </a:solidFill>
                <a:latin typeface="Times New Roman" panose="02020603050405020304" charset="0"/>
                <a:cs typeface="Times New Roman" panose="02020603050405020304" charset="0"/>
                <a:sym typeface="+mn-ea"/>
              </a:rPr>
              <a:t>belonging only to her</a:t>
            </a:r>
            <a:r>
              <a:rPr spc="-120">
                <a:latin typeface="Times New Roman" panose="02020603050405020304" charset="0"/>
                <a:cs typeface="Times New Roman" panose="02020603050405020304" charset="0"/>
                <a:sym typeface="+mn-ea"/>
              </a:rPr>
              <a:t>.</a:t>
            </a:r>
            <a:endParaRPr spc="-120">
              <a:latin typeface="Times New Roman" panose="02020603050405020304" charset="0"/>
              <a:cs typeface="Times New Roman" panose="02020603050405020304" charset="0"/>
              <a:sym typeface="+mn-ea"/>
            </a:endParaRPr>
          </a:p>
          <a:p>
            <a:pPr>
              <a:lnSpc>
                <a:spcPct val="120000"/>
              </a:lnSpc>
            </a:pPr>
            <a:r>
              <a:rPr lang="en-US" spc="-120">
                <a:latin typeface="Times New Roman" panose="02020603050405020304" charset="0"/>
                <a:cs typeface="Times New Roman" panose="02020603050405020304" charset="0"/>
                <a:sym typeface="+mn-ea"/>
              </a:rPr>
              <a:t>5. </a:t>
            </a:r>
            <a:r>
              <a:rPr lang="zh-CN" spc="-120">
                <a:solidFill>
                  <a:srgbClr val="1552D1"/>
                </a:solidFill>
                <a:latin typeface="华文新魏" panose="02010800040101010101" charset="-122"/>
                <a:ea typeface="华文新魏" panose="02010800040101010101" charset="-122"/>
                <a:cs typeface="Times New Roman" panose="02020603050405020304" charset="0"/>
                <a:sym typeface="+mn-ea"/>
              </a:rPr>
              <a:t>(过去分词、现在分词作状语)</a:t>
            </a:r>
            <a:r>
              <a:rPr spc="-120">
                <a:latin typeface="Times New Roman" panose="02020603050405020304" charset="0"/>
                <a:cs typeface="Times New Roman" panose="02020603050405020304" charset="0"/>
                <a:sym typeface="+mn-ea"/>
              </a:rPr>
              <a:t>Most often, I would arrive at our destination and Lyon would stay in the back seat, </a:t>
            </a:r>
            <a:r>
              <a:rPr sz="1800" b="1" u="sng" spc="-120">
                <a:solidFill>
                  <a:srgbClr val="FF0000"/>
                </a:solidFill>
                <a:latin typeface="Times New Roman" panose="02020603050405020304" charset="0"/>
                <a:cs typeface="Times New Roman" panose="02020603050405020304" charset="0"/>
                <a:sym typeface="+mn-ea"/>
              </a:rPr>
              <a:t>bathed in</a:t>
            </a:r>
            <a:r>
              <a:rPr spc="-120">
                <a:latin typeface="Times New Roman" panose="02020603050405020304" charset="0"/>
                <a:cs typeface="Times New Roman" panose="02020603050405020304" charset="0"/>
                <a:sym typeface="+mn-ea"/>
              </a:rPr>
              <a:t> the sun with the door open, </a:t>
            </a:r>
            <a:r>
              <a:rPr sz="1800" b="1" u="sng" spc="-120">
                <a:solidFill>
                  <a:srgbClr val="FF0000"/>
                </a:solidFill>
                <a:latin typeface="Times New Roman" panose="02020603050405020304" charset="0"/>
                <a:cs typeface="Times New Roman" panose="02020603050405020304" charset="0"/>
                <a:sym typeface="+mn-ea"/>
              </a:rPr>
              <a:t>knowing </a:t>
            </a:r>
            <a:r>
              <a:rPr spc="-120">
                <a:latin typeface="Times New Roman" panose="02020603050405020304" charset="0"/>
                <a:cs typeface="Times New Roman" panose="02020603050405020304" charset="0"/>
                <a:sym typeface="+mn-ea"/>
              </a:rPr>
              <a:t>I would return.</a:t>
            </a:r>
            <a:endParaRPr spc="-120">
              <a:latin typeface="Times New Roman" panose="02020603050405020304" charset="0"/>
              <a:cs typeface="Times New Roman" panose="02020603050405020304" charset="0"/>
            </a:endParaRPr>
          </a:p>
          <a:p>
            <a:pPr>
              <a:lnSpc>
                <a:spcPct val="120000"/>
              </a:lnSpc>
            </a:pPr>
            <a:r>
              <a:rPr lang="en-US" spc="-120">
                <a:latin typeface="Times New Roman" panose="02020603050405020304" charset="0"/>
                <a:cs typeface="Times New Roman" panose="02020603050405020304" charset="0"/>
                <a:sym typeface="+mn-ea"/>
              </a:rPr>
              <a:t>6.</a:t>
            </a:r>
            <a:r>
              <a:rPr lang="zh-CN" sz="1800" spc="-120">
                <a:solidFill>
                  <a:srgbClr val="1552D1"/>
                </a:solidFill>
                <a:latin typeface="华文新魏" panose="02010800040101010101" charset="-122"/>
                <a:ea typeface="华文新魏" panose="02010800040101010101" charset="-122"/>
                <a:cs typeface="Times New Roman" panose="02020603050405020304" charset="0"/>
                <a:sym typeface="+mn-ea"/>
              </a:rPr>
              <a:t> (比喻</a:t>
            </a:r>
            <a:r>
              <a:rPr lang="en-US" altLang="zh-CN" sz="1800" spc="-120">
                <a:solidFill>
                  <a:srgbClr val="1552D1"/>
                </a:solidFill>
                <a:latin typeface="华文新魏" panose="02010800040101010101" charset="-122"/>
                <a:ea typeface="华文新魏" panose="02010800040101010101" charset="-122"/>
                <a:cs typeface="Times New Roman" panose="02020603050405020304" charset="0"/>
                <a:sym typeface="+mn-ea"/>
              </a:rPr>
              <a:t>, </a:t>
            </a:r>
            <a:r>
              <a:rPr lang="zh-CN" altLang="en-US" sz="1800" spc="-120">
                <a:solidFill>
                  <a:srgbClr val="1552D1"/>
                </a:solidFill>
                <a:latin typeface="华文新魏" panose="02010800040101010101" charset="-122"/>
                <a:ea typeface="华文新魏" panose="02010800040101010101" charset="-122"/>
                <a:cs typeface="Times New Roman" panose="02020603050405020304" charset="0"/>
                <a:sym typeface="+mn-ea"/>
              </a:rPr>
              <a:t>前后呼应</a:t>
            </a:r>
            <a:r>
              <a:rPr lang="zh-CN" sz="1800" spc="-120">
                <a:solidFill>
                  <a:srgbClr val="1552D1"/>
                </a:solidFill>
                <a:latin typeface="华文新魏" panose="02010800040101010101" charset="-122"/>
                <a:ea typeface="华文新魏" panose="02010800040101010101" charset="-122"/>
                <a:cs typeface="Times New Roman" panose="02020603050405020304" charset="0"/>
                <a:sym typeface="+mn-ea"/>
              </a:rPr>
              <a:t>)</a:t>
            </a:r>
            <a:r>
              <a:rPr spc="-120">
                <a:latin typeface="Times New Roman" panose="02020603050405020304" charset="0"/>
                <a:cs typeface="Times New Roman" panose="02020603050405020304" charset="0"/>
                <a:sym typeface="+mn-ea"/>
              </a:rPr>
              <a:t>Now I look at every dent and recall the story or adventure that put them there. I began to see it as character-building, </a:t>
            </a:r>
            <a:r>
              <a:rPr b="1" u="sng" spc="-120">
                <a:solidFill>
                  <a:srgbClr val="FF0000"/>
                </a:solidFill>
                <a:latin typeface="Times New Roman" panose="02020603050405020304" charset="0"/>
                <a:cs typeface="Times New Roman" panose="02020603050405020304" charset="0"/>
                <a:sym typeface="+mn-ea"/>
              </a:rPr>
              <a:t>much like wrinkles appearing on my face.</a:t>
            </a:r>
            <a:r>
              <a:rPr spc="-120">
                <a:latin typeface="Times New Roman" panose="02020603050405020304" charset="0"/>
                <a:cs typeface="Times New Roman" panose="02020603050405020304" charset="0"/>
                <a:sym typeface="+mn-ea"/>
              </a:rPr>
              <a:t> The truck </a:t>
            </a:r>
            <a:r>
              <a:rPr sz="1800" b="1" u="sng" spc="-120">
                <a:solidFill>
                  <a:srgbClr val="FF0000"/>
                </a:solidFill>
                <a:latin typeface="Times New Roman" panose="02020603050405020304" charset="0"/>
                <a:cs typeface="Times New Roman" panose="02020603050405020304" charset="0"/>
                <a:sym typeface="+mn-ea"/>
              </a:rPr>
              <a:t>was simply aging gracefully </a:t>
            </a:r>
            <a:r>
              <a:rPr spc="-120">
                <a:latin typeface="Times New Roman" panose="02020603050405020304" charset="0"/>
                <a:cs typeface="Times New Roman" panose="02020603050405020304" charset="0"/>
                <a:sym typeface="+mn-ea"/>
              </a:rPr>
              <a:t>and began, like humans, </a:t>
            </a:r>
            <a:r>
              <a:rPr sz="1800" b="1" u="sng" spc="-120">
                <a:solidFill>
                  <a:srgbClr val="FF0000"/>
                </a:solidFill>
                <a:latin typeface="Times New Roman" panose="02020603050405020304" charset="0"/>
                <a:cs typeface="Times New Roman" panose="02020603050405020304" charset="0"/>
                <a:sym typeface="+mn-ea"/>
              </a:rPr>
              <a:t>to display its experience and wisdom</a:t>
            </a:r>
            <a:r>
              <a:rPr spc="-120">
                <a:latin typeface="Times New Roman" panose="02020603050405020304" charset="0"/>
                <a:cs typeface="Times New Roman" panose="02020603050405020304" charset="0"/>
                <a:sym typeface="+mn-ea"/>
              </a:rPr>
              <a:t>.</a:t>
            </a:r>
            <a:r>
              <a:rPr lang="en-US" altLang="zh-CN" b="1" i="1" spc="-120">
                <a:solidFill>
                  <a:srgbClr val="401BC0"/>
                </a:solidFill>
                <a:latin typeface="Times New Roman" panose="02020603050405020304" charset="0"/>
                <a:cs typeface="Times New Roman" panose="02020603050405020304" charset="0"/>
                <a:sym typeface="+mn-ea"/>
              </a:rPr>
              <a:t>  </a:t>
            </a:r>
            <a:endParaRPr lang="en-US" altLang="zh-CN" b="1" i="1" spc="-120">
              <a:solidFill>
                <a:srgbClr val="401BC0"/>
              </a:solidFill>
              <a:latin typeface="Times New Roman" panose="02020603050405020304" charset="0"/>
              <a:cs typeface="Times New Roman" panose="02020603050405020304" charset="0"/>
              <a:sym typeface="+mn-ea"/>
            </a:endParaRPr>
          </a:p>
          <a:p>
            <a:endParaRPr lang="zh-CN" altLang="en-US" spc="-120">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15570" y="606425"/>
            <a:ext cx="8796020" cy="1576070"/>
          </a:xfrm>
          <a:prstGeom prst="rect">
            <a:avLst/>
          </a:prstGeom>
          <a:noFill/>
          <a:ln w="9525">
            <a:noFill/>
          </a:ln>
        </p:spPr>
        <p:txBody>
          <a:bodyPr wrap="square">
            <a:noAutofit/>
          </a:bodyPr>
          <a:p>
            <a:pPr algn="l">
              <a:lnSpc>
                <a:spcPct val="100000"/>
              </a:lnSpc>
              <a:spcBef>
                <a:spcPts val="0"/>
              </a:spcBef>
              <a:buClrTx/>
              <a:buSzTx/>
              <a:buFontTx/>
              <a:buNone/>
            </a:pPr>
            <a:r>
              <a:rPr sz="2400" b="1" i="1" spc="-120">
                <a:solidFill>
                  <a:schemeClr val="accent6">
                    <a:lumMod val="75000"/>
                  </a:schemeClr>
                </a:solidFill>
                <a:latin typeface="Times New Roman" panose="02020603050405020304" charset="0"/>
                <a:ea typeface="宋体" panose="02010600030101010101" pitchFamily="2" charset="-122"/>
                <a:cs typeface="Times New Roman" panose="02020603050405020304" charset="0"/>
              </a:rPr>
              <a:t>Para.1 </a:t>
            </a:r>
            <a:r>
              <a:rPr sz="2400" b="1" i="1" spc="-120">
                <a:solidFill>
                  <a:schemeClr val="accent6">
                    <a:lumMod val="75000"/>
                  </a:schemeClr>
                </a:solidFill>
                <a:latin typeface="Times New Roman" panose="02020603050405020304" charset="0"/>
                <a:cs typeface="Times New Roman" panose="02020603050405020304" charset="0"/>
                <a:sym typeface="+mn-ea"/>
              </a:rPr>
              <a:t>I don’t think a vehicle is just for travelling from place to place.</a:t>
            </a:r>
            <a:endParaRPr sz="2400" b="1" i="1" spc="-120">
              <a:solidFill>
                <a:schemeClr val="accent6">
                  <a:lumMod val="75000"/>
                </a:schemeClr>
              </a:solidFill>
              <a:latin typeface="Times New Roman" panose="02020603050405020304" charset="0"/>
              <a:cs typeface="Times New Roman" panose="02020603050405020304" charset="0"/>
              <a:sym typeface="+mn-ea"/>
            </a:endParaRPr>
          </a:p>
          <a:p>
            <a:pPr algn="l">
              <a:lnSpc>
                <a:spcPct val="100000"/>
              </a:lnSpc>
              <a:spcBef>
                <a:spcPts val="0"/>
              </a:spcBef>
              <a:buClrTx/>
              <a:buSzTx/>
              <a:buFont typeface="+mj-ea"/>
              <a:buNone/>
            </a:pPr>
            <a:r>
              <a:rPr lang="en-US" sz="2300">
                <a:solidFill>
                  <a:srgbClr val="222222"/>
                </a:solidFill>
                <a:latin typeface="Times New Roman" panose="02020603050405020304" charset="0"/>
                <a:ea typeface="宋体" panose="02010600030101010101" pitchFamily="2" charset="-122"/>
              </a:rPr>
              <a:t>Q1: </a:t>
            </a:r>
            <a:endParaRPr lang="en-US" sz="2300">
              <a:solidFill>
                <a:srgbClr val="222222"/>
              </a:solidFill>
              <a:latin typeface="Times New Roman" panose="02020603050405020304" charset="0"/>
              <a:sym typeface="+mn-ea"/>
            </a:endParaRPr>
          </a:p>
          <a:p>
            <a:pPr algn="l">
              <a:buClrTx/>
              <a:buSzTx/>
              <a:buNone/>
            </a:pPr>
            <a:r>
              <a:rPr lang="en-US" sz="2300">
                <a:solidFill>
                  <a:srgbClr val="222222"/>
                </a:solidFill>
                <a:latin typeface="Times New Roman" panose="02020603050405020304" charset="0"/>
                <a:ea typeface="宋体" panose="02010600030101010101" pitchFamily="2" charset="-122"/>
              </a:rPr>
              <a:t>Q2: </a:t>
            </a:r>
            <a:endParaRPr lang="en-US" sz="2300">
              <a:solidFill>
                <a:srgbClr val="222222"/>
              </a:solidFill>
              <a:latin typeface="Times New Roman" panose="02020603050405020304" charset="0"/>
              <a:ea typeface="宋体" panose="02010600030101010101" pitchFamily="2" charset="-122"/>
            </a:endParaRPr>
          </a:p>
          <a:p>
            <a:pPr algn="l">
              <a:buClrTx/>
              <a:buSzTx/>
              <a:buNone/>
            </a:pPr>
            <a:r>
              <a:rPr lang="en-US" sz="2300">
                <a:solidFill>
                  <a:srgbClr val="222222"/>
                </a:solidFill>
                <a:latin typeface="Times New Roman" panose="02020603050405020304" charset="0"/>
                <a:ea typeface="宋体" panose="02010600030101010101" pitchFamily="2" charset="-122"/>
              </a:rPr>
              <a:t>Q3: </a:t>
            </a:r>
            <a:endParaRPr lang="en-US" sz="2300">
              <a:solidFill>
                <a:srgbClr val="222222"/>
              </a:solidFill>
              <a:latin typeface="Times New Roman" panose="02020603050405020304" charset="0"/>
              <a:ea typeface="宋体" panose="02010600030101010101" pitchFamily="2" charset="-122"/>
            </a:endParaRPr>
          </a:p>
        </p:txBody>
      </p:sp>
      <p:sp>
        <p:nvSpPr>
          <p:cNvPr id="2" name="文本框 1"/>
          <p:cNvSpPr txBox="1"/>
          <p:nvPr/>
        </p:nvSpPr>
        <p:spPr>
          <a:xfrm>
            <a:off x="115570" y="2383790"/>
            <a:ext cx="8735060" cy="1964690"/>
          </a:xfrm>
          <a:prstGeom prst="rect">
            <a:avLst/>
          </a:prstGeom>
          <a:noFill/>
          <a:ln w="9525">
            <a:noFill/>
          </a:ln>
        </p:spPr>
        <p:txBody>
          <a:bodyPr wrap="square">
            <a:noAutofit/>
          </a:bodyPr>
          <a:p>
            <a:r>
              <a:rPr sz="2400" b="1" i="1" spc="-120">
                <a:solidFill>
                  <a:schemeClr val="accent6">
                    <a:lumMod val="75000"/>
                  </a:schemeClr>
                </a:solidFill>
                <a:latin typeface="Times New Roman" panose="02020603050405020304" charset="0"/>
                <a:ea typeface="宋体" panose="02010600030101010101" pitchFamily="2" charset="-122"/>
                <a:cs typeface="Times New Roman" panose="02020603050405020304" charset="0"/>
              </a:rPr>
              <a:t>Para.2 </a:t>
            </a:r>
            <a:r>
              <a:rPr sz="2400" b="1" i="1" spc="-120">
                <a:solidFill>
                  <a:schemeClr val="accent6">
                    <a:lumMod val="75000"/>
                  </a:schemeClr>
                </a:solidFill>
                <a:latin typeface="Times New Roman" panose="02020603050405020304" charset="0"/>
                <a:cs typeface="Times New Roman" panose="02020603050405020304" charset="0"/>
                <a:sym typeface="+mn-ea"/>
              </a:rPr>
              <a:t>But as I approached the car dealer, I stopped.</a:t>
            </a:r>
            <a:r>
              <a:rPr lang="en-US" sz="2400" b="1" i="1">
                <a:solidFill>
                  <a:schemeClr val="accent6">
                    <a:lumMod val="75000"/>
                  </a:schemeClr>
                </a:solidFill>
                <a:latin typeface="Times New Roman" panose="02020603050405020304" charset="0"/>
                <a:sym typeface="+mn-ea"/>
              </a:rPr>
              <a:t> </a:t>
            </a:r>
            <a:endParaRPr lang="en-US" sz="2400" b="1" i="1">
              <a:solidFill>
                <a:schemeClr val="accent6">
                  <a:lumMod val="75000"/>
                </a:schemeClr>
              </a:solidFill>
              <a:latin typeface="Times New Roman" panose="02020603050405020304" charset="0"/>
              <a:ea typeface="宋体" panose="02010600030101010101" pitchFamily="2" charset="-122"/>
            </a:endParaRPr>
          </a:p>
          <a:p>
            <a:r>
              <a:rPr lang="en-US" sz="2300">
                <a:solidFill>
                  <a:srgbClr val="222222"/>
                </a:solidFill>
                <a:latin typeface="Times New Roman" panose="02020603050405020304" charset="0"/>
                <a:ea typeface="宋体" panose="02010600030101010101" pitchFamily="2" charset="-122"/>
              </a:rPr>
              <a:t>Q1: </a:t>
            </a:r>
            <a:endParaRPr lang="en-US" sz="2300">
              <a:solidFill>
                <a:srgbClr val="222222"/>
              </a:solidFill>
              <a:latin typeface="Times New Roman" panose="02020603050405020304" charset="0"/>
              <a:sym typeface="+mn-ea"/>
            </a:endParaRPr>
          </a:p>
          <a:p>
            <a:r>
              <a:rPr lang="en-US" sz="2300">
                <a:solidFill>
                  <a:srgbClr val="222222"/>
                </a:solidFill>
                <a:latin typeface="Times New Roman" panose="02020603050405020304" charset="0"/>
                <a:ea typeface="宋体" panose="02010600030101010101" pitchFamily="2" charset="-122"/>
              </a:rPr>
              <a:t>Q2: Q3: </a:t>
            </a:r>
            <a:endParaRPr lang="en-US" altLang="en-US" sz="2300">
              <a:solidFill>
                <a:srgbClr val="222222"/>
              </a:solidFill>
              <a:latin typeface="Times New Roman" panose="02020603050405020304" charset="0"/>
              <a:ea typeface="宋体" panose="02010600030101010101" pitchFamily="2" charset="-122"/>
            </a:endParaRPr>
          </a:p>
        </p:txBody>
      </p:sp>
      <p:sp>
        <p:nvSpPr>
          <p:cNvPr id="4" name="文本框 3"/>
          <p:cNvSpPr txBox="1"/>
          <p:nvPr/>
        </p:nvSpPr>
        <p:spPr>
          <a:xfrm>
            <a:off x="35560" y="6350"/>
            <a:ext cx="953770" cy="398780"/>
          </a:xfrm>
          <a:prstGeom prst="rect">
            <a:avLst/>
          </a:prstGeom>
          <a:noFill/>
        </p:spPr>
        <p:txBody>
          <a:bodyPr wrap="square" rtlCol="0">
            <a:spAutoFit/>
          </a:bodyPr>
          <a:p>
            <a:pPr algn="l">
              <a:buClrTx/>
              <a:buSzTx/>
              <a:buFontTx/>
            </a:pPr>
            <a:r>
              <a:rPr lang="zh-CN" altLang="en-US" sz="2000" b="1">
                <a:solidFill>
                  <a:srgbClr val="401BC0"/>
                </a:solidFill>
                <a:latin typeface="微软雅黑" panose="020B0503020204020204" charset="-122"/>
                <a:ea typeface="微软雅黑" panose="020B0503020204020204" charset="-122"/>
                <a:sym typeface="+mn-ea"/>
              </a:rPr>
              <a:t>段首句</a:t>
            </a:r>
            <a:endParaRPr lang="zh-CN" altLang="en-US" sz="2000" b="1">
              <a:solidFill>
                <a:srgbClr val="401BC0"/>
              </a:solidFill>
              <a:latin typeface="微软雅黑" panose="020B0503020204020204" charset="-122"/>
              <a:ea typeface="微软雅黑" panose="020B0503020204020204" charset="-122"/>
              <a:sym typeface="+mn-ea"/>
            </a:endParaRPr>
          </a:p>
        </p:txBody>
      </p:sp>
      <p:sp>
        <p:nvSpPr>
          <p:cNvPr id="10" name="矩形 9"/>
          <p:cNvSpPr/>
          <p:nvPr/>
        </p:nvSpPr>
        <p:spPr>
          <a:xfrm>
            <a:off x="1187450" y="704215"/>
            <a:ext cx="1258570" cy="320675"/>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4" name="直接箭头连接符 23"/>
          <p:cNvCxnSpPr/>
          <p:nvPr/>
        </p:nvCxnSpPr>
        <p:spPr>
          <a:xfrm flipH="1" flipV="1">
            <a:off x="3355975" y="1995805"/>
            <a:ext cx="208280" cy="576580"/>
          </a:xfrm>
          <a:prstGeom prst="straightConnector1">
            <a:avLst/>
          </a:prstGeom>
          <a:ln w="3175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7" name="矩形 6"/>
          <p:cNvSpPr/>
          <p:nvPr/>
        </p:nvSpPr>
        <p:spPr>
          <a:xfrm>
            <a:off x="3491865" y="692150"/>
            <a:ext cx="1030605" cy="332740"/>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矩形 14"/>
          <p:cNvSpPr/>
          <p:nvPr/>
        </p:nvSpPr>
        <p:spPr>
          <a:xfrm>
            <a:off x="1979930" y="2499995"/>
            <a:ext cx="2893695" cy="320675"/>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8" name="文本框 17"/>
          <p:cNvSpPr txBox="1"/>
          <p:nvPr/>
        </p:nvSpPr>
        <p:spPr>
          <a:xfrm>
            <a:off x="611505" y="977900"/>
            <a:ext cx="4554220" cy="445135"/>
          </a:xfrm>
          <a:prstGeom prst="rect">
            <a:avLst/>
          </a:prstGeom>
          <a:noFill/>
        </p:spPr>
        <p:txBody>
          <a:bodyPr wrap="none" rtlCol="0">
            <a:spAutoFit/>
          </a:bodyPr>
          <a:p>
            <a:pPr algn="l"/>
            <a:r>
              <a:rPr lang="en-US" sz="2300">
                <a:solidFill>
                  <a:srgbClr val="222222"/>
                </a:solidFill>
                <a:latin typeface="Times New Roman" panose="02020603050405020304" charset="0"/>
                <a:sym typeface="+mn-ea"/>
              </a:rPr>
              <a:t>What else do I think is a vehicle for? </a:t>
            </a:r>
            <a:endParaRPr lang="en-US" altLang="en-US" sz="2300">
              <a:solidFill>
                <a:srgbClr val="222222"/>
              </a:solidFill>
              <a:latin typeface="Times New Roman" panose="02020603050405020304" charset="0"/>
              <a:sym typeface="+mn-ea"/>
            </a:endParaRPr>
          </a:p>
        </p:txBody>
      </p:sp>
      <p:sp>
        <p:nvSpPr>
          <p:cNvPr id="20" name="文本框 19"/>
          <p:cNvSpPr txBox="1"/>
          <p:nvPr/>
        </p:nvSpPr>
        <p:spPr>
          <a:xfrm>
            <a:off x="611505" y="1680845"/>
            <a:ext cx="4182110" cy="445135"/>
          </a:xfrm>
          <a:prstGeom prst="rect">
            <a:avLst/>
          </a:prstGeom>
          <a:noFill/>
        </p:spPr>
        <p:txBody>
          <a:bodyPr wrap="none" rtlCol="0">
            <a:spAutoFit/>
          </a:bodyPr>
          <a:p>
            <a:pPr algn="l"/>
            <a:r>
              <a:rPr lang="en-US" sz="2300">
                <a:solidFill>
                  <a:srgbClr val="222222"/>
                </a:solidFill>
                <a:latin typeface="Times New Roman" panose="02020603050405020304" charset="0"/>
                <a:sym typeface="+mn-ea"/>
              </a:rPr>
              <a:t>Why did I finally decide to sell it?</a:t>
            </a:r>
            <a:endParaRPr lang="en-US" altLang="en-US" sz="2300">
              <a:solidFill>
                <a:srgbClr val="222222"/>
              </a:solidFill>
              <a:latin typeface="Times New Roman" panose="02020603050405020304" charset="0"/>
              <a:ea typeface="宋体" panose="02010600030101010101" pitchFamily="2" charset="-122"/>
            </a:endParaRPr>
          </a:p>
        </p:txBody>
      </p:sp>
      <p:sp>
        <p:nvSpPr>
          <p:cNvPr id="21" name="文本框 20"/>
          <p:cNvSpPr txBox="1"/>
          <p:nvPr/>
        </p:nvSpPr>
        <p:spPr>
          <a:xfrm>
            <a:off x="612140" y="2781935"/>
            <a:ext cx="2056765" cy="445135"/>
          </a:xfrm>
          <a:prstGeom prst="rect">
            <a:avLst/>
          </a:prstGeom>
          <a:noFill/>
        </p:spPr>
        <p:txBody>
          <a:bodyPr wrap="none" rtlCol="0">
            <a:spAutoFit/>
          </a:bodyPr>
          <a:p>
            <a:pPr algn="l"/>
            <a:r>
              <a:rPr lang="en-US" sz="2300">
                <a:solidFill>
                  <a:srgbClr val="222222"/>
                </a:solidFill>
                <a:latin typeface="Times New Roman" panose="02020603050405020304" charset="0"/>
                <a:sym typeface="+mn-ea"/>
              </a:rPr>
              <a:t>Why did I stop</a:t>
            </a:r>
            <a:r>
              <a:rPr lang="en-US" sz="2300">
                <a:latin typeface="Times New Roman" panose="02020603050405020304" charset="0"/>
                <a:cs typeface="Times New Roman" panose="02020603050405020304" charset="0"/>
                <a:sym typeface="+mn-ea"/>
              </a:rPr>
              <a:t>?</a:t>
            </a:r>
            <a:endParaRPr lang="en-US" altLang="en-US" sz="2300">
              <a:solidFill>
                <a:srgbClr val="222222"/>
              </a:solidFill>
              <a:latin typeface="Times New Roman" panose="02020603050405020304" charset="0"/>
              <a:sym typeface="+mn-ea"/>
            </a:endParaRPr>
          </a:p>
        </p:txBody>
      </p:sp>
      <p:sp>
        <p:nvSpPr>
          <p:cNvPr id="22" name="文本框 21"/>
          <p:cNvSpPr txBox="1"/>
          <p:nvPr/>
        </p:nvSpPr>
        <p:spPr>
          <a:xfrm>
            <a:off x="612140" y="1370965"/>
            <a:ext cx="2503170" cy="445135"/>
          </a:xfrm>
          <a:prstGeom prst="rect">
            <a:avLst/>
          </a:prstGeom>
          <a:noFill/>
        </p:spPr>
        <p:txBody>
          <a:bodyPr wrap="none" rtlCol="0">
            <a:spAutoFit/>
          </a:bodyPr>
          <a:p>
            <a:pPr algn="l"/>
            <a:r>
              <a:rPr lang="en-US" sz="2300">
                <a:solidFill>
                  <a:srgbClr val="222222"/>
                </a:solidFill>
                <a:latin typeface="Times New Roman" panose="02020603050405020304" charset="0"/>
                <a:sym typeface="+mn-ea"/>
              </a:rPr>
              <a:t>Why did I think so?</a:t>
            </a:r>
            <a:endParaRPr lang="en-US" altLang="en-US" sz="2300">
              <a:solidFill>
                <a:srgbClr val="222222"/>
              </a:solidFill>
              <a:latin typeface="Times New Roman" panose="02020603050405020304" charset="0"/>
              <a:ea typeface="宋体" panose="02010600030101010101" pitchFamily="2" charset="-122"/>
            </a:endParaRPr>
          </a:p>
        </p:txBody>
      </p:sp>
      <p:sp>
        <p:nvSpPr>
          <p:cNvPr id="23" name="文本框 22"/>
          <p:cNvSpPr txBox="1"/>
          <p:nvPr/>
        </p:nvSpPr>
        <p:spPr>
          <a:xfrm>
            <a:off x="611505" y="3473450"/>
            <a:ext cx="3305810" cy="445135"/>
          </a:xfrm>
          <a:prstGeom prst="rect">
            <a:avLst/>
          </a:prstGeom>
          <a:noFill/>
        </p:spPr>
        <p:txBody>
          <a:bodyPr wrap="none" rtlCol="0">
            <a:spAutoFit/>
          </a:bodyPr>
          <a:p>
            <a:pPr algn="l"/>
            <a:r>
              <a:rPr lang="en-US" sz="2300">
                <a:solidFill>
                  <a:srgbClr val="222222"/>
                </a:solidFill>
                <a:latin typeface="Times New Roman" panose="02020603050405020304" charset="0"/>
                <a:sym typeface="+mn-ea"/>
              </a:rPr>
              <a:t>What is the theme/ending?</a:t>
            </a:r>
            <a:endParaRPr lang="en-US" altLang="en-US" sz="2300">
              <a:solidFill>
                <a:srgbClr val="222222"/>
              </a:solidFill>
              <a:latin typeface="Times New Roman" panose="02020603050405020304" charset="0"/>
              <a:ea typeface="宋体" panose="02010600030101010101" pitchFamily="2" charset="-122"/>
            </a:endParaRPr>
          </a:p>
        </p:txBody>
      </p:sp>
      <p:sp>
        <p:nvSpPr>
          <p:cNvPr id="26" name="文本框 25"/>
          <p:cNvSpPr txBox="1"/>
          <p:nvPr/>
        </p:nvSpPr>
        <p:spPr>
          <a:xfrm>
            <a:off x="612140" y="3138170"/>
            <a:ext cx="4060190" cy="445135"/>
          </a:xfrm>
          <a:prstGeom prst="rect">
            <a:avLst/>
          </a:prstGeom>
          <a:noFill/>
        </p:spPr>
        <p:txBody>
          <a:bodyPr wrap="none" rtlCol="0">
            <a:spAutoFit/>
          </a:bodyPr>
          <a:p>
            <a:pPr algn="l"/>
            <a:r>
              <a:rPr lang="en-US" sz="2300">
                <a:solidFill>
                  <a:srgbClr val="222222"/>
                </a:solidFill>
                <a:latin typeface="Times New Roman" panose="02020603050405020304" charset="0"/>
                <a:sym typeface="+mn-ea"/>
              </a:rPr>
              <a:t>What did I think about the truck?</a:t>
            </a:r>
            <a:endParaRPr lang="en-US" altLang="en-US" sz="2300">
              <a:solidFill>
                <a:srgbClr val="222222"/>
              </a:solidFill>
              <a:latin typeface="Times New Roman" panose="0202060305040502030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6" presetClass="emph" presetSubtype="0" fill="hold" grpId="0" nodeType="clickEffect">
                                  <p:stCondLst>
                                    <p:cond delay="0"/>
                                  </p:stCondLst>
                                  <p:iterate type="lt">
                                    <p:tmPct val="10000"/>
                                  </p:iterate>
                                  <p:childTnLst>
                                    <p:animScale>
                                      <p:cBhvr>
                                        <p:cTn id="6" dur="250" autoRev="1" fill="hold">
                                          <p:stCondLst>
                                            <p:cond delay="0"/>
                                          </p:stCondLst>
                                        </p:cTn>
                                        <p:tgtEl>
                                          <p:spTgt spid="4"/>
                                        </p:tgtEl>
                                      </p:cBhvr>
                                      <p:to x="80000" y="100000"/>
                                    </p:animScale>
                                    <p:anim by="(#ppt_w*0.10)" calcmode="lin" valueType="num">
                                      <p:cBhvr>
                                        <p:cTn id="7" dur="250" autoRev="1" fill="hold">
                                          <p:stCondLst>
                                            <p:cond delay="0"/>
                                          </p:stCondLst>
                                        </p:cTn>
                                        <p:tgtEl>
                                          <p:spTgt spid="4"/>
                                        </p:tgtEl>
                                        <p:attrNameLst>
                                          <p:attrName>ppt_x</p:attrName>
                                        </p:attrNameLst>
                                      </p:cBhvr>
                                    </p:anim>
                                    <p:anim by="(-#ppt_w*0.10)" calcmode="lin" valueType="num">
                                      <p:cBhvr>
                                        <p:cTn id="8" dur="250" autoRev="1" fill="hold">
                                          <p:stCondLst>
                                            <p:cond delay="0"/>
                                          </p:stCondLst>
                                        </p:cTn>
                                        <p:tgtEl>
                                          <p:spTgt spid="4"/>
                                        </p:tgtEl>
                                        <p:attrNameLst>
                                          <p:attrName>ppt_y</p:attrName>
                                        </p:attrNameLst>
                                      </p:cBhvr>
                                    </p:anim>
                                    <p:animRot by="-480000">
                                      <p:cBhvr>
                                        <p:cTn id="9" dur="250" autoRev="1" fill="hold">
                                          <p:stCondLst>
                                            <p:cond delay="0"/>
                                          </p:stCondLst>
                                        </p:cTn>
                                        <p:tgtEl>
                                          <p:spTgt spid="4"/>
                                        </p:tgtEl>
                                        <p:attrNameLst>
                                          <p:attrName>r</p:attrName>
                                        </p:attrNameLst>
                                      </p:cBhvr>
                                    </p:animRo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8"/>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24"/>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20"/>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1"/>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3"/>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10" grpId="0" animBg="1"/>
      <p:bldP spid="7" grpId="0" animBg="1"/>
      <p:bldP spid="10" grpId="1" animBg="1"/>
      <p:bldP spid="7" grpId="1" animBg="1"/>
      <p:bldP spid="18" grpId="0"/>
      <p:bldP spid="18" grpId="1"/>
      <p:bldP spid="15" grpId="0" animBg="1"/>
      <p:bldP spid="15" grpId="1" animBg="1"/>
      <p:bldP spid="20" grpId="0"/>
      <p:bldP spid="20" grpId="1"/>
      <p:bldP spid="21" grpId="0"/>
      <p:bldP spid="21" grpId="1"/>
      <p:bldP spid="22" grpId="0"/>
      <p:bldP spid="22" grpId="1"/>
      <p:bldP spid="23" grpId="0"/>
      <p:bldP spid="23" grpId="1"/>
      <p:bldP spid="26" grpId="0"/>
      <p:bldP spid="26"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251460" y="1017905"/>
            <a:ext cx="9192260" cy="435610"/>
          </a:xfrm>
          <a:prstGeom prst="rect">
            <a:avLst/>
          </a:prstGeom>
          <a:noFill/>
        </p:spPr>
        <p:txBody>
          <a:bodyPr wrap="square" rtlCol="0">
            <a:noAutofit/>
          </a:bodyPr>
          <a:p>
            <a:pPr>
              <a:buFont typeface="Wingdings" panose="05000000000000000000" charset="0"/>
            </a:pPr>
            <a:r>
              <a:rPr lang="en-US" sz="2200">
                <a:latin typeface="Times New Roman" panose="02020603050405020304" charset="0"/>
                <a:sym typeface="+mn-ea"/>
              </a:rPr>
              <a:t>Actually, </a:t>
            </a:r>
            <a:r>
              <a:rPr sz="2200">
                <a:latin typeface="Times New Roman" panose="02020603050405020304" charset="0"/>
                <a:sym typeface="+mn-ea"/>
              </a:rPr>
              <a:t>I’ve </a:t>
            </a:r>
            <a:r>
              <a:rPr lang="en-US" sz="2200">
                <a:latin typeface="Times New Roman" panose="02020603050405020304" charset="0"/>
                <a:sym typeface="+mn-ea"/>
              </a:rPr>
              <a:t>always</a:t>
            </a:r>
            <a:r>
              <a:rPr sz="2200">
                <a:latin typeface="Times New Roman" panose="02020603050405020304" charset="0"/>
                <a:sym typeface="+mn-ea"/>
              </a:rPr>
              <a:t> </a:t>
            </a:r>
            <a:r>
              <a:rPr lang="en-US" sz="2200">
                <a:latin typeface="Times New Roman" panose="02020603050405020304" charset="0"/>
                <a:sym typeface="+mn-ea"/>
              </a:rPr>
              <a:t>___________________</a:t>
            </a:r>
            <a:r>
              <a:rPr sz="2200">
                <a:latin typeface="Times New Roman" panose="02020603050405020304" charset="0"/>
                <a:sym typeface="+mn-ea"/>
              </a:rPr>
              <a:t> going from </a:t>
            </a:r>
            <a:r>
              <a:rPr lang="en-US" sz="2200">
                <a:latin typeface="Times New Roman" panose="02020603050405020304" charset="0"/>
                <a:sym typeface="+mn-ea"/>
              </a:rPr>
              <a:t>_________________</a:t>
            </a:r>
            <a:r>
              <a:rPr sz="2200">
                <a:latin typeface="Times New Roman" panose="02020603050405020304" charset="0"/>
                <a:sym typeface="+mn-ea"/>
              </a:rPr>
              <a:t>.</a:t>
            </a:r>
            <a:endParaRPr sz="2200">
              <a:latin typeface="Times New Roman" panose="02020603050405020304" charset="0"/>
              <a:sym typeface="+mn-ea"/>
            </a:endParaRPr>
          </a:p>
        </p:txBody>
      </p:sp>
      <p:sp>
        <p:nvSpPr>
          <p:cNvPr id="6" name="文本框 5"/>
          <p:cNvSpPr txBox="1"/>
          <p:nvPr/>
        </p:nvSpPr>
        <p:spPr>
          <a:xfrm>
            <a:off x="0" y="0"/>
            <a:ext cx="8148955" cy="292735"/>
          </a:xfrm>
          <a:prstGeom prst="rect">
            <a:avLst/>
          </a:prstGeom>
          <a:noFill/>
          <a:ln>
            <a:noFill/>
          </a:ln>
          <a:extLst>
            <a:ext uri="{909E8E84-426E-40DD-AFC4-6F175D3DCCD1}">
              <a14:hiddenFill xmlns:a14="http://schemas.microsoft.com/office/drawing/2010/main">
                <a:solidFill>
                  <a:schemeClr val="bg2">
                    <a:lumMod val="20000"/>
                    <a:lumOff val="80000"/>
                  </a:schemeClr>
                </a:solidFill>
              </a14:hiddenFill>
            </a:ext>
          </a:extLst>
        </p:spPr>
        <p:txBody>
          <a:bodyPr wrap="square" rtlCol="0" anchor="t">
            <a:noAutofit/>
          </a:bodyPr>
          <a:p>
            <a:pPr>
              <a:lnSpc>
                <a:spcPct val="80000"/>
              </a:lnSpc>
            </a:pPr>
            <a:r>
              <a:rPr lang="en-US" sz="2000" i="1">
                <a:latin typeface="Times New Roman" panose="02020603050405020304" charset="0"/>
                <a:sym typeface="+mn-ea"/>
              </a:rPr>
              <a:t>Para.1  I don’t think a vehicle is just for travelling from place to place.</a:t>
            </a:r>
            <a:endParaRPr lang="en-US" sz="2000" i="1">
              <a:latin typeface="Times New Roman" panose="02020603050405020304" charset="0"/>
              <a:sym typeface="+mn-ea"/>
            </a:endParaRPr>
          </a:p>
        </p:txBody>
      </p:sp>
      <p:sp>
        <p:nvSpPr>
          <p:cNvPr id="18" name="文本框 17"/>
          <p:cNvSpPr txBox="1"/>
          <p:nvPr/>
        </p:nvSpPr>
        <p:spPr>
          <a:xfrm>
            <a:off x="251460" y="412115"/>
            <a:ext cx="8738870" cy="275590"/>
          </a:xfrm>
          <a:prstGeom prst="rect">
            <a:avLst/>
          </a:prstGeom>
          <a:noFill/>
        </p:spPr>
        <p:txBody>
          <a:bodyPr wrap="square" rtlCol="0">
            <a:spAutoFit/>
          </a:bodyPr>
          <a:p>
            <a:pPr algn="l">
              <a:lnSpc>
                <a:spcPct val="60000"/>
              </a:lnSpc>
            </a:pPr>
            <a:r>
              <a:rPr lang="en-US" sz="2000" b="1">
                <a:solidFill>
                  <a:srgbClr val="462844"/>
                </a:solidFill>
                <a:latin typeface="Times New Roman" panose="02020603050405020304" charset="0"/>
                <a:sym typeface="+mn-ea"/>
              </a:rPr>
              <a:t>Q1: What else do I think is a vehicle for? </a:t>
            </a:r>
            <a:r>
              <a:rPr lang="en-US" sz="1600" b="1">
                <a:solidFill>
                  <a:srgbClr val="1552D1"/>
                </a:solidFill>
                <a:latin typeface="Times New Roman" panose="02020603050405020304" charset="0"/>
                <a:sym typeface="+mn-ea"/>
              </a:rPr>
              <a:t>(</a:t>
            </a:r>
            <a:r>
              <a:rPr lang="zh-CN" altLang="en-US" sz="1600" b="1">
                <a:solidFill>
                  <a:srgbClr val="1552D1"/>
                </a:solidFill>
                <a:latin typeface="Times New Roman" panose="02020603050405020304" charset="0"/>
                <a:sym typeface="+mn-ea"/>
              </a:rPr>
              <a:t>注意和首句的衔接</a:t>
            </a:r>
            <a:r>
              <a:rPr lang="en-US" altLang="zh-CN" sz="1600" b="1">
                <a:solidFill>
                  <a:srgbClr val="1552D1"/>
                </a:solidFill>
                <a:latin typeface="Times New Roman" panose="02020603050405020304" charset="0"/>
                <a:sym typeface="+mn-ea"/>
              </a:rPr>
              <a:t>:</a:t>
            </a:r>
            <a:r>
              <a:rPr lang="zh-CN" altLang="en-US" sz="1600" b="1">
                <a:solidFill>
                  <a:srgbClr val="1552D1"/>
                </a:solidFill>
                <a:latin typeface="Times New Roman" panose="02020603050405020304" charset="0"/>
                <a:sym typeface="+mn-ea"/>
              </a:rPr>
              <a:t>意思上衔接</a:t>
            </a:r>
            <a:r>
              <a:rPr lang="en-US" altLang="zh-CN" sz="1600" b="1">
                <a:solidFill>
                  <a:srgbClr val="1552D1"/>
                </a:solidFill>
                <a:latin typeface="Times New Roman" panose="02020603050405020304" charset="0"/>
                <a:sym typeface="+mn-ea"/>
              </a:rPr>
              <a:t>;</a:t>
            </a:r>
            <a:r>
              <a:rPr lang="zh-CN" altLang="en-US" sz="1600" b="1">
                <a:solidFill>
                  <a:srgbClr val="1552D1"/>
                </a:solidFill>
                <a:latin typeface="Times New Roman" panose="02020603050405020304" charset="0"/>
                <a:sym typeface="+mn-ea"/>
              </a:rPr>
              <a:t>句式上衔接</a:t>
            </a:r>
            <a:r>
              <a:rPr lang="en-US" sz="1600" b="1">
                <a:solidFill>
                  <a:srgbClr val="1552D1"/>
                </a:solidFill>
                <a:latin typeface="Times New Roman" panose="02020603050405020304" charset="0"/>
                <a:sym typeface="+mn-ea"/>
              </a:rPr>
              <a:t>) </a:t>
            </a:r>
            <a:endParaRPr lang="en-US" altLang="en-US" sz="1600" b="1">
              <a:solidFill>
                <a:srgbClr val="1552D1"/>
              </a:solidFill>
              <a:latin typeface="Times New Roman" panose="02020603050405020304" charset="0"/>
              <a:sym typeface="+mn-ea"/>
            </a:endParaRPr>
          </a:p>
        </p:txBody>
      </p:sp>
      <p:sp>
        <p:nvSpPr>
          <p:cNvPr id="2" name="文本框 1"/>
          <p:cNvSpPr txBox="1"/>
          <p:nvPr/>
        </p:nvSpPr>
        <p:spPr>
          <a:xfrm>
            <a:off x="107315" y="716280"/>
            <a:ext cx="9048750" cy="337185"/>
          </a:xfrm>
          <a:prstGeom prst="rect">
            <a:avLst/>
          </a:prstGeom>
          <a:solidFill>
            <a:srgbClr val="F9FBEE"/>
          </a:solidFill>
        </p:spPr>
        <p:txBody>
          <a:bodyPr wrap="square" rtlCol="0" anchor="t">
            <a:spAutoFit/>
          </a:bodyPr>
          <a:p>
            <a:pPr marL="285750" indent="-285750">
              <a:buFont typeface="Arial" panose="020B0604020202020204" pitchFamily="34" charset="0"/>
              <a:buChar char="•"/>
            </a:pPr>
            <a:r>
              <a:rPr lang="zh-CN" altLang="en-US" sz="1600">
                <a:solidFill>
                  <a:schemeClr val="accent6">
                    <a:lumMod val="75000"/>
                  </a:schemeClr>
                </a:solidFill>
                <a:latin typeface="微软雅黑" panose="020B0503020204020204" charset="-122"/>
                <a:ea typeface="微软雅黑" panose="020B0503020204020204" charset="-122"/>
              </a:rPr>
              <a:t>事实上，我常常把一辆交通工具</a:t>
            </a:r>
            <a:r>
              <a:rPr lang="zh-CN" altLang="en-US" sz="1600">
                <a:solidFill>
                  <a:schemeClr val="accent6">
                    <a:lumMod val="75000"/>
                  </a:schemeClr>
                </a:solidFill>
                <a:latin typeface="微软雅黑" panose="020B0503020204020204" charset="-122"/>
                <a:ea typeface="微软雅黑" panose="020B0503020204020204" charset="-122"/>
                <a:sym typeface="+mn-ea"/>
              </a:rPr>
              <a:t>想象</a:t>
            </a:r>
            <a:r>
              <a:rPr lang="en-US" altLang="zh-CN" sz="1600">
                <a:solidFill>
                  <a:schemeClr val="accent6">
                    <a:lumMod val="75000"/>
                  </a:schemeClr>
                </a:solidFill>
                <a:latin typeface="微软雅黑" panose="020B0503020204020204" charset="-122"/>
                <a:ea typeface="微软雅黑" panose="020B0503020204020204" charset="-122"/>
                <a:sym typeface="+mn-ea"/>
              </a:rPr>
              <a:t>(envision)</a:t>
            </a:r>
            <a:r>
              <a:rPr lang="zh-CN" altLang="en-US" sz="1600">
                <a:solidFill>
                  <a:schemeClr val="accent6">
                    <a:lumMod val="75000"/>
                  </a:schemeClr>
                </a:solidFill>
                <a:latin typeface="微软雅黑" panose="020B0503020204020204" charset="-122"/>
                <a:ea typeface="微软雅黑" panose="020B0503020204020204" charset="-122"/>
                <a:sym typeface="+mn-ea"/>
              </a:rPr>
              <a:t>成</a:t>
            </a:r>
            <a:r>
              <a:rPr lang="zh-CN" altLang="en-US" sz="1600">
                <a:solidFill>
                  <a:schemeClr val="accent6">
                    <a:lumMod val="75000"/>
                  </a:schemeClr>
                </a:solidFill>
                <a:latin typeface="微软雅黑" panose="020B0503020204020204" charset="-122"/>
                <a:ea typeface="微软雅黑" panose="020B0503020204020204" charset="-122"/>
              </a:rPr>
              <a:t>可以从一个生活事件到另一个生活事件的工具。</a:t>
            </a:r>
            <a:endParaRPr lang="zh-CN" altLang="en-US" sz="1600">
              <a:solidFill>
                <a:schemeClr val="accent6">
                  <a:lumMod val="75000"/>
                </a:schemeClr>
              </a:solidFill>
              <a:latin typeface="微软雅黑" panose="020B0503020204020204" charset="-122"/>
              <a:ea typeface="微软雅黑" panose="020B0503020204020204" charset="-122"/>
            </a:endParaRPr>
          </a:p>
        </p:txBody>
      </p:sp>
      <p:sp>
        <p:nvSpPr>
          <p:cNvPr id="8" name="文本框 7"/>
          <p:cNvSpPr txBox="1"/>
          <p:nvPr/>
        </p:nvSpPr>
        <p:spPr>
          <a:xfrm>
            <a:off x="2700020" y="1012190"/>
            <a:ext cx="2859405" cy="429895"/>
          </a:xfrm>
          <a:prstGeom prst="rect">
            <a:avLst/>
          </a:prstGeom>
          <a:noFill/>
        </p:spPr>
        <p:txBody>
          <a:bodyPr wrap="none" rtlCol="0">
            <a:spAutoFit/>
          </a:bodyPr>
          <a:p>
            <a:pPr algn="l"/>
            <a:r>
              <a:rPr sz="2200" b="1">
                <a:solidFill>
                  <a:srgbClr val="C00000"/>
                </a:solidFill>
                <a:latin typeface="Times New Roman" panose="02020603050405020304" charset="0"/>
                <a:sym typeface="+mn-ea"/>
              </a:rPr>
              <a:t>envisioned a vehicle as</a:t>
            </a:r>
            <a:endParaRPr lang="zh-CN" altLang="en-US" sz="2200" b="1">
              <a:solidFill>
                <a:srgbClr val="C00000"/>
              </a:solidFill>
              <a:latin typeface="Times New Roman" panose="02020603050405020304" charset="0"/>
              <a:sym typeface="+mn-ea"/>
            </a:endParaRPr>
          </a:p>
        </p:txBody>
      </p:sp>
      <p:sp>
        <p:nvSpPr>
          <p:cNvPr id="9" name="文本框 8"/>
          <p:cNvSpPr txBox="1"/>
          <p:nvPr/>
        </p:nvSpPr>
        <p:spPr>
          <a:xfrm>
            <a:off x="6873875" y="1020445"/>
            <a:ext cx="2270125" cy="429895"/>
          </a:xfrm>
          <a:prstGeom prst="rect">
            <a:avLst/>
          </a:prstGeom>
          <a:noFill/>
        </p:spPr>
        <p:txBody>
          <a:bodyPr wrap="none" rtlCol="0">
            <a:spAutoFit/>
          </a:bodyPr>
          <a:p>
            <a:pPr algn="l"/>
            <a:r>
              <a:rPr sz="2200" b="1">
                <a:solidFill>
                  <a:srgbClr val="C00000"/>
                </a:solidFill>
                <a:latin typeface="Times New Roman" panose="02020603050405020304" charset="0"/>
                <a:sym typeface="+mn-ea"/>
              </a:rPr>
              <a:t>life event to event</a:t>
            </a:r>
            <a:endParaRPr sz="2200" b="1">
              <a:solidFill>
                <a:srgbClr val="C00000"/>
              </a:solidFill>
              <a:latin typeface="Times New Roman" panose="02020603050405020304" charset="0"/>
              <a:sym typeface="+mn-ea"/>
            </a:endParaRPr>
          </a:p>
        </p:txBody>
      </p:sp>
      <p:sp>
        <p:nvSpPr>
          <p:cNvPr id="10" name="文本框 9"/>
          <p:cNvSpPr txBox="1"/>
          <p:nvPr/>
        </p:nvSpPr>
        <p:spPr>
          <a:xfrm>
            <a:off x="107315" y="1492250"/>
            <a:ext cx="1494790" cy="352425"/>
          </a:xfrm>
          <a:prstGeom prst="rect">
            <a:avLst/>
          </a:prstGeom>
          <a:solidFill>
            <a:srgbClr val="FFFF00"/>
          </a:solidFill>
        </p:spPr>
        <p:txBody>
          <a:bodyPr wrap="square" rtlCol="0" anchor="t">
            <a:spAutoFit/>
          </a:bodyPr>
          <a:p>
            <a:pPr marL="285750" indent="-285750">
              <a:buFont typeface="Arial" panose="020B0604020202020204" pitchFamily="34" charset="0"/>
              <a:buChar char="•"/>
            </a:pPr>
            <a:r>
              <a:rPr lang="zh-CN" altLang="en-US" sz="1700">
                <a:solidFill>
                  <a:schemeClr val="accent6">
                    <a:lumMod val="75000"/>
                  </a:schemeClr>
                </a:solidFill>
                <a:latin typeface="微软雅黑" panose="020B0503020204020204" charset="-122"/>
                <a:ea typeface="微软雅黑" panose="020B0503020204020204" charset="-122"/>
              </a:rPr>
              <a:t>学生佳作：</a:t>
            </a:r>
            <a:endParaRPr lang="zh-CN" altLang="en-US" sz="1700">
              <a:solidFill>
                <a:schemeClr val="accent6">
                  <a:lumMod val="75000"/>
                </a:schemeClr>
              </a:solidFill>
              <a:latin typeface="微软雅黑" panose="020B0503020204020204" charset="-122"/>
              <a:ea typeface="微软雅黑" panose="020B0503020204020204" charset="-122"/>
            </a:endParaRPr>
          </a:p>
        </p:txBody>
      </p:sp>
      <p:sp>
        <p:nvSpPr>
          <p:cNvPr id="11" name="文本框 10"/>
          <p:cNvSpPr txBox="1"/>
          <p:nvPr/>
        </p:nvSpPr>
        <p:spPr>
          <a:xfrm>
            <a:off x="259715" y="1844675"/>
            <a:ext cx="8722360" cy="2345690"/>
          </a:xfrm>
          <a:prstGeom prst="rect">
            <a:avLst/>
          </a:prstGeom>
          <a:noFill/>
        </p:spPr>
        <p:txBody>
          <a:bodyPr wrap="square" rtlCol="0">
            <a:noAutofit/>
          </a:bodyPr>
          <a:p>
            <a:pPr>
              <a:lnSpc>
                <a:spcPct val="90000"/>
              </a:lnSpc>
              <a:buFont typeface="Arial" panose="020B0604020202020204" pitchFamily="34" charset="0"/>
            </a:pPr>
            <a:r>
              <a:rPr lang="en-US" sz="2200">
                <a:latin typeface="Times New Roman" panose="02020603050405020304" charset="0"/>
                <a:sym typeface="+mn-ea"/>
              </a:rPr>
              <a:t>1) As to me, the truck ____________</a:t>
            </a:r>
            <a:r>
              <a:rPr lang="zh-CN" altLang="en-US" sz="1700">
                <a:solidFill>
                  <a:schemeClr val="accent6">
                    <a:lumMod val="75000"/>
                  </a:schemeClr>
                </a:solidFill>
                <a:latin typeface="微软雅黑" panose="020B0503020204020204" charset="-122"/>
                <a:ea typeface="微软雅黑" panose="020B0503020204020204" charset="-122"/>
                <a:sym typeface="+mn-ea"/>
              </a:rPr>
              <a:t>(更像是)</a:t>
            </a:r>
            <a:r>
              <a:rPr lang="en-US" sz="2200">
                <a:latin typeface="Times New Roman" panose="02020603050405020304" charset="0"/>
                <a:sym typeface="+mn-ea"/>
              </a:rPr>
              <a:t> a little home, _____________ _____________________</a:t>
            </a:r>
            <a:r>
              <a:rPr lang="zh-CN" altLang="en-US" sz="1700">
                <a:solidFill>
                  <a:schemeClr val="accent6">
                    <a:lumMod val="75000"/>
                  </a:schemeClr>
                </a:solidFill>
                <a:latin typeface="微软雅黑" panose="020B0503020204020204" charset="-122"/>
                <a:ea typeface="微软雅黑" panose="020B0503020204020204" charset="-122"/>
                <a:sym typeface="+mn-ea"/>
              </a:rPr>
              <a:t>(为我遮风挡雨)</a:t>
            </a:r>
            <a:r>
              <a:rPr lang="en-US" sz="2200">
                <a:latin typeface="Times New Roman" panose="02020603050405020304" charset="0"/>
                <a:sym typeface="+mn-ea"/>
              </a:rPr>
              <a:t>, __________________________ of my heart</a:t>
            </a:r>
            <a:r>
              <a:rPr lang="zh-CN" altLang="en-US" sz="1700">
                <a:solidFill>
                  <a:schemeClr val="accent6">
                    <a:lumMod val="75000"/>
                  </a:schemeClr>
                </a:solidFill>
                <a:latin typeface="微软雅黑" panose="020B0503020204020204" charset="-122"/>
                <a:ea typeface="微软雅黑" panose="020B0503020204020204" charset="-122"/>
                <a:sym typeface="+mn-ea"/>
              </a:rPr>
              <a:t>(从我心底温暖我)</a:t>
            </a:r>
            <a:r>
              <a:rPr lang="en-US" sz="2200">
                <a:latin typeface="Times New Roman" panose="02020603050405020304" charset="0"/>
                <a:sym typeface="+mn-ea"/>
              </a:rPr>
              <a:t>. It was also like an old friend, _____________</a:t>
            </a:r>
            <a:r>
              <a:rPr lang="zh-CN" altLang="en-US" sz="1700">
                <a:solidFill>
                  <a:schemeClr val="accent6">
                    <a:lumMod val="75000"/>
                  </a:schemeClr>
                </a:solidFill>
                <a:latin typeface="微软雅黑" panose="020B0503020204020204" charset="-122"/>
                <a:ea typeface="微软雅黑" panose="020B0503020204020204" charset="-122"/>
                <a:sym typeface="+mn-ea"/>
              </a:rPr>
              <a:t>(陪伴)</a:t>
            </a:r>
            <a:r>
              <a:rPr lang="en-US" sz="2200">
                <a:latin typeface="Times New Roman" panose="02020603050405020304" charset="0"/>
                <a:sym typeface="+mn-ea"/>
              </a:rPr>
              <a:t> me.</a:t>
            </a:r>
            <a:endParaRPr lang="en-US" sz="2200">
              <a:latin typeface="Times New Roman" panose="02020603050405020304" charset="0"/>
              <a:sym typeface="+mn-ea"/>
            </a:endParaRPr>
          </a:p>
          <a:p>
            <a:pPr>
              <a:lnSpc>
                <a:spcPct val="90000"/>
              </a:lnSpc>
              <a:buFont typeface="Arial" panose="020B0604020202020204" pitchFamily="34" charset="0"/>
            </a:pPr>
            <a:r>
              <a:rPr lang="en-US" sz="2200">
                <a:latin typeface="Times New Roman" panose="02020603050405020304" charset="0"/>
                <a:sym typeface="+mn-ea"/>
              </a:rPr>
              <a:t>2) I ________________</a:t>
            </a:r>
            <a:r>
              <a:rPr lang="zh-CN" altLang="en-US" sz="1700">
                <a:solidFill>
                  <a:schemeClr val="accent6">
                    <a:lumMod val="75000"/>
                  </a:schemeClr>
                </a:solidFill>
                <a:latin typeface="微软雅黑" panose="020B0503020204020204" charset="-122"/>
                <a:ea typeface="微软雅黑" panose="020B0503020204020204" charset="-122"/>
                <a:sym typeface="+mn-ea"/>
              </a:rPr>
              <a:t>(也把它看做)</a:t>
            </a:r>
            <a:r>
              <a:rPr lang="en-US" sz="2200">
                <a:latin typeface="Times New Roman" panose="02020603050405020304" charset="0"/>
                <a:sym typeface="+mn-ea"/>
              </a:rPr>
              <a:t> my best friend ____________________    _________</a:t>
            </a:r>
            <a:r>
              <a:rPr lang="zh-CN" altLang="en-US" sz="1700">
                <a:solidFill>
                  <a:schemeClr val="accent6">
                    <a:lumMod val="75000"/>
                  </a:schemeClr>
                </a:solidFill>
                <a:latin typeface="微软雅黑" panose="020B0503020204020204" charset="-122"/>
                <a:ea typeface="微软雅黑" panose="020B0503020204020204" charset="-122"/>
                <a:sym typeface="+mn-ea"/>
              </a:rPr>
              <a:t>(总是支持我)</a:t>
            </a:r>
            <a:r>
              <a:rPr lang="en-US" sz="2200">
                <a:latin typeface="Times New Roman" panose="02020603050405020304" charset="0"/>
                <a:sym typeface="+mn-ea"/>
              </a:rPr>
              <a:t> and a container _____________________________ </a:t>
            </a:r>
            <a:r>
              <a:rPr lang="zh-CN" altLang="en-US" sz="1700">
                <a:solidFill>
                  <a:schemeClr val="accent6">
                    <a:lumMod val="75000"/>
                  </a:schemeClr>
                </a:solidFill>
                <a:latin typeface="微软雅黑" panose="020B0503020204020204" charset="-122"/>
                <a:ea typeface="微软雅黑" panose="020B0503020204020204" charset="-122"/>
                <a:sym typeface="+mn-ea"/>
              </a:rPr>
              <a:t>(充满珍贵的回忆) </a:t>
            </a:r>
            <a:r>
              <a:rPr lang="en-US" sz="2200">
                <a:latin typeface="Times New Roman" panose="02020603050405020304" charset="0"/>
                <a:sym typeface="+mn-ea"/>
              </a:rPr>
              <a:t>in my life. </a:t>
            </a:r>
            <a:endParaRPr lang="en-US" sz="2200">
              <a:latin typeface="Times New Roman" panose="02020603050405020304" charset="0"/>
              <a:sym typeface="+mn-ea"/>
            </a:endParaRPr>
          </a:p>
          <a:p>
            <a:pPr>
              <a:lnSpc>
                <a:spcPct val="90000"/>
              </a:lnSpc>
              <a:buFont typeface="Wingdings" panose="05000000000000000000" charset="0"/>
            </a:pPr>
            <a:r>
              <a:rPr lang="en-US" sz="2200">
                <a:latin typeface="Times New Roman" panose="02020603050405020304" charset="0"/>
                <a:sym typeface="+mn-ea"/>
              </a:rPr>
              <a:t> </a:t>
            </a:r>
            <a:endParaRPr lang="en-US" sz="2200">
              <a:latin typeface="Times New Roman" panose="02020603050405020304" charset="0"/>
              <a:sym typeface="+mn-ea"/>
            </a:endParaRPr>
          </a:p>
        </p:txBody>
      </p:sp>
      <p:sp>
        <p:nvSpPr>
          <p:cNvPr id="13" name="文本框 12"/>
          <p:cNvSpPr txBox="1"/>
          <p:nvPr/>
        </p:nvSpPr>
        <p:spPr>
          <a:xfrm>
            <a:off x="2771775" y="1823085"/>
            <a:ext cx="182245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was more like</a:t>
            </a:r>
            <a:endParaRPr lang="en-US" sz="2200" b="1">
              <a:solidFill>
                <a:srgbClr val="C00000"/>
              </a:solidFill>
              <a:latin typeface="Times New Roman" panose="02020603050405020304" charset="0"/>
              <a:sym typeface="+mn-ea"/>
            </a:endParaRPr>
          </a:p>
        </p:txBody>
      </p:sp>
      <p:sp>
        <p:nvSpPr>
          <p:cNvPr id="14" name="文本框 13"/>
          <p:cNvSpPr txBox="1"/>
          <p:nvPr/>
        </p:nvSpPr>
        <p:spPr>
          <a:xfrm>
            <a:off x="6948170" y="1783080"/>
            <a:ext cx="185864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sheltering me </a:t>
            </a:r>
            <a:endParaRPr lang="en-US" sz="2200" b="1">
              <a:solidFill>
                <a:srgbClr val="C00000"/>
              </a:solidFill>
              <a:latin typeface="Times New Roman" panose="02020603050405020304" charset="0"/>
              <a:sym typeface="+mn-ea"/>
            </a:endParaRPr>
          </a:p>
        </p:txBody>
      </p:sp>
      <p:sp>
        <p:nvSpPr>
          <p:cNvPr id="16" name="文本框 15"/>
          <p:cNvSpPr txBox="1"/>
          <p:nvPr/>
        </p:nvSpPr>
        <p:spPr>
          <a:xfrm>
            <a:off x="323850" y="2139950"/>
            <a:ext cx="295783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from the rain and wind</a:t>
            </a:r>
            <a:endParaRPr lang="en-US" altLang="en-US" sz="2200" b="1">
              <a:solidFill>
                <a:srgbClr val="C00000"/>
              </a:solidFill>
              <a:latin typeface="Times New Roman" panose="02020603050405020304" charset="0"/>
              <a:sym typeface="+mn-ea"/>
            </a:endParaRPr>
          </a:p>
        </p:txBody>
      </p:sp>
      <p:sp>
        <p:nvSpPr>
          <p:cNvPr id="17" name="文本框 16"/>
          <p:cNvSpPr txBox="1"/>
          <p:nvPr/>
        </p:nvSpPr>
        <p:spPr>
          <a:xfrm>
            <a:off x="4787900" y="2139950"/>
            <a:ext cx="370268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warming me from the bottom</a:t>
            </a:r>
            <a:endParaRPr lang="en-US" sz="2200" b="1">
              <a:solidFill>
                <a:srgbClr val="C00000"/>
              </a:solidFill>
              <a:latin typeface="Times New Roman" panose="02020603050405020304" charset="0"/>
              <a:sym typeface="+mn-ea"/>
            </a:endParaRPr>
          </a:p>
        </p:txBody>
      </p:sp>
      <p:sp>
        <p:nvSpPr>
          <p:cNvPr id="19" name="文本框 18"/>
          <p:cNvSpPr txBox="1"/>
          <p:nvPr/>
        </p:nvSpPr>
        <p:spPr>
          <a:xfrm>
            <a:off x="6372225" y="2428240"/>
            <a:ext cx="190627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accompanying</a:t>
            </a:r>
            <a:endParaRPr lang="en-US" altLang="en-US" sz="2200">
              <a:latin typeface="Times New Roman" panose="02020603050405020304" charset="0"/>
              <a:sym typeface="+mn-ea"/>
            </a:endParaRPr>
          </a:p>
        </p:txBody>
      </p:sp>
      <p:sp>
        <p:nvSpPr>
          <p:cNvPr id="20" name="文本框 19"/>
          <p:cNvSpPr txBox="1"/>
          <p:nvPr/>
        </p:nvSpPr>
        <p:spPr>
          <a:xfrm>
            <a:off x="755650" y="3023870"/>
            <a:ext cx="235775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also regarded it as</a:t>
            </a:r>
            <a:endParaRPr lang="en-US" sz="2200" b="1">
              <a:solidFill>
                <a:srgbClr val="C00000"/>
              </a:solidFill>
              <a:latin typeface="Times New Roman" panose="02020603050405020304" charset="0"/>
              <a:sym typeface="+mn-ea"/>
            </a:endParaRPr>
          </a:p>
        </p:txBody>
      </p:sp>
      <p:sp>
        <p:nvSpPr>
          <p:cNvPr id="21" name="文本框 20"/>
          <p:cNvSpPr txBox="1"/>
          <p:nvPr/>
        </p:nvSpPr>
        <p:spPr>
          <a:xfrm>
            <a:off x="6019800" y="3020060"/>
            <a:ext cx="273685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who was always right</a:t>
            </a:r>
            <a:endParaRPr lang="en-US" sz="2200" b="1">
              <a:solidFill>
                <a:srgbClr val="C00000"/>
              </a:solidFill>
              <a:latin typeface="Times New Roman" panose="02020603050405020304" charset="0"/>
              <a:sym typeface="+mn-ea"/>
            </a:endParaRPr>
          </a:p>
        </p:txBody>
      </p:sp>
      <p:sp>
        <p:nvSpPr>
          <p:cNvPr id="22" name="文本框 21"/>
          <p:cNvSpPr txBox="1"/>
          <p:nvPr/>
        </p:nvSpPr>
        <p:spPr>
          <a:xfrm>
            <a:off x="252095" y="3292475"/>
            <a:ext cx="1433195"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behind me</a:t>
            </a:r>
            <a:endParaRPr lang="en-US" sz="2200" b="1">
              <a:solidFill>
                <a:srgbClr val="C00000"/>
              </a:solidFill>
              <a:latin typeface="Times New Roman" panose="02020603050405020304" charset="0"/>
              <a:sym typeface="+mn-ea"/>
            </a:endParaRPr>
          </a:p>
        </p:txBody>
      </p:sp>
      <p:sp>
        <p:nvSpPr>
          <p:cNvPr id="23" name="文本框 22"/>
          <p:cNvSpPr txBox="1"/>
          <p:nvPr/>
        </p:nvSpPr>
        <p:spPr>
          <a:xfrm>
            <a:off x="4594225" y="3308350"/>
            <a:ext cx="4189730" cy="429895"/>
          </a:xfrm>
          <a:prstGeom prst="rect">
            <a:avLst/>
          </a:prstGeom>
          <a:noFill/>
        </p:spPr>
        <p:txBody>
          <a:bodyPr wrap="none" rtlCol="0">
            <a:spAutoFit/>
          </a:bodyPr>
          <a:p>
            <a:pPr algn="l"/>
            <a:r>
              <a:rPr lang="en-US" sz="2200" b="1">
                <a:solidFill>
                  <a:srgbClr val="C00000"/>
                </a:solidFill>
                <a:latin typeface="Times New Roman" panose="02020603050405020304" charset="0"/>
                <a:sym typeface="+mn-ea"/>
              </a:rPr>
              <a:t>brimmed with precious memories</a:t>
            </a:r>
            <a:endParaRPr lang="en-US" sz="2200" b="1">
              <a:solidFill>
                <a:srgbClr val="C00000"/>
              </a:solidFill>
              <a:latin typeface="Times New Roman" panose="020206030504050203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8" grpId="1"/>
      <p:bldP spid="2" grpId="0" animBg="1"/>
      <p:bldP spid="2" grpId="1" animBg="1"/>
      <p:bldP spid="4" grpId="0"/>
      <p:bldP spid="4" grpId="1"/>
      <p:bldP spid="8" grpId="0"/>
      <p:bldP spid="8" grpId="1"/>
      <p:bldP spid="9" grpId="0"/>
      <p:bldP spid="9" grpId="1"/>
      <p:bldP spid="11" grpId="0"/>
      <p:bldP spid="11" grpId="1"/>
      <p:bldP spid="13" grpId="0"/>
      <p:bldP spid="14" grpId="0"/>
      <p:bldP spid="16" grpId="0"/>
      <p:bldP spid="17" grpId="0"/>
      <p:bldP spid="19" grpId="0"/>
      <p:bldP spid="20" grpId="0"/>
      <p:bldP spid="21" grpId="0"/>
      <p:bldP spid="22" grpId="0"/>
      <p:bldP spid="23" grpId="0"/>
      <p:bldP spid="13" grpId="1"/>
      <p:bldP spid="14" grpId="1"/>
      <p:bldP spid="16" grpId="1"/>
      <p:bldP spid="17" grpId="1"/>
      <p:bldP spid="19" grpId="1"/>
      <p:bldP spid="20" grpId="1"/>
      <p:bldP spid="21" grpId="1"/>
      <p:bldP spid="22" grpId="1"/>
      <p:bldP spid="23" grpId="1"/>
    </p:bldLst>
  </p:timing>
</p:sld>
</file>

<file path=ppt/tags/tag1.xml><?xml version="1.0" encoding="utf-8"?>
<p:tagLst xmlns:p="http://schemas.openxmlformats.org/presentationml/2006/main">
  <p:tag name="KSO_WM_UNIT_PLACING_PICTURE_USER_VIEWPORT" val="{&quot;height&quot;:2167,&quot;width&quot;:440}"/>
</p:tagLst>
</file>

<file path=ppt/tags/tag2.xml><?xml version="1.0" encoding="utf-8"?>
<p:tagLst xmlns:p="http://schemas.openxmlformats.org/presentationml/2006/main">
  <p:tag name="KSO_WM_UNIT_PLACING_PICTURE_USER_VIEWPORT" val="{&quot;height&quot;:2167,&quot;width&quot;:440}"/>
</p:tagLst>
</file>

<file path=ppt/tags/tag3.xml><?xml version="1.0" encoding="utf-8"?>
<p:tagLst xmlns:p="http://schemas.openxmlformats.org/presentationml/2006/main">
  <p:tag name="KSO_WM_UNIT_PLACING_PICTURE_USER_VIEWPORT" val="{&quot;height&quot;:2167,&quot;width&quot;:440}"/>
</p:tagLst>
</file>

<file path=ppt/tags/tag4.xml><?xml version="1.0" encoding="utf-8"?>
<p:tagLst xmlns:p="http://schemas.openxmlformats.org/presentationml/2006/main">
  <p:tag name="KSO_WM_UNIT_PLACING_PICTURE_USER_VIEWPORT" val="{&quot;height&quot;:2167,&quot;width&quot;:440}"/>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13503</Words>
  <Application>WPS 演示</Application>
  <PresentationFormat/>
  <Paragraphs>334</Paragraphs>
  <Slides>16</Slides>
  <Notes>0</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16</vt:i4>
      </vt:variant>
    </vt:vector>
  </HeadingPairs>
  <TitlesOfParts>
    <vt:vector size="29" baseType="lpstr">
      <vt:lpstr>Arial</vt:lpstr>
      <vt:lpstr>宋体</vt:lpstr>
      <vt:lpstr>Wingdings</vt:lpstr>
      <vt:lpstr>Times New Roman</vt:lpstr>
      <vt:lpstr>微软雅黑</vt:lpstr>
      <vt:lpstr>华文新魏</vt:lpstr>
      <vt:lpstr>Wingdings</vt:lpstr>
      <vt:lpstr>Calibri</vt:lpstr>
      <vt:lpstr>Arial Unicode MS</vt:lpstr>
      <vt:lpstr>HelveticaNeue</vt:lpstr>
      <vt:lpstr>Corbel</vt:lpstr>
      <vt:lpstr>默认设计模板</vt:lpstr>
      <vt:lpstr>1_默认设计模板</vt:lpstr>
      <vt:lpstr>PowerPoint 演示文稿</vt:lpstr>
      <vt:lpstr>  读后续写   ——我的旧卡车</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202212 嘉兴市一模读后续写 52134  首考冲刺 尴尬的大书包——友情</dc:title>
  <dc:creator>chen</dc:creator>
  <cp:lastModifiedBy>24147</cp:lastModifiedBy>
  <cp:revision>49</cp:revision>
  <dcterms:created xsi:type="dcterms:W3CDTF">2022-12-10T04:03:00Z</dcterms:created>
  <dcterms:modified xsi:type="dcterms:W3CDTF">2023-03-14T09:29:01Z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2052-11.8.2.8411</vt:lpwstr>
  </property>
  <property fmtid="{D5CDD505-2E9C-101B-9397-08002B2CF9AE}" pid="3" name="ICV">
    <vt:lpwstr>3155919AEECA4D4FA7C66B3BA181A06A</vt:lpwstr>
  </property>
</Properties>
</file>