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463" r:id="rId3"/>
    <p:sldId id="270" r:id="rId4"/>
    <p:sldId id="420" r:id="rId5"/>
    <p:sldId id="421" r:id="rId6"/>
    <p:sldId id="422" r:id="rId8"/>
    <p:sldId id="423" r:id="rId9"/>
    <p:sldId id="444" r:id="rId10"/>
    <p:sldId id="442" r:id="rId11"/>
    <p:sldId id="408" r:id="rId12"/>
    <p:sldId id="409" r:id="rId13"/>
    <p:sldId id="394" r:id="rId14"/>
    <p:sldId id="400" r:id="rId15"/>
    <p:sldId id="416" r:id="rId16"/>
    <p:sldId id="417" r:id="rId17"/>
    <p:sldId id="418" r:id="rId18"/>
    <p:sldId id="419" r:id="rId19"/>
    <p:sldId id="437" r:id="rId20"/>
    <p:sldId id="438" r:id="rId21"/>
    <p:sldId id="439" r:id="rId22"/>
    <p:sldId id="440" r:id="rId23"/>
    <p:sldId id="441" r:id="rId24"/>
    <p:sldId id="332" r:id="rId25"/>
    <p:sldId id="277" r:id="rId26"/>
    <p:sldId id="406" r:id="rId27"/>
    <p:sldId id="399" r:id="rId28"/>
  </p:sldIdLst>
  <p:sldSz cx="12192000" cy="6858000"/>
  <p:notesSz cx="6858000" cy="9144000"/>
  <p:embeddedFontLst>
    <p:embeddedFont>
      <p:font typeface="Trebuchet MS" panose="020B0603020202020204"/>
      <p:regular r:id="rId33"/>
      <p:bold r:id="rId34"/>
      <p:italic r:id="rId35"/>
      <p:boldItalic r:id="rId36"/>
    </p:embeddedFont>
    <p:embeddedFont>
      <p:font typeface="微软雅黑" panose="020B0503020204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
      <p:font typeface="Comic Sans MS" panose="030F0702030302020204" charset="0"/>
      <p:regular r:id="rId43"/>
      <p:bold r:id="rId44"/>
      <p:italic r:id="rId45"/>
      <p:boldItalic r:id="rId46"/>
    </p:embeddedFont>
    <p:embeddedFont>
      <p:font typeface="华文新魏" panose="02010800040101010101" pitchFamily="2" charset="-122"/>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font" Target="fonts/font15.fntdata"/><Relationship Id="rId46" Type="http://schemas.openxmlformats.org/officeDocument/2006/relationships/font" Target="fonts/font14.fntdata"/><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tags" Target="../tags/tag17.xml"/><Relationship Id="rId2" Type="http://schemas.microsoft.com/office/2007/relationships/media" Target="../media/media1.mp4"/><Relationship Id="rId1" Type="http://schemas.openxmlformats.org/officeDocument/2006/relationships/video" Target="../media/media1.mp4"/></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media/media2.mp3"/></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2199640" y="655320"/>
            <a:ext cx="9194165" cy="2306320"/>
          </a:xfrm>
          <a:prstGeom prst="rect">
            <a:avLst/>
          </a:prstGeom>
          <a:solidFill>
            <a:schemeClr val="accent6">
              <a:lumMod val="20000"/>
              <a:lumOff val="80000"/>
            </a:schemeClr>
          </a:solidFill>
          <a:ln w="34925" cmpd="sng">
            <a:noFill/>
            <a:prstDash val="sysDash"/>
          </a:ln>
        </p:spPr>
        <p:txBody>
          <a:bodyPr wrap="square">
            <a:spAutoFit/>
          </a:bodyPr>
          <a:p>
            <a:pPr algn="just" fontAlgn="auto">
              <a:lnSpc>
                <a:spcPct val="120000"/>
              </a:lnSpc>
            </a:pPr>
            <a:r>
              <a:rPr lang="en-US" sz="2400" b="0" i="0" smtClean="0">
                <a:latin typeface="Times New Roman" panose="02020603050405020304" charset="0"/>
                <a:ea typeface="华文中宋" panose="02010600040101010101" charset="-122"/>
                <a:cs typeface="Times New Roman" panose="02020603050405020304" charset="0"/>
              </a:rPr>
              <a:t>1. Which of the following statements about gray water is correct? </a:t>
            </a:r>
            <a:endParaRPr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A.</a:t>
            </a:r>
            <a:r>
              <a:rPr lang="en-US" sz="2400" b="0" i="0" smtClean="0">
                <a:latin typeface="Times New Roman" panose="02020603050405020304" charset="0"/>
                <a:ea typeface="华文中宋" panose="02010600040101010101" charset="-122"/>
                <a:cs typeface="Times New Roman" panose="02020603050405020304" charset="0"/>
              </a:rPr>
              <a:t> </a:t>
            </a:r>
            <a:r>
              <a:rPr lang="en-US" sz="2400">
                <a:latin typeface="Times New Roman" panose="02020603050405020304" charset="0"/>
                <a:cs typeface="Times New Roman" panose="02020603050405020304" charset="0"/>
                <a:sym typeface="+mn-ea"/>
              </a:rPr>
              <a:t>Water flushed by the toilet is gray water.</a:t>
            </a:r>
            <a:r>
              <a:rPr lang="en-US" sz="2400" b="0" i="0" smtClean="0">
                <a:latin typeface="Times New Roman" panose="02020603050405020304" charset="0"/>
                <a:ea typeface="华文中宋" panose="02010600040101010101" charset="-122"/>
                <a:cs typeface="Times New Roman" panose="02020603050405020304" charset="0"/>
              </a:rPr>
              <a:t>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lang="en-US" sz="2400" smtClean="0">
                <a:latin typeface="Times New Roman" panose="02020603050405020304" charset="0"/>
                <a:ea typeface="华文中宋" panose="02010600040101010101" charset="-122"/>
                <a:cs typeface="Times New Roman" panose="02020603050405020304" charset="0"/>
                <a:sym typeface="+mn-ea"/>
              </a:rPr>
              <a:t>B</a:t>
            </a:r>
            <a:r>
              <a:rPr sz="2400" smtClean="0">
                <a:latin typeface="Times New Roman" panose="02020603050405020304" charset="0"/>
                <a:ea typeface="华文中宋" panose="02010600040101010101" charset="-122"/>
                <a:cs typeface="Times New Roman" panose="02020603050405020304" charset="0"/>
                <a:sym typeface="+mn-ea"/>
              </a:rPr>
              <a:t>.</a:t>
            </a:r>
            <a:r>
              <a:rPr lang="en-US" sz="2400" smtClean="0">
                <a:latin typeface="Times New Roman" panose="02020603050405020304" charset="0"/>
                <a:ea typeface="华文中宋" panose="02010600040101010101" charset="-122"/>
                <a:cs typeface="Times New Roman" panose="02020603050405020304" charset="0"/>
                <a:sym typeface="+mn-ea"/>
              </a:rPr>
              <a:t> Gray water should not be used immediately. </a:t>
            </a:r>
            <a:endParaRPr lang="en-US" sz="2400" smtClean="0">
              <a:latin typeface="Times New Roman" panose="02020603050405020304" charset="0"/>
              <a:ea typeface="华文中宋" panose="02010600040101010101" charset="-122"/>
              <a:cs typeface="Times New Roman" panose="02020603050405020304" charset="0"/>
              <a:sym typeface="+mn-ea"/>
            </a:endParaRPr>
          </a:p>
          <a:p>
            <a:pPr algn="just" fontAlgn="auto">
              <a:lnSpc>
                <a:spcPct val="120000"/>
              </a:lnSpc>
            </a:pPr>
            <a:r>
              <a:rPr sz="2400" b="0" i="0" smtClean="0">
                <a:latin typeface="Times New Roman" panose="02020603050405020304" charset="0"/>
                <a:ea typeface="华文中宋" panose="02010600040101010101" charset="-122"/>
                <a:cs typeface="Times New Roman" panose="02020603050405020304" charset="0"/>
              </a:rPr>
              <a:t>C.</a:t>
            </a:r>
            <a:r>
              <a:rPr lang="en-US" sz="2400" b="0" i="0" smtClean="0">
                <a:latin typeface="Times New Roman" panose="02020603050405020304" charset="0"/>
                <a:ea typeface="华文中宋" panose="02010600040101010101" charset="-122"/>
                <a:cs typeface="Times New Roman" panose="02020603050405020304" charset="0"/>
              </a:rPr>
              <a:t> People in all communities cannot recycle gray water</a:t>
            </a:r>
            <a:r>
              <a:rPr lang="en-US" sz="2400" smtClean="0">
                <a:latin typeface="Times New Roman" panose="02020603050405020304" charset="0"/>
                <a:ea typeface="华文中宋" panose="02010600040101010101" charset="-122"/>
                <a:cs typeface="Times New Roman" panose="02020603050405020304" charset="0"/>
                <a:sym typeface="+mn-ea"/>
              </a:rPr>
              <a:t>. </a:t>
            </a:r>
            <a:endParaRPr lang="en-US" sz="2400">
              <a:latin typeface="Times New Roman" panose="02020603050405020304" charset="0"/>
              <a:cs typeface="Times New Roman" panose="02020603050405020304" charset="0"/>
              <a:sym typeface="+mn-ea"/>
            </a:endParaRPr>
          </a:p>
          <a:p>
            <a:pPr algn="just" fontAlgn="auto">
              <a:lnSpc>
                <a:spcPct val="120000"/>
              </a:lnSpc>
            </a:pPr>
            <a:r>
              <a:rPr lang="en-US" sz="2400">
                <a:latin typeface="Times New Roman" panose="02020603050405020304" charset="0"/>
                <a:cs typeface="Times New Roman" panose="02020603050405020304" charset="0"/>
                <a:sym typeface="+mn-ea"/>
              </a:rPr>
              <a:t>D. G</a:t>
            </a:r>
            <a:r>
              <a:rPr lang="en-US" sz="2400" smtClean="0">
                <a:latin typeface="Times New Roman" panose="02020603050405020304" charset="0"/>
                <a:ea typeface="华文中宋" panose="02010600040101010101" charset="-122"/>
                <a:cs typeface="Times New Roman" panose="02020603050405020304" charset="0"/>
                <a:sym typeface="+mn-ea"/>
              </a:rPr>
              <a:t>ray water facilities must be installed by professionals.</a:t>
            </a:r>
            <a:endParaRPr lang="en-US" sz="2400" smtClean="0">
              <a:latin typeface="Times New Roman" panose="02020603050405020304" charset="0"/>
              <a:ea typeface="华文中宋" panose="02010600040101010101" charset="-122"/>
              <a:cs typeface="Times New Roman" panose="02020603050405020304" charset="0"/>
              <a:sym typeface="+mn-ea"/>
            </a:endParaRPr>
          </a:p>
        </p:txBody>
      </p:sp>
      <p:sp>
        <p:nvSpPr>
          <p:cNvPr id="11" name="矩形 10"/>
          <p:cNvSpPr/>
          <p:nvPr/>
        </p:nvSpPr>
        <p:spPr>
          <a:xfrm>
            <a:off x="2199640" y="3413760"/>
            <a:ext cx="9194165" cy="1420495"/>
          </a:xfrm>
          <a:prstGeom prst="rect">
            <a:avLst/>
          </a:prstGeom>
          <a:solidFill>
            <a:schemeClr val="bg2"/>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2.What is the text maily about?</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How gray water can be reused	B. How gray water can be reduced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C. Why gray water smells		D. Why gray water exists</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253365" y="3905885"/>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290195" y="144399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2199640" y="5241290"/>
            <a:ext cx="9194165" cy="1420495"/>
          </a:xfrm>
          <a:prstGeom prst="rect">
            <a:avLst/>
          </a:prstGeom>
          <a:solidFill>
            <a:schemeClr val="accent2">
              <a:lumMod val="20000"/>
              <a:lumOff val="80000"/>
            </a:schemeClr>
          </a:solidFill>
          <a:ln w="34925" cmpd="sng">
            <a:noFill/>
            <a:prstDash val="sysDash"/>
          </a:ln>
        </p:spPr>
        <p:txBody>
          <a:bodyPr wrap="square">
            <a:spAutoFit/>
          </a:bodyPr>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3. Where is the text probably taken from?</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smtClean="0">
                <a:latin typeface="Times New Roman" panose="02020603050405020304" charset="0"/>
                <a:ea typeface="华文中宋" panose="02010600040101010101" charset="-122"/>
                <a:cs typeface="Times New Roman" panose="02020603050405020304" charset="0"/>
              </a:rPr>
              <a:t>A. An advertisement      		B. A biology textbook        </a:t>
            </a:r>
            <a:endParaRPr lang="en-US" sz="2400" b="0" i="0" smtClean="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smtClean="0">
                <a:latin typeface="Times New Roman" panose="02020603050405020304" charset="0"/>
                <a:ea typeface="华文中宋" panose="02010600040101010101" charset="-122"/>
                <a:cs typeface="Times New Roman" panose="02020603050405020304" charset="0"/>
                <a:sym typeface="+mn-ea"/>
              </a:rPr>
              <a:t>C. A magazine				</a:t>
            </a:r>
            <a:r>
              <a:rPr lang="en-US" sz="2400" b="0" i="0" smtClean="0">
                <a:latin typeface="Times New Roman" panose="02020603050405020304" charset="0"/>
                <a:ea typeface="华文中宋" panose="02010600040101010101" charset="-122"/>
                <a:cs typeface="Times New Roman" panose="02020603050405020304" charset="0"/>
              </a:rPr>
              <a:t>D. A research paper </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290195" y="5629275"/>
            <a:ext cx="1475105" cy="460375"/>
          </a:xfrm>
          <a:prstGeom prst="rect">
            <a:avLst/>
          </a:prstGeom>
          <a:solidFill>
            <a:srgbClr val="0070C0"/>
          </a:solidFill>
        </p:spPr>
        <p:txBody>
          <a:bodyPr wrap="square" rtlCol="0" anchor="t">
            <a:spAutoFit/>
          </a:bodyPr>
          <a:p>
            <a:pPr lvl="0" algn="ctr">
              <a:buClrTx/>
              <a:buSzTx/>
              <a:buFontTx/>
            </a:pPr>
            <a:r>
              <a:rPr kumimoji="1" lang="zh-CN" altLang="en-US" sz="2400" b="1" dirty="0">
                <a:solidFill>
                  <a:schemeClr val="lt1"/>
                </a:solidFill>
                <a:sym typeface="+mn-ea"/>
              </a:rPr>
              <a:t>推理判断</a:t>
            </a:r>
            <a:endParaRPr kumimoji="1" lang="zh-CN" altLang="en-US" sz="2400" b="1" dirty="0">
              <a:solidFill>
                <a:schemeClr val="lt1"/>
              </a:solidFill>
              <a:sym typeface="+mn-ea"/>
            </a:endParaRPr>
          </a:p>
        </p:txBody>
      </p:sp>
      <p:pic>
        <p:nvPicPr>
          <p:cNvPr id="5"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089785" y="1952625"/>
            <a:ext cx="612000" cy="612000"/>
          </a:xfrm>
          <a:prstGeom prst="rect">
            <a:avLst/>
          </a:prstGeom>
        </p:spPr>
      </p:pic>
      <p:pic>
        <p:nvPicPr>
          <p:cNvPr id="6"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111375" y="3905885"/>
            <a:ext cx="612000" cy="612000"/>
          </a:xfrm>
          <a:prstGeom prst="rect">
            <a:avLst/>
          </a:prstGeom>
        </p:spPr>
      </p:pic>
      <p:pic>
        <p:nvPicPr>
          <p:cNvPr id="7" name="http://photo-static-api.fotomore.com/creative/vcg/veer/612/veer-158881347.jpg" descr="&amp;pky9426984891_sjzg_VCG41N521185723&amp;2&amp;src_toppic_airec&amp;"/>
          <p:cNvPicPr>
            <a:picLocks noChangeAspect="1"/>
          </p:cNvPicPr>
          <p:nvPr>
            <p:custDataLst>
              <p:tags r:id="rId2"/>
            </p:custDataLst>
          </p:nvPr>
        </p:nvPicPr>
        <p:blipFill>
          <a:blip r:embed="rId1">
            <a:clrChange>
              <a:clrFrom>
                <a:srgbClr val="FFFFFF">
                  <a:alpha val="100000"/>
                </a:srgbClr>
              </a:clrFrom>
              <a:clrTo>
                <a:srgbClr val="FFFFFF">
                  <a:alpha val="100000"/>
                  <a:alpha val="0"/>
                </a:srgbClr>
              </a:clrTo>
            </a:clrChange>
          </a:blip>
          <a:stretch>
            <a:fillRect/>
          </a:stretch>
        </p:blipFill>
        <p:spPr>
          <a:xfrm>
            <a:off x="2089785" y="6127115"/>
            <a:ext cx="612000" cy="61200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46418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rinse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wash sth with clean water only, not using soap    </a:t>
            </a:r>
            <a:r>
              <a:rPr lang="zh-CN" altLang="en-US" sz="2800">
                <a:latin typeface="Times New Roman" panose="02020603050405020304" charset="0"/>
                <a:ea typeface="华文中宋" panose="02010600040101010101" charset="-122"/>
                <a:cs typeface="Times New Roman" panose="02020603050405020304" charset="0"/>
                <a:sym typeface="+mn-ea"/>
              </a:rPr>
              <a:t>（用清水）冲洗</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It’s important to rinse the rice to remove the starch.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一定要淘米以洗掉淀粉。</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discharge</a:t>
            </a:r>
            <a:r>
              <a:rPr lang="en-US" altLang="zh-CN" sz="2800"/>
              <a:t>: </a:t>
            </a:r>
            <a:r>
              <a:rPr lang="en-US" sz="2800">
                <a:latin typeface="Times New Roman" panose="02020603050405020304" charset="0"/>
                <a:ea typeface="华文中宋" panose="02010600040101010101" charset="-122"/>
                <a:cs typeface="Times New Roman" panose="02020603050405020304" charset="0"/>
              </a:rPr>
              <a:t>the action of releasing a substance such as a liquid or gas; a substance that comes out from inside somewhere    </a:t>
            </a:r>
            <a:r>
              <a:rPr lang="zh-CN" altLang="en-US" sz="2800">
                <a:latin typeface="Times New Roman" panose="02020603050405020304" charset="0"/>
                <a:ea typeface="华文中宋" panose="02010600040101010101" charset="-122"/>
                <a:cs typeface="Times New Roman" panose="02020603050405020304" charset="0"/>
              </a:rPr>
              <a:t>排出（物）；放出（物）</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All discharges and disposals of radioactive waste were within relevant limits.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rPr>
              <a:t>    所有放射性废料的排放和处理都在限定的范围之内。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26060" y="2834640"/>
            <a:ext cx="99650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After shampooing, always rinse the hair several times in clear water.</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4254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6060" y="5956300"/>
            <a:ext cx="91598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developed a fever and a watery discharge from their eyes.</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295015"/>
            <a:ext cx="9842500" cy="222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68745"/>
            <a:ext cx="9281795"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407660"/>
            <a:ext cx="7051675" cy="521970"/>
          </a:xfrm>
          <a:prstGeom prst="rect">
            <a:avLst/>
          </a:prstGeom>
          <a:noFill/>
        </p:spPr>
        <p:txBody>
          <a:bodyPr wrap="square" rtlCol="0" anchor="t">
            <a:spAutoFit/>
          </a:bodyPr>
          <a:p>
            <a:r>
              <a:rPr lang="zh-CN" altLang="en-US" sz="2800">
                <a:ea typeface="华文中宋" panose="02010600040101010101" charset="-122"/>
              </a:rPr>
              <a:t>他们开始发烧，眼睛里分泌出一种水状物。</a:t>
            </a:r>
            <a:endParaRPr lang="zh-CN" altLang="en-US" sz="2800">
              <a:ea typeface="华文中宋" panose="02010600040101010101" charset="-122"/>
            </a:endParaRPr>
          </a:p>
        </p:txBody>
      </p:sp>
      <p:sp>
        <p:nvSpPr>
          <p:cNvPr id="2" name="文本框 1"/>
          <p:cNvSpPr txBox="1"/>
          <p:nvPr/>
        </p:nvSpPr>
        <p:spPr>
          <a:xfrm>
            <a:off x="292100" y="228790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21205" y="2266315"/>
            <a:ext cx="7894955" cy="521970"/>
          </a:xfrm>
          <a:prstGeom prst="rect">
            <a:avLst/>
          </a:prstGeom>
          <a:noFill/>
        </p:spPr>
        <p:txBody>
          <a:bodyPr wrap="square" rtlCol="0" anchor="t">
            <a:spAutoFit/>
          </a:bodyPr>
          <a:p>
            <a:r>
              <a:rPr lang="zh-CN" altLang="en-US" sz="2800">
                <a:ea typeface="华文中宋" panose="02010600040101010101" charset="-122"/>
              </a:rPr>
              <a:t>每次用完洗发剂后都要用清水将头发冲洗几次。</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43890"/>
            <a:ext cx="11751310" cy="21710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55600" y="692150"/>
            <a:ext cx="11520170" cy="124523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Water’s not black and white: There’s a gray zone. What goes down the drain after showers, toothbrushing, or laundry is called gray water (in contrast to black water, which goes down the toilet). You wouldn’t drink it—but your plants can.</a:t>
            </a:r>
            <a:endParaRPr lang="en-US" altLang="zh-CN" sz="2500">
              <a:latin typeface="Times New Roman" panose="02020603050405020304" charset="0"/>
              <a:cs typeface="Times New Roman" panose="02020603050405020304" charset="0"/>
              <a:sym typeface="+mn-ea"/>
            </a:endParaRPr>
          </a:p>
        </p:txBody>
      </p:sp>
      <p:sp>
        <p:nvSpPr>
          <p:cNvPr id="4" name="文本框 3"/>
          <p:cNvSpPr txBox="1"/>
          <p:nvPr/>
        </p:nvSpPr>
        <p:spPr>
          <a:xfrm>
            <a:off x="427355" y="2069465"/>
            <a:ext cx="877570" cy="491490"/>
          </a:xfrm>
          <a:prstGeom prst="rect">
            <a:avLst/>
          </a:prstGeom>
          <a:solidFill>
            <a:srgbClr val="0070C0"/>
          </a:solidFill>
          <a:ln>
            <a:noFill/>
          </a:ln>
        </p:spPr>
        <p:txBody>
          <a:bodyPr wrap="square" rtlCol="0">
            <a:spAutoFit/>
          </a:bodyPr>
          <a:lstStyle/>
          <a:p>
            <a:r>
              <a:rPr kumimoji="1" lang="zh-CN" altLang="en-US" sz="2600" b="1" dirty="0">
                <a:solidFill>
                  <a:schemeClr val="lt1"/>
                </a:solidFill>
              </a:rPr>
              <a:t>翻译</a:t>
            </a:r>
            <a:endParaRPr kumimoji="1" lang="zh-CN" altLang="en-US" sz="2600" b="1" dirty="0">
              <a:solidFill>
                <a:schemeClr val="lt1"/>
              </a:solidFill>
            </a:endParaRPr>
          </a:p>
        </p:txBody>
      </p:sp>
      <p:sp>
        <p:nvSpPr>
          <p:cNvPr id="10" name="文本框 9"/>
          <p:cNvSpPr txBox="1"/>
          <p:nvPr/>
        </p:nvSpPr>
        <p:spPr>
          <a:xfrm>
            <a:off x="1393190" y="1915795"/>
            <a:ext cx="10291445"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水不是黑白分明的</a:t>
            </a:r>
            <a:r>
              <a:rPr lang="zh-CN" sz="2300">
                <a:latin typeface="Times New Roman" panose="02020603050405020304" charset="0"/>
                <a:ea typeface="华文中宋" panose="02010600040101010101" charset="-122"/>
                <a:cs typeface="Times New Roman" panose="02020603050405020304" charset="0"/>
              </a:rPr>
              <a:t>：</a:t>
            </a:r>
            <a:r>
              <a:rPr sz="2300">
                <a:latin typeface="Times New Roman" panose="02020603050405020304" charset="0"/>
                <a:ea typeface="华文中宋" panose="02010600040101010101" charset="-122"/>
                <a:cs typeface="Times New Roman" panose="02020603050405020304" charset="0"/>
              </a:rPr>
              <a:t>有一个灰色地带。淋浴、刷牙或洗衣服后流进下水道的水被称为灰水(与黑水</a:t>
            </a:r>
            <a:r>
              <a:rPr lang="zh-CN" sz="2300">
                <a:latin typeface="Times New Roman" panose="02020603050405020304" charset="0"/>
                <a:ea typeface="华文中宋" panose="02010600040101010101" charset="-122"/>
                <a:cs typeface="Times New Roman" panose="02020603050405020304" charset="0"/>
              </a:rPr>
              <a:t>不同</a:t>
            </a:r>
            <a:r>
              <a:rPr sz="2300">
                <a:latin typeface="Times New Roman" panose="02020603050405020304" charset="0"/>
                <a:ea typeface="华文中宋" panose="02010600040101010101" charset="-122"/>
                <a:cs typeface="Times New Roman" panose="02020603050405020304" charset="0"/>
              </a:rPr>
              <a:t>，黑水</a:t>
            </a:r>
            <a:r>
              <a:rPr lang="zh-CN" sz="2300">
                <a:latin typeface="Times New Roman" panose="02020603050405020304" charset="0"/>
                <a:ea typeface="华文中宋" panose="02010600040101010101" charset="-122"/>
                <a:cs typeface="Times New Roman" panose="02020603050405020304" charset="0"/>
              </a:rPr>
              <a:t>是马桶冲掉的水</a:t>
            </a:r>
            <a:r>
              <a:rPr sz="2300">
                <a:latin typeface="Times New Roman" panose="02020603050405020304" charset="0"/>
                <a:ea typeface="华文中宋" panose="02010600040101010101" charset="-122"/>
                <a:cs typeface="Times New Roman" panose="02020603050405020304" charset="0"/>
              </a:rPr>
              <a:t>)。你不会喝，但你的植物可以。</a:t>
            </a:r>
            <a:endParaRPr sz="23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20345" y="2999740"/>
            <a:ext cx="11751310" cy="34925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3187700"/>
            <a:ext cx="11571605" cy="1630045"/>
          </a:xfrm>
          <a:prstGeom prst="rect">
            <a:avLst/>
          </a:prstGeom>
          <a:noFill/>
        </p:spPr>
        <p:txBody>
          <a:bodyPr wrap="square">
            <a:spAutoFit/>
          </a:bodyPr>
          <a:lstStyle/>
          <a:p>
            <a:pPr algn="l">
              <a:buClrTx/>
              <a:buSzTx/>
              <a:buFontTx/>
            </a:pPr>
            <a:r>
              <a:rPr lang="en-US" altLang="zh-CN" sz="2500">
                <a:latin typeface="Times New Roman" panose="02020603050405020304" charset="0"/>
                <a:cs typeface="Times New Roman" panose="02020603050405020304" charset="0"/>
                <a:sym typeface="+mn-ea"/>
              </a:rPr>
              <a:t>If your city or state regulations ban the use of gray water, ask to have them reviewed; diverting gray water can help conventional septic systems last longer and reduce peak flow into sewers. Also, it isn’t “gray” until it goes down a drain—so catch water that falls as the shower warms in a five-gallon bucket, then use it in your toilet tank or garden.</a:t>
            </a:r>
            <a:endParaRPr lang="en-US" altLang="zh-CN" sz="2500">
              <a:latin typeface="Times New Roman" panose="02020603050405020304" charset="0"/>
              <a:cs typeface="Times New Roman" panose="02020603050405020304" charset="0"/>
              <a:sym typeface="+mn-ea"/>
            </a:endParaRPr>
          </a:p>
        </p:txBody>
      </p:sp>
      <p:sp>
        <p:nvSpPr>
          <p:cNvPr id="12" name="文本框 11"/>
          <p:cNvSpPr txBox="1"/>
          <p:nvPr/>
        </p:nvSpPr>
        <p:spPr>
          <a:xfrm>
            <a:off x="427355" y="5326380"/>
            <a:ext cx="878205" cy="491490"/>
          </a:xfrm>
          <a:prstGeom prst="rect">
            <a:avLst/>
          </a:prstGeom>
          <a:solidFill>
            <a:srgbClr val="0070C0"/>
          </a:solidFill>
        </p:spPr>
        <p:txBody>
          <a:bodyPr wrap="square" rtlCol="0">
            <a:spAutoFit/>
          </a:bodyPr>
          <a:lstStyle/>
          <a:p>
            <a:r>
              <a:rPr kumimoji="1" lang="zh-CN" altLang="en-US" sz="2600" b="1" dirty="0">
                <a:solidFill>
                  <a:schemeClr val="lt1"/>
                </a:solidFill>
              </a:rPr>
              <a:t>翻译</a:t>
            </a:r>
            <a:endParaRPr kumimoji="1" lang="zh-CN" altLang="en-US" sz="2600" b="1" dirty="0">
              <a:solidFill>
                <a:schemeClr val="lt1"/>
              </a:solidFill>
            </a:endParaRPr>
          </a:p>
        </p:txBody>
      </p:sp>
      <p:sp>
        <p:nvSpPr>
          <p:cNvPr id="14" name="文本框 13"/>
          <p:cNvSpPr txBox="1"/>
          <p:nvPr/>
        </p:nvSpPr>
        <p:spPr>
          <a:xfrm>
            <a:off x="1361440" y="4832350"/>
            <a:ext cx="10603230" cy="1506855"/>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如果你所在的城市或州禁止使用灰水，请他们重新审查；分流灰水可以帮助传统的化粪池系统持续更长的时间，并减少流入下水道的高峰流量。而且，直到水流进下水道才算</a:t>
            </a:r>
            <a:r>
              <a:rPr lang="en-US" sz="2300">
                <a:latin typeface="Times New Roman" panose="02020603050405020304" charset="0"/>
                <a:ea typeface="华文中宋" panose="02010600040101010101" charset="-122"/>
                <a:cs typeface="Times New Roman" panose="02020603050405020304" charset="0"/>
              </a:rPr>
              <a:t>“</a:t>
            </a:r>
            <a:r>
              <a:rPr sz="2300">
                <a:latin typeface="Times New Roman" panose="02020603050405020304" charset="0"/>
                <a:ea typeface="华文中宋" panose="02010600040101010101" charset="-122"/>
                <a:cs typeface="Times New Roman" panose="02020603050405020304" charset="0"/>
              </a:rPr>
              <a:t>灰色”——所以</a:t>
            </a:r>
            <a:r>
              <a:rPr lang="zh-CN" sz="2300">
                <a:latin typeface="Times New Roman" panose="02020603050405020304" charset="0"/>
                <a:ea typeface="华文中宋" panose="02010600040101010101" charset="-122"/>
                <a:cs typeface="Times New Roman" panose="02020603050405020304" charset="0"/>
              </a:rPr>
              <a:t>等</a:t>
            </a:r>
            <a:r>
              <a:rPr sz="2300">
                <a:latin typeface="Times New Roman" panose="02020603050405020304" charset="0"/>
                <a:ea typeface="华文中宋" panose="02010600040101010101" charset="-122"/>
                <a:cs typeface="Times New Roman" panose="02020603050405020304" charset="0"/>
              </a:rPr>
              <a:t>淋浴</a:t>
            </a:r>
            <a:r>
              <a:rPr lang="zh-CN" sz="2300">
                <a:latin typeface="Times New Roman" panose="02020603050405020304" charset="0"/>
                <a:ea typeface="华文中宋" panose="02010600040101010101" charset="-122"/>
                <a:cs typeface="Times New Roman" panose="02020603050405020304" charset="0"/>
              </a:rPr>
              <a:t>水</a:t>
            </a:r>
            <a:r>
              <a:rPr sz="2300">
                <a:latin typeface="Times New Roman" panose="02020603050405020304" charset="0"/>
                <a:ea typeface="华文中宋" panose="02010600040101010101" charset="-122"/>
                <a:cs typeface="Times New Roman" panose="02020603050405020304" charset="0"/>
              </a:rPr>
              <a:t>变暖时，把掉下来的水放在一个5加仑的水桶里，然后用</a:t>
            </a:r>
            <a:r>
              <a:rPr lang="zh-CN" sz="2300">
                <a:latin typeface="Times New Roman" panose="02020603050405020304" charset="0"/>
                <a:ea typeface="华文中宋" panose="02010600040101010101" charset="-122"/>
                <a:cs typeface="Times New Roman" panose="02020603050405020304" charset="0"/>
              </a:rPr>
              <a:t>来冲马桶</a:t>
            </a:r>
            <a:r>
              <a:rPr sz="2300">
                <a:latin typeface="Times New Roman" panose="02020603050405020304" charset="0"/>
                <a:ea typeface="华文中宋" panose="02010600040101010101" charset="-122"/>
                <a:cs typeface="Times New Roman" panose="02020603050405020304" charset="0"/>
              </a:rPr>
              <a:t>或</a:t>
            </a:r>
            <a:r>
              <a:rPr lang="zh-CN" sz="2300">
                <a:latin typeface="Times New Roman" panose="02020603050405020304" charset="0"/>
                <a:ea typeface="华文中宋" panose="02010600040101010101" charset="-122"/>
                <a:cs typeface="Times New Roman" panose="02020603050405020304" charset="0"/>
              </a:rPr>
              <a:t>倒在</a:t>
            </a:r>
            <a:r>
              <a:rPr sz="2300">
                <a:latin typeface="Times New Roman" panose="02020603050405020304" charset="0"/>
                <a:ea typeface="华文中宋" panose="02010600040101010101" charset="-122"/>
                <a:cs typeface="Times New Roman" panose="02020603050405020304" charset="0"/>
              </a:rPr>
              <a:t>花园里。</a:t>
            </a:r>
            <a:endParaRPr sz="23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106805"/>
          </a:xfrm>
          <a:prstGeom prst="rect">
            <a:avLst/>
          </a:prstGeom>
          <a:noFill/>
        </p:spPr>
        <p:txBody>
          <a:bodyPr wrap="square" rtlCol="0" anchor="t">
            <a:spAutoFit/>
          </a:bodyPr>
          <a:p>
            <a:pPr algn="ctr"/>
            <a:r>
              <a:rPr lang="en-US" altLang="zh-CN" sz="3600" b="1"/>
              <a:t>3. </a:t>
            </a:r>
            <a:r>
              <a:rPr sz="3600" b="1"/>
              <a:t>The root cause of less rain? Felling rainforests</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降雨减少的根本原因是什么?</a:t>
            </a:r>
            <a:r>
              <a:rPr lang="en-US" sz="3000" b="1">
                <a:solidFill>
                  <a:srgbClr val="ED7D31"/>
                </a:solidFill>
                <a:latin typeface="微软雅黑" panose="020B0503020204020204" charset="-122"/>
                <a:ea typeface="微软雅黑" panose="020B0503020204020204" charset="-122"/>
                <a:cs typeface="微软雅黑" panose="020B0503020204020204" charset="-122"/>
              </a:rPr>
              <a:t> </a:t>
            </a:r>
            <a:r>
              <a:rPr sz="3000" b="1">
                <a:solidFill>
                  <a:srgbClr val="ED7D31"/>
                </a:solidFill>
                <a:latin typeface="微软雅黑" panose="020B0503020204020204" charset="-122"/>
                <a:ea typeface="微软雅黑" panose="020B0503020204020204" charset="-122"/>
                <a:cs typeface="微软雅黑" panose="020B0503020204020204" charset="-122"/>
              </a:rPr>
              <a:t>砍伐热带雨林</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a:stretch>
            <a:fillRect/>
          </a:stretch>
        </p:blipFill>
        <p:spPr>
          <a:xfrm>
            <a:off x="6421120" y="2751455"/>
            <a:ext cx="5468620" cy="4017645"/>
          </a:xfrm>
          <a:prstGeom prst="rect">
            <a:avLst/>
          </a:prstGeom>
          <a:noFill/>
          <a:ln w="9525">
            <a:noFill/>
          </a:ln>
        </p:spPr>
      </p:pic>
      <p:pic>
        <p:nvPicPr>
          <p:cNvPr id="101" name="图片 100"/>
          <p:cNvPicPr/>
          <p:nvPr/>
        </p:nvPicPr>
        <p:blipFill>
          <a:blip r:embed="rId2"/>
          <a:stretch>
            <a:fillRect/>
          </a:stretch>
        </p:blipFill>
        <p:spPr>
          <a:xfrm>
            <a:off x="287020" y="1159510"/>
            <a:ext cx="5850255" cy="389382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706755"/>
            <a:ext cx="12029440" cy="6021070"/>
          </a:xfrm>
          <a:prstGeom prst="rect">
            <a:avLst/>
          </a:prstGeom>
          <a:noFill/>
        </p:spPr>
        <p:txBody>
          <a:bodyPr wrap="square" rtlCol="0" anchor="t">
            <a:spAutoFit/>
          </a:bodyPr>
          <a:p>
            <a:pPr indent="0" fontAlgn="auto">
              <a:lnSpc>
                <a:spcPts val="27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Scientists claim to have proved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many of us thought — the more rain</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forest you cut down, the less rain falls.</a:t>
            </a:r>
            <a:endParaRPr sz="2600">
              <a:latin typeface="Times New Roman" panose="02020603050405020304" charset="0"/>
              <a:cs typeface="Times New Roman" panose="02020603050405020304" charset="0"/>
            </a:endParaRPr>
          </a:p>
          <a:p>
            <a:pPr indent="0" fontAlgn="auto">
              <a:lnSpc>
                <a:spcPts val="27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For every percentage point of forest cover lost, </a:t>
            </a:r>
            <a:r>
              <a:rPr lang="en-US" altLang="zh-CN" sz="2600">
                <a:solidFill>
                  <a:srgbClr val="0000FF"/>
                </a:solidFill>
                <a:latin typeface="Times New Roman" panose="02020603050405020304" charset="0"/>
                <a:cs typeface="Times New Roman" panose="02020603050405020304" charset="0"/>
              </a:rPr>
              <a:t>precipitation</a:t>
            </a:r>
            <a:r>
              <a:rPr sz="2600">
                <a:latin typeface="Times New Roman" panose="02020603050405020304" charset="0"/>
                <a:cs typeface="Times New Roman" panose="02020603050405020304" charset="0"/>
              </a:rPr>
              <a:t> declined </a:t>
            </a:r>
            <a:r>
              <a:rPr lang="en-US" sz="2600">
                <a:latin typeface="Times New Roman" panose="02020603050405020304" charset="0"/>
                <a:cs typeface="Times New Roman" panose="02020603050405020304" charset="0"/>
              </a:rPr>
              <a:t>____</a:t>
            </a:r>
            <a:r>
              <a:rPr sz="2600">
                <a:latin typeface="Times New Roman" panose="02020603050405020304" charset="0"/>
                <a:cs typeface="Times New Roman" panose="02020603050405020304" charset="0"/>
              </a:rPr>
              <a:t> 0.6 per cent in the wet season and 0.2 per cent the rest of the year, according to a new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scienc</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paper.</a:t>
            </a:r>
            <a:endParaRPr sz="2600">
              <a:latin typeface="Times New Roman" panose="02020603050405020304" charset="0"/>
              <a:cs typeface="Times New Roman" panose="02020603050405020304" charset="0"/>
            </a:endParaRPr>
          </a:p>
          <a:p>
            <a:pPr indent="0" fontAlgn="auto">
              <a:lnSpc>
                <a:spcPts val="27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It estimates that with </a:t>
            </a:r>
            <a:r>
              <a:rPr lang="en-US" sz="2600">
                <a:latin typeface="Times New Roman" panose="02020603050405020304" charset="0"/>
                <a:cs typeface="Times New Roman" panose="02020603050405020304" charset="0"/>
              </a:rPr>
              <a:t>___</a:t>
            </a:r>
            <a:r>
              <a:rPr sz="2600">
                <a:latin typeface="Times New Roman" panose="02020603050405020304" charset="0"/>
                <a:cs typeface="Times New Roman" panose="02020603050405020304" charset="0"/>
              </a:rPr>
              <a:t> projected 40 per cent decline in forest cover in the Congo during the next 80 years, the region can expect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see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10 per cent less rain. Callum Smith, from the University of Leeds, a co-author of the study, said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 this finding alone was “compelling evidence” to protect forests.</a:t>
            </a:r>
            <a:endParaRPr sz="2600">
              <a:latin typeface="Times New Roman" panose="02020603050405020304" charset="0"/>
              <a:cs typeface="Times New Roman" panose="02020603050405020304" charset="0"/>
            </a:endParaRPr>
          </a:p>
          <a:p>
            <a:pPr indent="0" fontAlgn="auto">
              <a:lnSpc>
                <a:spcPts val="27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He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add</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that too much deforestation could lead to a </a:t>
            </a:r>
            <a:r>
              <a:rPr lang="en-US" altLang="zh-CN" sz="2600">
                <a:solidFill>
                  <a:srgbClr val="0000FF"/>
                </a:solidFill>
                <a:latin typeface="Times New Roman" panose="02020603050405020304" charset="0"/>
                <a:cs typeface="Times New Roman" panose="02020603050405020304" charset="0"/>
              </a:rPr>
              <a:t>vicious</a:t>
            </a:r>
            <a:r>
              <a:rPr sz="2600">
                <a:latin typeface="Times New Roman" panose="02020603050405020304" charset="0"/>
                <a:cs typeface="Times New Roman" panose="02020603050405020304" charset="0"/>
              </a:rPr>
              <a:t> cycle. “Tropical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forest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themselves rely on moisture to survive and remaining areas of forest will be impacted by a drier climate.”</a:t>
            </a:r>
            <a:endParaRPr sz="2600">
              <a:latin typeface="Times New Roman" panose="02020603050405020304" charset="0"/>
              <a:cs typeface="Times New Roman" panose="02020603050405020304" charset="0"/>
            </a:endParaRPr>
          </a:p>
          <a:p>
            <a:pPr indent="0" fontAlgn="auto">
              <a:lnSpc>
                <a:spcPts val="27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study compared rainfall patterns with changes in forest cover across the Amazon, Congo and southeast Asia. The results,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publish</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in the journal Nature, demonstrated a clear link. </a:t>
            </a:r>
            <a:endParaRPr sz="2600">
              <a:latin typeface="Times New Roman" panose="02020603050405020304" charset="0"/>
              <a:cs typeface="Times New Roman" panose="02020603050405020304" charset="0"/>
            </a:endParaRPr>
          </a:p>
          <a:p>
            <a:pPr indent="0" fontAlgn="auto">
              <a:lnSpc>
                <a:spcPts val="272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Professor Dominick Spracklen, another co-author, said: “There need to be renewed efforts to stop forests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los</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and to regenerate lost and degraded areas.”</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（《泰晤士报》202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2</a:t>
            </a:r>
            <a:r>
              <a:rPr sz="2400" b="1">
                <a:solidFill>
                  <a:srgbClr val="ED7D31"/>
                </a:solidFill>
                <a:latin typeface="微软雅黑" panose="020B0503020204020204" charset="-122"/>
                <a:ea typeface="微软雅黑" panose="020B0503020204020204" charset="-122"/>
                <a:cs typeface="微软雅黑" panose="020B0503020204020204" charset="-122"/>
              </a:rPr>
              <a:t>日  </a:t>
            </a:r>
            <a:r>
              <a:rPr lang="en-US" sz="2400" b="1">
                <a:solidFill>
                  <a:srgbClr val="ED7D31"/>
                </a:solidFill>
                <a:latin typeface="微软雅黑" panose="020B0503020204020204" charset="-122"/>
                <a:ea typeface="微软雅黑" panose="020B0503020204020204" charset="-122"/>
                <a:cs typeface="微软雅黑" panose="020B0503020204020204" charset="-122"/>
              </a:rPr>
              <a:t>18</a:t>
            </a:r>
            <a:r>
              <a:rPr sz="2400" b="1">
                <a:solidFill>
                  <a:srgbClr val="ED7D31"/>
                </a:solidFill>
                <a:latin typeface="微软雅黑" panose="020B0503020204020204" charset="-122"/>
                <a:ea typeface="微软雅黑" panose="020B0503020204020204" charset="-122"/>
                <a:cs typeface="微软雅黑" panose="020B0503020204020204" charset="-122"/>
              </a:rPr>
              <a:t>页）</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4819650" y="706755"/>
            <a:ext cx="9290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what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0481310" y="1730375"/>
            <a:ext cx="13258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scientific</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6360" y="4192270"/>
            <a:ext cx="9366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forests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8907780" y="3168650"/>
            <a:ext cx="7194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that</a:t>
            </a:r>
            <a:endParaRPr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099820" y="3792220"/>
            <a:ext cx="9702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added</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014345" y="6244590"/>
            <a:ext cx="15367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being lost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6296660" y="2768600"/>
            <a:ext cx="8566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to see</a:t>
            </a: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5338445" y="5209540"/>
            <a:ext cx="13290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published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3436620" y="2385060"/>
            <a:ext cx="3448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 </a:t>
            </a:r>
            <a:r>
              <a:rPr sz="2600">
                <a:solidFill>
                  <a:srgbClr val="FF0000"/>
                </a:solidFill>
                <a:latin typeface="Times New Roman" panose="02020603050405020304" charset="0"/>
                <a:cs typeface="Times New Roman" panose="02020603050405020304" charset="0"/>
                <a:sym typeface="+mn-ea"/>
              </a:rPr>
              <a:t>a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853295" y="1383665"/>
            <a:ext cx="6318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by</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precipitation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rain, snow, etc. that falls; the amount of this that falls    </a:t>
            </a:r>
            <a:r>
              <a:rPr lang="zh-CN" sz="2800">
                <a:latin typeface="Times New Roman" panose="02020603050405020304" charset="0"/>
                <a:ea typeface="华文中宋" panose="02010600040101010101" charset="-122"/>
                <a:cs typeface="Times New Roman" panose="02020603050405020304" charset="0"/>
                <a:sym typeface="+mn-ea"/>
              </a:rPr>
              <a:t>降水，降水量（包括雨、雪、冰等）</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Precipitation is influenced by topography among other things.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除其他因素外，降水还受到地形的影响</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vicious</a:t>
            </a:r>
            <a:r>
              <a:rPr lang="en-US" altLang="zh-CN" sz="2800"/>
              <a:t>: </a:t>
            </a:r>
            <a:r>
              <a:rPr lang="en-US" sz="2800">
                <a:latin typeface="Times New Roman" panose="02020603050405020304" charset="0"/>
                <a:ea typeface="华文中宋" panose="02010600040101010101" charset="-122"/>
                <a:cs typeface="Times New Roman" panose="02020603050405020304" charset="0"/>
              </a:rPr>
              <a:t>very bad or severe     </a:t>
            </a:r>
            <a:r>
              <a:rPr lang="zh-CN" altLang="en-US" sz="2800">
                <a:latin typeface="Times New Roman" panose="02020603050405020304" charset="0"/>
                <a:ea typeface="华文中宋" panose="02010600040101010101" charset="-122"/>
                <a:cs typeface="Times New Roman" panose="02020603050405020304" charset="0"/>
              </a:rPr>
              <a:t>恶劣的；严重的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It is a deliberate, nasty and vicious attack on a young man’s character.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这是对一位青年的人格蓄意的、下流的和恶毒的攻击</a:t>
            </a:r>
            <a:r>
              <a:rPr lang="en-US" alt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298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083560"/>
            <a:ext cx="104044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Second, most of the precipitation in the Arctic is in the form of snow.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66420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02680"/>
            <a:ext cx="115265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We need to break the vicious cycle of violence and counterviolence</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529840"/>
            <a:ext cx="9491980" cy="521970"/>
          </a:xfrm>
          <a:prstGeom prst="rect">
            <a:avLst/>
          </a:prstGeom>
          <a:noFill/>
        </p:spPr>
        <p:txBody>
          <a:bodyPr wrap="square" rtlCol="0" anchor="t">
            <a:spAutoFit/>
          </a:bodyPr>
          <a:lstStyle/>
          <a:p>
            <a:r>
              <a:rPr sz="2800">
                <a:ea typeface="华文中宋" panose="02010600040101010101" charset="-122"/>
              </a:rPr>
              <a:t>其次，北极的大部分降水形式为雪</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00025" y="3514725"/>
            <a:ext cx="9887585" cy="304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9880"/>
            <a:ext cx="980122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664200"/>
            <a:ext cx="8297545" cy="521970"/>
          </a:xfrm>
          <a:prstGeom prst="rect">
            <a:avLst/>
          </a:prstGeom>
          <a:noFill/>
        </p:spPr>
        <p:txBody>
          <a:bodyPr wrap="square" rtlCol="0" anchor="t">
            <a:spAutoFit/>
          </a:bodyPr>
          <a:p>
            <a:r>
              <a:rPr lang="zh-CN" altLang="en-US" sz="2800">
                <a:ea typeface="华文中宋" panose="02010600040101010101" charset="-122"/>
              </a:rPr>
              <a:t>我们需要结束暴力和反暴力的恶性循环。</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8" end="8"/>
                                            </p:txEl>
                                          </p:spTgt>
                                        </p:tgtEl>
                                        <p:attrNameLst>
                                          <p:attrName>style.visibility</p:attrName>
                                        </p:attrNameLst>
                                      </p:cBhvr>
                                      <p:to>
                                        <p:strVal val="visible"/>
                                      </p:to>
                                    </p:set>
                                    <p:animEffect transition="in" filter="wipe(down)">
                                      <p:cBhvr>
                                        <p:cTn id="37" dur="500"/>
                                        <p:tgtEl>
                                          <p:spTgt spid="104860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48606"/>
                                        </p:tgtEl>
                                        <p:attrNameLst>
                                          <p:attrName>style.visibility</p:attrName>
                                        </p:attrNameLst>
                                      </p:cBhvr>
                                      <p:to>
                                        <p:strVal val="visible"/>
                                      </p:to>
                                    </p:set>
                                    <p:animEffect transition="in" filter="blinds(horizontal)">
                                      <p:cBhvr>
                                        <p:cTn id="42" dur="500"/>
                                        <p:tgtEl>
                                          <p:spTgt spid="1048606"/>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81380"/>
            <a:ext cx="11751310" cy="23806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103949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For every percentage point of forest cover lost, precipitation declined by 0.6 per cent in the wet season and 0.2 per cent the rest of the year, according to a new scientific paper.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891540"/>
          </a:xfrm>
          <a:prstGeom prst="rect">
            <a:avLst/>
          </a:prstGeom>
          <a:noFill/>
        </p:spPr>
        <p:txBody>
          <a:bodyPr wrap="square" rtlCol="0">
            <a:spAutoFit/>
          </a:bodyPr>
          <a:lstStyle/>
          <a:p>
            <a:pPr algn="l">
              <a:buClrTx/>
              <a:buSzTx/>
              <a:buFontTx/>
            </a:pPr>
            <a:r>
              <a:rPr sz="2600">
                <a:ea typeface="华文中宋" panose="02010600040101010101" charset="-122"/>
              </a:rPr>
              <a:t>根据一篇新的科学论文，森林覆盖每减少一个百分点，雨季的降水量就会下降0.6%，其余时间则下降0.2%。</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866515"/>
            <a:ext cx="11751310" cy="25368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1320" y="4095750"/>
            <a:ext cx="1144079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It estimates that with a projected 40 per cent decline in forest cover in the Congo during the next 80 years, the region can expect to see 10 per cent less rain.</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51155" y="52495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17271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他估计，在未来80年里，刚果的森林覆盖率预计将下降40%，该地区的降雨量预计将减少10%。</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087755" y="75565"/>
            <a:ext cx="10140315" cy="1014730"/>
          </a:xfrm>
          <a:prstGeom prst="rect">
            <a:avLst/>
          </a:prstGeom>
          <a:noFill/>
        </p:spPr>
        <p:txBody>
          <a:bodyPr wrap="square" rtlCol="0" anchor="t">
            <a:spAutoFit/>
          </a:bodyPr>
          <a:p>
            <a:pPr algn="ctr"/>
            <a:r>
              <a:rPr lang="en-US" altLang="zh-CN" sz="3200" b="1">
                <a:latin typeface="Calibri" panose="020F0502020204030204" charset="0"/>
                <a:cs typeface="Calibri" panose="020F0502020204030204" charset="0"/>
              </a:rPr>
              <a:t>4.</a:t>
            </a:r>
            <a:r>
              <a:rPr sz="3200" b="1">
                <a:latin typeface="Calibri" panose="020F0502020204030204" charset="0"/>
                <a:cs typeface="Calibri" panose="020F0502020204030204" charset="0"/>
              </a:rPr>
              <a:t>WORLD OF MEDICINE</a:t>
            </a:r>
            <a:endParaRPr sz="3200" b="1">
              <a:latin typeface="Calibri" panose="020F0502020204030204" charset="0"/>
              <a:cs typeface="Calibri" panose="020F0502020204030204" charset="0"/>
            </a:endParaRPr>
          </a:p>
          <a:p>
            <a:pPr algn="ct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医学界新发现</a:t>
            </a:r>
            <a:r>
              <a:rPr lang="zh-CN" altLang="en-US" sz="2800" b="1">
                <a:latin typeface="Calibri" panose="020F0502020204030204" charset="0"/>
                <a:cs typeface="Calibri" panose="020F0502020204030204" charset="0"/>
              </a:rPr>
              <a:t> </a:t>
            </a:r>
            <a:endParaRPr lang="zh-CN" altLang="en-US" sz="2800" b="1">
              <a:latin typeface="Calibri" panose="020F0502020204030204" charset="0"/>
              <a:cs typeface="Calibri" panose="020F0502020204030204" charset="0"/>
            </a:endParaRPr>
          </a:p>
        </p:txBody>
      </p:sp>
      <p:pic>
        <p:nvPicPr>
          <p:cNvPr id="3" name="图片 2"/>
          <p:cNvPicPr>
            <a:picLocks noChangeAspect="1"/>
          </p:cNvPicPr>
          <p:nvPr/>
        </p:nvPicPr>
        <p:blipFill>
          <a:blip r:embed="rId1"/>
          <a:stretch>
            <a:fillRect/>
          </a:stretch>
        </p:blipFill>
        <p:spPr>
          <a:xfrm>
            <a:off x="2154003" y="1200785"/>
            <a:ext cx="7883995" cy="5256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55905" y="1647825"/>
            <a:ext cx="11801475" cy="3291840"/>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If you</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want a pill to start bringing you relief as quickly as possible, try lying down on your right side.</a:t>
            </a:r>
            <a:r>
              <a:rPr lang="en-US" altLang="zh-CN" sz="2600">
                <a:latin typeface="Times New Roman" panose="02020603050405020304" charset="0"/>
                <a:cs typeface="Times New Roman" panose="02020603050405020304" charset="0"/>
              </a:rPr>
              <a:t> ______ (use) </a:t>
            </a:r>
            <a:r>
              <a:rPr lang="zh-CN" altLang="en-US" sz="2600">
                <a:latin typeface="Times New Roman" panose="02020603050405020304" charset="0"/>
                <a:cs typeface="Times New Roman" panose="02020603050405020304" charset="0"/>
              </a:rPr>
              <a:t>a computer </a:t>
            </a:r>
            <a:r>
              <a:rPr lang="zh-CN" altLang="en-US" sz="2600">
                <a:solidFill>
                  <a:srgbClr val="0000FF"/>
                </a:solidFill>
                <a:latin typeface="Times New Roman" panose="02020603050405020304" charset="0"/>
                <a:cs typeface="Times New Roman" panose="02020603050405020304" charset="0"/>
              </a:rPr>
              <a:t>simulation </a:t>
            </a:r>
            <a:r>
              <a:rPr lang="zh-CN" altLang="en-US" sz="2600">
                <a:latin typeface="Times New Roman" panose="02020603050405020304" charset="0"/>
                <a:cs typeface="Times New Roman" panose="02020603050405020304" charset="0"/>
              </a:rPr>
              <a:t>of a stomach, investigators at Johns Hopkins University in Maryland saw medications dissolve more than twice as quickly in this position, </a:t>
            </a:r>
            <a:r>
              <a:rPr lang="en-US" altLang="zh-CN" sz="2600">
                <a:latin typeface="Times New Roman" panose="02020603050405020304" charset="0"/>
                <a:cs typeface="Times New Roman" panose="02020603050405020304" charset="0"/>
              </a:rPr>
              <a:t>_________ (compare) </a:t>
            </a:r>
            <a:r>
              <a:rPr lang="zh-CN" altLang="en-US" sz="2600">
                <a:latin typeface="Times New Roman" panose="02020603050405020304" charset="0"/>
                <a:cs typeface="Times New Roman" panose="02020603050405020304" charset="0"/>
              </a:rPr>
              <a:t>to standing up or lying on the back.</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By contrast, lying on the left side was </a:t>
            </a:r>
            <a:r>
              <a:rPr lang="en-US" altLang="zh-CN" sz="2600">
                <a:latin typeface="Times New Roman" panose="02020603050405020304" charset="0"/>
                <a:cs typeface="Times New Roman" panose="02020603050405020304" charset="0"/>
              </a:rPr>
              <a:t>______ (slow) </a:t>
            </a:r>
            <a:r>
              <a:rPr lang="zh-CN" altLang="en-US" sz="2600">
                <a:latin typeface="Times New Roman" panose="02020603050405020304" charset="0"/>
                <a:cs typeface="Times New Roman" panose="02020603050405020304" charset="0"/>
              </a:rPr>
              <a:t>than standing. </a:t>
            </a:r>
            <a:endParaRPr lang="zh-CN" altLang="en-US" sz="2600">
              <a:latin typeface="Times New Roman" panose="02020603050405020304" charset="0"/>
              <a:cs typeface="Times New Roman" panose="02020603050405020304" charset="0"/>
            </a:endParaRPr>
          </a:p>
          <a:p>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This </a:t>
            </a:r>
            <a:r>
              <a:rPr lang="en-US" altLang="zh-CN" sz="2600">
                <a:latin typeface="Times New Roman" panose="02020603050405020304" charset="0"/>
                <a:cs typeface="Times New Roman" panose="02020603050405020304" charset="0"/>
              </a:rPr>
              <a:t>______ (make) </a:t>
            </a:r>
            <a:r>
              <a:rPr lang="zh-CN" altLang="en-US" sz="2600">
                <a:latin typeface="Times New Roman" panose="02020603050405020304" charset="0"/>
                <a:cs typeface="Times New Roman" panose="02020603050405020304" charset="0"/>
              </a:rPr>
              <a:t>sense if you think about gravity and the asymmetrical shape of your stomach:</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opening that leads to the small intestine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肠</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pills are typically absorbed,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is on the right side.</a:t>
            </a:r>
            <a:endParaRPr lang="zh-CN" altLang="en-US" sz="2600">
              <a:latin typeface="Times New Roman" panose="02020603050405020304" charset="0"/>
              <a:cs typeface="Times New Roman" panose="02020603050405020304" charset="0"/>
            </a:endParaRPr>
          </a:p>
        </p:txBody>
      </p:sp>
      <p:sp>
        <p:nvSpPr>
          <p:cNvPr id="8" name="文本框 7"/>
          <p:cNvSpPr txBox="1"/>
          <p:nvPr/>
        </p:nvSpPr>
        <p:spPr>
          <a:xfrm>
            <a:off x="3516630" y="899160"/>
            <a:ext cx="4729480" cy="491490"/>
          </a:xfrm>
          <a:prstGeom prst="rect">
            <a:avLst/>
          </a:prstGeom>
          <a:noFill/>
        </p:spPr>
        <p:txBody>
          <a:bodyPr wrap="square" rtlCol="0" anchor="t">
            <a:spAutoFit/>
          </a:bodyPr>
          <a:p>
            <a:pPr algn="ctr"/>
            <a:r>
              <a:rPr lang="zh-CN" altLang="en-US" sz="2600" b="1">
                <a:solidFill>
                  <a:schemeClr val="accent1"/>
                </a:solidFill>
                <a:latin typeface="Comic Sans MS" panose="030F0702030302020204" charset="0"/>
                <a:cs typeface="Comic Sans MS" panose="030F0702030302020204" charset="0"/>
              </a:rPr>
              <a:t>Help Your Pills Work</a:t>
            </a:r>
            <a:r>
              <a:rPr lang="zh-CN" altLang="en-US" b="1">
                <a:solidFill>
                  <a:schemeClr val="accent1"/>
                </a:solidFill>
                <a:latin typeface="Comic Sans MS" panose="030F0702030302020204" charset="0"/>
                <a:cs typeface="Comic Sans MS" panose="030F0702030302020204" charset="0"/>
              </a:rPr>
              <a:t> </a:t>
            </a:r>
            <a:r>
              <a:rPr lang="zh-CN" altLang="en-US" sz="2600" b="1">
                <a:solidFill>
                  <a:schemeClr val="accent1"/>
                </a:solidFill>
                <a:latin typeface="Comic Sans MS" panose="030F0702030302020204" charset="0"/>
                <a:cs typeface="Comic Sans MS" panose="030F0702030302020204" charset="0"/>
              </a:rPr>
              <a:t>Faster</a:t>
            </a:r>
            <a:endParaRPr lang="zh-CN" altLang="en-US" sz="2600" b="1">
              <a:solidFill>
                <a:schemeClr val="accent1"/>
              </a:solidFill>
              <a:latin typeface="Comic Sans MS" panose="030F0702030302020204" charset="0"/>
              <a:cs typeface="Comic Sans MS" panose="030F0702030302020204" charset="0"/>
            </a:endParaRPr>
          </a:p>
        </p:txBody>
      </p:sp>
      <p:sp>
        <p:nvSpPr>
          <p:cNvPr id="1048598" name="文本框 4"/>
          <p:cNvSpPr txBox="1"/>
          <p:nvPr>
            <p:custDataLst>
              <p:tags r:id="rId1"/>
            </p:custDataLst>
          </p:nvPr>
        </p:nvSpPr>
        <p:spPr>
          <a:xfrm>
            <a:off x="1852930" y="65405"/>
            <a:ext cx="869378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《读者文摘</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加拿大版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81229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1</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2841625" y="2015490"/>
            <a:ext cx="107759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Using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3516630" y="2797175"/>
            <a:ext cx="150749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compared</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931410" y="3216275"/>
            <a:ext cx="10922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slower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423670" y="3613150"/>
            <a:ext cx="111188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makes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773795" y="4017010"/>
            <a:ext cx="107759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where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2" grpId="1"/>
      <p:bldP spid="3" grpId="1"/>
      <p:bldP spid="4" grpId="1"/>
      <p:bldP spid="5" grpId="1"/>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7635" y="1489710"/>
            <a:ext cx="12064365" cy="439991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Devices like the Fitbit and Apple Watch have an electrocardiogram</a:t>
            </a:r>
            <a:r>
              <a:rPr lang="en-US" altLang="zh-CN" sz="28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t>
            </a:r>
            <a:r>
              <a:rPr lang="zh-CN" altLang="en-US" sz="2400">
                <a:latin typeface="华文中宋" panose="02010600040101010101" charset="-122"/>
                <a:ea typeface="华文中宋" panose="02010600040101010101" charset="-122"/>
                <a:cs typeface="Times New Roman" panose="02020603050405020304" charset="0"/>
              </a:rPr>
              <a:t>心电图</a:t>
            </a:r>
            <a:r>
              <a:rPr lang="en-US" altLang="zh-CN" sz="2400">
                <a:latin typeface="华文中宋" panose="02010600040101010101" charset="-122"/>
                <a:ea typeface="华文中宋" panose="02010600040101010101" charset="-122"/>
                <a:cs typeface="Times New Roman" panose="02020603050405020304" charset="0"/>
              </a:rPr>
              <a:t>)</a:t>
            </a:r>
            <a:r>
              <a:rPr lang="zh-CN" altLang="en-US" sz="24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(ECG) app that looks </a:t>
            </a:r>
            <a:r>
              <a:rPr lang="en-US" altLang="zh-CN" sz="2800">
                <a:latin typeface="Times New Roman" panose="02020603050405020304" charset="0"/>
                <a:cs typeface="Times New Roman" panose="02020603050405020304" charset="0"/>
              </a:rPr>
              <a:t>____ </a:t>
            </a:r>
            <a:r>
              <a:rPr lang="zh-CN" altLang="en-US" sz="2800">
                <a:latin typeface="Times New Roman" panose="02020603050405020304" charset="0"/>
                <a:cs typeface="Times New Roman" panose="02020603050405020304" charset="0"/>
              </a:rPr>
              <a:t>signs of atrial fibrillation</a:t>
            </a:r>
            <a:r>
              <a:rPr lang="en-US" altLang="zh-CN" sz="2800">
                <a:latin typeface="Times New Roman" panose="02020603050405020304" charset="0"/>
                <a:cs typeface="Times New Roman" panose="02020603050405020304" charset="0"/>
              </a:rPr>
              <a:t> (</a:t>
            </a:r>
            <a:r>
              <a:rPr lang="zh-CN" altLang="en-US" sz="2400">
                <a:latin typeface="华文中宋" panose="02010600040101010101" charset="-122"/>
                <a:ea typeface="华文中宋" panose="02010600040101010101" charset="-122"/>
                <a:cs typeface="Times New Roman" panose="02020603050405020304" charset="0"/>
              </a:rPr>
              <a:t>心房颤动</a:t>
            </a:r>
            <a:r>
              <a:rPr lang="en-US" altLang="zh-CN" sz="24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AFib),</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most common heart-rhythm </a:t>
            </a:r>
            <a:r>
              <a:rPr lang="en-US" altLang="zh-CN" sz="2800">
                <a:latin typeface="Times New Roman" panose="02020603050405020304" charset="0"/>
                <a:cs typeface="Times New Roman" panose="02020603050405020304" charset="0"/>
              </a:rPr>
              <a:t>__________ (regular)</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Catching AFib is valuable,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since the condition can lead to a stroke if untreated. But are smartwatches </a:t>
            </a:r>
            <a:r>
              <a:rPr lang="en-US" altLang="zh-CN" sz="2800">
                <a:latin typeface="Times New Roman" panose="02020603050405020304" charset="0"/>
                <a:cs typeface="Times New Roman" panose="02020603050405020304" charset="0"/>
              </a:rPr>
              <a:t>_______ (rely) </a:t>
            </a:r>
            <a:r>
              <a:rPr lang="zh-CN" altLang="en-US" sz="2800">
                <a:latin typeface="Times New Roman" panose="02020603050405020304" charset="0"/>
                <a:cs typeface="Times New Roman" panose="02020603050405020304" charset="0"/>
              </a:rPr>
              <a:t>compared to a standard ECG?</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 recent Chinese study involving 2.8 million participants suggests they can be </a:t>
            </a:r>
            <a:r>
              <a:rPr lang="en-US" altLang="zh-CN" sz="2800">
                <a:latin typeface="Times New Roman" panose="02020603050405020304" charset="0"/>
                <a:cs typeface="Times New Roman" panose="02020603050405020304" charset="0"/>
              </a:rPr>
              <a:t>__________ (reasonable) </a:t>
            </a:r>
            <a:r>
              <a:rPr lang="zh-CN" altLang="en-US" sz="2800">
                <a:latin typeface="Times New Roman" panose="02020603050405020304" charset="0"/>
                <a:cs typeface="Times New Roman" panose="02020603050405020304" charset="0"/>
              </a:rPr>
              <a:t>accurate if you have AFib. However, the devices can get thrown off when someone has a different heart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issue, or more than one.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short, you can use a smartwatch for </a:t>
            </a:r>
            <a:r>
              <a:rPr lang="en-US" altLang="zh-CN" sz="2800">
                <a:latin typeface="Times New Roman" panose="02020603050405020304" charset="0"/>
                <a:cs typeface="Times New Roman" panose="02020603050405020304" charset="0"/>
              </a:rPr>
              <a:t>___ </a:t>
            </a:r>
            <a:r>
              <a:rPr lang="zh-CN" altLang="en-US" sz="2800">
                <a:latin typeface="Times New Roman" panose="02020603050405020304" charset="0"/>
                <a:cs typeface="Times New Roman" panose="02020603050405020304" charset="0"/>
              </a:rPr>
              <a:t>initial </a:t>
            </a:r>
            <a:r>
              <a:rPr lang="zh-CN" altLang="en-US" sz="2800">
                <a:solidFill>
                  <a:srgbClr val="0000FF"/>
                </a:solidFill>
                <a:latin typeface="Times New Roman" panose="02020603050405020304" charset="0"/>
                <a:cs typeface="Times New Roman" panose="02020603050405020304" charset="0"/>
              </a:rPr>
              <a:t>screening</a:t>
            </a:r>
            <a:r>
              <a:rPr lang="zh-CN" altLang="en-US" sz="2800">
                <a:latin typeface="Times New Roman" panose="02020603050405020304" charset="0"/>
                <a:cs typeface="Times New Roman" panose="02020603050405020304" charset="0"/>
              </a:rPr>
              <a:t>, but you</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ll want to follow up with a doctor for a medical test.</a:t>
            </a:r>
            <a:endParaRPr lang="zh-CN" altLang="en-US" sz="2800">
              <a:latin typeface="Times New Roman" panose="02020603050405020304" charset="0"/>
              <a:cs typeface="Times New Roman" panose="02020603050405020304" charset="0"/>
            </a:endParaRPr>
          </a:p>
        </p:txBody>
      </p:sp>
      <p:sp>
        <p:nvSpPr>
          <p:cNvPr id="5" name="文本框 4"/>
          <p:cNvSpPr txBox="1"/>
          <p:nvPr/>
        </p:nvSpPr>
        <p:spPr>
          <a:xfrm>
            <a:off x="1853565" y="808355"/>
            <a:ext cx="7848600" cy="491490"/>
          </a:xfrm>
          <a:prstGeom prst="rect">
            <a:avLst/>
          </a:prstGeom>
          <a:noFill/>
        </p:spPr>
        <p:txBody>
          <a:bodyPr wrap="square" rtlCol="0">
            <a:spAutoFit/>
          </a:bodyPr>
          <a:p>
            <a:pPr algn="ctr">
              <a:buClrTx/>
              <a:buSzTx/>
              <a:buFontTx/>
            </a:pPr>
            <a:r>
              <a:rPr lang="zh-CN" altLang="en-US" sz="2600" b="1">
                <a:solidFill>
                  <a:schemeClr val="accent1"/>
                </a:solidFill>
                <a:latin typeface="Comic Sans MS" panose="030F0702030302020204" charset="0"/>
                <a:cs typeface="Comic Sans MS" panose="030F0702030302020204" charset="0"/>
                <a:sym typeface="+mn-ea"/>
              </a:rPr>
              <a:t>Smartwatches Can Detect Atrial Fibrillation</a:t>
            </a:r>
            <a:endParaRPr lang="zh-CN" altLang="en-US" sz="2600" b="1">
              <a:solidFill>
                <a:schemeClr val="accent1"/>
              </a:solidFill>
              <a:latin typeface="Comic Sans MS" panose="030F0702030302020204" charset="0"/>
              <a:cs typeface="Comic Sans MS" panose="030F0702030302020204" charset="0"/>
            </a:endParaRPr>
          </a:p>
        </p:txBody>
      </p:sp>
      <p:sp>
        <p:nvSpPr>
          <p:cNvPr id="1048598" name="文本框 4"/>
          <p:cNvSpPr txBox="1"/>
          <p:nvPr>
            <p:custDataLst>
              <p:tags r:id="rId1"/>
            </p:custDataLst>
          </p:nvPr>
        </p:nvSpPr>
        <p:spPr>
          <a:xfrm>
            <a:off x="1852930" y="65405"/>
            <a:ext cx="869378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《读者文摘</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加拿大版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81991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2</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3386455" y="1901190"/>
            <a:ext cx="61341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for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3515360" y="2334260"/>
            <a:ext cx="1839595"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irregularity</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406890" y="2736215"/>
            <a:ext cx="127127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reliable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43205" y="4051300"/>
            <a:ext cx="173228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reasonably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441190" y="4906010"/>
            <a:ext cx="59436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an </a:t>
            </a:r>
            <a:endParaRPr lang="zh-CN" alt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2" grpId="1"/>
      <p:bldP spid="3" grpId="1"/>
      <p:bldP spid="6" grpId="1"/>
      <p:bldP spid="7" grpId="1"/>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March 1st</a:t>
            </a:r>
            <a:r>
              <a:t>-</a:t>
            </a:r>
            <a:r>
              <a:rPr lang="en-US"/>
              <a:t>15th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simulation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situation in which a particular set of conditions is created artificially in order to study or experience sth that could exist in reality 模拟</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Training includes realistic simulation of casualty procedures.                            训练包括伤亡处理程序的实际模拟。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screening</a:t>
            </a:r>
            <a:r>
              <a:rPr lang="en-US" altLang="zh-CN" sz="2800"/>
              <a:t>: </a:t>
            </a:r>
            <a:r>
              <a:rPr sz="2800">
                <a:latin typeface="Times New Roman" panose="02020603050405020304" charset="0"/>
                <a:ea typeface="华文中宋" panose="02010600040101010101" charset="-122"/>
                <a:cs typeface="Times New Roman" panose="02020603050405020304" charset="0"/>
              </a:rPr>
              <a:t> the testing or examining of a large number of people or things for disease, faults, etc. 筛查</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Our country has an enviable record on breast screening for cancer</a:t>
            </a:r>
            <a:r>
              <a:rPr 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我们国家在乳腺癌检查方面有着令人羡慕的纪录。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8348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86405"/>
            <a:ext cx="100907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To make the training realistic the simulation operates in real time.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It is necessary to have regular screening for </a:t>
            </a:r>
            <a:r>
              <a:rPr lang="en-US" sz="2800">
                <a:solidFill>
                  <a:srgbClr val="FF0000"/>
                </a:solidFill>
                <a:latin typeface="Times New Roman" panose="02020603050405020304" charset="0"/>
                <a:cs typeface="Times New Roman" panose="02020603050405020304" charset="0"/>
              </a:rPr>
              <a:t>breast </a:t>
            </a:r>
            <a:r>
              <a:rPr sz="2800">
                <a:solidFill>
                  <a:srgbClr val="FF0000"/>
                </a:solidFill>
                <a:latin typeface="Times New Roman" panose="02020603050405020304" charset="0"/>
                <a:cs typeface="Times New Roman" panose="02020603050405020304" charset="0"/>
              </a:rPr>
              <a:t>cancer.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83485"/>
            <a:ext cx="6275070" cy="521970"/>
          </a:xfrm>
          <a:prstGeom prst="rect">
            <a:avLst/>
          </a:prstGeom>
          <a:noFill/>
        </p:spPr>
        <p:txBody>
          <a:bodyPr wrap="square" rtlCol="0" anchor="t">
            <a:spAutoFit/>
          </a:bodyPr>
          <a:lstStyle/>
          <a:p>
            <a:r>
              <a:rPr lang="zh-CN" altLang="en-US" sz="2800">
                <a:ea typeface="华文中宋" panose="02010600040101010101" charset="-122"/>
              </a:rPr>
              <a:t>为使训练真实，模拟是实时运行的。</a:t>
            </a:r>
            <a:endParaRPr lang="zh-CN" altLang="en-US" sz="2800">
              <a:ea typeface="华文中宋" panose="02010600040101010101" charset="-122"/>
            </a:endParaRPr>
          </a:p>
        </p:txBody>
      </p:sp>
      <p:cxnSp>
        <p:nvCxnSpPr>
          <p:cNvPr id="3145728" name="直接连接符 8"/>
          <p:cNvCxnSpPr/>
          <p:nvPr/>
        </p:nvCxnSpPr>
        <p:spPr>
          <a:xfrm flipV="1">
            <a:off x="311150" y="3454400"/>
            <a:ext cx="9423400"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87795"/>
            <a:ext cx="825373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定期进行乳腺癌筛查是必要的。</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906780"/>
            <a:ext cx="11751310" cy="22999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94869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Using a computer simulation of a stomach, investigators at Johns Hopkins University in Maryland saw medications dissolve more than twice as quickly in this position, compared to standing up or lying on the back.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945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240280"/>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马里兰州约翰·霍普金斯大学的研究人员使用计算机模拟胃部，发现这种姿势下药物溶解的速度比站着或仰卧着快两倍多。</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86225"/>
            <a:ext cx="11751310" cy="2252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140835"/>
            <a:ext cx="11314430"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Devices like the Fitbit and Apple Watch have an electrocardiogram (ECG) app that looks for signs of atrial fibrillation (AFib), the most common heart-rhythm irregularity.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5568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40321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像Fitbit和Apple Watch这样的设备都有一个心电图应用程序，可以寻找房颤(AFib)的迹象，这是最常见的心律不规则。</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44993" y="187325"/>
            <a:ext cx="8503920"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One-minute World 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One-minute World 03.13.202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21005" y="740410"/>
            <a:ext cx="11349355" cy="611695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61226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This is BBC world news, here are the headlines.</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U.S. regulators have </a:t>
            </a:r>
            <a:r>
              <a:rPr lang="en-US" sz="2800">
                <a:latin typeface="Times New Roman" panose="02020603050405020304" charset="0"/>
                <a:cs typeface="Times New Roman" panose="02020603050405020304" charset="0"/>
              </a:rPr>
              <a:t>_________ </a:t>
            </a:r>
            <a:r>
              <a:rPr sz="2800">
                <a:latin typeface="Times New Roman" panose="02020603050405020304" charset="0"/>
                <a:cs typeface="Times New Roman" panose="02020603050405020304" charset="0"/>
              </a:rPr>
              <a:t>Silicon Valley Bank, a major lender to tech companies, after it ran into </a:t>
            </a:r>
            <a:r>
              <a:rPr lang="en-US" sz="2800">
                <a:latin typeface="Times New Roman" panose="02020603050405020304" charset="0"/>
                <a:cs typeface="Times New Roman" panose="02020603050405020304" charset="0"/>
              </a:rPr>
              <a:t>______________</a:t>
            </a:r>
            <a:r>
              <a:rPr sz="2800">
                <a:latin typeface="Times New Roman" panose="02020603050405020304" charset="0"/>
                <a:cs typeface="Times New Roman" panose="02020603050405020304" charset="0"/>
              </a:rPr>
              <a:t>, the largest banking failure in the U.S. since the financial crisis of 2008.</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The BBC</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football program is </a:t>
            </a:r>
            <a:r>
              <a:rPr lang="en-US" altLang="zh-CN" sz="2800">
                <a:solidFill>
                  <a:srgbClr val="0000FF"/>
                </a:solidFill>
                <a:latin typeface="Times New Roman" panose="02020603050405020304" charset="0"/>
                <a:ea typeface="+mn-ea"/>
                <a:cs typeface="Times New Roman" panose="02020603050405020304" charset="0"/>
              </a:rPr>
              <a:t>in disarray</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On-air staff pull out of Saturday</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show </a:t>
            </a:r>
            <a:r>
              <a:rPr lang="en-US" sz="2800">
                <a:latin typeface="Times New Roman" panose="02020603050405020304" charset="0"/>
                <a:cs typeface="Times New Roman" panose="02020603050405020304" charset="0"/>
              </a:rPr>
              <a:t>___________</a:t>
            </a:r>
            <a:r>
              <a:rPr sz="2800">
                <a:latin typeface="Times New Roman" panose="02020603050405020304" charset="0"/>
                <a:cs typeface="Times New Roman" panose="02020603050405020304" charset="0"/>
              </a:rPr>
              <a:t> presenter Gary Lineker, who was told to </a:t>
            </a:r>
            <a:r>
              <a:rPr lang="en-US" sz="2800">
                <a:latin typeface="Times New Roman" panose="02020603050405020304" charset="0"/>
                <a:cs typeface="Times New Roman" panose="02020603050405020304" charset="0"/>
              </a:rPr>
              <a:t>________</a:t>
            </a:r>
            <a:r>
              <a:rPr sz="2800">
                <a:latin typeface="Times New Roman" panose="02020603050405020304" charset="0"/>
                <a:cs typeface="Times New Roman" panose="02020603050405020304" charset="0"/>
              </a:rPr>
              <a:t> after criticizing the government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new asylum bill.</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Officials in the German city of Hamburg say the gunman who </a:t>
            </a:r>
            <a:r>
              <a:rPr lang="en-US" sz="2800">
                <a:latin typeface="Times New Roman" panose="02020603050405020304" charset="0"/>
                <a:cs typeface="Times New Roman" panose="02020603050405020304" charset="0"/>
              </a:rPr>
              <a:t>________</a:t>
            </a:r>
            <a:r>
              <a:rPr sz="2800">
                <a:latin typeface="Times New Roman" panose="02020603050405020304" charset="0"/>
                <a:cs typeface="Times New Roman" panose="02020603050405020304" charset="0"/>
              </a:rPr>
              <a:t> seven people at a Jehovah</a:t>
            </a:r>
            <a:r>
              <a:rPr lang="en-US" sz="2800">
                <a:latin typeface="Times New Roman" panose="02020603050405020304" charset="0"/>
                <a:cs typeface="Times New Roman" panose="02020603050405020304" charset="0"/>
              </a:rPr>
              <a:t>s</a:t>
            </a:r>
            <a:r>
              <a:rPr sz="2800">
                <a:latin typeface="Times New Roman" panose="02020603050405020304" charset="0"/>
                <a:cs typeface="Times New Roman" panose="02020603050405020304" charset="0"/>
              </a:rPr>
              <a:t>s Witness Meeting hall was a former member of the religious group and left </a:t>
            </a:r>
            <a:r>
              <a:rPr lang="en-US" altLang="zh-CN" sz="2800">
                <a:solidFill>
                  <a:srgbClr val="0000FF"/>
                </a:solidFill>
                <a:latin typeface="Times New Roman" panose="02020603050405020304" charset="0"/>
                <a:ea typeface="+mn-ea"/>
                <a:cs typeface="Times New Roman" panose="02020603050405020304" charset="0"/>
              </a:rPr>
              <a:t>on bad terms</a:t>
            </a:r>
            <a:r>
              <a:rPr sz="2800">
                <a:latin typeface="Times New Roman" panose="02020603050405020304" charset="0"/>
                <a:cs typeface="Times New Roman" panose="02020603050405020304" charset="0"/>
              </a:rPr>
              <a:t>.</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And one of the strongest storms </a:t>
            </a:r>
            <a:r>
              <a:rPr lang="en-US" sz="2800">
                <a:latin typeface="Times New Roman" panose="02020603050405020304" charset="0"/>
                <a:cs typeface="Times New Roman" panose="02020603050405020304" charset="0"/>
              </a:rPr>
              <a:t>____________</a:t>
            </a:r>
            <a:r>
              <a:rPr sz="2800">
                <a:latin typeface="Times New Roman" panose="02020603050405020304" charset="0"/>
                <a:cs typeface="Times New Roman" panose="02020603050405020304" charset="0"/>
              </a:rPr>
              <a:t> in the southern hemisphere has </a:t>
            </a:r>
            <a:r>
              <a:rPr lang="en-US" sz="2800">
                <a:latin typeface="Times New Roman" panose="02020603050405020304" charset="0"/>
                <a:cs typeface="Times New Roman" panose="02020603050405020304" charset="0"/>
              </a:rPr>
              <a:t>_____________</a:t>
            </a:r>
            <a:r>
              <a:rPr sz="2800">
                <a:latin typeface="Times New Roman" panose="02020603050405020304" charset="0"/>
                <a:cs typeface="Times New Roman" panose="02020603050405020304" charset="0"/>
              </a:rPr>
              <a:t> Mauritius and Madagascar for a second time</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now heading back towards Mozambique again.</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This is BBC news.</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3" name="One-minute World 03.13.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52200" y="6049010"/>
            <a:ext cx="619125" cy="619125"/>
          </a:xfrm>
          <a:prstGeom prst="rect">
            <a:avLst/>
          </a:prstGeom>
        </p:spPr>
      </p:pic>
      <p:sp>
        <p:nvSpPr>
          <p:cNvPr id="14" name="文本框 13"/>
          <p:cNvSpPr txBox="1"/>
          <p:nvPr/>
        </p:nvSpPr>
        <p:spPr>
          <a:xfrm>
            <a:off x="3570605" y="956310"/>
            <a:ext cx="15728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shut </a:t>
            </a:r>
            <a:r>
              <a:rPr sz="2800">
                <a:solidFill>
                  <a:srgbClr val="FF0000"/>
                </a:solidFill>
                <a:latin typeface="Times New Roman" panose="02020603050405020304" charset="0"/>
                <a:cs typeface="Times New Roman" panose="02020603050405020304" charset="0"/>
                <a:sym typeface="+mn-ea"/>
              </a:rPr>
              <a:t>down</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5" name="文本框 14"/>
          <p:cNvSpPr txBox="1"/>
          <p:nvPr/>
        </p:nvSpPr>
        <p:spPr>
          <a:xfrm>
            <a:off x="5184775" y="4814570"/>
            <a:ext cx="21482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ever recorded</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2550795" y="2677160"/>
            <a:ext cx="18745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 support of</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49225" y="5234305"/>
            <a:ext cx="26015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ripped through</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10380980" y="2655570"/>
            <a:ext cx="145796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step back</a:t>
            </a:r>
            <a:endParaRPr sz="28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9436735" y="3517265"/>
            <a:ext cx="15462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shot dead</a:t>
            </a:r>
            <a:endParaRPr sz="28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4064635" y="1398270"/>
            <a:ext cx="262636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financial trouble</a:t>
            </a:r>
            <a:endParaRPr sz="28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2259965" y="2235835"/>
            <a:ext cx="13646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flagship </a:t>
            </a:r>
            <a:endParaRPr kumimoji="0" lang="en-US" altLang="zh-CN"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43" fill="hold" display="0">
                  <p:stCondLst>
                    <p:cond delay="indefinite"/>
                  </p:stCondLst>
                </p:cTn>
                <p:tgtEl>
                  <p:spTgt spid="304"/>
                </p:tgtEl>
              </p:cMediaNode>
            </p:audio>
            <p:audio>
              <p:cMediaNode>
                <p:cTn id="44" fill="hold" display="1">
                  <p:stCondLst>
                    <p:cond delay="indefinite"/>
                  </p:stCondLst>
                  <p:endCondLst>
                    <p:cond evt="onStopAudio">
                      <p:tgtEl>
                        <p:sldTgt/>
                      </p:tgtEl>
                    </p:cond>
                  </p:endCondLst>
                </p:cTn>
                <p:tgtEl>
                  <p:spTgt spid="3"/>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in disarray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If people or things are in disarray, they are disorganized and confused.    </a:t>
            </a:r>
            <a:r>
              <a:rPr lang="zh-CN" altLang="en-US" sz="2800">
                <a:latin typeface="Times New Roman" panose="02020603050405020304" charset="0"/>
                <a:ea typeface="华文中宋" panose="02010600040101010101" charset="-122"/>
                <a:cs typeface="Times New Roman" panose="02020603050405020304" charset="0"/>
                <a:sym typeface="+mn-ea"/>
              </a:rPr>
              <a:t>混乱；紊乱</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12,000 crossed the border in one day alone, throwing evacuation plans into disarray.    </a:t>
            </a:r>
            <a:r>
              <a:rPr lang="zh-CN" altLang="en-US" sz="2800">
                <a:latin typeface="Times New Roman" panose="02020603050405020304" charset="0"/>
                <a:ea typeface="华文中宋" panose="02010600040101010101" charset="-122"/>
                <a:cs typeface="Times New Roman" panose="02020603050405020304" charset="0"/>
              </a:rPr>
              <a:t>仅一天中就有1.2万人越过边境，这使得撤退计划全被打乱了。</a:t>
            </a:r>
            <a:endParaRPr lang="zh-CN" alt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on bad terms</a:t>
            </a:r>
            <a:r>
              <a:rPr lang="en-US" sz="2800">
                <a:latin typeface="Times New Roman" panose="02020603050405020304" charset="0"/>
                <a:ea typeface="华文中宋" panose="02010600040101010101" charset="-122"/>
                <a:cs typeface="Times New Roman" panose="02020603050405020304" charset="0"/>
              </a:rPr>
              <a:t>: If two people are on bad terms, they are not friendly with each other.    </a:t>
            </a:r>
            <a:r>
              <a:rPr lang="zh-CN" altLang="en-US" sz="2800">
                <a:latin typeface="Times New Roman" panose="02020603050405020304" charset="0"/>
                <a:ea typeface="华文中宋" panose="02010600040101010101" charset="-122"/>
                <a:cs typeface="Times New Roman" panose="02020603050405020304" charset="0"/>
              </a:rPr>
              <a:t>（与某人）关系不好</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Madeleine is on bad terms with Sarah.  </a:t>
            </a:r>
            <a:r>
              <a:rPr lang="en-US" altLang="zh-CN" sz="2800">
                <a:latin typeface="华文中宋" panose="02010600040101010101" charset="-122"/>
                <a:ea typeface="华文中宋" panose="02010600040101010101" charset="-122"/>
                <a:cs typeface="华文中宋" panose="02010600040101010101" charset="-122"/>
              </a:rPr>
              <a:t>马德琳和萨拉相处</a:t>
            </a:r>
            <a:r>
              <a:rPr lang="zh-CN" altLang="en-US" sz="2800">
                <a:latin typeface="华文中宋" panose="02010600040101010101" charset="-122"/>
                <a:ea typeface="华文中宋" panose="02010600040101010101" charset="-122"/>
                <a:cs typeface="华文中宋" panose="02010600040101010101" charset="-122"/>
              </a:rPr>
              <a:t>不</a:t>
            </a:r>
            <a:r>
              <a:rPr lang="en-US" altLang="zh-CN" sz="2800">
                <a:latin typeface="华文中宋" panose="02010600040101010101" charset="-122"/>
                <a:ea typeface="华文中宋" panose="02010600040101010101" charset="-122"/>
                <a:cs typeface="华文中宋" panose="02010600040101010101" charset="-122"/>
              </a:rPr>
              <a:t>好。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07055"/>
            <a:ext cx="75018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Our plans were thrown into disarray by her arrival.</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7650" y="6193790"/>
            <a:ext cx="78898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 had no idea that you and he were on such bad terms.</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568065"/>
            <a:ext cx="7348220" cy="222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35115"/>
            <a:ext cx="7748905" cy="412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7051675" cy="521970"/>
          </a:xfrm>
          <a:prstGeom prst="rect">
            <a:avLst/>
          </a:prstGeom>
          <a:noFill/>
        </p:spPr>
        <p:txBody>
          <a:bodyPr wrap="square" rtlCol="0" anchor="t">
            <a:spAutoFit/>
          </a:bodyPr>
          <a:p>
            <a:r>
              <a:rPr lang="zh-CN" altLang="en-US" sz="2800">
                <a:ea typeface="华文中宋" panose="02010600040101010101" charset="-122"/>
              </a:rPr>
              <a:t>我还不知道你和她的关系这么不好。</a:t>
            </a:r>
            <a:endParaRPr lang="zh-CN" altLang="en-US" sz="2800">
              <a:ea typeface="华文中宋" panose="02010600040101010101" charset="-122"/>
            </a:endParaRPr>
          </a:p>
        </p:txBody>
      </p:sp>
      <p:sp>
        <p:nvSpPr>
          <p:cNvPr id="2" name="文本框 1"/>
          <p:cNvSpPr txBox="1"/>
          <p:nvPr/>
        </p:nvSpPr>
        <p:spPr>
          <a:xfrm>
            <a:off x="297815" y="2548890"/>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32000" y="2548890"/>
            <a:ext cx="9779000" cy="521970"/>
          </a:xfrm>
          <a:prstGeom prst="rect">
            <a:avLst/>
          </a:prstGeom>
          <a:noFill/>
        </p:spPr>
        <p:txBody>
          <a:bodyPr wrap="square" rtlCol="0" anchor="t">
            <a:spAutoFit/>
          </a:bodyPr>
          <a:p>
            <a:r>
              <a:rPr lang="zh-CN" altLang="en-US" sz="2800">
                <a:ea typeface="华文中宋" panose="02010600040101010101" charset="-122"/>
              </a:rPr>
              <a:t>我们的计划因她的到来而陷入一片混乱。</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U.S. regulators have shut down Silicon Valley Bank, a major lender to tech companies, after it ran into financial trouble, the largest banking failure in the U.S. since the financial crisis of 2008.</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237172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2286635"/>
            <a:ext cx="1036828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美国监管机构关闭了科技公司的主要贷款机构硅谷银行，</a:t>
            </a:r>
            <a:r>
              <a:rPr lang="zh-CN" sz="2500">
                <a:latin typeface="Times New Roman" panose="02020603050405020304" charset="0"/>
                <a:ea typeface="华文中宋" panose="02010600040101010101" charset="-122"/>
                <a:cs typeface="Times New Roman" panose="02020603050405020304" charset="0"/>
              </a:rPr>
              <a:t>之前</a:t>
            </a:r>
            <a:r>
              <a:rPr sz="2500">
                <a:latin typeface="Times New Roman" panose="02020603050405020304" charset="0"/>
                <a:ea typeface="华文中宋" panose="02010600040101010101" charset="-122"/>
                <a:cs typeface="Times New Roman" panose="02020603050405020304" charset="0"/>
              </a:rPr>
              <a:t>该银行陷入财务困境，这是自2008年金融危机以来美国最大的银行倒闭事件。</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And one of the strongest storms ever recorded in the southern hemisphere has ripped through Mauritius and Madagascar for a second time. It’s now heading back towards Mozambique again.</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4578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393055"/>
            <a:ext cx="1060323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南半球有记录以来最强的风暴之一第二次袭击</a:t>
            </a:r>
            <a:r>
              <a:rPr lang="zh-CN" sz="2500">
                <a:latin typeface="Times New Roman" panose="02020603050405020304" charset="0"/>
                <a:ea typeface="华文中宋" panose="02010600040101010101" charset="-122"/>
                <a:cs typeface="Times New Roman" panose="02020603050405020304" charset="0"/>
              </a:rPr>
              <a:t>了</a:t>
            </a:r>
            <a:r>
              <a:rPr sz="2500">
                <a:latin typeface="Times New Roman" panose="02020603050405020304" charset="0"/>
                <a:ea typeface="华文中宋" panose="02010600040101010101" charset="-122"/>
                <a:cs typeface="Times New Roman" panose="02020603050405020304" charset="0"/>
              </a:rPr>
              <a:t>毛里求斯和马达加斯加。现在它又回到了莫桑比克。</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106805"/>
          </a:xfrm>
          <a:prstGeom prst="rect">
            <a:avLst/>
          </a:prstGeom>
          <a:noFill/>
        </p:spPr>
        <p:txBody>
          <a:bodyPr wrap="square" rtlCol="0" anchor="t">
            <a:spAutoFit/>
          </a:bodyPr>
          <a:p>
            <a:pPr algn="ctr"/>
            <a:r>
              <a:rPr lang="en-US" altLang="zh-CN" sz="3600" b="1"/>
              <a:t>1. </a:t>
            </a:r>
            <a:r>
              <a:rPr sz="3600" b="1"/>
              <a:t>‘Everything’ is celebratory at 95th Oscars</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《瞬息全宇宙》</a:t>
            </a:r>
            <a:r>
              <a:rPr lang="zh-CN" sz="3000" b="1">
                <a:solidFill>
                  <a:srgbClr val="ED7D31"/>
                </a:solidFill>
                <a:latin typeface="微软雅黑" panose="020B0503020204020204" charset="-122"/>
                <a:ea typeface="微软雅黑" panose="020B0503020204020204" charset="-122"/>
                <a:cs typeface="微软雅黑" panose="020B0503020204020204" charset="-122"/>
              </a:rPr>
              <a:t>赢得多项奥斯卡奖项</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19710" y="1237615"/>
            <a:ext cx="5930900" cy="4799330"/>
          </a:xfrm>
          <a:prstGeom prst="rect">
            <a:avLst/>
          </a:prstGeom>
        </p:spPr>
      </p:pic>
      <p:pic>
        <p:nvPicPr>
          <p:cNvPr id="3" name="图片 2"/>
          <p:cNvPicPr/>
          <p:nvPr/>
        </p:nvPicPr>
        <p:blipFill>
          <a:blip r:embed="rId2"/>
          <a:stretch>
            <a:fillRect/>
          </a:stretch>
        </p:blipFill>
        <p:spPr>
          <a:xfrm>
            <a:off x="6487795" y="2035175"/>
            <a:ext cx="5394960" cy="320421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27685"/>
            <a:ext cx="12238355" cy="6475095"/>
          </a:xfrm>
          <a:prstGeom prst="rect">
            <a:avLst/>
          </a:prstGeom>
          <a:noFill/>
        </p:spPr>
        <p:txBody>
          <a:bodyPr wrap="square" rtlCol="0" anchor="t">
            <a:spAutoFit/>
          </a:bodyPr>
          <a:p>
            <a:pPr fontAlgn="auto">
              <a:lnSpc>
                <a:spcPts val="2620"/>
              </a:lnSpc>
            </a:pPr>
            <a:r>
              <a:rPr lang="en-US" sz="26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“Everything Everywhere All at Once,” a sci-fi-action-comedy mash-up about a Chinese American immigrant </a:t>
            </a:r>
            <a:r>
              <a:rPr lang="en-US" sz="2500">
                <a:latin typeface="Times New Roman" panose="02020603050405020304" charset="0"/>
                <a:cs typeface="Times New Roman" panose="02020603050405020304" charset="0"/>
              </a:rPr>
              <a:t>__________</a:t>
            </a:r>
            <a:r>
              <a:rPr sz="2500">
                <a:latin typeface="Times New Roman" panose="02020603050405020304" charset="0"/>
                <a:cs typeface="Times New Roman" panose="02020603050405020304" charset="0"/>
              </a:rPr>
              <a:t> traverses the multiverse to keep her family together, </a:t>
            </a:r>
            <a:r>
              <a:rPr lang="en-US" altLang="zh-CN" sz="2500">
                <a:solidFill>
                  <a:srgbClr val="0000FF"/>
                </a:solidFill>
                <a:latin typeface="Times New Roman" panose="02020603050405020304" charset="0"/>
                <a:cs typeface="Times New Roman" panose="02020603050405020304" charset="0"/>
              </a:rPr>
              <a:t>claim</a:t>
            </a:r>
            <a:r>
              <a:rPr sz="2500">
                <a:latin typeface="Times New Roman" panose="02020603050405020304" charset="0"/>
                <a:cs typeface="Times New Roman" panose="02020603050405020304" charset="0"/>
              </a:rPr>
              <a:t>ed best picture at the 95th Academy Awards on Sunday night,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beat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out a diverse field that included massive blockbusters as well as intimate arthouse fare.</a:t>
            </a:r>
            <a:endParaRPr sz="2500">
              <a:latin typeface="Times New Roman" panose="02020603050405020304" charset="0"/>
              <a:cs typeface="Times New Roman" panose="02020603050405020304" charset="0"/>
            </a:endParaRPr>
          </a:p>
          <a:p>
            <a:pPr fontAlgn="auto">
              <a:lnSpc>
                <a:spcPts val="26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Leading the field with 11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nomination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“Everything Everywhere” won seven, including lead actress for Michelle Yeoh, supporting actor for KeHuy Quan and supporting actress for Jamie Lee Curtis, along with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origin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screenplay and directing wins for co-directors Daniel Kwan and Daniel</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Scheinert. </a:t>
            </a:r>
            <a:endParaRPr sz="2500">
              <a:latin typeface="Times New Roman" panose="02020603050405020304" charset="0"/>
              <a:cs typeface="Times New Roman" panose="02020603050405020304" charset="0"/>
            </a:endParaRPr>
          </a:p>
          <a:p>
            <a:pPr fontAlgn="auto">
              <a:lnSpc>
                <a:spcPts val="2620"/>
              </a:lnSpc>
            </a:pPr>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“Everything Everywhere”proved a sleeper hit, grossing more than $100 million worldwide and,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power</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by its combination of crazy filmmaking and </a:t>
            </a:r>
            <a:r>
              <a:rPr lang="en-US" altLang="zh-CN" sz="2500">
                <a:solidFill>
                  <a:srgbClr val="0000FF"/>
                </a:solidFill>
                <a:latin typeface="Times New Roman" panose="02020603050405020304" charset="0"/>
                <a:cs typeface="Times New Roman" panose="02020603050405020304" charset="0"/>
              </a:rPr>
              <a:t>poignant</a:t>
            </a:r>
            <a:r>
              <a:rPr sz="2500">
                <a:latin typeface="Times New Roman" panose="02020603050405020304" charset="0"/>
                <a:cs typeface="Times New Roman" panose="02020603050405020304" charset="0"/>
              </a:rPr>
              <a:t> themes of familial love and generational unpleasant experiences, </a:t>
            </a:r>
            <a:r>
              <a:rPr lang="en-US" sz="2500">
                <a:latin typeface="Times New Roman" panose="02020603050405020304" charset="0"/>
                <a:cs typeface="Times New Roman" panose="02020603050405020304" charset="0"/>
              </a:rPr>
              <a:t>__________ (</a:t>
            </a:r>
            <a:r>
              <a:rPr sz="2500">
                <a:latin typeface="Times New Roman" panose="02020603050405020304" charset="0"/>
                <a:cs typeface="Times New Roman" panose="02020603050405020304" charset="0"/>
              </a:rPr>
              <a:t>gradual</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established itself as a genuine competitor.</a:t>
            </a:r>
            <a:endParaRPr sz="2500">
              <a:latin typeface="Times New Roman" panose="02020603050405020304" charset="0"/>
              <a:cs typeface="Times New Roman" panose="02020603050405020304" charset="0"/>
            </a:endParaRPr>
          </a:p>
          <a:p>
            <a:pPr fontAlgn="auto">
              <a:lnSpc>
                <a:spcPts val="2620"/>
              </a:lnSpc>
            </a:pPr>
            <a:r>
              <a:rPr lang="en-US" sz="2500">
                <a:latin typeface="Times New Roman" panose="02020603050405020304" charset="0"/>
                <a:cs typeface="Times New Roman" panose="02020603050405020304" charset="0"/>
              </a:rPr>
              <a:t>     ____</a:t>
            </a:r>
            <a:r>
              <a:rPr sz="2500">
                <a:latin typeface="Times New Roman" panose="02020603050405020304" charset="0"/>
                <a:cs typeface="Times New Roman" panose="02020603050405020304" charset="0"/>
              </a:rPr>
              <a:t> awards season heated up, the film picked up momentum, steamrolling through the major Hollywood guilds to emerge as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rPr>
              <a:t> Oscar front-runner. </a:t>
            </a:r>
            <a:endParaRPr sz="2500">
              <a:latin typeface="Times New Roman" panose="02020603050405020304" charset="0"/>
              <a:cs typeface="Times New Roman" panose="02020603050405020304" charset="0"/>
            </a:endParaRPr>
          </a:p>
          <a:p>
            <a:pPr fontAlgn="auto">
              <a:lnSpc>
                <a:spcPts val="26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Yeoh took home the lead actress award for her turn as the no-nonsense matriarch of</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“Everything Everywhere,” making the Malaysian-born action idol the first Asian performer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win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that prize.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rPr>
              <a:t>all the little girls and boys who look like me watching tonight, this is a beacon of hope and possibilities,” Yeoh said. “And ladies, don’t let anybody tell you you are past your prime.”</a:t>
            </a:r>
            <a:endParaRPr lang="zh-CN" sz="25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（《洛杉矶时报》202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13</a:t>
            </a:r>
            <a:r>
              <a:rPr sz="2400" b="1">
                <a:solidFill>
                  <a:srgbClr val="ED7D31"/>
                </a:solidFill>
                <a:latin typeface="微软雅黑" panose="020B0503020204020204" charset="-122"/>
                <a:ea typeface="微软雅黑" panose="020B0503020204020204" charset="-122"/>
                <a:cs typeface="微软雅黑" panose="020B0503020204020204" charset="-122"/>
              </a:rPr>
              <a:t>日  </a:t>
            </a:r>
            <a:r>
              <a:rPr lang="en-US" sz="2400" b="1">
                <a:solidFill>
                  <a:srgbClr val="ED7D31"/>
                </a:solidFill>
                <a:latin typeface="微软雅黑" panose="020B0503020204020204" charset="-122"/>
                <a:ea typeface="微软雅黑" panose="020B0503020204020204" charset="-122"/>
                <a:cs typeface="微软雅黑" panose="020B0503020204020204" charset="-122"/>
              </a:rPr>
              <a:t>A1&amp;A12</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版面</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2913380" y="855980"/>
            <a:ext cx="13246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who</a:t>
            </a:r>
            <a:r>
              <a:rPr lang="en-US" sz="2600">
                <a:solidFill>
                  <a:srgbClr val="FF0000"/>
                </a:solidFill>
                <a:latin typeface="Times New Roman" panose="02020603050405020304" charset="0"/>
                <a:cs typeface="Times New Roman" panose="02020603050405020304" charset="0"/>
                <a:sym typeface="+mn-ea"/>
              </a:rPr>
              <a:t> / that</a:t>
            </a:r>
            <a:endParaRPr lang="en-US"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885565" y="1838960"/>
            <a:ext cx="18008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nominations</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089525" y="4853940"/>
            <a:ext cx="6451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7178675" y="3839845"/>
            <a:ext cx="13773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gradually</a:t>
            </a:r>
            <a:endParaRPr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19125" y="4523105"/>
            <a:ext cx="6089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As</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475355" y="5844540"/>
            <a:ext cx="5740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For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78510" y="3496310"/>
            <a:ext cx="11918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powered </a:t>
            </a:r>
            <a:endParaRPr lang="en-US" sz="26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181610" y="5844540"/>
            <a:ext cx="9169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to win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694805" y="2487930"/>
            <a:ext cx="11690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 </a:t>
            </a:r>
            <a:r>
              <a:rPr sz="2600">
                <a:solidFill>
                  <a:srgbClr val="FF0000"/>
                </a:solidFill>
                <a:latin typeface="Times New Roman" panose="02020603050405020304" charset="0"/>
                <a:cs typeface="Times New Roman" panose="02020603050405020304" charset="0"/>
                <a:sym typeface="+mn-ea"/>
              </a:rPr>
              <a:t>original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8655050" y="1198245"/>
            <a:ext cx="13106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beating</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claim</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gain, win or achieve sth    </a:t>
            </a:r>
            <a:r>
              <a:rPr lang="zh-CN" sz="2800">
                <a:latin typeface="Times New Roman" panose="02020603050405020304" charset="0"/>
                <a:ea typeface="华文中宋" panose="02010600040101010101" charset="-122"/>
                <a:cs typeface="Times New Roman" panose="02020603050405020304" charset="0"/>
                <a:sym typeface="+mn-ea"/>
              </a:rPr>
              <a:t>获得；赢得；取得</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Zhuang claimed the record in 54.64 seconds.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庄创造了54.64秒的纪录</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poignant</a:t>
            </a:r>
            <a:r>
              <a:rPr lang="en-US" altLang="zh-CN" sz="2800"/>
              <a:t>: </a:t>
            </a:r>
            <a:r>
              <a:rPr lang="en-US" sz="2800">
                <a:latin typeface="Times New Roman" panose="02020603050405020304" charset="0"/>
                <a:ea typeface="华文中宋" panose="02010600040101010101" charset="-122"/>
                <a:cs typeface="Times New Roman" panose="02020603050405020304" charset="0"/>
              </a:rPr>
              <a:t>having a strong effect on your feelings, especially in a way that makes you feel sad moving      </a:t>
            </a:r>
            <a:r>
              <a:rPr lang="zh-CN" altLang="en-US" sz="2800">
                <a:latin typeface="Times New Roman" panose="02020603050405020304" charset="0"/>
                <a:ea typeface="华文中宋" panose="02010600040101010101" charset="-122"/>
                <a:cs typeface="Times New Roman" panose="02020603050405020304" charset="0"/>
              </a:rPr>
              <a:t>令人沉痛的；悲惨的；酸楚的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Her face was a poignant reminder of the passing of time.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她的容颜显示青春已逝，令人感伤</a:t>
            </a:r>
            <a:r>
              <a:rPr lang="en-US" alt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00025" y="208343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00025" y="2700020"/>
            <a:ext cx="104044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has finally claimed a place on the team.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66420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02680"/>
            <a:ext cx="115265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Their poignant love letters were later published</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3735" y="2083435"/>
            <a:ext cx="9491980" cy="521970"/>
          </a:xfrm>
          <a:prstGeom prst="rect">
            <a:avLst/>
          </a:prstGeom>
          <a:noFill/>
        </p:spPr>
        <p:txBody>
          <a:bodyPr wrap="square" rtlCol="0" anchor="t">
            <a:spAutoFit/>
          </a:bodyPr>
          <a:lstStyle/>
          <a:p>
            <a:r>
              <a:rPr sz="2800">
                <a:ea typeface="华文中宋" panose="02010600040101010101" charset="-122"/>
              </a:rPr>
              <a:t>她终于成了那支队的队员</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57175" y="3133090"/>
            <a:ext cx="664718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46545"/>
            <a:ext cx="7073900"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664200"/>
            <a:ext cx="8297545" cy="521970"/>
          </a:xfrm>
          <a:prstGeom prst="rect">
            <a:avLst/>
          </a:prstGeom>
          <a:noFill/>
        </p:spPr>
        <p:txBody>
          <a:bodyPr wrap="square" rtlCol="0" anchor="t">
            <a:spAutoFit/>
          </a:bodyPr>
          <a:p>
            <a:r>
              <a:rPr lang="zh-CN" altLang="en-US" sz="2800">
                <a:ea typeface="华文中宋" panose="02010600040101010101" charset="-122"/>
              </a:rPr>
              <a:t>两个人之间心碎的情书后来得以出版面世。</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8" end="8"/>
                                            </p:txEl>
                                          </p:spTgt>
                                        </p:tgtEl>
                                        <p:attrNameLst>
                                          <p:attrName>style.visibility</p:attrName>
                                        </p:attrNameLst>
                                      </p:cBhvr>
                                      <p:to>
                                        <p:strVal val="visible"/>
                                      </p:to>
                                    </p:set>
                                    <p:animEffect transition="in" filter="wipe(down)">
                                      <p:cBhvr>
                                        <p:cTn id="37" dur="500"/>
                                        <p:tgtEl>
                                          <p:spTgt spid="104860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48606"/>
                                        </p:tgtEl>
                                        <p:attrNameLst>
                                          <p:attrName>style.visibility</p:attrName>
                                        </p:attrNameLst>
                                      </p:cBhvr>
                                      <p:to>
                                        <p:strVal val="visible"/>
                                      </p:to>
                                    </p:set>
                                    <p:animEffect transition="in" filter="blinds(horizontal)">
                                      <p:cBhvr>
                                        <p:cTn id="42" dur="500"/>
                                        <p:tgtEl>
                                          <p:spTgt spid="1048606"/>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07060"/>
            <a:ext cx="11751310" cy="33553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694055"/>
            <a:ext cx="11487150"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“Everything Everywhere All at Once,” a sci-fi-action-comedy mash-up about a Chin-ese American immigrant who traverses the multiverse to keep her family together, claimed best picture at the 95th Academy Awards on Sunday night, beating out a diverse field that included massive blockbusters as well as intimate arthouse fare.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1691640"/>
          </a:xfrm>
          <a:prstGeom prst="rect">
            <a:avLst/>
          </a:prstGeom>
          <a:noFill/>
        </p:spPr>
        <p:txBody>
          <a:bodyPr wrap="square" rtlCol="0">
            <a:spAutoFit/>
          </a:bodyPr>
          <a:lstStyle/>
          <a:p>
            <a:pPr algn="l">
              <a:buClrTx/>
              <a:buSzTx/>
              <a:buFontTx/>
            </a:pPr>
            <a:r>
              <a:rPr sz="2600">
                <a:ea typeface="华文中宋" panose="02010600040101010101" charset="-122"/>
              </a:rPr>
              <a:t>周日晚，第95届奥斯卡金像奖(Academy Awards)的最佳影片奖在包括大型大片和亲密的艺术电影在内的众多奖项中摘得，这是一部科幻动作喜剧混搭片，讲述了一名华裔美国移民穿越多元宇宙，让家人团聚的故事。</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19405" y="4241800"/>
            <a:ext cx="11751310" cy="21272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47040" y="4422140"/>
            <a:ext cx="1144079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As awards season heated up, the film picked up momentum, steamrolling through the major Hollywood guilds to emerge as an Oscar front-runner.</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05130" y="54006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32384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随着颁奖季的升温，这部电影势头迅猛，横扫好莱坞各大公会，成为奥斯卡的领跑者。</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30810" y="602615"/>
            <a:ext cx="8303260" cy="6123940"/>
          </a:xfrm>
          <a:prstGeom prst="rect">
            <a:avLst/>
          </a:prstGeom>
          <a:ln w="41275">
            <a:solidFill>
              <a:schemeClr val="accent2">
                <a:lumMod val="40000"/>
                <a:lumOff val="60000"/>
              </a:schemeClr>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Oscar winner 奥斯卡获奖者</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Presenter 颁奖人</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The Entrants 入围者</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Nomination 提名</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The Nominees 被提名者</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Actor/Actress in a Leading Role 最佳男/女主角</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Actor/Actress in a Supporting Role 最佳男/女配角</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Director 最佳导演</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Animated Feature 最佳动画长片</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Picture 最佳影片奖</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Original Song 最佳原创歌曲</a:t>
            </a:r>
            <a:endParaRPr 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Animated Feature Film 最佳动画长片</a:t>
            </a:r>
            <a:endParaRPr lang="en-US" sz="2800">
              <a:latin typeface="Times New Roman" panose="02020603050405020304" charset="0"/>
              <a:ea typeface="华文中宋" panose="02010600040101010101" charset="-122"/>
              <a:cs typeface="Times New Roman" panose="02020603050405020304" charset="0"/>
              <a:sym typeface="+mn-ea"/>
            </a:endParaRPr>
          </a:p>
          <a:p>
            <a:pPr algn="l"/>
            <a:r>
              <a:rPr lang="en-US" sz="2800">
                <a:latin typeface="Times New Roman" panose="02020603050405020304" charset="0"/>
                <a:ea typeface="华文中宋" panose="02010600040101010101" charset="-122"/>
                <a:cs typeface="Times New Roman" panose="02020603050405020304" charset="0"/>
                <a:sym typeface="+mn-ea"/>
              </a:rPr>
              <a:t>Best Foreign Film 最佳外语片</a:t>
            </a:r>
            <a:endParaRPr lang="en-US" sz="2800">
              <a:latin typeface="Times New Roman" panose="02020603050405020304" charset="0"/>
              <a:ea typeface="华文中宋" panose="02010600040101010101" charset="-122"/>
              <a:cs typeface="Times New Roman" panose="02020603050405020304" charset="0"/>
              <a:sym typeface="+mn-ea"/>
            </a:endParaRPr>
          </a:p>
          <a:p>
            <a:pPr algn="l"/>
            <a:r>
              <a:rPr lang="en-US" sz="2800">
                <a:latin typeface="Times New Roman" panose="02020603050405020304" charset="0"/>
                <a:ea typeface="华文中宋" panose="02010600040101010101" charset="-122"/>
                <a:cs typeface="Times New Roman" panose="02020603050405020304" charset="0"/>
                <a:sym typeface="+mn-ea"/>
              </a:rPr>
              <a:t>Best Makeup 最佳化妆奖</a:t>
            </a:r>
            <a:endParaRPr lang="en-US" sz="2800">
              <a:latin typeface="Times New Roman" panose="02020603050405020304" charset="0"/>
              <a:ea typeface="华文中宋" panose="02010600040101010101" charset="-122"/>
              <a:cs typeface="Times New Roman" panose="02020603050405020304" charset="0"/>
              <a:sym typeface="+mn-ea"/>
            </a:endParaRPr>
          </a:p>
        </p:txBody>
      </p:sp>
      <p:sp>
        <p:nvSpPr>
          <p:cNvPr id="1048610" name="文本框 16"/>
          <p:cNvSpPr txBox="1"/>
          <p:nvPr/>
        </p:nvSpPr>
        <p:spPr>
          <a:xfrm>
            <a:off x="0" y="0"/>
            <a:ext cx="369570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与奥斯卡相关的词汇</a:t>
            </a:r>
            <a:r>
              <a:rPr kumimoji="1" lang="en-US" altLang="zh-CN" sz="2800" b="1" dirty="0">
                <a:solidFill>
                  <a:schemeClr val="lt1"/>
                </a:solidFill>
              </a:rPr>
              <a:t>1</a:t>
            </a:r>
            <a:endParaRPr kumimoji="1" lang="en-US" altLang="zh-CN" sz="2800" b="1" dirty="0">
              <a:solidFill>
                <a:schemeClr val="lt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84785" y="613410"/>
            <a:ext cx="8079740" cy="6123940"/>
          </a:xfrm>
          <a:prstGeom prst="rect">
            <a:avLst/>
          </a:prstGeom>
          <a:ln w="41275">
            <a:solidFill>
              <a:schemeClr val="accent2">
                <a:lumMod val="40000"/>
                <a:lumOff val="60000"/>
              </a:schemeClr>
            </a:solidFill>
            <a:prstDash val="dash"/>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bodyPr>
          <a:lstStyle/>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Original Score 最佳配乐奖</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Original Song 最佳音乐</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Live Action Short Film 最佳真人短片</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Sound Editing 最佳音效剪辑</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Sound Mixing 最佳音响效果</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Visual Effects 最佳视觉效果</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Writing (Adapted Screen play) 最佳改编剧本</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Art Direction 最佳艺术执导</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Cinematography 最佳摄影</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Costume Design 最佳服装设计</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Film Editing 最佳剪辑</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Documentary 最佳纪录片</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Best Documentary Short Subject 最佳纪录短片</a:t>
            </a:r>
            <a:endParaRPr lang="en-US" sz="2800">
              <a:latin typeface="Times New Roman" panose="02020603050405020304" charset="0"/>
              <a:ea typeface="华文中宋" panose="02010600040101010101" charset="-122"/>
              <a:cs typeface="Times New Roman" panose="02020603050405020304" charset="0"/>
              <a:sym typeface="+mn-ea"/>
            </a:endParaRPr>
          </a:p>
          <a:p>
            <a:pPr lvl="0" algn="l">
              <a:buClrTx/>
              <a:buSzTx/>
              <a:buFontTx/>
            </a:pPr>
            <a:r>
              <a:rPr lang="en-US" sz="2800">
                <a:latin typeface="Times New Roman" panose="02020603050405020304" charset="0"/>
                <a:ea typeface="华文中宋" panose="02010600040101010101" charset="-122"/>
                <a:cs typeface="Times New Roman" panose="02020603050405020304" charset="0"/>
                <a:sym typeface="+mn-ea"/>
              </a:rPr>
              <a:t>Honorary Academy Award 终身成就奖</a:t>
            </a:r>
            <a:endParaRPr lang="en-US" sz="280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695700" cy="521970"/>
          </a:xfrm>
          <a:prstGeom prst="rect">
            <a:avLst/>
          </a:prstGeom>
          <a:solidFill>
            <a:schemeClr val="accent6"/>
          </a:solidFill>
        </p:spPr>
        <p:txBody>
          <a:bodyPr wrap="square" rtlCol="0">
            <a:spAutoFit/>
          </a:bodyPr>
          <a:p>
            <a:pPr algn="ctr"/>
            <a:r>
              <a:rPr kumimoji="1" lang="zh-CN" altLang="en-US" sz="2800" b="1" dirty="0">
                <a:solidFill>
                  <a:schemeClr val="lt1"/>
                </a:solidFill>
              </a:rPr>
              <a:t>与奥斯卡相关的词汇</a:t>
            </a:r>
            <a:r>
              <a:rPr kumimoji="1" lang="en-US" altLang="zh-CN" sz="2800" b="1" dirty="0">
                <a:solidFill>
                  <a:schemeClr val="lt1"/>
                </a:solidFill>
              </a:rPr>
              <a:t>2</a:t>
            </a:r>
            <a:endParaRPr kumimoji="1" lang="en-US" altLang="zh-CN" sz="2800" b="1" dirty="0">
              <a:solidFill>
                <a:schemeClr val="lt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3133090" y="-10795"/>
            <a:ext cx="2609215" cy="6852920"/>
          </a:xfrm>
          <a:prstGeom prst="rect">
            <a:avLst/>
          </a:prstGeom>
        </p:spPr>
      </p:pic>
      <p:pic>
        <p:nvPicPr>
          <p:cNvPr id="9" name="图片 8"/>
          <p:cNvPicPr>
            <a:picLocks noChangeAspect="1"/>
          </p:cNvPicPr>
          <p:nvPr/>
        </p:nvPicPr>
        <p:blipFill>
          <a:blip r:embed="rId2"/>
          <a:stretch>
            <a:fillRect/>
          </a:stretch>
        </p:blipFill>
        <p:spPr>
          <a:xfrm>
            <a:off x="5742305" y="0"/>
            <a:ext cx="2407920" cy="6857365"/>
          </a:xfrm>
          <a:prstGeom prst="rect">
            <a:avLst/>
          </a:prstGeom>
        </p:spPr>
      </p:pic>
      <p:pic>
        <p:nvPicPr>
          <p:cNvPr id="12" name="图片 11"/>
          <p:cNvPicPr>
            <a:picLocks noChangeAspect="1"/>
          </p:cNvPicPr>
          <p:nvPr/>
        </p:nvPicPr>
        <p:blipFill>
          <a:blip r:embed="rId3"/>
          <a:stretch>
            <a:fillRect/>
          </a:stretch>
        </p:blipFill>
        <p:spPr>
          <a:xfrm>
            <a:off x="8174990" y="-10795"/>
            <a:ext cx="4017010" cy="7119620"/>
          </a:xfrm>
          <a:prstGeom prst="rect">
            <a:avLst/>
          </a:prstGeom>
        </p:spPr>
      </p:pic>
      <p:pic>
        <p:nvPicPr>
          <p:cNvPr id="13" name="图片 12"/>
          <p:cNvPicPr>
            <a:picLocks noChangeAspect="1"/>
          </p:cNvPicPr>
          <p:nvPr/>
        </p:nvPicPr>
        <p:blipFill>
          <a:blip r:embed="rId4"/>
          <a:stretch>
            <a:fillRect/>
          </a:stretch>
        </p:blipFill>
        <p:spPr>
          <a:xfrm>
            <a:off x="0" y="0"/>
            <a:ext cx="3133090" cy="536575"/>
          </a:xfrm>
          <a:prstGeom prst="rect">
            <a:avLst/>
          </a:prstGeom>
        </p:spPr>
      </p:pic>
      <p:pic>
        <p:nvPicPr>
          <p:cNvPr id="15" name="图片 14"/>
          <p:cNvPicPr>
            <a:picLocks noChangeAspect="1"/>
          </p:cNvPicPr>
          <p:nvPr/>
        </p:nvPicPr>
        <p:blipFill>
          <a:blip r:embed="rId5"/>
          <a:stretch>
            <a:fillRect/>
          </a:stretch>
        </p:blipFill>
        <p:spPr>
          <a:xfrm>
            <a:off x="285115" y="747395"/>
            <a:ext cx="2562225" cy="1287780"/>
          </a:xfrm>
          <a:prstGeom prst="rect">
            <a:avLst/>
          </a:prstGeom>
        </p:spPr>
      </p:pic>
      <p:pic>
        <p:nvPicPr>
          <p:cNvPr id="103" name="图片 102"/>
          <p:cNvPicPr>
            <a:picLocks noChangeAspect="1"/>
          </p:cNvPicPr>
          <p:nvPr/>
        </p:nvPicPr>
        <p:blipFill>
          <a:blip r:embed="rId6"/>
          <a:stretch>
            <a:fillRect/>
          </a:stretch>
        </p:blipFill>
        <p:spPr>
          <a:xfrm>
            <a:off x="93980" y="2245995"/>
            <a:ext cx="2945130" cy="4259580"/>
          </a:xfrm>
          <a:prstGeom prst="rect">
            <a:avLst/>
          </a:prstGeom>
          <a:noFill/>
          <a:ln w="9525">
            <a:noFill/>
          </a:ln>
        </p:spPr>
      </p:pic>
    </p:spTree>
  </p:cSld>
  <p:clrMapOvr>
    <a:masterClrMapping/>
  </p:clrMapOvr>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MEDIACOVER_FLAG" val="1"/>
  <p:tag name="KSO_WM_UNIT_MEDIACOVER_BTN_STATE" val="1"/>
  <p:tag name="KSO_WM_UNIT_MEDIACOVER_BTNRECT" val="0*0*0*0"/>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UNIT_PLACING_PICTURE_USER_VIEWPORT" val="{&quot;height&quot;:963.779527559055,&quot;width&quot;:963.779527559055}"/>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13360</Words>
  <Application>WPS 演示</Application>
  <PresentationFormat>宽屏</PresentationFormat>
  <Paragraphs>385</Paragraphs>
  <Slides>25</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Trebuchet MS</vt:lpstr>
      <vt:lpstr>微软雅黑</vt:lpstr>
      <vt:lpstr>Times New Roman</vt:lpstr>
      <vt:lpstr>华文中宋</vt:lpstr>
      <vt:lpstr>Wingdings</vt:lpstr>
      <vt:lpstr>Arial Unicode MS</vt:lpstr>
      <vt:lpstr>Calibri</vt:lpstr>
      <vt:lpstr>Comic Sans MS</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618</cp:revision>
  <dcterms:created xsi:type="dcterms:W3CDTF">2019-06-19T02:08:00Z</dcterms:created>
  <dcterms:modified xsi:type="dcterms:W3CDTF">2023-03-17T10:24:09Z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ECC04FD9CD384580B3A66AF9D2FF2C78</vt:lpwstr>
  </property>
</Properties>
</file>