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311" r:id="rId3"/>
    <p:sldId id="256" r:id="rId4"/>
    <p:sldId id="266" r:id="rId5"/>
    <p:sldId id="268" r:id="rId6"/>
    <p:sldId id="291" r:id="rId7"/>
    <p:sldId id="267" r:id="rId8"/>
    <p:sldId id="273" r:id="rId10"/>
    <p:sldId id="259" r:id="rId11"/>
    <p:sldId id="258" r:id="rId12"/>
    <p:sldId id="271" r:id="rId13"/>
    <p:sldId id="290" r:id="rId14"/>
    <p:sldId id="269" r:id="rId15"/>
    <p:sldId id="270" r:id="rId16"/>
    <p:sldId id="272" r:id="rId17"/>
    <p:sldId id="274" r:id="rId18"/>
    <p:sldId id="275" r:id="rId19"/>
    <p:sldId id="276" r:id="rId20"/>
    <p:sldId id="260" r:id="rId21"/>
    <p:sldId id="261" r:id="rId22"/>
    <p:sldId id="263" r:id="rId23"/>
    <p:sldId id="264" r:id="rId24"/>
    <p:sldId id="277" r:id="rId25"/>
    <p:sldId id="278" r:id="rId26"/>
    <p:sldId id="279" r:id="rId27"/>
  </p:sldIdLst>
  <p:sldSz cx="9144000" cy="5143500" type="screen16x9"/>
  <p:notesSz cx="6858000" cy="9144000"/>
  <p:embeddedFontLst>
    <p:embeddedFont>
      <p:font typeface="Ebrima" panose="02000000000000000000" pitchFamily="2" charset="0"/>
      <p:regular r:id="rId31"/>
      <p:bold r:id="rId32"/>
    </p:embeddedFont>
    <p:embeddedFont>
      <p:font typeface="Comic Sans MS" panose="030F0702030302020204" pitchFamily="66" charset="0"/>
      <p:regular r:id="rId33"/>
      <p:bold r:id="rId34"/>
      <p:italic r:id="rId35"/>
      <p:boldItalic r:id="rId36"/>
    </p:embeddedFont>
    <p:embeddedFont>
      <p:font typeface="Calibri" panose="020F0502020204030204" charset="0"/>
      <p:regular r:id="rId37"/>
      <p:bold r:id="rId38"/>
      <p:italic r:id="rId39"/>
      <p:boldItalic r:id="rId40"/>
    </p:embeddedFont>
    <p:embeddedFont>
      <p:font typeface="华文新魏" panose="02010800040101010101" pitchFamily="2" charset="-122"/>
      <p:regular r:id="rId4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8634" autoAdjust="0"/>
  </p:normalViewPr>
  <p:slideViewPr>
    <p:cSldViewPr>
      <p:cViewPr>
        <p:scale>
          <a:sx n="100" d="100"/>
          <a:sy n="100" d="100"/>
        </p:scale>
        <p:origin x="-384" y="-74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font" Target="fonts/font11.fntdata"/><Relationship Id="rId40" Type="http://schemas.openxmlformats.org/officeDocument/2006/relationships/font" Target="fonts/font10.fntdata"/><Relationship Id="rId4" Type="http://schemas.openxmlformats.org/officeDocument/2006/relationships/slide" Target="slides/slide2.xml"/><Relationship Id="rId39" Type="http://schemas.openxmlformats.org/officeDocument/2006/relationships/font" Target="fonts/font9.fntdata"/><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58F95-FF5D-4601-9386-3487FDD4978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D9E618-F742-4632-BDFA-832EE947F43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D9E618-F742-4632-BDFA-832EE947F43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1">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5386546" y="4762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www.bilibili.com/video/BV1U4411S7L2/" TargetMode="External"/><Relationship Id="rId2" Type="http://schemas.openxmlformats.org/officeDocument/2006/relationships/image" Target="../media/image30.jpeg"/><Relationship Id="rId1" Type="http://schemas.openxmlformats.org/officeDocument/2006/relationships/image" Target="../media/image29.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512" y="483518"/>
            <a:ext cx="8648956" cy="3785652"/>
          </a:xfrm>
          <a:prstGeom prst="rect">
            <a:avLst/>
          </a:prstGeom>
        </p:spPr>
        <p:txBody>
          <a:bodyPr wrap="square">
            <a:spAutoFit/>
          </a:bodyPr>
          <a:lstStyle/>
          <a:p>
            <a:pPr marL="285750" indent="-285750">
              <a:buFont typeface="Wingdings" panose="05000000000000000000" pitchFamily="2" charset="2"/>
              <a:buChar char="l"/>
            </a:pPr>
            <a:r>
              <a:rPr lang="en-US" altLang="zh-CN" sz="2000" b="1" u="sng" dirty="0"/>
              <a:t>The longer </a:t>
            </a:r>
            <a:r>
              <a:rPr lang="en-US" altLang="zh-CN" sz="2000" dirty="0"/>
              <a:t>I stayed down there, </a:t>
            </a:r>
            <a:r>
              <a:rPr lang="en-US" altLang="zh-CN" sz="2000" b="1" u="sng" dirty="0"/>
              <a:t>the more </a:t>
            </a:r>
            <a:r>
              <a:rPr lang="en-US" altLang="zh-CN" sz="2000" u="sng" dirty="0"/>
              <a:t>intense </a:t>
            </a:r>
            <a:r>
              <a:rPr lang="en-US" altLang="zh-CN" sz="2000" dirty="0"/>
              <a:t>my </a:t>
            </a:r>
            <a:r>
              <a:rPr lang="en-US" altLang="zh-CN" sz="2000" u="sng" dirty="0"/>
              <a:t>fear </a:t>
            </a:r>
            <a:r>
              <a:rPr lang="en-US" altLang="zh-CN" sz="2000" b="1" u="sng" dirty="0"/>
              <a:t>became</a:t>
            </a:r>
            <a:r>
              <a:rPr lang="en-US" altLang="zh-CN" sz="2000" dirty="0"/>
              <a:t>. </a:t>
            </a:r>
            <a:r>
              <a:rPr lang="en-US" altLang="zh-CN" sz="2000" b="1" u="sng" dirty="0"/>
              <a:t>It was as if </a:t>
            </a:r>
            <a:r>
              <a:rPr lang="en-US" altLang="zh-CN" sz="2000" dirty="0"/>
              <a:t>the </a:t>
            </a:r>
            <a:r>
              <a:rPr lang="en-US" altLang="zh-CN" sz="2000" u="sng" dirty="0"/>
              <a:t>darkness</a:t>
            </a:r>
            <a:r>
              <a:rPr lang="en-US" altLang="zh-CN" sz="2000" dirty="0"/>
              <a:t> had taken on a life of its own, </a:t>
            </a:r>
            <a:r>
              <a:rPr lang="en-US" altLang="zh-CN" sz="2000" u="sng" dirty="0"/>
              <a:t>suffocating (</a:t>
            </a:r>
            <a:r>
              <a:rPr lang="zh-CN" altLang="en-US" sz="2000" u="sng" dirty="0"/>
              <a:t>令人窒息的；使人呼吸困难的</a:t>
            </a:r>
            <a:r>
              <a:rPr lang="en-US" altLang="zh-CN" sz="2000" u="sng" dirty="0"/>
              <a:t>) and oppressive</a:t>
            </a:r>
            <a:r>
              <a:rPr lang="zh-CN" altLang="en-US" sz="2000" u="sng" dirty="0"/>
              <a:t> </a:t>
            </a:r>
            <a:r>
              <a:rPr lang="en-US" altLang="zh-CN" sz="2000" u="sng" dirty="0"/>
              <a:t>(</a:t>
            </a:r>
            <a:r>
              <a:rPr lang="zh-CN" altLang="en-US" sz="2000" u="sng" dirty="0"/>
              <a:t>让人难以忍受的</a:t>
            </a:r>
            <a:r>
              <a:rPr lang="en-US" altLang="zh-CN" sz="2000" u="sng" dirty="0"/>
              <a:t>)</a:t>
            </a:r>
            <a:r>
              <a:rPr lang="en-US" altLang="zh-CN" sz="2000" dirty="0"/>
              <a:t>. </a:t>
            </a:r>
            <a:r>
              <a:rPr lang="en-US" altLang="zh-CN" sz="2000" b="1" u="sng" dirty="0"/>
              <a:t>Time seemed to lose all meaning</a:t>
            </a:r>
            <a:r>
              <a:rPr lang="en-US" altLang="zh-CN" sz="2000" dirty="0"/>
              <a:t>, and I was left alone in my </a:t>
            </a:r>
            <a:r>
              <a:rPr lang="en-US" altLang="zh-CN" sz="2000" u="sng" dirty="0"/>
              <a:t>terror</a:t>
            </a:r>
            <a:r>
              <a:rPr lang="en-US" altLang="zh-CN" sz="2000" dirty="0"/>
              <a:t>, </a:t>
            </a:r>
            <a:r>
              <a:rPr lang="en-US" altLang="zh-CN" sz="2000" u="sng" dirty="0"/>
              <a:t>unsure</a:t>
            </a:r>
            <a:r>
              <a:rPr lang="en-US" altLang="zh-CN" sz="2000" dirty="0"/>
              <a:t> if I would ever find my way out. </a:t>
            </a:r>
            <a:endParaRPr lang="en-US" altLang="zh-CN" sz="2000" dirty="0"/>
          </a:p>
          <a:p>
            <a:pPr marL="285750" indent="-285750">
              <a:buFont typeface="Wingdings" panose="05000000000000000000" pitchFamily="2" charset="2"/>
              <a:buChar char="l"/>
            </a:pPr>
            <a:endParaRPr lang="en-US" altLang="zh-CN" sz="2000" dirty="0" smtClean="0"/>
          </a:p>
          <a:p>
            <a:pPr marL="285750" indent="-285750">
              <a:buFont typeface="Wingdings" panose="05000000000000000000" pitchFamily="2" charset="2"/>
              <a:buChar char="l"/>
            </a:pPr>
            <a:r>
              <a:rPr lang="en-US" altLang="zh-CN" sz="2000" dirty="0" smtClean="0"/>
              <a:t>I </a:t>
            </a:r>
            <a:r>
              <a:rPr lang="en-US" altLang="zh-CN" sz="2000" b="1" u="sng" dirty="0"/>
              <a:t>reached out my hands</a:t>
            </a:r>
            <a:r>
              <a:rPr lang="en-US" altLang="zh-CN" sz="2000" dirty="0"/>
              <a:t>, but they </a:t>
            </a:r>
            <a:r>
              <a:rPr lang="en-US" altLang="zh-CN" sz="2000" u="sng" dirty="0"/>
              <a:t>found </a:t>
            </a:r>
            <a:r>
              <a:rPr lang="en-US" altLang="zh-CN" sz="2000" b="1" u="sng" dirty="0"/>
              <a:t>nothing but </a:t>
            </a:r>
            <a:r>
              <a:rPr lang="en-US" altLang="zh-CN" sz="2000" dirty="0"/>
              <a:t>cold, damp walls, which </a:t>
            </a:r>
            <a:r>
              <a:rPr lang="en-US" altLang="zh-CN" sz="2000" u="sng" dirty="0"/>
              <a:t>made my skin crawl </a:t>
            </a:r>
            <a:r>
              <a:rPr lang="en-US" altLang="zh-CN" sz="2000" dirty="0"/>
              <a:t>(</a:t>
            </a:r>
            <a:r>
              <a:rPr lang="zh-CN" altLang="en-US" sz="2000" dirty="0"/>
              <a:t>让人毛骨悚然</a:t>
            </a:r>
            <a:r>
              <a:rPr lang="en-US" altLang="zh-CN" sz="2000" dirty="0"/>
              <a:t>). </a:t>
            </a:r>
            <a:endParaRPr lang="en-US" altLang="zh-CN" sz="2000" dirty="0"/>
          </a:p>
          <a:p>
            <a:pPr marL="285750" indent="-285750">
              <a:buFont typeface="Wingdings" panose="05000000000000000000" pitchFamily="2" charset="2"/>
              <a:buChar char="l"/>
            </a:pPr>
            <a:endParaRPr lang="en-US" altLang="zh-CN" sz="2000" dirty="0"/>
          </a:p>
          <a:p>
            <a:pPr marL="285750" indent="-285750">
              <a:buFont typeface="Wingdings" panose="05000000000000000000" pitchFamily="2" charset="2"/>
              <a:buChar char="l"/>
            </a:pPr>
            <a:r>
              <a:rPr lang="en-US" altLang="zh-CN" sz="2000" u="sng" dirty="0"/>
              <a:t>A sense of terror </a:t>
            </a:r>
            <a:r>
              <a:rPr lang="en-US" altLang="zh-CN" sz="2000" b="1" u="sng" dirty="0"/>
              <a:t>soon took hold of me</a:t>
            </a:r>
            <a:r>
              <a:rPr lang="en-US" altLang="zh-CN" sz="2000" dirty="0"/>
              <a:t>, making my </a:t>
            </a:r>
            <a:r>
              <a:rPr lang="en-US" altLang="zh-CN" sz="2000" u="sng" dirty="0"/>
              <a:t>heart</a:t>
            </a:r>
            <a:r>
              <a:rPr lang="en-US" altLang="zh-CN" sz="2000" b="1" u="sng" dirty="0"/>
              <a:t> </a:t>
            </a:r>
            <a:r>
              <a:rPr lang="en-US" altLang="zh-CN" sz="2000" u="sng" dirty="0"/>
              <a:t>race</a:t>
            </a:r>
            <a:r>
              <a:rPr lang="en-US" altLang="zh-CN" sz="2000" b="1" u="sng" dirty="0"/>
              <a:t> </a:t>
            </a:r>
            <a:r>
              <a:rPr lang="en-US" altLang="zh-CN" sz="2000" u="sng" dirty="0"/>
              <a:t>wildly</a:t>
            </a:r>
            <a:r>
              <a:rPr lang="en-US" altLang="zh-CN" sz="2000" dirty="0"/>
              <a:t>. </a:t>
            </a:r>
            <a:r>
              <a:rPr lang="en-US" altLang="zh-CN" sz="2000" u="sng" dirty="0"/>
              <a:t>My</a:t>
            </a:r>
            <a:r>
              <a:rPr lang="en-US" altLang="zh-CN" sz="2000" b="1" u="sng" dirty="0"/>
              <a:t> </a:t>
            </a:r>
            <a:r>
              <a:rPr lang="en-US" altLang="zh-CN" sz="2000" u="sng" dirty="0"/>
              <a:t>hands</a:t>
            </a:r>
            <a:r>
              <a:rPr lang="en-US" altLang="zh-CN" sz="2000" b="1" u="sng" dirty="0"/>
              <a:t> </a:t>
            </a:r>
            <a:r>
              <a:rPr lang="en-US" altLang="zh-CN" sz="2000" u="sng" dirty="0"/>
              <a:t>frantically</a:t>
            </a:r>
            <a:r>
              <a:rPr lang="en-US" altLang="zh-CN" sz="2000" dirty="0"/>
              <a:t> </a:t>
            </a:r>
            <a:r>
              <a:rPr lang="en-US" altLang="zh-CN" sz="2000" b="1" dirty="0"/>
              <a:t>searched</a:t>
            </a:r>
            <a:r>
              <a:rPr lang="en-US" altLang="zh-CN" sz="2000" dirty="0"/>
              <a:t> for a way out, but </a:t>
            </a:r>
            <a:r>
              <a:rPr lang="en-US" altLang="zh-CN" sz="2000" b="1" u="sng" dirty="0"/>
              <a:t>all I could </a:t>
            </a:r>
            <a:r>
              <a:rPr lang="en-US" altLang="zh-CN" sz="2000" u="sng" dirty="0"/>
              <a:t>feel</a:t>
            </a:r>
            <a:r>
              <a:rPr lang="en-US" altLang="zh-CN" sz="2000" dirty="0"/>
              <a:t> </a:t>
            </a:r>
            <a:r>
              <a:rPr lang="en-US" altLang="zh-CN" sz="2000" b="1" u="sng" dirty="0"/>
              <a:t>were</a:t>
            </a:r>
            <a:r>
              <a:rPr lang="en-US" altLang="zh-CN" sz="2000" dirty="0"/>
              <a:t> cold, rough </a:t>
            </a:r>
            <a:r>
              <a:rPr lang="en-US" altLang="zh-CN" sz="2000" dirty="0" smtClean="0"/>
              <a:t>stone </a:t>
            </a:r>
            <a:r>
              <a:rPr lang="en-US" altLang="zh-CN" sz="2000" dirty="0"/>
              <a:t>walls. </a:t>
            </a:r>
            <a:endParaRPr lang="en-US" altLang="zh-CN"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54033" y="674709"/>
            <a:ext cx="8229600" cy="857250"/>
          </a:xfrm>
        </p:spPr>
        <p:txBody>
          <a:bodyPr>
            <a:normAutofit/>
          </a:bodyPr>
          <a:lstStyle/>
          <a:p>
            <a:r>
              <a:rPr lang="en-US" altLang="zh-CN" b="1" dirty="0" smtClean="0">
                <a:solidFill>
                  <a:schemeClr val="tx1"/>
                </a:solidFill>
              </a:rPr>
              <a:t>How to show your regret?</a:t>
            </a:r>
            <a:endParaRPr lang="en-US" altLang="zh-CN" b="1" dirty="0" smtClean="0">
              <a:solidFill>
                <a:schemeClr val="tx1"/>
              </a:solidFill>
            </a:endParaRPr>
          </a:p>
        </p:txBody>
      </p:sp>
      <p:grpSp>
        <p:nvGrpSpPr>
          <p:cNvPr id="53" name="组合 52"/>
          <p:cNvGrpSpPr/>
          <p:nvPr/>
        </p:nvGrpSpPr>
        <p:grpSpPr>
          <a:xfrm>
            <a:off x="107504" y="257158"/>
            <a:ext cx="9001000" cy="4546840"/>
            <a:chOff x="3563938" y="2433638"/>
            <a:chExt cx="5072063" cy="1987551"/>
          </a:xfrm>
        </p:grpSpPr>
        <p:sp>
          <p:nvSpPr>
            <p:cNvPr id="9" name="Line 24"/>
            <p:cNvSpPr/>
            <p:nvPr/>
          </p:nvSpPr>
          <p:spPr bwMode="auto">
            <a:xfrm>
              <a:off x="6442075" y="4289426"/>
              <a:ext cx="0" cy="0"/>
            </a:xfrm>
            <a:prstGeom prst="line">
              <a:avLst/>
            </a:pr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0" name="Line 25"/>
            <p:cNvSpPr/>
            <p:nvPr/>
          </p:nvSpPr>
          <p:spPr bwMode="auto">
            <a:xfrm>
              <a:off x="6442075" y="4289426"/>
              <a:ext cx="0" cy="0"/>
            </a:xfrm>
            <a:prstGeom prst="line">
              <a:avLst/>
            </a:pr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1" name="Freeform 26"/>
            <p:cNvSpPr/>
            <p:nvPr/>
          </p:nvSpPr>
          <p:spPr bwMode="auto">
            <a:xfrm>
              <a:off x="3597275" y="3055938"/>
              <a:ext cx="52388" cy="885825"/>
            </a:xfrm>
            <a:custGeom>
              <a:avLst/>
              <a:gdLst>
                <a:gd name="T0" fmla="*/ 0 w 14"/>
                <a:gd name="T1" fmla="*/ 0 h 235"/>
                <a:gd name="T2" fmla="*/ 0 w 14"/>
                <a:gd name="T3" fmla="*/ 203 h 235"/>
                <a:gd name="T4" fmla="*/ 9 w 14"/>
                <a:gd name="T5" fmla="*/ 211 h 235"/>
                <a:gd name="T6" fmla="*/ 9 w 14"/>
                <a:gd name="T7" fmla="*/ 235 h 235"/>
                <a:gd name="T8" fmla="*/ 13 w 14"/>
                <a:gd name="T9" fmla="*/ 235 h 235"/>
                <a:gd name="T10" fmla="*/ 14 w 14"/>
                <a:gd name="T11" fmla="*/ 235 h 235"/>
                <a:gd name="T12" fmla="*/ 14 w 14"/>
                <a:gd name="T13" fmla="*/ 5 h 235"/>
                <a:gd name="T14" fmla="*/ 0 w 14"/>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35">
                  <a:moveTo>
                    <a:pt x="0" y="0"/>
                  </a:moveTo>
                  <a:cubicBezTo>
                    <a:pt x="0" y="203"/>
                    <a:pt x="0" y="203"/>
                    <a:pt x="0" y="203"/>
                  </a:cubicBezTo>
                  <a:cubicBezTo>
                    <a:pt x="9" y="211"/>
                    <a:pt x="9" y="211"/>
                    <a:pt x="9" y="211"/>
                  </a:cubicBezTo>
                  <a:cubicBezTo>
                    <a:pt x="9" y="235"/>
                    <a:pt x="9" y="235"/>
                    <a:pt x="9" y="235"/>
                  </a:cubicBezTo>
                  <a:cubicBezTo>
                    <a:pt x="10" y="235"/>
                    <a:pt x="11" y="235"/>
                    <a:pt x="13" y="235"/>
                  </a:cubicBezTo>
                  <a:cubicBezTo>
                    <a:pt x="13" y="235"/>
                    <a:pt x="13" y="235"/>
                    <a:pt x="14" y="235"/>
                  </a:cubicBezTo>
                  <a:cubicBezTo>
                    <a:pt x="14" y="5"/>
                    <a:pt x="14" y="5"/>
                    <a:pt x="14" y="5"/>
                  </a:cubicBezTo>
                  <a:cubicBezTo>
                    <a:pt x="9" y="3"/>
                    <a:pt x="4" y="2"/>
                    <a:pt x="0" y="0"/>
                  </a:cubicBez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12" name="Freeform 27"/>
            <p:cNvSpPr/>
            <p:nvPr/>
          </p:nvSpPr>
          <p:spPr bwMode="auto">
            <a:xfrm>
              <a:off x="4216400" y="2449513"/>
              <a:ext cx="4419600" cy="485775"/>
            </a:xfrm>
            <a:custGeom>
              <a:avLst/>
              <a:gdLst>
                <a:gd name="T0" fmla="*/ 1042 w 1176"/>
                <a:gd name="T1" fmla="*/ 15 h 129"/>
                <a:gd name="T2" fmla="*/ 1027 w 1176"/>
                <a:gd name="T3" fmla="*/ 0 h 129"/>
                <a:gd name="T4" fmla="*/ 869 w 1176"/>
                <a:gd name="T5" fmla="*/ 0 h 129"/>
                <a:gd name="T6" fmla="*/ 854 w 1176"/>
                <a:gd name="T7" fmla="*/ 15 h 129"/>
                <a:gd name="T8" fmla="*/ 629 w 1176"/>
                <a:gd name="T9" fmla="*/ 15 h 129"/>
                <a:gd name="T10" fmla="*/ 615 w 1176"/>
                <a:gd name="T11" fmla="*/ 0 h 129"/>
                <a:gd name="T12" fmla="*/ 367 w 1176"/>
                <a:gd name="T13" fmla="*/ 0 h 129"/>
                <a:gd name="T14" fmla="*/ 352 w 1176"/>
                <a:gd name="T15" fmla="*/ 15 h 129"/>
                <a:gd name="T16" fmla="*/ 0 w 1176"/>
                <a:gd name="T17" fmla="*/ 15 h 129"/>
                <a:gd name="T18" fmla="*/ 1 w 1176"/>
                <a:gd name="T19" fmla="*/ 28 h 129"/>
                <a:gd name="T20" fmla="*/ 1163 w 1176"/>
                <a:gd name="T21" fmla="*/ 28 h 129"/>
                <a:gd name="T22" fmla="*/ 1163 w 1176"/>
                <a:gd name="T23" fmla="*/ 129 h 129"/>
                <a:gd name="T24" fmla="*/ 1168 w 1176"/>
                <a:gd name="T25" fmla="*/ 129 h 129"/>
                <a:gd name="T26" fmla="*/ 1168 w 1176"/>
                <a:gd name="T27" fmla="*/ 84 h 129"/>
                <a:gd name="T28" fmla="*/ 1176 w 1176"/>
                <a:gd name="T29" fmla="*/ 76 h 129"/>
                <a:gd name="T30" fmla="*/ 1176 w 1176"/>
                <a:gd name="T31" fmla="*/ 15 h 129"/>
                <a:gd name="T32" fmla="*/ 1042 w 1176"/>
                <a:gd name="T33"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6" h="129">
                  <a:moveTo>
                    <a:pt x="1042" y="15"/>
                  </a:moveTo>
                  <a:cubicBezTo>
                    <a:pt x="1027" y="0"/>
                    <a:pt x="1027" y="0"/>
                    <a:pt x="1027" y="0"/>
                  </a:cubicBezTo>
                  <a:cubicBezTo>
                    <a:pt x="869" y="0"/>
                    <a:pt x="869" y="0"/>
                    <a:pt x="869" y="0"/>
                  </a:cubicBezTo>
                  <a:cubicBezTo>
                    <a:pt x="854" y="15"/>
                    <a:pt x="854" y="15"/>
                    <a:pt x="854" y="15"/>
                  </a:cubicBezTo>
                  <a:cubicBezTo>
                    <a:pt x="629" y="15"/>
                    <a:pt x="629" y="15"/>
                    <a:pt x="629" y="15"/>
                  </a:cubicBezTo>
                  <a:cubicBezTo>
                    <a:pt x="615" y="0"/>
                    <a:pt x="615" y="0"/>
                    <a:pt x="615" y="0"/>
                  </a:cubicBezTo>
                  <a:cubicBezTo>
                    <a:pt x="367" y="0"/>
                    <a:pt x="367" y="0"/>
                    <a:pt x="367" y="0"/>
                  </a:cubicBezTo>
                  <a:cubicBezTo>
                    <a:pt x="352" y="15"/>
                    <a:pt x="352" y="15"/>
                    <a:pt x="352" y="15"/>
                  </a:cubicBezTo>
                  <a:cubicBezTo>
                    <a:pt x="0" y="15"/>
                    <a:pt x="0" y="15"/>
                    <a:pt x="0" y="15"/>
                  </a:cubicBezTo>
                  <a:cubicBezTo>
                    <a:pt x="0" y="19"/>
                    <a:pt x="0" y="24"/>
                    <a:pt x="1" y="28"/>
                  </a:cubicBezTo>
                  <a:cubicBezTo>
                    <a:pt x="1163" y="28"/>
                    <a:pt x="1163" y="28"/>
                    <a:pt x="1163" y="28"/>
                  </a:cubicBezTo>
                  <a:cubicBezTo>
                    <a:pt x="1163" y="129"/>
                    <a:pt x="1163" y="129"/>
                    <a:pt x="1163" y="129"/>
                  </a:cubicBezTo>
                  <a:cubicBezTo>
                    <a:pt x="1165" y="129"/>
                    <a:pt x="1166" y="129"/>
                    <a:pt x="1168" y="129"/>
                  </a:cubicBezTo>
                  <a:cubicBezTo>
                    <a:pt x="1168" y="84"/>
                    <a:pt x="1168" y="84"/>
                    <a:pt x="1168" y="84"/>
                  </a:cubicBezTo>
                  <a:cubicBezTo>
                    <a:pt x="1176" y="76"/>
                    <a:pt x="1176" y="76"/>
                    <a:pt x="1176" y="76"/>
                  </a:cubicBezTo>
                  <a:cubicBezTo>
                    <a:pt x="1176" y="15"/>
                    <a:pt x="1176" y="15"/>
                    <a:pt x="1176" y="15"/>
                  </a:cubicBezTo>
                  <a:lnTo>
                    <a:pt x="1042" y="15"/>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13" name="Freeform 28"/>
            <p:cNvSpPr/>
            <p:nvPr/>
          </p:nvSpPr>
          <p:spPr bwMode="auto">
            <a:xfrm>
              <a:off x="8561388" y="3365501"/>
              <a:ext cx="74613" cy="79375"/>
            </a:xfrm>
            <a:custGeom>
              <a:avLst/>
              <a:gdLst>
                <a:gd name="T0" fmla="*/ 0 w 47"/>
                <a:gd name="T1" fmla="*/ 21 h 50"/>
                <a:gd name="T2" fmla="*/ 0 w 47"/>
                <a:gd name="T3" fmla="*/ 50 h 50"/>
                <a:gd name="T4" fmla="*/ 24 w 47"/>
                <a:gd name="T5" fmla="*/ 28 h 50"/>
                <a:gd name="T6" fmla="*/ 47 w 47"/>
                <a:gd name="T7" fmla="*/ 50 h 50"/>
                <a:gd name="T8" fmla="*/ 47 w 47"/>
                <a:gd name="T9" fmla="*/ 21 h 50"/>
                <a:gd name="T10" fmla="*/ 24 w 47"/>
                <a:gd name="T11" fmla="*/ 0 h 50"/>
                <a:gd name="T12" fmla="*/ 0 w 47"/>
                <a:gd name="T13" fmla="*/ 21 h 50"/>
              </a:gdLst>
              <a:ahLst/>
              <a:cxnLst>
                <a:cxn ang="0">
                  <a:pos x="T0" y="T1"/>
                </a:cxn>
                <a:cxn ang="0">
                  <a:pos x="T2" y="T3"/>
                </a:cxn>
                <a:cxn ang="0">
                  <a:pos x="T4" y="T5"/>
                </a:cxn>
                <a:cxn ang="0">
                  <a:pos x="T6" y="T7"/>
                </a:cxn>
                <a:cxn ang="0">
                  <a:pos x="T8" y="T9"/>
                </a:cxn>
                <a:cxn ang="0">
                  <a:pos x="T10" y="T11"/>
                </a:cxn>
                <a:cxn ang="0">
                  <a:pos x="T12" y="T13"/>
                </a:cxn>
              </a:cxnLst>
              <a:rect l="0" t="0" r="r" b="b"/>
              <a:pathLst>
                <a:path w="47" h="50">
                  <a:moveTo>
                    <a:pt x="0" y="21"/>
                  </a:moveTo>
                  <a:lnTo>
                    <a:pt x="0" y="50"/>
                  </a:lnTo>
                  <a:lnTo>
                    <a:pt x="24" y="28"/>
                  </a:lnTo>
                  <a:lnTo>
                    <a:pt x="47" y="50"/>
                  </a:lnTo>
                  <a:lnTo>
                    <a:pt x="47" y="21"/>
                  </a:lnTo>
                  <a:lnTo>
                    <a:pt x="24" y="0"/>
                  </a:lnTo>
                  <a:lnTo>
                    <a:pt x="0" y="21"/>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14" name="Freeform 29"/>
            <p:cNvSpPr/>
            <p:nvPr/>
          </p:nvSpPr>
          <p:spPr bwMode="auto">
            <a:xfrm>
              <a:off x="8561388" y="3286126"/>
              <a:ext cx="74613" cy="79375"/>
            </a:xfrm>
            <a:custGeom>
              <a:avLst/>
              <a:gdLst>
                <a:gd name="T0" fmla="*/ 0 w 47"/>
                <a:gd name="T1" fmla="*/ 21 h 50"/>
                <a:gd name="T2" fmla="*/ 0 w 47"/>
                <a:gd name="T3" fmla="*/ 50 h 50"/>
                <a:gd name="T4" fmla="*/ 24 w 47"/>
                <a:gd name="T5" fmla="*/ 28 h 50"/>
                <a:gd name="T6" fmla="*/ 47 w 47"/>
                <a:gd name="T7" fmla="*/ 50 h 50"/>
                <a:gd name="T8" fmla="*/ 47 w 47"/>
                <a:gd name="T9" fmla="*/ 21 h 50"/>
                <a:gd name="T10" fmla="*/ 24 w 47"/>
                <a:gd name="T11" fmla="*/ 0 h 50"/>
                <a:gd name="T12" fmla="*/ 0 w 47"/>
                <a:gd name="T13" fmla="*/ 21 h 50"/>
              </a:gdLst>
              <a:ahLst/>
              <a:cxnLst>
                <a:cxn ang="0">
                  <a:pos x="T0" y="T1"/>
                </a:cxn>
                <a:cxn ang="0">
                  <a:pos x="T2" y="T3"/>
                </a:cxn>
                <a:cxn ang="0">
                  <a:pos x="T4" y="T5"/>
                </a:cxn>
                <a:cxn ang="0">
                  <a:pos x="T6" y="T7"/>
                </a:cxn>
                <a:cxn ang="0">
                  <a:pos x="T8" y="T9"/>
                </a:cxn>
                <a:cxn ang="0">
                  <a:pos x="T10" y="T11"/>
                </a:cxn>
                <a:cxn ang="0">
                  <a:pos x="T12" y="T13"/>
                </a:cxn>
              </a:cxnLst>
              <a:rect l="0" t="0" r="r" b="b"/>
              <a:pathLst>
                <a:path w="47" h="50">
                  <a:moveTo>
                    <a:pt x="0" y="21"/>
                  </a:moveTo>
                  <a:lnTo>
                    <a:pt x="0" y="50"/>
                  </a:lnTo>
                  <a:lnTo>
                    <a:pt x="24" y="28"/>
                  </a:lnTo>
                  <a:lnTo>
                    <a:pt x="47" y="50"/>
                  </a:lnTo>
                  <a:lnTo>
                    <a:pt x="47" y="21"/>
                  </a:lnTo>
                  <a:lnTo>
                    <a:pt x="24" y="0"/>
                  </a:lnTo>
                  <a:lnTo>
                    <a:pt x="0" y="21"/>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15" name="Freeform 30"/>
            <p:cNvSpPr/>
            <p:nvPr/>
          </p:nvSpPr>
          <p:spPr bwMode="auto">
            <a:xfrm>
              <a:off x="8561388" y="3519488"/>
              <a:ext cx="74613" cy="79375"/>
            </a:xfrm>
            <a:custGeom>
              <a:avLst/>
              <a:gdLst>
                <a:gd name="T0" fmla="*/ 0 w 47"/>
                <a:gd name="T1" fmla="*/ 21 h 50"/>
                <a:gd name="T2" fmla="*/ 0 w 47"/>
                <a:gd name="T3" fmla="*/ 50 h 50"/>
                <a:gd name="T4" fmla="*/ 24 w 47"/>
                <a:gd name="T5" fmla="*/ 29 h 50"/>
                <a:gd name="T6" fmla="*/ 47 w 47"/>
                <a:gd name="T7" fmla="*/ 50 h 50"/>
                <a:gd name="T8" fmla="*/ 47 w 47"/>
                <a:gd name="T9" fmla="*/ 21 h 50"/>
                <a:gd name="T10" fmla="*/ 24 w 47"/>
                <a:gd name="T11" fmla="*/ 0 h 50"/>
                <a:gd name="T12" fmla="*/ 0 w 47"/>
                <a:gd name="T13" fmla="*/ 21 h 50"/>
              </a:gdLst>
              <a:ahLst/>
              <a:cxnLst>
                <a:cxn ang="0">
                  <a:pos x="T0" y="T1"/>
                </a:cxn>
                <a:cxn ang="0">
                  <a:pos x="T2" y="T3"/>
                </a:cxn>
                <a:cxn ang="0">
                  <a:pos x="T4" y="T5"/>
                </a:cxn>
                <a:cxn ang="0">
                  <a:pos x="T6" y="T7"/>
                </a:cxn>
                <a:cxn ang="0">
                  <a:pos x="T8" y="T9"/>
                </a:cxn>
                <a:cxn ang="0">
                  <a:pos x="T10" y="T11"/>
                </a:cxn>
                <a:cxn ang="0">
                  <a:pos x="T12" y="T13"/>
                </a:cxn>
              </a:cxnLst>
              <a:rect l="0" t="0" r="r" b="b"/>
              <a:pathLst>
                <a:path w="47" h="50">
                  <a:moveTo>
                    <a:pt x="0" y="21"/>
                  </a:moveTo>
                  <a:lnTo>
                    <a:pt x="0" y="50"/>
                  </a:lnTo>
                  <a:lnTo>
                    <a:pt x="24" y="29"/>
                  </a:lnTo>
                  <a:lnTo>
                    <a:pt x="47" y="50"/>
                  </a:lnTo>
                  <a:lnTo>
                    <a:pt x="47" y="21"/>
                  </a:lnTo>
                  <a:lnTo>
                    <a:pt x="24" y="0"/>
                  </a:lnTo>
                  <a:lnTo>
                    <a:pt x="0" y="21"/>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36" name="Freeform 31"/>
            <p:cNvSpPr/>
            <p:nvPr/>
          </p:nvSpPr>
          <p:spPr bwMode="auto">
            <a:xfrm>
              <a:off x="8561388" y="3444876"/>
              <a:ext cx="74613" cy="74613"/>
            </a:xfrm>
            <a:custGeom>
              <a:avLst/>
              <a:gdLst>
                <a:gd name="T0" fmla="*/ 0 w 47"/>
                <a:gd name="T1" fmla="*/ 19 h 47"/>
                <a:gd name="T2" fmla="*/ 0 w 47"/>
                <a:gd name="T3" fmla="*/ 47 h 47"/>
                <a:gd name="T4" fmla="*/ 24 w 47"/>
                <a:gd name="T5" fmla="*/ 28 h 47"/>
                <a:gd name="T6" fmla="*/ 47 w 47"/>
                <a:gd name="T7" fmla="*/ 47 h 47"/>
                <a:gd name="T8" fmla="*/ 47 w 47"/>
                <a:gd name="T9" fmla="*/ 19 h 47"/>
                <a:gd name="T10" fmla="*/ 24 w 47"/>
                <a:gd name="T11" fmla="*/ 0 h 47"/>
                <a:gd name="T12" fmla="*/ 0 w 47"/>
                <a:gd name="T13" fmla="*/ 19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0" y="19"/>
                  </a:moveTo>
                  <a:lnTo>
                    <a:pt x="0" y="47"/>
                  </a:lnTo>
                  <a:lnTo>
                    <a:pt x="24" y="28"/>
                  </a:lnTo>
                  <a:lnTo>
                    <a:pt x="47" y="47"/>
                  </a:lnTo>
                  <a:lnTo>
                    <a:pt x="47" y="19"/>
                  </a:lnTo>
                  <a:lnTo>
                    <a:pt x="24" y="0"/>
                  </a:lnTo>
                  <a:lnTo>
                    <a:pt x="0" y="19"/>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17" name="Freeform 32"/>
            <p:cNvSpPr/>
            <p:nvPr/>
          </p:nvSpPr>
          <p:spPr bwMode="auto">
            <a:xfrm>
              <a:off x="3597275" y="3960813"/>
              <a:ext cx="79375" cy="79375"/>
            </a:xfrm>
            <a:custGeom>
              <a:avLst/>
              <a:gdLst>
                <a:gd name="T0" fmla="*/ 0 w 50"/>
                <a:gd name="T1" fmla="*/ 21 h 50"/>
                <a:gd name="T2" fmla="*/ 0 w 50"/>
                <a:gd name="T3" fmla="*/ 50 h 50"/>
                <a:gd name="T4" fmla="*/ 24 w 50"/>
                <a:gd name="T5" fmla="*/ 28 h 50"/>
                <a:gd name="T6" fmla="*/ 50 w 50"/>
                <a:gd name="T7" fmla="*/ 50 h 50"/>
                <a:gd name="T8" fmla="*/ 50 w 50"/>
                <a:gd name="T9" fmla="*/ 21 h 50"/>
                <a:gd name="T10" fmla="*/ 24 w 50"/>
                <a:gd name="T11" fmla="*/ 0 h 50"/>
                <a:gd name="T12" fmla="*/ 0 w 50"/>
                <a:gd name="T13" fmla="*/ 21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0" y="21"/>
                  </a:moveTo>
                  <a:lnTo>
                    <a:pt x="0" y="50"/>
                  </a:lnTo>
                  <a:lnTo>
                    <a:pt x="24" y="28"/>
                  </a:lnTo>
                  <a:lnTo>
                    <a:pt x="50" y="50"/>
                  </a:lnTo>
                  <a:lnTo>
                    <a:pt x="50" y="21"/>
                  </a:lnTo>
                  <a:lnTo>
                    <a:pt x="24" y="0"/>
                  </a:lnTo>
                  <a:lnTo>
                    <a:pt x="0" y="21"/>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18" name="Freeform 33"/>
            <p:cNvSpPr/>
            <p:nvPr/>
          </p:nvSpPr>
          <p:spPr bwMode="auto">
            <a:xfrm>
              <a:off x="3597275" y="4119563"/>
              <a:ext cx="79375" cy="79375"/>
            </a:xfrm>
            <a:custGeom>
              <a:avLst/>
              <a:gdLst>
                <a:gd name="T0" fmla="*/ 0 w 50"/>
                <a:gd name="T1" fmla="*/ 21 h 50"/>
                <a:gd name="T2" fmla="*/ 0 w 50"/>
                <a:gd name="T3" fmla="*/ 50 h 50"/>
                <a:gd name="T4" fmla="*/ 24 w 50"/>
                <a:gd name="T5" fmla="*/ 28 h 50"/>
                <a:gd name="T6" fmla="*/ 50 w 50"/>
                <a:gd name="T7" fmla="*/ 50 h 50"/>
                <a:gd name="T8" fmla="*/ 50 w 50"/>
                <a:gd name="T9" fmla="*/ 21 h 50"/>
                <a:gd name="T10" fmla="*/ 24 w 50"/>
                <a:gd name="T11" fmla="*/ 0 h 50"/>
                <a:gd name="T12" fmla="*/ 0 w 50"/>
                <a:gd name="T13" fmla="*/ 21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0" y="21"/>
                  </a:moveTo>
                  <a:lnTo>
                    <a:pt x="0" y="50"/>
                  </a:lnTo>
                  <a:lnTo>
                    <a:pt x="24" y="28"/>
                  </a:lnTo>
                  <a:lnTo>
                    <a:pt x="50" y="50"/>
                  </a:lnTo>
                  <a:lnTo>
                    <a:pt x="50" y="21"/>
                  </a:lnTo>
                  <a:lnTo>
                    <a:pt x="24" y="0"/>
                  </a:lnTo>
                  <a:lnTo>
                    <a:pt x="0" y="21"/>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39" name="Freeform 34"/>
            <p:cNvSpPr/>
            <p:nvPr/>
          </p:nvSpPr>
          <p:spPr bwMode="auto">
            <a:xfrm>
              <a:off x="3597275" y="4040188"/>
              <a:ext cx="79375" cy="79375"/>
            </a:xfrm>
            <a:custGeom>
              <a:avLst/>
              <a:gdLst>
                <a:gd name="T0" fmla="*/ 0 w 50"/>
                <a:gd name="T1" fmla="*/ 21 h 50"/>
                <a:gd name="T2" fmla="*/ 0 w 50"/>
                <a:gd name="T3" fmla="*/ 50 h 50"/>
                <a:gd name="T4" fmla="*/ 24 w 50"/>
                <a:gd name="T5" fmla="*/ 28 h 50"/>
                <a:gd name="T6" fmla="*/ 50 w 50"/>
                <a:gd name="T7" fmla="*/ 50 h 50"/>
                <a:gd name="T8" fmla="*/ 50 w 50"/>
                <a:gd name="T9" fmla="*/ 21 h 50"/>
                <a:gd name="T10" fmla="*/ 24 w 50"/>
                <a:gd name="T11" fmla="*/ 0 h 50"/>
                <a:gd name="T12" fmla="*/ 0 w 50"/>
                <a:gd name="T13" fmla="*/ 21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0" y="21"/>
                  </a:moveTo>
                  <a:lnTo>
                    <a:pt x="0" y="50"/>
                  </a:lnTo>
                  <a:lnTo>
                    <a:pt x="24" y="28"/>
                  </a:lnTo>
                  <a:lnTo>
                    <a:pt x="50" y="50"/>
                  </a:lnTo>
                  <a:lnTo>
                    <a:pt x="50" y="21"/>
                  </a:lnTo>
                  <a:lnTo>
                    <a:pt x="24" y="0"/>
                  </a:lnTo>
                  <a:lnTo>
                    <a:pt x="0" y="21"/>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40" name="Freeform 35"/>
            <p:cNvSpPr/>
            <p:nvPr/>
          </p:nvSpPr>
          <p:spPr bwMode="auto">
            <a:xfrm>
              <a:off x="8561388" y="3206751"/>
              <a:ext cx="74613" cy="79375"/>
            </a:xfrm>
            <a:custGeom>
              <a:avLst/>
              <a:gdLst>
                <a:gd name="T0" fmla="*/ 0 w 47"/>
                <a:gd name="T1" fmla="*/ 21 h 50"/>
                <a:gd name="T2" fmla="*/ 0 w 47"/>
                <a:gd name="T3" fmla="*/ 50 h 50"/>
                <a:gd name="T4" fmla="*/ 24 w 47"/>
                <a:gd name="T5" fmla="*/ 28 h 50"/>
                <a:gd name="T6" fmla="*/ 47 w 47"/>
                <a:gd name="T7" fmla="*/ 50 h 50"/>
                <a:gd name="T8" fmla="*/ 47 w 47"/>
                <a:gd name="T9" fmla="*/ 21 h 50"/>
                <a:gd name="T10" fmla="*/ 24 w 47"/>
                <a:gd name="T11" fmla="*/ 0 h 50"/>
                <a:gd name="T12" fmla="*/ 0 w 47"/>
                <a:gd name="T13" fmla="*/ 21 h 50"/>
              </a:gdLst>
              <a:ahLst/>
              <a:cxnLst>
                <a:cxn ang="0">
                  <a:pos x="T0" y="T1"/>
                </a:cxn>
                <a:cxn ang="0">
                  <a:pos x="T2" y="T3"/>
                </a:cxn>
                <a:cxn ang="0">
                  <a:pos x="T4" y="T5"/>
                </a:cxn>
                <a:cxn ang="0">
                  <a:pos x="T6" y="T7"/>
                </a:cxn>
                <a:cxn ang="0">
                  <a:pos x="T8" y="T9"/>
                </a:cxn>
                <a:cxn ang="0">
                  <a:pos x="T10" y="T11"/>
                </a:cxn>
                <a:cxn ang="0">
                  <a:pos x="T12" y="T13"/>
                </a:cxn>
              </a:cxnLst>
              <a:rect l="0" t="0" r="r" b="b"/>
              <a:pathLst>
                <a:path w="47" h="50">
                  <a:moveTo>
                    <a:pt x="0" y="21"/>
                  </a:moveTo>
                  <a:lnTo>
                    <a:pt x="0" y="50"/>
                  </a:lnTo>
                  <a:lnTo>
                    <a:pt x="24" y="28"/>
                  </a:lnTo>
                  <a:lnTo>
                    <a:pt x="47" y="50"/>
                  </a:lnTo>
                  <a:lnTo>
                    <a:pt x="47" y="21"/>
                  </a:lnTo>
                  <a:lnTo>
                    <a:pt x="24" y="0"/>
                  </a:lnTo>
                  <a:lnTo>
                    <a:pt x="0" y="21"/>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41" name="Freeform 36"/>
            <p:cNvSpPr/>
            <p:nvPr/>
          </p:nvSpPr>
          <p:spPr bwMode="auto">
            <a:xfrm>
              <a:off x="8561388" y="3130551"/>
              <a:ext cx="74613" cy="79375"/>
            </a:xfrm>
            <a:custGeom>
              <a:avLst/>
              <a:gdLst>
                <a:gd name="T0" fmla="*/ 0 w 47"/>
                <a:gd name="T1" fmla="*/ 22 h 50"/>
                <a:gd name="T2" fmla="*/ 0 w 47"/>
                <a:gd name="T3" fmla="*/ 50 h 50"/>
                <a:gd name="T4" fmla="*/ 24 w 47"/>
                <a:gd name="T5" fmla="*/ 29 h 50"/>
                <a:gd name="T6" fmla="*/ 47 w 47"/>
                <a:gd name="T7" fmla="*/ 50 h 50"/>
                <a:gd name="T8" fmla="*/ 47 w 47"/>
                <a:gd name="T9" fmla="*/ 22 h 50"/>
                <a:gd name="T10" fmla="*/ 24 w 47"/>
                <a:gd name="T11" fmla="*/ 0 h 50"/>
                <a:gd name="T12" fmla="*/ 0 w 47"/>
                <a:gd name="T13" fmla="*/ 22 h 50"/>
              </a:gdLst>
              <a:ahLst/>
              <a:cxnLst>
                <a:cxn ang="0">
                  <a:pos x="T0" y="T1"/>
                </a:cxn>
                <a:cxn ang="0">
                  <a:pos x="T2" y="T3"/>
                </a:cxn>
                <a:cxn ang="0">
                  <a:pos x="T4" y="T5"/>
                </a:cxn>
                <a:cxn ang="0">
                  <a:pos x="T6" y="T7"/>
                </a:cxn>
                <a:cxn ang="0">
                  <a:pos x="T8" y="T9"/>
                </a:cxn>
                <a:cxn ang="0">
                  <a:pos x="T10" y="T11"/>
                </a:cxn>
                <a:cxn ang="0">
                  <a:pos x="T12" y="T13"/>
                </a:cxn>
              </a:cxnLst>
              <a:rect l="0" t="0" r="r" b="b"/>
              <a:pathLst>
                <a:path w="47" h="50">
                  <a:moveTo>
                    <a:pt x="0" y="22"/>
                  </a:moveTo>
                  <a:lnTo>
                    <a:pt x="0" y="50"/>
                  </a:lnTo>
                  <a:lnTo>
                    <a:pt x="24" y="29"/>
                  </a:lnTo>
                  <a:lnTo>
                    <a:pt x="47" y="50"/>
                  </a:lnTo>
                  <a:lnTo>
                    <a:pt x="47" y="22"/>
                  </a:lnTo>
                  <a:lnTo>
                    <a:pt x="24" y="0"/>
                  </a:lnTo>
                  <a:lnTo>
                    <a:pt x="0" y="22"/>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42" name="Freeform 37"/>
            <p:cNvSpPr/>
            <p:nvPr/>
          </p:nvSpPr>
          <p:spPr bwMode="auto">
            <a:xfrm>
              <a:off x="8561388" y="3052763"/>
              <a:ext cx="74613" cy="77788"/>
            </a:xfrm>
            <a:custGeom>
              <a:avLst/>
              <a:gdLst>
                <a:gd name="T0" fmla="*/ 0 w 47"/>
                <a:gd name="T1" fmla="*/ 21 h 49"/>
                <a:gd name="T2" fmla="*/ 0 w 47"/>
                <a:gd name="T3" fmla="*/ 49 h 49"/>
                <a:gd name="T4" fmla="*/ 24 w 47"/>
                <a:gd name="T5" fmla="*/ 28 h 49"/>
                <a:gd name="T6" fmla="*/ 47 w 47"/>
                <a:gd name="T7" fmla="*/ 49 h 49"/>
                <a:gd name="T8" fmla="*/ 47 w 47"/>
                <a:gd name="T9" fmla="*/ 21 h 49"/>
                <a:gd name="T10" fmla="*/ 24 w 47"/>
                <a:gd name="T11" fmla="*/ 0 h 49"/>
                <a:gd name="T12" fmla="*/ 0 w 47"/>
                <a:gd name="T13" fmla="*/ 21 h 49"/>
              </a:gdLst>
              <a:ahLst/>
              <a:cxnLst>
                <a:cxn ang="0">
                  <a:pos x="T0" y="T1"/>
                </a:cxn>
                <a:cxn ang="0">
                  <a:pos x="T2" y="T3"/>
                </a:cxn>
                <a:cxn ang="0">
                  <a:pos x="T4" y="T5"/>
                </a:cxn>
                <a:cxn ang="0">
                  <a:pos x="T6" y="T7"/>
                </a:cxn>
                <a:cxn ang="0">
                  <a:pos x="T8" y="T9"/>
                </a:cxn>
                <a:cxn ang="0">
                  <a:pos x="T10" y="T11"/>
                </a:cxn>
                <a:cxn ang="0">
                  <a:pos x="T12" y="T13"/>
                </a:cxn>
              </a:cxnLst>
              <a:rect l="0" t="0" r="r" b="b"/>
              <a:pathLst>
                <a:path w="47" h="49">
                  <a:moveTo>
                    <a:pt x="0" y="21"/>
                  </a:moveTo>
                  <a:lnTo>
                    <a:pt x="0" y="49"/>
                  </a:lnTo>
                  <a:lnTo>
                    <a:pt x="24" y="28"/>
                  </a:lnTo>
                  <a:lnTo>
                    <a:pt x="47" y="49"/>
                  </a:lnTo>
                  <a:lnTo>
                    <a:pt x="47" y="21"/>
                  </a:lnTo>
                  <a:lnTo>
                    <a:pt x="24" y="0"/>
                  </a:lnTo>
                  <a:lnTo>
                    <a:pt x="0" y="21"/>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43" name="Freeform 38"/>
            <p:cNvSpPr/>
            <p:nvPr/>
          </p:nvSpPr>
          <p:spPr bwMode="auto">
            <a:xfrm>
              <a:off x="8561388" y="2973388"/>
              <a:ext cx="74613" cy="79375"/>
            </a:xfrm>
            <a:custGeom>
              <a:avLst/>
              <a:gdLst>
                <a:gd name="T0" fmla="*/ 0 w 47"/>
                <a:gd name="T1" fmla="*/ 21 h 50"/>
                <a:gd name="T2" fmla="*/ 0 w 47"/>
                <a:gd name="T3" fmla="*/ 50 h 50"/>
                <a:gd name="T4" fmla="*/ 24 w 47"/>
                <a:gd name="T5" fmla="*/ 28 h 50"/>
                <a:gd name="T6" fmla="*/ 47 w 47"/>
                <a:gd name="T7" fmla="*/ 50 h 50"/>
                <a:gd name="T8" fmla="*/ 47 w 47"/>
                <a:gd name="T9" fmla="*/ 21 h 50"/>
                <a:gd name="T10" fmla="*/ 24 w 47"/>
                <a:gd name="T11" fmla="*/ 0 h 50"/>
                <a:gd name="T12" fmla="*/ 0 w 47"/>
                <a:gd name="T13" fmla="*/ 21 h 50"/>
              </a:gdLst>
              <a:ahLst/>
              <a:cxnLst>
                <a:cxn ang="0">
                  <a:pos x="T0" y="T1"/>
                </a:cxn>
                <a:cxn ang="0">
                  <a:pos x="T2" y="T3"/>
                </a:cxn>
                <a:cxn ang="0">
                  <a:pos x="T4" y="T5"/>
                </a:cxn>
                <a:cxn ang="0">
                  <a:pos x="T6" y="T7"/>
                </a:cxn>
                <a:cxn ang="0">
                  <a:pos x="T8" y="T9"/>
                </a:cxn>
                <a:cxn ang="0">
                  <a:pos x="T10" y="T11"/>
                </a:cxn>
                <a:cxn ang="0">
                  <a:pos x="T12" y="T13"/>
                </a:cxn>
              </a:cxnLst>
              <a:rect l="0" t="0" r="r" b="b"/>
              <a:pathLst>
                <a:path w="47" h="50">
                  <a:moveTo>
                    <a:pt x="0" y="21"/>
                  </a:moveTo>
                  <a:lnTo>
                    <a:pt x="0" y="50"/>
                  </a:lnTo>
                  <a:lnTo>
                    <a:pt x="24" y="28"/>
                  </a:lnTo>
                  <a:lnTo>
                    <a:pt x="47" y="50"/>
                  </a:lnTo>
                  <a:lnTo>
                    <a:pt x="47" y="21"/>
                  </a:lnTo>
                  <a:lnTo>
                    <a:pt x="24" y="0"/>
                  </a:lnTo>
                  <a:lnTo>
                    <a:pt x="0" y="21"/>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19" name="Freeform 39"/>
            <p:cNvSpPr/>
            <p:nvPr/>
          </p:nvSpPr>
          <p:spPr bwMode="auto">
            <a:xfrm>
              <a:off x="3563938" y="2554288"/>
              <a:ext cx="498475" cy="501650"/>
            </a:xfrm>
            <a:custGeom>
              <a:avLst/>
              <a:gdLst>
                <a:gd name="T0" fmla="*/ 67 w 133"/>
                <a:gd name="T1" fmla="*/ 133 h 133"/>
                <a:gd name="T2" fmla="*/ 0 w 133"/>
                <a:gd name="T3" fmla="*/ 66 h 133"/>
                <a:gd name="T4" fmla="*/ 67 w 133"/>
                <a:gd name="T5" fmla="*/ 0 h 133"/>
                <a:gd name="T6" fmla="*/ 133 w 133"/>
                <a:gd name="T7" fmla="*/ 66 h 133"/>
                <a:gd name="T8" fmla="*/ 67 w 133"/>
                <a:gd name="T9" fmla="*/ 133 h 133"/>
                <a:gd name="T10" fmla="*/ 67 w 133"/>
                <a:gd name="T11" fmla="*/ 5 h 133"/>
                <a:gd name="T12" fmla="*/ 5 w 133"/>
                <a:gd name="T13" fmla="*/ 66 h 133"/>
                <a:gd name="T14" fmla="*/ 67 w 133"/>
                <a:gd name="T15" fmla="*/ 128 h 133"/>
                <a:gd name="T16" fmla="*/ 128 w 133"/>
                <a:gd name="T17" fmla="*/ 66 h 133"/>
                <a:gd name="T18" fmla="*/ 67 w 133"/>
                <a:gd name="T19" fmla="*/ 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3">
                  <a:moveTo>
                    <a:pt x="67" y="133"/>
                  </a:moveTo>
                  <a:cubicBezTo>
                    <a:pt x="30" y="133"/>
                    <a:pt x="0" y="103"/>
                    <a:pt x="0" y="66"/>
                  </a:cubicBezTo>
                  <a:cubicBezTo>
                    <a:pt x="0" y="30"/>
                    <a:pt x="30" y="0"/>
                    <a:pt x="67" y="0"/>
                  </a:cubicBezTo>
                  <a:cubicBezTo>
                    <a:pt x="104" y="0"/>
                    <a:pt x="133" y="30"/>
                    <a:pt x="133" y="66"/>
                  </a:cubicBezTo>
                  <a:cubicBezTo>
                    <a:pt x="133" y="103"/>
                    <a:pt x="104" y="133"/>
                    <a:pt x="67" y="133"/>
                  </a:cubicBezTo>
                  <a:close/>
                  <a:moveTo>
                    <a:pt x="67" y="5"/>
                  </a:moveTo>
                  <a:cubicBezTo>
                    <a:pt x="33" y="5"/>
                    <a:pt x="5" y="33"/>
                    <a:pt x="5" y="66"/>
                  </a:cubicBezTo>
                  <a:cubicBezTo>
                    <a:pt x="5" y="100"/>
                    <a:pt x="33" y="128"/>
                    <a:pt x="67" y="128"/>
                  </a:cubicBezTo>
                  <a:cubicBezTo>
                    <a:pt x="101" y="128"/>
                    <a:pt x="128" y="100"/>
                    <a:pt x="128" y="66"/>
                  </a:cubicBezTo>
                  <a:cubicBezTo>
                    <a:pt x="128" y="33"/>
                    <a:pt x="101" y="5"/>
                    <a:pt x="67" y="5"/>
                  </a:cubicBez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45" name="Freeform 40"/>
            <p:cNvSpPr/>
            <p:nvPr/>
          </p:nvSpPr>
          <p:spPr bwMode="auto">
            <a:xfrm>
              <a:off x="3652838" y="2644776"/>
              <a:ext cx="320675" cy="320675"/>
            </a:xfrm>
            <a:custGeom>
              <a:avLst/>
              <a:gdLst>
                <a:gd name="T0" fmla="*/ 43 w 85"/>
                <a:gd name="T1" fmla="*/ 85 h 85"/>
                <a:gd name="T2" fmla="*/ 0 w 85"/>
                <a:gd name="T3" fmla="*/ 42 h 85"/>
                <a:gd name="T4" fmla="*/ 43 w 85"/>
                <a:gd name="T5" fmla="*/ 0 h 85"/>
                <a:gd name="T6" fmla="*/ 85 w 85"/>
                <a:gd name="T7" fmla="*/ 42 h 85"/>
                <a:gd name="T8" fmla="*/ 43 w 85"/>
                <a:gd name="T9" fmla="*/ 85 h 85"/>
                <a:gd name="T10" fmla="*/ 43 w 85"/>
                <a:gd name="T11" fmla="*/ 5 h 85"/>
                <a:gd name="T12" fmla="*/ 6 w 85"/>
                <a:gd name="T13" fmla="*/ 42 h 85"/>
                <a:gd name="T14" fmla="*/ 43 w 85"/>
                <a:gd name="T15" fmla="*/ 80 h 85"/>
                <a:gd name="T16" fmla="*/ 80 w 85"/>
                <a:gd name="T17" fmla="*/ 42 h 85"/>
                <a:gd name="T18" fmla="*/ 43 w 85"/>
                <a:gd name="T19"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5">
                  <a:moveTo>
                    <a:pt x="43" y="85"/>
                  </a:moveTo>
                  <a:cubicBezTo>
                    <a:pt x="19" y="85"/>
                    <a:pt x="0" y="66"/>
                    <a:pt x="0" y="42"/>
                  </a:cubicBezTo>
                  <a:cubicBezTo>
                    <a:pt x="0" y="19"/>
                    <a:pt x="19" y="0"/>
                    <a:pt x="43" y="0"/>
                  </a:cubicBezTo>
                  <a:cubicBezTo>
                    <a:pt x="66" y="0"/>
                    <a:pt x="85" y="19"/>
                    <a:pt x="85" y="42"/>
                  </a:cubicBezTo>
                  <a:cubicBezTo>
                    <a:pt x="85" y="66"/>
                    <a:pt x="66" y="85"/>
                    <a:pt x="43" y="85"/>
                  </a:cubicBezTo>
                  <a:close/>
                  <a:moveTo>
                    <a:pt x="43" y="5"/>
                  </a:moveTo>
                  <a:cubicBezTo>
                    <a:pt x="22" y="5"/>
                    <a:pt x="6" y="22"/>
                    <a:pt x="6" y="42"/>
                  </a:cubicBezTo>
                  <a:cubicBezTo>
                    <a:pt x="6" y="63"/>
                    <a:pt x="22" y="80"/>
                    <a:pt x="43" y="80"/>
                  </a:cubicBezTo>
                  <a:cubicBezTo>
                    <a:pt x="63" y="80"/>
                    <a:pt x="80" y="63"/>
                    <a:pt x="80" y="42"/>
                  </a:cubicBezTo>
                  <a:cubicBezTo>
                    <a:pt x="80" y="22"/>
                    <a:pt x="63" y="5"/>
                    <a:pt x="43" y="5"/>
                  </a:cubicBez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20" name="Freeform 41"/>
            <p:cNvSpPr/>
            <p:nvPr/>
          </p:nvSpPr>
          <p:spPr bwMode="auto">
            <a:xfrm>
              <a:off x="3748088" y="2735263"/>
              <a:ext cx="134938" cy="136525"/>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6 h 36"/>
                <a:gd name="T12" fmla="*/ 5 w 36"/>
                <a:gd name="T13" fmla="*/ 18 h 36"/>
                <a:gd name="T14" fmla="*/ 18 w 36"/>
                <a:gd name="T15" fmla="*/ 31 h 36"/>
                <a:gd name="T16" fmla="*/ 30 w 36"/>
                <a:gd name="T17" fmla="*/ 18 h 36"/>
                <a:gd name="T18" fmla="*/ 18 w 36"/>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6"/>
                  </a:moveTo>
                  <a:cubicBezTo>
                    <a:pt x="11" y="6"/>
                    <a:pt x="5" y="11"/>
                    <a:pt x="5" y="18"/>
                  </a:cubicBezTo>
                  <a:cubicBezTo>
                    <a:pt x="5" y="25"/>
                    <a:pt x="11" y="31"/>
                    <a:pt x="18" y="31"/>
                  </a:cubicBezTo>
                  <a:cubicBezTo>
                    <a:pt x="25" y="31"/>
                    <a:pt x="30" y="25"/>
                    <a:pt x="30" y="18"/>
                  </a:cubicBezTo>
                  <a:cubicBezTo>
                    <a:pt x="30" y="11"/>
                    <a:pt x="25" y="6"/>
                    <a:pt x="18" y="6"/>
                  </a:cubicBez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21" name="Freeform 42"/>
            <p:cNvSpPr/>
            <p:nvPr/>
          </p:nvSpPr>
          <p:spPr bwMode="auto">
            <a:xfrm>
              <a:off x="3803650" y="2455863"/>
              <a:ext cx="357188" cy="358775"/>
            </a:xfrm>
            <a:custGeom>
              <a:avLst/>
              <a:gdLst>
                <a:gd name="T0" fmla="*/ 3 w 95"/>
                <a:gd name="T1" fmla="*/ 95 h 95"/>
                <a:gd name="T2" fmla="*/ 1 w 95"/>
                <a:gd name="T3" fmla="*/ 94 h 95"/>
                <a:gd name="T4" fmla="*/ 1 w 95"/>
                <a:gd name="T5" fmla="*/ 91 h 95"/>
                <a:gd name="T6" fmla="*/ 91 w 95"/>
                <a:gd name="T7" fmla="*/ 1 h 95"/>
                <a:gd name="T8" fmla="*/ 94 w 95"/>
                <a:gd name="T9" fmla="*/ 1 h 95"/>
                <a:gd name="T10" fmla="*/ 94 w 95"/>
                <a:gd name="T11" fmla="*/ 5 h 95"/>
                <a:gd name="T12" fmla="*/ 5 w 95"/>
                <a:gd name="T13" fmla="*/ 94 h 95"/>
                <a:gd name="T14" fmla="*/ 3 w 9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95">
                  <a:moveTo>
                    <a:pt x="3" y="95"/>
                  </a:moveTo>
                  <a:cubicBezTo>
                    <a:pt x="2" y="95"/>
                    <a:pt x="1" y="95"/>
                    <a:pt x="1" y="94"/>
                  </a:cubicBezTo>
                  <a:cubicBezTo>
                    <a:pt x="0" y="93"/>
                    <a:pt x="0" y="92"/>
                    <a:pt x="1" y="91"/>
                  </a:cubicBezTo>
                  <a:cubicBezTo>
                    <a:pt x="91" y="1"/>
                    <a:pt x="91" y="1"/>
                    <a:pt x="91" y="1"/>
                  </a:cubicBezTo>
                  <a:cubicBezTo>
                    <a:pt x="92" y="0"/>
                    <a:pt x="93" y="0"/>
                    <a:pt x="94" y="1"/>
                  </a:cubicBezTo>
                  <a:cubicBezTo>
                    <a:pt x="95" y="2"/>
                    <a:pt x="95" y="3"/>
                    <a:pt x="94" y="5"/>
                  </a:cubicBezTo>
                  <a:cubicBezTo>
                    <a:pt x="5" y="94"/>
                    <a:pt x="5" y="94"/>
                    <a:pt x="5" y="94"/>
                  </a:cubicBezTo>
                  <a:cubicBezTo>
                    <a:pt x="4" y="95"/>
                    <a:pt x="3" y="95"/>
                    <a:pt x="3" y="95"/>
                  </a:cubicBez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48" name="Freeform 43"/>
            <p:cNvSpPr/>
            <p:nvPr/>
          </p:nvSpPr>
          <p:spPr bwMode="auto">
            <a:xfrm>
              <a:off x="4003675" y="2466976"/>
              <a:ext cx="55563" cy="106363"/>
            </a:xfrm>
            <a:custGeom>
              <a:avLst/>
              <a:gdLst>
                <a:gd name="T0" fmla="*/ 12 w 15"/>
                <a:gd name="T1" fmla="*/ 28 h 28"/>
                <a:gd name="T2" fmla="*/ 9 w 15"/>
                <a:gd name="T3" fmla="*/ 26 h 28"/>
                <a:gd name="T4" fmla="*/ 1 w 15"/>
                <a:gd name="T5" fmla="*/ 4 h 28"/>
                <a:gd name="T6" fmla="*/ 3 w 15"/>
                <a:gd name="T7" fmla="*/ 1 h 28"/>
                <a:gd name="T8" fmla="*/ 6 w 15"/>
                <a:gd name="T9" fmla="*/ 2 h 28"/>
                <a:gd name="T10" fmla="*/ 14 w 15"/>
                <a:gd name="T11" fmla="*/ 24 h 28"/>
                <a:gd name="T12" fmla="*/ 13 w 15"/>
                <a:gd name="T13" fmla="*/ 27 h 28"/>
                <a:gd name="T14" fmla="*/ 12 w 15"/>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8">
                  <a:moveTo>
                    <a:pt x="12" y="28"/>
                  </a:moveTo>
                  <a:cubicBezTo>
                    <a:pt x="11" y="28"/>
                    <a:pt x="10" y="27"/>
                    <a:pt x="9" y="26"/>
                  </a:cubicBezTo>
                  <a:cubicBezTo>
                    <a:pt x="1" y="4"/>
                    <a:pt x="1" y="4"/>
                    <a:pt x="1" y="4"/>
                  </a:cubicBezTo>
                  <a:cubicBezTo>
                    <a:pt x="0" y="3"/>
                    <a:pt x="1" y="1"/>
                    <a:pt x="3" y="1"/>
                  </a:cubicBezTo>
                  <a:cubicBezTo>
                    <a:pt x="4" y="0"/>
                    <a:pt x="5" y="1"/>
                    <a:pt x="6" y="2"/>
                  </a:cubicBezTo>
                  <a:cubicBezTo>
                    <a:pt x="14" y="24"/>
                    <a:pt x="14" y="24"/>
                    <a:pt x="14" y="24"/>
                  </a:cubicBezTo>
                  <a:cubicBezTo>
                    <a:pt x="15" y="25"/>
                    <a:pt x="14" y="27"/>
                    <a:pt x="13" y="27"/>
                  </a:cubicBezTo>
                  <a:cubicBezTo>
                    <a:pt x="12" y="27"/>
                    <a:pt x="12" y="28"/>
                    <a:pt x="12" y="28"/>
                  </a:cubicBez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49" name="Freeform 44"/>
            <p:cNvSpPr/>
            <p:nvPr/>
          </p:nvSpPr>
          <p:spPr bwMode="auto">
            <a:xfrm>
              <a:off x="4044950" y="2433638"/>
              <a:ext cx="52388" cy="98425"/>
            </a:xfrm>
            <a:custGeom>
              <a:avLst/>
              <a:gdLst>
                <a:gd name="T0" fmla="*/ 11 w 14"/>
                <a:gd name="T1" fmla="*/ 26 h 26"/>
                <a:gd name="T2" fmla="*/ 8 w 14"/>
                <a:gd name="T3" fmla="*/ 25 h 26"/>
                <a:gd name="T4" fmla="*/ 0 w 14"/>
                <a:gd name="T5" fmla="*/ 4 h 26"/>
                <a:gd name="T6" fmla="*/ 2 w 14"/>
                <a:gd name="T7" fmla="*/ 0 h 26"/>
                <a:gd name="T8" fmla="*/ 5 w 14"/>
                <a:gd name="T9" fmla="*/ 2 h 26"/>
                <a:gd name="T10" fmla="*/ 13 w 14"/>
                <a:gd name="T11" fmla="*/ 23 h 26"/>
                <a:gd name="T12" fmla="*/ 12 w 14"/>
                <a:gd name="T13" fmla="*/ 26 h 26"/>
                <a:gd name="T14" fmla="*/ 11 w 1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6">
                  <a:moveTo>
                    <a:pt x="11" y="26"/>
                  </a:moveTo>
                  <a:cubicBezTo>
                    <a:pt x="10" y="26"/>
                    <a:pt x="9" y="26"/>
                    <a:pt x="8" y="25"/>
                  </a:cubicBezTo>
                  <a:cubicBezTo>
                    <a:pt x="0" y="4"/>
                    <a:pt x="0" y="4"/>
                    <a:pt x="0" y="4"/>
                  </a:cubicBezTo>
                  <a:cubicBezTo>
                    <a:pt x="0" y="2"/>
                    <a:pt x="0" y="1"/>
                    <a:pt x="2" y="0"/>
                  </a:cubicBezTo>
                  <a:cubicBezTo>
                    <a:pt x="3" y="0"/>
                    <a:pt x="5" y="0"/>
                    <a:pt x="5" y="2"/>
                  </a:cubicBezTo>
                  <a:cubicBezTo>
                    <a:pt x="13" y="23"/>
                    <a:pt x="13" y="23"/>
                    <a:pt x="13" y="23"/>
                  </a:cubicBezTo>
                  <a:cubicBezTo>
                    <a:pt x="14" y="24"/>
                    <a:pt x="13" y="26"/>
                    <a:pt x="12" y="26"/>
                  </a:cubicBezTo>
                  <a:cubicBezTo>
                    <a:pt x="12" y="26"/>
                    <a:pt x="11" y="26"/>
                    <a:pt x="11" y="26"/>
                  </a:cubicBez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50" name="Freeform 45"/>
            <p:cNvSpPr/>
            <p:nvPr/>
          </p:nvSpPr>
          <p:spPr bwMode="auto">
            <a:xfrm>
              <a:off x="4081463" y="2524126"/>
              <a:ext cx="120650" cy="30163"/>
            </a:xfrm>
            <a:custGeom>
              <a:avLst/>
              <a:gdLst>
                <a:gd name="T0" fmla="*/ 29 w 32"/>
                <a:gd name="T1" fmla="*/ 8 h 8"/>
                <a:gd name="T2" fmla="*/ 29 w 32"/>
                <a:gd name="T3" fmla="*/ 8 h 8"/>
                <a:gd name="T4" fmla="*/ 2 w 32"/>
                <a:gd name="T5" fmla="*/ 5 h 8"/>
                <a:gd name="T6" fmla="*/ 0 w 32"/>
                <a:gd name="T7" fmla="*/ 2 h 8"/>
                <a:gd name="T8" fmla="*/ 3 w 32"/>
                <a:gd name="T9" fmla="*/ 0 h 8"/>
                <a:gd name="T10" fmla="*/ 29 w 32"/>
                <a:gd name="T11" fmla="*/ 3 h 8"/>
                <a:gd name="T12" fmla="*/ 32 w 32"/>
                <a:gd name="T13" fmla="*/ 6 h 8"/>
                <a:gd name="T14" fmla="*/ 29 w 3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8">
                  <a:moveTo>
                    <a:pt x="29" y="8"/>
                  </a:moveTo>
                  <a:cubicBezTo>
                    <a:pt x="29" y="8"/>
                    <a:pt x="29" y="8"/>
                    <a:pt x="29" y="8"/>
                  </a:cubicBezTo>
                  <a:cubicBezTo>
                    <a:pt x="2" y="5"/>
                    <a:pt x="2" y="5"/>
                    <a:pt x="2" y="5"/>
                  </a:cubicBezTo>
                  <a:cubicBezTo>
                    <a:pt x="1" y="5"/>
                    <a:pt x="0" y="4"/>
                    <a:pt x="0" y="2"/>
                  </a:cubicBezTo>
                  <a:cubicBezTo>
                    <a:pt x="0" y="1"/>
                    <a:pt x="1" y="0"/>
                    <a:pt x="3" y="0"/>
                  </a:cubicBezTo>
                  <a:cubicBezTo>
                    <a:pt x="29" y="3"/>
                    <a:pt x="29" y="3"/>
                    <a:pt x="29" y="3"/>
                  </a:cubicBezTo>
                  <a:cubicBezTo>
                    <a:pt x="31" y="3"/>
                    <a:pt x="32" y="4"/>
                    <a:pt x="32" y="6"/>
                  </a:cubicBezTo>
                  <a:cubicBezTo>
                    <a:pt x="31" y="7"/>
                    <a:pt x="30" y="8"/>
                    <a:pt x="29" y="8"/>
                  </a:cubicBez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51" name="Freeform 46"/>
            <p:cNvSpPr/>
            <p:nvPr/>
          </p:nvSpPr>
          <p:spPr bwMode="auto">
            <a:xfrm>
              <a:off x="4044950" y="2570163"/>
              <a:ext cx="119063" cy="33338"/>
            </a:xfrm>
            <a:custGeom>
              <a:avLst/>
              <a:gdLst>
                <a:gd name="T0" fmla="*/ 29 w 32"/>
                <a:gd name="T1" fmla="*/ 9 h 9"/>
                <a:gd name="T2" fmla="*/ 29 w 32"/>
                <a:gd name="T3" fmla="*/ 9 h 9"/>
                <a:gd name="T4" fmla="*/ 3 w 32"/>
                <a:gd name="T5" fmla="*/ 6 h 9"/>
                <a:gd name="T6" fmla="*/ 0 w 32"/>
                <a:gd name="T7" fmla="*/ 3 h 9"/>
                <a:gd name="T8" fmla="*/ 3 w 32"/>
                <a:gd name="T9" fmla="*/ 0 h 9"/>
                <a:gd name="T10" fmla="*/ 29 w 32"/>
                <a:gd name="T11" fmla="*/ 3 h 9"/>
                <a:gd name="T12" fmla="*/ 32 w 32"/>
                <a:gd name="T13" fmla="*/ 6 h 9"/>
                <a:gd name="T14" fmla="*/ 29 w 3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
                  <a:moveTo>
                    <a:pt x="29" y="9"/>
                  </a:moveTo>
                  <a:cubicBezTo>
                    <a:pt x="29" y="9"/>
                    <a:pt x="29" y="9"/>
                    <a:pt x="29" y="9"/>
                  </a:cubicBezTo>
                  <a:cubicBezTo>
                    <a:pt x="3" y="6"/>
                    <a:pt x="3" y="6"/>
                    <a:pt x="3" y="6"/>
                  </a:cubicBezTo>
                  <a:cubicBezTo>
                    <a:pt x="1" y="6"/>
                    <a:pt x="0" y="4"/>
                    <a:pt x="0" y="3"/>
                  </a:cubicBezTo>
                  <a:cubicBezTo>
                    <a:pt x="0" y="1"/>
                    <a:pt x="2" y="0"/>
                    <a:pt x="3" y="0"/>
                  </a:cubicBezTo>
                  <a:cubicBezTo>
                    <a:pt x="29" y="3"/>
                    <a:pt x="29" y="3"/>
                    <a:pt x="29" y="3"/>
                  </a:cubicBezTo>
                  <a:cubicBezTo>
                    <a:pt x="31" y="3"/>
                    <a:pt x="32" y="5"/>
                    <a:pt x="32" y="6"/>
                  </a:cubicBezTo>
                  <a:cubicBezTo>
                    <a:pt x="32" y="8"/>
                    <a:pt x="30" y="9"/>
                    <a:pt x="29" y="9"/>
                  </a:cubicBez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52" name="Freeform 47"/>
            <p:cNvSpPr/>
            <p:nvPr/>
          </p:nvSpPr>
          <p:spPr bwMode="auto">
            <a:xfrm>
              <a:off x="3597275" y="3609976"/>
              <a:ext cx="5038725" cy="811213"/>
            </a:xfrm>
            <a:custGeom>
              <a:avLst/>
              <a:gdLst>
                <a:gd name="T0" fmla="*/ 1333 w 1341"/>
                <a:gd name="T1" fmla="*/ 79 h 215"/>
                <a:gd name="T2" fmla="*/ 1333 w 1341"/>
                <a:gd name="T3" fmla="*/ 0 h 215"/>
                <a:gd name="T4" fmla="*/ 1329 w 1341"/>
                <a:gd name="T5" fmla="*/ 0 h 215"/>
                <a:gd name="T6" fmla="*/ 1328 w 1341"/>
                <a:gd name="T7" fmla="*/ 0 h 215"/>
                <a:gd name="T8" fmla="*/ 1328 w 1341"/>
                <a:gd name="T9" fmla="*/ 105 h 215"/>
                <a:gd name="T10" fmla="*/ 1231 w 1341"/>
                <a:gd name="T11" fmla="*/ 202 h 215"/>
                <a:gd name="T12" fmla="*/ 1120 w 1341"/>
                <a:gd name="T13" fmla="*/ 180 h 215"/>
                <a:gd name="T14" fmla="*/ 757 w 1341"/>
                <a:gd name="T15" fmla="*/ 180 h 215"/>
                <a:gd name="T16" fmla="*/ 679 w 1341"/>
                <a:gd name="T17" fmla="*/ 180 h 215"/>
                <a:gd name="T18" fmla="*/ 450 w 1341"/>
                <a:gd name="T19" fmla="*/ 180 h 215"/>
                <a:gd name="T20" fmla="*/ 428 w 1341"/>
                <a:gd name="T21" fmla="*/ 202 h 215"/>
                <a:gd name="T22" fmla="*/ 14 w 1341"/>
                <a:gd name="T23" fmla="*/ 202 h 215"/>
                <a:gd name="T24" fmla="*/ 14 w 1341"/>
                <a:gd name="T25" fmla="*/ 152 h 215"/>
                <a:gd name="T26" fmla="*/ 12 w 1341"/>
                <a:gd name="T27" fmla="*/ 153 h 215"/>
                <a:gd name="T28" fmla="*/ 9 w 1341"/>
                <a:gd name="T29" fmla="*/ 152 h 215"/>
                <a:gd name="T30" fmla="*/ 9 w 1341"/>
                <a:gd name="T31" fmla="*/ 182 h 215"/>
                <a:gd name="T32" fmla="*/ 0 w 1341"/>
                <a:gd name="T33" fmla="*/ 191 h 215"/>
                <a:gd name="T34" fmla="*/ 0 w 1341"/>
                <a:gd name="T35" fmla="*/ 215 h 215"/>
                <a:gd name="T36" fmla="*/ 589 w 1341"/>
                <a:gd name="T37" fmla="*/ 215 h 215"/>
                <a:gd name="T38" fmla="*/ 602 w 1341"/>
                <a:gd name="T39" fmla="*/ 202 h 215"/>
                <a:gd name="T40" fmla="*/ 1010 w 1341"/>
                <a:gd name="T41" fmla="*/ 202 h 215"/>
                <a:gd name="T42" fmla="*/ 1023 w 1341"/>
                <a:gd name="T43" fmla="*/ 215 h 215"/>
                <a:gd name="T44" fmla="*/ 1236 w 1341"/>
                <a:gd name="T45" fmla="*/ 215 h 215"/>
                <a:gd name="T46" fmla="*/ 1341 w 1341"/>
                <a:gd name="T47" fmla="*/ 110 h 215"/>
                <a:gd name="T48" fmla="*/ 1341 w 1341"/>
                <a:gd name="T49" fmla="*/ 87 h 215"/>
                <a:gd name="T50" fmla="*/ 1333 w 1341"/>
                <a:gd name="T51" fmla="*/ 7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41" h="215">
                  <a:moveTo>
                    <a:pt x="1333" y="79"/>
                  </a:moveTo>
                  <a:cubicBezTo>
                    <a:pt x="1333" y="0"/>
                    <a:pt x="1333" y="0"/>
                    <a:pt x="1333" y="0"/>
                  </a:cubicBezTo>
                  <a:cubicBezTo>
                    <a:pt x="1331" y="0"/>
                    <a:pt x="1330" y="0"/>
                    <a:pt x="1329" y="0"/>
                  </a:cubicBezTo>
                  <a:cubicBezTo>
                    <a:pt x="1329" y="0"/>
                    <a:pt x="1328" y="0"/>
                    <a:pt x="1328" y="0"/>
                  </a:cubicBezTo>
                  <a:cubicBezTo>
                    <a:pt x="1328" y="105"/>
                    <a:pt x="1328" y="105"/>
                    <a:pt x="1328" y="105"/>
                  </a:cubicBezTo>
                  <a:cubicBezTo>
                    <a:pt x="1231" y="202"/>
                    <a:pt x="1231" y="202"/>
                    <a:pt x="1231" y="202"/>
                  </a:cubicBezTo>
                  <a:cubicBezTo>
                    <a:pt x="1120" y="180"/>
                    <a:pt x="1120" y="180"/>
                    <a:pt x="1120" y="180"/>
                  </a:cubicBezTo>
                  <a:cubicBezTo>
                    <a:pt x="757" y="180"/>
                    <a:pt x="757" y="180"/>
                    <a:pt x="757" y="180"/>
                  </a:cubicBezTo>
                  <a:cubicBezTo>
                    <a:pt x="679" y="180"/>
                    <a:pt x="679" y="180"/>
                    <a:pt x="679" y="180"/>
                  </a:cubicBezTo>
                  <a:cubicBezTo>
                    <a:pt x="450" y="180"/>
                    <a:pt x="450" y="180"/>
                    <a:pt x="450" y="180"/>
                  </a:cubicBezTo>
                  <a:cubicBezTo>
                    <a:pt x="428" y="202"/>
                    <a:pt x="428" y="202"/>
                    <a:pt x="428" y="202"/>
                  </a:cubicBezTo>
                  <a:cubicBezTo>
                    <a:pt x="14" y="202"/>
                    <a:pt x="14" y="202"/>
                    <a:pt x="14" y="202"/>
                  </a:cubicBezTo>
                  <a:cubicBezTo>
                    <a:pt x="14" y="152"/>
                    <a:pt x="14" y="152"/>
                    <a:pt x="14" y="152"/>
                  </a:cubicBezTo>
                  <a:cubicBezTo>
                    <a:pt x="13" y="153"/>
                    <a:pt x="12" y="153"/>
                    <a:pt x="12" y="153"/>
                  </a:cubicBezTo>
                  <a:cubicBezTo>
                    <a:pt x="11" y="153"/>
                    <a:pt x="10" y="153"/>
                    <a:pt x="9" y="152"/>
                  </a:cubicBezTo>
                  <a:cubicBezTo>
                    <a:pt x="9" y="182"/>
                    <a:pt x="9" y="182"/>
                    <a:pt x="9" y="182"/>
                  </a:cubicBezTo>
                  <a:cubicBezTo>
                    <a:pt x="0" y="191"/>
                    <a:pt x="0" y="191"/>
                    <a:pt x="0" y="191"/>
                  </a:cubicBezTo>
                  <a:cubicBezTo>
                    <a:pt x="0" y="215"/>
                    <a:pt x="0" y="215"/>
                    <a:pt x="0" y="215"/>
                  </a:cubicBezTo>
                  <a:cubicBezTo>
                    <a:pt x="589" y="215"/>
                    <a:pt x="589" y="215"/>
                    <a:pt x="589" y="215"/>
                  </a:cubicBezTo>
                  <a:cubicBezTo>
                    <a:pt x="602" y="202"/>
                    <a:pt x="602" y="202"/>
                    <a:pt x="602" y="202"/>
                  </a:cubicBezTo>
                  <a:cubicBezTo>
                    <a:pt x="1010" y="202"/>
                    <a:pt x="1010" y="202"/>
                    <a:pt x="1010" y="202"/>
                  </a:cubicBezTo>
                  <a:cubicBezTo>
                    <a:pt x="1023" y="215"/>
                    <a:pt x="1023" y="215"/>
                    <a:pt x="1023" y="215"/>
                  </a:cubicBezTo>
                  <a:cubicBezTo>
                    <a:pt x="1236" y="215"/>
                    <a:pt x="1236" y="215"/>
                    <a:pt x="1236" y="215"/>
                  </a:cubicBezTo>
                  <a:cubicBezTo>
                    <a:pt x="1341" y="110"/>
                    <a:pt x="1341" y="110"/>
                    <a:pt x="1341" y="110"/>
                  </a:cubicBezTo>
                  <a:cubicBezTo>
                    <a:pt x="1341" y="87"/>
                    <a:pt x="1341" y="87"/>
                    <a:pt x="1341" y="87"/>
                  </a:cubicBezTo>
                  <a:lnTo>
                    <a:pt x="1333" y="79"/>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grpSp>
      <p:sp>
        <p:nvSpPr>
          <p:cNvPr id="22" name="文本框 7"/>
          <p:cNvSpPr txBox="1"/>
          <p:nvPr/>
        </p:nvSpPr>
        <p:spPr>
          <a:xfrm>
            <a:off x="886321" y="1605501"/>
            <a:ext cx="7502525" cy="2453005"/>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fontAlgn="t">
              <a:lnSpc>
                <a:spcPts val="2400"/>
              </a:lnSpc>
              <a:buFont typeface="+mj-lt"/>
              <a:buAutoNum type="arabicPeriod"/>
            </a:pPr>
            <a:r>
              <a:rPr lang="zh-CN" altLang="en-US" b="1" dirty="0" smtClean="0">
                <a:solidFill>
                  <a:srgbClr val="404040"/>
                </a:solidFill>
                <a:ea typeface="Deep memory" charset="0"/>
                <a:cs typeface="Deep memory" charset="0"/>
                <a:sym typeface="Times New Roman" panose="02020603050405020304" pitchFamily="18" charset="0"/>
              </a:rPr>
              <a:t>虚拟语气：</a:t>
            </a:r>
            <a:endParaRPr lang="en-US" altLang="zh-CN" b="1" dirty="0" smtClean="0">
              <a:solidFill>
                <a:srgbClr val="404040"/>
              </a:solidFill>
              <a:ea typeface="Deep memory" charset="0"/>
              <a:cs typeface="Deep memory" charset="0"/>
              <a:sym typeface="Times New Roman" panose="02020603050405020304" pitchFamily="18" charset="0"/>
            </a:endParaRPr>
          </a:p>
          <a:p>
            <a:pPr algn="just" fontAlgn="t">
              <a:lnSpc>
                <a:spcPts val="2400"/>
              </a:lnSpc>
            </a:pPr>
            <a:r>
              <a:rPr lang="zh-CN" altLang="en-US" b="1" u="sng" dirty="0" smtClean="0">
                <a:solidFill>
                  <a:srgbClr val="0000FF"/>
                </a:solidFill>
                <a:ea typeface="Deep memory" charset="0"/>
                <a:cs typeface="Deep memory" charset="0"/>
                <a:sym typeface="Times New Roman" panose="02020603050405020304" pitchFamily="18" charset="0"/>
              </a:rPr>
              <a:t>How I wished I had</a:t>
            </a:r>
            <a:r>
              <a:rPr lang="zh-CN" altLang="en-US" b="1" dirty="0" smtClean="0">
                <a:solidFill>
                  <a:srgbClr val="404040"/>
                </a:solidFill>
                <a:ea typeface="Deep memory" charset="0"/>
                <a:cs typeface="Deep memory" charset="0"/>
                <a:sym typeface="Times New Roman" panose="02020603050405020304" pitchFamily="18" charset="0"/>
              </a:rPr>
              <a:t> </a:t>
            </a:r>
            <a:r>
              <a:rPr lang="zh-CN" altLang="en-US" b="1" u="sng" dirty="0" smtClean="0">
                <a:solidFill>
                  <a:srgbClr val="404040"/>
                </a:solidFill>
                <a:ea typeface="Deep memory" charset="0"/>
                <a:cs typeface="Deep memory" charset="0"/>
                <a:sym typeface="Times New Roman" panose="02020603050405020304" pitchFamily="18" charset="0"/>
              </a:rPr>
              <a:t>kept the promise </a:t>
            </a:r>
            <a:r>
              <a:rPr lang="zh-CN" altLang="en-US" b="1" dirty="0" smtClean="0">
                <a:solidFill>
                  <a:srgbClr val="404040"/>
                </a:solidFill>
                <a:ea typeface="Deep memory" charset="0"/>
                <a:cs typeface="Deep memory" charset="0"/>
                <a:sym typeface="Times New Roman" panose="02020603050405020304" pitchFamily="18" charset="0"/>
              </a:rPr>
              <a:t>to my husband!                                    </a:t>
            </a:r>
            <a:endParaRPr lang="en-US" altLang="zh-CN" b="1" dirty="0" smtClean="0">
              <a:solidFill>
                <a:srgbClr val="404040"/>
              </a:solidFill>
              <a:ea typeface="Deep memory" charset="0"/>
              <a:cs typeface="Deep memory" charset="0"/>
              <a:sym typeface="Times New Roman" panose="02020603050405020304" pitchFamily="18" charset="0"/>
            </a:endParaRPr>
          </a:p>
          <a:p>
            <a:pPr algn="just" fontAlgn="t">
              <a:lnSpc>
                <a:spcPts val="2400"/>
              </a:lnSpc>
            </a:pPr>
            <a:r>
              <a:rPr lang="en-US" altLang="zh-CN" b="1" u="sng" dirty="0">
                <a:solidFill>
                  <a:srgbClr val="0000FF"/>
                </a:solidFill>
                <a:ea typeface="Deep memory" charset="0"/>
                <a:cs typeface="Deep memory" charset="0"/>
                <a:sym typeface="Times New Roman" panose="02020603050405020304" pitchFamily="18" charset="0"/>
              </a:rPr>
              <a:t>I</a:t>
            </a:r>
            <a:r>
              <a:rPr lang="zh-CN" altLang="en-US" b="1" u="sng" dirty="0">
                <a:solidFill>
                  <a:srgbClr val="0000FF"/>
                </a:solidFill>
                <a:ea typeface="Deep memory" charset="0"/>
                <a:cs typeface="Deep memory" charset="0"/>
                <a:sym typeface="Times New Roman" panose="02020603050405020304" pitchFamily="18" charset="0"/>
              </a:rPr>
              <a:t>f only </a:t>
            </a:r>
            <a:r>
              <a:rPr lang="zh-CN" altLang="en-US" b="1" dirty="0" smtClean="0">
                <a:solidFill>
                  <a:srgbClr val="404040"/>
                </a:solidFill>
                <a:ea typeface="Deep memory" charset="0"/>
                <a:cs typeface="Deep memory" charset="0"/>
                <a:sym typeface="Times New Roman" panose="02020603050405020304" pitchFamily="18" charset="0"/>
              </a:rPr>
              <a:t>I </a:t>
            </a:r>
            <a:r>
              <a:rPr lang="zh-CN" altLang="en-US" b="1" u="sng" dirty="0">
                <a:solidFill>
                  <a:srgbClr val="0000FF"/>
                </a:solidFill>
                <a:ea typeface="Deep memory" charset="0"/>
                <a:cs typeface="Deep memory" charset="0"/>
                <a:sym typeface="Times New Roman" panose="02020603050405020304" pitchFamily="18" charset="0"/>
              </a:rPr>
              <a:t>hadn’t</a:t>
            </a:r>
            <a:r>
              <a:rPr lang="zh-CN" altLang="en-US" b="1" dirty="0" smtClean="0">
                <a:solidFill>
                  <a:srgbClr val="404040"/>
                </a:solidFill>
                <a:ea typeface="Deep memory" charset="0"/>
                <a:cs typeface="Deep memory" charset="0"/>
                <a:sym typeface="Times New Roman" panose="02020603050405020304" pitchFamily="18" charset="0"/>
              </a:rPr>
              <a:t> come down from </a:t>
            </a:r>
            <a:r>
              <a:rPr lang="zh-CN" altLang="en-US" b="1" u="sng" dirty="0" smtClean="0">
                <a:solidFill>
                  <a:srgbClr val="404040"/>
                </a:solidFill>
                <a:ea typeface="Deep memory" charset="0"/>
                <a:cs typeface="Deep memory" charset="0"/>
                <a:sym typeface="Times New Roman" panose="02020603050405020304" pitchFamily="18" charset="0"/>
              </a:rPr>
              <a:t>that rickety ladder</a:t>
            </a:r>
            <a:r>
              <a:rPr lang="zh-CN" altLang="en-US" b="1" dirty="0" smtClean="0">
                <a:solidFill>
                  <a:srgbClr val="404040"/>
                </a:solidFill>
                <a:ea typeface="Deep memory" charset="0"/>
                <a:cs typeface="Deep memory" charset="0"/>
                <a:sym typeface="Times New Roman" panose="02020603050405020304" pitchFamily="18" charset="0"/>
              </a:rPr>
              <a:t>!</a:t>
            </a:r>
            <a:endParaRPr lang="en-US" altLang="zh-CN" b="1" dirty="0" smtClean="0">
              <a:solidFill>
                <a:srgbClr val="404040"/>
              </a:solidFill>
              <a:ea typeface="Deep memory" charset="0"/>
              <a:cs typeface="Deep memory" charset="0"/>
              <a:sym typeface="Times New Roman" panose="02020603050405020304" pitchFamily="18" charset="0"/>
            </a:endParaRPr>
          </a:p>
          <a:p>
            <a:pPr marL="342900" indent="-342900" algn="just" fontAlgn="t">
              <a:lnSpc>
                <a:spcPts val="2400"/>
              </a:lnSpc>
              <a:buFont typeface="+mj-lt"/>
              <a:buAutoNum type="arabicPeriod"/>
            </a:pPr>
            <a:endParaRPr lang="zh-CN" altLang="en-US" b="1" dirty="0" smtClean="0">
              <a:solidFill>
                <a:srgbClr val="404040"/>
              </a:solidFill>
              <a:ea typeface="Deep memory" charset="0"/>
              <a:cs typeface="Deep memory" charset="0"/>
              <a:sym typeface="Times New Roman" panose="02020603050405020304" pitchFamily="18" charset="0"/>
            </a:endParaRPr>
          </a:p>
          <a:p>
            <a:pPr marL="342900" indent="-342900" algn="just" fontAlgn="t">
              <a:lnSpc>
                <a:spcPts val="2400"/>
              </a:lnSpc>
              <a:buFont typeface="+mj-lt"/>
              <a:buAutoNum type="arabicPeriod" startAt="2"/>
            </a:pPr>
            <a:r>
              <a:rPr lang="zh-CN" altLang="en-US" b="1" dirty="0" smtClean="0">
                <a:solidFill>
                  <a:srgbClr val="404040"/>
                </a:solidFill>
                <a:ea typeface="Deep memory" charset="0"/>
                <a:cs typeface="Deep memory" charset="0"/>
                <a:sym typeface="Times New Roman" panose="02020603050405020304" pitchFamily="18" charset="0"/>
              </a:rPr>
              <a:t>强调句：</a:t>
            </a:r>
            <a:endParaRPr lang="en-US" altLang="zh-CN" b="1" dirty="0" smtClean="0">
              <a:solidFill>
                <a:srgbClr val="404040"/>
              </a:solidFill>
              <a:ea typeface="Deep memory" charset="0"/>
              <a:cs typeface="Deep memory" charset="0"/>
              <a:sym typeface="Times New Roman" panose="02020603050405020304" pitchFamily="18" charset="0"/>
            </a:endParaRPr>
          </a:p>
          <a:p>
            <a:pPr algn="just" fontAlgn="t">
              <a:lnSpc>
                <a:spcPts val="2400"/>
              </a:lnSpc>
            </a:pPr>
            <a:r>
              <a:rPr lang="zh-CN" altLang="en-US" b="1" u="sng" dirty="0" smtClean="0">
                <a:solidFill>
                  <a:srgbClr val="0000FF"/>
                </a:solidFill>
                <a:ea typeface="Deep memory" charset="0"/>
                <a:cs typeface="Deep memory" charset="0"/>
                <a:sym typeface="Times New Roman" panose="02020603050405020304" pitchFamily="18" charset="0"/>
              </a:rPr>
              <a:t>How </a:t>
            </a:r>
            <a:r>
              <a:rPr lang="zh-CN" altLang="en-US" b="1" u="sng" dirty="0">
                <a:solidFill>
                  <a:srgbClr val="0000FF"/>
                </a:solidFill>
                <a:ea typeface="Deep memory" charset="0"/>
                <a:cs typeface="Deep memory" charset="0"/>
                <a:sym typeface="Times New Roman" panose="02020603050405020304" pitchFamily="18" charset="0"/>
              </a:rPr>
              <a:t>silly I was to </a:t>
            </a:r>
            <a:r>
              <a:rPr lang="zh-CN" altLang="en-US" b="1" dirty="0" smtClean="0">
                <a:solidFill>
                  <a:srgbClr val="404040"/>
                </a:solidFill>
                <a:ea typeface="Deep memory" charset="0"/>
                <a:cs typeface="Deep memory" charset="0"/>
                <a:sym typeface="Times New Roman" panose="02020603050405020304" pitchFamily="18" charset="0"/>
              </a:rPr>
              <a:t>take </a:t>
            </a:r>
            <a:r>
              <a:rPr lang="zh-CN" altLang="en-US" b="1" u="sng" dirty="0" smtClean="0">
                <a:solidFill>
                  <a:srgbClr val="404040"/>
                </a:solidFill>
                <a:ea typeface="Deep memory" charset="0"/>
                <a:cs typeface="Deep memory" charset="0"/>
                <a:sym typeface="Times New Roman" panose="02020603050405020304" pitchFamily="18" charset="0"/>
              </a:rPr>
              <a:t>such an adventure</a:t>
            </a:r>
            <a:r>
              <a:rPr lang="zh-CN" altLang="en-US" b="1" dirty="0" smtClean="0">
                <a:solidFill>
                  <a:srgbClr val="404040"/>
                </a:solidFill>
                <a:ea typeface="Deep memory" charset="0"/>
                <a:cs typeface="Deep memory" charset="0"/>
                <a:sym typeface="Times New Roman" panose="02020603050405020304" pitchFamily="18" charset="0"/>
              </a:rPr>
              <a:t> without much thought!</a:t>
            </a:r>
            <a:endParaRPr lang="en-US" altLang="zh-CN" b="1" dirty="0" smtClean="0">
              <a:solidFill>
                <a:srgbClr val="404040"/>
              </a:solidFill>
              <a:ea typeface="Deep memory" charset="0"/>
              <a:cs typeface="Deep memory" charset="0"/>
              <a:sym typeface="Times New Roman" panose="02020603050405020304" pitchFamily="18" charset="0"/>
            </a:endParaRPr>
          </a:p>
          <a:p>
            <a:pPr marL="342900" indent="-342900" algn="just" fontAlgn="t">
              <a:lnSpc>
                <a:spcPts val="2400"/>
              </a:lnSpc>
              <a:buFont typeface="+mj-lt"/>
              <a:buAutoNum type="arabicPeriod" startAt="2"/>
            </a:pPr>
            <a:endParaRPr lang="zh-CN" altLang="en-US" b="1" dirty="0" smtClean="0">
              <a:solidFill>
                <a:srgbClr val="404040"/>
              </a:solidFill>
              <a:ea typeface="Deep memory" charset="0"/>
              <a:cs typeface="Deep memory" charset="0"/>
              <a:sym typeface="Times New Roman" panose="02020603050405020304" pitchFamily="18" charset="0"/>
            </a:endParaRPr>
          </a:p>
          <a:p>
            <a:pPr marL="342900" indent="-342900" algn="just" fontAlgn="t">
              <a:lnSpc>
                <a:spcPts val="2400"/>
              </a:lnSpc>
              <a:buFont typeface="+mj-lt"/>
              <a:buAutoNum type="arabicPeriod" startAt="3"/>
            </a:pPr>
            <a:r>
              <a:rPr lang="zh-CN" altLang="en-US" b="1" dirty="0" smtClean="0">
                <a:solidFill>
                  <a:srgbClr val="404040"/>
                </a:solidFill>
                <a:ea typeface="Deep memory" charset="0"/>
                <a:cs typeface="Deep memory" charset="0"/>
                <a:sym typeface="Times New Roman" panose="02020603050405020304" pitchFamily="18" charset="0"/>
              </a:rPr>
              <a:t>否定+比较级表示最高级意义：</a:t>
            </a:r>
            <a:endParaRPr lang="en-US" altLang="zh-CN" b="1" dirty="0" smtClean="0">
              <a:solidFill>
                <a:srgbClr val="404040"/>
              </a:solidFill>
              <a:ea typeface="Deep memory" charset="0"/>
              <a:cs typeface="Deep memory" charset="0"/>
              <a:sym typeface="Times New Roman" panose="02020603050405020304" pitchFamily="18" charset="0"/>
            </a:endParaRPr>
          </a:p>
          <a:p>
            <a:pPr algn="just" fontAlgn="t">
              <a:lnSpc>
                <a:spcPts val="2400"/>
              </a:lnSpc>
            </a:pPr>
            <a:r>
              <a:rPr lang="zh-CN" altLang="en-US" b="1" dirty="0" smtClean="0">
                <a:solidFill>
                  <a:srgbClr val="404040"/>
                </a:solidFill>
                <a:ea typeface="Deep memory" charset="0"/>
                <a:cs typeface="Deep memory" charset="0"/>
                <a:sym typeface="Times New Roman" panose="02020603050405020304" pitchFamily="18" charset="0"/>
              </a:rPr>
              <a:t>I could</a:t>
            </a:r>
            <a:r>
              <a:rPr lang="zh-CN" altLang="en-US" b="1" u="sng" dirty="0">
                <a:solidFill>
                  <a:srgbClr val="0000FF"/>
                </a:solidFill>
                <a:ea typeface="Deep memory" charset="0"/>
                <a:cs typeface="Deep memory" charset="0"/>
                <a:sym typeface="Times New Roman" panose="02020603050405020304" pitchFamily="18" charset="0"/>
              </a:rPr>
              <a:t>n’t</a:t>
            </a:r>
            <a:r>
              <a:rPr lang="zh-CN" altLang="en-US" b="1" dirty="0" smtClean="0">
                <a:solidFill>
                  <a:srgbClr val="404040"/>
                </a:solidFill>
                <a:ea typeface="Deep memory" charset="0"/>
                <a:cs typeface="Deep memory" charset="0"/>
                <a:sym typeface="Times New Roman" panose="02020603050405020304" pitchFamily="18" charset="0"/>
              </a:rPr>
              <a:t> be </a:t>
            </a:r>
            <a:r>
              <a:rPr lang="zh-CN" altLang="en-US" b="1" u="sng" dirty="0">
                <a:solidFill>
                  <a:srgbClr val="0000FF"/>
                </a:solidFill>
                <a:ea typeface="Deep memory" charset="0"/>
                <a:cs typeface="Deep memory" charset="0"/>
                <a:sym typeface="Times New Roman" panose="02020603050405020304" pitchFamily="18" charset="0"/>
              </a:rPr>
              <a:t>more</a:t>
            </a:r>
            <a:r>
              <a:rPr lang="zh-CN" altLang="en-US" b="1" dirty="0" smtClean="0">
                <a:solidFill>
                  <a:srgbClr val="404040"/>
                </a:solidFill>
                <a:ea typeface="Deep memory" charset="0"/>
                <a:cs typeface="Deep memory" charset="0"/>
                <a:sym typeface="Times New Roman" panose="02020603050405020304" pitchFamily="18" charset="0"/>
              </a:rPr>
              <a:t> regretful to </a:t>
            </a:r>
            <a:r>
              <a:rPr lang="zh-CN" altLang="en-US" b="1" u="sng" dirty="0" smtClean="0">
                <a:solidFill>
                  <a:srgbClr val="404040"/>
                </a:solidFill>
                <a:ea typeface="Deep memory" charset="0"/>
                <a:cs typeface="Deep memory" charset="0"/>
                <a:sym typeface="Times New Roman" panose="02020603050405020304" pitchFamily="18" charset="0"/>
              </a:rPr>
              <a:t>make such a decision</a:t>
            </a:r>
            <a:r>
              <a:rPr lang="zh-CN" altLang="en-US" b="1" dirty="0" smtClean="0">
                <a:solidFill>
                  <a:srgbClr val="404040"/>
                </a:solidFill>
                <a:ea typeface="Deep memory" charset="0"/>
                <a:cs typeface="Deep memory" charset="0"/>
                <a:sym typeface="Times New Roman" panose="02020603050405020304" pitchFamily="18" charset="0"/>
              </a:rPr>
              <a:t>!</a:t>
            </a:r>
            <a:endParaRPr lang="zh-CN" altLang="en-US" b="1" dirty="0" smtClean="0">
              <a:solidFill>
                <a:srgbClr val="404040"/>
              </a:solidFill>
              <a:ea typeface="Deep memory" charset="0"/>
              <a:cs typeface="Deep memory" charset="0"/>
              <a:sym typeface="Times New Roman" panose="02020603050405020304" pitchFamily="18"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Trust and the Cycle of Thoughts, Feelings, and Behaviors - LIFE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504" y="2427734"/>
            <a:ext cx="4985222" cy="26532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7704" y="699542"/>
            <a:ext cx="7137318" cy="2446824"/>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1700" b="1" dirty="0">
                <a:solidFill>
                  <a:srgbClr val="0000FF"/>
                </a:solidFill>
              </a:rPr>
              <a:t>Desperate </a:t>
            </a:r>
            <a:r>
              <a:rPr lang="en-US" altLang="zh-CN" sz="1700" dirty="0"/>
              <a:t>for help, </a:t>
            </a:r>
            <a:r>
              <a:rPr lang="en-US" altLang="zh-CN" sz="1700" dirty="0" smtClean="0"/>
              <a:t>I began to </a:t>
            </a:r>
            <a:r>
              <a:rPr lang="en-US" altLang="zh-CN" sz="1700" b="1" dirty="0">
                <a:solidFill>
                  <a:srgbClr val="FF0000"/>
                </a:solidFill>
              </a:rPr>
              <a:t>scream</a:t>
            </a:r>
            <a:r>
              <a:rPr lang="en-US" altLang="zh-CN" sz="1700" dirty="0"/>
              <a:t>, </a:t>
            </a:r>
            <a:r>
              <a:rPr lang="en-US" altLang="zh-CN" sz="1700" b="1" dirty="0">
                <a:solidFill>
                  <a:srgbClr val="008000"/>
                </a:solidFill>
              </a:rPr>
              <a:t>hoping that someone </a:t>
            </a:r>
            <a:r>
              <a:rPr lang="en-US" altLang="zh-CN" sz="1700" b="1" dirty="0" smtClean="0">
                <a:solidFill>
                  <a:srgbClr val="008000"/>
                </a:solidFill>
              </a:rPr>
              <a:t>would </a:t>
            </a:r>
            <a:r>
              <a:rPr lang="en-US" altLang="zh-CN" sz="1700" b="1" dirty="0">
                <a:solidFill>
                  <a:srgbClr val="008000"/>
                </a:solidFill>
              </a:rPr>
              <a:t>hear and </a:t>
            </a:r>
            <a:r>
              <a:rPr lang="en-US" altLang="zh-CN" sz="1700" b="1" dirty="0" smtClean="0">
                <a:solidFill>
                  <a:srgbClr val="008000"/>
                </a:solidFill>
              </a:rPr>
              <a:t>came </a:t>
            </a:r>
            <a:r>
              <a:rPr lang="en-US" altLang="zh-CN" sz="1700" b="1" dirty="0">
                <a:solidFill>
                  <a:srgbClr val="008000"/>
                </a:solidFill>
              </a:rPr>
              <a:t>to </a:t>
            </a:r>
            <a:r>
              <a:rPr lang="en-US" altLang="zh-CN" sz="1700" b="1" dirty="0" smtClean="0">
                <a:solidFill>
                  <a:srgbClr val="008000"/>
                </a:solidFill>
              </a:rPr>
              <a:t>my </a:t>
            </a:r>
            <a:r>
              <a:rPr lang="en-US" altLang="zh-CN" sz="1700" b="1" dirty="0">
                <a:solidFill>
                  <a:srgbClr val="008000"/>
                </a:solidFill>
              </a:rPr>
              <a:t>rescue</a:t>
            </a:r>
            <a:r>
              <a:rPr lang="en-US" altLang="zh-CN" sz="1700" dirty="0"/>
              <a:t>. </a:t>
            </a:r>
            <a:r>
              <a:rPr lang="en-US" altLang="zh-CN" sz="1700" dirty="0" smtClean="0"/>
              <a:t>The high-pitched voice echoed </a:t>
            </a:r>
            <a:r>
              <a:rPr lang="en-US" altLang="zh-CN" sz="1700" dirty="0"/>
              <a:t>off the walls, </a:t>
            </a:r>
            <a:r>
              <a:rPr lang="en-US" altLang="zh-CN" sz="1700" b="1" dirty="0">
                <a:solidFill>
                  <a:srgbClr val="FF0000"/>
                </a:solidFill>
              </a:rPr>
              <a:t>growing</a:t>
            </a:r>
            <a:r>
              <a:rPr lang="en-US" altLang="zh-CN" sz="1700" dirty="0"/>
              <a:t> </a:t>
            </a:r>
            <a:r>
              <a:rPr lang="en-US" altLang="zh-CN" sz="1700" b="1" dirty="0">
                <a:solidFill>
                  <a:srgbClr val="FF0000"/>
                </a:solidFill>
              </a:rPr>
              <a:t>weaker</a:t>
            </a:r>
            <a:r>
              <a:rPr lang="en-US" altLang="zh-CN" sz="1700" dirty="0"/>
              <a:t> with </a:t>
            </a:r>
            <a:r>
              <a:rPr lang="en-US" altLang="zh-CN" sz="1700" b="1" dirty="0">
                <a:solidFill>
                  <a:srgbClr val="FF0000"/>
                </a:solidFill>
              </a:rPr>
              <a:t>each</a:t>
            </a:r>
            <a:r>
              <a:rPr lang="en-US" altLang="zh-CN" sz="1700" dirty="0"/>
              <a:t> </a:t>
            </a:r>
            <a:r>
              <a:rPr lang="en-US" altLang="zh-CN" sz="1700" b="1" dirty="0">
                <a:solidFill>
                  <a:srgbClr val="FF0000"/>
                </a:solidFill>
              </a:rPr>
              <a:t>cry</a:t>
            </a:r>
            <a:r>
              <a:rPr lang="en-US" altLang="zh-CN" sz="1700" dirty="0"/>
              <a:t>. But no one </a:t>
            </a:r>
            <a:r>
              <a:rPr lang="en-US" altLang="zh-CN" sz="1700" dirty="0" smtClean="0"/>
              <a:t>responded. I </a:t>
            </a:r>
            <a:r>
              <a:rPr lang="en-US" altLang="zh-CN" sz="1700" b="1" dirty="0">
                <a:solidFill>
                  <a:srgbClr val="FF0000"/>
                </a:solidFill>
              </a:rPr>
              <a:t>cried</a:t>
            </a:r>
            <a:r>
              <a:rPr lang="en-US" altLang="zh-CN" sz="1700" dirty="0" smtClean="0"/>
              <a:t> </a:t>
            </a:r>
            <a:r>
              <a:rPr lang="en-US" altLang="zh-CN" sz="1700" b="1" dirty="0">
                <a:solidFill>
                  <a:srgbClr val="0000FF"/>
                </a:solidFill>
              </a:rPr>
              <a:t>more</a:t>
            </a:r>
            <a:r>
              <a:rPr lang="en-US" altLang="zh-CN" sz="1700" dirty="0" smtClean="0"/>
              <a:t> </a:t>
            </a:r>
            <a:r>
              <a:rPr lang="en-US" altLang="zh-CN" sz="1700" b="1" dirty="0">
                <a:solidFill>
                  <a:srgbClr val="FF0000"/>
                </a:solidFill>
              </a:rPr>
              <a:t>urgently</a:t>
            </a:r>
            <a:r>
              <a:rPr lang="en-US" altLang="zh-CN" sz="1700" dirty="0" smtClean="0"/>
              <a:t>, </a:t>
            </a:r>
            <a:r>
              <a:rPr lang="en-US" altLang="zh-CN" sz="1700" dirty="0"/>
              <a:t>but still, no one came. As time </a:t>
            </a:r>
            <a:r>
              <a:rPr lang="en-US" altLang="zh-CN" sz="1700" dirty="0" smtClean="0"/>
              <a:t>passed, my </a:t>
            </a:r>
            <a:r>
              <a:rPr lang="en-US" altLang="zh-CN" sz="1700" b="1" dirty="0">
                <a:solidFill>
                  <a:srgbClr val="FF0000"/>
                </a:solidFill>
              </a:rPr>
              <a:t>voice</a:t>
            </a:r>
            <a:r>
              <a:rPr lang="en-US" altLang="zh-CN" sz="1700" dirty="0"/>
              <a:t> </a:t>
            </a:r>
            <a:r>
              <a:rPr lang="en-US" altLang="zh-CN" sz="1700" b="1" dirty="0">
                <a:solidFill>
                  <a:srgbClr val="FF0000"/>
                </a:solidFill>
              </a:rPr>
              <a:t>grew</a:t>
            </a:r>
            <a:r>
              <a:rPr lang="en-US" altLang="zh-CN" sz="1700" dirty="0" smtClean="0"/>
              <a:t> </a:t>
            </a:r>
            <a:r>
              <a:rPr lang="en-US" altLang="zh-CN" sz="1700" b="1" dirty="0">
                <a:solidFill>
                  <a:srgbClr val="FF0000"/>
                </a:solidFill>
              </a:rPr>
              <a:t>hoarse</a:t>
            </a:r>
            <a:r>
              <a:rPr lang="en-US" altLang="zh-CN" sz="1700" dirty="0" smtClean="0"/>
              <a:t> (</a:t>
            </a:r>
            <a:r>
              <a:rPr lang="zh-CN" altLang="en-US" sz="1700" dirty="0" smtClean="0"/>
              <a:t>嘶哑的</a:t>
            </a:r>
            <a:r>
              <a:rPr lang="en-US" altLang="zh-CN" sz="1700" dirty="0" smtClean="0"/>
              <a:t>), </a:t>
            </a:r>
            <a:r>
              <a:rPr lang="en-US" altLang="zh-CN" sz="1700" dirty="0"/>
              <a:t>and </a:t>
            </a:r>
            <a:r>
              <a:rPr lang="en-US" altLang="zh-CN" sz="1700" dirty="0" smtClean="0"/>
              <a:t>the </a:t>
            </a:r>
            <a:r>
              <a:rPr lang="en-US" altLang="zh-CN" sz="1700" b="1" dirty="0">
                <a:solidFill>
                  <a:srgbClr val="FF0000"/>
                </a:solidFill>
              </a:rPr>
              <a:t>screams</a:t>
            </a:r>
            <a:r>
              <a:rPr lang="en-US" altLang="zh-CN" sz="1700" dirty="0" smtClean="0"/>
              <a:t> </a:t>
            </a:r>
            <a:r>
              <a:rPr lang="en-US" altLang="zh-CN" sz="1700" b="1" dirty="0">
                <a:solidFill>
                  <a:srgbClr val="0000FF"/>
                </a:solidFill>
              </a:rPr>
              <a:t>turned</a:t>
            </a:r>
            <a:r>
              <a:rPr lang="en-US" altLang="zh-CN" sz="1700" dirty="0" smtClean="0"/>
              <a:t> </a:t>
            </a:r>
            <a:r>
              <a:rPr lang="en-US" altLang="zh-CN" sz="1700" b="1" dirty="0">
                <a:solidFill>
                  <a:srgbClr val="0000FF"/>
                </a:solidFill>
              </a:rPr>
              <a:t>into</a:t>
            </a:r>
            <a:r>
              <a:rPr lang="en-US" altLang="zh-CN" sz="1700" dirty="0"/>
              <a:t> </a:t>
            </a:r>
            <a:r>
              <a:rPr lang="en-US" altLang="zh-CN" sz="1700" b="1" dirty="0">
                <a:solidFill>
                  <a:srgbClr val="FF0000"/>
                </a:solidFill>
              </a:rPr>
              <a:t>sobs</a:t>
            </a:r>
            <a:r>
              <a:rPr lang="en-US" altLang="zh-CN" sz="1700" dirty="0"/>
              <a:t>. </a:t>
            </a:r>
            <a:r>
              <a:rPr lang="en-US" altLang="zh-CN" sz="1700" dirty="0" smtClean="0"/>
              <a:t>I </a:t>
            </a:r>
            <a:r>
              <a:rPr lang="en-US" altLang="zh-CN" sz="1700" b="1" dirty="0" smtClean="0">
                <a:solidFill>
                  <a:srgbClr val="FF0000"/>
                </a:solidFill>
              </a:rPr>
              <a:t>curled/ huddled up </a:t>
            </a:r>
            <a:r>
              <a:rPr lang="en-US" altLang="zh-CN" sz="1700" dirty="0" smtClean="0"/>
              <a:t>(</a:t>
            </a:r>
            <a:r>
              <a:rPr lang="zh-CN" altLang="en-US" sz="1700" dirty="0" smtClean="0"/>
              <a:t>蜷缩</a:t>
            </a:r>
            <a:r>
              <a:rPr lang="en-US" altLang="zh-CN" sz="1700" dirty="0" smtClean="0"/>
              <a:t>) </a:t>
            </a:r>
            <a:r>
              <a:rPr lang="en-US" altLang="zh-CN" sz="1700" dirty="0"/>
              <a:t>on the ground, </a:t>
            </a:r>
            <a:r>
              <a:rPr lang="en-US" altLang="zh-CN" sz="1700" dirty="0" smtClean="0"/>
              <a:t>my </a:t>
            </a:r>
            <a:r>
              <a:rPr lang="en-US" altLang="zh-CN" sz="1700" dirty="0"/>
              <a:t>body </a:t>
            </a:r>
            <a:r>
              <a:rPr lang="en-US" altLang="zh-CN" sz="1700" dirty="0" smtClean="0"/>
              <a:t>wracking (</a:t>
            </a:r>
            <a:r>
              <a:rPr lang="zh-CN" altLang="en-US" sz="1700" dirty="0" smtClean="0"/>
              <a:t>痛苦不堪</a:t>
            </a:r>
            <a:r>
              <a:rPr lang="en-US" altLang="zh-CN" sz="1700" dirty="0" smtClean="0"/>
              <a:t>) </a:t>
            </a:r>
            <a:r>
              <a:rPr lang="en-US" altLang="zh-CN" sz="1700" dirty="0"/>
              <a:t>with </a:t>
            </a:r>
            <a:r>
              <a:rPr lang="en-US" altLang="zh-CN" sz="1700" b="1" dirty="0" smtClean="0">
                <a:solidFill>
                  <a:srgbClr val="0000FF"/>
                </a:solidFill>
              </a:rPr>
              <a:t>fear</a:t>
            </a:r>
            <a:r>
              <a:rPr lang="en-US" altLang="zh-CN" sz="1700" dirty="0" smtClean="0"/>
              <a:t>, </a:t>
            </a:r>
            <a:r>
              <a:rPr lang="en-US" altLang="zh-CN" sz="1700" b="1" dirty="0" smtClean="0">
                <a:solidFill>
                  <a:srgbClr val="0000FF"/>
                </a:solidFill>
              </a:rPr>
              <a:t>despair</a:t>
            </a:r>
            <a:r>
              <a:rPr lang="en-US" altLang="zh-CN" sz="1700" dirty="0" smtClean="0"/>
              <a:t> and pain.</a:t>
            </a:r>
            <a:r>
              <a:rPr lang="en-US" altLang="zh-CN" sz="1700" b="1" dirty="0" smtClean="0">
                <a:solidFill>
                  <a:srgbClr val="008000"/>
                </a:solidFill>
              </a:rPr>
              <a:t> The belief/ fear </a:t>
            </a:r>
            <a:r>
              <a:rPr lang="en-US" altLang="zh-CN" sz="1700" b="1" dirty="0">
                <a:solidFill>
                  <a:srgbClr val="008000"/>
                </a:solidFill>
              </a:rPr>
              <a:t>that </a:t>
            </a:r>
            <a:r>
              <a:rPr lang="en-US" altLang="zh-CN" sz="1700" b="1" dirty="0" smtClean="0">
                <a:solidFill>
                  <a:srgbClr val="008000"/>
                </a:solidFill>
              </a:rPr>
              <a:t>I may </a:t>
            </a:r>
            <a:r>
              <a:rPr lang="en-US" altLang="zh-CN" sz="1700" b="1" dirty="0">
                <a:solidFill>
                  <a:srgbClr val="008000"/>
                </a:solidFill>
              </a:rPr>
              <a:t>never escape </a:t>
            </a:r>
            <a:r>
              <a:rPr lang="en-US" altLang="zh-CN" sz="1700" b="1" dirty="0" smtClean="0">
                <a:solidFill>
                  <a:srgbClr val="008000"/>
                </a:solidFill>
              </a:rPr>
              <a:t>set </a:t>
            </a:r>
            <a:r>
              <a:rPr lang="en-US" altLang="zh-CN" sz="1700" b="1" dirty="0">
                <a:solidFill>
                  <a:srgbClr val="008000"/>
                </a:solidFill>
              </a:rPr>
              <a:t>in</a:t>
            </a:r>
            <a:r>
              <a:rPr lang="en-US" altLang="zh-CN" sz="1700" dirty="0"/>
              <a:t>, and </a:t>
            </a:r>
            <a:r>
              <a:rPr lang="en-US" altLang="zh-CN" sz="1700" dirty="0" smtClean="0"/>
              <a:t>I </a:t>
            </a:r>
            <a:r>
              <a:rPr lang="en-US" altLang="zh-CN" sz="1700" b="1" dirty="0">
                <a:solidFill>
                  <a:srgbClr val="0000FF"/>
                </a:solidFill>
              </a:rPr>
              <a:t>was</a:t>
            </a:r>
            <a:r>
              <a:rPr lang="en-US" altLang="zh-CN" sz="1700" dirty="0" smtClean="0"/>
              <a:t> </a:t>
            </a:r>
            <a:r>
              <a:rPr lang="en-US" altLang="zh-CN" sz="1700" b="1" dirty="0">
                <a:solidFill>
                  <a:srgbClr val="0000FF"/>
                </a:solidFill>
              </a:rPr>
              <a:t>totally consumed by </a:t>
            </a:r>
            <a:endParaRPr lang="en-US" altLang="zh-CN" sz="1700" b="1" dirty="0" smtClean="0">
              <a:solidFill>
                <a:srgbClr val="0000FF"/>
              </a:solidFill>
            </a:endParaRPr>
          </a:p>
          <a:p>
            <a:pPr algn="just"/>
            <a:r>
              <a:rPr lang="en-US" altLang="zh-CN" sz="1700" b="1" dirty="0">
                <a:solidFill>
                  <a:srgbClr val="0000FF"/>
                </a:solidFill>
              </a:rPr>
              <a:t> </a:t>
            </a:r>
            <a:r>
              <a:rPr lang="en-US" altLang="zh-CN" sz="1700" b="1" dirty="0" smtClean="0">
                <a:solidFill>
                  <a:srgbClr val="0000FF"/>
                </a:solidFill>
              </a:rPr>
              <a:t>                                                                                              </a:t>
            </a:r>
            <a:r>
              <a:rPr lang="en-US" altLang="zh-CN" sz="1700" dirty="0" smtClean="0"/>
              <a:t>a feeling </a:t>
            </a:r>
            <a:r>
              <a:rPr lang="en-US" altLang="zh-CN" sz="1700" dirty="0"/>
              <a:t>of </a:t>
            </a:r>
            <a:r>
              <a:rPr lang="en-US" altLang="zh-CN" sz="1700" b="1" dirty="0">
                <a:solidFill>
                  <a:srgbClr val="0000FF"/>
                </a:solidFill>
              </a:rPr>
              <a:t>hopelessness</a:t>
            </a:r>
            <a:r>
              <a:rPr lang="en-US" altLang="zh-CN" sz="1700" dirty="0"/>
              <a:t>.</a:t>
            </a:r>
            <a:endParaRPr lang="zh-CN" altLang="en-US" sz="1700" dirty="0"/>
          </a:p>
          <a:p>
            <a:pPr algn="just"/>
            <a:endParaRPr lang="zh-CN" altLang="en-US" sz="1700" dirty="0"/>
          </a:p>
        </p:txBody>
      </p:sp>
      <p:pic>
        <p:nvPicPr>
          <p:cNvPr id="10245" name="Picture 5" descr="C:\Users\cheng'ming'zhi\Desktop\8925f69d33adc63b1600770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1823" y="3435846"/>
            <a:ext cx="920600" cy="920601"/>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4692284" y="3003798"/>
            <a:ext cx="4451716" cy="1923604"/>
          </a:xfrm>
          <a:prstGeom prst="rect">
            <a:avLst/>
          </a:prstGeom>
        </p:spPr>
        <p:txBody>
          <a:bodyPr wrap="square">
            <a:spAutoFit/>
          </a:bodyPr>
          <a:lstStyle/>
          <a:p>
            <a:pPr marL="285750" indent="-285750">
              <a:buFont typeface="Wingdings" panose="05000000000000000000" pitchFamily="2" charset="2"/>
              <a:buChar char="l"/>
            </a:pPr>
            <a:r>
              <a:rPr lang="en-US" altLang="zh-CN" sz="1700" dirty="0"/>
              <a:t>Desperation </a:t>
            </a:r>
            <a:r>
              <a:rPr lang="en-US" altLang="zh-CN" sz="1700" b="1" i="1" u="sng" dirty="0"/>
              <a:t>gnawed </a:t>
            </a:r>
            <a:r>
              <a:rPr lang="en-US" altLang="zh-CN" sz="1700" b="1" i="1" u="sng" dirty="0" smtClean="0"/>
              <a:t>at </a:t>
            </a:r>
            <a:r>
              <a:rPr lang="en-US" altLang="zh-CN" sz="1700" dirty="0" smtClean="0"/>
              <a:t>(</a:t>
            </a:r>
            <a:r>
              <a:rPr lang="zh-CN" altLang="en-US" sz="1700" dirty="0" smtClean="0"/>
              <a:t>啃；咬</a:t>
            </a:r>
            <a:r>
              <a:rPr lang="en-US" altLang="zh-CN" sz="1700" dirty="0" smtClean="0"/>
              <a:t>) </a:t>
            </a:r>
            <a:r>
              <a:rPr lang="en-US" altLang="zh-CN" sz="1700" dirty="0"/>
              <a:t>me as I tried to think of another way out. I screamed, hoping someone above would hear me, but </a:t>
            </a:r>
            <a:r>
              <a:rPr lang="en-US" altLang="zh-CN" sz="1700" b="1" i="1" u="sng" dirty="0"/>
              <a:t>the only thing greeting me was dead silence</a:t>
            </a:r>
            <a:r>
              <a:rPr lang="en-US" altLang="zh-CN" sz="1700" dirty="0" smtClean="0"/>
              <a:t>.</a:t>
            </a:r>
            <a:endParaRPr lang="en-US" altLang="zh-CN" sz="1700" dirty="0" smtClean="0"/>
          </a:p>
          <a:p>
            <a:pPr marL="285750" indent="-285750">
              <a:buFont typeface="Wingdings" panose="05000000000000000000" pitchFamily="2" charset="2"/>
              <a:buChar char="l"/>
            </a:pPr>
            <a:endParaRPr lang="en-US" altLang="zh-CN" sz="1700" dirty="0" smtClean="0"/>
          </a:p>
          <a:p>
            <a:pPr marL="285750" indent="-285750">
              <a:buFont typeface="Wingdings" panose="05000000000000000000" pitchFamily="2" charset="2"/>
              <a:buChar char="l"/>
            </a:pPr>
            <a:r>
              <a:rPr lang="en-US" altLang="zh-CN" sz="1700" dirty="0" smtClean="0"/>
              <a:t>I kept screaming for help, </a:t>
            </a:r>
            <a:r>
              <a:rPr lang="en-US" altLang="zh-CN" sz="1700" b="1" u="sng" dirty="0" smtClean="0"/>
              <a:t>only to be </a:t>
            </a:r>
            <a:r>
              <a:rPr lang="en-US" altLang="zh-CN" sz="1700" dirty="0" smtClean="0"/>
              <a:t>greeted by the echoing of my own voice. </a:t>
            </a:r>
            <a:endParaRPr lang="en-US" altLang="zh-CN" sz="1700" dirty="0"/>
          </a:p>
        </p:txBody>
      </p:sp>
      <p:pic>
        <p:nvPicPr>
          <p:cNvPr id="10247" name="Picture 7" descr="https://ziti8.cc/Upload/2023/03/17/f727952e-1f4e-460b-8588-b9d6f5c79e5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41" y="51470"/>
            <a:ext cx="4632449" cy="75352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cheng'ming'zhi\Desktop\5c75d8b41ee6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1470"/>
            <a:ext cx="1872208" cy="3096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C:\Users\cheng'ming'zhi\Desktop\5c7533041bc8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8720" y="2395538"/>
            <a:ext cx="8253413" cy="4127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95536" y="915566"/>
            <a:ext cx="8352928" cy="3170099"/>
          </a:xfrm>
          <a:prstGeom prst="rect">
            <a:avLst/>
          </a:prstGeom>
        </p:spPr>
        <p:txBody>
          <a:bodyPr wrap="square">
            <a:spAutoFit/>
          </a:bodyPr>
          <a:lstStyle/>
          <a:p>
            <a:pPr marL="342900" indent="-342900">
              <a:buFont typeface="Wingdings" panose="05000000000000000000" pitchFamily="2" charset="2"/>
              <a:buChar char="l"/>
            </a:pPr>
            <a:r>
              <a:rPr lang="en-US" altLang="zh-CN" sz="2000" dirty="0" smtClean="0">
                <a:solidFill>
                  <a:schemeClr val="bg1"/>
                </a:solidFill>
              </a:rPr>
              <a:t>As I </a:t>
            </a:r>
            <a:r>
              <a:rPr lang="en-US" altLang="zh-CN" sz="2000" b="1" u="sng" dirty="0" smtClean="0">
                <a:solidFill>
                  <a:srgbClr val="FFFF00"/>
                </a:solidFill>
              </a:rPr>
              <a:t>fumble through</a:t>
            </a:r>
            <a:r>
              <a:rPr lang="zh-CN" altLang="en-US" sz="2000" b="1" u="sng" dirty="0">
                <a:solidFill>
                  <a:srgbClr val="FFFF00"/>
                </a:solidFill>
              </a:rPr>
              <a:t> </a:t>
            </a:r>
            <a:r>
              <a:rPr lang="en-US" altLang="zh-CN" sz="2000" dirty="0" smtClean="0">
                <a:solidFill>
                  <a:schemeClr val="bg1"/>
                </a:solidFill>
              </a:rPr>
              <a:t>my backpack, </a:t>
            </a:r>
            <a:r>
              <a:rPr lang="en-US" altLang="zh-CN" sz="2000" b="1" u="sng" dirty="0">
                <a:solidFill>
                  <a:srgbClr val="FFFF00"/>
                </a:solidFill>
              </a:rPr>
              <a:t>my fingers felt something hard</a:t>
            </a:r>
            <a:r>
              <a:rPr lang="en-US" altLang="zh-CN" sz="2000" dirty="0" smtClean="0">
                <a:solidFill>
                  <a:schemeClr val="bg1"/>
                </a:solidFill>
              </a:rPr>
              <a:t>. </a:t>
            </a:r>
            <a:r>
              <a:rPr lang="en-US" altLang="zh-CN" sz="2000" b="1" dirty="0" smtClean="0">
                <a:solidFill>
                  <a:srgbClr val="00B0F0"/>
                </a:solidFill>
              </a:rPr>
              <a:t>It was the flashlight! </a:t>
            </a:r>
            <a:r>
              <a:rPr lang="en-US" altLang="zh-CN" sz="2000" b="1" u="sng" dirty="0" smtClean="0">
                <a:solidFill>
                  <a:srgbClr val="FFFF00"/>
                </a:solidFill>
              </a:rPr>
              <a:t>Hope instantly flared (</a:t>
            </a:r>
            <a:r>
              <a:rPr lang="zh-CN" altLang="en-US" sz="2000" b="1" u="sng" dirty="0" smtClean="0">
                <a:solidFill>
                  <a:srgbClr val="FFFF00"/>
                </a:solidFill>
              </a:rPr>
              <a:t>发光</a:t>
            </a:r>
            <a:r>
              <a:rPr lang="en-US" altLang="zh-CN" sz="2000" b="1" u="sng" dirty="0" smtClean="0">
                <a:solidFill>
                  <a:srgbClr val="FFFF00"/>
                </a:solidFill>
              </a:rPr>
              <a:t>) within my heart</a:t>
            </a:r>
            <a:r>
              <a:rPr lang="en-US" altLang="zh-CN" sz="2000" dirty="0" smtClean="0">
                <a:solidFill>
                  <a:schemeClr val="bg1"/>
                </a:solidFill>
              </a:rPr>
              <a:t>. As I </a:t>
            </a:r>
            <a:r>
              <a:rPr lang="en-US" altLang="zh-CN" sz="2000" b="1" u="sng" dirty="0">
                <a:solidFill>
                  <a:srgbClr val="FFFF00"/>
                </a:solidFill>
              </a:rPr>
              <a:t>switched</a:t>
            </a:r>
            <a:r>
              <a:rPr lang="en-US" altLang="zh-CN" sz="2000" dirty="0" smtClean="0">
                <a:solidFill>
                  <a:schemeClr val="bg1"/>
                </a:solidFill>
              </a:rPr>
              <a:t> it </a:t>
            </a:r>
            <a:r>
              <a:rPr lang="en-US" altLang="zh-CN" sz="2000" b="1" u="sng" dirty="0">
                <a:solidFill>
                  <a:srgbClr val="FFFF00"/>
                </a:solidFill>
              </a:rPr>
              <a:t>on</a:t>
            </a:r>
            <a:r>
              <a:rPr lang="en-US" altLang="zh-CN" sz="2000" dirty="0" smtClean="0">
                <a:solidFill>
                  <a:schemeClr val="bg1"/>
                </a:solidFill>
              </a:rPr>
              <a:t>, a beam of light </a:t>
            </a:r>
            <a:r>
              <a:rPr lang="en-US" altLang="zh-CN" sz="2000" b="1" u="sng" dirty="0" smtClean="0">
                <a:solidFill>
                  <a:srgbClr val="FFFF00"/>
                </a:solidFill>
              </a:rPr>
              <a:t>pierced (</a:t>
            </a:r>
            <a:r>
              <a:rPr lang="zh-CN" altLang="en-US" sz="2000" b="1" u="sng" dirty="0" smtClean="0">
                <a:solidFill>
                  <a:srgbClr val="FFFF00"/>
                </a:solidFill>
              </a:rPr>
              <a:t>穿透；刺破</a:t>
            </a:r>
            <a:r>
              <a:rPr lang="en-US" altLang="zh-CN" sz="2000" b="1" u="sng" dirty="0" smtClean="0">
                <a:solidFill>
                  <a:srgbClr val="FFFF00"/>
                </a:solidFill>
              </a:rPr>
              <a:t>) </a:t>
            </a:r>
            <a:r>
              <a:rPr lang="en-US" altLang="zh-CN" sz="2000" b="1" u="sng" dirty="0">
                <a:solidFill>
                  <a:srgbClr val="FFFF00"/>
                </a:solidFill>
              </a:rPr>
              <a:t>the gloom </a:t>
            </a:r>
            <a:r>
              <a:rPr lang="en-US" altLang="zh-CN" sz="2000" dirty="0" smtClean="0">
                <a:solidFill>
                  <a:schemeClr val="bg1"/>
                </a:solidFill>
              </a:rPr>
              <a:t>(n. </a:t>
            </a:r>
            <a:r>
              <a:rPr lang="zh-CN" altLang="en-US" sz="2000" dirty="0" smtClean="0">
                <a:solidFill>
                  <a:schemeClr val="bg1"/>
                </a:solidFill>
              </a:rPr>
              <a:t>昏暗；黑暗</a:t>
            </a:r>
            <a:r>
              <a:rPr lang="en-US" altLang="zh-CN" sz="2000" dirty="0" smtClean="0">
                <a:solidFill>
                  <a:schemeClr val="bg1"/>
                </a:solidFill>
              </a:rPr>
              <a:t>). </a:t>
            </a:r>
            <a:endParaRPr lang="en-US" altLang="zh-CN" sz="2000" dirty="0" smtClean="0">
              <a:solidFill>
                <a:schemeClr val="bg1"/>
              </a:solidFill>
            </a:endParaRPr>
          </a:p>
          <a:p>
            <a:pPr marL="342900" indent="-342900">
              <a:buFont typeface="Wingdings" panose="05000000000000000000" pitchFamily="2" charset="2"/>
              <a:buChar char="l"/>
            </a:pPr>
            <a:endParaRPr lang="en-US" altLang="zh-CN" sz="2000" dirty="0" smtClean="0">
              <a:solidFill>
                <a:schemeClr val="bg1"/>
              </a:solidFill>
            </a:endParaRPr>
          </a:p>
          <a:p>
            <a:pPr marL="342900" indent="-342900">
              <a:buFont typeface="Wingdings" panose="05000000000000000000" pitchFamily="2" charset="2"/>
              <a:buChar char="l"/>
            </a:pPr>
            <a:endParaRPr lang="en-US" altLang="zh-CN" sz="2000" dirty="0" smtClean="0">
              <a:solidFill>
                <a:schemeClr val="bg1"/>
              </a:solidFill>
            </a:endParaRPr>
          </a:p>
          <a:p>
            <a:pPr marL="342900" indent="-342900">
              <a:buFont typeface="Wingdings" panose="05000000000000000000" pitchFamily="2" charset="2"/>
              <a:buChar char="l"/>
            </a:pPr>
            <a:r>
              <a:rPr lang="en-US" altLang="zh-CN" sz="2000" dirty="0" smtClean="0">
                <a:solidFill>
                  <a:schemeClr val="bg1"/>
                </a:solidFill>
              </a:rPr>
              <a:t>I </a:t>
            </a:r>
            <a:r>
              <a:rPr lang="en-US" altLang="zh-CN" sz="2000" b="1" u="sng" dirty="0" smtClean="0">
                <a:solidFill>
                  <a:srgbClr val="FFFF00"/>
                </a:solidFill>
              </a:rPr>
              <a:t>was searching</a:t>
            </a:r>
            <a:r>
              <a:rPr lang="en-US" altLang="zh-CN" sz="2000" dirty="0" smtClean="0">
                <a:solidFill>
                  <a:schemeClr val="bg1"/>
                </a:solidFill>
              </a:rPr>
              <a:t> </a:t>
            </a:r>
            <a:r>
              <a:rPr lang="en-US" altLang="zh-CN" sz="2000" dirty="0">
                <a:solidFill>
                  <a:schemeClr val="bg1"/>
                </a:solidFill>
              </a:rPr>
              <a:t>my pocket </a:t>
            </a:r>
            <a:r>
              <a:rPr lang="en-US" altLang="zh-CN" sz="2000" b="1" u="sng" dirty="0">
                <a:solidFill>
                  <a:srgbClr val="FFFF00"/>
                </a:solidFill>
              </a:rPr>
              <a:t>for</a:t>
            </a:r>
            <a:r>
              <a:rPr lang="en-US" altLang="zh-CN" sz="2000" dirty="0">
                <a:solidFill>
                  <a:schemeClr val="bg1"/>
                </a:solidFill>
              </a:rPr>
              <a:t> anything that could help me </a:t>
            </a:r>
            <a:r>
              <a:rPr lang="en-US" altLang="zh-CN" sz="2000" dirty="0" smtClean="0">
                <a:solidFill>
                  <a:schemeClr val="bg1"/>
                </a:solidFill>
              </a:rPr>
              <a:t>escape </a:t>
            </a:r>
            <a:r>
              <a:rPr lang="en-US" altLang="zh-CN" sz="2000" b="1" u="sng" dirty="0">
                <a:solidFill>
                  <a:srgbClr val="FFFF00"/>
                </a:solidFill>
              </a:rPr>
              <a:t>when</a:t>
            </a:r>
            <a:r>
              <a:rPr lang="en-US" altLang="zh-CN" sz="2000" dirty="0" smtClean="0">
                <a:solidFill>
                  <a:schemeClr val="bg1"/>
                </a:solidFill>
              </a:rPr>
              <a:t> I felt/ sensed the flashlight. After </a:t>
            </a:r>
            <a:r>
              <a:rPr lang="en-US" altLang="zh-CN" sz="2000" b="1" u="sng" dirty="0" smtClean="0">
                <a:solidFill>
                  <a:srgbClr val="FFFF00"/>
                </a:solidFill>
              </a:rPr>
              <a:t>turning </a:t>
            </a:r>
            <a:r>
              <a:rPr lang="en-US" altLang="zh-CN" sz="2000" dirty="0" smtClean="0">
                <a:solidFill>
                  <a:schemeClr val="bg1"/>
                </a:solidFill>
              </a:rPr>
              <a:t>it </a:t>
            </a:r>
            <a:r>
              <a:rPr lang="en-US" altLang="zh-CN" sz="2000" b="1" u="sng" dirty="0">
                <a:solidFill>
                  <a:srgbClr val="FFFF00"/>
                </a:solidFill>
              </a:rPr>
              <a:t>on</a:t>
            </a:r>
            <a:r>
              <a:rPr lang="en-US" altLang="zh-CN" sz="2000" dirty="0" smtClean="0">
                <a:solidFill>
                  <a:schemeClr val="bg1"/>
                </a:solidFill>
              </a:rPr>
              <a:t>, I </a:t>
            </a:r>
            <a:r>
              <a:rPr lang="en-US" altLang="zh-CN" sz="2000" b="1" u="sng" dirty="0" smtClean="0">
                <a:solidFill>
                  <a:srgbClr val="FFFF00"/>
                </a:solidFill>
              </a:rPr>
              <a:t>shone the torch up </a:t>
            </a:r>
            <a:r>
              <a:rPr lang="en-US" altLang="zh-CN" sz="2000" dirty="0" smtClean="0">
                <a:solidFill>
                  <a:schemeClr val="bg1"/>
                </a:solidFill>
              </a:rPr>
              <a:t>to the entrance  </a:t>
            </a:r>
            <a:r>
              <a:rPr lang="en-US" altLang="zh-CN" sz="2000" b="1" u="sng" dirty="0" smtClean="0">
                <a:solidFill>
                  <a:srgbClr val="FFFF00"/>
                </a:solidFill>
              </a:rPr>
              <a:t>in an attempt to attract/ capture/ draw the attention of people on the ground.</a:t>
            </a:r>
            <a:endParaRPr lang="en-US" altLang="zh-CN" sz="2000" dirty="0" smtClean="0">
              <a:solidFill>
                <a:schemeClr val="bg1"/>
              </a:solidFill>
            </a:endParaRPr>
          </a:p>
          <a:p>
            <a:endParaRPr lang="en-US" altLang="zh-CN"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1203598"/>
            <a:ext cx="8352928" cy="2862322"/>
          </a:xfrm>
          <a:prstGeom prst="rect">
            <a:avLst/>
          </a:prstGeom>
        </p:spPr>
        <p:txBody>
          <a:bodyPr wrap="square">
            <a:spAutoFit/>
          </a:bodyPr>
          <a:lstStyle/>
          <a:p>
            <a:pPr marL="342900" indent="-342900">
              <a:buFont typeface="Wingdings" panose="05000000000000000000" pitchFamily="2" charset="2"/>
              <a:buChar char="l"/>
            </a:pPr>
            <a:r>
              <a:rPr lang="en-US" altLang="zh-CN" sz="2000" b="1" i="1" u="sng" dirty="0">
                <a:solidFill>
                  <a:schemeClr val="tx1">
                    <a:lumMod val="95000"/>
                    <a:lumOff val="5000"/>
                  </a:schemeClr>
                </a:solidFill>
              </a:rPr>
              <a:t>With no other options left/ no alternatives</a:t>
            </a:r>
            <a:r>
              <a:rPr lang="en-US" altLang="zh-CN" sz="2000" dirty="0">
                <a:solidFill>
                  <a:schemeClr val="tx1">
                    <a:lumMod val="95000"/>
                    <a:lumOff val="5000"/>
                  </a:schemeClr>
                </a:solidFill>
              </a:rPr>
              <a:t>, I </a:t>
            </a:r>
            <a:r>
              <a:rPr lang="en-US" altLang="zh-CN" sz="2000" b="1" dirty="0">
                <a:solidFill>
                  <a:srgbClr val="FF0000"/>
                </a:solidFill>
              </a:rPr>
              <a:t>sank/ slumped to </a:t>
            </a:r>
            <a:r>
              <a:rPr lang="en-US" altLang="zh-CN" sz="2000" dirty="0">
                <a:solidFill>
                  <a:schemeClr val="tx1">
                    <a:lumMod val="95000"/>
                    <a:lumOff val="5000"/>
                  </a:schemeClr>
                </a:solidFill>
              </a:rPr>
              <a:t>the ground and </a:t>
            </a:r>
            <a:r>
              <a:rPr lang="en-US" altLang="zh-CN" sz="2000" b="1" dirty="0">
                <a:solidFill>
                  <a:srgbClr val="FF0000"/>
                </a:solidFill>
              </a:rPr>
              <a:t>huddled</a:t>
            </a:r>
            <a:r>
              <a:rPr lang="en-US" altLang="zh-CN" sz="2000" dirty="0">
                <a:solidFill>
                  <a:schemeClr val="tx1">
                    <a:lumMod val="95000"/>
                    <a:lumOff val="5000"/>
                  </a:schemeClr>
                </a:solidFill>
              </a:rPr>
              <a:t> (</a:t>
            </a:r>
            <a:r>
              <a:rPr lang="zh-CN" altLang="en-US" sz="2000" dirty="0">
                <a:solidFill>
                  <a:schemeClr val="tx1">
                    <a:lumMod val="95000"/>
                    <a:lumOff val="5000"/>
                  </a:schemeClr>
                </a:solidFill>
              </a:rPr>
              <a:t>蜷缩</a:t>
            </a:r>
            <a:r>
              <a:rPr lang="en-US" altLang="zh-CN" sz="2000" dirty="0">
                <a:solidFill>
                  <a:schemeClr val="tx1">
                    <a:lumMod val="95000"/>
                    <a:lumOff val="5000"/>
                  </a:schemeClr>
                </a:solidFill>
              </a:rPr>
              <a:t>) in a corner, trying hard to </a:t>
            </a:r>
            <a:r>
              <a:rPr lang="en-US" altLang="zh-CN" sz="2000" b="1" dirty="0">
                <a:solidFill>
                  <a:srgbClr val="FF0000"/>
                </a:solidFill>
              </a:rPr>
              <a:t>block</a:t>
            </a:r>
            <a:r>
              <a:rPr lang="en-US" altLang="zh-CN" sz="2000" dirty="0">
                <a:solidFill>
                  <a:schemeClr val="tx1">
                    <a:lumMod val="95000"/>
                    <a:lumOff val="5000"/>
                  </a:schemeClr>
                </a:solidFill>
              </a:rPr>
              <a:t> </a:t>
            </a:r>
            <a:r>
              <a:rPr lang="en-US" altLang="zh-CN" sz="2000" b="1" dirty="0">
                <a:solidFill>
                  <a:srgbClr val="FF0000"/>
                </a:solidFill>
              </a:rPr>
              <a:t>out</a:t>
            </a:r>
            <a:r>
              <a:rPr lang="en-US" altLang="zh-CN" sz="2000" dirty="0">
                <a:solidFill>
                  <a:schemeClr val="tx1">
                    <a:lumMod val="95000"/>
                    <a:lumOff val="5000"/>
                  </a:schemeClr>
                </a:solidFill>
              </a:rPr>
              <a:t> the terror of my situation. </a:t>
            </a:r>
            <a:endParaRPr lang="en-US" altLang="zh-CN" sz="2000" dirty="0">
              <a:solidFill>
                <a:schemeClr val="tx1">
                  <a:lumMod val="95000"/>
                  <a:lumOff val="5000"/>
                </a:schemeClr>
              </a:solidFill>
            </a:endParaRPr>
          </a:p>
          <a:p>
            <a:pPr marL="342900" indent="-342900">
              <a:buFont typeface="Wingdings" panose="05000000000000000000" pitchFamily="2" charset="2"/>
              <a:buChar char="l"/>
            </a:pPr>
            <a:endParaRPr lang="en-US" altLang="zh-CN" sz="2000" dirty="0">
              <a:solidFill>
                <a:schemeClr val="tx1">
                  <a:lumMod val="95000"/>
                  <a:lumOff val="5000"/>
                </a:schemeClr>
              </a:solidFill>
            </a:endParaRPr>
          </a:p>
          <a:p>
            <a:pPr marL="342900" indent="-342900">
              <a:buFont typeface="Wingdings" panose="05000000000000000000" pitchFamily="2" charset="2"/>
              <a:buChar char="l"/>
            </a:pPr>
            <a:r>
              <a:rPr lang="en-US" altLang="zh-CN" sz="2000" dirty="0">
                <a:solidFill>
                  <a:schemeClr val="tx1">
                    <a:lumMod val="95000"/>
                    <a:lumOff val="5000"/>
                  </a:schemeClr>
                </a:solidFill>
              </a:rPr>
              <a:t>At that moment, I realized that I was truly alone, </a:t>
            </a:r>
            <a:r>
              <a:rPr lang="en-US" altLang="zh-CN" sz="2000" b="1" dirty="0">
                <a:solidFill>
                  <a:srgbClr val="FF0000"/>
                </a:solidFill>
              </a:rPr>
              <a:t>trapped</a:t>
            </a:r>
            <a:r>
              <a:rPr lang="en-US" altLang="zh-CN" sz="2000" dirty="0">
                <a:solidFill>
                  <a:schemeClr val="tx1">
                    <a:lumMod val="95000"/>
                    <a:lumOff val="5000"/>
                  </a:schemeClr>
                </a:solidFill>
              </a:rPr>
              <a:t> </a:t>
            </a:r>
            <a:r>
              <a:rPr lang="en-US" altLang="zh-CN" sz="2000" b="1" dirty="0">
                <a:solidFill>
                  <a:srgbClr val="FF0000"/>
                </a:solidFill>
              </a:rPr>
              <a:t>in a world of shadows and uncertainty</a:t>
            </a:r>
            <a:r>
              <a:rPr lang="en-US" altLang="zh-CN" sz="2000" dirty="0">
                <a:solidFill>
                  <a:schemeClr val="tx1">
                    <a:lumMod val="95000"/>
                    <a:lumOff val="5000"/>
                  </a:schemeClr>
                </a:solidFill>
              </a:rPr>
              <a:t>. </a:t>
            </a:r>
            <a:endParaRPr lang="en-US" altLang="zh-CN" sz="2000" dirty="0">
              <a:solidFill>
                <a:schemeClr val="tx1">
                  <a:lumMod val="95000"/>
                  <a:lumOff val="5000"/>
                </a:schemeClr>
              </a:solidFill>
            </a:endParaRPr>
          </a:p>
          <a:p>
            <a:pPr marL="342900" indent="-342900">
              <a:buFont typeface="Wingdings" panose="05000000000000000000" pitchFamily="2" charset="2"/>
              <a:buChar char="l"/>
            </a:pPr>
            <a:endParaRPr lang="en-US" altLang="zh-CN" sz="2000" dirty="0">
              <a:solidFill>
                <a:schemeClr val="tx1">
                  <a:lumMod val="95000"/>
                  <a:lumOff val="5000"/>
                </a:schemeClr>
              </a:solidFill>
            </a:endParaRPr>
          </a:p>
          <a:p>
            <a:pPr marL="342900" indent="-342900">
              <a:buFont typeface="Wingdings" panose="05000000000000000000" pitchFamily="2" charset="2"/>
              <a:buChar char="l"/>
            </a:pPr>
            <a:r>
              <a:rPr lang="en-US" altLang="zh-CN" sz="2000" dirty="0">
                <a:solidFill>
                  <a:schemeClr val="tx1">
                    <a:lumMod val="95000"/>
                    <a:lumOff val="5000"/>
                  </a:schemeClr>
                </a:solidFill>
              </a:rPr>
              <a:t>All my self-saving attempts had </a:t>
            </a:r>
            <a:r>
              <a:rPr lang="en-US" altLang="zh-CN" sz="2000" b="1" dirty="0">
                <a:solidFill>
                  <a:srgbClr val="FF0000"/>
                </a:solidFill>
              </a:rPr>
              <a:t>failed</a:t>
            </a:r>
            <a:r>
              <a:rPr lang="en-US" altLang="zh-CN" sz="2000" dirty="0">
                <a:solidFill>
                  <a:schemeClr val="tx1">
                    <a:lumMod val="95000"/>
                    <a:lumOff val="5000"/>
                  </a:schemeClr>
                </a:solidFill>
              </a:rPr>
              <a:t>, and the hopelessness of my current situation </a:t>
            </a:r>
            <a:r>
              <a:rPr lang="en-US" altLang="zh-CN" sz="2000" b="1" i="1" u="sng" dirty="0"/>
              <a:t>was almost too much to bear</a:t>
            </a:r>
            <a:r>
              <a:rPr lang="en-US" altLang="zh-CN" sz="2000" dirty="0">
                <a:solidFill>
                  <a:schemeClr val="tx1">
                    <a:lumMod val="95000"/>
                    <a:lumOff val="5000"/>
                  </a:schemeClr>
                </a:solidFill>
              </a:rPr>
              <a:t>. </a:t>
            </a:r>
            <a:endParaRPr lang="en-US" altLang="zh-CN" sz="2000" dirty="0">
              <a:solidFill>
                <a:schemeClr val="tx1">
                  <a:lumMod val="95000"/>
                  <a:lumOff val="5000"/>
                </a:schemeClr>
              </a:solidFill>
            </a:endParaRPr>
          </a:p>
        </p:txBody>
      </p:sp>
      <p:pic>
        <p:nvPicPr>
          <p:cNvPr id="14338" name="Picture 2" descr="https://ziti8.cc/Upload/2023/03/17/2034308f-1203-4e8f-9893-23ae90ddfe56.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5575" y="267494"/>
            <a:ext cx="6096000" cy="838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17750" y="1091667"/>
            <a:ext cx="6525908" cy="3539430"/>
          </a:xfrm>
          <a:prstGeom prst="rect">
            <a:avLst/>
          </a:prstGeom>
        </p:spPr>
        <p:txBody>
          <a:bodyPr wrap="square">
            <a:spAutoFit/>
          </a:bodyPr>
          <a:lstStyle/>
          <a:p>
            <a:r>
              <a:rPr lang="en-US" altLang="zh-CN" sz="2400" b="1" dirty="0" smtClean="0">
                <a:solidFill>
                  <a:schemeClr val="accent6">
                    <a:lumMod val="75000"/>
                  </a:schemeClr>
                </a:solidFill>
              </a:rPr>
              <a:t>Before I was rescued:</a:t>
            </a:r>
            <a:endParaRPr lang="en-US" altLang="zh-CN" sz="2400" b="1" dirty="0" smtClean="0">
              <a:solidFill>
                <a:schemeClr val="accent6">
                  <a:lumMod val="75000"/>
                </a:schemeClr>
              </a:solidFill>
            </a:endParaRPr>
          </a:p>
          <a:p>
            <a:pPr marL="285750" indent="-285750">
              <a:buFont typeface="Wingdings" panose="05000000000000000000" pitchFamily="2" charset="2"/>
              <a:buChar char="l"/>
            </a:pPr>
            <a:endParaRPr lang="en-US" altLang="zh-CN" sz="2000" dirty="0" smtClean="0">
              <a:solidFill>
                <a:srgbClr val="0000FF"/>
              </a:solidFill>
            </a:endParaRPr>
          </a:p>
          <a:p>
            <a:pPr marL="285750" indent="-285750">
              <a:buFont typeface="Wingdings" panose="05000000000000000000" pitchFamily="2" charset="2"/>
              <a:buChar char="l"/>
            </a:pPr>
            <a:endParaRPr lang="en-US" altLang="zh-CN" sz="2000" dirty="0">
              <a:solidFill>
                <a:srgbClr val="0000FF"/>
              </a:solidFill>
            </a:endParaRPr>
          </a:p>
          <a:p>
            <a:pPr marL="285750" indent="-285750">
              <a:buFont typeface="Wingdings" panose="05000000000000000000" pitchFamily="2" charset="2"/>
              <a:buChar char="l"/>
            </a:pPr>
            <a:r>
              <a:rPr lang="en-US" altLang="zh-CN" sz="2000" dirty="0" smtClean="0">
                <a:solidFill>
                  <a:srgbClr val="0000FF"/>
                </a:solidFill>
              </a:rPr>
              <a:t>Through the light of the torch</a:t>
            </a:r>
            <a:r>
              <a:rPr lang="en-US" altLang="zh-CN" sz="2000" dirty="0" smtClean="0"/>
              <a:t>, Angelica was seen to </a:t>
            </a:r>
            <a:r>
              <a:rPr lang="en-US" altLang="zh-CN" sz="2000" b="1" i="1" dirty="0" smtClean="0">
                <a:solidFill>
                  <a:srgbClr val="FF0000"/>
                </a:solidFill>
              </a:rPr>
              <a:t>poke/ peep/ stick her tiny head out with great concern</a:t>
            </a:r>
            <a:r>
              <a:rPr lang="en-US" altLang="zh-CN" sz="2000" dirty="0" smtClean="0"/>
              <a:t>, </a:t>
            </a:r>
            <a:r>
              <a:rPr lang="en-US" altLang="zh-CN" sz="2000" b="1" i="1" u="sng" dirty="0">
                <a:solidFill>
                  <a:srgbClr val="FF0000"/>
                </a:solidFill>
                <a:effectLst>
                  <a:outerShdw blurRad="38100" dist="38100" dir="2700000" algn="tl">
                    <a:srgbClr val="000000">
                      <a:alpha val="43137"/>
                    </a:srgbClr>
                  </a:outerShdw>
                </a:effectLst>
              </a:rPr>
              <a:t>seeming to </a:t>
            </a:r>
            <a:r>
              <a:rPr lang="en-US" altLang="zh-CN" sz="2000" dirty="0" smtClean="0"/>
              <a:t>check on whether I was fine or not. </a:t>
            </a:r>
            <a:endParaRPr lang="en-US" altLang="zh-CN" sz="2000" dirty="0" smtClean="0"/>
          </a:p>
          <a:p>
            <a:pPr marL="285750" indent="-285750">
              <a:buFont typeface="Wingdings" panose="05000000000000000000" pitchFamily="2" charset="2"/>
              <a:buChar char="l"/>
            </a:pPr>
            <a:endParaRPr lang="en-US" altLang="zh-CN" sz="2000" dirty="0"/>
          </a:p>
          <a:p>
            <a:pPr marL="285750" indent="-285750">
              <a:buFont typeface="Wingdings" panose="05000000000000000000" pitchFamily="2" charset="2"/>
              <a:buChar char="l"/>
            </a:pPr>
            <a:r>
              <a:rPr lang="en-US" altLang="zh-CN" sz="2000" dirty="0" smtClean="0"/>
              <a:t>The </a:t>
            </a:r>
            <a:r>
              <a:rPr lang="en-US" altLang="zh-CN" sz="2000" b="1" dirty="0">
                <a:solidFill>
                  <a:srgbClr val="0000FF"/>
                </a:solidFill>
              </a:rPr>
              <a:t>petite</a:t>
            </a:r>
            <a:r>
              <a:rPr lang="en-US" altLang="zh-CN" sz="2000" b="1" dirty="0" smtClean="0"/>
              <a:t> </a:t>
            </a:r>
            <a:r>
              <a:rPr lang="en-US" altLang="zh-CN" sz="2000" b="1" dirty="0">
                <a:solidFill>
                  <a:srgbClr val="0000FF"/>
                </a:solidFill>
              </a:rPr>
              <a:t>creature</a:t>
            </a:r>
            <a:r>
              <a:rPr lang="en-US" altLang="zh-CN" sz="2000" b="1" dirty="0" smtClean="0"/>
              <a:t> </a:t>
            </a:r>
            <a:r>
              <a:rPr lang="en-US" altLang="zh-CN" sz="2000" b="1" i="1" dirty="0">
                <a:solidFill>
                  <a:srgbClr val="FF0000"/>
                </a:solidFill>
              </a:rPr>
              <a:t>meowed</a:t>
            </a:r>
            <a:r>
              <a:rPr lang="en-US" altLang="zh-CN" sz="2000" dirty="0" smtClean="0"/>
              <a:t> </a:t>
            </a:r>
            <a:r>
              <a:rPr lang="en-US" altLang="zh-CN" sz="2000" b="1" i="1" dirty="0">
                <a:solidFill>
                  <a:srgbClr val="FF0000"/>
                </a:solidFill>
              </a:rPr>
              <a:t>softly</a:t>
            </a:r>
            <a:r>
              <a:rPr lang="en-US" altLang="zh-CN" sz="2000" dirty="0" smtClean="0"/>
              <a:t> and </a:t>
            </a:r>
            <a:r>
              <a:rPr lang="en-US" altLang="zh-CN" sz="2000" b="1" i="1" dirty="0">
                <a:solidFill>
                  <a:srgbClr val="FF0000"/>
                </a:solidFill>
              </a:rPr>
              <a:t>blinked</a:t>
            </a:r>
            <a:r>
              <a:rPr lang="en-US" altLang="zh-CN" sz="2000" dirty="0" smtClean="0"/>
              <a:t> </a:t>
            </a:r>
            <a:r>
              <a:rPr lang="en-US" altLang="zh-CN" sz="2000" b="1" i="1" dirty="0">
                <a:solidFill>
                  <a:srgbClr val="FF0000"/>
                </a:solidFill>
              </a:rPr>
              <a:t>eyes</a:t>
            </a:r>
            <a:r>
              <a:rPr lang="en-US" altLang="zh-CN" sz="2000" dirty="0" smtClean="0"/>
              <a:t> </a:t>
            </a:r>
            <a:r>
              <a:rPr lang="en-US" altLang="zh-CN" sz="2000" b="1" i="1" dirty="0">
                <a:solidFill>
                  <a:srgbClr val="FF0000"/>
                </a:solidFill>
              </a:rPr>
              <a:t>of</a:t>
            </a:r>
            <a:r>
              <a:rPr lang="en-US" altLang="zh-CN" sz="2000" dirty="0" smtClean="0"/>
              <a:t> </a:t>
            </a:r>
            <a:r>
              <a:rPr lang="en-US" altLang="zh-CN" sz="2000" b="1" i="1" dirty="0">
                <a:solidFill>
                  <a:srgbClr val="FF0000"/>
                </a:solidFill>
              </a:rPr>
              <a:t>calmness</a:t>
            </a:r>
            <a:r>
              <a:rPr lang="en-US" altLang="zh-CN" sz="2000" dirty="0" smtClean="0"/>
              <a:t>, </a:t>
            </a:r>
            <a:r>
              <a:rPr lang="en-US" altLang="zh-CN" sz="2000" b="1" i="1" u="sng" dirty="0">
                <a:solidFill>
                  <a:srgbClr val="FF0000"/>
                </a:solidFill>
                <a:effectLst>
                  <a:outerShdw blurRad="38100" dist="38100" dir="2700000" algn="tl">
                    <a:srgbClr val="000000">
                      <a:alpha val="43137"/>
                    </a:srgbClr>
                  </a:outerShdw>
                </a:effectLst>
              </a:rPr>
              <a:t>as</a:t>
            </a:r>
            <a:r>
              <a:rPr lang="en-US" altLang="zh-CN" sz="2000" b="1" i="1" u="sng" dirty="0" smtClean="0">
                <a:solidFill>
                  <a:srgbClr val="FF0000"/>
                </a:solidFill>
                <a:effectLst>
                  <a:outerShdw blurRad="38100" dist="38100" dir="2700000" algn="tl">
                    <a:srgbClr val="000000">
                      <a:alpha val="43137"/>
                    </a:srgbClr>
                  </a:outerShdw>
                </a:effectLst>
              </a:rPr>
              <a:t> </a:t>
            </a:r>
            <a:r>
              <a:rPr lang="en-US" altLang="zh-CN" sz="2000" b="1" i="1" u="sng" dirty="0">
                <a:solidFill>
                  <a:srgbClr val="FF0000"/>
                </a:solidFill>
                <a:effectLst>
                  <a:outerShdw blurRad="38100" dist="38100" dir="2700000" algn="tl">
                    <a:srgbClr val="000000">
                      <a:alpha val="43137"/>
                    </a:srgbClr>
                  </a:outerShdw>
                </a:effectLst>
              </a:rPr>
              <a:t>if</a:t>
            </a:r>
            <a:r>
              <a:rPr lang="en-US" altLang="zh-CN" sz="2000" b="1" i="1" u="sng" dirty="0" smtClean="0">
                <a:solidFill>
                  <a:srgbClr val="FF0000"/>
                </a:solidFill>
                <a:effectLst>
                  <a:outerShdw blurRad="38100" dist="38100" dir="2700000" algn="tl">
                    <a:srgbClr val="000000">
                      <a:alpha val="43137"/>
                    </a:srgbClr>
                  </a:outerShdw>
                </a:effectLst>
              </a:rPr>
              <a:t> comforting</a:t>
            </a:r>
            <a:r>
              <a:rPr lang="en-US" altLang="zh-CN" sz="2000" b="1" i="1" dirty="0">
                <a:effectLst>
                  <a:outerShdw blurRad="38100" dist="38100" dir="2700000" algn="tl">
                    <a:srgbClr val="000000">
                      <a:alpha val="43137"/>
                    </a:srgbClr>
                  </a:outerShdw>
                </a:effectLst>
              </a:rPr>
              <a:t> </a:t>
            </a:r>
            <a:r>
              <a:rPr lang="en-US" altLang="zh-CN" sz="2000" dirty="0" smtClean="0"/>
              <a:t>me and </a:t>
            </a:r>
            <a:r>
              <a:rPr lang="en-US" altLang="zh-CN" sz="2000" b="1" i="1" dirty="0">
                <a:solidFill>
                  <a:srgbClr val="FF0000"/>
                </a:solidFill>
              </a:rPr>
              <a:t>asking</a:t>
            </a:r>
            <a:r>
              <a:rPr lang="en-US" altLang="zh-CN" sz="2000" dirty="0" smtClean="0"/>
              <a:t> if there was anything</a:t>
            </a:r>
            <a:r>
              <a:rPr lang="en-US" altLang="zh-CN" sz="2000" b="1" dirty="0" smtClean="0"/>
              <a:t> </a:t>
            </a:r>
            <a:r>
              <a:rPr lang="en-US" altLang="zh-CN" sz="2000" b="1" dirty="0">
                <a:solidFill>
                  <a:srgbClr val="0000FF"/>
                </a:solidFill>
              </a:rPr>
              <a:t>she</a:t>
            </a:r>
            <a:r>
              <a:rPr lang="en-US" altLang="zh-CN" sz="2000" b="1" dirty="0" smtClean="0"/>
              <a:t> </a:t>
            </a:r>
            <a:r>
              <a:rPr lang="en-US" altLang="zh-CN" sz="2000" dirty="0" smtClean="0"/>
              <a:t>could do to help. </a:t>
            </a:r>
            <a:endParaRPr lang="en-US" altLang="zh-CN" sz="2000" dirty="0" smtClean="0"/>
          </a:p>
          <a:p>
            <a:endParaRPr lang="en-US" altLang="zh-CN" sz="2000" dirty="0"/>
          </a:p>
        </p:txBody>
      </p:sp>
      <p:pic>
        <p:nvPicPr>
          <p:cNvPr id="5" name="Picture 2" descr="C:\Users\cheng'ming'zhi\Desktop\897618cc50a62488163661543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392" y="1995686"/>
            <a:ext cx="2438580" cy="17313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ziti8.cc/Upload/2023/03/17/14e5ebbb-bcf1-4a35-b3f6-e113e84ece1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23478"/>
            <a:ext cx="4324350" cy="838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barn(inVertical)">
                                      <p:cBhvr>
                                        <p:cTn id="11" dur="500"/>
                                        <p:tgtEl>
                                          <p:spTgt spid="4">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barn(inVertical)">
                                      <p:cBhvr>
                                        <p:cTn id="1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heng'ming'zhi\Desktop\5c75091c02c89.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93679" y="267494"/>
            <a:ext cx="1283460" cy="20243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5020" y="483518"/>
            <a:ext cx="7973404" cy="3539430"/>
          </a:xfrm>
          <a:prstGeom prst="rect">
            <a:avLst/>
          </a:prstGeom>
          <a:noFill/>
        </p:spPr>
        <p:txBody>
          <a:bodyPr wrap="square" rtlCol="0">
            <a:spAutoFit/>
          </a:bodyPr>
          <a:lstStyle/>
          <a:p>
            <a:r>
              <a:rPr lang="en-US" altLang="zh-CN" sz="2400" b="1" dirty="0" smtClean="0">
                <a:solidFill>
                  <a:schemeClr val="accent6">
                    <a:lumMod val="75000"/>
                  </a:schemeClr>
                </a:solidFill>
              </a:rPr>
              <a:t>Her help:</a:t>
            </a:r>
            <a:endParaRPr lang="en-US" altLang="zh-CN" sz="2400" b="1" dirty="0">
              <a:solidFill>
                <a:schemeClr val="accent6">
                  <a:lumMod val="75000"/>
                </a:schemeClr>
              </a:solidFill>
            </a:endParaRPr>
          </a:p>
          <a:p>
            <a:pPr marL="285750" indent="-285750">
              <a:buFont typeface="Wingdings" panose="05000000000000000000" pitchFamily="2" charset="2"/>
              <a:buChar char="l"/>
            </a:pPr>
            <a:endParaRPr lang="en-US" altLang="zh-CN" sz="2000" dirty="0" smtClean="0"/>
          </a:p>
          <a:p>
            <a:pPr marL="285750" indent="-285750">
              <a:buFont typeface="Wingdings" panose="05000000000000000000" pitchFamily="2" charset="2"/>
              <a:buChar char="l"/>
            </a:pPr>
            <a:endParaRPr lang="en-US" altLang="zh-CN" sz="2000" dirty="0"/>
          </a:p>
          <a:p>
            <a:pPr marL="285750" indent="-285750">
              <a:buFont typeface="Wingdings" panose="05000000000000000000" pitchFamily="2" charset="2"/>
              <a:buChar char="l"/>
            </a:pPr>
            <a:r>
              <a:rPr lang="en-US" altLang="zh-CN" sz="2000" dirty="0" smtClean="0"/>
              <a:t>It </a:t>
            </a:r>
            <a:r>
              <a:rPr lang="en-US" altLang="zh-CN" sz="2000" dirty="0"/>
              <a:t>soon </a:t>
            </a:r>
            <a:r>
              <a:rPr lang="en-US" altLang="zh-CN" sz="2000" b="1" dirty="0">
                <a:solidFill>
                  <a:srgbClr val="FF0000"/>
                </a:solidFill>
              </a:rPr>
              <a:t>disappeared from sight</a:t>
            </a:r>
            <a:r>
              <a:rPr lang="en-US" altLang="zh-CN" sz="2000" dirty="0"/>
              <a:t>. But moments later, I could hear </a:t>
            </a:r>
            <a:r>
              <a:rPr lang="en-US" altLang="zh-CN" sz="2000" b="1" dirty="0">
                <a:solidFill>
                  <a:srgbClr val="FF0000"/>
                </a:solidFill>
              </a:rPr>
              <a:t>scratching</a:t>
            </a:r>
            <a:r>
              <a:rPr lang="en-US" altLang="zh-CN" sz="2000" dirty="0"/>
              <a:t> </a:t>
            </a:r>
            <a:r>
              <a:rPr lang="en-US" altLang="zh-CN" sz="2000" b="1" dirty="0">
                <a:solidFill>
                  <a:srgbClr val="FF0000"/>
                </a:solidFill>
              </a:rPr>
              <a:t>sound</a:t>
            </a:r>
            <a:r>
              <a:rPr lang="en-US" altLang="zh-CN" sz="2000" dirty="0"/>
              <a:t> and </a:t>
            </a:r>
            <a:r>
              <a:rPr lang="en-US" altLang="zh-CN" sz="2000" b="1" i="1" dirty="0">
                <a:solidFill>
                  <a:srgbClr val="0000FF"/>
                </a:solidFill>
              </a:rPr>
              <a:t>approaching footsteps</a:t>
            </a:r>
            <a:r>
              <a:rPr lang="en-US" altLang="zh-CN" sz="2000" dirty="0"/>
              <a:t>. </a:t>
            </a:r>
            <a:endParaRPr lang="en-US" altLang="zh-CN" sz="2000" dirty="0"/>
          </a:p>
          <a:p>
            <a:pPr marL="285750" indent="-285750">
              <a:buFont typeface="Wingdings" panose="05000000000000000000" pitchFamily="2" charset="2"/>
              <a:buChar char="l"/>
            </a:pPr>
            <a:endParaRPr lang="en-US" altLang="zh-CN" sz="2000" dirty="0" smtClean="0"/>
          </a:p>
          <a:p>
            <a:pPr marL="285750" indent="-285750">
              <a:buFont typeface="Wingdings" panose="05000000000000000000" pitchFamily="2" charset="2"/>
              <a:buChar char="l"/>
            </a:pPr>
            <a:endParaRPr lang="en-US" altLang="zh-CN" sz="2000" dirty="0"/>
          </a:p>
          <a:p>
            <a:pPr marL="285750" indent="-285750">
              <a:buFont typeface="Wingdings" panose="05000000000000000000" pitchFamily="2" charset="2"/>
              <a:buChar char="l"/>
            </a:pPr>
            <a:endParaRPr lang="en-US" altLang="zh-CN" sz="2000" dirty="0" smtClean="0"/>
          </a:p>
          <a:p>
            <a:pPr marL="285750" indent="-285750">
              <a:buFont typeface="Wingdings" panose="05000000000000000000" pitchFamily="2" charset="2"/>
              <a:buChar char="l"/>
            </a:pPr>
            <a:r>
              <a:rPr lang="en-US" altLang="zh-CN" sz="2000" dirty="0" smtClean="0"/>
              <a:t>My husband told me </a:t>
            </a:r>
            <a:r>
              <a:rPr lang="en-US" altLang="zh-CN" sz="2000" b="1" i="1" u="sng" dirty="0" smtClean="0">
                <a:solidFill>
                  <a:srgbClr val="FF0000"/>
                </a:solidFill>
                <a:effectLst>
                  <a:outerShdw blurRad="38100" dist="38100" dir="2700000" algn="tl">
                    <a:srgbClr val="000000">
                      <a:alpha val="43137"/>
                    </a:srgbClr>
                  </a:outerShdw>
                </a:effectLst>
              </a:rPr>
              <a:t>it was Angelica who </a:t>
            </a:r>
            <a:r>
              <a:rPr lang="en-US" altLang="zh-CN" sz="2000" dirty="0" smtClean="0"/>
              <a:t>kept </a:t>
            </a:r>
            <a:r>
              <a:rPr lang="en-US" altLang="zh-CN" sz="2000" b="1" i="1" dirty="0">
                <a:solidFill>
                  <a:srgbClr val="FF0000"/>
                </a:solidFill>
              </a:rPr>
              <a:t>meowing</a:t>
            </a:r>
            <a:r>
              <a:rPr lang="en-US" altLang="zh-CN" sz="2000" dirty="0" smtClean="0"/>
              <a:t> and </a:t>
            </a:r>
            <a:r>
              <a:rPr lang="en-US" altLang="zh-CN" sz="2000" b="1" i="1" dirty="0">
                <a:solidFill>
                  <a:srgbClr val="FF0000"/>
                </a:solidFill>
              </a:rPr>
              <a:t>pawing</a:t>
            </a:r>
            <a:r>
              <a:rPr lang="en-US" altLang="zh-CN" sz="2000" dirty="0" smtClean="0"/>
              <a:t> </a:t>
            </a:r>
            <a:r>
              <a:rPr lang="en-US" altLang="zh-CN" sz="2000" b="1" i="1" dirty="0">
                <a:solidFill>
                  <a:srgbClr val="FF0000"/>
                </a:solidFill>
              </a:rPr>
              <a:t>at</a:t>
            </a:r>
            <a:r>
              <a:rPr lang="en-US" altLang="zh-CN" sz="2000" dirty="0" smtClean="0"/>
              <a:t> the door to get his attention. </a:t>
            </a:r>
            <a:r>
              <a:rPr lang="en-US" altLang="zh-CN" sz="2000" b="1" i="1" u="sng" dirty="0" smtClean="0">
                <a:solidFill>
                  <a:srgbClr val="FF0000"/>
                </a:solidFill>
                <a:effectLst>
                  <a:outerShdw blurRad="38100" dist="38100" dir="2700000" algn="tl">
                    <a:srgbClr val="000000">
                      <a:alpha val="43137"/>
                    </a:srgbClr>
                  </a:outerShdw>
                </a:effectLst>
              </a:rPr>
              <a:t>Once inside</a:t>
            </a:r>
            <a:r>
              <a:rPr lang="en-US" altLang="zh-CN" sz="2000" dirty="0" smtClean="0"/>
              <a:t>, </a:t>
            </a:r>
            <a:r>
              <a:rPr lang="en-US" altLang="zh-CN" sz="2000" b="1" dirty="0">
                <a:solidFill>
                  <a:srgbClr val="0000FF"/>
                </a:solidFill>
              </a:rPr>
              <a:t>she</a:t>
            </a:r>
            <a:r>
              <a:rPr lang="en-US" altLang="zh-CN" sz="2000" dirty="0" smtClean="0"/>
              <a:t> </a:t>
            </a:r>
            <a:r>
              <a:rPr lang="en-US" altLang="zh-CN" sz="2000" b="1" i="1" dirty="0">
                <a:solidFill>
                  <a:srgbClr val="FF0000"/>
                </a:solidFill>
              </a:rPr>
              <a:t>alerted</a:t>
            </a:r>
            <a:r>
              <a:rPr lang="en-US" altLang="zh-CN" sz="2000" dirty="0" smtClean="0"/>
              <a:t> him by </a:t>
            </a:r>
            <a:r>
              <a:rPr lang="en-US" altLang="zh-CN" sz="2000" b="1" i="1" dirty="0">
                <a:solidFill>
                  <a:srgbClr val="FF0000"/>
                </a:solidFill>
              </a:rPr>
              <a:t>rubbing</a:t>
            </a:r>
            <a:r>
              <a:rPr lang="en-US" altLang="zh-CN" sz="2000" dirty="0" smtClean="0"/>
              <a:t> his foot constantly and then </a:t>
            </a:r>
            <a:r>
              <a:rPr lang="en-US" altLang="zh-CN" sz="2000" b="1" i="1" dirty="0">
                <a:solidFill>
                  <a:srgbClr val="FF0000"/>
                </a:solidFill>
              </a:rPr>
              <a:t>brought</a:t>
            </a:r>
            <a:r>
              <a:rPr lang="en-US" altLang="zh-CN" sz="2000" dirty="0" smtClean="0"/>
              <a:t>/ </a:t>
            </a:r>
            <a:r>
              <a:rPr lang="en-US" altLang="zh-CN" sz="2000" b="1" i="1" dirty="0">
                <a:solidFill>
                  <a:srgbClr val="FF0000"/>
                </a:solidFill>
              </a:rPr>
              <a:t>navigated</a:t>
            </a:r>
            <a:r>
              <a:rPr lang="en-US" altLang="zh-CN" sz="2000" dirty="0" smtClean="0"/>
              <a:t> him to where I was. </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heel(1)">
                                      <p:cBhvr>
                                        <p:cTn id="12" dur="2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wheel(1)">
                                      <p:cBhvr>
                                        <p:cTn id="17"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7934" y="195486"/>
            <a:ext cx="7896513" cy="2923877"/>
          </a:xfrm>
          <a:prstGeom prst="rect">
            <a:avLst/>
          </a:prstGeom>
        </p:spPr>
        <p:txBody>
          <a:bodyPr wrap="square">
            <a:spAutoFit/>
          </a:bodyPr>
          <a:lstStyle/>
          <a:p>
            <a:r>
              <a:rPr lang="en-US" altLang="zh-CN" sz="2400" b="1" dirty="0" smtClean="0">
                <a:solidFill>
                  <a:schemeClr val="accent6">
                    <a:lumMod val="75000"/>
                  </a:schemeClr>
                </a:solidFill>
              </a:rPr>
              <a:t>After </a:t>
            </a:r>
            <a:r>
              <a:rPr lang="en-US" altLang="zh-CN" sz="2400" b="1" dirty="0">
                <a:solidFill>
                  <a:schemeClr val="accent6">
                    <a:lumMod val="75000"/>
                  </a:schemeClr>
                </a:solidFill>
              </a:rPr>
              <a:t>I was rescued:</a:t>
            </a:r>
            <a:endParaRPr lang="en-US" altLang="zh-CN" sz="2400" b="1" dirty="0">
              <a:solidFill>
                <a:schemeClr val="accent6">
                  <a:lumMod val="75000"/>
                </a:schemeClr>
              </a:solidFill>
            </a:endParaRPr>
          </a:p>
          <a:p>
            <a:pPr marL="342900" indent="-342900">
              <a:buFont typeface="Wingdings" panose="05000000000000000000" pitchFamily="2" charset="2"/>
              <a:buChar char="l"/>
            </a:pPr>
            <a:endParaRPr lang="en-US" altLang="zh-CN" sz="2000" dirty="0" smtClean="0"/>
          </a:p>
          <a:p>
            <a:pPr marL="342900" indent="-342900">
              <a:buFont typeface="Wingdings" panose="05000000000000000000" pitchFamily="2" charset="2"/>
              <a:buChar char="l"/>
            </a:pPr>
            <a:endParaRPr lang="en-US" altLang="zh-CN" sz="2000" dirty="0" smtClean="0"/>
          </a:p>
          <a:p>
            <a:pPr marL="342900" indent="-342900">
              <a:buFont typeface="Wingdings" panose="05000000000000000000" pitchFamily="2" charset="2"/>
              <a:buChar char="l"/>
            </a:pPr>
            <a:r>
              <a:rPr lang="en-US" altLang="zh-CN" sz="2000" dirty="0" smtClean="0"/>
              <a:t>I </a:t>
            </a:r>
            <a:r>
              <a:rPr lang="en-US" altLang="zh-CN" sz="2000" dirty="0"/>
              <a:t>turned to thank my dear Angelica, but </a:t>
            </a:r>
            <a:r>
              <a:rPr lang="en-US" altLang="zh-CN" sz="2000" dirty="0" smtClean="0"/>
              <a:t>she had </a:t>
            </a:r>
            <a:r>
              <a:rPr lang="en-US" altLang="zh-CN" sz="2000" dirty="0"/>
              <a:t>already </a:t>
            </a:r>
            <a:r>
              <a:rPr lang="en-US" altLang="zh-CN" sz="2000" b="1" dirty="0" smtClean="0">
                <a:solidFill>
                  <a:srgbClr val="FF0000"/>
                </a:solidFill>
              </a:rPr>
              <a:t>scamper</a:t>
            </a:r>
            <a:r>
              <a:rPr lang="en-US" altLang="zh-CN" sz="2000" dirty="0" smtClean="0"/>
              <a:t>ed (</a:t>
            </a:r>
            <a:r>
              <a:rPr lang="zh-CN" altLang="en-US" sz="2000" dirty="0" smtClean="0"/>
              <a:t>蹦蹦跳跳</a:t>
            </a:r>
            <a:r>
              <a:rPr lang="en-US" altLang="zh-CN" sz="2000" dirty="0" smtClean="0"/>
              <a:t>) </a:t>
            </a:r>
            <a:r>
              <a:rPr lang="en-US" altLang="zh-CN" sz="2000" dirty="0"/>
              <a:t>away, </a:t>
            </a:r>
            <a:r>
              <a:rPr lang="en-US" altLang="zh-CN" sz="2000" b="1" dirty="0">
                <a:solidFill>
                  <a:srgbClr val="FF0000"/>
                </a:solidFill>
              </a:rPr>
              <a:t>confident</a:t>
            </a:r>
            <a:r>
              <a:rPr lang="en-US" altLang="zh-CN" sz="2000" dirty="0"/>
              <a:t> </a:t>
            </a:r>
            <a:r>
              <a:rPr lang="en-US" altLang="zh-CN" sz="2000" b="1" dirty="0">
                <a:solidFill>
                  <a:srgbClr val="FF0000"/>
                </a:solidFill>
              </a:rPr>
              <a:t>and</a:t>
            </a:r>
            <a:r>
              <a:rPr lang="en-US" altLang="zh-CN" sz="2000" dirty="0"/>
              <a:t> </a:t>
            </a:r>
            <a:r>
              <a:rPr lang="en-US" altLang="zh-CN" sz="2000" b="1" dirty="0">
                <a:solidFill>
                  <a:srgbClr val="FF0000"/>
                </a:solidFill>
              </a:rPr>
              <a:t>proud</a:t>
            </a:r>
            <a:r>
              <a:rPr lang="en-US" altLang="zh-CN" sz="2000" dirty="0"/>
              <a:t> </a:t>
            </a:r>
            <a:r>
              <a:rPr lang="en-US" altLang="zh-CN" sz="2000" b="1" dirty="0">
                <a:solidFill>
                  <a:srgbClr val="FF0000"/>
                </a:solidFill>
              </a:rPr>
              <a:t>of</a:t>
            </a:r>
            <a:r>
              <a:rPr lang="en-US" altLang="zh-CN" sz="2000" dirty="0"/>
              <a:t> </a:t>
            </a:r>
            <a:r>
              <a:rPr lang="en-US" altLang="zh-CN" sz="2000" dirty="0" smtClean="0"/>
              <a:t>her </a:t>
            </a:r>
            <a:r>
              <a:rPr lang="en-US" altLang="zh-CN" sz="2000" b="1" dirty="0">
                <a:solidFill>
                  <a:srgbClr val="0000FF"/>
                </a:solidFill>
              </a:rPr>
              <a:t>feat</a:t>
            </a:r>
            <a:r>
              <a:rPr lang="en-US" altLang="zh-CN" sz="2000" dirty="0"/>
              <a:t> (</a:t>
            </a:r>
            <a:r>
              <a:rPr lang="zh-CN" altLang="en-US" sz="2000" dirty="0"/>
              <a:t>功绩</a:t>
            </a:r>
            <a:r>
              <a:rPr lang="en-US" altLang="zh-CN" sz="2000" dirty="0"/>
              <a:t>). </a:t>
            </a:r>
            <a:endParaRPr lang="en-US" altLang="zh-CN" sz="2000" dirty="0" smtClean="0"/>
          </a:p>
          <a:p>
            <a:pPr marL="342900" indent="-342900">
              <a:buFont typeface="Wingdings" panose="05000000000000000000" pitchFamily="2" charset="2"/>
              <a:buChar char="l"/>
            </a:pPr>
            <a:endParaRPr lang="en-US" altLang="zh-CN" sz="2000" dirty="0" smtClean="0"/>
          </a:p>
          <a:p>
            <a:pPr marL="342900" indent="-342900">
              <a:buFont typeface="Wingdings" panose="05000000000000000000" pitchFamily="2" charset="2"/>
              <a:buChar char="l"/>
            </a:pPr>
            <a:endParaRPr lang="en-US" altLang="zh-CN" sz="2000" dirty="0"/>
          </a:p>
          <a:p>
            <a:pPr marL="342900" indent="-342900">
              <a:buFont typeface="Wingdings" panose="05000000000000000000" pitchFamily="2" charset="2"/>
              <a:buChar char="l"/>
            </a:pPr>
            <a:r>
              <a:rPr lang="en-US" altLang="zh-CN" sz="2000" dirty="0" smtClean="0"/>
              <a:t>At the sight of me, she </a:t>
            </a:r>
            <a:r>
              <a:rPr lang="en-US" altLang="zh-CN" sz="2000" b="1" dirty="0">
                <a:solidFill>
                  <a:srgbClr val="FF0000"/>
                </a:solidFill>
              </a:rPr>
              <a:t>leapt</a:t>
            </a:r>
            <a:r>
              <a:rPr lang="en-US" altLang="zh-CN" sz="2000" dirty="0" smtClean="0"/>
              <a:t> </a:t>
            </a:r>
            <a:r>
              <a:rPr lang="en-US" altLang="zh-CN" sz="2000" b="1" dirty="0">
                <a:solidFill>
                  <a:srgbClr val="FF0000"/>
                </a:solidFill>
              </a:rPr>
              <a:t>to</a:t>
            </a:r>
            <a:r>
              <a:rPr lang="en-US" altLang="zh-CN" sz="2000" dirty="0" smtClean="0"/>
              <a:t> </a:t>
            </a:r>
            <a:r>
              <a:rPr lang="en-US" altLang="zh-CN" sz="2000" b="1" dirty="0">
                <a:solidFill>
                  <a:srgbClr val="FF0000"/>
                </a:solidFill>
              </a:rPr>
              <a:t>my</a:t>
            </a:r>
            <a:r>
              <a:rPr lang="en-US" altLang="zh-CN" sz="2000" dirty="0" smtClean="0"/>
              <a:t> </a:t>
            </a:r>
            <a:r>
              <a:rPr lang="en-US" altLang="zh-CN" sz="2000" b="1" dirty="0">
                <a:solidFill>
                  <a:srgbClr val="FF0000"/>
                </a:solidFill>
              </a:rPr>
              <a:t>arms</a:t>
            </a:r>
            <a:r>
              <a:rPr lang="en-US" altLang="zh-CN" sz="2000" dirty="0" smtClean="0"/>
              <a:t> and </a:t>
            </a:r>
            <a:r>
              <a:rPr lang="en-US" altLang="zh-CN" sz="2000" b="1" dirty="0">
                <a:solidFill>
                  <a:srgbClr val="FF0000"/>
                </a:solidFill>
              </a:rPr>
              <a:t>rubbed</a:t>
            </a:r>
            <a:r>
              <a:rPr lang="en-US" altLang="zh-CN" sz="2000" dirty="0" smtClean="0"/>
              <a:t> </a:t>
            </a:r>
            <a:r>
              <a:rPr lang="en-US" altLang="zh-CN" sz="2000" b="1" dirty="0">
                <a:solidFill>
                  <a:srgbClr val="FF0000"/>
                </a:solidFill>
              </a:rPr>
              <a:t>against</a:t>
            </a:r>
            <a:r>
              <a:rPr lang="en-US" altLang="zh-CN" sz="2000" dirty="0" smtClean="0"/>
              <a:t> my chin as a sign of </a:t>
            </a:r>
            <a:r>
              <a:rPr lang="en-US" altLang="zh-CN" sz="2000" b="1" dirty="0">
                <a:solidFill>
                  <a:srgbClr val="FF0000"/>
                </a:solidFill>
              </a:rPr>
              <a:t>reassurance</a:t>
            </a:r>
            <a:r>
              <a:rPr lang="en-US" altLang="zh-CN" sz="2000" dirty="0" smtClean="0"/>
              <a:t> and </a:t>
            </a:r>
            <a:r>
              <a:rPr lang="en-US" altLang="zh-CN" sz="2000" b="1" dirty="0">
                <a:solidFill>
                  <a:srgbClr val="FF0000"/>
                </a:solidFill>
              </a:rPr>
              <a:t>comfort</a:t>
            </a:r>
            <a:r>
              <a:rPr lang="en-US" altLang="zh-CN" sz="2000" dirty="0" smtClean="0"/>
              <a:t>. </a:t>
            </a:r>
            <a:endParaRPr lang="en-US" altLang="zh-CN" sz="2000" dirty="0"/>
          </a:p>
        </p:txBody>
      </p:sp>
      <p:pic>
        <p:nvPicPr>
          <p:cNvPr id="2049" name="Picture 1" descr="C:\Users\cheng'ming'zhi\Desktop\5c754b2f0370d.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3528" y="3017214"/>
            <a:ext cx="2360883" cy="21029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Well | Marvel Cinematic Universe Wiki | FANDOM powered by Wikia"/>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815630" y="3219822"/>
            <a:ext cx="3328370"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矩形 5"/>
          <p:cNvSpPr/>
          <p:nvPr/>
        </p:nvSpPr>
        <p:spPr>
          <a:xfrm>
            <a:off x="274364" y="412630"/>
            <a:ext cx="8186067" cy="5016758"/>
          </a:xfrm>
          <a:prstGeom prst="rect">
            <a:avLst/>
          </a:prstGeom>
        </p:spPr>
        <p:txBody>
          <a:bodyPr wrap="square">
            <a:spAutoFit/>
          </a:bodyPr>
          <a:lstStyle/>
          <a:p>
            <a:pPr marL="285750" indent="-285750">
              <a:buFont typeface="Wingdings" panose="05000000000000000000" pitchFamily="2" charset="2"/>
              <a:buChar char="l"/>
            </a:pPr>
            <a:endParaRPr lang="en-US" altLang="zh-CN" sz="2000" dirty="0" smtClean="0"/>
          </a:p>
          <a:p>
            <a:pPr marL="285750" indent="-285750">
              <a:buFont typeface="Wingdings" panose="05000000000000000000" pitchFamily="2" charset="2"/>
              <a:buChar char="l"/>
            </a:pPr>
            <a:r>
              <a:rPr lang="en-US" altLang="zh-CN" sz="2000" b="1" i="1" dirty="0" smtClean="0">
                <a:solidFill>
                  <a:srgbClr val="0000FF"/>
                </a:solidFill>
              </a:rPr>
              <a:t>Time </a:t>
            </a:r>
            <a:r>
              <a:rPr lang="en-US" altLang="zh-CN" sz="2000" b="1" i="1" dirty="0">
                <a:solidFill>
                  <a:srgbClr val="0000FF"/>
                </a:solidFill>
              </a:rPr>
              <a:t>dragged on </a:t>
            </a:r>
            <a:r>
              <a:rPr lang="en-US" altLang="zh-CN" sz="2000" dirty="0"/>
              <a:t>and there was no sign of my “</a:t>
            </a:r>
            <a:r>
              <a:rPr lang="en-US" altLang="zh-CN" sz="2000" b="1" dirty="0">
                <a:solidFill>
                  <a:srgbClr val="0000FF"/>
                </a:solidFill>
              </a:rPr>
              <a:t>savior</a:t>
            </a:r>
            <a:r>
              <a:rPr lang="en-US" altLang="zh-CN" sz="2000" dirty="0"/>
              <a:t>”. </a:t>
            </a:r>
            <a:r>
              <a:rPr lang="en-US" altLang="zh-CN" sz="2000" b="1" i="1" u="sng" dirty="0">
                <a:solidFill>
                  <a:srgbClr val="0000FF"/>
                </a:solidFill>
              </a:rPr>
              <a:t>Just when</a:t>
            </a:r>
            <a:r>
              <a:rPr lang="en-US" altLang="zh-CN" sz="2000" dirty="0"/>
              <a:t> I </a:t>
            </a:r>
            <a:r>
              <a:rPr lang="en-US" altLang="zh-CN" sz="2000" b="1" i="1" u="sng" dirty="0">
                <a:solidFill>
                  <a:srgbClr val="0000FF"/>
                </a:solidFill>
              </a:rPr>
              <a:t>thought all hope was lost</a:t>
            </a:r>
            <a:r>
              <a:rPr lang="en-US" altLang="zh-CN" sz="2000" dirty="0"/>
              <a:t>, a beam of light suddenly pierced through the gloom. The sound of </a:t>
            </a:r>
            <a:r>
              <a:rPr lang="en-US" altLang="zh-CN" sz="2000" dirty="0" smtClean="0"/>
              <a:t>footsteps </a:t>
            </a:r>
            <a:r>
              <a:rPr lang="en-US" altLang="zh-CN" sz="2000" b="1" dirty="0" smtClean="0">
                <a:solidFill>
                  <a:srgbClr val="0000FF"/>
                </a:solidFill>
              </a:rPr>
              <a:t>hurrying</a:t>
            </a:r>
            <a:r>
              <a:rPr lang="en-US" altLang="zh-CN" sz="2000" dirty="0" smtClean="0"/>
              <a:t> closer </a:t>
            </a:r>
            <a:r>
              <a:rPr lang="en-US" altLang="zh-CN" sz="2000" dirty="0"/>
              <a:t>echoed through the darkness </a:t>
            </a:r>
            <a:r>
              <a:rPr lang="en-US" altLang="zh-CN" sz="2000" b="1" i="1" u="sng" dirty="0">
                <a:solidFill>
                  <a:srgbClr val="0000FF"/>
                </a:solidFill>
              </a:rPr>
              <a:t>as a figure slowly came into my sight</a:t>
            </a:r>
            <a:r>
              <a:rPr lang="en-US" altLang="zh-CN" sz="2000" dirty="0"/>
              <a:t> against the bright light. </a:t>
            </a:r>
            <a:r>
              <a:rPr lang="en-US" altLang="zh-CN" sz="2000" b="1" i="1" dirty="0">
                <a:solidFill>
                  <a:srgbClr val="0000FF"/>
                </a:solidFill>
              </a:rPr>
              <a:t>It was my husband!</a:t>
            </a:r>
            <a:endParaRPr lang="en-US" altLang="zh-CN" sz="2000" b="1" i="1" dirty="0">
              <a:solidFill>
                <a:srgbClr val="0000FF"/>
              </a:solidFill>
            </a:endParaRPr>
          </a:p>
          <a:p>
            <a:endParaRPr lang="en-US" altLang="zh-CN" sz="2000" dirty="0" smtClean="0"/>
          </a:p>
          <a:p>
            <a:pPr marL="342900" indent="-342900">
              <a:buFont typeface="Wingdings" panose="05000000000000000000" pitchFamily="2" charset="2"/>
              <a:buChar char="l"/>
            </a:pPr>
            <a:r>
              <a:rPr lang="en-US" altLang="zh-CN" sz="2000" dirty="0"/>
              <a:t>By </a:t>
            </a:r>
            <a:r>
              <a:rPr lang="en-US" altLang="zh-CN" sz="2000" b="1" dirty="0">
                <a:solidFill>
                  <a:srgbClr val="FF0000"/>
                </a:solidFill>
              </a:rPr>
              <a:t>clutch</a:t>
            </a:r>
            <a:r>
              <a:rPr lang="en-US" altLang="zh-CN" sz="2000" dirty="0"/>
              <a:t>ing the sturdy (</a:t>
            </a:r>
            <a:r>
              <a:rPr lang="zh-CN" altLang="en-US" sz="2000" dirty="0"/>
              <a:t>结实的</a:t>
            </a:r>
            <a:r>
              <a:rPr lang="en-US" altLang="zh-CN" sz="2000" dirty="0"/>
              <a:t>) rope brought along by my husband, I felt </a:t>
            </a:r>
            <a:r>
              <a:rPr lang="en-US" altLang="zh-CN" sz="2000" b="1" i="1" u="sng" dirty="0"/>
              <a:t>a surge of </a:t>
            </a:r>
            <a:r>
              <a:rPr lang="en-US" altLang="zh-CN" sz="2000" b="1" i="1" u="sng" dirty="0">
                <a:solidFill>
                  <a:srgbClr val="FF0000"/>
                </a:solidFill>
              </a:rPr>
              <a:t>hope</a:t>
            </a:r>
            <a:r>
              <a:rPr lang="en-US" altLang="zh-CN" sz="2000" b="1" i="1" u="sng" dirty="0"/>
              <a:t> </a:t>
            </a:r>
            <a:r>
              <a:rPr lang="en-US" altLang="zh-CN" sz="2000" b="1" i="1" u="sng" dirty="0">
                <a:solidFill>
                  <a:srgbClr val="FF0000"/>
                </a:solidFill>
              </a:rPr>
              <a:t>mounting</a:t>
            </a:r>
            <a:r>
              <a:rPr lang="en-US" altLang="zh-CN" sz="2000" b="1" i="1" u="sng" dirty="0"/>
              <a:t>/ </a:t>
            </a:r>
            <a:r>
              <a:rPr lang="en-US" altLang="zh-CN" sz="2000" b="1" i="1" u="sng" dirty="0">
                <a:solidFill>
                  <a:srgbClr val="FF0000"/>
                </a:solidFill>
              </a:rPr>
              <a:t>accumulating</a:t>
            </a:r>
            <a:r>
              <a:rPr lang="en-US" altLang="zh-CN" sz="2000" b="1" i="1" u="sng" dirty="0"/>
              <a:t> inside </a:t>
            </a:r>
            <a:r>
              <a:rPr lang="en-US" altLang="zh-CN" sz="2000" dirty="0"/>
              <a:t>as I </a:t>
            </a:r>
            <a:r>
              <a:rPr lang="en-US" altLang="zh-CN" sz="2000" b="1" dirty="0">
                <a:solidFill>
                  <a:srgbClr val="FF0000"/>
                </a:solidFill>
              </a:rPr>
              <a:t>was</a:t>
            </a:r>
            <a:r>
              <a:rPr lang="en-US" altLang="zh-CN" sz="2000" dirty="0"/>
              <a:t> </a:t>
            </a:r>
            <a:r>
              <a:rPr lang="en-US" altLang="zh-CN" sz="2000" b="1" dirty="0">
                <a:solidFill>
                  <a:srgbClr val="FF0000"/>
                </a:solidFill>
              </a:rPr>
              <a:t>slowly</a:t>
            </a:r>
            <a:r>
              <a:rPr lang="en-US" altLang="zh-CN" sz="2000" dirty="0"/>
              <a:t> </a:t>
            </a:r>
            <a:r>
              <a:rPr lang="en-US" altLang="zh-CN" sz="2000" b="1" dirty="0">
                <a:solidFill>
                  <a:srgbClr val="FF0000"/>
                </a:solidFill>
              </a:rPr>
              <a:t>raised</a:t>
            </a:r>
            <a:r>
              <a:rPr lang="en-US" altLang="zh-CN" sz="2000" dirty="0"/>
              <a:t> </a:t>
            </a:r>
            <a:r>
              <a:rPr lang="en-US" altLang="zh-CN" sz="2000" b="1" dirty="0">
                <a:solidFill>
                  <a:srgbClr val="FF0000"/>
                </a:solidFill>
              </a:rPr>
              <a:t>up</a:t>
            </a:r>
            <a:r>
              <a:rPr lang="en-US" altLang="zh-CN" sz="2000" dirty="0"/>
              <a:t> towards the light. When I </a:t>
            </a:r>
            <a:r>
              <a:rPr lang="en-US" altLang="zh-CN" sz="2000" b="1" i="1" u="sng" dirty="0">
                <a:solidFill>
                  <a:srgbClr val="FF0000"/>
                </a:solidFill>
              </a:rPr>
              <a:t>emerged</a:t>
            </a:r>
            <a:r>
              <a:rPr lang="en-US" altLang="zh-CN" sz="2000" b="1" i="1" u="sng" dirty="0"/>
              <a:t> from the </a:t>
            </a:r>
            <a:endParaRPr lang="en-US" altLang="zh-CN" sz="2000" b="1" i="1" u="sng" dirty="0" smtClean="0"/>
          </a:p>
          <a:p>
            <a:r>
              <a:rPr lang="en-US" altLang="zh-CN" sz="2000" b="1" i="1" dirty="0"/>
              <a:t> </a:t>
            </a:r>
            <a:r>
              <a:rPr lang="en-US" altLang="zh-CN" sz="2000" b="1" i="1" dirty="0" smtClean="0"/>
              <a:t>     </a:t>
            </a:r>
            <a:r>
              <a:rPr lang="en-US" altLang="zh-CN" sz="2000" b="1" i="1" u="sng" dirty="0" smtClean="0"/>
              <a:t>cellar</a:t>
            </a:r>
            <a:r>
              <a:rPr lang="en-US" altLang="zh-CN" sz="2000" dirty="0"/>
              <a:t>, the world suddenly seemed brighter. </a:t>
            </a:r>
            <a:endParaRPr lang="en-US" altLang="zh-CN" sz="2000" dirty="0" smtClean="0"/>
          </a:p>
          <a:p>
            <a:r>
              <a:rPr lang="en-US" altLang="zh-CN" sz="2000" dirty="0"/>
              <a:t> </a:t>
            </a:r>
            <a:r>
              <a:rPr lang="en-US" altLang="zh-CN" sz="2000" dirty="0" smtClean="0"/>
              <a:t>     </a:t>
            </a:r>
            <a:r>
              <a:rPr lang="en-US" altLang="zh-CN" sz="2000" b="1" i="1" u="sng" dirty="0">
                <a:solidFill>
                  <a:srgbClr val="FF0000"/>
                </a:solidFill>
              </a:rPr>
              <a:t>Overwhelmed</a:t>
            </a:r>
            <a:r>
              <a:rPr lang="en-US" altLang="zh-CN" sz="2000" b="1" i="1" u="sng" dirty="0"/>
              <a:t> with emotion</a:t>
            </a:r>
            <a:r>
              <a:rPr lang="en-US" altLang="zh-CN" sz="2000" dirty="0"/>
              <a:t>, I </a:t>
            </a:r>
            <a:r>
              <a:rPr lang="en-US" altLang="zh-CN" sz="2000" b="1" i="1" u="sng" dirty="0">
                <a:solidFill>
                  <a:srgbClr val="FF0000"/>
                </a:solidFill>
              </a:rPr>
              <a:t>slumped to the </a:t>
            </a:r>
            <a:endParaRPr lang="en-US" altLang="zh-CN" sz="2000" b="1" i="1" u="sng" dirty="0">
              <a:solidFill>
                <a:srgbClr val="FF0000"/>
              </a:solidFill>
            </a:endParaRPr>
          </a:p>
          <a:p>
            <a:r>
              <a:rPr lang="en-US" altLang="zh-CN" sz="2000" b="1" i="1" dirty="0">
                <a:solidFill>
                  <a:srgbClr val="FF0000"/>
                </a:solidFill>
              </a:rPr>
              <a:t>      </a:t>
            </a:r>
            <a:r>
              <a:rPr lang="en-US" altLang="zh-CN" sz="2000" b="1" i="1" u="sng" dirty="0">
                <a:solidFill>
                  <a:srgbClr val="FF0000"/>
                </a:solidFill>
              </a:rPr>
              <a:t>arms</a:t>
            </a:r>
            <a:r>
              <a:rPr lang="en-US" altLang="zh-CN" sz="2000" dirty="0" smtClean="0"/>
              <a:t> </a:t>
            </a:r>
            <a:r>
              <a:rPr lang="en-US" altLang="zh-CN" sz="2000" dirty="0"/>
              <a:t>of my husband and </a:t>
            </a:r>
            <a:r>
              <a:rPr lang="en-US" altLang="zh-CN" sz="2000" b="1" i="1" dirty="0">
                <a:solidFill>
                  <a:srgbClr val="FF0000"/>
                </a:solidFill>
              </a:rPr>
              <a:t>cried</a:t>
            </a:r>
            <a:r>
              <a:rPr lang="en-US" altLang="zh-CN" sz="2000" dirty="0"/>
              <a:t> tears of relief </a:t>
            </a:r>
            <a:endParaRPr lang="en-US" altLang="zh-CN" sz="2000" dirty="0" smtClean="0"/>
          </a:p>
          <a:p>
            <a:r>
              <a:rPr lang="en-US" altLang="zh-CN" sz="2000" dirty="0"/>
              <a:t> </a:t>
            </a:r>
            <a:r>
              <a:rPr lang="en-US" altLang="zh-CN" sz="2000" dirty="0" smtClean="0"/>
              <a:t>     and </a:t>
            </a:r>
            <a:r>
              <a:rPr lang="en-US" altLang="zh-CN" sz="2000" dirty="0"/>
              <a:t>gratitude in his </a:t>
            </a:r>
            <a:r>
              <a:rPr lang="en-US" altLang="zh-CN" sz="2000" dirty="0" smtClean="0"/>
              <a:t>comforting </a:t>
            </a:r>
            <a:r>
              <a:rPr lang="en-US" altLang="zh-CN" sz="2000" b="1" i="1" dirty="0">
                <a:solidFill>
                  <a:srgbClr val="FF0000"/>
                </a:solidFill>
              </a:rPr>
              <a:t>embrace</a:t>
            </a:r>
            <a:r>
              <a:rPr lang="en-US" altLang="zh-CN" sz="2000" dirty="0"/>
              <a:t>. </a:t>
            </a:r>
            <a:endParaRPr lang="en-US" altLang="zh-CN" sz="2000" dirty="0"/>
          </a:p>
          <a:p>
            <a:endParaRPr lang="en-US" altLang="zh-CN" sz="2000" dirty="0"/>
          </a:p>
          <a:p>
            <a:endParaRPr lang="en-US" altLang="zh-CN" sz="2000" dirty="0"/>
          </a:p>
        </p:txBody>
      </p:sp>
      <p:pic>
        <p:nvPicPr>
          <p:cNvPr id="7" name="Picture 2" descr="https://ziti8.cc/Upload/2023/03/17/0a50f40a-e67c-4c18-b95c-93f9a7a1a1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1470"/>
            <a:ext cx="4128393" cy="6933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512" y="1131590"/>
            <a:ext cx="8640960" cy="3477875"/>
          </a:xfrm>
          <a:prstGeom prst="rect">
            <a:avLst/>
          </a:prstGeom>
        </p:spPr>
        <p:txBody>
          <a:bodyPr wrap="square">
            <a:spAutoFit/>
          </a:bodyPr>
          <a:lstStyle/>
          <a:p>
            <a:pPr marL="285750" indent="-285750">
              <a:buFont typeface="Wingdings" panose="05000000000000000000" pitchFamily="2" charset="2"/>
              <a:buChar char="l"/>
            </a:pPr>
            <a:endParaRPr lang="en-US" altLang="zh-CN" sz="2000" dirty="0" smtClean="0"/>
          </a:p>
          <a:p>
            <a:pPr marL="285750" indent="-285750">
              <a:buFont typeface="Wingdings" panose="05000000000000000000" pitchFamily="2" charset="2"/>
              <a:buChar char="l"/>
            </a:pPr>
            <a:r>
              <a:rPr lang="en-US" altLang="zh-CN" sz="2000" dirty="0" smtClean="0"/>
              <a:t>I </a:t>
            </a:r>
            <a:r>
              <a:rPr lang="en-US" altLang="zh-CN" sz="2000" b="1" dirty="0" smtClean="0">
                <a:solidFill>
                  <a:srgbClr val="FF0000"/>
                </a:solidFill>
              </a:rPr>
              <a:t>couldn’t help but </a:t>
            </a:r>
            <a:r>
              <a:rPr lang="en-US" altLang="zh-CN" sz="2000" dirty="0" smtClean="0"/>
              <a:t>feel grateful for the </a:t>
            </a:r>
            <a:r>
              <a:rPr lang="en-US" altLang="zh-CN" sz="2000" b="1" dirty="0" smtClean="0">
                <a:solidFill>
                  <a:srgbClr val="0000FF"/>
                </a:solidFill>
              </a:rPr>
              <a:t>intelligent</a:t>
            </a:r>
            <a:r>
              <a:rPr lang="en-US" altLang="zh-CN" sz="2000" dirty="0" smtClean="0"/>
              <a:t> calico kitten that had come to our home unexpectedly and saved me from being trapped alone. Maybe </a:t>
            </a:r>
            <a:r>
              <a:rPr lang="en-US" altLang="zh-CN" sz="2000" b="1" dirty="0" smtClean="0">
                <a:solidFill>
                  <a:srgbClr val="0000FF"/>
                </a:solidFill>
              </a:rPr>
              <a:t>this tiny angel </a:t>
            </a:r>
            <a:r>
              <a:rPr lang="en-US" altLang="zh-CN" sz="2000" b="1" dirty="0" smtClean="0">
                <a:solidFill>
                  <a:srgbClr val="FF0000"/>
                </a:solidFill>
              </a:rPr>
              <a:t>was destined (</a:t>
            </a:r>
            <a:r>
              <a:rPr lang="zh-CN" altLang="en-US" sz="2000" b="1" dirty="0" smtClean="0">
                <a:solidFill>
                  <a:srgbClr val="FF0000"/>
                </a:solidFill>
              </a:rPr>
              <a:t>命中注定的</a:t>
            </a:r>
            <a:r>
              <a:rPr lang="en-US" altLang="zh-CN" sz="2000" b="1" dirty="0" smtClean="0">
                <a:solidFill>
                  <a:srgbClr val="FF0000"/>
                </a:solidFill>
              </a:rPr>
              <a:t>) for </a:t>
            </a:r>
            <a:r>
              <a:rPr lang="en-US" altLang="zh-CN" sz="2000" dirty="0" smtClean="0"/>
              <a:t>great things, and I </a:t>
            </a:r>
            <a:r>
              <a:rPr lang="en-US" altLang="zh-CN" sz="2000" b="1" dirty="0" smtClean="0">
                <a:solidFill>
                  <a:srgbClr val="FF0000"/>
                </a:solidFill>
              </a:rPr>
              <a:t>would always remember</a:t>
            </a:r>
            <a:r>
              <a:rPr lang="en-US" altLang="zh-CN" sz="2000" dirty="0" smtClean="0"/>
              <a:t> the role it played in my rescue and </a:t>
            </a:r>
            <a:r>
              <a:rPr lang="en-US" altLang="zh-CN" sz="2000" b="1" dirty="0" smtClean="0">
                <a:solidFill>
                  <a:srgbClr val="FF0000"/>
                </a:solidFill>
              </a:rPr>
              <a:t>cherish</a:t>
            </a:r>
            <a:r>
              <a:rPr lang="en-US" altLang="zh-CN" sz="2000" dirty="0" smtClean="0"/>
              <a:t> the </a:t>
            </a:r>
            <a:r>
              <a:rPr lang="en-US" altLang="zh-CN" sz="2000" b="1" dirty="0" smtClean="0">
                <a:solidFill>
                  <a:srgbClr val="0000FF"/>
                </a:solidFill>
              </a:rPr>
              <a:t>miraculous encounter</a:t>
            </a:r>
            <a:r>
              <a:rPr lang="en-US" altLang="zh-CN" sz="2000" dirty="0" smtClean="0"/>
              <a:t>. </a:t>
            </a:r>
            <a:endParaRPr lang="en-US" altLang="zh-CN" sz="2000" dirty="0" smtClean="0"/>
          </a:p>
          <a:p>
            <a:pPr marL="285750" indent="-285750">
              <a:buFont typeface="Wingdings" panose="05000000000000000000" pitchFamily="2" charset="2"/>
              <a:buChar char="l"/>
            </a:pPr>
            <a:endParaRPr lang="en-US" altLang="zh-CN" sz="2000" dirty="0"/>
          </a:p>
          <a:p>
            <a:pPr marL="285750" indent="-285750">
              <a:buFont typeface="Wingdings" panose="05000000000000000000" pitchFamily="2" charset="2"/>
              <a:buChar char="l"/>
            </a:pPr>
            <a:r>
              <a:rPr lang="en-US" altLang="zh-CN" sz="2000" dirty="0" smtClean="0"/>
              <a:t>This </a:t>
            </a:r>
            <a:r>
              <a:rPr lang="en-US" altLang="zh-CN" sz="2000" b="1" dirty="0" smtClean="0">
                <a:solidFill>
                  <a:srgbClr val="0000FF"/>
                </a:solidFill>
              </a:rPr>
              <a:t>little rescuer</a:t>
            </a:r>
            <a:r>
              <a:rPr lang="en-US" altLang="zh-CN" sz="2000" dirty="0" smtClean="0"/>
              <a:t>, both intelligent and loyal</a:t>
            </a:r>
            <a:r>
              <a:rPr lang="en-US" altLang="zh-CN" sz="2000" dirty="0"/>
              <a:t>, </a:t>
            </a:r>
            <a:r>
              <a:rPr lang="en-US" altLang="zh-CN" sz="2000" b="1" u="sng" dirty="0"/>
              <a:t>turned out </a:t>
            </a:r>
            <a:r>
              <a:rPr lang="en-US" altLang="zh-CN" sz="2000" u="sng" dirty="0" smtClean="0"/>
              <a:t>a </a:t>
            </a:r>
            <a:r>
              <a:rPr lang="en-US" altLang="zh-CN" sz="2000" u="sng" dirty="0"/>
              <a:t>good </a:t>
            </a:r>
            <a:r>
              <a:rPr lang="en-US" altLang="zh-CN" sz="2000" u="sng" dirty="0" smtClean="0"/>
              <a:t>companion and </a:t>
            </a:r>
            <a:r>
              <a:rPr lang="en-US" altLang="zh-CN" sz="2000" b="1" u="sng" dirty="0"/>
              <a:t>was meant to be </a:t>
            </a:r>
            <a:r>
              <a:rPr lang="en-US" altLang="zh-CN" sz="2000" u="sng" dirty="0" smtClean="0"/>
              <a:t>our family</a:t>
            </a:r>
            <a:r>
              <a:rPr lang="en-US" altLang="zh-CN" sz="2000" dirty="0" smtClean="0"/>
              <a:t>.  </a:t>
            </a:r>
            <a:endParaRPr lang="en-US" altLang="zh-CN" sz="2000" dirty="0" smtClean="0"/>
          </a:p>
          <a:p>
            <a:pPr marL="285750" indent="-285750">
              <a:buFont typeface="Wingdings" panose="05000000000000000000" pitchFamily="2" charset="2"/>
              <a:buChar char="l"/>
            </a:pPr>
            <a:endParaRPr lang="en-US" altLang="zh-CN" sz="2000" dirty="0"/>
          </a:p>
          <a:p>
            <a:pPr marL="285750" indent="-285750">
              <a:buFont typeface="Wingdings" panose="05000000000000000000" pitchFamily="2" charset="2"/>
              <a:buChar char="l"/>
            </a:pPr>
            <a:endParaRPr lang="en-US" altLang="zh-CN" sz="2000" dirty="0"/>
          </a:p>
        </p:txBody>
      </p:sp>
      <p:pic>
        <p:nvPicPr>
          <p:cNvPr id="2" name="Picture 2" descr="https://ziti8.cc/Upload/2023/03/17/53cb45bf-1b1e-4d54-b64a-82d86bea37cd.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504" y="152553"/>
            <a:ext cx="5904656" cy="766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unning Calico Kitten - 20th June 2016 - We Love Cats and Kitten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3958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34010" y="1491630"/>
            <a:ext cx="5364088" cy="1569660"/>
          </a:xfrm>
          <a:prstGeom prst="rect">
            <a:avLst/>
          </a:prstGeom>
          <a:noFill/>
        </p:spPr>
        <p:txBody>
          <a:bodyPr wrap="square" rtlCol="0">
            <a:spAutoFit/>
          </a:bodyPr>
          <a:lstStyle/>
          <a:p>
            <a:pPr algn="ctr"/>
            <a:r>
              <a:rPr lang="en-US" altLang="zh-CN" sz="3200" b="1" dirty="0" smtClean="0"/>
              <a:t>2023.03</a:t>
            </a:r>
            <a:r>
              <a:rPr lang="zh-CN" altLang="en-US" sz="3200" b="1" dirty="0" smtClean="0"/>
              <a:t>宁波十校续写讲评</a:t>
            </a:r>
            <a:endParaRPr lang="en-US" altLang="zh-CN" sz="3200" b="1" dirty="0" smtClean="0"/>
          </a:p>
          <a:p>
            <a:pPr algn="ctr"/>
            <a:endParaRPr lang="en-US" altLang="zh-CN" sz="3200" b="1" dirty="0"/>
          </a:p>
          <a:p>
            <a:pPr algn="ctr"/>
            <a:r>
              <a:rPr lang="en-US" altLang="zh-CN" sz="3200" b="1" dirty="0" smtClean="0"/>
              <a:t>Angelica </a:t>
            </a:r>
            <a:r>
              <a:rPr lang="en-US" altLang="zh-CN" sz="3200" b="1" dirty="0" smtClean="0">
                <a:solidFill>
                  <a:srgbClr val="FF0000"/>
                </a:solidFill>
                <a:effectLst>
                  <a:outerShdw blurRad="38100" dist="38100" dir="2700000" algn="tl">
                    <a:srgbClr val="000000">
                      <a:alpha val="43137"/>
                    </a:srgbClr>
                  </a:outerShdw>
                </a:effectLst>
              </a:rPr>
              <a:t>the Rescuer</a:t>
            </a:r>
            <a:endParaRPr lang="en-US" altLang="zh-CN" sz="3200" b="1" dirty="0" smtClean="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忠犬八公的故事_电影海报_图集_电影网_1905.c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1560" y="764281"/>
            <a:ext cx="2970330" cy="3960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185340"/>
            <a:ext cx="5040560" cy="461665"/>
          </a:xfrm>
          <a:prstGeom prst="rect">
            <a:avLst/>
          </a:prstGeom>
          <a:noFill/>
        </p:spPr>
        <p:txBody>
          <a:bodyPr wrap="square" rtlCol="0">
            <a:spAutoFit/>
          </a:bodyPr>
          <a:lstStyle/>
          <a:p>
            <a:r>
              <a:rPr lang="en-US" altLang="zh-CN" sz="2400" b="1" dirty="0" smtClean="0">
                <a:solidFill>
                  <a:srgbClr val="FF0000"/>
                </a:solidFill>
              </a:rPr>
              <a:t>Relate to </a:t>
            </a:r>
            <a:r>
              <a:rPr lang="en-US" altLang="zh-CN" sz="2400" dirty="0" smtClean="0"/>
              <a:t>movies with a similar theme</a:t>
            </a:r>
            <a:endParaRPr lang="zh-CN" altLang="en-US" sz="2400" dirty="0"/>
          </a:p>
        </p:txBody>
      </p:sp>
      <p:pic>
        <p:nvPicPr>
          <p:cNvPr id="2052" name="Picture 4" descr="A Street Cat Named Bob Movie : Teaser Trail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942591"/>
            <a:ext cx="4392488" cy="3294366"/>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4005064" y="4299942"/>
            <a:ext cx="4752528" cy="646331"/>
          </a:xfrm>
          <a:prstGeom prst="rect">
            <a:avLst/>
          </a:prstGeom>
        </p:spPr>
        <p:txBody>
          <a:bodyPr wrap="square">
            <a:spAutoFit/>
          </a:bodyPr>
          <a:lstStyle/>
          <a:p>
            <a:r>
              <a:rPr lang="en-US" altLang="zh-CN" dirty="0">
                <a:hlinkClick r:id="rId3"/>
              </a:rPr>
              <a:t>https://</a:t>
            </a:r>
            <a:r>
              <a:rPr lang="en-US" altLang="zh-CN" dirty="0" smtClean="0">
                <a:hlinkClick r:id="rId3"/>
              </a:rPr>
              <a:t>www.iqiyi.com/v_19rqt2cko4.html</a:t>
            </a:r>
            <a:endParaRPr lang="en-US" altLang="zh-CN" dirty="0" smtClean="0"/>
          </a:p>
          <a:p>
            <a:r>
              <a:rPr lang="en-US" altLang="zh-CN" dirty="0" smtClean="0">
                <a:hlinkClick r:id="rId3"/>
              </a:rPr>
              <a:t>https</a:t>
            </a:r>
            <a:r>
              <a:rPr lang="en-US" altLang="zh-CN" dirty="0">
                <a:hlinkClick r:id="rId3"/>
              </a:rPr>
              <a:t>://www.bilibili.com/video/BV1U4411S7L2</a:t>
            </a:r>
            <a:r>
              <a:rPr lang="en-US" altLang="zh-CN" dirty="0" smtClean="0">
                <a:hlinkClick r:id="rId3"/>
              </a:rPr>
              <a:t>/</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520" y="69751"/>
            <a:ext cx="83439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41301"/>
            <a:ext cx="7558042" cy="17195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74" y="1736879"/>
            <a:ext cx="7555244" cy="20479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594" y="3907173"/>
            <a:ext cx="7331074" cy="6762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接连接符 4"/>
          <p:cNvCxnSpPr/>
          <p:nvPr/>
        </p:nvCxnSpPr>
        <p:spPr>
          <a:xfrm>
            <a:off x="971600" y="1347614"/>
            <a:ext cx="4680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87624" y="3363838"/>
            <a:ext cx="69127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81975" y="3723878"/>
            <a:ext cx="21338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131840" y="4227934"/>
            <a:ext cx="48965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914515" y="4573976"/>
            <a:ext cx="5077785" cy="45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652120" y="3003798"/>
            <a:ext cx="25286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9552" y="1015192"/>
            <a:ext cx="8136904" cy="3785652"/>
          </a:xfrm>
          <a:prstGeom prst="rect">
            <a:avLst/>
          </a:prstGeom>
          <a:solidFill>
            <a:srgbClr val="00B050"/>
          </a:solidFill>
        </p:spPr>
        <p:txBody>
          <a:bodyPr wrap="square" rtlCol="0">
            <a:spAutoFit/>
          </a:bodyPr>
          <a:lstStyle/>
          <a:p>
            <a:endParaRPr lang="en-US" altLang="zh-CN" sz="2400" b="1" dirty="0" smtClean="0">
              <a:solidFill>
                <a:schemeClr val="bg1"/>
              </a:solidFill>
            </a:endParaRPr>
          </a:p>
          <a:p>
            <a:r>
              <a:rPr lang="en-US" altLang="zh-CN" sz="2400" b="1" i="1" dirty="0">
                <a:solidFill>
                  <a:srgbClr val="FFFF00"/>
                </a:solidFill>
                <a:effectLst>
                  <a:outerShdw blurRad="38100" dist="38100" dir="2700000" algn="tl">
                    <a:srgbClr val="000000">
                      <a:alpha val="43137"/>
                    </a:srgbClr>
                  </a:outerShdw>
                </a:effectLst>
              </a:rPr>
              <a:t>Having </a:t>
            </a:r>
            <a:r>
              <a:rPr lang="en-US" altLang="zh-CN" sz="2400" b="1" dirty="0" smtClean="0">
                <a:solidFill>
                  <a:schemeClr val="bg1"/>
                </a:solidFill>
              </a:rPr>
              <a:t>Angelica </a:t>
            </a:r>
            <a:r>
              <a:rPr lang="en-US" altLang="zh-CN" sz="2400" b="1" i="1" dirty="0">
                <a:solidFill>
                  <a:srgbClr val="FFFF00"/>
                </a:solidFill>
                <a:effectLst>
                  <a:outerShdw blurRad="38100" dist="38100" dir="2700000" algn="tl">
                    <a:srgbClr val="000000">
                      <a:alpha val="43137"/>
                    </a:srgbClr>
                  </a:outerShdw>
                </a:effectLst>
              </a:rPr>
              <a:t>gave</a:t>
            </a:r>
            <a:r>
              <a:rPr lang="en-US" altLang="zh-CN" sz="2400" b="1" i="1" dirty="0" smtClean="0">
                <a:solidFill>
                  <a:srgbClr val="FFFF00"/>
                </a:solidFill>
              </a:rPr>
              <a:t> </a:t>
            </a:r>
            <a:r>
              <a:rPr lang="en-US" altLang="zh-CN" sz="2400" b="1" i="1" dirty="0">
                <a:solidFill>
                  <a:srgbClr val="FFFF00"/>
                </a:solidFill>
                <a:effectLst>
                  <a:outerShdw blurRad="38100" dist="38100" dir="2700000" algn="tl">
                    <a:srgbClr val="000000">
                      <a:alpha val="43137"/>
                    </a:srgbClr>
                  </a:outerShdw>
                </a:effectLst>
              </a:rPr>
              <a:t>me</a:t>
            </a:r>
            <a:r>
              <a:rPr lang="en-US" altLang="zh-CN" sz="2400" b="1" i="1" dirty="0" smtClean="0">
                <a:solidFill>
                  <a:srgbClr val="FFFF00"/>
                </a:solidFill>
              </a:rPr>
              <a:t> </a:t>
            </a:r>
            <a:r>
              <a:rPr lang="en-US" altLang="zh-CN" sz="2400" b="1" i="1" dirty="0">
                <a:solidFill>
                  <a:srgbClr val="FFFF00"/>
                </a:solidFill>
                <a:effectLst>
                  <a:outerShdw blurRad="38100" dist="38100" dir="2700000" algn="tl">
                    <a:srgbClr val="000000">
                      <a:alpha val="43137"/>
                    </a:srgbClr>
                  </a:outerShdw>
                </a:effectLst>
              </a:rPr>
              <a:t>a chance to </a:t>
            </a:r>
            <a:r>
              <a:rPr lang="en-US" altLang="zh-CN" sz="2400" b="1" dirty="0" smtClean="0">
                <a:solidFill>
                  <a:schemeClr val="bg1"/>
                </a:solidFill>
              </a:rPr>
              <a:t>learn what </a:t>
            </a:r>
            <a:r>
              <a:rPr lang="en-US" altLang="zh-CN" sz="2400" b="1" dirty="0" smtClean="0">
                <a:solidFill>
                  <a:srgbClr val="FF0000"/>
                </a:solidFill>
                <a:effectLst>
                  <a:outerShdw blurRad="38100" dist="38100" dir="2700000" algn="tl">
                    <a:srgbClr val="000000">
                      <a:alpha val="43137"/>
                    </a:srgbClr>
                  </a:outerShdw>
                </a:effectLst>
              </a:rPr>
              <a:t>courage</a:t>
            </a:r>
            <a:r>
              <a:rPr lang="en-US" altLang="zh-CN" sz="2400" b="1" dirty="0" smtClean="0">
                <a:solidFill>
                  <a:schemeClr val="bg1"/>
                </a:solidFill>
              </a:rPr>
              <a:t> really means. </a:t>
            </a:r>
            <a:endParaRPr lang="en-US" altLang="zh-CN" sz="2400" b="1" dirty="0" smtClean="0">
              <a:solidFill>
                <a:schemeClr val="bg1"/>
              </a:solidFill>
            </a:endParaRPr>
          </a:p>
          <a:p>
            <a:endParaRPr lang="en-US" altLang="zh-CN" sz="2400" b="1" dirty="0" smtClean="0">
              <a:solidFill>
                <a:schemeClr val="bg1"/>
              </a:solidFill>
            </a:endParaRPr>
          </a:p>
          <a:p>
            <a:r>
              <a:rPr lang="en-US" altLang="zh-CN" sz="2400" b="1" i="1" dirty="0">
                <a:solidFill>
                  <a:srgbClr val="FFFF00"/>
                </a:solidFill>
                <a:effectLst>
                  <a:outerShdw blurRad="38100" dist="38100" dir="2700000" algn="tl">
                    <a:srgbClr val="000000">
                      <a:alpha val="43137"/>
                    </a:srgbClr>
                  </a:outerShdw>
                </a:effectLst>
              </a:rPr>
              <a:t>Before</a:t>
            </a:r>
            <a:r>
              <a:rPr lang="en-US" altLang="zh-CN" sz="2400" b="1" dirty="0" smtClean="0">
                <a:solidFill>
                  <a:schemeClr val="bg1"/>
                </a:solidFill>
              </a:rPr>
              <a:t> </a:t>
            </a:r>
            <a:r>
              <a:rPr lang="en-US" altLang="zh-CN" sz="2400" b="1" i="1" dirty="0">
                <a:solidFill>
                  <a:srgbClr val="FFFF00"/>
                </a:solidFill>
                <a:effectLst>
                  <a:outerShdw blurRad="38100" dist="38100" dir="2700000" algn="tl">
                    <a:srgbClr val="000000">
                      <a:alpha val="43137"/>
                    </a:srgbClr>
                  </a:outerShdw>
                </a:effectLst>
              </a:rPr>
              <a:t>I knew it</a:t>
            </a:r>
            <a:r>
              <a:rPr lang="en-US" altLang="zh-CN" sz="2400" b="1" dirty="0" smtClean="0">
                <a:solidFill>
                  <a:schemeClr val="bg1"/>
                </a:solidFill>
              </a:rPr>
              <a:t>,  </a:t>
            </a:r>
            <a:r>
              <a:rPr lang="en-US" altLang="zh-CN" sz="2400" b="1" i="1" dirty="0">
                <a:solidFill>
                  <a:srgbClr val="FFFF00"/>
                </a:solidFill>
                <a:effectLst>
                  <a:outerShdw blurRad="38100" dist="38100" dir="2700000" algn="tl">
                    <a:srgbClr val="000000">
                      <a:alpha val="43137"/>
                    </a:srgbClr>
                  </a:outerShdw>
                </a:effectLst>
              </a:rPr>
              <a:t>a sudden flash of calico-colored fur </a:t>
            </a:r>
            <a:r>
              <a:rPr lang="en-US" altLang="zh-CN" sz="2400" b="1" dirty="0" smtClean="0">
                <a:solidFill>
                  <a:schemeClr val="bg1"/>
                </a:solidFill>
              </a:rPr>
              <a:t>disappeared from my sight. </a:t>
            </a:r>
            <a:endParaRPr lang="en-US" altLang="zh-CN" sz="2400" b="1" dirty="0" smtClean="0">
              <a:solidFill>
                <a:schemeClr val="bg1"/>
              </a:solidFill>
            </a:endParaRPr>
          </a:p>
          <a:p>
            <a:endParaRPr lang="en-US" altLang="zh-CN" sz="2400" b="1" dirty="0" smtClean="0">
              <a:solidFill>
                <a:schemeClr val="bg1"/>
              </a:solidFill>
            </a:endParaRPr>
          </a:p>
          <a:p>
            <a:r>
              <a:rPr lang="en-US" altLang="zh-CN" sz="2400" b="1" i="1" dirty="0">
                <a:solidFill>
                  <a:srgbClr val="FFFF00"/>
                </a:solidFill>
                <a:effectLst>
                  <a:outerShdw blurRad="38100" dist="38100" dir="2700000" algn="tl">
                    <a:srgbClr val="000000">
                      <a:alpha val="43137"/>
                    </a:srgbClr>
                  </a:outerShdw>
                </a:effectLst>
              </a:rPr>
              <a:t>I wondered whether </a:t>
            </a:r>
            <a:r>
              <a:rPr lang="en-US" altLang="zh-CN" sz="2400" b="1" dirty="0" smtClean="0">
                <a:solidFill>
                  <a:schemeClr val="bg1"/>
                </a:solidFill>
              </a:rPr>
              <a:t>Angelica </a:t>
            </a:r>
            <a:r>
              <a:rPr lang="en-US" altLang="zh-CN" sz="2400" b="1" i="1" dirty="0">
                <a:solidFill>
                  <a:srgbClr val="FFFF00"/>
                </a:solidFill>
                <a:effectLst>
                  <a:outerShdw blurRad="38100" dist="38100" dir="2700000" algn="tl">
                    <a:srgbClr val="000000">
                      <a:alpha val="43137"/>
                    </a:srgbClr>
                  </a:outerShdw>
                </a:effectLst>
              </a:rPr>
              <a:t>was a gift of life </a:t>
            </a:r>
            <a:r>
              <a:rPr lang="en-US" altLang="zh-CN" sz="2400" b="1" dirty="0" smtClean="0">
                <a:solidFill>
                  <a:schemeClr val="bg1"/>
                </a:solidFill>
              </a:rPr>
              <a:t>to </a:t>
            </a:r>
            <a:r>
              <a:rPr lang="en-US" altLang="zh-CN" sz="2400" b="1" dirty="0">
                <a:solidFill>
                  <a:srgbClr val="FF0000"/>
                </a:solidFill>
                <a:effectLst>
                  <a:outerShdw blurRad="38100" dist="38100" dir="2700000" algn="tl">
                    <a:srgbClr val="000000">
                      <a:alpha val="43137"/>
                    </a:srgbClr>
                  </a:outerShdw>
                </a:effectLst>
              </a:rPr>
              <a:t>rescue</a:t>
            </a:r>
            <a:r>
              <a:rPr lang="en-US" altLang="zh-CN" sz="2400" b="1" dirty="0" smtClean="0">
                <a:solidFill>
                  <a:schemeClr val="bg1"/>
                </a:solidFill>
              </a:rPr>
              <a:t> me from such a </a:t>
            </a:r>
            <a:r>
              <a:rPr lang="en-US" altLang="zh-CN" sz="2400" b="1" i="1" dirty="0">
                <a:solidFill>
                  <a:srgbClr val="FFFF00"/>
                </a:solidFill>
                <a:effectLst>
                  <a:outerShdw blurRad="38100" dist="38100" dir="2700000" algn="tl">
                    <a:srgbClr val="000000">
                      <a:alpha val="43137"/>
                    </a:srgbClr>
                  </a:outerShdw>
                </a:effectLst>
              </a:rPr>
              <a:t>plight</a:t>
            </a:r>
            <a:r>
              <a:rPr lang="en-US" altLang="zh-CN" sz="2400" b="1" dirty="0" smtClean="0">
                <a:solidFill>
                  <a:schemeClr val="bg1"/>
                </a:solidFill>
              </a:rPr>
              <a:t> (</a:t>
            </a:r>
            <a:r>
              <a:rPr lang="zh-CN" altLang="en-US" sz="2400" b="1" dirty="0" smtClean="0">
                <a:solidFill>
                  <a:schemeClr val="bg1"/>
                </a:solidFill>
              </a:rPr>
              <a:t>困境</a:t>
            </a:r>
            <a:r>
              <a:rPr lang="en-US" altLang="zh-CN" sz="2400" b="1" dirty="0" smtClean="0">
                <a:solidFill>
                  <a:schemeClr val="bg1"/>
                </a:solidFill>
              </a:rPr>
              <a:t>). </a:t>
            </a:r>
            <a:endParaRPr lang="en-US" altLang="zh-CN" sz="2400" b="1" dirty="0" smtClean="0">
              <a:solidFill>
                <a:schemeClr val="bg1"/>
              </a:solidFill>
            </a:endParaRPr>
          </a:p>
          <a:p>
            <a:endParaRPr lang="zh-CN"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7"/>
                                        </p:tgtEl>
                                        <p:attrNameLst>
                                          <p:attrName>style.visibility</p:attrName>
                                        </p:attrNameLst>
                                      </p:cBhvr>
                                      <p:to>
                                        <p:strVal val="visible"/>
                                      </p:to>
                                    </p:set>
                                    <p:animEffect transition="in" filter="fade">
                                      <p:cBhvr>
                                        <p:cTn id="16" dur="500"/>
                                        <p:tgtEl>
                                          <p:spTgt spid="307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fade">
                                      <p:cBhvr>
                                        <p:cTn id="31" dur="1000"/>
                                        <p:tgtEl>
                                          <p:spTgt spid="3078"/>
                                        </p:tgtEl>
                                      </p:cBhvr>
                                    </p:animEffect>
                                    <p:anim calcmode="lin" valueType="num">
                                      <p:cBhvr>
                                        <p:cTn id="32" dur="1000" fill="hold"/>
                                        <p:tgtEl>
                                          <p:spTgt spid="3078"/>
                                        </p:tgtEl>
                                        <p:attrNameLst>
                                          <p:attrName>ppt_x</p:attrName>
                                        </p:attrNameLst>
                                      </p:cBhvr>
                                      <p:tavLst>
                                        <p:tav tm="0">
                                          <p:val>
                                            <p:strVal val="#ppt_x"/>
                                          </p:val>
                                        </p:tav>
                                        <p:tav tm="100000">
                                          <p:val>
                                            <p:strVal val="#ppt_x"/>
                                          </p:val>
                                        </p:tav>
                                      </p:tavLst>
                                    </p:anim>
                                    <p:anim calcmode="lin" valueType="num">
                                      <p:cBhvr>
                                        <p:cTn id="33"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7802" y="51470"/>
            <a:ext cx="4105115" cy="249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801" y="2610840"/>
            <a:ext cx="4080367" cy="238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91472" y="483518"/>
            <a:ext cx="4573016" cy="3847207"/>
          </a:xfrm>
          <a:prstGeom prst="rect">
            <a:avLst/>
          </a:prstGeom>
          <a:noFill/>
        </p:spPr>
        <p:txBody>
          <a:bodyPr wrap="square" rtlCol="0">
            <a:spAutoFit/>
          </a:bodyPr>
          <a:lstStyle/>
          <a:p>
            <a:r>
              <a:rPr lang="en-US" altLang="zh-CN" sz="2400" b="1" dirty="0" smtClean="0">
                <a:solidFill>
                  <a:srgbClr val="0000FF"/>
                </a:solidFill>
              </a:rPr>
              <a:t>Grade this student’s writing based on the following aspects:</a:t>
            </a:r>
            <a:endParaRPr lang="en-US" altLang="zh-CN" sz="2400" b="1" dirty="0" smtClean="0">
              <a:solidFill>
                <a:srgbClr val="0000FF"/>
              </a:solidFill>
            </a:endParaRPr>
          </a:p>
          <a:p>
            <a:r>
              <a:rPr lang="zh-CN" altLang="en-US" sz="2800" b="1" dirty="0" smtClean="0">
                <a:solidFill>
                  <a:srgbClr val="0000FF"/>
                </a:solidFill>
              </a:rPr>
              <a:t>人</a:t>
            </a:r>
            <a:r>
              <a:rPr lang="zh-CN" altLang="en-US" sz="2800" b="1" dirty="0">
                <a:solidFill>
                  <a:srgbClr val="0000FF"/>
                </a:solidFill>
              </a:rPr>
              <a:t>设</a:t>
            </a:r>
            <a:endParaRPr lang="en-US" altLang="zh-CN" sz="2800" b="1" dirty="0">
              <a:solidFill>
                <a:srgbClr val="0000FF"/>
              </a:solidFill>
            </a:endParaRPr>
          </a:p>
          <a:p>
            <a:r>
              <a:rPr lang="zh-CN" altLang="en-US" sz="2800" b="1" dirty="0" smtClean="0">
                <a:solidFill>
                  <a:srgbClr val="0000FF"/>
                </a:solidFill>
              </a:rPr>
              <a:t>情节</a:t>
            </a:r>
            <a:endParaRPr lang="en-US" altLang="zh-CN" sz="2800" b="1" dirty="0" smtClean="0">
              <a:solidFill>
                <a:srgbClr val="0000FF"/>
              </a:solidFill>
            </a:endParaRPr>
          </a:p>
          <a:p>
            <a:r>
              <a:rPr lang="zh-CN" altLang="en-US" sz="2800" b="1" dirty="0">
                <a:solidFill>
                  <a:srgbClr val="0000FF"/>
                </a:solidFill>
              </a:rPr>
              <a:t>主题</a:t>
            </a:r>
            <a:endParaRPr lang="en-US" altLang="zh-CN" sz="2800" b="1" dirty="0">
              <a:solidFill>
                <a:srgbClr val="0000FF"/>
              </a:solidFill>
            </a:endParaRPr>
          </a:p>
          <a:p>
            <a:r>
              <a:rPr lang="zh-CN" altLang="en-US" sz="2800" b="1" dirty="0" smtClean="0">
                <a:solidFill>
                  <a:srgbClr val="0000FF"/>
                </a:solidFill>
              </a:rPr>
              <a:t>逻辑</a:t>
            </a:r>
            <a:endParaRPr lang="en-US" altLang="zh-CN" sz="2800" b="1" dirty="0" smtClean="0">
              <a:solidFill>
                <a:srgbClr val="0000FF"/>
              </a:solidFill>
            </a:endParaRPr>
          </a:p>
          <a:p>
            <a:r>
              <a:rPr lang="zh-CN" altLang="en-US" sz="2800" b="1" dirty="0" smtClean="0">
                <a:solidFill>
                  <a:srgbClr val="0000FF"/>
                </a:solidFill>
              </a:rPr>
              <a:t>语言</a:t>
            </a:r>
            <a:endParaRPr lang="en-US" altLang="zh-CN" sz="2800" b="1" dirty="0" smtClean="0">
              <a:solidFill>
                <a:srgbClr val="0000FF"/>
              </a:solidFill>
            </a:endParaRPr>
          </a:p>
          <a:p>
            <a:endParaRPr lang="en-US" altLang="zh-CN" sz="2800" b="1" dirty="0">
              <a:solidFill>
                <a:srgbClr val="0000FF"/>
              </a:solidFill>
            </a:endParaRPr>
          </a:p>
          <a:p>
            <a:endParaRPr lang="en-US" altLang="zh-CN" sz="2800" b="1" dirty="0" smtClean="0">
              <a:solidFill>
                <a:srgbClr val="0000FF"/>
              </a:solidFill>
            </a:endParaRPr>
          </a:p>
        </p:txBody>
      </p:sp>
      <p:sp>
        <p:nvSpPr>
          <p:cNvPr id="7" name="TextBox 6"/>
          <p:cNvSpPr txBox="1"/>
          <p:nvPr/>
        </p:nvSpPr>
        <p:spPr>
          <a:xfrm>
            <a:off x="4359764" y="3507854"/>
            <a:ext cx="4573016" cy="1692771"/>
          </a:xfrm>
          <a:prstGeom prst="rect">
            <a:avLst/>
          </a:prstGeom>
          <a:noFill/>
        </p:spPr>
        <p:txBody>
          <a:bodyPr wrap="square" rtlCol="0">
            <a:spAutoFit/>
          </a:bodyPr>
          <a:lstStyle/>
          <a:p>
            <a:r>
              <a:rPr lang="en-US" altLang="zh-CN" sz="2400" b="1" dirty="0" smtClean="0">
                <a:solidFill>
                  <a:srgbClr val="0000FF"/>
                </a:solidFill>
              </a:rPr>
              <a:t>Group Work: Polishing it by achieving all-rounded synergy </a:t>
            </a:r>
            <a:endParaRPr lang="en-US" altLang="zh-CN" sz="2800" b="1" dirty="0" smtClean="0">
              <a:solidFill>
                <a:srgbClr val="0000FF"/>
              </a:solidFill>
            </a:endParaRPr>
          </a:p>
          <a:p>
            <a:endParaRPr lang="en-US" altLang="zh-CN" sz="2800" b="1" dirty="0">
              <a:solidFill>
                <a:srgbClr val="0000FF"/>
              </a:solidFill>
            </a:endParaRPr>
          </a:p>
          <a:p>
            <a:endParaRPr lang="en-US" altLang="zh-CN" sz="2800" b="1"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676" y="0"/>
            <a:ext cx="8856984" cy="5078313"/>
          </a:xfrm>
          <a:prstGeom prst="rect">
            <a:avLst/>
          </a:prstGeom>
          <a:noFill/>
        </p:spPr>
        <p:txBody>
          <a:bodyPr wrap="square" rtlCol="0">
            <a:spAutoFit/>
          </a:bodyPr>
          <a:lstStyle/>
          <a:p>
            <a:pPr algn="just"/>
            <a:r>
              <a:rPr lang="zh-CN" altLang="en-US" i="1" dirty="0" smtClean="0">
                <a:latin typeface="Times New Roman" panose="02020603050405020304" pitchFamily="18" charset="0"/>
                <a:cs typeface="Times New Roman" panose="02020603050405020304" pitchFamily="18" charset="0"/>
              </a:rPr>
              <a:t>下水作文：</a:t>
            </a:r>
            <a:endParaRPr lang="en-US" altLang="zh-CN" i="1" dirty="0" smtClean="0">
              <a:latin typeface="Times New Roman" panose="02020603050405020304" pitchFamily="18" charset="0"/>
              <a:cs typeface="Times New Roman" panose="02020603050405020304" pitchFamily="18" charset="0"/>
            </a:endParaRPr>
          </a:p>
          <a:p>
            <a:pPr algn="just"/>
            <a:r>
              <a:rPr lang="en-US" altLang="zh-CN" i="1" dirty="0" smtClean="0">
                <a:latin typeface="Times New Roman" panose="02020603050405020304" pitchFamily="18" charset="0"/>
                <a:cs typeface="Times New Roman" panose="02020603050405020304" pitchFamily="18" charset="0"/>
              </a:rPr>
              <a:t>I woke up with pieces of the rotting, broken ladder lying around me on the stone cellar floor. </a:t>
            </a:r>
            <a:r>
              <a:rPr lang="en-US" altLang="zh-CN" dirty="0">
                <a:latin typeface="Times New Roman" panose="02020603050405020304" pitchFamily="18" charset="0"/>
                <a:cs typeface="Times New Roman" panose="02020603050405020304" pitchFamily="18" charset="0"/>
              </a:rPr>
              <a:t>Dizziness swept over me as I figured </a:t>
            </a:r>
            <a:r>
              <a:rPr lang="en-US" altLang="zh-CN" dirty="0" smtClean="0">
                <a:latin typeface="Times New Roman" panose="02020603050405020304" pitchFamily="18" charset="0"/>
                <a:cs typeface="Times New Roman" panose="02020603050405020304" pitchFamily="18" charset="0"/>
              </a:rPr>
              <a:t>out </a:t>
            </a:r>
            <a:r>
              <a:rPr lang="en-US" altLang="zh-CN" dirty="0">
                <a:latin typeface="Times New Roman" panose="02020603050405020304" pitchFamily="18" charset="0"/>
                <a:cs typeface="Times New Roman" panose="02020603050405020304" pitchFamily="18" charset="0"/>
              </a:rPr>
              <a:t>that </a:t>
            </a:r>
            <a:r>
              <a:rPr lang="en-US" altLang="zh-CN" dirty="0" smtClean="0">
                <a:latin typeface="Times New Roman" panose="02020603050405020304" pitchFamily="18" charset="0"/>
                <a:cs typeface="Times New Roman" panose="02020603050405020304" pitchFamily="18" charset="0"/>
              </a:rPr>
              <a:t>I </a:t>
            </a:r>
            <a:r>
              <a:rPr lang="en-US" altLang="zh-CN" dirty="0">
                <a:latin typeface="Times New Roman" panose="02020603050405020304" pitchFamily="18" charset="0"/>
                <a:cs typeface="Times New Roman" panose="02020603050405020304" pitchFamily="18" charset="0"/>
              </a:rPr>
              <a:t>had toppled off </a:t>
            </a:r>
            <a:r>
              <a:rPr lang="en-US" altLang="zh-CN" dirty="0" smtClean="0">
                <a:latin typeface="Times New Roman" panose="02020603050405020304" pitchFamily="18" charset="0"/>
                <a:cs typeface="Times New Roman" panose="02020603050405020304" pitchFamily="18" charset="0"/>
              </a:rPr>
              <a:t>the </a:t>
            </a:r>
            <a:r>
              <a:rPr lang="en-US" altLang="zh-CN" dirty="0">
                <a:latin typeface="Times New Roman" panose="02020603050405020304" pitchFamily="18" charset="0"/>
                <a:cs typeface="Times New Roman" panose="02020603050405020304" pitchFamily="18" charset="0"/>
              </a:rPr>
              <a:t>ladder and </a:t>
            </a:r>
            <a:r>
              <a:rPr lang="en-US" altLang="zh-CN" dirty="0" smtClean="0">
                <a:latin typeface="Times New Roman" panose="02020603050405020304" pitchFamily="18" charset="0"/>
                <a:cs typeface="Times New Roman" panose="02020603050405020304" pitchFamily="18" charset="0"/>
              </a:rPr>
              <a:t>fallen </a:t>
            </a:r>
            <a:r>
              <a:rPr lang="en-US" altLang="zh-CN" dirty="0">
                <a:latin typeface="Times New Roman" panose="02020603050405020304" pitchFamily="18" charset="0"/>
                <a:cs typeface="Times New Roman" panose="02020603050405020304" pitchFamily="18" charset="0"/>
              </a:rPr>
              <a:t>back first to the cellar ground. </a:t>
            </a:r>
            <a:r>
              <a:rPr lang="en-US" altLang="zh-CN" dirty="0" smtClean="0">
                <a:latin typeface="Times New Roman" panose="02020603050405020304" pitchFamily="18" charset="0"/>
                <a:cs typeface="Times New Roman" panose="02020603050405020304" pitchFamily="18" charset="0"/>
              </a:rPr>
              <a:t>My right foot felt numb and every part of my body ached badly. Things got worse when the old root cellar floated its musty dampness to my nose. Was it my doomsday? Trying hard to get rid of this thought, I used all my might to scream out loud “Help! Help!”. No luck! Feeling freezing cold both physically and mentally, I fumbled for my clothes and accidentally felt the flashlight, which again flared my faith to go out. However, it failed me as always—the flashlight didn’t work due to the hard crash against the ground. In desperation, I decided to give in to my fate when there came a faint purr. </a:t>
            </a:r>
            <a:endParaRPr lang="en-US" altLang="zh-CN" dirty="0" smtClean="0">
              <a:latin typeface="Times New Roman" panose="02020603050405020304" pitchFamily="18" charset="0"/>
              <a:cs typeface="Times New Roman" panose="02020603050405020304" pitchFamily="18" charset="0"/>
            </a:endParaRPr>
          </a:p>
          <a:p>
            <a:pPr algn="just"/>
            <a:r>
              <a:rPr lang="en-US" altLang="zh-CN" i="1" dirty="0" smtClean="0">
                <a:latin typeface="Times New Roman" panose="02020603050405020304" pitchFamily="18" charset="0"/>
                <a:cs typeface="Times New Roman" panose="02020603050405020304" pitchFamily="18" charset="0"/>
              </a:rPr>
              <a:t>It seemed my companion, Angelica, was my last hope. </a:t>
            </a:r>
            <a:r>
              <a:rPr lang="en-US" altLang="zh-CN" dirty="0" smtClean="0">
                <a:latin typeface="Times New Roman" panose="02020603050405020304" pitchFamily="18" charset="0"/>
                <a:cs typeface="Times New Roman" panose="02020603050405020304" pitchFamily="18" charset="0"/>
              </a:rPr>
              <a:t>Just for a glimmer of hope, </a:t>
            </a:r>
            <a:r>
              <a:rPr lang="en-US" altLang="zh-CN" dirty="0">
                <a:latin typeface="Times New Roman" panose="02020603050405020304" pitchFamily="18" charset="0"/>
                <a:cs typeface="Times New Roman" panose="02020603050405020304" pitchFamily="18" charset="0"/>
              </a:rPr>
              <a:t>I looked up to the vent of the cellar, </a:t>
            </a:r>
            <a:r>
              <a:rPr lang="en-US" altLang="zh-CN" dirty="0" smtClean="0">
                <a:latin typeface="Times New Roman" panose="02020603050405020304" pitchFamily="18" charset="0"/>
                <a:cs typeface="Times New Roman" panose="02020603050405020304" pitchFamily="18" charset="0"/>
              </a:rPr>
              <a:t>delighted to find my </a:t>
            </a:r>
            <a:r>
              <a:rPr lang="en-US" altLang="zh-CN" dirty="0">
                <a:latin typeface="Times New Roman" panose="02020603050405020304" pitchFamily="18" charset="0"/>
                <a:cs typeface="Times New Roman" panose="02020603050405020304" pitchFamily="18" charset="0"/>
              </a:rPr>
              <a:t>dear Angelica stood still alertly, poking her head out and staring at me from above. “Angelica, go find Jack!” At my request, the calico-colored </a:t>
            </a:r>
            <a:r>
              <a:rPr lang="en-US" altLang="zh-CN" dirty="0" smtClean="0">
                <a:latin typeface="Times New Roman" panose="02020603050405020304" pitchFamily="18" charset="0"/>
                <a:cs typeface="Times New Roman" panose="02020603050405020304" pitchFamily="18" charset="0"/>
              </a:rPr>
              <a:t>fur </a:t>
            </a:r>
            <a:r>
              <a:rPr lang="en-US" altLang="zh-CN" dirty="0">
                <a:latin typeface="Times New Roman" panose="02020603050405020304" pitchFamily="18" charset="0"/>
                <a:cs typeface="Times New Roman" panose="02020603050405020304" pitchFamily="18" charset="0"/>
              </a:rPr>
              <a:t>soon disappeared from my sight. It wasn’t long before I heard the hurried approaching </a:t>
            </a:r>
            <a:r>
              <a:rPr lang="en-US" altLang="zh-CN" dirty="0" smtClean="0">
                <a:latin typeface="Times New Roman" panose="02020603050405020304" pitchFamily="18" charset="0"/>
                <a:cs typeface="Times New Roman" panose="02020603050405020304" pitchFamily="18" charset="0"/>
              </a:rPr>
              <a:t>footsteps. Eventually, I </a:t>
            </a:r>
            <a:r>
              <a:rPr lang="en-US" altLang="zh-CN" dirty="0">
                <a:latin typeface="Times New Roman" panose="02020603050405020304" pitchFamily="18" charset="0"/>
                <a:cs typeface="Times New Roman" panose="02020603050405020304" pitchFamily="18" charset="0"/>
              </a:rPr>
              <a:t>was rescued! </a:t>
            </a:r>
            <a:r>
              <a:rPr lang="en-US" altLang="zh-CN" dirty="0" smtClean="0">
                <a:latin typeface="Times New Roman" panose="02020603050405020304" pitchFamily="18" charset="0"/>
                <a:cs typeface="Times New Roman" panose="02020603050405020304" pitchFamily="18" charset="0"/>
              </a:rPr>
              <a:t>According to Jack, it </a:t>
            </a:r>
            <a:r>
              <a:rPr lang="en-US" altLang="zh-CN" dirty="0">
                <a:latin typeface="Times New Roman" panose="02020603050405020304" pitchFamily="18" charset="0"/>
                <a:cs typeface="Times New Roman" panose="02020603050405020304" pitchFamily="18" charset="0"/>
              </a:rPr>
              <a:t>was Angelica who kept </a:t>
            </a:r>
            <a:r>
              <a:rPr lang="en-US" altLang="zh-CN" dirty="0" smtClean="0">
                <a:latin typeface="Times New Roman" panose="02020603050405020304" pitchFamily="18" charset="0"/>
                <a:cs typeface="Times New Roman" panose="02020603050405020304" pitchFamily="18" charset="0"/>
              </a:rPr>
              <a:t>pawing </a:t>
            </a:r>
            <a:r>
              <a:rPr lang="en-US" altLang="zh-CN" dirty="0">
                <a:latin typeface="Times New Roman" panose="02020603050405020304" pitchFamily="18" charset="0"/>
                <a:cs typeface="Times New Roman" panose="02020603050405020304" pitchFamily="18" charset="0"/>
              </a:rPr>
              <a:t>at the door to get his </a:t>
            </a:r>
            <a:r>
              <a:rPr lang="en-US" altLang="zh-CN" dirty="0" smtClean="0">
                <a:latin typeface="Times New Roman" panose="02020603050405020304" pitchFamily="18" charset="0"/>
                <a:cs typeface="Times New Roman" panose="02020603050405020304" pitchFamily="18" charset="0"/>
              </a:rPr>
              <a:t>attention and navigated </a:t>
            </a:r>
            <a:r>
              <a:rPr lang="en-US" altLang="zh-CN" dirty="0">
                <a:latin typeface="Times New Roman" panose="02020603050405020304" pitchFamily="18" charset="0"/>
                <a:cs typeface="Times New Roman" panose="02020603050405020304" pitchFamily="18" charset="0"/>
              </a:rPr>
              <a:t>him to where I was</a:t>
            </a:r>
            <a:r>
              <a:rPr lang="en-US" altLang="zh-CN" dirty="0" smtClean="0">
                <a:latin typeface="Times New Roman" panose="02020603050405020304" pitchFamily="18" charset="0"/>
                <a:cs typeface="Times New Roman" panose="02020603050405020304" pitchFamily="18" charset="0"/>
              </a:rPr>
              <a:t>. Spontaneously, I pulled her closer to my chest, extremely grateful for this special Christmas </a:t>
            </a:r>
            <a:r>
              <a:rPr lang="en-US" altLang="zh-CN" dirty="0">
                <a:latin typeface="Times New Roman" panose="02020603050405020304" pitchFamily="18" charset="0"/>
                <a:cs typeface="Times New Roman" panose="02020603050405020304" pitchFamily="18" charset="0"/>
              </a:rPr>
              <a:t>gift </a:t>
            </a:r>
            <a:r>
              <a:rPr lang="en-US" altLang="zh-CN" dirty="0" smtClean="0">
                <a:latin typeface="Times New Roman" panose="02020603050405020304" pitchFamily="18" charset="0"/>
                <a:cs typeface="Times New Roman" panose="02020603050405020304" pitchFamily="18" charset="0"/>
              </a:rPr>
              <a:t>who was destined to be our companion and family member. </a:t>
            </a:r>
            <a:endParaRPr lang="en-US" altLang="zh-CN"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351" y="126742"/>
            <a:ext cx="8856984" cy="5016758"/>
          </a:xfrm>
          <a:prstGeom prst="rect">
            <a:avLst/>
          </a:prstGeom>
          <a:noFill/>
        </p:spPr>
        <p:txBody>
          <a:bodyPr wrap="square" rtlCol="0">
            <a:spAutoFit/>
          </a:bodyPr>
          <a:lstStyle/>
          <a:p>
            <a:pPr algn="just"/>
            <a:r>
              <a:rPr lang="zh-CN" altLang="en-US" sz="2000" i="1" dirty="0">
                <a:latin typeface="Times New Roman" panose="02020603050405020304" pitchFamily="18" charset="0"/>
                <a:cs typeface="Times New Roman" panose="02020603050405020304" pitchFamily="18" charset="0"/>
              </a:rPr>
              <a:t>参考</a:t>
            </a:r>
            <a:r>
              <a:rPr lang="zh-CN" altLang="en-US" sz="2000" i="1" dirty="0" smtClean="0">
                <a:latin typeface="Times New Roman" panose="02020603050405020304" pitchFamily="18" charset="0"/>
                <a:cs typeface="Times New Roman" panose="02020603050405020304" pitchFamily="18" charset="0"/>
              </a:rPr>
              <a:t>范文：</a:t>
            </a:r>
            <a:endParaRPr lang="en-US" altLang="zh-CN" sz="2000" i="1" dirty="0" smtClean="0">
              <a:latin typeface="Times New Roman" panose="02020603050405020304" pitchFamily="18" charset="0"/>
              <a:cs typeface="Times New Roman" panose="02020603050405020304" pitchFamily="18" charset="0"/>
            </a:endParaRPr>
          </a:p>
          <a:p>
            <a:pPr algn="just"/>
            <a:r>
              <a:rPr lang="en-US" altLang="zh-CN" sz="2000" i="1" dirty="0" smtClean="0">
                <a:latin typeface="Times New Roman" panose="02020603050405020304" pitchFamily="18" charset="0"/>
                <a:cs typeface="Times New Roman" panose="02020603050405020304" pitchFamily="18" charset="0"/>
              </a:rPr>
              <a:t>I woke up with pieces of the rotting, broken ladder lying around me on the stone cellar floor. </a:t>
            </a:r>
            <a:r>
              <a:rPr lang="en-US" altLang="zh-CN" sz="2000" dirty="0" smtClean="0">
                <a:latin typeface="Times New Roman" panose="02020603050405020304" pitchFamily="18" charset="0"/>
                <a:cs typeface="Times New Roman" panose="02020603050405020304" pitchFamily="18" charset="0"/>
              </a:rPr>
              <a:t>My head was pounding, and I couldn’t seem to focus on my thoughts. I had lost my footing/ missed a step on the third rung (</a:t>
            </a:r>
            <a:r>
              <a:rPr lang="zh-CN" altLang="en-US" sz="2000" dirty="0" smtClean="0">
                <a:latin typeface="Times New Roman" panose="02020603050405020304" pitchFamily="18" charset="0"/>
                <a:cs typeface="Times New Roman" panose="02020603050405020304" pitchFamily="18" charset="0"/>
              </a:rPr>
              <a:t>第三级阶梯</a:t>
            </a:r>
            <a:r>
              <a:rPr lang="en-US" altLang="zh-CN" sz="2000" dirty="0" smtClean="0">
                <a:latin typeface="Times New Roman" panose="02020603050405020304" pitchFamily="18" charset="0"/>
                <a:cs typeface="Times New Roman" panose="02020603050405020304" pitchFamily="18" charset="0"/>
              </a:rPr>
              <a:t>), and the ladder had given away, sending me crashing to the ground. The pain in my arm was intense, and I knew it was broken. I was trapped, alone, in the dark cellar with no way to climb out. I called out for help, but my voice echoed back to me, hollow and empty. Despair was about to swallow me when there came a faint but familiar mew. </a:t>
            </a:r>
            <a:endParaRPr lang="en-US" altLang="zh-CN" sz="2000" dirty="0" smtClean="0">
              <a:latin typeface="Times New Roman" panose="02020603050405020304" pitchFamily="18" charset="0"/>
              <a:cs typeface="Times New Roman" panose="02020603050405020304" pitchFamily="18" charset="0"/>
            </a:endParaRPr>
          </a:p>
          <a:p>
            <a:pPr algn="just"/>
            <a:endParaRPr lang="en-US" altLang="zh-CN" sz="2000" dirty="0" smtClean="0">
              <a:latin typeface="Times New Roman" panose="02020603050405020304" pitchFamily="18" charset="0"/>
              <a:cs typeface="Times New Roman" panose="02020603050405020304" pitchFamily="18" charset="0"/>
            </a:endParaRPr>
          </a:p>
          <a:p>
            <a:pPr algn="just"/>
            <a:r>
              <a:rPr lang="en-US" altLang="zh-CN" sz="2000" i="1" dirty="0" smtClean="0">
                <a:latin typeface="Times New Roman" panose="02020603050405020304" pitchFamily="18" charset="0"/>
                <a:cs typeface="Times New Roman" panose="02020603050405020304" pitchFamily="18" charset="0"/>
              </a:rPr>
              <a:t>It seemed my companion, Angelica, was my last hope. </a:t>
            </a:r>
            <a:r>
              <a:rPr lang="en-US" altLang="zh-CN" sz="2000" dirty="0" smtClean="0">
                <a:latin typeface="Times New Roman" panose="02020603050405020304" pitchFamily="18" charset="0"/>
                <a:cs typeface="Times New Roman" panose="02020603050405020304" pitchFamily="18" charset="0"/>
              </a:rPr>
              <a:t>I prayed that she would realize something was wrong and come to my rescue. Her fearless nature and loyalty gave me a glimmer of hope. Lying in the darkness, I tried to calm my breathing and listened for any other sound from above. Time stood still till hurried footsteps broke the dead silence. It was Angelica and my husband! She had seemingly sensed my situation and led my husband here by pulling his pant with unremitting efforts. Stroking her soft fur, I was convinced that the angel was indeed right by my side. </a:t>
            </a:r>
            <a:endParaRPr lang="zh-CN" alt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504" y="51470"/>
            <a:ext cx="7344816" cy="5047536"/>
          </a:xfrm>
          <a:prstGeom prst="rect">
            <a:avLst/>
          </a:prstGeom>
        </p:spPr>
        <p:txBody>
          <a:bodyPr wrap="square">
            <a:spAutoFit/>
          </a:bodyPr>
          <a:lstStyle/>
          <a:p>
            <a:r>
              <a:rPr lang="en-US" altLang="zh-CN" sz="1400" dirty="0" smtClean="0"/>
              <a:t>❶The </a:t>
            </a:r>
            <a:r>
              <a:rPr lang="en-US" altLang="zh-CN" sz="1400" dirty="0"/>
              <a:t>Christmas holidays were fast approaching, and we had ordered many gifts online. So, when the doorbell rang, I was sure some of the packages had arrived. I ran to the door and swung it open, but no one was there. I sensed something and looked down, only to find a beautiful calico </a:t>
            </a:r>
            <a:r>
              <a:rPr lang="en-US" altLang="zh-CN" sz="1400" dirty="0" smtClean="0"/>
              <a:t>kitten (</a:t>
            </a:r>
            <a:r>
              <a:rPr lang="zh-CN" altLang="zh-CN" sz="1400" dirty="0"/>
              <a:t>杂色猫</a:t>
            </a:r>
            <a:r>
              <a:rPr lang="en-US" altLang="zh-CN" sz="1400" dirty="0" smtClean="0"/>
              <a:t>) sitting </a:t>
            </a:r>
            <a:r>
              <a:rPr lang="en-US" altLang="zh-CN" sz="1400" dirty="0"/>
              <a:t>there, looking up at me with big, intelligent eyes. There was no way that she could have rung the doorbell by herself, was there?            </a:t>
            </a:r>
            <a:endParaRPr lang="zh-CN" altLang="zh-CN" sz="1400" dirty="0"/>
          </a:p>
          <a:p>
            <a:r>
              <a:rPr lang="en-US" altLang="zh-CN" sz="1400" dirty="0" smtClean="0"/>
              <a:t>❷We </a:t>
            </a:r>
            <a:r>
              <a:rPr lang="en-US" altLang="zh-CN" sz="1400" dirty="0"/>
              <a:t>figured that someone had found the kitten somewhere and left her there, and then rang the doorbell and ran away. They accurately guessed we would welcome an additional family member and take care of her.</a:t>
            </a:r>
            <a:endParaRPr lang="zh-CN" altLang="zh-CN" sz="1400" dirty="0"/>
          </a:p>
          <a:p>
            <a:r>
              <a:rPr lang="en-US" altLang="zh-CN" sz="1400" dirty="0" smtClean="0"/>
              <a:t>❸My </a:t>
            </a:r>
            <a:r>
              <a:rPr lang="en-US" altLang="zh-CN" sz="1400" dirty="0"/>
              <a:t>husband called her our little angel, so we named her accordingly. She had a calm </a:t>
            </a:r>
            <a:r>
              <a:rPr lang="en-US" altLang="zh-CN" sz="1400" dirty="0" smtClean="0"/>
              <a:t>aura (</a:t>
            </a:r>
            <a:r>
              <a:rPr lang="zh-CN" altLang="zh-CN" sz="1400" dirty="0"/>
              <a:t>气质</a:t>
            </a:r>
            <a:r>
              <a:rPr lang="en-US" altLang="zh-CN" sz="1400" dirty="0" smtClean="0"/>
              <a:t>) about </a:t>
            </a:r>
            <a:r>
              <a:rPr lang="en-US" altLang="zh-CN" sz="1400" dirty="0"/>
              <a:t>her as she walked straight into our home and hearts, fitting in perfectly. It seemed as if she was always meant to be in this big house with us. She was an old soul and turned out to be the perfect companion. Always by my side, she was more like a puppy than a kitten. Wise beyond her years, she enjoyed wandering through the tunnels and mysterious rooms as much as I did, but with much less fear. Angelica the calico was courageous.</a:t>
            </a:r>
            <a:endParaRPr lang="zh-CN" altLang="zh-CN" sz="1400" dirty="0"/>
          </a:p>
          <a:p>
            <a:r>
              <a:rPr lang="en-US" altLang="zh-CN" sz="1400" dirty="0" smtClean="0"/>
              <a:t>❹So</a:t>
            </a:r>
            <a:r>
              <a:rPr lang="en-US" altLang="zh-CN" sz="1400" dirty="0"/>
              <a:t>, I took a page from her book and decided to be brave, too. There was an underground stone cellar (</a:t>
            </a:r>
            <a:r>
              <a:rPr lang="zh-CN" altLang="zh-CN" sz="1400" dirty="0"/>
              <a:t>地窖</a:t>
            </a:r>
            <a:r>
              <a:rPr lang="en-US" altLang="zh-CN" sz="1400" dirty="0" smtClean="0"/>
              <a:t>) I </a:t>
            </a:r>
            <a:r>
              <a:rPr lang="en-US" altLang="zh-CN" sz="1400" dirty="0"/>
              <a:t>had been eager to explore. The only way in was down a rickety (</a:t>
            </a:r>
            <a:r>
              <a:rPr lang="zh-CN" altLang="zh-CN" sz="1400" dirty="0"/>
              <a:t>摇晃的</a:t>
            </a:r>
            <a:r>
              <a:rPr lang="en-US" altLang="zh-CN" sz="1400" dirty="0"/>
              <a:t>) ladder to its murky depths. I guessed it was an old root cellar, probably twelve feet deep.</a:t>
            </a:r>
            <a:endParaRPr lang="zh-CN" altLang="zh-CN" sz="1400" dirty="0"/>
          </a:p>
          <a:p>
            <a:r>
              <a:rPr lang="en-US" altLang="zh-CN" sz="1400" dirty="0" smtClean="0"/>
              <a:t>❺I </a:t>
            </a:r>
            <a:r>
              <a:rPr lang="en-US" altLang="zh-CN" sz="1400" dirty="0"/>
              <a:t>had promised my husband that I wouldn't explore dangerous areas unless he or someone else was around. Though I knew I was stretching it, I figured that Angelica would count as my companion. I was ready to explore this cellar, and so was she.</a:t>
            </a:r>
            <a:endParaRPr lang="zh-CN" altLang="zh-CN" sz="1400" dirty="0"/>
          </a:p>
          <a:p>
            <a:r>
              <a:rPr lang="en-US" altLang="zh-CN" sz="1400" dirty="0" smtClean="0"/>
              <a:t>❻I </a:t>
            </a:r>
            <a:r>
              <a:rPr lang="en-US" altLang="zh-CN" sz="1400" dirty="0"/>
              <a:t>equipped myself with a good flashlight and warm clothes, and carefully started down the rickety ladder while Angelica was looking down at me from above. Faint crack and sudden crash were what I could remember.</a:t>
            </a:r>
            <a:endParaRPr lang="zh-CN" altLang="zh-CN" sz="1400" dirty="0"/>
          </a:p>
        </p:txBody>
      </p:sp>
      <p:grpSp>
        <p:nvGrpSpPr>
          <p:cNvPr id="8" name="组合 7"/>
          <p:cNvGrpSpPr/>
          <p:nvPr/>
        </p:nvGrpSpPr>
        <p:grpSpPr>
          <a:xfrm>
            <a:off x="7833995" y="1175385"/>
            <a:ext cx="2061845" cy="2988945"/>
            <a:chOff x="7833995" y="1175385"/>
            <a:chExt cx="2061845" cy="2988945"/>
          </a:xfrm>
        </p:grpSpPr>
        <p:pic>
          <p:nvPicPr>
            <p:cNvPr id="5" name="图片 4" descr="5c7517fde0435"/>
            <p:cNvPicPr>
              <a:picLocks noChangeAspect="1"/>
            </p:cNvPicPr>
            <p:nvPr/>
          </p:nvPicPr>
          <p:blipFill>
            <a:blip r:embed="rId1"/>
            <a:stretch>
              <a:fillRect/>
            </a:stretch>
          </p:blipFill>
          <p:spPr>
            <a:xfrm flipH="1">
              <a:off x="7833995" y="1175385"/>
              <a:ext cx="2061845" cy="2988945"/>
            </a:xfrm>
            <a:prstGeom prst="rect">
              <a:avLst/>
            </a:prstGeom>
          </p:spPr>
        </p:pic>
        <p:sp>
          <p:nvSpPr>
            <p:cNvPr id="6" name="TextBox 5"/>
            <p:cNvSpPr txBox="1"/>
            <p:nvPr/>
          </p:nvSpPr>
          <p:spPr>
            <a:xfrm>
              <a:off x="7833995" y="1283970"/>
              <a:ext cx="1918335" cy="28613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rPr>
                <a:t>Characters </a:t>
              </a:r>
              <a:endParaRPr lang="en-US" altLang="zh-CN" sz="2000" b="1" dirty="0">
                <a:solidFill>
                  <a:schemeClr val="bg1"/>
                </a:solidFill>
                <a:effectLst>
                  <a:outerShdw blurRad="38100" dist="38100" dir="2700000" algn="tl">
                    <a:srgbClr val="000000">
                      <a:alpha val="43137"/>
                    </a:srgbClr>
                  </a:outerShdw>
                </a:effectLst>
              </a:endParaRPr>
            </a:p>
            <a:p>
              <a:endParaRPr lang="en-US" altLang="zh-CN" sz="2000" b="1" dirty="0">
                <a:solidFill>
                  <a:schemeClr val="bg1"/>
                </a:solidFill>
                <a:effectLst>
                  <a:outerShdw blurRad="38100" dist="38100" dir="2700000" algn="tl">
                    <a:srgbClr val="000000">
                      <a:alpha val="43137"/>
                    </a:srgbClr>
                  </a:outerShdw>
                </a:effectLst>
              </a:endParaRPr>
            </a:p>
            <a:p>
              <a:r>
                <a:rPr lang="en-US" altLang="zh-CN" sz="2000" b="1" dirty="0">
                  <a:solidFill>
                    <a:schemeClr val="bg1"/>
                  </a:solidFill>
                  <a:effectLst>
                    <a:outerShdw blurRad="38100" dist="38100" dir="2700000" algn="tl">
                      <a:srgbClr val="000000">
                        <a:alpha val="43137"/>
                      </a:srgbClr>
                    </a:outerShdw>
                  </a:effectLst>
                </a:rPr>
                <a:t>Setting</a:t>
              </a:r>
              <a:r>
                <a:rPr lang="en-US" altLang="zh-CN" sz="2000" b="1" dirty="0">
                  <a:solidFill>
                    <a:schemeClr val="bg1"/>
                  </a:solidFill>
                  <a:effectLst>
                    <a:outerShdw blurRad="38100" dist="38100" dir="2700000" algn="tl">
                      <a:srgbClr val="000000">
                        <a:alpha val="43137"/>
                      </a:srgbClr>
                    </a:outerShdw>
                  </a:effectLst>
                  <a:hlinkClick r:id="rId2" action="ppaction://hlinksldjump"/>
                </a:rPr>
                <a:t> </a:t>
              </a:r>
              <a:endParaRPr lang="en-US" altLang="zh-CN" sz="2000" b="1" dirty="0">
                <a:solidFill>
                  <a:schemeClr val="bg1"/>
                </a:solidFill>
                <a:effectLst>
                  <a:outerShdw blurRad="38100" dist="38100" dir="2700000" algn="tl">
                    <a:srgbClr val="000000">
                      <a:alpha val="43137"/>
                    </a:srgbClr>
                  </a:outerShdw>
                </a:effectLst>
              </a:endParaRPr>
            </a:p>
            <a:p>
              <a:endParaRPr lang="en-US" altLang="zh-CN" sz="2000" b="1" dirty="0">
                <a:solidFill>
                  <a:schemeClr val="bg1"/>
                </a:solidFill>
                <a:effectLst>
                  <a:outerShdw blurRad="38100" dist="38100" dir="2700000" algn="tl">
                    <a:srgbClr val="000000">
                      <a:alpha val="43137"/>
                    </a:srgbClr>
                  </a:outerShdw>
                </a:effectLst>
              </a:endParaRPr>
            </a:p>
            <a:p>
              <a:r>
                <a:rPr lang="en-US" altLang="zh-CN" sz="2000" b="1" dirty="0">
                  <a:solidFill>
                    <a:schemeClr val="bg1"/>
                  </a:solidFill>
                  <a:effectLst>
                    <a:outerShdw blurRad="38100" dist="38100" dir="2700000" algn="tl">
                      <a:srgbClr val="000000">
                        <a:alpha val="43137"/>
                      </a:srgbClr>
                    </a:outerShdw>
                  </a:effectLst>
                </a:rPr>
                <a:t>Plot-theme</a:t>
              </a:r>
              <a:endParaRPr lang="en-US" altLang="zh-CN" sz="2000" b="1" dirty="0">
                <a:solidFill>
                  <a:schemeClr val="bg1"/>
                </a:solidFill>
                <a:effectLst>
                  <a:outerShdw blurRad="38100" dist="38100" dir="2700000" algn="tl">
                    <a:srgbClr val="000000">
                      <a:alpha val="43137"/>
                    </a:srgbClr>
                  </a:outerShdw>
                </a:effectLst>
              </a:endParaRPr>
            </a:p>
            <a:p>
              <a:endParaRPr lang="en-US" altLang="zh-CN" sz="2000" b="1" dirty="0">
                <a:solidFill>
                  <a:schemeClr val="bg1"/>
                </a:solidFill>
                <a:effectLst>
                  <a:outerShdw blurRad="38100" dist="38100" dir="2700000" algn="tl">
                    <a:srgbClr val="000000">
                      <a:alpha val="43137"/>
                    </a:srgbClr>
                  </a:outerShdw>
                </a:effectLst>
              </a:endParaRPr>
            </a:p>
            <a:p>
              <a:r>
                <a:rPr lang="en-US" altLang="zh-CN" sz="2000" b="1" dirty="0">
                  <a:solidFill>
                    <a:schemeClr val="bg1"/>
                  </a:solidFill>
                  <a:effectLst>
                    <a:outerShdw blurRad="38100" dist="38100" dir="2700000" algn="tl">
                      <a:srgbClr val="000000">
                        <a:alpha val="43137"/>
                      </a:srgbClr>
                    </a:outerShdw>
                  </a:effectLst>
                </a:rPr>
                <a:t>POV </a:t>
              </a:r>
              <a:endParaRPr lang="en-US" altLang="zh-CN" sz="2000" b="1" dirty="0">
                <a:solidFill>
                  <a:schemeClr val="bg1"/>
                </a:solidFill>
                <a:effectLst>
                  <a:outerShdw blurRad="38100" dist="38100" dir="2700000" algn="tl">
                    <a:srgbClr val="000000">
                      <a:alpha val="43137"/>
                    </a:srgbClr>
                  </a:outerShdw>
                </a:effectLst>
              </a:endParaRPr>
            </a:p>
            <a:p>
              <a:endParaRPr lang="en-US" altLang="zh-CN" sz="2000" b="1" dirty="0">
                <a:solidFill>
                  <a:schemeClr val="bg1"/>
                </a:solidFill>
                <a:effectLst>
                  <a:outerShdw blurRad="38100" dist="38100" dir="2700000" algn="tl">
                    <a:srgbClr val="000000">
                      <a:alpha val="43137"/>
                    </a:srgbClr>
                  </a:outerShdw>
                </a:effectLst>
              </a:endParaRPr>
            </a:p>
            <a:p>
              <a:r>
                <a:rPr lang="en-US" altLang="zh-CN" sz="2000" b="1" dirty="0">
                  <a:solidFill>
                    <a:schemeClr val="bg1"/>
                  </a:solidFill>
                  <a:effectLst>
                    <a:outerShdw blurRad="38100" dist="38100" dir="2700000" algn="tl">
                      <a:srgbClr val="000000">
                        <a:alpha val="43137"/>
                      </a:srgbClr>
                    </a:outerShdw>
                  </a:effectLst>
                </a:rPr>
                <a:t>Language </a:t>
              </a:r>
              <a:endParaRPr lang="en-US" altLang="zh-CN" sz="2000" b="1" dirty="0">
                <a:solidFill>
                  <a:schemeClr val="bg1"/>
                </a:solidFill>
                <a:effectLst>
                  <a:outerShdw blurRad="38100" dist="38100" dir="2700000" algn="tl">
                    <a:srgbClr val="000000">
                      <a:alpha val="43137"/>
                    </a:srgbClr>
                  </a:outerShdw>
                </a:effectLst>
              </a:endParaRPr>
            </a:p>
          </p:txBody>
        </p:sp>
      </p:grpSp>
      <p:sp>
        <p:nvSpPr>
          <p:cNvPr id="7" name="TextBox 6"/>
          <p:cNvSpPr txBox="1"/>
          <p:nvPr/>
        </p:nvSpPr>
        <p:spPr>
          <a:xfrm>
            <a:off x="107504" y="0"/>
            <a:ext cx="7344816" cy="1785104"/>
          </a:xfrm>
          <a:prstGeom prst="rect">
            <a:avLst/>
          </a:prstGeom>
          <a:solidFill>
            <a:schemeClr val="bg1">
              <a:alpha val="78000"/>
            </a:schemeClr>
          </a:solidFill>
        </p:spPr>
        <p:txBody>
          <a:bodyPr wrap="square" rtlCol="0">
            <a:spAutoFit/>
          </a:bodyPr>
          <a:lstStyle/>
          <a:p>
            <a:endParaRPr lang="en-US" altLang="zh-CN" dirty="0" smtClean="0"/>
          </a:p>
          <a:p>
            <a:endParaRPr lang="en-US" altLang="zh-CN" dirty="0"/>
          </a:p>
          <a:p>
            <a:endParaRPr lang="en-US" altLang="zh-CN" dirty="0" smtClean="0"/>
          </a:p>
          <a:p>
            <a:pPr algn="ctr"/>
            <a:r>
              <a:rPr lang="en-US" altLang="zh-CN" sz="2000" b="1" u="sng" dirty="0" smtClean="0">
                <a:solidFill>
                  <a:srgbClr val="FF0000"/>
                </a:solidFill>
              </a:rPr>
              <a:t>When and how </a:t>
            </a:r>
            <a:r>
              <a:rPr lang="en-US" altLang="zh-CN" sz="2000" b="1" dirty="0" smtClean="0">
                <a:solidFill>
                  <a:srgbClr val="FF0000"/>
                </a:solidFill>
              </a:rPr>
              <a:t>did Angelica come to our family?</a:t>
            </a:r>
            <a:endParaRPr lang="en-US" altLang="zh-CN" sz="2000" b="1" dirty="0" smtClean="0">
              <a:solidFill>
                <a:srgbClr val="FF0000"/>
              </a:solidFill>
            </a:endParaRPr>
          </a:p>
          <a:p>
            <a:endParaRPr lang="en-US" altLang="zh-CN" dirty="0" smtClean="0"/>
          </a:p>
          <a:p>
            <a:endParaRPr lang="zh-CN" altLang="en-US" dirty="0"/>
          </a:p>
        </p:txBody>
      </p:sp>
      <p:pic>
        <p:nvPicPr>
          <p:cNvPr id="8194" name="Picture 2" descr="C:\Users\cheng'ming'zhi\Desktop\5c753a962edb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0071" y="267494"/>
            <a:ext cx="1080120" cy="10801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37825" y="1323870"/>
            <a:ext cx="2270479" cy="307777"/>
          </a:xfrm>
          <a:prstGeom prst="rect">
            <a:avLst/>
          </a:prstGeom>
          <a:noFill/>
        </p:spPr>
        <p:txBody>
          <a:bodyPr wrap="square" rtlCol="0">
            <a:spAutoFit/>
          </a:bodyPr>
          <a:lstStyle/>
          <a:p>
            <a:r>
              <a:rPr lang="en-US" altLang="zh-CN" sz="1400" dirty="0" smtClean="0">
                <a:solidFill>
                  <a:srgbClr val="FF0000"/>
                </a:solidFill>
              </a:rPr>
              <a:t>an additional family member</a:t>
            </a:r>
            <a:endParaRPr lang="zh-CN" altLang="en-US" sz="1400" dirty="0">
              <a:solidFill>
                <a:srgbClr val="FF0000"/>
              </a:solidFill>
            </a:endParaRPr>
          </a:p>
        </p:txBody>
      </p:sp>
      <p:sp>
        <p:nvSpPr>
          <p:cNvPr id="11" name="TextBox 10"/>
          <p:cNvSpPr txBox="1"/>
          <p:nvPr/>
        </p:nvSpPr>
        <p:spPr>
          <a:xfrm>
            <a:off x="1979712" y="1759917"/>
            <a:ext cx="2270479" cy="307777"/>
          </a:xfrm>
          <a:prstGeom prst="rect">
            <a:avLst/>
          </a:prstGeom>
          <a:noFill/>
        </p:spPr>
        <p:txBody>
          <a:bodyPr wrap="square" rtlCol="0">
            <a:spAutoFit/>
          </a:bodyPr>
          <a:lstStyle/>
          <a:p>
            <a:r>
              <a:rPr lang="en-US" altLang="zh-CN" sz="1400" dirty="0">
                <a:solidFill>
                  <a:srgbClr val="FF0000"/>
                </a:solidFill>
              </a:rPr>
              <a:t>our little angel</a:t>
            </a:r>
            <a:endParaRPr lang="zh-CN" altLang="en-US" sz="1400" dirty="0">
              <a:solidFill>
                <a:srgbClr val="FF0000"/>
              </a:solidFill>
            </a:endParaRPr>
          </a:p>
        </p:txBody>
      </p:sp>
      <p:sp>
        <p:nvSpPr>
          <p:cNvPr id="10" name="矩形 9"/>
          <p:cNvSpPr/>
          <p:nvPr/>
        </p:nvSpPr>
        <p:spPr>
          <a:xfrm>
            <a:off x="107504" y="2191965"/>
            <a:ext cx="4572000" cy="307777"/>
          </a:xfrm>
          <a:prstGeom prst="rect">
            <a:avLst/>
          </a:prstGeom>
          <a:noFill/>
        </p:spPr>
        <p:txBody>
          <a:bodyPr wrap="square" rtlCol="0">
            <a:spAutoFit/>
          </a:bodyPr>
          <a:lstStyle/>
          <a:p>
            <a:r>
              <a:rPr lang="en-US" altLang="zh-CN" sz="1400" dirty="0" smtClean="0">
                <a:solidFill>
                  <a:srgbClr val="FF0000"/>
                </a:solidFill>
              </a:rPr>
              <a:t>was </a:t>
            </a:r>
            <a:r>
              <a:rPr lang="en-US" altLang="zh-CN" sz="1400" dirty="0">
                <a:solidFill>
                  <a:srgbClr val="FF0000"/>
                </a:solidFill>
              </a:rPr>
              <a:t>always meant to be in this big house with us</a:t>
            </a:r>
            <a:endParaRPr lang="zh-CN" altLang="en-US" sz="1400" dirty="0">
              <a:solidFill>
                <a:srgbClr val="FF0000"/>
              </a:solidFill>
            </a:endParaRPr>
          </a:p>
        </p:txBody>
      </p:sp>
      <p:sp>
        <p:nvSpPr>
          <p:cNvPr id="14" name="矩形 13"/>
          <p:cNvSpPr/>
          <p:nvPr/>
        </p:nvSpPr>
        <p:spPr>
          <a:xfrm>
            <a:off x="630000" y="3056400"/>
            <a:ext cx="4572000" cy="255455"/>
          </a:xfrm>
          <a:prstGeom prst="rect">
            <a:avLst/>
          </a:prstGeom>
          <a:noFill/>
        </p:spPr>
        <p:txBody>
          <a:bodyPr wrap="square" rtlCol="0">
            <a:spAutoFit/>
          </a:bodyPr>
          <a:lstStyle/>
          <a:p>
            <a:r>
              <a:rPr lang="en-US" altLang="zh-CN" sz="1400" dirty="0">
                <a:solidFill>
                  <a:srgbClr val="FF0000"/>
                </a:solidFill>
              </a:rPr>
              <a:t>took a page from her book and decided to be brave, too</a:t>
            </a:r>
            <a:endParaRPr lang="zh-CN" altLang="en-US" sz="1400" dirty="0">
              <a:solidFill>
                <a:srgbClr val="FF0000"/>
              </a:solidFill>
            </a:endParaRPr>
          </a:p>
        </p:txBody>
      </p:sp>
      <p:sp>
        <p:nvSpPr>
          <p:cNvPr id="17" name="TextBox 16"/>
          <p:cNvSpPr txBox="1"/>
          <p:nvPr/>
        </p:nvSpPr>
        <p:spPr>
          <a:xfrm>
            <a:off x="6084168" y="1762005"/>
            <a:ext cx="792088" cy="252000"/>
          </a:xfrm>
          <a:prstGeom prst="rect">
            <a:avLst/>
          </a:prstGeom>
          <a:solidFill>
            <a:srgbClr val="00B050">
              <a:alpha val="42000"/>
            </a:srgbClr>
          </a:solidFill>
        </p:spPr>
        <p:txBody>
          <a:bodyPr wrap="square" rtlCol="0">
            <a:spAutoFit/>
          </a:bodyPr>
          <a:lstStyle/>
          <a:p>
            <a:endParaRPr lang="zh-CN" altLang="en-US" dirty="0"/>
          </a:p>
        </p:txBody>
      </p:sp>
      <p:sp>
        <p:nvSpPr>
          <p:cNvPr id="21" name="TextBox 20"/>
          <p:cNvSpPr txBox="1"/>
          <p:nvPr/>
        </p:nvSpPr>
        <p:spPr>
          <a:xfrm>
            <a:off x="4499992" y="2014005"/>
            <a:ext cx="1368152" cy="252000"/>
          </a:xfrm>
          <a:prstGeom prst="rect">
            <a:avLst/>
          </a:prstGeom>
          <a:solidFill>
            <a:srgbClr val="00B050">
              <a:alpha val="42000"/>
            </a:srgbClr>
          </a:solidFill>
        </p:spPr>
        <p:txBody>
          <a:bodyPr wrap="square" rtlCol="0">
            <a:spAutoFit/>
          </a:bodyPr>
          <a:lstStyle/>
          <a:p>
            <a:endParaRPr lang="zh-CN" altLang="en-US" dirty="0"/>
          </a:p>
        </p:txBody>
      </p:sp>
      <p:sp>
        <p:nvSpPr>
          <p:cNvPr id="24" name="TextBox 23"/>
          <p:cNvSpPr txBox="1"/>
          <p:nvPr/>
        </p:nvSpPr>
        <p:spPr>
          <a:xfrm>
            <a:off x="4409982" y="2219853"/>
            <a:ext cx="792018" cy="252000"/>
          </a:xfrm>
          <a:prstGeom prst="rect">
            <a:avLst/>
          </a:prstGeom>
          <a:solidFill>
            <a:srgbClr val="00B050">
              <a:alpha val="42000"/>
            </a:srgbClr>
          </a:solidFill>
        </p:spPr>
        <p:txBody>
          <a:bodyPr wrap="square" rtlCol="0">
            <a:spAutoFit/>
          </a:bodyPr>
          <a:lstStyle/>
          <a:p>
            <a:endParaRPr lang="zh-CN" altLang="en-US" dirty="0"/>
          </a:p>
        </p:txBody>
      </p:sp>
      <p:sp>
        <p:nvSpPr>
          <p:cNvPr id="25" name="TextBox 24"/>
          <p:cNvSpPr txBox="1"/>
          <p:nvPr/>
        </p:nvSpPr>
        <p:spPr>
          <a:xfrm>
            <a:off x="179512" y="2454514"/>
            <a:ext cx="1440160" cy="252000"/>
          </a:xfrm>
          <a:prstGeom prst="rect">
            <a:avLst/>
          </a:prstGeom>
          <a:solidFill>
            <a:srgbClr val="00B050">
              <a:alpha val="42000"/>
            </a:srgbClr>
          </a:solidFill>
        </p:spPr>
        <p:txBody>
          <a:bodyPr wrap="square" rtlCol="0">
            <a:spAutoFit/>
          </a:bodyPr>
          <a:lstStyle/>
          <a:p>
            <a:endParaRPr lang="zh-CN" altLang="en-US" dirty="0"/>
          </a:p>
        </p:txBody>
      </p:sp>
      <p:sp>
        <p:nvSpPr>
          <p:cNvPr id="28" name="TextBox 27"/>
          <p:cNvSpPr txBox="1"/>
          <p:nvPr/>
        </p:nvSpPr>
        <p:spPr>
          <a:xfrm>
            <a:off x="3617964" y="2449238"/>
            <a:ext cx="2322188" cy="252000"/>
          </a:xfrm>
          <a:prstGeom prst="rect">
            <a:avLst/>
          </a:prstGeom>
          <a:solidFill>
            <a:srgbClr val="00B050">
              <a:alpha val="42000"/>
            </a:srgbClr>
          </a:solidFill>
        </p:spPr>
        <p:txBody>
          <a:bodyPr wrap="square" rtlCol="0">
            <a:spAutoFit/>
          </a:bodyPr>
          <a:lstStyle/>
          <a:p>
            <a:endParaRPr lang="zh-CN" altLang="en-US" dirty="0"/>
          </a:p>
        </p:txBody>
      </p:sp>
      <p:sp>
        <p:nvSpPr>
          <p:cNvPr id="31" name="TextBox 30"/>
          <p:cNvSpPr txBox="1"/>
          <p:nvPr/>
        </p:nvSpPr>
        <p:spPr>
          <a:xfrm>
            <a:off x="5966792" y="2444092"/>
            <a:ext cx="1341512" cy="252000"/>
          </a:xfrm>
          <a:prstGeom prst="rect">
            <a:avLst/>
          </a:prstGeom>
          <a:solidFill>
            <a:srgbClr val="00B050">
              <a:alpha val="42000"/>
            </a:srgbClr>
          </a:solidFill>
        </p:spPr>
        <p:txBody>
          <a:bodyPr wrap="square" rtlCol="0">
            <a:spAutoFit/>
          </a:bodyPr>
          <a:lstStyle/>
          <a:p>
            <a:endParaRPr lang="zh-CN" altLang="en-US" dirty="0"/>
          </a:p>
        </p:txBody>
      </p:sp>
      <p:sp>
        <p:nvSpPr>
          <p:cNvPr id="32" name="TextBox 31"/>
          <p:cNvSpPr txBox="1"/>
          <p:nvPr/>
        </p:nvSpPr>
        <p:spPr>
          <a:xfrm>
            <a:off x="179512" y="2654999"/>
            <a:ext cx="396009" cy="252000"/>
          </a:xfrm>
          <a:prstGeom prst="rect">
            <a:avLst/>
          </a:prstGeom>
          <a:solidFill>
            <a:srgbClr val="00B050">
              <a:alpha val="42000"/>
            </a:srgbClr>
          </a:solidFill>
        </p:spPr>
        <p:txBody>
          <a:bodyPr wrap="square" rtlCol="0">
            <a:spAutoFit/>
          </a:bodyPr>
          <a:lstStyle/>
          <a:p>
            <a:endParaRPr lang="zh-CN" altLang="en-US" dirty="0"/>
          </a:p>
        </p:txBody>
      </p:sp>
      <p:sp>
        <p:nvSpPr>
          <p:cNvPr id="41" name="TextBox 40"/>
          <p:cNvSpPr txBox="1"/>
          <p:nvPr/>
        </p:nvSpPr>
        <p:spPr>
          <a:xfrm>
            <a:off x="971600" y="2624529"/>
            <a:ext cx="5665947" cy="252000"/>
          </a:xfrm>
          <a:prstGeom prst="rect">
            <a:avLst/>
          </a:prstGeom>
          <a:solidFill>
            <a:srgbClr val="00B050">
              <a:alpha val="42000"/>
            </a:srgbClr>
          </a:solidFill>
        </p:spPr>
        <p:txBody>
          <a:bodyPr wrap="square" rtlCol="0">
            <a:spAutoFit/>
          </a:bodyPr>
          <a:lstStyle/>
          <a:p>
            <a:endParaRPr lang="zh-CN" altLang="en-US" dirty="0"/>
          </a:p>
        </p:txBody>
      </p:sp>
      <p:sp>
        <p:nvSpPr>
          <p:cNvPr id="42" name="TextBox 41"/>
          <p:cNvSpPr txBox="1"/>
          <p:nvPr/>
        </p:nvSpPr>
        <p:spPr>
          <a:xfrm>
            <a:off x="201992" y="2839110"/>
            <a:ext cx="1057640" cy="252000"/>
          </a:xfrm>
          <a:prstGeom prst="rect">
            <a:avLst/>
          </a:prstGeom>
          <a:solidFill>
            <a:srgbClr val="00B050">
              <a:alpha val="42000"/>
            </a:srgbClr>
          </a:solidFill>
        </p:spPr>
        <p:txBody>
          <a:bodyPr wrap="square" rtlCol="0">
            <a:spAutoFit/>
          </a:bodyPr>
          <a:lstStyle/>
          <a:p>
            <a:endParaRPr lang="zh-CN" altLang="en-US" dirty="0"/>
          </a:p>
        </p:txBody>
      </p:sp>
      <p:sp>
        <p:nvSpPr>
          <p:cNvPr id="43" name="TextBox 42"/>
          <p:cNvSpPr txBox="1"/>
          <p:nvPr/>
        </p:nvSpPr>
        <p:spPr>
          <a:xfrm>
            <a:off x="2945962" y="2835203"/>
            <a:ext cx="979894" cy="252000"/>
          </a:xfrm>
          <a:prstGeom prst="rect">
            <a:avLst/>
          </a:prstGeom>
          <a:solidFill>
            <a:srgbClr val="00B050">
              <a:alpha val="42000"/>
            </a:srgbClr>
          </a:solidFill>
        </p:spPr>
        <p:txBody>
          <a:bodyPr wrap="square" rtlCol="0">
            <a:spAutoFit/>
          </a:bodyPr>
          <a:lstStyle/>
          <a:p>
            <a:endParaRPr lang="zh-CN" altLang="en-US" dirty="0"/>
          </a:p>
        </p:txBody>
      </p:sp>
      <p:sp>
        <p:nvSpPr>
          <p:cNvPr id="34" name="TextBox 33"/>
          <p:cNvSpPr txBox="1"/>
          <p:nvPr/>
        </p:nvSpPr>
        <p:spPr>
          <a:xfrm>
            <a:off x="1331640" y="1975941"/>
            <a:ext cx="3221476" cy="307777"/>
          </a:xfrm>
          <a:prstGeom prst="rect">
            <a:avLst/>
          </a:prstGeom>
          <a:noFill/>
        </p:spPr>
        <p:txBody>
          <a:bodyPr wrap="square" rtlCol="0">
            <a:spAutoFit/>
          </a:bodyPr>
          <a:lstStyle/>
          <a:p>
            <a:r>
              <a:rPr lang="en-US" altLang="zh-CN" sz="1400" dirty="0">
                <a:solidFill>
                  <a:srgbClr val="FF0000"/>
                </a:solidFill>
              </a:rPr>
              <a:t>walked straight into our home and hearts</a:t>
            </a:r>
            <a:endParaRPr lang="zh-CN" altLang="en-US" sz="1400" dirty="0">
              <a:solidFill>
                <a:srgbClr val="FF0000"/>
              </a:solidFill>
            </a:endParaRPr>
          </a:p>
        </p:txBody>
      </p:sp>
      <p:sp>
        <p:nvSpPr>
          <p:cNvPr id="47" name="TextBox 46"/>
          <p:cNvSpPr txBox="1"/>
          <p:nvPr/>
        </p:nvSpPr>
        <p:spPr>
          <a:xfrm>
            <a:off x="201992" y="3078853"/>
            <a:ext cx="7344816" cy="677108"/>
          </a:xfrm>
          <a:prstGeom prst="rect">
            <a:avLst/>
          </a:prstGeom>
          <a:solidFill>
            <a:schemeClr val="bg1">
              <a:alpha val="78000"/>
            </a:schemeClr>
          </a:solidFill>
        </p:spPr>
        <p:txBody>
          <a:bodyPr wrap="square" rtlCol="0">
            <a:spAutoFit/>
          </a:bodyPr>
          <a:lstStyle/>
          <a:p>
            <a:endParaRPr lang="en-US" altLang="zh-CN" dirty="0" smtClean="0"/>
          </a:p>
          <a:p>
            <a:pPr algn="ctr"/>
            <a:r>
              <a:rPr lang="en-US" altLang="zh-CN" sz="2000" b="1" u="sng" dirty="0" smtClean="0">
                <a:solidFill>
                  <a:srgbClr val="FF0000"/>
                </a:solidFill>
              </a:rPr>
              <a:t>What was </a:t>
            </a:r>
            <a:r>
              <a:rPr lang="en-US" altLang="zh-CN" sz="2000" b="1" dirty="0" smtClean="0">
                <a:solidFill>
                  <a:srgbClr val="FF0000"/>
                </a:solidFill>
              </a:rPr>
              <a:t>the cellar </a:t>
            </a:r>
            <a:r>
              <a:rPr lang="en-US" altLang="zh-CN" sz="2000" b="1" u="sng" dirty="0" smtClean="0">
                <a:solidFill>
                  <a:srgbClr val="FF0000"/>
                </a:solidFill>
              </a:rPr>
              <a:t>like</a:t>
            </a:r>
            <a:r>
              <a:rPr lang="en-US" altLang="zh-CN" sz="2000" b="1" dirty="0" smtClean="0">
                <a:solidFill>
                  <a:srgbClr val="FF0000"/>
                </a:solidFill>
              </a:rPr>
              <a:t>?</a:t>
            </a:r>
            <a:endParaRPr lang="en-US" altLang="zh-CN" sz="2000" b="1" dirty="0" smtClean="0">
              <a:solidFill>
                <a:srgbClr val="FF0000"/>
              </a:solidFill>
            </a:endParaRPr>
          </a:p>
        </p:txBody>
      </p:sp>
      <p:pic>
        <p:nvPicPr>
          <p:cNvPr id="8195" name="Picture 3" descr="C:\Users\cheng'ming'zhi\Desktop\613e2de176d5c16314649291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1565" y="3029121"/>
            <a:ext cx="684642" cy="684642"/>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189069" y="3723878"/>
            <a:ext cx="7344816" cy="1292662"/>
          </a:xfrm>
          <a:prstGeom prst="rect">
            <a:avLst/>
          </a:prstGeom>
          <a:solidFill>
            <a:schemeClr val="bg1">
              <a:alpha val="78000"/>
            </a:schemeClr>
          </a:solidFill>
        </p:spPr>
        <p:txBody>
          <a:bodyPr wrap="square" rtlCol="0">
            <a:spAutoFit/>
          </a:bodyPr>
          <a:lstStyle/>
          <a:p>
            <a:endParaRPr lang="en-US" altLang="zh-CN" dirty="0" smtClean="0"/>
          </a:p>
          <a:p>
            <a:pPr algn="ctr"/>
            <a:r>
              <a:rPr lang="en-US" altLang="zh-CN" sz="2000" b="1" u="sng" dirty="0" smtClean="0">
                <a:solidFill>
                  <a:srgbClr val="FF0000"/>
                </a:solidFill>
              </a:rPr>
              <a:t>My adventure </a:t>
            </a:r>
            <a:r>
              <a:rPr lang="en-US" altLang="zh-CN" sz="2000" b="1" dirty="0" smtClean="0">
                <a:solidFill>
                  <a:srgbClr val="FF0000"/>
                </a:solidFill>
              </a:rPr>
              <a:t>down the cellar (purpose, preparation, result)</a:t>
            </a:r>
            <a:endParaRPr lang="en-US" altLang="zh-CN" sz="2000" b="1" dirty="0" smtClean="0">
              <a:solidFill>
                <a:srgbClr val="FF0000"/>
              </a:solidFill>
            </a:endParaRPr>
          </a:p>
          <a:p>
            <a:pPr algn="ctr"/>
            <a:endParaRPr lang="en-US" altLang="zh-CN" sz="2000" b="1" dirty="0">
              <a:solidFill>
                <a:srgbClr val="FF0000"/>
              </a:solidFill>
            </a:endParaRPr>
          </a:p>
          <a:p>
            <a:pPr algn="ctr"/>
            <a:endParaRPr lang="en-US" altLang="zh-CN" sz="2000" b="1" dirty="0" smtClean="0">
              <a:solidFill>
                <a:srgbClr val="FF0000"/>
              </a:solidFill>
            </a:endParaRPr>
          </a:p>
        </p:txBody>
      </p:sp>
      <p:sp>
        <p:nvSpPr>
          <p:cNvPr id="46" name="TextBox 45"/>
          <p:cNvSpPr txBox="1"/>
          <p:nvPr/>
        </p:nvSpPr>
        <p:spPr>
          <a:xfrm>
            <a:off x="164329" y="1783144"/>
            <a:ext cx="7344816" cy="1292662"/>
          </a:xfrm>
          <a:prstGeom prst="rect">
            <a:avLst/>
          </a:prstGeom>
          <a:solidFill>
            <a:schemeClr val="bg1">
              <a:alpha val="93000"/>
            </a:schemeClr>
          </a:solidFill>
        </p:spPr>
        <p:txBody>
          <a:bodyPr wrap="square" rtlCol="0">
            <a:spAutoFit/>
          </a:bodyPr>
          <a:lstStyle/>
          <a:p>
            <a:endParaRPr lang="en-US" altLang="zh-CN" dirty="0" smtClean="0"/>
          </a:p>
          <a:p>
            <a:pPr algn="ctr"/>
            <a:r>
              <a:rPr lang="en-US" altLang="zh-CN" sz="2000" b="1" u="sng" dirty="0" smtClean="0">
                <a:solidFill>
                  <a:srgbClr val="FF0000"/>
                </a:solidFill>
              </a:rPr>
              <a:t>Characteristics </a:t>
            </a:r>
            <a:r>
              <a:rPr lang="en-US" altLang="zh-CN" sz="2000" b="1" dirty="0" smtClean="0">
                <a:solidFill>
                  <a:srgbClr val="FF0000"/>
                </a:solidFill>
              </a:rPr>
              <a:t>of the cat: </a:t>
            </a:r>
            <a:r>
              <a:rPr lang="en-US" altLang="zh-CN" sz="2000" b="1" dirty="0" smtClean="0">
                <a:solidFill>
                  <a:srgbClr val="008000"/>
                </a:solidFill>
                <a:effectLst>
                  <a:outerShdw blurRad="38100" dist="38100" dir="2700000" algn="tl">
                    <a:srgbClr val="000000">
                      <a:alpha val="43137"/>
                    </a:srgbClr>
                  </a:outerShdw>
                </a:effectLst>
              </a:rPr>
              <a:t>calm, adaptable, mature, wise/ intelligent, loyal/ faithful, adventurous, fearless/ brave/ courageous;</a:t>
            </a:r>
            <a:endParaRPr lang="en-US" altLang="zh-CN" sz="2000" b="1" dirty="0" smtClean="0">
              <a:solidFill>
                <a:srgbClr val="008000"/>
              </a:solidFill>
              <a:effectLst>
                <a:outerShdw blurRad="38100" dist="38100" dir="2700000" algn="tl">
                  <a:srgbClr val="000000">
                    <a:alpha val="43137"/>
                  </a:srgbClr>
                </a:outerShdw>
              </a:effectLst>
            </a:endParaRPr>
          </a:p>
          <a:p>
            <a:pPr algn="ctr"/>
            <a:r>
              <a:rPr lang="en-US" altLang="zh-CN" sz="2000" b="1" dirty="0" smtClean="0">
                <a:solidFill>
                  <a:srgbClr val="008000"/>
                </a:solidFill>
                <a:effectLst>
                  <a:outerShdw blurRad="38100" dist="38100" dir="2700000" algn="tl">
                    <a:srgbClr val="000000">
                      <a:alpha val="43137"/>
                    </a:srgbClr>
                  </a:outerShdw>
                </a:effectLst>
              </a:rPr>
              <a:t> a good companion</a:t>
            </a:r>
            <a:endParaRPr lang="en-US" altLang="zh-CN" sz="20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19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P spid="10" grpId="0"/>
      <p:bldP spid="14" grpId="0"/>
      <p:bldP spid="17" grpId="0" animBg="1"/>
      <p:bldP spid="21" grpId="0" animBg="1"/>
      <p:bldP spid="24" grpId="0" animBg="1"/>
      <p:bldP spid="25" grpId="0" animBg="1"/>
      <p:bldP spid="28" grpId="0" animBg="1"/>
      <p:bldP spid="31" grpId="0" animBg="1"/>
      <p:bldP spid="32" grpId="0" animBg="1"/>
      <p:bldP spid="41" grpId="0" animBg="1"/>
      <p:bldP spid="42" grpId="0" animBg="1"/>
      <p:bldP spid="43" grpId="0" animBg="1"/>
      <p:bldP spid="34" grpId="0"/>
      <p:bldP spid="47" grpId="0" animBg="1"/>
      <p:bldP spid="49"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180" y="3846"/>
            <a:ext cx="5400600" cy="707886"/>
          </a:xfrm>
          <a:prstGeom prst="rect">
            <a:avLst/>
          </a:prstGeom>
          <a:noFill/>
        </p:spPr>
        <p:txBody>
          <a:bodyPr wrap="square" rtlCol="0">
            <a:spAutoFit/>
          </a:bodyPr>
          <a:lstStyle/>
          <a:p>
            <a:r>
              <a:rPr lang="en-US" altLang="zh-CN" sz="2000" b="1" dirty="0" smtClean="0"/>
              <a:t>Some ridiculous </a:t>
            </a:r>
            <a:r>
              <a:rPr lang="en-US" altLang="zh-CN" sz="2000" b="1" dirty="0" smtClean="0">
                <a:solidFill>
                  <a:srgbClr val="FF0000"/>
                </a:solidFill>
              </a:rPr>
              <a:t>mistakes </a:t>
            </a:r>
            <a:r>
              <a:rPr lang="en-US" altLang="zh-CN" sz="2000" b="1" dirty="0" smtClean="0"/>
              <a:t>you’ve made that </a:t>
            </a:r>
            <a:r>
              <a:rPr lang="en-US" altLang="zh-CN" sz="2000" b="1" dirty="0" smtClean="0">
                <a:solidFill>
                  <a:srgbClr val="FF0000"/>
                </a:solidFill>
              </a:rPr>
              <a:t>conflict with the story or the common sense</a:t>
            </a:r>
            <a:r>
              <a:rPr lang="en-US" altLang="zh-CN" sz="2000" b="1" dirty="0" smtClean="0"/>
              <a:t>:</a:t>
            </a:r>
            <a:endParaRPr lang="zh-CN" altLang="en-US" sz="2000" b="1" dirty="0"/>
          </a:p>
        </p:txBody>
      </p:sp>
      <p:sp>
        <p:nvSpPr>
          <p:cNvPr id="5" name="TextBox 4"/>
          <p:cNvSpPr txBox="1"/>
          <p:nvPr/>
        </p:nvSpPr>
        <p:spPr>
          <a:xfrm>
            <a:off x="323528" y="771550"/>
            <a:ext cx="5184576" cy="4278094"/>
          </a:xfrm>
          <a:prstGeom prst="rect">
            <a:avLst/>
          </a:prstGeom>
          <a:noFill/>
          <a:ln w="60325" cmpd="dbl">
            <a:solidFill>
              <a:schemeClr val="accent2">
                <a:lumMod val="75000"/>
              </a:schemeClr>
            </a:solidFill>
          </a:ln>
        </p:spPr>
        <p:txBody>
          <a:bodyPr wrap="square" rtlCol="0">
            <a:spAutoFit/>
          </a:bodyPr>
          <a:lstStyle/>
          <a:p>
            <a:pPr marL="342900" indent="-342900">
              <a:buAutoNum type="arabicPeriod"/>
            </a:pPr>
            <a:r>
              <a:rPr lang="en-US" altLang="zh-CN" sz="1600" b="1" i="1" dirty="0" smtClean="0">
                <a:latin typeface="Times New Roman" panose="02020603050405020304" pitchFamily="18" charset="0"/>
                <a:cs typeface="Times New Roman" panose="02020603050405020304" pitchFamily="18" charset="0"/>
              </a:rPr>
              <a:t>The cat stayed with me down in the cellar and jumped out to call for help. </a:t>
            </a:r>
            <a:endParaRPr lang="en-US" altLang="zh-CN" sz="1600" b="1" i="1" dirty="0" smtClean="0">
              <a:latin typeface="Times New Roman" panose="02020603050405020304" pitchFamily="18" charset="0"/>
              <a:cs typeface="Times New Roman" panose="02020603050405020304" pitchFamily="18" charset="0"/>
            </a:endParaRPr>
          </a:p>
          <a:p>
            <a:pPr marL="342900" indent="-342900">
              <a:buAutoNum type="arabicPeriod"/>
            </a:pPr>
            <a:endParaRPr lang="en-US" altLang="zh-CN" sz="1600" b="1" i="1" dirty="0">
              <a:latin typeface="Times New Roman" panose="02020603050405020304" pitchFamily="18" charset="0"/>
              <a:cs typeface="Times New Roman" panose="02020603050405020304" pitchFamily="18" charset="0"/>
            </a:endParaRPr>
          </a:p>
          <a:p>
            <a:pPr marL="342900" indent="-342900">
              <a:buAutoNum type="arabicPeriod"/>
            </a:pPr>
            <a:r>
              <a:rPr lang="en-US" altLang="zh-CN" sz="1600" b="1" i="1" dirty="0" smtClean="0">
                <a:latin typeface="Times New Roman" panose="02020603050405020304" pitchFamily="18" charset="0"/>
                <a:cs typeface="Times New Roman" panose="02020603050405020304" pitchFamily="18" charset="0"/>
              </a:rPr>
              <a:t>The cat dragged along a rope and pulled me out of the cellar. </a:t>
            </a:r>
            <a:endParaRPr lang="en-US" altLang="zh-CN" sz="1600" b="1" i="1" dirty="0" smtClean="0">
              <a:latin typeface="Times New Roman" panose="02020603050405020304" pitchFamily="18" charset="0"/>
              <a:cs typeface="Times New Roman" panose="02020603050405020304" pitchFamily="18" charset="0"/>
            </a:endParaRPr>
          </a:p>
          <a:p>
            <a:pPr marL="342900" indent="-342900">
              <a:buAutoNum type="arabicPeriod"/>
            </a:pPr>
            <a:endParaRPr lang="en-US" altLang="zh-CN" sz="1600" b="1" i="1" dirty="0">
              <a:latin typeface="Times New Roman" panose="02020603050405020304" pitchFamily="18" charset="0"/>
              <a:cs typeface="Times New Roman" panose="02020603050405020304" pitchFamily="18" charset="0"/>
            </a:endParaRPr>
          </a:p>
          <a:p>
            <a:pPr marL="342900" indent="-342900">
              <a:buAutoNum type="arabicPeriod"/>
            </a:pPr>
            <a:r>
              <a:rPr lang="en-US" altLang="zh-CN" sz="1600" b="1" i="1" dirty="0" smtClean="0">
                <a:latin typeface="Times New Roman" panose="02020603050405020304" pitchFamily="18" charset="0"/>
                <a:cs typeface="Times New Roman" panose="02020603050405020304" pitchFamily="18" charset="0"/>
              </a:rPr>
              <a:t>The cat carried another ladder to help me up to the ground. </a:t>
            </a:r>
            <a:endParaRPr lang="en-US" altLang="zh-CN" sz="1600" b="1" i="1" dirty="0" smtClean="0">
              <a:latin typeface="Times New Roman" panose="02020603050405020304" pitchFamily="18" charset="0"/>
              <a:cs typeface="Times New Roman" panose="02020603050405020304" pitchFamily="18" charset="0"/>
            </a:endParaRPr>
          </a:p>
          <a:p>
            <a:pPr marL="342900" indent="-342900">
              <a:buAutoNum type="arabicPeriod"/>
            </a:pPr>
            <a:endParaRPr lang="en-US" altLang="zh-CN" sz="1600" b="1" i="1" dirty="0">
              <a:latin typeface="Times New Roman" panose="02020603050405020304" pitchFamily="18" charset="0"/>
              <a:cs typeface="Times New Roman" panose="02020603050405020304" pitchFamily="18" charset="0"/>
            </a:endParaRPr>
          </a:p>
          <a:p>
            <a:pPr marL="342900" indent="-342900">
              <a:buAutoNum type="arabicPeriod"/>
            </a:pPr>
            <a:r>
              <a:rPr lang="en-US" altLang="zh-CN" sz="1600" b="1" i="1" dirty="0" smtClean="0">
                <a:latin typeface="Times New Roman" panose="02020603050405020304" pitchFamily="18" charset="0"/>
                <a:cs typeface="Times New Roman" panose="02020603050405020304" pitchFamily="18" charset="0"/>
              </a:rPr>
              <a:t>The cat eyed me with encouragement and inspired me to go climbing up to the ground. </a:t>
            </a:r>
            <a:endParaRPr lang="en-US" altLang="zh-CN" sz="1600" b="1" i="1" dirty="0" smtClean="0">
              <a:latin typeface="Times New Roman" panose="02020603050405020304" pitchFamily="18" charset="0"/>
              <a:cs typeface="Times New Roman" panose="02020603050405020304" pitchFamily="18" charset="0"/>
            </a:endParaRPr>
          </a:p>
          <a:p>
            <a:pPr marL="342900" indent="-342900">
              <a:buAutoNum type="arabicPeriod"/>
            </a:pPr>
            <a:endParaRPr lang="en-US" altLang="zh-CN" sz="1600" b="1" i="1" dirty="0">
              <a:latin typeface="Times New Roman" panose="02020603050405020304" pitchFamily="18" charset="0"/>
              <a:cs typeface="Times New Roman" panose="02020603050405020304" pitchFamily="18" charset="0"/>
            </a:endParaRPr>
          </a:p>
          <a:p>
            <a:pPr marL="342900" indent="-342900">
              <a:buAutoNum type="arabicPeriod"/>
            </a:pPr>
            <a:r>
              <a:rPr lang="en-US" altLang="zh-CN" sz="1600" b="1" i="1" dirty="0" smtClean="0">
                <a:latin typeface="Times New Roman" panose="02020603050405020304" pitchFamily="18" charset="0"/>
                <a:cs typeface="Times New Roman" panose="02020603050405020304" pitchFamily="18" charset="0"/>
              </a:rPr>
              <a:t>The cat came down to the cellar and dug a hole for us to get out. </a:t>
            </a:r>
            <a:endParaRPr lang="en-US" altLang="zh-CN" sz="1600" b="1" i="1" dirty="0" smtClean="0">
              <a:latin typeface="Times New Roman" panose="02020603050405020304" pitchFamily="18" charset="0"/>
              <a:cs typeface="Times New Roman" panose="02020603050405020304" pitchFamily="18" charset="0"/>
            </a:endParaRPr>
          </a:p>
          <a:p>
            <a:pPr marL="342900" indent="-342900">
              <a:buAutoNum type="arabicPeriod"/>
            </a:pPr>
            <a:endParaRPr lang="en-US" altLang="zh-CN" sz="1600" b="1" i="1" dirty="0">
              <a:latin typeface="Times New Roman" panose="02020603050405020304" pitchFamily="18" charset="0"/>
              <a:cs typeface="Times New Roman" panose="02020603050405020304" pitchFamily="18" charset="0"/>
            </a:endParaRPr>
          </a:p>
          <a:p>
            <a:pPr marL="342900" indent="-342900">
              <a:buAutoNum type="arabicPeriod"/>
            </a:pPr>
            <a:r>
              <a:rPr lang="en-US" altLang="zh-CN" sz="1600" b="1" i="1" dirty="0" smtClean="0">
                <a:latin typeface="Times New Roman" panose="02020603050405020304" pitchFamily="18" charset="0"/>
                <a:cs typeface="Times New Roman" panose="02020603050405020304" pitchFamily="18" charset="0"/>
              </a:rPr>
              <a:t>Despite the pain, I took the chance to adventure deep to the cellar. </a:t>
            </a:r>
            <a:endParaRPr lang="zh-CN" altLang="en-US" sz="1600" b="1" i="1"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41168" y="171486"/>
            <a:ext cx="3237087"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73162" y="1995686"/>
            <a:ext cx="3024336" cy="1323439"/>
          </a:xfrm>
          <a:prstGeom prst="rect">
            <a:avLst/>
          </a:prstGeom>
          <a:noFill/>
        </p:spPr>
        <p:txBody>
          <a:bodyPr wrap="square" rtlCol="0">
            <a:spAutoFit/>
          </a:bodyPr>
          <a:lstStyle/>
          <a:p>
            <a:r>
              <a:rPr lang="en-US" altLang="zh-CN" sz="1600" dirty="0" smtClean="0">
                <a:latin typeface="Ebrima" panose="02000000000000000000" pitchFamily="2" charset="0"/>
                <a:ea typeface="Ebrima" panose="02000000000000000000" pitchFamily="2" charset="0"/>
                <a:cs typeface="Ebrima" panose="02000000000000000000" pitchFamily="2" charset="0"/>
              </a:rPr>
              <a:t>“… an old root cellar, probably </a:t>
            </a:r>
            <a:r>
              <a:rPr lang="en-US" altLang="zh-CN" sz="1600" b="1" i="1" dirty="0" smtClean="0">
                <a:solidFill>
                  <a:schemeClr val="accent6">
                    <a:lumMod val="75000"/>
                  </a:schemeClr>
                </a:solidFill>
                <a:latin typeface="Ebrima" panose="02000000000000000000" pitchFamily="2" charset="0"/>
                <a:ea typeface="Ebrima" panose="02000000000000000000" pitchFamily="2" charset="0"/>
                <a:cs typeface="Ebrima" panose="02000000000000000000" pitchFamily="2" charset="0"/>
              </a:rPr>
              <a:t>twelve feet deep</a:t>
            </a:r>
            <a:r>
              <a:rPr lang="en-US" altLang="zh-CN" sz="1600" dirty="0" smtClean="0">
                <a:latin typeface="Ebrima" panose="02000000000000000000" pitchFamily="2" charset="0"/>
                <a:ea typeface="Ebrima" panose="02000000000000000000" pitchFamily="2" charset="0"/>
                <a:cs typeface="Ebrima" panose="02000000000000000000" pitchFamily="2" charset="0"/>
              </a:rPr>
              <a:t>”</a:t>
            </a:r>
            <a:endParaRPr lang="en-US" altLang="zh-CN" sz="1600" dirty="0" smtClean="0">
              <a:latin typeface="Ebrima" panose="02000000000000000000" pitchFamily="2" charset="0"/>
              <a:ea typeface="Ebrima" panose="02000000000000000000" pitchFamily="2" charset="0"/>
              <a:cs typeface="Ebrima" panose="02000000000000000000" pitchFamily="2" charset="0"/>
            </a:endParaRPr>
          </a:p>
          <a:p>
            <a:endParaRPr lang="en-US" altLang="zh-CN" sz="1600" dirty="0">
              <a:latin typeface="Ebrima" panose="02000000000000000000" pitchFamily="2" charset="0"/>
              <a:ea typeface="Ebrima" panose="02000000000000000000" pitchFamily="2" charset="0"/>
              <a:cs typeface="Ebrima" panose="02000000000000000000" pitchFamily="2" charset="0"/>
            </a:endParaRPr>
          </a:p>
          <a:p>
            <a:r>
              <a:rPr lang="en-US" altLang="zh-CN" sz="1600" dirty="0" smtClean="0">
                <a:latin typeface="Ebrima" panose="02000000000000000000" pitchFamily="2" charset="0"/>
                <a:ea typeface="Ebrima" panose="02000000000000000000" pitchFamily="2" charset="0"/>
                <a:cs typeface="Ebrima" panose="02000000000000000000" pitchFamily="2" charset="0"/>
              </a:rPr>
              <a:t>“…while Angelica was </a:t>
            </a:r>
            <a:r>
              <a:rPr lang="en-US" altLang="zh-CN" sz="1600" b="1" i="1" dirty="0" smtClean="0">
                <a:solidFill>
                  <a:schemeClr val="accent6">
                    <a:lumMod val="75000"/>
                  </a:schemeClr>
                </a:solidFill>
                <a:latin typeface="Ebrima" panose="02000000000000000000" pitchFamily="2" charset="0"/>
                <a:ea typeface="Ebrima" panose="02000000000000000000" pitchFamily="2" charset="0"/>
                <a:cs typeface="Ebrima" panose="02000000000000000000" pitchFamily="2" charset="0"/>
              </a:rPr>
              <a:t>looking down at me from above</a:t>
            </a:r>
            <a:r>
              <a:rPr lang="en-US" altLang="zh-CN" sz="1600" dirty="0" smtClean="0">
                <a:latin typeface="Ebrima" panose="02000000000000000000" pitchFamily="2" charset="0"/>
                <a:ea typeface="Ebrima" panose="02000000000000000000" pitchFamily="2" charset="0"/>
                <a:cs typeface="Ebrima" panose="02000000000000000000" pitchFamily="2" charset="0"/>
              </a:rPr>
              <a:t>”</a:t>
            </a:r>
            <a:endParaRPr lang="zh-CN" altLang="en-US" sz="1600" dirty="0">
              <a:latin typeface="Ebrima" panose="02000000000000000000" pitchFamily="2" charset="0"/>
              <a:cs typeface="Ebrima" panose="02000000000000000000" pitchFamily="2" charset="0"/>
            </a:endParaRPr>
          </a:p>
        </p:txBody>
      </p:sp>
      <p:sp>
        <p:nvSpPr>
          <p:cNvPr id="9" name="TextBox 8"/>
          <p:cNvSpPr txBox="1"/>
          <p:nvPr/>
        </p:nvSpPr>
        <p:spPr>
          <a:xfrm>
            <a:off x="5773162" y="3635320"/>
            <a:ext cx="3024336" cy="830997"/>
          </a:xfrm>
          <a:prstGeom prst="rect">
            <a:avLst/>
          </a:prstGeom>
          <a:noFill/>
        </p:spPr>
        <p:txBody>
          <a:bodyPr wrap="square" rtlCol="0">
            <a:spAutoFit/>
          </a:bodyPr>
          <a:lstStyle/>
          <a:p>
            <a:r>
              <a:rPr lang="en-US" altLang="zh-CN" sz="1600" dirty="0" smtClean="0">
                <a:latin typeface="Ebrima" panose="02000000000000000000" pitchFamily="2" charset="0"/>
                <a:ea typeface="Ebrima" panose="02000000000000000000" pitchFamily="2" charset="0"/>
                <a:cs typeface="Ebrima" panose="02000000000000000000" pitchFamily="2" charset="0"/>
              </a:rPr>
              <a:t>“</a:t>
            </a:r>
            <a:r>
              <a:rPr lang="en-US" altLang="zh-CN" sz="1600" b="1" i="1" dirty="0" smtClean="0">
                <a:solidFill>
                  <a:schemeClr val="accent6">
                    <a:lumMod val="75000"/>
                  </a:schemeClr>
                </a:solidFill>
                <a:latin typeface="Ebrima" panose="02000000000000000000" pitchFamily="2" charset="0"/>
                <a:ea typeface="Ebrima" panose="02000000000000000000" pitchFamily="2" charset="0"/>
                <a:cs typeface="Ebrima" panose="02000000000000000000" pitchFamily="2" charset="0"/>
              </a:rPr>
              <a:t>The only way in was down </a:t>
            </a:r>
            <a:r>
              <a:rPr lang="en-US" altLang="zh-CN" sz="1600" dirty="0" smtClean="0">
                <a:latin typeface="Ebrima" panose="02000000000000000000" pitchFamily="2" charset="0"/>
                <a:ea typeface="Ebrima" panose="02000000000000000000" pitchFamily="2" charset="0"/>
                <a:cs typeface="Ebrima" panose="02000000000000000000" pitchFamily="2" charset="0"/>
              </a:rPr>
              <a:t>a rickety ladder to its murky depths.”</a:t>
            </a:r>
            <a:endParaRPr lang="zh-CN" altLang="en-US" sz="1600" dirty="0">
              <a:latin typeface="Ebrima" panose="02000000000000000000" pitchFamily="2" charset="0"/>
              <a:cs typeface="Ebrima"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fade">
                                      <p:cBhvr>
                                        <p:cTn id="15" dur="500"/>
                                        <p:tgtEl>
                                          <p:spTgt spid="92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1260650" y="1059582"/>
            <a:ext cx="2952330" cy="2988945"/>
            <a:chOff x="7833995" y="1175385"/>
            <a:chExt cx="2061845" cy="2988945"/>
          </a:xfrm>
        </p:grpSpPr>
        <p:pic>
          <p:nvPicPr>
            <p:cNvPr id="5" name="图片 4" descr="5c7517fde0435"/>
            <p:cNvPicPr>
              <a:picLocks noChangeAspect="1"/>
            </p:cNvPicPr>
            <p:nvPr/>
          </p:nvPicPr>
          <p:blipFill>
            <a:blip r:embed="rId1"/>
            <a:stretch>
              <a:fillRect/>
            </a:stretch>
          </p:blipFill>
          <p:spPr>
            <a:xfrm flipH="1">
              <a:off x="7833995" y="1175385"/>
              <a:ext cx="2061845" cy="2988945"/>
            </a:xfrm>
            <a:prstGeom prst="rect">
              <a:avLst/>
            </a:prstGeom>
          </p:spPr>
        </p:pic>
        <p:sp>
          <p:nvSpPr>
            <p:cNvPr id="6" name="TextBox 5"/>
            <p:cNvSpPr txBox="1"/>
            <p:nvPr/>
          </p:nvSpPr>
          <p:spPr>
            <a:xfrm>
              <a:off x="7981270" y="1283970"/>
              <a:ext cx="1771061" cy="2861310"/>
            </a:xfrm>
            <a:prstGeom prst="rect">
              <a:avLst/>
            </a:prstGeom>
            <a:noFill/>
          </p:spPr>
          <p:txBody>
            <a:bodyPr wrap="square" rtlCol="0">
              <a:spAutoFit/>
            </a:bodyPr>
            <a:lstStyle/>
            <a:p>
              <a:pPr algn="r"/>
              <a:r>
                <a:rPr lang="en-US" altLang="zh-CN" sz="2000" b="1" dirty="0">
                  <a:solidFill>
                    <a:schemeClr val="bg1"/>
                  </a:solidFill>
                  <a:effectLst>
                    <a:outerShdw blurRad="38100" dist="38100" dir="2700000" algn="tl">
                      <a:srgbClr val="000000">
                        <a:alpha val="43137"/>
                      </a:srgbClr>
                    </a:outerShdw>
                  </a:effectLst>
                </a:rPr>
                <a:t>Characters </a:t>
              </a:r>
              <a:endParaRPr lang="en-US" altLang="zh-CN" sz="2000" b="1" dirty="0">
                <a:solidFill>
                  <a:schemeClr val="bg1"/>
                </a:solidFill>
                <a:effectLst>
                  <a:outerShdw blurRad="38100" dist="38100" dir="2700000" algn="tl">
                    <a:srgbClr val="000000">
                      <a:alpha val="43137"/>
                    </a:srgbClr>
                  </a:outerShdw>
                </a:effectLst>
              </a:endParaRPr>
            </a:p>
            <a:p>
              <a:pPr algn="r"/>
              <a:endParaRPr lang="en-US" altLang="zh-CN" sz="2000" b="1" dirty="0">
                <a:solidFill>
                  <a:schemeClr val="bg1"/>
                </a:solidFill>
                <a:effectLst>
                  <a:outerShdw blurRad="38100" dist="38100" dir="2700000" algn="tl">
                    <a:srgbClr val="000000">
                      <a:alpha val="43137"/>
                    </a:srgbClr>
                  </a:outerShdw>
                </a:effectLst>
              </a:endParaRPr>
            </a:p>
            <a:p>
              <a:pPr algn="r"/>
              <a:r>
                <a:rPr lang="en-US" altLang="zh-CN" sz="2000" b="1" dirty="0">
                  <a:solidFill>
                    <a:schemeClr val="bg1"/>
                  </a:solidFill>
                  <a:effectLst>
                    <a:outerShdw blurRad="38100" dist="38100" dir="2700000" algn="tl">
                      <a:srgbClr val="000000">
                        <a:alpha val="43137"/>
                      </a:srgbClr>
                    </a:outerShdw>
                  </a:effectLst>
                </a:rPr>
                <a:t>Setting</a:t>
              </a:r>
              <a:r>
                <a:rPr lang="en-US" altLang="zh-CN" sz="2000" b="1" dirty="0">
                  <a:solidFill>
                    <a:schemeClr val="bg1"/>
                  </a:solidFill>
                  <a:effectLst>
                    <a:outerShdw blurRad="38100" dist="38100" dir="2700000" algn="tl">
                      <a:srgbClr val="000000">
                        <a:alpha val="43137"/>
                      </a:srgbClr>
                    </a:outerShdw>
                  </a:effectLst>
                  <a:hlinkClick r:id="rId2" action="ppaction://hlinksldjump"/>
                </a:rPr>
                <a:t> </a:t>
              </a:r>
              <a:endParaRPr lang="en-US" altLang="zh-CN" sz="2000" b="1" dirty="0">
                <a:solidFill>
                  <a:schemeClr val="bg1"/>
                </a:solidFill>
                <a:effectLst>
                  <a:outerShdw blurRad="38100" dist="38100" dir="2700000" algn="tl">
                    <a:srgbClr val="000000">
                      <a:alpha val="43137"/>
                    </a:srgbClr>
                  </a:outerShdw>
                </a:effectLst>
              </a:endParaRPr>
            </a:p>
            <a:p>
              <a:pPr algn="r"/>
              <a:endParaRPr lang="en-US" altLang="zh-CN" sz="2000" b="1" dirty="0">
                <a:solidFill>
                  <a:schemeClr val="bg1"/>
                </a:solidFill>
                <a:effectLst>
                  <a:outerShdw blurRad="38100" dist="38100" dir="2700000" algn="tl">
                    <a:srgbClr val="000000">
                      <a:alpha val="43137"/>
                    </a:srgbClr>
                  </a:outerShdw>
                </a:effectLst>
              </a:endParaRPr>
            </a:p>
            <a:p>
              <a:pPr algn="r"/>
              <a:r>
                <a:rPr lang="en-US" altLang="zh-CN" sz="2000" b="1" dirty="0">
                  <a:solidFill>
                    <a:schemeClr val="bg1"/>
                  </a:solidFill>
                  <a:effectLst>
                    <a:outerShdw blurRad="38100" dist="38100" dir="2700000" algn="tl">
                      <a:srgbClr val="000000">
                        <a:alpha val="43137"/>
                      </a:srgbClr>
                    </a:outerShdw>
                  </a:effectLst>
                </a:rPr>
                <a:t>Plot-theme</a:t>
              </a:r>
              <a:endParaRPr lang="en-US" altLang="zh-CN" sz="2000" b="1" dirty="0">
                <a:solidFill>
                  <a:schemeClr val="bg1"/>
                </a:solidFill>
                <a:effectLst>
                  <a:outerShdw blurRad="38100" dist="38100" dir="2700000" algn="tl">
                    <a:srgbClr val="000000">
                      <a:alpha val="43137"/>
                    </a:srgbClr>
                  </a:outerShdw>
                </a:effectLst>
              </a:endParaRPr>
            </a:p>
            <a:p>
              <a:pPr algn="r"/>
              <a:endParaRPr lang="en-US" altLang="zh-CN" sz="2000" b="1" dirty="0">
                <a:solidFill>
                  <a:schemeClr val="bg1"/>
                </a:solidFill>
                <a:effectLst>
                  <a:outerShdw blurRad="38100" dist="38100" dir="2700000" algn="tl">
                    <a:srgbClr val="000000">
                      <a:alpha val="43137"/>
                    </a:srgbClr>
                  </a:outerShdw>
                </a:effectLst>
              </a:endParaRPr>
            </a:p>
            <a:p>
              <a:pPr algn="r"/>
              <a:r>
                <a:rPr lang="en-US" altLang="zh-CN" sz="2000" b="1" dirty="0">
                  <a:solidFill>
                    <a:schemeClr val="bg1"/>
                  </a:solidFill>
                  <a:effectLst>
                    <a:outerShdw blurRad="38100" dist="38100" dir="2700000" algn="tl">
                      <a:srgbClr val="000000">
                        <a:alpha val="43137"/>
                      </a:srgbClr>
                    </a:outerShdw>
                  </a:effectLst>
                </a:rPr>
                <a:t>POV </a:t>
              </a:r>
              <a:endParaRPr lang="en-US" altLang="zh-CN" sz="2000" b="1" dirty="0">
                <a:solidFill>
                  <a:schemeClr val="bg1"/>
                </a:solidFill>
                <a:effectLst>
                  <a:outerShdw blurRad="38100" dist="38100" dir="2700000" algn="tl">
                    <a:srgbClr val="000000">
                      <a:alpha val="43137"/>
                    </a:srgbClr>
                  </a:outerShdw>
                </a:effectLst>
              </a:endParaRPr>
            </a:p>
            <a:p>
              <a:pPr algn="r"/>
              <a:endParaRPr lang="en-US" altLang="zh-CN" sz="2000" b="1" dirty="0">
                <a:solidFill>
                  <a:schemeClr val="bg1"/>
                </a:solidFill>
                <a:effectLst>
                  <a:outerShdw blurRad="38100" dist="38100" dir="2700000" algn="tl">
                    <a:srgbClr val="000000">
                      <a:alpha val="43137"/>
                    </a:srgbClr>
                  </a:outerShdw>
                </a:effectLst>
              </a:endParaRPr>
            </a:p>
            <a:p>
              <a:pPr algn="r"/>
              <a:r>
                <a:rPr lang="en-US" altLang="zh-CN" sz="2000" b="1" dirty="0">
                  <a:solidFill>
                    <a:schemeClr val="bg1"/>
                  </a:solidFill>
                  <a:effectLst>
                    <a:outerShdw blurRad="38100" dist="38100" dir="2700000" algn="tl">
                      <a:srgbClr val="000000">
                        <a:alpha val="43137"/>
                      </a:srgbClr>
                    </a:outerShdw>
                  </a:effectLst>
                </a:rPr>
                <a:t>Language </a:t>
              </a:r>
              <a:endParaRPr lang="en-US" altLang="zh-CN" sz="2000" b="1" dirty="0">
                <a:solidFill>
                  <a:schemeClr val="bg1"/>
                </a:solidFill>
                <a:effectLst>
                  <a:outerShdw blurRad="38100" dist="38100" dir="2700000" algn="tl">
                    <a:srgbClr val="000000">
                      <a:alpha val="43137"/>
                    </a:srgbClr>
                  </a:outerShdw>
                </a:effectLst>
              </a:endParaRPr>
            </a:p>
          </p:txBody>
        </p:sp>
      </p:grpSp>
      <p:pic>
        <p:nvPicPr>
          <p:cNvPr id="1026" name="Picture 2" descr="C:\Users\cheng'ming'zhi\Desktop\5c983fb848d8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576" y="494233"/>
            <a:ext cx="1130697" cy="11306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heng'ming'zhi\Desktop\5c75910cd3bf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588610"/>
            <a:ext cx="1036320" cy="10363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07704" y="1635646"/>
            <a:ext cx="3168352" cy="646331"/>
          </a:xfrm>
          <a:prstGeom prst="rect">
            <a:avLst/>
          </a:prstGeom>
          <a:noFill/>
        </p:spPr>
        <p:txBody>
          <a:bodyPr wrap="square" rtlCol="0">
            <a:spAutoFit/>
          </a:bodyPr>
          <a:lstStyle/>
          <a:p>
            <a:pPr algn="ctr"/>
            <a:r>
              <a:rPr lang="en-US" altLang="zh-CN" b="1" dirty="0" smtClean="0"/>
              <a:t>trapped in an old underground stone root cellar</a:t>
            </a:r>
            <a:endParaRPr lang="zh-CN" altLang="en-US" b="1" dirty="0"/>
          </a:p>
        </p:txBody>
      </p:sp>
      <p:sp>
        <p:nvSpPr>
          <p:cNvPr id="10" name="TextBox 9"/>
          <p:cNvSpPr txBox="1"/>
          <p:nvPr/>
        </p:nvSpPr>
        <p:spPr>
          <a:xfrm>
            <a:off x="5079464" y="1637387"/>
            <a:ext cx="2304256" cy="646331"/>
          </a:xfrm>
          <a:prstGeom prst="rect">
            <a:avLst/>
          </a:prstGeom>
          <a:noFill/>
        </p:spPr>
        <p:txBody>
          <a:bodyPr wrap="square" rtlCol="0">
            <a:spAutoFit/>
          </a:bodyPr>
          <a:lstStyle/>
          <a:p>
            <a:pPr algn="ctr"/>
            <a:r>
              <a:rPr lang="en-US" altLang="zh-CN" b="1" dirty="0" smtClean="0"/>
              <a:t>looking down at me from  above</a:t>
            </a:r>
            <a:endParaRPr lang="zh-CN" altLang="en-US" b="1"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9939"/>
            <a:ext cx="67532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907704" y="2283718"/>
            <a:ext cx="5688632" cy="369332"/>
          </a:xfrm>
          <a:prstGeom prst="rect">
            <a:avLst/>
          </a:prstGeom>
          <a:noFill/>
        </p:spPr>
        <p:txBody>
          <a:bodyPr wrap="square" rtlCol="0">
            <a:spAutoFit/>
          </a:bodyPr>
          <a:lstStyle/>
          <a:p>
            <a:pPr marL="285750" indent="-285750">
              <a:buFont typeface="Wingdings" panose="05000000000000000000" pitchFamily="2" charset="2"/>
              <a:buChar char="l"/>
            </a:pPr>
            <a:r>
              <a:rPr lang="en-US" altLang="zh-CN" dirty="0" smtClean="0"/>
              <a:t>Angelica </a:t>
            </a:r>
            <a:r>
              <a:rPr lang="en-US" altLang="zh-CN" b="1" u="sng" dirty="0" smtClean="0"/>
              <a:t>exploited her intelligence </a:t>
            </a:r>
            <a:r>
              <a:rPr lang="en-US" altLang="zh-CN" dirty="0" smtClean="0"/>
              <a:t>to rescue me.    </a:t>
            </a:r>
            <a:endParaRPr lang="zh-CN" altLang="en-US" dirty="0"/>
          </a:p>
        </p:txBody>
      </p:sp>
      <p:sp>
        <p:nvSpPr>
          <p:cNvPr id="13" name="TextBox 12"/>
          <p:cNvSpPr txBox="1"/>
          <p:nvPr/>
        </p:nvSpPr>
        <p:spPr>
          <a:xfrm>
            <a:off x="1907704" y="2554054"/>
            <a:ext cx="7272808" cy="646331"/>
          </a:xfrm>
          <a:prstGeom prst="rect">
            <a:avLst/>
          </a:prstGeom>
          <a:noFill/>
        </p:spPr>
        <p:txBody>
          <a:bodyPr wrap="square" rtlCol="0">
            <a:spAutoFit/>
          </a:bodyPr>
          <a:lstStyle/>
          <a:p>
            <a:pPr marL="285750" indent="-285750">
              <a:buFont typeface="Wingdings" panose="05000000000000000000" pitchFamily="2" charset="2"/>
              <a:buChar char="l"/>
            </a:pPr>
            <a:r>
              <a:rPr lang="en-US" altLang="zh-CN" b="1" dirty="0" smtClean="0">
                <a:solidFill>
                  <a:srgbClr val="FF0000"/>
                </a:solidFill>
              </a:rPr>
              <a:t>Human and animals</a:t>
            </a:r>
            <a:r>
              <a:rPr lang="en-US" altLang="zh-CN" dirty="0" smtClean="0"/>
              <a:t>– Animals can be a good companion or even a rescuer for human beings. </a:t>
            </a:r>
            <a:endParaRPr lang="zh-CN" altLang="en-US" dirty="0"/>
          </a:p>
        </p:txBody>
      </p:sp>
      <p:sp>
        <p:nvSpPr>
          <p:cNvPr id="14" name="TextBox 13"/>
          <p:cNvSpPr txBox="1"/>
          <p:nvPr/>
        </p:nvSpPr>
        <p:spPr>
          <a:xfrm>
            <a:off x="1907704" y="3066514"/>
            <a:ext cx="7272808" cy="369332"/>
          </a:xfrm>
          <a:prstGeom prst="rect">
            <a:avLst/>
          </a:prstGeom>
          <a:noFill/>
        </p:spPr>
        <p:txBody>
          <a:bodyPr wrap="square" rtlCol="0">
            <a:spAutoFit/>
          </a:bodyPr>
          <a:lstStyle/>
          <a:p>
            <a:r>
              <a:rPr lang="en-US" altLang="zh-CN" b="1" dirty="0" smtClean="0"/>
              <a:t>1</a:t>
            </a:r>
            <a:r>
              <a:rPr lang="en-US" altLang="zh-CN" b="1" baseline="30000" dirty="0" smtClean="0"/>
              <a:t>st</a:t>
            </a:r>
            <a:r>
              <a:rPr lang="en-US" altLang="zh-CN" b="1" dirty="0" smtClean="0"/>
              <a:t> person limited</a:t>
            </a:r>
            <a:endParaRPr lang="zh-CN" altLang="en-US" dirty="0"/>
          </a:p>
        </p:txBody>
      </p:sp>
      <p:sp>
        <p:nvSpPr>
          <p:cNvPr id="9" name="TextBox 8"/>
          <p:cNvSpPr txBox="1"/>
          <p:nvPr/>
        </p:nvSpPr>
        <p:spPr>
          <a:xfrm>
            <a:off x="1904980" y="3291830"/>
            <a:ext cx="7203524" cy="1877437"/>
          </a:xfrm>
          <a:prstGeom prst="rect">
            <a:avLst/>
          </a:prstGeom>
          <a:noFill/>
        </p:spPr>
        <p:txBody>
          <a:bodyPr wrap="square" rtlCol="0">
            <a:spAutoFit/>
          </a:bodyPr>
          <a:lstStyle/>
          <a:p>
            <a:pPr marL="342900" indent="-342900">
              <a:buAutoNum type="arabicPeriod"/>
            </a:pPr>
            <a:r>
              <a:rPr lang="en-US" altLang="zh-CN" b="1" dirty="0" smtClean="0">
                <a:solidFill>
                  <a:srgbClr val="0000FF"/>
                </a:solidFill>
              </a:rPr>
              <a:t>Rhetorical device: </a:t>
            </a:r>
            <a:r>
              <a:rPr lang="en-US" altLang="zh-CN" dirty="0" smtClean="0"/>
              <a:t>personification—she; Angelica</a:t>
            </a:r>
            <a:r>
              <a:rPr lang="en-US" altLang="zh-CN" dirty="0"/>
              <a:t> </a:t>
            </a:r>
            <a:r>
              <a:rPr lang="en-US" altLang="zh-CN" dirty="0" smtClean="0"/>
              <a:t>the calico</a:t>
            </a:r>
            <a:endParaRPr lang="en-US" altLang="zh-CN" dirty="0" smtClean="0"/>
          </a:p>
          <a:p>
            <a:pPr marL="342900" indent="-342900">
              <a:buAutoNum type="arabicPeriod"/>
            </a:pPr>
            <a:r>
              <a:rPr lang="en-US" altLang="zh-CN" b="1" dirty="0">
                <a:solidFill>
                  <a:srgbClr val="0000FF"/>
                </a:solidFill>
              </a:rPr>
              <a:t>Contrast</a:t>
            </a:r>
            <a:r>
              <a:rPr lang="en-US" altLang="zh-CN" dirty="0" smtClean="0"/>
              <a:t> &amp; </a:t>
            </a:r>
            <a:r>
              <a:rPr lang="en-US" altLang="zh-CN" b="1" dirty="0">
                <a:solidFill>
                  <a:srgbClr val="0000FF"/>
                </a:solidFill>
              </a:rPr>
              <a:t>comparison</a:t>
            </a:r>
            <a:endParaRPr lang="en-US" altLang="zh-CN" b="1" dirty="0">
              <a:solidFill>
                <a:srgbClr val="0000FF"/>
              </a:solidFill>
            </a:endParaRPr>
          </a:p>
          <a:p>
            <a:pPr marL="285750" indent="-285750">
              <a:buFont typeface="Arial" panose="020B0604020202020204" pitchFamily="34" charset="0"/>
              <a:buChar char="•"/>
            </a:pPr>
            <a:r>
              <a:rPr lang="en-US" altLang="zh-CN" sz="1600" i="1" dirty="0" smtClean="0"/>
              <a:t>I ran to…, but no one was there. </a:t>
            </a:r>
            <a:endParaRPr lang="en-US" altLang="zh-CN" sz="1600" i="1" dirty="0" smtClean="0"/>
          </a:p>
          <a:p>
            <a:pPr marL="285750" indent="-285750">
              <a:buFont typeface="Arial" panose="020B0604020202020204" pitchFamily="34" charset="0"/>
              <a:buChar char="•"/>
            </a:pPr>
            <a:r>
              <a:rPr lang="en-US" altLang="zh-CN" sz="1600" i="1" dirty="0" smtClean="0"/>
              <a:t>I sensed…, only to find…</a:t>
            </a:r>
            <a:endParaRPr lang="en-US" altLang="zh-CN" sz="1600" i="1" dirty="0" smtClean="0"/>
          </a:p>
          <a:p>
            <a:pPr marL="285750" indent="-285750">
              <a:buFont typeface="Arial" panose="020B0604020202020204" pitchFamily="34" charset="0"/>
              <a:buChar char="•"/>
            </a:pPr>
            <a:r>
              <a:rPr lang="en-US" altLang="zh-CN" sz="1600" i="1" dirty="0" smtClean="0"/>
              <a:t>She was more like a puppy than a kitten. </a:t>
            </a:r>
            <a:endParaRPr lang="en-US" altLang="zh-CN" sz="1600" i="1" dirty="0" smtClean="0"/>
          </a:p>
          <a:p>
            <a:pPr marL="342900" indent="-342900">
              <a:buFont typeface="+mj-lt"/>
              <a:buAutoNum type="arabicPeriod" startAt="3"/>
            </a:pPr>
            <a:r>
              <a:rPr lang="en-US" altLang="zh-CN" b="1" dirty="0">
                <a:solidFill>
                  <a:srgbClr val="0000FF"/>
                </a:solidFill>
              </a:rPr>
              <a:t>Specific</a:t>
            </a:r>
            <a:r>
              <a:rPr lang="en-US" altLang="zh-CN" dirty="0" smtClean="0"/>
              <a:t> </a:t>
            </a:r>
            <a:r>
              <a:rPr lang="en-US" altLang="zh-CN" b="1" dirty="0">
                <a:solidFill>
                  <a:srgbClr val="0000FF"/>
                </a:solidFill>
              </a:rPr>
              <a:t>Words</a:t>
            </a:r>
            <a:r>
              <a:rPr lang="en-US" altLang="zh-CN" dirty="0" smtClean="0"/>
              <a:t> or </a:t>
            </a:r>
            <a:r>
              <a:rPr lang="en-US" altLang="zh-CN" b="1" dirty="0">
                <a:solidFill>
                  <a:srgbClr val="0000FF"/>
                </a:solidFill>
              </a:rPr>
              <a:t>expressions</a:t>
            </a:r>
            <a:r>
              <a:rPr lang="en-US" altLang="zh-CN" sz="1400" dirty="0" smtClean="0"/>
              <a:t>: swung it open; murky depths; stretch; equipped myself with…</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barn(inVertical)">
                                      <p:cBhvr>
                                        <p:cTn id="11" dur="500"/>
                                        <p:tgtEl>
                                          <p:spTgt spid="1027"/>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 0 L -0.25 0 E" pathEditMode="relative" ptsTypes="">
                                      <p:cBhvr>
                                        <p:cTn id="15" dur="2000" fill="hold"/>
                                        <p:tgtEl>
                                          <p:spTgt spid="1027"/>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
                                            <p:txEl>
                                              <p:pRg st="2" end="2"/>
                                            </p:txEl>
                                          </p:spTgt>
                                        </p:tgtEl>
                                        <p:attrNameLst>
                                          <p:attrName>style.visibility</p:attrName>
                                        </p:attrNameLst>
                                      </p:cBhvr>
                                      <p:to>
                                        <p:strVal val="visible"/>
                                      </p:to>
                                    </p:set>
                                    <p:animEffect transition="in" filter="fade">
                                      <p:cBhvr>
                                        <p:cTn id="53" dur="500"/>
                                        <p:tgtEl>
                                          <p:spTgt spid="9">
                                            <p:txEl>
                                              <p:pRg st="2" end="2"/>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9">
                                            <p:txEl>
                                              <p:pRg st="3" end="3"/>
                                            </p:txEl>
                                          </p:spTgt>
                                        </p:tgtEl>
                                        <p:attrNameLst>
                                          <p:attrName>style.visibility</p:attrName>
                                        </p:attrNameLst>
                                      </p:cBhvr>
                                      <p:to>
                                        <p:strVal val="visible"/>
                                      </p:to>
                                    </p:set>
                                    <p:animEffect transition="in" filter="fade">
                                      <p:cBhvr>
                                        <p:cTn id="56" dur="500"/>
                                        <p:tgtEl>
                                          <p:spTgt spid="9">
                                            <p:txEl>
                                              <p:pRg st="3" end="3"/>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9">
                                            <p:txEl>
                                              <p:pRg st="4" end="4"/>
                                            </p:txEl>
                                          </p:spTgt>
                                        </p:tgtEl>
                                        <p:attrNameLst>
                                          <p:attrName>style.visibility</p:attrName>
                                        </p:attrNameLst>
                                      </p:cBhvr>
                                      <p:to>
                                        <p:strVal val="visible"/>
                                      </p:to>
                                    </p:set>
                                    <p:animEffect transition="in" filter="fade">
                                      <p:cBhvr>
                                        <p:cTn id="59" dur="500"/>
                                        <p:tgtEl>
                                          <p:spTgt spid="9">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8"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est Broken Ladder Stock Photos, Pictures &amp; Royalty-Free Images - iStoc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29150" y="628649"/>
            <a:ext cx="4514850" cy="4514851"/>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51520" y="627534"/>
            <a:ext cx="8712968" cy="2585323"/>
          </a:xfrm>
          <a:prstGeom prst="rect">
            <a:avLst/>
          </a:prstGeom>
        </p:spPr>
        <p:txBody>
          <a:bodyPr wrap="square">
            <a:spAutoFit/>
          </a:bodyPr>
          <a:lstStyle/>
          <a:p>
            <a:r>
              <a:rPr lang="en-US" altLang="zh-CN" dirty="0"/>
              <a:t>Paragraph1</a:t>
            </a:r>
            <a:endParaRPr lang="zh-CN" altLang="zh-CN" dirty="0"/>
          </a:p>
          <a:p>
            <a:r>
              <a:rPr lang="en-US" altLang="zh-CN" dirty="0"/>
              <a:t>I woke up with pieces of the rotting, broken ladder lying around me on the stone cellar floor.</a:t>
            </a:r>
            <a:r>
              <a:rPr lang="en-US" altLang="zh-CN" u="sng" dirty="0"/>
              <a:t>         </a:t>
            </a:r>
            <a:endParaRPr lang="en-US" altLang="zh-CN" u="sng" dirty="0" smtClean="0"/>
          </a:p>
          <a:p>
            <a:r>
              <a:rPr lang="en-US" altLang="zh-CN" u="sng" dirty="0" smtClean="0"/>
              <a:t>                               </a:t>
            </a:r>
            <a:endParaRPr lang="en-US" altLang="zh-CN" u="sng" dirty="0" smtClean="0"/>
          </a:p>
          <a:p>
            <a:endParaRPr lang="en-US" altLang="zh-CN" u="sng" dirty="0"/>
          </a:p>
          <a:p>
            <a:endParaRPr lang="en-US" altLang="zh-CN" u="sng" dirty="0" smtClean="0"/>
          </a:p>
          <a:p>
            <a:r>
              <a:rPr lang="en-US" altLang="zh-CN" u="sng" dirty="0" smtClean="0"/>
              <a:t>                                                                                                                                                                    </a:t>
            </a:r>
            <a:endParaRPr lang="zh-CN" altLang="zh-CN" dirty="0"/>
          </a:p>
          <a:p>
            <a:endParaRPr lang="en-US" altLang="zh-CN" dirty="0" smtClean="0"/>
          </a:p>
          <a:p>
            <a:r>
              <a:rPr lang="en-US" altLang="zh-CN" dirty="0" smtClean="0"/>
              <a:t>Paragraph2</a:t>
            </a:r>
            <a:endParaRPr lang="zh-CN" altLang="zh-CN" dirty="0"/>
          </a:p>
          <a:p>
            <a:r>
              <a:rPr lang="en-US" altLang="zh-CN" dirty="0"/>
              <a:t>It seemed my companion, Angelica, was my last hope.</a:t>
            </a:r>
            <a:endParaRPr lang="zh-CN" altLang="zh-CN" dirty="0"/>
          </a:p>
        </p:txBody>
      </p:sp>
      <p:sp>
        <p:nvSpPr>
          <p:cNvPr id="5" name="矩形 4"/>
          <p:cNvSpPr/>
          <p:nvPr/>
        </p:nvSpPr>
        <p:spPr>
          <a:xfrm>
            <a:off x="251520" y="51470"/>
            <a:ext cx="8064896" cy="369332"/>
          </a:xfrm>
          <a:prstGeom prst="rect">
            <a:avLst/>
          </a:prstGeom>
        </p:spPr>
        <p:txBody>
          <a:bodyPr wrap="square">
            <a:spAutoFit/>
          </a:bodyPr>
          <a:lstStyle/>
          <a:p>
            <a:r>
              <a:rPr lang="en-US" altLang="zh-CN" dirty="0" smtClean="0"/>
              <a:t>…Faint </a:t>
            </a:r>
            <a:r>
              <a:rPr lang="en-US" altLang="zh-CN" dirty="0"/>
              <a:t>crack and sudden crash were what I could remember.</a:t>
            </a:r>
            <a:endParaRPr lang="zh-CN" altLang="en-US" dirty="0"/>
          </a:p>
        </p:txBody>
      </p:sp>
      <p:sp>
        <p:nvSpPr>
          <p:cNvPr id="6" name="TextBox 5"/>
          <p:cNvSpPr txBox="1"/>
          <p:nvPr/>
        </p:nvSpPr>
        <p:spPr>
          <a:xfrm>
            <a:off x="467544" y="92136"/>
            <a:ext cx="2736304" cy="288000"/>
          </a:xfrm>
          <a:prstGeom prst="rect">
            <a:avLst/>
          </a:prstGeom>
          <a:solidFill>
            <a:srgbClr val="FF0000">
              <a:alpha val="39000"/>
            </a:srgbClr>
          </a:solidFill>
        </p:spPr>
        <p:txBody>
          <a:bodyPr wrap="square" rtlCol="0">
            <a:spAutoFit/>
          </a:bodyPr>
          <a:lstStyle/>
          <a:p>
            <a:endParaRPr lang="zh-CN" altLang="en-US" dirty="0"/>
          </a:p>
        </p:txBody>
      </p:sp>
      <p:sp>
        <p:nvSpPr>
          <p:cNvPr id="7" name="TextBox 6"/>
          <p:cNvSpPr txBox="1"/>
          <p:nvPr/>
        </p:nvSpPr>
        <p:spPr>
          <a:xfrm>
            <a:off x="1763688" y="915566"/>
            <a:ext cx="4824536" cy="288000"/>
          </a:xfrm>
          <a:prstGeom prst="rect">
            <a:avLst/>
          </a:prstGeom>
          <a:solidFill>
            <a:srgbClr val="FF0000">
              <a:alpha val="39000"/>
            </a:srgbClr>
          </a:solidFill>
        </p:spPr>
        <p:txBody>
          <a:bodyPr wrap="square" rtlCol="0">
            <a:spAutoFit/>
          </a:bodyPr>
          <a:lstStyle/>
          <a:p>
            <a:endParaRPr lang="zh-CN" altLang="en-US" dirty="0"/>
          </a:p>
        </p:txBody>
      </p:sp>
      <p:sp>
        <p:nvSpPr>
          <p:cNvPr id="8" name="TextBox 7"/>
          <p:cNvSpPr txBox="1"/>
          <p:nvPr/>
        </p:nvSpPr>
        <p:spPr>
          <a:xfrm>
            <a:off x="467544" y="923966"/>
            <a:ext cx="792088" cy="288000"/>
          </a:xfrm>
          <a:prstGeom prst="rect">
            <a:avLst/>
          </a:prstGeom>
          <a:solidFill>
            <a:srgbClr val="FF0000">
              <a:alpha val="39000"/>
            </a:srgbClr>
          </a:solidFill>
        </p:spPr>
        <p:txBody>
          <a:bodyPr wrap="square" rtlCol="0">
            <a:spAutoFit/>
          </a:bodyPr>
          <a:lstStyle/>
          <a:p>
            <a:endParaRPr lang="zh-CN" altLang="en-US" dirty="0"/>
          </a:p>
        </p:txBody>
      </p:sp>
      <p:sp>
        <p:nvSpPr>
          <p:cNvPr id="9" name="TextBox 8"/>
          <p:cNvSpPr txBox="1"/>
          <p:nvPr/>
        </p:nvSpPr>
        <p:spPr>
          <a:xfrm>
            <a:off x="3222251" y="92136"/>
            <a:ext cx="2664296" cy="288000"/>
          </a:xfrm>
          <a:prstGeom prst="rect">
            <a:avLst/>
          </a:prstGeom>
          <a:solidFill>
            <a:srgbClr val="FF0000">
              <a:alpha val="39000"/>
            </a:srgbClr>
          </a:solidFill>
        </p:spPr>
        <p:txBody>
          <a:bodyPr wrap="square" rtlCol="0">
            <a:spAutoFit/>
          </a:bodyPr>
          <a:lstStyle/>
          <a:p>
            <a:endParaRPr lang="zh-CN" altLang="en-US" dirty="0"/>
          </a:p>
        </p:txBody>
      </p:sp>
      <p:sp>
        <p:nvSpPr>
          <p:cNvPr id="10" name="TextBox 9"/>
          <p:cNvSpPr txBox="1"/>
          <p:nvPr/>
        </p:nvSpPr>
        <p:spPr>
          <a:xfrm>
            <a:off x="5643313" y="339502"/>
            <a:ext cx="3729848" cy="369332"/>
          </a:xfrm>
          <a:prstGeom prst="rect">
            <a:avLst/>
          </a:prstGeom>
          <a:noFill/>
        </p:spPr>
        <p:txBody>
          <a:bodyPr wrap="square" rtlCol="0">
            <a:spAutoFit/>
          </a:bodyPr>
          <a:lstStyle/>
          <a:p>
            <a:r>
              <a:rPr lang="en-US" altLang="zh-CN" b="1" i="1" dirty="0" smtClean="0">
                <a:solidFill>
                  <a:srgbClr val="0000FF"/>
                </a:solidFill>
                <a:latin typeface="Times New Roman" panose="02020603050405020304" pitchFamily="18" charset="0"/>
                <a:cs typeface="Times New Roman" panose="02020603050405020304" pitchFamily="18" charset="0"/>
              </a:rPr>
              <a:t>There was no way out of the cellar.</a:t>
            </a:r>
            <a:endParaRPr lang="zh-CN" altLang="en-US" b="1" i="1"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07504" y="339502"/>
            <a:ext cx="5568194" cy="369332"/>
          </a:xfrm>
          <a:prstGeom prst="rect">
            <a:avLst/>
          </a:prstGeom>
          <a:noFill/>
        </p:spPr>
        <p:txBody>
          <a:bodyPr wrap="square" rtlCol="0">
            <a:spAutoFit/>
          </a:bodyPr>
          <a:lstStyle/>
          <a:p>
            <a:r>
              <a:rPr lang="en-US" altLang="zh-CN" b="1" i="1" dirty="0" smtClean="0">
                <a:solidFill>
                  <a:srgbClr val="0000FF"/>
                </a:solidFill>
                <a:latin typeface="Times New Roman" panose="02020603050405020304" pitchFamily="18" charset="0"/>
                <a:cs typeface="Times New Roman" panose="02020603050405020304" pitchFamily="18" charset="0"/>
              </a:rPr>
              <a:t>The ladder was broken. I fell off the ladder and fainted.</a:t>
            </a:r>
            <a:endParaRPr lang="zh-CN" altLang="en-US" b="1" i="1" dirty="0">
              <a:solidFill>
                <a:srgbClr val="00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11560" y="1275606"/>
            <a:ext cx="6768752" cy="1200329"/>
          </a:xfrm>
          <a:prstGeom prst="rect">
            <a:avLst/>
          </a:prstGeom>
          <a:noFill/>
        </p:spPr>
        <p:txBody>
          <a:bodyPr wrap="square" rtlCol="0">
            <a:spAutoFit/>
          </a:bodyPr>
          <a:lstStyle/>
          <a:p>
            <a:pPr marL="342900" indent="-342900">
              <a:buAutoNum type="arabicPeriod"/>
            </a:pPr>
            <a:r>
              <a:rPr lang="en-US" altLang="zh-CN" dirty="0" smtClean="0"/>
              <a:t>How was my </a:t>
            </a:r>
            <a:r>
              <a:rPr lang="en-US" altLang="zh-CN" b="1" dirty="0" smtClean="0">
                <a:solidFill>
                  <a:schemeClr val="accent6">
                    <a:lumMod val="75000"/>
                  </a:schemeClr>
                </a:solidFill>
              </a:rPr>
              <a:t>physical condition</a:t>
            </a:r>
            <a:r>
              <a:rPr lang="en-US" altLang="zh-CN" dirty="0" smtClean="0"/>
              <a:t>?</a:t>
            </a:r>
            <a:endParaRPr lang="en-US" altLang="zh-CN" dirty="0" smtClean="0"/>
          </a:p>
          <a:p>
            <a:pPr marL="342900" indent="-342900">
              <a:buAutoNum type="arabicPeriod"/>
            </a:pPr>
            <a:r>
              <a:rPr lang="en-US" altLang="zh-CN" dirty="0" smtClean="0"/>
              <a:t>How did I </a:t>
            </a:r>
            <a:r>
              <a:rPr lang="en-US" altLang="zh-CN" b="1" dirty="0">
                <a:solidFill>
                  <a:schemeClr val="accent6">
                    <a:lumMod val="75000"/>
                  </a:schemeClr>
                </a:solidFill>
              </a:rPr>
              <a:t>feel</a:t>
            </a:r>
            <a:r>
              <a:rPr lang="en-US" altLang="zh-CN" dirty="0" smtClean="0"/>
              <a:t> about the </a:t>
            </a:r>
            <a:r>
              <a:rPr lang="en-US" altLang="zh-CN" b="1" dirty="0" smtClean="0">
                <a:solidFill>
                  <a:schemeClr val="accent6">
                    <a:lumMod val="75000"/>
                  </a:schemeClr>
                </a:solidFill>
              </a:rPr>
              <a:t>circumstances</a:t>
            </a:r>
            <a:r>
              <a:rPr lang="en-US" altLang="zh-CN" dirty="0" smtClean="0"/>
              <a:t>? </a:t>
            </a:r>
            <a:endParaRPr lang="en-US" altLang="zh-CN" dirty="0" smtClean="0"/>
          </a:p>
          <a:p>
            <a:pPr marL="342900" indent="-342900">
              <a:buAutoNum type="arabicPeriod"/>
            </a:pPr>
            <a:r>
              <a:rPr lang="en-US" altLang="zh-CN" dirty="0" smtClean="0"/>
              <a:t>What did I </a:t>
            </a:r>
            <a:r>
              <a:rPr lang="en-US" altLang="zh-CN" b="1" dirty="0" smtClean="0">
                <a:solidFill>
                  <a:schemeClr val="accent6">
                    <a:lumMod val="75000"/>
                  </a:schemeClr>
                </a:solidFill>
              </a:rPr>
              <a:t>do</a:t>
            </a:r>
            <a:r>
              <a:rPr lang="en-US" altLang="zh-CN" dirty="0" smtClean="0"/>
              <a:t>?  </a:t>
            </a:r>
            <a:endParaRPr lang="en-US" altLang="zh-CN" dirty="0" smtClean="0"/>
          </a:p>
          <a:p>
            <a:r>
              <a:rPr lang="en-US" altLang="zh-CN" dirty="0" smtClean="0"/>
              <a:t>       </a:t>
            </a:r>
            <a:r>
              <a:rPr lang="en-US" altLang="zh-CN" b="1" i="1" u="sng" dirty="0" smtClean="0">
                <a:solidFill>
                  <a:schemeClr val="accent6">
                    <a:lumMod val="75000"/>
                  </a:schemeClr>
                </a:solidFill>
                <a:effectLst>
                  <a:outerShdw blurRad="38100" dist="38100" dir="2700000" algn="tl">
                    <a:srgbClr val="000000">
                      <a:alpha val="43137"/>
                    </a:srgbClr>
                  </a:outerShdw>
                </a:effectLst>
              </a:rPr>
              <a:t>Several failed attempts </a:t>
            </a:r>
            <a:endParaRPr lang="zh-CN" altLang="en-US" b="1" i="1" u="sng" dirty="0">
              <a:solidFill>
                <a:schemeClr val="accent6">
                  <a:lumMod val="75000"/>
                </a:schemeClr>
              </a:solidFill>
              <a:effectLst>
                <a:outerShdw blurRad="38100" dist="38100" dir="2700000" algn="tl">
                  <a:srgbClr val="000000">
                    <a:alpha val="43137"/>
                  </a:srgbClr>
                </a:outerShdw>
              </a:effectLst>
            </a:endParaRPr>
          </a:p>
        </p:txBody>
      </p:sp>
      <p:sp>
        <p:nvSpPr>
          <p:cNvPr id="13" name="TextBox 12"/>
          <p:cNvSpPr txBox="1"/>
          <p:nvPr/>
        </p:nvSpPr>
        <p:spPr>
          <a:xfrm>
            <a:off x="4427984" y="2859782"/>
            <a:ext cx="878664" cy="288000"/>
          </a:xfrm>
          <a:prstGeom prst="rect">
            <a:avLst/>
          </a:prstGeom>
          <a:solidFill>
            <a:srgbClr val="FF0000">
              <a:alpha val="39000"/>
            </a:srgbClr>
          </a:solidFill>
        </p:spPr>
        <p:txBody>
          <a:bodyPr wrap="square" rtlCol="0">
            <a:spAutoFit/>
          </a:bodyPr>
          <a:lstStyle/>
          <a:p>
            <a:endParaRPr lang="zh-CN" altLang="en-US" dirty="0"/>
          </a:p>
        </p:txBody>
      </p:sp>
      <p:sp>
        <p:nvSpPr>
          <p:cNvPr id="14" name="TextBox 13"/>
          <p:cNvSpPr txBox="1"/>
          <p:nvPr/>
        </p:nvSpPr>
        <p:spPr>
          <a:xfrm>
            <a:off x="2479055" y="1842378"/>
            <a:ext cx="3897858" cy="369332"/>
          </a:xfrm>
          <a:prstGeom prst="rect">
            <a:avLst/>
          </a:prstGeom>
          <a:noFill/>
        </p:spPr>
        <p:txBody>
          <a:bodyPr wrap="square" rtlCol="0">
            <a:spAutoFit/>
          </a:bodyPr>
          <a:lstStyle/>
          <a:p>
            <a:r>
              <a:rPr lang="en-US" altLang="zh-CN" b="1" dirty="0" smtClean="0">
                <a:solidFill>
                  <a:srgbClr val="0000FF"/>
                </a:solidFill>
              </a:rPr>
              <a:t>scream/ wave the flashlight/ … </a:t>
            </a:r>
            <a:endParaRPr lang="zh-CN" altLang="en-US" b="1" dirty="0">
              <a:solidFill>
                <a:srgbClr val="0000FF"/>
              </a:solidFill>
            </a:endParaRPr>
          </a:p>
        </p:txBody>
      </p:sp>
      <p:sp>
        <p:nvSpPr>
          <p:cNvPr id="15" name="TextBox 14"/>
          <p:cNvSpPr txBox="1"/>
          <p:nvPr/>
        </p:nvSpPr>
        <p:spPr>
          <a:xfrm>
            <a:off x="611560" y="3272424"/>
            <a:ext cx="6768752" cy="1477328"/>
          </a:xfrm>
          <a:prstGeom prst="rect">
            <a:avLst/>
          </a:prstGeom>
          <a:noFill/>
        </p:spPr>
        <p:txBody>
          <a:bodyPr wrap="square" rtlCol="0">
            <a:spAutoFit/>
          </a:bodyPr>
          <a:lstStyle/>
          <a:p>
            <a:pPr marL="342900" indent="-342900">
              <a:buAutoNum type="arabicPeriod"/>
            </a:pPr>
            <a:r>
              <a:rPr lang="en-US" altLang="zh-CN" dirty="0" smtClean="0"/>
              <a:t>How did I </a:t>
            </a:r>
            <a:r>
              <a:rPr lang="en-US" altLang="zh-CN" b="1" dirty="0">
                <a:solidFill>
                  <a:schemeClr val="accent6">
                    <a:lumMod val="75000"/>
                  </a:schemeClr>
                </a:solidFill>
              </a:rPr>
              <a:t>ask</a:t>
            </a:r>
            <a:r>
              <a:rPr lang="en-US" altLang="zh-CN" dirty="0" smtClean="0"/>
              <a:t> Angelica to help me?</a:t>
            </a:r>
            <a:endParaRPr lang="en-US" altLang="zh-CN" dirty="0" smtClean="0"/>
          </a:p>
          <a:p>
            <a:pPr marL="342900" indent="-342900">
              <a:buAutoNum type="arabicPeriod"/>
            </a:pPr>
            <a:r>
              <a:rPr lang="en-US" altLang="zh-CN" dirty="0" smtClean="0"/>
              <a:t>How did Angelica </a:t>
            </a:r>
            <a:r>
              <a:rPr lang="en-US" altLang="zh-CN" b="1" dirty="0">
                <a:solidFill>
                  <a:schemeClr val="accent6">
                    <a:lumMod val="75000"/>
                  </a:schemeClr>
                </a:solidFill>
              </a:rPr>
              <a:t>help</a:t>
            </a:r>
            <a:r>
              <a:rPr lang="en-US" altLang="zh-CN" dirty="0" smtClean="0"/>
              <a:t> me?</a:t>
            </a:r>
            <a:endParaRPr lang="en-US" altLang="zh-CN" dirty="0" smtClean="0"/>
          </a:p>
          <a:p>
            <a:pPr marL="342900" indent="-342900">
              <a:buAutoNum type="arabicPeriod"/>
            </a:pPr>
            <a:r>
              <a:rPr lang="en-US" altLang="zh-CN" b="1" dirty="0" smtClean="0">
                <a:solidFill>
                  <a:schemeClr val="accent6">
                    <a:lumMod val="75000"/>
                  </a:schemeClr>
                </a:solidFill>
              </a:rPr>
              <a:t>How</a:t>
            </a:r>
            <a:r>
              <a:rPr lang="en-US" altLang="zh-CN" dirty="0" smtClean="0"/>
              <a:t> was I rescued?</a:t>
            </a:r>
            <a:endParaRPr lang="en-US" altLang="zh-CN" dirty="0" smtClean="0"/>
          </a:p>
          <a:p>
            <a:pPr marL="342900" indent="-342900">
              <a:buAutoNum type="arabicPeriod"/>
            </a:pPr>
            <a:r>
              <a:rPr lang="en-US" altLang="zh-CN" dirty="0" smtClean="0"/>
              <a:t>How did I and Angelica </a:t>
            </a:r>
            <a:r>
              <a:rPr lang="en-US" altLang="zh-CN" b="1" dirty="0" smtClean="0">
                <a:solidFill>
                  <a:schemeClr val="accent6">
                    <a:lumMod val="75000"/>
                  </a:schemeClr>
                </a:solidFill>
              </a:rPr>
              <a:t>interact</a:t>
            </a:r>
            <a:r>
              <a:rPr lang="en-US" altLang="zh-CN" dirty="0" smtClean="0"/>
              <a:t> with each other after the rescue? </a:t>
            </a:r>
            <a:endParaRPr lang="en-US" altLang="zh-CN" dirty="0" smtClean="0"/>
          </a:p>
          <a:p>
            <a:pPr marL="342900" indent="-342900">
              <a:buAutoNum type="arabicPeriod"/>
            </a:pPr>
            <a:endParaRPr lang="zh-CN" altLang="en-US" dirty="0"/>
          </a:p>
        </p:txBody>
      </p:sp>
      <p:grpSp>
        <p:nvGrpSpPr>
          <p:cNvPr id="18" name="组合 17"/>
          <p:cNvGrpSpPr/>
          <p:nvPr/>
        </p:nvGrpSpPr>
        <p:grpSpPr>
          <a:xfrm>
            <a:off x="251460" y="2103755"/>
            <a:ext cx="6373495" cy="1800860"/>
            <a:chOff x="5706" y="3625"/>
            <a:chExt cx="7789" cy="3549"/>
          </a:xfrm>
        </p:grpSpPr>
        <p:grpSp>
          <p:nvGrpSpPr>
            <p:cNvPr id="19" name="图形 175"/>
            <p:cNvGrpSpPr/>
            <p:nvPr/>
          </p:nvGrpSpPr>
          <p:grpSpPr>
            <a:xfrm>
              <a:off x="5706" y="3625"/>
              <a:ext cx="7789" cy="3549"/>
              <a:chOff x="3623131" y="2302041"/>
              <a:chExt cx="4945738" cy="2253918"/>
            </a:xfrm>
          </p:grpSpPr>
          <p:sp>
            <p:nvSpPr>
              <p:cNvPr id="20" name="任意多边形: 形状 177"/>
              <p:cNvSpPr/>
              <p:nvPr/>
            </p:nvSpPr>
            <p:spPr>
              <a:xfrm>
                <a:off x="3745486" y="2353559"/>
                <a:ext cx="4824670" cy="2204975"/>
              </a:xfrm>
              <a:custGeom>
                <a:avLst/>
                <a:gdLst>
                  <a:gd name="connsiteX0" fmla="*/ 4824671 w 4824670"/>
                  <a:gd name="connsiteY0" fmla="*/ 75989 h 2204975"/>
                  <a:gd name="connsiteX1" fmla="*/ 4751257 w 4824670"/>
                  <a:gd name="connsiteY1" fmla="*/ 0 h 2204975"/>
                  <a:gd name="connsiteX2" fmla="*/ 4694587 w 4824670"/>
                  <a:gd name="connsiteY2" fmla="*/ 81141 h 2204975"/>
                  <a:gd name="connsiteX3" fmla="*/ 0 w 4824670"/>
                  <a:gd name="connsiteY3" fmla="*/ 229256 h 2204975"/>
                  <a:gd name="connsiteX4" fmla="*/ 135235 w 4824670"/>
                  <a:gd name="connsiteY4" fmla="*/ 1627973 h 2204975"/>
                  <a:gd name="connsiteX5" fmla="*/ 73413 w 4824670"/>
                  <a:gd name="connsiteY5" fmla="*/ 1658884 h 2204975"/>
                  <a:gd name="connsiteX6" fmla="*/ 145539 w 4824670"/>
                  <a:gd name="connsiteY6" fmla="*/ 1736161 h 2204975"/>
                  <a:gd name="connsiteX7" fmla="*/ 759892 w 4824670"/>
                  <a:gd name="connsiteY7" fmla="*/ 1764496 h 2204975"/>
                  <a:gd name="connsiteX8" fmla="*/ 1738736 w 4824670"/>
                  <a:gd name="connsiteY8" fmla="*/ 2204976 h 2204975"/>
                  <a:gd name="connsiteX9" fmla="*/ 1673050 w 4824670"/>
                  <a:gd name="connsiteY9" fmla="*/ 1808286 h 2204975"/>
                  <a:gd name="connsiteX10" fmla="*/ 4616022 w 4824670"/>
                  <a:gd name="connsiteY10" fmla="*/ 1947385 h 220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4670" h="2204975">
                    <a:moveTo>
                      <a:pt x="4824671" y="75989"/>
                    </a:moveTo>
                    <a:lnTo>
                      <a:pt x="4751257" y="0"/>
                    </a:lnTo>
                    <a:lnTo>
                      <a:pt x="4694587" y="81141"/>
                    </a:lnTo>
                    <a:lnTo>
                      <a:pt x="0" y="229256"/>
                    </a:lnTo>
                    <a:lnTo>
                      <a:pt x="135235" y="1627973"/>
                    </a:lnTo>
                    <a:lnTo>
                      <a:pt x="73413" y="1658884"/>
                    </a:lnTo>
                    <a:lnTo>
                      <a:pt x="145539" y="1736161"/>
                    </a:lnTo>
                    <a:lnTo>
                      <a:pt x="759892" y="1764496"/>
                    </a:lnTo>
                    <a:lnTo>
                      <a:pt x="1738736" y="2204976"/>
                    </a:lnTo>
                    <a:lnTo>
                      <a:pt x="1673050" y="1808286"/>
                    </a:lnTo>
                    <a:lnTo>
                      <a:pt x="4616022" y="1947385"/>
                    </a:lnTo>
                    <a:close/>
                  </a:path>
                </a:pathLst>
              </a:custGeom>
              <a:solidFill>
                <a:srgbClr val="23181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21" name="任意多边形: 形状 178"/>
              <p:cNvSpPr/>
              <p:nvPr/>
            </p:nvSpPr>
            <p:spPr>
              <a:xfrm>
                <a:off x="3673361" y="2353559"/>
                <a:ext cx="4823382" cy="2127698"/>
              </a:xfrm>
              <a:custGeom>
                <a:avLst/>
                <a:gdLst>
                  <a:gd name="connsiteX0" fmla="*/ 4823383 w 4823382"/>
                  <a:gd name="connsiteY0" fmla="*/ 0 h 2127698"/>
                  <a:gd name="connsiteX1" fmla="*/ 0 w 4823382"/>
                  <a:gd name="connsiteY1" fmla="*/ 153266 h 2127698"/>
                  <a:gd name="connsiteX2" fmla="*/ 145539 w 4823382"/>
                  <a:gd name="connsiteY2" fmla="*/ 1658884 h 2127698"/>
                  <a:gd name="connsiteX3" fmla="*/ 759892 w 4823382"/>
                  <a:gd name="connsiteY3" fmla="*/ 1688507 h 2127698"/>
                  <a:gd name="connsiteX4" fmla="*/ 1737448 w 4823382"/>
                  <a:gd name="connsiteY4" fmla="*/ 2127699 h 2127698"/>
                  <a:gd name="connsiteX5" fmla="*/ 1673051 w 4823382"/>
                  <a:gd name="connsiteY5" fmla="*/ 1731009 h 2127698"/>
                  <a:gd name="connsiteX6" fmla="*/ 4614735 w 4823382"/>
                  <a:gd name="connsiteY6" fmla="*/ 1871396 h 2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3382" h="2127698">
                    <a:moveTo>
                      <a:pt x="4823383" y="0"/>
                    </a:moveTo>
                    <a:lnTo>
                      <a:pt x="0" y="153266"/>
                    </a:lnTo>
                    <a:lnTo>
                      <a:pt x="145539" y="1658884"/>
                    </a:lnTo>
                    <a:lnTo>
                      <a:pt x="759892" y="1688507"/>
                    </a:lnTo>
                    <a:lnTo>
                      <a:pt x="1737448" y="2127699"/>
                    </a:lnTo>
                    <a:lnTo>
                      <a:pt x="1673051" y="1731009"/>
                    </a:lnTo>
                    <a:lnTo>
                      <a:pt x="4614735" y="1871396"/>
                    </a:lnTo>
                    <a:close/>
                  </a:path>
                </a:pathLst>
              </a:custGeom>
              <a:solidFill>
                <a:srgbClr val="FFFFFF"/>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grpSp>
            <p:nvGrpSpPr>
              <p:cNvPr id="22" name="图形 175"/>
              <p:cNvGrpSpPr/>
              <p:nvPr/>
            </p:nvGrpSpPr>
            <p:grpSpPr>
              <a:xfrm>
                <a:off x="3623131" y="2302041"/>
                <a:ext cx="4941874" cy="2246190"/>
                <a:chOff x="3623131" y="2302041"/>
                <a:chExt cx="4941874" cy="2246190"/>
              </a:xfrm>
              <a:solidFill>
                <a:srgbClr val="B4B4B5"/>
              </a:solidFill>
            </p:grpSpPr>
            <p:sp>
              <p:nvSpPr>
                <p:cNvPr id="23" name="任意多边形: 形状 180"/>
                <p:cNvSpPr/>
                <p:nvPr/>
              </p:nvSpPr>
              <p:spPr>
                <a:xfrm>
                  <a:off x="4497650" y="4179876"/>
                  <a:ext cx="722541" cy="327140"/>
                </a:xfrm>
                <a:custGeom>
                  <a:avLst/>
                  <a:gdLst>
                    <a:gd name="connsiteX0" fmla="*/ 0 w 722541"/>
                    <a:gd name="connsiteY0" fmla="*/ 0 h 327140"/>
                    <a:gd name="connsiteX1" fmla="*/ 722541 w 722541"/>
                    <a:gd name="connsiteY1" fmla="*/ 327140 h 327140"/>
                    <a:gd name="connsiteX2" fmla="*/ 48942 w 722541"/>
                    <a:gd name="connsiteY2" fmla="*/ 91445 h 327140"/>
                  </a:gdLst>
                  <a:ahLst/>
                  <a:cxnLst>
                    <a:cxn ang="0">
                      <a:pos x="connsiteX0" y="connsiteY0"/>
                    </a:cxn>
                    <a:cxn ang="0">
                      <a:pos x="connsiteX1" y="connsiteY1"/>
                    </a:cxn>
                    <a:cxn ang="0">
                      <a:pos x="connsiteX2" y="connsiteY2"/>
                    </a:cxn>
                  </a:cxnLst>
                  <a:rect l="l" t="t" r="r" b="b"/>
                  <a:pathLst>
                    <a:path w="722541" h="327140">
                      <a:moveTo>
                        <a:pt x="0" y="0"/>
                      </a:moveTo>
                      <a:lnTo>
                        <a:pt x="722541" y="327140"/>
                      </a:lnTo>
                      <a:lnTo>
                        <a:pt x="48942" y="91445"/>
                      </a:lnTo>
                      <a:close/>
                    </a:path>
                  </a:pathLst>
                </a:custGeom>
                <a:solidFill>
                  <a:srgbClr val="B4B4B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24" name="任意多边形: 形状 181"/>
                <p:cNvSpPr/>
                <p:nvPr/>
              </p:nvSpPr>
              <p:spPr>
                <a:xfrm>
                  <a:off x="5534452" y="4245562"/>
                  <a:ext cx="69549" cy="302668"/>
                </a:xfrm>
                <a:custGeom>
                  <a:avLst/>
                  <a:gdLst>
                    <a:gd name="connsiteX0" fmla="*/ 45078 w 69549"/>
                    <a:gd name="connsiteY0" fmla="*/ 0 h 302668"/>
                    <a:gd name="connsiteX1" fmla="*/ 0 w 69549"/>
                    <a:gd name="connsiteY1" fmla="*/ 302669 h 302668"/>
                    <a:gd name="connsiteX2" fmla="*/ 69550 w 69549"/>
                    <a:gd name="connsiteY2" fmla="*/ 96596 h 302668"/>
                  </a:gdLst>
                  <a:ahLst/>
                  <a:cxnLst>
                    <a:cxn ang="0">
                      <a:pos x="connsiteX0" y="connsiteY0"/>
                    </a:cxn>
                    <a:cxn ang="0">
                      <a:pos x="connsiteX1" y="connsiteY1"/>
                    </a:cxn>
                    <a:cxn ang="0">
                      <a:pos x="connsiteX2" y="connsiteY2"/>
                    </a:cxn>
                  </a:cxnLst>
                  <a:rect l="l" t="t" r="r" b="b"/>
                  <a:pathLst>
                    <a:path w="69549" h="302668">
                      <a:moveTo>
                        <a:pt x="45078" y="0"/>
                      </a:moveTo>
                      <a:lnTo>
                        <a:pt x="0" y="302669"/>
                      </a:lnTo>
                      <a:lnTo>
                        <a:pt x="69550" y="96596"/>
                      </a:lnTo>
                      <a:close/>
                    </a:path>
                  </a:pathLst>
                </a:custGeom>
                <a:solidFill>
                  <a:srgbClr val="B4B4B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25" name="任意多边形: 形状 182"/>
                <p:cNvSpPr/>
                <p:nvPr/>
              </p:nvSpPr>
              <p:spPr>
                <a:xfrm>
                  <a:off x="3623131" y="2819798"/>
                  <a:ext cx="133947" cy="1197796"/>
                </a:xfrm>
                <a:custGeom>
                  <a:avLst/>
                  <a:gdLst>
                    <a:gd name="connsiteX0" fmla="*/ 0 w 133947"/>
                    <a:gd name="connsiteY0" fmla="*/ 394114 h 1197796"/>
                    <a:gd name="connsiteX1" fmla="*/ 9016 w 133947"/>
                    <a:gd name="connsiteY1" fmla="*/ 0 h 1197796"/>
                    <a:gd name="connsiteX2" fmla="*/ 133947 w 133947"/>
                    <a:gd name="connsiteY2" fmla="*/ 1197796 h 1197796"/>
                  </a:gdLst>
                  <a:ahLst/>
                  <a:cxnLst>
                    <a:cxn ang="0">
                      <a:pos x="connsiteX0" y="connsiteY0"/>
                    </a:cxn>
                    <a:cxn ang="0">
                      <a:pos x="connsiteX1" y="connsiteY1"/>
                    </a:cxn>
                    <a:cxn ang="0">
                      <a:pos x="connsiteX2" y="connsiteY2"/>
                    </a:cxn>
                  </a:cxnLst>
                  <a:rect l="l" t="t" r="r" b="b"/>
                  <a:pathLst>
                    <a:path w="133947" h="1197796">
                      <a:moveTo>
                        <a:pt x="0" y="394114"/>
                      </a:moveTo>
                      <a:lnTo>
                        <a:pt x="9016" y="0"/>
                      </a:lnTo>
                      <a:lnTo>
                        <a:pt x="133947" y="1197796"/>
                      </a:lnTo>
                      <a:close/>
                    </a:path>
                  </a:pathLst>
                </a:custGeom>
                <a:solidFill>
                  <a:srgbClr val="B4B4B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26" name="任意多边形: 形状 183"/>
                <p:cNvSpPr/>
                <p:nvPr/>
              </p:nvSpPr>
              <p:spPr>
                <a:xfrm>
                  <a:off x="8429770" y="3481806"/>
                  <a:ext cx="119779" cy="743149"/>
                </a:xfrm>
                <a:custGeom>
                  <a:avLst/>
                  <a:gdLst>
                    <a:gd name="connsiteX0" fmla="*/ 92732 w 119779"/>
                    <a:gd name="connsiteY0" fmla="*/ 0 h 743149"/>
                    <a:gd name="connsiteX1" fmla="*/ 0 w 119779"/>
                    <a:gd name="connsiteY1" fmla="*/ 743149 h 743149"/>
                    <a:gd name="connsiteX2" fmla="*/ 119779 w 119779"/>
                    <a:gd name="connsiteY2" fmla="*/ 176450 h 743149"/>
                  </a:gdLst>
                  <a:ahLst/>
                  <a:cxnLst>
                    <a:cxn ang="0">
                      <a:pos x="connsiteX0" y="connsiteY0"/>
                    </a:cxn>
                    <a:cxn ang="0">
                      <a:pos x="connsiteX1" y="connsiteY1"/>
                    </a:cxn>
                    <a:cxn ang="0">
                      <a:pos x="connsiteX2" y="connsiteY2"/>
                    </a:cxn>
                  </a:cxnLst>
                  <a:rect l="l" t="t" r="r" b="b"/>
                  <a:pathLst>
                    <a:path w="119779" h="743149">
                      <a:moveTo>
                        <a:pt x="92732" y="0"/>
                      </a:moveTo>
                      <a:lnTo>
                        <a:pt x="0" y="743149"/>
                      </a:lnTo>
                      <a:lnTo>
                        <a:pt x="119779" y="176450"/>
                      </a:lnTo>
                      <a:close/>
                    </a:path>
                  </a:pathLst>
                </a:custGeom>
                <a:solidFill>
                  <a:srgbClr val="B4B4B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27" name="任意多边形: 形状 184"/>
                <p:cNvSpPr/>
                <p:nvPr/>
              </p:nvSpPr>
              <p:spPr>
                <a:xfrm>
                  <a:off x="3690104" y="2339391"/>
                  <a:ext cx="3261095" cy="115915"/>
                </a:xfrm>
                <a:custGeom>
                  <a:avLst/>
                  <a:gdLst>
                    <a:gd name="connsiteX0" fmla="*/ 275622 w 3261095"/>
                    <a:gd name="connsiteY0" fmla="*/ 37351 h 115915"/>
                    <a:gd name="connsiteX1" fmla="*/ 0 w 3261095"/>
                    <a:gd name="connsiteY1" fmla="*/ 115916 h 115915"/>
                    <a:gd name="connsiteX2" fmla="*/ 3261096 w 3261095"/>
                    <a:gd name="connsiteY2" fmla="*/ 0 h 115915"/>
                    <a:gd name="connsiteX3" fmla="*/ 2552722 w 3261095"/>
                    <a:gd name="connsiteY3" fmla="*/ 1288 h 115915"/>
                  </a:gdLst>
                  <a:ahLst/>
                  <a:cxnLst>
                    <a:cxn ang="0">
                      <a:pos x="connsiteX0" y="connsiteY0"/>
                    </a:cxn>
                    <a:cxn ang="0">
                      <a:pos x="connsiteX1" y="connsiteY1"/>
                    </a:cxn>
                    <a:cxn ang="0">
                      <a:pos x="connsiteX2" y="connsiteY2"/>
                    </a:cxn>
                    <a:cxn ang="0">
                      <a:pos x="connsiteX3" y="connsiteY3"/>
                    </a:cxn>
                  </a:cxnLst>
                  <a:rect l="l" t="t" r="r" b="b"/>
                  <a:pathLst>
                    <a:path w="3261095" h="115915">
                      <a:moveTo>
                        <a:pt x="275622" y="37351"/>
                      </a:moveTo>
                      <a:lnTo>
                        <a:pt x="0" y="115916"/>
                      </a:lnTo>
                      <a:lnTo>
                        <a:pt x="3261096" y="0"/>
                      </a:lnTo>
                      <a:lnTo>
                        <a:pt x="2552722" y="1288"/>
                      </a:lnTo>
                      <a:close/>
                    </a:path>
                  </a:pathLst>
                </a:custGeom>
                <a:solidFill>
                  <a:srgbClr val="B4B4B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28" name="任意多边形: 形状 185"/>
                <p:cNvSpPr/>
                <p:nvPr/>
              </p:nvSpPr>
              <p:spPr>
                <a:xfrm>
                  <a:off x="6974383" y="2302041"/>
                  <a:ext cx="1428339" cy="38638"/>
                </a:xfrm>
                <a:custGeom>
                  <a:avLst/>
                  <a:gdLst>
                    <a:gd name="connsiteX0" fmla="*/ 0 w 1428339"/>
                    <a:gd name="connsiteY0" fmla="*/ 38639 h 38638"/>
                    <a:gd name="connsiteX1" fmla="*/ 1428339 w 1428339"/>
                    <a:gd name="connsiteY1" fmla="*/ 9016 h 38638"/>
                    <a:gd name="connsiteX2" fmla="*/ 336155 w 1428339"/>
                    <a:gd name="connsiteY2" fmla="*/ 0 h 38638"/>
                  </a:gdLst>
                  <a:ahLst/>
                  <a:cxnLst>
                    <a:cxn ang="0">
                      <a:pos x="connsiteX0" y="connsiteY0"/>
                    </a:cxn>
                    <a:cxn ang="0">
                      <a:pos x="connsiteX1" y="connsiteY1"/>
                    </a:cxn>
                    <a:cxn ang="0">
                      <a:pos x="connsiteX2" y="connsiteY2"/>
                    </a:cxn>
                  </a:cxnLst>
                  <a:rect l="l" t="t" r="r" b="b"/>
                  <a:pathLst>
                    <a:path w="1428339" h="38638">
                      <a:moveTo>
                        <a:pt x="0" y="38639"/>
                      </a:moveTo>
                      <a:lnTo>
                        <a:pt x="1428339" y="9016"/>
                      </a:lnTo>
                      <a:lnTo>
                        <a:pt x="336155" y="0"/>
                      </a:lnTo>
                      <a:close/>
                    </a:path>
                  </a:pathLst>
                </a:custGeom>
                <a:solidFill>
                  <a:srgbClr val="B4B4B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29" name="任意多边形: 形状 186"/>
                <p:cNvSpPr/>
                <p:nvPr/>
              </p:nvSpPr>
              <p:spPr>
                <a:xfrm>
                  <a:off x="8534094" y="3220351"/>
                  <a:ext cx="30911" cy="180313"/>
                </a:xfrm>
                <a:custGeom>
                  <a:avLst/>
                  <a:gdLst>
                    <a:gd name="connsiteX0" fmla="*/ 0 w 30911"/>
                    <a:gd name="connsiteY0" fmla="*/ 180313 h 180313"/>
                    <a:gd name="connsiteX1" fmla="*/ 12880 w 30911"/>
                    <a:gd name="connsiteY1" fmla="*/ 20607 h 180313"/>
                    <a:gd name="connsiteX2" fmla="*/ 30911 w 30911"/>
                    <a:gd name="connsiteY2" fmla="*/ 0 h 180313"/>
                  </a:gdLst>
                  <a:ahLst/>
                  <a:cxnLst>
                    <a:cxn ang="0">
                      <a:pos x="connsiteX0" y="connsiteY0"/>
                    </a:cxn>
                    <a:cxn ang="0">
                      <a:pos x="connsiteX1" y="connsiteY1"/>
                    </a:cxn>
                    <a:cxn ang="0">
                      <a:pos x="connsiteX2" y="connsiteY2"/>
                    </a:cxn>
                  </a:cxnLst>
                  <a:rect l="l" t="t" r="r" b="b"/>
                  <a:pathLst>
                    <a:path w="30911" h="180313">
                      <a:moveTo>
                        <a:pt x="0" y="180313"/>
                      </a:moveTo>
                      <a:lnTo>
                        <a:pt x="12880" y="20607"/>
                      </a:lnTo>
                      <a:lnTo>
                        <a:pt x="30911" y="0"/>
                      </a:lnTo>
                      <a:close/>
                    </a:path>
                  </a:pathLst>
                </a:custGeom>
                <a:solidFill>
                  <a:srgbClr val="B4B4B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grpSp>
          <p:sp>
            <p:nvSpPr>
              <p:cNvPr id="30" name="任意多边形: 形状 187"/>
              <p:cNvSpPr/>
              <p:nvPr/>
            </p:nvSpPr>
            <p:spPr>
              <a:xfrm>
                <a:off x="3666921" y="2564783"/>
                <a:ext cx="158418" cy="1329167"/>
              </a:xfrm>
              <a:custGeom>
                <a:avLst/>
                <a:gdLst>
                  <a:gd name="connsiteX0" fmla="*/ 0 w 158418"/>
                  <a:gd name="connsiteY0" fmla="*/ 0 h 1329167"/>
                  <a:gd name="connsiteX1" fmla="*/ 51518 w 158418"/>
                  <a:gd name="connsiteY1" fmla="*/ 60534 h 1329167"/>
                  <a:gd name="connsiteX2" fmla="*/ 158418 w 158418"/>
                  <a:gd name="connsiteY2" fmla="*/ 1329168 h 1329167"/>
                </a:gdLst>
                <a:ahLst/>
                <a:cxnLst>
                  <a:cxn ang="0">
                    <a:pos x="connsiteX0" y="connsiteY0"/>
                  </a:cxn>
                  <a:cxn ang="0">
                    <a:pos x="connsiteX1" y="connsiteY1"/>
                  </a:cxn>
                  <a:cxn ang="0">
                    <a:pos x="connsiteX2" y="connsiteY2"/>
                  </a:cxn>
                </a:cxnLst>
                <a:rect l="l" t="t" r="r" b="b"/>
                <a:pathLst>
                  <a:path w="158418" h="1329167">
                    <a:moveTo>
                      <a:pt x="0" y="0"/>
                    </a:moveTo>
                    <a:lnTo>
                      <a:pt x="51518" y="60534"/>
                    </a:lnTo>
                    <a:lnTo>
                      <a:pt x="158418" y="1329168"/>
                    </a:lnTo>
                    <a:close/>
                  </a:path>
                </a:pathLst>
              </a:custGeom>
              <a:solidFill>
                <a:srgbClr val="23181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31" name="任意多边形: 形状 188"/>
              <p:cNvSpPr/>
              <p:nvPr/>
            </p:nvSpPr>
            <p:spPr>
              <a:xfrm>
                <a:off x="5263982" y="3996987"/>
                <a:ext cx="2875998" cy="124931"/>
              </a:xfrm>
              <a:custGeom>
                <a:avLst/>
                <a:gdLst>
                  <a:gd name="connsiteX0" fmla="*/ 2762658 w 2875998"/>
                  <a:gd name="connsiteY0" fmla="*/ 24471 h 124931"/>
                  <a:gd name="connsiteX1" fmla="*/ 2875998 w 2875998"/>
                  <a:gd name="connsiteY1" fmla="*/ 124931 h 124931"/>
                  <a:gd name="connsiteX2" fmla="*/ 0 w 2875998"/>
                  <a:gd name="connsiteY2" fmla="*/ 0 h 124931"/>
                </a:gdLst>
                <a:ahLst/>
                <a:cxnLst>
                  <a:cxn ang="0">
                    <a:pos x="connsiteX0" y="connsiteY0"/>
                  </a:cxn>
                  <a:cxn ang="0">
                    <a:pos x="connsiteX1" y="connsiteY1"/>
                  </a:cxn>
                  <a:cxn ang="0">
                    <a:pos x="connsiteX2" y="connsiteY2"/>
                  </a:cxn>
                </a:cxnLst>
                <a:rect l="l" t="t" r="r" b="b"/>
                <a:pathLst>
                  <a:path w="2875998" h="124931">
                    <a:moveTo>
                      <a:pt x="2762658" y="24471"/>
                    </a:moveTo>
                    <a:lnTo>
                      <a:pt x="2875998" y="124931"/>
                    </a:lnTo>
                    <a:lnTo>
                      <a:pt x="0" y="0"/>
                    </a:lnTo>
                    <a:close/>
                  </a:path>
                </a:pathLst>
              </a:custGeom>
              <a:solidFill>
                <a:srgbClr val="23181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32" name="任意多边形: 形状 189"/>
              <p:cNvSpPr/>
              <p:nvPr/>
            </p:nvSpPr>
            <p:spPr>
              <a:xfrm>
                <a:off x="3690104" y="2389621"/>
                <a:ext cx="4755120" cy="159706"/>
              </a:xfrm>
              <a:custGeom>
                <a:avLst/>
                <a:gdLst>
                  <a:gd name="connsiteX0" fmla="*/ 75989 w 4755120"/>
                  <a:gd name="connsiteY0" fmla="*/ 159706 h 159706"/>
                  <a:gd name="connsiteX1" fmla="*/ 0 w 4755120"/>
                  <a:gd name="connsiteY1" fmla="*/ 118492 h 159706"/>
                  <a:gd name="connsiteX2" fmla="*/ 4755121 w 4755120"/>
                  <a:gd name="connsiteY2" fmla="*/ 0 h 159706"/>
                </a:gdLst>
                <a:ahLst/>
                <a:cxnLst>
                  <a:cxn ang="0">
                    <a:pos x="connsiteX0" y="connsiteY0"/>
                  </a:cxn>
                  <a:cxn ang="0">
                    <a:pos x="connsiteX1" y="connsiteY1"/>
                  </a:cxn>
                  <a:cxn ang="0">
                    <a:pos x="connsiteX2" y="connsiteY2"/>
                  </a:cxn>
                </a:cxnLst>
                <a:rect l="l" t="t" r="r" b="b"/>
                <a:pathLst>
                  <a:path w="4755120" h="159706">
                    <a:moveTo>
                      <a:pt x="75989" y="159706"/>
                    </a:moveTo>
                    <a:lnTo>
                      <a:pt x="0" y="118492"/>
                    </a:lnTo>
                    <a:lnTo>
                      <a:pt x="4755121" y="0"/>
                    </a:lnTo>
                    <a:close/>
                  </a:path>
                </a:pathLst>
              </a:custGeom>
              <a:solidFill>
                <a:srgbClr val="23181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33" name="任意多边形: 形状 190"/>
              <p:cNvSpPr/>
              <p:nvPr/>
            </p:nvSpPr>
            <p:spPr>
              <a:xfrm>
                <a:off x="8111645" y="3243534"/>
                <a:ext cx="208648" cy="842321"/>
              </a:xfrm>
              <a:custGeom>
                <a:avLst/>
                <a:gdLst>
                  <a:gd name="connsiteX0" fmla="*/ 0 w 208648"/>
                  <a:gd name="connsiteY0" fmla="*/ 744437 h 842321"/>
                  <a:gd name="connsiteX1" fmla="*/ 101748 w 208648"/>
                  <a:gd name="connsiteY1" fmla="*/ 842321 h 842321"/>
                  <a:gd name="connsiteX2" fmla="*/ 208648 w 208648"/>
                  <a:gd name="connsiteY2" fmla="*/ 0 h 842321"/>
                  <a:gd name="connsiteX3" fmla="*/ 57958 w 208648"/>
                  <a:gd name="connsiteY3" fmla="*/ 683903 h 842321"/>
                </a:gdLst>
                <a:ahLst/>
                <a:cxnLst>
                  <a:cxn ang="0">
                    <a:pos x="connsiteX0" y="connsiteY0"/>
                  </a:cxn>
                  <a:cxn ang="0">
                    <a:pos x="connsiteX1" y="connsiteY1"/>
                  </a:cxn>
                  <a:cxn ang="0">
                    <a:pos x="connsiteX2" y="connsiteY2"/>
                  </a:cxn>
                  <a:cxn ang="0">
                    <a:pos x="connsiteX3" y="connsiteY3"/>
                  </a:cxn>
                </a:cxnLst>
                <a:rect l="l" t="t" r="r" b="b"/>
                <a:pathLst>
                  <a:path w="208648" h="842321">
                    <a:moveTo>
                      <a:pt x="0" y="744437"/>
                    </a:moveTo>
                    <a:lnTo>
                      <a:pt x="101748" y="842321"/>
                    </a:lnTo>
                    <a:lnTo>
                      <a:pt x="208648" y="0"/>
                    </a:lnTo>
                    <a:lnTo>
                      <a:pt x="57958" y="683903"/>
                    </a:lnTo>
                    <a:close/>
                  </a:path>
                </a:pathLst>
              </a:custGeom>
              <a:solidFill>
                <a:srgbClr val="23181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grpSp>
        <p:sp>
          <p:nvSpPr>
            <p:cNvPr id="34" name="文本框 33"/>
            <p:cNvSpPr txBox="1"/>
            <p:nvPr/>
          </p:nvSpPr>
          <p:spPr>
            <a:xfrm>
              <a:off x="6436" y="3975"/>
              <a:ext cx="6235" cy="2343"/>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600" b="1" spc="200" dirty="0">
                  <a:solidFill>
                    <a:srgbClr val="FF0000"/>
                  </a:solidFill>
                  <a:uFillTx/>
                  <a:latin typeface="Comic Sans MS" panose="030F0702030302020204" pitchFamily="66" charset="0"/>
                  <a:ea typeface="Deep memory" charset="0"/>
                </a:rPr>
                <a:t>Whose rescue work </a:t>
              </a:r>
              <a:r>
                <a:rPr lang="en-US" altLang="zh-CN" sz="1600" b="1" spc="200" dirty="0">
                  <a:solidFill>
                    <a:schemeClr val="tx1"/>
                  </a:solidFill>
                  <a:uFillTx/>
                  <a:latin typeface="Comic Sans MS" panose="030F0702030302020204" pitchFamily="66" charset="0"/>
                  <a:ea typeface="Deep memory" charset="0"/>
                </a:rPr>
                <a:t>should be </a:t>
              </a:r>
              <a:r>
                <a:rPr lang="en-US" altLang="zh-CN" sz="1600" b="1" spc="200" dirty="0">
                  <a:solidFill>
                    <a:srgbClr val="FF0000"/>
                  </a:solidFill>
                  <a:uFillTx/>
                  <a:latin typeface="Comic Sans MS" panose="030F0702030302020204" pitchFamily="66" charset="0"/>
                  <a:ea typeface="Deep memory" charset="0"/>
                </a:rPr>
                <a:t>highlight</a:t>
              </a:r>
              <a:r>
                <a:rPr lang="en-US" altLang="zh-CN" sz="1600" b="1" spc="200" dirty="0">
                  <a:solidFill>
                    <a:schemeClr val="tx1"/>
                  </a:solidFill>
                  <a:uFillTx/>
                  <a:latin typeface="Comic Sans MS" panose="030F0702030302020204" pitchFamily="66" charset="0"/>
                  <a:ea typeface="Deep memory" charset="0"/>
                </a:rPr>
                <a:t>ed in this part? Angelica’s, my husband’s, other people’s </a:t>
              </a:r>
              <a:r>
                <a:rPr lang="en-US" altLang="zh-CN" sz="1600" b="1" spc="200" dirty="0" smtClean="0">
                  <a:solidFill>
                    <a:schemeClr val="tx1"/>
                  </a:solidFill>
                  <a:uFillTx/>
                  <a:latin typeface="Comic Sans MS" panose="030F0702030302020204" pitchFamily="66" charset="0"/>
                  <a:ea typeface="Deep memory" charset="0"/>
                </a:rPr>
                <a:t>or </a:t>
              </a:r>
              <a:r>
                <a:rPr lang="en-US" altLang="zh-CN" sz="1600" b="1" spc="200" dirty="0">
                  <a:solidFill>
                    <a:schemeClr val="tx1"/>
                  </a:solidFill>
                  <a:uFillTx/>
                  <a:latin typeface="Comic Sans MS" panose="030F0702030302020204" pitchFamily="66" charset="0"/>
                  <a:ea typeface="Deep memory" charset="0"/>
                </a:rPr>
                <a:t>mine?</a:t>
              </a:r>
              <a:endParaRPr lang="en-US" altLang="zh-CN" sz="1600" b="1" spc="200" dirty="0">
                <a:solidFill>
                  <a:schemeClr val="tx1"/>
                </a:solidFill>
                <a:uFillTx/>
                <a:latin typeface="Comic Sans MS" panose="030F0702030302020204" pitchFamily="66" charset="0"/>
                <a:ea typeface="Deep memory" charset="0"/>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circle(in)">
                                      <p:cBhvr>
                                        <p:cTn id="24" dur="20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2">
                                            <p:txEl>
                                              <p:pRg st="1" end="1"/>
                                            </p:txEl>
                                          </p:spTgt>
                                        </p:tgtEl>
                                        <p:attrNameLst>
                                          <p:attrName>style.visibility</p:attrName>
                                        </p:attrNameLst>
                                      </p:cBhvr>
                                      <p:to>
                                        <p:strVal val="visible"/>
                                      </p:to>
                                    </p:set>
                                    <p:animEffect transition="in" filter="circle(in)">
                                      <p:cBhvr>
                                        <p:cTn id="44" dur="2000"/>
                                        <p:tgtEl>
                                          <p:spTgt spid="1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2">
                                            <p:txEl>
                                              <p:pRg st="2" end="2"/>
                                            </p:txEl>
                                          </p:spTgt>
                                        </p:tgtEl>
                                        <p:attrNameLst>
                                          <p:attrName>style.visibility</p:attrName>
                                        </p:attrNameLst>
                                      </p:cBhvr>
                                      <p:to>
                                        <p:strVal val="visible"/>
                                      </p:to>
                                    </p:set>
                                    <p:animEffect transition="in" filter="circle(in)">
                                      <p:cBhvr>
                                        <p:cTn id="49" dur="2000"/>
                                        <p:tgtEl>
                                          <p:spTgt spid="12">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2">
                                            <p:txEl>
                                              <p:pRg st="3" end="3"/>
                                            </p:txEl>
                                          </p:spTgt>
                                        </p:tgtEl>
                                        <p:attrNameLst>
                                          <p:attrName>style.visibility</p:attrName>
                                        </p:attrNameLst>
                                      </p:cBhvr>
                                      <p:to>
                                        <p:strVal val="visible"/>
                                      </p:to>
                                    </p:set>
                                    <p:animEffect transition="in" filter="circle(in)">
                                      <p:cBhvr>
                                        <p:cTn id="62" dur="2000"/>
                                        <p:tgtEl>
                                          <p:spTgt spid="12">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circle(in)">
                                      <p:cBhvr>
                                        <p:cTn id="67" dur="2000"/>
                                        <p:tgtEl>
                                          <p:spTgt spid="1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15">
                                            <p:txEl>
                                              <p:pRg st="1" end="1"/>
                                            </p:txEl>
                                          </p:spTgt>
                                        </p:tgtEl>
                                        <p:attrNameLst>
                                          <p:attrName>style.visibility</p:attrName>
                                        </p:attrNameLst>
                                      </p:cBhvr>
                                      <p:to>
                                        <p:strVal val="visible"/>
                                      </p:to>
                                    </p:set>
                                    <p:animEffect transition="in" filter="circle(in)">
                                      <p:cBhvr>
                                        <p:cTn id="72" dur="2000"/>
                                        <p:tgtEl>
                                          <p:spTgt spid="15">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15">
                                            <p:txEl>
                                              <p:pRg st="2" end="2"/>
                                            </p:txEl>
                                          </p:spTgt>
                                        </p:tgtEl>
                                        <p:attrNameLst>
                                          <p:attrName>style.visibility</p:attrName>
                                        </p:attrNameLst>
                                      </p:cBhvr>
                                      <p:to>
                                        <p:strVal val="visible"/>
                                      </p:to>
                                    </p:set>
                                    <p:animEffect transition="in" filter="circle(in)">
                                      <p:cBhvr>
                                        <p:cTn id="77" dur="2000"/>
                                        <p:tgtEl>
                                          <p:spTgt spid="15">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15">
                                            <p:txEl>
                                              <p:pRg st="3" end="3"/>
                                            </p:txEl>
                                          </p:spTgt>
                                        </p:tgtEl>
                                        <p:attrNameLst>
                                          <p:attrName>style.visibility</p:attrName>
                                        </p:attrNameLst>
                                      </p:cBhvr>
                                      <p:to>
                                        <p:strVal val="visible"/>
                                      </p:to>
                                    </p:set>
                                    <p:animEffect transition="in" filter="circle(in)">
                                      <p:cBhvr>
                                        <p:cTn id="87" dur="2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017" y="774618"/>
            <a:ext cx="8208912" cy="2031325"/>
          </a:xfrm>
          <a:prstGeom prst="rect">
            <a:avLst/>
          </a:prstGeom>
          <a:noFill/>
        </p:spPr>
        <p:txBody>
          <a:bodyPr wrap="square" rtlCol="0">
            <a:spAutoFit/>
          </a:bodyPr>
          <a:lstStyle/>
          <a:p>
            <a:r>
              <a:rPr lang="en-US" altLang="zh-CN" dirty="0" smtClean="0"/>
              <a:t>It was </a:t>
            </a:r>
            <a:r>
              <a:rPr lang="en-US" altLang="zh-CN" b="1" dirty="0" smtClean="0"/>
              <a:t>clear/ evident/ obvious </a:t>
            </a:r>
            <a:r>
              <a:rPr lang="en-US" altLang="zh-CN" dirty="0" smtClean="0"/>
              <a:t>that I </a:t>
            </a:r>
            <a:r>
              <a:rPr lang="en-US" altLang="zh-CN" u="sng" dirty="0" smtClean="0"/>
              <a:t>had </a:t>
            </a:r>
            <a:r>
              <a:rPr lang="en-US" altLang="zh-CN" b="1" u="sng" dirty="0" smtClean="0"/>
              <a:t>toppled off </a:t>
            </a:r>
            <a:r>
              <a:rPr lang="en-US" altLang="zh-CN" u="sng" dirty="0" smtClean="0"/>
              <a:t>(</a:t>
            </a:r>
            <a:r>
              <a:rPr lang="zh-CN" altLang="en-US" u="sng" dirty="0" smtClean="0"/>
              <a:t>从高处落下</a:t>
            </a:r>
            <a:r>
              <a:rPr lang="en-US" altLang="zh-CN" u="sng" dirty="0" smtClean="0"/>
              <a:t>) the broken ladder and </a:t>
            </a:r>
            <a:r>
              <a:rPr lang="en-US" altLang="zh-CN" b="1" u="sng" dirty="0" smtClean="0"/>
              <a:t>fallen back first to </a:t>
            </a:r>
            <a:r>
              <a:rPr lang="en-US" altLang="zh-CN" u="sng" dirty="0" smtClean="0"/>
              <a:t>the cellar ground</a:t>
            </a:r>
            <a:r>
              <a:rPr lang="en-US" altLang="zh-CN" dirty="0" smtClean="0"/>
              <a:t>.  </a:t>
            </a:r>
            <a:endParaRPr lang="en-US" altLang="zh-CN" dirty="0" smtClean="0"/>
          </a:p>
          <a:p>
            <a:endParaRPr lang="en-US" altLang="zh-CN" b="1" dirty="0" smtClean="0"/>
          </a:p>
          <a:p>
            <a:r>
              <a:rPr lang="en-US" altLang="zh-CN" b="1" dirty="0" smtClean="0"/>
              <a:t>Apparently</a:t>
            </a:r>
            <a:r>
              <a:rPr lang="en-US" altLang="zh-CN" dirty="0" smtClean="0"/>
              <a:t>, </a:t>
            </a:r>
            <a:r>
              <a:rPr lang="en-US" altLang="zh-CN" u="sng" dirty="0" smtClean="0"/>
              <a:t>the 5th rung of the </a:t>
            </a:r>
            <a:r>
              <a:rPr lang="en-US" altLang="zh-CN" b="1" u="sng" dirty="0" smtClean="0"/>
              <a:t>rickety</a:t>
            </a:r>
            <a:r>
              <a:rPr lang="en-US" altLang="zh-CN" u="sng" dirty="0" smtClean="0"/>
              <a:t> ladder </a:t>
            </a:r>
            <a:r>
              <a:rPr lang="en-US" altLang="zh-CN" b="1" u="sng" dirty="0" smtClean="0"/>
              <a:t>was splintered </a:t>
            </a:r>
            <a:r>
              <a:rPr lang="en-US" altLang="zh-CN" u="sng" dirty="0" smtClean="0"/>
              <a:t>(</a:t>
            </a:r>
            <a:r>
              <a:rPr lang="zh-CN" altLang="en-US" u="sng" dirty="0" smtClean="0"/>
              <a:t>分裂成碎片</a:t>
            </a:r>
            <a:r>
              <a:rPr lang="en-US" altLang="zh-CN" u="sng" dirty="0" smtClean="0"/>
              <a:t>) , so </a:t>
            </a:r>
            <a:r>
              <a:rPr lang="en-US" altLang="zh-CN" b="1" u="sng" dirty="0" smtClean="0"/>
              <a:t>I figured </a:t>
            </a:r>
            <a:r>
              <a:rPr lang="en-US" altLang="zh-CN" u="sng" dirty="0" smtClean="0"/>
              <a:t>that’s how I fell</a:t>
            </a:r>
            <a:r>
              <a:rPr lang="en-US" altLang="zh-CN" dirty="0" smtClean="0"/>
              <a:t>. </a:t>
            </a:r>
            <a:endParaRPr lang="en-US" altLang="zh-CN" dirty="0" smtClean="0"/>
          </a:p>
          <a:p>
            <a:endParaRPr lang="en-US" altLang="zh-CN" dirty="0"/>
          </a:p>
          <a:p>
            <a:r>
              <a:rPr lang="en-US" altLang="zh-CN" b="1" u="sng" dirty="0" smtClean="0"/>
              <a:t>There was no way that </a:t>
            </a:r>
            <a:r>
              <a:rPr lang="en-US" altLang="zh-CN" dirty="0" smtClean="0"/>
              <a:t>I could get out of this cellar, </a:t>
            </a:r>
            <a:r>
              <a:rPr lang="en-US" altLang="zh-CN" b="1" u="sng" dirty="0" smtClean="0"/>
              <a:t>was there?</a:t>
            </a:r>
            <a:endParaRPr lang="zh-CN" altLang="en-US" b="1" u="sng" dirty="0"/>
          </a:p>
        </p:txBody>
      </p:sp>
      <p:pic>
        <p:nvPicPr>
          <p:cNvPr id="13314" name="Picture 2" descr="https://ziti8.cc/Upload/2023/03/17/ca22a7b5-fdb7-41e6-9c0c-2a87bc7e7db0.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0411" y="39801"/>
            <a:ext cx="2847413" cy="73481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ziti8.cc/Upload/2023/03/17/0f7201d1-a13a-422e-b289-3a78b30a42c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64" y="2859782"/>
            <a:ext cx="5688632" cy="7276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7017" y="3507854"/>
            <a:ext cx="8208912" cy="1200329"/>
          </a:xfrm>
          <a:prstGeom prst="rect">
            <a:avLst/>
          </a:prstGeom>
          <a:noFill/>
        </p:spPr>
        <p:txBody>
          <a:bodyPr wrap="square" rtlCol="0">
            <a:spAutoFit/>
          </a:bodyPr>
          <a:lstStyle/>
          <a:p>
            <a:r>
              <a:rPr lang="en-US" altLang="zh-CN" b="1" dirty="0" smtClean="0">
                <a:solidFill>
                  <a:schemeClr val="tx1">
                    <a:lumMod val="95000"/>
                    <a:lumOff val="5000"/>
                  </a:schemeClr>
                </a:solidFill>
              </a:rPr>
              <a:t>My whole body </a:t>
            </a:r>
            <a:r>
              <a:rPr lang="en-US" altLang="zh-CN" dirty="0" smtClean="0">
                <a:solidFill>
                  <a:schemeClr val="tx1">
                    <a:lumMod val="95000"/>
                    <a:lumOff val="5000"/>
                  </a:schemeClr>
                </a:solidFill>
              </a:rPr>
              <a:t>was </a:t>
            </a:r>
            <a:r>
              <a:rPr lang="en-US" altLang="zh-CN" b="1" dirty="0" smtClean="0">
                <a:solidFill>
                  <a:schemeClr val="tx1">
                    <a:lumMod val="95000"/>
                    <a:lumOff val="5000"/>
                  </a:schemeClr>
                </a:solidFill>
              </a:rPr>
              <a:t>aching</a:t>
            </a:r>
            <a:r>
              <a:rPr lang="en-US" altLang="zh-CN" dirty="0" smtClean="0">
                <a:solidFill>
                  <a:schemeClr val="tx1">
                    <a:lumMod val="95000"/>
                    <a:lumOff val="5000"/>
                  </a:schemeClr>
                </a:solidFill>
              </a:rPr>
              <a:t> badly and </a:t>
            </a:r>
            <a:r>
              <a:rPr lang="en-US" altLang="zh-CN" b="1" dirty="0">
                <a:solidFill>
                  <a:schemeClr val="tx1">
                    <a:lumMod val="95000"/>
                    <a:lumOff val="5000"/>
                  </a:schemeClr>
                </a:solidFill>
              </a:rPr>
              <a:t>my left leg </a:t>
            </a:r>
            <a:r>
              <a:rPr lang="en-US" altLang="zh-CN" dirty="0" smtClean="0">
                <a:solidFill>
                  <a:schemeClr val="tx1">
                    <a:lumMod val="95000"/>
                    <a:lumOff val="5000"/>
                  </a:schemeClr>
                </a:solidFill>
              </a:rPr>
              <a:t>was even </a:t>
            </a:r>
            <a:r>
              <a:rPr lang="en-US" altLang="zh-CN" b="1" dirty="0">
                <a:solidFill>
                  <a:schemeClr val="tx1">
                    <a:lumMod val="95000"/>
                    <a:lumOff val="5000"/>
                  </a:schemeClr>
                </a:solidFill>
              </a:rPr>
              <a:t>bleeding</a:t>
            </a:r>
            <a:r>
              <a:rPr lang="en-US" altLang="zh-CN" dirty="0" smtClean="0">
                <a:solidFill>
                  <a:schemeClr val="tx1">
                    <a:lumMod val="95000"/>
                    <a:lumOff val="5000"/>
                  </a:schemeClr>
                </a:solidFill>
              </a:rPr>
              <a:t> due to the </a:t>
            </a:r>
            <a:r>
              <a:rPr lang="en-US" altLang="zh-CN" b="1" dirty="0">
                <a:solidFill>
                  <a:schemeClr val="tx1">
                    <a:lumMod val="95000"/>
                    <a:lumOff val="5000"/>
                  </a:schemeClr>
                </a:solidFill>
              </a:rPr>
              <a:t>crush</a:t>
            </a:r>
            <a:r>
              <a:rPr lang="en-US" altLang="zh-CN" dirty="0" smtClean="0">
                <a:solidFill>
                  <a:schemeClr val="tx1">
                    <a:lumMod val="95000"/>
                    <a:lumOff val="5000"/>
                  </a:schemeClr>
                </a:solidFill>
              </a:rPr>
              <a:t> against </a:t>
            </a:r>
            <a:r>
              <a:rPr lang="en-US" altLang="zh-CN" u="sng" dirty="0" smtClean="0">
                <a:solidFill>
                  <a:schemeClr val="tx1">
                    <a:lumMod val="95000"/>
                    <a:lumOff val="5000"/>
                  </a:schemeClr>
                </a:solidFill>
              </a:rPr>
              <a:t>the broken/ scattered (</a:t>
            </a:r>
            <a:r>
              <a:rPr lang="zh-CN" altLang="en-US" u="sng" dirty="0" smtClean="0">
                <a:solidFill>
                  <a:schemeClr val="tx1">
                    <a:lumMod val="95000"/>
                    <a:lumOff val="5000"/>
                  </a:schemeClr>
                </a:solidFill>
              </a:rPr>
              <a:t>散落一地的</a:t>
            </a:r>
            <a:r>
              <a:rPr lang="en-US" altLang="zh-CN" u="sng" dirty="0" smtClean="0">
                <a:solidFill>
                  <a:schemeClr val="tx1">
                    <a:lumMod val="95000"/>
                    <a:lumOff val="5000"/>
                  </a:schemeClr>
                </a:solidFill>
              </a:rPr>
              <a:t>) ladder pieces</a:t>
            </a:r>
            <a:r>
              <a:rPr lang="en-US" altLang="zh-CN" dirty="0" smtClean="0">
                <a:solidFill>
                  <a:schemeClr val="tx1">
                    <a:lumMod val="95000"/>
                    <a:lumOff val="5000"/>
                  </a:schemeClr>
                </a:solidFill>
              </a:rPr>
              <a:t>. </a:t>
            </a:r>
            <a:endParaRPr lang="en-US" altLang="zh-CN" dirty="0" smtClean="0">
              <a:solidFill>
                <a:schemeClr val="tx1">
                  <a:lumMod val="95000"/>
                  <a:lumOff val="5000"/>
                </a:schemeClr>
              </a:solidFill>
            </a:endParaRPr>
          </a:p>
          <a:p>
            <a:endParaRPr lang="en-US" altLang="zh-CN" dirty="0" smtClean="0">
              <a:solidFill>
                <a:schemeClr val="tx1">
                  <a:lumMod val="95000"/>
                  <a:lumOff val="5000"/>
                </a:schemeClr>
              </a:solidFill>
            </a:endParaRPr>
          </a:p>
          <a:p>
            <a:r>
              <a:rPr lang="en-US" altLang="zh-CN" b="1" dirty="0" smtClean="0">
                <a:solidFill>
                  <a:schemeClr val="tx1">
                    <a:lumMod val="95000"/>
                    <a:lumOff val="5000"/>
                  </a:schemeClr>
                </a:solidFill>
              </a:rPr>
              <a:t>A surge of dizziness came over me </a:t>
            </a:r>
            <a:r>
              <a:rPr lang="en-US" altLang="zh-CN" dirty="0" smtClean="0">
                <a:solidFill>
                  <a:schemeClr val="tx1">
                    <a:lumMod val="95000"/>
                    <a:lumOff val="5000"/>
                  </a:schemeClr>
                </a:solidFill>
              </a:rPr>
              <a:t>when I</a:t>
            </a:r>
            <a:r>
              <a:rPr lang="en-US" altLang="zh-CN" b="1" dirty="0" smtClean="0">
                <a:solidFill>
                  <a:schemeClr val="tx1">
                    <a:lumMod val="95000"/>
                    <a:lumOff val="5000"/>
                  </a:schemeClr>
                </a:solidFill>
              </a:rPr>
              <a:t> </a:t>
            </a:r>
            <a:r>
              <a:rPr lang="en-US" altLang="zh-CN" b="1" u="sng" dirty="0" smtClean="0">
                <a:solidFill>
                  <a:schemeClr val="tx1">
                    <a:lumMod val="95000"/>
                    <a:lumOff val="5000"/>
                  </a:schemeClr>
                </a:solidFill>
              </a:rPr>
              <a:t>recalled what had happened</a:t>
            </a:r>
            <a:r>
              <a:rPr lang="en-US" altLang="zh-CN" b="1" dirty="0" smtClean="0">
                <a:solidFill>
                  <a:schemeClr val="tx1">
                    <a:lumMod val="95000"/>
                    <a:lumOff val="5000"/>
                  </a:schemeClr>
                </a:solidFill>
              </a:rPr>
              <a:t>. </a:t>
            </a:r>
            <a:endParaRPr lang="en-US" altLang="zh-CN"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t Mary Street, Monmouth - Protectahom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1450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203598"/>
            <a:ext cx="7848872" cy="1938992"/>
          </a:xfrm>
          <a:prstGeom prst="rect">
            <a:avLst/>
          </a:prstGeom>
          <a:noFill/>
        </p:spPr>
        <p:txBody>
          <a:bodyPr wrap="square" rtlCol="0">
            <a:spAutoFit/>
          </a:bodyPr>
          <a:lstStyle/>
          <a:p>
            <a:r>
              <a:rPr lang="en-US" altLang="zh-CN" sz="2400" b="1" i="1" dirty="0" smtClean="0">
                <a:solidFill>
                  <a:schemeClr val="bg1"/>
                </a:solidFill>
              </a:rPr>
              <a:t>What can you </a:t>
            </a:r>
            <a:r>
              <a:rPr lang="en-US" altLang="zh-CN" sz="2400" b="1" i="1" dirty="0" smtClean="0">
                <a:solidFill>
                  <a:schemeClr val="bg1"/>
                </a:solidFill>
                <a:effectLst>
                  <a:outerShdw blurRad="38100" dist="38100" dir="2700000" algn="tl">
                    <a:srgbClr val="000000">
                      <a:alpha val="43137"/>
                    </a:srgbClr>
                  </a:outerShdw>
                </a:effectLst>
              </a:rPr>
              <a:t>see, touch, hear, taste </a:t>
            </a:r>
            <a:r>
              <a:rPr lang="en-US" altLang="zh-CN" sz="2400" b="1" i="1" dirty="0" smtClean="0">
                <a:solidFill>
                  <a:schemeClr val="bg1"/>
                </a:solidFill>
              </a:rPr>
              <a:t>in here?</a:t>
            </a:r>
            <a:endParaRPr lang="en-US" altLang="zh-CN" sz="2400" b="1" i="1" dirty="0" smtClean="0">
              <a:solidFill>
                <a:schemeClr val="bg1"/>
              </a:solidFill>
            </a:endParaRPr>
          </a:p>
          <a:p>
            <a:endParaRPr lang="en-US" altLang="zh-CN" sz="2400" b="1" i="1" dirty="0" smtClean="0">
              <a:solidFill>
                <a:schemeClr val="bg1"/>
              </a:solidFill>
            </a:endParaRPr>
          </a:p>
          <a:p>
            <a:endParaRPr lang="en-US" altLang="zh-CN" sz="2400" b="1" i="1" dirty="0">
              <a:solidFill>
                <a:schemeClr val="bg1"/>
              </a:solidFill>
            </a:endParaRPr>
          </a:p>
          <a:p>
            <a:endParaRPr lang="en-US" altLang="zh-CN" sz="2400" b="1" i="1" dirty="0" smtClean="0">
              <a:solidFill>
                <a:schemeClr val="bg1"/>
              </a:solidFill>
            </a:endParaRPr>
          </a:p>
          <a:p>
            <a:r>
              <a:rPr lang="en-US" altLang="zh-CN" sz="2400" b="1" i="1" dirty="0" smtClean="0">
                <a:solidFill>
                  <a:schemeClr val="bg1"/>
                </a:solidFill>
              </a:rPr>
              <a:t>How would you </a:t>
            </a:r>
            <a:r>
              <a:rPr lang="en-US" altLang="zh-CN" sz="2400" b="1" i="1" dirty="0" smtClean="0">
                <a:solidFill>
                  <a:schemeClr val="bg1"/>
                </a:solidFill>
                <a:effectLst>
                  <a:outerShdw blurRad="38100" dist="38100" dir="2700000" algn="tl">
                    <a:srgbClr val="000000">
                      <a:alpha val="43137"/>
                    </a:srgbClr>
                  </a:outerShdw>
                </a:effectLst>
              </a:rPr>
              <a:t>feel</a:t>
            </a:r>
            <a:r>
              <a:rPr lang="en-US" altLang="zh-CN" sz="2400" b="1" i="1" dirty="0" smtClean="0">
                <a:solidFill>
                  <a:schemeClr val="bg1"/>
                </a:solidFill>
              </a:rPr>
              <a:t> when trapped in a stone cellar like this? </a:t>
            </a:r>
            <a:endParaRPr lang="zh-CN" altLang="en-US" sz="2400" b="1" i="1" dirty="0">
              <a:solidFill>
                <a:schemeClr val="bg1"/>
              </a:solidFill>
            </a:endParaRPr>
          </a:p>
        </p:txBody>
      </p:sp>
      <p:sp>
        <p:nvSpPr>
          <p:cNvPr id="3" name="椭圆 2"/>
          <p:cNvSpPr/>
          <p:nvPr/>
        </p:nvSpPr>
        <p:spPr>
          <a:xfrm>
            <a:off x="2915816" y="1203598"/>
            <a:ext cx="2736304" cy="510901"/>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944060" y="2639240"/>
            <a:ext cx="691836" cy="510901"/>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043608" y="1948188"/>
            <a:ext cx="6912768" cy="523220"/>
          </a:xfrm>
          <a:prstGeom prst="rect">
            <a:avLst/>
          </a:prstGeom>
          <a:noFill/>
        </p:spPr>
        <p:txBody>
          <a:bodyPr wrap="square" rtlCol="0">
            <a:spAutoFit/>
          </a:bodyPr>
          <a:lstStyle/>
          <a:p>
            <a:r>
              <a:rPr lang="en-US" altLang="zh-CN" sz="2800" b="1" dirty="0" smtClean="0">
                <a:solidFill>
                  <a:srgbClr val="FFFF00"/>
                </a:solidFill>
              </a:rPr>
              <a:t>Describe </a:t>
            </a:r>
            <a:r>
              <a:rPr lang="en-US" altLang="zh-CN" sz="2800" b="1" u="sng" dirty="0" smtClean="0">
                <a:solidFill>
                  <a:srgbClr val="FFFF00"/>
                </a:solidFill>
              </a:rPr>
              <a:t>five senses </a:t>
            </a:r>
            <a:r>
              <a:rPr lang="en-US" altLang="zh-CN" sz="2800" b="1" dirty="0" smtClean="0">
                <a:solidFill>
                  <a:srgbClr val="FFFF00"/>
                </a:solidFill>
              </a:rPr>
              <a:t>to show the authenticity </a:t>
            </a:r>
            <a:endParaRPr lang="zh-CN" altLang="en-US" sz="2800" b="1" dirty="0">
              <a:solidFill>
                <a:srgbClr val="FFFF00"/>
              </a:solidFill>
            </a:endParaRPr>
          </a:p>
        </p:txBody>
      </p:sp>
      <p:pic>
        <p:nvPicPr>
          <p:cNvPr id="6151" name="Picture 7" descr="https://ziti8.cc/Upload/2023/03/17/86b9f34b-9796-41f8-8bbd-b7792221806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20" y="123478"/>
            <a:ext cx="8267700" cy="838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152" y="339502"/>
            <a:ext cx="8568951" cy="4370427"/>
          </a:xfrm>
          <a:prstGeom prst="rect">
            <a:avLst/>
          </a:prstGeom>
          <a:noFill/>
        </p:spPr>
        <p:txBody>
          <a:bodyPr wrap="square" rtlCol="0">
            <a:spAutoFit/>
          </a:bodyPr>
          <a:lstStyle/>
          <a:p>
            <a:pPr marL="285750" indent="-285750">
              <a:buFont typeface="Wingdings" panose="05000000000000000000" pitchFamily="2" charset="2"/>
              <a:buChar char="l"/>
            </a:pPr>
            <a:r>
              <a:rPr lang="en-US" altLang="zh-CN" sz="2000" b="1" dirty="0"/>
              <a:t>In the depths of </a:t>
            </a:r>
            <a:r>
              <a:rPr lang="en-US" altLang="zh-CN" sz="2000" u="sng" dirty="0" smtClean="0"/>
              <a:t>total darkness</a:t>
            </a:r>
            <a:r>
              <a:rPr lang="en-US" altLang="zh-CN" sz="2000" dirty="0" smtClean="0"/>
              <a:t>, </a:t>
            </a:r>
            <a:r>
              <a:rPr lang="en-US" altLang="zh-CN" sz="2000" u="sng" dirty="0"/>
              <a:t>the air </a:t>
            </a:r>
            <a:r>
              <a:rPr lang="en-US" altLang="zh-CN" sz="2000" b="1" u="sng" dirty="0"/>
              <a:t>was thick with </a:t>
            </a:r>
            <a:r>
              <a:rPr lang="en-US" altLang="zh-CN" sz="2000" u="sng" dirty="0"/>
              <a:t>rot (</a:t>
            </a:r>
            <a:r>
              <a:rPr lang="zh-CN" altLang="en-US" sz="2000" u="sng" dirty="0"/>
              <a:t>腐烂</a:t>
            </a:r>
            <a:r>
              <a:rPr lang="en-US" altLang="zh-CN" sz="2000" u="sng" dirty="0"/>
              <a:t>) and mildew (</a:t>
            </a:r>
            <a:r>
              <a:rPr lang="zh-CN" altLang="en-US" sz="2000" u="sng" dirty="0"/>
              <a:t>霉味</a:t>
            </a:r>
            <a:r>
              <a:rPr lang="en-US" altLang="zh-CN" sz="2000" u="sng" dirty="0"/>
              <a:t>)/ musty dampness</a:t>
            </a:r>
            <a:r>
              <a:rPr lang="en-US" altLang="zh-CN" sz="2000" dirty="0" smtClean="0"/>
              <a:t>, and </a:t>
            </a:r>
            <a:r>
              <a:rPr lang="en-US" altLang="zh-CN" sz="2000" dirty="0"/>
              <a:t>I </a:t>
            </a:r>
            <a:r>
              <a:rPr lang="en-US" altLang="zh-CN" sz="2000" u="sng" dirty="0"/>
              <a:t>could even hear my breaths echoing </a:t>
            </a:r>
            <a:r>
              <a:rPr lang="en-US" altLang="zh-CN" sz="2000" dirty="0"/>
              <a:t>through the narrow space</a:t>
            </a:r>
            <a:r>
              <a:rPr lang="en-US" altLang="zh-CN" sz="2000" dirty="0" smtClean="0"/>
              <a:t>/ and </a:t>
            </a:r>
            <a:r>
              <a:rPr lang="en-US" altLang="zh-CN" sz="2000" b="1" u="sng" dirty="0"/>
              <a:t>the only sounds that could be heard were</a:t>
            </a:r>
            <a:r>
              <a:rPr lang="en-US" altLang="zh-CN" sz="2000" u="sng" dirty="0"/>
              <a:t> </a:t>
            </a:r>
            <a:r>
              <a:rPr lang="en-US" altLang="zh-CN" sz="2000" dirty="0" smtClean="0"/>
              <a:t>the constant drips of water from a leaky pipe somewhere in the </a:t>
            </a:r>
            <a:r>
              <a:rPr lang="en-US" altLang="zh-CN" sz="2000" u="sng" dirty="0"/>
              <a:t>darkness</a:t>
            </a:r>
            <a:r>
              <a:rPr lang="en-US" altLang="zh-CN" sz="2000" dirty="0" smtClean="0"/>
              <a:t>/ were the </a:t>
            </a:r>
            <a:r>
              <a:rPr lang="en-US" altLang="zh-CN" sz="2000" u="sng" dirty="0"/>
              <a:t>frantic</a:t>
            </a:r>
            <a:r>
              <a:rPr lang="en-US" altLang="zh-CN" sz="2000" dirty="0" smtClean="0"/>
              <a:t> </a:t>
            </a:r>
            <a:r>
              <a:rPr lang="en-US" altLang="zh-CN" sz="2000" u="sng" dirty="0"/>
              <a:t>beating of my heart</a:t>
            </a:r>
            <a:r>
              <a:rPr lang="en-US" altLang="zh-CN" sz="2000" dirty="0" smtClean="0"/>
              <a:t>. </a:t>
            </a:r>
            <a:endParaRPr lang="en-US" altLang="zh-CN" sz="2000" dirty="0" smtClean="0"/>
          </a:p>
          <a:p>
            <a:pPr marL="285750" indent="-285750">
              <a:buFont typeface="Wingdings" panose="05000000000000000000" pitchFamily="2" charset="2"/>
              <a:buChar char="l"/>
            </a:pPr>
            <a:endParaRPr lang="en-US" altLang="zh-CN" sz="2000" dirty="0"/>
          </a:p>
          <a:p>
            <a:pPr marL="285750" indent="-285750">
              <a:buFont typeface="Wingdings" panose="05000000000000000000" pitchFamily="2" charset="2"/>
              <a:buChar char="l"/>
            </a:pPr>
            <a:r>
              <a:rPr lang="en-US" altLang="zh-CN" sz="2000" u="sng" dirty="0"/>
              <a:t>Thinking</a:t>
            </a:r>
            <a:r>
              <a:rPr lang="en-US" altLang="zh-CN" sz="2000" dirty="0" smtClean="0"/>
              <a:t> that I had no way out, I </a:t>
            </a:r>
            <a:r>
              <a:rPr lang="en-US" altLang="zh-CN" sz="2000" b="1" u="sng" dirty="0"/>
              <a:t>felt </a:t>
            </a:r>
            <a:r>
              <a:rPr lang="en-US" altLang="zh-CN" sz="2000" u="sng" dirty="0"/>
              <a:t>an overwhelming sense of despair </a:t>
            </a:r>
            <a:r>
              <a:rPr lang="en-US" altLang="zh-CN" sz="2000" b="1" u="sng" dirty="0"/>
              <a:t>washing/ sweeping over me</a:t>
            </a:r>
            <a:r>
              <a:rPr lang="en-US" altLang="zh-CN" sz="2000" dirty="0" smtClean="0"/>
              <a:t>. </a:t>
            </a:r>
            <a:endParaRPr lang="en-US" altLang="zh-CN" sz="2000" dirty="0" smtClean="0"/>
          </a:p>
          <a:p>
            <a:pPr marL="285750" indent="-285750">
              <a:buFont typeface="Wingdings" panose="05000000000000000000" pitchFamily="2" charset="2"/>
              <a:buChar char="l"/>
            </a:pPr>
            <a:endParaRPr lang="en-US" altLang="zh-CN" sz="2000" dirty="0" smtClean="0"/>
          </a:p>
          <a:p>
            <a:pPr marL="285750" indent="-285750">
              <a:buFont typeface="Wingdings" panose="05000000000000000000" pitchFamily="2" charset="2"/>
              <a:buChar char="l"/>
            </a:pPr>
            <a:r>
              <a:rPr lang="en-US" altLang="zh-CN" sz="2000" u="sng" dirty="0"/>
              <a:t>My eyes </a:t>
            </a:r>
            <a:r>
              <a:rPr lang="en-US" altLang="zh-CN" sz="2000" b="1" u="sng" dirty="0"/>
              <a:t>strained to </a:t>
            </a:r>
            <a:r>
              <a:rPr lang="en-US" altLang="zh-CN" sz="2000" dirty="0" smtClean="0"/>
              <a:t>(</a:t>
            </a:r>
            <a:r>
              <a:rPr lang="zh-CN" altLang="en-US" sz="2000" dirty="0" smtClean="0"/>
              <a:t>竭力做</a:t>
            </a:r>
            <a:r>
              <a:rPr lang="en-US" altLang="zh-CN" sz="2000" dirty="0" smtClean="0"/>
              <a:t>……) adjust to the </a:t>
            </a:r>
            <a:r>
              <a:rPr lang="en-US" altLang="zh-CN" sz="2000" u="sng" dirty="0"/>
              <a:t>lack of light</a:t>
            </a:r>
            <a:r>
              <a:rPr lang="en-US" altLang="zh-CN" sz="2000" dirty="0" smtClean="0"/>
              <a:t>, but </a:t>
            </a:r>
            <a:r>
              <a:rPr lang="en-US" altLang="zh-CN" sz="2000" b="1" u="sng" dirty="0"/>
              <a:t>all I could see was </a:t>
            </a:r>
            <a:r>
              <a:rPr lang="en-US" altLang="zh-CN" sz="2000" u="sng" dirty="0"/>
              <a:t>a void of blackness</a:t>
            </a:r>
            <a:r>
              <a:rPr lang="en-US" altLang="zh-CN" sz="2000" dirty="0" smtClean="0"/>
              <a:t> (</a:t>
            </a:r>
            <a:r>
              <a:rPr lang="zh-CN" altLang="en-US" sz="2000" dirty="0" smtClean="0"/>
              <a:t>一片漆黑</a:t>
            </a:r>
            <a:r>
              <a:rPr lang="en-US" altLang="zh-CN" sz="2000" dirty="0" smtClean="0"/>
              <a:t>) that seemed to </a:t>
            </a:r>
            <a:r>
              <a:rPr lang="en-US" altLang="zh-CN" sz="2000" b="1" dirty="0" smtClean="0">
                <a:solidFill>
                  <a:srgbClr val="FF0000"/>
                </a:solidFill>
              </a:rPr>
              <a:t>swallow any light or hope</a:t>
            </a:r>
            <a:r>
              <a:rPr lang="en-US" altLang="zh-CN" sz="2000" dirty="0" smtClean="0"/>
              <a:t>. </a:t>
            </a:r>
            <a:r>
              <a:rPr lang="en-US" altLang="zh-CN" sz="2000" b="1" u="sng" dirty="0"/>
              <a:t>I could barely make out </a:t>
            </a:r>
            <a:r>
              <a:rPr lang="en-US" altLang="zh-CN" sz="2000" dirty="0" smtClean="0"/>
              <a:t>my own hand in front of my face, </a:t>
            </a:r>
            <a:r>
              <a:rPr lang="en-US" altLang="zh-CN" sz="2000" b="1" dirty="0" smtClean="0"/>
              <a:t>let alone </a:t>
            </a:r>
            <a:r>
              <a:rPr lang="en-US" altLang="zh-CN" sz="2000" dirty="0" smtClean="0"/>
              <a:t>find a way out.</a:t>
            </a:r>
            <a:endParaRPr lang="en-US" altLang="zh-CN" sz="2000" dirty="0" smtClean="0"/>
          </a:p>
          <a:p>
            <a:pPr marL="285750" indent="-285750">
              <a:buFont typeface="Wingdings" panose="05000000000000000000" pitchFamily="2" charset="2"/>
              <a:buChar char="l"/>
            </a:pPr>
            <a:endParaRPr lang="en-US" altLang="zh-CN"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EMPLATE_CATEGORY" val="preset"/>
  <p:tag name="KSO_WM_TEMPLATE_INDEX" val="11"/>
  <p:tag name="KSO_WM_UNIT_TYPE" val="a"/>
  <p:tag name="KSO_WM_UNIT_INDEX" val="1"/>
  <p:tag name="KSO_WM_UNIT_ID" val="259*a*1"/>
  <p:tag name="KSO_WM_UNIT_CLEAR" val="1"/>
  <p:tag name="KSO_WM_UNIT_LAYERLEVEL" val="1"/>
  <p:tag name="KSO_WM_UNIT_VALUE" val="40"/>
  <p:tag name="KSO_WM_UNIT_ISCONTENTSTITLE" val="0"/>
  <p:tag name="KSO_WM_UNIT_HIGHLIGHT" val="0"/>
  <p:tag name="KSO_WM_UNIT_COMPATIBLE" val="0"/>
  <p:tag name="KSO_WM_UNIT_PRESET_TEXT" val="请在此处添加标题"/>
  <p:tag name="KSO_WM_BEAUTIFY_FLAG" val="#wm#"/>
  <p:tag name="KSO_WM_TAG_VERSION" val="1.0"/>
</p:tagLst>
</file>

<file path=ppt/tags/tag2.xml><?xml version="1.0" encoding="utf-8"?>
<p:tagLst xmlns:p="http://schemas.openxmlformats.org/presentationml/2006/main">
  <p:tag name="KSO_WM_TEMPLATE_CATEGORY" val="preset"/>
  <p:tag name="KSO_WM_TEMPLATE_INDEX" val="11"/>
  <p:tag name="KSO_WM_TAG_VERSION" val="1.0"/>
  <p:tag name="KSO_WM_SLIDE_ID" val="preset11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13584</Words>
  <Application>WPS 演示</Application>
  <PresentationFormat>全屏显示(16:9)</PresentationFormat>
  <Paragraphs>269</Paragraphs>
  <Slides>24</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Times New Roman</vt:lpstr>
      <vt:lpstr>Ebrima</vt:lpstr>
      <vt:lpstr>Deep memory</vt:lpstr>
      <vt:lpstr>Comic Sans MS</vt:lpstr>
      <vt:lpstr>Segoe Print</vt:lpstr>
      <vt:lpstr>Calibri</vt:lpstr>
      <vt:lpstr>微软雅黑</vt:lpstr>
      <vt:lpstr>Arial Unicode MS</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How to show your regret?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陈敏之</dc:creator>
  <cp:lastModifiedBy>24147</cp:lastModifiedBy>
  <cp:revision>114</cp:revision>
  <dcterms:created xsi:type="dcterms:W3CDTF">1900-01-01T00:00:00Z</dcterms:created>
  <dcterms:modified xsi:type="dcterms:W3CDTF">2023-03-19T13:09:49Z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FE550D6E52D6010A9BA61564084717AF_32</vt:lpwstr>
  </property>
  <property fmtid="{D5CDD505-2E9C-101B-9397-08002B2CF9AE}" pid="3" name="KSOProductBuildVer">
    <vt:lpwstr>2052-11.8.2.8411</vt:lpwstr>
  </property>
</Properties>
</file>