
<file path=[Content_Types].xml><?xml version="1.0" encoding="utf-8"?>
<Types xmlns="http://schemas.openxmlformats.org/package/2006/content-types">
  <Default Extension="jpeg" ContentType="image/jpe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7"/>
  </p:notesMasterIdLst>
  <p:handoutMasterIdLst>
    <p:handoutMasterId r:id="rId49"/>
  </p:handoutMasterIdLst>
  <p:sldIdLst>
    <p:sldId id="310" r:id="rId4"/>
    <p:sldId id="412" r:id="rId5"/>
    <p:sldId id="414" r:id="rId6"/>
    <p:sldId id="492" r:id="rId8"/>
    <p:sldId id="491" r:id="rId9"/>
    <p:sldId id="406" r:id="rId10"/>
    <p:sldId id="409" r:id="rId11"/>
    <p:sldId id="415" r:id="rId12"/>
    <p:sldId id="456" r:id="rId13"/>
    <p:sldId id="313" r:id="rId14"/>
    <p:sldId id="314" r:id="rId15"/>
    <p:sldId id="416" r:id="rId16"/>
    <p:sldId id="321" r:id="rId17"/>
    <p:sldId id="322" r:id="rId18"/>
    <p:sldId id="348" r:id="rId19"/>
    <p:sldId id="455" r:id="rId20"/>
    <p:sldId id="418" r:id="rId21"/>
    <p:sldId id="325" r:id="rId22"/>
    <p:sldId id="413" r:id="rId23"/>
    <p:sldId id="326" r:id="rId24"/>
    <p:sldId id="328" r:id="rId25"/>
    <p:sldId id="329" r:id="rId26"/>
    <p:sldId id="422" r:id="rId27"/>
    <p:sldId id="331" r:id="rId28"/>
    <p:sldId id="332" r:id="rId29"/>
    <p:sldId id="423" r:id="rId30"/>
    <p:sldId id="335" r:id="rId31"/>
    <p:sldId id="338" r:id="rId32"/>
    <p:sldId id="339" r:id="rId33"/>
    <p:sldId id="340" r:id="rId34"/>
    <p:sldId id="341" r:id="rId35"/>
    <p:sldId id="342" r:id="rId36"/>
    <p:sldId id="343" r:id="rId37"/>
    <p:sldId id="424" r:id="rId38"/>
    <p:sldId id="493" r:id="rId39"/>
    <p:sldId id="257" r:id="rId40"/>
    <p:sldId id="533" r:id="rId41"/>
    <p:sldId id="381" r:id="rId42"/>
    <p:sldId id="392" r:id="rId43"/>
    <p:sldId id="425" r:id="rId44"/>
    <p:sldId id="426" r:id="rId45"/>
    <p:sldId id="315" r:id="rId46"/>
    <p:sldId id="319" r:id="rId47"/>
    <p:sldId id="320"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42D"/>
    <a:srgbClr val="7EC499"/>
    <a:srgbClr val="DEF1E8"/>
    <a:srgbClr val="22200D"/>
    <a:srgbClr val="79C193"/>
    <a:srgbClr val="428E5D"/>
    <a:srgbClr val="7FC499"/>
    <a:srgbClr val="44546A"/>
    <a:srgbClr val="E6E6E6"/>
    <a:srgbClr val="285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snapToGrid="0" showGuides="1">
      <p:cViewPr varScale="1">
        <p:scale>
          <a:sx n="105" d="100"/>
          <a:sy n="105" d="100"/>
        </p:scale>
        <p:origin x="63" y="174"/>
      </p:cViewPr>
      <p:guideLst>
        <p:guide orient="horz" pos="2096"/>
        <p:guide pos="1391"/>
        <p:guide pos="2419"/>
        <p:guide pos="3808"/>
        <p:guide pos="6226"/>
        <p:guide pos="66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11063-A34F-4024-B1BF-39398555E2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5D49-C6EE-4B1F-A716-605D233062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5.jpeg"/><Relationship Id="rId2" Type="http://schemas.openxmlformats.org/officeDocument/2006/relationships/tags" Target="../tags/tag62.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6.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7.png"/><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4.png"/><Relationship Id="rId5" Type="http://schemas.openxmlformats.org/officeDocument/2006/relationships/tags" Target="../tags/tag92.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tags" Target="../tags/tag90.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4.png"/><Relationship Id="rId5" Type="http://schemas.openxmlformats.org/officeDocument/2006/relationships/tags" Target="../tags/tag101.xml"/><Relationship Id="rId4" Type="http://schemas.openxmlformats.org/officeDocument/2006/relationships/image" Target="../media/image3.png"/><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image" Target="../media/image4.png"/><Relationship Id="rId5" Type="http://schemas.openxmlformats.org/officeDocument/2006/relationships/tags" Target="../tags/tag110.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9.png"/><Relationship Id="rId5" Type="http://schemas.openxmlformats.org/officeDocument/2006/relationships/tags" Target="../tags/tag121.xml"/><Relationship Id="rId4" Type="http://schemas.openxmlformats.org/officeDocument/2006/relationships/image" Target="../media/image8.png"/><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4.png"/><Relationship Id="rId7" Type="http://schemas.openxmlformats.org/officeDocument/2006/relationships/tags" Target="../tags/tag20.xml"/><Relationship Id="rId6" Type="http://schemas.openxmlformats.org/officeDocument/2006/relationships/image" Target="../media/image3.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666115" y="686752"/>
            <a:ext cx="10860405" cy="5484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p:txBody>
          <a:bodyPr vert="horz" lIns="91440" tIns="45720" rIns="91440" bIns="4572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a:off x="4095750" y="1119505"/>
            <a:ext cx="6969125" cy="4619625"/>
          </a:xfrm>
          <a:prstGeom prst="rect">
            <a:avLst/>
          </a:prstGeom>
        </p:spPr>
      </p:pic>
      <p:sp>
        <p:nvSpPr>
          <p:cNvPr id="7" name="五边形 18"/>
          <p:cNvSpPr/>
          <p:nvPr userDrawn="1">
            <p:custDataLst>
              <p:tags r:id="rId4"/>
            </p:custDataLst>
          </p:nvPr>
        </p:nvSpPr>
        <p:spPr>
          <a:xfrm>
            <a:off x="-14605" y="1791335"/>
            <a:ext cx="6685915" cy="3562350"/>
          </a:xfrm>
          <a:prstGeom prst="homePlate">
            <a:avLst/>
          </a:prstGeom>
          <a:solidFill>
            <a:schemeClr val="accent1">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16"/>
          <p:cNvSpPr/>
          <p:nvPr userDrawn="1">
            <p:custDataLst>
              <p:tags r:id="rId5"/>
            </p:custDataLst>
          </p:nvPr>
        </p:nvSpPr>
        <p:spPr>
          <a:xfrm>
            <a:off x="0" y="2219960"/>
            <a:ext cx="6285865" cy="27622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6"/>
            </p:custDataLst>
          </p:nvPr>
        </p:nvSpPr>
        <p:spPr>
          <a:xfrm>
            <a:off x="11602085" y="0"/>
            <a:ext cx="589915" cy="142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7"/>
            </p:custDataLst>
          </p:nvPr>
        </p:nvSpPr>
        <p:spPr>
          <a:xfrm>
            <a:off x="303530" y="2762230"/>
            <a:ext cx="4888230" cy="923330"/>
          </a:xfrm>
        </p:spPr>
        <p:txBody>
          <a:bodyPr vert="horz" lIns="91440" tIns="45720" rIns="91440" bIns="45720" rtlCol="0" anchor="ctr" anchorCtr="0">
            <a:normAutofit/>
          </a:bodyPr>
          <a:lstStyle>
            <a:lvl1pPr marL="0" marR="0" algn="l"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13" name="文本占位符 12"/>
          <p:cNvSpPr>
            <a:spLocks noGrp="1"/>
          </p:cNvSpPr>
          <p:nvPr>
            <p:ph type="body" sz="quarter" idx="13" hasCustomPrompt="1"/>
            <p:custDataLst>
              <p:tags r:id="rId11"/>
            </p:custDataLst>
          </p:nvPr>
        </p:nvSpPr>
        <p:spPr>
          <a:xfrm>
            <a:off x="303530" y="3723660"/>
            <a:ext cx="4888230" cy="1130822"/>
          </a:xfrm>
        </p:spPr>
        <p:txBody>
          <a:bodyPr lIns="91440" tIns="45720" rIns="91440" bIns="45720" anchor="t">
            <a:normAutofit/>
          </a:bodyPr>
          <a:lstStyle>
            <a:lvl1pPr marL="0" indent="0" algn="l">
              <a:buFont typeface="Arial" panose="020B0604020202020204" pitchFamily="34"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单击此处编辑副标题</a:t>
            </a:r>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423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未标题-3"/>
          <p:cNvPicPr>
            <a:picLocks noChangeAspect="1"/>
          </p:cNvPicPr>
          <p:nvPr userDrawn="1">
            <p:custDataLst>
              <p:tags r:id="rId3"/>
            </p:custDataLst>
          </p:nvPr>
        </p:nvPicPr>
        <p:blipFill>
          <a:blip r:embed="rId4"/>
          <a:srcRect/>
          <a:stretch>
            <a:fillRect/>
          </a:stretch>
        </p:blipFill>
        <p:spPr>
          <a:xfrm>
            <a:off x="10415270" y="5081270"/>
            <a:ext cx="1776730" cy="174688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905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descr="未标题-4"/>
          <p:cNvPicPr>
            <a:picLocks noChangeAspect="1"/>
          </p:cNvPicPr>
          <p:nvPr userDrawn="1">
            <p:custDataLst>
              <p:tags r:id="rId3"/>
            </p:custDataLst>
          </p:nvPr>
        </p:nvPicPr>
        <p:blipFill>
          <a:blip r:embed="rId4"/>
          <a:srcRect/>
          <a:stretch>
            <a:fillRect/>
          </a:stretch>
        </p:blipFill>
        <p:spPr>
          <a:xfrm>
            <a:off x="-14605" y="5379720"/>
            <a:ext cx="1635760" cy="144843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descr="未标题-3"/>
          <p:cNvPicPr>
            <a:picLocks noChangeAspect="1"/>
          </p:cNvPicPr>
          <p:nvPr userDrawn="1">
            <p:custDataLst>
              <p:tags r:id="rId3"/>
            </p:custDataLst>
          </p:nvPr>
        </p:nvPicPr>
        <p:blipFill>
          <a:blip r:embed="rId4"/>
          <a:srcRect/>
          <a:stretch>
            <a:fillRect/>
          </a:stretch>
        </p:blipFill>
        <p:spPr>
          <a:xfrm>
            <a:off x="11050270" y="-113030"/>
            <a:ext cx="1126490" cy="1107440"/>
          </a:xfrm>
          <a:prstGeom prst="rect">
            <a:avLst/>
          </a:prstGeom>
        </p:spPr>
      </p:pic>
      <p:pic>
        <p:nvPicPr>
          <p:cNvPr id="12" name="图片 11" descr="未标题-4"/>
          <p:cNvPicPr>
            <a:picLocks noChangeAspect="1"/>
          </p:cNvPicPr>
          <p:nvPr userDrawn="1">
            <p:custDataLst>
              <p:tags r:id="rId5"/>
            </p:custDataLst>
          </p:nvPr>
        </p:nvPicPr>
        <p:blipFill>
          <a:blip r:embed="rId6"/>
          <a:srcRect/>
          <a:stretch>
            <a:fillRect/>
          </a:stretch>
        </p:blipFill>
        <p:spPr>
          <a:xfrm>
            <a:off x="-29845" y="-38100"/>
            <a:ext cx="1166495" cy="103251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descr="未标题-3"/>
          <p:cNvPicPr>
            <a:picLocks noChangeAspect="1"/>
          </p:cNvPicPr>
          <p:nvPr userDrawn="1">
            <p:custDataLst>
              <p:tags r:id="rId3"/>
            </p:custDataLst>
          </p:nvPr>
        </p:nvPicPr>
        <p:blipFill>
          <a:blip r:embed="rId4"/>
          <a:srcRect/>
          <a:stretch>
            <a:fillRect/>
          </a:stretch>
        </p:blipFill>
        <p:spPr>
          <a:xfrm>
            <a:off x="11050905" y="-113665"/>
            <a:ext cx="1126490" cy="1107440"/>
          </a:xfrm>
          <a:prstGeom prst="rect">
            <a:avLst/>
          </a:prstGeom>
        </p:spPr>
      </p:pic>
      <p:pic>
        <p:nvPicPr>
          <p:cNvPr id="11" name="图片 10" descr="未标题-4"/>
          <p:cNvPicPr>
            <a:picLocks noChangeAspect="1"/>
          </p:cNvPicPr>
          <p:nvPr userDrawn="1">
            <p:custDataLst>
              <p:tags r:id="rId5"/>
            </p:custDataLst>
          </p:nvPr>
        </p:nvPicPr>
        <p:blipFill>
          <a:blip r:embed="rId6"/>
          <a:srcRect/>
          <a:stretch>
            <a:fillRect/>
          </a:stretch>
        </p:blipFill>
        <p:spPr>
          <a:xfrm>
            <a:off x="-29210" y="-38735"/>
            <a:ext cx="1166495" cy="103251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95805"/>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descr="未标题-3"/>
          <p:cNvPicPr>
            <a:picLocks noChangeAspect="1"/>
          </p:cNvPicPr>
          <p:nvPr userDrawn="1">
            <p:custDataLst>
              <p:tags r:id="rId3"/>
            </p:custDataLst>
          </p:nvPr>
        </p:nvPicPr>
        <p:blipFill>
          <a:blip r:embed="rId4"/>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5"/>
            </p:custDataLst>
          </p:nvPr>
        </p:nvPicPr>
        <p:blipFill>
          <a:blip r:embed="rId6"/>
          <a:srcRect/>
          <a:stretch>
            <a:fillRect/>
          </a:stretch>
        </p:blipFill>
        <p:spPr>
          <a:xfrm>
            <a:off x="-14605" y="5795645"/>
            <a:ext cx="1166495" cy="103251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7827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未标题-3"/>
          <p:cNvPicPr>
            <a:picLocks noChangeAspect="1"/>
          </p:cNvPicPr>
          <p:nvPr userDrawn="1">
            <p:custDataLst>
              <p:tags r:id="rId3"/>
            </p:custDataLst>
          </p:nvPr>
        </p:nvPicPr>
        <p:blipFill>
          <a:blip r:embed="rId4"/>
          <a:srcRect/>
          <a:stretch>
            <a:fillRect/>
          </a:stretch>
        </p:blipFill>
        <p:spPr>
          <a:xfrm>
            <a:off x="10902315" y="90805"/>
            <a:ext cx="1289685" cy="1105535"/>
          </a:xfrm>
          <a:prstGeom prst="rect">
            <a:avLst/>
          </a:prstGeom>
        </p:spPr>
      </p:pic>
      <p:pic>
        <p:nvPicPr>
          <p:cNvPr id="9" name="图片 8" descr="未标题-4"/>
          <p:cNvPicPr>
            <a:picLocks noChangeAspect="1"/>
          </p:cNvPicPr>
          <p:nvPr userDrawn="1">
            <p:custDataLst>
              <p:tags r:id="rId5"/>
            </p:custDataLst>
          </p:nvPr>
        </p:nvPicPr>
        <p:blipFill>
          <a:blip r:embed="rId6"/>
          <a:srcRect/>
          <a:stretch>
            <a:fillRect/>
          </a:stretch>
        </p:blipFill>
        <p:spPr>
          <a:xfrm>
            <a:off x="0" y="5394960"/>
            <a:ext cx="1587500" cy="1405890"/>
          </a:xfrm>
          <a:prstGeom prst="rect">
            <a:avLst/>
          </a:prstGeom>
        </p:spPr>
      </p:pic>
      <p:sp>
        <p:nvSpPr>
          <p:cNvPr id="2" name="标题 1"/>
          <p:cNvSpPr>
            <a:spLocks noGrp="1"/>
          </p:cNvSpPr>
          <p:nvPr>
            <p:ph type="title" hasCustomPrompt="1"/>
            <p:custDataLst>
              <p:tags r:id="rId7"/>
            </p:custDataLst>
          </p:nvPr>
        </p:nvSpPr>
        <p:spPr>
          <a:xfrm>
            <a:off x="1522800" y="131888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内容页_4">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6" name="组合 5"/>
          <p:cNvGrpSpPr/>
          <p:nvPr userDrawn="1"/>
        </p:nvGrpSpPr>
        <p:grpSpPr>
          <a:xfrm rot="5400000" flipH="1">
            <a:off x="8679041" y="3456085"/>
            <a:ext cx="825628" cy="6221203"/>
            <a:chOff x="-167808" y="1020401"/>
            <a:chExt cx="825628" cy="6221203"/>
          </a:xfrm>
        </p:grpSpPr>
        <p:grpSp>
          <p:nvGrpSpPr>
            <p:cNvPr id="8" name="组合 7"/>
            <p:cNvGrpSpPr/>
            <p:nvPr userDrawn="1"/>
          </p:nvGrpSpPr>
          <p:grpSpPr>
            <a:xfrm rot="1740000">
              <a:off x="87304" y="2950503"/>
              <a:ext cx="570516" cy="4291101"/>
              <a:chOff x="3384206" y="2493094"/>
              <a:chExt cx="570516" cy="4291101"/>
            </a:xfrm>
          </p:grpSpPr>
          <p:sp>
            <p:nvSpPr>
              <p:cNvPr id="14" name="矩形 13"/>
              <p:cNvSpPr/>
              <p:nvPr userDrawn="1"/>
            </p:nvSpPr>
            <p:spPr>
              <a:xfrm>
                <a:off x="3384206"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384206" y="4675995"/>
                <a:ext cx="570516" cy="2108200"/>
              </a:xfrm>
              <a:prstGeom prst="rect">
                <a:avLst/>
              </a:prstGeom>
              <a:solidFill>
                <a:schemeClr val="accent1"/>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userDrawn="1"/>
            </p:nvSpPr>
            <p:spPr>
              <a:xfrm>
                <a:off x="3384206" y="2946868"/>
                <a:ext cx="570515" cy="1860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userDrawn="1"/>
            </p:nvSpPr>
            <p:spPr>
              <a:xfrm>
                <a:off x="3396526" y="2679171"/>
                <a:ext cx="545875" cy="258222"/>
              </a:xfrm>
              <a:prstGeom prst="trapezoid">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3646538" y="2493094"/>
                <a:ext cx="44732" cy="186077"/>
              </a:xfrm>
              <a:prstGeom prst="roundRect">
                <a:avLst/>
              </a:prstGeom>
              <a:solidFill>
                <a:srgbClr val="0CE697"/>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rot="1740000">
              <a:off x="-167808" y="1020401"/>
              <a:ext cx="570517" cy="4461480"/>
              <a:chOff x="1782878" y="2322715"/>
              <a:chExt cx="570517" cy="4461480"/>
            </a:xfrm>
          </p:grpSpPr>
          <p:sp>
            <p:nvSpPr>
              <p:cNvPr id="10" name="矩形 9"/>
              <p:cNvSpPr/>
              <p:nvPr/>
            </p:nvSpPr>
            <p:spPr>
              <a:xfrm>
                <a:off x="1782878"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782878" y="2322715"/>
                <a:ext cx="570517" cy="729891"/>
              </a:xfrm>
              <a:prstGeom prst="triangle">
                <a:avLst/>
              </a:prstGeom>
              <a:noFill/>
              <a:ln w="12382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912021" y="2367390"/>
                <a:ext cx="278623" cy="356456"/>
              </a:xfrm>
              <a:prstGeom prst="triangle">
                <a:avLst/>
              </a:prstGeom>
              <a:solidFill>
                <a:schemeClr val="accent1"/>
              </a:solidFill>
              <a:ln w="1238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979611" y="3139295"/>
                <a:ext cx="177050" cy="3644900"/>
              </a:xfrm>
              <a:prstGeom prst="rect">
                <a:avLst/>
              </a:prstGeom>
              <a:solidFill>
                <a:schemeClr val="accent1"/>
              </a:solidFill>
              <a:ln w="1238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内容页_1">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8" name="组合 7"/>
          <p:cNvGrpSpPr/>
          <p:nvPr userDrawn="1"/>
        </p:nvGrpSpPr>
        <p:grpSpPr>
          <a:xfrm>
            <a:off x="-14965" y="6464300"/>
            <a:ext cx="5393266" cy="393700"/>
            <a:chOff x="3890503" y="3151873"/>
            <a:chExt cx="5393266" cy="393700"/>
          </a:xfrm>
        </p:grpSpPr>
        <p:cxnSp>
          <p:nvCxnSpPr>
            <p:cNvPr id="9" name="直接连接符 8"/>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userDrawn="1"/>
        </p:nvGrpSpPr>
        <p:grpSpPr>
          <a:xfrm>
            <a:off x="5006352" y="6464300"/>
            <a:ext cx="5393266" cy="393700"/>
            <a:chOff x="3890503" y="3151873"/>
            <a:chExt cx="5393266" cy="393700"/>
          </a:xfrm>
        </p:grpSpPr>
        <p:cxnSp>
          <p:nvCxnSpPr>
            <p:cNvPr id="44" name="直接连接符 43"/>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8" name="直接连接符 77"/>
          <p:cNvCxnSpPr/>
          <p:nvPr userDrawn="1"/>
        </p:nvCxnSpPr>
        <p:spPr>
          <a:xfrm>
            <a:off x="9841693" y="664210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userDrawn="1"/>
        </p:nvCxnSpPr>
        <p:spPr>
          <a:xfrm>
            <a:off x="10027668"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userDrawn="1"/>
        </p:nvCxnSpPr>
        <p:spPr>
          <a:xfrm>
            <a:off x="1021364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userDrawn="1"/>
        </p:nvCxnSpPr>
        <p:spPr>
          <a:xfrm>
            <a:off x="10399617"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userDrawn="1"/>
        </p:nvCxnSpPr>
        <p:spPr>
          <a:xfrm>
            <a:off x="1058559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userDrawn="1"/>
        </p:nvCxnSpPr>
        <p:spPr>
          <a:xfrm>
            <a:off x="10771566"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userDrawn="1"/>
        </p:nvCxnSpPr>
        <p:spPr>
          <a:xfrm>
            <a:off x="1095754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userDrawn="1"/>
        </p:nvCxnSpPr>
        <p:spPr>
          <a:xfrm>
            <a:off x="11143516"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userDrawn="1"/>
        </p:nvCxnSpPr>
        <p:spPr>
          <a:xfrm>
            <a:off x="1132949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userDrawn="1"/>
        </p:nvCxnSpPr>
        <p:spPr>
          <a:xfrm>
            <a:off x="1151546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nvCxnSpPr>
        <p:spPr>
          <a:xfrm>
            <a:off x="11701440"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nvCxnSpPr>
        <p:spPr>
          <a:xfrm>
            <a:off x="1188741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12073389"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userDrawn="1"/>
        </p:nvCxnSpPr>
        <p:spPr>
          <a:xfrm>
            <a:off x="11701440"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7E395D60-13C1-40C0-9F30-1FBAC109C1AD}"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844BC077-A4F7-4166-88AA-6A9BF0BD76CB}" type="slidenum">
              <a:rPr lang="zh-CN" altLang="en-US" smtClean="0"/>
            </a:fld>
            <a:endParaRPr lang="zh-CN" alt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flipH="1">
            <a:off x="0" y="-19050"/>
            <a:ext cx="12219305" cy="6876415"/>
          </a:xfrm>
          <a:prstGeom prst="rect">
            <a:avLst/>
          </a:prstGeom>
        </p:spPr>
      </p:pic>
      <p:sp>
        <p:nvSpPr>
          <p:cNvPr id="9" name="矩形 8"/>
          <p:cNvSpPr/>
          <p:nvPr userDrawn="1">
            <p:custDataLst>
              <p:tags r:id="rId4"/>
            </p:custDataLst>
          </p:nvPr>
        </p:nvSpPr>
        <p:spPr>
          <a:xfrm>
            <a:off x="5457190" y="-18415"/>
            <a:ext cx="6762115" cy="6876415"/>
          </a:xfrm>
          <a:prstGeom prst="rect">
            <a:avLst/>
          </a:prstGeom>
          <a:solidFill>
            <a:schemeClr val="accent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a:off x="5602605" y="1633855"/>
            <a:ext cx="6610985" cy="3381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userDrawn="1">
            <p:custDataLst>
              <p:tags r:id="rId6"/>
            </p:custDataLst>
          </p:nvPr>
        </p:nvSpPr>
        <p:spPr>
          <a:xfrm flipH="1">
            <a:off x="-1" y="1621790"/>
            <a:ext cx="5618203" cy="5238750"/>
          </a:xfrm>
          <a:prstGeom prst="corner">
            <a:avLst>
              <a:gd name="adj1" fmla="val 3745"/>
              <a:gd name="adj2" fmla="val 301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5453697" y="1473835"/>
            <a:ext cx="6762115" cy="1600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6235065" y="2033905"/>
            <a:ext cx="5445760" cy="1691640"/>
          </a:xfrm>
        </p:spPr>
        <p:txBody>
          <a:bodyPr lIns="91440" tIns="45720" rIns="91440" bIns="0" anchor="b" anchorCtr="0">
            <a:normAutofit/>
          </a:bodyPr>
          <a:lstStyle>
            <a:lvl1pPr algn="r">
              <a:defRPr sz="6000" b="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6235065" y="3782695"/>
            <a:ext cx="5445760" cy="959237"/>
          </a:xfrm>
        </p:spPr>
        <p:txBody>
          <a:bodyPr lIns="91440" tIns="45720" rIns="91440" bIns="45720">
            <a:normAutofit/>
          </a:bodyPr>
          <a:lstStyle>
            <a:lvl1pPr marL="0" indent="0" algn="r" eaLnBrk="1" fontAlgn="auto" latinLnBrk="0" hangingPunct="1">
              <a:lnSpc>
                <a:spcPct val="100000"/>
              </a:lnSpc>
              <a:buFont typeface="Arial" panose="020B0604020202020204" pitchFamily="34" charset="0"/>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altLang="zh-CN" dirty="0"/>
          </a:p>
          <a:p>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1447800" y="2761615"/>
            <a:ext cx="9801225" cy="2209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11" name="矩形 10"/>
          <p:cNvSpPr/>
          <p:nvPr userDrawn="1">
            <p:custDataLst>
              <p:tags r:id="rId3"/>
            </p:custDataLst>
          </p:nvPr>
        </p:nvSpPr>
        <p:spPr>
          <a:xfrm>
            <a:off x="-25400" y="1230630"/>
            <a:ext cx="10325100" cy="1524635"/>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a:off x="1981200" y="2009140"/>
            <a:ext cx="2458085" cy="24580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pic>
        <p:nvPicPr>
          <p:cNvPr id="13" name="图片 12" descr="未标题-3"/>
          <p:cNvPicPr>
            <a:picLocks noChangeAspect="1"/>
          </p:cNvPicPr>
          <p:nvPr userDrawn="1">
            <p:custDataLst>
              <p:tags r:id="rId5"/>
            </p:custDataLst>
          </p:nvPr>
        </p:nvPicPr>
        <p:blipFill>
          <a:blip r:embed="rId6"/>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7"/>
            </p:custDataLst>
          </p:nvPr>
        </p:nvPicPr>
        <p:blipFill>
          <a:blip r:embed="rId8"/>
          <a:srcRect/>
          <a:stretch>
            <a:fillRect/>
          </a:stretch>
        </p:blipFill>
        <p:spPr>
          <a:xfrm>
            <a:off x="-25400" y="5795645"/>
            <a:ext cx="1166495" cy="1032510"/>
          </a:xfrm>
          <a:prstGeom prst="rect">
            <a:avLst/>
          </a:prstGeom>
        </p:spPr>
      </p:pic>
      <p:sp>
        <p:nvSpPr>
          <p:cNvPr id="2" name="标题 1"/>
          <p:cNvSpPr>
            <a:spLocks noGrp="1"/>
          </p:cNvSpPr>
          <p:nvPr>
            <p:ph type="title" hasCustomPrompt="1"/>
            <p:custDataLst>
              <p:tags r:id="rId9"/>
            </p:custDataLst>
          </p:nvPr>
        </p:nvSpPr>
        <p:spPr>
          <a:xfrm>
            <a:off x="4872355" y="3061970"/>
            <a:ext cx="5871845" cy="1405255"/>
          </a:xfrm>
        </p:spPr>
        <p:txBody>
          <a:bodyPr lIns="91440" tIns="45720" rIns="91440" bIns="45720" anchor="ctr" anchorCtr="0">
            <a:normAutofit/>
          </a:bodyPr>
          <a:lstStyle>
            <a:lvl1pPr>
              <a:defRPr sz="48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image" Target="../media/image1.png"/><Relationship Id="rId24" Type="http://schemas.openxmlformats.org/officeDocument/2006/relationships/tags" Target="../tags/tag132.xml"/><Relationship Id="rId23" Type="http://schemas.openxmlformats.org/officeDocument/2006/relationships/tags" Target="../tags/tag131.xml"/><Relationship Id="rId22" Type="http://schemas.openxmlformats.org/officeDocument/2006/relationships/tags" Target="../tags/tag130.xml"/><Relationship Id="rId21" Type="http://schemas.openxmlformats.org/officeDocument/2006/relationships/tags" Target="../tags/tag129.xml"/><Relationship Id="rId20" Type="http://schemas.openxmlformats.org/officeDocument/2006/relationships/tags" Target="../tags/tag128.xml"/><Relationship Id="rId2" Type="http://schemas.openxmlformats.org/officeDocument/2006/relationships/slideLayout" Target="../slideLayouts/slideLayout8.xml"/><Relationship Id="rId19" Type="http://schemas.openxmlformats.org/officeDocument/2006/relationships/tags" Target="../tags/tag127.xml"/><Relationship Id="rId18" Type="http://schemas.openxmlformats.org/officeDocument/2006/relationships/slideLayout" Target="../slideLayouts/slideLayout24.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6"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1440" tIns="45720" rIns="91440" bIns="4572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9.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hemeOverride" Target="../theme/themeOverride5.xml"/><Relationship Id="rId2" Type="http://schemas.openxmlformats.org/officeDocument/2006/relationships/tags" Target="../tags/tag155.xml"/><Relationship Id="rId1" Type="http://schemas.openxmlformats.org/officeDocument/2006/relationships/tags" Target="../tags/tag154.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9.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9.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5.xml"/><Relationship Id="rId3" Type="http://schemas.openxmlformats.org/officeDocument/2006/relationships/image" Target="../media/image1.tiff"/><Relationship Id="rId2" Type="http://schemas.openxmlformats.org/officeDocument/2006/relationships/tags" Target="../tags/tag134.xml"/><Relationship Id="rId1" Type="http://schemas.openxmlformats.org/officeDocument/2006/relationships/tags" Target="../tags/tag13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9.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9.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9.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image" Target="../media/image2.tiff"/><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9.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478790" y="32448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478790" y="1234440"/>
            <a:ext cx="11234420" cy="55245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fontAlgn="auto">
              <a:lnSpc>
                <a:spcPct val="150000"/>
              </a:lnSpc>
            </a:pPr>
            <a:r>
              <a:rPr lang="zh-CN" altLang="en-US" sz="3200">
                <a:solidFill>
                  <a:schemeClr val="tx1"/>
                </a:solidFill>
                <a:latin typeface="Calibri" panose="020F0502020204030204" charset="0"/>
                <a:cs typeface="Calibri" panose="020F0502020204030204" charset="0"/>
              </a:rPr>
              <a:t>2. What convinced the experts that a puma had been spotted in the village?</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zh-CN" altLang="en-US" sz="3200">
                <a:solidFill>
                  <a:schemeClr val="tx1"/>
                </a:solidFill>
                <a:latin typeface="Calibri" panose="020F0502020204030204" charset="0"/>
                <a:cs typeface="Calibri" panose="020F0502020204030204" charset="0"/>
              </a:rPr>
              <a:t>  A. The absence of any other animals.			</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The woman</a:t>
            </a:r>
            <a:r>
              <a:rPr lang="en-US" altLang="zh-CN" sz="3200">
                <a:solidFill>
                  <a:schemeClr val="tx1"/>
                </a:solidFill>
                <a:latin typeface="Calibri" panose="020F0502020204030204" charset="0"/>
                <a:cs typeface="Calibri" panose="020F0502020204030204" charset="0"/>
              </a:rPr>
              <a:t>’</a:t>
            </a:r>
            <a:r>
              <a:rPr lang="zh-CN" altLang="en-US" sz="3200">
                <a:solidFill>
                  <a:schemeClr val="tx1"/>
                </a:solidFill>
                <a:latin typeface="Calibri" panose="020F0502020204030204" charset="0"/>
                <a:cs typeface="Calibri" panose="020F0502020204030204" charset="0"/>
              </a:rPr>
              <a:t>s detailed description.</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zh-CN" altLang="en-US" sz="3200">
                <a:solidFill>
                  <a:schemeClr val="tx1"/>
                </a:solidFill>
                <a:latin typeface="Calibri" panose="020F0502020204030204" charset="0"/>
                <a:cs typeface="Calibri" panose="020F0502020204030204" charset="0"/>
              </a:rPr>
              <a:t>  C. The animal</a:t>
            </a:r>
            <a:r>
              <a:rPr lang="en-US" altLang="zh-CN" sz="3200">
                <a:solidFill>
                  <a:schemeClr val="tx1"/>
                </a:solidFill>
                <a:latin typeface="Calibri" panose="020F0502020204030204" charset="0"/>
                <a:cs typeface="Calibri" panose="020F0502020204030204" charset="0"/>
              </a:rPr>
              <a:t>’</a:t>
            </a:r>
            <a:r>
              <a:rPr lang="zh-CN" altLang="en-US" sz="3200">
                <a:solidFill>
                  <a:schemeClr val="tx1"/>
                </a:solidFill>
                <a:latin typeface="Calibri" panose="020F0502020204030204" charset="0"/>
                <a:cs typeface="Calibri" panose="020F0502020204030204" charset="0"/>
              </a:rPr>
              <a:t>s ability to climb a tree.		</a:t>
            </a:r>
            <a:endParaRPr lang="zh-CN" altLang="en-US" sz="3200">
              <a:solidFill>
                <a:schemeClr val="tx1"/>
              </a:solidFill>
              <a:latin typeface="Calibri" panose="020F0502020204030204" charset="0"/>
              <a:cs typeface="Calibri" panose="020F0502020204030204" charset="0"/>
            </a:endParaRP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The distinctive roar of the animal.</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607060" y="4229100"/>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370840" y="36385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370840" y="1343660"/>
            <a:ext cx="11234420" cy="49149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60000"/>
              </a:lnSpc>
            </a:pPr>
            <a:r>
              <a:rPr lang="zh-CN" altLang="en-US" sz="3200">
                <a:solidFill>
                  <a:schemeClr val="tx1"/>
                </a:solidFill>
                <a:latin typeface="Calibri" panose="020F0502020204030204" charset="0"/>
                <a:cs typeface="Calibri" panose="020F0502020204030204" charset="0"/>
              </a:rPr>
              <a:t>3. What remained a mystery for the experts to solve?</a:t>
            </a:r>
            <a:endParaRPr lang="zh-CN" altLang="en-US" sz="3200">
              <a:solidFill>
                <a:schemeClr val="tx1"/>
              </a:solidFill>
              <a:latin typeface="Calibri" panose="020F0502020204030204" charset="0"/>
              <a:cs typeface="Calibri" panose="020F0502020204030204" charset="0"/>
            </a:endParaRPr>
          </a:p>
          <a:p>
            <a:pPr algn="just">
              <a:lnSpc>
                <a:spcPct val="16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How the puma was able to catch its prey.	</a:t>
            </a:r>
            <a:endParaRPr lang="zh-CN" altLang="en-US" sz="3200">
              <a:solidFill>
                <a:schemeClr val="tx1"/>
              </a:solidFill>
              <a:latin typeface="Calibri" panose="020F0502020204030204" charset="0"/>
              <a:cs typeface="Calibri" panose="020F0502020204030204" charset="0"/>
            </a:endParaRPr>
          </a:p>
          <a:p>
            <a:pPr algn="just">
              <a:lnSpc>
                <a:spcPct val="16000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Why the puma never attacked any humans.</a:t>
            </a:r>
            <a:endParaRPr lang="zh-CN" altLang="en-US" sz="3200">
              <a:solidFill>
                <a:schemeClr val="tx1"/>
              </a:solidFill>
              <a:latin typeface="Calibri" panose="020F0502020204030204" charset="0"/>
              <a:cs typeface="Calibri" panose="020F0502020204030204" charset="0"/>
            </a:endParaRPr>
          </a:p>
          <a:p>
            <a:pPr algn="just">
              <a:lnSpc>
                <a:spcPct val="16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Where the puma had originally come from.	</a:t>
            </a:r>
            <a:endParaRPr lang="zh-CN" altLang="en-US" sz="3200">
              <a:solidFill>
                <a:schemeClr val="tx1"/>
              </a:solidFill>
              <a:latin typeface="Calibri" panose="020F0502020204030204" charset="0"/>
              <a:cs typeface="Calibri" panose="020F0502020204030204" charset="0"/>
            </a:endParaRPr>
          </a:p>
          <a:p>
            <a:pPr algn="just">
              <a:lnSpc>
                <a:spcPct val="16000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How the puma was able to move so fast.</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748665" y="4481195"/>
            <a:ext cx="45339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4</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270625" cy="1405255"/>
          </a:xfrm>
        </p:spPr>
        <p:txBody>
          <a:bodyPr>
            <a:normAutofit/>
          </a:bodyPr>
          <a:lstStyle/>
          <a:p>
            <a:pPr marL="0" indent="0" algn="l">
              <a:lnSpc>
                <a:spcPct val="100000"/>
              </a:lnSpc>
              <a:spcBef>
                <a:spcPts val="0"/>
              </a:spcBef>
              <a:spcAft>
                <a:spcPts val="0"/>
              </a:spcAft>
              <a:buSzPct val="100000"/>
              <a:buNone/>
            </a:pPr>
            <a:r>
              <a:rPr lang="en-US" sz="3600" spc="260" dirty="0">
                <a:sym typeface="+mn-lt"/>
              </a:rPr>
              <a:t>Structure imitation</a:t>
            </a:r>
            <a:endParaRPr lang="en-US" sz="3600" spc="260" dirty="0">
              <a:sym typeface="+mn-lt"/>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 name="文本框 2"/>
          <p:cNvSpPr txBox="1"/>
          <p:nvPr/>
        </p:nvSpPr>
        <p:spPr>
          <a:xfrm>
            <a:off x="487212" y="903186"/>
            <a:ext cx="10952704" cy="1568450"/>
          </a:xfrm>
          <a:prstGeom prst="rect">
            <a:avLst/>
          </a:prstGeom>
          <a:noFill/>
        </p:spPr>
        <p:txBody>
          <a:bodyPr wrap="square" rtlCol="0">
            <a:spAutoFit/>
          </a:bodyPr>
          <a:lstStyle/>
          <a:p>
            <a:pPr algn="just">
              <a:lnSpc>
                <a:spcPct val="150000"/>
              </a:lnSpc>
            </a:pPr>
            <a:r>
              <a:rPr lang="zh-CN" altLang="en-US" sz="3200" dirty="0">
                <a:solidFill>
                  <a:srgbClr val="FF0000"/>
                </a:solidFill>
                <a:latin typeface="Calibri" panose="020F0502020204030204" charset="0"/>
                <a:cs typeface="Calibri" panose="020F0502020204030204" charset="0"/>
                <a:sym typeface="+mn-lt"/>
              </a:rPr>
              <a:t>1. When (reports) came (into) … that …, they were( not) taken seriously.</a:t>
            </a:r>
            <a:endParaRPr lang="zh-CN" altLang="en-US" sz="3200" dirty="0">
              <a:solidFill>
                <a:srgbClr val="FF0000"/>
              </a:solidFill>
              <a:latin typeface="Calibri" panose="020F0502020204030204" charset="0"/>
              <a:cs typeface="Calibri" panose="020F0502020204030204" charset="0"/>
              <a:sym typeface="+mn-lt"/>
            </a:endParaRPr>
          </a:p>
        </p:txBody>
      </p:sp>
      <p:sp>
        <p:nvSpPr>
          <p:cNvPr id="6" name="文本框 5"/>
          <p:cNvSpPr txBox="1"/>
          <p:nvPr/>
        </p:nvSpPr>
        <p:spPr>
          <a:xfrm>
            <a:off x="486820" y="2471333"/>
            <a:ext cx="10952704"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When word came / spread in the city that there would be an earthquake in the area, it was not taken seriously.</a:t>
            </a:r>
            <a:endParaRPr lang="zh-CN" altLang="en-US" sz="2400" dirty="0">
              <a:latin typeface="Calibri" panose="020F0502020204030204" charset="0"/>
              <a:cs typeface="Calibri" panose="020F0502020204030204" charset="0"/>
              <a:sym typeface="+mn-lt"/>
            </a:endParaRPr>
          </a:p>
        </p:txBody>
      </p:sp>
      <p:sp>
        <p:nvSpPr>
          <p:cNvPr id="7" name="文本框 6"/>
          <p:cNvSpPr txBox="1"/>
          <p:nvPr/>
        </p:nvSpPr>
        <p:spPr>
          <a:xfrm>
            <a:off x="487082" y="5355758"/>
            <a:ext cx="10952704"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When reports came into the hospital about the potential outbreak of a contagious disease, they were not taken seriously by the administration.</a:t>
            </a:r>
            <a:endParaRPr lang="zh-CN" altLang="en-US" sz="2400" dirty="0">
              <a:latin typeface="Calibri" panose="020F0502020204030204" charset="0"/>
              <a:cs typeface="Calibri" panose="020F0502020204030204" charset="0"/>
              <a:sym typeface="+mn-lt"/>
            </a:endParaRPr>
          </a:p>
        </p:txBody>
      </p:sp>
      <p:sp>
        <p:nvSpPr>
          <p:cNvPr id="10" name="文本框 9"/>
          <p:cNvSpPr txBox="1"/>
          <p:nvPr/>
        </p:nvSpPr>
        <p:spPr>
          <a:xfrm>
            <a:off x="486820" y="3670296"/>
            <a:ext cx="10952704" cy="1753235"/>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When the officer gave the order that no one should move while they were standing in the line, it was not taken seriously, and as a punishment, some students had to do extra training</a:t>
            </a:r>
            <a:r>
              <a:rPr lang="en-US" altLang="zh-CN" sz="2400" dirty="0">
                <a:latin typeface="Calibri" panose="020F0502020204030204" charset="0"/>
                <a:cs typeface="Calibri" panose="020F0502020204030204" charset="0"/>
                <a:sym typeface="+mn-lt"/>
              </a:rPr>
              <a:t>.</a:t>
            </a:r>
            <a:endParaRPr lang="zh-CN" altLang="en-US" sz="2400" dirty="0">
              <a:latin typeface="Calibri" panose="020F0502020204030204" charset="0"/>
              <a:cs typeface="Calibri" panose="020F0502020204030204" charset="0"/>
              <a:sym typeface="+mn-lt"/>
            </a:endParaRPr>
          </a:p>
        </p:txBody>
      </p:sp>
      <p:sp>
        <p:nvSpPr>
          <p:cNvPr id="77" name="文本框 76"/>
          <p:cNvSpPr txBox="1"/>
          <p:nvPr/>
        </p:nvSpPr>
        <p:spPr>
          <a:xfrm>
            <a:off x="487045" y="147320"/>
            <a:ext cx="6103620" cy="755650"/>
          </a:xfrm>
          <a:prstGeom prst="rect">
            <a:avLst/>
          </a:prstGeom>
          <a:noFill/>
        </p:spPr>
        <p:txBody>
          <a:bodyPr wrap="square" rtlCol="0">
            <a:spAutoFit/>
          </a:bodyPr>
          <a:lstStyle/>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Calibri" panose="020F0502020204030204" charset="0"/>
              <a:cs typeface="Calibri" panose="020F0502020204030204" charset="0"/>
              <a:sym typeface="+mn-lt"/>
            </a:endParaRPr>
          </a:p>
        </p:txBody>
      </p:sp>
      <p:sp>
        <p:nvSpPr>
          <p:cNvPr id="2" name="文本框 1"/>
          <p:cNvSpPr txBox="1"/>
          <p:nvPr/>
        </p:nvSpPr>
        <p:spPr>
          <a:xfrm>
            <a:off x="770966" y="3340895"/>
            <a:ext cx="11039475" cy="1383665"/>
          </a:xfrm>
          <a:prstGeom prst="rect">
            <a:avLst/>
          </a:prstGeom>
          <a:noFill/>
        </p:spPr>
        <p:txBody>
          <a:bodyPr wrap="square" rtlCol="0">
            <a:spAutoFit/>
          </a:bodyPr>
          <a:lstStyle/>
          <a:p>
            <a:pPr algn="just">
              <a:lnSpc>
                <a:spcPct val="150000"/>
              </a:lnSpc>
            </a:pPr>
            <a:r>
              <a:rPr lang="zh-CN" altLang="en-US" sz="2800" dirty="0">
                <a:solidFill>
                  <a:schemeClr val="tx1"/>
                </a:solidFill>
                <a:latin typeface="Calibri" panose="020F0502020204030204" charset="0"/>
                <a:cs typeface="Calibri" panose="020F0502020204030204" charset="0"/>
                <a:sym typeface="+mn-lt"/>
              </a:rPr>
              <a:t>As the deadline for the project approaches, I felt obliged to work extra hours to ensure that it is completed on time.</a:t>
            </a:r>
            <a:endParaRPr lang="zh-CN" altLang="en-US" sz="2800" dirty="0">
              <a:solidFill>
                <a:schemeClr val="tx1"/>
              </a:solidFill>
              <a:latin typeface="Calibri" panose="020F0502020204030204" charset="0"/>
              <a:cs typeface="Calibri" panose="020F0502020204030204" charset="0"/>
              <a:sym typeface="+mn-lt"/>
            </a:endParaRPr>
          </a:p>
        </p:txBody>
      </p:sp>
      <p:sp>
        <p:nvSpPr>
          <p:cNvPr id="3" name="文本框 2"/>
          <p:cNvSpPr txBox="1"/>
          <p:nvPr/>
        </p:nvSpPr>
        <p:spPr>
          <a:xfrm>
            <a:off x="727939" y="1072202"/>
            <a:ext cx="8651632" cy="829945"/>
          </a:xfrm>
          <a:prstGeom prst="rect">
            <a:avLst/>
          </a:prstGeom>
          <a:noFill/>
        </p:spPr>
        <p:txBody>
          <a:bodyPr wrap="square" rtlCol="0">
            <a:spAutoFit/>
          </a:bodyPr>
          <a:lstStyle/>
          <a:p>
            <a:pPr algn="just">
              <a:lnSpc>
                <a:spcPct val="150000"/>
              </a:lnSpc>
            </a:pPr>
            <a:r>
              <a:rPr lang="zh-CN" altLang="en-US" sz="3200" dirty="0">
                <a:solidFill>
                  <a:srgbClr val="FF0000"/>
                </a:solidFill>
                <a:latin typeface="Calibri" panose="020F0502020204030204" charset="0"/>
                <a:cs typeface="Calibri" panose="020F0502020204030204" charset="0"/>
                <a:sym typeface="+mn-lt"/>
              </a:rPr>
              <a:t>2. As…  accumulate, … felt obliged to ….</a:t>
            </a:r>
            <a:endParaRPr lang="zh-CN" altLang="en-US" sz="3200" dirty="0">
              <a:solidFill>
                <a:srgbClr val="FF0000"/>
              </a:solidFill>
              <a:latin typeface="Calibri" panose="020F0502020204030204" charset="0"/>
              <a:cs typeface="Calibri" panose="020F0502020204030204" charset="0"/>
              <a:sym typeface="+mn-lt"/>
            </a:endParaRPr>
          </a:p>
        </p:txBody>
      </p:sp>
      <p:sp>
        <p:nvSpPr>
          <p:cNvPr id="4" name="文本框 3"/>
          <p:cNvSpPr txBox="1"/>
          <p:nvPr/>
        </p:nvSpPr>
        <p:spPr>
          <a:xfrm>
            <a:off x="727786" y="1920122"/>
            <a:ext cx="9988062" cy="1316964"/>
          </a:xfrm>
          <a:prstGeom prst="rect">
            <a:avLst/>
          </a:prstGeom>
          <a:noFill/>
        </p:spPr>
        <p:txBody>
          <a:bodyPr wrap="square" rtlCol="0">
            <a:spAutoFit/>
          </a:bodyPr>
          <a:lstStyle/>
          <a:p>
            <a:pPr algn="just">
              <a:lnSpc>
                <a:spcPct val="150000"/>
              </a:lnSpc>
            </a:pPr>
            <a:r>
              <a:rPr lang="zh-CN" altLang="en-US" sz="2800" dirty="0">
                <a:latin typeface="Calibri" panose="020F0502020204030204" charset="0"/>
                <a:cs typeface="Calibri" panose="020F0502020204030204" charset="0"/>
                <a:sym typeface="+mn-lt"/>
              </a:rPr>
              <a:t>As complaints about the bad smell had been accumulating, the local government felt obliged to shut down the factory.</a:t>
            </a:r>
            <a:endParaRPr lang="zh-CN" altLang="en-US" sz="2800" dirty="0">
              <a:latin typeface="Calibri" panose="020F0502020204030204" charset="0"/>
              <a:cs typeface="Calibri" panose="020F0502020204030204" charset="0"/>
              <a:sym typeface="+mn-lt"/>
            </a:endParaRPr>
          </a:p>
        </p:txBody>
      </p:sp>
      <p:sp>
        <p:nvSpPr>
          <p:cNvPr id="6" name="文本框 5"/>
          <p:cNvSpPr txBox="1"/>
          <p:nvPr>
            <p:custDataLst>
              <p:tags r:id="rId1"/>
            </p:custDataLst>
          </p:nvPr>
        </p:nvSpPr>
        <p:spPr>
          <a:xfrm>
            <a:off x="770966" y="4724560"/>
            <a:ext cx="11039475" cy="2030095"/>
          </a:xfrm>
          <a:prstGeom prst="rect">
            <a:avLst/>
          </a:prstGeom>
          <a:noFill/>
        </p:spPr>
        <p:txBody>
          <a:bodyPr wrap="square" rtlCol="0">
            <a:spAutoFit/>
          </a:bodyPr>
          <a:lstStyle/>
          <a:p>
            <a:pPr algn="just">
              <a:lnSpc>
                <a:spcPct val="150000"/>
              </a:lnSpc>
            </a:pPr>
            <a:r>
              <a:rPr lang="zh-CN" altLang="en-US" sz="2800" dirty="0">
                <a:solidFill>
                  <a:schemeClr val="tx1"/>
                </a:solidFill>
                <a:latin typeface="Calibri" panose="020F0502020204030204" charset="0"/>
                <a:cs typeface="Calibri" panose="020F0502020204030204" charset="0"/>
                <a:sym typeface="+mn-lt"/>
              </a:rPr>
              <a:t>As the number of patients in the hospital accumulate, the medical staff felt obliged to work overtime to provide the necessary care and attention to each patient.</a:t>
            </a:r>
            <a:endParaRPr lang="zh-CN" altLang="en-US"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2"/>
            </p:custDataLst>
          </p:nvPr>
        </p:nvSpPr>
        <p:spPr>
          <a:xfrm>
            <a:off x="727710" y="222250"/>
            <a:ext cx="6103620" cy="755650"/>
          </a:xfrm>
          <a:prstGeom prst="rect">
            <a:avLst/>
          </a:prstGeom>
          <a:noFill/>
        </p:spPr>
        <p:txBody>
          <a:bodyPr wrap="square" rtlCol="0">
            <a:spAutoFit/>
          </a:bodyPr>
          <a:lstStyle/>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722630" y="3399790"/>
            <a:ext cx="12444730" cy="64516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Wherever they go, typhoons leave a trail of destruction behind them.</a:t>
            </a:r>
            <a:endParaRPr lang="zh-CN" altLang="en-US" sz="2400" dirty="0">
              <a:latin typeface="Calibri" panose="020F0502020204030204" charset="0"/>
              <a:cs typeface="Calibri" panose="020F0502020204030204" charset="0"/>
              <a:sym typeface="+mn-lt"/>
            </a:endParaRPr>
          </a:p>
        </p:txBody>
      </p:sp>
      <p:sp>
        <p:nvSpPr>
          <p:cNvPr id="3" name="文本框 2"/>
          <p:cNvSpPr txBox="1"/>
          <p:nvPr/>
        </p:nvSpPr>
        <p:spPr>
          <a:xfrm>
            <a:off x="652145" y="1365885"/>
            <a:ext cx="9753600" cy="829945"/>
          </a:xfrm>
          <a:prstGeom prst="rect">
            <a:avLst/>
          </a:prstGeom>
          <a:noFill/>
        </p:spPr>
        <p:txBody>
          <a:bodyPr wrap="square" rtlCol="0">
            <a:spAutoFit/>
          </a:bodyPr>
          <a:lstStyle/>
          <a:p>
            <a:pPr algn="just">
              <a:lnSpc>
                <a:spcPct val="150000"/>
              </a:lnSpc>
            </a:pPr>
            <a:r>
              <a:rPr lang="zh-CN" altLang="en-US" sz="3200" dirty="0">
                <a:solidFill>
                  <a:srgbClr val="FF0000"/>
                </a:solidFill>
                <a:latin typeface="Calibri" panose="020F0502020204030204" charset="0"/>
                <a:cs typeface="Calibri" panose="020F0502020204030204" charset="0"/>
                <a:sym typeface="+mn-lt"/>
              </a:rPr>
              <a:t>3. … leave behind … a trail of ….</a:t>
            </a:r>
            <a:endParaRPr lang="zh-CN" altLang="en-US" sz="3200" dirty="0">
              <a:solidFill>
                <a:srgbClr val="FF0000"/>
              </a:solidFill>
              <a:latin typeface="Calibri" panose="020F0502020204030204" charset="0"/>
              <a:cs typeface="Calibri" panose="020F0502020204030204" charset="0"/>
              <a:sym typeface="+mn-lt"/>
            </a:endParaRPr>
          </a:p>
        </p:txBody>
      </p:sp>
      <p:sp>
        <p:nvSpPr>
          <p:cNvPr id="4" name="文本框 3"/>
          <p:cNvSpPr txBox="1"/>
          <p:nvPr/>
        </p:nvSpPr>
        <p:spPr>
          <a:xfrm>
            <a:off x="722630" y="2152015"/>
            <a:ext cx="11259820"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He</a:t>
            </a:r>
            <a:r>
              <a:rPr lang="en-US" altLang="zh-CN" sz="2400" dirty="0">
                <a:latin typeface="Calibri" panose="020F0502020204030204" charset="0"/>
                <a:cs typeface="Calibri" panose="020F0502020204030204" charset="0"/>
                <a:sym typeface="+mn-lt"/>
              </a:rPr>
              <a:t>'</a:t>
            </a:r>
            <a:r>
              <a:rPr lang="zh-CN" altLang="en-US" sz="2400" dirty="0">
                <a:latin typeface="Calibri" panose="020F0502020204030204" charset="0"/>
                <a:cs typeface="Calibri" panose="020F0502020204030204" charset="0"/>
                <a:sym typeface="+mn-lt"/>
              </a:rPr>
              <a:t>s such a heavy smoker that wherever he goes, he leaves behind him a trail of smell/cigarette ends.</a:t>
            </a:r>
            <a:endParaRPr lang="zh-CN" altLang="en-US" sz="2400" dirty="0">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722630" y="4093210"/>
            <a:ext cx="10828020"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During their travels, the hikers left behind a trail of litter and plastic waste that </a:t>
            </a:r>
            <a:endParaRPr lang="zh-CN" altLang="en-US" sz="2400" dirty="0">
              <a:latin typeface="Calibri" panose="020F0502020204030204" charset="0"/>
              <a:cs typeface="Calibri" panose="020F0502020204030204" charset="0"/>
              <a:sym typeface="+mn-lt"/>
            </a:endParaRPr>
          </a:p>
          <a:p>
            <a:pPr algn="just">
              <a:lnSpc>
                <a:spcPct val="150000"/>
              </a:lnSpc>
            </a:pPr>
            <a:r>
              <a:rPr lang="zh-CN" altLang="en-US" sz="2400" dirty="0">
                <a:latin typeface="Calibri" panose="020F0502020204030204" charset="0"/>
                <a:cs typeface="Calibri" panose="020F0502020204030204" charset="0"/>
                <a:sym typeface="+mn-lt"/>
              </a:rPr>
              <a:t>harmed the natural environment.</a:t>
            </a:r>
            <a:endParaRPr lang="zh-CN" altLang="en-US" sz="2400" dirty="0">
              <a:latin typeface="Calibri" panose="020F0502020204030204" charset="0"/>
              <a:cs typeface="Calibri" panose="020F0502020204030204" charset="0"/>
              <a:sym typeface="+mn-lt"/>
            </a:endParaRPr>
          </a:p>
        </p:txBody>
      </p:sp>
      <p:sp>
        <p:nvSpPr>
          <p:cNvPr id="6" name="文本框 5"/>
          <p:cNvSpPr txBox="1"/>
          <p:nvPr>
            <p:custDataLst>
              <p:tags r:id="rId2"/>
            </p:custDataLst>
          </p:nvPr>
        </p:nvSpPr>
        <p:spPr>
          <a:xfrm>
            <a:off x="722630" y="5340350"/>
            <a:ext cx="11334750"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The reckless driver left behind a trail of destruction, including several damaged vehicles and injured pedestrians.</a:t>
            </a:r>
            <a:endParaRPr lang="zh-CN" altLang="en-US" sz="2400" dirty="0">
              <a:latin typeface="Calibri" panose="020F0502020204030204" charset="0"/>
              <a:cs typeface="Calibri" panose="020F0502020204030204" charset="0"/>
              <a:sym typeface="+mn-lt"/>
            </a:endParaRPr>
          </a:p>
        </p:txBody>
      </p:sp>
      <p:sp>
        <p:nvSpPr>
          <p:cNvPr id="7" name="文本框 6"/>
          <p:cNvSpPr txBox="1"/>
          <p:nvPr>
            <p:custDataLst>
              <p:tags r:id="rId3"/>
            </p:custDataLst>
          </p:nvPr>
        </p:nvSpPr>
        <p:spPr>
          <a:xfrm>
            <a:off x="722630" y="463550"/>
            <a:ext cx="6103620" cy="755650"/>
          </a:xfrm>
          <a:prstGeom prst="rect">
            <a:avLst/>
          </a:prstGeom>
          <a:noFill/>
        </p:spPr>
        <p:txBody>
          <a:bodyPr wrap="square" rtlCol="0">
            <a:spAutoFit/>
          </a:bodyPr>
          <a:lstStyle/>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52145" y="1424940"/>
            <a:ext cx="9753600" cy="829945"/>
          </a:xfrm>
          <a:prstGeom prst="rect">
            <a:avLst/>
          </a:prstGeom>
          <a:noFill/>
        </p:spPr>
        <p:txBody>
          <a:bodyPr wrap="square" rtlCol="0">
            <a:spAutoFit/>
          </a:bodyPr>
          <a:lstStyle/>
          <a:p>
            <a:pPr algn="just">
              <a:lnSpc>
                <a:spcPct val="150000"/>
              </a:lnSpc>
            </a:pPr>
            <a:r>
              <a:rPr lang="en-US" altLang="zh-CN" sz="3200" dirty="0">
                <a:solidFill>
                  <a:srgbClr val="FF0000"/>
                </a:solidFill>
                <a:latin typeface="Calibri" panose="020F0502020204030204" charset="0"/>
                <a:cs typeface="Calibri" panose="020F0502020204030204" charset="0"/>
                <a:sym typeface="+mn-lt"/>
              </a:rPr>
              <a:t>4</a:t>
            </a:r>
            <a:r>
              <a:rPr lang="zh-CN" altLang="en-US" sz="3200" dirty="0">
                <a:solidFill>
                  <a:srgbClr val="FF0000"/>
                </a:solidFill>
                <a:latin typeface="Calibri" panose="020F0502020204030204" charset="0"/>
                <a:cs typeface="Calibri" panose="020F0502020204030204" charset="0"/>
                <a:sym typeface="+mn-lt"/>
              </a:rPr>
              <a:t>. It is disturbing to think that …</a:t>
            </a:r>
            <a:endParaRPr lang="zh-CN" altLang="en-US" sz="3200" dirty="0">
              <a:solidFill>
                <a:srgbClr val="FF0000"/>
              </a:solidFill>
              <a:latin typeface="Calibri" panose="020F0502020204030204" charset="0"/>
              <a:cs typeface="Calibri" panose="020F0502020204030204" charset="0"/>
              <a:sym typeface="+mn-lt"/>
            </a:endParaRPr>
          </a:p>
        </p:txBody>
      </p:sp>
      <p:sp>
        <p:nvSpPr>
          <p:cNvPr id="8" name="文本框 7"/>
          <p:cNvSpPr txBox="1"/>
          <p:nvPr/>
        </p:nvSpPr>
        <p:spPr>
          <a:xfrm>
            <a:off x="776605" y="2226310"/>
            <a:ext cx="11259820" cy="64516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It is disturbing to think that Malaysia Flight 370 might never be found.</a:t>
            </a:r>
            <a:endParaRPr lang="zh-CN" altLang="en-US" sz="2400" dirty="0">
              <a:latin typeface="Calibri" panose="020F0502020204030204" charset="0"/>
              <a:cs typeface="Calibri" panose="020F0502020204030204" charset="0"/>
              <a:sym typeface="+mn-lt"/>
            </a:endParaRPr>
          </a:p>
        </p:txBody>
      </p:sp>
      <p:sp>
        <p:nvSpPr>
          <p:cNvPr id="10" name="文本框 9"/>
          <p:cNvSpPr txBox="1"/>
          <p:nvPr/>
        </p:nvSpPr>
        <p:spPr>
          <a:xfrm>
            <a:off x="776605" y="3142615"/>
            <a:ext cx="11259820"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It is disturbing to think that some countries still engage in war and conflict, causing immense harm to innocent civilians and leaving behind a trail of destruction.</a:t>
            </a:r>
            <a:endParaRPr lang="zh-CN" altLang="en-US" sz="2400" dirty="0">
              <a:latin typeface="Calibri" panose="020F0502020204030204" charset="0"/>
              <a:cs typeface="Calibri" panose="020F0502020204030204" charset="0"/>
              <a:sym typeface="+mn-lt"/>
            </a:endParaRPr>
          </a:p>
        </p:txBody>
      </p:sp>
      <p:sp>
        <p:nvSpPr>
          <p:cNvPr id="77" name="文本框 76"/>
          <p:cNvSpPr txBox="1"/>
          <p:nvPr/>
        </p:nvSpPr>
        <p:spPr>
          <a:xfrm>
            <a:off x="652145" y="508000"/>
            <a:ext cx="6103620" cy="755650"/>
          </a:xfrm>
          <a:prstGeom prst="rect">
            <a:avLst/>
          </a:prstGeom>
          <a:noFill/>
        </p:spPr>
        <p:txBody>
          <a:bodyPr wrap="square" rtlCol="0">
            <a:spAutoFit/>
          </a:bodyPr>
          <a:lstStyle/>
          <a:p>
            <a:pPr>
              <a:lnSpc>
                <a:spcPct val="120000"/>
              </a:lnSpc>
            </a:pPr>
            <a:r>
              <a:rPr lang="en-US" altLang="zh-CN" sz="3600" b="1" dirty="0">
                <a:solidFill>
                  <a:schemeClr val="tx1"/>
                </a:solidFill>
                <a:highlight>
                  <a:srgbClr val="FFFF00"/>
                </a:highlight>
                <a:latin typeface="Calibri" panose="020F0502020204030204" charset="0"/>
                <a:cs typeface="Calibri" panose="020F0502020204030204" charset="0"/>
                <a:sym typeface="+mn-lt"/>
              </a:rPr>
              <a:t>Imitation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776605" y="4502785"/>
            <a:ext cx="11259820" cy="1753235"/>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It is disturbing to think that despite all the progress we have made in technology and science, we still have not found a cure for many deadly diseases that affect millions of people worldwide.</a:t>
            </a:r>
            <a:endParaRPr lang="zh-CN" altLang="en-US" sz="2400" dirty="0">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5</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270625" cy="1405255"/>
          </a:xfrm>
        </p:spPr>
        <p:txBody>
          <a:bodyPr>
            <a:normAutofit/>
          </a:bodyPr>
          <a:lstStyle/>
          <a:p>
            <a:pPr marL="0" indent="0" algn="l">
              <a:lnSpc>
                <a:spcPct val="100000"/>
              </a:lnSpc>
              <a:spcBef>
                <a:spcPts val="0"/>
              </a:spcBef>
              <a:spcAft>
                <a:spcPts val="0"/>
              </a:spcAft>
              <a:buSzPct val="100000"/>
              <a:buNone/>
            </a:pPr>
            <a:r>
              <a:rPr lang="en-US" sz="3600" spc="260" dirty="0">
                <a:sym typeface="+mn-lt"/>
              </a:rPr>
              <a:t>Story telling</a:t>
            </a:r>
            <a:endParaRPr lang="en-US" sz="3600" spc="260" dirty="0">
              <a:sym typeface="+mn-lt"/>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63855" y="921385"/>
            <a:ext cx="11637645" cy="5773420"/>
          </a:xfrm>
          <a:prstGeom prst="rect">
            <a:avLst/>
          </a:prstGeom>
          <a:noFill/>
        </p:spPr>
        <p:txBody>
          <a:bodyPr wrap="square" rtlCol="0">
            <a:spAutoFit/>
          </a:bodyPr>
          <a:lstStyle/>
          <a:p>
            <a:pPr>
              <a:lnSpc>
                <a:spcPct val="110000"/>
              </a:lnSpc>
            </a:pPr>
            <a:r>
              <a:rPr lang="zh-CN" altLang="en-US" sz="2400">
                <a:latin typeface="Calibri" panose="020F0502020204030204" charset="0"/>
                <a:cs typeface="Calibri" panose="020F0502020204030204" charset="0"/>
              </a:rPr>
              <a:t>1</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Hunt began ---small village ---woman picking ---blackberries---large cat---five </a:t>
            </a:r>
            <a:endParaRPr lang="zh-CN" altLang="en-US" sz="2400">
              <a:latin typeface="Calibri" panose="020F0502020204030204" charset="0"/>
              <a:cs typeface="Calibri" panose="020F0502020204030204" charset="0"/>
            </a:endParaRPr>
          </a:p>
          <a:p>
            <a:pPr>
              <a:lnSpc>
                <a:spcPct val="110000"/>
              </a:lnSpc>
            </a:pP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yards</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2</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Ran away---experts confirmed---not attack---cornered </a:t>
            </a:r>
            <a:endParaRPr lang="zh-CN" altLang="en-US" sz="2400">
              <a:latin typeface="Calibri" panose="020F0502020204030204" charset="0"/>
              <a:cs typeface="Calibri" panose="020F0502020204030204" charset="0"/>
            </a:endParaRPr>
          </a:p>
          <a:p>
            <a:pPr>
              <a:lnSpc>
                <a:spcPct val="110000"/>
              </a:lnSpc>
            </a:pPr>
            <a:r>
              <a:rPr lang="zh-CN" altLang="en-US" sz="2400">
                <a:latin typeface="Calibri" panose="020F0502020204030204" charset="0"/>
                <a:cs typeface="Calibri" panose="020F0502020204030204" charset="0"/>
              </a:rPr>
              <a:t>3</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Search difficult ---puma---one place---morning----another twenty miles away---</a:t>
            </a:r>
            <a:endParaRPr lang="zh-CN" altLang="en-US" sz="2400">
              <a:latin typeface="Calibri" panose="020F0502020204030204" charset="0"/>
              <a:cs typeface="Calibri" panose="020F0502020204030204" charset="0"/>
            </a:endParaRPr>
          </a:p>
          <a:p>
            <a:pPr>
              <a:lnSpc>
                <a:spcPct val="110000"/>
              </a:lnSpc>
            </a:pPr>
            <a:r>
              <a:rPr lang="zh-CN" altLang="en-US" sz="2400">
                <a:latin typeface="Calibri" panose="020F0502020204030204" charset="0"/>
                <a:cs typeface="Calibri" panose="020F0502020204030204" charset="0"/>
              </a:rPr>
              <a:t> </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evening</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4</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Wherever it went---trail ---dead deer---small animals </a:t>
            </a:r>
            <a:endParaRPr lang="zh-CN" altLang="en-US" sz="2400">
              <a:latin typeface="Calibri" panose="020F0502020204030204" charset="0"/>
              <a:cs typeface="Calibri" panose="020F0502020204030204" charset="0"/>
            </a:endParaRPr>
          </a:p>
          <a:p>
            <a:pPr>
              <a:lnSpc>
                <a:spcPct val="110000"/>
              </a:lnSpc>
            </a:pPr>
            <a:r>
              <a:rPr lang="zh-CN" altLang="en-US" sz="2400">
                <a:latin typeface="Calibri" panose="020F0502020204030204" charset="0"/>
                <a:cs typeface="Calibri" panose="020F0502020204030204" charset="0"/>
              </a:rPr>
              <a:t>5</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Paw prints---puma fur---bushes</a:t>
            </a:r>
            <a:endParaRPr lang="zh-CN" altLang="en-US" sz="2400">
              <a:latin typeface="Calibri" panose="020F0502020204030204" charset="0"/>
              <a:cs typeface="Calibri" panose="020F0502020204030204" charset="0"/>
            </a:endParaRPr>
          </a:p>
          <a:p>
            <a:pPr>
              <a:lnSpc>
                <a:spcPct val="110000"/>
              </a:lnSpc>
            </a:pPr>
            <a:r>
              <a:rPr lang="zh-CN" altLang="en-US" sz="2400">
                <a:latin typeface="Calibri" panose="020F0502020204030204" charset="0"/>
                <a:cs typeface="Calibri" panose="020F0502020204030204" charset="0"/>
              </a:rPr>
              <a:t>6</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Several people complained ---cat-like noises---businessman</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fishing trip---up a </a:t>
            </a:r>
            <a:endParaRPr lang="zh-CN" altLang="en-US" sz="2400">
              <a:latin typeface="Calibri" panose="020F0502020204030204" charset="0"/>
              <a:cs typeface="Calibri" panose="020F0502020204030204" charset="0"/>
            </a:endParaRPr>
          </a:p>
          <a:p>
            <a:pPr>
              <a:lnSpc>
                <a:spcPct val="110000"/>
              </a:lnSpc>
            </a:pPr>
            <a:r>
              <a:rPr lang="zh-CN" altLang="en-US" sz="2400">
                <a:latin typeface="Calibri" panose="020F0502020204030204" charset="0"/>
                <a:cs typeface="Calibri" panose="020F0502020204030204" charset="0"/>
              </a:rPr>
              <a:t> </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tree</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7</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Experts convinced--- was a puma ---where from?</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8</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No puma reported missing ---zoo in the country --- possession --- private </a:t>
            </a:r>
            <a:endParaRPr lang="zh-CN" altLang="en-US" sz="2400">
              <a:latin typeface="Calibri" panose="020F0502020204030204" charset="0"/>
              <a:cs typeface="Calibri" panose="020F0502020204030204" charset="0"/>
            </a:endParaRPr>
          </a:p>
          <a:p>
            <a:pPr>
              <a:lnSpc>
                <a:spcPct val="110000"/>
              </a:lnSpc>
            </a:pPr>
            <a:r>
              <a:rPr lang="zh-CN" altLang="en-US" sz="2400">
                <a:latin typeface="Calibri" panose="020F0502020204030204" charset="0"/>
                <a:cs typeface="Calibri" panose="020F0502020204030204" charset="0"/>
              </a:rPr>
              <a:t> </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collector--- escape</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9</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Hunt went on----several weeks---puma not caught</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10</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Disturbing----wild animal---quiet countryside    </a:t>
            </a:r>
            <a:endParaRPr lang="zh-CN" altLang="en-US" sz="2400">
              <a:latin typeface="Calibri" panose="020F0502020204030204" charset="0"/>
              <a:cs typeface="Calibri" panose="020F0502020204030204" charset="0"/>
            </a:endParaRPr>
          </a:p>
        </p:txBody>
      </p:sp>
      <p:sp>
        <p:nvSpPr>
          <p:cNvPr id="77" name="文本框 76"/>
          <p:cNvSpPr txBox="1"/>
          <p:nvPr/>
        </p:nvSpPr>
        <p:spPr>
          <a:xfrm>
            <a:off x="363855" y="205740"/>
            <a:ext cx="6103620" cy="607695"/>
          </a:xfrm>
          <a:prstGeom prst="rect">
            <a:avLst/>
          </a:prstGeom>
          <a:noFill/>
        </p:spPr>
        <p:txBody>
          <a:bodyPr wrap="square" rtlCol="0">
            <a:spAutoFit/>
          </a:bodyPr>
          <a:lstStyle/>
          <a:p>
            <a:pPr>
              <a:lnSpc>
                <a:spcPct val="120000"/>
              </a:lnSpc>
            </a:pPr>
            <a:r>
              <a:rPr lang="en-US" altLang="zh-CN" sz="2800" b="1" dirty="0">
                <a:highlight>
                  <a:srgbClr val="FFFF00"/>
                </a:highlight>
                <a:cs typeface="+mn-ea"/>
                <a:sym typeface="+mn-lt"/>
              </a:rPr>
              <a:t>Story-telling</a:t>
            </a:r>
            <a:endParaRPr lang="en-US" altLang="zh-CN" sz="2800" b="1" dirty="0">
              <a:highlight>
                <a:srgbClr val="FFFF00"/>
              </a:highlight>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6</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p:txBody>
          <a:bodyPr>
            <a:normAutofit/>
          </a:bodyPr>
          <a:lstStyle/>
          <a:p>
            <a:pPr marL="0" indent="0" algn="l">
              <a:lnSpc>
                <a:spcPct val="100000"/>
              </a:lnSpc>
              <a:spcBef>
                <a:spcPts val="0"/>
              </a:spcBef>
              <a:spcAft>
                <a:spcPts val="0"/>
              </a:spcAft>
              <a:buSzPct val="100000"/>
              <a:buNone/>
            </a:pPr>
            <a:r>
              <a:rPr lang="en-US" sz="4200" spc="260" dirty="0">
                <a:sym typeface="+mn-lt"/>
              </a:rPr>
              <a:t>Summary writing</a:t>
            </a:r>
            <a:endParaRPr lang="en-US" sz="4200" spc="260" dirty="0">
              <a:sym typeface="+mn-lt"/>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62006" y="2133617"/>
            <a:ext cx="4572025" cy="2286013"/>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en-US" altLang="zh-CN" sz="4000" b="1" spc="200" dirty="0">
                <a:solidFill>
                  <a:schemeClr val="tx1"/>
                </a:solidFill>
                <a:uFillTx/>
                <a:latin typeface="Calibri" panose="020F0502020204030204" charset="0"/>
                <a:ea typeface="Malgun Gothic" panose="020B0503020000020004" charset="-127"/>
                <a:cs typeface="Calibri" panose="020F0502020204030204" charset="0"/>
                <a:sym typeface="+mn-lt"/>
              </a:rPr>
              <a:t>Lesson 1  </a:t>
            </a:r>
            <a:endParaRPr lang="en-US" altLang="zh-CN" sz="4000" b="1" spc="200" dirty="0">
              <a:solidFill>
                <a:schemeClr val="tx1"/>
              </a:solidFill>
              <a:uFillTx/>
              <a:latin typeface="Calibri" panose="020F0502020204030204" charset="0"/>
              <a:ea typeface="Malgun Gothic" panose="020B0503020000020004" charset="-127"/>
              <a:cs typeface="Calibri" panose="020F0502020204030204" charset="0"/>
              <a:sym typeface="+mn-lt"/>
            </a:endParaRPr>
          </a:p>
          <a:p>
            <a:pPr marL="0" indent="0" algn="l">
              <a:lnSpc>
                <a:spcPct val="100000"/>
              </a:lnSpc>
              <a:spcBef>
                <a:spcPts val="0"/>
              </a:spcBef>
              <a:spcAft>
                <a:spcPts val="0"/>
              </a:spcAft>
              <a:buSzPct val="100000"/>
              <a:buNone/>
            </a:pPr>
            <a:endParaRPr lang="en-US" altLang="zh-CN" sz="4000" b="1" spc="200" dirty="0">
              <a:solidFill>
                <a:schemeClr val="tx1"/>
              </a:solidFill>
              <a:uFillTx/>
              <a:latin typeface="Calibri" panose="020F0502020204030204" charset="0"/>
              <a:ea typeface="Malgun Gothic" panose="020B0503020000020004" charset="-127"/>
              <a:cs typeface="Calibri" panose="020F0502020204030204" charset="0"/>
              <a:sym typeface="+mn-lt"/>
            </a:endParaRPr>
          </a:p>
          <a:p>
            <a:pPr marL="0" indent="0" algn="l">
              <a:lnSpc>
                <a:spcPct val="100000"/>
              </a:lnSpc>
              <a:spcBef>
                <a:spcPts val="0"/>
              </a:spcBef>
              <a:spcAft>
                <a:spcPts val="0"/>
              </a:spcAft>
              <a:buSzPct val="100000"/>
              <a:buNone/>
            </a:pPr>
            <a:r>
              <a:rPr lang="en-US" altLang="zh-CN" sz="4000" b="1" spc="200" dirty="0">
                <a:solidFill>
                  <a:schemeClr val="tx1"/>
                </a:solidFill>
                <a:uFillTx/>
                <a:latin typeface="Calibri" panose="020F0502020204030204" charset="0"/>
                <a:ea typeface="Malgun Gothic" panose="020B0503020000020004" charset="-127"/>
                <a:cs typeface="Calibri" panose="020F0502020204030204" charset="0"/>
                <a:sym typeface="+mn-lt"/>
              </a:rPr>
              <a:t>A  puma  at  large</a:t>
            </a:r>
            <a:endParaRPr lang="en-US" altLang="zh-CN" sz="4000" b="1" spc="200" dirty="0">
              <a:solidFill>
                <a:schemeClr val="tx1"/>
              </a:solidFill>
              <a:uFillTx/>
              <a:latin typeface="Calibri" panose="020F0502020204030204" charset="0"/>
              <a:ea typeface="Malgun Gothic" panose="020B0503020000020004" charset="-127"/>
              <a:cs typeface="Calibri" panose="020F0502020204030204" charset="0"/>
              <a:sym typeface="+mn-lt"/>
            </a:endParaRPr>
          </a:p>
        </p:txBody>
      </p:sp>
      <p:pic>
        <p:nvPicPr>
          <p:cNvPr id="2" name="图片 3"/>
          <p:cNvPicPr>
            <a:picLocks noChangeAspect="1"/>
          </p:cNvPicPr>
          <p:nvPr>
            <p:custDataLst>
              <p:tags r:id="rId2"/>
            </p:custDataLst>
          </p:nvPr>
        </p:nvPicPr>
        <p:blipFill rotWithShape="1">
          <a:blip r:embed="rId3"/>
          <a:srcRect l="12038" r="12038"/>
          <a:stretch>
            <a:fillRect/>
          </a:stretch>
        </p:blipFill>
        <p:spPr>
          <a:xfrm>
            <a:off x="5943708" y="0"/>
            <a:ext cx="6248279" cy="6858051"/>
          </a:xfrm>
          <a:custGeom>
            <a:avLst/>
            <a:gdLst/>
            <a:ahLst/>
            <a:cxnLst>
              <a:cxn ang="3">
                <a:pos x="hc" y="t"/>
              </a:cxn>
              <a:cxn ang="cd2">
                <a:pos x="l" y="vc"/>
              </a:cxn>
              <a:cxn ang="cd4">
                <a:pos x="hc" y="b"/>
              </a:cxn>
              <a:cxn ang="0">
                <a:pos x="r" y="vc"/>
              </a:cxn>
            </a:cxnLst>
            <a:rect l="l" t="t" r="r" b="b"/>
            <a:pathLst>
              <a:path w="9840" h="10800">
                <a:moveTo>
                  <a:pt x="4308" y="0"/>
                </a:moveTo>
                <a:lnTo>
                  <a:pt x="9840" y="0"/>
                </a:lnTo>
                <a:lnTo>
                  <a:pt x="9840" y="10800"/>
                </a:lnTo>
                <a:lnTo>
                  <a:pt x="4591" y="10800"/>
                </a:lnTo>
                <a:lnTo>
                  <a:pt x="666" y="6868"/>
                </a:lnTo>
                <a:cubicBezTo>
                  <a:pt x="-222" y="5979"/>
                  <a:pt x="-222" y="4538"/>
                  <a:pt x="666" y="3650"/>
                </a:cubicBezTo>
                <a:lnTo>
                  <a:pt x="4308" y="0"/>
                </a:lnTo>
                <a:close/>
              </a:path>
            </a:pathLst>
          </a:cu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39959" y="207998"/>
            <a:ext cx="11353875" cy="1287780"/>
          </a:xfrm>
          <a:prstGeom prst="rect">
            <a:avLst/>
          </a:prstGeom>
          <a:noFill/>
        </p:spPr>
        <p:txBody>
          <a:bodyPr wrap="square" rtlCol="0">
            <a:spAutoFit/>
          </a:bodyPr>
          <a:lstStyle/>
          <a:p>
            <a:pPr>
              <a:lnSpc>
                <a:spcPct val="130000"/>
              </a:lnSpc>
              <a:spcBef>
                <a:spcPts val="600"/>
              </a:spcBef>
            </a:pPr>
            <a:r>
              <a:rPr kumimoji="1" lang="en-US" altLang="zh-CN" sz="2800" b="1" kern="0" dirty="0">
                <a:highlight>
                  <a:srgbClr val="FFFF00"/>
                </a:highlight>
                <a:latin typeface="Calibri" panose="020F0502020204030204" charset="0"/>
                <a:ea typeface="Times New Roman" panose="02020603050405020304" pitchFamily="18" charset="0"/>
                <a:cs typeface="Calibri" panose="020F0502020204030204" charset="0"/>
                <a:sym typeface="+mn-lt"/>
              </a:rPr>
              <a:t>Answer the following questions with complete sentences</a:t>
            </a:r>
            <a:r>
              <a:rPr kumimoji="1" lang="en-US" altLang="zh-CN" sz="2800" kern="0" dirty="0">
                <a:highlight>
                  <a:srgbClr val="FFFF00"/>
                </a:highlight>
                <a:latin typeface="Calibri" panose="020F0502020204030204" charset="0"/>
                <a:ea typeface="Times New Roman" panose="02020603050405020304" pitchFamily="18" charset="0"/>
                <a:cs typeface="Calibri" panose="020F0502020204030204" charset="0"/>
                <a:sym typeface="+mn-lt"/>
              </a:rPr>
              <a:t>.</a:t>
            </a:r>
            <a:endParaRPr kumimoji="1" lang="en-US" altLang="zh-CN" sz="2800" kern="0" dirty="0">
              <a:highlight>
                <a:srgbClr val="FFFF00"/>
              </a:highlight>
              <a:latin typeface="Calibri" panose="020F0502020204030204" charset="0"/>
              <a:ea typeface="Times New Roman" panose="02020603050405020304" pitchFamily="18" charset="0"/>
              <a:cs typeface="Calibri" panose="020F0502020204030204" charset="0"/>
              <a:sym typeface="+mn-lt"/>
            </a:endParaRPr>
          </a:p>
          <a:p>
            <a:pPr>
              <a:lnSpc>
                <a:spcPct val="130000"/>
              </a:lnSpc>
              <a:spcBef>
                <a:spcPts val="600"/>
              </a:spcBef>
            </a:pPr>
            <a:endParaRPr kumimoji="1" lang="en-US" altLang="zh-CN" sz="2800" kern="0" dirty="0">
              <a:highlight>
                <a:srgbClr val="FFFF00"/>
              </a:highlight>
              <a:latin typeface="Calibri" panose="020F0502020204030204" charset="0"/>
              <a:ea typeface="Times New Roman" panose="02020603050405020304" pitchFamily="18" charset="0"/>
              <a:cs typeface="Calibri" panose="020F0502020204030204" charset="0"/>
              <a:sym typeface="+mn-lt"/>
            </a:endParaRPr>
          </a:p>
        </p:txBody>
      </p:sp>
      <p:sp>
        <p:nvSpPr>
          <p:cNvPr id="7" name="文本框 6"/>
          <p:cNvSpPr txBox="1"/>
          <p:nvPr/>
        </p:nvSpPr>
        <p:spPr>
          <a:xfrm>
            <a:off x="322437" y="1002763"/>
            <a:ext cx="11546237" cy="5951855"/>
          </a:xfrm>
          <a:prstGeom prst="rect">
            <a:avLst/>
          </a:prstGeom>
          <a:noFill/>
        </p:spPr>
        <p:txBody>
          <a:bodyPr wrap="square" rtlCol="0">
            <a:spAutoFit/>
          </a:bodyPr>
          <a:lstStyle/>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1. What sort of reports were received by London Zoo?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2. Were the reports similar in nature or not?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3. Who saw it first?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4. Did it stay in one place or did it move from place to place?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5. What did it leave behind it?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6. Were paw prints and puma fur found as well or not?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7. What was heard at night?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8. Was the animal seen up a tree or not?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9. Were experts now sure that the animal really was a puma or not?</a:t>
            </a:r>
            <a:r>
              <a:rPr kumimoji="1" lang="en-US" altLang="zh-CN" sz="2800" kern="0" dirty="0">
                <a:latin typeface="Times New Roman" panose="02020603050405020304" pitchFamily="18" charset="0"/>
                <a:ea typeface="Times New Roman" panose="02020603050405020304" pitchFamily="18" charset="0"/>
                <a:cs typeface="Times New Roman" panose="02020603050405020304" pitchFamily="18" charset="0"/>
                <a:sym typeface="+mn-lt"/>
              </a:rPr>
              <a:t> </a:t>
            </a:r>
            <a:endParaRPr kumimoji="1" lang="en-US" altLang="zh-CN" sz="2800" kern="0" dirty="0">
              <a:latin typeface="Times New Roman" panose="02020603050405020304" pitchFamily="18" charset="0"/>
              <a:ea typeface="Times New Roman" panose="02020603050405020304" pitchFamily="18" charset="0"/>
              <a:cs typeface="Times New Roman" panose="02020603050405020304" pitchFamily="18" charset="0"/>
              <a:sym typeface="+mn-lt"/>
            </a:endParaRPr>
          </a:p>
          <a:p>
            <a:pPr>
              <a:lnSpc>
                <a:spcPct val="120000"/>
              </a:lnSpc>
              <a:spcBef>
                <a:spcPts val="600"/>
              </a:spcBef>
            </a:pPr>
            <a:r>
              <a:rPr kumimoji="1" lang="en-US" altLang="zh-CN" sz="2800" kern="0" dirty="0">
                <a:latin typeface="Times New Roman" panose="02020603050405020304" pitchFamily="18" charset="0"/>
                <a:ea typeface="Times New Roman" panose="02020603050405020304" pitchFamily="18" charset="0"/>
                <a:cs typeface="Times New Roman" panose="02020603050405020304" pitchFamily="18" charset="0"/>
                <a:sym typeface="+mn-lt"/>
              </a:rPr>
              <a:t> </a:t>
            </a:r>
            <a:endParaRPr kumimoji="1" lang="zh-CN" altLang="en-US" sz="1200" kern="0" dirty="0">
              <a:latin typeface="微软雅黑" panose="020B0503020204020204" charset="-122"/>
              <a:ea typeface="微软雅黑" panose="020B0503020204020204" charset="-122"/>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411720" y="3358859"/>
            <a:ext cx="526942" cy="41845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69377" y="1852864"/>
            <a:ext cx="526942" cy="4270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938662" y="1015890"/>
            <a:ext cx="10803203" cy="3281045"/>
          </a:xfrm>
          <a:prstGeom prst="rect">
            <a:avLst/>
          </a:prstGeom>
          <a:noFill/>
        </p:spPr>
        <p:txBody>
          <a:bodyPr wrap="square" rtlCol="0">
            <a:spAutoFit/>
          </a:bodyPr>
          <a:lstStyle/>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1. What sort of reports were received by London Zoo?</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lang="en-US" altLang="zh-CN" sz="2800" dirty="0">
                <a:solidFill>
                  <a:srgbClr val="C00000"/>
                </a:solidFill>
                <a:latin typeface="Calibri" panose="020F0502020204030204" charset="0"/>
                <a:ea typeface="Times New Roman" panose="02020603050405020304" pitchFamily="18" charset="0"/>
                <a:cs typeface="Calibri" panose="020F0502020204030204" charset="0"/>
              </a:rPr>
              <a:t>    The reports received by London Zoo that a puma had been    </a:t>
            </a:r>
            <a:endParaRPr lang="en-US" altLang="zh-CN" sz="2800" dirty="0">
              <a:solidFill>
                <a:srgbClr val="C00000"/>
              </a:solidFill>
              <a:latin typeface="Calibri" panose="020F0502020204030204" charset="0"/>
              <a:ea typeface="Times New Roman" panose="02020603050405020304" pitchFamily="18" charset="0"/>
              <a:cs typeface="Calibri" panose="020F0502020204030204" charset="0"/>
            </a:endParaRPr>
          </a:p>
          <a:p>
            <a:pPr>
              <a:lnSpc>
                <a:spcPct val="120000"/>
              </a:lnSpc>
              <a:spcBef>
                <a:spcPts val="600"/>
              </a:spcBef>
            </a:pPr>
            <a:r>
              <a:rPr lang="en-US" altLang="zh-CN" sz="2800" dirty="0">
                <a:solidFill>
                  <a:srgbClr val="C00000"/>
                </a:solidFill>
                <a:latin typeface="Calibri" panose="020F0502020204030204" charset="0"/>
                <a:ea typeface="Times New Roman" panose="02020603050405020304" pitchFamily="18" charset="0"/>
                <a:cs typeface="Calibri" panose="020F0502020204030204" charset="0"/>
              </a:rPr>
              <a:t>    spotted forty-five miles south of London.</a:t>
            </a:r>
            <a:r>
              <a:rPr lang="zh-CN" altLang="zh-CN" sz="2800" dirty="0">
                <a:solidFill>
                  <a:srgbClr val="C00000"/>
                </a:solidFill>
                <a:latin typeface="Calibri" panose="020F0502020204030204" charset="0"/>
                <a:ea typeface="Times New Roman" panose="02020603050405020304" pitchFamily="18" charset="0"/>
                <a:cs typeface="Calibri" panose="020F0502020204030204" charset="0"/>
              </a:rPr>
              <a:t> </a:t>
            </a:r>
            <a:endParaRPr kumimoji="1" lang="en-US" altLang="zh-CN" sz="2800" kern="0" dirty="0">
              <a:solidFill>
                <a:srgbClr val="C00000"/>
              </a:solidFill>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2. Were the reports similar in nature or not?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lang="en-US" altLang="zh-CN" sz="2800" dirty="0">
                <a:solidFill>
                  <a:srgbClr val="C00000"/>
                </a:solidFill>
                <a:latin typeface="Calibri" panose="020F0502020204030204" charset="0"/>
                <a:ea typeface="Times New Roman" panose="02020603050405020304" pitchFamily="18" charset="0"/>
                <a:cs typeface="Calibri" panose="020F0502020204030204" charset="0"/>
              </a:rPr>
              <a:t>    The reports were similar in nature.</a:t>
            </a:r>
            <a:r>
              <a:rPr lang="zh-CN" altLang="zh-CN" sz="2800" dirty="0">
                <a:solidFill>
                  <a:srgbClr val="C00000"/>
                </a:solidFill>
                <a:latin typeface="Calibri" panose="020F0502020204030204" charset="0"/>
                <a:ea typeface="Times New Roman" panose="02020603050405020304" pitchFamily="18" charset="0"/>
                <a:cs typeface="Calibri" panose="020F0502020204030204" charset="0"/>
              </a:rPr>
              <a:t> </a:t>
            </a:r>
            <a:endParaRPr lang="en-US" altLang="zh-CN" sz="2800" dirty="0">
              <a:solidFill>
                <a:srgbClr val="C00000"/>
              </a:solidFill>
              <a:latin typeface="Calibri" panose="020F0502020204030204" charset="0"/>
              <a:ea typeface="Times New Roman" panose="02020603050405020304" pitchFamily="18" charset="0"/>
              <a:cs typeface="Calibri" panose="020F0502020204030204" charset="0"/>
              <a:sym typeface="+mn-lt"/>
            </a:endParaRPr>
          </a:p>
          <a:p>
            <a:pPr marL="514350" indent="-514350">
              <a:lnSpc>
                <a:spcPct val="120000"/>
              </a:lnSpc>
              <a:spcBef>
                <a:spcPts val="600"/>
              </a:spcBef>
              <a:buFontTx/>
              <a:buAutoNum type="arabicPeriod"/>
            </a:pPr>
            <a:endParaRPr kumimoji="1" lang="zh-CN" altLang="en-US" sz="1200" kern="0" dirty="0">
              <a:latin typeface="Calibri" panose="020F0502020204030204" charset="0"/>
              <a:ea typeface="微软雅黑" panose="020B0503020204020204" charset="-122"/>
              <a:cs typeface="Calibri" panose="020F0502020204030204" charset="0"/>
              <a:sym typeface="+mn-lt"/>
            </a:endParaRPr>
          </a:p>
        </p:txBody>
      </p:sp>
      <p:sp>
        <p:nvSpPr>
          <p:cNvPr id="13" name="文本框 12"/>
          <p:cNvSpPr txBox="1"/>
          <p:nvPr/>
        </p:nvSpPr>
        <p:spPr>
          <a:xfrm>
            <a:off x="1010285" y="3949065"/>
            <a:ext cx="10731500" cy="2785110"/>
          </a:xfrm>
          <a:prstGeom prst="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pPr>
              <a:lnSpc>
                <a:spcPct val="150000"/>
              </a:lnSpc>
              <a:spcBef>
                <a:spcPts val="600"/>
              </a:spcBef>
            </a:pPr>
            <a:r>
              <a:rPr kumimoji="1" lang="en-US" altLang="zh-CN" sz="2800" b="1" u="sng" kern="0" dirty="0">
                <a:latin typeface="Calibri" panose="020F0502020204030204" charset="0"/>
                <a:ea typeface="Chalkboard SE" charset="0"/>
                <a:cs typeface="Calibri" panose="020F0502020204030204" charset="0"/>
                <a:sym typeface="+mn-lt"/>
              </a:rPr>
              <a:t>1+2:</a:t>
            </a:r>
            <a:endParaRPr kumimoji="1" lang="en-US" altLang="zh-CN" sz="2800" b="1" u="sng" kern="0" dirty="0">
              <a:latin typeface="Calibri" panose="020F0502020204030204" charset="0"/>
              <a:ea typeface="Chalkboard SE" charset="0"/>
              <a:cs typeface="Calibri" panose="020F0502020204030204" charset="0"/>
              <a:sym typeface="+mn-lt"/>
            </a:endParaRPr>
          </a:p>
          <a:p>
            <a:pPr algn="just">
              <a:lnSpc>
                <a:spcPct val="150000"/>
              </a:lnSpc>
              <a:spcBef>
                <a:spcPts val="600"/>
              </a:spcBef>
            </a:pPr>
            <a:r>
              <a:rPr kumimoji="1" lang="en-US" altLang="zh-CN" sz="2800" b="1" kern="0" dirty="0">
                <a:latin typeface="Calibri" panose="020F0502020204030204" charset="0"/>
                <a:ea typeface="Chalkboard SE" charset="0"/>
                <a:cs typeface="Calibri" panose="020F0502020204030204" charset="0"/>
                <a:sym typeface="+mn-lt"/>
              </a:rPr>
              <a:t>The reports received by London Zoo </a:t>
            </a:r>
            <a:r>
              <a:rPr kumimoji="1" lang="en-US" altLang="zh-CN" sz="2800" b="1" kern="0" dirty="0">
                <a:solidFill>
                  <a:srgbClr val="FF0000"/>
                </a:solidFill>
                <a:latin typeface="Calibri" panose="020F0502020204030204" charset="0"/>
                <a:ea typeface="Chalkboard SE" charset="0"/>
                <a:cs typeface="Calibri" panose="020F0502020204030204" charset="0"/>
                <a:sym typeface="+mn-lt"/>
              </a:rPr>
              <a:t>that</a:t>
            </a:r>
            <a:r>
              <a:rPr kumimoji="1" lang="en-US" altLang="zh-CN" sz="2800" b="1" kern="0" dirty="0">
                <a:latin typeface="Calibri" panose="020F0502020204030204" charset="0"/>
                <a:ea typeface="Chalkboard SE" charset="0"/>
                <a:cs typeface="Calibri" panose="020F0502020204030204" charset="0"/>
                <a:sym typeface="+mn-lt"/>
              </a:rPr>
              <a:t> a puma had been spotted forty-five miles south of London were similar in nature. </a:t>
            </a:r>
            <a:endParaRPr kumimoji="1" lang="en-US" altLang="zh-CN" sz="2800" b="1" kern="0" dirty="0">
              <a:latin typeface="Calibri" panose="020F0502020204030204" charset="0"/>
              <a:ea typeface="Chalkboard SE"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314648" y="2434311"/>
            <a:ext cx="526942" cy="41845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08019" y="1286359"/>
            <a:ext cx="526942" cy="4270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896319" y="532889"/>
            <a:ext cx="10104897" cy="3576955"/>
          </a:xfrm>
          <a:prstGeom prst="rect">
            <a:avLst/>
          </a:prstGeom>
          <a:noFill/>
        </p:spPr>
        <p:txBody>
          <a:bodyPr wrap="square" rtlCol="0">
            <a:spAutoFit/>
          </a:bodyPr>
          <a:lstStyle/>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3. Who saw it first?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A woman picking blackberries saw it first.</a:t>
            </a:r>
            <a:endParaRPr lang="en-US" altLang="zh-CN" sz="2800" b="1" dirty="0">
              <a:solidFill>
                <a:srgbClr val="C00000"/>
              </a:solidFill>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4. Did it stay in one place or did it move from place to place?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The puma moved from place to place.</a:t>
            </a:r>
            <a:endParaRPr lang="en-US" altLang="zh-CN" sz="2800" b="1" dirty="0">
              <a:solidFill>
                <a:srgbClr val="C00000"/>
              </a:solidFill>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5. What did it leave behind it?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It left a trail of dead deer and small animals.</a:t>
            </a:r>
            <a:r>
              <a:rPr lang="zh-CN" altLang="zh-CN" sz="2800" b="1" dirty="0">
                <a:solidFill>
                  <a:srgbClr val="C00000"/>
                </a:solidFill>
                <a:latin typeface="Calibri" panose="020F0502020204030204" charset="0"/>
                <a:ea typeface="Times New Roman" panose="02020603050405020304" pitchFamily="18" charset="0"/>
                <a:cs typeface="Calibri" panose="020F0502020204030204" charset="0"/>
              </a:rPr>
              <a:t> </a:t>
            </a:r>
            <a:endParaRPr lang="en-US" altLang="zh-CN" sz="2800" b="1" dirty="0">
              <a:solidFill>
                <a:srgbClr val="C00000"/>
              </a:solidFill>
              <a:latin typeface="Calibri" panose="020F0502020204030204" charset="0"/>
              <a:ea typeface="Times New Roman" panose="02020603050405020304" pitchFamily="18" charset="0"/>
              <a:cs typeface="Calibri" panose="020F0502020204030204" charset="0"/>
              <a:sym typeface="+mn-lt"/>
            </a:endParaRPr>
          </a:p>
        </p:txBody>
      </p:sp>
      <p:sp>
        <p:nvSpPr>
          <p:cNvPr id="13" name="文本框 12"/>
          <p:cNvSpPr txBox="1"/>
          <p:nvPr/>
        </p:nvSpPr>
        <p:spPr>
          <a:xfrm>
            <a:off x="307975" y="4104640"/>
            <a:ext cx="11397556" cy="21069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spcBef>
                <a:spcPts val="600"/>
              </a:spcBef>
            </a:pPr>
            <a:r>
              <a:rPr kumimoji="1" lang="en-US" altLang="zh-CN" sz="2800" b="1" kern="0" dirty="0">
                <a:latin typeface="Calibri" panose="020F0502020204030204" charset="0"/>
                <a:ea typeface="Chalkboard SE" charset="0"/>
                <a:cs typeface="Calibri" panose="020F0502020204030204" charset="0"/>
                <a:sym typeface="+mn-lt"/>
              </a:rPr>
              <a:t>3+4+5:</a:t>
            </a:r>
            <a:endParaRPr kumimoji="1" lang="en-US" altLang="zh-CN" sz="2800" b="1" kern="0" dirty="0">
              <a:latin typeface="Calibri" panose="020F0502020204030204" charset="0"/>
              <a:ea typeface="Chalkboard SE" charset="0"/>
              <a:cs typeface="Calibri" panose="020F0502020204030204" charset="0"/>
              <a:sym typeface="+mn-lt"/>
            </a:endParaRPr>
          </a:p>
          <a:p>
            <a:pPr>
              <a:lnSpc>
                <a:spcPct val="150000"/>
              </a:lnSpc>
              <a:spcBef>
                <a:spcPts val="600"/>
              </a:spcBef>
            </a:pPr>
            <a:r>
              <a:rPr kumimoji="1" lang="en-US" altLang="zh-CN" sz="2800" b="1" kern="0" dirty="0">
                <a:latin typeface="Calibri" panose="020F0502020204030204" charset="0"/>
                <a:ea typeface="Chalkboard SE" charset="0"/>
                <a:cs typeface="Calibri" panose="020F0502020204030204" charset="0"/>
                <a:sym typeface="+mn-lt"/>
              </a:rPr>
              <a:t>A woman picking blackberries saw it first,</a:t>
            </a:r>
            <a:r>
              <a:rPr kumimoji="1" lang="en-US" altLang="zh-CN" sz="2800" b="1" kern="0" dirty="0">
                <a:solidFill>
                  <a:srgbClr val="FF0000"/>
                </a:solidFill>
                <a:latin typeface="Calibri" panose="020F0502020204030204" charset="0"/>
                <a:ea typeface="Chalkboard SE" charset="0"/>
                <a:cs typeface="Calibri" panose="020F0502020204030204" charset="0"/>
                <a:sym typeface="+mn-lt"/>
              </a:rPr>
              <a:t> but </a:t>
            </a:r>
            <a:r>
              <a:rPr kumimoji="1" lang="en-US" altLang="zh-CN" sz="2800" b="1" kern="0" dirty="0">
                <a:latin typeface="Calibri" panose="020F0502020204030204" charset="0"/>
                <a:ea typeface="Chalkboard SE" charset="0"/>
                <a:cs typeface="Calibri" panose="020F0502020204030204" charset="0"/>
                <a:sym typeface="+mn-lt"/>
              </a:rPr>
              <a:t>the puma moved from place to place, </a:t>
            </a:r>
            <a:r>
              <a:rPr kumimoji="1" lang="en-US" altLang="zh-CN" sz="2800" b="1" kern="0" dirty="0">
                <a:solidFill>
                  <a:srgbClr val="FF0000"/>
                </a:solidFill>
                <a:latin typeface="Calibri" panose="020F0502020204030204" charset="0"/>
                <a:ea typeface="Chalkboard SE" charset="0"/>
                <a:cs typeface="Calibri" panose="020F0502020204030204" charset="0"/>
                <a:sym typeface="+mn-lt"/>
              </a:rPr>
              <a:t>leaving</a:t>
            </a:r>
            <a:r>
              <a:rPr kumimoji="1" lang="en-US" altLang="zh-CN" sz="2800" b="1" kern="0" dirty="0">
                <a:latin typeface="Calibri" panose="020F0502020204030204" charset="0"/>
                <a:ea typeface="Chalkboard SE" charset="0"/>
                <a:cs typeface="Calibri" panose="020F0502020204030204" charset="0"/>
                <a:sym typeface="+mn-lt"/>
              </a:rPr>
              <a:t> a trail of dead deer and small animals. </a:t>
            </a:r>
            <a:endParaRPr kumimoji="1" lang="en-US" altLang="zh-CN" sz="2800" b="1" kern="0" dirty="0">
              <a:latin typeface="Calibri" panose="020F0502020204030204" charset="0"/>
              <a:ea typeface="Chalkboard SE" charset="0"/>
              <a:cs typeface="Calibri" panose="020F0502020204030204" charset="0"/>
              <a:sym typeface="+mn-lt"/>
            </a:endParaRPr>
          </a:p>
        </p:txBody>
      </p:sp>
      <p:sp>
        <p:nvSpPr>
          <p:cNvPr id="9" name="右箭头 8"/>
          <p:cNvSpPr/>
          <p:nvPr/>
        </p:nvSpPr>
        <p:spPr>
          <a:xfrm>
            <a:off x="314648" y="3590633"/>
            <a:ext cx="526942" cy="41845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右箭头 13"/>
          <p:cNvSpPr/>
          <p:nvPr/>
        </p:nvSpPr>
        <p:spPr>
          <a:xfrm>
            <a:off x="372745" y="2540000"/>
            <a:ext cx="414020" cy="4273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72849" y="1385262"/>
            <a:ext cx="413721" cy="4270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786983" y="64441"/>
            <a:ext cx="11700789" cy="4170680"/>
          </a:xfrm>
          <a:prstGeom prst="rect">
            <a:avLst/>
          </a:prstGeom>
          <a:noFill/>
        </p:spPr>
        <p:txBody>
          <a:bodyPr wrap="square" rtlCol="0">
            <a:spAutoFit/>
          </a:bodyPr>
          <a:lstStyle/>
          <a:p>
            <a:pPr>
              <a:lnSpc>
                <a:spcPct val="120000"/>
              </a:lnSpc>
              <a:spcBef>
                <a:spcPts val="600"/>
              </a:spcBef>
            </a:pPr>
            <a:endParaRPr lang="en-US" altLang="zh-CN" sz="2800" b="1" dirty="0">
              <a:solidFill>
                <a:srgbClr val="C00000"/>
              </a:solidFill>
              <a:latin typeface="Arial" panose="020B0604020202020204" pitchFamily="34" charset="0"/>
              <a:ea typeface="Times New Roman" panose="02020603050405020304" pitchFamily="18" charset="0"/>
              <a:cs typeface="Arial" panose="020B0604020202020204" pitchFamily="34" charset="0"/>
              <a:sym typeface="+mn-lt"/>
            </a:endParaRPr>
          </a:p>
          <a:p>
            <a:pPr algn="l">
              <a:lnSpc>
                <a:spcPct val="120000"/>
              </a:lnSpc>
              <a:spcBef>
                <a:spcPts val="600"/>
              </a:spcBef>
              <a:buClrTx/>
              <a:buSzTx/>
              <a:buNone/>
            </a:pPr>
            <a:r>
              <a:rPr kumimoji="1" lang="en-US" altLang="zh-CN" sz="2800" kern="0" dirty="0">
                <a:solidFill>
                  <a:srgbClr val="000000"/>
                </a:solidFill>
                <a:latin typeface="Calibri" panose="020F0502020204030204" charset="0"/>
                <a:ea typeface="Times New Roman" panose="02020603050405020304" pitchFamily="18" charset="0"/>
                <a:cs typeface="Calibri" panose="020F0502020204030204" charset="0"/>
                <a:sym typeface="Impact" panose="020B0806030902050204" charset="0"/>
              </a:rPr>
              <a:t>6.</a:t>
            </a:r>
            <a:r>
              <a:rPr kumimoji="1" lang="en-US" altLang="zh-CN" sz="2800" kern="0" dirty="0">
                <a:latin typeface="Calibri" panose="020F0502020204030204" charset="0"/>
                <a:ea typeface="Times New Roman" panose="02020603050405020304" pitchFamily="18" charset="0"/>
                <a:cs typeface="Calibri" panose="020F0502020204030204" charset="0"/>
                <a:sym typeface="Impact" panose="020B0806030902050204" charset="0"/>
              </a:rPr>
              <a:t> Were paw prints and puma fur found as well or not? </a:t>
            </a:r>
            <a:endParaRPr kumimoji="1" lang="en-US" altLang="zh-CN" sz="2800" kern="0" dirty="0">
              <a:latin typeface="Calibri" panose="020F0502020204030204" charset="0"/>
              <a:ea typeface="Times New Roman" panose="02020603050405020304" pitchFamily="18" charset="0"/>
              <a:cs typeface="Calibri" panose="020F0502020204030204" charset="0"/>
              <a:sym typeface="Impact" panose="020B0806030902050204" charset="0"/>
            </a:endParaRPr>
          </a:p>
          <a:p>
            <a:pPr algn="l">
              <a:lnSpc>
                <a:spcPct val="120000"/>
              </a:lnSpc>
              <a:spcBef>
                <a:spcPts val="600"/>
              </a:spcBef>
              <a:buClrTx/>
              <a:buSzTx/>
              <a:buNone/>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sym typeface="+mn-ea"/>
              </a:rPr>
              <a:t>Paw prints and puma fur were found as well</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7. What was heard at night? </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‘Cat-like noises’ were heard at night.</a:t>
            </a:r>
            <a:endParaRPr lang="en-US" altLang="zh-CN" sz="2800" b="1" dirty="0">
              <a:solidFill>
                <a:srgbClr val="C00000"/>
              </a:solidFill>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lang="en-US" altLang="zh-CN" sz="2800" dirty="0">
                <a:latin typeface="Calibri" panose="020F0502020204030204" charset="0"/>
                <a:ea typeface="Times New Roman" panose="02020603050405020304" pitchFamily="18" charset="0"/>
                <a:cs typeface="Calibri" panose="020F0502020204030204" charset="0"/>
                <a:sym typeface="+mn-lt"/>
              </a:rPr>
              <a:t>8. Was the animal seen up a tree or not? </a:t>
            </a:r>
            <a:endParaRPr lang="en-US" altLang="zh-CN" sz="280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The animal was seen up a tree.</a:t>
            </a:r>
            <a:endParaRPr lang="en-US" altLang="zh-CN" sz="2800" b="1" dirty="0">
              <a:solidFill>
                <a:srgbClr val="C00000"/>
              </a:solidFill>
              <a:latin typeface="Calibri" panose="020F0502020204030204" charset="0"/>
              <a:ea typeface="Times New Roman" panose="02020603050405020304" pitchFamily="18" charset="0"/>
              <a:cs typeface="Calibri" panose="020F0502020204030204" charset="0"/>
              <a:sym typeface="+mn-lt"/>
            </a:endParaRPr>
          </a:p>
        </p:txBody>
      </p:sp>
      <p:sp>
        <p:nvSpPr>
          <p:cNvPr id="9" name="文本框 12"/>
          <p:cNvSpPr txBox="1"/>
          <p:nvPr/>
        </p:nvSpPr>
        <p:spPr>
          <a:xfrm>
            <a:off x="865954" y="4555490"/>
            <a:ext cx="10760853" cy="168475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20000"/>
              </a:lnSpc>
              <a:spcBef>
                <a:spcPts val="600"/>
              </a:spcBef>
            </a:pPr>
            <a:r>
              <a:rPr kumimoji="1" lang="en-US" altLang="zh-CN" sz="2800" b="1" u="sng" kern="0" dirty="0">
                <a:latin typeface="Calibri" panose="020F0502020204030204" charset="0"/>
                <a:ea typeface="Chalkboard SE" charset="0"/>
                <a:cs typeface="Calibri" panose="020F0502020204030204" charset="0"/>
                <a:sym typeface="+mn-lt"/>
              </a:rPr>
              <a:t>7+8:</a:t>
            </a:r>
            <a:r>
              <a:rPr kumimoji="1" lang="en-US" altLang="zh-CN" sz="2800" b="1" kern="0" dirty="0">
                <a:latin typeface="Calibri" panose="020F0502020204030204" charset="0"/>
                <a:ea typeface="Chalkboard SE" charset="0"/>
                <a:cs typeface="Calibri" panose="020F0502020204030204" charset="0"/>
                <a:sym typeface="+mn-lt"/>
              </a:rPr>
              <a:t>  </a:t>
            </a:r>
            <a:endParaRPr kumimoji="1" lang="en-US" altLang="zh-CN" sz="2800" b="1" kern="0" dirty="0">
              <a:latin typeface="Calibri" panose="020F0502020204030204" charset="0"/>
              <a:ea typeface="Chalkboard SE" charset="0"/>
              <a:cs typeface="Calibri" panose="020F0502020204030204" charset="0"/>
              <a:sym typeface="+mn-lt"/>
            </a:endParaRPr>
          </a:p>
          <a:p>
            <a:pPr>
              <a:lnSpc>
                <a:spcPct val="120000"/>
              </a:lnSpc>
              <a:spcBef>
                <a:spcPts val="600"/>
              </a:spcBef>
            </a:pPr>
            <a:r>
              <a:rPr kumimoji="1" lang="en-US" altLang="zh-CN" sz="2800" b="1" kern="0" dirty="0">
                <a:latin typeface="Calibri" panose="020F0502020204030204" charset="0"/>
                <a:ea typeface="Chalkboard SE" charset="0"/>
                <a:cs typeface="Calibri" panose="020F0502020204030204" charset="0"/>
                <a:sym typeface="+mn-lt"/>
              </a:rPr>
              <a:t>‘Cat-like noises’ were heard at night </a:t>
            </a:r>
            <a:r>
              <a:rPr kumimoji="1" lang="en-US" altLang="zh-CN" sz="2800" b="1" kern="0" dirty="0">
                <a:solidFill>
                  <a:srgbClr val="FF0000"/>
                </a:solidFill>
                <a:latin typeface="Calibri" panose="020F0502020204030204" charset="0"/>
                <a:ea typeface="Chalkboard SE" charset="0"/>
                <a:cs typeface="Calibri" panose="020F0502020204030204" charset="0"/>
                <a:sym typeface="+mn-lt"/>
              </a:rPr>
              <a:t>and</a:t>
            </a:r>
            <a:r>
              <a:rPr kumimoji="1" lang="en-US" altLang="zh-CN" sz="2800" b="1" kern="0" dirty="0">
                <a:latin typeface="Calibri" panose="020F0502020204030204" charset="0"/>
                <a:ea typeface="Chalkboard SE" charset="0"/>
                <a:cs typeface="Calibri" panose="020F0502020204030204" charset="0"/>
                <a:sym typeface="+mn-lt"/>
              </a:rPr>
              <a:t> the animal was seen up a tree. </a:t>
            </a:r>
            <a:endParaRPr kumimoji="1" lang="en-US" altLang="zh-CN" sz="2800" b="1" kern="0" dirty="0">
              <a:latin typeface="Calibri" panose="020F0502020204030204" charset="0"/>
              <a:ea typeface="Chalkboard SE" charset="0"/>
              <a:cs typeface="Calibri" panose="020F0502020204030204" charset="0"/>
              <a:sym typeface="+mn-lt"/>
            </a:endParaRPr>
          </a:p>
        </p:txBody>
      </p:sp>
      <p:sp>
        <p:nvSpPr>
          <p:cNvPr id="2" name="右箭头 1"/>
          <p:cNvSpPr/>
          <p:nvPr/>
        </p:nvSpPr>
        <p:spPr>
          <a:xfrm>
            <a:off x="337405" y="3732134"/>
            <a:ext cx="413721" cy="4270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374754" y="1861856"/>
            <a:ext cx="11700789" cy="1795780"/>
          </a:xfrm>
          <a:prstGeom prst="rect">
            <a:avLst/>
          </a:prstGeom>
          <a:noFill/>
        </p:spPr>
        <p:txBody>
          <a:bodyPr wrap="square" rtlCol="0">
            <a:spAutoFit/>
          </a:bodyPr>
          <a:lstStyle/>
          <a:p>
            <a:pPr>
              <a:lnSpc>
                <a:spcPct val="120000"/>
              </a:lnSpc>
              <a:spcBef>
                <a:spcPts val="600"/>
              </a:spcBef>
            </a:pPr>
            <a:endParaRPr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pitchFamily="18" charset="0"/>
                <a:cs typeface="Calibri" panose="020F0502020204030204" charset="0"/>
                <a:sym typeface="+mn-lt"/>
              </a:rPr>
              <a:t>9. Were experts now sure that the animal really was a puma or not?</a:t>
            </a:r>
            <a:endParaRPr kumimoji="1" lang="en-US" altLang="zh-CN" sz="2800" kern="0" dirty="0">
              <a:latin typeface="Calibri" panose="020F0502020204030204" charset="0"/>
              <a:ea typeface="Times New Roman" panose="02020603050405020304" pitchFamily="18" charset="0"/>
              <a:cs typeface="Calibri" panose="020F0502020204030204" charset="0"/>
              <a:sym typeface="+mn-lt"/>
            </a:endParaRP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Now experts were convinced that the animal really was a puma.</a:t>
            </a: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sym typeface="+mn-lt"/>
              </a:rPr>
              <a:t> </a:t>
            </a:r>
            <a:endParaRPr lang="zh-CN" altLang="en-US" sz="2800" b="1" dirty="0">
              <a:solidFill>
                <a:srgbClr val="C00000"/>
              </a:solidFill>
              <a:latin typeface="Calibri" panose="020F0502020204030204" charset="0"/>
              <a:ea typeface="Times New Roman" panose="02020603050405020304" pitchFamily="18"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p:cNvSpPr txBox="1"/>
          <p:nvPr/>
        </p:nvSpPr>
        <p:spPr>
          <a:xfrm>
            <a:off x="215265" y="1060450"/>
            <a:ext cx="11609070" cy="5262245"/>
          </a:xfrm>
          <a:prstGeom prst="rect">
            <a:avLst/>
          </a:prstGeom>
          <a:noFill/>
        </p:spPr>
        <p:txBody>
          <a:bodyPr wrap="square" rtlCol="0">
            <a:spAutoFit/>
          </a:bodyPr>
          <a:lstStyle/>
          <a:p>
            <a:pPr algn="just">
              <a:lnSpc>
                <a:spcPct val="150000"/>
              </a:lnSpc>
              <a:spcBef>
                <a:spcPts val="600"/>
              </a:spcBef>
            </a:pPr>
            <a:r>
              <a:rPr kumimoji="1" lang="en-US" altLang="zh-CN" sz="2800" kern="0" dirty="0">
                <a:latin typeface="Calibri" panose="020F0502020204030204" charset="0"/>
                <a:ea typeface="Chalkboard SE" charset="0"/>
                <a:cs typeface="Calibri" panose="020F0502020204030204" charset="0"/>
                <a:sym typeface="+mn-lt"/>
              </a:rPr>
              <a:t>       </a:t>
            </a:r>
            <a:r>
              <a:rPr kumimoji="1" lang="en-US" altLang="zh-CN" sz="3200" kern="0" dirty="0">
                <a:latin typeface="Calibri" panose="020F0502020204030204" charset="0"/>
                <a:ea typeface="Chalkboard SE" charset="0"/>
                <a:cs typeface="Calibri" panose="020F0502020204030204" charset="0"/>
                <a:sym typeface="+mn-lt"/>
              </a:rPr>
              <a:t>The reports received by London Zoo that a puma had been spotted forty-five miles south of London were similar in nature. A woman picking blackberries saw it first, but the puma moved from place to place, leaving a trail of dead deer and small animals. Paw prints and puma fur were found as well. ‘Cat-like noises’ were heard at night and the animal was seen up a tree. Now experts were convinced that the animal really was a puma. </a:t>
            </a:r>
            <a:endParaRPr kumimoji="1" lang="en-US" altLang="zh-CN" sz="3200" kern="0" dirty="0">
              <a:latin typeface="Calibri" panose="020F0502020204030204" charset="0"/>
              <a:ea typeface="Chalkboard SE" charset="0"/>
              <a:cs typeface="Calibri" panose="020F0502020204030204" charset="0"/>
              <a:sym typeface="+mn-lt"/>
            </a:endParaRPr>
          </a:p>
        </p:txBody>
      </p:sp>
      <p:sp>
        <p:nvSpPr>
          <p:cNvPr id="4" name="文本占位符 3"/>
          <p:cNvSpPr>
            <a:spLocks noGrp="1"/>
          </p:cNvSpPr>
          <p:nvPr>
            <p:ph type="body" sz="quarter" idx="10"/>
          </p:nvPr>
        </p:nvSpPr>
        <p:spPr>
          <a:xfrm>
            <a:off x="337585" y="348960"/>
            <a:ext cx="4464529" cy="590931"/>
          </a:xfrm>
        </p:spPr>
        <p:txBody>
          <a:bodyPr/>
          <a:lstStyle/>
          <a:p>
            <a:r>
              <a:rPr lang="en-US" altLang="zh-CN" sz="3600" i="1" dirty="0">
                <a:solidFill>
                  <a:schemeClr val="tx1"/>
                </a:solidFill>
                <a:highlight>
                  <a:srgbClr val="FFFF00"/>
                </a:highlight>
                <a:latin typeface="Calibri" panose="020F0502020204030204" charset="0"/>
                <a:cs typeface="Calibri" panose="020F0502020204030204" charset="0"/>
              </a:rPr>
              <a:t>A possible version:</a:t>
            </a:r>
            <a:endParaRPr lang="en-US" altLang="zh-CN" sz="3600" i="1" dirty="0">
              <a:solidFill>
                <a:schemeClr val="tx1"/>
              </a:solidFill>
              <a:highlight>
                <a:srgbClr val="FFFF00"/>
              </a:highlight>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7</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323965" cy="1405255"/>
          </a:xfrm>
        </p:spPr>
        <p:txBody>
          <a:bodyPr>
            <a:normAutofit/>
          </a:bodyPr>
          <a:lstStyle/>
          <a:p>
            <a:pPr marL="0" indent="0" algn="l">
              <a:lnSpc>
                <a:spcPct val="100000"/>
              </a:lnSpc>
              <a:spcBef>
                <a:spcPts val="0"/>
              </a:spcBef>
              <a:spcAft>
                <a:spcPts val="0"/>
              </a:spcAft>
              <a:buSzPct val="100000"/>
              <a:buNone/>
            </a:pPr>
            <a:r>
              <a:rPr lang="en-US" sz="4200" spc="260" dirty="0">
                <a:sym typeface="+mn-lt"/>
              </a:rPr>
              <a:t>Occasion describing</a:t>
            </a:r>
            <a:endParaRPr lang="en-US" sz="4200" spc="260" dirty="0">
              <a:sym typeface="+mn-lt"/>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
          <p:cNvSpPr txBox="1"/>
          <p:nvPr/>
        </p:nvSpPr>
        <p:spPr>
          <a:xfrm>
            <a:off x="999490" y="282575"/>
            <a:ext cx="10193655" cy="629285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20000"/>
              </a:lnSpc>
            </a:pPr>
            <a:r>
              <a:rPr lang="en-US" altLang="zh-CN" sz="2800" dirty="0">
                <a:latin typeface="Franklin Gothic Medium" panose="020B0603020102020204" pitchFamily="34" charset="0"/>
              </a:rPr>
              <a:t>   </a:t>
            </a:r>
            <a:r>
              <a:rPr lang="en-US" altLang="zh-CN" sz="2400" dirty="0">
                <a:latin typeface="Franklin Gothic Medium" panose="020B0603020102020204" pitchFamily="34" charset="0"/>
              </a:rPr>
              <a:t>    </a:t>
            </a:r>
            <a:r>
              <a:rPr lang="en-US" altLang="zh-CN" sz="2400" dirty="0">
                <a:latin typeface="Calibri" panose="020F0502020204030204" charset="0"/>
                <a:cs typeface="Calibri" panose="020F0502020204030204" charset="0"/>
              </a:rPr>
              <a:t>  </a:t>
            </a:r>
            <a:r>
              <a:rPr lang="en-US" altLang="zh-CN" sz="2800" dirty="0">
                <a:solidFill>
                  <a:schemeClr val="tx1"/>
                </a:solidFill>
                <a:latin typeface="Calibri" panose="020F0502020204030204" charset="0"/>
                <a:ea typeface="Times New Roman" panose="02020603050405020304" pitchFamily="18" charset="0"/>
                <a:cs typeface="Calibri" panose="020F0502020204030204" charset="0"/>
              </a:rPr>
              <a:t>Mrs. Stone had </a:t>
            </a:r>
            <a:r>
              <a:rPr lang="en-US" altLang="zh-CN" sz="2800" dirty="0">
                <a:latin typeface="Calibri" panose="020F0502020204030204" charset="0"/>
                <a:ea typeface="Times New Roman" panose="02020603050405020304" pitchFamily="18" charset="0"/>
                <a:cs typeface="Calibri" panose="020F0502020204030204" charset="0"/>
              </a:rPr>
              <a:t>spent the whole morning 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It was nearly lunch time, so she decided 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She was just _________________________________________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when she heard a noise in ______________________________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Then she saw an animal which __________________________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She knew it was not a cat because 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The animal suddenly __________________________________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and she thought it was going to __________________________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She dropped her basket and _____________________________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Hearing the sound, the animal ___________________________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after which, Mrs. Stone ________________________________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gn="just">
              <a:lnSpc>
                <a:spcPct val="120000"/>
              </a:lnSpc>
            </a:pPr>
            <a:r>
              <a:rPr lang="en-US" altLang="zh-CN" sz="2800" dirty="0">
                <a:latin typeface="Calibri" panose="020F0502020204030204" charset="0"/>
                <a:ea typeface="Times New Roman" panose="02020603050405020304" pitchFamily="18" charset="0"/>
                <a:cs typeface="Calibri" panose="020F0502020204030204" charset="0"/>
              </a:rPr>
              <a:t>and they ____________________________________________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solidFill>
                  <a:schemeClr val="tx1"/>
                </a:solidFill>
                <a:highlight>
                  <a:srgbClr val="FFFF00"/>
                </a:highlight>
                <a:cs typeface="+mn-ea"/>
                <a:sym typeface="+mn-lt"/>
              </a:rPr>
              <a:t>Occasion describing</a:t>
            </a:r>
            <a:endParaRPr lang="zh-CN" altLang="en-US" sz="4000" dirty="0">
              <a:solidFill>
                <a:schemeClr val="tx1"/>
              </a:solidFill>
              <a:highlight>
                <a:srgbClr val="FFFF00"/>
              </a:highlight>
              <a:cs typeface="+mn-ea"/>
              <a:sym typeface="+mn-lt"/>
            </a:endParaRPr>
          </a:p>
        </p:txBody>
      </p:sp>
      <p:sp>
        <p:nvSpPr>
          <p:cNvPr id="2" name="文本框 1"/>
          <p:cNvSpPr txBox="1"/>
          <p:nvPr/>
        </p:nvSpPr>
        <p:spPr>
          <a:xfrm>
            <a:off x="347980" y="1158240"/>
            <a:ext cx="11175882" cy="5688965"/>
          </a:xfrm>
          <a:prstGeom prst="rect">
            <a:avLst/>
          </a:prstGeom>
          <a:noFill/>
        </p:spPr>
        <p:txBody>
          <a:bodyPr wrap="square" rtlCol="0">
            <a:spAutoFit/>
          </a:bodyPr>
          <a:lstStyle/>
          <a:p>
            <a:pPr indent="0">
              <a:lnSpc>
                <a:spcPct val="130000"/>
              </a:lnSpc>
              <a:buFont typeface="Arial" panose="020B0604020202020204" pitchFamily="34" charset="0"/>
              <a:buNone/>
            </a:pPr>
            <a:r>
              <a:rPr lang="zh-CN" altLang="en-US" sz="2800" dirty="0">
                <a:latin typeface="Calibri" panose="020F0502020204030204" charset="0"/>
                <a:cs typeface="Calibri" panose="020F0502020204030204" charset="0"/>
              </a:rPr>
              <a:t>Mrs. Stone had spent the whole morning… </a:t>
            </a:r>
            <a:endParaRPr lang="zh-CN" altLang="en-US" sz="2800" dirty="0">
              <a:latin typeface="Calibri" panose="020F0502020204030204" charset="0"/>
              <a:cs typeface="Calibri" panose="020F0502020204030204" charset="0"/>
            </a:endParaRP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A. riding a bike into the market to buy some pears.</a:t>
            </a:r>
            <a:endParaRPr lang="zh-CN" altLang="en-US" sz="2800" dirty="0">
              <a:latin typeface="Calibri" panose="020F0502020204030204" charset="0"/>
              <a:cs typeface="Calibri" panose="020F0502020204030204" charset="0"/>
            </a:endParaRP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B. picking blackberries in the countryside near her home. </a:t>
            </a:r>
            <a:endParaRPr lang="zh-CN" altLang="en-US" sz="2800" dirty="0">
              <a:latin typeface="Calibri" panose="020F0502020204030204" charset="0"/>
              <a:cs typeface="Calibri" panose="020F0502020204030204" charset="0"/>
            </a:endParaRPr>
          </a:p>
          <a:p>
            <a:pPr indent="0">
              <a:lnSpc>
                <a:spcPct val="130000"/>
              </a:lnSpc>
              <a:buFont typeface="Arial" panose="020B0604020202020204" pitchFamily="34" charset="0"/>
              <a:buNone/>
            </a:pPr>
            <a:r>
              <a:rPr lang="zh-CN" altLang="en-US" sz="2800" dirty="0">
                <a:latin typeface="Calibri" panose="020F0502020204030204" charset="0"/>
                <a:cs typeface="Calibri" panose="020F0502020204030204" charset="0"/>
              </a:rPr>
              <a:t>It was nearly lunch time, so she decided… </a:t>
            </a:r>
            <a:endParaRPr lang="zh-CN" altLang="en-US" sz="2800" dirty="0">
              <a:latin typeface="Calibri" panose="020F0502020204030204" charset="0"/>
              <a:cs typeface="Calibri" panose="020F0502020204030204" charset="0"/>
            </a:endParaRP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A. to return home for lunch.</a:t>
            </a:r>
            <a:endParaRPr lang="zh-CN" altLang="en-US" sz="2800" dirty="0">
              <a:latin typeface="Calibri" panose="020F0502020204030204" charset="0"/>
              <a:cs typeface="Calibri" panose="020F0502020204030204" charset="0"/>
            </a:endParaRP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B. to go for a run around the lake.</a:t>
            </a:r>
            <a:endParaRPr lang="zh-CN" altLang="en-US" sz="2800" dirty="0">
              <a:latin typeface="Calibri" panose="020F0502020204030204" charset="0"/>
              <a:cs typeface="Calibri" panose="020F0502020204030204" charset="0"/>
            </a:endParaRPr>
          </a:p>
          <a:p>
            <a:pPr indent="0">
              <a:lnSpc>
                <a:spcPct val="130000"/>
              </a:lnSpc>
              <a:buFont typeface="Arial" panose="020B0604020202020204" pitchFamily="34" charset="0"/>
              <a:buNone/>
            </a:pPr>
            <a:r>
              <a:rPr lang="zh-CN" altLang="en-US" sz="2800" dirty="0">
                <a:latin typeface="Calibri" panose="020F0502020204030204" charset="0"/>
                <a:cs typeface="Calibri" panose="020F0502020204030204" charset="0"/>
              </a:rPr>
              <a:t>She was just… </a:t>
            </a:r>
            <a:endParaRPr lang="zh-CN" altLang="en-US" sz="2800" dirty="0">
              <a:latin typeface="Calibri" panose="020F0502020204030204" charset="0"/>
              <a:cs typeface="Calibri" panose="020F0502020204030204" charset="0"/>
            </a:endParaRP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A. picking up her basket when she heard a noise in the bushes.</a:t>
            </a:r>
            <a:endParaRPr lang="zh-CN" altLang="en-US" sz="2800" dirty="0">
              <a:latin typeface="Calibri" panose="020F0502020204030204" charset="0"/>
              <a:cs typeface="Calibri" panose="020F0502020204030204" charset="0"/>
            </a:endParaRP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B. updating her </a:t>
            </a:r>
            <a:r>
              <a:rPr lang="en-US" altLang="zh-CN" sz="2800" dirty="0">
                <a:latin typeface="Calibri" panose="020F0502020204030204" charset="0"/>
                <a:cs typeface="Calibri" panose="020F0502020204030204" charset="0"/>
              </a:rPr>
              <a:t>Twitter</a:t>
            </a:r>
            <a:r>
              <a:rPr lang="zh-CN" altLang="en-US" sz="2800" dirty="0">
                <a:latin typeface="Calibri" panose="020F0502020204030204" charset="0"/>
                <a:cs typeface="Calibri" panose="020F0502020204030204" charset="0"/>
              </a:rPr>
              <a:t> moments to let her friends know what she </a:t>
            </a:r>
            <a:endParaRPr lang="zh-CN" altLang="en-US" sz="2800" dirty="0">
              <a:latin typeface="Calibri" panose="020F0502020204030204" charset="0"/>
              <a:cs typeface="Calibri" panose="020F0502020204030204" charset="0"/>
            </a:endParaRPr>
          </a:p>
          <a:p>
            <a:pPr>
              <a:lnSpc>
                <a:spcPct val="130000"/>
              </a:lnSpc>
            </a:pPr>
            <a:r>
              <a:rPr lang="zh-CN" altLang="en-US" sz="2800" dirty="0">
                <a:latin typeface="Calibri" panose="020F0502020204030204" charset="0"/>
                <a:cs typeface="Calibri" panose="020F0502020204030204" charset="0"/>
              </a:rPr>
              <a:t> </a:t>
            </a: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was doing. </a:t>
            </a:r>
            <a:endParaRPr lang="zh-CN" altLang="en-US" sz="2800" dirty="0">
              <a:latin typeface="Calibri" panose="020F0502020204030204" charset="0"/>
              <a:cs typeface="Calibri" panose="020F0502020204030204" charset="0"/>
            </a:endParaRPr>
          </a:p>
        </p:txBody>
      </p:sp>
      <p:sp>
        <p:nvSpPr>
          <p:cNvPr id="4" name="椭圆 3"/>
          <p:cNvSpPr/>
          <p:nvPr/>
        </p:nvSpPr>
        <p:spPr>
          <a:xfrm>
            <a:off x="671830" y="2374900"/>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
        <p:nvSpPr>
          <p:cNvPr id="3" name="椭圆 2"/>
          <p:cNvSpPr/>
          <p:nvPr/>
        </p:nvSpPr>
        <p:spPr>
          <a:xfrm>
            <a:off x="671830" y="351599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
        <p:nvSpPr>
          <p:cNvPr id="6" name="椭圆 5"/>
          <p:cNvSpPr/>
          <p:nvPr/>
        </p:nvSpPr>
        <p:spPr>
          <a:xfrm>
            <a:off x="671830" y="518858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solidFill>
                  <a:schemeClr val="tx1"/>
                </a:solidFill>
                <a:highlight>
                  <a:srgbClr val="FFFF00"/>
                </a:highlight>
                <a:latin typeface="Calibri" panose="020F0502020204030204" charset="0"/>
                <a:cs typeface="Calibri" panose="020F0502020204030204" charset="0"/>
                <a:sym typeface="+mn-lt"/>
              </a:rPr>
              <a:t>Occasion describing</a:t>
            </a:r>
            <a:endParaRPr lang="zh-CN" altLang="en-US" sz="4000" dirty="0">
              <a:solidFill>
                <a:schemeClr val="tx1"/>
              </a:solidFill>
              <a:highlight>
                <a:srgbClr val="FFFF00"/>
              </a:highlight>
              <a:latin typeface="Calibri" panose="020F0502020204030204" charset="0"/>
              <a:cs typeface="Calibri" panose="020F0502020204030204" charset="0"/>
              <a:sym typeface="+mn-lt"/>
            </a:endParaRPr>
          </a:p>
        </p:txBody>
      </p:sp>
      <p:sp>
        <p:nvSpPr>
          <p:cNvPr id="2" name="文本框 1"/>
          <p:cNvSpPr txBox="1"/>
          <p:nvPr/>
        </p:nvSpPr>
        <p:spPr>
          <a:xfrm>
            <a:off x="347980" y="932180"/>
            <a:ext cx="10213340" cy="5128895"/>
          </a:xfrm>
          <a:prstGeom prst="rect">
            <a:avLst/>
          </a:prstGeom>
          <a:noFill/>
        </p:spPr>
        <p:txBody>
          <a:bodyPr wrap="square" rtlCol="0">
            <a:spAutoFit/>
          </a:bodyPr>
          <a:lstStyle/>
          <a:p>
            <a:pPr indent="0">
              <a:lnSpc>
                <a:spcPct val="130000"/>
              </a:lnSpc>
              <a:buFont typeface="Arial" panose="020B0604020202020204" pitchFamily="34" charset="0"/>
              <a:buNone/>
            </a:pPr>
            <a:r>
              <a:rPr lang="zh-CN" altLang="en-US" sz="2800">
                <a:latin typeface="Calibri" panose="020F0502020204030204" charset="0"/>
                <a:cs typeface="Calibri" panose="020F0502020204030204" charset="0"/>
              </a:rPr>
              <a:t>When she heard a noise in…</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A. the trashcan</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B. the bushes</a:t>
            </a:r>
            <a:r>
              <a:rPr lang="en-US" altLang="zh-CN" sz="2800">
                <a:latin typeface="Calibri" panose="020F0502020204030204" charset="0"/>
                <a:cs typeface="Calibri" panose="020F0502020204030204" charset="0"/>
              </a:rPr>
              <a:t>.</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zh-CN" altLang="en-US" sz="2800">
                <a:latin typeface="Calibri" panose="020F0502020204030204" charset="0"/>
                <a:cs typeface="Calibri" panose="020F0502020204030204" charset="0"/>
              </a:rPr>
              <a:t>Then she saw an animal which… </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A. looked like a cat</a:t>
            </a:r>
            <a:r>
              <a:rPr lang="en-US" altLang="zh-CN" sz="2800">
                <a:latin typeface="Calibri" panose="020F0502020204030204" charset="0"/>
                <a:cs typeface="Calibri" panose="020F0502020204030204" charset="0"/>
              </a:rPr>
              <a:t>.</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B. looked like a dog</a:t>
            </a:r>
            <a:r>
              <a:rPr lang="en-US" altLang="zh-CN" sz="2800">
                <a:latin typeface="Calibri" panose="020F0502020204030204" charset="0"/>
                <a:cs typeface="Calibri" panose="020F0502020204030204" charset="0"/>
              </a:rPr>
              <a:t>.</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zh-CN" altLang="en-US" sz="2800">
                <a:latin typeface="Calibri" panose="020F0502020204030204" charset="0"/>
                <a:cs typeface="Calibri" panose="020F0502020204030204" charset="0"/>
              </a:rPr>
              <a:t>She knew it was not a cat because…</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A. it was so large</a:t>
            </a:r>
            <a:r>
              <a:rPr lang="en-US" altLang="zh-CN" sz="2800">
                <a:latin typeface="Calibri" panose="020F0502020204030204" charset="0"/>
                <a:cs typeface="Calibri" panose="020F0502020204030204" charset="0"/>
              </a:rPr>
              <a:t>.</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B. it was so smal</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l</a:t>
            </a:r>
            <a:endParaRPr lang="zh-CN" altLang="en-US" sz="2800">
              <a:latin typeface="Calibri" panose="020F0502020204030204" charset="0"/>
              <a:cs typeface="Calibri" panose="020F0502020204030204" charset="0"/>
            </a:endParaRPr>
          </a:p>
        </p:txBody>
      </p:sp>
      <p:sp>
        <p:nvSpPr>
          <p:cNvPr id="4" name="椭圆 3"/>
          <p:cNvSpPr/>
          <p:nvPr/>
        </p:nvSpPr>
        <p:spPr>
          <a:xfrm>
            <a:off x="692785" y="221297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
        <p:nvSpPr>
          <p:cNvPr id="3" name="椭圆 2"/>
          <p:cNvSpPr/>
          <p:nvPr/>
        </p:nvSpPr>
        <p:spPr>
          <a:xfrm>
            <a:off x="692785" y="3341370"/>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
        <p:nvSpPr>
          <p:cNvPr id="6" name="椭圆 5"/>
          <p:cNvSpPr/>
          <p:nvPr/>
        </p:nvSpPr>
        <p:spPr>
          <a:xfrm>
            <a:off x="692785" y="493204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1</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p:txBody>
          <a:bodyPr>
            <a:normAutofit/>
          </a:bodyPr>
          <a:lstStyle/>
          <a:p>
            <a:pPr marL="0" indent="0" algn="l">
              <a:lnSpc>
                <a:spcPct val="100000"/>
              </a:lnSpc>
              <a:spcBef>
                <a:spcPts val="0"/>
              </a:spcBef>
              <a:spcAft>
                <a:spcPts val="0"/>
              </a:spcAft>
              <a:buSzPct val="100000"/>
              <a:buNone/>
            </a:pPr>
            <a:r>
              <a:rPr lang="en-US" altLang="zh-CN" sz="3600" spc="260" dirty="0">
                <a:latin typeface="Calibri" panose="020F0502020204030204" charset="0"/>
                <a:cs typeface="Calibri" panose="020F0502020204030204" charset="0"/>
                <a:sym typeface="+mn-lt"/>
              </a:rPr>
              <a:t>Target vocabulary</a:t>
            </a:r>
            <a:endParaRPr lang="zh-CN" altLang="en-US" sz="3600" spc="260" dirty="0">
              <a:latin typeface="Calibri" panose="020F0502020204030204" charset="0"/>
              <a:cs typeface="Calibri" panose="020F0502020204030204" charset="0"/>
              <a:sym typeface="+mn-lt"/>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solidFill>
                  <a:schemeClr val="tx1"/>
                </a:solidFill>
                <a:highlight>
                  <a:srgbClr val="FFFF00"/>
                </a:highlight>
                <a:cs typeface="+mn-ea"/>
                <a:sym typeface="+mn-lt"/>
              </a:rPr>
              <a:t>Occasion describing</a:t>
            </a:r>
            <a:endParaRPr lang="zh-CN" altLang="en-US" sz="4000" dirty="0">
              <a:solidFill>
                <a:schemeClr val="tx1"/>
              </a:solidFill>
              <a:highlight>
                <a:srgbClr val="FFFF00"/>
              </a:highlight>
              <a:cs typeface="+mn-ea"/>
              <a:sym typeface="+mn-lt"/>
            </a:endParaRPr>
          </a:p>
        </p:txBody>
      </p:sp>
      <p:sp>
        <p:nvSpPr>
          <p:cNvPr id="2" name="文本框 1"/>
          <p:cNvSpPr txBox="1"/>
          <p:nvPr/>
        </p:nvSpPr>
        <p:spPr>
          <a:xfrm>
            <a:off x="347980" y="932180"/>
            <a:ext cx="10213340" cy="5128895"/>
          </a:xfrm>
          <a:prstGeom prst="rect">
            <a:avLst/>
          </a:prstGeom>
          <a:noFill/>
        </p:spPr>
        <p:txBody>
          <a:bodyPr wrap="square" rtlCol="0">
            <a:spAutoFit/>
          </a:bodyPr>
          <a:lstStyle/>
          <a:p>
            <a:pPr indent="0">
              <a:lnSpc>
                <a:spcPct val="130000"/>
              </a:lnSpc>
              <a:buFont typeface="Arial" panose="020B0604020202020204" pitchFamily="34" charset="0"/>
              <a:buNone/>
            </a:pPr>
            <a:r>
              <a:rPr lang="zh-CN" altLang="en-US" sz="2800"/>
              <a:t>The animal suddenly… </a:t>
            </a:r>
            <a:endParaRPr lang="zh-CN" altLang="en-US" sz="2800"/>
          </a:p>
          <a:p>
            <a:pPr indent="0">
              <a:lnSpc>
                <a:spcPct val="130000"/>
              </a:lnSpc>
              <a:buFont typeface="Arial" panose="020B0604020202020204" pitchFamily="34" charset="0"/>
              <a:buNone/>
            </a:pPr>
            <a:r>
              <a:rPr lang="en-US" altLang="zh-CN" sz="2800"/>
              <a:t>    </a:t>
            </a:r>
            <a:r>
              <a:rPr lang="zh-CN" altLang="en-US" sz="2800"/>
              <a:t>A. turned and looked at her</a:t>
            </a:r>
            <a:r>
              <a:rPr lang="en-US" altLang="zh-CN" sz="2800"/>
              <a:t>.</a:t>
            </a:r>
            <a:endParaRPr lang="en-US" altLang="zh-CN" sz="2800"/>
          </a:p>
          <a:p>
            <a:pPr indent="0">
              <a:lnSpc>
                <a:spcPct val="130000"/>
              </a:lnSpc>
              <a:buFont typeface="Arial" panose="020B0604020202020204" pitchFamily="34" charset="0"/>
              <a:buNone/>
            </a:pPr>
            <a:r>
              <a:rPr lang="en-US" altLang="zh-CN" sz="2800"/>
              <a:t>    </a:t>
            </a:r>
            <a:r>
              <a:rPr lang="zh-CN" altLang="en-US" sz="2800"/>
              <a:t>B. turned and ran for the woods</a:t>
            </a:r>
            <a:r>
              <a:rPr lang="en-US" altLang="zh-CN" sz="2800"/>
              <a:t>.</a:t>
            </a:r>
            <a:endParaRPr lang="zh-CN" altLang="en-US" sz="2800"/>
          </a:p>
          <a:p>
            <a:pPr indent="0">
              <a:lnSpc>
                <a:spcPct val="130000"/>
              </a:lnSpc>
              <a:buFont typeface="Arial" panose="020B0604020202020204" pitchFamily="34" charset="0"/>
              <a:buNone/>
            </a:pPr>
            <a:r>
              <a:rPr lang="zh-CN" altLang="en-US" sz="2800"/>
              <a:t>And she thought it was going to…</a:t>
            </a:r>
            <a:endParaRPr lang="zh-CN" altLang="en-US" sz="2800"/>
          </a:p>
          <a:p>
            <a:pPr indent="0">
              <a:lnSpc>
                <a:spcPct val="130000"/>
              </a:lnSpc>
              <a:buFont typeface="Arial" panose="020B0604020202020204" pitchFamily="34" charset="0"/>
              <a:buNone/>
            </a:pPr>
            <a:r>
              <a:rPr lang="en-US" altLang="zh-CN" sz="2800"/>
              <a:t>    </a:t>
            </a:r>
            <a:r>
              <a:rPr lang="zh-CN" altLang="en-US" sz="2800"/>
              <a:t>A. attack her.</a:t>
            </a:r>
            <a:endParaRPr lang="zh-CN" altLang="en-US" sz="2800"/>
          </a:p>
          <a:p>
            <a:pPr indent="0">
              <a:lnSpc>
                <a:spcPct val="130000"/>
              </a:lnSpc>
              <a:buFont typeface="Arial" panose="020B0604020202020204" pitchFamily="34" charset="0"/>
              <a:buNone/>
            </a:pPr>
            <a:r>
              <a:rPr lang="en-US" altLang="zh-CN" sz="2800"/>
              <a:t>    </a:t>
            </a:r>
            <a:r>
              <a:rPr lang="zh-CN" altLang="en-US" sz="2800"/>
              <a:t>B. run to the forest and hide.</a:t>
            </a:r>
            <a:endParaRPr lang="zh-CN" altLang="en-US" sz="2800"/>
          </a:p>
          <a:p>
            <a:pPr indent="0">
              <a:lnSpc>
                <a:spcPct val="130000"/>
              </a:lnSpc>
              <a:buFont typeface="Arial" panose="020B0604020202020204" pitchFamily="34" charset="0"/>
              <a:buNone/>
            </a:pPr>
            <a:r>
              <a:rPr lang="zh-CN" altLang="en-US" sz="2800"/>
              <a:t>She dropped her basket and… </a:t>
            </a:r>
            <a:endParaRPr lang="zh-CN" altLang="en-US" sz="2800"/>
          </a:p>
          <a:p>
            <a:pPr indent="0">
              <a:lnSpc>
                <a:spcPct val="130000"/>
              </a:lnSpc>
              <a:buFont typeface="Arial" panose="020B0604020202020204" pitchFamily="34" charset="0"/>
              <a:buNone/>
            </a:pPr>
            <a:r>
              <a:rPr lang="en-US" altLang="zh-CN" sz="2800"/>
              <a:t>    </a:t>
            </a:r>
            <a:r>
              <a:rPr lang="zh-CN" altLang="en-US" sz="2800"/>
              <a:t>A. and screamed</a:t>
            </a:r>
            <a:r>
              <a:rPr lang="en-US" altLang="zh-CN" sz="2800"/>
              <a:t>.</a:t>
            </a:r>
            <a:endParaRPr lang="zh-CN" altLang="en-US" sz="2800"/>
          </a:p>
          <a:p>
            <a:pPr indent="0">
              <a:lnSpc>
                <a:spcPct val="130000"/>
              </a:lnSpc>
              <a:buFont typeface="Arial" panose="020B0604020202020204" pitchFamily="34" charset="0"/>
              <a:buNone/>
            </a:pPr>
            <a:r>
              <a:rPr lang="en-US" altLang="zh-CN" sz="2800"/>
              <a:t>    </a:t>
            </a:r>
            <a:r>
              <a:rPr lang="zh-CN" altLang="en-US" sz="2800"/>
              <a:t>B. and started to sing</a:t>
            </a:r>
            <a:r>
              <a:rPr lang="en-US" altLang="zh-CN" sz="2800"/>
              <a:t>.</a:t>
            </a:r>
            <a:endParaRPr lang="en-US" altLang="zh-CN" sz="2800"/>
          </a:p>
        </p:txBody>
      </p:sp>
      <p:sp>
        <p:nvSpPr>
          <p:cNvPr id="4" name="椭圆 3"/>
          <p:cNvSpPr/>
          <p:nvPr/>
        </p:nvSpPr>
        <p:spPr>
          <a:xfrm>
            <a:off x="735965" y="155638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p>
        </p:txBody>
      </p:sp>
      <p:sp>
        <p:nvSpPr>
          <p:cNvPr id="3" name="椭圆 2"/>
          <p:cNvSpPr/>
          <p:nvPr/>
        </p:nvSpPr>
        <p:spPr>
          <a:xfrm>
            <a:off x="735965" y="3255010"/>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p>
        </p:txBody>
      </p:sp>
      <p:sp>
        <p:nvSpPr>
          <p:cNvPr id="6" name="椭圆 5"/>
          <p:cNvSpPr/>
          <p:nvPr/>
        </p:nvSpPr>
        <p:spPr>
          <a:xfrm>
            <a:off x="735965" y="495363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solidFill>
                  <a:schemeClr val="tx1"/>
                </a:solidFill>
                <a:highlight>
                  <a:srgbClr val="FFFF00"/>
                </a:highlight>
                <a:cs typeface="+mn-ea"/>
                <a:sym typeface="+mn-lt"/>
              </a:rPr>
              <a:t>Occasion describing</a:t>
            </a:r>
            <a:endParaRPr lang="zh-CN" altLang="en-US" sz="4000" dirty="0">
              <a:solidFill>
                <a:schemeClr val="tx1"/>
              </a:solidFill>
              <a:highlight>
                <a:srgbClr val="FFFF00"/>
              </a:highlight>
              <a:cs typeface="+mn-ea"/>
              <a:sym typeface="+mn-lt"/>
            </a:endParaRPr>
          </a:p>
        </p:txBody>
      </p:sp>
      <p:sp>
        <p:nvSpPr>
          <p:cNvPr id="2" name="文本框 1"/>
          <p:cNvSpPr txBox="1"/>
          <p:nvPr/>
        </p:nvSpPr>
        <p:spPr>
          <a:xfrm>
            <a:off x="347980" y="1298575"/>
            <a:ext cx="10213340" cy="3449955"/>
          </a:xfrm>
          <a:prstGeom prst="rect">
            <a:avLst/>
          </a:prstGeom>
          <a:noFill/>
        </p:spPr>
        <p:txBody>
          <a:bodyPr wrap="square" rtlCol="0">
            <a:spAutoFit/>
          </a:bodyPr>
          <a:lstStyle/>
          <a:p>
            <a:pPr indent="0">
              <a:lnSpc>
                <a:spcPct val="130000"/>
              </a:lnSpc>
              <a:buFont typeface="Arial" panose="020B0604020202020204" pitchFamily="34" charset="0"/>
              <a:buNone/>
            </a:pPr>
            <a:r>
              <a:rPr lang="zh-CN" altLang="en-US" sz="2800"/>
              <a:t>Hearing the sound, the animal…</a:t>
            </a:r>
            <a:endParaRPr lang="zh-CN" altLang="en-US" sz="2800"/>
          </a:p>
          <a:p>
            <a:pPr indent="0">
              <a:lnSpc>
                <a:spcPct val="130000"/>
              </a:lnSpc>
              <a:buFont typeface="Arial" panose="020B0604020202020204" pitchFamily="34" charset="0"/>
              <a:buNone/>
            </a:pPr>
            <a:r>
              <a:rPr lang="en-US" altLang="zh-CN" sz="2800"/>
              <a:t>    </a:t>
            </a:r>
            <a:r>
              <a:rPr lang="zh-CN" altLang="en-US" sz="2800"/>
              <a:t>A. ran into the bushes.</a:t>
            </a:r>
            <a:endParaRPr lang="zh-CN" altLang="en-US" sz="2800"/>
          </a:p>
          <a:p>
            <a:pPr indent="0">
              <a:lnSpc>
                <a:spcPct val="130000"/>
              </a:lnSpc>
              <a:buFont typeface="Arial" panose="020B0604020202020204" pitchFamily="34" charset="0"/>
              <a:buNone/>
            </a:pPr>
            <a:r>
              <a:rPr lang="en-US" altLang="zh-CN" sz="2800"/>
              <a:t>    </a:t>
            </a:r>
            <a:r>
              <a:rPr lang="zh-CN" altLang="en-US" sz="2800"/>
              <a:t>B. sat down and began to sleep.</a:t>
            </a:r>
            <a:endParaRPr lang="zh-CN" altLang="en-US" sz="2800"/>
          </a:p>
          <a:p>
            <a:pPr indent="0">
              <a:lnSpc>
                <a:spcPct val="130000"/>
              </a:lnSpc>
              <a:buFont typeface="Arial" panose="020B0604020202020204" pitchFamily="34" charset="0"/>
              <a:buNone/>
            </a:pPr>
            <a:r>
              <a:rPr lang="zh-CN" altLang="en-US" sz="2800"/>
              <a:t>After which, Mrs. Stone… </a:t>
            </a:r>
            <a:endParaRPr lang="zh-CN" altLang="en-US" sz="2800"/>
          </a:p>
          <a:p>
            <a:pPr indent="0">
              <a:lnSpc>
                <a:spcPct val="130000"/>
              </a:lnSpc>
              <a:buFont typeface="Arial" panose="020B0604020202020204" pitchFamily="34" charset="0"/>
              <a:buNone/>
            </a:pPr>
            <a:r>
              <a:rPr lang="en-US" altLang="zh-CN" sz="2800"/>
              <a:t>    </a:t>
            </a:r>
            <a:r>
              <a:rPr lang="zh-CN" altLang="en-US" sz="2800"/>
              <a:t>A. picked up her basket and ran home. </a:t>
            </a:r>
            <a:endParaRPr lang="zh-CN" altLang="en-US" sz="2800"/>
          </a:p>
          <a:p>
            <a:pPr indent="0">
              <a:lnSpc>
                <a:spcPct val="130000"/>
              </a:lnSpc>
              <a:buFont typeface="Arial" panose="020B0604020202020204" pitchFamily="34" charset="0"/>
              <a:buNone/>
            </a:pPr>
            <a:r>
              <a:rPr lang="en-US" altLang="zh-CN" sz="2800"/>
              <a:t>    </a:t>
            </a:r>
            <a:r>
              <a:rPr lang="zh-CN" altLang="en-US" sz="2800"/>
              <a:t>B. ran after the puma with a stick. </a:t>
            </a:r>
            <a:endParaRPr lang="zh-CN" altLang="en-US" sz="2800"/>
          </a:p>
        </p:txBody>
      </p:sp>
      <p:sp>
        <p:nvSpPr>
          <p:cNvPr id="4" name="椭圆 3"/>
          <p:cNvSpPr/>
          <p:nvPr/>
        </p:nvSpPr>
        <p:spPr>
          <a:xfrm>
            <a:off x="704215" y="199453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p>
        </p:txBody>
      </p:sp>
      <p:sp>
        <p:nvSpPr>
          <p:cNvPr id="3" name="椭圆 2"/>
          <p:cNvSpPr/>
          <p:nvPr/>
        </p:nvSpPr>
        <p:spPr>
          <a:xfrm>
            <a:off x="704215" y="3653790"/>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32130" y="933450"/>
            <a:ext cx="11089005" cy="461581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50000"/>
              </a:lnSpc>
            </a:pPr>
            <a:r>
              <a:rPr lang="en-US" altLang="zh-CN" sz="2800" dirty="0">
                <a:solidFill>
                  <a:schemeClr val="tx1"/>
                </a:solidFill>
                <a:latin typeface="Calibri" panose="020F0502020204030204" charset="0"/>
                <a:cs typeface="Calibri" panose="020F0502020204030204" charset="0"/>
              </a:rPr>
              <a:t>        </a:t>
            </a:r>
            <a:r>
              <a:rPr lang="en-US" altLang="zh-CN" sz="2800" dirty="0">
                <a:solidFill>
                  <a:schemeClr val="tx1"/>
                </a:solidFill>
                <a:latin typeface="Calibri" panose="020F0502020204030204" charset="0"/>
                <a:ea typeface="Times New Roman" panose="02020603050405020304" pitchFamily="18" charset="0"/>
                <a:cs typeface="Calibri" panose="020F0502020204030204" charset="0"/>
              </a:rPr>
              <a:t>Mrs. Stone had spent the whole morning _____________</a:t>
            </a:r>
            <a:endParaRPr lang="en-US" altLang="zh-CN" sz="2800" dirty="0">
              <a:solidFill>
                <a:schemeClr val="tx1"/>
              </a:solidFill>
              <a:latin typeface="Calibri" panose="020F0502020204030204" charset="0"/>
              <a:ea typeface="Times New Roman" panose="02020603050405020304" pitchFamily="18" charset="0"/>
              <a:cs typeface="Calibri" panose="020F0502020204030204" charset="0"/>
            </a:endParaRPr>
          </a:p>
          <a:p>
            <a:pPr>
              <a:lnSpc>
                <a:spcPct val="150000"/>
              </a:lnSpc>
            </a:pPr>
            <a:r>
              <a:rPr lang="en-US" altLang="zh-CN" sz="2800" dirty="0">
                <a:latin typeface="Calibri" panose="020F0502020204030204" charset="0"/>
                <a:ea typeface="Times New Roman" panose="02020603050405020304" pitchFamily="18" charset="0"/>
                <a:cs typeface="Calibri" panose="020F0502020204030204" charset="0"/>
              </a:rPr>
              <a:t>________________________________________________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nSpc>
                <a:spcPct val="150000"/>
              </a:lnSpc>
            </a:pPr>
            <a:r>
              <a:rPr lang="en-US" altLang="zh-CN" sz="2800" dirty="0">
                <a:latin typeface="Calibri" panose="020F0502020204030204" charset="0"/>
                <a:ea typeface="Times New Roman" panose="02020603050405020304" pitchFamily="18" charset="0"/>
                <a:cs typeface="Calibri" panose="020F0502020204030204" charset="0"/>
              </a:rPr>
              <a:t>It was nearly lunch time, so she decided ________________</a:t>
            </a:r>
            <a:endParaRPr lang="en-US" altLang="zh-CN" sz="2800" dirty="0">
              <a:latin typeface="Calibri" panose="020F0502020204030204" charset="0"/>
              <a:ea typeface="Times New Roman" panose="02020603050405020304" pitchFamily="18" charset="0"/>
              <a:cs typeface="Calibri" panose="020F0502020204030204" charset="0"/>
            </a:endParaRPr>
          </a:p>
          <a:p>
            <a:pPr>
              <a:lnSpc>
                <a:spcPct val="150000"/>
              </a:lnSpc>
            </a:pPr>
            <a:r>
              <a:rPr lang="en-US" altLang="zh-CN" sz="2800" dirty="0">
                <a:latin typeface="Calibri" panose="020F0502020204030204" charset="0"/>
                <a:ea typeface="Times New Roman" panose="02020603050405020304" pitchFamily="18" charset="0"/>
                <a:cs typeface="Calibri" panose="020F0502020204030204" charset="0"/>
              </a:rPr>
              <a:t>She was just _____________________ when she heard a noise in ___________ Then she saw an animal which ________________ She knew it was not a cat because ________________ The animal suddenly _________________________and she thought it was</a:t>
            </a:r>
            <a:endParaRPr lang="zh-CN" altLang="en-US" sz="2800" dirty="0">
              <a:latin typeface="Calibri" panose="020F0502020204030204" charset="0"/>
              <a:ea typeface="Times New Roman" panose="02020603050405020304" pitchFamily="18" charset="0"/>
              <a:cs typeface="Calibri" panose="020F0502020204030204" charset="0"/>
            </a:endParaRPr>
          </a:p>
        </p:txBody>
      </p:sp>
      <p:sp>
        <p:nvSpPr>
          <p:cNvPr id="2" name="文本框 1"/>
          <p:cNvSpPr txBox="1"/>
          <p:nvPr/>
        </p:nvSpPr>
        <p:spPr>
          <a:xfrm>
            <a:off x="532130" y="933450"/>
            <a:ext cx="9973310" cy="1383665"/>
          </a:xfrm>
          <a:prstGeom prst="rect">
            <a:avLst/>
          </a:prstGeom>
          <a:noFill/>
        </p:spPr>
        <p:txBody>
          <a:bodyPr wrap="square" rtlCol="0">
            <a:spAutoFit/>
          </a:bodyPr>
          <a:lstStyle/>
          <a:p>
            <a:pPr>
              <a:lnSpc>
                <a:spcPct val="150000"/>
              </a:lnSpc>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                                                                                    picking </a:t>
            </a:r>
            <a:endParaRPr lang="en-US" altLang="zh-CN" sz="2800" b="1" dirty="0">
              <a:solidFill>
                <a:srgbClr val="C00000"/>
              </a:solidFill>
              <a:latin typeface="Calibri" panose="020F0502020204030204" charset="0"/>
              <a:ea typeface="Times New Roman" panose="02020603050405020304" pitchFamily="18" charset="0"/>
              <a:cs typeface="Calibri" panose="020F0502020204030204" charset="0"/>
            </a:endParaRPr>
          </a:p>
          <a:p>
            <a:pPr>
              <a:lnSpc>
                <a:spcPct val="150000"/>
              </a:lnSpc>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blackberries in the countryside near her home</a:t>
            </a:r>
            <a:r>
              <a:rPr kumimoji="1"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a:t>
            </a:r>
            <a:endParaRPr kumimoji="1" lang="zh-CN" altLang="en-US" sz="2800" b="1" dirty="0">
              <a:solidFill>
                <a:srgbClr val="C00000"/>
              </a:solidFill>
              <a:latin typeface="Calibri" panose="020F0502020204030204" charset="0"/>
              <a:ea typeface="Times New Roman" panose="02020603050405020304" pitchFamily="18" charset="0"/>
              <a:cs typeface="Calibri" panose="020F0502020204030204" charset="0"/>
            </a:endParaRPr>
          </a:p>
        </p:txBody>
      </p:sp>
      <p:sp>
        <p:nvSpPr>
          <p:cNvPr id="4" name="文本框 3"/>
          <p:cNvSpPr txBox="1"/>
          <p:nvPr/>
        </p:nvSpPr>
        <p:spPr>
          <a:xfrm>
            <a:off x="6498892" y="2394669"/>
            <a:ext cx="3384376" cy="523220"/>
          </a:xfrm>
          <a:prstGeom prst="rect">
            <a:avLst/>
          </a:prstGeom>
          <a:noFill/>
        </p:spPr>
        <p:txBody>
          <a:bodyPr wrap="square" rtlCol="0">
            <a:spAutoFit/>
          </a:bodyPr>
          <a:lstStyle/>
          <a:p>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to return for lunch.</a:t>
            </a:r>
            <a:endParaRPr kumimoji="1" lang="en-US" altLang="zh-CN" sz="2800" b="1" dirty="0">
              <a:solidFill>
                <a:srgbClr val="C00000"/>
              </a:solidFill>
              <a:latin typeface="Calibri" panose="020F0502020204030204" charset="0"/>
              <a:ea typeface="Times New Roman" panose="02020603050405020304" pitchFamily="18" charset="0"/>
              <a:cs typeface="Calibri" panose="020F0502020204030204" charset="0"/>
            </a:endParaRPr>
          </a:p>
        </p:txBody>
      </p:sp>
      <p:sp>
        <p:nvSpPr>
          <p:cNvPr id="5" name="文本框 4"/>
          <p:cNvSpPr txBox="1"/>
          <p:nvPr/>
        </p:nvSpPr>
        <p:spPr>
          <a:xfrm>
            <a:off x="2504727" y="3014226"/>
            <a:ext cx="3563115" cy="523220"/>
          </a:xfrm>
          <a:prstGeom prst="rect">
            <a:avLst/>
          </a:prstGeom>
          <a:noFill/>
        </p:spPr>
        <p:txBody>
          <a:bodyPr wrap="square" rtlCol="0">
            <a:spAutoFit/>
          </a:bodyPr>
          <a:lstStyle/>
          <a:p>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picking up her basket</a:t>
            </a:r>
            <a:endParaRPr kumimoji="1" lang="en-US" altLang="zh-CN" sz="2800" b="1" dirty="0">
              <a:solidFill>
                <a:srgbClr val="C00000"/>
              </a:solidFill>
              <a:latin typeface="Calibri" panose="020F0502020204030204" charset="0"/>
              <a:ea typeface="Times New Roman" panose="02020603050405020304" pitchFamily="18" charset="0"/>
              <a:cs typeface="Calibri" panose="020F0502020204030204" charset="0"/>
            </a:endParaRPr>
          </a:p>
        </p:txBody>
      </p:sp>
      <p:sp>
        <p:nvSpPr>
          <p:cNvPr id="7" name="文本框 6"/>
          <p:cNvSpPr txBox="1"/>
          <p:nvPr/>
        </p:nvSpPr>
        <p:spPr>
          <a:xfrm>
            <a:off x="635805" y="3645283"/>
            <a:ext cx="2016224" cy="523220"/>
          </a:xfrm>
          <a:prstGeom prst="rect">
            <a:avLst/>
          </a:prstGeom>
          <a:noFill/>
        </p:spPr>
        <p:txBody>
          <a:bodyPr wrap="square" rtlCol="0">
            <a:spAutoFit/>
          </a:bodyPr>
          <a:lstStyle/>
          <a:p>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the bushes.</a:t>
            </a:r>
            <a:endParaRPr lang="en-US" altLang="zh-CN" sz="2800" b="1" dirty="0">
              <a:solidFill>
                <a:srgbClr val="C00000"/>
              </a:solidFill>
              <a:latin typeface="Calibri" panose="020F0502020204030204" charset="0"/>
              <a:ea typeface="Times New Roman" panose="02020603050405020304" pitchFamily="18" charset="0"/>
              <a:cs typeface="Calibri" panose="020F0502020204030204" charset="0"/>
            </a:endParaRPr>
          </a:p>
        </p:txBody>
      </p:sp>
      <p:sp>
        <p:nvSpPr>
          <p:cNvPr id="8" name="文本框 7"/>
          <p:cNvSpPr txBox="1"/>
          <p:nvPr/>
        </p:nvSpPr>
        <p:spPr>
          <a:xfrm>
            <a:off x="7220585" y="3645535"/>
            <a:ext cx="3007995" cy="521970"/>
          </a:xfrm>
          <a:prstGeom prst="rect">
            <a:avLst/>
          </a:prstGeom>
          <a:noFill/>
        </p:spPr>
        <p:txBody>
          <a:bodyPr wrap="square" rtlCol="0">
            <a:spAutoFit/>
          </a:bodyPr>
          <a:lstStyle/>
          <a:p>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looked like a cat.</a:t>
            </a:r>
            <a:endParaRPr kumimoji="1" lang="en-US" altLang="zh-CN" sz="2800" b="1" dirty="0">
              <a:solidFill>
                <a:srgbClr val="C00000"/>
              </a:solidFill>
              <a:latin typeface="Calibri" panose="020F0502020204030204" charset="0"/>
              <a:ea typeface="Times New Roman" panose="02020603050405020304" pitchFamily="18" charset="0"/>
              <a:cs typeface="Calibri" panose="020F0502020204030204" charset="0"/>
            </a:endParaRPr>
          </a:p>
        </p:txBody>
      </p:sp>
      <p:sp>
        <p:nvSpPr>
          <p:cNvPr id="10" name="文本框 9"/>
          <p:cNvSpPr txBox="1"/>
          <p:nvPr/>
        </p:nvSpPr>
        <p:spPr>
          <a:xfrm>
            <a:off x="4222811" y="4235132"/>
            <a:ext cx="2592288" cy="523220"/>
          </a:xfrm>
          <a:prstGeom prst="rect">
            <a:avLst/>
          </a:prstGeom>
          <a:noFill/>
        </p:spPr>
        <p:txBody>
          <a:bodyPr wrap="square" rtlCol="0">
            <a:spAutoFit/>
          </a:bodyPr>
          <a:lstStyle/>
          <a:p>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it was so large.</a:t>
            </a:r>
            <a:endParaRPr kumimoji="1" lang="en-US" altLang="zh-CN" sz="2800" b="1" dirty="0">
              <a:solidFill>
                <a:srgbClr val="C00000"/>
              </a:solidFill>
              <a:latin typeface="Calibri" panose="020F0502020204030204" charset="0"/>
              <a:ea typeface="Times New Roman" panose="02020603050405020304" pitchFamily="18" charset="0"/>
              <a:cs typeface="Calibri" panose="020F0502020204030204" charset="0"/>
            </a:endParaRPr>
          </a:p>
        </p:txBody>
      </p:sp>
      <p:sp>
        <p:nvSpPr>
          <p:cNvPr id="11" name="文本框 10"/>
          <p:cNvSpPr txBox="1"/>
          <p:nvPr/>
        </p:nvSpPr>
        <p:spPr>
          <a:xfrm>
            <a:off x="635635" y="4758055"/>
            <a:ext cx="4438650" cy="758190"/>
          </a:xfrm>
          <a:prstGeom prst="rect">
            <a:avLst/>
          </a:prstGeom>
          <a:noFill/>
        </p:spPr>
        <p:txBody>
          <a:bodyPr wrap="square" rtlCol="0">
            <a:noAutofit/>
          </a:bodyPr>
          <a:lstStyle/>
          <a:p>
            <a:pPr>
              <a:lnSpc>
                <a:spcPct val="150000"/>
              </a:lnSpc>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sym typeface="+mn-ea"/>
              </a:rPr>
              <a:t>turned round  to look at her</a:t>
            </a:r>
            <a:endParaRPr kumimoji="1" lang="zh-CN" altLang="en-US" sz="2800" b="1" dirty="0">
              <a:solidFill>
                <a:srgbClr val="C00000"/>
              </a:solidFill>
              <a:latin typeface="Calibri" panose="020F0502020204030204" charset="0"/>
              <a:ea typeface="Times New Roman" panose="02020603050405020304" pitchFamily="18" charset="0"/>
              <a:cs typeface="Calibri" panose="020F0502020204030204" charset="0"/>
            </a:endParaRPr>
          </a:p>
          <a:p>
            <a:pPr>
              <a:lnSpc>
                <a:spcPct val="150000"/>
              </a:lnSpc>
            </a:pPr>
            <a:endParaRPr lang="en-US" altLang="zh-CN" sz="2800" b="1" dirty="0">
              <a:solidFill>
                <a:srgbClr val="C00000"/>
              </a:solidFill>
              <a:latin typeface="Calibri" panose="020F0502020204030204" charset="0"/>
              <a:ea typeface="Times New Roman" panose="02020603050405020304" pitchFamily="18" charset="0"/>
              <a:cs typeface="Calibri" panose="020F0502020204030204" charset="0"/>
            </a:endParaRPr>
          </a:p>
          <a:p>
            <a:pPr>
              <a:lnSpc>
                <a:spcPct val="150000"/>
              </a:lnSpc>
            </a:pPr>
            <a:r>
              <a:rPr lang="en-US" altLang="zh-CN" sz="2800" b="1" dirty="0">
                <a:solidFill>
                  <a:srgbClr val="C00000"/>
                </a:solidFill>
                <a:latin typeface="Calibri" panose="020F0502020204030204" charset="0"/>
                <a:ea typeface="Times New Roman" panose="02020603050405020304" pitchFamily="18" charset="0"/>
                <a:cs typeface="Calibri" panose="020F0502020204030204" charset="0"/>
              </a:rPr>
              <a:t>                                                        </a:t>
            </a:r>
            <a:endParaRPr kumimoji="1" lang="zh-CN" altLang="en-US" sz="2800" b="1" dirty="0">
              <a:solidFill>
                <a:srgbClr val="C00000"/>
              </a:solidFill>
              <a:latin typeface="Calibri" panose="020F0502020204030204" charset="0"/>
              <a:ea typeface="Times New Roman" panose="02020603050405020304" pitchFamily="18" charset="0"/>
              <a:cs typeface="Calibri" panose="020F050202020403020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703512" y="908720"/>
            <a:ext cx="8858312" cy="461581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50000"/>
              </a:lnSpc>
            </a:pPr>
            <a:r>
              <a:rPr lang="en-US" altLang="zh-CN" sz="2800" dirty="0">
                <a:latin typeface="Times New Roman" panose="02020603050405020304" pitchFamily="18" charset="0"/>
                <a:ea typeface="Times New Roman" panose="02020603050405020304" pitchFamily="18" charset="0"/>
                <a:cs typeface="Times New Roman" panose="02020603050405020304" pitchFamily="18" charset="0"/>
              </a:rPr>
              <a:t>going to _______________________________________</a:t>
            </a:r>
            <a:endParaRPr lang="en-US" altLang="zh-C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altLang="zh-CN" sz="2800" dirty="0">
                <a:latin typeface="Times New Roman" panose="02020603050405020304" pitchFamily="18" charset="0"/>
                <a:ea typeface="Times New Roman" panose="02020603050405020304" pitchFamily="18" charset="0"/>
                <a:cs typeface="Times New Roman" panose="02020603050405020304" pitchFamily="18" charset="0"/>
              </a:rPr>
              <a:t>She dropped her basket and ________________________</a:t>
            </a:r>
            <a:endParaRPr lang="en-US" altLang="zh-C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altLang="zh-CN" sz="2800" dirty="0">
                <a:latin typeface="Times New Roman" panose="02020603050405020304" pitchFamily="18" charset="0"/>
                <a:ea typeface="Times New Roman" panose="02020603050405020304" pitchFamily="18" charset="0"/>
                <a:cs typeface="Times New Roman" panose="02020603050405020304" pitchFamily="18" charset="0"/>
              </a:rPr>
              <a:t>Hearing the sound, the animal ______________________</a:t>
            </a:r>
            <a:endParaRPr lang="en-US" altLang="zh-C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altLang="zh-CN" sz="2800" dirty="0">
                <a:latin typeface="Times New Roman" panose="02020603050405020304" pitchFamily="18" charset="0"/>
                <a:ea typeface="Times New Roman" panose="02020603050405020304" pitchFamily="18" charset="0"/>
                <a:cs typeface="Times New Roman" panose="02020603050405020304" pitchFamily="18" charset="0"/>
              </a:rPr>
              <a:t>after which, Mrs. Stone____________________________</a:t>
            </a:r>
            <a:endParaRPr lang="en-US" altLang="zh-C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altLang="zh-CN" sz="2800" dirty="0">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 and they ____________</a:t>
            </a:r>
            <a:endParaRPr lang="en-US" altLang="zh-CN"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altLang="zh-CN" sz="2800" dirty="0">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   </a:t>
            </a:r>
            <a:endParaRPr lang="zh-CN"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文本框 7"/>
          <p:cNvSpPr txBox="1"/>
          <p:nvPr/>
        </p:nvSpPr>
        <p:spPr>
          <a:xfrm>
            <a:off x="6132669" y="2242023"/>
            <a:ext cx="4847761" cy="523220"/>
          </a:xfrm>
          <a:prstGeom prst="rect">
            <a:avLst/>
          </a:prstGeom>
          <a:noFill/>
        </p:spPr>
        <p:txBody>
          <a:bodyPr wrap="square" rtlCol="0">
            <a:spAutoFit/>
          </a:bodyPr>
          <a:lstStyle/>
          <a:p>
            <a:r>
              <a:rPr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disappeared into the bushes,</a:t>
            </a:r>
            <a:endParaRPr kumimoji="1" lang="zh-CN" alt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文本框 9"/>
          <p:cNvSpPr txBox="1"/>
          <p:nvPr/>
        </p:nvSpPr>
        <p:spPr>
          <a:xfrm>
            <a:off x="1964650" y="2661860"/>
            <a:ext cx="10047199" cy="2031325"/>
          </a:xfrm>
          <a:prstGeom prst="rect">
            <a:avLst/>
          </a:prstGeom>
          <a:noFill/>
        </p:spPr>
        <p:txBody>
          <a:bodyPr wrap="square" rtlCol="0">
            <a:spAutoFit/>
          </a:bodyPr>
          <a:lstStyle/>
          <a:p>
            <a:pPr>
              <a:lnSpc>
                <a:spcPct val="150000"/>
              </a:lnSpc>
            </a:pPr>
            <a:r>
              <a:rPr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picked up her basket and ran </a:t>
            </a:r>
            <a:endParaRPr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all the way home. She told her neighbors that she had </a:t>
            </a:r>
            <a:endParaRPr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seen a puma in the countryside,  </a:t>
            </a:r>
            <a:endParaRPr kumimoji="1" lang="zh-CN" alt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文本框 10"/>
          <p:cNvSpPr txBox="1"/>
          <p:nvPr/>
        </p:nvSpPr>
        <p:spPr>
          <a:xfrm>
            <a:off x="1891953" y="4140622"/>
            <a:ext cx="11293266" cy="1383665"/>
          </a:xfrm>
          <a:prstGeom prst="rect">
            <a:avLst/>
          </a:prstGeom>
          <a:noFill/>
        </p:spPr>
        <p:txBody>
          <a:bodyPr wrap="square" rtlCol="0">
            <a:spAutoFit/>
          </a:bodyPr>
          <a:lstStyle/>
          <a:p>
            <a:pPr>
              <a:lnSpc>
                <a:spcPct val="150000"/>
              </a:lnSpc>
            </a:pPr>
            <a:r>
              <a:rPr kumimoji="1"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telephoned </a:t>
            </a:r>
            <a:endParaRPr kumimoji="1"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kumimoji="1"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the police.</a:t>
            </a:r>
            <a:endParaRPr kumimoji="1"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文本框 11"/>
          <p:cNvSpPr txBox="1"/>
          <p:nvPr/>
        </p:nvSpPr>
        <p:spPr>
          <a:xfrm>
            <a:off x="3145436" y="1034571"/>
            <a:ext cx="7147149" cy="523220"/>
          </a:xfrm>
          <a:prstGeom prst="rect">
            <a:avLst/>
          </a:prstGeom>
          <a:noFill/>
        </p:spPr>
        <p:txBody>
          <a:bodyPr wrap="square" rtlCol="0">
            <a:spAutoFit/>
          </a:bodyPr>
          <a:lstStyle/>
          <a:p>
            <a:r>
              <a:rPr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come towards her and perhaps attack her.</a:t>
            </a:r>
            <a:endParaRPr kumimoji="1" lang="zh-CN" alt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文本框 12"/>
          <p:cNvSpPr txBox="1"/>
          <p:nvPr/>
        </p:nvSpPr>
        <p:spPr>
          <a:xfrm>
            <a:off x="6244407" y="1638317"/>
            <a:ext cx="3649138" cy="523220"/>
          </a:xfrm>
          <a:prstGeom prst="rect">
            <a:avLst/>
          </a:prstGeom>
          <a:noFill/>
        </p:spPr>
        <p:txBody>
          <a:bodyPr wrap="square" rtlCol="0">
            <a:spAutoFit/>
          </a:bodyPr>
          <a:lstStyle/>
          <a:p>
            <a:r>
              <a:rPr lang="en-US" altLang="zh-C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screamed loudly.</a:t>
            </a:r>
            <a:endParaRPr kumimoji="1" lang="zh-CN" alt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8</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39970" y="3256280"/>
            <a:ext cx="6323965" cy="1405255"/>
          </a:xfrm>
        </p:spPr>
        <p:txBody>
          <a:bodyPr>
            <a:normAutofit/>
          </a:bodyPr>
          <a:lstStyle/>
          <a:p>
            <a:pPr marL="0" indent="0" algn="l">
              <a:lnSpc>
                <a:spcPct val="100000"/>
              </a:lnSpc>
              <a:spcBef>
                <a:spcPts val="0"/>
              </a:spcBef>
              <a:spcAft>
                <a:spcPts val="0"/>
              </a:spcAft>
              <a:buSzPct val="100000"/>
              <a:buNone/>
            </a:pPr>
            <a:r>
              <a:rPr lang="en-US" sz="4200" spc="260" dirty="0">
                <a:sym typeface="+mn-lt"/>
              </a:rPr>
              <a:t>Story development</a:t>
            </a:r>
            <a:endParaRPr lang="en-US" sz="4200" spc="260" dirty="0">
              <a:sym typeface="+mn-lt"/>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6200" y="72390"/>
            <a:ext cx="12017375" cy="6785610"/>
          </a:xfrm>
          <a:prstGeom prst="rect">
            <a:avLst/>
          </a:prstGeom>
          <a:noFill/>
        </p:spPr>
        <p:txBody>
          <a:bodyPr wrap="square" rtlCol="0" anchor="t">
            <a:spAutoFit/>
          </a:bodyPr>
          <a:lstStyle/>
          <a:p>
            <a:pPr indent="457200" algn="just" fontAlgn="auto">
              <a:lnSpc>
                <a:spcPts val="2900"/>
              </a:lnSpc>
            </a:pPr>
            <a:r>
              <a:rPr lang="zh-CN" altLang="en-US" sz="2400" dirty="0">
                <a:latin typeface="Times New Roman" panose="02020603050405020304" pitchFamily="18" charset="0"/>
                <a:cs typeface="Times New Roman" panose="02020603050405020304" pitchFamily="18" charset="0"/>
                <a:sym typeface="+mn-ea"/>
              </a:rPr>
              <a:t>Pumas are large, cat-like animals which are found in America. When reports came into London Zoo that a wild puma had been spotted forty-five miles south of London, they were not taken seriously. However, as the evidence began to accumulate, experts from the Zoo felt obliged to investigate, for the descriptions given by people who claimed to have seen the puma were extraordinarily similar. </a:t>
            </a:r>
            <a:endParaRPr lang="zh-CN" altLang="en-US" sz="2400" dirty="0">
              <a:latin typeface="Times New Roman" panose="02020603050405020304" pitchFamily="18" charset="0"/>
              <a:cs typeface="Times New Roman" panose="02020603050405020304" pitchFamily="18" charset="0"/>
              <a:sym typeface="+mn-ea"/>
            </a:endParaRPr>
          </a:p>
          <a:p>
            <a:pPr indent="457200" algn="just" fontAlgn="auto">
              <a:lnSpc>
                <a:spcPts val="2900"/>
              </a:lnSpc>
            </a:pPr>
            <a:r>
              <a:rPr lang="zh-CN" altLang="en-US" sz="2400" dirty="0">
                <a:latin typeface="Times New Roman" panose="02020603050405020304" pitchFamily="18" charset="0"/>
                <a:cs typeface="Times New Roman" panose="02020603050405020304" pitchFamily="18" charset="0"/>
                <a:sym typeface="+mn-ea"/>
              </a:rPr>
              <a:t>The hunt for the puma began in a small village where a woman picking blackberries saw 'a large cat' only five yards away from her. It immediately ran away when she saw it, and experts confirmed that a puma will not attack a human being unless it is cornered. The search proved difficult, for the puma was often observed at one place in the morning and at another place twenty miles away in the evening. Wherever it went, it left behind it a trail of dead deer and small animals like rabbits. Paw prints were seen in a number of places and puma fur was found clinging to bushes. Several people complained of 'cat-like noises' at night and a businessman on a fishing trip saw the puma up a tree.</a:t>
            </a:r>
            <a:endParaRPr lang="zh-CN" altLang="en-US" sz="2400" dirty="0">
              <a:latin typeface="Times New Roman" panose="02020603050405020304" pitchFamily="18" charset="0"/>
              <a:cs typeface="Times New Roman" panose="02020603050405020304" pitchFamily="18" charset="0"/>
              <a:sym typeface="+mn-ea"/>
            </a:endParaRPr>
          </a:p>
          <a:p>
            <a:pPr indent="457200" algn="just" fontAlgn="auto">
              <a:lnSpc>
                <a:spcPts val="2900"/>
              </a:lnSpc>
            </a:pPr>
            <a:r>
              <a:rPr lang="zh-CN" altLang="en-US" sz="2400" dirty="0">
                <a:latin typeface="Times New Roman" panose="02020603050405020304" pitchFamily="18" charset="0"/>
                <a:cs typeface="Times New Roman" panose="02020603050405020304" pitchFamily="18" charset="0"/>
                <a:sym typeface="+mn-ea"/>
              </a:rPr>
              <a:t>The experts were now fully convinced that the animal was a puma, but where had it come from? As no pumas had been reported missing from any zoo in the country, this one must have been in the possession of a private collector and somehow managed to escape. The hunt went on for several weeks, but the puma was not caught. It is disturbing to think that a dangerous wild animal is still at large in the quiet countryside.</a:t>
            </a:r>
            <a:endParaRPr lang="zh-CN" altLang="en-US" sz="2400" dirty="0">
              <a:latin typeface="Times New Roman" panose="02020603050405020304" pitchFamily="18" charset="0"/>
              <a:cs typeface="Times New Roman" panose="02020603050405020304" pitchFamily="18" charset="0"/>
              <a:sym typeface="+mn-ea"/>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770255" y="933450"/>
            <a:ext cx="11156950" cy="2084070"/>
          </a:xfrm>
          <a:prstGeom prst="rect">
            <a:avLst/>
          </a:prstGeom>
          <a:noFill/>
        </p:spPr>
        <p:txBody>
          <a:bodyPr wrap="square" rtlCol="0">
            <a:spAutoFit/>
          </a:bodyPr>
          <a:lstStyle/>
          <a:p>
            <a:pPr>
              <a:lnSpc>
                <a:spcPct val="120000"/>
              </a:lnSpc>
            </a:pPr>
            <a:r>
              <a:rPr lang="en-US" altLang="zh-CN" sz="3600" dirty="0">
                <a:solidFill>
                  <a:schemeClr val="tx1"/>
                </a:solidFill>
                <a:cs typeface="+mn-ea"/>
                <a:sym typeface="+mn-lt"/>
              </a:rPr>
              <a:t>Para 1</a:t>
            </a:r>
            <a:r>
              <a:rPr lang="zh-CN" altLang="en-US" sz="3600" dirty="0">
                <a:solidFill>
                  <a:schemeClr val="tx1"/>
                </a:solidFill>
                <a:cs typeface="+mn-ea"/>
                <a:sym typeface="+mn-lt"/>
              </a:rPr>
              <a:t>：</a:t>
            </a:r>
            <a:endParaRPr lang="zh-CN" altLang="en-US" sz="3600" dirty="0">
              <a:solidFill>
                <a:schemeClr val="tx1"/>
              </a:solidFill>
              <a:cs typeface="+mn-ea"/>
              <a:sym typeface="+mn-lt"/>
            </a:endParaRPr>
          </a:p>
          <a:p>
            <a:pPr>
              <a:lnSpc>
                <a:spcPct val="120000"/>
              </a:lnSpc>
            </a:pPr>
            <a:r>
              <a:rPr lang="en-US" altLang="zh-CN" sz="3600" i="1" dirty="0">
                <a:solidFill>
                  <a:schemeClr val="tx1"/>
                </a:solidFill>
                <a:latin typeface="Calibri" panose="020F0502020204030204" charset="0"/>
                <a:cs typeface="Calibri" panose="020F0502020204030204" charset="0"/>
                <a:sym typeface="+mn-lt"/>
              </a:rPr>
              <a:t>        </a:t>
            </a:r>
            <a:r>
              <a:rPr lang="zh-CN" altLang="en-US" sz="3600" i="1" dirty="0">
                <a:solidFill>
                  <a:schemeClr val="tx1"/>
                </a:solidFill>
                <a:latin typeface="Calibri" panose="020F0502020204030204" charset="0"/>
                <a:cs typeface="Calibri" panose="020F0502020204030204" charset="0"/>
                <a:sym typeface="+mn-lt"/>
              </a:rPr>
              <a:t>Several days later the police station received a call</a:t>
            </a:r>
            <a:r>
              <a:rPr lang="en-US" altLang="zh-CN" sz="3600" i="1" dirty="0">
                <a:solidFill>
                  <a:schemeClr val="tx1"/>
                </a:solidFill>
                <a:latin typeface="Calibri" panose="020F0502020204030204" charset="0"/>
                <a:cs typeface="Calibri" panose="020F0502020204030204" charset="0"/>
                <a:sym typeface="+mn-lt"/>
              </a:rPr>
              <a:t> </a:t>
            </a:r>
            <a:r>
              <a:rPr lang="en-US" sz="3600" i="1">
                <a:latin typeface="Calibri" panose="020F0502020204030204" charset="0"/>
                <a:ea typeface="宋体" panose="02010600030101010101" pitchFamily="2" charset="-122"/>
                <a:cs typeface="Calibri" panose="020F0502020204030204" charset="0"/>
                <a:sym typeface="+mn-ea"/>
              </a:rPr>
              <a:t>from the private collector</a:t>
            </a:r>
            <a:r>
              <a:rPr lang="zh-CN" altLang="en-US" sz="3600" i="1" dirty="0">
                <a:solidFill>
                  <a:schemeClr val="tx1"/>
                </a:solidFill>
                <a:latin typeface="Calibri" panose="020F0502020204030204" charset="0"/>
                <a:cs typeface="Calibri" panose="020F0502020204030204" charset="0"/>
                <a:sym typeface="+mn-lt"/>
              </a:rPr>
              <a:t>.</a:t>
            </a:r>
            <a:endParaRPr lang="zh-CN" altLang="en-US" sz="3600" i="1" dirty="0">
              <a:solidFill>
                <a:schemeClr val="tx1"/>
              </a:solidFill>
              <a:latin typeface="Calibri" panose="020F0502020204030204" charset="0"/>
              <a:cs typeface="Calibri" panose="020F0502020204030204" charset="0"/>
              <a:sym typeface="+mn-lt"/>
            </a:endParaRPr>
          </a:p>
        </p:txBody>
      </p:sp>
      <p:sp>
        <p:nvSpPr>
          <p:cNvPr id="2" name="文本框 1"/>
          <p:cNvSpPr txBox="1"/>
          <p:nvPr/>
        </p:nvSpPr>
        <p:spPr>
          <a:xfrm>
            <a:off x="770255" y="3817620"/>
            <a:ext cx="11200130" cy="2084070"/>
          </a:xfrm>
          <a:prstGeom prst="rect">
            <a:avLst/>
          </a:prstGeom>
          <a:noFill/>
        </p:spPr>
        <p:txBody>
          <a:bodyPr wrap="square" rtlCol="0">
            <a:spAutoFit/>
          </a:bodyPr>
          <a:lstStyle/>
          <a:p>
            <a:pPr>
              <a:lnSpc>
                <a:spcPct val="120000"/>
              </a:lnSpc>
            </a:pPr>
            <a:r>
              <a:rPr lang="en-US" altLang="zh-CN" sz="3600" dirty="0">
                <a:cs typeface="+mn-ea"/>
                <a:sym typeface="+mn-lt"/>
              </a:rPr>
              <a:t>Para 2</a:t>
            </a:r>
            <a:r>
              <a:rPr lang="zh-CN" altLang="en-US" sz="3600" dirty="0">
                <a:cs typeface="+mn-ea"/>
                <a:sym typeface="+mn-lt"/>
              </a:rPr>
              <a:t>：</a:t>
            </a:r>
            <a:endParaRPr lang="zh-CN" altLang="en-US" sz="3600" dirty="0">
              <a:solidFill>
                <a:schemeClr val="tx1"/>
              </a:solidFill>
              <a:cs typeface="+mn-ea"/>
              <a:sym typeface="+mn-lt"/>
            </a:endParaRPr>
          </a:p>
          <a:p>
            <a:pPr>
              <a:lnSpc>
                <a:spcPct val="120000"/>
              </a:lnSpc>
            </a:pPr>
            <a:r>
              <a:rPr lang="en-US" altLang="zh-CN" sz="3600" i="1" dirty="0">
                <a:solidFill>
                  <a:schemeClr val="tx1"/>
                </a:solidFill>
                <a:latin typeface="Calibri" panose="020F0502020204030204" charset="0"/>
                <a:cs typeface="Calibri" panose="020F0502020204030204" charset="0"/>
                <a:sym typeface="+mn-lt"/>
              </a:rPr>
              <a:t>       T</a:t>
            </a:r>
            <a:r>
              <a:rPr lang="zh-CN" altLang="en-US" sz="3600" i="1" dirty="0">
                <a:solidFill>
                  <a:schemeClr val="tx1"/>
                </a:solidFill>
                <a:latin typeface="Calibri" panose="020F0502020204030204" charset="0"/>
                <a:cs typeface="Calibri" panose="020F0502020204030204" charset="0"/>
                <a:sym typeface="+mn-lt"/>
              </a:rPr>
              <a:t>he police went together with the private collector to look for</a:t>
            </a:r>
            <a:r>
              <a:rPr lang="en-US" altLang="zh-CN" sz="3600" i="1" dirty="0">
                <a:solidFill>
                  <a:schemeClr val="tx1"/>
                </a:solidFill>
                <a:latin typeface="Calibri" panose="020F0502020204030204" charset="0"/>
                <a:cs typeface="Calibri" panose="020F0502020204030204" charset="0"/>
                <a:sym typeface="+mn-lt"/>
              </a:rPr>
              <a:t> the puma.</a:t>
            </a:r>
            <a:endParaRPr lang="en-US" altLang="zh-CN" sz="3600" i="1" dirty="0">
              <a:solidFill>
                <a:schemeClr val="tx1"/>
              </a:solidFill>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480" y="965200"/>
            <a:ext cx="11877675" cy="572643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auto">
              <a:lnSpc>
                <a:spcPts val="3380"/>
              </a:lnSpc>
            </a:pPr>
            <a:r>
              <a:rPr lang="en-US" sz="2400" i="1">
                <a:latin typeface="Times New Roman" panose="02020603050405020304" pitchFamily="18" charset="0"/>
                <a:ea typeface="宋体" panose="02010600030101010101" pitchFamily="2" charset="-122"/>
                <a:sym typeface="+mn-ea"/>
              </a:rPr>
              <a:t>        </a:t>
            </a:r>
            <a:r>
              <a:rPr lang="en-US" altLang="zh-CN" sz="2400" i="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Several days later the police station </a:t>
            </a:r>
            <a:r>
              <a:rPr lang="en-US" altLang="zh-CN" sz="2400" i="1" kern="100" dirty="0">
                <a:effectLst/>
                <a:latin typeface="Times New Roman" panose="02020603050405020304" pitchFamily="18" charset="0"/>
                <a:ea typeface="宋体" panose="02010600030101010101" pitchFamily="2" charset="-122"/>
                <a:sym typeface="+mn-ea"/>
              </a:rPr>
              <a:t>received</a:t>
            </a:r>
            <a:r>
              <a:rPr lang="en-US" altLang="zh-CN" sz="2400" i="1" kern="100" dirty="0">
                <a:effectLst/>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2400" i="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a call from the private collector</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kern="100" dirty="0">
                <a:effectLst/>
                <a:latin typeface="Times New Roman" panose="02020603050405020304" pitchFamily="18" charset="0"/>
                <a:ea typeface="宋体" panose="02010600030101010101" pitchFamily="2" charset="-122"/>
                <a:sym typeface="+mn-ea"/>
              </a:rPr>
              <a:t>“The puma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at</a:t>
            </a:r>
            <a:r>
              <a:rPr lang="en-US" altLang="zh-CN" sz="2400" kern="100" dirty="0">
                <a:effectLst/>
                <a:latin typeface="Times New Roman" panose="02020603050405020304" pitchFamily="18" charset="0"/>
                <a:ea typeface="宋体" panose="02010600030101010101" pitchFamily="2" charset="-122"/>
                <a:sym typeface="+mn-ea"/>
              </a:rPr>
              <a:t> large is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m</a:t>
            </a:r>
            <a:r>
              <a:rPr lang="en-US" altLang="zh-CN" sz="2400" kern="100" dirty="0">
                <a:effectLst/>
                <a:latin typeface="Times New Roman" panose="02020603050405020304" pitchFamily="18" charset="0"/>
                <a:ea typeface="宋体" panose="02010600030101010101" pitchFamily="2" charset="-122"/>
                <a:sym typeface="+mn-ea"/>
              </a:rPr>
              <a:t>ine,”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h</a:t>
            </a:r>
            <a:r>
              <a:rPr lang="en-US" altLang="zh-CN" sz="2400" kern="100" dirty="0">
                <a:effectLst/>
                <a:latin typeface="Times New Roman" panose="02020603050405020304" pitchFamily="18" charset="0"/>
                <a:ea typeface="宋体" panose="02010600030101010101" pitchFamily="2" charset="-122"/>
                <a:sym typeface="+mn-ea"/>
              </a:rPr>
              <a:t>e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explai</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sym typeface="+mn-ea"/>
              </a:rPr>
              <a:t>ned</a:t>
            </a:r>
            <a:r>
              <a:rPr lang="en-US" altLang="zh-CN" sz="2400" kern="0" dirty="0">
                <a:effectLst/>
                <a:latin typeface="Times New Roman" panose="02020603050405020304" pitchFamily="18" charset="0"/>
                <a:ea typeface="宋体" panose="02010600030101010101" pitchFamily="2" charset="-122"/>
                <a:sym typeface="+mn-ea"/>
              </a:rPr>
              <a:t>, “From t</a:t>
            </a:r>
            <a:r>
              <a:rPr lang="en-US" altLang="zh-CN" sz="2400" kern="100" dirty="0">
                <a:effectLst/>
                <a:latin typeface="Times New Roman" panose="02020603050405020304" pitchFamily="18" charset="0"/>
                <a:ea typeface="宋体" panose="02010600030101010101" pitchFamily="2" charset="-122"/>
                <a:sym typeface="+mn-ea"/>
              </a:rPr>
              <a:t>he surveillance, I was amazed to spot that it constantly pounc</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ed</a:t>
            </a:r>
            <a:r>
              <a:rPr lang="en-US" altLang="zh-CN" sz="2400" kern="100" dirty="0">
                <a:effectLst/>
                <a:latin typeface="Times New Roman" panose="02020603050405020304" pitchFamily="18" charset="0"/>
                <a:ea typeface="宋体" panose="02010600030101010101" pitchFamily="2" charset="-122"/>
                <a:sym typeface="+mn-ea"/>
              </a:rPr>
              <a:t> on the cage door and tried to escape.” H</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e</a:t>
            </a:r>
            <a:r>
              <a:rPr lang="en-US" altLang="zh-CN" sz="2400" kern="100" dirty="0">
                <a:effectLst/>
                <a:latin typeface="Times New Roman" panose="02020603050405020304" pitchFamily="18" charset="0"/>
                <a:ea typeface="宋体" panose="02010600030101010101" pitchFamily="2" charset="-122"/>
                <a:sym typeface="+mn-ea"/>
              </a:rPr>
              <a:t> added that 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he</a:t>
            </a:r>
            <a:r>
              <a:rPr lang="en-US" altLang="zh-CN" sz="2400" kern="100" dirty="0">
                <a:effectLst/>
                <a:latin typeface="Times New Roman" panose="02020603050405020304" pitchFamily="18" charset="0"/>
                <a:ea typeface="宋体" panose="02010600030101010101" pitchFamily="2" charset="-122"/>
                <a:sym typeface="+mn-ea"/>
              </a:rPr>
              <a:t> puma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was</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coddled</a:t>
            </a:r>
            <a:r>
              <a:rPr lang="en-US" altLang="zh-CN" sz="2400" kern="100" dirty="0">
                <a:effectLst/>
                <a:latin typeface="Times New Roman" panose="02020603050405020304" pitchFamily="18" charset="0"/>
                <a:ea typeface="宋体" panose="02010600030101010101" pitchFamily="2" charset="-122"/>
                <a:sym typeface="+mn-ea"/>
              </a:rPr>
              <a:t>, cared for by special personnel and fed regularly</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kern="100" dirty="0">
                <a:effectLst/>
                <a:latin typeface="Times New Roman" panose="02020603050405020304" pitchFamily="18" charset="0"/>
                <a:ea typeface="宋体" panose="02010600030101010101" pitchFamily="2" charset="-122"/>
                <a:sym typeface="+mn-ea"/>
              </a:rPr>
              <a:t> 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hen</a:t>
            </a:r>
            <a:r>
              <a:rPr lang="en-US" altLang="zh-CN" sz="2400" kern="100" dirty="0">
                <a:effectLst/>
                <a:latin typeface="Times New Roman" panose="02020603050405020304" pitchFamily="18" charset="0"/>
                <a:ea typeface="宋体" panose="02010600030101010101" pitchFamily="2" charset="-122"/>
                <a:sym typeface="+mn-ea"/>
              </a:rPr>
              <a:t> he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suggest</a:t>
            </a:r>
            <a:r>
              <a:rPr lang="en-US" altLang="zh-CN" sz="2400" kern="100" dirty="0">
                <a:effectLst/>
                <a:latin typeface="Times New Roman" panose="02020603050405020304" pitchFamily="18" charset="0"/>
                <a:ea typeface="宋体" panose="02010600030101010101" pitchFamily="2" charset="-122"/>
                <a:sym typeface="+mn-ea"/>
              </a:rPr>
              <a:t>ed that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they</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use</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a:t>
            </a:r>
            <a:r>
              <a:rPr lang="en-US" altLang="zh-CN" sz="2400" kern="100" dirty="0">
                <a:effectLst/>
                <a:latin typeface="Times New Roman" panose="02020603050405020304" pitchFamily="18" charset="0"/>
                <a:ea typeface="宋体" panose="02010600030101010101" pitchFamily="2" charset="-122"/>
                <a:sym typeface="+mn-ea"/>
              </a:rPr>
              <a:t>heesy</a:t>
            </a:r>
            <a:r>
              <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2400" kern="100" dirty="0">
                <a:effectLst/>
                <a:latin typeface="Times New Roman" panose="02020603050405020304" pitchFamily="18" charset="0"/>
                <a:ea typeface="宋体" panose="02010600030101010101" pitchFamily="2" charset="-122"/>
                <a:sym typeface="+mn-ea"/>
              </a:rPr>
              <a:t>baked rabbit meat,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it</a:t>
            </a:r>
            <a:r>
              <a:rPr lang="en-US" altLang="zh-CN" sz="2400" kern="100" dirty="0">
                <a:effectLst/>
                <a:latin typeface="Times New Roman" panose="02020603050405020304" pitchFamily="18" charset="0"/>
                <a:ea typeface="宋体" panose="02010600030101010101" pitchFamily="2" charset="-122"/>
                <a:sym typeface="+mn-ea"/>
              </a:rPr>
              <a:t>s favorite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cuisine</a:t>
            </a:r>
            <a:r>
              <a:rPr lang="en-US" altLang="zh-CN" sz="2400" kern="100" dirty="0">
                <a:effectLst/>
                <a:latin typeface="Times New Roman" panose="02020603050405020304" pitchFamily="18" charset="0"/>
                <a:ea typeface="宋体" panose="02010600030101010101" pitchFamily="2" charset="-122"/>
                <a:sym typeface="+mn-ea"/>
              </a:rPr>
              <a:t>, to lure it to appear. After hanging up the phone, the collector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baked</a:t>
            </a:r>
            <a:r>
              <a:rPr lang="en-US" altLang="zh-CN" sz="2400" kern="100" dirty="0">
                <a:effectLst/>
                <a:latin typeface="Times New Roman" panose="02020603050405020304" pitchFamily="18" charset="0"/>
                <a:ea typeface="宋体" panose="02010600030101010101" pitchFamily="2" charset="-122"/>
                <a:sym typeface="+mn-ea"/>
              </a:rPr>
              <a:t> the rabbit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at</a:t>
            </a:r>
            <a:r>
              <a:rPr lang="en-US" altLang="zh-CN" sz="2400" kern="100" dirty="0">
                <a:effectLst/>
                <a:latin typeface="Times New Roman" panose="02020603050405020304" pitchFamily="18" charset="0"/>
                <a:ea typeface="宋体" panose="02010600030101010101" pitchFamily="2" charset="-122"/>
                <a:sym typeface="+mn-ea"/>
              </a:rPr>
              <a:t> once and rushed to the police station</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kern="100" dirty="0">
                <a:effectLst/>
                <a:latin typeface="Times New Roman" panose="02020603050405020304" pitchFamily="18" charset="0"/>
                <a:ea typeface="宋体" panose="02010600030101010101" pitchFamily="2" charset="-122"/>
                <a:sym typeface="+mn-ea"/>
              </a:rPr>
              <a:t> his cheeks burning with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anxiety.</a:t>
            </a:r>
            <a:endPar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3380"/>
              </a:lnSpc>
            </a:pPr>
            <a:r>
              <a:rPr lang="en-US" altLang="zh-CN" sz="2400" i="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      The police went together with the private collector to look for the puma</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kern="100" dirty="0">
                <a:effectLst/>
                <a:latin typeface="Times New Roman" panose="02020603050405020304" pitchFamily="18" charset="0"/>
                <a:ea typeface="宋体" panose="02010600030101010101" pitchFamily="2" charset="-122"/>
                <a:sym typeface="+mn-ea"/>
              </a:rPr>
              <a:t>Following the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trail</a:t>
            </a:r>
            <a:r>
              <a:rPr lang="en-US" altLang="zh-CN" sz="2400" kern="100" dirty="0">
                <a:effectLst/>
                <a:latin typeface="Times New Roman" panose="02020603050405020304" pitchFamily="18" charset="0"/>
                <a:ea typeface="宋体" panose="02010600030101010101" pitchFamily="2" charset="-122"/>
                <a:sym typeface="+mn-ea"/>
              </a:rPr>
              <a:t> of dead deer, small animals, paw claws and fur, they set up “cuisine traps”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and</a:t>
            </a:r>
            <a:r>
              <a:rPr lang="en-US" altLang="zh-CN" sz="2400" kern="100" dirty="0">
                <a:effectLst/>
                <a:latin typeface="Times New Roman" panose="02020603050405020304" pitchFamily="18" charset="0"/>
                <a:ea typeface="宋体" panose="02010600030101010101" pitchFamily="2" charset="-122"/>
                <a:sym typeface="+mn-ea"/>
              </a:rPr>
              <a:t> waited for the puma</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kern="100" dirty="0">
                <a:effectLst/>
                <a:latin typeface="Times New Roman" panose="02020603050405020304" pitchFamily="18" charset="0"/>
                <a:ea typeface="宋体" panose="02010600030101010101" pitchFamily="2" charset="-122"/>
                <a:sym typeface="+mn-ea"/>
              </a:rPr>
              <a:t> As the sky gradually darkened and the light dimmed, a great si</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l</a:t>
            </a:r>
            <a:r>
              <a:rPr lang="en-US" altLang="zh-CN" sz="2400" kern="100" dirty="0">
                <a:effectLst/>
                <a:latin typeface="Times New Roman" panose="02020603050405020304" pitchFamily="18" charset="0"/>
                <a:ea typeface="宋体" panose="02010600030101010101" pitchFamily="2" charset="-122"/>
                <a:sym typeface="+mn-ea"/>
              </a:rPr>
              <a:t>ence surrounded them. S</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uddenly</a:t>
            </a:r>
            <a:r>
              <a:rPr lang="en-US" altLang="zh-CN" sz="2400" kern="100" dirty="0">
                <a:effectLst/>
                <a:latin typeface="Times New Roman" panose="02020603050405020304" pitchFamily="18" charset="0"/>
                <a:ea typeface="宋体" panose="02010600030101010101" pitchFamily="2" charset="-122"/>
                <a:sym typeface="+mn-ea"/>
              </a:rPr>
              <a:t>, they heard the “cat-like noises” approaching. “Shh! It’s the puma.” The puma lunged out of the bushes, its hungry eyes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staring</a:t>
            </a:r>
            <a:r>
              <a:rPr lang="en-US" altLang="zh-CN" sz="2400" kern="100" dirty="0">
                <a:effectLst/>
                <a:latin typeface="Times New Roman" panose="02020603050405020304" pitchFamily="18" charset="0"/>
                <a:ea typeface="宋体" panose="02010600030101010101" pitchFamily="2" charset="-122"/>
                <a:sym typeface="+mn-ea"/>
              </a:rPr>
              <a:t> straightly at the food. 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he</a:t>
            </a:r>
            <a:r>
              <a:rPr lang="en-US" altLang="zh-CN" sz="2400" kern="100" dirty="0">
                <a:effectLst/>
                <a:latin typeface="Times New Roman" panose="02020603050405020304" pitchFamily="18" charset="0"/>
                <a:ea typeface="宋体" panose="02010600030101010101" pitchFamily="2" charset="-122"/>
                <a:sym typeface="+mn-ea"/>
              </a:rPr>
              <a:t> police hurriedly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heaved</a:t>
            </a:r>
            <a:r>
              <a:rPr lang="en-US" altLang="zh-CN" sz="2400" kern="100" dirty="0">
                <a:effectLst/>
                <a:latin typeface="Times New Roman" panose="02020603050405020304" pitchFamily="18" charset="0"/>
                <a:ea typeface="宋体" panose="02010600030101010101" pitchFamily="2" charset="-122"/>
                <a:sym typeface="+mn-ea"/>
              </a:rPr>
              <a:t> on the rope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connected</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to</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the</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trap</a:t>
            </a:r>
            <a:r>
              <a:rPr lang="en-US" altLang="zh-CN" sz="2400" kern="100" dirty="0">
                <a:effectLst/>
                <a:latin typeface="Times New Roman" panose="02020603050405020304" pitchFamily="18" charset="0"/>
                <a:ea typeface="宋体" panose="02010600030101010101" pitchFamily="2" charset="-122"/>
                <a:sym typeface="+mn-ea"/>
              </a:rPr>
              <a:t> and the puma was captured. C</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onsider</a:t>
            </a:r>
            <a:r>
              <a:rPr lang="en-US" altLang="zh-CN" sz="2400" kern="100" dirty="0">
                <a:effectLst/>
                <a:latin typeface="Times New Roman" panose="02020603050405020304" pitchFamily="18" charset="0"/>
                <a:ea typeface="宋体" panose="02010600030101010101" pitchFamily="2" charset="-122"/>
                <a:sym typeface="+mn-ea"/>
              </a:rPr>
              <a:t>ing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that</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it</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may</a:t>
            </a:r>
            <a:r>
              <a:rPr lang="en-US" altLang="zh-CN" sz="2400" kern="100" dirty="0">
                <a:effectLst/>
                <a:latin typeface="Times New Roman" panose="02020603050405020304" pitchFamily="18" charset="0"/>
                <a:ea typeface="宋体" panose="02010600030101010101" pitchFamily="2" charset="-122"/>
                <a:sym typeface="+mn-ea"/>
              </a:rPr>
              <a:t> be eager for freedom, the collector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adopted</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the</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advice</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o</a:t>
            </a:r>
            <a:r>
              <a:rPr lang="en-US" altLang="zh-CN" sz="2400" kern="100" dirty="0">
                <a:effectLst/>
                <a:latin typeface="Times New Roman" panose="02020603050405020304" pitchFamily="18" charset="0"/>
                <a:ea typeface="宋体" panose="02010600030101010101" pitchFamily="2" charset="-122"/>
                <a:sym typeface="+mn-ea"/>
              </a:rPr>
              <a:t>f the experts and decided to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set</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it</a:t>
            </a:r>
            <a:r>
              <a:rPr lang="en-US" altLang="zh-CN" sz="2400" kern="100" dirty="0">
                <a:effectLst/>
                <a:latin typeface="Times New Roman" panose="02020603050405020304" pitchFamily="18" charset="0"/>
                <a:ea typeface="宋体" panose="02010600030101010101" pitchFamily="2" charset="-122"/>
                <a:sym typeface="+mn-ea"/>
              </a:rPr>
              <a:t>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free</a:t>
            </a:r>
            <a:r>
              <a:rPr lang="en-US" altLang="zh-CN" sz="2400" kern="100" dirty="0">
                <a:effectLst/>
                <a:latin typeface="Times New Roman" panose="02020603050405020304" pitchFamily="18" charset="0"/>
                <a:ea typeface="宋体" panose="02010600030101010101" pitchFamily="2" charset="-122"/>
                <a:sym typeface="+mn-ea"/>
              </a:rPr>
              <a:t> in the forest.</a:t>
            </a:r>
            <a:endParaRPr lang="zh-CN" alt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7" name="文本框 76"/>
          <p:cNvSpPr txBox="1"/>
          <p:nvPr/>
        </p:nvSpPr>
        <p:spPr>
          <a:xfrm>
            <a:off x="156845" y="153035"/>
            <a:ext cx="6103620" cy="681990"/>
          </a:xfrm>
          <a:prstGeom prst="rect">
            <a:avLst/>
          </a:prstGeom>
          <a:noFill/>
        </p:spPr>
        <p:txBody>
          <a:bodyPr wrap="square" rtlCol="0">
            <a:spAutoFit/>
          </a:bodyPr>
          <a:lstStyle/>
          <a:p>
            <a:pPr>
              <a:lnSpc>
                <a:spcPct val="120000"/>
              </a:lnSpc>
            </a:pPr>
            <a:r>
              <a:rPr lang="en-US" altLang="zh-CN" sz="3200" b="1" i="1" dirty="0">
                <a:solidFill>
                  <a:schemeClr val="tx1"/>
                </a:solidFill>
                <a:highlight>
                  <a:srgbClr val="FFFF00"/>
                </a:highlight>
                <a:cs typeface="+mn-ea"/>
                <a:sym typeface="+mn-lt"/>
              </a:rPr>
              <a:t>Possible version 1:</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56845" y="769620"/>
            <a:ext cx="11877675" cy="592582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indent="0" fontAlgn="auto">
              <a:lnSpc>
                <a:spcPts val="3580"/>
              </a:lnSpc>
            </a:pPr>
            <a:r>
              <a:rPr lang="en-US" sz="2400" i="1">
                <a:latin typeface="Times New Roman" panose="02020603050405020304" pitchFamily="18" charset="0"/>
                <a:ea typeface="宋体" panose="02010600030101010101" pitchFamily="2" charset="-122"/>
                <a:sym typeface="+mn-ea"/>
              </a:rPr>
              <a:t>        Several days later the police station received a call from the private collector</a:t>
            </a:r>
            <a:r>
              <a:rPr lang="en-US" sz="2400">
                <a:latin typeface="Times New Roman" panose="02020603050405020304" pitchFamily="18" charset="0"/>
                <a:ea typeface="宋体" panose="02010600030101010101" pitchFamily="2" charset="-122"/>
                <a:sym typeface="+mn-ea"/>
              </a:rPr>
              <a:t>. He admitted to the police that he in fact was the owner of a puma and one of his staff had mistakenly left the housing gate unlocked allowing the animal to escape. He told the police that although the puma was a wild animal, people were not in real danger of attack as long as they did not try to approach the cat. He convinced the police to allow his wildlife experts and staff to assist in locating and safely capturing the puma. London zoo officials also agreed that the police would be better off with the collector’s help. </a:t>
            </a:r>
            <a:endParaRPr lang="en-US" sz="2400" i="1">
              <a:latin typeface="Times New Roman" panose="02020603050405020304" pitchFamily="18" charset="0"/>
              <a:ea typeface="宋体" panose="02010600030101010101" pitchFamily="2" charset="-122"/>
              <a:sym typeface="+mn-ea"/>
            </a:endParaRPr>
          </a:p>
          <a:p>
            <a:pPr indent="0" fontAlgn="auto">
              <a:lnSpc>
                <a:spcPts val="3580"/>
              </a:lnSpc>
            </a:pPr>
            <a:r>
              <a:rPr lang="en-US" sz="2400" i="1">
                <a:latin typeface="Times New Roman" panose="02020603050405020304" pitchFamily="18" charset="0"/>
                <a:ea typeface="宋体" panose="02010600030101010101" pitchFamily="2" charset="-122"/>
                <a:sym typeface="+mn-ea"/>
              </a:rPr>
              <a:t>         The police went together with the private collector to look for the puma</a:t>
            </a:r>
            <a:r>
              <a:rPr lang="en-US" sz="2400">
                <a:latin typeface="Times New Roman" panose="02020603050405020304" pitchFamily="18" charset="0"/>
                <a:ea typeface="宋体" panose="02010600030101010101" pitchFamily="2" charset="-122"/>
                <a:sym typeface="+mn-ea"/>
              </a:rPr>
              <a:t>. They brought along some food as bait; search hounds for tracking the puma and tranquilizers to help put the animal to sleep. They also brought along a special cage to transport the puma upon capture. Using the most recent information from the public who had spotted the puma they were able pinpoint its approximate location after just 48 hours. Using bait and tranquilizers they were fortunately able to capture the big cat without incident and return him to safety.  </a:t>
            </a:r>
            <a:r>
              <a:rPr lang="en-US" altLang="zh-CN"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7" name="文本框 76"/>
          <p:cNvSpPr txBox="1"/>
          <p:nvPr/>
        </p:nvSpPr>
        <p:spPr>
          <a:xfrm>
            <a:off x="156845" y="153035"/>
            <a:ext cx="6103620" cy="681990"/>
          </a:xfrm>
          <a:prstGeom prst="rect">
            <a:avLst/>
          </a:prstGeom>
          <a:noFill/>
        </p:spPr>
        <p:txBody>
          <a:bodyPr wrap="square" rtlCol="0">
            <a:spAutoFit/>
          </a:bodyPr>
          <a:lstStyle/>
          <a:p>
            <a:pPr>
              <a:lnSpc>
                <a:spcPct val="120000"/>
              </a:lnSpc>
            </a:pPr>
            <a:r>
              <a:rPr lang="en-US" altLang="zh-CN" sz="3200" b="1" i="1" dirty="0">
                <a:solidFill>
                  <a:schemeClr val="tx1"/>
                </a:solidFill>
                <a:highlight>
                  <a:srgbClr val="FFFF00"/>
                </a:highlight>
                <a:cs typeface="+mn-ea"/>
                <a:sym typeface="+mn-lt"/>
              </a:rPr>
              <a:t>Possible version 2:</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57480" y="835025"/>
            <a:ext cx="11877675" cy="590804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auto">
              <a:lnSpc>
                <a:spcPts val="3780"/>
              </a:lnSpc>
            </a:pPr>
            <a:r>
              <a:rPr lang="en-US" sz="2800" i="1">
                <a:latin typeface="Dubai" panose="020B0503030403030204" charset="0"/>
                <a:ea typeface="宋体" panose="02010600030101010101" pitchFamily="2" charset="-122"/>
                <a:cs typeface="Dubai" panose="020B0503030403030204" charset="0"/>
                <a:sym typeface="+mn-ea"/>
              </a:rPr>
              <a:t>  </a:t>
            </a:r>
            <a:r>
              <a:rPr lang="en-US" sz="2800" i="1">
                <a:latin typeface="Calibri" panose="020F0502020204030204" charset="0"/>
                <a:ea typeface="宋体" panose="02010600030101010101" pitchFamily="2" charset="-122"/>
                <a:cs typeface="Calibri" panose="020F0502020204030204" charset="0"/>
                <a:sym typeface="+mn-ea"/>
              </a:rPr>
              <a:t>     </a:t>
            </a:r>
            <a:r>
              <a:rPr lang="en-US" sz="2800" i="1">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i="1" dirty="0">
                <a:solidFill>
                  <a:schemeClr val="tx1"/>
                </a:solidFill>
                <a:latin typeface="Times New Roman" panose="02020603050405020304" pitchFamily="18" charset="0"/>
                <a:cs typeface="Times New Roman" panose="02020603050405020304" pitchFamily="18" charset="0"/>
                <a:sym typeface="+mn-lt"/>
              </a:rPr>
              <a:t>Several days later the police station received a call from the private collector</a:t>
            </a:r>
            <a:r>
              <a:rPr lang="zh-CN" altLang="en-US" sz="2800" dirty="0">
                <a:solidFill>
                  <a:schemeClr val="tx1"/>
                </a:solidFill>
                <a:latin typeface="Times New Roman" panose="02020603050405020304" pitchFamily="18" charset="0"/>
                <a:cs typeface="Times New Roman" panose="02020603050405020304" pitchFamily="18" charset="0"/>
                <a:sym typeface="+mn-lt"/>
              </a:rPr>
              <a:t>. </a:t>
            </a:r>
            <a:r>
              <a:rPr lang="en-US" altLang="zh-CN" sz="2800" dirty="0">
                <a:solidFill>
                  <a:schemeClr val="tx1"/>
                </a:solidFill>
                <a:latin typeface="Times New Roman" panose="02020603050405020304" pitchFamily="18" charset="0"/>
                <a:cs typeface="Times New Roman" panose="02020603050405020304" pitchFamily="18" charset="0"/>
                <a:sym typeface="+mn-lt"/>
              </a:rPr>
              <a:t> “</a:t>
            </a:r>
            <a:r>
              <a:rPr lang="zh-CN" altLang="en-US" sz="2800" dirty="0">
                <a:solidFill>
                  <a:schemeClr val="tx1"/>
                </a:solidFill>
                <a:latin typeface="Times New Roman" panose="02020603050405020304" pitchFamily="18" charset="0"/>
                <a:cs typeface="Times New Roman" panose="02020603050405020304" pitchFamily="18" charset="0"/>
                <a:sym typeface="+mn-lt"/>
              </a:rPr>
              <a:t>Hello, I need your help! I just returned home from vacation and noticed that my puma had escaped from my private collection!</a:t>
            </a:r>
            <a:r>
              <a:rPr lang="en-US" altLang="zh-CN" sz="2800" dirty="0">
                <a:solidFill>
                  <a:schemeClr val="tx1"/>
                </a:solidFill>
                <a:latin typeface="Times New Roman" panose="02020603050405020304" pitchFamily="18" charset="0"/>
                <a:cs typeface="Times New Roman" panose="02020603050405020304" pitchFamily="18" charset="0"/>
                <a:sym typeface="+mn-lt"/>
              </a:rPr>
              <a:t>” “</a:t>
            </a:r>
            <a:r>
              <a:rPr lang="zh-CN" altLang="en-US" sz="2800" dirty="0">
                <a:solidFill>
                  <a:schemeClr val="tx1"/>
                </a:solidFill>
                <a:latin typeface="Times New Roman" panose="02020603050405020304" pitchFamily="18" charset="0"/>
                <a:cs typeface="Times New Roman" panose="02020603050405020304" pitchFamily="18" charset="0"/>
                <a:sym typeface="+mn-lt"/>
              </a:rPr>
              <a:t>Hello, yes. We have had some complaints from the local villages that a dangerous wild animal has been spotted in the countryside.</a:t>
            </a:r>
            <a:r>
              <a:rPr lang="en-US" altLang="zh-CN" sz="2800" dirty="0">
                <a:solidFill>
                  <a:schemeClr val="tx1"/>
                </a:solidFill>
                <a:latin typeface="Times New Roman" panose="02020603050405020304" pitchFamily="18" charset="0"/>
                <a:cs typeface="Times New Roman" panose="02020603050405020304" pitchFamily="18" charset="0"/>
                <a:sym typeface="+mn-lt"/>
              </a:rPr>
              <a:t> ”</a:t>
            </a:r>
            <a:r>
              <a:rPr lang="zh-CN" altLang="en-US" sz="2800" dirty="0">
                <a:solidFill>
                  <a:schemeClr val="tx1"/>
                </a:solidFill>
                <a:latin typeface="Times New Roman" panose="02020603050405020304" pitchFamily="18" charset="0"/>
                <a:cs typeface="Times New Roman" panose="02020603050405020304" pitchFamily="18" charset="0"/>
                <a:sym typeface="+mn-lt"/>
              </a:rPr>
              <a:t> The police officer said.</a:t>
            </a:r>
            <a:r>
              <a:rPr lang="en-US" altLang="zh-CN" sz="2800" dirty="0">
                <a:solidFill>
                  <a:schemeClr val="tx1"/>
                </a:solidFill>
                <a:latin typeface="Times New Roman" panose="02020603050405020304" pitchFamily="18" charset="0"/>
                <a:cs typeface="Times New Roman" panose="02020603050405020304" pitchFamily="18" charset="0"/>
                <a:sym typeface="+mn-lt"/>
              </a:rPr>
              <a:t> “</a:t>
            </a:r>
            <a:r>
              <a:rPr lang="zh-CN" altLang="en-US" sz="2800" dirty="0">
                <a:solidFill>
                  <a:schemeClr val="tx1"/>
                </a:solidFill>
                <a:latin typeface="Times New Roman" panose="02020603050405020304" pitchFamily="18" charset="0"/>
                <a:cs typeface="Times New Roman" panose="02020603050405020304" pitchFamily="18" charset="0"/>
                <a:sym typeface="+mn-lt"/>
              </a:rPr>
              <a:t>No, no! My baby puma is not a dangerous wild animal! She never attacks a human being.</a:t>
            </a:r>
            <a:r>
              <a:rPr lang="en-US" altLang="zh-CN" sz="2800" dirty="0">
                <a:solidFill>
                  <a:schemeClr val="tx1"/>
                </a:solidFill>
                <a:latin typeface="Times New Roman" panose="02020603050405020304" pitchFamily="18" charset="0"/>
                <a:cs typeface="Times New Roman" panose="02020603050405020304" pitchFamily="18" charset="0"/>
                <a:sym typeface="+mn-lt"/>
              </a:rPr>
              <a:t>”</a:t>
            </a:r>
            <a:endParaRPr lang="zh-CN" altLang="en-US" sz="2800" dirty="0">
              <a:solidFill>
                <a:schemeClr val="tx1"/>
              </a:solidFill>
              <a:latin typeface="Times New Roman" panose="02020603050405020304" pitchFamily="18" charset="0"/>
              <a:cs typeface="Times New Roman" panose="02020603050405020304" pitchFamily="18" charset="0"/>
              <a:sym typeface="+mn-lt"/>
            </a:endParaRPr>
          </a:p>
          <a:p>
            <a:pPr algn="just" fontAlgn="auto">
              <a:lnSpc>
                <a:spcPts val="3780"/>
              </a:lnSpc>
            </a:pPr>
            <a:r>
              <a:rPr lang="en-US" altLang="zh-CN" sz="2800" i="1" dirty="0">
                <a:solidFill>
                  <a:schemeClr val="tx1"/>
                </a:solidFill>
                <a:latin typeface="Times New Roman" panose="02020603050405020304" pitchFamily="18" charset="0"/>
                <a:cs typeface="Times New Roman" panose="02020603050405020304" pitchFamily="18" charset="0"/>
                <a:sym typeface="+mn-lt"/>
              </a:rPr>
              <a:t>      </a:t>
            </a:r>
            <a:r>
              <a:rPr lang="zh-CN" altLang="en-US" sz="2800" i="1" dirty="0">
                <a:solidFill>
                  <a:schemeClr val="tx1"/>
                </a:solidFill>
                <a:latin typeface="Times New Roman" panose="02020603050405020304" pitchFamily="18" charset="0"/>
                <a:cs typeface="Times New Roman" panose="02020603050405020304" pitchFamily="18" charset="0"/>
                <a:sym typeface="+mn-lt"/>
              </a:rPr>
              <a:t>The police went together with the private collector to look for the puma. </a:t>
            </a:r>
            <a:r>
              <a:rPr lang="zh-CN" altLang="en-US" sz="2800" dirty="0">
                <a:solidFill>
                  <a:schemeClr val="tx1"/>
                </a:solidFill>
                <a:latin typeface="Times New Roman" panose="02020603050405020304" pitchFamily="18" charset="0"/>
                <a:cs typeface="Times New Roman" panose="02020603050405020304" pitchFamily="18" charset="0"/>
                <a:sym typeface="+mn-lt"/>
              </a:rPr>
              <a:t>The private collector said,</a:t>
            </a:r>
            <a:r>
              <a:rPr lang="en-US" altLang="zh-CN" sz="2800" dirty="0">
                <a:solidFill>
                  <a:schemeClr val="tx1"/>
                </a:solidFill>
                <a:latin typeface="Times New Roman" panose="02020603050405020304" pitchFamily="18" charset="0"/>
                <a:cs typeface="Times New Roman" panose="02020603050405020304" pitchFamily="18" charset="0"/>
                <a:sym typeface="+mn-lt"/>
              </a:rPr>
              <a:t> “</a:t>
            </a:r>
            <a:r>
              <a:rPr lang="zh-CN" altLang="en-US" sz="2800" dirty="0">
                <a:solidFill>
                  <a:schemeClr val="tx1"/>
                </a:solidFill>
                <a:latin typeface="Times New Roman" panose="02020603050405020304" pitchFamily="18" charset="0"/>
                <a:cs typeface="Times New Roman" panose="02020603050405020304" pitchFamily="18" charset="0"/>
                <a:sym typeface="+mn-lt"/>
              </a:rPr>
              <a:t>I know my puma very well and she loves rabbits. We should put her cage outside with some rabbits and she will surely come and enter it!</a:t>
            </a:r>
            <a:r>
              <a:rPr lang="en-US" altLang="zh-CN" sz="2800" dirty="0">
                <a:solidFill>
                  <a:schemeClr val="tx1"/>
                </a:solidFill>
                <a:latin typeface="Times New Roman" panose="02020603050405020304" pitchFamily="18" charset="0"/>
                <a:cs typeface="Times New Roman" panose="02020603050405020304" pitchFamily="18" charset="0"/>
                <a:sym typeface="+mn-lt"/>
              </a:rPr>
              <a:t>”</a:t>
            </a:r>
            <a:r>
              <a:rPr lang="zh-CN" altLang="en-US" sz="2800" dirty="0">
                <a:solidFill>
                  <a:schemeClr val="tx1"/>
                </a:solidFill>
                <a:latin typeface="Times New Roman" panose="02020603050405020304" pitchFamily="18" charset="0"/>
                <a:cs typeface="Times New Roman" panose="02020603050405020304" pitchFamily="18" charset="0"/>
                <a:sym typeface="+mn-lt"/>
              </a:rPr>
              <a:t> So they set up a puma trap and surely enough, the puma entered the cage and was returned home safely. The private collector apologized for his puma escaping and paid a large fine for the problems </a:t>
            </a:r>
            <a:r>
              <a:rPr lang="en-US" altLang="zh-CN" sz="2800" dirty="0">
                <a:solidFill>
                  <a:schemeClr val="tx1"/>
                </a:solidFill>
                <a:latin typeface="Times New Roman" panose="02020603050405020304" pitchFamily="18" charset="0"/>
                <a:cs typeface="Times New Roman" panose="02020603050405020304" pitchFamily="18" charset="0"/>
                <a:sym typeface="+mn-lt"/>
              </a:rPr>
              <a:t>she</a:t>
            </a:r>
            <a:r>
              <a:rPr lang="zh-CN" altLang="en-US" sz="2800" dirty="0">
                <a:solidFill>
                  <a:schemeClr val="tx1"/>
                </a:solidFill>
                <a:latin typeface="Times New Roman" panose="02020603050405020304" pitchFamily="18" charset="0"/>
                <a:cs typeface="Times New Roman" panose="02020603050405020304" pitchFamily="18" charset="0"/>
                <a:sym typeface="+mn-lt"/>
              </a:rPr>
              <a:t> had caused. </a:t>
            </a:r>
            <a:endParaRPr lang="zh-CN"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7" name="文本框 76"/>
          <p:cNvSpPr txBox="1"/>
          <p:nvPr/>
        </p:nvSpPr>
        <p:spPr>
          <a:xfrm>
            <a:off x="156845" y="153035"/>
            <a:ext cx="6103620" cy="681990"/>
          </a:xfrm>
          <a:prstGeom prst="rect">
            <a:avLst/>
          </a:prstGeom>
          <a:noFill/>
        </p:spPr>
        <p:txBody>
          <a:bodyPr wrap="square" rtlCol="0">
            <a:spAutoFit/>
          </a:bodyPr>
          <a:lstStyle/>
          <a:p>
            <a:pPr>
              <a:lnSpc>
                <a:spcPct val="120000"/>
              </a:lnSpc>
            </a:pPr>
            <a:r>
              <a:rPr lang="en-US" altLang="zh-CN" sz="3200" b="1" i="1" dirty="0">
                <a:solidFill>
                  <a:schemeClr val="tx1"/>
                </a:solidFill>
                <a:highlight>
                  <a:srgbClr val="FFFF00"/>
                </a:highlight>
                <a:cs typeface="+mn-ea"/>
                <a:sym typeface="+mn-lt"/>
              </a:rPr>
              <a:t>Possible version 3:</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21945" y="188595"/>
            <a:ext cx="6155055" cy="521970"/>
          </a:xfrm>
          <a:prstGeom prst="rect">
            <a:avLst/>
          </a:prstGeom>
          <a:noFill/>
        </p:spPr>
        <p:txBody>
          <a:bodyPr wrap="square" rtlCol="0">
            <a:spAutoFit/>
          </a:bodyPr>
          <a:lstStyle/>
          <a:p>
            <a:r>
              <a:rPr lang="en-US" altLang="zh-CN" sz="2800" b="1">
                <a:highlight>
                  <a:srgbClr val="FFFF00"/>
                </a:highlight>
                <a:latin typeface="Calibri" panose="020F0502020204030204" charset="0"/>
                <a:cs typeface="Calibri" panose="020F0502020204030204" charset="0"/>
              </a:rPr>
              <a:t>Match each word with the best meaning.</a:t>
            </a:r>
            <a:endParaRPr lang="en-US" altLang="zh-CN" sz="2800" b="1">
              <a:highlight>
                <a:srgbClr val="FFFF00"/>
              </a:highlight>
              <a:latin typeface="Calibri" panose="020F0502020204030204" charset="0"/>
              <a:cs typeface="Calibri" panose="020F0502020204030204" charset="0"/>
            </a:endParaRPr>
          </a:p>
        </p:txBody>
      </p:sp>
      <p:sp>
        <p:nvSpPr>
          <p:cNvPr id="100" name="文本框 99"/>
          <p:cNvSpPr txBox="1"/>
          <p:nvPr/>
        </p:nvSpPr>
        <p:spPr>
          <a:xfrm>
            <a:off x="321310" y="944245"/>
            <a:ext cx="11602085" cy="5564505"/>
          </a:xfrm>
          <a:prstGeom prst="rect">
            <a:avLst/>
          </a:prstGeom>
          <a:noFill/>
          <a:ln w="9525">
            <a:noFill/>
          </a:ln>
        </p:spPr>
        <p:txBody>
          <a:bodyPr wrap="square">
            <a:spAutoFit/>
          </a:bodyPr>
          <a:lstStyle/>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1. _______  puma	     </a:t>
            </a:r>
            <a:r>
              <a:rPr lang="en-US" sz="2400" b="1">
                <a:latin typeface="Calibri" panose="020F0502020204030204" charset="0"/>
                <a:ea typeface="宋体" panose="02010600030101010101" pitchFamily="2" charset="-122"/>
                <a:cs typeface="Calibri" panose="020F0502020204030204" charset="0"/>
              </a:rPr>
              <a:t>A.</a:t>
            </a:r>
            <a:r>
              <a:rPr lang="en-US" sz="2400" b="0">
                <a:latin typeface="Calibri" panose="020F0502020204030204" charset="0"/>
                <a:ea typeface="宋体" panose="02010600030101010101" pitchFamily="2" charset="-122"/>
                <a:cs typeface="Calibri" panose="020F0502020204030204" charset="0"/>
              </a:rPr>
              <a:t> to stick or adhere to something tightly</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2. _______  accumulate  </a:t>
            </a:r>
            <a:r>
              <a:rPr lang="en-US" sz="2400" b="1">
                <a:latin typeface="Calibri" panose="020F0502020204030204" charset="0"/>
                <a:ea typeface="宋体" panose="02010600030101010101" pitchFamily="2" charset="-122"/>
                <a:cs typeface="Calibri" panose="020F0502020204030204" charset="0"/>
              </a:rPr>
              <a:t>B.</a:t>
            </a:r>
            <a:r>
              <a:rPr lang="en-US" sz="2400" b="0">
                <a:latin typeface="Calibri" panose="020F0502020204030204" charset="0"/>
                <a:ea typeface="宋体" panose="02010600030101010101" pitchFamily="2" charset="-122"/>
                <a:cs typeface="Calibri" panose="020F0502020204030204" charset="0"/>
              </a:rPr>
              <a:t> free or escaped, often used to describe a fugitive or criminal</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3. _______  spot  	    </a:t>
            </a:r>
            <a:r>
              <a:rPr lang="en-US" sz="2400" b="1">
                <a:latin typeface="Calibri" panose="020F0502020204030204" charset="0"/>
                <a:ea typeface="宋体" panose="02010600030101010101" pitchFamily="2" charset="-122"/>
                <a:cs typeface="Calibri" panose="020F0502020204030204" charset="0"/>
              </a:rPr>
              <a:t>C.</a:t>
            </a:r>
            <a:r>
              <a:rPr lang="en-US" sz="2400" b="0">
                <a:latin typeface="Calibri" panose="020F0502020204030204" charset="0"/>
                <a:ea typeface="宋体" panose="02010600030101010101" pitchFamily="2" charset="-122"/>
                <a:cs typeface="Calibri" panose="020F0502020204030204" charset="0"/>
              </a:rPr>
              <a:t> to trap or confine someone in a tight or difficult situation</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4. _______  evidence      </a:t>
            </a:r>
            <a:r>
              <a:rPr lang="en-US" sz="2400" b="1">
                <a:latin typeface="Calibri" panose="020F0502020204030204" charset="0"/>
                <a:ea typeface="宋体" panose="02010600030101010101" pitchFamily="2" charset="-122"/>
                <a:cs typeface="Calibri" panose="020F0502020204030204" charset="0"/>
              </a:rPr>
              <a:t>D.</a:t>
            </a:r>
            <a:r>
              <a:rPr lang="en-US" sz="2400" b="0">
                <a:latin typeface="Calibri" panose="020F0502020204030204" charset="0"/>
                <a:ea typeface="宋体" panose="02010600030101010101" pitchFamily="2" charset="-122"/>
                <a:cs typeface="Calibri" panose="020F0502020204030204" charset="0"/>
              </a:rPr>
              <a:t> in an unspecified or unclear manner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5. _______  oblige	    </a:t>
            </a:r>
            <a:r>
              <a:rPr lang="en-US" sz="2400" b="1">
                <a:latin typeface="Calibri" panose="020F0502020204030204" charset="0"/>
                <a:ea typeface="宋体" panose="02010600030101010101" pitchFamily="2" charset="-122"/>
                <a:cs typeface="Calibri" panose="020F0502020204030204" charset="0"/>
              </a:rPr>
              <a:t>E.</a:t>
            </a:r>
            <a:r>
              <a:rPr lang="en-US" sz="2400" b="0">
                <a:latin typeface="Calibri" panose="020F0502020204030204" charset="0"/>
                <a:ea typeface="宋体" panose="02010600030101010101" pitchFamily="2" charset="-122"/>
                <a:cs typeface="Calibri" panose="020F0502020204030204" charset="0"/>
              </a:rPr>
              <a:t> become bigger or larger in size or number over time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6. _______  corner	    </a:t>
            </a:r>
            <a:r>
              <a:rPr lang="en-US" sz="2400" b="1">
                <a:latin typeface="Calibri" panose="020F0502020204030204" charset="0"/>
                <a:ea typeface="宋体" panose="02010600030101010101" pitchFamily="2" charset="-122"/>
                <a:cs typeface="Calibri" panose="020F0502020204030204" charset="0"/>
              </a:rPr>
              <a:t>F.</a:t>
            </a:r>
            <a:r>
              <a:rPr lang="en-US" sz="2400" b="0">
                <a:latin typeface="Calibri" panose="020F0502020204030204" charset="0"/>
                <a:ea typeface="宋体" panose="02010600030101010101" pitchFamily="2" charset="-122"/>
                <a:cs typeface="Calibri" panose="020F0502020204030204" charset="0"/>
              </a:rPr>
              <a:t> a series of tracks or marks that follow a person or animal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7. _______  trail	    </a:t>
            </a:r>
            <a:r>
              <a:rPr lang="en-US" sz="2400" b="1">
                <a:latin typeface="Calibri" panose="020F0502020204030204" charset="0"/>
                <a:ea typeface="宋体" panose="02010600030101010101" pitchFamily="2" charset="-122"/>
                <a:cs typeface="Calibri" panose="020F0502020204030204" charset="0"/>
              </a:rPr>
              <a:t>G.</a:t>
            </a:r>
            <a:r>
              <a:rPr lang="en-US" sz="2400" b="0">
                <a:latin typeface="Calibri" panose="020F0502020204030204" charset="0"/>
                <a:ea typeface="宋体" panose="02010600030101010101" pitchFamily="2" charset="-122"/>
                <a:cs typeface="Calibri" panose="020F0502020204030204" charset="0"/>
              </a:rPr>
              <a:t> proof or information that supports a claim or belief</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8. _______  cling	    </a:t>
            </a:r>
            <a:r>
              <a:rPr lang="en-US" sz="2400" b="1">
                <a:latin typeface="Calibri" panose="020F0502020204030204" charset="0"/>
                <a:ea typeface="宋体" panose="02010600030101010101" pitchFamily="2" charset="-122"/>
                <a:cs typeface="Calibri" panose="020F0502020204030204" charset="0"/>
              </a:rPr>
              <a:t>H. </a:t>
            </a:r>
            <a:r>
              <a:rPr lang="en-US" sz="2400" b="0">
                <a:latin typeface="Calibri" panose="020F0502020204030204" charset="0"/>
                <a:ea typeface="宋体" panose="02010600030101010101" pitchFamily="2" charset="-122"/>
                <a:cs typeface="Calibri" panose="020F0502020204030204" charset="0"/>
              </a:rPr>
              <a:t>to see or notice something, often quickly or unexpectedly.</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9. _______  somehow	     </a:t>
            </a:r>
            <a:r>
              <a:rPr lang="en-US" sz="2400" b="1">
                <a:latin typeface="Calibri" panose="020F0502020204030204" charset="0"/>
                <a:ea typeface="宋体" panose="02010600030101010101" pitchFamily="2" charset="-122"/>
                <a:cs typeface="Calibri" panose="020F0502020204030204" charset="0"/>
              </a:rPr>
              <a:t>I.</a:t>
            </a:r>
            <a:r>
              <a:rPr lang="en-US" sz="2400" b="0">
                <a:latin typeface="Calibri" panose="020F0502020204030204" charset="0"/>
                <a:ea typeface="宋体" panose="02010600030101010101" pitchFamily="2" charset="-122"/>
                <a:cs typeface="Calibri" panose="020F0502020204030204" charset="0"/>
              </a:rPr>
              <a:t> to make someone feel obligated or compelled to do something</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10. ______  at large         </a:t>
            </a:r>
            <a:r>
              <a:rPr lang="en-US" sz="2400" b="1">
                <a:latin typeface="Calibri" panose="020F0502020204030204" charset="0"/>
                <a:ea typeface="宋体" panose="02010600030101010101" pitchFamily="2" charset="-122"/>
                <a:cs typeface="Calibri" panose="020F0502020204030204" charset="0"/>
              </a:rPr>
              <a:t>J. </a:t>
            </a:r>
            <a:r>
              <a:rPr lang="en-US" sz="2400" b="0">
                <a:latin typeface="Calibri" panose="020F0502020204030204" charset="0"/>
                <a:ea typeface="宋体" panose="02010600030101010101" pitchFamily="2" charset="-122"/>
                <a:cs typeface="Calibri" panose="020F0502020204030204" charset="0"/>
              </a:rPr>
              <a:t>a large, carnivorous mammal native to the Americas, also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                                            known as a mountain lion or cougar</a:t>
            </a:r>
            <a:endParaRPr lang="en-US" altLang="en-US" sz="2400" b="0">
              <a:latin typeface="Calibri" panose="020F0502020204030204" charset="0"/>
              <a:ea typeface="宋体" panose="02010600030101010101" pitchFamily="2" charset="-122"/>
              <a:cs typeface="Calibri" panose="020F0502020204030204" charset="0"/>
            </a:endParaRPr>
          </a:p>
        </p:txBody>
      </p:sp>
      <p:sp>
        <p:nvSpPr>
          <p:cNvPr id="2" name="文本框 1"/>
          <p:cNvSpPr txBox="1"/>
          <p:nvPr/>
        </p:nvSpPr>
        <p:spPr>
          <a:xfrm>
            <a:off x="990600" y="1062355"/>
            <a:ext cx="603885" cy="460375"/>
          </a:xfrm>
          <a:prstGeom prst="rect">
            <a:avLst/>
          </a:prstGeom>
          <a:noFill/>
        </p:spPr>
        <p:txBody>
          <a:bodyPr wrap="square" rtlCol="0">
            <a:spAutoFit/>
          </a:bodyPr>
          <a:lstStyle/>
          <a:p>
            <a:r>
              <a:rPr lang="en-US" altLang="zh-CN" sz="2400">
                <a:solidFill>
                  <a:srgbClr val="FF0000"/>
                </a:solidFill>
              </a:rPr>
              <a:t>J</a:t>
            </a:r>
            <a:endParaRPr lang="en-US" altLang="zh-CN" sz="2400">
              <a:solidFill>
                <a:srgbClr val="FF0000"/>
              </a:solidFill>
            </a:endParaRPr>
          </a:p>
        </p:txBody>
      </p:sp>
      <p:sp>
        <p:nvSpPr>
          <p:cNvPr id="3" name="文本框 2"/>
          <p:cNvSpPr txBox="1"/>
          <p:nvPr/>
        </p:nvSpPr>
        <p:spPr>
          <a:xfrm>
            <a:off x="990600" y="1522730"/>
            <a:ext cx="603885" cy="460375"/>
          </a:xfrm>
          <a:prstGeom prst="rect">
            <a:avLst/>
          </a:prstGeom>
          <a:noFill/>
        </p:spPr>
        <p:txBody>
          <a:bodyPr wrap="square" rtlCol="0">
            <a:spAutoFit/>
          </a:bodyPr>
          <a:lstStyle/>
          <a:p>
            <a:r>
              <a:rPr lang="en-US" altLang="zh-CN" sz="2400">
                <a:solidFill>
                  <a:srgbClr val="FF0000"/>
                </a:solidFill>
              </a:rPr>
              <a:t>E</a:t>
            </a:r>
            <a:endParaRPr lang="en-US" altLang="zh-CN" sz="2400">
              <a:solidFill>
                <a:srgbClr val="FF0000"/>
              </a:solidFill>
            </a:endParaRPr>
          </a:p>
        </p:txBody>
      </p:sp>
      <p:sp>
        <p:nvSpPr>
          <p:cNvPr id="4" name="文本框 3"/>
          <p:cNvSpPr txBox="1"/>
          <p:nvPr/>
        </p:nvSpPr>
        <p:spPr>
          <a:xfrm>
            <a:off x="990600" y="1983105"/>
            <a:ext cx="603885" cy="460375"/>
          </a:xfrm>
          <a:prstGeom prst="rect">
            <a:avLst/>
          </a:prstGeom>
          <a:noFill/>
        </p:spPr>
        <p:txBody>
          <a:bodyPr wrap="square" rtlCol="0">
            <a:spAutoFit/>
          </a:bodyPr>
          <a:lstStyle/>
          <a:p>
            <a:r>
              <a:rPr lang="en-US" altLang="zh-CN" sz="2400">
                <a:solidFill>
                  <a:srgbClr val="FF0000"/>
                </a:solidFill>
              </a:rPr>
              <a:t>H</a:t>
            </a:r>
            <a:endParaRPr lang="en-US" altLang="zh-CN" sz="2400">
              <a:solidFill>
                <a:srgbClr val="FF0000"/>
              </a:solidFill>
            </a:endParaRPr>
          </a:p>
        </p:txBody>
      </p:sp>
      <p:sp>
        <p:nvSpPr>
          <p:cNvPr id="6" name="文本框 5"/>
          <p:cNvSpPr txBox="1"/>
          <p:nvPr/>
        </p:nvSpPr>
        <p:spPr>
          <a:xfrm>
            <a:off x="990600" y="2507615"/>
            <a:ext cx="603885" cy="460375"/>
          </a:xfrm>
          <a:prstGeom prst="rect">
            <a:avLst/>
          </a:prstGeom>
          <a:noFill/>
        </p:spPr>
        <p:txBody>
          <a:bodyPr wrap="square" rtlCol="0">
            <a:spAutoFit/>
          </a:bodyPr>
          <a:lstStyle/>
          <a:p>
            <a:r>
              <a:rPr lang="en-US" altLang="zh-CN" sz="2400">
                <a:solidFill>
                  <a:srgbClr val="FF0000"/>
                </a:solidFill>
              </a:rPr>
              <a:t>G</a:t>
            </a:r>
            <a:endParaRPr lang="en-US" altLang="zh-CN" sz="2400">
              <a:solidFill>
                <a:srgbClr val="FF0000"/>
              </a:solidFill>
            </a:endParaRPr>
          </a:p>
        </p:txBody>
      </p:sp>
      <p:sp>
        <p:nvSpPr>
          <p:cNvPr id="8" name="文本框 7"/>
          <p:cNvSpPr txBox="1"/>
          <p:nvPr/>
        </p:nvSpPr>
        <p:spPr>
          <a:xfrm>
            <a:off x="1087755" y="3032125"/>
            <a:ext cx="603885" cy="460375"/>
          </a:xfrm>
          <a:prstGeom prst="rect">
            <a:avLst/>
          </a:prstGeom>
          <a:noFill/>
        </p:spPr>
        <p:txBody>
          <a:bodyPr wrap="square" rtlCol="0">
            <a:spAutoFit/>
          </a:bodyPr>
          <a:lstStyle/>
          <a:p>
            <a:r>
              <a:rPr lang="en-US" altLang="zh-CN" sz="2400">
                <a:solidFill>
                  <a:srgbClr val="FF0000"/>
                </a:solidFill>
              </a:rPr>
              <a:t>I</a:t>
            </a:r>
            <a:endParaRPr lang="en-US" altLang="zh-CN" sz="2400">
              <a:solidFill>
                <a:srgbClr val="FF0000"/>
              </a:solidFill>
            </a:endParaRPr>
          </a:p>
        </p:txBody>
      </p:sp>
      <p:sp>
        <p:nvSpPr>
          <p:cNvPr id="9" name="文本框 8"/>
          <p:cNvSpPr txBox="1"/>
          <p:nvPr/>
        </p:nvSpPr>
        <p:spPr>
          <a:xfrm>
            <a:off x="1009650" y="3492500"/>
            <a:ext cx="603885" cy="460375"/>
          </a:xfrm>
          <a:prstGeom prst="rect">
            <a:avLst/>
          </a:prstGeom>
          <a:noFill/>
        </p:spPr>
        <p:txBody>
          <a:bodyPr wrap="square" rtlCol="0">
            <a:spAutoFit/>
          </a:bodyPr>
          <a:lstStyle/>
          <a:p>
            <a:r>
              <a:rPr lang="en-US" altLang="zh-CN" sz="2400">
                <a:solidFill>
                  <a:srgbClr val="FF0000"/>
                </a:solidFill>
              </a:rPr>
              <a:t>C</a:t>
            </a:r>
            <a:endParaRPr lang="en-US" altLang="zh-CN" sz="2400">
              <a:solidFill>
                <a:srgbClr val="FF0000"/>
              </a:solidFill>
            </a:endParaRPr>
          </a:p>
        </p:txBody>
      </p:sp>
      <p:sp>
        <p:nvSpPr>
          <p:cNvPr id="10" name="文本框 9"/>
          <p:cNvSpPr txBox="1"/>
          <p:nvPr/>
        </p:nvSpPr>
        <p:spPr>
          <a:xfrm>
            <a:off x="1009650" y="3952875"/>
            <a:ext cx="603885" cy="460375"/>
          </a:xfrm>
          <a:prstGeom prst="rect">
            <a:avLst/>
          </a:prstGeom>
          <a:noFill/>
        </p:spPr>
        <p:txBody>
          <a:bodyPr wrap="square" rtlCol="0">
            <a:spAutoFit/>
          </a:bodyPr>
          <a:lstStyle/>
          <a:p>
            <a:r>
              <a:rPr lang="en-US" altLang="zh-CN" sz="2400">
                <a:solidFill>
                  <a:srgbClr val="FF0000"/>
                </a:solidFill>
              </a:rPr>
              <a:t>F</a:t>
            </a:r>
            <a:endParaRPr lang="en-US" altLang="zh-CN" sz="2400">
              <a:solidFill>
                <a:srgbClr val="FF0000"/>
              </a:solidFill>
            </a:endParaRPr>
          </a:p>
        </p:txBody>
      </p:sp>
      <p:sp>
        <p:nvSpPr>
          <p:cNvPr id="11" name="文本框 10"/>
          <p:cNvSpPr txBox="1"/>
          <p:nvPr/>
        </p:nvSpPr>
        <p:spPr>
          <a:xfrm>
            <a:off x="1009650" y="4477385"/>
            <a:ext cx="603885" cy="460375"/>
          </a:xfrm>
          <a:prstGeom prst="rect">
            <a:avLst/>
          </a:prstGeom>
          <a:noFill/>
        </p:spPr>
        <p:txBody>
          <a:bodyPr wrap="square" rtlCol="0">
            <a:spAutoFit/>
          </a:bodyPr>
          <a:lstStyle/>
          <a:p>
            <a:r>
              <a:rPr lang="en-US" altLang="zh-CN" sz="2400">
                <a:solidFill>
                  <a:srgbClr val="FF0000"/>
                </a:solidFill>
              </a:rPr>
              <a:t>A</a:t>
            </a:r>
            <a:endParaRPr lang="en-US" altLang="zh-CN" sz="2400">
              <a:solidFill>
                <a:srgbClr val="FF0000"/>
              </a:solidFill>
            </a:endParaRPr>
          </a:p>
        </p:txBody>
      </p:sp>
      <p:sp>
        <p:nvSpPr>
          <p:cNvPr id="12" name="文本框 11"/>
          <p:cNvSpPr txBox="1"/>
          <p:nvPr/>
        </p:nvSpPr>
        <p:spPr>
          <a:xfrm>
            <a:off x="1009650" y="4959985"/>
            <a:ext cx="603885" cy="460375"/>
          </a:xfrm>
          <a:prstGeom prst="rect">
            <a:avLst/>
          </a:prstGeom>
          <a:noFill/>
        </p:spPr>
        <p:txBody>
          <a:bodyPr wrap="square" rtlCol="0">
            <a:spAutoFit/>
          </a:bodyPr>
          <a:lstStyle/>
          <a:p>
            <a:r>
              <a:rPr lang="en-US" altLang="zh-CN" sz="2400">
                <a:solidFill>
                  <a:srgbClr val="FF0000"/>
                </a:solidFill>
              </a:rPr>
              <a:t>D</a:t>
            </a:r>
            <a:endParaRPr lang="en-US" altLang="zh-CN" sz="2400">
              <a:solidFill>
                <a:srgbClr val="FF0000"/>
              </a:solidFill>
            </a:endParaRPr>
          </a:p>
        </p:txBody>
      </p:sp>
      <p:sp>
        <p:nvSpPr>
          <p:cNvPr id="13" name="文本框 12"/>
          <p:cNvSpPr txBox="1"/>
          <p:nvPr/>
        </p:nvSpPr>
        <p:spPr>
          <a:xfrm>
            <a:off x="990600" y="5442585"/>
            <a:ext cx="603885" cy="460375"/>
          </a:xfrm>
          <a:prstGeom prst="rect">
            <a:avLst/>
          </a:prstGeom>
          <a:noFill/>
        </p:spPr>
        <p:txBody>
          <a:bodyPr wrap="square" rtlCol="0">
            <a:spAutoFit/>
          </a:bodyPr>
          <a:lstStyle/>
          <a:p>
            <a:r>
              <a:rPr lang="en-US" altLang="zh-CN" sz="2400">
                <a:solidFill>
                  <a:srgbClr val="FF0000"/>
                </a:solidFill>
              </a:rPr>
              <a:t>B</a:t>
            </a:r>
            <a:endParaRPr lang="en-US" altLang="zh-CN" sz="24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8" grpId="0"/>
      <p:bldP spid="8" grpId="1"/>
      <p:bldP spid="9" grpId="0"/>
      <p:bldP spid="9" grpId="1"/>
      <p:bldP spid="13" grpId="0"/>
      <p:bldP spid="1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9</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39970" y="3256280"/>
            <a:ext cx="6323965" cy="1405255"/>
          </a:xfrm>
        </p:spPr>
        <p:txBody>
          <a:bodyPr>
            <a:normAutofit/>
          </a:bodyPr>
          <a:lstStyle/>
          <a:p>
            <a:pPr marL="0" indent="0" algn="l">
              <a:lnSpc>
                <a:spcPct val="100000"/>
              </a:lnSpc>
              <a:spcBef>
                <a:spcPts val="0"/>
              </a:spcBef>
              <a:spcAft>
                <a:spcPts val="0"/>
              </a:spcAft>
              <a:buSzPct val="100000"/>
              <a:buNone/>
            </a:pPr>
            <a:r>
              <a:rPr lang="en-US" sz="3600" spc="260" dirty="0">
                <a:sym typeface="+mn-lt"/>
              </a:rPr>
              <a:t>Vocabulary reiforcement</a:t>
            </a:r>
            <a:endParaRPr lang="en-US" sz="3600" spc="260" dirty="0">
              <a:sym typeface="+mn-lt"/>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3865" y="552450"/>
            <a:ext cx="11433810" cy="5651500"/>
          </a:xfrm>
          <a:prstGeom prst="rect">
            <a:avLst/>
          </a:prstGeom>
          <a:noFill/>
        </p:spPr>
        <p:txBody>
          <a:bodyPr wrap="square" rtlCol="0">
            <a:spAutoFit/>
          </a:bodyPr>
          <a:lstStyle/>
          <a:p>
            <a:r>
              <a:rPr lang="zh-CN" altLang="en-US" sz="3200" dirty="0">
                <a:solidFill>
                  <a:schemeClr val="tx2">
                    <a:lumMod val="50000"/>
                  </a:schemeClr>
                </a:solidFill>
                <a:highlight>
                  <a:srgbClr val="FFFF00"/>
                </a:highlight>
                <a:latin typeface="Calibri" panose="020F0502020204030204" charset="0"/>
                <a:cs typeface="Calibri" panose="020F0502020204030204" charset="0"/>
              </a:rPr>
              <a:t>A. Word spelling </a:t>
            </a:r>
            <a:r>
              <a:rPr lang="zh-CN" altLang="en-US" sz="3200" dirty="0">
                <a:solidFill>
                  <a:schemeClr val="tx2">
                    <a:lumMod val="50000"/>
                  </a:schemeClr>
                </a:solidFill>
                <a:latin typeface="Calibri" panose="020F0502020204030204" charset="0"/>
                <a:cs typeface="Calibri" panose="020F0502020204030204" charset="0"/>
              </a:rPr>
              <a:t>  </a:t>
            </a:r>
            <a:endParaRPr lang="zh-CN" altLang="en-US" sz="3200" dirty="0">
              <a:solidFill>
                <a:schemeClr val="tx2">
                  <a:lumMod val="50000"/>
                </a:schemeClr>
              </a:solidFill>
              <a:latin typeface="Calibri" panose="020F0502020204030204" charset="0"/>
              <a:cs typeface="Calibri" panose="020F0502020204030204" charset="0"/>
            </a:endParaRPr>
          </a:p>
          <a:p>
            <a:pPr algn="just" fontAlgn="auto">
              <a:lnSpc>
                <a:spcPts val="4940"/>
              </a:lnSpc>
            </a:pPr>
            <a:r>
              <a:rPr lang="zh-CN" altLang="en-US" sz="3200" dirty="0">
                <a:solidFill>
                  <a:schemeClr val="tx2">
                    <a:lumMod val="50000"/>
                  </a:schemeClr>
                </a:solidFill>
                <a:latin typeface="Calibri" panose="020F0502020204030204" charset="0"/>
                <a:cs typeface="Calibri" panose="020F0502020204030204" charset="0"/>
              </a:rPr>
              <a:t>1. The police finally c</a:t>
            </a:r>
            <a:r>
              <a:rPr lang="zh-CN" altLang="en-US" sz="3200" dirty="0">
                <a:solidFill>
                  <a:schemeClr val="tx2">
                    <a:lumMod val="50000"/>
                  </a:schemeClr>
                </a:solidFill>
                <a:latin typeface="Calibri" panose="020F0502020204030204" charset="0"/>
                <a:cs typeface="Calibri" panose="020F0502020204030204" charset="0"/>
                <a:sym typeface="+mn-ea"/>
              </a:rPr>
              <a:t>_______</a:t>
            </a:r>
            <a:r>
              <a:rPr lang="zh-CN" altLang="en-US" sz="3200" dirty="0">
                <a:solidFill>
                  <a:schemeClr val="tx2">
                    <a:lumMod val="50000"/>
                  </a:schemeClr>
                </a:solidFill>
                <a:latin typeface="Calibri" panose="020F0502020204030204" charset="0"/>
                <a:cs typeface="Calibri" panose="020F0502020204030204" charset="0"/>
              </a:rPr>
              <a:t> the criminal and arrested him. </a:t>
            </a:r>
            <a:endParaRPr lang="zh-CN" altLang="en-US" sz="3200" dirty="0">
              <a:solidFill>
                <a:schemeClr val="tx2">
                  <a:lumMod val="50000"/>
                </a:schemeClr>
              </a:solidFill>
              <a:latin typeface="Calibri" panose="020F0502020204030204" charset="0"/>
              <a:cs typeface="Calibri" panose="020F0502020204030204" charset="0"/>
            </a:endParaRPr>
          </a:p>
          <a:p>
            <a:pPr algn="just" fontAlgn="auto">
              <a:lnSpc>
                <a:spcPts val="4940"/>
              </a:lnSpc>
            </a:pPr>
            <a:r>
              <a:rPr lang="zh-CN" altLang="en-US" sz="3200" dirty="0">
                <a:solidFill>
                  <a:schemeClr val="tx2">
                    <a:lumMod val="50000"/>
                  </a:schemeClr>
                </a:solidFill>
                <a:latin typeface="Calibri" panose="020F0502020204030204" charset="0"/>
                <a:cs typeface="Calibri" panose="020F0502020204030204" charset="0"/>
              </a:rPr>
              <a:t>2. You mustn</a:t>
            </a:r>
            <a:r>
              <a:rPr lang="en-US" altLang="zh-CN" sz="3200" dirty="0">
                <a:solidFill>
                  <a:schemeClr val="tx2">
                    <a:lumMod val="50000"/>
                  </a:schemeClr>
                </a:solidFill>
                <a:latin typeface="Calibri" panose="020F0502020204030204" charset="0"/>
                <a:cs typeface="Calibri" panose="020F0502020204030204" charset="0"/>
              </a:rPr>
              <a:t>'</a:t>
            </a:r>
            <a:r>
              <a:rPr lang="zh-CN" altLang="en-US" sz="3200" dirty="0">
                <a:solidFill>
                  <a:schemeClr val="tx2">
                    <a:lumMod val="50000"/>
                  </a:schemeClr>
                </a:solidFill>
                <a:latin typeface="Calibri" panose="020F0502020204030204" charset="0"/>
                <a:cs typeface="Calibri" panose="020F0502020204030204" charset="0"/>
              </a:rPr>
              <a:t>t miss that film. It</a:t>
            </a:r>
            <a:r>
              <a:rPr lang="en-US" altLang="zh-CN" sz="3200" dirty="0">
                <a:solidFill>
                  <a:schemeClr val="tx2">
                    <a:lumMod val="50000"/>
                  </a:schemeClr>
                </a:solidFill>
                <a:latin typeface="Calibri" panose="020F0502020204030204" charset="0"/>
                <a:cs typeface="Calibri" panose="020F0502020204030204" charset="0"/>
              </a:rPr>
              <a:t>'</a:t>
            </a:r>
            <a:r>
              <a:rPr lang="zh-CN" altLang="en-US" sz="3200" dirty="0">
                <a:solidFill>
                  <a:schemeClr val="tx2">
                    <a:lumMod val="50000"/>
                  </a:schemeClr>
                </a:solidFill>
                <a:latin typeface="Calibri" panose="020F0502020204030204" charset="0"/>
                <a:cs typeface="Calibri" panose="020F0502020204030204" charset="0"/>
              </a:rPr>
              <a:t>s e_____________ amusing. </a:t>
            </a:r>
            <a:endParaRPr lang="zh-CN" altLang="en-US" sz="3200" dirty="0">
              <a:solidFill>
                <a:schemeClr val="tx2">
                  <a:lumMod val="50000"/>
                </a:schemeClr>
              </a:solidFill>
              <a:latin typeface="Calibri" panose="020F0502020204030204" charset="0"/>
              <a:cs typeface="Calibri" panose="020F0502020204030204" charset="0"/>
            </a:endParaRPr>
          </a:p>
          <a:p>
            <a:pPr algn="just" fontAlgn="auto">
              <a:lnSpc>
                <a:spcPts val="4940"/>
              </a:lnSpc>
            </a:pPr>
            <a:r>
              <a:rPr lang="zh-CN" altLang="en-US" sz="3200" dirty="0">
                <a:solidFill>
                  <a:schemeClr val="tx2">
                    <a:lumMod val="50000"/>
                  </a:schemeClr>
                </a:solidFill>
                <a:latin typeface="Calibri" panose="020F0502020204030204" charset="0"/>
                <a:cs typeface="Calibri" panose="020F0502020204030204" charset="0"/>
              </a:rPr>
              <a:t>3. A group of experts have been sent to i____________ the cause of the accident. </a:t>
            </a:r>
            <a:endParaRPr lang="zh-CN" altLang="en-US" sz="3200" dirty="0">
              <a:solidFill>
                <a:schemeClr val="tx2">
                  <a:lumMod val="50000"/>
                </a:schemeClr>
              </a:solidFill>
              <a:latin typeface="Calibri" panose="020F0502020204030204" charset="0"/>
              <a:cs typeface="Calibri" panose="020F0502020204030204" charset="0"/>
            </a:endParaRPr>
          </a:p>
          <a:p>
            <a:pPr algn="just" fontAlgn="auto">
              <a:lnSpc>
                <a:spcPts val="4940"/>
              </a:lnSpc>
            </a:pPr>
            <a:r>
              <a:rPr lang="zh-CN" altLang="en-US" sz="3200" dirty="0">
                <a:solidFill>
                  <a:schemeClr val="tx2">
                    <a:lumMod val="50000"/>
                  </a:schemeClr>
                </a:solidFill>
                <a:latin typeface="Calibri" panose="020F0502020204030204" charset="0"/>
                <a:cs typeface="Calibri" panose="020F0502020204030204" charset="0"/>
              </a:rPr>
              <a:t>4. We can find no e</a:t>
            </a:r>
            <a:r>
              <a:rPr lang="zh-CN" altLang="en-US" sz="3200" dirty="0">
                <a:solidFill>
                  <a:schemeClr val="tx2">
                    <a:lumMod val="50000"/>
                  </a:schemeClr>
                </a:solidFill>
                <a:latin typeface="Calibri" panose="020F0502020204030204" charset="0"/>
                <a:cs typeface="Calibri" panose="020F0502020204030204" charset="0"/>
                <a:sym typeface="+mn-ea"/>
              </a:rPr>
              <a:t>________</a:t>
            </a:r>
            <a:r>
              <a:rPr lang="zh-CN" altLang="en-US" sz="3200" dirty="0">
                <a:solidFill>
                  <a:schemeClr val="tx2">
                    <a:lumMod val="50000"/>
                  </a:schemeClr>
                </a:solidFill>
                <a:latin typeface="Calibri" panose="020F0502020204030204" charset="0"/>
                <a:cs typeface="Calibri" panose="020F0502020204030204" charset="0"/>
              </a:rPr>
              <a:t> that he ever worked for the company.</a:t>
            </a:r>
            <a:endParaRPr lang="zh-CN" altLang="en-US" sz="3200" dirty="0">
              <a:solidFill>
                <a:schemeClr val="tx2">
                  <a:lumMod val="50000"/>
                </a:schemeClr>
              </a:solidFill>
              <a:latin typeface="Calibri" panose="020F0502020204030204" charset="0"/>
              <a:cs typeface="Calibri" panose="020F0502020204030204" charset="0"/>
            </a:endParaRPr>
          </a:p>
          <a:p>
            <a:pPr algn="just" fontAlgn="auto">
              <a:lnSpc>
                <a:spcPts val="4940"/>
              </a:lnSpc>
            </a:pPr>
            <a:r>
              <a:rPr lang="zh-CN" altLang="en-US" sz="3200" dirty="0">
                <a:solidFill>
                  <a:schemeClr val="tx2">
                    <a:lumMod val="50000"/>
                  </a:schemeClr>
                </a:solidFill>
                <a:latin typeface="Calibri" panose="020F0502020204030204" charset="0"/>
                <a:cs typeface="Calibri" panose="020F0502020204030204" charset="0"/>
              </a:rPr>
              <a:t>5. It is d________ to think that the sheep haven</a:t>
            </a:r>
            <a:r>
              <a:rPr lang="en-US" altLang="zh-CN" sz="3200" dirty="0">
                <a:solidFill>
                  <a:schemeClr val="tx2">
                    <a:lumMod val="50000"/>
                  </a:schemeClr>
                </a:solidFill>
                <a:latin typeface="Calibri" panose="020F0502020204030204" charset="0"/>
                <a:cs typeface="Calibri" panose="020F0502020204030204" charset="0"/>
              </a:rPr>
              <a:t>’</a:t>
            </a:r>
            <a:r>
              <a:rPr lang="zh-CN" altLang="en-US" sz="3200" dirty="0">
                <a:solidFill>
                  <a:schemeClr val="tx2">
                    <a:lumMod val="50000"/>
                  </a:schemeClr>
                </a:solidFill>
                <a:latin typeface="Calibri" panose="020F0502020204030204" charset="0"/>
                <a:cs typeface="Calibri" panose="020F0502020204030204" charset="0"/>
              </a:rPr>
              <a:t>t enough food for the winter.</a:t>
            </a:r>
            <a:endParaRPr lang="zh-CN" altLang="en-US" sz="3200" dirty="0">
              <a:solidFill>
                <a:schemeClr val="tx2">
                  <a:lumMod val="50000"/>
                </a:schemeClr>
              </a:solidFill>
              <a:latin typeface="Calibri" panose="020F0502020204030204" charset="0"/>
              <a:cs typeface="Calibri" panose="020F0502020204030204" charset="0"/>
            </a:endParaRPr>
          </a:p>
          <a:p>
            <a:pPr algn="just" fontAlgn="auto">
              <a:lnSpc>
                <a:spcPts val="4940"/>
              </a:lnSpc>
            </a:pPr>
            <a:endParaRPr lang="zh-CN" altLang="en-US" sz="3200" dirty="0">
              <a:solidFill>
                <a:schemeClr val="tx2">
                  <a:lumMod val="50000"/>
                </a:schemeClr>
              </a:solidFill>
              <a:latin typeface="Calibri" panose="020F0502020204030204" charset="0"/>
              <a:cs typeface="Calibri" panose="020F0502020204030204" charset="0"/>
            </a:endParaRPr>
          </a:p>
        </p:txBody>
      </p:sp>
      <p:sp>
        <p:nvSpPr>
          <p:cNvPr id="3" name="文本框 2"/>
          <p:cNvSpPr txBox="1"/>
          <p:nvPr/>
        </p:nvSpPr>
        <p:spPr>
          <a:xfrm>
            <a:off x="3930650" y="1141371"/>
            <a:ext cx="1666875" cy="583565"/>
          </a:xfrm>
          <a:prstGeom prst="rect">
            <a:avLst/>
          </a:prstGeom>
          <a:noFill/>
        </p:spPr>
        <p:txBody>
          <a:bodyPr wrap="square" rtlCol="0">
            <a:spAutoFit/>
          </a:bodyPr>
          <a:lstStyle/>
          <a:p>
            <a:r>
              <a:rPr lang="zh-CN" altLang="en-US" sz="3200" dirty="0">
                <a:solidFill>
                  <a:srgbClr val="FF0000"/>
                </a:solidFill>
                <a:latin typeface="Calibri" panose="020F0502020204030204" charset="0"/>
                <a:cs typeface="Calibri" panose="020F0502020204030204" charset="0"/>
              </a:rPr>
              <a:t>ornered</a:t>
            </a:r>
            <a:endParaRPr lang="zh-CN" altLang="en-US" sz="3200" dirty="0">
              <a:solidFill>
                <a:srgbClr val="FF0000"/>
              </a:solidFill>
              <a:latin typeface="Calibri" panose="020F0502020204030204" charset="0"/>
              <a:cs typeface="Calibri" panose="020F0502020204030204" charset="0"/>
            </a:endParaRPr>
          </a:p>
        </p:txBody>
      </p:sp>
      <p:sp>
        <p:nvSpPr>
          <p:cNvPr id="5" name="文本框 4"/>
          <p:cNvSpPr txBox="1"/>
          <p:nvPr/>
        </p:nvSpPr>
        <p:spPr>
          <a:xfrm>
            <a:off x="6259140" y="1814443"/>
            <a:ext cx="2610485" cy="583565"/>
          </a:xfrm>
          <a:prstGeom prst="rect">
            <a:avLst/>
          </a:prstGeom>
          <a:noFill/>
        </p:spPr>
        <p:txBody>
          <a:bodyPr wrap="square" rtlCol="0">
            <a:spAutoFit/>
          </a:bodyPr>
          <a:lstStyle/>
          <a:p>
            <a:r>
              <a:rPr lang="zh-CN" altLang="en-US" sz="3200" dirty="0">
                <a:solidFill>
                  <a:srgbClr val="FF0000"/>
                </a:solidFill>
                <a:latin typeface="Calibri" panose="020F0502020204030204" charset="0"/>
                <a:cs typeface="Calibri" panose="020F0502020204030204" charset="0"/>
              </a:rPr>
              <a:t>xtraordinarily</a:t>
            </a:r>
            <a:endParaRPr lang="zh-CN" altLang="en-US" sz="3200" dirty="0">
              <a:solidFill>
                <a:srgbClr val="FF0000"/>
              </a:solidFill>
              <a:latin typeface="Calibri" panose="020F0502020204030204" charset="0"/>
              <a:cs typeface="Calibri" panose="020F0502020204030204" charset="0"/>
            </a:endParaRPr>
          </a:p>
        </p:txBody>
      </p:sp>
      <p:sp>
        <p:nvSpPr>
          <p:cNvPr id="6" name="文本框 5"/>
          <p:cNvSpPr txBox="1"/>
          <p:nvPr/>
        </p:nvSpPr>
        <p:spPr>
          <a:xfrm>
            <a:off x="7175183" y="2397760"/>
            <a:ext cx="2413635" cy="583565"/>
          </a:xfrm>
          <a:prstGeom prst="rect">
            <a:avLst/>
          </a:prstGeom>
          <a:noFill/>
        </p:spPr>
        <p:txBody>
          <a:bodyPr wrap="square" rtlCol="0">
            <a:spAutoFit/>
          </a:bodyPr>
          <a:lstStyle/>
          <a:p>
            <a:r>
              <a:rPr sz="3200" dirty="0" err="1">
                <a:solidFill>
                  <a:srgbClr val="FF0000"/>
                </a:solidFill>
                <a:latin typeface="Calibri" panose="020F0502020204030204" charset="0"/>
                <a:cs typeface="Calibri" panose="020F0502020204030204" charset="0"/>
              </a:rPr>
              <a:t>nvestigate</a:t>
            </a:r>
            <a:endParaRPr sz="3200" dirty="0" err="1">
              <a:solidFill>
                <a:srgbClr val="FF0000"/>
              </a:solidFill>
              <a:latin typeface="Calibri" panose="020F0502020204030204" charset="0"/>
              <a:cs typeface="Calibri" panose="020F0502020204030204" charset="0"/>
            </a:endParaRPr>
          </a:p>
        </p:txBody>
      </p:sp>
      <p:sp>
        <p:nvSpPr>
          <p:cNvPr id="7" name="文本框 6"/>
          <p:cNvSpPr txBox="1"/>
          <p:nvPr/>
        </p:nvSpPr>
        <p:spPr>
          <a:xfrm>
            <a:off x="3648075" y="3686175"/>
            <a:ext cx="1715770" cy="583565"/>
          </a:xfrm>
          <a:prstGeom prst="rect">
            <a:avLst/>
          </a:prstGeom>
          <a:noFill/>
        </p:spPr>
        <p:txBody>
          <a:bodyPr wrap="square" rtlCol="0">
            <a:spAutoFit/>
          </a:bodyPr>
          <a:lstStyle/>
          <a:p>
            <a:r>
              <a:rPr sz="3200" dirty="0" err="1">
                <a:solidFill>
                  <a:srgbClr val="FF0000"/>
                </a:solidFill>
                <a:latin typeface="Calibri" panose="020F0502020204030204" charset="0"/>
                <a:cs typeface="Calibri" panose="020F0502020204030204" charset="0"/>
              </a:rPr>
              <a:t>vidence</a:t>
            </a:r>
            <a:endParaRPr sz="3200" dirty="0" err="1">
              <a:solidFill>
                <a:srgbClr val="FF0000"/>
              </a:solidFill>
              <a:latin typeface="Calibri" panose="020F0502020204030204" charset="0"/>
              <a:cs typeface="Calibri" panose="020F0502020204030204" charset="0"/>
            </a:endParaRPr>
          </a:p>
        </p:txBody>
      </p:sp>
      <p:sp>
        <p:nvSpPr>
          <p:cNvPr id="8" name="文本框 7"/>
          <p:cNvSpPr txBox="1"/>
          <p:nvPr/>
        </p:nvSpPr>
        <p:spPr>
          <a:xfrm>
            <a:off x="1814830" y="4327525"/>
            <a:ext cx="1898015" cy="583565"/>
          </a:xfrm>
          <a:prstGeom prst="rect">
            <a:avLst/>
          </a:prstGeom>
          <a:noFill/>
        </p:spPr>
        <p:txBody>
          <a:bodyPr wrap="square" rtlCol="0">
            <a:spAutoFit/>
          </a:bodyPr>
          <a:lstStyle/>
          <a:p>
            <a:r>
              <a:rPr sz="3200" dirty="0" err="1">
                <a:solidFill>
                  <a:srgbClr val="FF0000"/>
                </a:solidFill>
                <a:latin typeface="Calibri" panose="020F0502020204030204" charset="0"/>
                <a:cs typeface="Calibri" panose="020F0502020204030204" charset="0"/>
              </a:rPr>
              <a:t>isturbing</a:t>
            </a:r>
            <a:endParaRPr sz="3200" dirty="0" err="1">
              <a:solidFill>
                <a:srgbClr val="FF0000"/>
              </a:solidFill>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P spid="8"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982345" y="552450"/>
            <a:ext cx="10822940" cy="5210810"/>
          </a:xfrm>
          <a:prstGeom prst="rect">
            <a:avLst/>
          </a:prstGeom>
          <a:noFill/>
        </p:spPr>
        <p:txBody>
          <a:bodyPr wrap="square" rtlCol="0">
            <a:spAutoFit/>
          </a:bodyPr>
          <a:lstStyle/>
          <a:p>
            <a:pPr algn="just">
              <a:lnSpc>
                <a:spcPct val="130000"/>
              </a:lnSpc>
              <a:buClrTx/>
              <a:buSzTx/>
              <a:buNone/>
            </a:pPr>
            <a:r>
              <a:rPr lang="zh-CN" altLang="en-US" sz="3200">
                <a:solidFill>
                  <a:schemeClr val="tx2">
                    <a:lumMod val="50000"/>
                  </a:schemeClr>
                </a:solidFill>
                <a:latin typeface="Calibri" panose="020F0502020204030204" charset="0"/>
                <a:cs typeface="Calibri" panose="020F0502020204030204" charset="0"/>
              </a:rPr>
              <a:t>6. He could have finished it on schedule, but s___________ he fell behind.</a:t>
            </a:r>
            <a:endParaRPr lang="zh-CN" altLang="en-US" sz="3200">
              <a:solidFill>
                <a:schemeClr val="tx2">
                  <a:lumMod val="50000"/>
                </a:schemeClr>
              </a:solidFill>
              <a:latin typeface="Calibri" panose="020F0502020204030204" charset="0"/>
              <a:cs typeface="Calibri" panose="020F0502020204030204" charset="0"/>
            </a:endParaRPr>
          </a:p>
          <a:p>
            <a:pPr algn="just">
              <a:lnSpc>
                <a:spcPct val="130000"/>
              </a:lnSpc>
              <a:buClrTx/>
              <a:buSzTx/>
              <a:buNone/>
            </a:pPr>
            <a:r>
              <a:rPr lang="zh-CN" altLang="en-US" sz="3200">
                <a:solidFill>
                  <a:schemeClr val="tx2">
                    <a:lumMod val="50000"/>
                  </a:schemeClr>
                </a:solidFill>
                <a:latin typeface="Calibri" panose="020F0502020204030204" charset="0"/>
                <a:cs typeface="Calibri" panose="020F0502020204030204" charset="0"/>
              </a:rPr>
              <a:t>7. I try to c</a:t>
            </a:r>
            <a:r>
              <a:rPr lang="zh-CN" altLang="en-US" sz="3200">
                <a:solidFill>
                  <a:schemeClr val="tx2">
                    <a:lumMod val="50000"/>
                  </a:schemeClr>
                </a:solidFill>
                <a:latin typeface="Calibri" panose="020F0502020204030204" charset="0"/>
                <a:cs typeface="Calibri" panose="020F0502020204030204" charset="0"/>
                <a:sym typeface="+mn-ea"/>
              </a:rPr>
              <a:t>_____________</a:t>
            </a:r>
            <a:r>
              <a:rPr lang="zh-CN" altLang="en-US" sz="3200">
                <a:solidFill>
                  <a:schemeClr val="tx2">
                    <a:lumMod val="50000"/>
                  </a:schemeClr>
                </a:solidFill>
                <a:latin typeface="Calibri" panose="020F0502020204030204" charset="0"/>
                <a:cs typeface="Calibri" panose="020F0502020204030204" charset="0"/>
              </a:rPr>
              <a:t> him of the reality of the danger.</a:t>
            </a:r>
            <a:endParaRPr lang="zh-CN" altLang="en-US" sz="3200">
              <a:solidFill>
                <a:schemeClr val="tx2">
                  <a:lumMod val="50000"/>
                </a:schemeClr>
              </a:solidFill>
              <a:latin typeface="Calibri" panose="020F0502020204030204" charset="0"/>
              <a:cs typeface="Calibri" panose="020F0502020204030204" charset="0"/>
            </a:endParaRPr>
          </a:p>
          <a:p>
            <a:pPr algn="just">
              <a:lnSpc>
                <a:spcPct val="130000"/>
              </a:lnSpc>
              <a:buClrTx/>
              <a:buSzTx/>
              <a:buNone/>
            </a:pPr>
            <a:r>
              <a:rPr lang="zh-CN" altLang="en-US" sz="3200">
                <a:solidFill>
                  <a:schemeClr val="tx2">
                    <a:lumMod val="50000"/>
                  </a:schemeClr>
                </a:solidFill>
                <a:latin typeface="Calibri" panose="020F0502020204030204" charset="0"/>
                <a:cs typeface="Calibri" panose="020F0502020204030204" charset="0"/>
              </a:rPr>
              <a:t>8. The bus left a t______of black smoke behind it.</a:t>
            </a:r>
            <a:endParaRPr lang="zh-CN" altLang="en-US" sz="3200">
              <a:solidFill>
                <a:schemeClr val="tx2">
                  <a:lumMod val="50000"/>
                </a:schemeClr>
              </a:solidFill>
              <a:latin typeface="Calibri" panose="020F0502020204030204" charset="0"/>
              <a:cs typeface="Calibri" panose="020F0502020204030204" charset="0"/>
            </a:endParaRPr>
          </a:p>
          <a:p>
            <a:pPr algn="just">
              <a:lnSpc>
                <a:spcPct val="130000"/>
              </a:lnSpc>
              <a:buClrTx/>
              <a:buSzTx/>
              <a:buNone/>
            </a:pPr>
            <a:r>
              <a:rPr lang="zh-CN" altLang="en-US" sz="3200">
                <a:solidFill>
                  <a:schemeClr val="tx2">
                    <a:lumMod val="50000"/>
                  </a:schemeClr>
                </a:solidFill>
                <a:latin typeface="Calibri" panose="020F0502020204030204" charset="0"/>
                <a:cs typeface="Calibri" panose="020F0502020204030204" charset="0"/>
              </a:rPr>
              <a:t>9. Luckily, the drowning man was s_______ and rescued by a passing ship.</a:t>
            </a:r>
            <a:endParaRPr lang="zh-CN" altLang="en-US" sz="3200">
              <a:solidFill>
                <a:schemeClr val="tx2">
                  <a:lumMod val="50000"/>
                </a:schemeClr>
              </a:solidFill>
              <a:latin typeface="Calibri" panose="020F0502020204030204" charset="0"/>
              <a:cs typeface="Calibri" panose="020F0502020204030204" charset="0"/>
            </a:endParaRPr>
          </a:p>
          <a:p>
            <a:pPr algn="just">
              <a:lnSpc>
                <a:spcPct val="130000"/>
              </a:lnSpc>
              <a:buClrTx/>
              <a:buSzTx/>
              <a:buNone/>
            </a:pPr>
            <a:r>
              <a:rPr lang="zh-CN" altLang="en-US" sz="3200">
                <a:solidFill>
                  <a:schemeClr val="tx2">
                    <a:lumMod val="50000"/>
                  </a:schemeClr>
                </a:solidFill>
                <a:latin typeface="Calibri" panose="020F0502020204030204" charset="0"/>
                <a:cs typeface="Calibri" panose="020F0502020204030204" charset="0"/>
              </a:rPr>
              <a:t>10. Police have launched a nationwide h_______ for the missing children.</a:t>
            </a:r>
            <a:endParaRPr lang="zh-CN" altLang="en-US" sz="3200">
              <a:solidFill>
                <a:schemeClr val="tx2">
                  <a:lumMod val="50000"/>
                </a:schemeClr>
              </a:solidFill>
              <a:latin typeface="Calibri" panose="020F0502020204030204" charset="0"/>
              <a:cs typeface="Calibri" panose="020F0502020204030204" charset="0"/>
            </a:endParaRPr>
          </a:p>
        </p:txBody>
      </p:sp>
      <p:sp>
        <p:nvSpPr>
          <p:cNvPr id="3" name="文本框 2"/>
          <p:cNvSpPr txBox="1"/>
          <p:nvPr/>
        </p:nvSpPr>
        <p:spPr>
          <a:xfrm>
            <a:off x="8873490" y="704215"/>
            <a:ext cx="1988820" cy="521970"/>
          </a:xfrm>
          <a:prstGeom prst="rect">
            <a:avLst/>
          </a:prstGeom>
          <a:noFill/>
        </p:spPr>
        <p:txBody>
          <a:bodyPr wrap="square" rtlCol="0">
            <a:spAutoFit/>
          </a:bodyPr>
          <a:lstStyle/>
          <a:p>
            <a:r>
              <a:rPr sz="2800" dirty="0" err="1">
                <a:solidFill>
                  <a:srgbClr val="FF0000"/>
                </a:solidFill>
              </a:rPr>
              <a:t>omehow</a:t>
            </a:r>
            <a:endParaRPr sz="2800" dirty="0">
              <a:solidFill>
                <a:srgbClr val="FF0000"/>
              </a:solidFill>
            </a:endParaRPr>
          </a:p>
        </p:txBody>
      </p:sp>
      <p:sp>
        <p:nvSpPr>
          <p:cNvPr id="7" name="文本框 6"/>
          <p:cNvSpPr txBox="1"/>
          <p:nvPr/>
        </p:nvSpPr>
        <p:spPr>
          <a:xfrm>
            <a:off x="2834779" y="1990863"/>
            <a:ext cx="1988820" cy="521970"/>
          </a:xfrm>
          <a:prstGeom prst="rect">
            <a:avLst/>
          </a:prstGeom>
          <a:noFill/>
        </p:spPr>
        <p:txBody>
          <a:bodyPr wrap="square" rtlCol="0">
            <a:spAutoFit/>
          </a:bodyPr>
          <a:lstStyle/>
          <a:p>
            <a:r>
              <a:rPr sz="2800" dirty="0" err="1">
                <a:solidFill>
                  <a:srgbClr val="FF0000"/>
                </a:solidFill>
              </a:rPr>
              <a:t>onvince</a:t>
            </a:r>
            <a:endParaRPr sz="2800" dirty="0">
              <a:solidFill>
                <a:srgbClr val="FF0000"/>
              </a:solidFill>
            </a:endParaRPr>
          </a:p>
        </p:txBody>
      </p:sp>
      <p:sp>
        <p:nvSpPr>
          <p:cNvPr id="8" name="文本框 7"/>
          <p:cNvSpPr txBox="1"/>
          <p:nvPr/>
        </p:nvSpPr>
        <p:spPr>
          <a:xfrm>
            <a:off x="3857818" y="2609491"/>
            <a:ext cx="1259950" cy="521970"/>
          </a:xfrm>
          <a:prstGeom prst="rect">
            <a:avLst/>
          </a:prstGeom>
          <a:noFill/>
        </p:spPr>
        <p:txBody>
          <a:bodyPr wrap="square" rtlCol="0">
            <a:spAutoFit/>
          </a:bodyPr>
          <a:lstStyle/>
          <a:p>
            <a:r>
              <a:rPr sz="2800" dirty="0">
                <a:solidFill>
                  <a:srgbClr val="FF0000"/>
                </a:solidFill>
              </a:rPr>
              <a:t>rail</a:t>
            </a:r>
            <a:endParaRPr sz="2800" dirty="0">
              <a:solidFill>
                <a:srgbClr val="FF0000"/>
              </a:solidFill>
            </a:endParaRPr>
          </a:p>
        </p:txBody>
      </p:sp>
      <p:sp>
        <p:nvSpPr>
          <p:cNvPr id="9" name="文本框 8"/>
          <p:cNvSpPr txBox="1"/>
          <p:nvPr/>
        </p:nvSpPr>
        <p:spPr>
          <a:xfrm>
            <a:off x="7038561" y="3281343"/>
            <a:ext cx="1613452" cy="954107"/>
          </a:xfrm>
          <a:prstGeom prst="rect">
            <a:avLst/>
          </a:prstGeom>
          <a:noFill/>
        </p:spPr>
        <p:txBody>
          <a:bodyPr wrap="square" rtlCol="0">
            <a:spAutoFit/>
          </a:bodyPr>
          <a:lstStyle/>
          <a:p>
            <a:r>
              <a:rPr sz="2800" dirty="0">
                <a:solidFill>
                  <a:srgbClr val="FF0000"/>
                </a:solidFill>
              </a:rPr>
              <a:t>potte</a:t>
            </a:r>
            <a:r>
              <a:rPr lang="en-US" sz="2800" dirty="0">
                <a:solidFill>
                  <a:srgbClr val="FF0000"/>
                </a:solidFill>
              </a:rPr>
              <a:t>d</a:t>
            </a:r>
            <a:r>
              <a:rPr sz="2800" dirty="0">
                <a:solidFill>
                  <a:srgbClr val="FF0000"/>
                </a:solidFill>
              </a:rPr>
              <a:t>	</a:t>
            </a:r>
            <a:endParaRPr sz="2800" dirty="0">
              <a:solidFill>
                <a:srgbClr val="FF0000"/>
              </a:solidFill>
            </a:endParaRPr>
          </a:p>
        </p:txBody>
      </p:sp>
      <p:sp>
        <p:nvSpPr>
          <p:cNvPr id="10" name="文本框 9"/>
          <p:cNvSpPr txBox="1"/>
          <p:nvPr/>
        </p:nvSpPr>
        <p:spPr>
          <a:xfrm>
            <a:off x="7584440" y="4516120"/>
            <a:ext cx="1459865" cy="521970"/>
          </a:xfrm>
          <a:prstGeom prst="rect">
            <a:avLst/>
          </a:prstGeom>
          <a:noFill/>
        </p:spPr>
        <p:txBody>
          <a:bodyPr wrap="square" rtlCol="0">
            <a:spAutoFit/>
          </a:bodyPr>
          <a:lstStyle/>
          <a:p>
            <a:r>
              <a:rPr sz="2800" dirty="0" err="1">
                <a:solidFill>
                  <a:srgbClr val="FF0000"/>
                </a:solidFill>
              </a:rPr>
              <a:t>unt</a:t>
            </a:r>
            <a:endParaRPr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0" grpId="0"/>
      <p:bldP spid="10"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601345" y="238760"/>
            <a:ext cx="2988945" cy="883285"/>
          </a:xfrm>
          <a:prstGeom prst="rect">
            <a:avLst/>
          </a:prstGeom>
          <a:noFill/>
        </p:spPr>
        <p:txBody>
          <a:bodyPr wrap="square" rtlCol="0">
            <a:noAutofit/>
          </a:bodyPr>
          <a:lstStyle/>
          <a:p>
            <a:pPr>
              <a:lnSpc>
                <a:spcPct val="120000"/>
              </a:lnSpc>
            </a:pPr>
            <a:r>
              <a:rPr lang="zh-CN" altLang="en-US" sz="3200" dirty="0">
                <a:solidFill>
                  <a:schemeClr val="tx1"/>
                </a:solidFill>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3" name="文本框 2"/>
          <p:cNvSpPr txBox="1"/>
          <p:nvPr/>
        </p:nvSpPr>
        <p:spPr>
          <a:xfrm>
            <a:off x="601345" y="1122045"/>
            <a:ext cx="10587990" cy="1214755"/>
          </a:xfrm>
          <a:prstGeom prst="rect">
            <a:avLst/>
          </a:prstGeom>
          <a:noFill/>
        </p:spPr>
        <p:txBody>
          <a:bodyPr wrap="square" rtlCol="0">
            <a:noAutofit/>
          </a:bodyPr>
          <a:lstStyle/>
          <a:p>
            <a:pPr fontAlgn="auto">
              <a:lnSpc>
                <a:spcPct val="150000"/>
              </a:lnSpc>
            </a:pPr>
            <a:r>
              <a:rPr lang="zh-CN" altLang="en-US" sz="2400">
                <a:solidFill>
                  <a:schemeClr val="tx1"/>
                </a:solidFill>
                <a:latin typeface="Calibri" panose="020F0502020204030204" charset="0"/>
                <a:cs typeface="Calibri" panose="020F0502020204030204" charset="0"/>
              </a:rPr>
              <a:t>at large   a number of    in possession of        </a:t>
            </a:r>
            <a:r>
              <a:rPr lang="en-US" altLang="zh-CN" sz="2400">
                <a:solidFill>
                  <a:schemeClr val="tx1"/>
                </a:solidFill>
                <a:latin typeface="Calibri" panose="020F0502020204030204" charset="0"/>
                <a:cs typeface="Calibri" panose="020F0502020204030204" charset="0"/>
              </a:rPr>
              <a:t>    </a:t>
            </a:r>
            <a:r>
              <a:rPr lang="zh-CN" altLang="en-US" sz="2400">
                <a:solidFill>
                  <a:schemeClr val="tx1"/>
                </a:solidFill>
                <a:latin typeface="Calibri" panose="020F0502020204030204" charset="0"/>
                <a:cs typeface="Calibri" panose="020F0502020204030204" charset="0"/>
              </a:rPr>
              <a:t>take … seriously   leave behind      </a:t>
            </a:r>
            <a:endParaRPr lang="zh-CN" altLang="en-US" sz="2400">
              <a:solidFill>
                <a:schemeClr val="tx1"/>
              </a:solidFill>
              <a:latin typeface="Calibri" panose="020F0502020204030204" charset="0"/>
              <a:cs typeface="Calibri" panose="020F0502020204030204" charset="0"/>
            </a:endParaRPr>
          </a:p>
          <a:p>
            <a:pPr fontAlgn="auto">
              <a:lnSpc>
                <a:spcPct val="150000"/>
              </a:lnSpc>
            </a:pPr>
            <a:r>
              <a:rPr lang="zh-CN" altLang="en-US" sz="2400">
                <a:solidFill>
                  <a:schemeClr val="tx1"/>
                </a:solidFill>
                <a:latin typeface="Calibri" panose="020F0502020204030204" charset="0"/>
                <a:cs typeface="Calibri" panose="020F0502020204030204" charset="0"/>
              </a:rPr>
              <a:t>cling to   complain of    extraordinarily similar   feel obliged to     on a trip</a:t>
            </a:r>
            <a:r>
              <a:rPr lang="zh-CN" altLang="en-US" sz="2400">
                <a:solidFill>
                  <a:schemeClr val="tx1"/>
                </a:solidFill>
              </a:rPr>
              <a:t>  </a:t>
            </a:r>
            <a:endParaRPr lang="zh-CN" altLang="en-US" sz="2400">
              <a:solidFill>
                <a:schemeClr val="tx1"/>
              </a:solidFill>
            </a:endParaRPr>
          </a:p>
        </p:txBody>
      </p:sp>
      <p:sp>
        <p:nvSpPr>
          <p:cNvPr id="7" name="文本框 6"/>
          <p:cNvSpPr txBox="1"/>
          <p:nvPr/>
        </p:nvSpPr>
        <p:spPr>
          <a:xfrm>
            <a:off x="601345" y="2531110"/>
            <a:ext cx="11167745" cy="4009390"/>
          </a:xfrm>
          <a:prstGeom prst="rect">
            <a:avLst/>
          </a:prstGeom>
          <a:noFill/>
        </p:spPr>
        <p:txBody>
          <a:bodyPr wrap="square" rtlCol="0">
            <a:spAutoFit/>
          </a:bodyPr>
          <a:lstStyle/>
          <a:p>
            <a:pPr algn="just">
              <a:lnSpc>
                <a:spcPct val="130000"/>
              </a:lnSpc>
            </a:pPr>
            <a:r>
              <a:rPr lang="zh-CN" altLang="en-US" sz="2800">
                <a:latin typeface="Calibri" panose="020F0502020204030204" charset="0"/>
                <a:cs typeface="Calibri" panose="020F0502020204030204" charset="0"/>
              </a:rPr>
              <a:t>1. Her father kept a grocer</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s shop for ______________ years.</a:t>
            </a:r>
            <a:endParaRPr lang="zh-CN" altLang="en-US" sz="2800">
              <a:latin typeface="Calibri" panose="020F0502020204030204" charset="0"/>
              <a:cs typeface="Calibri" panose="020F0502020204030204" charset="0"/>
            </a:endParaRPr>
          </a:p>
          <a:p>
            <a:pPr algn="just">
              <a:lnSpc>
                <a:spcPct val="130000"/>
              </a:lnSpc>
            </a:pPr>
            <a:r>
              <a:rPr lang="zh-CN" altLang="en-US" sz="2800">
                <a:latin typeface="Calibri" panose="020F0502020204030204" charset="0"/>
                <a:cs typeface="Calibri" panose="020F0502020204030204" charset="0"/>
              </a:rPr>
              <a:t>2. On a rainy morning, she set off _______________ across Europe.</a:t>
            </a:r>
            <a:endParaRPr lang="zh-CN" altLang="en-US" sz="2800">
              <a:latin typeface="Calibri" panose="020F0502020204030204" charset="0"/>
              <a:cs typeface="Calibri" panose="020F0502020204030204" charset="0"/>
            </a:endParaRPr>
          </a:p>
          <a:p>
            <a:pPr algn="just">
              <a:lnSpc>
                <a:spcPct val="130000"/>
              </a:lnSpc>
            </a:pPr>
            <a:r>
              <a:rPr lang="zh-CN" altLang="en-US" sz="2800">
                <a:latin typeface="Calibri" panose="020F0502020204030204" charset="0"/>
                <a:cs typeface="Calibri" panose="020F0502020204030204" charset="0"/>
              </a:rPr>
              <a:t>3. Don</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t _____________ anybody. This is an act of God.</a:t>
            </a:r>
            <a:endParaRPr lang="zh-CN" altLang="en-US" sz="2800">
              <a:latin typeface="Calibri" panose="020F0502020204030204" charset="0"/>
              <a:cs typeface="Calibri" panose="020F0502020204030204" charset="0"/>
            </a:endParaRPr>
          </a:p>
          <a:p>
            <a:pPr algn="just">
              <a:lnSpc>
                <a:spcPct val="130000"/>
              </a:lnSpc>
            </a:pPr>
            <a:r>
              <a:rPr lang="zh-CN" altLang="en-US" sz="2800">
                <a:latin typeface="Calibri" panose="020F0502020204030204" charset="0"/>
                <a:cs typeface="Calibri" panose="020F0502020204030204" charset="0"/>
              </a:rPr>
              <a:t>4. Each citizen ______________ to bring up the young and take care of the old.</a:t>
            </a:r>
            <a:endParaRPr lang="zh-CN" altLang="en-US" sz="2800">
              <a:latin typeface="Calibri" panose="020F0502020204030204" charset="0"/>
              <a:cs typeface="Calibri" panose="020F0502020204030204" charset="0"/>
            </a:endParaRPr>
          </a:p>
          <a:p>
            <a:pPr algn="just">
              <a:lnSpc>
                <a:spcPct val="130000"/>
              </a:lnSpc>
            </a:pPr>
            <a:r>
              <a:rPr lang="zh-CN" altLang="en-US" sz="2800">
                <a:latin typeface="Calibri" panose="020F0502020204030204" charset="0"/>
                <a:cs typeface="Calibri" panose="020F0502020204030204" charset="0"/>
              </a:rPr>
              <a:t>5. If you ask the fast runner to set the pace, then most of them will be ___________.</a:t>
            </a:r>
            <a:endParaRPr lang="zh-CN" altLang="en-US" sz="2800">
              <a:latin typeface="Calibri" panose="020F0502020204030204" charset="0"/>
              <a:cs typeface="Calibri" panose="020F0502020204030204" charset="0"/>
            </a:endParaRPr>
          </a:p>
        </p:txBody>
      </p:sp>
      <p:sp>
        <p:nvSpPr>
          <p:cNvPr id="8" name="文本框 7"/>
          <p:cNvSpPr txBox="1"/>
          <p:nvPr/>
        </p:nvSpPr>
        <p:spPr>
          <a:xfrm>
            <a:off x="6160770" y="2646680"/>
            <a:ext cx="2047240" cy="460375"/>
          </a:xfrm>
          <a:prstGeom prst="rect">
            <a:avLst/>
          </a:prstGeom>
          <a:noFill/>
        </p:spPr>
        <p:txBody>
          <a:bodyPr wrap="square" rtlCol="0">
            <a:spAutoFit/>
          </a:bodyPr>
          <a:lstStyle/>
          <a:p>
            <a:r>
              <a:rPr lang="zh-CN" altLang="en-US"/>
              <a:t> </a:t>
            </a:r>
            <a:r>
              <a:rPr lang="zh-CN" altLang="en-US" sz="2400">
                <a:solidFill>
                  <a:srgbClr val="FF0000"/>
                </a:solidFill>
              </a:rPr>
              <a:t>a number of</a:t>
            </a:r>
            <a:endParaRPr lang="zh-CN" altLang="en-US" sz="2400">
              <a:solidFill>
                <a:srgbClr val="FF0000"/>
              </a:solidFill>
            </a:endParaRPr>
          </a:p>
        </p:txBody>
      </p:sp>
      <p:sp>
        <p:nvSpPr>
          <p:cNvPr id="9" name="文本框 8"/>
          <p:cNvSpPr txBox="1"/>
          <p:nvPr/>
        </p:nvSpPr>
        <p:spPr>
          <a:xfrm>
            <a:off x="6090285" y="3199130"/>
            <a:ext cx="2047240" cy="460375"/>
          </a:xfrm>
          <a:prstGeom prst="rect">
            <a:avLst/>
          </a:prstGeom>
          <a:noFill/>
        </p:spPr>
        <p:txBody>
          <a:bodyPr wrap="square" rtlCol="0">
            <a:spAutoFit/>
          </a:bodyPr>
          <a:lstStyle/>
          <a:p>
            <a:r>
              <a:rPr lang="zh-CN" altLang="en-US"/>
              <a:t> </a:t>
            </a:r>
            <a:r>
              <a:rPr lang="zh-CN" altLang="en-US" sz="2400">
                <a:solidFill>
                  <a:srgbClr val="FF0000"/>
                </a:solidFill>
              </a:rPr>
              <a:t> on a trip</a:t>
            </a:r>
            <a:endParaRPr lang="zh-CN" altLang="en-US" sz="2400">
              <a:solidFill>
                <a:srgbClr val="FF0000"/>
              </a:solidFill>
            </a:endParaRPr>
          </a:p>
        </p:txBody>
      </p:sp>
      <p:sp>
        <p:nvSpPr>
          <p:cNvPr id="10" name="文本框 9"/>
          <p:cNvSpPr txBox="1"/>
          <p:nvPr/>
        </p:nvSpPr>
        <p:spPr>
          <a:xfrm>
            <a:off x="1954530" y="3751580"/>
            <a:ext cx="2047240" cy="460375"/>
          </a:xfrm>
          <a:prstGeom prst="rect">
            <a:avLst/>
          </a:prstGeom>
          <a:noFill/>
        </p:spPr>
        <p:txBody>
          <a:bodyPr wrap="square" rtlCol="0">
            <a:spAutoFit/>
          </a:bodyPr>
          <a:lstStyle/>
          <a:p>
            <a:r>
              <a:rPr lang="zh-CN" altLang="en-US"/>
              <a:t> </a:t>
            </a:r>
            <a:r>
              <a:rPr lang="zh-CN" altLang="en-US" sz="2400">
                <a:solidFill>
                  <a:srgbClr val="FF0000"/>
                </a:solidFill>
              </a:rPr>
              <a:t>complain of	</a:t>
            </a:r>
            <a:endParaRPr lang="zh-CN" altLang="en-US" sz="2400">
              <a:solidFill>
                <a:srgbClr val="FF0000"/>
              </a:solidFill>
            </a:endParaRPr>
          </a:p>
        </p:txBody>
      </p:sp>
      <p:sp>
        <p:nvSpPr>
          <p:cNvPr id="12" name="文本框 11"/>
          <p:cNvSpPr txBox="1"/>
          <p:nvPr/>
        </p:nvSpPr>
        <p:spPr>
          <a:xfrm>
            <a:off x="3001645" y="4305300"/>
            <a:ext cx="2357755" cy="460375"/>
          </a:xfrm>
          <a:prstGeom prst="rect">
            <a:avLst/>
          </a:prstGeom>
          <a:noFill/>
        </p:spPr>
        <p:txBody>
          <a:bodyPr wrap="square" rtlCol="0">
            <a:spAutoFit/>
          </a:bodyPr>
          <a:lstStyle/>
          <a:p>
            <a:r>
              <a:rPr lang="zh-CN" altLang="en-US"/>
              <a:t> </a:t>
            </a:r>
            <a:r>
              <a:rPr lang="zh-CN" altLang="en-US" sz="2400">
                <a:solidFill>
                  <a:srgbClr val="FF0000"/>
                </a:solidFill>
              </a:rPr>
              <a:t>feels obliged to</a:t>
            </a:r>
            <a:endParaRPr lang="zh-CN" altLang="en-US" sz="2400">
              <a:solidFill>
                <a:srgbClr val="FF0000"/>
              </a:solidFill>
            </a:endParaRPr>
          </a:p>
        </p:txBody>
      </p:sp>
      <p:sp>
        <p:nvSpPr>
          <p:cNvPr id="13" name="文本框 12"/>
          <p:cNvSpPr txBox="1"/>
          <p:nvPr/>
        </p:nvSpPr>
        <p:spPr>
          <a:xfrm>
            <a:off x="890905" y="5948045"/>
            <a:ext cx="2272030" cy="460375"/>
          </a:xfrm>
          <a:prstGeom prst="rect">
            <a:avLst/>
          </a:prstGeom>
          <a:noFill/>
        </p:spPr>
        <p:txBody>
          <a:bodyPr wrap="square" rtlCol="0">
            <a:spAutoFit/>
          </a:bodyPr>
          <a:lstStyle/>
          <a:p>
            <a:r>
              <a:rPr lang="zh-CN" altLang="en-US" sz="2400">
                <a:solidFill>
                  <a:srgbClr val="FF0000"/>
                </a:solidFill>
              </a:rPr>
              <a:t>left behind</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P spid="13" grpId="0"/>
      <p:bldP spid="13"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344805" y="238760"/>
            <a:ext cx="3747135" cy="776605"/>
          </a:xfrm>
          <a:prstGeom prst="rect">
            <a:avLst/>
          </a:prstGeom>
          <a:noFill/>
        </p:spPr>
        <p:txBody>
          <a:bodyPr wrap="square" rtlCol="0">
            <a:noAutofit/>
          </a:bodyPr>
          <a:lstStyle/>
          <a:p>
            <a:pPr>
              <a:lnSpc>
                <a:spcPct val="120000"/>
              </a:lnSpc>
            </a:pPr>
            <a:r>
              <a:rPr lang="zh-CN" altLang="en-US" sz="3200" dirty="0">
                <a:solidFill>
                  <a:schemeClr val="tx1"/>
                </a:solidFill>
                <a:highlight>
                  <a:srgbClr val="FFFF00"/>
                </a:highlight>
                <a:latin typeface="Calibri" panose="020F0502020204030204" charset="0"/>
                <a:cs typeface="Calibri" panose="020F0502020204030204" charset="0"/>
                <a:sym typeface="+mn-lt"/>
              </a:rPr>
              <a:t>B. Gap filling </a:t>
            </a:r>
            <a:endParaRPr lang="zh-CN" altLang="en-US" sz="3200" dirty="0">
              <a:solidFill>
                <a:schemeClr val="tx1"/>
              </a:solidFill>
              <a:highlight>
                <a:srgbClr val="FFFF00"/>
              </a:highlight>
              <a:latin typeface="Calibri" panose="020F0502020204030204" charset="0"/>
              <a:cs typeface="Calibri" panose="020F0502020204030204" charset="0"/>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7" name="文本框 6"/>
          <p:cNvSpPr txBox="1"/>
          <p:nvPr/>
        </p:nvSpPr>
        <p:spPr>
          <a:xfrm>
            <a:off x="310515" y="1282700"/>
            <a:ext cx="11167745" cy="5171440"/>
          </a:xfrm>
          <a:prstGeom prst="rect">
            <a:avLst/>
          </a:prstGeom>
          <a:noFill/>
        </p:spPr>
        <p:txBody>
          <a:bodyPr wrap="square" rtlCol="0">
            <a:noAutofit/>
          </a:bodyPr>
          <a:lstStyle/>
          <a:p>
            <a:pPr algn="just">
              <a:lnSpc>
                <a:spcPct val="130000"/>
              </a:lnSpc>
            </a:pPr>
            <a:r>
              <a:rPr sz="2800">
                <a:latin typeface="Calibri" panose="020F0502020204030204" charset="0"/>
                <a:cs typeface="Calibri" panose="020F0502020204030204" charset="0"/>
              </a:rPr>
              <a:t>6. He was sent to prison because he was</a:t>
            </a:r>
            <a:r>
              <a:rPr sz="2800">
                <a:latin typeface="Calibri" panose="020F0502020204030204" charset="0"/>
                <a:cs typeface="Calibri" panose="020F0502020204030204" charset="0"/>
                <a:sym typeface="+mn-ea"/>
              </a:rPr>
              <a:t>_____________</a:t>
            </a:r>
            <a:r>
              <a:rPr lang="en-US" sz="2800">
                <a:latin typeface="Calibri" panose="020F0502020204030204" charset="0"/>
                <a:cs typeface="Calibri" panose="020F0502020204030204" charset="0"/>
                <a:sym typeface="+mn-ea"/>
              </a:rPr>
              <a:t>_</a:t>
            </a:r>
            <a:r>
              <a:rPr sz="2800">
                <a:latin typeface="Calibri" panose="020F0502020204030204" charset="0"/>
                <a:cs typeface="Calibri" panose="020F0502020204030204" charset="0"/>
              </a:rPr>
              <a:t>some illegal drugs. </a:t>
            </a:r>
            <a:endParaRPr sz="2800">
              <a:latin typeface="Calibri" panose="020F0502020204030204" charset="0"/>
              <a:cs typeface="Calibri" panose="020F0502020204030204" charset="0"/>
            </a:endParaRPr>
          </a:p>
          <a:p>
            <a:pPr algn="just">
              <a:lnSpc>
                <a:spcPct val="130000"/>
              </a:lnSpc>
            </a:pPr>
            <a:r>
              <a:rPr sz="2800">
                <a:latin typeface="Calibri" panose="020F0502020204030204" charset="0"/>
                <a:cs typeface="Calibri" panose="020F0502020204030204" charset="0"/>
              </a:rPr>
              <a:t>7. The two paintings were</a:t>
            </a:r>
            <a:r>
              <a:rPr lang="en-US" sz="2800">
                <a:latin typeface="Calibri" panose="020F0502020204030204" charset="0"/>
                <a:cs typeface="Calibri" panose="020F0502020204030204" charset="0"/>
              </a:rPr>
              <a:t> ____________________</a:t>
            </a:r>
            <a:r>
              <a:rPr sz="2800">
                <a:latin typeface="Calibri" panose="020F0502020204030204" charset="0"/>
                <a:cs typeface="Calibri" panose="020F0502020204030204" charset="0"/>
              </a:rPr>
              <a:t>, with the same color scheme and brushstrokes, making it difficult to distinguish between them.</a:t>
            </a:r>
            <a:endParaRPr sz="2800">
              <a:latin typeface="Calibri" panose="020F0502020204030204" charset="0"/>
              <a:cs typeface="Calibri" panose="020F0502020204030204" charset="0"/>
            </a:endParaRPr>
          </a:p>
          <a:p>
            <a:pPr algn="just">
              <a:lnSpc>
                <a:spcPct val="130000"/>
              </a:lnSpc>
            </a:pPr>
            <a:r>
              <a:rPr lang="en-US" sz="2800">
                <a:latin typeface="Calibri" panose="020F0502020204030204" charset="0"/>
                <a:cs typeface="Calibri" panose="020F0502020204030204" charset="0"/>
              </a:rPr>
              <a:t>8. T</a:t>
            </a:r>
            <a:r>
              <a:rPr sz="2800">
                <a:latin typeface="Calibri" panose="020F0502020204030204" charset="0"/>
                <a:cs typeface="Calibri" panose="020F0502020204030204" charset="0"/>
              </a:rPr>
              <a:t>wo of the escaped prisoners are still </a:t>
            </a:r>
            <a:r>
              <a:rPr sz="2800">
                <a:latin typeface="Calibri" panose="020F0502020204030204" charset="0"/>
                <a:cs typeface="Calibri" panose="020F0502020204030204" charset="0"/>
                <a:sym typeface="+mn-ea"/>
              </a:rPr>
              <a:t>_____________</a:t>
            </a:r>
            <a:r>
              <a:rPr sz="2800">
                <a:latin typeface="Calibri" panose="020F0502020204030204" charset="0"/>
                <a:cs typeface="Calibri" panose="020F0502020204030204" charset="0"/>
              </a:rPr>
              <a:t>. The search proves to be rather difficult. </a:t>
            </a:r>
            <a:endParaRPr sz="2800">
              <a:latin typeface="Calibri" panose="020F0502020204030204" charset="0"/>
              <a:cs typeface="Calibri" panose="020F0502020204030204" charset="0"/>
            </a:endParaRPr>
          </a:p>
          <a:p>
            <a:pPr algn="just">
              <a:lnSpc>
                <a:spcPct val="130000"/>
              </a:lnSpc>
            </a:pPr>
            <a:r>
              <a:rPr sz="2800">
                <a:latin typeface="Calibri" panose="020F0502020204030204" charset="0"/>
                <a:cs typeface="Calibri" panose="020F0502020204030204" charset="0"/>
              </a:rPr>
              <a:t>9. The girl </a:t>
            </a:r>
            <a:r>
              <a:rPr lang="en-US" sz="2800">
                <a:latin typeface="Calibri" panose="020F0502020204030204" charset="0"/>
                <a:cs typeface="Calibri" panose="020F0502020204030204" charset="0"/>
              </a:rPr>
              <a:t>__________</a:t>
            </a:r>
            <a:r>
              <a:rPr sz="2800">
                <a:latin typeface="Calibri" panose="020F0502020204030204" charset="0"/>
                <a:cs typeface="Calibri" panose="020F0502020204030204" charset="0"/>
              </a:rPr>
              <a:t> a piece of wood from the broken boat and managed to rescue herself. </a:t>
            </a:r>
            <a:endParaRPr sz="2800">
              <a:latin typeface="Calibri" panose="020F0502020204030204" charset="0"/>
              <a:cs typeface="Calibri" panose="020F0502020204030204" charset="0"/>
            </a:endParaRPr>
          </a:p>
          <a:p>
            <a:pPr algn="just">
              <a:lnSpc>
                <a:spcPct val="130000"/>
              </a:lnSpc>
            </a:pPr>
            <a:r>
              <a:rPr sz="2800">
                <a:latin typeface="Calibri" panose="020F0502020204030204" charset="0"/>
                <a:cs typeface="Calibri" panose="020F0502020204030204" charset="0"/>
              </a:rPr>
              <a:t>10. When word came in the city that there would be an earthquake in the area, it was not _____________.</a:t>
            </a:r>
            <a:endParaRPr sz="2800">
              <a:latin typeface="Calibri" panose="020F0502020204030204" charset="0"/>
              <a:cs typeface="Calibri" panose="020F0502020204030204" charset="0"/>
            </a:endParaRPr>
          </a:p>
        </p:txBody>
      </p:sp>
      <p:sp>
        <p:nvSpPr>
          <p:cNvPr id="8" name="文本框 7"/>
          <p:cNvSpPr txBox="1"/>
          <p:nvPr/>
        </p:nvSpPr>
        <p:spPr>
          <a:xfrm>
            <a:off x="6046470" y="1449705"/>
            <a:ext cx="2645410" cy="521970"/>
          </a:xfrm>
          <a:prstGeom prst="rect">
            <a:avLst/>
          </a:prstGeom>
          <a:noFill/>
        </p:spPr>
        <p:txBody>
          <a:bodyPr wrap="square" rtlCol="0">
            <a:spAutoFit/>
          </a:bodyPr>
          <a:lstStyle/>
          <a:p>
            <a:r>
              <a:rPr lang="zh-CN" altLang="en-US"/>
              <a:t> </a:t>
            </a:r>
            <a:r>
              <a:rPr lang="zh-CN" altLang="en-US" sz="2400">
                <a:solidFill>
                  <a:srgbClr val="FF0000"/>
                </a:solidFill>
              </a:rPr>
              <a:t> </a:t>
            </a:r>
            <a:r>
              <a:rPr lang="zh-CN" altLang="en-US" sz="2800">
                <a:solidFill>
                  <a:srgbClr val="FF0000"/>
                </a:solidFill>
                <a:latin typeface="Calibri" panose="020F0502020204030204" charset="0"/>
                <a:cs typeface="Calibri" panose="020F0502020204030204" charset="0"/>
              </a:rPr>
              <a:t>in possession of</a:t>
            </a:r>
            <a:endParaRPr lang="zh-CN" altLang="en-US" sz="2800">
              <a:solidFill>
                <a:srgbClr val="FF0000"/>
              </a:solidFill>
              <a:latin typeface="Calibri" panose="020F0502020204030204" charset="0"/>
              <a:cs typeface="Calibri" panose="020F0502020204030204" charset="0"/>
            </a:endParaRPr>
          </a:p>
        </p:txBody>
      </p:sp>
      <p:sp>
        <p:nvSpPr>
          <p:cNvPr id="5" name="文本框 4"/>
          <p:cNvSpPr txBox="1"/>
          <p:nvPr/>
        </p:nvSpPr>
        <p:spPr>
          <a:xfrm>
            <a:off x="4670425" y="1971675"/>
            <a:ext cx="3713480" cy="521970"/>
          </a:xfrm>
          <a:prstGeom prst="rect">
            <a:avLst/>
          </a:prstGeom>
          <a:noFill/>
        </p:spPr>
        <p:txBody>
          <a:bodyPr wrap="square" rtlCol="0">
            <a:spAutoFit/>
          </a:bodyPr>
          <a:lstStyle/>
          <a:p>
            <a:r>
              <a:rPr lang="zh-CN" altLang="en-US">
                <a:latin typeface="Calibri" panose="020F0502020204030204" charset="0"/>
                <a:cs typeface="Calibri" panose="020F0502020204030204" charset="0"/>
              </a:rPr>
              <a:t> </a:t>
            </a:r>
            <a:r>
              <a:rPr lang="zh-CN" altLang="en-US" sz="2800">
                <a:solidFill>
                  <a:srgbClr val="FF0000"/>
                </a:solidFill>
                <a:latin typeface="Calibri" panose="020F0502020204030204" charset="0"/>
                <a:cs typeface="Calibri" panose="020F0502020204030204" charset="0"/>
              </a:rPr>
              <a:t>extraordinarily similar</a:t>
            </a:r>
            <a:endParaRPr lang="zh-CN" altLang="en-US" sz="2800">
              <a:solidFill>
                <a:srgbClr val="FF0000"/>
              </a:solidFill>
              <a:latin typeface="Calibri" panose="020F0502020204030204" charset="0"/>
              <a:cs typeface="Calibri" panose="020F0502020204030204" charset="0"/>
            </a:endParaRPr>
          </a:p>
        </p:txBody>
      </p:sp>
      <p:sp>
        <p:nvSpPr>
          <p:cNvPr id="6" name="文本框 5"/>
          <p:cNvSpPr txBox="1"/>
          <p:nvPr/>
        </p:nvSpPr>
        <p:spPr>
          <a:xfrm>
            <a:off x="6644640" y="3066415"/>
            <a:ext cx="2047240" cy="521970"/>
          </a:xfrm>
          <a:prstGeom prst="rect">
            <a:avLst/>
          </a:prstGeom>
          <a:noFill/>
        </p:spPr>
        <p:txBody>
          <a:bodyPr wrap="square" rtlCol="0">
            <a:spAutoFit/>
          </a:bodyPr>
          <a:lstStyle/>
          <a:p>
            <a:r>
              <a:rPr lang="zh-CN" altLang="en-US" sz="2800"/>
              <a:t> </a:t>
            </a:r>
            <a:r>
              <a:rPr lang="zh-CN" altLang="en-US" sz="2800">
                <a:solidFill>
                  <a:srgbClr val="FF0000"/>
                </a:solidFill>
                <a:latin typeface="Calibri" panose="020F0502020204030204" charset="0"/>
                <a:cs typeface="Calibri" panose="020F0502020204030204" charset="0"/>
              </a:rPr>
              <a:t>at large</a:t>
            </a:r>
            <a:endParaRPr lang="zh-CN" altLang="en-US" sz="2800">
              <a:solidFill>
                <a:srgbClr val="FF0000"/>
              </a:solidFill>
              <a:latin typeface="Calibri" panose="020F0502020204030204" charset="0"/>
              <a:cs typeface="Calibri" panose="020F0502020204030204" charset="0"/>
            </a:endParaRPr>
          </a:p>
        </p:txBody>
      </p:sp>
      <p:sp>
        <p:nvSpPr>
          <p:cNvPr id="9" name="文本框 8"/>
          <p:cNvSpPr txBox="1"/>
          <p:nvPr/>
        </p:nvSpPr>
        <p:spPr>
          <a:xfrm>
            <a:off x="2044700" y="4187190"/>
            <a:ext cx="2047240" cy="521970"/>
          </a:xfrm>
          <a:prstGeom prst="rect">
            <a:avLst/>
          </a:prstGeom>
          <a:noFill/>
        </p:spPr>
        <p:txBody>
          <a:bodyPr wrap="square" rtlCol="0">
            <a:spAutoFit/>
          </a:bodyPr>
          <a:lstStyle/>
          <a:p>
            <a:r>
              <a:rPr lang="zh-CN" altLang="en-US" sz="2800">
                <a:latin typeface="Calibri" panose="020F0502020204030204" charset="0"/>
                <a:cs typeface="Calibri" panose="020F0502020204030204" charset="0"/>
              </a:rPr>
              <a:t> </a:t>
            </a:r>
            <a:r>
              <a:rPr lang="zh-CN" altLang="en-US" sz="2800">
                <a:solidFill>
                  <a:srgbClr val="FF0000"/>
                </a:solidFill>
                <a:latin typeface="Calibri" panose="020F0502020204030204" charset="0"/>
                <a:cs typeface="Calibri" panose="020F0502020204030204" charset="0"/>
              </a:rPr>
              <a:t>clung to</a:t>
            </a:r>
            <a:r>
              <a:rPr lang="zh-CN" altLang="en-US" sz="2400">
                <a:solidFill>
                  <a:srgbClr val="FF0000"/>
                </a:solidFill>
              </a:rPr>
              <a:t>	</a:t>
            </a:r>
            <a:endParaRPr lang="zh-CN" altLang="en-US" sz="2400">
              <a:solidFill>
                <a:srgbClr val="FF0000"/>
              </a:solidFill>
            </a:endParaRPr>
          </a:p>
        </p:txBody>
      </p:sp>
      <p:sp>
        <p:nvSpPr>
          <p:cNvPr id="10" name="文本框 9"/>
          <p:cNvSpPr txBox="1"/>
          <p:nvPr/>
        </p:nvSpPr>
        <p:spPr>
          <a:xfrm>
            <a:off x="2675890" y="5828665"/>
            <a:ext cx="2852420" cy="460375"/>
          </a:xfrm>
          <a:prstGeom prst="rect">
            <a:avLst/>
          </a:prstGeom>
          <a:noFill/>
        </p:spPr>
        <p:txBody>
          <a:bodyPr wrap="square" rtlCol="0">
            <a:spAutoFit/>
          </a:bodyPr>
          <a:lstStyle/>
          <a:p>
            <a:r>
              <a:rPr lang="zh-CN" altLang="en-US"/>
              <a:t> </a:t>
            </a:r>
            <a:r>
              <a:rPr lang="zh-CN" altLang="en-US" sz="2400">
                <a:solidFill>
                  <a:srgbClr val="FF0000"/>
                </a:solidFill>
              </a:rPr>
              <a:t> taken seriously</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P spid="5" grpId="1"/>
      <p:bldP spid="6" grpId="0"/>
      <p:bldP spid="6" grpId="1"/>
      <p:bldP spid="9" grpId="0"/>
      <p:bldP spid="9"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2</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p:txBody>
          <a:bodyPr>
            <a:normAutofit/>
          </a:bodyPr>
          <a:lstStyle/>
          <a:p>
            <a:pPr marL="0" indent="0" algn="l">
              <a:lnSpc>
                <a:spcPct val="100000"/>
              </a:lnSpc>
              <a:spcBef>
                <a:spcPts val="0"/>
              </a:spcBef>
              <a:spcAft>
                <a:spcPts val="0"/>
              </a:spcAft>
              <a:buSzPct val="100000"/>
              <a:buNone/>
            </a:pPr>
            <a:r>
              <a:rPr lang="en-US" sz="3600" spc="260" dirty="0">
                <a:latin typeface="Calibri" panose="020F0502020204030204" charset="0"/>
                <a:cs typeface="Calibri" panose="020F0502020204030204" charset="0"/>
                <a:sym typeface="+mn-lt"/>
              </a:rPr>
              <a:t>Reading the passage</a:t>
            </a:r>
            <a:endParaRPr lang="en-US" altLang="zh-CN" sz="3600" spc="260" dirty="0">
              <a:latin typeface="Calibri" panose="020F0502020204030204" charset="0"/>
              <a:cs typeface="Calibri" panose="020F0502020204030204" charset="0"/>
              <a:sym typeface="+mn-lt"/>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321945" y="928370"/>
            <a:ext cx="11254105" cy="5669915"/>
          </a:xfrm>
          <a:prstGeom prst="rect">
            <a:avLst/>
          </a:prstGeom>
          <a:noFill/>
        </p:spPr>
        <p:txBody>
          <a:bodyPr wrap="square" rtlCol="0" anchor="t">
            <a:spAutoFit/>
          </a:bodyPr>
          <a:lstStyle/>
          <a:p>
            <a:pPr indent="457200" algn="just" fontAlgn="auto">
              <a:lnSpc>
                <a:spcPts val="2900"/>
              </a:lnSpc>
            </a:pPr>
            <a:r>
              <a:rPr lang="zh-CN" altLang="en-US" sz="2000" dirty="0">
                <a:latin typeface="Calibri" panose="020F0502020204030204" charset="0"/>
                <a:cs typeface="Calibri" panose="020F0502020204030204" charset="0"/>
                <a:sym typeface="+mn-ea"/>
              </a:rPr>
              <a:t>Pumas are large, cat-like animals which are found in America. When reports came into London Zoo that a wild puma had been spotted forty-five miles south of London, they were not taken seriously. However, as the evidence began to accumulate, experts from the Zoo felt obliged to investigate, for the descriptions given by people who claimed to have seen the puma were extraordinarily similar. </a:t>
            </a:r>
            <a:endParaRPr lang="zh-CN" altLang="en-US" sz="2000" dirty="0">
              <a:latin typeface="Calibri" panose="020F0502020204030204" charset="0"/>
              <a:cs typeface="Calibri" panose="020F0502020204030204" charset="0"/>
              <a:sym typeface="+mn-ea"/>
            </a:endParaRPr>
          </a:p>
          <a:p>
            <a:pPr indent="457200" algn="just" fontAlgn="auto">
              <a:lnSpc>
                <a:spcPts val="2900"/>
              </a:lnSpc>
            </a:pPr>
            <a:r>
              <a:rPr lang="zh-CN" altLang="en-US" sz="2000" dirty="0">
                <a:latin typeface="Calibri" panose="020F0502020204030204" charset="0"/>
                <a:cs typeface="Calibri" panose="020F0502020204030204" charset="0"/>
                <a:sym typeface="+mn-ea"/>
              </a:rPr>
              <a:t>The hunt for the puma began in a small village where a woman picking blackberries saw 'a large cat' only five yards away from her. It immediately ran away when she saw it, and experts confirmed that a puma will not attack a human being unless it is cornered. The search proved difficult, for the puma was often observed at one place in the morning and at another place twenty miles away in the evening. Wherever it went, it left behind it a trail of dead deer and small animals like rabbits. Paw prints were seen in a number of places and puma fur was found clinging to bushes. Several people complained of 'cat-like noises' at night and a businessman on a fishing trip saw the puma up a tree.</a:t>
            </a:r>
            <a:endParaRPr lang="zh-CN" altLang="en-US" sz="2000" dirty="0">
              <a:latin typeface="Calibri" panose="020F0502020204030204" charset="0"/>
              <a:cs typeface="Calibri" panose="020F0502020204030204" charset="0"/>
              <a:sym typeface="+mn-ea"/>
            </a:endParaRPr>
          </a:p>
          <a:p>
            <a:pPr indent="457200" algn="just" fontAlgn="auto">
              <a:lnSpc>
                <a:spcPts val="2900"/>
              </a:lnSpc>
            </a:pPr>
            <a:r>
              <a:rPr lang="zh-CN" altLang="en-US" sz="2000" dirty="0">
                <a:latin typeface="Calibri" panose="020F0502020204030204" charset="0"/>
                <a:cs typeface="Calibri" panose="020F0502020204030204" charset="0"/>
                <a:sym typeface="+mn-ea"/>
              </a:rPr>
              <a:t>The experts were now fully convinced that the animal was a puma, but where had it come from? As no pumas had been reported missing from any zoo in the country, this one must have been in the possession of a private collector and somehow managed to escape. The hunt went on for several weeks, but the puma was not caught. It is disturbing to think that a dangerous wild animal is still at large in the quiet countryside.</a:t>
            </a:r>
            <a:endParaRPr lang="zh-CN" altLang="en-US" sz="2000" dirty="0">
              <a:latin typeface="Calibri" panose="020F0502020204030204" charset="0"/>
              <a:cs typeface="Calibri" panose="020F05020202040302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lstStyle/>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4"/>
          <p:cNvSpPr txBox="1"/>
          <p:nvPr>
            <p:custDataLst>
              <p:tags r:id="rId1"/>
            </p:custDataLst>
          </p:nvPr>
        </p:nvSpPr>
        <p:spPr>
          <a:xfrm>
            <a:off x="609562" y="609605"/>
            <a:ext cx="10972876" cy="1358633"/>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en-US" altLang="zh-CN" sz="3600" b="1" spc="240" dirty="0">
                <a:solidFill>
                  <a:schemeClr val="tx1"/>
                </a:solidFill>
                <a:uFillTx/>
                <a:latin typeface="Calibri" panose="020F0502020204030204" charset="0"/>
                <a:ea typeface="微软雅黑" panose="020B0503020204020204" charset="-122"/>
                <a:cs typeface="Calibri" panose="020F0502020204030204" charset="0"/>
                <a:sym typeface="+mn-lt"/>
              </a:rPr>
              <a:t>Where must the puma have come from?</a:t>
            </a:r>
            <a:endParaRPr lang="en-US" altLang="zh-CN" sz="3600" b="1" spc="240" dirty="0">
              <a:solidFill>
                <a:schemeClr val="tx1"/>
              </a:solidFill>
              <a:uFillTx/>
              <a:latin typeface="Calibri" panose="020F0502020204030204" charset="0"/>
              <a:ea typeface="微软雅黑" panose="020B0503020204020204" charset="-122"/>
              <a:cs typeface="Calibri" panose="020F0502020204030204" charset="0"/>
              <a:sym typeface="+mn-lt"/>
            </a:endParaRPr>
          </a:p>
        </p:txBody>
      </p:sp>
      <p:sp>
        <p:nvSpPr>
          <p:cNvPr id="11" name="Title 6"/>
          <p:cNvSpPr txBox="1"/>
          <p:nvPr>
            <p:custDataLst>
              <p:tags r:id="rId2"/>
            </p:custDataLst>
          </p:nvPr>
        </p:nvSpPr>
        <p:spPr>
          <a:xfrm>
            <a:off x="609557" y="2425448"/>
            <a:ext cx="6108243" cy="3060992"/>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3200" spc="180" dirty="0">
                <a:ln w="3175">
                  <a:noFill/>
                  <a:prstDash val="dash"/>
                </a:ln>
                <a:solidFill>
                  <a:schemeClr val="tx1"/>
                </a:solidFill>
                <a:uFillTx/>
                <a:latin typeface="Calibri" panose="020F0502020204030204" charset="0"/>
                <a:ea typeface="微软雅黑" panose="020B0503020204020204" charset="-122"/>
                <a:cs typeface="Calibri" panose="020F0502020204030204" charset="0"/>
                <a:sym typeface="Impact" panose="020B0806030902050204" charset="0"/>
              </a:rPr>
              <a:t>It must have escaped from </a:t>
            </a:r>
            <a:endParaRPr lang="en-US" altLang="zh-CN" sz="3200" spc="180" dirty="0">
              <a:ln w="3175">
                <a:noFill/>
                <a:prstDash val="dash"/>
              </a:ln>
              <a:solidFill>
                <a:schemeClr val="tx1"/>
              </a:solidFill>
              <a:uFillTx/>
              <a:latin typeface="Calibri" panose="020F0502020204030204" charset="0"/>
              <a:ea typeface="微软雅黑" panose="020B0503020204020204" charset="-122"/>
              <a:cs typeface="Calibri" panose="020F0502020204030204" charset="0"/>
              <a:sym typeface="Impact" panose="020B0806030902050204" charset="0"/>
            </a:endParaRPr>
          </a:p>
          <a:p>
            <a:pPr marL="0" lvl="0" indent="0" algn="l" fontAlgn="auto">
              <a:lnSpc>
                <a:spcPct val="120000"/>
              </a:lnSpc>
              <a:spcBef>
                <a:spcPts val="0"/>
              </a:spcBef>
              <a:spcAft>
                <a:spcPts val="800"/>
              </a:spcAft>
              <a:buSzPct val="100000"/>
              <a:buNone/>
            </a:pPr>
            <a:r>
              <a:rPr lang="en-US" altLang="zh-CN" sz="3200" spc="180" dirty="0">
                <a:ln w="3175">
                  <a:noFill/>
                  <a:prstDash val="dash"/>
                </a:ln>
                <a:solidFill>
                  <a:schemeClr val="tx1"/>
                </a:solidFill>
                <a:uFillTx/>
                <a:latin typeface="Calibri" panose="020F0502020204030204" charset="0"/>
                <a:ea typeface="微软雅黑" panose="020B0503020204020204" charset="-122"/>
                <a:cs typeface="Calibri" panose="020F0502020204030204" charset="0"/>
                <a:sym typeface="Impact" panose="020B0806030902050204" charset="0"/>
              </a:rPr>
              <a:t>a private collector. </a:t>
            </a:r>
            <a:endParaRPr lang="en-US" altLang="zh-CN" sz="3200" spc="180" dirty="0">
              <a:ln w="3175">
                <a:noFill/>
                <a:prstDash val="dash"/>
              </a:ln>
              <a:solidFill>
                <a:schemeClr val="tx1"/>
              </a:solidFill>
              <a:uFillTx/>
              <a:latin typeface="Calibri" panose="020F0502020204030204" charset="0"/>
              <a:ea typeface="微软雅黑" panose="020B0503020204020204" charset="-122"/>
              <a:cs typeface="Calibri" panose="020F0502020204030204" charset="0"/>
              <a:sym typeface="Impact" panose="020B0806030902050204" charset="0"/>
            </a:endParaRPr>
          </a:p>
        </p:txBody>
      </p:sp>
      <p:pic>
        <p:nvPicPr>
          <p:cNvPr id="3" name="图片 5"/>
          <p:cNvPicPr>
            <a:picLocks noChangeAspect="1"/>
          </p:cNvPicPr>
          <p:nvPr>
            <p:custDataLst>
              <p:tags r:id="rId3"/>
            </p:custDataLst>
          </p:nvPr>
        </p:nvPicPr>
        <p:blipFill rotWithShape="1">
          <a:blip r:embed="rId4"/>
          <a:srcRect l="345" r="345"/>
          <a:stretch>
            <a:fillRect/>
          </a:stretch>
        </p:blipFill>
        <p:spPr>
          <a:xfrm>
            <a:off x="7022610" y="2425448"/>
            <a:ext cx="4559833" cy="3060992"/>
          </a:xfrm>
          <a:prstGeom prst="roundRect">
            <a:avLst>
              <a:gd name="adj" fmla="val 8890"/>
            </a:avLst>
          </a:prstGeom>
          <a:effectLst>
            <a:outerShdw blurRad="279400" dist="88900" dir="2700000" algn="tl" rotWithShape="0">
              <a:srgbClr val="000000">
                <a:alpha val="10000"/>
              </a:srgbClr>
            </a:outerShdw>
          </a:effectLst>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3</a:t>
            </a:r>
            <a:endPar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2"/>
            </p:custDataLst>
          </p:nvPr>
        </p:nvSpPr>
        <p:spPr>
          <a:xfrm>
            <a:off x="4872355" y="3061970"/>
            <a:ext cx="6270625" cy="1405255"/>
          </a:xfrm>
        </p:spPr>
        <p:txBody>
          <a:bodyPr>
            <a:normAutofit/>
          </a:bodyPr>
          <a:lstStyle/>
          <a:p>
            <a:pPr marL="0" indent="0" algn="l">
              <a:lnSpc>
                <a:spcPct val="100000"/>
              </a:lnSpc>
              <a:spcBef>
                <a:spcPts val="0"/>
              </a:spcBef>
              <a:spcAft>
                <a:spcPts val="0"/>
              </a:spcAft>
              <a:buSzPct val="100000"/>
              <a:buNone/>
            </a:pPr>
            <a:r>
              <a:rPr lang="en-US" sz="3600" spc="260" dirty="0">
                <a:latin typeface="Calibri" panose="020F0502020204030204" charset="0"/>
                <a:cs typeface="Calibri" panose="020F0502020204030204" charset="0"/>
                <a:sym typeface="+mn-lt"/>
              </a:rPr>
              <a:t>Reading comprehesion</a:t>
            </a:r>
            <a:endParaRPr lang="en-US" sz="3600" spc="260" dirty="0">
              <a:latin typeface="Calibri" panose="020F0502020204030204" charset="0"/>
              <a:cs typeface="Calibri" panose="020F0502020204030204" charset="0"/>
              <a:sym typeface="+mn-lt"/>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文本框 76"/>
          <p:cNvSpPr txBox="1"/>
          <p:nvPr/>
        </p:nvSpPr>
        <p:spPr>
          <a:xfrm>
            <a:off x="759460" y="374650"/>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670560" y="1379220"/>
            <a:ext cx="10706735" cy="43053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60000"/>
              </a:lnSpc>
            </a:pPr>
            <a:r>
              <a:rPr lang="zh-CN" altLang="en-US" sz="3200" dirty="0">
                <a:solidFill>
                  <a:schemeClr val="tx1"/>
                </a:solidFill>
                <a:latin typeface="Calibri" panose="020F0502020204030204" charset="0"/>
                <a:cs typeface="Calibri" panose="020F0502020204030204" charset="0"/>
              </a:rPr>
              <a:t>1. What sparked the investigation into the wild puma sightings?</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zh-CN" altLang="en-US" sz="3200" dirty="0">
                <a:solidFill>
                  <a:schemeClr val="tx1"/>
                </a:solidFill>
                <a:latin typeface="Calibri" panose="020F0502020204030204" charset="0"/>
                <a:cs typeface="Calibri" panose="020F0502020204030204" charset="0"/>
              </a:rPr>
              <a:t>A. The report received by London zoo.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en-US" altLang="zh-CN" sz="3200" dirty="0">
                <a:solidFill>
                  <a:schemeClr val="tx1"/>
                </a:solidFill>
                <a:latin typeface="Calibri" panose="020F0502020204030204" charset="0"/>
                <a:cs typeface="Calibri" panose="020F0502020204030204" charset="0"/>
                <a:sym typeface="+mn-ea"/>
              </a:rPr>
              <a:t>B</a:t>
            </a:r>
            <a:r>
              <a:rPr lang="zh-CN" altLang="en-US" sz="3200" dirty="0">
                <a:solidFill>
                  <a:schemeClr val="tx1"/>
                </a:solidFill>
                <a:latin typeface="Calibri" panose="020F0502020204030204" charset="0"/>
                <a:cs typeface="Calibri" panose="020F0502020204030204" charset="0"/>
                <a:sym typeface="+mn-ea"/>
              </a:rPr>
              <a:t>. The frequent movements of the puma.</a:t>
            </a:r>
            <a:endParaRPr lang="zh-CN" altLang="en-US" sz="3200" dirty="0">
              <a:solidFill>
                <a:schemeClr val="tx1"/>
              </a:solidFill>
              <a:latin typeface="Calibri" panose="020F0502020204030204" charset="0"/>
              <a:cs typeface="Calibri" panose="020F0502020204030204" charset="0"/>
              <a:sym typeface="+mn-ea"/>
            </a:endParaRPr>
          </a:p>
          <a:p>
            <a:pPr algn="just">
              <a:lnSpc>
                <a:spcPct val="160000"/>
              </a:lnSpc>
            </a:pPr>
            <a:r>
              <a:rPr lang="en-US" altLang="zh-CN" sz="3200" dirty="0">
                <a:solidFill>
                  <a:schemeClr val="tx1"/>
                </a:solidFill>
                <a:latin typeface="Calibri" panose="020F0502020204030204" charset="0"/>
                <a:cs typeface="Calibri" panose="020F0502020204030204" charset="0"/>
              </a:rPr>
              <a:t>C</a:t>
            </a:r>
            <a:r>
              <a:rPr lang="zh-CN" altLang="en-US" sz="3200" dirty="0">
                <a:solidFill>
                  <a:schemeClr val="tx1"/>
                </a:solidFill>
                <a:latin typeface="Calibri" panose="020F0502020204030204" charset="0"/>
                <a:cs typeface="Calibri" panose="020F0502020204030204" charset="0"/>
              </a:rPr>
              <a:t>. The consistency in people</a:t>
            </a:r>
            <a:r>
              <a:rPr lang="en-US" altLang="zh-CN" sz="3200" dirty="0">
                <a:solidFill>
                  <a:schemeClr val="tx1"/>
                </a:solidFill>
                <a:latin typeface="Calibri" panose="020F0502020204030204" charset="0"/>
                <a:cs typeface="Calibri" panose="020F0502020204030204" charset="0"/>
              </a:rPr>
              <a:t>’</a:t>
            </a:r>
            <a:r>
              <a:rPr lang="zh-CN" altLang="en-US" sz="3200" dirty="0">
                <a:solidFill>
                  <a:schemeClr val="tx1"/>
                </a:solidFill>
                <a:latin typeface="Calibri" panose="020F0502020204030204" charset="0"/>
                <a:cs typeface="Calibri" panose="020F0502020204030204" charset="0"/>
              </a:rPr>
              <a:t>s statements.	</a:t>
            </a:r>
            <a:endParaRPr lang="zh-CN" altLang="en-US" sz="3200" dirty="0">
              <a:solidFill>
                <a:schemeClr val="tx1"/>
              </a:solidFill>
              <a:latin typeface="Calibri" panose="020F0502020204030204" charset="0"/>
              <a:cs typeface="Calibri" panose="020F0502020204030204" charset="0"/>
            </a:endParaRPr>
          </a:p>
          <a:p>
            <a:pPr algn="just">
              <a:lnSpc>
                <a:spcPct val="160000"/>
              </a:lnSpc>
            </a:pPr>
            <a:r>
              <a:rPr lang="zh-CN" altLang="en-US" sz="3200" dirty="0">
                <a:solidFill>
                  <a:schemeClr val="tx1"/>
                </a:solidFill>
                <a:latin typeface="Calibri" panose="020F0502020204030204" charset="0"/>
                <a:cs typeface="Calibri" panose="020F0502020204030204" charset="0"/>
              </a:rPr>
              <a:t>D. The witness of the puma by a businessman.</a:t>
            </a:r>
            <a:endParaRPr lang="zh-CN" altLang="en-US" sz="3200" dirty="0">
              <a:solidFill>
                <a:schemeClr val="tx1"/>
              </a:solidFill>
              <a:latin typeface="Calibri" panose="020F0502020204030204" charset="0"/>
              <a:cs typeface="Calibri" panose="020F0502020204030204" charset="0"/>
            </a:endParaRPr>
          </a:p>
        </p:txBody>
      </p:sp>
      <p:sp>
        <p:nvSpPr>
          <p:cNvPr id="7" name="椭圆 6"/>
          <p:cNvSpPr/>
          <p:nvPr/>
        </p:nvSpPr>
        <p:spPr>
          <a:xfrm>
            <a:off x="670560" y="4155440"/>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1913.342"/>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SLIDE_BACKGROUND_MASK_FLAG" val="1"/>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TEMPLATE_THUMBS_INDEX" val="1、4、7、10、13、14、15、16、18、19、20、21、23"/>
  <p:tag name="KSO_WM_TEMPLATE_SUBCATEGORY" val="0"/>
  <p:tag name="KSO_WM_TEMPLATE_COLOR_TYPE" val="1"/>
  <p:tag name="KSO_WM_TAG_VERSION" val="1.0"/>
  <p:tag name="KSO_WM_BEAUTIFY_FLAG" val="#wm#"/>
  <p:tag name="KSO_WM_TEMPLATE_CATEGORY" val="custom"/>
  <p:tag name="KSO_WM_TEMPLATE_INDEX" val="20205284"/>
  <p:tag name="KSO_WM_TEMPLATE_MASTER_TYPE" val="1"/>
  <p:tag name="KSO_WM_TEMPLATE_MASTER_THUMB_INDEX" val="12"/>
</p:tagLst>
</file>

<file path=ppt/tags/tag133.xml><?xml version="1.0" encoding="utf-8"?>
<p:tagLst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6546_1*a*1"/>
  <p:tag name="KSO_WM_TEMPLATE_CATEGORY" val="diagram"/>
  <p:tag name="KSO_WM_TEMPLATE_INDEX" val="2021654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6a0ce7af00e448ca5df69fa3c4a5a1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4acd7f5d1ce483e86c805374376186c"/>
  <p:tag name="KSO_WM_UNIT_SUPPORT_BIG_FONT" val="1"/>
  <p:tag name="KSO_WM_UNIT_TEXT_FILL_FORE_SCHEMECOLOR_INDEX_BRIGHTNESS" val="0"/>
  <p:tag name="KSO_WM_UNIT_TEXT_FILL_FORE_SCHEMECOLOR_INDEX" val="13"/>
  <p:tag name="KSO_WM_UNIT_TEXT_FILL_TYPE" val="1"/>
  <p:tag name="KSO_WM_TEMPLATE_ASSEMBLE_XID" val="60656e624054ed1e2fb7f78b"/>
  <p:tag name="KSO_WM_TEMPLATE_ASSEMBLE_GROUPID" val="60656e624054ed1e2fb7f78b"/>
</p:tagLst>
</file>

<file path=ppt/tags/tag134.xml><?xml version="1.0" encoding="utf-8"?>
<p:tagLst xmlns:p="http://schemas.openxmlformats.org/presentationml/2006/main">
  <p:tag name="KSO_WM_UNIT_VALUE" val="1904*1734"/>
  <p:tag name="KSO_WM_UNIT_HIGHLIGHT" val="0"/>
  <p:tag name="KSO_WM_UNIT_COMPATIBLE" val="1"/>
  <p:tag name="KSO_WM_UNIT_DIAGRAM_ISNUMVISUAL" val="0"/>
  <p:tag name="KSO_WM_UNIT_DIAGRAM_ISREFERUNIT" val="0"/>
  <p:tag name="KSO_WM_UNIT_TYPE" val="d"/>
  <p:tag name="KSO_WM_UNIT_INDEX" val="1"/>
  <p:tag name="KSO_WM_UNIT_ID" val="diagram20216546_1*d*1"/>
  <p:tag name="KSO_WM_TEMPLATE_CATEGORY" val="diagram"/>
  <p:tag name="KSO_WM_TEMPLATE_INDEX" val="20216546"/>
  <p:tag name="KSO_WM_UNIT_LAYERLEVEL" val="1"/>
  <p:tag name="KSO_WM_TAG_VERSION" val="1.0"/>
  <p:tag name="KSO_WM_BEAUTIFY_FLAG" val="#wm#"/>
  <p:tag name="KSO_WM_CHIP_GROUPID" val="5e7310da9a230a26b9e88a19"/>
  <p:tag name="KSO_WM_CHIP_XID" val="5e7310da9a230a26b9e88a1a"/>
  <p:tag name="KSO_WM_UNIT_DEC_AREA_ID" val="ba5877ccb0434f3281901e3d420fa45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9007634282c4d628f97cc3bdc4ba88d"/>
  <p:tag name="KSO_WM_TEMPLATE_ASSEMBLE_XID" val="60656e624054ed1e2fb7f78b"/>
  <p:tag name="KSO_WM_TEMPLATE_ASSEMBLE_GROUPID" val="60656e624054ed1e2fb7f78b"/>
</p:tagLst>
</file>

<file path=ppt/tags/tag135.xml><?xml version="1.0" encoding="utf-8"?>
<p:tagLst xmlns:p="http://schemas.openxmlformats.org/presentationml/2006/main">
  <p:tag name="KSO_WM_SLIDE_ID" val="diagram20216546_1"/>
  <p:tag name="KSO_WM_SLIDE_INDEX" val="1"/>
  <p:tag name="KSO_WM_SLIDE_LAYOUT" val="a_d"/>
  <p:tag name="KSO_WM_SLIDE_LAYOUT_CNT" val="1_1"/>
  <p:tag name="KSO_WM_SLIDE_TYPE" val="text"/>
  <p:tag name="KSO_WM_BEAUTIFY_FLAG" val="#wm#"/>
  <p:tag name="KSO_WM_SLIDE_POSITION" val="60*0"/>
  <p:tag name="KSO_WM_SLIDE_SIZE" val="899*540"/>
  <p:tag name="KSO_WM_SLIDE_ITEM_CNT" val="0"/>
  <p:tag name="KSO_WM_TEMPLATE_CATEGORY" val="diagram"/>
  <p:tag name="KSO_WM_TEMPLATE_INDEX" val="20216546"/>
  <p:tag name="KSO_WM_TAG_VERSION" val="1.0"/>
  <p:tag name="KSO_WM_TEMPLATE_SUBCATEGORY" val="21"/>
  <p:tag name="KSO_WM_TEMPLATE_MASTER_TYPE" val="0"/>
  <p:tag name="KSO_WM_TEMPLATE_COLOR_TYPE" val="1"/>
  <p:tag name="KSO_WM_SLIDE_SUBTYPE" val="picTxt"/>
  <p:tag name="KSO_WM_SLIDE_LAYOUT_INFO" val="{&quot;backgroundInfo&quot;:[{&quot;bottom&quot;:0,&quot;bottomAbs&quot;:false,&quot;left&quot;:0,&quot;leftAbs&quot;:false,&quot;right&quot;:0,&quot;rightAbs&quot;:false,&quot;top&quot;:0,&quot;topAbs&quot;:false,&quot;type&quot;:&quot;general&quot;}],&quot;direction&quot;:1,&quot;id&quot;:&quot;2021-04-01T14:55:33&quot;,&quot;maxSize&quot;:{&quot;size1&quot;:46.2},&quot;minSize&quot;:{&quot;size1&quot;:46.2},&quot;normalSize&quot;:{&quot;size1&quot;:46.2},&quot;subLayout&quot;:[{&quot;id&quot;:&quot;2021-04-01T14:55:33&quot;,&quot;margin&quot;:{&quot;bottom&quot;:2.9629998207092285,&quot;left&quot;:2.117000102996826,&quot;right&quot;:0.847000002861023,&quot;top&quot;:2.9629998207092285},&quot;type&quot;:0},{&quot;id&quot;:&quot;2021-04-01T14:55:33&quot;,&quot;margin&quot;:{&quot;bottom&quot;:0,&quot;left&quot;:0.847000002861023,&quot;right&quot;:0,&quot;top&quot;:0},&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1ffcb7ab0972fba70b204"/>
  <p:tag name="KSO_WM_CHIP_FILLPROP" val="[[{&quot;text_align&quot;:&quot;lm&quot;,&quot;text_direction&quot;:&quot;horizontal&quot;,&quot;support_big_font&quot;:true,&quot;picture_toward&quot;:0,&quot;picture_dockside&quot;:[],&quot;fill_id&quot;:&quot;813d07783d4747c4b667cb4096479dc1&quot;,&quot;fill_align&quot;:&quot;cm&quot;,&quot;chip_types&quot;:[&quot;text&quot;,&quot;header&quot;]},{&quot;text_align&quot;:&quot;cm&quot;,&quot;text_direction&quot;:&quot;horizontal&quot;,&quot;support_big_font&quot;:false,&quot;picture_toward&quot;:0,&quot;picture_dockside&quot;:[],&quot;fill_id&quot;:&quot;979d0503e27e419ca06599e26f690fb5&quot;,&quot;fill_align&quot;:&quot;cm&quot;,&quot;chip_types&quot;:[&quot;picture&quot;]}]]"/>
  <p:tag name="KSO_WM_CHIP_DECFILLPROP" val="[]"/>
  <p:tag name="KSO_WM_CHIP_GROUPID" val="5ed7469aafe44fab1839bd48"/>
  <p:tag name="KSO_WM_SLIDE_BK_DARK_LIGHT" val="2"/>
  <p:tag name="KSO_WM_SLIDE_BACKGROUND_TYPE" val="general"/>
  <p:tag name="KSO_WM_SLIDE_SUPPORT_FEATURE_TYPE" val="0"/>
  <p:tag name="KSO_WM_TEMPLATE_ASSEMBLE_XID" val="60656e624054ed1e2fb7f78b"/>
  <p:tag name="KSO_WM_TEMPLATE_ASSEMBLE_GROUPID" val="60656e624054ed1e2fb7f78b"/>
</p:tagLst>
</file>

<file path=ppt/tags/tag136.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37.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39.xml><?xml version="1.0" encoding="utf-8"?>
<p:tagLst xmlns:p="http://schemas.openxmlformats.org/presentationml/2006/main">
  <p:tag name="KSO_WM_BEAUTIFY_FLAG" val="#wm#"/>
  <p:tag name="KSO_WM_TEMPLATE_CATEGORY" val="diagram"/>
  <p:tag name="KSO_WM_TEMPLATE_INDEX" val="2018248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41.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43.xml><?xml version="1.0" encoding="utf-8"?>
<p:tagLst xmlns:p="http://schemas.openxmlformats.org/presentationml/2006/main">
  <p:tag name="KSO_WM_BEAUTIFY_FLAG" val="#wm#"/>
  <p:tag name="KSO_WM_TEMPLATE_CATEGORY" val="diagram"/>
  <p:tag name="KSO_WM_TEMPLATE_INDEX" val="20182480"/>
</p:tagLst>
</file>

<file path=ppt/tags/tag144.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ID" val="diagram20213421_1*a*1"/>
  <p:tag name="KSO_WM_TEMPLATE_CATEGORY" val="diagram"/>
  <p:tag name="KSO_WM_TEMPLATE_INDEX" val="20213421"/>
  <p:tag name="KSO_WM_UNIT_LAYERLEVEL" val="1"/>
  <p:tag name="KSO_WM_TAG_VERSION" val="1.0"/>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6d6e9761dd8c40b88a3d042035099f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33ab2f7674b41a09e6d7a3eed6e51e1"/>
  <p:tag name="KSO_WM_UNIT_TEXT_FILL_FORE_SCHEMECOLOR_INDEX_BRIGHTNESS" val="0"/>
  <p:tag name="KSO_WM_UNIT_TEXT_FILL_FORE_SCHEMECOLOR_INDEX" val="13"/>
  <p:tag name="KSO_WM_UNIT_TEXT_FILL_TYPE" val="1"/>
  <p:tag name="KSO_WM_TEMPLATE_ASSEMBLE_XID" val="60656ecf4054ed1e2fb8000e"/>
  <p:tag name="KSO_WM_TEMPLATE_ASSEMBLE_GROUPID" val="60656ecf4054ed1e2fb8000e"/>
</p:tagLst>
</file>

<file path=ppt/tags/tag14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ID" val="diagram20213421_1*f*1"/>
  <p:tag name="KSO_WM_TEMPLATE_CATEGORY" val="diagram"/>
  <p:tag name="KSO_WM_TEMPLATE_INDEX" val="20213421"/>
  <p:tag name="KSO_WM_UNIT_LAYERLEVEL" val="1"/>
  <p:tag name="KSO_WM_TAG_VERSION" val="1.0"/>
  <p:tag name="KSO_WM_UNIT_DEFAULT_FONT" val="14;20;2"/>
  <p:tag name="KSO_WM_UNIT_BLOCK" val="0"/>
  <p:tag name="KSO_WM_UNIT_VALUE" val="280"/>
  <p:tag name="KSO_WM_UNIT_SHOW_EDIT_AREA_INDICATION" val="1"/>
  <p:tag name="KSO_WM_CHIP_GROUPID" val="5e6b05596848fb12bee65ac8"/>
  <p:tag name="KSO_WM_CHIP_XID" val="5e6b05596848fb12bee65aca"/>
  <p:tag name="KSO_WM_UNIT_DEC_AREA_ID" val="88f610dbccce4483bdd9c4bd9958087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5db47772532480cb86b7501b6e6e576"/>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cf4054ed1e2fb8000e"/>
  <p:tag name="KSO_WM_TEMPLATE_ASSEMBLE_GROUPID" val="60656ecf4054ed1e2fb8000e"/>
</p:tagLst>
</file>

<file path=ppt/tags/tag146.xml><?xml version="1.0" encoding="utf-8"?>
<p:tagLst xmlns:p="http://schemas.openxmlformats.org/presentationml/2006/main">
  <p:tag name="KSO_WM_UNIT_VALUE" val="1015*931"/>
  <p:tag name="KSO_WM_UNIT_HIGHLIGHT" val="0"/>
  <p:tag name="KSO_WM_UNIT_COMPATIBLE" val="0"/>
  <p:tag name="KSO_WM_UNIT_DIAGRAM_ISNUMVISUAL" val="0"/>
  <p:tag name="KSO_WM_UNIT_DIAGRAM_ISREFERUNIT" val="0"/>
  <p:tag name="KSO_WM_UNIT_ID" val="diagram20213421_1*d*1"/>
  <p:tag name="KSO_WM_TEMPLATE_CATEGORY" val="diagram"/>
  <p:tag name="KSO_WM_TEMPLATE_INDEX" val="20213421"/>
  <p:tag name="KSO_WM_UNIT_LAYERLEVEL" val="1"/>
  <p:tag name="KSO_WM_TAG_VERSION" val="1.0"/>
  <p:tag name="KSO_WM_CHIP_GROUPID" val="5e7310da9a230a26b9e88a19"/>
  <p:tag name="KSO_WM_CHIP_XID" val="5e7310da9a230a26b9e88a1a"/>
  <p:tag name="KSO_WM_UNIT_DEC_AREA_ID" val="d670b8a1666443ed91c3ca211bee86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035f2ab0526446bb8f7db81d08a4bdd"/>
  <p:tag name="KSO_WM_UNIT_SUPPORT_UNIT_TYPE" val="[&quot;d&quot;,&quot;α&quot;,&quot;β&quot;]"/>
  <p:tag name="KSO_WM_TEMPLATE_ASSEMBLE_XID" val="60656ecf4054ed1e2fb8000e"/>
  <p:tag name="KSO_WM_TEMPLATE_ASSEMBLE_GROUPID" val="60656ecf4054ed1e2fb8000e"/>
</p:tagLst>
</file>

<file path=ppt/tags/tag147.xml><?xml version="1.0" encoding="utf-8"?>
<p:tagLst xmlns:p="http://schemas.openxmlformats.org/presentationml/2006/main">
  <p:tag name="KSO_WM_BEAUTIFY_FLAG" val="#wm#"/>
  <p:tag name="KSO_WM_TEMPLATE_CATEGORY" val="diagram"/>
  <p:tag name="KSO_WM_TEMPLATE_INDEX" val="20213421"/>
  <p:tag name="KSO_WM_SLIDE_ID" val="diagram202134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a_d_f"/>
  <p:tag name="KSO_WM_SLIDE_LAYOUT_CNT" val="1_1_1"/>
  <p:tag name="KSO_WM_TEMPLATE_THUMBS_INDEX" val="1、4、7、12、13、14、15、16、17、18、20、24、25、28、33、36、40、43、44"/>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7d33e90635ee4b6b8e5f3e0ba1b35692&quot;,&quot;fill_align&quot;:&quot;lt&quot;,&quot;chip_types&quot;:[&quot;header&quot;]},{&quot;text_align&quot;:&quot;lm&quot;,&quot;text_direction&quot;:&quot;horizontal&quot;,&quot;support_features&quot;:[&quot;collage&quot;,&quot;carousel&quot;],&quot;support_big_font&quot;:false,&quot;fill_id&quot;:&quot;b159cc300ece44ccae59493c64cefcc4&quot;,&quot;fill_align&quot;:&quot;lm&quot;,&quot;chip_types&quot;:[&quot;diagram&quot;,&quot;pictext&quot;,&quot;text&quot;,&quot;picture&quot;,&quot;chart&quot;,&quot;table&quot;]},{&quot;text_align&quot;:&quot;lm&quot;,&quot;text_direction&quot;:&quot;horizontal&quot;,&quot;support_features&quot;:[&quot;collage&quot;],&quot;support_big_font&quot;:false,&quot;fill_id&quot;:&quot;ec600d427c11418384a56b8c0fde571c&quot;,&quot;fill_align&quot;:&quot;lm&quot;,&quot;chip_types&quot;:[&quot;picture&quot;,&quot;chart&quot;,&quot;table&quot;]}],[{&quot;text_align&quot;:&quot;lt&quot;,&quot;text_direction&quot;:&quot;horizontal&quot;,&quot;support_big_font&quot;:false,&quot;fill_id&quot;:&quot;7d33e90635ee4b6b8e5f3e0ba1b35692&quot;,&quot;fill_align&quot;:&quot;lt&quot;,&quot;chip_types&quot;:[&quot;header&quot;]},{&quot;text_align&quot;:&quot;lm&quot;,&quot;text_direction&quot;:&quot;horizontal&quot;,&quot;support_features&quot;:[&quot;collage&quot;,&quot;carousel&quot;],&quot;support_big_font&quot;:false,&quot;fill_id&quot;:&quot;b159cc300ece44ccae59493c64cefcc4&quot;,&quot;fill_align&quot;:&quot;lm&quot;,&quot;chip_types&quot;:[&quot;diagram&quot;,&quot;pictext&quot;,&quot;picture&quot;,&quot;chart&quot;,&quot;table&quot;]},{&quot;text_align&quot;:&quot;lm&quot;,&quot;text_direction&quot;:&quot;horizontal&quot;,&quot;support_big_font&quot;:false,&quot;fill_id&quot;:&quot;ec600d427c11418384a56b8c0fde571c&quot;,&quot;fill_align&quot;:&quot;lm&quot;,&quot;chip_types&quot;:[&quot;text&quot;]}]]"/>
  <p:tag name="KSO_WM_SLIDE_SIZE" val="864*384"/>
  <p:tag name="KSO_WM_SLIDE_POSITION" val="48*48"/>
  <p:tag name="KSO_WM_CHIP_XID" val="5f69641e553136823a5e61a6"/>
  <p:tag name="KSO_WM_CHIP_DECFILLPROP" val="[]"/>
  <p:tag name="KSO_WM_CHIP_GROUPID" val="5f5ee1ca4d6848d78f644aec"/>
  <p:tag name="KSO_WM_SLIDE_BK_DARK_LIGHT" val="2"/>
  <p:tag name="KSO_WM_SLIDE_BACKGROUND_TYPE" val="general"/>
  <p:tag name="KSO_WM_SLIDE_SUPPORT_FEATURE_TYPE" val="1"/>
  <p:tag name="KSO_WM_TEMPLATE_ASSEMBLE_XID" val="60656ecf4054ed1e2fb8000e"/>
  <p:tag name="KSO_WM_TEMPLATE_ASSEMBLE_GROUPID" val="60656ecf4054ed1e2fb8000e"/>
  <p:tag name="KSO_WM_UNIT_FLASH_PICTURE_TYPE" val="1"/>
  <p:tag name="FIXED_XID_TMP" val="5f5ee1ca4d6848d78f644aec"/>
  <p:tag name="KSO_WM_SLIDE_CAN_ADD_NAVIGATION" val="1"/>
  <p:tag name="KSO_WM_SLIDE_LAYOUT_INFO" val="{&quot;backgroundInfo&quot;:[{&quot;bottom&quot;:0,&quot;bottomAbs&quot;:false,&quot;left&quot;:0,&quot;leftAbs&quot;:false,&quot;right&quot;:0,&quot;rightAbs&quot;:false,&quot;top&quot;:0,&quot;topAbs&quot;:false,&quot;type&quot;:&quot;general&quot;}],&quot;id&quot;:&quot;2021-04-01T15:19:07&quot;,&quot;maxSize&quot;:{&quot;size1&quot;:31.1},&quot;minSize&quot;:{&quot;size1&quot;:22.4},&quot;normalSize&quot;:{&quot;size1&quot;:31.09981481481481},&quot;subLayout&quot;:[{&quot;id&quot;:&quot;2021-04-01T15:19:07&quot;,&quot;margin&quot;:{&quot;bottom&quot;:0.4230000674724579,&quot;left&quot;:1.6929999589920044,&quot;right&quot;:1.6929999589920044,&quot;top&quot;:1.6929999589920044},&quot;type&quot;:0},{&quot;direction&quot;:1,&quot;id&quot;:&quot;2021-04-01T15:19:07&quot;,&quot;maxSize&quot;:{&quot;size1&quot;:67.3996061300044},&quot;minSize&quot;:{&quot;size1&quot;:57.499606130004395},&quot;normalSize&quot;:{&quot;size1&quot;:57.49960613000441},&quot;subLayout&quot;:[{&quot;id&quot;:&quot;2021-04-01T15:19:07&quot;,&quot;margin&quot;:{&quot;bottom&quot;:2.117000102996826,&quot;left&quot;:1.6929999589920044,&quot;right&quot;:0.8199999928474426,&quot;top&quot;:0.847000002861023},&quot;type&quot;:0},{&quot;id&quot;:&quot;2021-04-01T15:19:07&quot;,&quot;margin&quot;:{&quot;bottom&quot;:2.117000102996826,&quot;left&quot;:0.02600000612437725,&quot;right&quot;:1.6929999589920044,&quot;top&quot;:0.847000002861023},&quot;type&quot;:0}],&quot;type&quot;:0}],&quot;type&quot;:0}"/>
</p:tagLst>
</file>

<file path=ppt/tags/tag148.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49.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51.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52.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61.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63.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64.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66.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67.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69.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72.xml><?xml version="1.0" encoding="utf-8"?>
<p:tagLst xmlns:p="http://schemas.openxmlformats.org/presentationml/2006/main">
  <p:tag name="KSO_WM_BEAUTIFY_FLAG" val="#wm#"/>
  <p:tag name="KSO_WM_TEMPLATE_CATEGORY" val="diagram"/>
  <p:tag name="KSO_WM_TEMPLATE_INDEX" val="20182480"/>
</p:tagLst>
</file>

<file path=ppt/tags/tag173.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74.xml><?xml version="1.0" encoding="utf-8"?>
<p:tagLst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3749.911"/>
  <p:tag name="KSO_WM_UNIT_PLACING_PICTURE_USER_VIEWPORT" val="{&quot;height&quot;:7275,&quot;width&quot;:10975}"/>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fontScheme name="2brswpj0">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EEF2F6"/>
      </a:dk2>
      <a:lt2>
        <a:srgbClr val="FFFFFF"/>
      </a:lt2>
      <a:accent1>
        <a:srgbClr val="357CB0"/>
      </a:accent1>
      <a:accent2>
        <a:srgbClr val="438697"/>
      </a:accent2>
      <a:accent3>
        <a:srgbClr val="51917F"/>
      </a:accent3>
      <a:accent4>
        <a:srgbClr val="609B66"/>
      </a:accent4>
      <a:accent5>
        <a:srgbClr val="6EA64E"/>
      </a:accent5>
      <a:accent6>
        <a:srgbClr val="7CB035"/>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18615</Words>
  <Application>WPS 演示</Application>
  <PresentationFormat>宽屏</PresentationFormat>
  <Paragraphs>422</Paragraphs>
  <Slides>44</Slides>
  <Notes>29</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44</vt:i4>
      </vt:variant>
    </vt:vector>
  </HeadingPairs>
  <TitlesOfParts>
    <vt:vector size="66" baseType="lpstr">
      <vt:lpstr>Arial</vt:lpstr>
      <vt:lpstr>宋体</vt:lpstr>
      <vt:lpstr>Wingdings</vt:lpstr>
      <vt:lpstr>微软雅黑</vt:lpstr>
      <vt:lpstr>汉仪旗黑-85S</vt:lpstr>
      <vt:lpstr>黑体</vt:lpstr>
      <vt:lpstr>Times New Roman</vt:lpstr>
      <vt:lpstr>HelveticaNeue</vt:lpstr>
      <vt:lpstr>Corbel</vt:lpstr>
      <vt:lpstr>华文新魏</vt:lpstr>
      <vt:lpstr>Calibri</vt:lpstr>
      <vt:lpstr>Malgun Gothic</vt:lpstr>
      <vt:lpstr>Segoe UI</vt:lpstr>
      <vt:lpstr>Impact</vt:lpstr>
      <vt:lpstr>Arial Unicode MS</vt:lpstr>
      <vt:lpstr>等线</vt:lpstr>
      <vt:lpstr>Chalkboard SE</vt:lpstr>
      <vt:lpstr>Segoe Print</vt:lpstr>
      <vt:lpstr>Franklin Gothic Medium</vt:lpstr>
      <vt:lpstr>Dubai</vt:lpstr>
      <vt:lpstr>Office 主题</vt:lpstr>
      <vt:lpstr>1_Office 主题​​</vt:lpstr>
      <vt:lpstr>PowerPoint 演示文稿</vt:lpstr>
      <vt:lpstr>PowerPoint 演示文稿</vt:lpstr>
      <vt:lpstr>Target vocabulary</vt:lpstr>
      <vt:lpstr>PowerPoint 演示文稿</vt:lpstr>
      <vt:lpstr>Reading the passage</vt:lpstr>
      <vt:lpstr>PowerPoint 演示文稿</vt:lpstr>
      <vt:lpstr>PowerPoint 演示文稿</vt:lpstr>
      <vt:lpstr>Reading comprehesion</vt:lpstr>
      <vt:lpstr>PowerPoint 演示文稿</vt:lpstr>
      <vt:lpstr>PowerPoint 演示文稿</vt:lpstr>
      <vt:lpstr>PowerPoint 演示文稿</vt:lpstr>
      <vt:lpstr>Structure imitation</vt:lpstr>
      <vt:lpstr>PowerPoint 演示文稿</vt:lpstr>
      <vt:lpstr>PowerPoint 演示文稿</vt:lpstr>
      <vt:lpstr>PowerPoint 演示文稿</vt:lpstr>
      <vt:lpstr>PowerPoint 演示文稿</vt:lpstr>
      <vt:lpstr>Story telling</vt:lpstr>
      <vt:lpstr>PowerPoint 演示文稿</vt:lpstr>
      <vt:lpstr>Summary writing</vt:lpstr>
      <vt:lpstr>PowerPoint 演示文稿</vt:lpstr>
      <vt:lpstr>PowerPoint 演示文稿</vt:lpstr>
      <vt:lpstr>PowerPoint 演示文稿</vt:lpstr>
      <vt:lpstr>PowerPoint 演示文稿</vt:lpstr>
      <vt:lpstr>PowerPoint 演示文稿</vt:lpstr>
      <vt:lpstr>PowerPoint 演示文稿</vt:lpstr>
      <vt:lpstr>Occasion describing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Story development</vt:lpstr>
      <vt:lpstr>PowerPoint 演示文稿</vt:lpstr>
      <vt:lpstr>PowerPoint 演示文稿</vt:lpstr>
      <vt:lpstr>PowerPoint 演示文稿</vt:lpstr>
      <vt:lpstr>PowerPoint 演示文稿</vt:lpstr>
      <vt:lpstr>PowerPoint 演示文稿</vt:lpstr>
      <vt:lpstr>Vocabulary reiforcement</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24147</cp:lastModifiedBy>
  <cp:revision>171</cp:revision>
  <dcterms:created xsi:type="dcterms:W3CDTF">2019-09-23T13:49:00Z</dcterms:created>
  <dcterms:modified xsi:type="dcterms:W3CDTF">2023-03-23T10:49:47Z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F37B1AA53682461ABC9A5E5963F83B88</vt:lpwstr>
  </property>
</Properties>
</file>