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tags/tag155.xml" ContentType="application/vnd.openxmlformats-officedocument.presentationml.tags+xml"/>
  <Override PartName="/ppt/tags/tag156.xml" ContentType="application/vnd.openxmlformats-officedocument.presentationml.tags+xml"/>
  <Override PartName="/ppt/notesSlides/notesSlide9.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0.xml" ContentType="application/vnd.openxmlformats-officedocument.presentationml.notesSlide+xml"/>
  <Override PartName="/ppt/tags/tag160.xml" ContentType="application/vnd.openxmlformats-officedocument.presentationml.tags+xml"/>
  <Override PartName="/ppt/notesSlides/notesSlide1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4.xml" ContentType="application/vnd.openxmlformats-officedocument.presentationml.notesSlide+xml"/>
  <Override PartName="/ppt/theme/themeOverride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7.xml" ContentType="application/vnd.openxmlformats-officedocument.presentationml.notesSlide+xml"/>
  <Override PartName="/ppt/theme/themeOverride8.xml" ContentType="application/vnd.openxmlformats-officedocument.themeOverride+xml"/>
  <Override PartName="/ppt/notesSlides/notesSlide18.xml" ContentType="application/vnd.openxmlformats-officedocument.presentationml.notesSlide+xml"/>
  <Override PartName="/ppt/theme/themeOverride9.xml" ContentType="application/vnd.openxmlformats-officedocument.themeOverride+xml"/>
  <Override PartName="/ppt/notesSlides/notesSlide19.xml" ContentType="application/vnd.openxmlformats-officedocument.presentationml.notesSlide+xml"/>
  <Override PartName="/ppt/theme/themeOverride10.xml" ContentType="application/vnd.openxmlformats-officedocument.themeOverride+xml"/>
  <Override PartName="/ppt/notesSlides/notesSlide20.xml" ContentType="application/vnd.openxmlformats-officedocument.presentationml.notesSlide+xml"/>
  <Override PartName="/ppt/theme/themeOverride11.xml" ContentType="application/vnd.openxmlformats-officedocument.themeOverride+xml"/>
  <Override PartName="/ppt/notesSlides/notesSlide21.xml" ContentType="application/vnd.openxmlformats-officedocument.presentationml.notesSlide+xml"/>
  <Override PartName="/ppt/theme/themeOverride12.xml" ContentType="application/vnd.openxmlformats-officedocument.themeOverride+xml"/>
  <Override PartName="/ppt/notesSlides/notesSlide22.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3.xml" ContentType="application/vnd.openxmlformats-officedocument.presentationml.notesSlide+xml"/>
  <Override PartName="/ppt/tags/tag173.xml" ContentType="application/vnd.openxmlformats-officedocument.presentationml.tags+xml"/>
  <Override PartName="/ppt/theme/themeOverride13.xml" ContentType="application/vnd.openxmlformats-officedocument.themeOverride+xml"/>
  <Override PartName="/ppt/notesSlides/notesSlide24.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47"/>
  </p:notesMasterIdLst>
  <p:handoutMasterIdLst>
    <p:handoutMasterId r:id="rId48"/>
  </p:handoutMasterIdLst>
  <p:sldIdLst>
    <p:sldId id="310" r:id="rId3"/>
    <p:sldId id="412" r:id="rId4"/>
    <p:sldId id="414" r:id="rId5"/>
    <p:sldId id="492" r:id="rId6"/>
    <p:sldId id="491" r:id="rId7"/>
    <p:sldId id="406" r:id="rId8"/>
    <p:sldId id="409" r:id="rId9"/>
    <p:sldId id="415" r:id="rId10"/>
    <p:sldId id="456" r:id="rId11"/>
    <p:sldId id="313" r:id="rId12"/>
    <p:sldId id="314" r:id="rId13"/>
    <p:sldId id="416" r:id="rId14"/>
    <p:sldId id="321" r:id="rId15"/>
    <p:sldId id="322" r:id="rId16"/>
    <p:sldId id="348" r:id="rId17"/>
    <p:sldId id="455" r:id="rId18"/>
    <p:sldId id="418" r:id="rId19"/>
    <p:sldId id="325" r:id="rId20"/>
    <p:sldId id="413" r:id="rId21"/>
    <p:sldId id="326" r:id="rId22"/>
    <p:sldId id="328" r:id="rId23"/>
    <p:sldId id="329" r:id="rId24"/>
    <p:sldId id="422" r:id="rId25"/>
    <p:sldId id="331" r:id="rId26"/>
    <p:sldId id="332" r:id="rId27"/>
    <p:sldId id="423" r:id="rId28"/>
    <p:sldId id="335" r:id="rId29"/>
    <p:sldId id="338" r:id="rId30"/>
    <p:sldId id="339" r:id="rId31"/>
    <p:sldId id="340" r:id="rId32"/>
    <p:sldId id="341" r:id="rId33"/>
    <p:sldId id="342" r:id="rId34"/>
    <p:sldId id="343" r:id="rId35"/>
    <p:sldId id="424" r:id="rId36"/>
    <p:sldId id="493" r:id="rId37"/>
    <p:sldId id="257" r:id="rId38"/>
    <p:sldId id="533" r:id="rId39"/>
    <p:sldId id="381" r:id="rId40"/>
    <p:sldId id="392" r:id="rId41"/>
    <p:sldId id="425" r:id="rId42"/>
    <p:sldId id="426" r:id="rId43"/>
    <p:sldId id="315" r:id="rId44"/>
    <p:sldId id="319" r:id="rId45"/>
    <p:sldId id="320" r:id="rId46"/>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6" userDrawn="1">
          <p15:clr>
            <a:srgbClr val="A4A3A4"/>
          </p15:clr>
        </p15:guide>
        <p15:guide id="2" pos="1391" userDrawn="1">
          <p15:clr>
            <a:srgbClr val="A4A3A4"/>
          </p15:clr>
        </p15:guide>
        <p15:guide id="3" pos="2419" userDrawn="1">
          <p15:clr>
            <a:srgbClr val="A4A3A4"/>
          </p15:clr>
        </p15:guide>
        <p15:guide id="4" pos="3808" userDrawn="1">
          <p15:clr>
            <a:srgbClr val="A4A3A4"/>
          </p15:clr>
        </p15:guide>
        <p15:guide id="5" pos="6226" userDrawn="1">
          <p15:clr>
            <a:srgbClr val="A4A3A4"/>
          </p15:clr>
        </p15:guide>
        <p15:guide id="6" pos="661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42D"/>
    <a:srgbClr val="7EC499"/>
    <a:srgbClr val="DEF1E8"/>
    <a:srgbClr val="22200D"/>
    <a:srgbClr val="79C193"/>
    <a:srgbClr val="428E5D"/>
    <a:srgbClr val="7FC499"/>
    <a:srgbClr val="44546A"/>
    <a:srgbClr val="E6E6E6"/>
    <a:srgbClr val="285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snapToGrid="0" showGuides="1">
      <p:cViewPr varScale="1">
        <p:scale>
          <a:sx n="105" d="100"/>
          <a:sy n="105" d="100"/>
        </p:scale>
        <p:origin x="63" y="174"/>
      </p:cViewPr>
      <p:guideLst>
        <p:guide orient="horz" pos="2096"/>
        <p:guide pos="1391"/>
        <p:guide pos="2419"/>
        <p:guide pos="3808"/>
        <p:guide pos="6226"/>
        <p:guide pos="66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2023/3/23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11063-A34F-4024-B1BF-39398555E287}" type="datetimeFigureOut">
              <a:rPr lang="zh-CN" altLang="en-US" smtClean="0"/>
              <a:t>2023/3/23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75D49-C6EE-4B1F-A716-605D2330627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26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27</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29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30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31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34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36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40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41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42</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43</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44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175D49-C6EE-4B1F-A716-605D23306277}"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2.xml"/><Relationship Id="rId5" Type="http://schemas.openxmlformats.org/officeDocument/2006/relationships/tags" Target="../tags/tag50.xml"/><Relationship Id="rId4" Type="http://schemas.openxmlformats.org/officeDocument/2006/relationships/tags" Target="../tags/tag4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2.xml"/><Relationship Id="rId5" Type="http://schemas.openxmlformats.org/officeDocument/2006/relationships/tags" Target="../tags/tag64.xml"/><Relationship Id="rId4" Type="http://schemas.openxmlformats.org/officeDocument/2006/relationships/tags" Target="../tags/tag6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slideMaster" Target="../slideMasters/slideMaster2.xml"/><Relationship Id="rId4" Type="http://schemas.openxmlformats.org/officeDocument/2006/relationships/tags" Target="../tags/tag68.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5.jpeg"/><Relationship Id="rId5" Type="http://schemas.openxmlformats.org/officeDocument/2006/relationships/tags" Target="../tags/tag73.xml"/><Relationship Id="rId10" Type="http://schemas.openxmlformats.org/officeDocument/2006/relationships/slideMaster" Target="../slideMasters/slideMaster2.xml"/><Relationship Id="rId4" Type="http://schemas.openxmlformats.org/officeDocument/2006/relationships/tags" Target="../tags/tag72.xml"/><Relationship Id="rId9" Type="http://schemas.openxmlformats.org/officeDocument/2006/relationships/tags" Target="../tags/tag7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10" Type="http://schemas.openxmlformats.org/officeDocument/2006/relationships/image" Target="../media/image7.png"/><Relationship Id="rId4" Type="http://schemas.openxmlformats.org/officeDocument/2006/relationships/tags" Target="../tags/tag92.xml"/><Relationship Id="rId9"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image" Target="../media/image4.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image" Target="../media/image3.png"/><Relationship Id="rId5" Type="http://schemas.openxmlformats.org/officeDocument/2006/relationships/tags" Target="../tags/tag101.xml"/><Relationship Id="rId10" Type="http://schemas.openxmlformats.org/officeDocument/2006/relationships/slideMaster" Target="../slideMasters/slideMaster2.xml"/><Relationship Id="rId4" Type="http://schemas.openxmlformats.org/officeDocument/2006/relationships/tags" Target="../tags/tag100.xml"/><Relationship Id="rId9" Type="http://schemas.openxmlformats.org/officeDocument/2006/relationships/tags" Target="../tags/tag105.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13.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4.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image" Target="../media/image3.png"/><Relationship Id="rId5" Type="http://schemas.openxmlformats.org/officeDocument/2006/relationships/tags" Target="../tags/tag110.xml"/><Relationship Id="rId10" Type="http://schemas.openxmlformats.org/officeDocument/2006/relationships/slideMaster" Target="../slideMasters/slideMaster2.xml"/><Relationship Id="rId4" Type="http://schemas.openxmlformats.org/officeDocument/2006/relationships/tags" Target="../tags/tag109.xml"/><Relationship Id="rId9" Type="http://schemas.openxmlformats.org/officeDocument/2006/relationships/tags" Target="../tags/tag11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image" Target="../media/image3.png"/><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slideMaster" Target="../slideMasters/slideMaster2.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33.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9.png"/><Relationship Id="rId5" Type="http://schemas.openxmlformats.org/officeDocument/2006/relationships/tags" Target="../tags/tag130.xml"/><Relationship Id="rId10" Type="http://schemas.openxmlformats.org/officeDocument/2006/relationships/image" Target="../media/image8.png"/><Relationship Id="rId4" Type="http://schemas.openxmlformats.org/officeDocument/2006/relationships/tags" Target="../tags/tag129.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2.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Master" Target="../slideMasters/slideMaster2.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2.xml"/><Relationship Id="rId5" Type="http://schemas.openxmlformats.org/officeDocument/2006/relationships/tags" Target="../tags/tag22.xml"/><Relationship Id="rId4"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4.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png"/><Relationship Id="rId5" Type="http://schemas.openxmlformats.org/officeDocument/2006/relationships/tags" Target="../tags/tag27.xml"/><Relationship Id="rId10" Type="http://schemas.openxmlformats.org/officeDocument/2006/relationships/slideMaster" Target="../slideMasters/slideMaster2.xml"/><Relationship Id="rId4" Type="http://schemas.openxmlformats.org/officeDocument/2006/relationships/tags" Target="../tags/tag26.xml"/><Relationship Id="rId9"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666115" y="686752"/>
            <a:ext cx="10860405" cy="5484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2"/>
            </p:custDataLst>
          </p:nvPr>
        </p:nvSpPr>
        <p:spPr/>
        <p:txBody>
          <a:bodyPr vert="horz" lIns="91440" tIns="45720" rIns="91440" bIns="4572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2023/3/23</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2023/3/23</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C:\Users\Administrator.USER-20190207SV\Desktop\城市规划\oriental-pearl-tower-photo-683419.jpgoriental-pearl-tower-photo-683419"/>
          <p:cNvPicPr>
            <a:picLocks noChangeAspect="1"/>
          </p:cNvPicPr>
          <p:nvPr userDrawn="1">
            <p:custDataLst>
              <p:tags r:id="rId1"/>
            </p:custDataLst>
          </p:nvPr>
        </p:nvPicPr>
        <p:blipFill>
          <a:blip r:embed="rId11"/>
          <a:srcRect/>
          <a:stretch>
            <a:fillRect/>
          </a:stretch>
        </p:blipFill>
        <p:spPr>
          <a:xfrm>
            <a:off x="4095750" y="1119505"/>
            <a:ext cx="6969125" cy="4619625"/>
          </a:xfrm>
          <a:prstGeom prst="rect">
            <a:avLst/>
          </a:prstGeom>
        </p:spPr>
      </p:pic>
      <p:sp>
        <p:nvSpPr>
          <p:cNvPr id="7" name="五边形 18"/>
          <p:cNvSpPr/>
          <p:nvPr userDrawn="1">
            <p:custDataLst>
              <p:tags r:id="rId2"/>
            </p:custDataLst>
          </p:nvPr>
        </p:nvSpPr>
        <p:spPr>
          <a:xfrm>
            <a:off x="-14605" y="1791335"/>
            <a:ext cx="6685915" cy="3562350"/>
          </a:xfrm>
          <a:prstGeom prst="homePlate">
            <a:avLst/>
          </a:prstGeom>
          <a:solidFill>
            <a:schemeClr val="accent1">
              <a:lumMod val="5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边形 16"/>
          <p:cNvSpPr/>
          <p:nvPr userDrawn="1">
            <p:custDataLst>
              <p:tags r:id="rId3"/>
            </p:custDataLst>
          </p:nvPr>
        </p:nvSpPr>
        <p:spPr>
          <a:xfrm>
            <a:off x="0" y="2219960"/>
            <a:ext cx="6285865" cy="276225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custDataLst>
              <p:tags r:id="rId4"/>
            </p:custDataLst>
          </p:nvPr>
        </p:nvSpPr>
        <p:spPr>
          <a:xfrm>
            <a:off x="11602085" y="0"/>
            <a:ext cx="589915" cy="142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5"/>
            </p:custDataLst>
          </p:nvPr>
        </p:nvSpPr>
        <p:spPr>
          <a:xfrm>
            <a:off x="303530" y="2762230"/>
            <a:ext cx="4888230" cy="923330"/>
          </a:xfrm>
        </p:spPr>
        <p:txBody>
          <a:bodyPr vert="horz" lIns="91440" tIns="45720" rIns="91440" bIns="45720" rtlCol="0" anchor="ctr" anchorCtr="0">
            <a:normAutofit/>
          </a:bodyPr>
          <a:lstStyle>
            <a:lvl1pPr marL="0" marR="0" algn="l" defTabSz="914400" rtl="0" eaLnBrk="1" fontAlgn="auto" latinLnBrk="0" hangingPunct="1">
              <a:lnSpc>
                <a:spcPct val="100000"/>
              </a:lnSpc>
              <a:buNone/>
              <a:defRPr kumimoji="0" lang="zh-CN" altLang="en-US" sz="54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2023/3/23</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3" name="文本占位符 12"/>
          <p:cNvSpPr>
            <a:spLocks noGrp="1"/>
          </p:cNvSpPr>
          <p:nvPr>
            <p:ph type="body" sz="quarter" idx="13" hasCustomPrompt="1"/>
            <p:custDataLst>
              <p:tags r:id="rId9"/>
            </p:custDataLst>
          </p:nvPr>
        </p:nvSpPr>
        <p:spPr>
          <a:xfrm>
            <a:off x="303530" y="3723660"/>
            <a:ext cx="4888230" cy="1130822"/>
          </a:xfrm>
        </p:spPr>
        <p:txBody>
          <a:bodyPr lIns="91440" tIns="45720" rIns="91440" bIns="45720" anchor="t">
            <a:normAutofit/>
          </a:bodyPr>
          <a:lstStyle>
            <a:lvl1pPr marL="0" indent="0" algn="l">
              <a:buFont typeface="Arial" panose="020B0604020202020204" pitchFamily="34"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单击此处编辑副标题</a:t>
            </a:r>
            <a:endParaRPr lang="en-US"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423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未标题-3"/>
          <p:cNvPicPr>
            <a:picLocks noChangeAspect="1"/>
          </p:cNvPicPr>
          <p:nvPr userDrawn="1">
            <p:custDataLst>
              <p:tags r:id="rId2"/>
            </p:custDataLst>
          </p:nvPr>
        </p:nvPicPr>
        <p:blipFill>
          <a:blip r:embed="rId9"/>
          <a:srcRect/>
          <a:stretch>
            <a:fillRect/>
          </a:stretch>
        </p:blipFill>
        <p:spPr>
          <a:xfrm>
            <a:off x="10415270" y="5081270"/>
            <a:ext cx="1776730" cy="1746885"/>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2023/3/23</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1905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descr="未标题-4"/>
          <p:cNvPicPr>
            <a:picLocks noChangeAspect="1"/>
          </p:cNvPicPr>
          <p:nvPr userDrawn="1">
            <p:custDataLst>
              <p:tags r:id="rId2"/>
            </p:custDataLst>
          </p:nvPr>
        </p:nvPicPr>
        <p:blipFill>
          <a:blip r:embed="rId10"/>
          <a:srcRect/>
          <a:stretch>
            <a:fillRect/>
          </a:stretch>
        </p:blipFill>
        <p:spPr>
          <a:xfrm>
            <a:off x="-14605" y="5379720"/>
            <a:ext cx="1635760" cy="1448435"/>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2023/3/23</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descr="未标题-3"/>
          <p:cNvPicPr>
            <a:picLocks noChangeAspect="1"/>
          </p:cNvPicPr>
          <p:nvPr userDrawn="1">
            <p:custDataLst>
              <p:tags r:id="rId2"/>
            </p:custDataLst>
          </p:nvPr>
        </p:nvPicPr>
        <p:blipFill>
          <a:blip r:embed="rId11"/>
          <a:srcRect/>
          <a:stretch>
            <a:fillRect/>
          </a:stretch>
        </p:blipFill>
        <p:spPr>
          <a:xfrm>
            <a:off x="11050270" y="-113030"/>
            <a:ext cx="1126490" cy="1107440"/>
          </a:xfrm>
          <a:prstGeom prst="rect">
            <a:avLst/>
          </a:prstGeom>
        </p:spPr>
      </p:pic>
      <p:pic>
        <p:nvPicPr>
          <p:cNvPr id="12" name="图片 11" descr="未标题-4"/>
          <p:cNvPicPr>
            <a:picLocks noChangeAspect="1"/>
          </p:cNvPicPr>
          <p:nvPr userDrawn="1">
            <p:custDataLst>
              <p:tags r:id="rId3"/>
            </p:custDataLst>
          </p:nvPr>
        </p:nvPicPr>
        <p:blipFill>
          <a:blip r:embed="rId12"/>
          <a:srcRect/>
          <a:stretch>
            <a:fillRect/>
          </a:stretch>
        </p:blipFill>
        <p:spPr>
          <a:xfrm>
            <a:off x="-29845" y="-38100"/>
            <a:ext cx="1166495" cy="1032510"/>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2023/3/23</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descr="未标题-3"/>
          <p:cNvPicPr>
            <a:picLocks noChangeAspect="1"/>
          </p:cNvPicPr>
          <p:nvPr userDrawn="1">
            <p:custDataLst>
              <p:tags r:id="rId2"/>
            </p:custDataLst>
          </p:nvPr>
        </p:nvPicPr>
        <p:blipFill>
          <a:blip r:embed="rId11"/>
          <a:srcRect/>
          <a:stretch>
            <a:fillRect/>
          </a:stretch>
        </p:blipFill>
        <p:spPr>
          <a:xfrm>
            <a:off x="11050905" y="-113665"/>
            <a:ext cx="1126490" cy="1107440"/>
          </a:xfrm>
          <a:prstGeom prst="rect">
            <a:avLst/>
          </a:prstGeom>
        </p:spPr>
      </p:pic>
      <p:pic>
        <p:nvPicPr>
          <p:cNvPr id="11" name="图片 10" descr="未标题-4"/>
          <p:cNvPicPr>
            <a:picLocks noChangeAspect="1"/>
          </p:cNvPicPr>
          <p:nvPr userDrawn="1">
            <p:custDataLst>
              <p:tags r:id="rId3"/>
            </p:custDataLst>
          </p:nvPr>
        </p:nvPicPr>
        <p:blipFill>
          <a:blip r:embed="rId12"/>
          <a:srcRect/>
          <a:stretch>
            <a:fillRect/>
          </a:stretch>
        </p:blipFill>
        <p:spPr>
          <a:xfrm>
            <a:off x="-29210" y="-38735"/>
            <a:ext cx="1166495" cy="1032510"/>
          </a:xfrm>
          <a:prstGeom prst="rect">
            <a:avLst/>
          </a:prstGeom>
        </p:spPr>
      </p:pic>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2023/3/23</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95805"/>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2" name="图片 11" descr="未标题-3"/>
          <p:cNvPicPr>
            <a:picLocks noChangeAspect="1"/>
          </p:cNvPicPr>
          <p:nvPr userDrawn="1">
            <p:custDataLst>
              <p:tags r:id="rId2"/>
            </p:custDataLst>
          </p:nvPr>
        </p:nvPicPr>
        <p:blipFill>
          <a:blip r:embed="rId13"/>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3"/>
            </p:custDataLst>
          </p:nvPr>
        </p:nvPicPr>
        <p:blipFill>
          <a:blip r:embed="rId14"/>
          <a:srcRect/>
          <a:stretch>
            <a:fillRect/>
          </a:stretch>
        </p:blipFill>
        <p:spPr>
          <a:xfrm>
            <a:off x="-14605" y="5795645"/>
            <a:ext cx="1166495" cy="1032510"/>
          </a:xfrm>
          <a:prstGeom prst="rect">
            <a:avLst/>
          </a:prstGeom>
        </p:spPr>
      </p:pic>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2023/3/23</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7827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descr="未标题-3"/>
          <p:cNvPicPr>
            <a:picLocks noChangeAspect="1"/>
          </p:cNvPicPr>
          <p:nvPr userDrawn="1">
            <p:custDataLst>
              <p:tags r:id="rId2"/>
            </p:custDataLst>
          </p:nvPr>
        </p:nvPicPr>
        <p:blipFill>
          <a:blip r:embed="rId10"/>
          <a:srcRect/>
          <a:stretch>
            <a:fillRect/>
          </a:stretch>
        </p:blipFill>
        <p:spPr>
          <a:xfrm>
            <a:off x="10902315" y="90805"/>
            <a:ext cx="1289685" cy="1105535"/>
          </a:xfrm>
          <a:prstGeom prst="rect">
            <a:avLst/>
          </a:prstGeom>
        </p:spPr>
      </p:pic>
      <p:pic>
        <p:nvPicPr>
          <p:cNvPr id="9" name="图片 8" descr="未标题-4"/>
          <p:cNvPicPr>
            <a:picLocks noChangeAspect="1"/>
          </p:cNvPicPr>
          <p:nvPr userDrawn="1">
            <p:custDataLst>
              <p:tags r:id="rId3"/>
            </p:custDataLst>
          </p:nvPr>
        </p:nvPicPr>
        <p:blipFill>
          <a:blip r:embed="rId11"/>
          <a:srcRect/>
          <a:stretch>
            <a:fillRect/>
          </a:stretch>
        </p:blipFill>
        <p:spPr>
          <a:xfrm>
            <a:off x="0" y="5394960"/>
            <a:ext cx="1587500" cy="1405890"/>
          </a:xfrm>
          <a:prstGeom prst="rect">
            <a:avLst/>
          </a:prstGeom>
        </p:spPr>
      </p:pic>
      <p:sp>
        <p:nvSpPr>
          <p:cNvPr id="2" name="标题 1"/>
          <p:cNvSpPr>
            <a:spLocks noGrp="1"/>
          </p:cNvSpPr>
          <p:nvPr>
            <p:ph type="title" hasCustomPrompt="1"/>
            <p:custDataLst>
              <p:tags r:id="rId4"/>
            </p:custDataLst>
          </p:nvPr>
        </p:nvSpPr>
        <p:spPr>
          <a:xfrm>
            <a:off x="1522800" y="131888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2023/3/23</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内容页_4">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p>
        </p:txBody>
      </p:sp>
      <p:grpSp>
        <p:nvGrpSpPr>
          <p:cNvPr id="6" name="组合 5"/>
          <p:cNvGrpSpPr/>
          <p:nvPr userDrawn="1"/>
        </p:nvGrpSpPr>
        <p:grpSpPr>
          <a:xfrm rot="5400000" flipH="1">
            <a:off x="8679041" y="3456085"/>
            <a:ext cx="825628" cy="6221203"/>
            <a:chOff x="-167808" y="1020401"/>
            <a:chExt cx="825628" cy="6221203"/>
          </a:xfrm>
        </p:grpSpPr>
        <p:grpSp>
          <p:nvGrpSpPr>
            <p:cNvPr id="8" name="组合 7"/>
            <p:cNvGrpSpPr/>
            <p:nvPr userDrawn="1"/>
          </p:nvGrpSpPr>
          <p:grpSpPr>
            <a:xfrm rot="1740000">
              <a:off x="87304" y="2950503"/>
              <a:ext cx="570516" cy="4291101"/>
              <a:chOff x="3384206" y="2493094"/>
              <a:chExt cx="570516" cy="4291101"/>
            </a:xfrm>
          </p:grpSpPr>
          <p:sp>
            <p:nvSpPr>
              <p:cNvPr id="14" name="矩形 13"/>
              <p:cNvSpPr/>
              <p:nvPr userDrawn="1"/>
            </p:nvSpPr>
            <p:spPr>
              <a:xfrm>
                <a:off x="3384206"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384206" y="4675995"/>
                <a:ext cx="570516" cy="2108200"/>
              </a:xfrm>
              <a:prstGeom prst="rect">
                <a:avLst/>
              </a:prstGeom>
              <a:solidFill>
                <a:schemeClr val="accent1"/>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矩形 15"/>
              <p:cNvSpPr/>
              <p:nvPr userDrawn="1"/>
            </p:nvSpPr>
            <p:spPr>
              <a:xfrm>
                <a:off x="3384206" y="2946868"/>
                <a:ext cx="570515" cy="1860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userDrawn="1"/>
            </p:nvSpPr>
            <p:spPr>
              <a:xfrm>
                <a:off x="3396526" y="2679171"/>
                <a:ext cx="545875" cy="258222"/>
              </a:xfrm>
              <a:prstGeom prst="trapezoid">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userDrawn="1"/>
            </p:nvSpPr>
            <p:spPr>
              <a:xfrm>
                <a:off x="3646538" y="2493094"/>
                <a:ext cx="44732" cy="186077"/>
              </a:xfrm>
              <a:prstGeom prst="roundRect">
                <a:avLst/>
              </a:prstGeom>
              <a:solidFill>
                <a:srgbClr val="0CE697"/>
              </a:solid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nvGrpSpPr>
          <p:grpSpPr>
            <a:xfrm rot="1740000">
              <a:off x="-167808" y="1020401"/>
              <a:ext cx="570517" cy="4461480"/>
              <a:chOff x="1782878" y="2322715"/>
              <a:chExt cx="570517" cy="4461480"/>
            </a:xfrm>
          </p:grpSpPr>
          <p:sp>
            <p:nvSpPr>
              <p:cNvPr id="10" name="矩形 9"/>
              <p:cNvSpPr/>
              <p:nvPr/>
            </p:nvSpPr>
            <p:spPr>
              <a:xfrm>
                <a:off x="1782878" y="3139295"/>
                <a:ext cx="570516" cy="36449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1782878" y="2322715"/>
                <a:ext cx="570517" cy="729891"/>
              </a:xfrm>
              <a:prstGeom prst="triangle">
                <a:avLst/>
              </a:prstGeom>
              <a:noFill/>
              <a:ln w="12382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1912021" y="2367390"/>
                <a:ext cx="278623" cy="356456"/>
              </a:xfrm>
              <a:prstGeom prst="triangle">
                <a:avLst/>
              </a:prstGeom>
              <a:solidFill>
                <a:schemeClr val="accent1"/>
              </a:solidFill>
              <a:ln w="1238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979611" y="3139295"/>
                <a:ext cx="177050" cy="3644900"/>
              </a:xfrm>
              <a:prstGeom prst="rect">
                <a:avLst/>
              </a:prstGeom>
              <a:solidFill>
                <a:schemeClr val="accent1"/>
              </a:solidFill>
              <a:ln w="1238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内容页_1">
    <p:spTree>
      <p:nvGrpSpPr>
        <p:cNvPr id="1" name=""/>
        <p:cNvGrpSpPr/>
        <p:nvPr/>
      </p:nvGrpSpPr>
      <p:grpSpPr>
        <a:xfrm>
          <a:off x="0" y="0"/>
          <a:ext cx="0" cy="0"/>
          <a:chOff x="0" y="0"/>
          <a:chExt cx="0" cy="0"/>
        </a:xfrm>
      </p:grpSpPr>
      <p:grpSp>
        <p:nvGrpSpPr>
          <p:cNvPr id="3" name="组合 2"/>
          <p:cNvGrpSpPr/>
          <p:nvPr userDrawn="1"/>
        </p:nvGrpSpPr>
        <p:grpSpPr>
          <a:xfrm>
            <a:off x="0" y="333991"/>
            <a:ext cx="844039" cy="809101"/>
            <a:chOff x="5235243" y="4889058"/>
            <a:chExt cx="844039" cy="809101"/>
          </a:xfrm>
        </p:grpSpPr>
        <p:sp>
          <p:nvSpPr>
            <p:cNvPr id="5" name="任意多边形 4"/>
            <p:cNvSpPr/>
            <p:nvPr/>
          </p:nvSpPr>
          <p:spPr>
            <a:xfrm rot="5400000">
              <a:off x="5480022" y="5095523"/>
              <a:ext cx="404551" cy="793969"/>
            </a:xfrm>
            <a:custGeom>
              <a:avLst/>
              <a:gdLst>
                <a:gd name="connsiteX0" fmla="*/ 0 w 404551"/>
                <a:gd name="connsiteY0" fmla="*/ 793969 h 793969"/>
                <a:gd name="connsiteX1" fmla="*/ 0 w 404551"/>
                <a:gd name="connsiteY1" fmla="*/ 0 h 793969"/>
                <a:gd name="connsiteX2" fmla="*/ 206059 w 404551"/>
                <a:gd name="connsiteY2" fmla="*/ 0 h 793969"/>
                <a:gd name="connsiteX3" fmla="*/ 404551 w 404551"/>
                <a:gd name="connsiteY3" fmla="*/ 793969 h 793969"/>
              </a:gdLst>
              <a:ahLst/>
              <a:cxnLst>
                <a:cxn ang="0">
                  <a:pos x="connsiteX0" y="connsiteY0"/>
                </a:cxn>
                <a:cxn ang="0">
                  <a:pos x="connsiteX1" y="connsiteY1"/>
                </a:cxn>
                <a:cxn ang="0">
                  <a:pos x="connsiteX2" y="connsiteY2"/>
                </a:cxn>
                <a:cxn ang="0">
                  <a:pos x="connsiteX3" y="connsiteY3"/>
                </a:cxn>
              </a:cxnLst>
              <a:rect l="l" t="t" r="r" b="b"/>
              <a:pathLst>
                <a:path w="404551" h="793969">
                  <a:moveTo>
                    <a:pt x="0" y="793969"/>
                  </a:moveTo>
                  <a:lnTo>
                    <a:pt x="0" y="0"/>
                  </a:lnTo>
                  <a:lnTo>
                    <a:pt x="206059" y="0"/>
                  </a:lnTo>
                  <a:lnTo>
                    <a:pt x="404551" y="793969"/>
                  </a:lnTo>
                  <a:close/>
                </a:path>
              </a:pathLst>
            </a:custGeom>
            <a:solidFill>
              <a:schemeClr val="accent1"/>
            </a:solidFill>
            <a:ln w="1111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梯形 3"/>
            <p:cNvSpPr/>
            <p:nvPr/>
          </p:nvSpPr>
          <p:spPr>
            <a:xfrm rot="5400000">
              <a:off x="5227677" y="4896624"/>
              <a:ext cx="809101" cy="793969"/>
            </a:xfrm>
            <a:prstGeom prst="trapezoid">
              <a:avLst/>
            </a:prstGeom>
            <a:noFill/>
            <a:ln w="111125">
              <a:solidFill>
                <a:srgbClr val="25364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占位符 6"/>
          <p:cNvSpPr>
            <a:spLocks noGrp="1"/>
          </p:cNvSpPr>
          <p:nvPr>
            <p:ph type="body" sz="quarter" idx="10" hasCustomPrompt="1"/>
          </p:nvPr>
        </p:nvSpPr>
        <p:spPr>
          <a:xfrm>
            <a:off x="1041400" y="495099"/>
            <a:ext cx="3742267" cy="480131"/>
          </a:xfrm>
          <a:prstGeom prst="rect">
            <a:avLst/>
          </a:prstGeom>
        </p:spPr>
        <p:txBody>
          <a:bodyPr wrap="square">
            <a:spAutoFit/>
          </a:bodyPr>
          <a:lstStyle>
            <a:lvl1pPr marL="0" indent="0">
              <a:buNone/>
              <a:defRPr>
                <a:solidFill>
                  <a:schemeClr val="accent2"/>
                </a:solidFill>
              </a:defRPr>
            </a:lvl1pPr>
          </a:lstStyle>
          <a:p>
            <a:pPr lvl="0"/>
            <a:r>
              <a:rPr lang="en-US" altLang="zh-CN" dirty="0"/>
              <a:t>Part One </a:t>
            </a:r>
            <a:r>
              <a:rPr lang="zh-CN" altLang="en-US" dirty="0"/>
              <a:t>输入标题</a:t>
            </a:r>
          </a:p>
        </p:txBody>
      </p:sp>
      <p:grpSp>
        <p:nvGrpSpPr>
          <p:cNvPr id="8" name="组合 7"/>
          <p:cNvGrpSpPr/>
          <p:nvPr userDrawn="1"/>
        </p:nvGrpSpPr>
        <p:grpSpPr>
          <a:xfrm>
            <a:off x="-14965" y="6464300"/>
            <a:ext cx="5393266" cy="393700"/>
            <a:chOff x="3890503" y="3151873"/>
            <a:chExt cx="5393266" cy="393700"/>
          </a:xfrm>
        </p:grpSpPr>
        <p:cxnSp>
          <p:nvCxnSpPr>
            <p:cNvPr id="9" name="直接连接符 8"/>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userDrawn="1"/>
        </p:nvGrpSpPr>
        <p:grpSpPr>
          <a:xfrm>
            <a:off x="5006352" y="6464300"/>
            <a:ext cx="5393266" cy="393700"/>
            <a:chOff x="3890503" y="3151873"/>
            <a:chExt cx="5393266" cy="393700"/>
          </a:xfrm>
        </p:grpSpPr>
        <p:cxnSp>
          <p:nvCxnSpPr>
            <p:cNvPr id="44" name="直接连接符 43"/>
            <p:cNvCxnSpPr/>
            <p:nvPr/>
          </p:nvCxnSpPr>
          <p:spPr>
            <a:xfrm>
              <a:off x="3890503" y="332967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07647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26245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44842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63440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820376"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00635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19232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37830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6427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75025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93622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12219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30817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49414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6801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686609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05207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238048"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424023"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60999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795972"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981947"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167921"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353896"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53987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8725845"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911820"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9097794"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283769" y="3336023"/>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575025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680123"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609997"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539870" y="3151873"/>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78" name="直接连接符 77"/>
          <p:cNvCxnSpPr/>
          <p:nvPr userDrawn="1"/>
        </p:nvCxnSpPr>
        <p:spPr>
          <a:xfrm>
            <a:off x="9841693" y="664210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userDrawn="1"/>
        </p:nvCxnSpPr>
        <p:spPr>
          <a:xfrm>
            <a:off x="10027668"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userDrawn="1"/>
        </p:nvCxnSpPr>
        <p:spPr>
          <a:xfrm>
            <a:off x="1021364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userDrawn="1"/>
        </p:nvCxnSpPr>
        <p:spPr>
          <a:xfrm>
            <a:off x="10399617"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userDrawn="1"/>
        </p:nvCxnSpPr>
        <p:spPr>
          <a:xfrm>
            <a:off x="10585592"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userDrawn="1"/>
        </p:nvCxnSpPr>
        <p:spPr>
          <a:xfrm>
            <a:off x="10771566"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userDrawn="1"/>
        </p:nvCxnSpPr>
        <p:spPr>
          <a:xfrm>
            <a:off x="1095754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userDrawn="1"/>
        </p:nvCxnSpPr>
        <p:spPr>
          <a:xfrm>
            <a:off x="11143516"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userDrawn="1"/>
        </p:nvCxnSpPr>
        <p:spPr>
          <a:xfrm>
            <a:off x="11329491"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userDrawn="1"/>
        </p:nvCxnSpPr>
        <p:spPr>
          <a:xfrm>
            <a:off x="1151546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nvCxnSpPr>
        <p:spPr>
          <a:xfrm>
            <a:off x="11701440"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nvCxnSpPr>
        <p:spPr>
          <a:xfrm>
            <a:off x="11887415"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userDrawn="1"/>
        </p:nvCxnSpPr>
        <p:spPr>
          <a:xfrm>
            <a:off x="12073389" y="6648450"/>
            <a:ext cx="0" cy="20955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userDrawn="1"/>
        </p:nvCxnSpPr>
        <p:spPr>
          <a:xfrm>
            <a:off x="11701440" y="6464300"/>
            <a:ext cx="0" cy="39370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7E395D60-13C1-40C0-9F30-1FBAC109C1AD}" type="datetimeFigureOut">
              <a:rPr lang="zh-CN" altLang="en-US" smtClean="0"/>
              <a:t>2023/3/23</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844BC077-A4F7-4166-88AA-6A9BF0BD76CB}" type="slidenum">
              <a:rPr lang="zh-CN" altLang="en-US" smtClean="0"/>
              <a:t>‹#›</a:t>
            </a:fld>
            <a:endParaRPr lang="zh-CN" altLang="en-US"/>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CA4526-AE6A-4AEA-844F-8AE8FE4D77B4}" type="datetimeFigureOut">
              <a:rPr lang="zh-CN" altLang="en-US" smtClean="0">
                <a:solidFill>
                  <a:prstClr val="black"/>
                </a:solidFill>
              </a:rPr>
              <a:t>2023/3/23</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5340128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descr="C:\Users\Administrator.USER-20190207SV\Desktop\城市规划\oriental-pearl-tower-photo-683419.jpgoriental-pearl-tower-photo-683419"/>
          <p:cNvPicPr>
            <a:picLocks noChangeAspect="1"/>
          </p:cNvPicPr>
          <p:nvPr userDrawn="1">
            <p:custDataLst>
              <p:tags r:id="rId1"/>
            </p:custDataLst>
          </p:nvPr>
        </p:nvPicPr>
        <p:blipFill>
          <a:blip r:embed="rId12"/>
          <a:srcRect/>
          <a:stretch>
            <a:fillRect/>
          </a:stretch>
        </p:blipFill>
        <p:spPr>
          <a:xfrm flipH="1">
            <a:off x="0" y="-19050"/>
            <a:ext cx="12219305" cy="6876415"/>
          </a:xfrm>
          <a:prstGeom prst="rect">
            <a:avLst/>
          </a:prstGeom>
        </p:spPr>
      </p:pic>
      <p:sp>
        <p:nvSpPr>
          <p:cNvPr id="9" name="矩形 8"/>
          <p:cNvSpPr/>
          <p:nvPr userDrawn="1">
            <p:custDataLst>
              <p:tags r:id="rId2"/>
            </p:custDataLst>
          </p:nvPr>
        </p:nvSpPr>
        <p:spPr>
          <a:xfrm>
            <a:off x="5457190" y="-18415"/>
            <a:ext cx="6762115" cy="6876415"/>
          </a:xfrm>
          <a:prstGeom prst="rect">
            <a:avLst/>
          </a:prstGeom>
          <a:solidFill>
            <a:schemeClr val="accent1">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3"/>
            </p:custDataLst>
          </p:nvPr>
        </p:nvSpPr>
        <p:spPr>
          <a:xfrm>
            <a:off x="5602605" y="1633855"/>
            <a:ext cx="6610985" cy="3381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 形 10"/>
          <p:cNvSpPr/>
          <p:nvPr userDrawn="1">
            <p:custDataLst>
              <p:tags r:id="rId4"/>
            </p:custDataLst>
          </p:nvPr>
        </p:nvSpPr>
        <p:spPr>
          <a:xfrm flipH="1">
            <a:off x="-1" y="1621790"/>
            <a:ext cx="5618203" cy="5238750"/>
          </a:xfrm>
          <a:prstGeom prst="corner">
            <a:avLst>
              <a:gd name="adj1" fmla="val 3745"/>
              <a:gd name="adj2" fmla="val 301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5"/>
            </p:custDataLst>
          </p:nvPr>
        </p:nvSpPr>
        <p:spPr>
          <a:xfrm>
            <a:off x="5453697" y="1473835"/>
            <a:ext cx="6762115" cy="1600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6"/>
            </p:custDataLst>
          </p:nvPr>
        </p:nvSpPr>
        <p:spPr>
          <a:xfrm>
            <a:off x="6235065" y="2033905"/>
            <a:ext cx="5445760" cy="1691640"/>
          </a:xfrm>
        </p:spPr>
        <p:txBody>
          <a:bodyPr lIns="91440" tIns="45720" rIns="91440" bIns="0" anchor="b" anchorCtr="0">
            <a:normAutofit/>
          </a:bodyPr>
          <a:lstStyle>
            <a:lvl1pPr algn="r">
              <a:defRPr sz="6000" b="0" spc="600" baseline="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p>
        </p:txBody>
      </p:sp>
      <p:sp>
        <p:nvSpPr>
          <p:cNvPr id="3" name="副标题 2"/>
          <p:cNvSpPr>
            <a:spLocks noGrp="1"/>
          </p:cNvSpPr>
          <p:nvPr>
            <p:ph type="subTitle" idx="1" hasCustomPrompt="1"/>
            <p:custDataLst>
              <p:tags r:id="rId7"/>
            </p:custDataLst>
          </p:nvPr>
        </p:nvSpPr>
        <p:spPr>
          <a:xfrm>
            <a:off x="6235065" y="3782695"/>
            <a:ext cx="5445760" cy="959237"/>
          </a:xfrm>
        </p:spPr>
        <p:txBody>
          <a:bodyPr lIns="91440" tIns="45720" rIns="91440" bIns="45720">
            <a:normAutofit/>
          </a:bodyPr>
          <a:lstStyle>
            <a:lvl1pPr marL="0" indent="0" algn="r" eaLnBrk="1" fontAlgn="auto" latinLnBrk="0" hangingPunct="1">
              <a:lnSpc>
                <a:spcPct val="100000"/>
              </a:lnSpc>
              <a:buFont typeface="Arial" panose="020B0604020202020204" pitchFamily="34" charset="0"/>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altLang="zh-CN" dirty="0"/>
          </a:p>
          <a:p>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t>2023/3/23</a:t>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1447800" y="2761615"/>
            <a:ext cx="9801225" cy="2209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sp>
        <p:nvSpPr>
          <p:cNvPr id="11" name="矩形 10"/>
          <p:cNvSpPr/>
          <p:nvPr userDrawn="1">
            <p:custDataLst>
              <p:tags r:id="rId2"/>
            </p:custDataLst>
          </p:nvPr>
        </p:nvSpPr>
        <p:spPr>
          <a:xfrm>
            <a:off x="-25400" y="1230630"/>
            <a:ext cx="10325100" cy="1524635"/>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3"/>
            </p:custDataLst>
          </p:nvPr>
        </p:nvSpPr>
        <p:spPr>
          <a:xfrm>
            <a:off x="1981200" y="2009140"/>
            <a:ext cx="2458085" cy="24580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a:p>
        </p:txBody>
      </p:sp>
      <p:pic>
        <p:nvPicPr>
          <p:cNvPr id="13" name="图片 12" descr="未标题-3"/>
          <p:cNvPicPr>
            <a:picLocks noChangeAspect="1"/>
          </p:cNvPicPr>
          <p:nvPr userDrawn="1">
            <p:custDataLst>
              <p:tags r:id="rId4"/>
            </p:custDataLst>
          </p:nvPr>
        </p:nvPicPr>
        <p:blipFill>
          <a:blip r:embed="rId11"/>
          <a:srcRect/>
          <a:stretch>
            <a:fillRect/>
          </a:stretch>
        </p:blipFill>
        <p:spPr>
          <a:xfrm>
            <a:off x="11065510" y="5720715"/>
            <a:ext cx="1126490" cy="1107440"/>
          </a:xfrm>
          <a:prstGeom prst="rect">
            <a:avLst/>
          </a:prstGeom>
        </p:spPr>
      </p:pic>
      <p:pic>
        <p:nvPicPr>
          <p:cNvPr id="14" name="图片 13" descr="未标题-4"/>
          <p:cNvPicPr>
            <a:picLocks noChangeAspect="1"/>
          </p:cNvPicPr>
          <p:nvPr userDrawn="1">
            <p:custDataLst>
              <p:tags r:id="rId5"/>
            </p:custDataLst>
          </p:nvPr>
        </p:nvPicPr>
        <p:blipFill>
          <a:blip r:embed="rId12"/>
          <a:srcRect/>
          <a:stretch>
            <a:fillRect/>
          </a:stretch>
        </p:blipFill>
        <p:spPr>
          <a:xfrm>
            <a:off x="-25400" y="5795645"/>
            <a:ext cx="1166495" cy="1032510"/>
          </a:xfrm>
          <a:prstGeom prst="rect">
            <a:avLst/>
          </a:prstGeom>
        </p:spPr>
      </p:pic>
      <p:sp>
        <p:nvSpPr>
          <p:cNvPr id="2" name="标题 1"/>
          <p:cNvSpPr>
            <a:spLocks noGrp="1"/>
          </p:cNvSpPr>
          <p:nvPr>
            <p:ph type="title" hasCustomPrompt="1"/>
            <p:custDataLst>
              <p:tags r:id="rId6"/>
            </p:custDataLst>
          </p:nvPr>
        </p:nvSpPr>
        <p:spPr>
          <a:xfrm>
            <a:off x="4872355" y="3061970"/>
            <a:ext cx="5871845" cy="1405255"/>
          </a:xfrm>
        </p:spPr>
        <p:txBody>
          <a:bodyPr lIns="91440" tIns="45720" rIns="91440" bIns="45720" anchor="ctr" anchorCtr="0">
            <a:normAutofit/>
          </a:bodyPr>
          <a:lstStyle>
            <a:lvl1pPr>
              <a:defRPr sz="480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t>2023/3/23</a:t>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image" Target="../media/image1.png"/><Relationship Id="rId3" Type="http://schemas.openxmlformats.org/officeDocument/2006/relationships/slideLayout" Target="../slideLayouts/slideLayout9.xml"/><Relationship Id="rId21" Type="http://schemas.openxmlformats.org/officeDocument/2006/relationships/tags" Target="../tags/tag3.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tags" Target="../tags/tag7.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ags" Target="../tags/tag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tags" Target="../tags/tag6.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ags" Target="../tags/tag5.xml"/><Relationship Id="rId10" Type="http://schemas.openxmlformats.org/officeDocument/2006/relationships/slideLayout" Target="../slideLayouts/slideLayout16.xml"/><Relationship Id="rId19"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图片 6" descr="水印">
            <a:extLst>
              <a:ext uri="{FF2B5EF4-FFF2-40B4-BE49-F238E27FC236}">
                <a16:creationId xmlns:a16="http://schemas.microsoft.com/office/drawing/2014/main" id="{62831620-0087-2571-91D7-89DD5B92109E}"/>
              </a:ext>
            </a:extLst>
          </p:cNvPr>
          <p:cNvPicPr>
            <a:picLocks noChangeAspect="1"/>
          </p:cNvPicPr>
          <p:nvPr userDrawn="1"/>
        </p:nvPicPr>
        <p:blipFill>
          <a:blip r:embed="rId8"/>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1440" tIns="45720" rIns="91440" bIns="4572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2023/3/23</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a:extLst>
              <a:ext uri="{FF2B5EF4-FFF2-40B4-BE49-F238E27FC236}">
                <a16:creationId xmlns:a16="http://schemas.microsoft.com/office/drawing/2014/main" id="{78746BAD-592A-6418-6294-A3118050A629}"/>
              </a:ext>
            </a:extLst>
          </p:cNvPr>
          <p:cNvPicPr>
            <a:picLocks noChangeAspect="1"/>
          </p:cNvPicPr>
          <p:nvPr userDrawn="1"/>
        </p:nvPicPr>
        <p:blipFill>
          <a:blip r:embed="rId2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7.xml"/><Relationship Id="rId4"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hemeOverride" Target="../theme/themeOverride5.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17.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notesSlide" Target="../notesSlides/notesSlide12.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9.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notesSlide" Target="../notesSlides/notesSlide14.xml"/><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11.tiff"/><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notesSlide" Target="../notesSlides/notesSlide23.xml"/><Relationship Id="rId4"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40.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notesSlide" Target="../notesSlides/notesSlide25.xml"/><Relationship Id="rId4"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2.xml"/><Relationship Id="rId4"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7.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12.tiff"/><Relationship Id="rId5" Type="http://schemas.openxmlformats.org/officeDocument/2006/relationships/slideLayout" Target="../slideLayouts/slideLayout2.xml"/><Relationship Id="rId4" Type="http://schemas.openxmlformats.org/officeDocument/2006/relationships/tags" Target="../tags/tag148.xml"/></Relationships>
</file>

<file path=ppt/slides/_rels/slide8.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notesSlide" Target="../notesSlides/notesSlide3.xml"/><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478790" y="32448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p>
        </p:txBody>
      </p:sp>
      <p:sp>
        <p:nvSpPr>
          <p:cNvPr id="2" name="矩形 1"/>
          <p:cNvSpPr/>
          <p:nvPr/>
        </p:nvSpPr>
        <p:spPr>
          <a:xfrm>
            <a:off x="478790" y="1234440"/>
            <a:ext cx="11234420" cy="552450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fontAlgn="auto">
              <a:lnSpc>
                <a:spcPct val="150000"/>
              </a:lnSpc>
            </a:pPr>
            <a:r>
              <a:rPr lang="zh-CN" altLang="en-US" sz="3200">
                <a:solidFill>
                  <a:schemeClr val="tx1"/>
                </a:solidFill>
                <a:latin typeface="Calibri" panose="020F0502020204030204" charset="0"/>
                <a:cs typeface="Calibri" panose="020F0502020204030204" charset="0"/>
              </a:rPr>
              <a:t>2. What convinced the experts that a puma had been spotted in the village?</a:t>
            </a:r>
          </a:p>
          <a:p>
            <a:pPr algn="just" fontAlgn="auto">
              <a:lnSpc>
                <a:spcPct val="150000"/>
              </a:lnSpc>
            </a:pPr>
            <a:r>
              <a:rPr lang="zh-CN" altLang="en-US" sz="3200">
                <a:solidFill>
                  <a:schemeClr val="tx1"/>
                </a:solidFill>
                <a:latin typeface="Calibri" panose="020F0502020204030204" charset="0"/>
                <a:cs typeface="Calibri" panose="020F0502020204030204" charset="0"/>
              </a:rPr>
              <a:t>  A. The absence of any other animals.			</a:t>
            </a:r>
          </a:p>
          <a:p>
            <a:pPr algn="just" fontAlgn="auto">
              <a:lnSpc>
                <a:spcPct val="150000"/>
              </a:lnSpc>
            </a:pPr>
            <a:r>
              <a:rPr lang="zh-CN" altLang="en-US" sz="3200">
                <a:solidFill>
                  <a:schemeClr val="tx1"/>
                </a:solidFill>
                <a:latin typeface="Calibri" panose="020F0502020204030204" charset="0"/>
                <a:cs typeface="Calibri" panose="020F0502020204030204" charset="0"/>
              </a:rPr>
              <a:t> </a:t>
            </a: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The woman</a:t>
            </a:r>
            <a:r>
              <a:rPr lang="en-US" altLang="zh-CN" sz="3200">
                <a:solidFill>
                  <a:schemeClr val="tx1"/>
                </a:solidFill>
                <a:latin typeface="Calibri" panose="020F0502020204030204" charset="0"/>
                <a:cs typeface="Calibri" panose="020F0502020204030204" charset="0"/>
              </a:rPr>
              <a:t>’</a:t>
            </a:r>
            <a:r>
              <a:rPr lang="zh-CN" altLang="en-US" sz="3200">
                <a:solidFill>
                  <a:schemeClr val="tx1"/>
                </a:solidFill>
                <a:latin typeface="Calibri" panose="020F0502020204030204" charset="0"/>
                <a:cs typeface="Calibri" panose="020F0502020204030204" charset="0"/>
              </a:rPr>
              <a:t>s detailed description.</a:t>
            </a:r>
          </a:p>
          <a:p>
            <a:pPr algn="just" fontAlgn="auto">
              <a:lnSpc>
                <a:spcPct val="150000"/>
              </a:lnSpc>
            </a:pPr>
            <a:r>
              <a:rPr lang="zh-CN" altLang="en-US" sz="3200">
                <a:solidFill>
                  <a:schemeClr val="tx1"/>
                </a:solidFill>
                <a:latin typeface="Calibri" panose="020F0502020204030204" charset="0"/>
                <a:cs typeface="Calibri" panose="020F0502020204030204" charset="0"/>
              </a:rPr>
              <a:t>  C. The animal</a:t>
            </a:r>
            <a:r>
              <a:rPr lang="en-US" altLang="zh-CN" sz="3200">
                <a:solidFill>
                  <a:schemeClr val="tx1"/>
                </a:solidFill>
                <a:latin typeface="Calibri" panose="020F0502020204030204" charset="0"/>
                <a:cs typeface="Calibri" panose="020F0502020204030204" charset="0"/>
              </a:rPr>
              <a:t>’</a:t>
            </a:r>
            <a:r>
              <a:rPr lang="zh-CN" altLang="en-US" sz="3200">
                <a:solidFill>
                  <a:schemeClr val="tx1"/>
                </a:solidFill>
                <a:latin typeface="Calibri" panose="020F0502020204030204" charset="0"/>
                <a:cs typeface="Calibri" panose="020F0502020204030204" charset="0"/>
              </a:rPr>
              <a:t>s ability to climb a tree.		</a:t>
            </a:r>
          </a:p>
          <a:p>
            <a:pPr algn="just" fontAlgn="auto">
              <a:lnSpc>
                <a:spcPct val="15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The distinctive roar of the animal.</a:t>
            </a:r>
          </a:p>
        </p:txBody>
      </p:sp>
      <p:sp>
        <p:nvSpPr>
          <p:cNvPr id="7" name="椭圆 6"/>
          <p:cNvSpPr/>
          <p:nvPr/>
        </p:nvSpPr>
        <p:spPr>
          <a:xfrm>
            <a:off x="607060" y="4229100"/>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 name="文本框 76"/>
          <p:cNvSpPr txBox="1"/>
          <p:nvPr/>
        </p:nvSpPr>
        <p:spPr>
          <a:xfrm>
            <a:off x="370840" y="363855"/>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p>
        </p:txBody>
      </p:sp>
      <p:sp>
        <p:nvSpPr>
          <p:cNvPr id="2" name="矩形 1"/>
          <p:cNvSpPr/>
          <p:nvPr/>
        </p:nvSpPr>
        <p:spPr>
          <a:xfrm>
            <a:off x="370840" y="1343660"/>
            <a:ext cx="11234420" cy="49149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60000"/>
              </a:lnSpc>
            </a:pPr>
            <a:r>
              <a:rPr lang="zh-CN" altLang="en-US" sz="3200">
                <a:solidFill>
                  <a:schemeClr val="tx1"/>
                </a:solidFill>
                <a:latin typeface="Calibri" panose="020F0502020204030204" charset="0"/>
                <a:cs typeface="Calibri" panose="020F0502020204030204" charset="0"/>
              </a:rPr>
              <a:t>3. What remained a mystery for the experts to solve?</a:t>
            </a:r>
          </a:p>
          <a:p>
            <a:pPr algn="just">
              <a:lnSpc>
                <a:spcPct val="16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A. How the puma was able to catch its prey.	</a:t>
            </a:r>
          </a:p>
          <a:p>
            <a:pPr algn="just">
              <a:lnSpc>
                <a:spcPct val="160000"/>
              </a:lnSpc>
            </a:pPr>
            <a:r>
              <a:rPr lang="zh-CN" altLang="en-US" sz="3200">
                <a:solidFill>
                  <a:schemeClr val="tx1"/>
                </a:solidFill>
                <a:latin typeface="Calibri" panose="020F0502020204030204" charset="0"/>
                <a:cs typeface="Calibri" panose="020F0502020204030204" charset="0"/>
              </a:rPr>
              <a:t> </a:t>
            </a: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B. Why the puma never attacked any humans.</a:t>
            </a:r>
          </a:p>
          <a:p>
            <a:pPr algn="just">
              <a:lnSpc>
                <a:spcPct val="160000"/>
              </a:lnSpc>
            </a:pP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C. Where the puma had originally come from.	</a:t>
            </a:r>
          </a:p>
          <a:p>
            <a:pPr algn="just">
              <a:lnSpc>
                <a:spcPct val="160000"/>
              </a:lnSpc>
            </a:pPr>
            <a:r>
              <a:rPr lang="zh-CN" altLang="en-US" sz="3200">
                <a:solidFill>
                  <a:schemeClr val="tx1"/>
                </a:solidFill>
                <a:latin typeface="Calibri" panose="020F0502020204030204" charset="0"/>
                <a:cs typeface="Calibri" panose="020F0502020204030204" charset="0"/>
              </a:rPr>
              <a:t> </a:t>
            </a:r>
            <a:r>
              <a:rPr lang="en-US" altLang="zh-CN" sz="3200">
                <a:solidFill>
                  <a:schemeClr val="tx1"/>
                </a:solidFill>
                <a:latin typeface="Calibri" panose="020F0502020204030204" charset="0"/>
                <a:cs typeface="Calibri" panose="020F0502020204030204" charset="0"/>
              </a:rPr>
              <a:t>   </a:t>
            </a:r>
            <a:r>
              <a:rPr lang="zh-CN" altLang="en-US" sz="3200">
                <a:solidFill>
                  <a:schemeClr val="tx1"/>
                </a:solidFill>
                <a:latin typeface="Calibri" panose="020F0502020204030204" charset="0"/>
                <a:cs typeface="Calibri" panose="020F0502020204030204" charset="0"/>
              </a:rPr>
              <a:t>D. How the puma was able to move so fast.</a:t>
            </a:r>
          </a:p>
        </p:txBody>
      </p:sp>
      <p:sp>
        <p:nvSpPr>
          <p:cNvPr id="7" name="椭圆 6"/>
          <p:cNvSpPr/>
          <p:nvPr/>
        </p:nvSpPr>
        <p:spPr>
          <a:xfrm>
            <a:off x="748665" y="4481195"/>
            <a:ext cx="45339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4</a:t>
            </a:r>
          </a:p>
        </p:txBody>
      </p:sp>
      <p:sp>
        <p:nvSpPr>
          <p:cNvPr id="5" name="标题 4"/>
          <p:cNvSpPr>
            <a:spLocks noGrp="1"/>
          </p:cNvSpPr>
          <p:nvPr>
            <p:ph type="title"/>
            <p:custDataLst>
              <p:tags r:id="rId3"/>
            </p:custDataLst>
          </p:nvPr>
        </p:nvSpPr>
        <p:spPr>
          <a:xfrm>
            <a:off x="4872355" y="3061970"/>
            <a:ext cx="6270625" cy="1405255"/>
          </a:xfrm>
        </p:spPr>
        <p:txBody>
          <a:bodyPr>
            <a:normAutofit/>
          </a:bodyPr>
          <a:lstStyle/>
          <a:p>
            <a:pPr marL="0" indent="0" algn="l">
              <a:lnSpc>
                <a:spcPct val="100000"/>
              </a:lnSpc>
              <a:spcBef>
                <a:spcPts val="0"/>
              </a:spcBef>
              <a:spcAft>
                <a:spcPts val="0"/>
              </a:spcAft>
              <a:buSzPct val="100000"/>
              <a:buNone/>
            </a:pPr>
            <a:r>
              <a:rPr lang="en-US" sz="3600" spc="260" dirty="0">
                <a:sym typeface="+mn-lt"/>
              </a:rPr>
              <a:t>Structure imitation</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cs typeface="+mn-ea"/>
              <a:sym typeface="+mn-lt"/>
            </a:endParaRPr>
          </a:p>
        </p:txBody>
      </p:sp>
      <p:sp>
        <p:nvSpPr>
          <p:cNvPr id="3" name="文本框 2"/>
          <p:cNvSpPr txBox="1"/>
          <p:nvPr/>
        </p:nvSpPr>
        <p:spPr>
          <a:xfrm>
            <a:off x="487212" y="903186"/>
            <a:ext cx="10952704" cy="1568450"/>
          </a:xfrm>
          <a:prstGeom prst="rect">
            <a:avLst/>
          </a:prstGeom>
          <a:noFill/>
        </p:spPr>
        <p:txBody>
          <a:bodyPr wrap="square" rtlCol="0">
            <a:spAutoFit/>
          </a:bodyPr>
          <a:lstStyle/>
          <a:p>
            <a:pPr algn="just">
              <a:lnSpc>
                <a:spcPct val="150000"/>
              </a:lnSpc>
            </a:pPr>
            <a:r>
              <a:rPr lang="zh-CN" altLang="en-US" sz="3200" dirty="0">
                <a:solidFill>
                  <a:srgbClr val="FF0000"/>
                </a:solidFill>
                <a:latin typeface="Calibri" panose="020F0502020204030204" charset="0"/>
                <a:cs typeface="Calibri" panose="020F0502020204030204" charset="0"/>
                <a:sym typeface="+mn-lt"/>
              </a:rPr>
              <a:t>1. When (reports) came (into) … that …, they were( not) taken seriously.</a:t>
            </a:r>
          </a:p>
        </p:txBody>
      </p:sp>
      <p:sp>
        <p:nvSpPr>
          <p:cNvPr id="6" name="文本框 5"/>
          <p:cNvSpPr txBox="1"/>
          <p:nvPr/>
        </p:nvSpPr>
        <p:spPr>
          <a:xfrm>
            <a:off x="486820" y="2471333"/>
            <a:ext cx="10952704" cy="119888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When word came / spread in the city that there would be an earthquake in the area, it was not taken seriously.</a:t>
            </a:r>
          </a:p>
        </p:txBody>
      </p:sp>
      <p:sp>
        <p:nvSpPr>
          <p:cNvPr id="7" name="文本框 6"/>
          <p:cNvSpPr txBox="1"/>
          <p:nvPr/>
        </p:nvSpPr>
        <p:spPr>
          <a:xfrm>
            <a:off x="487082" y="5355758"/>
            <a:ext cx="10952704" cy="119888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When reports came into the hospital about the potential outbreak of a contagious disease, they were not taken seriously by the administration.</a:t>
            </a:r>
          </a:p>
        </p:txBody>
      </p:sp>
      <p:sp>
        <p:nvSpPr>
          <p:cNvPr id="10" name="文本框 9"/>
          <p:cNvSpPr txBox="1"/>
          <p:nvPr/>
        </p:nvSpPr>
        <p:spPr>
          <a:xfrm>
            <a:off x="486820" y="3670296"/>
            <a:ext cx="10952704" cy="1753235"/>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When the officer gave the order that no one should move while they were standing in the line, it was not taken seriously, and as a punishment, some students had to do extra training</a:t>
            </a:r>
            <a:r>
              <a:rPr lang="en-US" altLang="zh-CN" sz="2400" dirty="0">
                <a:latin typeface="Calibri" panose="020F0502020204030204" charset="0"/>
                <a:cs typeface="Calibri" panose="020F0502020204030204" charset="0"/>
                <a:sym typeface="+mn-lt"/>
              </a:rPr>
              <a:t>.</a:t>
            </a:r>
            <a:endParaRPr lang="zh-CN" altLang="en-US" sz="2400" dirty="0">
              <a:latin typeface="Calibri" panose="020F0502020204030204" charset="0"/>
              <a:cs typeface="Calibri" panose="020F0502020204030204" charset="0"/>
              <a:sym typeface="+mn-lt"/>
            </a:endParaRPr>
          </a:p>
        </p:txBody>
      </p:sp>
      <p:sp>
        <p:nvSpPr>
          <p:cNvPr id="77" name="文本框 76"/>
          <p:cNvSpPr txBox="1"/>
          <p:nvPr/>
        </p:nvSpPr>
        <p:spPr>
          <a:xfrm>
            <a:off x="487045" y="147320"/>
            <a:ext cx="6103620" cy="755650"/>
          </a:xfrm>
          <a:prstGeom prst="rect">
            <a:avLst/>
          </a:prstGeom>
          <a:noFill/>
        </p:spPr>
        <p:txBody>
          <a:bodyPr wrap="square" rtlCol="0">
            <a:spAutoFit/>
          </a:bodyPr>
          <a:lstStyle/>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00"/>
                                        <p:tgtEl>
                                          <p:spTgt spid="10">
                                            <p:txEl>
                                              <p:pRg st="0" end="0"/>
                                            </p:txEl>
                                          </p:spTgt>
                                        </p:tgtEl>
                                      </p:cBhvr>
                                    </p:animEffect>
                                    <p:anim calcmode="lin" valueType="num">
                                      <p:cBhvr>
                                        <p:cTn id="2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Calibri" panose="020F0502020204030204" charset="0"/>
              <a:cs typeface="Calibri" panose="020F0502020204030204" charset="0"/>
              <a:sym typeface="+mn-lt"/>
            </a:endParaRPr>
          </a:p>
        </p:txBody>
      </p:sp>
      <p:sp>
        <p:nvSpPr>
          <p:cNvPr id="2" name="文本框 1"/>
          <p:cNvSpPr txBox="1"/>
          <p:nvPr/>
        </p:nvSpPr>
        <p:spPr>
          <a:xfrm>
            <a:off x="770966" y="3340895"/>
            <a:ext cx="11039475" cy="1383665"/>
          </a:xfrm>
          <a:prstGeom prst="rect">
            <a:avLst/>
          </a:prstGeom>
          <a:noFill/>
        </p:spPr>
        <p:txBody>
          <a:bodyPr wrap="square" rtlCol="0">
            <a:spAutoFit/>
          </a:bodyPr>
          <a:lstStyle/>
          <a:p>
            <a:pPr algn="just">
              <a:lnSpc>
                <a:spcPct val="150000"/>
              </a:lnSpc>
            </a:pPr>
            <a:r>
              <a:rPr lang="zh-CN" altLang="en-US" sz="2800" dirty="0">
                <a:solidFill>
                  <a:schemeClr val="tx1"/>
                </a:solidFill>
                <a:latin typeface="Calibri" panose="020F0502020204030204" charset="0"/>
                <a:cs typeface="Calibri" panose="020F0502020204030204" charset="0"/>
                <a:sym typeface="+mn-lt"/>
              </a:rPr>
              <a:t>As the deadline for the project approaches, I felt obliged to work extra hours to ensure that it is completed on time.</a:t>
            </a:r>
          </a:p>
        </p:txBody>
      </p:sp>
      <p:sp>
        <p:nvSpPr>
          <p:cNvPr id="3" name="文本框 2"/>
          <p:cNvSpPr txBox="1"/>
          <p:nvPr/>
        </p:nvSpPr>
        <p:spPr>
          <a:xfrm>
            <a:off x="727939" y="1072202"/>
            <a:ext cx="8651632" cy="829945"/>
          </a:xfrm>
          <a:prstGeom prst="rect">
            <a:avLst/>
          </a:prstGeom>
          <a:noFill/>
        </p:spPr>
        <p:txBody>
          <a:bodyPr wrap="square" rtlCol="0">
            <a:spAutoFit/>
          </a:bodyPr>
          <a:lstStyle/>
          <a:p>
            <a:pPr algn="just">
              <a:lnSpc>
                <a:spcPct val="150000"/>
              </a:lnSpc>
            </a:pPr>
            <a:r>
              <a:rPr lang="zh-CN" altLang="en-US" sz="3200" dirty="0">
                <a:solidFill>
                  <a:srgbClr val="FF0000"/>
                </a:solidFill>
                <a:latin typeface="Calibri" panose="020F0502020204030204" charset="0"/>
                <a:cs typeface="Calibri" panose="020F0502020204030204" charset="0"/>
                <a:sym typeface="+mn-lt"/>
              </a:rPr>
              <a:t>2. As…  accumulate, … felt obliged to ….</a:t>
            </a:r>
          </a:p>
        </p:txBody>
      </p:sp>
      <p:sp>
        <p:nvSpPr>
          <p:cNvPr id="4" name="文本框 3"/>
          <p:cNvSpPr txBox="1"/>
          <p:nvPr/>
        </p:nvSpPr>
        <p:spPr>
          <a:xfrm>
            <a:off x="727786" y="1920122"/>
            <a:ext cx="9988062" cy="1316964"/>
          </a:xfrm>
          <a:prstGeom prst="rect">
            <a:avLst/>
          </a:prstGeom>
          <a:noFill/>
        </p:spPr>
        <p:txBody>
          <a:bodyPr wrap="square" rtlCol="0">
            <a:spAutoFit/>
          </a:bodyPr>
          <a:lstStyle/>
          <a:p>
            <a:pPr algn="just">
              <a:lnSpc>
                <a:spcPct val="150000"/>
              </a:lnSpc>
            </a:pPr>
            <a:r>
              <a:rPr lang="zh-CN" altLang="en-US" sz="2800" dirty="0">
                <a:latin typeface="Calibri" panose="020F0502020204030204" charset="0"/>
                <a:cs typeface="Calibri" panose="020F0502020204030204" charset="0"/>
                <a:sym typeface="+mn-lt"/>
              </a:rPr>
              <a:t>As complaints about the bad smell had been accumulating, the local government felt obliged to shut down the factory.</a:t>
            </a:r>
          </a:p>
        </p:txBody>
      </p:sp>
      <p:sp>
        <p:nvSpPr>
          <p:cNvPr id="6" name="文本框 5"/>
          <p:cNvSpPr txBox="1"/>
          <p:nvPr>
            <p:custDataLst>
              <p:tags r:id="rId2"/>
            </p:custDataLst>
          </p:nvPr>
        </p:nvSpPr>
        <p:spPr>
          <a:xfrm>
            <a:off x="770966" y="4724560"/>
            <a:ext cx="11039475" cy="2030095"/>
          </a:xfrm>
          <a:prstGeom prst="rect">
            <a:avLst/>
          </a:prstGeom>
          <a:noFill/>
        </p:spPr>
        <p:txBody>
          <a:bodyPr wrap="square" rtlCol="0">
            <a:spAutoFit/>
          </a:bodyPr>
          <a:lstStyle/>
          <a:p>
            <a:pPr algn="just">
              <a:lnSpc>
                <a:spcPct val="150000"/>
              </a:lnSpc>
            </a:pPr>
            <a:r>
              <a:rPr lang="zh-CN" altLang="en-US" sz="2800" dirty="0">
                <a:solidFill>
                  <a:schemeClr val="tx1"/>
                </a:solidFill>
                <a:latin typeface="Calibri" panose="020F0502020204030204" charset="0"/>
                <a:cs typeface="Calibri" panose="020F0502020204030204" charset="0"/>
                <a:sym typeface="+mn-lt"/>
              </a:rPr>
              <a:t>As the number of patients in the hospital accumulate, the medical staff felt obliged to work overtime to provide the necessary care and attention to each patient.</a:t>
            </a:r>
          </a:p>
        </p:txBody>
      </p:sp>
      <p:sp>
        <p:nvSpPr>
          <p:cNvPr id="7" name="文本框 6"/>
          <p:cNvSpPr txBox="1"/>
          <p:nvPr>
            <p:custDataLst>
              <p:tags r:id="rId3"/>
            </p:custDataLst>
          </p:nvPr>
        </p:nvSpPr>
        <p:spPr>
          <a:xfrm>
            <a:off x="727710" y="222250"/>
            <a:ext cx="6103620" cy="755650"/>
          </a:xfrm>
          <a:prstGeom prst="rect">
            <a:avLst/>
          </a:prstGeom>
          <a:noFill/>
        </p:spPr>
        <p:txBody>
          <a:bodyPr wrap="square" rtlCol="0">
            <a:spAutoFit/>
          </a:bodyPr>
          <a:lstStyle/>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722630" y="3399790"/>
            <a:ext cx="12444730" cy="64516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Wherever they go, typhoons leave a trail of destruction behind them.</a:t>
            </a:r>
          </a:p>
        </p:txBody>
      </p:sp>
      <p:sp>
        <p:nvSpPr>
          <p:cNvPr id="3" name="文本框 2"/>
          <p:cNvSpPr txBox="1"/>
          <p:nvPr/>
        </p:nvSpPr>
        <p:spPr>
          <a:xfrm>
            <a:off x="652145" y="1365885"/>
            <a:ext cx="9753600" cy="829945"/>
          </a:xfrm>
          <a:prstGeom prst="rect">
            <a:avLst/>
          </a:prstGeom>
          <a:noFill/>
        </p:spPr>
        <p:txBody>
          <a:bodyPr wrap="square" rtlCol="0">
            <a:spAutoFit/>
          </a:bodyPr>
          <a:lstStyle/>
          <a:p>
            <a:pPr algn="just">
              <a:lnSpc>
                <a:spcPct val="150000"/>
              </a:lnSpc>
            </a:pPr>
            <a:r>
              <a:rPr lang="zh-CN" altLang="en-US" sz="3200" dirty="0">
                <a:solidFill>
                  <a:srgbClr val="FF0000"/>
                </a:solidFill>
                <a:latin typeface="Calibri" panose="020F0502020204030204" charset="0"/>
                <a:cs typeface="Calibri" panose="020F0502020204030204" charset="0"/>
                <a:sym typeface="+mn-lt"/>
              </a:rPr>
              <a:t>3. … leave behind … a trail of ….</a:t>
            </a:r>
          </a:p>
        </p:txBody>
      </p:sp>
      <p:sp>
        <p:nvSpPr>
          <p:cNvPr id="4" name="文本框 3"/>
          <p:cNvSpPr txBox="1"/>
          <p:nvPr/>
        </p:nvSpPr>
        <p:spPr>
          <a:xfrm>
            <a:off x="722630" y="2152015"/>
            <a:ext cx="11259820" cy="119888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He</a:t>
            </a:r>
            <a:r>
              <a:rPr lang="en-US" altLang="zh-CN" sz="2400" dirty="0">
                <a:latin typeface="Calibri" panose="020F0502020204030204" charset="0"/>
                <a:cs typeface="Calibri" panose="020F0502020204030204" charset="0"/>
                <a:sym typeface="+mn-lt"/>
              </a:rPr>
              <a:t>'</a:t>
            </a:r>
            <a:r>
              <a:rPr lang="zh-CN" altLang="en-US" sz="2400" dirty="0">
                <a:latin typeface="Calibri" panose="020F0502020204030204" charset="0"/>
                <a:cs typeface="Calibri" panose="020F0502020204030204" charset="0"/>
                <a:sym typeface="+mn-lt"/>
              </a:rPr>
              <a:t>s such a heavy smoker that wherever he goes, he leaves behind him a trail of smell/cigarette ends.</a:t>
            </a:r>
          </a:p>
        </p:txBody>
      </p:sp>
      <p:sp>
        <p:nvSpPr>
          <p:cNvPr id="5" name="文本框 4"/>
          <p:cNvSpPr txBox="1"/>
          <p:nvPr>
            <p:custDataLst>
              <p:tags r:id="rId1"/>
            </p:custDataLst>
          </p:nvPr>
        </p:nvSpPr>
        <p:spPr>
          <a:xfrm>
            <a:off x="722630" y="4093210"/>
            <a:ext cx="10828020" cy="119888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During their travels, the hikers left behind a trail of litter and plastic waste that </a:t>
            </a:r>
          </a:p>
          <a:p>
            <a:pPr algn="just">
              <a:lnSpc>
                <a:spcPct val="150000"/>
              </a:lnSpc>
            </a:pPr>
            <a:r>
              <a:rPr lang="zh-CN" altLang="en-US" sz="2400" dirty="0">
                <a:latin typeface="Calibri" panose="020F0502020204030204" charset="0"/>
                <a:cs typeface="Calibri" panose="020F0502020204030204" charset="0"/>
                <a:sym typeface="+mn-lt"/>
              </a:rPr>
              <a:t>harmed the natural environment.</a:t>
            </a:r>
          </a:p>
        </p:txBody>
      </p:sp>
      <p:sp>
        <p:nvSpPr>
          <p:cNvPr id="6" name="文本框 5"/>
          <p:cNvSpPr txBox="1"/>
          <p:nvPr>
            <p:custDataLst>
              <p:tags r:id="rId2"/>
            </p:custDataLst>
          </p:nvPr>
        </p:nvSpPr>
        <p:spPr>
          <a:xfrm>
            <a:off x="722630" y="5340350"/>
            <a:ext cx="11334750" cy="119888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The reckless driver left behind a trail of destruction, including several damaged vehicles and injured pedestrians.</a:t>
            </a:r>
          </a:p>
        </p:txBody>
      </p:sp>
      <p:sp>
        <p:nvSpPr>
          <p:cNvPr id="7" name="文本框 6"/>
          <p:cNvSpPr txBox="1"/>
          <p:nvPr>
            <p:custDataLst>
              <p:tags r:id="rId3"/>
            </p:custDataLst>
          </p:nvPr>
        </p:nvSpPr>
        <p:spPr>
          <a:xfrm>
            <a:off x="722630" y="463550"/>
            <a:ext cx="6103620" cy="755650"/>
          </a:xfrm>
          <a:prstGeom prst="rect">
            <a:avLst/>
          </a:prstGeom>
          <a:noFill/>
        </p:spPr>
        <p:txBody>
          <a:bodyPr wrap="square" rtlCol="0">
            <a:spAutoFit/>
          </a:bodyPr>
          <a:lstStyle/>
          <a:p>
            <a:pPr>
              <a:lnSpc>
                <a:spcPct val="120000"/>
              </a:lnSpc>
            </a:pPr>
            <a:r>
              <a:rPr lang="en-US" sz="3600" b="1" spc="260" dirty="0">
                <a:highlight>
                  <a:srgbClr val="FFFF00"/>
                </a:highlight>
                <a:latin typeface="Calibri" panose="020F0502020204030204" charset="0"/>
                <a:cs typeface="Calibri" panose="020F0502020204030204" charset="0"/>
                <a:sym typeface="+mn-lt"/>
              </a:rPr>
              <a:t>Structure i</a:t>
            </a:r>
            <a:r>
              <a:rPr lang="en-US" altLang="zh-CN" sz="3600" b="1" dirty="0">
                <a:solidFill>
                  <a:schemeClr val="tx1"/>
                </a:solidFill>
                <a:highlight>
                  <a:srgbClr val="FFFF00"/>
                </a:highlight>
                <a:latin typeface="Calibri" panose="020F0502020204030204" charset="0"/>
                <a:cs typeface="Calibri" panose="020F0502020204030204" charset="0"/>
                <a:sym typeface="+mn-lt"/>
              </a:rPr>
              <a:t>mitation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52145" y="1424940"/>
            <a:ext cx="9753600" cy="829945"/>
          </a:xfrm>
          <a:prstGeom prst="rect">
            <a:avLst/>
          </a:prstGeom>
          <a:noFill/>
        </p:spPr>
        <p:txBody>
          <a:bodyPr wrap="square" rtlCol="0">
            <a:spAutoFit/>
          </a:bodyPr>
          <a:lstStyle/>
          <a:p>
            <a:pPr algn="just">
              <a:lnSpc>
                <a:spcPct val="150000"/>
              </a:lnSpc>
            </a:pPr>
            <a:r>
              <a:rPr lang="en-US" altLang="zh-CN" sz="3200" dirty="0">
                <a:solidFill>
                  <a:srgbClr val="FF0000"/>
                </a:solidFill>
                <a:latin typeface="Calibri" panose="020F0502020204030204" charset="0"/>
                <a:cs typeface="Calibri" panose="020F0502020204030204" charset="0"/>
                <a:sym typeface="+mn-lt"/>
              </a:rPr>
              <a:t>4</a:t>
            </a:r>
            <a:r>
              <a:rPr lang="zh-CN" altLang="en-US" sz="3200" dirty="0">
                <a:solidFill>
                  <a:srgbClr val="FF0000"/>
                </a:solidFill>
                <a:latin typeface="Calibri" panose="020F0502020204030204" charset="0"/>
                <a:cs typeface="Calibri" panose="020F0502020204030204" charset="0"/>
                <a:sym typeface="+mn-lt"/>
              </a:rPr>
              <a:t>. It is disturbing to think that …</a:t>
            </a:r>
          </a:p>
        </p:txBody>
      </p:sp>
      <p:sp>
        <p:nvSpPr>
          <p:cNvPr id="8" name="文本框 7"/>
          <p:cNvSpPr txBox="1"/>
          <p:nvPr/>
        </p:nvSpPr>
        <p:spPr>
          <a:xfrm>
            <a:off x="776605" y="2226310"/>
            <a:ext cx="11259820" cy="64516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It is disturbing to think that Malaysia Flight 370 might never be found.</a:t>
            </a:r>
          </a:p>
        </p:txBody>
      </p:sp>
      <p:sp>
        <p:nvSpPr>
          <p:cNvPr id="10" name="文本框 9"/>
          <p:cNvSpPr txBox="1"/>
          <p:nvPr/>
        </p:nvSpPr>
        <p:spPr>
          <a:xfrm>
            <a:off x="776605" y="3142615"/>
            <a:ext cx="11259820" cy="1198880"/>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It is disturbing to think that some countries still engage in war and conflict, causing immense harm to innocent civilians and leaving behind a trail of destruction.</a:t>
            </a:r>
          </a:p>
        </p:txBody>
      </p:sp>
      <p:sp>
        <p:nvSpPr>
          <p:cNvPr id="77" name="文本框 76"/>
          <p:cNvSpPr txBox="1"/>
          <p:nvPr/>
        </p:nvSpPr>
        <p:spPr>
          <a:xfrm>
            <a:off x="652145" y="508000"/>
            <a:ext cx="6103620" cy="755650"/>
          </a:xfrm>
          <a:prstGeom prst="rect">
            <a:avLst/>
          </a:prstGeom>
          <a:noFill/>
        </p:spPr>
        <p:txBody>
          <a:bodyPr wrap="square" rtlCol="0">
            <a:spAutoFit/>
          </a:bodyPr>
          <a:lstStyle/>
          <a:p>
            <a:pPr>
              <a:lnSpc>
                <a:spcPct val="120000"/>
              </a:lnSpc>
            </a:pPr>
            <a:r>
              <a:rPr lang="en-US" altLang="zh-CN" sz="3600" b="1" dirty="0">
                <a:solidFill>
                  <a:schemeClr val="tx1"/>
                </a:solidFill>
                <a:highlight>
                  <a:srgbClr val="FFFF00"/>
                </a:highlight>
                <a:latin typeface="Calibri" panose="020F0502020204030204" charset="0"/>
                <a:cs typeface="Calibri" panose="020F0502020204030204" charset="0"/>
                <a:sym typeface="+mn-lt"/>
              </a:rPr>
              <a:t>Imitation</a:t>
            </a:r>
          </a:p>
        </p:txBody>
      </p:sp>
      <p:sp>
        <p:nvSpPr>
          <p:cNvPr id="5" name="文本框 4"/>
          <p:cNvSpPr txBox="1"/>
          <p:nvPr>
            <p:custDataLst>
              <p:tags r:id="rId1"/>
            </p:custDataLst>
          </p:nvPr>
        </p:nvSpPr>
        <p:spPr>
          <a:xfrm>
            <a:off x="776605" y="4502785"/>
            <a:ext cx="11259820" cy="1753235"/>
          </a:xfrm>
          <a:prstGeom prst="rect">
            <a:avLst/>
          </a:prstGeom>
          <a:noFill/>
        </p:spPr>
        <p:txBody>
          <a:bodyPr wrap="square" rtlCol="0">
            <a:spAutoFit/>
          </a:bodyPr>
          <a:lstStyle/>
          <a:p>
            <a:pPr algn="just">
              <a:lnSpc>
                <a:spcPct val="150000"/>
              </a:lnSpc>
            </a:pPr>
            <a:r>
              <a:rPr lang="zh-CN" altLang="en-US" sz="2400" dirty="0">
                <a:latin typeface="Calibri" panose="020F0502020204030204" charset="0"/>
                <a:cs typeface="Calibri" panose="020F0502020204030204" charset="0"/>
                <a:sym typeface="+mn-lt"/>
              </a:rPr>
              <a:t>It is disturbing to think that despite all the progress we have made in technology and science, we still have not found a cure for many deadly diseases that affect millions of people worldwide.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5</a:t>
            </a:r>
          </a:p>
        </p:txBody>
      </p:sp>
      <p:sp>
        <p:nvSpPr>
          <p:cNvPr id="5" name="标题 4"/>
          <p:cNvSpPr>
            <a:spLocks noGrp="1"/>
          </p:cNvSpPr>
          <p:nvPr>
            <p:ph type="title"/>
            <p:custDataLst>
              <p:tags r:id="rId3"/>
            </p:custDataLst>
          </p:nvPr>
        </p:nvSpPr>
        <p:spPr>
          <a:xfrm>
            <a:off x="4872355" y="3061970"/>
            <a:ext cx="6270625" cy="1405255"/>
          </a:xfrm>
        </p:spPr>
        <p:txBody>
          <a:bodyPr>
            <a:normAutofit/>
          </a:bodyPr>
          <a:lstStyle/>
          <a:p>
            <a:pPr marL="0" indent="0" algn="l">
              <a:lnSpc>
                <a:spcPct val="100000"/>
              </a:lnSpc>
              <a:spcBef>
                <a:spcPts val="0"/>
              </a:spcBef>
              <a:spcAft>
                <a:spcPts val="0"/>
              </a:spcAft>
              <a:buSzPct val="100000"/>
              <a:buNone/>
            </a:pPr>
            <a:r>
              <a:rPr lang="en-US" sz="3600" spc="260" dirty="0">
                <a:sym typeface="+mn-lt"/>
              </a:rPr>
              <a:t>Story telling</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63855" y="921385"/>
            <a:ext cx="11637645" cy="5773420"/>
          </a:xfrm>
          <a:prstGeom prst="rect">
            <a:avLst/>
          </a:prstGeom>
          <a:noFill/>
        </p:spPr>
        <p:txBody>
          <a:bodyPr wrap="square" rtlCol="0">
            <a:spAutoFit/>
          </a:bodyPr>
          <a:lstStyle/>
          <a:p>
            <a:pPr>
              <a:lnSpc>
                <a:spcPct val="110000"/>
              </a:lnSpc>
            </a:pPr>
            <a:r>
              <a:rPr lang="zh-CN" altLang="en-US" sz="2400">
                <a:latin typeface="Calibri" panose="020F0502020204030204" charset="0"/>
                <a:cs typeface="Calibri" panose="020F0502020204030204" charset="0"/>
              </a:rPr>
              <a:t>1</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Hunt began ---small village ---woman picking ---blackberries---large cat---five </a:t>
            </a:r>
          </a:p>
          <a:p>
            <a:pPr>
              <a:lnSpc>
                <a:spcPct val="110000"/>
              </a:lnSpc>
            </a:pP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yards</a:t>
            </a:r>
            <a:br>
              <a:rPr lang="zh-CN" altLang="en-US" sz="2400">
                <a:latin typeface="Calibri" panose="020F0502020204030204" charset="0"/>
                <a:cs typeface="Calibri" panose="020F0502020204030204" charset="0"/>
              </a:rPr>
            </a:br>
            <a:r>
              <a:rPr lang="zh-CN" altLang="en-US" sz="2400">
                <a:latin typeface="Calibri" panose="020F0502020204030204" charset="0"/>
                <a:cs typeface="Calibri" panose="020F0502020204030204" charset="0"/>
              </a:rPr>
              <a:t>2</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Ran away---experts confirmed---not attack---cornered </a:t>
            </a:r>
          </a:p>
          <a:p>
            <a:pPr>
              <a:lnSpc>
                <a:spcPct val="110000"/>
              </a:lnSpc>
            </a:pPr>
            <a:r>
              <a:rPr lang="zh-CN" altLang="en-US" sz="2400">
                <a:latin typeface="Calibri" panose="020F0502020204030204" charset="0"/>
                <a:cs typeface="Calibri" panose="020F0502020204030204" charset="0"/>
              </a:rPr>
              <a:t>3</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Search difficult ---puma---one place---morning----another twenty miles away---</a:t>
            </a:r>
          </a:p>
          <a:p>
            <a:pPr>
              <a:lnSpc>
                <a:spcPct val="110000"/>
              </a:lnSpc>
            </a:pPr>
            <a:r>
              <a:rPr lang="zh-CN" altLang="en-US" sz="2400">
                <a:latin typeface="Calibri" panose="020F0502020204030204" charset="0"/>
                <a:cs typeface="Calibri" panose="020F0502020204030204" charset="0"/>
              </a:rPr>
              <a:t> </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evening</a:t>
            </a:r>
            <a:br>
              <a:rPr lang="zh-CN" altLang="en-US" sz="2400">
                <a:latin typeface="Calibri" panose="020F0502020204030204" charset="0"/>
                <a:cs typeface="Calibri" panose="020F0502020204030204" charset="0"/>
              </a:rPr>
            </a:br>
            <a:r>
              <a:rPr lang="zh-CN" altLang="en-US" sz="2400">
                <a:latin typeface="Calibri" panose="020F0502020204030204" charset="0"/>
                <a:cs typeface="Calibri" panose="020F0502020204030204" charset="0"/>
              </a:rPr>
              <a:t>4</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Wherever it went---trail ---dead deer---small animals </a:t>
            </a:r>
          </a:p>
          <a:p>
            <a:pPr>
              <a:lnSpc>
                <a:spcPct val="110000"/>
              </a:lnSpc>
            </a:pPr>
            <a:r>
              <a:rPr lang="zh-CN" altLang="en-US" sz="2400">
                <a:latin typeface="Calibri" panose="020F0502020204030204" charset="0"/>
                <a:cs typeface="Calibri" panose="020F0502020204030204" charset="0"/>
              </a:rPr>
              <a:t>5</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Paw prints---puma fur---bushes</a:t>
            </a:r>
          </a:p>
          <a:p>
            <a:pPr>
              <a:lnSpc>
                <a:spcPct val="110000"/>
              </a:lnSpc>
            </a:pPr>
            <a:r>
              <a:rPr lang="zh-CN" altLang="en-US" sz="2400">
                <a:latin typeface="Calibri" panose="020F0502020204030204" charset="0"/>
                <a:cs typeface="Calibri" panose="020F0502020204030204" charset="0"/>
              </a:rPr>
              <a:t>6</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Several people complained ---cat-like noises---businessman</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fishing trip---up a </a:t>
            </a:r>
          </a:p>
          <a:p>
            <a:pPr>
              <a:lnSpc>
                <a:spcPct val="110000"/>
              </a:lnSpc>
            </a:pPr>
            <a:r>
              <a:rPr lang="zh-CN" altLang="en-US" sz="2400">
                <a:latin typeface="Calibri" panose="020F0502020204030204" charset="0"/>
                <a:cs typeface="Calibri" panose="020F0502020204030204" charset="0"/>
              </a:rPr>
              <a:t> </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tree</a:t>
            </a:r>
            <a:br>
              <a:rPr lang="zh-CN" altLang="en-US" sz="2400">
                <a:latin typeface="Calibri" panose="020F0502020204030204" charset="0"/>
                <a:cs typeface="Calibri" panose="020F0502020204030204" charset="0"/>
              </a:rPr>
            </a:br>
            <a:r>
              <a:rPr lang="zh-CN" altLang="en-US" sz="2400">
                <a:latin typeface="Calibri" panose="020F0502020204030204" charset="0"/>
                <a:cs typeface="Calibri" panose="020F0502020204030204" charset="0"/>
              </a:rPr>
              <a:t>7</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Experts convinced--- was a puma ---where from?</a:t>
            </a:r>
            <a:br>
              <a:rPr lang="zh-CN" altLang="en-US" sz="2400">
                <a:latin typeface="Calibri" panose="020F0502020204030204" charset="0"/>
                <a:cs typeface="Calibri" panose="020F0502020204030204" charset="0"/>
              </a:rPr>
            </a:br>
            <a:r>
              <a:rPr lang="zh-CN" altLang="en-US" sz="2400">
                <a:latin typeface="Calibri" panose="020F0502020204030204" charset="0"/>
                <a:cs typeface="Calibri" panose="020F0502020204030204" charset="0"/>
              </a:rPr>
              <a:t>8</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No puma reported missing ---zoo in the country --- possession --- private </a:t>
            </a:r>
          </a:p>
          <a:p>
            <a:pPr>
              <a:lnSpc>
                <a:spcPct val="110000"/>
              </a:lnSpc>
            </a:pPr>
            <a:r>
              <a:rPr lang="zh-CN" altLang="en-US" sz="2400">
                <a:latin typeface="Calibri" panose="020F0502020204030204" charset="0"/>
                <a:cs typeface="Calibri" panose="020F0502020204030204" charset="0"/>
              </a:rPr>
              <a:t> </a:t>
            </a:r>
            <a:r>
              <a:rPr lang="en-US" altLang="zh-CN" sz="2400">
                <a:latin typeface="Calibri" panose="020F0502020204030204" charset="0"/>
                <a:cs typeface="Calibri" panose="020F0502020204030204" charset="0"/>
              </a:rPr>
              <a:t>    </a:t>
            </a:r>
            <a:r>
              <a:rPr lang="zh-CN" altLang="en-US" sz="2400">
                <a:latin typeface="Calibri" panose="020F0502020204030204" charset="0"/>
                <a:cs typeface="Calibri" panose="020F0502020204030204" charset="0"/>
              </a:rPr>
              <a:t>collector--- escape</a:t>
            </a:r>
            <a:br>
              <a:rPr lang="zh-CN" altLang="en-US" sz="2400">
                <a:latin typeface="Calibri" panose="020F0502020204030204" charset="0"/>
                <a:cs typeface="Calibri" panose="020F0502020204030204" charset="0"/>
              </a:rPr>
            </a:br>
            <a:r>
              <a:rPr lang="zh-CN" altLang="en-US" sz="2400">
                <a:latin typeface="Calibri" panose="020F0502020204030204" charset="0"/>
                <a:cs typeface="Calibri" panose="020F0502020204030204" charset="0"/>
              </a:rPr>
              <a:t>9</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Hunt went on----several weeks---puma not caught</a:t>
            </a:r>
            <a:br>
              <a:rPr lang="zh-CN" altLang="en-US" sz="2400">
                <a:latin typeface="Calibri" panose="020F0502020204030204" charset="0"/>
                <a:cs typeface="Calibri" panose="020F0502020204030204" charset="0"/>
              </a:rPr>
            </a:br>
            <a:r>
              <a:rPr lang="zh-CN" altLang="en-US" sz="2400">
                <a:latin typeface="Calibri" panose="020F0502020204030204" charset="0"/>
                <a:cs typeface="Calibri" panose="020F0502020204030204" charset="0"/>
              </a:rPr>
              <a:t>10</a:t>
            </a:r>
            <a:r>
              <a:rPr lang="en-US" altLang="zh-CN" sz="2400">
                <a:latin typeface="Calibri" panose="020F0502020204030204" charset="0"/>
                <a:cs typeface="Calibri" panose="020F0502020204030204" charset="0"/>
              </a:rPr>
              <a:t>.</a:t>
            </a:r>
            <a:r>
              <a:rPr lang="zh-CN" altLang="en-US" sz="2400">
                <a:latin typeface="Calibri" panose="020F0502020204030204" charset="0"/>
                <a:cs typeface="Calibri" panose="020F0502020204030204" charset="0"/>
              </a:rPr>
              <a:t> Disturbing----wild animal---quiet countryside    </a:t>
            </a:r>
          </a:p>
        </p:txBody>
      </p:sp>
      <p:sp>
        <p:nvSpPr>
          <p:cNvPr id="77" name="文本框 76"/>
          <p:cNvSpPr txBox="1"/>
          <p:nvPr/>
        </p:nvSpPr>
        <p:spPr>
          <a:xfrm>
            <a:off x="363855" y="205740"/>
            <a:ext cx="6103620" cy="607695"/>
          </a:xfrm>
          <a:prstGeom prst="rect">
            <a:avLst/>
          </a:prstGeom>
          <a:noFill/>
        </p:spPr>
        <p:txBody>
          <a:bodyPr wrap="square" rtlCol="0">
            <a:spAutoFit/>
          </a:bodyPr>
          <a:lstStyle/>
          <a:p>
            <a:pPr>
              <a:lnSpc>
                <a:spcPct val="120000"/>
              </a:lnSpc>
            </a:pPr>
            <a:r>
              <a:rPr lang="en-US" altLang="zh-CN" sz="2800" b="1" dirty="0">
                <a:highlight>
                  <a:srgbClr val="FFFF00"/>
                </a:highlight>
                <a:cs typeface="+mn-ea"/>
                <a:sym typeface="+mn-lt"/>
              </a:rPr>
              <a:t>Story-telling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6</a:t>
            </a:r>
          </a:p>
        </p:txBody>
      </p:sp>
      <p:sp>
        <p:nvSpPr>
          <p:cNvPr id="5" name="标题 4"/>
          <p:cNvSpPr>
            <a:spLocks noGrp="1"/>
          </p:cNvSpPr>
          <p:nvPr>
            <p:ph type="title"/>
            <p:custDataLst>
              <p:tags r:id="rId3"/>
            </p:custDataLst>
          </p:nvPr>
        </p:nvSpPr>
        <p:spPr/>
        <p:txBody>
          <a:bodyPr>
            <a:normAutofit/>
          </a:bodyPr>
          <a:lstStyle/>
          <a:p>
            <a:pPr marL="0" indent="0" algn="l">
              <a:lnSpc>
                <a:spcPct val="100000"/>
              </a:lnSpc>
              <a:spcBef>
                <a:spcPts val="0"/>
              </a:spcBef>
              <a:spcAft>
                <a:spcPts val="0"/>
              </a:spcAft>
              <a:buSzPct val="100000"/>
              <a:buNone/>
            </a:pPr>
            <a:r>
              <a:rPr lang="en-US" sz="4200" spc="260" dirty="0">
                <a:sym typeface="+mn-lt"/>
              </a:rPr>
              <a:t>Summary writing</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762006" y="2133617"/>
            <a:ext cx="4572025" cy="2286013"/>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en-US" altLang="zh-CN" sz="4000" b="1" spc="200" dirty="0">
                <a:solidFill>
                  <a:schemeClr val="tx1"/>
                </a:solidFill>
                <a:uFillTx/>
                <a:latin typeface="Calibri" panose="020F0502020204030204" charset="0"/>
                <a:ea typeface="Malgun Gothic" panose="020B0503020000020004" charset="-127"/>
                <a:cs typeface="Calibri" panose="020F0502020204030204" charset="0"/>
                <a:sym typeface="+mn-lt"/>
              </a:rPr>
              <a:t>Lesson 1  </a:t>
            </a:r>
          </a:p>
          <a:p>
            <a:pPr marL="0" indent="0" algn="l">
              <a:lnSpc>
                <a:spcPct val="100000"/>
              </a:lnSpc>
              <a:spcBef>
                <a:spcPts val="0"/>
              </a:spcBef>
              <a:spcAft>
                <a:spcPts val="0"/>
              </a:spcAft>
              <a:buSzPct val="100000"/>
              <a:buNone/>
            </a:pPr>
            <a:endParaRPr lang="en-US" altLang="zh-CN" sz="4000" b="1" spc="200" dirty="0">
              <a:solidFill>
                <a:schemeClr val="tx1"/>
              </a:solidFill>
              <a:uFillTx/>
              <a:latin typeface="Calibri" panose="020F0502020204030204" charset="0"/>
              <a:ea typeface="Malgun Gothic" panose="020B0503020000020004" charset="-127"/>
              <a:cs typeface="Calibri" panose="020F0502020204030204" charset="0"/>
              <a:sym typeface="+mn-lt"/>
            </a:endParaRPr>
          </a:p>
          <a:p>
            <a:pPr marL="0" indent="0" algn="l">
              <a:lnSpc>
                <a:spcPct val="100000"/>
              </a:lnSpc>
              <a:spcBef>
                <a:spcPts val="0"/>
              </a:spcBef>
              <a:spcAft>
                <a:spcPts val="0"/>
              </a:spcAft>
              <a:buSzPct val="100000"/>
              <a:buNone/>
            </a:pPr>
            <a:r>
              <a:rPr lang="en-US" altLang="zh-CN" sz="4000" b="1" spc="200" dirty="0">
                <a:solidFill>
                  <a:schemeClr val="tx1"/>
                </a:solidFill>
                <a:uFillTx/>
                <a:latin typeface="Calibri" panose="020F0502020204030204" charset="0"/>
                <a:ea typeface="Malgun Gothic" panose="020B0503020000020004" charset="-127"/>
                <a:cs typeface="Calibri" panose="020F0502020204030204" charset="0"/>
                <a:sym typeface="+mn-lt"/>
              </a:rPr>
              <a:t>A  puma  at  large</a:t>
            </a:r>
          </a:p>
        </p:txBody>
      </p:sp>
      <p:pic>
        <p:nvPicPr>
          <p:cNvPr id="2" name="图片 3"/>
          <p:cNvPicPr>
            <a:picLocks noChangeAspect="1"/>
          </p:cNvPicPr>
          <p:nvPr>
            <p:custDataLst>
              <p:tags r:id="rId3"/>
            </p:custDataLst>
          </p:nvPr>
        </p:nvPicPr>
        <p:blipFill rotWithShape="1">
          <a:blip r:embed="rId5"/>
          <a:srcRect l="12038" r="12038"/>
          <a:stretch>
            <a:fillRect/>
          </a:stretch>
        </p:blipFill>
        <p:spPr>
          <a:xfrm>
            <a:off x="5943708" y="0"/>
            <a:ext cx="6248279" cy="6858051"/>
          </a:xfrm>
          <a:custGeom>
            <a:avLst/>
            <a:gdLst/>
            <a:ahLst/>
            <a:cxnLst>
              <a:cxn ang="3">
                <a:pos x="hc" y="t"/>
              </a:cxn>
              <a:cxn ang="cd2">
                <a:pos x="l" y="vc"/>
              </a:cxn>
              <a:cxn ang="cd4">
                <a:pos x="hc" y="b"/>
              </a:cxn>
              <a:cxn ang="0">
                <a:pos x="r" y="vc"/>
              </a:cxn>
            </a:cxnLst>
            <a:rect l="l" t="t" r="r" b="b"/>
            <a:pathLst>
              <a:path w="9840" h="10800">
                <a:moveTo>
                  <a:pt x="4308" y="0"/>
                </a:moveTo>
                <a:lnTo>
                  <a:pt x="9840" y="0"/>
                </a:lnTo>
                <a:lnTo>
                  <a:pt x="9840" y="10800"/>
                </a:lnTo>
                <a:lnTo>
                  <a:pt x="4591" y="10800"/>
                </a:lnTo>
                <a:lnTo>
                  <a:pt x="666" y="6868"/>
                </a:lnTo>
                <a:cubicBezTo>
                  <a:pt x="-222" y="5979"/>
                  <a:pt x="-222" y="4538"/>
                  <a:pt x="666" y="3650"/>
                </a:cubicBezTo>
                <a:lnTo>
                  <a:pt x="4308" y="0"/>
                </a:lnTo>
                <a:close/>
              </a:path>
            </a:pathLst>
          </a:cu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39959" y="207998"/>
            <a:ext cx="11353875" cy="1287780"/>
          </a:xfrm>
          <a:prstGeom prst="rect">
            <a:avLst/>
          </a:prstGeom>
          <a:noFill/>
        </p:spPr>
        <p:txBody>
          <a:bodyPr wrap="square" rtlCol="0">
            <a:spAutoFit/>
          </a:bodyPr>
          <a:lstStyle/>
          <a:p>
            <a:pPr>
              <a:lnSpc>
                <a:spcPct val="130000"/>
              </a:lnSpc>
              <a:spcBef>
                <a:spcPts val="600"/>
              </a:spcBef>
            </a:pPr>
            <a:r>
              <a:rPr kumimoji="1" lang="en-US" altLang="zh-CN" sz="2800" b="1" kern="0" dirty="0">
                <a:highlight>
                  <a:srgbClr val="FFFF00"/>
                </a:highlight>
                <a:latin typeface="Calibri" panose="020F0502020204030204" charset="0"/>
                <a:ea typeface="Times New Roman" panose="02020603050405020304" charset="0"/>
                <a:cs typeface="Calibri" panose="020F0502020204030204" charset="0"/>
                <a:sym typeface="+mn-lt"/>
              </a:rPr>
              <a:t>Answer the following questions with complete sentences</a:t>
            </a:r>
            <a:r>
              <a:rPr kumimoji="1" lang="en-US" altLang="zh-CN" sz="2800" kern="0" dirty="0">
                <a:highlight>
                  <a:srgbClr val="FFFF00"/>
                </a:highlight>
                <a:latin typeface="Calibri" panose="020F0502020204030204" charset="0"/>
                <a:ea typeface="Times New Roman" panose="02020603050405020304" charset="0"/>
                <a:cs typeface="Calibri" panose="020F0502020204030204" charset="0"/>
                <a:sym typeface="+mn-lt"/>
              </a:rPr>
              <a:t>.</a:t>
            </a:r>
          </a:p>
          <a:p>
            <a:pPr>
              <a:lnSpc>
                <a:spcPct val="130000"/>
              </a:lnSpc>
              <a:spcBef>
                <a:spcPts val="600"/>
              </a:spcBef>
            </a:pPr>
            <a:endParaRPr kumimoji="1" lang="en-US" altLang="zh-CN" sz="2800" kern="0" dirty="0">
              <a:highlight>
                <a:srgbClr val="FFFF00"/>
              </a:highlight>
              <a:latin typeface="Calibri" panose="020F0502020204030204" charset="0"/>
              <a:ea typeface="Times New Roman" panose="02020603050405020304" charset="0"/>
              <a:cs typeface="Calibri" panose="020F0502020204030204" charset="0"/>
              <a:sym typeface="+mn-lt"/>
            </a:endParaRPr>
          </a:p>
        </p:txBody>
      </p:sp>
      <p:sp>
        <p:nvSpPr>
          <p:cNvPr id="7" name="文本框 6"/>
          <p:cNvSpPr txBox="1"/>
          <p:nvPr/>
        </p:nvSpPr>
        <p:spPr>
          <a:xfrm>
            <a:off x="322437" y="1002763"/>
            <a:ext cx="11546237" cy="5951855"/>
          </a:xfrm>
          <a:prstGeom prst="rect">
            <a:avLst/>
          </a:prstGeom>
          <a:noFill/>
        </p:spPr>
        <p:txBody>
          <a:bodyPr wrap="square" rtlCol="0">
            <a:spAutoFit/>
          </a:bodyPr>
          <a:lstStyle/>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1. What sort of reports were received by London Zoo? </a:t>
            </a: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2. Were the reports similar in nature or not? </a:t>
            </a: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3. Who saw it first? </a:t>
            </a: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4. Did it stay in one place or did it move from place to place? </a:t>
            </a: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5. What did it leave behind it? </a:t>
            </a: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6. Were paw prints and puma fur found as well or not? </a:t>
            </a: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7. What was heard at night? </a:t>
            </a: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8. Was the animal seen up a tree or not? </a:t>
            </a: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9. Were experts now sure that the animal really was a puma or not?</a:t>
            </a:r>
            <a:r>
              <a:rPr kumimoji="1" lang="en-US" altLang="zh-CN" sz="2800" kern="0" dirty="0">
                <a:latin typeface="Times New Roman" panose="02020603050405020304" charset="0"/>
                <a:ea typeface="Times New Roman" panose="02020603050405020304" charset="0"/>
                <a:cs typeface="Times New Roman" panose="02020603050405020304" charset="0"/>
                <a:sym typeface="+mn-lt"/>
              </a:rPr>
              <a:t> </a:t>
            </a:r>
          </a:p>
          <a:p>
            <a:pPr>
              <a:lnSpc>
                <a:spcPct val="120000"/>
              </a:lnSpc>
              <a:spcBef>
                <a:spcPts val="600"/>
              </a:spcBef>
            </a:pPr>
            <a:r>
              <a:rPr kumimoji="1" lang="en-US" altLang="zh-CN" sz="2800" kern="0" dirty="0">
                <a:latin typeface="Times New Roman" panose="02020603050405020304" charset="0"/>
                <a:ea typeface="Times New Roman" panose="02020603050405020304" charset="0"/>
                <a:cs typeface="Times New Roman" panose="02020603050405020304" charset="0"/>
                <a:sym typeface="+mn-lt"/>
              </a:rPr>
              <a:t> </a:t>
            </a:r>
            <a:endParaRPr kumimoji="1" lang="zh-CN" altLang="en-US" sz="1200" kern="0" dirty="0">
              <a:latin typeface="微软雅黑" panose="020B0503020204020204" charset="-122"/>
              <a:ea typeface="微软雅黑" panose="020B0503020204020204" charset="-122"/>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右箭头 9"/>
          <p:cNvSpPr/>
          <p:nvPr/>
        </p:nvSpPr>
        <p:spPr>
          <a:xfrm>
            <a:off x="411720" y="3358859"/>
            <a:ext cx="526942" cy="41845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369377" y="1852864"/>
            <a:ext cx="526942" cy="4270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938662" y="1015890"/>
            <a:ext cx="10803203" cy="3281045"/>
          </a:xfrm>
          <a:prstGeom prst="rect">
            <a:avLst/>
          </a:prstGeom>
          <a:noFill/>
        </p:spPr>
        <p:txBody>
          <a:bodyPr wrap="square" rtlCol="0">
            <a:spAutoFit/>
          </a:bodyPr>
          <a:lstStyle/>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1. What sort of reports were received by London Zoo?</a:t>
            </a:r>
          </a:p>
          <a:p>
            <a:pPr>
              <a:lnSpc>
                <a:spcPct val="120000"/>
              </a:lnSpc>
              <a:spcBef>
                <a:spcPts val="600"/>
              </a:spcBef>
            </a:pPr>
            <a:r>
              <a:rPr lang="en-US" altLang="zh-CN" sz="2800" dirty="0">
                <a:solidFill>
                  <a:srgbClr val="C00000"/>
                </a:solidFill>
                <a:latin typeface="Calibri" panose="020F0502020204030204" charset="0"/>
                <a:ea typeface="Times New Roman" panose="02020603050405020304" charset="0"/>
                <a:cs typeface="Calibri" panose="020F0502020204030204" charset="0"/>
              </a:rPr>
              <a:t>    The reports received by London Zoo that a puma had been    </a:t>
            </a:r>
          </a:p>
          <a:p>
            <a:pPr>
              <a:lnSpc>
                <a:spcPct val="120000"/>
              </a:lnSpc>
              <a:spcBef>
                <a:spcPts val="600"/>
              </a:spcBef>
            </a:pPr>
            <a:r>
              <a:rPr lang="en-US" altLang="zh-CN" sz="2800" dirty="0">
                <a:solidFill>
                  <a:srgbClr val="C00000"/>
                </a:solidFill>
                <a:latin typeface="Calibri" panose="020F0502020204030204" charset="0"/>
                <a:ea typeface="Times New Roman" panose="02020603050405020304" charset="0"/>
                <a:cs typeface="Calibri" panose="020F0502020204030204" charset="0"/>
              </a:rPr>
              <a:t>    spotted forty-five miles south of London.</a:t>
            </a:r>
            <a:r>
              <a:rPr lang="zh-CN" altLang="zh-CN" sz="2800" dirty="0">
                <a:solidFill>
                  <a:srgbClr val="C00000"/>
                </a:solidFill>
                <a:latin typeface="Calibri" panose="020F0502020204030204" charset="0"/>
                <a:ea typeface="Times New Roman" panose="02020603050405020304" charset="0"/>
                <a:cs typeface="Calibri" panose="020F0502020204030204" charset="0"/>
              </a:rPr>
              <a:t> </a:t>
            </a:r>
            <a:endParaRPr kumimoji="1" lang="en-US" altLang="zh-CN" sz="2800" kern="0" dirty="0">
              <a:solidFill>
                <a:srgbClr val="C00000"/>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2. Were the reports similar in nature or not? </a:t>
            </a:r>
          </a:p>
          <a:p>
            <a:pPr>
              <a:lnSpc>
                <a:spcPct val="120000"/>
              </a:lnSpc>
              <a:spcBef>
                <a:spcPts val="600"/>
              </a:spcBef>
            </a:pPr>
            <a:r>
              <a:rPr lang="en-US" altLang="zh-CN" sz="2800" dirty="0">
                <a:solidFill>
                  <a:srgbClr val="C00000"/>
                </a:solidFill>
                <a:latin typeface="Calibri" panose="020F0502020204030204" charset="0"/>
                <a:ea typeface="Times New Roman" panose="02020603050405020304" charset="0"/>
                <a:cs typeface="Calibri" panose="020F0502020204030204" charset="0"/>
              </a:rPr>
              <a:t>    The reports were similar in nature.</a:t>
            </a:r>
            <a:r>
              <a:rPr lang="zh-CN" altLang="zh-CN" sz="2800" dirty="0">
                <a:solidFill>
                  <a:srgbClr val="C00000"/>
                </a:solidFill>
                <a:latin typeface="Calibri" panose="020F0502020204030204" charset="0"/>
                <a:ea typeface="Times New Roman" panose="02020603050405020304" charset="0"/>
                <a:cs typeface="Calibri" panose="020F0502020204030204" charset="0"/>
              </a:rPr>
              <a:t> </a:t>
            </a:r>
            <a:endParaRPr lang="en-US" altLang="zh-CN" sz="2800" dirty="0">
              <a:solidFill>
                <a:srgbClr val="C00000"/>
              </a:solidFill>
              <a:latin typeface="Calibri" panose="020F0502020204030204" charset="0"/>
              <a:ea typeface="Times New Roman" panose="02020603050405020304" charset="0"/>
              <a:cs typeface="Calibri" panose="020F0502020204030204" charset="0"/>
              <a:sym typeface="+mn-lt"/>
            </a:endParaRPr>
          </a:p>
          <a:p>
            <a:pPr marL="514350" indent="-514350">
              <a:lnSpc>
                <a:spcPct val="120000"/>
              </a:lnSpc>
              <a:spcBef>
                <a:spcPts val="600"/>
              </a:spcBef>
              <a:buFontTx/>
              <a:buAutoNum type="arabicPeriod"/>
            </a:pPr>
            <a:endParaRPr kumimoji="1" lang="zh-CN" altLang="en-US" sz="1200" kern="0" dirty="0">
              <a:latin typeface="Calibri" panose="020F0502020204030204" charset="0"/>
              <a:ea typeface="微软雅黑" panose="020B0503020204020204" charset="-122"/>
              <a:cs typeface="Calibri" panose="020F0502020204030204" charset="0"/>
              <a:sym typeface="+mn-lt"/>
            </a:endParaRPr>
          </a:p>
        </p:txBody>
      </p:sp>
      <p:sp>
        <p:nvSpPr>
          <p:cNvPr id="13" name="文本框 12"/>
          <p:cNvSpPr txBox="1"/>
          <p:nvPr/>
        </p:nvSpPr>
        <p:spPr>
          <a:xfrm>
            <a:off x="1010285" y="3949065"/>
            <a:ext cx="10731500" cy="2785110"/>
          </a:xfrm>
          <a:prstGeom prst="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pPr>
              <a:lnSpc>
                <a:spcPct val="150000"/>
              </a:lnSpc>
              <a:spcBef>
                <a:spcPts val="600"/>
              </a:spcBef>
            </a:pPr>
            <a:r>
              <a:rPr kumimoji="1" lang="en-US" altLang="zh-CN" sz="2800" b="1" u="sng" kern="0" dirty="0">
                <a:latin typeface="Calibri" panose="020F0502020204030204" charset="0"/>
                <a:ea typeface="Chalkboard SE" charset="0"/>
                <a:cs typeface="Calibri" panose="020F0502020204030204" charset="0"/>
                <a:sym typeface="+mn-lt"/>
              </a:rPr>
              <a:t>1+2:</a:t>
            </a:r>
          </a:p>
          <a:p>
            <a:pPr algn="just">
              <a:lnSpc>
                <a:spcPct val="150000"/>
              </a:lnSpc>
              <a:spcBef>
                <a:spcPts val="600"/>
              </a:spcBef>
            </a:pPr>
            <a:r>
              <a:rPr kumimoji="1" lang="en-US" altLang="zh-CN" sz="2800" b="1" kern="0" dirty="0">
                <a:latin typeface="Calibri" panose="020F0502020204030204" charset="0"/>
                <a:ea typeface="Chalkboard SE" charset="0"/>
                <a:cs typeface="Calibri" panose="020F0502020204030204" charset="0"/>
                <a:sym typeface="+mn-lt"/>
              </a:rPr>
              <a:t>The reports received by London Zoo </a:t>
            </a:r>
            <a:r>
              <a:rPr kumimoji="1" lang="en-US" altLang="zh-CN" sz="2800" b="1" kern="0" dirty="0">
                <a:solidFill>
                  <a:srgbClr val="FF0000"/>
                </a:solidFill>
                <a:latin typeface="Calibri" panose="020F0502020204030204" charset="0"/>
                <a:ea typeface="Chalkboard SE" charset="0"/>
                <a:cs typeface="Calibri" panose="020F0502020204030204" charset="0"/>
                <a:sym typeface="+mn-lt"/>
              </a:rPr>
              <a:t>that</a:t>
            </a:r>
            <a:r>
              <a:rPr kumimoji="1" lang="en-US" altLang="zh-CN" sz="2800" b="1" kern="0" dirty="0">
                <a:latin typeface="Calibri" panose="020F0502020204030204" charset="0"/>
                <a:ea typeface="Chalkboard SE" charset="0"/>
                <a:cs typeface="Calibri" panose="020F0502020204030204" charset="0"/>
                <a:sym typeface="+mn-lt"/>
              </a:rPr>
              <a:t> a puma had been spotted forty-five miles south of London were similar in nature.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右箭头 9"/>
          <p:cNvSpPr/>
          <p:nvPr/>
        </p:nvSpPr>
        <p:spPr>
          <a:xfrm>
            <a:off x="314648" y="2434311"/>
            <a:ext cx="526942" cy="41845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308019" y="1286359"/>
            <a:ext cx="526942" cy="4270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896319" y="532889"/>
            <a:ext cx="10104897" cy="3576955"/>
          </a:xfrm>
          <a:prstGeom prst="rect">
            <a:avLst/>
          </a:prstGeom>
          <a:noFill/>
        </p:spPr>
        <p:txBody>
          <a:bodyPr wrap="square" rtlCol="0">
            <a:spAutoFit/>
          </a:bodyPr>
          <a:lstStyle/>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3. Who saw it first? </a:t>
            </a:r>
          </a:p>
          <a:p>
            <a:pPr>
              <a:lnSpc>
                <a:spcPct val="120000"/>
              </a:lnSpc>
              <a:spcBef>
                <a:spcPts val="600"/>
              </a:spcBef>
            </a:pPr>
            <a:r>
              <a:rPr lang="en-US" altLang="zh-CN" sz="2800" b="1" dirty="0">
                <a:solidFill>
                  <a:srgbClr val="C00000"/>
                </a:solidFill>
                <a:latin typeface="Calibri" panose="020F0502020204030204" charset="0"/>
                <a:ea typeface="Times New Roman" panose="02020603050405020304" charset="0"/>
                <a:cs typeface="Calibri" panose="020F0502020204030204" charset="0"/>
              </a:rPr>
              <a:t>A woman picking blackberries saw it first.</a:t>
            </a:r>
            <a:endParaRPr lang="en-US" altLang="zh-CN" sz="2800" b="1" dirty="0">
              <a:solidFill>
                <a:srgbClr val="C00000"/>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4. Did it stay in one place or did it move from place to place? </a:t>
            </a:r>
          </a:p>
          <a:p>
            <a:pPr>
              <a:lnSpc>
                <a:spcPct val="120000"/>
              </a:lnSpc>
              <a:spcBef>
                <a:spcPts val="600"/>
              </a:spcBef>
            </a:pPr>
            <a:r>
              <a:rPr lang="en-US" altLang="zh-CN" sz="2800" b="1" dirty="0">
                <a:solidFill>
                  <a:srgbClr val="C00000"/>
                </a:solidFill>
                <a:latin typeface="Calibri" panose="020F0502020204030204" charset="0"/>
                <a:ea typeface="Times New Roman" panose="02020603050405020304" charset="0"/>
                <a:cs typeface="Calibri" panose="020F0502020204030204" charset="0"/>
              </a:rPr>
              <a:t>The puma moved from place to place.</a:t>
            </a:r>
            <a:endParaRPr lang="en-US" altLang="zh-CN" sz="2800" b="1" dirty="0">
              <a:solidFill>
                <a:srgbClr val="C00000"/>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5. What did it leave behind it? </a:t>
            </a:r>
          </a:p>
          <a:p>
            <a:pPr>
              <a:lnSpc>
                <a:spcPct val="120000"/>
              </a:lnSpc>
              <a:spcBef>
                <a:spcPts val="600"/>
              </a:spcBef>
            </a:pPr>
            <a:r>
              <a:rPr lang="en-US" altLang="zh-CN" sz="2800" b="1" dirty="0">
                <a:solidFill>
                  <a:srgbClr val="C00000"/>
                </a:solidFill>
                <a:latin typeface="Calibri" panose="020F0502020204030204" charset="0"/>
                <a:ea typeface="Times New Roman" panose="02020603050405020304" charset="0"/>
                <a:cs typeface="Calibri" panose="020F0502020204030204" charset="0"/>
              </a:rPr>
              <a:t>It left a trail of dead deer and small animals.</a:t>
            </a:r>
            <a:r>
              <a:rPr lang="zh-CN" altLang="zh-CN" sz="2800" b="1" dirty="0">
                <a:solidFill>
                  <a:srgbClr val="C00000"/>
                </a:solidFill>
                <a:latin typeface="Calibri" panose="020F0502020204030204" charset="0"/>
                <a:ea typeface="Times New Roman" panose="02020603050405020304" charset="0"/>
                <a:cs typeface="Calibri" panose="020F0502020204030204" charset="0"/>
              </a:rPr>
              <a:t> </a:t>
            </a:r>
            <a:endParaRPr lang="en-US" altLang="zh-CN" sz="2800" b="1" dirty="0">
              <a:solidFill>
                <a:srgbClr val="C00000"/>
              </a:solidFill>
              <a:latin typeface="Calibri" panose="020F0502020204030204" charset="0"/>
              <a:ea typeface="Times New Roman" panose="02020603050405020304" charset="0"/>
              <a:cs typeface="Calibri" panose="020F0502020204030204" charset="0"/>
              <a:sym typeface="+mn-lt"/>
            </a:endParaRPr>
          </a:p>
        </p:txBody>
      </p:sp>
      <p:sp>
        <p:nvSpPr>
          <p:cNvPr id="13" name="文本框 12"/>
          <p:cNvSpPr txBox="1"/>
          <p:nvPr/>
        </p:nvSpPr>
        <p:spPr>
          <a:xfrm>
            <a:off x="307975" y="4104640"/>
            <a:ext cx="11397556" cy="21069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spcBef>
                <a:spcPts val="600"/>
              </a:spcBef>
            </a:pPr>
            <a:r>
              <a:rPr kumimoji="1" lang="en-US" altLang="zh-CN" sz="2800" b="1" kern="0" dirty="0">
                <a:latin typeface="Calibri" panose="020F0502020204030204" charset="0"/>
                <a:ea typeface="Chalkboard SE" charset="0"/>
                <a:cs typeface="Calibri" panose="020F0502020204030204" charset="0"/>
                <a:sym typeface="+mn-lt"/>
              </a:rPr>
              <a:t>3+4+5:</a:t>
            </a:r>
          </a:p>
          <a:p>
            <a:pPr>
              <a:lnSpc>
                <a:spcPct val="150000"/>
              </a:lnSpc>
              <a:spcBef>
                <a:spcPts val="600"/>
              </a:spcBef>
            </a:pPr>
            <a:r>
              <a:rPr kumimoji="1" lang="en-US" altLang="zh-CN" sz="2800" b="1" kern="0" dirty="0">
                <a:latin typeface="Calibri" panose="020F0502020204030204" charset="0"/>
                <a:ea typeface="Chalkboard SE" charset="0"/>
                <a:cs typeface="Calibri" panose="020F0502020204030204" charset="0"/>
                <a:sym typeface="+mn-lt"/>
              </a:rPr>
              <a:t>A woman picking blackberries saw it first,</a:t>
            </a:r>
            <a:r>
              <a:rPr kumimoji="1" lang="en-US" altLang="zh-CN" sz="2800" b="1" kern="0" dirty="0">
                <a:solidFill>
                  <a:srgbClr val="FF0000"/>
                </a:solidFill>
                <a:latin typeface="Calibri" panose="020F0502020204030204" charset="0"/>
                <a:ea typeface="Chalkboard SE" charset="0"/>
                <a:cs typeface="Calibri" panose="020F0502020204030204" charset="0"/>
                <a:sym typeface="+mn-lt"/>
              </a:rPr>
              <a:t> but </a:t>
            </a:r>
            <a:r>
              <a:rPr kumimoji="1" lang="en-US" altLang="zh-CN" sz="2800" b="1" kern="0" dirty="0">
                <a:latin typeface="Calibri" panose="020F0502020204030204" charset="0"/>
                <a:ea typeface="Chalkboard SE" charset="0"/>
                <a:cs typeface="Calibri" panose="020F0502020204030204" charset="0"/>
                <a:sym typeface="+mn-lt"/>
              </a:rPr>
              <a:t>the puma moved from place to place, </a:t>
            </a:r>
            <a:r>
              <a:rPr kumimoji="1" lang="en-US" altLang="zh-CN" sz="2800" b="1" kern="0" dirty="0">
                <a:solidFill>
                  <a:srgbClr val="FF0000"/>
                </a:solidFill>
                <a:latin typeface="Calibri" panose="020F0502020204030204" charset="0"/>
                <a:ea typeface="Chalkboard SE" charset="0"/>
                <a:cs typeface="Calibri" panose="020F0502020204030204" charset="0"/>
                <a:sym typeface="+mn-lt"/>
              </a:rPr>
              <a:t>leaving</a:t>
            </a:r>
            <a:r>
              <a:rPr kumimoji="1" lang="en-US" altLang="zh-CN" sz="2800" b="1" kern="0" dirty="0">
                <a:latin typeface="Calibri" panose="020F0502020204030204" charset="0"/>
                <a:ea typeface="Chalkboard SE" charset="0"/>
                <a:cs typeface="Calibri" panose="020F0502020204030204" charset="0"/>
                <a:sym typeface="+mn-lt"/>
              </a:rPr>
              <a:t> a trail of dead deer and small animals. </a:t>
            </a:r>
          </a:p>
        </p:txBody>
      </p:sp>
      <p:sp>
        <p:nvSpPr>
          <p:cNvPr id="9" name="右箭头 8"/>
          <p:cNvSpPr/>
          <p:nvPr/>
        </p:nvSpPr>
        <p:spPr>
          <a:xfrm>
            <a:off x="314648" y="3590633"/>
            <a:ext cx="526942" cy="41845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2800" dirty="0">
              <a:latin typeface="Calibri" panose="020F0502020204030204" charset="0"/>
              <a:ea typeface="微软雅黑" panose="020B0503020204020204" charset="-122"/>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右箭头 13"/>
          <p:cNvSpPr/>
          <p:nvPr/>
        </p:nvSpPr>
        <p:spPr>
          <a:xfrm>
            <a:off x="372745" y="2540000"/>
            <a:ext cx="414020" cy="4273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atin typeface="Calibri" panose="020F0502020204030204" charset="0"/>
              <a:ea typeface="微软雅黑" panose="020B0503020204020204" charset="-122"/>
              <a:cs typeface="Calibri" panose="020F0502020204030204" charset="0"/>
            </a:endParaRPr>
          </a:p>
        </p:txBody>
      </p:sp>
      <p:sp>
        <p:nvSpPr>
          <p:cNvPr id="5" name="右箭头 4"/>
          <p:cNvSpPr/>
          <p:nvPr/>
        </p:nvSpPr>
        <p:spPr>
          <a:xfrm>
            <a:off x="372849" y="1385262"/>
            <a:ext cx="413721" cy="4270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atin typeface="Calibri" panose="020F0502020204030204" charset="0"/>
              <a:ea typeface="微软雅黑" panose="020B0503020204020204" charset="-122"/>
              <a:cs typeface="Calibri" panose="020F0502020204030204" charset="0"/>
            </a:endParaRPr>
          </a:p>
        </p:txBody>
      </p:sp>
      <p:sp>
        <p:nvSpPr>
          <p:cNvPr id="7" name="文本框 6"/>
          <p:cNvSpPr txBox="1"/>
          <p:nvPr/>
        </p:nvSpPr>
        <p:spPr>
          <a:xfrm>
            <a:off x="786983" y="64441"/>
            <a:ext cx="11700789" cy="4170680"/>
          </a:xfrm>
          <a:prstGeom prst="rect">
            <a:avLst/>
          </a:prstGeom>
          <a:noFill/>
        </p:spPr>
        <p:txBody>
          <a:bodyPr wrap="square" rtlCol="0">
            <a:spAutoFit/>
          </a:bodyPr>
          <a:lstStyle/>
          <a:p>
            <a:pPr>
              <a:lnSpc>
                <a:spcPct val="120000"/>
              </a:lnSpc>
              <a:spcBef>
                <a:spcPts val="600"/>
              </a:spcBef>
            </a:pPr>
            <a:endParaRPr lang="en-US" altLang="zh-CN" sz="2800" b="1" dirty="0">
              <a:solidFill>
                <a:srgbClr val="C00000"/>
              </a:solidFill>
              <a:latin typeface="Arial" panose="020B0604020202020204" pitchFamily="34" charset="0"/>
              <a:ea typeface="Times New Roman" panose="02020603050405020304" charset="0"/>
              <a:cs typeface="Arial" panose="020B0604020202020204" pitchFamily="34" charset="0"/>
              <a:sym typeface="+mn-lt"/>
            </a:endParaRPr>
          </a:p>
          <a:p>
            <a:pPr algn="l">
              <a:lnSpc>
                <a:spcPct val="120000"/>
              </a:lnSpc>
              <a:spcBef>
                <a:spcPts val="600"/>
              </a:spcBef>
              <a:buClrTx/>
              <a:buSzTx/>
              <a:buNone/>
            </a:pPr>
            <a:r>
              <a:rPr kumimoji="1" lang="en-US" altLang="zh-CN" sz="2800" kern="0" dirty="0">
                <a:solidFill>
                  <a:srgbClr val="000000"/>
                </a:solidFill>
                <a:latin typeface="Calibri" panose="020F0502020204030204" charset="0"/>
                <a:ea typeface="Times New Roman" panose="02020603050405020304" charset="0"/>
                <a:cs typeface="Calibri" panose="020F0502020204030204" charset="0"/>
                <a:sym typeface="Impact" panose="020B0806030902050204" charset="0"/>
              </a:rPr>
              <a:t>6.</a:t>
            </a:r>
            <a:r>
              <a:rPr kumimoji="1" lang="en-US" altLang="zh-CN" sz="2800" kern="0" dirty="0">
                <a:latin typeface="Calibri" panose="020F0502020204030204" charset="0"/>
                <a:ea typeface="Times New Roman" panose="02020603050405020304" charset="0"/>
                <a:cs typeface="Calibri" panose="020F0502020204030204" charset="0"/>
                <a:sym typeface="Impact" panose="020B0806030902050204" charset="0"/>
              </a:rPr>
              <a:t> Were paw prints and puma fur found as well or not? </a:t>
            </a:r>
          </a:p>
          <a:p>
            <a:pPr algn="l">
              <a:lnSpc>
                <a:spcPct val="120000"/>
              </a:lnSpc>
              <a:spcBef>
                <a:spcPts val="600"/>
              </a:spcBef>
              <a:buClrTx/>
              <a:buSzTx/>
              <a:buNone/>
            </a:pPr>
            <a:r>
              <a:rPr lang="en-US" altLang="zh-CN" sz="2800" b="1" dirty="0">
                <a:solidFill>
                  <a:srgbClr val="C00000"/>
                </a:solidFill>
                <a:latin typeface="Calibri" panose="020F0502020204030204" charset="0"/>
                <a:ea typeface="Times New Roman" panose="02020603050405020304" charset="0"/>
                <a:cs typeface="Calibri" panose="020F0502020204030204" charset="0"/>
                <a:sym typeface="+mn-ea"/>
              </a:rPr>
              <a:t>Paw prints and puma fur were found as well</a:t>
            </a:r>
            <a:endParaRPr kumimoji="1" lang="en-US" altLang="zh-CN" sz="2800" kern="0" dirty="0">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7. What was heard at night? </a:t>
            </a:r>
          </a:p>
          <a:p>
            <a:pPr>
              <a:lnSpc>
                <a:spcPct val="120000"/>
              </a:lnSpc>
              <a:spcBef>
                <a:spcPts val="600"/>
              </a:spcBef>
            </a:pPr>
            <a:r>
              <a:rPr lang="en-US" altLang="zh-CN" sz="2800" b="1" dirty="0">
                <a:solidFill>
                  <a:srgbClr val="C00000"/>
                </a:solidFill>
                <a:latin typeface="Calibri" panose="020F0502020204030204" charset="0"/>
                <a:ea typeface="Times New Roman" panose="02020603050405020304" charset="0"/>
                <a:cs typeface="Calibri" panose="020F0502020204030204" charset="0"/>
              </a:rPr>
              <a:t>‘Cat-like noises’ were heard at night.</a:t>
            </a:r>
            <a:endParaRPr lang="en-US" altLang="zh-CN" sz="2800" b="1" dirty="0">
              <a:solidFill>
                <a:srgbClr val="C00000"/>
              </a:solidFill>
              <a:latin typeface="Calibri" panose="020F0502020204030204" charset="0"/>
              <a:ea typeface="Times New Roman" panose="02020603050405020304" charset="0"/>
              <a:cs typeface="Calibri" panose="020F0502020204030204" charset="0"/>
              <a:sym typeface="+mn-lt"/>
            </a:endParaRPr>
          </a:p>
          <a:p>
            <a:pPr>
              <a:lnSpc>
                <a:spcPct val="120000"/>
              </a:lnSpc>
              <a:spcBef>
                <a:spcPts val="600"/>
              </a:spcBef>
            </a:pPr>
            <a:r>
              <a:rPr lang="en-US" altLang="zh-CN" sz="2800" dirty="0">
                <a:latin typeface="Calibri" panose="020F0502020204030204" charset="0"/>
                <a:ea typeface="Times New Roman" panose="02020603050405020304" charset="0"/>
                <a:cs typeface="Calibri" panose="020F0502020204030204" charset="0"/>
                <a:sym typeface="+mn-lt"/>
              </a:rPr>
              <a:t>8. Was the animal seen up a tree or not? </a:t>
            </a:r>
          </a:p>
          <a:p>
            <a:pPr>
              <a:lnSpc>
                <a:spcPct val="120000"/>
              </a:lnSpc>
              <a:spcBef>
                <a:spcPts val="600"/>
              </a:spcBef>
            </a:pPr>
            <a:r>
              <a:rPr lang="en-US" altLang="zh-CN" sz="2800" b="1" dirty="0">
                <a:solidFill>
                  <a:srgbClr val="C00000"/>
                </a:solidFill>
                <a:latin typeface="Calibri" panose="020F0502020204030204" charset="0"/>
                <a:ea typeface="Times New Roman" panose="02020603050405020304" charset="0"/>
                <a:cs typeface="Calibri" panose="020F0502020204030204" charset="0"/>
              </a:rPr>
              <a:t>The animal was seen up a tree.</a:t>
            </a:r>
            <a:endParaRPr lang="en-US" altLang="zh-CN" sz="2800" b="1" dirty="0">
              <a:solidFill>
                <a:srgbClr val="C00000"/>
              </a:solidFill>
              <a:latin typeface="Calibri" panose="020F0502020204030204" charset="0"/>
              <a:ea typeface="Times New Roman" panose="02020603050405020304" charset="0"/>
              <a:cs typeface="Calibri" panose="020F0502020204030204" charset="0"/>
              <a:sym typeface="+mn-lt"/>
            </a:endParaRPr>
          </a:p>
        </p:txBody>
      </p:sp>
      <p:sp>
        <p:nvSpPr>
          <p:cNvPr id="9" name="文本框 12"/>
          <p:cNvSpPr txBox="1"/>
          <p:nvPr/>
        </p:nvSpPr>
        <p:spPr>
          <a:xfrm>
            <a:off x="865954" y="4555490"/>
            <a:ext cx="10760853" cy="168475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20000"/>
              </a:lnSpc>
              <a:spcBef>
                <a:spcPts val="600"/>
              </a:spcBef>
            </a:pPr>
            <a:r>
              <a:rPr kumimoji="1" lang="en-US" altLang="zh-CN" sz="2800" b="1" u="sng" kern="0" dirty="0">
                <a:latin typeface="Calibri" panose="020F0502020204030204" charset="0"/>
                <a:ea typeface="Chalkboard SE" charset="0"/>
                <a:cs typeface="Calibri" panose="020F0502020204030204" charset="0"/>
                <a:sym typeface="+mn-lt"/>
              </a:rPr>
              <a:t>7+8:</a:t>
            </a:r>
            <a:r>
              <a:rPr kumimoji="1" lang="en-US" altLang="zh-CN" sz="2800" b="1" kern="0" dirty="0">
                <a:latin typeface="Calibri" panose="020F0502020204030204" charset="0"/>
                <a:ea typeface="Chalkboard SE" charset="0"/>
                <a:cs typeface="Calibri" panose="020F0502020204030204" charset="0"/>
                <a:sym typeface="+mn-lt"/>
              </a:rPr>
              <a:t>  </a:t>
            </a:r>
          </a:p>
          <a:p>
            <a:pPr>
              <a:lnSpc>
                <a:spcPct val="120000"/>
              </a:lnSpc>
              <a:spcBef>
                <a:spcPts val="600"/>
              </a:spcBef>
            </a:pPr>
            <a:r>
              <a:rPr kumimoji="1" lang="en-US" altLang="zh-CN" sz="2800" b="1" kern="0" dirty="0">
                <a:latin typeface="Calibri" panose="020F0502020204030204" charset="0"/>
                <a:ea typeface="Chalkboard SE" charset="0"/>
                <a:cs typeface="Calibri" panose="020F0502020204030204" charset="0"/>
                <a:sym typeface="+mn-lt"/>
              </a:rPr>
              <a:t>‘Cat-like noises’ were heard at night </a:t>
            </a:r>
            <a:r>
              <a:rPr kumimoji="1" lang="en-US" altLang="zh-CN" sz="2800" b="1" kern="0" dirty="0">
                <a:solidFill>
                  <a:srgbClr val="FF0000"/>
                </a:solidFill>
                <a:latin typeface="Calibri" panose="020F0502020204030204" charset="0"/>
                <a:ea typeface="Chalkboard SE" charset="0"/>
                <a:cs typeface="Calibri" panose="020F0502020204030204" charset="0"/>
                <a:sym typeface="+mn-lt"/>
              </a:rPr>
              <a:t>and</a:t>
            </a:r>
            <a:r>
              <a:rPr kumimoji="1" lang="en-US" altLang="zh-CN" sz="2800" b="1" kern="0" dirty="0">
                <a:latin typeface="Calibri" panose="020F0502020204030204" charset="0"/>
                <a:ea typeface="Chalkboard SE" charset="0"/>
                <a:cs typeface="Calibri" panose="020F0502020204030204" charset="0"/>
                <a:sym typeface="+mn-lt"/>
              </a:rPr>
              <a:t> the animal was seen up a tree. </a:t>
            </a:r>
          </a:p>
        </p:txBody>
      </p:sp>
      <p:sp>
        <p:nvSpPr>
          <p:cNvPr id="2" name="右箭头 1"/>
          <p:cNvSpPr/>
          <p:nvPr/>
        </p:nvSpPr>
        <p:spPr>
          <a:xfrm>
            <a:off x="337405" y="3732134"/>
            <a:ext cx="413721" cy="42705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CN" altLang="en-US" sz="1200" dirty="0">
              <a:latin typeface="Calibri" panose="020F0502020204030204" charset="0"/>
              <a:ea typeface="微软雅黑" panose="020B0503020204020204" charset="-122"/>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 calcmode="lin" valueType="num">
                                      <p:cBhvr additive="base">
                                        <p:cTn id="1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374754" y="1861856"/>
            <a:ext cx="11700789" cy="1795780"/>
          </a:xfrm>
          <a:prstGeom prst="rect">
            <a:avLst/>
          </a:prstGeom>
          <a:noFill/>
        </p:spPr>
        <p:txBody>
          <a:bodyPr wrap="square" rtlCol="0">
            <a:spAutoFit/>
          </a:bodyPr>
          <a:lstStyle/>
          <a:p>
            <a:pPr>
              <a:lnSpc>
                <a:spcPct val="120000"/>
              </a:lnSpc>
              <a:spcBef>
                <a:spcPts val="600"/>
              </a:spcBef>
            </a:pPr>
            <a:endParaRPr lang="en-US" altLang="zh-CN" sz="2800" b="1" dirty="0">
              <a:solidFill>
                <a:srgbClr val="C00000"/>
              </a:solidFill>
              <a:latin typeface="Times New Roman" panose="02020603050405020304" charset="0"/>
              <a:ea typeface="Times New Roman" panose="02020603050405020304" charset="0"/>
              <a:cs typeface="Times New Roman" panose="02020603050405020304" charset="0"/>
              <a:sym typeface="+mn-lt"/>
            </a:endParaRPr>
          </a:p>
          <a:p>
            <a:pPr>
              <a:lnSpc>
                <a:spcPct val="120000"/>
              </a:lnSpc>
              <a:spcBef>
                <a:spcPts val="600"/>
              </a:spcBef>
            </a:pPr>
            <a:r>
              <a:rPr kumimoji="1" lang="en-US" altLang="zh-CN" sz="2800" kern="0" dirty="0">
                <a:latin typeface="Calibri" panose="020F0502020204030204" charset="0"/>
                <a:ea typeface="Times New Roman" panose="02020603050405020304" charset="0"/>
                <a:cs typeface="Calibri" panose="020F0502020204030204" charset="0"/>
                <a:sym typeface="+mn-lt"/>
              </a:rPr>
              <a:t>9. Were experts now sure that the animal really was a puma or not?</a:t>
            </a:r>
          </a:p>
          <a:p>
            <a:pPr>
              <a:lnSpc>
                <a:spcPct val="120000"/>
              </a:lnSpc>
              <a:spcBef>
                <a:spcPts val="600"/>
              </a:spcBef>
            </a:pPr>
            <a:r>
              <a:rPr lang="en-US" altLang="zh-CN" sz="2800" b="1" dirty="0">
                <a:solidFill>
                  <a:srgbClr val="C00000"/>
                </a:solidFill>
                <a:latin typeface="Calibri" panose="020F0502020204030204" charset="0"/>
                <a:ea typeface="Times New Roman" panose="02020603050405020304" charset="0"/>
                <a:cs typeface="Calibri" panose="020F0502020204030204" charset="0"/>
              </a:rPr>
              <a:t>Now experts were convinced that the animal really was a puma.</a:t>
            </a:r>
            <a:r>
              <a:rPr lang="en-US" altLang="zh-CN" sz="2800" b="1" dirty="0">
                <a:solidFill>
                  <a:srgbClr val="C00000"/>
                </a:solidFill>
                <a:latin typeface="Calibri" panose="020F0502020204030204" charset="0"/>
                <a:ea typeface="Times New Roman" panose="02020603050405020304" charset="0"/>
                <a:cs typeface="Calibri" panose="020F0502020204030204" charset="0"/>
                <a:sym typeface="+mn-lt"/>
              </a:rPr>
              <a:t> </a:t>
            </a:r>
            <a:endParaRPr lang="zh-CN" altLang="en-US" sz="2800" b="1" dirty="0">
              <a:solidFill>
                <a:srgbClr val="C00000"/>
              </a:solidFill>
              <a:latin typeface="Calibri" panose="020F0502020204030204" charset="0"/>
              <a:ea typeface="Times New Roman" panose="02020603050405020304" charset="0"/>
              <a:cs typeface="Calibri" panose="020F050202020403020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文本框 12"/>
          <p:cNvSpPr txBox="1"/>
          <p:nvPr/>
        </p:nvSpPr>
        <p:spPr>
          <a:xfrm>
            <a:off x="215265" y="1060450"/>
            <a:ext cx="11609070" cy="5262245"/>
          </a:xfrm>
          <a:prstGeom prst="rect">
            <a:avLst/>
          </a:prstGeom>
          <a:noFill/>
        </p:spPr>
        <p:txBody>
          <a:bodyPr wrap="square" rtlCol="0">
            <a:spAutoFit/>
          </a:bodyPr>
          <a:lstStyle/>
          <a:p>
            <a:pPr algn="just">
              <a:lnSpc>
                <a:spcPct val="150000"/>
              </a:lnSpc>
              <a:spcBef>
                <a:spcPts val="600"/>
              </a:spcBef>
            </a:pPr>
            <a:r>
              <a:rPr kumimoji="1" lang="en-US" altLang="zh-CN" sz="2800" kern="0" dirty="0">
                <a:latin typeface="Calibri" panose="020F0502020204030204" charset="0"/>
                <a:ea typeface="Chalkboard SE" charset="0"/>
                <a:cs typeface="Calibri" panose="020F0502020204030204" charset="0"/>
                <a:sym typeface="+mn-lt"/>
              </a:rPr>
              <a:t>       </a:t>
            </a:r>
            <a:r>
              <a:rPr kumimoji="1" lang="en-US" altLang="zh-CN" sz="3200" kern="0" dirty="0">
                <a:latin typeface="Calibri" panose="020F0502020204030204" charset="0"/>
                <a:ea typeface="Chalkboard SE" charset="0"/>
                <a:cs typeface="Calibri" panose="020F0502020204030204" charset="0"/>
                <a:sym typeface="+mn-lt"/>
              </a:rPr>
              <a:t>The reports received by London Zoo that a puma had been spotted forty-five miles south of London were similar in nature. A woman picking blackberries saw it first, but the puma moved from place to place, leaving a trail of dead deer and small animals. Paw prints and puma fur were found as well. ‘Cat-like noises’ were heard at night and the animal was seen up a tree. Now experts were convinced that the animal really was a puma. </a:t>
            </a:r>
          </a:p>
        </p:txBody>
      </p:sp>
      <p:sp>
        <p:nvSpPr>
          <p:cNvPr id="4" name="文本占位符 3"/>
          <p:cNvSpPr>
            <a:spLocks noGrp="1"/>
          </p:cNvSpPr>
          <p:nvPr>
            <p:ph type="body" sz="quarter" idx="10"/>
          </p:nvPr>
        </p:nvSpPr>
        <p:spPr>
          <a:xfrm>
            <a:off x="337585" y="348960"/>
            <a:ext cx="4464529" cy="590931"/>
          </a:xfrm>
        </p:spPr>
        <p:txBody>
          <a:bodyPr/>
          <a:lstStyle/>
          <a:p>
            <a:r>
              <a:rPr lang="en-US" altLang="zh-CN" sz="3600" i="1" dirty="0">
                <a:solidFill>
                  <a:schemeClr val="tx1"/>
                </a:solidFill>
                <a:highlight>
                  <a:srgbClr val="FFFF00"/>
                </a:highlight>
                <a:latin typeface="Calibri" panose="020F0502020204030204" charset="0"/>
                <a:cs typeface="Calibri" panose="020F0502020204030204" charset="0"/>
              </a:rPr>
              <a:t>A possible version: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7</a:t>
            </a:r>
          </a:p>
        </p:txBody>
      </p:sp>
      <p:sp>
        <p:nvSpPr>
          <p:cNvPr id="5" name="标题 4"/>
          <p:cNvSpPr>
            <a:spLocks noGrp="1"/>
          </p:cNvSpPr>
          <p:nvPr>
            <p:ph type="title"/>
            <p:custDataLst>
              <p:tags r:id="rId3"/>
            </p:custDataLst>
          </p:nvPr>
        </p:nvSpPr>
        <p:spPr>
          <a:xfrm>
            <a:off x="4872355" y="3061970"/>
            <a:ext cx="6323965" cy="1405255"/>
          </a:xfrm>
        </p:spPr>
        <p:txBody>
          <a:bodyPr>
            <a:normAutofit/>
          </a:bodyPr>
          <a:lstStyle/>
          <a:p>
            <a:pPr marL="0" indent="0" algn="l">
              <a:lnSpc>
                <a:spcPct val="100000"/>
              </a:lnSpc>
              <a:spcBef>
                <a:spcPts val="0"/>
              </a:spcBef>
              <a:spcAft>
                <a:spcPts val="0"/>
              </a:spcAft>
              <a:buSzPct val="100000"/>
              <a:buNone/>
            </a:pPr>
            <a:r>
              <a:rPr lang="en-US" sz="4200" spc="260" dirty="0">
                <a:sym typeface="+mn-lt"/>
              </a:rPr>
              <a:t>Occasion describing</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5"/>
          <p:cNvSpPr txBox="1"/>
          <p:nvPr/>
        </p:nvSpPr>
        <p:spPr>
          <a:xfrm>
            <a:off x="999490" y="282575"/>
            <a:ext cx="10193655" cy="629285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lnSpc>
                <a:spcPct val="120000"/>
              </a:lnSpc>
            </a:pPr>
            <a:r>
              <a:rPr lang="en-US" altLang="zh-CN" sz="2800" dirty="0">
                <a:latin typeface="Franklin Gothic Medium" panose="020B0603020102020204" pitchFamily="34" charset="0"/>
              </a:rPr>
              <a:t>   </a:t>
            </a:r>
            <a:r>
              <a:rPr lang="en-US" altLang="zh-CN" sz="2400" dirty="0">
                <a:latin typeface="Franklin Gothic Medium" panose="020B0603020102020204" pitchFamily="34" charset="0"/>
              </a:rPr>
              <a:t>    </a:t>
            </a:r>
            <a:r>
              <a:rPr lang="en-US" altLang="zh-CN" sz="2400" dirty="0">
                <a:latin typeface="Calibri" panose="020F0502020204030204" charset="0"/>
                <a:cs typeface="Calibri" panose="020F0502020204030204" charset="0"/>
              </a:rPr>
              <a:t>  </a:t>
            </a:r>
            <a:r>
              <a:rPr lang="en-US" altLang="zh-CN" sz="2800" dirty="0">
                <a:solidFill>
                  <a:schemeClr val="tx1"/>
                </a:solidFill>
                <a:latin typeface="Calibri" panose="020F0502020204030204" charset="0"/>
                <a:ea typeface="Times New Roman" panose="02020603050405020304" charset="0"/>
                <a:cs typeface="Calibri" panose="020F0502020204030204" charset="0"/>
              </a:rPr>
              <a:t>Mrs. Stone had </a:t>
            </a:r>
            <a:r>
              <a:rPr lang="en-US" altLang="zh-CN" sz="2800" dirty="0">
                <a:latin typeface="Calibri" panose="020F0502020204030204" charset="0"/>
                <a:ea typeface="Times New Roman" panose="02020603050405020304" charset="0"/>
                <a:cs typeface="Calibri" panose="020F0502020204030204" charset="0"/>
              </a:rPr>
              <a:t>spent the whole morning ______________</a:t>
            </a:r>
          </a:p>
          <a:p>
            <a:pPr algn="just">
              <a:lnSpc>
                <a:spcPct val="120000"/>
              </a:lnSpc>
            </a:pPr>
            <a:r>
              <a:rPr lang="en-US" altLang="zh-CN" sz="2800" dirty="0">
                <a:latin typeface="Calibri" panose="020F0502020204030204" charset="0"/>
                <a:ea typeface="Times New Roman" panose="02020603050405020304" charset="0"/>
                <a:cs typeface="Calibri" panose="020F0502020204030204" charset="0"/>
              </a:rPr>
              <a:t>It was nearly lunch time, so she decided ___________________</a:t>
            </a:r>
          </a:p>
          <a:p>
            <a:pPr algn="just">
              <a:lnSpc>
                <a:spcPct val="120000"/>
              </a:lnSpc>
            </a:pPr>
            <a:r>
              <a:rPr lang="en-US" altLang="zh-CN" sz="2800" dirty="0">
                <a:latin typeface="Calibri" panose="020F0502020204030204" charset="0"/>
                <a:ea typeface="Times New Roman" panose="02020603050405020304" charset="0"/>
                <a:cs typeface="Calibri" panose="020F0502020204030204" charset="0"/>
              </a:rPr>
              <a:t>She was just _________________________________________</a:t>
            </a:r>
          </a:p>
          <a:p>
            <a:pPr algn="just">
              <a:lnSpc>
                <a:spcPct val="120000"/>
              </a:lnSpc>
            </a:pPr>
            <a:r>
              <a:rPr lang="en-US" altLang="zh-CN" sz="2800" dirty="0">
                <a:latin typeface="Calibri" panose="020F0502020204030204" charset="0"/>
                <a:ea typeface="Times New Roman" panose="02020603050405020304" charset="0"/>
                <a:cs typeface="Calibri" panose="020F0502020204030204" charset="0"/>
              </a:rPr>
              <a:t>when she heard a noise in ______________________________</a:t>
            </a:r>
          </a:p>
          <a:p>
            <a:pPr algn="just">
              <a:lnSpc>
                <a:spcPct val="120000"/>
              </a:lnSpc>
            </a:pPr>
            <a:r>
              <a:rPr lang="en-US" altLang="zh-CN" sz="2800" dirty="0">
                <a:latin typeface="Calibri" panose="020F0502020204030204" charset="0"/>
                <a:ea typeface="Times New Roman" panose="02020603050405020304" charset="0"/>
                <a:cs typeface="Calibri" panose="020F0502020204030204" charset="0"/>
              </a:rPr>
              <a:t>Then she saw an animal which __________________________</a:t>
            </a:r>
          </a:p>
          <a:p>
            <a:pPr algn="just">
              <a:lnSpc>
                <a:spcPct val="120000"/>
              </a:lnSpc>
            </a:pPr>
            <a:r>
              <a:rPr lang="en-US" altLang="zh-CN" sz="2800" dirty="0">
                <a:latin typeface="Calibri" panose="020F0502020204030204" charset="0"/>
                <a:ea typeface="Times New Roman" panose="02020603050405020304" charset="0"/>
                <a:cs typeface="Calibri" panose="020F0502020204030204" charset="0"/>
              </a:rPr>
              <a:t>She knew it was not a cat because ________________________</a:t>
            </a:r>
          </a:p>
          <a:p>
            <a:pPr algn="just">
              <a:lnSpc>
                <a:spcPct val="120000"/>
              </a:lnSpc>
            </a:pPr>
            <a:r>
              <a:rPr lang="en-US" altLang="zh-CN" sz="2800" dirty="0">
                <a:latin typeface="Calibri" panose="020F0502020204030204" charset="0"/>
                <a:ea typeface="Times New Roman" panose="02020603050405020304" charset="0"/>
                <a:cs typeface="Calibri" panose="020F0502020204030204" charset="0"/>
              </a:rPr>
              <a:t>The animal suddenly __________________________________</a:t>
            </a:r>
          </a:p>
          <a:p>
            <a:pPr algn="just">
              <a:lnSpc>
                <a:spcPct val="120000"/>
              </a:lnSpc>
            </a:pPr>
            <a:r>
              <a:rPr lang="en-US" altLang="zh-CN" sz="2800" dirty="0">
                <a:latin typeface="Calibri" panose="020F0502020204030204" charset="0"/>
                <a:ea typeface="Times New Roman" panose="02020603050405020304" charset="0"/>
                <a:cs typeface="Calibri" panose="020F0502020204030204" charset="0"/>
              </a:rPr>
              <a:t>and she thought it was going to __________________________</a:t>
            </a:r>
          </a:p>
          <a:p>
            <a:pPr algn="just">
              <a:lnSpc>
                <a:spcPct val="120000"/>
              </a:lnSpc>
            </a:pPr>
            <a:r>
              <a:rPr lang="en-US" altLang="zh-CN" sz="2800" dirty="0">
                <a:latin typeface="Calibri" panose="020F0502020204030204" charset="0"/>
                <a:ea typeface="Times New Roman" panose="02020603050405020304" charset="0"/>
                <a:cs typeface="Calibri" panose="020F0502020204030204" charset="0"/>
              </a:rPr>
              <a:t>She dropped her basket and _____________________________</a:t>
            </a:r>
          </a:p>
          <a:p>
            <a:pPr algn="just">
              <a:lnSpc>
                <a:spcPct val="120000"/>
              </a:lnSpc>
            </a:pPr>
            <a:r>
              <a:rPr lang="en-US" altLang="zh-CN" sz="2800" dirty="0">
                <a:latin typeface="Calibri" panose="020F0502020204030204" charset="0"/>
                <a:ea typeface="Times New Roman" panose="02020603050405020304" charset="0"/>
                <a:cs typeface="Calibri" panose="020F0502020204030204" charset="0"/>
              </a:rPr>
              <a:t>Hearing the sound, the animal ___________________________</a:t>
            </a:r>
          </a:p>
          <a:p>
            <a:pPr algn="just">
              <a:lnSpc>
                <a:spcPct val="120000"/>
              </a:lnSpc>
            </a:pPr>
            <a:r>
              <a:rPr lang="en-US" altLang="zh-CN" sz="2800" dirty="0">
                <a:latin typeface="Calibri" panose="020F0502020204030204" charset="0"/>
                <a:ea typeface="Times New Roman" panose="02020603050405020304" charset="0"/>
                <a:cs typeface="Calibri" panose="020F0502020204030204" charset="0"/>
              </a:rPr>
              <a:t>after which, Mrs. Stone ________________________________</a:t>
            </a:r>
          </a:p>
          <a:p>
            <a:pPr algn="just">
              <a:lnSpc>
                <a:spcPct val="120000"/>
              </a:lnSpc>
            </a:pPr>
            <a:r>
              <a:rPr lang="en-US" altLang="zh-CN" sz="2800" dirty="0">
                <a:latin typeface="Calibri" panose="020F0502020204030204" charset="0"/>
                <a:ea typeface="Times New Roman" panose="02020603050405020304" charset="0"/>
                <a:cs typeface="Calibri" panose="020F0502020204030204" charset="0"/>
              </a:rPr>
              <a:t>and they ____________________________________________</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solidFill>
                  <a:schemeClr val="tx1"/>
                </a:solidFill>
                <a:highlight>
                  <a:srgbClr val="FFFF00"/>
                </a:highlight>
                <a:cs typeface="+mn-ea"/>
                <a:sym typeface="+mn-lt"/>
              </a:rPr>
              <a:t>Occasion describing</a:t>
            </a:r>
          </a:p>
        </p:txBody>
      </p:sp>
      <p:sp>
        <p:nvSpPr>
          <p:cNvPr id="2" name="文本框 1"/>
          <p:cNvSpPr txBox="1"/>
          <p:nvPr/>
        </p:nvSpPr>
        <p:spPr>
          <a:xfrm>
            <a:off x="347980" y="1158240"/>
            <a:ext cx="11175882" cy="5688965"/>
          </a:xfrm>
          <a:prstGeom prst="rect">
            <a:avLst/>
          </a:prstGeom>
          <a:noFill/>
        </p:spPr>
        <p:txBody>
          <a:bodyPr wrap="square" rtlCol="0">
            <a:spAutoFit/>
          </a:bodyPr>
          <a:lstStyle/>
          <a:p>
            <a:pPr indent="0">
              <a:lnSpc>
                <a:spcPct val="130000"/>
              </a:lnSpc>
              <a:buFont typeface="Arial" panose="020B0604020202020204" pitchFamily="34" charset="0"/>
              <a:buNone/>
            </a:pPr>
            <a:r>
              <a:rPr lang="zh-CN" altLang="en-US" sz="2800" dirty="0">
                <a:latin typeface="Calibri" panose="020F0502020204030204" charset="0"/>
                <a:cs typeface="Calibri" panose="020F0502020204030204" charset="0"/>
              </a:rPr>
              <a:t>Mrs. Stone had spent the whole morning… </a:t>
            </a:r>
          </a:p>
          <a:p>
            <a:pPr>
              <a:lnSpc>
                <a:spcPct val="130000"/>
              </a:lnSpc>
            </a:pP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A. riding a bike into the market to buy some pears.</a:t>
            </a:r>
          </a:p>
          <a:p>
            <a:pPr>
              <a:lnSpc>
                <a:spcPct val="130000"/>
              </a:lnSpc>
            </a:pP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B. picking blackberries in the countryside near her home. </a:t>
            </a:r>
          </a:p>
          <a:p>
            <a:pPr indent="0">
              <a:lnSpc>
                <a:spcPct val="130000"/>
              </a:lnSpc>
              <a:buFont typeface="Arial" panose="020B0604020202020204" pitchFamily="34" charset="0"/>
              <a:buNone/>
            </a:pPr>
            <a:r>
              <a:rPr lang="zh-CN" altLang="en-US" sz="2800" dirty="0">
                <a:latin typeface="Calibri" panose="020F0502020204030204" charset="0"/>
                <a:cs typeface="Calibri" panose="020F0502020204030204" charset="0"/>
              </a:rPr>
              <a:t>It was nearly lunch time, so she decided… </a:t>
            </a:r>
          </a:p>
          <a:p>
            <a:pPr>
              <a:lnSpc>
                <a:spcPct val="130000"/>
              </a:lnSpc>
            </a:pP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A. to return home for lunch.</a:t>
            </a:r>
          </a:p>
          <a:p>
            <a:pPr>
              <a:lnSpc>
                <a:spcPct val="130000"/>
              </a:lnSpc>
            </a:pP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B. to go for a run around the lake.</a:t>
            </a:r>
          </a:p>
          <a:p>
            <a:pPr indent="0">
              <a:lnSpc>
                <a:spcPct val="130000"/>
              </a:lnSpc>
              <a:buFont typeface="Arial" panose="020B0604020202020204" pitchFamily="34" charset="0"/>
              <a:buNone/>
            </a:pPr>
            <a:r>
              <a:rPr lang="zh-CN" altLang="en-US" sz="2800" dirty="0">
                <a:latin typeface="Calibri" panose="020F0502020204030204" charset="0"/>
                <a:cs typeface="Calibri" panose="020F0502020204030204" charset="0"/>
              </a:rPr>
              <a:t>She was just… </a:t>
            </a:r>
          </a:p>
          <a:p>
            <a:pPr>
              <a:lnSpc>
                <a:spcPct val="130000"/>
              </a:lnSpc>
            </a:pP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A. picking up her basket when she heard a noise in the bushes.</a:t>
            </a:r>
          </a:p>
          <a:p>
            <a:pPr>
              <a:lnSpc>
                <a:spcPct val="130000"/>
              </a:lnSpc>
            </a:pP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B. updating her </a:t>
            </a:r>
            <a:r>
              <a:rPr lang="en-US" altLang="zh-CN" sz="2800" dirty="0">
                <a:latin typeface="Calibri" panose="020F0502020204030204" charset="0"/>
                <a:cs typeface="Calibri" panose="020F0502020204030204" charset="0"/>
              </a:rPr>
              <a:t>Twitter</a:t>
            </a:r>
            <a:r>
              <a:rPr lang="zh-CN" altLang="en-US" sz="2800" dirty="0">
                <a:latin typeface="Calibri" panose="020F0502020204030204" charset="0"/>
                <a:cs typeface="Calibri" panose="020F0502020204030204" charset="0"/>
              </a:rPr>
              <a:t> moments to let her friends know what she </a:t>
            </a:r>
          </a:p>
          <a:p>
            <a:pPr>
              <a:lnSpc>
                <a:spcPct val="130000"/>
              </a:lnSpc>
            </a:pPr>
            <a:r>
              <a:rPr lang="zh-CN" altLang="en-US" sz="2800" dirty="0">
                <a:latin typeface="Calibri" panose="020F0502020204030204" charset="0"/>
                <a:cs typeface="Calibri" panose="020F0502020204030204" charset="0"/>
              </a:rPr>
              <a:t> </a:t>
            </a:r>
            <a:r>
              <a:rPr lang="en-US" altLang="zh-CN" sz="2800" dirty="0">
                <a:latin typeface="Calibri" panose="020F0502020204030204" charset="0"/>
                <a:cs typeface="Calibri" panose="020F0502020204030204" charset="0"/>
              </a:rPr>
              <a:t>       </a:t>
            </a:r>
            <a:r>
              <a:rPr lang="zh-CN" altLang="en-US" sz="2800" dirty="0">
                <a:latin typeface="Calibri" panose="020F0502020204030204" charset="0"/>
                <a:cs typeface="Calibri" panose="020F0502020204030204" charset="0"/>
              </a:rPr>
              <a:t>was doing. </a:t>
            </a:r>
          </a:p>
        </p:txBody>
      </p:sp>
      <p:sp>
        <p:nvSpPr>
          <p:cNvPr id="4" name="椭圆 3"/>
          <p:cNvSpPr/>
          <p:nvPr/>
        </p:nvSpPr>
        <p:spPr>
          <a:xfrm>
            <a:off x="671830" y="2374900"/>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latin typeface="Calibri" panose="020F0502020204030204" charset="0"/>
              <a:cs typeface="Calibri" panose="020F0502020204030204" charset="0"/>
            </a:endParaRPr>
          </a:p>
        </p:txBody>
      </p:sp>
      <p:sp>
        <p:nvSpPr>
          <p:cNvPr id="3" name="椭圆 2"/>
          <p:cNvSpPr/>
          <p:nvPr/>
        </p:nvSpPr>
        <p:spPr>
          <a:xfrm>
            <a:off x="671830" y="351599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latin typeface="Calibri" panose="020F0502020204030204" charset="0"/>
              <a:cs typeface="Calibri" panose="020F0502020204030204" charset="0"/>
            </a:endParaRPr>
          </a:p>
        </p:txBody>
      </p:sp>
      <p:sp>
        <p:nvSpPr>
          <p:cNvPr id="6" name="椭圆 5"/>
          <p:cNvSpPr/>
          <p:nvPr/>
        </p:nvSpPr>
        <p:spPr>
          <a:xfrm>
            <a:off x="671830" y="518858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solidFill>
                  <a:schemeClr val="tx1"/>
                </a:solidFill>
                <a:highlight>
                  <a:srgbClr val="FFFF00"/>
                </a:highlight>
                <a:latin typeface="Calibri" panose="020F0502020204030204" charset="0"/>
                <a:cs typeface="Calibri" panose="020F0502020204030204" charset="0"/>
                <a:sym typeface="+mn-lt"/>
              </a:rPr>
              <a:t>Occasion describing</a:t>
            </a:r>
          </a:p>
        </p:txBody>
      </p:sp>
      <p:sp>
        <p:nvSpPr>
          <p:cNvPr id="2" name="文本框 1"/>
          <p:cNvSpPr txBox="1"/>
          <p:nvPr/>
        </p:nvSpPr>
        <p:spPr>
          <a:xfrm>
            <a:off x="347980" y="932180"/>
            <a:ext cx="10213340" cy="5128895"/>
          </a:xfrm>
          <a:prstGeom prst="rect">
            <a:avLst/>
          </a:prstGeom>
          <a:noFill/>
        </p:spPr>
        <p:txBody>
          <a:bodyPr wrap="square" rtlCol="0">
            <a:spAutoFit/>
          </a:bodyPr>
          <a:lstStyle/>
          <a:p>
            <a:pPr indent="0">
              <a:lnSpc>
                <a:spcPct val="130000"/>
              </a:lnSpc>
              <a:buFont typeface="Arial" panose="020B0604020202020204" pitchFamily="34" charset="0"/>
              <a:buNone/>
            </a:pPr>
            <a:r>
              <a:rPr lang="zh-CN" altLang="en-US" sz="2800">
                <a:latin typeface="Calibri" panose="020F0502020204030204" charset="0"/>
                <a:cs typeface="Calibri" panose="020F0502020204030204" charset="0"/>
              </a:rPr>
              <a:t>When she heard a noise in…</a:t>
            </a:r>
          </a:p>
          <a:p>
            <a:pPr indent="0">
              <a:lnSpc>
                <a:spcPct val="130000"/>
              </a:lnSpc>
              <a:buFont typeface="Arial" panose="020B0604020202020204" pitchFamily="34" charset="0"/>
              <a:buNone/>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A. the trashcan</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  </a:t>
            </a:r>
          </a:p>
          <a:p>
            <a:pPr indent="0">
              <a:lnSpc>
                <a:spcPct val="130000"/>
              </a:lnSpc>
              <a:buFont typeface="Arial" panose="020B0604020202020204" pitchFamily="34" charset="0"/>
              <a:buNone/>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B. the bushes</a:t>
            </a:r>
            <a:r>
              <a:rPr lang="en-US" altLang="zh-CN" sz="2800">
                <a:latin typeface="Calibri" panose="020F0502020204030204" charset="0"/>
                <a:cs typeface="Calibri" panose="020F0502020204030204" charset="0"/>
              </a:rPr>
              <a:t>.</a:t>
            </a:r>
            <a:endParaRPr lang="zh-CN" altLang="en-US" sz="2800">
              <a:latin typeface="Calibri" panose="020F0502020204030204" charset="0"/>
              <a:cs typeface="Calibri" panose="020F0502020204030204" charset="0"/>
            </a:endParaRPr>
          </a:p>
          <a:p>
            <a:pPr indent="0">
              <a:lnSpc>
                <a:spcPct val="130000"/>
              </a:lnSpc>
              <a:buFont typeface="Arial" panose="020B0604020202020204" pitchFamily="34" charset="0"/>
              <a:buNone/>
            </a:pPr>
            <a:r>
              <a:rPr lang="zh-CN" altLang="en-US" sz="2800">
                <a:latin typeface="Calibri" panose="020F0502020204030204" charset="0"/>
                <a:cs typeface="Calibri" panose="020F0502020204030204" charset="0"/>
              </a:rPr>
              <a:t>Then she saw an animal which… </a:t>
            </a:r>
          </a:p>
          <a:p>
            <a:pPr indent="0">
              <a:lnSpc>
                <a:spcPct val="130000"/>
              </a:lnSpc>
              <a:buFont typeface="Arial" panose="020B0604020202020204" pitchFamily="34" charset="0"/>
              <a:buNone/>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A. looked like a cat</a:t>
            </a:r>
            <a:r>
              <a:rPr lang="en-US" altLang="zh-CN" sz="2800">
                <a:latin typeface="Calibri" panose="020F0502020204030204" charset="0"/>
                <a:cs typeface="Calibri" panose="020F0502020204030204" charset="0"/>
              </a:rPr>
              <a:t>.</a:t>
            </a:r>
            <a:endParaRPr lang="zh-CN" altLang="en-US" sz="2800">
              <a:latin typeface="Calibri" panose="020F0502020204030204" charset="0"/>
              <a:cs typeface="Calibri" panose="020F0502020204030204" charset="0"/>
            </a:endParaRPr>
          </a:p>
          <a:p>
            <a:pPr indent="0">
              <a:lnSpc>
                <a:spcPct val="130000"/>
              </a:lnSpc>
              <a:buFont typeface="Arial" panose="020B0604020202020204" pitchFamily="34" charset="0"/>
              <a:buNone/>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B. looked like a dog</a:t>
            </a:r>
            <a:r>
              <a:rPr lang="en-US" altLang="zh-CN" sz="2800">
                <a:latin typeface="Calibri" panose="020F0502020204030204" charset="0"/>
                <a:cs typeface="Calibri" panose="020F0502020204030204" charset="0"/>
              </a:rPr>
              <a:t>.</a:t>
            </a:r>
            <a:endParaRPr lang="zh-CN" altLang="en-US" sz="2800">
              <a:latin typeface="Calibri" panose="020F0502020204030204" charset="0"/>
              <a:cs typeface="Calibri" panose="020F0502020204030204" charset="0"/>
            </a:endParaRPr>
          </a:p>
          <a:p>
            <a:pPr indent="0">
              <a:lnSpc>
                <a:spcPct val="130000"/>
              </a:lnSpc>
              <a:buFont typeface="Arial" panose="020B0604020202020204" pitchFamily="34" charset="0"/>
              <a:buNone/>
            </a:pPr>
            <a:r>
              <a:rPr lang="zh-CN" altLang="en-US" sz="2800">
                <a:latin typeface="Calibri" panose="020F0502020204030204" charset="0"/>
                <a:cs typeface="Calibri" panose="020F0502020204030204" charset="0"/>
              </a:rPr>
              <a:t>She knew it was not a cat because…</a:t>
            </a:r>
          </a:p>
          <a:p>
            <a:pPr indent="0">
              <a:lnSpc>
                <a:spcPct val="130000"/>
              </a:lnSpc>
              <a:buFont typeface="Arial" panose="020B0604020202020204" pitchFamily="34" charset="0"/>
              <a:buNone/>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A. it was so large</a:t>
            </a:r>
            <a:r>
              <a:rPr lang="en-US" altLang="zh-CN" sz="2800">
                <a:latin typeface="Calibri" panose="020F0502020204030204" charset="0"/>
                <a:cs typeface="Calibri" panose="020F0502020204030204" charset="0"/>
              </a:rPr>
              <a:t>.</a:t>
            </a:r>
            <a:endParaRPr lang="zh-CN" altLang="en-US" sz="2800">
              <a:latin typeface="Calibri" panose="020F0502020204030204" charset="0"/>
              <a:cs typeface="Calibri" panose="020F0502020204030204" charset="0"/>
            </a:endParaRPr>
          </a:p>
          <a:p>
            <a:pPr indent="0">
              <a:lnSpc>
                <a:spcPct val="130000"/>
              </a:lnSpc>
              <a:buFont typeface="Arial" panose="020B0604020202020204" pitchFamily="34" charset="0"/>
              <a:buNone/>
            </a:pPr>
            <a:r>
              <a:rPr lang="en-US" altLang="zh-CN" sz="2800">
                <a:latin typeface="Calibri" panose="020F0502020204030204" charset="0"/>
                <a:cs typeface="Calibri" panose="020F0502020204030204" charset="0"/>
              </a:rPr>
              <a:t>    </a:t>
            </a:r>
            <a:r>
              <a:rPr lang="zh-CN" altLang="en-US" sz="2800">
                <a:latin typeface="Calibri" panose="020F0502020204030204" charset="0"/>
                <a:cs typeface="Calibri" panose="020F0502020204030204" charset="0"/>
              </a:rPr>
              <a:t>B. it was so smal</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l</a:t>
            </a:r>
          </a:p>
        </p:txBody>
      </p:sp>
      <p:sp>
        <p:nvSpPr>
          <p:cNvPr id="4" name="椭圆 3"/>
          <p:cNvSpPr/>
          <p:nvPr/>
        </p:nvSpPr>
        <p:spPr>
          <a:xfrm>
            <a:off x="692785" y="221297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latin typeface="Calibri" panose="020F0502020204030204" charset="0"/>
              <a:cs typeface="Calibri" panose="020F0502020204030204" charset="0"/>
            </a:endParaRPr>
          </a:p>
        </p:txBody>
      </p:sp>
      <p:sp>
        <p:nvSpPr>
          <p:cNvPr id="3" name="椭圆 2"/>
          <p:cNvSpPr/>
          <p:nvPr/>
        </p:nvSpPr>
        <p:spPr>
          <a:xfrm>
            <a:off x="692785" y="3341370"/>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latin typeface="Calibri" panose="020F0502020204030204" charset="0"/>
              <a:cs typeface="Calibri" panose="020F0502020204030204" charset="0"/>
            </a:endParaRPr>
          </a:p>
        </p:txBody>
      </p:sp>
      <p:sp>
        <p:nvSpPr>
          <p:cNvPr id="6" name="椭圆 5"/>
          <p:cNvSpPr/>
          <p:nvPr/>
        </p:nvSpPr>
        <p:spPr>
          <a:xfrm>
            <a:off x="692785" y="493204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latin typeface="Calibri" panose="020F0502020204030204" charset="0"/>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1</a:t>
            </a:r>
          </a:p>
        </p:txBody>
      </p:sp>
      <p:sp>
        <p:nvSpPr>
          <p:cNvPr id="5" name="标题 4"/>
          <p:cNvSpPr>
            <a:spLocks noGrp="1"/>
          </p:cNvSpPr>
          <p:nvPr>
            <p:ph type="title"/>
            <p:custDataLst>
              <p:tags r:id="rId3"/>
            </p:custDataLst>
          </p:nvPr>
        </p:nvSpPr>
        <p:spPr/>
        <p:txBody>
          <a:bodyPr>
            <a:normAutofit/>
          </a:bodyPr>
          <a:lstStyle/>
          <a:p>
            <a:pPr marL="0" indent="0" algn="l">
              <a:lnSpc>
                <a:spcPct val="100000"/>
              </a:lnSpc>
              <a:spcBef>
                <a:spcPts val="0"/>
              </a:spcBef>
              <a:spcAft>
                <a:spcPts val="0"/>
              </a:spcAft>
              <a:buSzPct val="100000"/>
              <a:buNone/>
            </a:pPr>
            <a:r>
              <a:rPr lang="en-US" altLang="zh-CN" sz="3600" spc="260" dirty="0">
                <a:latin typeface="Calibri" panose="020F0502020204030204" charset="0"/>
                <a:cs typeface="Calibri" panose="020F0502020204030204" charset="0"/>
                <a:sym typeface="+mn-lt"/>
              </a:rPr>
              <a:t>Target vocabulary</a:t>
            </a:r>
            <a:endParaRPr lang="zh-CN" altLang="en-US" sz="3600" spc="260" dirty="0">
              <a:latin typeface="Calibri" panose="020F0502020204030204" charset="0"/>
              <a:cs typeface="Calibri" panose="020F0502020204030204" charset="0"/>
              <a:sym typeface="+mn-lt"/>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solidFill>
                  <a:schemeClr val="tx1"/>
                </a:solidFill>
                <a:highlight>
                  <a:srgbClr val="FFFF00"/>
                </a:highlight>
                <a:cs typeface="+mn-ea"/>
                <a:sym typeface="+mn-lt"/>
              </a:rPr>
              <a:t>Occasion describing</a:t>
            </a:r>
          </a:p>
        </p:txBody>
      </p:sp>
      <p:sp>
        <p:nvSpPr>
          <p:cNvPr id="2" name="文本框 1"/>
          <p:cNvSpPr txBox="1"/>
          <p:nvPr/>
        </p:nvSpPr>
        <p:spPr>
          <a:xfrm>
            <a:off x="347980" y="932180"/>
            <a:ext cx="10213340" cy="5128895"/>
          </a:xfrm>
          <a:prstGeom prst="rect">
            <a:avLst/>
          </a:prstGeom>
          <a:noFill/>
        </p:spPr>
        <p:txBody>
          <a:bodyPr wrap="square" rtlCol="0">
            <a:spAutoFit/>
          </a:bodyPr>
          <a:lstStyle/>
          <a:p>
            <a:pPr indent="0">
              <a:lnSpc>
                <a:spcPct val="130000"/>
              </a:lnSpc>
              <a:buFont typeface="Arial" panose="020B0604020202020204" pitchFamily="34" charset="0"/>
              <a:buNone/>
            </a:pPr>
            <a:r>
              <a:rPr lang="zh-CN" altLang="en-US" sz="2800"/>
              <a:t>The animal suddenly… </a:t>
            </a:r>
          </a:p>
          <a:p>
            <a:pPr indent="0">
              <a:lnSpc>
                <a:spcPct val="130000"/>
              </a:lnSpc>
              <a:buFont typeface="Arial" panose="020B0604020202020204" pitchFamily="34" charset="0"/>
              <a:buNone/>
            </a:pPr>
            <a:r>
              <a:rPr lang="en-US" altLang="zh-CN" sz="2800"/>
              <a:t>    </a:t>
            </a:r>
            <a:r>
              <a:rPr lang="zh-CN" altLang="en-US" sz="2800"/>
              <a:t>A. turned and looked at her</a:t>
            </a:r>
            <a:r>
              <a:rPr lang="en-US" altLang="zh-CN" sz="2800"/>
              <a:t>.</a:t>
            </a:r>
          </a:p>
          <a:p>
            <a:pPr indent="0">
              <a:lnSpc>
                <a:spcPct val="130000"/>
              </a:lnSpc>
              <a:buFont typeface="Arial" panose="020B0604020202020204" pitchFamily="34" charset="0"/>
              <a:buNone/>
            </a:pPr>
            <a:r>
              <a:rPr lang="en-US" altLang="zh-CN" sz="2800"/>
              <a:t>    </a:t>
            </a:r>
            <a:r>
              <a:rPr lang="zh-CN" altLang="en-US" sz="2800"/>
              <a:t>B. turned and ran for the woods</a:t>
            </a:r>
            <a:r>
              <a:rPr lang="en-US" altLang="zh-CN" sz="2800"/>
              <a:t>.</a:t>
            </a:r>
            <a:endParaRPr lang="zh-CN" altLang="en-US" sz="2800"/>
          </a:p>
          <a:p>
            <a:pPr indent="0">
              <a:lnSpc>
                <a:spcPct val="130000"/>
              </a:lnSpc>
              <a:buFont typeface="Arial" panose="020B0604020202020204" pitchFamily="34" charset="0"/>
              <a:buNone/>
            </a:pPr>
            <a:r>
              <a:rPr lang="zh-CN" altLang="en-US" sz="2800"/>
              <a:t>And she thought it was going to…</a:t>
            </a:r>
          </a:p>
          <a:p>
            <a:pPr indent="0">
              <a:lnSpc>
                <a:spcPct val="130000"/>
              </a:lnSpc>
              <a:buFont typeface="Arial" panose="020B0604020202020204" pitchFamily="34" charset="0"/>
              <a:buNone/>
            </a:pPr>
            <a:r>
              <a:rPr lang="en-US" altLang="zh-CN" sz="2800"/>
              <a:t>    </a:t>
            </a:r>
            <a:r>
              <a:rPr lang="zh-CN" altLang="en-US" sz="2800"/>
              <a:t>A. attack her.</a:t>
            </a:r>
          </a:p>
          <a:p>
            <a:pPr indent="0">
              <a:lnSpc>
                <a:spcPct val="130000"/>
              </a:lnSpc>
              <a:buFont typeface="Arial" panose="020B0604020202020204" pitchFamily="34" charset="0"/>
              <a:buNone/>
            </a:pPr>
            <a:r>
              <a:rPr lang="en-US" altLang="zh-CN" sz="2800"/>
              <a:t>    </a:t>
            </a:r>
            <a:r>
              <a:rPr lang="zh-CN" altLang="en-US" sz="2800"/>
              <a:t>B. run to the forest and hide.</a:t>
            </a:r>
          </a:p>
          <a:p>
            <a:pPr indent="0">
              <a:lnSpc>
                <a:spcPct val="130000"/>
              </a:lnSpc>
              <a:buFont typeface="Arial" panose="020B0604020202020204" pitchFamily="34" charset="0"/>
              <a:buNone/>
            </a:pPr>
            <a:r>
              <a:rPr lang="zh-CN" altLang="en-US" sz="2800"/>
              <a:t>She dropped her basket and… </a:t>
            </a:r>
          </a:p>
          <a:p>
            <a:pPr indent="0">
              <a:lnSpc>
                <a:spcPct val="130000"/>
              </a:lnSpc>
              <a:buFont typeface="Arial" panose="020B0604020202020204" pitchFamily="34" charset="0"/>
              <a:buNone/>
            </a:pPr>
            <a:r>
              <a:rPr lang="en-US" altLang="zh-CN" sz="2800"/>
              <a:t>    </a:t>
            </a:r>
            <a:r>
              <a:rPr lang="zh-CN" altLang="en-US" sz="2800"/>
              <a:t>A. and screamed</a:t>
            </a:r>
            <a:r>
              <a:rPr lang="en-US" altLang="zh-CN" sz="2800"/>
              <a:t>.</a:t>
            </a:r>
            <a:endParaRPr lang="zh-CN" altLang="en-US" sz="2800"/>
          </a:p>
          <a:p>
            <a:pPr indent="0">
              <a:lnSpc>
                <a:spcPct val="130000"/>
              </a:lnSpc>
              <a:buFont typeface="Arial" panose="020B0604020202020204" pitchFamily="34" charset="0"/>
              <a:buNone/>
            </a:pPr>
            <a:r>
              <a:rPr lang="en-US" altLang="zh-CN" sz="2800"/>
              <a:t>    </a:t>
            </a:r>
            <a:r>
              <a:rPr lang="zh-CN" altLang="en-US" sz="2800"/>
              <a:t>B. and started to sing</a:t>
            </a:r>
            <a:r>
              <a:rPr lang="en-US" altLang="zh-CN" sz="2800"/>
              <a:t>.</a:t>
            </a:r>
          </a:p>
        </p:txBody>
      </p:sp>
      <p:sp>
        <p:nvSpPr>
          <p:cNvPr id="4" name="椭圆 3"/>
          <p:cNvSpPr/>
          <p:nvPr/>
        </p:nvSpPr>
        <p:spPr>
          <a:xfrm>
            <a:off x="735965" y="155638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p>
        </p:txBody>
      </p:sp>
      <p:sp>
        <p:nvSpPr>
          <p:cNvPr id="3" name="椭圆 2"/>
          <p:cNvSpPr/>
          <p:nvPr/>
        </p:nvSpPr>
        <p:spPr>
          <a:xfrm>
            <a:off x="735965" y="3255010"/>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p>
        </p:txBody>
      </p:sp>
      <p:sp>
        <p:nvSpPr>
          <p:cNvPr id="6" name="椭圆 5"/>
          <p:cNvSpPr/>
          <p:nvPr/>
        </p:nvSpPr>
        <p:spPr>
          <a:xfrm>
            <a:off x="735965" y="495363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278765" y="188595"/>
            <a:ext cx="8504555" cy="829945"/>
          </a:xfrm>
          <a:prstGeom prst="rect">
            <a:avLst/>
          </a:prstGeom>
          <a:noFill/>
        </p:spPr>
        <p:txBody>
          <a:bodyPr wrap="square" rtlCol="0">
            <a:spAutoFit/>
          </a:bodyPr>
          <a:lstStyle/>
          <a:p>
            <a:pPr>
              <a:lnSpc>
                <a:spcPct val="120000"/>
              </a:lnSpc>
            </a:pPr>
            <a:r>
              <a:rPr lang="zh-CN" altLang="en-US" sz="4000" dirty="0">
                <a:solidFill>
                  <a:schemeClr val="tx1"/>
                </a:solidFill>
                <a:highlight>
                  <a:srgbClr val="FFFF00"/>
                </a:highlight>
                <a:cs typeface="+mn-ea"/>
                <a:sym typeface="+mn-lt"/>
              </a:rPr>
              <a:t>Occasion describing</a:t>
            </a:r>
          </a:p>
        </p:txBody>
      </p:sp>
      <p:sp>
        <p:nvSpPr>
          <p:cNvPr id="2" name="文本框 1"/>
          <p:cNvSpPr txBox="1"/>
          <p:nvPr/>
        </p:nvSpPr>
        <p:spPr>
          <a:xfrm>
            <a:off x="347980" y="1298575"/>
            <a:ext cx="10213340" cy="3449955"/>
          </a:xfrm>
          <a:prstGeom prst="rect">
            <a:avLst/>
          </a:prstGeom>
          <a:noFill/>
        </p:spPr>
        <p:txBody>
          <a:bodyPr wrap="square" rtlCol="0">
            <a:spAutoFit/>
          </a:bodyPr>
          <a:lstStyle/>
          <a:p>
            <a:pPr indent="0">
              <a:lnSpc>
                <a:spcPct val="130000"/>
              </a:lnSpc>
              <a:buFont typeface="Arial" panose="020B0604020202020204" pitchFamily="34" charset="0"/>
              <a:buNone/>
            </a:pPr>
            <a:r>
              <a:rPr lang="zh-CN" altLang="en-US" sz="2800"/>
              <a:t>Hearing the sound, the animal…</a:t>
            </a:r>
          </a:p>
          <a:p>
            <a:pPr indent="0">
              <a:lnSpc>
                <a:spcPct val="130000"/>
              </a:lnSpc>
              <a:buFont typeface="Arial" panose="020B0604020202020204" pitchFamily="34" charset="0"/>
              <a:buNone/>
            </a:pPr>
            <a:r>
              <a:rPr lang="en-US" altLang="zh-CN" sz="2800"/>
              <a:t>    </a:t>
            </a:r>
            <a:r>
              <a:rPr lang="zh-CN" altLang="en-US" sz="2800"/>
              <a:t>A. ran into the bushes.</a:t>
            </a:r>
          </a:p>
          <a:p>
            <a:pPr indent="0">
              <a:lnSpc>
                <a:spcPct val="130000"/>
              </a:lnSpc>
              <a:buFont typeface="Arial" panose="020B0604020202020204" pitchFamily="34" charset="0"/>
              <a:buNone/>
            </a:pPr>
            <a:r>
              <a:rPr lang="en-US" altLang="zh-CN" sz="2800"/>
              <a:t>    </a:t>
            </a:r>
            <a:r>
              <a:rPr lang="zh-CN" altLang="en-US" sz="2800"/>
              <a:t>B. sat down and began to sleep.</a:t>
            </a:r>
          </a:p>
          <a:p>
            <a:pPr indent="0">
              <a:lnSpc>
                <a:spcPct val="130000"/>
              </a:lnSpc>
              <a:buFont typeface="Arial" panose="020B0604020202020204" pitchFamily="34" charset="0"/>
              <a:buNone/>
            </a:pPr>
            <a:r>
              <a:rPr lang="zh-CN" altLang="en-US" sz="2800"/>
              <a:t>After which, Mrs. Stone… </a:t>
            </a:r>
          </a:p>
          <a:p>
            <a:pPr indent="0">
              <a:lnSpc>
                <a:spcPct val="130000"/>
              </a:lnSpc>
              <a:buFont typeface="Arial" panose="020B0604020202020204" pitchFamily="34" charset="0"/>
              <a:buNone/>
            </a:pPr>
            <a:r>
              <a:rPr lang="en-US" altLang="zh-CN" sz="2800"/>
              <a:t>    </a:t>
            </a:r>
            <a:r>
              <a:rPr lang="zh-CN" altLang="en-US" sz="2800"/>
              <a:t>A. picked up her basket and ran home. </a:t>
            </a:r>
          </a:p>
          <a:p>
            <a:pPr indent="0">
              <a:lnSpc>
                <a:spcPct val="130000"/>
              </a:lnSpc>
              <a:buFont typeface="Arial" panose="020B0604020202020204" pitchFamily="34" charset="0"/>
              <a:buNone/>
            </a:pPr>
            <a:r>
              <a:rPr lang="en-US" altLang="zh-CN" sz="2800"/>
              <a:t>    </a:t>
            </a:r>
            <a:r>
              <a:rPr lang="zh-CN" altLang="en-US" sz="2800"/>
              <a:t>B. ran after the puma with a stick. </a:t>
            </a:r>
          </a:p>
        </p:txBody>
      </p:sp>
      <p:sp>
        <p:nvSpPr>
          <p:cNvPr id="4" name="椭圆 3"/>
          <p:cNvSpPr/>
          <p:nvPr/>
        </p:nvSpPr>
        <p:spPr>
          <a:xfrm>
            <a:off x="704215" y="1994535"/>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p>
        </p:txBody>
      </p:sp>
      <p:sp>
        <p:nvSpPr>
          <p:cNvPr id="3" name="椭圆 2"/>
          <p:cNvSpPr/>
          <p:nvPr/>
        </p:nvSpPr>
        <p:spPr>
          <a:xfrm>
            <a:off x="704215" y="3653790"/>
            <a:ext cx="499110" cy="483870"/>
          </a:xfrm>
          <a:prstGeom prst="ellipse">
            <a:avLst/>
          </a:prstGeom>
          <a:noFill/>
          <a:ln w="38100">
            <a:solidFill>
              <a:srgbClr val="FF0000"/>
            </a:solidFill>
          </a:ln>
        </p:spPr>
        <p:style>
          <a:lnRef idx="1">
            <a:srgbClr val="BBE0E3"/>
          </a:lnRef>
          <a:fillRef idx="3">
            <a:srgbClr val="BBE0E3"/>
          </a:fillRef>
          <a:effectRef idx="2">
            <a:srgbClr val="BBE0E3"/>
          </a:effectRef>
          <a:fontRef idx="minor">
            <a:srgbClr val="FFFFFF"/>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532130" y="933450"/>
            <a:ext cx="11089005" cy="461581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50000"/>
              </a:lnSpc>
            </a:pPr>
            <a:r>
              <a:rPr lang="en-US" altLang="zh-CN" sz="2800" dirty="0">
                <a:solidFill>
                  <a:schemeClr val="tx1"/>
                </a:solidFill>
                <a:latin typeface="Calibri" panose="020F0502020204030204" charset="0"/>
                <a:cs typeface="Calibri" panose="020F0502020204030204" charset="0"/>
              </a:rPr>
              <a:t>        </a:t>
            </a:r>
            <a:r>
              <a:rPr lang="en-US" altLang="zh-CN" sz="2800" dirty="0">
                <a:solidFill>
                  <a:schemeClr val="tx1"/>
                </a:solidFill>
                <a:latin typeface="Calibri" panose="020F0502020204030204" charset="0"/>
                <a:ea typeface="Times New Roman" panose="02020603050405020304" charset="0"/>
                <a:cs typeface="Calibri" panose="020F0502020204030204" charset="0"/>
              </a:rPr>
              <a:t>Mrs. Stone had spent the whole morning _____________</a:t>
            </a:r>
          </a:p>
          <a:p>
            <a:pPr>
              <a:lnSpc>
                <a:spcPct val="150000"/>
              </a:lnSpc>
            </a:pPr>
            <a:r>
              <a:rPr lang="en-US" altLang="zh-CN" sz="2800" dirty="0">
                <a:latin typeface="Calibri" panose="020F0502020204030204" charset="0"/>
                <a:ea typeface="Times New Roman" panose="02020603050405020304" charset="0"/>
                <a:cs typeface="Calibri" panose="020F0502020204030204" charset="0"/>
              </a:rPr>
              <a:t>________________________________________________</a:t>
            </a:r>
          </a:p>
          <a:p>
            <a:pPr>
              <a:lnSpc>
                <a:spcPct val="150000"/>
              </a:lnSpc>
            </a:pPr>
            <a:r>
              <a:rPr lang="en-US" altLang="zh-CN" sz="2800" dirty="0">
                <a:latin typeface="Calibri" panose="020F0502020204030204" charset="0"/>
                <a:ea typeface="Times New Roman" panose="02020603050405020304" charset="0"/>
                <a:cs typeface="Calibri" panose="020F0502020204030204" charset="0"/>
              </a:rPr>
              <a:t>It was nearly lunch time, so she decided ________________</a:t>
            </a:r>
          </a:p>
          <a:p>
            <a:pPr>
              <a:lnSpc>
                <a:spcPct val="150000"/>
              </a:lnSpc>
            </a:pPr>
            <a:r>
              <a:rPr lang="en-US" altLang="zh-CN" sz="2800" dirty="0">
                <a:latin typeface="Calibri" panose="020F0502020204030204" charset="0"/>
                <a:ea typeface="Times New Roman" panose="02020603050405020304" charset="0"/>
                <a:cs typeface="Calibri" panose="020F0502020204030204" charset="0"/>
              </a:rPr>
              <a:t>She was just _____________________ when she heard a noise in ___________ Then she saw an animal which ________________ She knew it was not a cat because ________________ The animal suddenly _________________________and she thought it was</a:t>
            </a:r>
            <a:endParaRPr lang="zh-CN" altLang="en-US" sz="2800" dirty="0">
              <a:latin typeface="Calibri" panose="020F0502020204030204" charset="0"/>
              <a:ea typeface="Times New Roman" panose="02020603050405020304" charset="0"/>
              <a:cs typeface="Calibri" panose="020F0502020204030204" charset="0"/>
            </a:endParaRPr>
          </a:p>
        </p:txBody>
      </p:sp>
      <p:sp>
        <p:nvSpPr>
          <p:cNvPr id="2" name="文本框 1"/>
          <p:cNvSpPr txBox="1"/>
          <p:nvPr/>
        </p:nvSpPr>
        <p:spPr>
          <a:xfrm>
            <a:off x="532130" y="933450"/>
            <a:ext cx="9973310" cy="1383665"/>
          </a:xfrm>
          <a:prstGeom prst="rect">
            <a:avLst/>
          </a:prstGeom>
          <a:noFill/>
        </p:spPr>
        <p:txBody>
          <a:bodyPr wrap="square" rtlCol="0">
            <a:spAutoFit/>
          </a:bodyPr>
          <a:lstStyle/>
          <a:p>
            <a:pPr>
              <a:lnSpc>
                <a:spcPct val="150000"/>
              </a:lnSpc>
            </a:pPr>
            <a:r>
              <a:rPr lang="en-US" altLang="zh-CN" sz="2800" b="1" dirty="0">
                <a:solidFill>
                  <a:srgbClr val="C00000"/>
                </a:solidFill>
                <a:latin typeface="Calibri" panose="020F0502020204030204" charset="0"/>
                <a:ea typeface="Times New Roman" panose="02020603050405020304" charset="0"/>
                <a:cs typeface="Calibri" panose="020F0502020204030204" charset="0"/>
              </a:rPr>
              <a:t>                                                                                    picking </a:t>
            </a:r>
          </a:p>
          <a:p>
            <a:pPr>
              <a:lnSpc>
                <a:spcPct val="150000"/>
              </a:lnSpc>
            </a:pPr>
            <a:r>
              <a:rPr lang="en-US" altLang="zh-CN" sz="2800" b="1" dirty="0">
                <a:solidFill>
                  <a:srgbClr val="C00000"/>
                </a:solidFill>
                <a:latin typeface="Calibri" panose="020F0502020204030204" charset="0"/>
                <a:ea typeface="Times New Roman" panose="02020603050405020304" charset="0"/>
                <a:cs typeface="Calibri" panose="020F0502020204030204" charset="0"/>
              </a:rPr>
              <a:t>blackberries in the countryside near her home</a:t>
            </a:r>
            <a:r>
              <a:rPr kumimoji="1" lang="en-US" altLang="zh-CN" sz="2800" b="1" dirty="0">
                <a:solidFill>
                  <a:srgbClr val="C00000"/>
                </a:solidFill>
                <a:latin typeface="Calibri" panose="020F0502020204030204" charset="0"/>
                <a:ea typeface="Times New Roman" panose="02020603050405020304" charset="0"/>
                <a:cs typeface="Calibri" panose="020F0502020204030204" charset="0"/>
              </a:rPr>
              <a:t>.</a:t>
            </a:r>
            <a:endParaRPr kumimoji="1" lang="zh-CN" altLang="en-US" sz="2800" b="1" dirty="0">
              <a:solidFill>
                <a:srgbClr val="C00000"/>
              </a:solidFill>
              <a:latin typeface="Calibri" panose="020F0502020204030204" charset="0"/>
              <a:ea typeface="Times New Roman" panose="02020603050405020304" charset="0"/>
              <a:cs typeface="Calibri" panose="020F0502020204030204" charset="0"/>
            </a:endParaRPr>
          </a:p>
        </p:txBody>
      </p:sp>
      <p:sp>
        <p:nvSpPr>
          <p:cNvPr id="4" name="文本框 3"/>
          <p:cNvSpPr txBox="1"/>
          <p:nvPr/>
        </p:nvSpPr>
        <p:spPr>
          <a:xfrm>
            <a:off x="6498892" y="2394669"/>
            <a:ext cx="3384376" cy="523220"/>
          </a:xfrm>
          <a:prstGeom prst="rect">
            <a:avLst/>
          </a:prstGeom>
          <a:noFill/>
        </p:spPr>
        <p:txBody>
          <a:bodyPr wrap="square" rtlCol="0">
            <a:spAutoFit/>
          </a:bodyPr>
          <a:lstStyle/>
          <a:p>
            <a:r>
              <a:rPr lang="en-US" altLang="zh-CN" sz="2800" b="1" dirty="0">
                <a:solidFill>
                  <a:srgbClr val="C00000"/>
                </a:solidFill>
                <a:latin typeface="Calibri" panose="020F0502020204030204" charset="0"/>
                <a:ea typeface="Times New Roman" panose="02020603050405020304" charset="0"/>
                <a:cs typeface="Calibri" panose="020F0502020204030204" charset="0"/>
              </a:rPr>
              <a:t>to return for lunch.</a:t>
            </a:r>
            <a:endParaRPr kumimoji="1" lang="en-US" altLang="zh-CN" sz="2800" b="1" dirty="0">
              <a:solidFill>
                <a:srgbClr val="C00000"/>
              </a:solidFill>
              <a:latin typeface="Calibri" panose="020F0502020204030204" charset="0"/>
              <a:ea typeface="Times New Roman" panose="02020603050405020304" charset="0"/>
              <a:cs typeface="Calibri" panose="020F0502020204030204" charset="0"/>
            </a:endParaRPr>
          </a:p>
        </p:txBody>
      </p:sp>
      <p:sp>
        <p:nvSpPr>
          <p:cNvPr id="5" name="文本框 4"/>
          <p:cNvSpPr txBox="1"/>
          <p:nvPr/>
        </p:nvSpPr>
        <p:spPr>
          <a:xfrm>
            <a:off x="2504727" y="3014226"/>
            <a:ext cx="3563115" cy="523220"/>
          </a:xfrm>
          <a:prstGeom prst="rect">
            <a:avLst/>
          </a:prstGeom>
          <a:noFill/>
        </p:spPr>
        <p:txBody>
          <a:bodyPr wrap="square" rtlCol="0">
            <a:spAutoFit/>
          </a:bodyPr>
          <a:lstStyle/>
          <a:p>
            <a:r>
              <a:rPr lang="en-US" altLang="zh-CN" sz="2800" b="1" dirty="0">
                <a:solidFill>
                  <a:srgbClr val="C00000"/>
                </a:solidFill>
                <a:latin typeface="Calibri" panose="020F0502020204030204" charset="0"/>
                <a:ea typeface="Times New Roman" panose="02020603050405020304" charset="0"/>
                <a:cs typeface="Calibri" panose="020F0502020204030204" charset="0"/>
              </a:rPr>
              <a:t>picking up her basket</a:t>
            </a:r>
            <a:endParaRPr kumimoji="1" lang="en-US" altLang="zh-CN" sz="2800" b="1" dirty="0">
              <a:solidFill>
                <a:srgbClr val="C00000"/>
              </a:solidFill>
              <a:latin typeface="Calibri" panose="020F0502020204030204" charset="0"/>
              <a:ea typeface="Times New Roman" panose="02020603050405020304" charset="0"/>
              <a:cs typeface="Calibri" panose="020F0502020204030204" charset="0"/>
            </a:endParaRPr>
          </a:p>
        </p:txBody>
      </p:sp>
      <p:sp>
        <p:nvSpPr>
          <p:cNvPr id="7" name="文本框 6"/>
          <p:cNvSpPr txBox="1"/>
          <p:nvPr/>
        </p:nvSpPr>
        <p:spPr>
          <a:xfrm>
            <a:off x="635805" y="3645283"/>
            <a:ext cx="2016224" cy="523220"/>
          </a:xfrm>
          <a:prstGeom prst="rect">
            <a:avLst/>
          </a:prstGeom>
          <a:noFill/>
        </p:spPr>
        <p:txBody>
          <a:bodyPr wrap="square" rtlCol="0">
            <a:spAutoFit/>
          </a:bodyPr>
          <a:lstStyle/>
          <a:p>
            <a:r>
              <a:rPr lang="en-US" altLang="zh-CN" sz="2800" b="1" dirty="0">
                <a:solidFill>
                  <a:srgbClr val="C00000"/>
                </a:solidFill>
                <a:latin typeface="Calibri" panose="020F0502020204030204" charset="0"/>
                <a:ea typeface="Times New Roman" panose="02020603050405020304" charset="0"/>
                <a:cs typeface="Calibri" panose="020F0502020204030204" charset="0"/>
              </a:rPr>
              <a:t>the bushes.</a:t>
            </a:r>
          </a:p>
        </p:txBody>
      </p:sp>
      <p:sp>
        <p:nvSpPr>
          <p:cNvPr id="8" name="文本框 7"/>
          <p:cNvSpPr txBox="1"/>
          <p:nvPr/>
        </p:nvSpPr>
        <p:spPr>
          <a:xfrm>
            <a:off x="7220585" y="3645535"/>
            <a:ext cx="3007995" cy="521970"/>
          </a:xfrm>
          <a:prstGeom prst="rect">
            <a:avLst/>
          </a:prstGeom>
          <a:noFill/>
        </p:spPr>
        <p:txBody>
          <a:bodyPr wrap="square" rtlCol="0">
            <a:spAutoFit/>
          </a:bodyPr>
          <a:lstStyle/>
          <a:p>
            <a:r>
              <a:rPr lang="en-US" altLang="zh-CN" sz="2800" b="1" dirty="0">
                <a:solidFill>
                  <a:srgbClr val="C00000"/>
                </a:solidFill>
                <a:latin typeface="Calibri" panose="020F0502020204030204" charset="0"/>
                <a:ea typeface="Times New Roman" panose="02020603050405020304" charset="0"/>
                <a:cs typeface="Calibri" panose="020F0502020204030204" charset="0"/>
              </a:rPr>
              <a:t>looked like a cat.</a:t>
            </a:r>
            <a:endParaRPr kumimoji="1" lang="en-US" altLang="zh-CN" sz="2800" b="1" dirty="0">
              <a:solidFill>
                <a:srgbClr val="C00000"/>
              </a:solidFill>
              <a:latin typeface="Calibri" panose="020F0502020204030204" charset="0"/>
              <a:ea typeface="Times New Roman" panose="02020603050405020304" charset="0"/>
              <a:cs typeface="Calibri" panose="020F0502020204030204" charset="0"/>
            </a:endParaRPr>
          </a:p>
        </p:txBody>
      </p:sp>
      <p:sp>
        <p:nvSpPr>
          <p:cNvPr id="10" name="文本框 9"/>
          <p:cNvSpPr txBox="1"/>
          <p:nvPr/>
        </p:nvSpPr>
        <p:spPr>
          <a:xfrm>
            <a:off x="4222811" y="4235132"/>
            <a:ext cx="2592288" cy="523220"/>
          </a:xfrm>
          <a:prstGeom prst="rect">
            <a:avLst/>
          </a:prstGeom>
          <a:noFill/>
        </p:spPr>
        <p:txBody>
          <a:bodyPr wrap="square" rtlCol="0">
            <a:spAutoFit/>
          </a:bodyPr>
          <a:lstStyle/>
          <a:p>
            <a:r>
              <a:rPr lang="en-US" altLang="zh-CN" sz="2800" b="1" dirty="0">
                <a:solidFill>
                  <a:srgbClr val="C00000"/>
                </a:solidFill>
                <a:latin typeface="Calibri" panose="020F0502020204030204" charset="0"/>
                <a:ea typeface="Times New Roman" panose="02020603050405020304" charset="0"/>
                <a:cs typeface="Calibri" panose="020F0502020204030204" charset="0"/>
              </a:rPr>
              <a:t>it was so large.</a:t>
            </a:r>
            <a:endParaRPr kumimoji="1" lang="en-US" altLang="zh-CN" sz="2800" b="1" dirty="0">
              <a:solidFill>
                <a:srgbClr val="C00000"/>
              </a:solidFill>
              <a:latin typeface="Calibri" panose="020F0502020204030204" charset="0"/>
              <a:ea typeface="Times New Roman" panose="02020603050405020304" charset="0"/>
              <a:cs typeface="Calibri" panose="020F0502020204030204" charset="0"/>
            </a:endParaRPr>
          </a:p>
        </p:txBody>
      </p:sp>
      <p:sp>
        <p:nvSpPr>
          <p:cNvPr id="11" name="文本框 10"/>
          <p:cNvSpPr txBox="1"/>
          <p:nvPr/>
        </p:nvSpPr>
        <p:spPr>
          <a:xfrm>
            <a:off x="635635" y="4758055"/>
            <a:ext cx="4438650" cy="758190"/>
          </a:xfrm>
          <a:prstGeom prst="rect">
            <a:avLst/>
          </a:prstGeom>
          <a:noFill/>
        </p:spPr>
        <p:txBody>
          <a:bodyPr wrap="square" rtlCol="0">
            <a:noAutofit/>
          </a:bodyPr>
          <a:lstStyle/>
          <a:p>
            <a:pPr>
              <a:lnSpc>
                <a:spcPct val="150000"/>
              </a:lnSpc>
            </a:pPr>
            <a:r>
              <a:rPr lang="en-US" altLang="zh-CN" sz="2800" b="1" dirty="0">
                <a:solidFill>
                  <a:srgbClr val="C00000"/>
                </a:solidFill>
                <a:latin typeface="Calibri" panose="020F0502020204030204" charset="0"/>
                <a:ea typeface="Times New Roman" panose="02020603050405020304" charset="0"/>
                <a:cs typeface="Calibri" panose="020F0502020204030204" charset="0"/>
                <a:sym typeface="+mn-ea"/>
              </a:rPr>
              <a:t>turned round  to look at her</a:t>
            </a:r>
            <a:endParaRPr kumimoji="1" lang="zh-CN" altLang="en-US" sz="2800" b="1" dirty="0">
              <a:solidFill>
                <a:srgbClr val="C00000"/>
              </a:solidFill>
              <a:latin typeface="Calibri" panose="020F0502020204030204" charset="0"/>
              <a:ea typeface="Times New Roman" panose="02020603050405020304" charset="0"/>
              <a:cs typeface="Calibri" panose="020F0502020204030204" charset="0"/>
            </a:endParaRPr>
          </a:p>
          <a:p>
            <a:pPr>
              <a:lnSpc>
                <a:spcPct val="150000"/>
              </a:lnSpc>
            </a:pPr>
            <a:endParaRPr lang="en-US" altLang="zh-CN" sz="2800" b="1" dirty="0">
              <a:solidFill>
                <a:srgbClr val="C00000"/>
              </a:solidFill>
              <a:latin typeface="Calibri" panose="020F0502020204030204" charset="0"/>
              <a:ea typeface="Times New Roman" panose="02020603050405020304" charset="0"/>
              <a:cs typeface="Calibri" panose="020F0502020204030204" charset="0"/>
            </a:endParaRPr>
          </a:p>
          <a:p>
            <a:pPr>
              <a:lnSpc>
                <a:spcPct val="150000"/>
              </a:lnSpc>
            </a:pPr>
            <a:r>
              <a:rPr lang="en-US" altLang="zh-CN" sz="2800" b="1" dirty="0">
                <a:solidFill>
                  <a:srgbClr val="C00000"/>
                </a:solidFill>
                <a:latin typeface="Calibri" panose="020F0502020204030204" charset="0"/>
                <a:ea typeface="Times New Roman" panose="02020603050405020304" charset="0"/>
                <a:cs typeface="Calibri" panose="020F0502020204030204" charset="0"/>
              </a:rPr>
              <a:t>                                                        </a:t>
            </a:r>
            <a:endParaRPr kumimoji="1" lang="zh-CN" altLang="en-US" sz="2800" b="1" dirty="0">
              <a:solidFill>
                <a:srgbClr val="C00000"/>
              </a:solidFill>
              <a:latin typeface="Calibri" panose="020F0502020204030204" charset="0"/>
              <a:ea typeface="Times New Roman" panose="02020603050405020304" charset="0"/>
              <a:cs typeface="Calibri" panose="020F050202020403020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703512" y="908720"/>
            <a:ext cx="8858312" cy="461581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50000"/>
              </a:lnSpc>
            </a:pPr>
            <a:r>
              <a:rPr lang="en-US" altLang="zh-CN" sz="2800" dirty="0">
                <a:latin typeface="Times New Roman" panose="02020603050405020304" charset="0"/>
                <a:ea typeface="Times New Roman" panose="02020603050405020304" charset="0"/>
                <a:cs typeface="Times New Roman" panose="02020603050405020304" charset="0"/>
              </a:rPr>
              <a:t>going to _______________________________________</a:t>
            </a:r>
          </a:p>
          <a:p>
            <a:pPr>
              <a:lnSpc>
                <a:spcPct val="150000"/>
              </a:lnSpc>
            </a:pPr>
            <a:r>
              <a:rPr lang="en-US" altLang="zh-CN" sz="2800" dirty="0">
                <a:latin typeface="Times New Roman" panose="02020603050405020304" charset="0"/>
                <a:ea typeface="Times New Roman" panose="02020603050405020304" charset="0"/>
                <a:cs typeface="Times New Roman" panose="02020603050405020304" charset="0"/>
              </a:rPr>
              <a:t>She dropped her basket and ________________________</a:t>
            </a:r>
          </a:p>
          <a:p>
            <a:pPr>
              <a:lnSpc>
                <a:spcPct val="150000"/>
              </a:lnSpc>
            </a:pPr>
            <a:r>
              <a:rPr lang="en-US" altLang="zh-CN" sz="2800" dirty="0">
                <a:latin typeface="Times New Roman" panose="02020603050405020304" charset="0"/>
                <a:ea typeface="Times New Roman" panose="02020603050405020304" charset="0"/>
                <a:cs typeface="Times New Roman" panose="02020603050405020304" charset="0"/>
              </a:rPr>
              <a:t>Hearing the sound, the animal ______________________</a:t>
            </a:r>
          </a:p>
          <a:p>
            <a:pPr>
              <a:lnSpc>
                <a:spcPct val="150000"/>
              </a:lnSpc>
            </a:pPr>
            <a:r>
              <a:rPr lang="en-US" altLang="zh-CN" sz="2800" dirty="0">
                <a:latin typeface="Times New Roman" panose="02020603050405020304" charset="0"/>
                <a:ea typeface="Times New Roman" panose="02020603050405020304" charset="0"/>
                <a:cs typeface="Times New Roman" panose="02020603050405020304" charset="0"/>
              </a:rPr>
              <a:t>after which, Mrs. Stone____________________________</a:t>
            </a:r>
          </a:p>
          <a:p>
            <a:pPr>
              <a:lnSpc>
                <a:spcPct val="150000"/>
              </a:lnSpc>
            </a:pPr>
            <a:r>
              <a:rPr lang="en-US" altLang="zh-CN" sz="2800" dirty="0">
                <a:latin typeface="Times New Roman" panose="02020603050405020304" charset="0"/>
                <a:ea typeface="Times New Roman" panose="02020603050405020304" charset="0"/>
                <a:cs typeface="Times New Roman" panose="02020603050405020304" charset="0"/>
              </a:rPr>
              <a:t>____________________________________________________________________________ and they ____________</a:t>
            </a:r>
          </a:p>
          <a:p>
            <a:pPr>
              <a:lnSpc>
                <a:spcPct val="150000"/>
              </a:lnSpc>
            </a:pPr>
            <a:r>
              <a:rPr lang="en-US" altLang="zh-CN" sz="2800" dirty="0">
                <a:latin typeface="Times New Roman" panose="02020603050405020304" charset="0"/>
                <a:ea typeface="Times New Roman" panose="02020603050405020304" charset="0"/>
                <a:cs typeface="Times New Roman" panose="02020603050405020304" charset="0"/>
              </a:rPr>
              <a:t>_______________________________________   </a:t>
            </a:r>
            <a:endParaRPr lang="zh-CN" altLang="en-US" sz="2800" dirty="0">
              <a:latin typeface="Times New Roman" panose="02020603050405020304" charset="0"/>
              <a:ea typeface="Times New Roman" panose="02020603050405020304" charset="0"/>
              <a:cs typeface="Times New Roman" panose="02020603050405020304" charset="0"/>
            </a:endParaRPr>
          </a:p>
        </p:txBody>
      </p:sp>
      <p:sp>
        <p:nvSpPr>
          <p:cNvPr id="8" name="文本框 7"/>
          <p:cNvSpPr txBox="1"/>
          <p:nvPr/>
        </p:nvSpPr>
        <p:spPr>
          <a:xfrm>
            <a:off x="6132669" y="2242023"/>
            <a:ext cx="4847761" cy="523220"/>
          </a:xfrm>
          <a:prstGeom prst="rect">
            <a:avLst/>
          </a:prstGeom>
          <a:noFill/>
        </p:spPr>
        <p:txBody>
          <a:bodyPr wrap="square" rtlCol="0">
            <a:spAutoFit/>
          </a:bodyPr>
          <a:lstStyle/>
          <a:p>
            <a:r>
              <a:rPr lang="en-US" altLang="zh-CN" sz="2800" b="1" dirty="0">
                <a:solidFill>
                  <a:srgbClr val="C00000"/>
                </a:solidFill>
                <a:latin typeface="Times New Roman" panose="02020603050405020304" charset="0"/>
                <a:ea typeface="Times New Roman" panose="02020603050405020304" charset="0"/>
                <a:cs typeface="Times New Roman" panose="02020603050405020304" charset="0"/>
              </a:rPr>
              <a:t>disappeared into the bushes,</a:t>
            </a:r>
            <a:endParaRPr kumimoji="1" lang="zh-CN" altLang="en-US" sz="2800" b="1" dirty="0">
              <a:solidFill>
                <a:srgbClr val="C00000"/>
              </a:solidFill>
              <a:latin typeface="Times New Roman" panose="02020603050405020304" charset="0"/>
              <a:ea typeface="Times New Roman" panose="02020603050405020304" charset="0"/>
              <a:cs typeface="Times New Roman" panose="02020603050405020304" charset="0"/>
            </a:endParaRPr>
          </a:p>
        </p:txBody>
      </p:sp>
      <p:sp>
        <p:nvSpPr>
          <p:cNvPr id="10" name="文本框 9"/>
          <p:cNvSpPr txBox="1"/>
          <p:nvPr/>
        </p:nvSpPr>
        <p:spPr>
          <a:xfrm>
            <a:off x="1964650" y="2661860"/>
            <a:ext cx="10047199" cy="2031325"/>
          </a:xfrm>
          <a:prstGeom prst="rect">
            <a:avLst/>
          </a:prstGeom>
          <a:noFill/>
        </p:spPr>
        <p:txBody>
          <a:bodyPr wrap="square" rtlCol="0">
            <a:spAutoFit/>
          </a:bodyPr>
          <a:lstStyle/>
          <a:p>
            <a:pPr>
              <a:lnSpc>
                <a:spcPct val="150000"/>
              </a:lnSpc>
            </a:pPr>
            <a:r>
              <a:rPr lang="en-US" altLang="zh-CN" sz="2800" b="1" dirty="0">
                <a:solidFill>
                  <a:srgbClr val="C00000"/>
                </a:solidFill>
                <a:latin typeface="Times New Roman" panose="02020603050405020304" charset="0"/>
                <a:ea typeface="Times New Roman" panose="02020603050405020304" charset="0"/>
                <a:cs typeface="Times New Roman" panose="02020603050405020304" charset="0"/>
              </a:rPr>
              <a:t>                                         picked up her basket and ran </a:t>
            </a:r>
          </a:p>
          <a:p>
            <a:pPr>
              <a:lnSpc>
                <a:spcPct val="150000"/>
              </a:lnSpc>
            </a:pPr>
            <a:r>
              <a:rPr lang="en-US" altLang="zh-CN" sz="2800" b="1" dirty="0">
                <a:solidFill>
                  <a:srgbClr val="C00000"/>
                </a:solidFill>
                <a:latin typeface="Times New Roman" panose="02020603050405020304" charset="0"/>
                <a:ea typeface="Times New Roman" panose="02020603050405020304" charset="0"/>
                <a:cs typeface="Times New Roman" panose="02020603050405020304" charset="0"/>
              </a:rPr>
              <a:t>all the way home. She told her neighbors that she had </a:t>
            </a:r>
          </a:p>
          <a:p>
            <a:pPr>
              <a:lnSpc>
                <a:spcPct val="150000"/>
              </a:lnSpc>
            </a:pPr>
            <a:r>
              <a:rPr lang="en-US" altLang="zh-CN" sz="2800" b="1" dirty="0">
                <a:solidFill>
                  <a:srgbClr val="C00000"/>
                </a:solidFill>
                <a:latin typeface="Times New Roman" panose="02020603050405020304" charset="0"/>
                <a:ea typeface="Times New Roman" panose="02020603050405020304" charset="0"/>
                <a:cs typeface="Times New Roman" panose="02020603050405020304" charset="0"/>
              </a:rPr>
              <a:t>seen a puma in the countryside,  </a:t>
            </a:r>
            <a:endParaRPr kumimoji="1" lang="zh-CN" altLang="en-US" sz="2800" b="1" dirty="0">
              <a:solidFill>
                <a:srgbClr val="C00000"/>
              </a:solidFill>
              <a:latin typeface="Times New Roman" panose="02020603050405020304" charset="0"/>
              <a:ea typeface="Times New Roman" panose="02020603050405020304" charset="0"/>
              <a:cs typeface="Times New Roman" panose="02020603050405020304" charset="0"/>
            </a:endParaRPr>
          </a:p>
        </p:txBody>
      </p:sp>
      <p:sp>
        <p:nvSpPr>
          <p:cNvPr id="11" name="文本框 10"/>
          <p:cNvSpPr txBox="1"/>
          <p:nvPr/>
        </p:nvSpPr>
        <p:spPr>
          <a:xfrm>
            <a:off x="1891953" y="4140622"/>
            <a:ext cx="11293266" cy="1383665"/>
          </a:xfrm>
          <a:prstGeom prst="rect">
            <a:avLst/>
          </a:prstGeom>
          <a:noFill/>
        </p:spPr>
        <p:txBody>
          <a:bodyPr wrap="square" rtlCol="0">
            <a:spAutoFit/>
          </a:bodyPr>
          <a:lstStyle/>
          <a:p>
            <a:pPr>
              <a:lnSpc>
                <a:spcPct val="150000"/>
              </a:lnSpc>
            </a:pPr>
            <a:r>
              <a:rPr kumimoji="1" lang="en-US" altLang="zh-CN" sz="2800" b="1" dirty="0">
                <a:solidFill>
                  <a:srgbClr val="C00000"/>
                </a:solidFill>
                <a:latin typeface="Times New Roman" panose="02020603050405020304" charset="0"/>
                <a:ea typeface="Times New Roman" panose="02020603050405020304" charset="0"/>
                <a:cs typeface="Times New Roman" panose="02020603050405020304" charset="0"/>
              </a:rPr>
              <a:t>                                                                       telephoned </a:t>
            </a:r>
          </a:p>
          <a:p>
            <a:pPr>
              <a:lnSpc>
                <a:spcPct val="150000"/>
              </a:lnSpc>
            </a:pPr>
            <a:r>
              <a:rPr kumimoji="1" lang="en-US" altLang="zh-CN" sz="2800" b="1" dirty="0">
                <a:solidFill>
                  <a:srgbClr val="C00000"/>
                </a:solidFill>
                <a:latin typeface="Times New Roman" panose="02020603050405020304" charset="0"/>
                <a:ea typeface="Times New Roman" panose="02020603050405020304" charset="0"/>
                <a:cs typeface="Times New Roman" panose="02020603050405020304" charset="0"/>
              </a:rPr>
              <a:t>the police.</a:t>
            </a:r>
          </a:p>
        </p:txBody>
      </p:sp>
      <p:sp>
        <p:nvSpPr>
          <p:cNvPr id="12" name="文本框 11"/>
          <p:cNvSpPr txBox="1"/>
          <p:nvPr/>
        </p:nvSpPr>
        <p:spPr>
          <a:xfrm>
            <a:off x="3145436" y="1034571"/>
            <a:ext cx="7147149" cy="523220"/>
          </a:xfrm>
          <a:prstGeom prst="rect">
            <a:avLst/>
          </a:prstGeom>
          <a:noFill/>
        </p:spPr>
        <p:txBody>
          <a:bodyPr wrap="square" rtlCol="0">
            <a:spAutoFit/>
          </a:bodyPr>
          <a:lstStyle/>
          <a:p>
            <a:r>
              <a:rPr lang="en-US" altLang="zh-CN" sz="2800" b="1" dirty="0">
                <a:solidFill>
                  <a:srgbClr val="C00000"/>
                </a:solidFill>
                <a:latin typeface="Times New Roman" panose="02020603050405020304" charset="0"/>
                <a:ea typeface="Times New Roman" panose="02020603050405020304" charset="0"/>
                <a:cs typeface="Times New Roman" panose="02020603050405020304" charset="0"/>
              </a:rPr>
              <a:t>come towards her and perhaps attack her.</a:t>
            </a:r>
            <a:endParaRPr kumimoji="1" lang="zh-CN" altLang="en-US" sz="2800" b="1" dirty="0">
              <a:solidFill>
                <a:srgbClr val="C00000"/>
              </a:solidFill>
              <a:latin typeface="Times New Roman" panose="02020603050405020304" charset="0"/>
              <a:ea typeface="Times New Roman" panose="02020603050405020304" charset="0"/>
              <a:cs typeface="Times New Roman" panose="02020603050405020304" charset="0"/>
            </a:endParaRPr>
          </a:p>
        </p:txBody>
      </p:sp>
      <p:sp>
        <p:nvSpPr>
          <p:cNvPr id="13" name="文本框 12"/>
          <p:cNvSpPr txBox="1"/>
          <p:nvPr/>
        </p:nvSpPr>
        <p:spPr>
          <a:xfrm>
            <a:off x="6244407" y="1638317"/>
            <a:ext cx="3649138" cy="523220"/>
          </a:xfrm>
          <a:prstGeom prst="rect">
            <a:avLst/>
          </a:prstGeom>
          <a:noFill/>
        </p:spPr>
        <p:txBody>
          <a:bodyPr wrap="square" rtlCol="0">
            <a:spAutoFit/>
          </a:bodyPr>
          <a:lstStyle/>
          <a:p>
            <a:r>
              <a:rPr lang="en-US" altLang="zh-CN" sz="2800" b="1" dirty="0">
                <a:solidFill>
                  <a:srgbClr val="C00000"/>
                </a:solidFill>
                <a:latin typeface="Times New Roman" panose="02020603050405020304" charset="0"/>
                <a:ea typeface="Times New Roman" panose="02020603050405020304" charset="0"/>
                <a:cs typeface="Times New Roman" panose="02020603050405020304" charset="0"/>
              </a:rPr>
              <a:t>screamed loudly.</a:t>
            </a:r>
            <a:endParaRPr kumimoji="1" lang="zh-CN" altLang="en-US" sz="2800" b="1" dirty="0">
              <a:solidFill>
                <a:srgbClr val="C00000"/>
              </a:solidFill>
              <a:latin typeface="Times New Roman" panose="02020603050405020304" charset="0"/>
              <a:ea typeface="Times New Roman" panose="02020603050405020304" charset="0"/>
              <a:cs typeface="Times New Roman" panose="02020603050405020304"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8</a:t>
            </a:r>
          </a:p>
        </p:txBody>
      </p:sp>
      <p:sp>
        <p:nvSpPr>
          <p:cNvPr id="5" name="标题 4"/>
          <p:cNvSpPr>
            <a:spLocks noGrp="1"/>
          </p:cNvSpPr>
          <p:nvPr>
            <p:ph type="title"/>
            <p:custDataLst>
              <p:tags r:id="rId3"/>
            </p:custDataLst>
          </p:nvPr>
        </p:nvSpPr>
        <p:spPr>
          <a:xfrm>
            <a:off x="4839970" y="3256280"/>
            <a:ext cx="6323965" cy="1405255"/>
          </a:xfrm>
        </p:spPr>
        <p:txBody>
          <a:bodyPr>
            <a:normAutofit/>
          </a:bodyPr>
          <a:lstStyle/>
          <a:p>
            <a:pPr marL="0" indent="0" algn="l">
              <a:lnSpc>
                <a:spcPct val="100000"/>
              </a:lnSpc>
              <a:spcBef>
                <a:spcPts val="0"/>
              </a:spcBef>
              <a:spcAft>
                <a:spcPts val="0"/>
              </a:spcAft>
              <a:buSzPct val="100000"/>
              <a:buNone/>
            </a:pPr>
            <a:r>
              <a:rPr lang="en-US" sz="4200" spc="260" dirty="0">
                <a:sym typeface="+mn-lt"/>
              </a:rPr>
              <a:t>Story development</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6200" y="72390"/>
            <a:ext cx="12017375" cy="6785610"/>
          </a:xfrm>
          <a:prstGeom prst="rect">
            <a:avLst/>
          </a:prstGeom>
          <a:noFill/>
        </p:spPr>
        <p:txBody>
          <a:bodyPr wrap="square" rtlCol="0" anchor="t">
            <a:spAutoFit/>
          </a:bodyPr>
          <a:lstStyle/>
          <a:p>
            <a:pPr indent="457200" algn="just" fontAlgn="auto">
              <a:lnSpc>
                <a:spcPts val="2900"/>
              </a:lnSpc>
            </a:pPr>
            <a:r>
              <a:rPr lang="zh-CN" altLang="en-US" sz="2400" dirty="0">
                <a:latin typeface="Times New Roman" panose="02020603050405020304" charset="0"/>
                <a:cs typeface="Times New Roman" panose="02020603050405020304" charset="0"/>
                <a:sym typeface="+mn-ea"/>
              </a:rPr>
              <a:t>Pumas are large, cat-like animals which are found in America. When reports came into London Zoo that a wild puma had been spotted forty-five miles south of London, they were not taken seriously. However, as the evidence began to accumulate, experts from the Zoo felt obliged to investigate, for the descriptions given by people who claimed to have seen the puma were extraordinarily similar. </a:t>
            </a:r>
          </a:p>
          <a:p>
            <a:pPr indent="457200" algn="just" fontAlgn="auto">
              <a:lnSpc>
                <a:spcPts val="2900"/>
              </a:lnSpc>
            </a:pPr>
            <a:r>
              <a:rPr lang="zh-CN" altLang="en-US" sz="2400" dirty="0">
                <a:latin typeface="Times New Roman" panose="02020603050405020304" charset="0"/>
                <a:cs typeface="Times New Roman" panose="02020603050405020304" charset="0"/>
                <a:sym typeface="+mn-ea"/>
              </a:rPr>
              <a:t>The hunt for the puma began in a small village where a woman picking blackberries saw 'a large cat' only five yards away from her. It immediately ran away when she saw it, and experts confirmed that a puma will not attack a human being unless it is cornered. The search proved difficult, for the puma was often observed at one place in the morning and at another place twenty miles away in the evening. Wherever it went, it left behind it a trail of dead deer and small animals like rabbits. Paw prints were seen in a number of places and puma fur was found clinging to bushes. Several people complained of 'cat-like noises' at night and a businessman on a fishing trip saw the puma up a tree.</a:t>
            </a:r>
          </a:p>
          <a:p>
            <a:pPr indent="457200" algn="just" fontAlgn="auto">
              <a:lnSpc>
                <a:spcPts val="2900"/>
              </a:lnSpc>
            </a:pPr>
            <a:r>
              <a:rPr lang="zh-CN" altLang="en-US" sz="2400" dirty="0">
                <a:latin typeface="Times New Roman" panose="02020603050405020304" charset="0"/>
                <a:cs typeface="Times New Roman" panose="02020603050405020304" charset="0"/>
                <a:sym typeface="+mn-ea"/>
              </a:rPr>
              <a:t>The experts were now fully convinced that the animal was a puma, but where had it come from? As no pumas had been reported missing from any zoo in the country, this one must have been in the possession of a private collector and somehow managed to escape. The hunt went on for several weeks, but the puma was not caught. It is disturbing to think that a dangerous wild animal is still at large in the quiet countryside.</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文本框 9"/>
          <p:cNvSpPr txBox="1"/>
          <p:nvPr/>
        </p:nvSpPr>
        <p:spPr>
          <a:xfrm>
            <a:off x="770255" y="933450"/>
            <a:ext cx="11156950" cy="2084070"/>
          </a:xfrm>
          <a:prstGeom prst="rect">
            <a:avLst/>
          </a:prstGeom>
          <a:noFill/>
        </p:spPr>
        <p:txBody>
          <a:bodyPr wrap="square" rtlCol="0">
            <a:spAutoFit/>
          </a:bodyPr>
          <a:lstStyle/>
          <a:p>
            <a:pPr>
              <a:lnSpc>
                <a:spcPct val="120000"/>
              </a:lnSpc>
            </a:pPr>
            <a:r>
              <a:rPr lang="en-US" altLang="zh-CN" sz="3600" dirty="0">
                <a:solidFill>
                  <a:schemeClr val="tx1"/>
                </a:solidFill>
                <a:cs typeface="+mn-ea"/>
                <a:sym typeface="+mn-lt"/>
              </a:rPr>
              <a:t>Para 1</a:t>
            </a:r>
            <a:r>
              <a:rPr lang="zh-CN" altLang="en-US" sz="3600" dirty="0">
                <a:solidFill>
                  <a:schemeClr val="tx1"/>
                </a:solidFill>
                <a:cs typeface="+mn-ea"/>
                <a:sym typeface="+mn-lt"/>
              </a:rPr>
              <a:t>：</a:t>
            </a:r>
          </a:p>
          <a:p>
            <a:pPr>
              <a:lnSpc>
                <a:spcPct val="120000"/>
              </a:lnSpc>
            </a:pPr>
            <a:r>
              <a:rPr lang="en-US" altLang="zh-CN" sz="3600" i="1" dirty="0">
                <a:solidFill>
                  <a:schemeClr val="tx1"/>
                </a:solidFill>
                <a:latin typeface="Calibri" panose="020F0502020204030204" charset="0"/>
                <a:cs typeface="Calibri" panose="020F0502020204030204" charset="0"/>
                <a:sym typeface="+mn-lt"/>
              </a:rPr>
              <a:t>        </a:t>
            </a:r>
            <a:r>
              <a:rPr lang="zh-CN" altLang="en-US" sz="3600" i="1" dirty="0">
                <a:solidFill>
                  <a:schemeClr val="tx1"/>
                </a:solidFill>
                <a:latin typeface="Calibri" panose="020F0502020204030204" charset="0"/>
                <a:cs typeface="Calibri" panose="020F0502020204030204" charset="0"/>
                <a:sym typeface="+mn-lt"/>
              </a:rPr>
              <a:t>Several days later the police station received a call</a:t>
            </a:r>
            <a:r>
              <a:rPr lang="en-US" altLang="zh-CN" sz="3600" i="1" dirty="0">
                <a:solidFill>
                  <a:schemeClr val="tx1"/>
                </a:solidFill>
                <a:latin typeface="Calibri" panose="020F0502020204030204" charset="0"/>
                <a:cs typeface="Calibri" panose="020F0502020204030204" charset="0"/>
                <a:sym typeface="+mn-lt"/>
              </a:rPr>
              <a:t> </a:t>
            </a:r>
            <a:r>
              <a:rPr lang="en-US" sz="3600" i="1">
                <a:latin typeface="Calibri" panose="020F0502020204030204" charset="0"/>
                <a:ea typeface="宋体" panose="02010600030101010101" pitchFamily="2" charset="-122"/>
                <a:cs typeface="Calibri" panose="020F0502020204030204" charset="0"/>
                <a:sym typeface="+mn-ea"/>
              </a:rPr>
              <a:t>from the private collector</a:t>
            </a:r>
            <a:r>
              <a:rPr lang="zh-CN" altLang="en-US" sz="3600" i="1" dirty="0">
                <a:solidFill>
                  <a:schemeClr val="tx1"/>
                </a:solidFill>
                <a:latin typeface="Calibri" panose="020F0502020204030204" charset="0"/>
                <a:cs typeface="Calibri" panose="020F0502020204030204" charset="0"/>
                <a:sym typeface="+mn-lt"/>
              </a:rPr>
              <a:t>.</a:t>
            </a:r>
          </a:p>
        </p:txBody>
      </p:sp>
      <p:sp>
        <p:nvSpPr>
          <p:cNvPr id="2" name="文本框 1"/>
          <p:cNvSpPr txBox="1"/>
          <p:nvPr/>
        </p:nvSpPr>
        <p:spPr>
          <a:xfrm>
            <a:off x="770255" y="3817620"/>
            <a:ext cx="11200130" cy="2084070"/>
          </a:xfrm>
          <a:prstGeom prst="rect">
            <a:avLst/>
          </a:prstGeom>
          <a:noFill/>
        </p:spPr>
        <p:txBody>
          <a:bodyPr wrap="square" rtlCol="0">
            <a:spAutoFit/>
          </a:bodyPr>
          <a:lstStyle/>
          <a:p>
            <a:pPr>
              <a:lnSpc>
                <a:spcPct val="120000"/>
              </a:lnSpc>
            </a:pPr>
            <a:r>
              <a:rPr lang="en-US" altLang="zh-CN" sz="3600" dirty="0">
                <a:cs typeface="+mn-ea"/>
                <a:sym typeface="+mn-lt"/>
              </a:rPr>
              <a:t>Para 2</a:t>
            </a:r>
            <a:r>
              <a:rPr lang="zh-CN" altLang="en-US" sz="3600" dirty="0">
                <a:cs typeface="+mn-ea"/>
                <a:sym typeface="+mn-lt"/>
              </a:rPr>
              <a:t>：</a:t>
            </a:r>
            <a:endParaRPr lang="zh-CN" altLang="en-US" sz="3600" dirty="0">
              <a:solidFill>
                <a:schemeClr val="tx1"/>
              </a:solidFill>
              <a:cs typeface="+mn-ea"/>
              <a:sym typeface="+mn-lt"/>
            </a:endParaRPr>
          </a:p>
          <a:p>
            <a:pPr>
              <a:lnSpc>
                <a:spcPct val="120000"/>
              </a:lnSpc>
            </a:pPr>
            <a:r>
              <a:rPr lang="en-US" altLang="zh-CN" sz="3600" i="1" dirty="0">
                <a:solidFill>
                  <a:schemeClr val="tx1"/>
                </a:solidFill>
                <a:latin typeface="Calibri" panose="020F0502020204030204" charset="0"/>
                <a:cs typeface="Calibri" panose="020F0502020204030204" charset="0"/>
                <a:sym typeface="+mn-lt"/>
              </a:rPr>
              <a:t>       T</a:t>
            </a:r>
            <a:r>
              <a:rPr lang="zh-CN" altLang="en-US" sz="3600" i="1" dirty="0">
                <a:solidFill>
                  <a:schemeClr val="tx1"/>
                </a:solidFill>
                <a:latin typeface="Calibri" panose="020F0502020204030204" charset="0"/>
                <a:cs typeface="Calibri" panose="020F0502020204030204" charset="0"/>
                <a:sym typeface="+mn-lt"/>
              </a:rPr>
              <a:t>he police went together with the private collector to look for</a:t>
            </a:r>
            <a:r>
              <a:rPr lang="en-US" altLang="zh-CN" sz="3600" i="1" dirty="0">
                <a:solidFill>
                  <a:schemeClr val="tx1"/>
                </a:solidFill>
                <a:latin typeface="Calibri" panose="020F0502020204030204" charset="0"/>
                <a:cs typeface="Calibri" panose="020F0502020204030204" charset="0"/>
                <a:sym typeface="+mn-lt"/>
              </a:rPr>
              <a:t> the puma.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7480" y="965200"/>
            <a:ext cx="11877675" cy="572643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auto">
              <a:lnSpc>
                <a:spcPts val="3380"/>
              </a:lnSpc>
            </a:pPr>
            <a:r>
              <a:rPr lang="en-US" sz="2400" i="1">
                <a:latin typeface="Times New Roman" panose="02020603050405020304" charset="0"/>
                <a:ea typeface="宋体" panose="02010600030101010101" pitchFamily="2" charset="-122"/>
                <a:sym typeface="+mn-ea"/>
              </a:rPr>
              <a:t>        </a:t>
            </a:r>
            <a:r>
              <a:rPr lang="en-US" altLang="zh-CN" sz="2400" i="1" kern="100" dirty="0">
                <a:effectLst/>
                <a:latin typeface="Times New Roman" panose="02020603050405020304" charset="0"/>
                <a:ea typeface="宋体" panose="02010600030101010101" pitchFamily="2" charset="-122"/>
                <a:cs typeface="Times New Roman" panose="02020603050405020304" charset="0"/>
                <a:sym typeface="+mn-ea"/>
              </a:rPr>
              <a:t>Several days later the police station </a:t>
            </a:r>
            <a:r>
              <a:rPr lang="en-US" altLang="zh-CN" sz="2400" i="1" kern="100" dirty="0">
                <a:effectLst/>
                <a:latin typeface="Times New Roman" panose="02020603050405020304" charset="0"/>
                <a:ea typeface="宋体" panose="02010600030101010101" pitchFamily="2" charset="-122"/>
                <a:sym typeface="+mn-ea"/>
              </a:rPr>
              <a:t>received</a:t>
            </a:r>
            <a:r>
              <a:rPr lang="en-US" altLang="zh-CN" sz="2400" i="1" kern="100" dirty="0">
                <a:effectLst/>
                <a:latin typeface="宋体" panose="02010600030101010101" pitchFamily="2" charset="-122"/>
                <a:ea typeface="宋体" panose="02010600030101010101" pitchFamily="2" charset="-122"/>
                <a:cs typeface="Times New Roman" panose="02020603050405020304" charset="0"/>
                <a:sym typeface="+mn-ea"/>
              </a:rPr>
              <a:t> </a:t>
            </a:r>
            <a:r>
              <a:rPr lang="en-US" altLang="zh-CN" sz="2400" i="1" kern="100" dirty="0">
                <a:effectLst/>
                <a:latin typeface="Times New Roman" panose="02020603050405020304" charset="0"/>
                <a:ea typeface="宋体" panose="02010600030101010101" pitchFamily="2" charset="-122"/>
                <a:cs typeface="Times New Roman" panose="02020603050405020304" charset="0"/>
                <a:sym typeface="+mn-ea"/>
              </a:rPr>
              <a:t>a call from the private collector</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 </a:t>
            </a:r>
            <a:r>
              <a:rPr lang="en-US" altLang="zh-CN" sz="2400" kern="100" dirty="0">
                <a:effectLst/>
                <a:latin typeface="Times New Roman" panose="02020603050405020304" charset="0"/>
                <a:ea typeface="宋体" panose="02010600030101010101" pitchFamily="2" charset="-122"/>
                <a:sym typeface="+mn-ea"/>
              </a:rPr>
              <a:t>“The puma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at</a:t>
            </a:r>
            <a:r>
              <a:rPr lang="en-US" altLang="zh-CN" sz="2400" kern="100" dirty="0">
                <a:effectLst/>
                <a:latin typeface="Times New Roman" panose="02020603050405020304" charset="0"/>
                <a:ea typeface="宋体" panose="02010600030101010101" pitchFamily="2" charset="-122"/>
                <a:sym typeface="+mn-ea"/>
              </a:rPr>
              <a:t> large is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m</a:t>
            </a:r>
            <a:r>
              <a:rPr lang="en-US" altLang="zh-CN" sz="2400" kern="100" dirty="0">
                <a:effectLst/>
                <a:latin typeface="Times New Roman" panose="02020603050405020304" charset="0"/>
                <a:ea typeface="宋体" panose="02010600030101010101" pitchFamily="2" charset="-122"/>
                <a:sym typeface="+mn-ea"/>
              </a:rPr>
              <a:t>ine,”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h</a:t>
            </a:r>
            <a:r>
              <a:rPr lang="en-US" altLang="zh-CN" sz="2400" kern="100" dirty="0">
                <a:effectLst/>
                <a:latin typeface="Times New Roman" panose="02020603050405020304" charset="0"/>
                <a:ea typeface="宋体" panose="02010600030101010101" pitchFamily="2" charset="-122"/>
                <a:sym typeface="+mn-ea"/>
              </a:rPr>
              <a:t>e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explai</a:t>
            </a:r>
            <a:r>
              <a:rPr lang="en-US" altLang="zh-CN" sz="2400" kern="0" dirty="0">
                <a:effectLst/>
                <a:latin typeface="Times New Roman" panose="02020603050405020304" charset="0"/>
                <a:ea typeface="宋体" panose="02010600030101010101" pitchFamily="2" charset="-122"/>
                <a:cs typeface="Times New Roman" panose="02020603050405020304" charset="0"/>
                <a:sym typeface="+mn-ea"/>
              </a:rPr>
              <a:t>ned</a:t>
            </a:r>
            <a:r>
              <a:rPr lang="en-US" altLang="zh-CN" sz="2400" kern="0" dirty="0">
                <a:effectLst/>
                <a:latin typeface="Times New Roman" panose="02020603050405020304" charset="0"/>
                <a:ea typeface="宋体" panose="02010600030101010101" pitchFamily="2" charset="-122"/>
                <a:sym typeface="+mn-ea"/>
              </a:rPr>
              <a:t>, “From t</a:t>
            </a:r>
            <a:r>
              <a:rPr lang="en-US" altLang="zh-CN" sz="2400" kern="100" dirty="0">
                <a:effectLst/>
                <a:latin typeface="Times New Roman" panose="02020603050405020304" charset="0"/>
                <a:ea typeface="宋体" panose="02010600030101010101" pitchFamily="2" charset="-122"/>
                <a:sym typeface="+mn-ea"/>
              </a:rPr>
              <a:t>he surveillance, I was amazed to spot that it constantly pounc</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ed</a:t>
            </a:r>
            <a:r>
              <a:rPr lang="en-US" altLang="zh-CN" sz="2400" kern="100" dirty="0">
                <a:effectLst/>
                <a:latin typeface="Times New Roman" panose="02020603050405020304" charset="0"/>
                <a:ea typeface="宋体" panose="02010600030101010101" pitchFamily="2" charset="-122"/>
                <a:sym typeface="+mn-ea"/>
              </a:rPr>
              <a:t> on the cage door and tried to escape.” H</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e</a:t>
            </a:r>
            <a:r>
              <a:rPr lang="en-US" altLang="zh-CN" sz="2400" kern="100" dirty="0">
                <a:effectLst/>
                <a:latin typeface="Times New Roman" panose="02020603050405020304" charset="0"/>
                <a:ea typeface="宋体" panose="02010600030101010101" pitchFamily="2" charset="-122"/>
                <a:sym typeface="+mn-ea"/>
              </a:rPr>
              <a:t> added that t</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he</a:t>
            </a:r>
            <a:r>
              <a:rPr lang="en-US" altLang="zh-CN" sz="2400" kern="100" dirty="0">
                <a:effectLst/>
                <a:latin typeface="Times New Roman" panose="02020603050405020304" charset="0"/>
                <a:ea typeface="宋体" panose="02010600030101010101" pitchFamily="2" charset="-122"/>
                <a:sym typeface="+mn-ea"/>
              </a:rPr>
              <a:t> puma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was</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coddled</a:t>
            </a:r>
            <a:r>
              <a:rPr lang="en-US" altLang="zh-CN" sz="2400" kern="100" dirty="0">
                <a:effectLst/>
                <a:latin typeface="Times New Roman" panose="02020603050405020304" charset="0"/>
                <a:ea typeface="宋体" panose="02010600030101010101" pitchFamily="2" charset="-122"/>
                <a:sym typeface="+mn-ea"/>
              </a:rPr>
              <a:t>, cared for by special personnel and fed regularly</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a:t>
            </a:r>
            <a:r>
              <a:rPr lang="en-US" altLang="zh-CN" sz="2400" kern="100" dirty="0">
                <a:effectLst/>
                <a:latin typeface="Times New Roman" panose="02020603050405020304" charset="0"/>
                <a:ea typeface="宋体" panose="02010600030101010101" pitchFamily="2" charset="-122"/>
                <a:sym typeface="+mn-ea"/>
              </a:rPr>
              <a:t> T</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hen</a:t>
            </a:r>
            <a:r>
              <a:rPr lang="en-US" altLang="zh-CN" sz="2400" kern="100" dirty="0">
                <a:effectLst/>
                <a:latin typeface="Times New Roman" panose="02020603050405020304" charset="0"/>
                <a:ea typeface="宋体" panose="02010600030101010101" pitchFamily="2" charset="-122"/>
                <a:sym typeface="+mn-ea"/>
              </a:rPr>
              <a:t> he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suggest</a:t>
            </a:r>
            <a:r>
              <a:rPr lang="en-US" altLang="zh-CN" sz="2400" kern="100" dirty="0">
                <a:effectLst/>
                <a:latin typeface="Times New Roman" panose="02020603050405020304" charset="0"/>
                <a:ea typeface="宋体" panose="02010600030101010101" pitchFamily="2" charset="-122"/>
                <a:sym typeface="+mn-ea"/>
              </a:rPr>
              <a:t>ed that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they</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use</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c</a:t>
            </a:r>
            <a:r>
              <a:rPr lang="en-US" altLang="zh-CN" sz="2400" kern="100" dirty="0">
                <a:effectLst/>
                <a:latin typeface="Times New Roman" panose="02020603050405020304" charset="0"/>
                <a:ea typeface="宋体" panose="02010600030101010101" pitchFamily="2" charset="-122"/>
                <a:sym typeface="+mn-ea"/>
              </a:rPr>
              <a:t>heesy</a:t>
            </a:r>
            <a:r>
              <a:rPr lang="en-US" altLang="zh-CN" sz="2400" kern="100" dirty="0">
                <a:effectLst/>
                <a:latin typeface="宋体" panose="02010600030101010101" pitchFamily="2" charset="-122"/>
                <a:ea typeface="宋体" panose="02010600030101010101" pitchFamily="2" charset="-122"/>
                <a:cs typeface="Times New Roman" panose="02020603050405020304" charset="0"/>
                <a:sym typeface="+mn-ea"/>
              </a:rPr>
              <a:t> </a:t>
            </a:r>
            <a:r>
              <a:rPr lang="en-US" altLang="zh-CN" sz="2400" kern="100" dirty="0">
                <a:effectLst/>
                <a:latin typeface="Times New Roman" panose="02020603050405020304" charset="0"/>
                <a:ea typeface="宋体" panose="02010600030101010101" pitchFamily="2" charset="-122"/>
                <a:sym typeface="+mn-ea"/>
              </a:rPr>
              <a:t>baked rabbit meat,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it</a:t>
            </a:r>
            <a:r>
              <a:rPr lang="en-US" altLang="zh-CN" sz="2400" kern="100" dirty="0">
                <a:effectLst/>
                <a:latin typeface="Times New Roman" panose="02020603050405020304" charset="0"/>
                <a:ea typeface="宋体" panose="02010600030101010101" pitchFamily="2" charset="-122"/>
                <a:sym typeface="+mn-ea"/>
              </a:rPr>
              <a:t>s favorite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cuisine</a:t>
            </a:r>
            <a:r>
              <a:rPr lang="en-US" altLang="zh-CN" sz="2400" kern="100" dirty="0">
                <a:effectLst/>
                <a:latin typeface="Times New Roman" panose="02020603050405020304" charset="0"/>
                <a:ea typeface="宋体" panose="02010600030101010101" pitchFamily="2" charset="-122"/>
                <a:sym typeface="+mn-ea"/>
              </a:rPr>
              <a:t>, to lure it to appear. After hanging up the phone, the collector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baked</a:t>
            </a:r>
            <a:r>
              <a:rPr lang="en-US" altLang="zh-CN" sz="2400" kern="100" dirty="0">
                <a:effectLst/>
                <a:latin typeface="Times New Roman" panose="02020603050405020304" charset="0"/>
                <a:ea typeface="宋体" panose="02010600030101010101" pitchFamily="2" charset="-122"/>
                <a:sym typeface="+mn-ea"/>
              </a:rPr>
              <a:t> the rabbit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at</a:t>
            </a:r>
            <a:r>
              <a:rPr lang="en-US" altLang="zh-CN" sz="2400" kern="100" dirty="0">
                <a:effectLst/>
                <a:latin typeface="Times New Roman" panose="02020603050405020304" charset="0"/>
                <a:ea typeface="宋体" panose="02010600030101010101" pitchFamily="2" charset="-122"/>
                <a:sym typeface="+mn-ea"/>
              </a:rPr>
              <a:t> once and rushed to the police station</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a:t>
            </a:r>
            <a:r>
              <a:rPr lang="en-US" altLang="zh-CN" sz="2400" kern="100" dirty="0">
                <a:effectLst/>
                <a:latin typeface="Times New Roman" panose="02020603050405020304" charset="0"/>
                <a:ea typeface="宋体" panose="02010600030101010101" pitchFamily="2" charset="-122"/>
                <a:sym typeface="+mn-ea"/>
              </a:rPr>
              <a:t> his cheeks burning with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anxiety.</a:t>
            </a:r>
          </a:p>
          <a:p>
            <a:pPr fontAlgn="auto">
              <a:lnSpc>
                <a:spcPts val="3380"/>
              </a:lnSpc>
            </a:pPr>
            <a:r>
              <a:rPr lang="en-US" altLang="zh-CN" sz="2400" i="1" kern="100" dirty="0">
                <a:effectLst/>
                <a:latin typeface="Times New Roman" panose="02020603050405020304" charset="0"/>
                <a:ea typeface="宋体" panose="02010600030101010101" pitchFamily="2" charset="-122"/>
                <a:cs typeface="Times New Roman" panose="02020603050405020304" charset="0"/>
                <a:sym typeface="+mn-ea"/>
              </a:rPr>
              <a:t>      The police went together with the private collector to look for the puma</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 </a:t>
            </a:r>
            <a:r>
              <a:rPr lang="en-US" altLang="zh-CN" sz="2400" kern="100" dirty="0">
                <a:effectLst/>
                <a:latin typeface="Times New Roman" panose="02020603050405020304" charset="0"/>
                <a:ea typeface="宋体" panose="02010600030101010101" pitchFamily="2" charset="-122"/>
                <a:sym typeface="+mn-ea"/>
              </a:rPr>
              <a:t>Following the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trail</a:t>
            </a:r>
            <a:r>
              <a:rPr lang="en-US" altLang="zh-CN" sz="2400" kern="100" dirty="0">
                <a:effectLst/>
                <a:latin typeface="Times New Roman" panose="02020603050405020304" charset="0"/>
                <a:ea typeface="宋体" panose="02010600030101010101" pitchFamily="2" charset="-122"/>
                <a:sym typeface="+mn-ea"/>
              </a:rPr>
              <a:t> of dead deer, small animals, paw claws and fur, they set up “cuisine traps”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and</a:t>
            </a:r>
            <a:r>
              <a:rPr lang="en-US" altLang="zh-CN" sz="2400" kern="100" dirty="0">
                <a:effectLst/>
                <a:latin typeface="Times New Roman" panose="02020603050405020304" charset="0"/>
                <a:ea typeface="宋体" panose="02010600030101010101" pitchFamily="2" charset="-122"/>
                <a:sym typeface="+mn-ea"/>
              </a:rPr>
              <a:t> waited for the puma</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a:t>
            </a:r>
            <a:r>
              <a:rPr lang="en-US" altLang="zh-CN" sz="2400" kern="100" dirty="0">
                <a:effectLst/>
                <a:latin typeface="Times New Roman" panose="02020603050405020304" charset="0"/>
                <a:ea typeface="宋体" panose="02010600030101010101" pitchFamily="2" charset="-122"/>
                <a:sym typeface="+mn-ea"/>
              </a:rPr>
              <a:t> As the sky gradually darkened and the light dimmed, a great si</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l</a:t>
            </a:r>
            <a:r>
              <a:rPr lang="en-US" altLang="zh-CN" sz="2400" kern="100" dirty="0">
                <a:effectLst/>
                <a:latin typeface="Times New Roman" panose="02020603050405020304" charset="0"/>
                <a:ea typeface="宋体" panose="02010600030101010101" pitchFamily="2" charset="-122"/>
                <a:sym typeface="+mn-ea"/>
              </a:rPr>
              <a:t>ence surrounded them. S</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uddenly</a:t>
            </a:r>
            <a:r>
              <a:rPr lang="en-US" altLang="zh-CN" sz="2400" kern="100" dirty="0">
                <a:effectLst/>
                <a:latin typeface="Times New Roman" panose="02020603050405020304" charset="0"/>
                <a:ea typeface="宋体" panose="02010600030101010101" pitchFamily="2" charset="-122"/>
                <a:sym typeface="+mn-ea"/>
              </a:rPr>
              <a:t>, they heard the “cat-like noises” approaching. “Shh! It’s the puma.” The puma lunged out of the bushes, its hungry eyes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staring</a:t>
            </a:r>
            <a:r>
              <a:rPr lang="en-US" altLang="zh-CN" sz="2400" kern="100" dirty="0">
                <a:effectLst/>
                <a:latin typeface="Times New Roman" panose="02020603050405020304" charset="0"/>
                <a:ea typeface="宋体" panose="02010600030101010101" pitchFamily="2" charset="-122"/>
                <a:sym typeface="+mn-ea"/>
              </a:rPr>
              <a:t> straightly at the food. T</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he</a:t>
            </a:r>
            <a:r>
              <a:rPr lang="en-US" altLang="zh-CN" sz="2400" kern="100" dirty="0">
                <a:effectLst/>
                <a:latin typeface="Times New Roman" panose="02020603050405020304" charset="0"/>
                <a:ea typeface="宋体" panose="02010600030101010101" pitchFamily="2" charset="-122"/>
                <a:sym typeface="+mn-ea"/>
              </a:rPr>
              <a:t> police hurriedly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heaved</a:t>
            </a:r>
            <a:r>
              <a:rPr lang="en-US" altLang="zh-CN" sz="2400" kern="100" dirty="0">
                <a:effectLst/>
                <a:latin typeface="Times New Roman" panose="02020603050405020304" charset="0"/>
                <a:ea typeface="宋体" panose="02010600030101010101" pitchFamily="2" charset="-122"/>
                <a:sym typeface="+mn-ea"/>
              </a:rPr>
              <a:t> on the rope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connected</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to</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the</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trap</a:t>
            </a:r>
            <a:r>
              <a:rPr lang="en-US" altLang="zh-CN" sz="2400" kern="100" dirty="0">
                <a:effectLst/>
                <a:latin typeface="Times New Roman" panose="02020603050405020304" charset="0"/>
                <a:ea typeface="宋体" panose="02010600030101010101" pitchFamily="2" charset="-122"/>
                <a:sym typeface="+mn-ea"/>
              </a:rPr>
              <a:t> and the puma was captured. C</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onsider</a:t>
            </a:r>
            <a:r>
              <a:rPr lang="en-US" altLang="zh-CN" sz="2400" kern="100" dirty="0">
                <a:effectLst/>
                <a:latin typeface="Times New Roman" panose="02020603050405020304" charset="0"/>
                <a:ea typeface="宋体" panose="02010600030101010101" pitchFamily="2" charset="-122"/>
                <a:sym typeface="+mn-ea"/>
              </a:rPr>
              <a:t>ing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that</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it</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may</a:t>
            </a:r>
            <a:r>
              <a:rPr lang="en-US" altLang="zh-CN" sz="2400" kern="100" dirty="0">
                <a:effectLst/>
                <a:latin typeface="Times New Roman" panose="02020603050405020304" charset="0"/>
                <a:ea typeface="宋体" panose="02010600030101010101" pitchFamily="2" charset="-122"/>
                <a:sym typeface="+mn-ea"/>
              </a:rPr>
              <a:t> be eager for freedom, the collector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adopted</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the</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advice</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o</a:t>
            </a:r>
            <a:r>
              <a:rPr lang="en-US" altLang="zh-CN" sz="2400" kern="100" dirty="0">
                <a:effectLst/>
                <a:latin typeface="Times New Roman" panose="02020603050405020304" charset="0"/>
                <a:ea typeface="宋体" panose="02010600030101010101" pitchFamily="2" charset="-122"/>
                <a:sym typeface="+mn-ea"/>
              </a:rPr>
              <a:t>f the experts and decided to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set</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it</a:t>
            </a:r>
            <a:r>
              <a:rPr lang="en-US" altLang="zh-CN" sz="2400" kern="100" dirty="0">
                <a:effectLst/>
                <a:latin typeface="Times New Roman" panose="02020603050405020304" charset="0"/>
                <a:ea typeface="宋体" panose="02010600030101010101" pitchFamily="2" charset="-122"/>
                <a:sym typeface="+mn-ea"/>
              </a:rPr>
              <a:t> </a:t>
            </a:r>
            <a:r>
              <a:rPr lang="en-US" altLang="zh-CN" sz="2400" kern="100" dirty="0">
                <a:effectLst/>
                <a:latin typeface="Times New Roman" panose="02020603050405020304" charset="0"/>
                <a:ea typeface="宋体" panose="02010600030101010101" pitchFamily="2" charset="-122"/>
                <a:cs typeface="Times New Roman" panose="02020603050405020304" charset="0"/>
                <a:sym typeface="+mn-ea"/>
              </a:rPr>
              <a:t>free</a:t>
            </a:r>
            <a:r>
              <a:rPr lang="en-US" altLang="zh-CN" sz="2400" kern="100" dirty="0">
                <a:effectLst/>
                <a:latin typeface="Times New Roman" panose="02020603050405020304" charset="0"/>
                <a:ea typeface="宋体" panose="02010600030101010101" pitchFamily="2" charset="-122"/>
                <a:sym typeface="+mn-ea"/>
              </a:rPr>
              <a:t> in the forest.</a:t>
            </a:r>
            <a:endParaRPr lang="zh-CN" altLang="en-US" sz="2400" dirty="0">
              <a:latin typeface="Times New Roman" panose="02020603050405020304" charset="0"/>
              <a:ea typeface="Times New Roman" panose="02020603050405020304" charset="0"/>
              <a:cs typeface="Times New Roman" panose="02020603050405020304" charset="0"/>
            </a:endParaRPr>
          </a:p>
        </p:txBody>
      </p:sp>
      <p:sp>
        <p:nvSpPr>
          <p:cNvPr id="77" name="文本框 76"/>
          <p:cNvSpPr txBox="1"/>
          <p:nvPr/>
        </p:nvSpPr>
        <p:spPr>
          <a:xfrm>
            <a:off x="156845" y="153035"/>
            <a:ext cx="6103620" cy="681990"/>
          </a:xfrm>
          <a:prstGeom prst="rect">
            <a:avLst/>
          </a:prstGeom>
          <a:noFill/>
        </p:spPr>
        <p:txBody>
          <a:bodyPr wrap="square" rtlCol="0">
            <a:spAutoFit/>
          </a:bodyPr>
          <a:lstStyle/>
          <a:p>
            <a:pPr>
              <a:lnSpc>
                <a:spcPct val="120000"/>
              </a:lnSpc>
            </a:pPr>
            <a:r>
              <a:rPr lang="en-US" altLang="zh-CN" sz="3200" b="1" i="1" dirty="0">
                <a:solidFill>
                  <a:schemeClr val="tx1"/>
                </a:solidFill>
                <a:highlight>
                  <a:srgbClr val="FFFF00"/>
                </a:highlight>
                <a:cs typeface="+mn-ea"/>
                <a:sym typeface="+mn-lt"/>
              </a:rPr>
              <a:t>Possible version 1:</a:t>
            </a:r>
          </a:p>
        </p:txBody>
      </p:sp>
    </p:spTree>
  </p:cSld>
  <p:clrMapOvr>
    <a:masterClrMapping/>
  </p:clrMapOvr>
  <p:transition>
    <p:pull dir="d"/>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56845" y="769620"/>
            <a:ext cx="11877675" cy="592582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indent="0" fontAlgn="auto">
              <a:lnSpc>
                <a:spcPts val="3580"/>
              </a:lnSpc>
            </a:pPr>
            <a:r>
              <a:rPr lang="en-US" sz="2400" i="1">
                <a:latin typeface="Times New Roman" panose="02020603050405020304" charset="0"/>
                <a:ea typeface="宋体" panose="02010600030101010101" pitchFamily="2" charset="-122"/>
                <a:sym typeface="+mn-ea"/>
              </a:rPr>
              <a:t>        Several days later the police station received a call from the private collector</a:t>
            </a:r>
            <a:r>
              <a:rPr lang="en-US" sz="2400">
                <a:latin typeface="Times New Roman" panose="02020603050405020304" charset="0"/>
                <a:ea typeface="宋体" panose="02010600030101010101" pitchFamily="2" charset="-122"/>
                <a:sym typeface="+mn-ea"/>
              </a:rPr>
              <a:t>. He admitted to the police that he in fact was the owner of a puma and one of his staff had mistakenly left the housing gate unlocked allowing the animal to escape. He told the police that although the puma was a wild animal, people were not in real danger of attack as long as they did not try to approach the cat. He convinced the police to allow his wildlife experts and staff to assist in locating and safely capturing the puma. London zoo officials also agreed that the police would be better off with the collector’s help. </a:t>
            </a:r>
            <a:endParaRPr lang="en-US" sz="2400" i="1">
              <a:latin typeface="Times New Roman" panose="02020603050405020304" charset="0"/>
              <a:ea typeface="宋体" panose="02010600030101010101" pitchFamily="2" charset="-122"/>
              <a:sym typeface="+mn-ea"/>
            </a:endParaRPr>
          </a:p>
          <a:p>
            <a:pPr indent="0" fontAlgn="auto">
              <a:lnSpc>
                <a:spcPts val="3580"/>
              </a:lnSpc>
            </a:pPr>
            <a:r>
              <a:rPr lang="en-US" sz="2400" i="1">
                <a:latin typeface="Times New Roman" panose="02020603050405020304" charset="0"/>
                <a:ea typeface="宋体" panose="02010600030101010101" pitchFamily="2" charset="-122"/>
                <a:sym typeface="+mn-ea"/>
              </a:rPr>
              <a:t>         The police went together with the private collector to look for the puma</a:t>
            </a:r>
            <a:r>
              <a:rPr lang="en-US" sz="2400">
                <a:latin typeface="Times New Roman" panose="02020603050405020304" charset="0"/>
                <a:ea typeface="宋体" panose="02010600030101010101" pitchFamily="2" charset="-122"/>
                <a:sym typeface="+mn-ea"/>
              </a:rPr>
              <a:t>. They brought along some food as bait; search hounds for tracking the puma and tranquilizers to help put the animal to sleep. They also brought along a special cage to transport the puma upon capture. Using the most recent information from the public who had spotted the puma they were able pinpoint its approximate location after just 48 hours. Using bait and tranquilizers they were fortunately able to capture the big cat without incident and return him to safety.  </a:t>
            </a:r>
            <a:r>
              <a:rPr lang="en-US" altLang="zh-CN" sz="2400" dirty="0">
                <a:latin typeface="Times New Roman" panose="02020603050405020304" charset="0"/>
                <a:ea typeface="Times New Roman" panose="02020603050405020304" charset="0"/>
                <a:cs typeface="Times New Roman" panose="02020603050405020304" charset="0"/>
              </a:rPr>
              <a:t> </a:t>
            </a:r>
            <a:endParaRPr lang="zh-CN" altLang="en-US" sz="2400" dirty="0">
              <a:latin typeface="Times New Roman" panose="02020603050405020304" charset="0"/>
              <a:ea typeface="Times New Roman" panose="02020603050405020304" charset="0"/>
              <a:cs typeface="Times New Roman" panose="02020603050405020304" charset="0"/>
            </a:endParaRPr>
          </a:p>
        </p:txBody>
      </p:sp>
      <p:sp>
        <p:nvSpPr>
          <p:cNvPr id="77" name="文本框 76"/>
          <p:cNvSpPr txBox="1"/>
          <p:nvPr/>
        </p:nvSpPr>
        <p:spPr>
          <a:xfrm>
            <a:off x="156845" y="153035"/>
            <a:ext cx="6103620" cy="681990"/>
          </a:xfrm>
          <a:prstGeom prst="rect">
            <a:avLst/>
          </a:prstGeom>
          <a:noFill/>
        </p:spPr>
        <p:txBody>
          <a:bodyPr wrap="square" rtlCol="0">
            <a:spAutoFit/>
          </a:bodyPr>
          <a:lstStyle/>
          <a:p>
            <a:pPr>
              <a:lnSpc>
                <a:spcPct val="120000"/>
              </a:lnSpc>
            </a:pPr>
            <a:r>
              <a:rPr lang="en-US" altLang="zh-CN" sz="3200" b="1" i="1" dirty="0">
                <a:solidFill>
                  <a:schemeClr val="tx1"/>
                </a:solidFill>
                <a:highlight>
                  <a:srgbClr val="FFFF00"/>
                </a:highlight>
                <a:cs typeface="+mn-ea"/>
                <a:sym typeface="+mn-lt"/>
              </a:rPr>
              <a:t>Possible version 2:</a:t>
            </a:r>
          </a:p>
        </p:txBody>
      </p:sp>
    </p:spTree>
  </p:cSld>
  <p:clrMapOvr>
    <a:masterClrMapping/>
  </p:clrMapOvr>
  <p:transition>
    <p:pull dir="d"/>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57480" y="835025"/>
            <a:ext cx="11877675" cy="590804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fontAlgn="auto">
              <a:lnSpc>
                <a:spcPts val="3780"/>
              </a:lnSpc>
            </a:pPr>
            <a:r>
              <a:rPr lang="en-US" sz="2800" i="1">
                <a:latin typeface="Dubai" panose="020B0503030403030204" charset="0"/>
                <a:ea typeface="宋体" panose="02010600030101010101" pitchFamily="2" charset="-122"/>
                <a:cs typeface="Dubai" panose="020B0503030403030204" charset="0"/>
                <a:sym typeface="+mn-ea"/>
              </a:rPr>
              <a:t>  </a:t>
            </a:r>
            <a:r>
              <a:rPr lang="en-US" sz="2800" i="1">
                <a:latin typeface="Calibri" panose="020F0502020204030204" charset="0"/>
                <a:ea typeface="宋体" panose="02010600030101010101" pitchFamily="2" charset="-122"/>
                <a:cs typeface="Calibri" panose="020F0502020204030204" charset="0"/>
                <a:sym typeface="+mn-ea"/>
              </a:rPr>
              <a:t>     </a:t>
            </a:r>
            <a:r>
              <a:rPr lang="en-US" sz="2800" i="1">
                <a:latin typeface="Times New Roman" panose="02020603050405020304" charset="0"/>
                <a:ea typeface="宋体" panose="02010600030101010101" pitchFamily="2" charset="-122"/>
                <a:cs typeface="Times New Roman" panose="02020603050405020304" charset="0"/>
                <a:sym typeface="+mn-ea"/>
              </a:rPr>
              <a:t> </a:t>
            </a:r>
            <a:r>
              <a:rPr lang="zh-CN" altLang="en-US" sz="2800" i="1" dirty="0">
                <a:solidFill>
                  <a:schemeClr val="tx1"/>
                </a:solidFill>
                <a:latin typeface="Times New Roman" panose="02020603050405020304" charset="0"/>
                <a:cs typeface="Times New Roman" panose="02020603050405020304" charset="0"/>
                <a:sym typeface="+mn-lt"/>
              </a:rPr>
              <a:t>Several days later the police station received a call from the private collector</a:t>
            </a:r>
            <a:r>
              <a:rPr lang="zh-CN" altLang="en-US" sz="2800" dirty="0">
                <a:solidFill>
                  <a:schemeClr val="tx1"/>
                </a:solidFill>
                <a:latin typeface="Times New Roman" panose="02020603050405020304" charset="0"/>
                <a:cs typeface="Times New Roman" panose="02020603050405020304" charset="0"/>
                <a:sym typeface="+mn-lt"/>
              </a:rPr>
              <a:t>. </a:t>
            </a:r>
            <a:r>
              <a:rPr lang="en-US" altLang="zh-CN" sz="2800" dirty="0">
                <a:solidFill>
                  <a:schemeClr val="tx1"/>
                </a:solidFill>
                <a:latin typeface="Times New Roman" panose="02020603050405020304" charset="0"/>
                <a:cs typeface="Times New Roman" panose="02020603050405020304" charset="0"/>
                <a:sym typeface="+mn-lt"/>
              </a:rPr>
              <a:t> “</a:t>
            </a:r>
            <a:r>
              <a:rPr lang="zh-CN" altLang="en-US" sz="2800" dirty="0">
                <a:solidFill>
                  <a:schemeClr val="tx1"/>
                </a:solidFill>
                <a:latin typeface="Times New Roman" panose="02020603050405020304" charset="0"/>
                <a:cs typeface="Times New Roman" panose="02020603050405020304" charset="0"/>
                <a:sym typeface="+mn-lt"/>
              </a:rPr>
              <a:t>Hello, I need your help! I just returned home from vacation and noticed that my puma had escaped from my private collection!</a:t>
            </a:r>
            <a:r>
              <a:rPr lang="en-US" altLang="zh-CN" sz="2800" dirty="0">
                <a:solidFill>
                  <a:schemeClr val="tx1"/>
                </a:solidFill>
                <a:latin typeface="Times New Roman" panose="02020603050405020304" charset="0"/>
                <a:cs typeface="Times New Roman" panose="02020603050405020304" charset="0"/>
                <a:sym typeface="+mn-lt"/>
              </a:rPr>
              <a:t>” “</a:t>
            </a:r>
            <a:r>
              <a:rPr lang="zh-CN" altLang="en-US" sz="2800" dirty="0">
                <a:solidFill>
                  <a:schemeClr val="tx1"/>
                </a:solidFill>
                <a:latin typeface="Times New Roman" panose="02020603050405020304" charset="0"/>
                <a:cs typeface="Times New Roman" panose="02020603050405020304" charset="0"/>
                <a:sym typeface="+mn-lt"/>
              </a:rPr>
              <a:t>Hello, yes. We have had some complaints from the local villages that a dangerous wild animal has been spotted in the countryside.</a:t>
            </a:r>
            <a:r>
              <a:rPr lang="en-US" altLang="zh-CN" sz="2800" dirty="0">
                <a:solidFill>
                  <a:schemeClr val="tx1"/>
                </a:solidFill>
                <a:latin typeface="Times New Roman" panose="02020603050405020304" charset="0"/>
                <a:cs typeface="Times New Roman" panose="02020603050405020304" charset="0"/>
                <a:sym typeface="+mn-lt"/>
              </a:rPr>
              <a:t> ”</a:t>
            </a:r>
            <a:r>
              <a:rPr lang="zh-CN" altLang="en-US" sz="2800" dirty="0">
                <a:solidFill>
                  <a:schemeClr val="tx1"/>
                </a:solidFill>
                <a:latin typeface="Times New Roman" panose="02020603050405020304" charset="0"/>
                <a:cs typeface="Times New Roman" panose="02020603050405020304" charset="0"/>
                <a:sym typeface="+mn-lt"/>
              </a:rPr>
              <a:t> The police officer said.</a:t>
            </a:r>
            <a:r>
              <a:rPr lang="en-US" altLang="zh-CN" sz="2800" dirty="0">
                <a:solidFill>
                  <a:schemeClr val="tx1"/>
                </a:solidFill>
                <a:latin typeface="Times New Roman" panose="02020603050405020304" charset="0"/>
                <a:cs typeface="Times New Roman" panose="02020603050405020304" charset="0"/>
                <a:sym typeface="+mn-lt"/>
              </a:rPr>
              <a:t> “</a:t>
            </a:r>
            <a:r>
              <a:rPr lang="zh-CN" altLang="en-US" sz="2800" dirty="0">
                <a:solidFill>
                  <a:schemeClr val="tx1"/>
                </a:solidFill>
                <a:latin typeface="Times New Roman" panose="02020603050405020304" charset="0"/>
                <a:cs typeface="Times New Roman" panose="02020603050405020304" charset="0"/>
                <a:sym typeface="+mn-lt"/>
              </a:rPr>
              <a:t>No, no! My baby puma is not a dangerous wild animal! She never attacks a human being.</a:t>
            </a:r>
            <a:r>
              <a:rPr lang="en-US" altLang="zh-CN" sz="2800" dirty="0">
                <a:solidFill>
                  <a:schemeClr val="tx1"/>
                </a:solidFill>
                <a:latin typeface="Times New Roman" panose="02020603050405020304" charset="0"/>
                <a:cs typeface="Times New Roman" panose="02020603050405020304" charset="0"/>
                <a:sym typeface="+mn-lt"/>
              </a:rPr>
              <a:t>”</a:t>
            </a:r>
            <a:endParaRPr lang="zh-CN" altLang="en-US" sz="2800" dirty="0">
              <a:solidFill>
                <a:schemeClr val="tx1"/>
              </a:solidFill>
              <a:latin typeface="Times New Roman" panose="02020603050405020304" charset="0"/>
              <a:cs typeface="Times New Roman" panose="02020603050405020304" charset="0"/>
              <a:sym typeface="+mn-lt"/>
            </a:endParaRPr>
          </a:p>
          <a:p>
            <a:pPr algn="just" fontAlgn="auto">
              <a:lnSpc>
                <a:spcPts val="3780"/>
              </a:lnSpc>
            </a:pPr>
            <a:r>
              <a:rPr lang="en-US" altLang="zh-CN" sz="2800" i="1" dirty="0">
                <a:solidFill>
                  <a:schemeClr val="tx1"/>
                </a:solidFill>
                <a:latin typeface="Times New Roman" panose="02020603050405020304" charset="0"/>
                <a:cs typeface="Times New Roman" panose="02020603050405020304" charset="0"/>
                <a:sym typeface="+mn-lt"/>
              </a:rPr>
              <a:t>      </a:t>
            </a:r>
            <a:r>
              <a:rPr lang="zh-CN" altLang="en-US" sz="2800" i="1" dirty="0">
                <a:solidFill>
                  <a:schemeClr val="tx1"/>
                </a:solidFill>
                <a:latin typeface="Times New Roman" panose="02020603050405020304" charset="0"/>
                <a:cs typeface="Times New Roman" panose="02020603050405020304" charset="0"/>
                <a:sym typeface="+mn-lt"/>
              </a:rPr>
              <a:t>The police went together with the private collector to look for the puma. </a:t>
            </a:r>
            <a:r>
              <a:rPr lang="zh-CN" altLang="en-US" sz="2800" dirty="0">
                <a:solidFill>
                  <a:schemeClr val="tx1"/>
                </a:solidFill>
                <a:latin typeface="Times New Roman" panose="02020603050405020304" charset="0"/>
                <a:cs typeface="Times New Roman" panose="02020603050405020304" charset="0"/>
                <a:sym typeface="+mn-lt"/>
              </a:rPr>
              <a:t>The private collector said,</a:t>
            </a:r>
            <a:r>
              <a:rPr lang="en-US" altLang="zh-CN" sz="2800" dirty="0">
                <a:solidFill>
                  <a:schemeClr val="tx1"/>
                </a:solidFill>
                <a:latin typeface="Times New Roman" panose="02020603050405020304" charset="0"/>
                <a:cs typeface="Times New Roman" panose="02020603050405020304" charset="0"/>
                <a:sym typeface="+mn-lt"/>
              </a:rPr>
              <a:t> “</a:t>
            </a:r>
            <a:r>
              <a:rPr lang="zh-CN" altLang="en-US" sz="2800" dirty="0">
                <a:solidFill>
                  <a:schemeClr val="tx1"/>
                </a:solidFill>
                <a:latin typeface="Times New Roman" panose="02020603050405020304" charset="0"/>
                <a:cs typeface="Times New Roman" panose="02020603050405020304" charset="0"/>
                <a:sym typeface="+mn-lt"/>
              </a:rPr>
              <a:t>I know my puma very well and she loves rabbits. We should put her cage outside with some rabbits and she will surely come and enter it!</a:t>
            </a:r>
            <a:r>
              <a:rPr lang="en-US" altLang="zh-CN" sz="2800" dirty="0">
                <a:solidFill>
                  <a:schemeClr val="tx1"/>
                </a:solidFill>
                <a:latin typeface="Times New Roman" panose="02020603050405020304" charset="0"/>
                <a:cs typeface="Times New Roman" panose="02020603050405020304" charset="0"/>
                <a:sym typeface="+mn-lt"/>
              </a:rPr>
              <a:t>”</a:t>
            </a:r>
            <a:r>
              <a:rPr lang="zh-CN" altLang="en-US" sz="2800" dirty="0">
                <a:solidFill>
                  <a:schemeClr val="tx1"/>
                </a:solidFill>
                <a:latin typeface="Times New Roman" panose="02020603050405020304" charset="0"/>
                <a:cs typeface="Times New Roman" panose="02020603050405020304" charset="0"/>
                <a:sym typeface="+mn-lt"/>
              </a:rPr>
              <a:t> So they set up a puma trap and surely enough, the puma entered the cage and was returned home safely. The private collector apologized for his puma escaping and paid a large fine for the problems </a:t>
            </a:r>
            <a:r>
              <a:rPr lang="en-US" altLang="zh-CN" sz="2800" dirty="0">
                <a:solidFill>
                  <a:schemeClr val="tx1"/>
                </a:solidFill>
                <a:latin typeface="Times New Roman" panose="02020603050405020304" charset="0"/>
                <a:cs typeface="Times New Roman" panose="02020603050405020304" charset="0"/>
                <a:sym typeface="+mn-lt"/>
              </a:rPr>
              <a:t>she</a:t>
            </a:r>
            <a:r>
              <a:rPr lang="zh-CN" altLang="en-US" sz="2800" dirty="0">
                <a:solidFill>
                  <a:schemeClr val="tx1"/>
                </a:solidFill>
                <a:latin typeface="Times New Roman" panose="02020603050405020304" charset="0"/>
                <a:cs typeface="Times New Roman" panose="02020603050405020304" charset="0"/>
                <a:sym typeface="+mn-lt"/>
              </a:rPr>
              <a:t> had caused. </a:t>
            </a:r>
            <a:endParaRPr lang="zh-CN" altLang="en-US" sz="2800" dirty="0">
              <a:latin typeface="Times New Roman" panose="02020603050405020304" charset="0"/>
              <a:ea typeface="Times New Roman" panose="02020603050405020304" charset="0"/>
              <a:cs typeface="Times New Roman" panose="02020603050405020304" charset="0"/>
            </a:endParaRPr>
          </a:p>
        </p:txBody>
      </p:sp>
      <p:sp>
        <p:nvSpPr>
          <p:cNvPr id="77" name="文本框 76"/>
          <p:cNvSpPr txBox="1"/>
          <p:nvPr/>
        </p:nvSpPr>
        <p:spPr>
          <a:xfrm>
            <a:off x="156845" y="153035"/>
            <a:ext cx="6103620" cy="681990"/>
          </a:xfrm>
          <a:prstGeom prst="rect">
            <a:avLst/>
          </a:prstGeom>
          <a:noFill/>
        </p:spPr>
        <p:txBody>
          <a:bodyPr wrap="square" rtlCol="0">
            <a:spAutoFit/>
          </a:bodyPr>
          <a:lstStyle/>
          <a:p>
            <a:pPr>
              <a:lnSpc>
                <a:spcPct val="120000"/>
              </a:lnSpc>
            </a:pPr>
            <a:r>
              <a:rPr lang="en-US" altLang="zh-CN" sz="3200" b="1" i="1" dirty="0">
                <a:solidFill>
                  <a:schemeClr val="tx1"/>
                </a:solidFill>
                <a:highlight>
                  <a:srgbClr val="FFFF00"/>
                </a:highlight>
                <a:cs typeface="+mn-ea"/>
                <a:sym typeface="+mn-lt"/>
              </a:rPr>
              <a:t>Possible version 3:</a:t>
            </a:r>
          </a:p>
        </p:txBody>
      </p:sp>
    </p:spTree>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21945" y="188595"/>
            <a:ext cx="6155055" cy="521970"/>
          </a:xfrm>
          <a:prstGeom prst="rect">
            <a:avLst/>
          </a:prstGeom>
          <a:noFill/>
        </p:spPr>
        <p:txBody>
          <a:bodyPr wrap="square" rtlCol="0">
            <a:spAutoFit/>
          </a:bodyPr>
          <a:lstStyle/>
          <a:p>
            <a:r>
              <a:rPr lang="en-US" altLang="zh-CN" sz="2800" b="1">
                <a:highlight>
                  <a:srgbClr val="FFFF00"/>
                </a:highlight>
                <a:latin typeface="Calibri" panose="020F0502020204030204" charset="0"/>
                <a:cs typeface="Calibri" panose="020F0502020204030204" charset="0"/>
              </a:rPr>
              <a:t>Match each word with the best meaning.</a:t>
            </a:r>
          </a:p>
        </p:txBody>
      </p:sp>
      <p:sp>
        <p:nvSpPr>
          <p:cNvPr id="100" name="文本框 99"/>
          <p:cNvSpPr txBox="1"/>
          <p:nvPr/>
        </p:nvSpPr>
        <p:spPr>
          <a:xfrm>
            <a:off x="321310" y="944245"/>
            <a:ext cx="11602085" cy="5564505"/>
          </a:xfrm>
          <a:prstGeom prst="rect">
            <a:avLst/>
          </a:prstGeom>
          <a:noFill/>
          <a:ln w="9525">
            <a:noFill/>
          </a:ln>
        </p:spPr>
        <p:txBody>
          <a:bodyPr wrap="square">
            <a:spAutoFit/>
          </a:bodyPr>
          <a:lstStyle/>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1. _______  puma	     </a:t>
            </a:r>
            <a:r>
              <a:rPr lang="en-US" sz="2400" b="1">
                <a:latin typeface="Calibri" panose="020F0502020204030204" charset="0"/>
                <a:ea typeface="宋体" panose="02010600030101010101" pitchFamily="2" charset="-122"/>
                <a:cs typeface="Calibri" panose="020F0502020204030204" charset="0"/>
              </a:rPr>
              <a:t>A.</a:t>
            </a:r>
            <a:r>
              <a:rPr lang="en-US" sz="2400" b="0">
                <a:latin typeface="Calibri" panose="020F0502020204030204" charset="0"/>
                <a:ea typeface="宋体" panose="02010600030101010101" pitchFamily="2" charset="-122"/>
                <a:cs typeface="Calibri" panose="020F0502020204030204" charset="0"/>
              </a:rPr>
              <a:t> to stick or adhere to something tightly</a:t>
            </a: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2. _______  accumulate  </a:t>
            </a:r>
            <a:r>
              <a:rPr lang="en-US" sz="2400" b="1">
                <a:latin typeface="Calibri" panose="020F0502020204030204" charset="0"/>
                <a:ea typeface="宋体" panose="02010600030101010101" pitchFamily="2" charset="-122"/>
                <a:cs typeface="Calibri" panose="020F0502020204030204" charset="0"/>
              </a:rPr>
              <a:t>B.</a:t>
            </a:r>
            <a:r>
              <a:rPr lang="en-US" sz="2400" b="0">
                <a:latin typeface="Calibri" panose="020F0502020204030204" charset="0"/>
                <a:ea typeface="宋体" panose="02010600030101010101" pitchFamily="2" charset="-122"/>
                <a:cs typeface="Calibri" panose="020F0502020204030204" charset="0"/>
              </a:rPr>
              <a:t> free or escaped, often used to describe a fugitive or criminal</a:t>
            </a: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3. _______  spot  	    </a:t>
            </a:r>
            <a:r>
              <a:rPr lang="en-US" sz="2400" b="1">
                <a:latin typeface="Calibri" panose="020F0502020204030204" charset="0"/>
                <a:ea typeface="宋体" panose="02010600030101010101" pitchFamily="2" charset="-122"/>
                <a:cs typeface="Calibri" panose="020F0502020204030204" charset="0"/>
              </a:rPr>
              <a:t>C.</a:t>
            </a:r>
            <a:r>
              <a:rPr lang="en-US" sz="2400" b="0">
                <a:latin typeface="Calibri" panose="020F0502020204030204" charset="0"/>
                <a:ea typeface="宋体" panose="02010600030101010101" pitchFamily="2" charset="-122"/>
                <a:cs typeface="Calibri" panose="020F0502020204030204" charset="0"/>
              </a:rPr>
              <a:t> to trap or confine someone in a tight or difficult situation</a:t>
            </a: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4. _______  evidence      </a:t>
            </a:r>
            <a:r>
              <a:rPr lang="en-US" sz="2400" b="1">
                <a:latin typeface="Calibri" panose="020F0502020204030204" charset="0"/>
                <a:ea typeface="宋体" panose="02010600030101010101" pitchFamily="2" charset="-122"/>
                <a:cs typeface="Calibri" panose="020F0502020204030204" charset="0"/>
              </a:rPr>
              <a:t>D.</a:t>
            </a:r>
            <a:r>
              <a:rPr lang="en-US" sz="2400" b="0">
                <a:latin typeface="Calibri" panose="020F0502020204030204" charset="0"/>
                <a:ea typeface="宋体" panose="02010600030101010101" pitchFamily="2" charset="-122"/>
                <a:cs typeface="Calibri" panose="020F0502020204030204" charset="0"/>
              </a:rPr>
              <a:t> in an unspecified or unclear manner			</a:t>
            </a: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5. _______  oblige	    </a:t>
            </a:r>
            <a:r>
              <a:rPr lang="en-US" sz="2400" b="1">
                <a:latin typeface="Calibri" panose="020F0502020204030204" charset="0"/>
                <a:ea typeface="宋体" panose="02010600030101010101" pitchFamily="2" charset="-122"/>
                <a:cs typeface="Calibri" panose="020F0502020204030204" charset="0"/>
              </a:rPr>
              <a:t>E.</a:t>
            </a:r>
            <a:r>
              <a:rPr lang="en-US" sz="2400" b="0">
                <a:latin typeface="Calibri" panose="020F0502020204030204" charset="0"/>
                <a:ea typeface="宋体" panose="02010600030101010101" pitchFamily="2" charset="-122"/>
                <a:cs typeface="Calibri" panose="020F0502020204030204" charset="0"/>
              </a:rPr>
              <a:t> become bigger or larger in size or number over time	</a:t>
            </a: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6. _______  corner	    </a:t>
            </a:r>
            <a:r>
              <a:rPr lang="en-US" sz="2400" b="1">
                <a:latin typeface="Calibri" panose="020F0502020204030204" charset="0"/>
                <a:ea typeface="宋体" panose="02010600030101010101" pitchFamily="2" charset="-122"/>
                <a:cs typeface="Calibri" panose="020F0502020204030204" charset="0"/>
              </a:rPr>
              <a:t>F.</a:t>
            </a:r>
            <a:r>
              <a:rPr lang="en-US" sz="2400" b="0">
                <a:latin typeface="Calibri" panose="020F0502020204030204" charset="0"/>
                <a:ea typeface="宋体" panose="02010600030101010101" pitchFamily="2" charset="-122"/>
                <a:cs typeface="Calibri" panose="020F0502020204030204" charset="0"/>
              </a:rPr>
              <a:t> a series of tracks or marks that follow a person or animal	</a:t>
            </a: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7. _______  trail	    </a:t>
            </a:r>
            <a:r>
              <a:rPr lang="en-US" sz="2400" b="1">
                <a:latin typeface="Calibri" panose="020F0502020204030204" charset="0"/>
                <a:ea typeface="宋体" panose="02010600030101010101" pitchFamily="2" charset="-122"/>
                <a:cs typeface="Calibri" panose="020F0502020204030204" charset="0"/>
              </a:rPr>
              <a:t>G.</a:t>
            </a:r>
            <a:r>
              <a:rPr lang="en-US" sz="2400" b="0">
                <a:latin typeface="Calibri" panose="020F0502020204030204" charset="0"/>
                <a:ea typeface="宋体" panose="02010600030101010101" pitchFamily="2" charset="-122"/>
                <a:cs typeface="Calibri" panose="020F0502020204030204" charset="0"/>
              </a:rPr>
              <a:t> proof or information that supports a claim or belief</a:t>
            </a: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8. _______  cling	    </a:t>
            </a:r>
            <a:r>
              <a:rPr lang="en-US" sz="2400" b="1">
                <a:latin typeface="Calibri" panose="020F0502020204030204" charset="0"/>
                <a:ea typeface="宋体" panose="02010600030101010101" pitchFamily="2" charset="-122"/>
                <a:cs typeface="Calibri" panose="020F0502020204030204" charset="0"/>
              </a:rPr>
              <a:t>H. </a:t>
            </a:r>
            <a:r>
              <a:rPr lang="en-US" sz="2400" b="0">
                <a:latin typeface="Calibri" panose="020F0502020204030204" charset="0"/>
                <a:ea typeface="宋体" panose="02010600030101010101" pitchFamily="2" charset="-122"/>
                <a:cs typeface="Calibri" panose="020F0502020204030204" charset="0"/>
              </a:rPr>
              <a:t>to see or notice something, often quickly or unexpectedly.</a:t>
            </a: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9. _______  somehow	     </a:t>
            </a:r>
            <a:r>
              <a:rPr lang="en-US" sz="2400" b="1">
                <a:latin typeface="Calibri" panose="020F0502020204030204" charset="0"/>
                <a:ea typeface="宋体" panose="02010600030101010101" pitchFamily="2" charset="-122"/>
                <a:cs typeface="Calibri" panose="020F0502020204030204" charset="0"/>
              </a:rPr>
              <a:t>I.</a:t>
            </a:r>
            <a:r>
              <a:rPr lang="en-US" sz="2400" b="0">
                <a:latin typeface="Calibri" panose="020F0502020204030204" charset="0"/>
                <a:ea typeface="宋体" panose="02010600030101010101" pitchFamily="2" charset="-122"/>
                <a:cs typeface="Calibri" panose="020F0502020204030204" charset="0"/>
              </a:rPr>
              <a:t> to make someone feel obligated or compelled to do something</a:t>
            </a: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10. ______  at large         </a:t>
            </a:r>
            <a:r>
              <a:rPr lang="en-US" sz="2400" b="1">
                <a:latin typeface="Calibri" panose="020F0502020204030204" charset="0"/>
                <a:ea typeface="宋体" panose="02010600030101010101" pitchFamily="2" charset="-122"/>
                <a:cs typeface="Calibri" panose="020F0502020204030204" charset="0"/>
              </a:rPr>
              <a:t>J. </a:t>
            </a:r>
            <a:r>
              <a:rPr lang="en-US" sz="2400" b="0">
                <a:latin typeface="Calibri" panose="020F0502020204030204" charset="0"/>
                <a:ea typeface="宋体" panose="02010600030101010101" pitchFamily="2" charset="-122"/>
                <a:cs typeface="Calibri" panose="020F0502020204030204" charset="0"/>
              </a:rPr>
              <a:t>a large, carnivorous mammal native to the Americas, also                             </a:t>
            </a:r>
          </a:p>
          <a:p>
            <a:pPr indent="0" fontAlgn="auto">
              <a:lnSpc>
                <a:spcPts val="3880"/>
              </a:lnSpc>
            </a:pPr>
            <a:r>
              <a:rPr lang="en-US" sz="2400" b="0">
                <a:latin typeface="Calibri" panose="020F0502020204030204" charset="0"/>
                <a:ea typeface="宋体" panose="02010600030101010101" pitchFamily="2" charset="-122"/>
                <a:cs typeface="Calibri" panose="020F0502020204030204" charset="0"/>
              </a:rPr>
              <a:t>                                            known as a mountain lion or cougar</a:t>
            </a:r>
            <a:endParaRPr lang="en-US" altLang="en-US" sz="2400" b="0">
              <a:latin typeface="Calibri" panose="020F0502020204030204" charset="0"/>
              <a:ea typeface="宋体" panose="02010600030101010101" pitchFamily="2" charset="-122"/>
              <a:cs typeface="Calibri" panose="020F0502020204030204" charset="0"/>
            </a:endParaRPr>
          </a:p>
        </p:txBody>
      </p:sp>
      <p:sp>
        <p:nvSpPr>
          <p:cNvPr id="2" name="文本框 1"/>
          <p:cNvSpPr txBox="1"/>
          <p:nvPr/>
        </p:nvSpPr>
        <p:spPr>
          <a:xfrm>
            <a:off x="990600" y="1062355"/>
            <a:ext cx="603885" cy="460375"/>
          </a:xfrm>
          <a:prstGeom prst="rect">
            <a:avLst/>
          </a:prstGeom>
          <a:noFill/>
        </p:spPr>
        <p:txBody>
          <a:bodyPr wrap="square" rtlCol="0">
            <a:spAutoFit/>
          </a:bodyPr>
          <a:lstStyle/>
          <a:p>
            <a:r>
              <a:rPr lang="en-US" altLang="zh-CN" sz="2400">
                <a:solidFill>
                  <a:srgbClr val="FF0000"/>
                </a:solidFill>
              </a:rPr>
              <a:t>J</a:t>
            </a:r>
          </a:p>
        </p:txBody>
      </p:sp>
      <p:sp>
        <p:nvSpPr>
          <p:cNvPr id="3" name="文本框 2"/>
          <p:cNvSpPr txBox="1"/>
          <p:nvPr/>
        </p:nvSpPr>
        <p:spPr>
          <a:xfrm>
            <a:off x="990600" y="1522730"/>
            <a:ext cx="603885" cy="460375"/>
          </a:xfrm>
          <a:prstGeom prst="rect">
            <a:avLst/>
          </a:prstGeom>
          <a:noFill/>
        </p:spPr>
        <p:txBody>
          <a:bodyPr wrap="square" rtlCol="0">
            <a:spAutoFit/>
          </a:bodyPr>
          <a:lstStyle/>
          <a:p>
            <a:r>
              <a:rPr lang="en-US" altLang="zh-CN" sz="2400">
                <a:solidFill>
                  <a:srgbClr val="FF0000"/>
                </a:solidFill>
              </a:rPr>
              <a:t>E</a:t>
            </a:r>
          </a:p>
        </p:txBody>
      </p:sp>
      <p:sp>
        <p:nvSpPr>
          <p:cNvPr id="4" name="文本框 3"/>
          <p:cNvSpPr txBox="1"/>
          <p:nvPr/>
        </p:nvSpPr>
        <p:spPr>
          <a:xfrm>
            <a:off x="990600" y="1983105"/>
            <a:ext cx="603885" cy="460375"/>
          </a:xfrm>
          <a:prstGeom prst="rect">
            <a:avLst/>
          </a:prstGeom>
          <a:noFill/>
        </p:spPr>
        <p:txBody>
          <a:bodyPr wrap="square" rtlCol="0">
            <a:spAutoFit/>
          </a:bodyPr>
          <a:lstStyle/>
          <a:p>
            <a:r>
              <a:rPr lang="en-US" altLang="zh-CN" sz="2400">
                <a:solidFill>
                  <a:srgbClr val="FF0000"/>
                </a:solidFill>
              </a:rPr>
              <a:t>H</a:t>
            </a:r>
          </a:p>
        </p:txBody>
      </p:sp>
      <p:sp>
        <p:nvSpPr>
          <p:cNvPr id="6" name="文本框 5"/>
          <p:cNvSpPr txBox="1"/>
          <p:nvPr/>
        </p:nvSpPr>
        <p:spPr>
          <a:xfrm>
            <a:off x="990600" y="2507615"/>
            <a:ext cx="603885" cy="460375"/>
          </a:xfrm>
          <a:prstGeom prst="rect">
            <a:avLst/>
          </a:prstGeom>
          <a:noFill/>
        </p:spPr>
        <p:txBody>
          <a:bodyPr wrap="square" rtlCol="0">
            <a:spAutoFit/>
          </a:bodyPr>
          <a:lstStyle/>
          <a:p>
            <a:r>
              <a:rPr lang="en-US" altLang="zh-CN" sz="2400">
                <a:solidFill>
                  <a:srgbClr val="FF0000"/>
                </a:solidFill>
              </a:rPr>
              <a:t>G</a:t>
            </a:r>
          </a:p>
        </p:txBody>
      </p:sp>
      <p:sp>
        <p:nvSpPr>
          <p:cNvPr id="8" name="文本框 7"/>
          <p:cNvSpPr txBox="1"/>
          <p:nvPr/>
        </p:nvSpPr>
        <p:spPr>
          <a:xfrm>
            <a:off x="1087755" y="3032125"/>
            <a:ext cx="603885" cy="460375"/>
          </a:xfrm>
          <a:prstGeom prst="rect">
            <a:avLst/>
          </a:prstGeom>
          <a:noFill/>
        </p:spPr>
        <p:txBody>
          <a:bodyPr wrap="square" rtlCol="0">
            <a:spAutoFit/>
          </a:bodyPr>
          <a:lstStyle/>
          <a:p>
            <a:r>
              <a:rPr lang="en-US" altLang="zh-CN" sz="2400">
                <a:solidFill>
                  <a:srgbClr val="FF0000"/>
                </a:solidFill>
              </a:rPr>
              <a:t>I</a:t>
            </a:r>
          </a:p>
        </p:txBody>
      </p:sp>
      <p:sp>
        <p:nvSpPr>
          <p:cNvPr id="9" name="文本框 8"/>
          <p:cNvSpPr txBox="1"/>
          <p:nvPr/>
        </p:nvSpPr>
        <p:spPr>
          <a:xfrm>
            <a:off x="1009650" y="3492500"/>
            <a:ext cx="603885" cy="460375"/>
          </a:xfrm>
          <a:prstGeom prst="rect">
            <a:avLst/>
          </a:prstGeom>
          <a:noFill/>
        </p:spPr>
        <p:txBody>
          <a:bodyPr wrap="square" rtlCol="0">
            <a:spAutoFit/>
          </a:bodyPr>
          <a:lstStyle/>
          <a:p>
            <a:r>
              <a:rPr lang="en-US" altLang="zh-CN" sz="2400">
                <a:solidFill>
                  <a:srgbClr val="FF0000"/>
                </a:solidFill>
              </a:rPr>
              <a:t>C</a:t>
            </a:r>
          </a:p>
        </p:txBody>
      </p:sp>
      <p:sp>
        <p:nvSpPr>
          <p:cNvPr id="10" name="文本框 9"/>
          <p:cNvSpPr txBox="1"/>
          <p:nvPr/>
        </p:nvSpPr>
        <p:spPr>
          <a:xfrm>
            <a:off x="1009650" y="3952875"/>
            <a:ext cx="603885" cy="460375"/>
          </a:xfrm>
          <a:prstGeom prst="rect">
            <a:avLst/>
          </a:prstGeom>
          <a:noFill/>
        </p:spPr>
        <p:txBody>
          <a:bodyPr wrap="square" rtlCol="0">
            <a:spAutoFit/>
          </a:bodyPr>
          <a:lstStyle/>
          <a:p>
            <a:r>
              <a:rPr lang="en-US" altLang="zh-CN" sz="2400">
                <a:solidFill>
                  <a:srgbClr val="FF0000"/>
                </a:solidFill>
              </a:rPr>
              <a:t>F</a:t>
            </a:r>
          </a:p>
        </p:txBody>
      </p:sp>
      <p:sp>
        <p:nvSpPr>
          <p:cNvPr id="11" name="文本框 10"/>
          <p:cNvSpPr txBox="1"/>
          <p:nvPr/>
        </p:nvSpPr>
        <p:spPr>
          <a:xfrm>
            <a:off x="1009650" y="4477385"/>
            <a:ext cx="603885" cy="460375"/>
          </a:xfrm>
          <a:prstGeom prst="rect">
            <a:avLst/>
          </a:prstGeom>
          <a:noFill/>
        </p:spPr>
        <p:txBody>
          <a:bodyPr wrap="square" rtlCol="0">
            <a:spAutoFit/>
          </a:bodyPr>
          <a:lstStyle/>
          <a:p>
            <a:r>
              <a:rPr lang="en-US" altLang="zh-CN" sz="2400">
                <a:solidFill>
                  <a:srgbClr val="FF0000"/>
                </a:solidFill>
              </a:rPr>
              <a:t>A</a:t>
            </a:r>
          </a:p>
        </p:txBody>
      </p:sp>
      <p:sp>
        <p:nvSpPr>
          <p:cNvPr id="12" name="文本框 11"/>
          <p:cNvSpPr txBox="1"/>
          <p:nvPr/>
        </p:nvSpPr>
        <p:spPr>
          <a:xfrm>
            <a:off x="1009650" y="4959985"/>
            <a:ext cx="603885" cy="460375"/>
          </a:xfrm>
          <a:prstGeom prst="rect">
            <a:avLst/>
          </a:prstGeom>
          <a:noFill/>
        </p:spPr>
        <p:txBody>
          <a:bodyPr wrap="square" rtlCol="0">
            <a:spAutoFit/>
          </a:bodyPr>
          <a:lstStyle/>
          <a:p>
            <a:r>
              <a:rPr lang="en-US" altLang="zh-CN" sz="2400">
                <a:solidFill>
                  <a:srgbClr val="FF0000"/>
                </a:solidFill>
              </a:rPr>
              <a:t>D</a:t>
            </a:r>
          </a:p>
        </p:txBody>
      </p:sp>
      <p:sp>
        <p:nvSpPr>
          <p:cNvPr id="13" name="文本框 12"/>
          <p:cNvSpPr txBox="1"/>
          <p:nvPr/>
        </p:nvSpPr>
        <p:spPr>
          <a:xfrm>
            <a:off x="990600" y="5442585"/>
            <a:ext cx="603885" cy="460375"/>
          </a:xfrm>
          <a:prstGeom prst="rect">
            <a:avLst/>
          </a:prstGeom>
          <a:noFill/>
        </p:spPr>
        <p:txBody>
          <a:bodyPr wrap="square" rtlCol="0">
            <a:spAutoFit/>
          </a:bodyPr>
          <a:lstStyle/>
          <a:p>
            <a:r>
              <a:rPr lang="en-US" altLang="zh-CN" sz="2400">
                <a:solidFill>
                  <a:srgbClr val="FF0000"/>
                </a:solidFill>
              </a:rPr>
              <a:t>B</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P spid="8" grpId="0"/>
      <p:bldP spid="8" grpId="1"/>
      <p:bldP spid="9" grpId="0"/>
      <p:bldP spid="9" grpId="1"/>
      <p:bldP spid="13" grpId="0"/>
      <p:bldP spid="1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9</a:t>
            </a:r>
          </a:p>
        </p:txBody>
      </p:sp>
      <p:sp>
        <p:nvSpPr>
          <p:cNvPr id="5" name="标题 4"/>
          <p:cNvSpPr>
            <a:spLocks noGrp="1"/>
          </p:cNvSpPr>
          <p:nvPr>
            <p:ph type="title"/>
            <p:custDataLst>
              <p:tags r:id="rId3"/>
            </p:custDataLst>
          </p:nvPr>
        </p:nvSpPr>
        <p:spPr>
          <a:xfrm>
            <a:off x="4839970" y="3256280"/>
            <a:ext cx="6323965" cy="1405255"/>
          </a:xfrm>
        </p:spPr>
        <p:txBody>
          <a:bodyPr>
            <a:normAutofit/>
          </a:bodyPr>
          <a:lstStyle/>
          <a:p>
            <a:pPr marL="0" indent="0" algn="l">
              <a:lnSpc>
                <a:spcPct val="100000"/>
              </a:lnSpc>
              <a:spcBef>
                <a:spcPts val="0"/>
              </a:spcBef>
              <a:spcAft>
                <a:spcPts val="0"/>
              </a:spcAft>
              <a:buSzPct val="100000"/>
              <a:buNone/>
            </a:pPr>
            <a:r>
              <a:rPr lang="en-US" sz="3600" spc="260" dirty="0">
                <a:sym typeface="+mn-lt"/>
              </a:rPr>
              <a:t>Vocabulary reiforcement</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3865" y="552450"/>
            <a:ext cx="11433810" cy="5651500"/>
          </a:xfrm>
          <a:prstGeom prst="rect">
            <a:avLst/>
          </a:prstGeom>
          <a:noFill/>
        </p:spPr>
        <p:txBody>
          <a:bodyPr wrap="square" rtlCol="0">
            <a:spAutoFit/>
          </a:bodyPr>
          <a:lstStyle/>
          <a:p>
            <a:r>
              <a:rPr lang="zh-CN" altLang="en-US" sz="3200" dirty="0">
                <a:solidFill>
                  <a:schemeClr val="tx2">
                    <a:lumMod val="50000"/>
                  </a:schemeClr>
                </a:solidFill>
                <a:highlight>
                  <a:srgbClr val="FFFF00"/>
                </a:highlight>
                <a:latin typeface="Calibri" panose="020F0502020204030204" charset="0"/>
                <a:cs typeface="Calibri" panose="020F0502020204030204" charset="0"/>
              </a:rPr>
              <a:t>A. Word spelling </a:t>
            </a:r>
            <a:r>
              <a:rPr lang="zh-CN" altLang="en-US" sz="3200" dirty="0">
                <a:solidFill>
                  <a:schemeClr val="tx2">
                    <a:lumMod val="50000"/>
                  </a:schemeClr>
                </a:solidFill>
                <a:latin typeface="Calibri" panose="020F0502020204030204" charset="0"/>
                <a:cs typeface="Calibri" panose="020F0502020204030204" charset="0"/>
              </a:rPr>
              <a:t>  </a:t>
            </a:r>
          </a:p>
          <a:p>
            <a:pPr algn="just" fontAlgn="auto">
              <a:lnSpc>
                <a:spcPts val="4940"/>
              </a:lnSpc>
            </a:pPr>
            <a:r>
              <a:rPr lang="zh-CN" altLang="en-US" sz="3200" dirty="0">
                <a:solidFill>
                  <a:schemeClr val="tx2">
                    <a:lumMod val="50000"/>
                  </a:schemeClr>
                </a:solidFill>
                <a:latin typeface="Calibri" panose="020F0502020204030204" charset="0"/>
                <a:cs typeface="Calibri" panose="020F0502020204030204" charset="0"/>
              </a:rPr>
              <a:t>1. The police finally c</a:t>
            </a:r>
            <a:r>
              <a:rPr lang="zh-CN" altLang="en-US" sz="3200" dirty="0">
                <a:solidFill>
                  <a:schemeClr val="tx2">
                    <a:lumMod val="50000"/>
                  </a:schemeClr>
                </a:solidFill>
                <a:latin typeface="Calibri" panose="020F0502020204030204" charset="0"/>
                <a:cs typeface="Calibri" panose="020F0502020204030204" charset="0"/>
                <a:sym typeface="+mn-ea"/>
              </a:rPr>
              <a:t>_______</a:t>
            </a:r>
            <a:r>
              <a:rPr lang="zh-CN" altLang="en-US" sz="3200" dirty="0">
                <a:solidFill>
                  <a:schemeClr val="tx2">
                    <a:lumMod val="50000"/>
                  </a:schemeClr>
                </a:solidFill>
                <a:latin typeface="Calibri" panose="020F0502020204030204" charset="0"/>
                <a:cs typeface="Calibri" panose="020F0502020204030204" charset="0"/>
              </a:rPr>
              <a:t> the criminal and arrested him. </a:t>
            </a:r>
          </a:p>
          <a:p>
            <a:pPr algn="just" fontAlgn="auto">
              <a:lnSpc>
                <a:spcPts val="4940"/>
              </a:lnSpc>
            </a:pPr>
            <a:r>
              <a:rPr lang="zh-CN" altLang="en-US" sz="3200" dirty="0">
                <a:solidFill>
                  <a:schemeClr val="tx2">
                    <a:lumMod val="50000"/>
                  </a:schemeClr>
                </a:solidFill>
                <a:latin typeface="Calibri" panose="020F0502020204030204" charset="0"/>
                <a:cs typeface="Calibri" panose="020F0502020204030204" charset="0"/>
              </a:rPr>
              <a:t>2. You mustn</a:t>
            </a:r>
            <a:r>
              <a:rPr lang="en-US" altLang="zh-CN" sz="3200" dirty="0">
                <a:solidFill>
                  <a:schemeClr val="tx2">
                    <a:lumMod val="50000"/>
                  </a:schemeClr>
                </a:solidFill>
                <a:latin typeface="Calibri" panose="020F0502020204030204" charset="0"/>
                <a:cs typeface="Calibri" panose="020F0502020204030204" charset="0"/>
              </a:rPr>
              <a:t>'</a:t>
            </a:r>
            <a:r>
              <a:rPr lang="zh-CN" altLang="en-US" sz="3200" dirty="0">
                <a:solidFill>
                  <a:schemeClr val="tx2">
                    <a:lumMod val="50000"/>
                  </a:schemeClr>
                </a:solidFill>
                <a:latin typeface="Calibri" panose="020F0502020204030204" charset="0"/>
                <a:cs typeface="Calibri" panose="020F0502020204030204" charset="0"/>
              </a:rPr>
              <a:t>t miss that film. It</a:t>
            </a:r>
            <a:r>
              <a:rPr lang="en-US" altLang="zh-CN" sz="3200" dirty="0">
                <a:solidFill>
                  <a:schemeClr val="tx2">
                    <a:lumMod val="50000"/>
                  </a:schemeClr>
                </a:solidFill>
                <a:latin typeface="Calibri" panose="020F0502020204030204" charset="0"/>
                <a:cs typeface="Calibri" panose="020F0502020204030204" charset="0"/>
              </a:rPr>
              <a:t>'</a:t>
            </a:r>
            <a:r>
              <a:rPr lang="zh-CN" altLang="en-US" sz="3200" dirty="0">
                <a:solidFill>
                  <a:schemeClr val="tx2">
                    <a:lumMod val="50000"/>
                  </a:schemeClr>
                </a:solidFill>
                <a:latin typeface="Calibri" panose="020F0502020204030204" charset="0"/>
                <a:cs typeface="Calibri" panose="020F0502020204030204" charset="0"/>
              </a:rPr>
              <a:t>s e_____________ amusing. </a:t>
            </a:r>
          </a:p>
          <a:p>
            <a:pPr algn="just" fontAlgn="auto">
              <a:lnSpc>
                <a:spcPts val="4940"/>
              </a:lnSpc>
            </a:pPr>
            <a:r>
              <a:rPr lang="zh-CN" altLang="en-US" sz="3200" dirty="0">
                <a:solidFill>
                  <a:schemeClr val="tx2">
                    <a:lumMod val="50000"/>
                  </a:schemeClr>
                </a:solidFill>
                <a:latin typeface="Calibri" panose="020F0502020204030204" charset="0"/>
                <a:cs typeface="Calibri" panose="020F0502020204030204" charset="0"/>
              </a:rPr>
              <a:t>3. A group of experts have been sent to i____________ the cause of the accident. </a:t>
            </a:r>
          </a:p>
          <a:p>
            <a:pPr algn="just" fontAlgn="auto">
              <a:lnSpc>
                <a:spcPts val="4940"/>
              </a:lnSpc>
            </a:pPr>
            <a:r>
              <a:rPr lang="zh-CN" altLang="en-US" sz="3200" dirty="0">
                <a:solidFill>
                  <a:schemeClr val="tx2">
                    <a:lumMod val="50000"/>
                  </a:schemeClr>
                </a:solidFill>
                <a:latin typeface="Calibri" panose="020F0502020204030204" charset="0"/>
                <a:cs typeface="Calibri" panose="020F0502020204030204" charset="0"/>
              </a:rPr>
              <a:t>4. We can find no e</a:t>
            </a:r>
            <a:r>
              <a:rPr lang="zh-CN" altLang="en-US" sz="3200" dirty="0">
                <a:solidFill>
                  <a:schemeClr val="tx2">
                    <a:lumMod val="50000"/>
                  </a:schemeClr>
                </a:solidFill>
                <a:latin typeface="Calibri" panose="020F0502020204030204" charset="0"/>
                <a:cs typeface="Calibri" panose="020F0502020204030204" charset="0"/>
                <a:sym typeface="+mn-ea"/>
              </a:rPr>
              <a:t>________</a:t>
            </a:r>
            <a:r>
              <a:rPr lang="zh-CN" altLang="en-US" sz="3200" dirty="0">
                <a:solidFill>
                  <a:schemeClr val="tx2">
                    <a:lumMod val="50000"/>
                  </a:schemeClr>
                </a:solidFill>
                <a:latin typeface="Calibri" panose="020F0502020204030204" charset="0"/>
                <a:cs typeface="Calibri" panose="020F0502020204030204" charset="0"/>
              </a:rPr>
              <a:t> that he ever worked for the company.</a:t>
            </a:r>
          </a:p>
          <a:p>
            <a:pPr algn="just" fontAlgn="auto">
              <a:lnSpc>
                <a:spcPts val="4940"/>
              </a:lnSpc>
            </a:pPr>
            <a:r>
              <a:rPr lang="zh-CN" altLang="en-US" sz="3200" dirty="0">
                <a:solidFill>
                  <a:schemeClr val="tx2">
                    <a:lumMod val="50000"/>
                  </a:schemeClr>
                </a:solidFill>
                <a:latin typeface="Calibri" panose="020F0502020204030204" charset="0"/>
                <a:cs typeface="Calibri" panose="020F0502020204030204" charset="0"/>
              </a:rPr>
              <a:t>5. It is d________ to think that the sheep haven</a:t>
            </a:r>
            <a:r>
              <a:rPr lang="en-US" altLang="zh-CN" sz="3200" dirty="0">
                <a:solidFill>
                  <a:schemeClr val="tx2">
                    <a:lumMod val="50000"/>
                  </a:schemeClr>
                </a:solidFill>
                <a:latin typeface="Calibri" panose="020F0502020204030204" charset="0"/>
                <a:cs typeface="Calibri" panose="020F0502020204030204" charset="0"/>
              </a:rPr>
              <a:t>’</a:t>
            </a:r>
            <a:r>
              <a:rPr lang="zh-CN" altLang="en-US" sz="3200" dirty="0">
                <a:solidFill>
                  <a:schemeClr val="tx2">
                    <a:lumMod val="50000"/>
                  </a:schemeClr>
                </a:solidFill>
                <a:latin typeface="Calibri" panose="020F0502020204030204" charset="0"/>
                <a:cs typeface="Calibri" panose="020F0502020204030204" charset="0"/>
              </a:rPr>
              <a:t>t enough food for the winter.</a:t>
            </a:r>
          </a:p>
          <a:p>
            <a:pPr algn="just" fontAlgn="auto">
              <a:lnSpc>
                <a:spcPts val="4940"/>
              </a:lnSpc>
            </a:pPr>
            <a:endParaRPr lang="zh-CN" altLang="en-US" sz="3200" dirty="0">
              <a:solidFill>
                <a:schemeClr val="tx2">
                  <a:lumMod val="50000"/>
                </a:schemeClr>
              </a:solidFill>
              <a:latin typeface="Calibri" panose="020F0502020204030204" charset="0"/>
              <a:cs typeface="Calibri" panose="020F0502020204030204" charset="0"/>
            </a:endParaRPr>
          </a:p>
        </p:txBody>
      </p:sp>
      <p:sp>
        <p:nvSpPr>
          <p:cNvPr id="3" name="文本框 2"/>
          <p:cNvSpPr txBox="1"/>
          <p:nvPr/>
        </p:nvSpPr>
        <p:spPr>
          <a:xfrm>
            <a:off x="3930650" y="1141371"/>
            <a:ext cx="1666875" cy="583565"/>
          </a:xfrm>
          <a:prstGeom prst="rect">
            <a:avLst/>
          </a:prstGeom>
          <a:noFill/>
        </p:spPr>
        <p:txBody>
          <a:bodyPr wrap="square" rtlCol="0">
            <a:spAutoFit/>
          </a:bodyPr>
          <a:lstStyle/>
          <a:p>
            <a:r>
              <a:rPr lang="zh-CN" altLang="en-US" sz="3200" dirty="0">
                <a:solidFill>
                  <a:srgbClr val="FF0000"/>
                </a:solidFill>
                <a:latin typeface="Calibri" panose="020F0502020204030204" charset="0"/>
                <a:cs typeface="Calibri" panose="020F0502020204030204" charset="0"/>
              </a:rPr>
              <a:t>ornered</a:t>
            </a:r>
          </a:p>
        </p:txBody>
      </p:sp>
      <p:sp>
        <p:nvSpPr>
          <p:cNvPr id="5" name="文本框 4"/>
          <p:cNvSpPr txBox="1"/>
          <p:nvPr/>
        </p:nvSpPr>
        <p:spPr>
          <a:xfrm>
            <a:off x="6259140" y="1814443"/>
            <a:ext cx="2610485" cy="583565"/>
          </a:xfrm>
          <a:prstGeom prst="rect">
            <a:avLst/>
          </a:prstGeom>
          <a:noFill/>
        </p:spPr>
        <p:txBody>
          <a:bodyPr wrap="square" rtlCol="0">
            <a:spAutoFit/>
          </a:bodyPr>
          <a:lstStyle/>
          <a:p>
            <a:r>
              <a:rPr lang="zh-CN" altLang="en-US" sz="3200" dirty="0">
                <a:solidFill>
                  <a:srgbClr val="FF0000"/>
                </a:solidFill>
                <a:latin typeface="Calibri" panose="020F0502020204030204" charset="0"/>
                <a:cs typeface="Calibri" panose="020F0502020204030204" charset="0"/>
              </a:rPr>
              <a:t>xtraordinarily</a:t>
            </a:r>
          </a:p>
        </p:txBody>
      </p:sp>
      <p:sp>
        <p:nvSpPr>
          <p:cNvPr id="6" name="文本框 5"/>
          <p:cNvSpPr txBox="1"/>
          <p:nvPr/>
        </p:nvSpPr>
        <p:spPr>
          <a:xfrm>
            <a:off x="7175183" y="2397760"/>
            <a:ext cx="2413635" cy="583565"/>
          </a:xfrm>
          <a:prstGeom prst="rect">
            <a:avLst/>
          </a:prstGeom>
          <a:noFill/>
        </p:spPr>
        <p:txBody>
          <a:bodyPr wrap="square" rtlCol="0">
            <a:spAutoFit/>
          </a:bodyPr>
          <a:lstStyle/>
          <a:p>
            <a:r>
              <a:rPr sz="3200" dirty="0" err="1">
                <a:solidFill>
                  <a:srgbClr val="FF0000"/>
                </a:solidFill>
                <a:latin typeface="Calibri" panose="020F0502020204030204" charset="0"/>
                <a:cs typeface="Calibri" panose="020F0502020204030204" charset="0"/>
              </a:rPr>
              <a:t>nvestigate</a:t>
            </a:r>
          </a:p>
        </p:txBody>
      </p:sp>
      <p:sp>
        <p:nvSpPr>
          <p:cNvPr id="7" name="文本框 6"/>
          <p:cNvSpPr txBox="1"/>
          <p:nvPr/>
        </p:nvSpPr>
        <p:spPr>
          <a:xfrm>
            <a:off x="3648075" y="3686175"/>
            <a:ext cx="1715770" cy="583565"/>
          </a:xfrm>
          <a:prstGeom prst="rect">
            <a:avLst/>
          </a:prstGeom>
          <a:noFill/>
        </p:spPr>
        <p:txBody>
          <a:bodyPr wrap="square" rtlCol="0">
            <a:spAutoFit/>
          </a:bodyPr>
          <a:lstStyle/>
          <a:p>
            <a:r>
              <a:rPr sz="3200" dirty="0" err="1">
                <a:solidFill>
                  <a:srgbClr val="FF0000"/>
                </a:solidFill>
                <a:latin typeface="Calibri" panose="020F0502020204030204" charset="0"/>
                <a:cs typeface="Calibri" panose="020F0502020204030204" charset="0"/>
              </a:rPr>
              <a:t>vidence</a:t>
            </a:r>
          </a:p>
        </p:txBody>
      </p:sp>
      <p:sp>
        <p:nvSpPr>
          <p:cNvPr id="8" name="文本框 7"/>
          <p:cNvSpPr txBox="1"/>
          <p:nvPr/>
        </p:nvSpPr>
        <p:spPr>
          <a:xfrm>
            <a:off x="1814830" y="4327525"/>
            <a:ext cx="1898015" cy="583565"/>
          </a:xfrm>
          <a:prstGeom prst="rect">
            <a:avLst/>
          </a:prstGeom>
          <a:noFill/>
        </p:spPr>
        <p:txBody>
          <a:bodyPr wrap="square" rtlCol="0">
            <a:spAutoFit/>
          </a:bodyPr>
          <a:lstStyle/>
          <a:p>
            <a:r>
              <a:rPr sz="3200" dirty="0" err="1">
                <a:solidFill>
                  <a:srgbClr val="FF0000"/>
                </a:solidFill>
                <a:latin typeface="Calibri" panose="020F0502020204030204" charset="0"/>
                <a:cs typeface="Calibri" panose="020F0502020204030204" charset="0"/>
              </a:rPr>
              <a:t>isturbing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8" grpId="0"/>
      <p:bldP spid="8" grpId="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982345" y="552450"/>
            <a:ext cx="10822940" cy="5210810"/>
          </a:xfrm>
          <a:prstGeom prst="rect">
            <a:avLst/>
          </a:prstGeom>
          <a:noFill/>
        </p:spPr>
        <p:txBody>
          <a:bodyPr wrap="square" rtlCol="0">
            <a:spAutoFit/>
          </a:bodyPr>
          <a:lstStyle/>
          <a:p>
            <a:pPr algn="just">
              <a:lnSpc>
                <a:spcPct val="130000"/>
              </a:lnSpc>
              <a:buClrTx/>
              <a:buSzTx/>
              <a:buNone/>
            </a:pPr>
            <a:r>
              <a:rPr lang="zh-CN" altLang="en-US" sz="3200">
                <a:solidFill>
                  <a:schemeClr val="tx2">
                    <a:lumMod val="50000"/>
                  </a:schemeClr>
                </a:solidFill>
                <a:latin typeface="Calibri" panose="020F0502020204030204" charset="0"/>
                <a:cs typeface="Calibri" panose="020F0502020204030204" charset="0"/>
              </a:rPr>
              <a:t>6. He could have finished it on schedule, but s___________ he fell behind.</a:t>
            </a:r>
          </a:p>
          <a:p>
            <a:pPr algn="just">
              <a:lnSpc>
                <a:spcPct val="130000"/>
              </a:lnSpc>
              <a:buClrTx/>
              <a:buSzTx/>
              <a:buNone/>
            </a:pPr>
            <a:r>
              <a:rPr lang="zh-CN" altLang="en-US" sz="3200">
                <a:solidFill>
                  <a:schemeClr val="tx2">
                    <a:lumMod val="50000"/>
                  </a:schemeClr>
                </a:solidFill>
                <a:latin typeface="Calibri" panose="020F0502020204030204" charset="0"/>
                <a:cs typeface="Calibri" panose="020F0502020204030204" charset="0"/>
              </a:rPr>
              <a:t>7. I try to c</a:t>
            </a:r>
            <a:r>
              <a:rPr lang="zh-CN" altLang="en-US" sz="3200">
                <a:solidFill>
                  <a:schemeClr val="tx2">
                    <a:lumMod val="50000"/>
                  </a:schemeClr>
                </a:solidFill>
                <a:latin typeface="Calibri" panose="020F0502020204030204" charset="0"/>
                <a:cs typeface="Calibri" panose="020F0502020204030204" charset="0"/>
                <a:sym typeface="+mn-ea"/>
              </a:rPr>
              <a:t>_____________</a:t>
            </a:r>
            <a:r>
              <a:rPr lang="zh-CN" altLang="en-US" sz="3200">
                <a:solidFill>
                  <a:schemeClr val="tx2">
                    <a:lumMod val="50000"/>
                  </a:schemeClr>
                </a:solidFill>
                <a:latin typeface="Calibri" panose="020F0502020204030204" charset="0"/>
                <a:cs typeface="Calibri" panose="020F0502020204030204" charset="0"/>
              </a:rPr>
              <a:t> him of the reality of the danger.</a:t>
            </a:r>
          </a:p>
          <a:p>
            <a:pPr algn="just">
              <a:lnSpc>
                <a:spcPct val="130000"/>
              </a:lnSpc>
              <a:buClrTx/>
              <a:buSzTx/>
              <a:buNone/>
            </a:pPr>
            <a:r>
              <a:rPr lang="zh-CN" altLang="en-US" sz="3200">
                <a:solidFill>
                  <a:schemeClr val="tx2">
                    <a:lumMod val="50000"/>
                  </a:schemeClr>
                </a:solidFill>
                <a:latin typeface="Calibri" panose="020F0502020204030204" charset="0"/>
                <a:cs typeface="Calibri" panose="020F0502020204030204" charset="0"/>
              </a:rPr>
              <a:t>8. The bus left a t______of black smoke behind it.</a:t>
            </a:r>
          </a:p>
          <a:p>
            <a:pPr algn="just">
              <a:lnSpc>
                <a:spcPct val="130000"/>
              </a:lnSpc>
              <a:buClrTx/>
              <a:buSzTx/>
              <a:buNone/>
            </a:pPr>
            <a:r>
              <a:rPr lang="zh-CN" altLang="en-US" sz="3200">
                <a:solidFill>
                  <a:schemeClr val="tx2">
                    <a:lumMod val="50000"/>
                  </a:schemeClr>
                </a:solidFill>
                <a:latin typeface="Calibri" panose="020F0502020204030204" charset="0"/>
                <a:cs typeface="Calibri" panose="020F0502020204030204" charset="0"/>
              </a:rPr>
              <a:t>9. Luckily, the drowning man was s_______ and rescued by a passing ship.</a:t>
            </a:r>
          </a:p>
          <a:p>
            <a:pPr algn="just">
              <a:lnSpc>
                <a:spcPct val="130000"/>
              </a:lnSpc>
              <a:buClrTx/>
              <a:buSzTx/>
              <a:buNone/>
            </a:pPr>
            <a:r>
              <a:rPr lang="zh-CN" altLang="en-US" sz="3200">
                <a:solidFill>
                  <a:schemeClr val="tx2">
                    <a:lumMod val="50000"/>
                  </a:schemeClr>
                </a:solidFill>
                <a:latin typeface="Calibri" panose="020F0502020204030204" charset="0"/>
                <a:cs typeface="Calibri" panose="020F0502020204030204" charset="0"/>
              </a:rPr>
              <a:t>10. Police have launched a nationwide h_______ for the missing children.</a:t>
            </a:r>
          </a:p>
        </p:txBody>
      </p:sp>
      <p:sp>
        <p:nvSpPr>
          <p:cNvPr id="3" name="文本框 2"/>
          <p:cNvSpPr txBox="1"/>
          <p:nvPr/>
        </p:nvSpPr>
        <p:spPr>
          <a:xfrm>
            <a:off x="8873490" y="704215"/>
            <a:ext cx="1988820" cy="521970"/>
          </a:xfrm>
          <a:prstGeom prst="rect">
            <a:avLst/>
          </a:prstGeom>
          <a:noFill/>
        </p:spPr>
        <p:txBody>
          <a:bodyPr wrap="square" rtlCol="0">
            <a:spAutoFit/>
          </a:bodyPr>
          <a:lstStyle/>
          <a:p>
            <a:r>
              <a:rPr sz="2800" dirty="0" err="1">
                <a:solidFill>
                  <a:srgbClr val="FF0000"/>
                </a:solidFill>
              </a:rPr>
              <a:t>omehow</a:t>
            </a:r>
            <a:endParaRPr sz="2800" dirty="0">
              <a:solidFill>
                <a:srgbClr val="FF0000"/>
              </a:solidFill>
            </a:endParaRPr>
          </a:p>
        </p:txBody>
      </p:sp>
      <p:sp>
        <p:nvSpPr>
          <p:cNvPr id="7" name="文本框 6"/>
          <p:cNvSpPr txBox="1"/>
          <p:nvPr/>
        </p:nvSpPr>
        <p:spPr>
          <a:xfrm>
            <a:off x="2834779" y="1990863"/>
            <a:ext cx="1988820" cy="521970"/>
          </a:xfrm>
          <a:prstGeom prst="rect">
            <a:avLst/>
          </a:prstGeom>
          <a:noFill/>
        </p:spPr>
        <p:txBody>
          <a:bodyPr wrap="square" rtlCol="0">
            <a:spAutoFit/>
          </a:bodyPr>
          <a:lstStyle/>
          <a:p>
            <a:r>
              <a:rPr sz="2800" dirty="0" err="1">
                <a:solidFill>
                  <a:srgbClr val="FF0000"/>
                </a:solidFill>
              </a:rPr>
              <a:t>onvince</a:t>
            </a:r>
            <a:endParaRPr sz="2800" dirty="0">
              <a:solidFill>
                <a:srgbClr val="FF0000"/>
              </a:solidFill>
            </a:endParaRPr>
          </a:p>
        </p:txBody>
      </p:sp>
      <p:sp>
        <p:nvSpPr>
          <p:cNvPr id="8" name="文本框 7"/>
          <p:cNvSpPr txBox="1"/>
          <p:nvPr/>
        </p:nvSpPr>
        <p:spPr>
          <a:xfrm>
            <a:off x="3857818" y="2609491"/>
            <a:ext cx="1259950" cy="521970"/>
          </a:xfrm>
          <a:prstGeom prst="rect">
            <a:avLst/>
          </a:prstGeom>
          <a:noFill/>
        </p:spPr>
        <p:txBody>
          <a:bodyPr wrap="square" rtlCol="0">
            <a:spAutoFit/>
          </a:bodyPr>
          <a:lstStyle/>
          <a:p>
            <a:r>
              <a:rPr sz="2800" dirty="0">
                <a:solidFill>
                  <a:srgbClr val="FF0000"/>
                </a:solidFill>
              </a:rPr>
              <a:t>rail</a:t>
            </a:r>
          </a:p>
        </p:txBody>
      </p:sp>
      <p:sp>
        <p:nvSpPr>
          <p:cNvPr id="9" name="文本框 8"/>
          <p:cNvSpPr txBox="1"/>
          <p:nvPr/>
        </p:nvSpPr>
        <p:spPr>
          <a:xfrm>
            <a:off x="7038561" y="3281343"/>
            <a:ext cx="1613452" cy="954107"/>
          </a:xfrm>
          <a:prstGeom prst="rect">
            <a:avLst/>
          </a:prstGeom>
          <a:noFill/>
        </p:spPr>
        <p:txBody>
          <a:bodyPr wrap="square" rtlCol="0">
            <a:spAutoFit/>
          </a:bodyPr>
          <a:lstStyle/>
          <a:p>
            <a:r>
              <a:rPr sz="2800" dirty="0">
                <a:solidFill>
                  <a:srgbClr val="FF0000"/>
                </a:solidFill>
              </a:rPr>
              <a:t>potte</a:t>
            </a:r>
            <a:r>
              <a:rPr lang="en-US" sz="2800" dirty="0">
                <a:solidFill>
                  <a:srgbClr val="FF0000"/>
                </a:solidFill>
              </a:rPr>
              <a:t>d</a:t>
            </a:r>
            <a:r>
              <a:rPr sz="2800" dirty="0">
                <a:solidFill>
                  <a:srgbClr val="FF0000"/>
                </a:solidFill>
              </a:rPr>
              <a:t>	</a:t>
            </a:r>
          </a:p>
        </p:txBody>
      </p:sp>
      <p:sp>
        <p:nvSpPr>
          <p:cNvPr id="10" name="文本框 9"/>
          <p:cNvSpPr txBox="1"/>
          <p:nvPr/>
        </p:nvSpPr>
        <p:spPr>
          <a:xfrm>
            <a:off x="7584440" y="4516120"/>
            <a:ext cx="1459865" cy="521970"/>
          </a:xfrm>
          <a:prstGeom prst="rect">
            <a:avLst/>
          </a:prstGeom>
          <a:noFill/>
        </p:spPr>
        <p:txBody>
          <a:bodyPr wrap="square" rtlCol="0">
            <a:spAutoFit/>
          </a:bodyPr>
          <a:lstStyle/>
          <a:p>
            <a:r>
              <a:rPr sz="2800" dirty="0" err="1">
                <a:solidFill>
                  <a:srgbClr val="FF0000"/>
                </a:solidFill>
              </a:rPr>
              <a:t>unt</a:t>
            </a:r>
            <a:endParaRPr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9" grpId="0"/>
      <p:bldP spid="9" grpId="1"/>
      <p:bldP spid="10" grpId="0"/>
      <p:bldP spid="10"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p:nvPr/>
        </p:nvSpPr>
        <p:spPr>
          <a:xfrm>
            <a:off x="601345" y="238760"/>
            <a:ext cx="2988945" cy="883285"/>
          </a:xfrm>
          <a:prstGeom prst="rect">
            <a:avLst/>
          </a:prstGeom>
          <a:noFill/>
        </p:spPr>
        <p:txBody>
          <a:bodyPr wrap="square" rtlCol="0">
            <a:noAutofit/>
          </a:bodyPr>
          <a:lstStyle/>
          <a:p>
            <a:pPr>
              <a:lnSpc>
                <a:spcPct val="120000"/>
              </a:lnSpc>
            </a:pPr>
            <a:r>
              <a:rPr lang="zh-CN" altLang="en-US" sz="3200" dirty="0">
                <a:solidFill>
                  <a:schemeClr val="tx1"/>
                </a:solidFill>
                <a:highlight>
                  <a:srgbClr val="FFFF00"/>
                </a:highlight>
                <a:latin typeface="Calibri" panose="020F0502020204030204" charset="0"/>
                <a:cs typeface="Calibri" panose="020F0502020204030204" charset="0"/>
                <a:sym typeface="+mn-lt"/>
              </a:rPr>
              <a:t>B. Gap filling </a:t>
            </a:r>
            <a:r>
              <a:rPr lang="zh-CN" altLang="en-US" sz="3200" dirty="0">
                <a:solidFill>
                  <a:srgbClr val="428E5D"/>
                </a:solidFill>
                <a:cs typeface="+mn-ea"/>
                <a:sym typeface="+mn-lt"/>
              </a:rPr>
              <a:t> </a:t>
            </a:r>
          </a:p>
          <a:p>
            <a:pPr>
              <a:lnSpc>
                <a:spcPct val="120000"/>
              </a:lnSpc>
            </a:pPr>
            <a:r>
              <a:rPr lang="zh-CN" altLang="en-US" sz="3200" dirty="0">
                <a:solidFill>
                  <a:srgbClr val="428E5D"/>
                </a:solidFill>
                <a:cs typeface="+mn-ea"/>
                <a:sym typeface="+mn-lt"/>
              </a:rPr>
              <a:t>  </a:t>
            </a:r>
          </a:p>
        </p:txBody>
      </p:sp>
      <p:sp>
        <p:nvSpPr>
          <p:cNvPr id="3" name="文本框 2"/>
          <p:cNvSpPr txBox="1"/>
          <p:nvPr/>
        </p:nvSpPr>
        <p:spPr>
          <a:xfrm>
            <a:off x="601345" y="1122045"/>
            <a:ext cx="10587990" cy="1214755"/>
          </a:xfrm>
          <a:prstGeom prst="rect">
            <a:avLst/>
          </a:prstGeom>
          <a:noFill/>
        </p:spPr>
        <p:txBody>
          <a:bodyPr wrap="square" rtlCol="0">
            <a:noAutofit/>
          </a:bodyPr>
          <a:lstStyle/>
          <a:p>
            <a:pPr fontAlgn="auto">
              <a:lnSpc>
                <a:spcPct val="150000"/>
              </a:lnSpc>
            </a:pPr>
            <a:r>
              <a:rPr lang="zh-CN" altLang="en-US" sz="2400">
                <a:solidFill>
                  <a:schemeClr val="tx1"/>
                </a:solidFill>
                <a:latin typeface="Calibri" panose="020F0502020204030204" charset="0"/>
                <a:cs typeface="Calibri" panose="020F0502020204030204" charset="0"/>
              </a:rPr>
              <a:t>at large   a number of    in possession of        </a:t>
            </a:r>
            <a:r>
              <a:rPr lang="en-US" altLang="zh-CN" sz="2400">
                <a:solidFill>
                  <a:schemeClr val="tx1"/>
                </a:solidFill>
                <a:latin typeface="Calibri" panose="020F0502020204030204" charset="0"/>
                <a:cs typeface="Calibri" panose="020F0502020204030204" charset="0"/>
              </a:rPr>
              <a:t>    </a:t>
            </a:r>
            <a:r>
              <a:rPr lang="zh-CN" altLang="en-US" sz="2400">
                <a:solidFill>
                  <a:schemeClr val="tx1"/>
                </a:solidFill>
                <a:latin typeface="Calibri" panose="020F0502020204030204" charset="0"/>
                <a:cs typeface="Calibri" panose="020F0502020204030204" charset="0"/>
              </a:rPr>
              <a:t>take … seriously   leave behind      </a:t>
            </a:r>
          </a:p>
          <a:p>
            <a:pPr fontAlgn="auto">
              <a:lnSpc>
                <a:spcPct val="150000"/>
              </a:lnSpc>
            </a:pPr>
            <a:r>
              <a:rPr lang="zh-CN" altLang="en-US" sz="2400">
                <a:solidFill>
                  <a:schemeClr val="tx1"/>
                </a:solidFill>
                <a:latin typeface="Calibri" panose="020F0502020204030204" charset="0"/>
                <a:cs typeface="Calibri" panose="020F0502020204030204" charset="0"/>
              </a:rPr>
              <a:t>cling to   complain of    extraordinarily similar   feel obliged to     on a trip</a:t>
            </a:r>
            <a:r>
              <a:rPr lang="zh-CN" altLang="en-US" sz="2400">
                <a:solidFill>
                  <a:schemeClr val="tx1"/>
                </a:solidFill>
              </a:rPr>
              <a:t>  </a:t>
            </a:r>
          </a:p>
        </p:txBody>
      </p:sp>
      <p:sp>
        <p:nvSpPr>
          <p:cNvPr id="7" name="文本框 6"/>
          <p:cNvSpPr txBox="1"/>
          <p:nvPr/>
        </p:nvSpPr>
        <p:spPr>
          <a:xfrm>
            <a:off x="601345" y="2531110"/>
            <a:ext cx="11167745" cy="4009390"/>
          </a:xfrm>
          <a:prstGeom prst="rect">
            <a:avLst/>
          </a:prstGeom>
          <a:noFill/>
        </p:spPr>
        <p:txBody>
          <a:bodyPr wrap="square" rtlCol="0">
            <a:spAutoFit/>
          </a:bodyPr>
          <a:lstStyle/>
          <a:p>
            <a:pPr algn="just">
              <a:lnSpc>
                <a:spcPct val="130000"/>
              </a:lnSpc>
            </a:pPr>
            <a:r>
              <a:rPr lang="zh-CN" altLang="en-US" sz="2800">
                <a:latin typeface="Calibri" panose="020F0502020204030204" charset="0"/>
                <a:cs typeface="Calibri" panose="020F0502020204030204" charset="0"/>
              </a:rPr>
              <a:t>1. Her father kept a grocer</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s shop for ______________ years.</a:t>
            </a:r>
          </a:p>
          <a:p>
            <a:pPr algn="just">
              <a:lnSpc>
                <a:spcPct val="130000"/>
              </a:lnSpc>
            </a:pPr>
            <a:r>
              <a:rPr lang="zh-CN" altLang="en-US" sz="2800">
                <a:latin typeface="Calibri" panose="020F0502020204030204" charset="0"/>
                <a:cs typeface="Calibri" panose="020F0502020204030204" charset="0"/>
              </a:rPr>
              <a:t>2. On a rainy morning, she set off _______________ across Europe.</a:t>
            </a:r>
          </a:p>
          <a:p>
            <a:pPr algn="just">
              <a:lnSpc>
                <a:spcPct val="130000"/>
              </a:lnSpc>
            </a:pPr>
            <a:r>
              <a:rPr lang="zh-CN" altLang="en-US" sz="2800">
                <a:latin typeface="Calibri" panose="020F0502020204030204" charset="0"/>
                <a:cs typeface="Calibri" panose="020F0502020204030204" charset="0"/>
              </a:rPr>
              <a:t>3. Don</a:t>
            </a:r>
            <a:r>
              <a:rPr lang="en-US" altLang="zh-CN" sz="2800">
                <a:latin typeface="Calibri" panose="020F0502020204030204" charset="0"/>
                <a:cs typeface="Calibri" panose="020F0502020204030204" charset="0"/>
              </a:rPr>
              <a:t>'</a:t>
            </a:r>
            <a:r>
              <a:rPr lang="zh-CN" altLang="en-US" sz="2800">
                <a:latin typeface="Calibri" panose="020F0502020204030204" charset="0"/>
                <a:cs typeface="Calibri" panose="020F0502020204030204" charset="0"/>
              </a:rPr>
              <a:t>t _____________ anybody. This is an act of God.</a:t>
            </a:r>
          </a:p>
          <a:p>
            <a:pPr algn="just">
              <a:lnSpc>
                <a:spcPct val="130000"/>
              </a:lnSpc>
            </a:pPr>
            <a:r>
              <a:rPr lang="zh-CN" altLang="en-US" sz="2800">
                <a:latin typeface="Calibri" panose="020F0502020204030204" charset="0"/>
                <a:cs typeface="Calibri" panose="020F0502020204030204" charset="0"/>
              </a:rPr>
              <a:t>4. Each citizen ______________ to bring up the young and take care of the old.</a:t>
            </a:r>
          </a:p>
          <a:p>
            <a:pPr algn="just">
              <a:lnSpc>
                <a:spcPct val="130000"/>
              </a:lnSpc>
            </a:pPr>
            <a:r>
              <a:rPr lang="zh-CN" altLang="en-US" sz="2800">
                <a:latin typeface="Calibri" panose="020F0502020204030204" charset="0"/>
                <a:cs typeface="Calibri" panose="020F0502020204030204" charset="0"/>
              </a:rPr>
              <a:t>5. If you ask the fast runner to set the pace, then most of them will be ___________.</a:t>
            </a:r>
          </a:p>
        </p:txBody>
      </p:sp>
      <p:sp>
        <p:nvSpPr>
          <p:cNvPr id="8" name="文本框 7"/>
          <p:cNvSpPr txBox="1"/>
          <p:nvPr/>
        </p:nvSpPr>
        <p:spPr>
          <a:xfrm>
            <a:off x="6160770" y="2646680"/>
            <a:ext cx="2047240" cy="460375"/>
          </a:xfrm>
          <a:prstGeom prst="rect">
            <a:avLst/>
          </a:prstGeom>
          <a:noFill/>
        </p:spPr>
        <p:txBody>
          <a:bodyPr wrap="square" rtlCol="0">
            <a:spAutoFit/>
          </a:bodyPr>
          <a:lstStyle/>
          <a:p>
            <a:r>
              <a:rPr lang="zh-CN" altLang="en-US"/>
              <a:t> </a:t>
            </a:r>
            <a:r>
              <a:rPr lang="zh-CN" altLang="en-US" sz="2400">
                <a:solidFill>
                  <a:srgbClr val="FF0000"/>
                </a:solidFill>
              </a:rPr>
              <a:t>a number of</a:t>
            </a:r>
          </a:p>
        </p:txBody>
      </p:sp>
      <p:sp>
        <p:nvSpPr>
          <p:cNvPr id="9" name="文本框 8"/>
          <p:cNvSpPr txBox="1"/>
          <p:nvPr/>
        </p:nvSpPr>
        <p:spPr>
          <a:xfrm>
            <a:off x="6090285" y="3199130"/>
            <a:ext cx="2047240" cy="460375"/>
          </a:xfrm>
          <a:prstGeom prst="rect">
            <a:avLst/>
          </a:prstGeom>
          <a:noFill/>
        </p:spPr>
        <p:txBody>
          <a:bodyPr wrap="square" rtlCol="0">
            <a:spAutoFit/>
          </a:bodyPr>
          <a:lstStyle/>
          <a:p>
            <a:r>
              <a:rPr lang="zh-CN" altLang="en-US"/>
              <a:t> </a:t>
            </a:r>
            <a:r>
              <a:rPr lang="zh-CN" altLang="en-US" sz="2400">
                <a:solidFill>
                  <a:srgbClr val="FF0000"/>
                </a:solidFill>
              </a:rPr>
              <a:t> on a trip</a:t>
            </a:r>
          </a:p>
        </p:txBody>
      </p:sp>
      <p:sp>
        <p:nvSpPr>
          <p:cNvPr id="10" name="文本框 9"/>
          <p:cNvSpPr txBox="1"/>
          <p:nvPr/>
        </p:nvSpPr>
        <p:spPr>
          <a:xfrm>
            <a:off x="1954530" y="3751580"/>
            <a:ext cx="2047240" cy="460375"/>
          </a:xfrm>
          <a:prstGeom prst="rect">
            <a:avLst/>
          </a:prstGeom>
          <a:noFill/>
        </p:spPr>
        <p:txBody>
          <a:bodyPr wrap="square" rtlCol="0">
            <a:spAutoFit/>
          </a:bodyPr>
          <a:lstStyle/>
          <a:p>
            <a:r>
              <a:rPr lang="zh-CN" altLang="en-US"/>
              <a:t> </a:t>
            </a:r>
            <a:r>
              <a:rPr lang="zh-CN" altLang="en-US" sz="2400">
                <a:solidFill>
                  <a:srgbClr val="FF0000"/>
                </a:solidFill>
              </a:rPr>
              <a:t>complain of	</a:t>
            </a:r>
          </a:p>
        </p:txBody>
      </p:sp>
      <p:sp>
        <p:nvSpPr>
          <p:cNvPr id="12" name="文本框 11"/>
          <p:cNvSpPr txBox="1"/>
          <p:nvPr/>
        </p:nvSpPr>
        <p:spPr>
          <a:xfrm>
            <a:off x="3001645" y="4305300"/>
            <a:ext cx="2357755" cy="460375"/>
          </a:xfrm>
          <a:prstGeom prst="rect">
            <a:avLst/>
          </a:prstGeom>
          <a:noFill/>
        </p:spPr>
        <p:txBody>
          <a:bodyPr wrap="square" rtlCol="0">
            <a:spAutoFit/>
          </a:bodyPr>
          <a:lstStyle/>
          <a:p>
            <a:r>
              <a:rPr lang="zh-CN" altLang="en-US"/>
              <a:t> </a:t>
            </a:r>
            <a:r>
              <a:rPr lang="zh-CN" altLang="en-US" sz="2400">
                <a:solidFill>
                  <a:srgbClr val="FF0000"/>
                </a:solidFill>
              </a:rPr>
              <a:t>feels obliged to</a:t>
            </a:r>
          </a:p>
        </p:txBody>
      </p:sp>
      <p:sp>
        <p:nvSpPr>
          <p:cNvPr id="13" name="文本框 12"/>
          <p:cNvSpPr txBox="1"/>
          <p:nvPr/>
        </p:nvSpPr>
        <p:spPr>
          <a:xfrm>
            <a:off x="890905" y="5948045"/>
            <a:ext cx="2272030" cy="460375"/>
          </a:xfrm>
          <a:prstGeom prst="rect">
            <a:avLst/>
          </a:prstGeom>
          <a:noFill/>
        </p:spPr>
        <p:txBody>
          <a:bodyPr wrap="square" rtlCol="0">
            <a:spAutoFit/>
          </a:bodyPr>
          <a:lstStyle/>
          <a:p>
            <a:r>
              <a:rPr lang="zh-CN" altLang="en-US" sz="2400">
                <a:solidFill>
                  <a:srgbClr val="FF0000"/>
                </a:solidFill>
              </a:rPr>
              <a:t>left behind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2" grpId="0"/>
      <p:bldP spid="12" grpId="1"/>
      <p:bldP spid="13" grpId="0"/>
      <p:bldP spid="13"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文本框 10"/>
          <p:cNvSpPr txBox="1"/>
          <p:nvPr/>
        </p:nvSpPr>
        <p:spPr>
          <a:xfrm>
            <a:off x="344805" y="238760"/>
            <a:ext cx="3747135" cy="776605"/>
          </a:xfrm>
          <a:prstGeom prst="rect">
            <a:avLst/>
          </a:prstGeom>
          <a:noFill/>
        </p:spPr>
        <p:txBody>
          <a:bodyPr wrap="square" rtlCol="0">
            <a:noAutofit/>
          </a:bodyPr>
          <a:lstStyle/>
          <a:p>
            <a:pPr>
              <a:lnSpc>
                <a:spcPct val="120000"/>
              </a:lnSpc>
            </a:pPr>
            <a:r>
              <a:rPr lang="zh-CN" altLang="en-US" sz="3200" dirty="0">
                <a:solidFill>
                  <a:schemeClr val="tx1"/>
                </a:solidFill>
                <a:highlight>
                  <a:srgbClr val="FFFF00"/>
                </a:highlight>
                <a:latin typeface="Calibri" panose="020F0502020204030204" charset="0"/>
                <a:cs typeface="Calibri" panose="020F0502020204030204" charset="0"/>
                <a:sym typeface="+mn-lt"/>
              </a:rPr>
              <a:t>B. Gap filling </a:t>
            </a:r>
          </a:p>
          <a:p>
            <a:pPr>
              <a:lnSpc>
                <a:spcPct val="120000"/>
              </a:lnSpc>
            </a:pPr>
            <a:r>
              <a:rPr lang="zh-CN" altLang="en-US" sz="3200" dirty="0">
                <a:solidFill>
                  <a:srgbClr val="428E5D"/>
                </a:solidFill>
                <a:cs typeface="+mn-ea"/>
                <a:sym typeface="+mn-lt"/>
              </a:rPr>
              <a:t>  </a:t>
            </a:r>
          </a:p>
        </p:txBody>
      </p:sp>
      <p:sp>
        <p:nvSpPr>
          <p:cNvPr id="7" name="文本框 6"/>
          <p:cNvSpPr txBox="1"/>
          <p:nvPr/>
        </p:nvSpPr>
        <p:spPr>
          <a:xfrm>
            <a:off x="310515" y="1282700"/>
            <a:ext cx="11167745" cy="5171440"/>
          </a:xfrm>
          <a:prstGeom prst="rect">
            <a:avLst/>
          </a:prstGeom>
          <a:noFill/>
        </p:spPr>
        <p:txBody>
          <a:bodyPr wrap="square" rtlCol="0">
            <a:noAutofit/>
          </a:bodyPr>
          <a:lstStyle/>
          <a:p>
            <a:pPr algn="just">
              <a:lnSpc>
                <a:spcPct val="130000"/>
              </a:lnSpc>
            </a:pPr>
            <a:r>
              <a:rPr sz="2800">
                <a:latin typeface="Calibri" panose="020F0502020204030204" charset="0"/>
                <a:cs typeface="Calibri" panose="020F0502020204030204" charset="0"/>
              </a:rPr>
              <a:t>6. He was sent to prison because he was</a:t>
            </a:r>
            <a:r>
              <a:rPr sz="2800">
                <a:latin typeface="Calibri" panose="020F0502020204030204" charset="0"/>
                <a:cs typeface="Calibri" panose="020F0502020204030204" charset="0"/>
                <a:sym typeface="+mn-ea"/>
              </a:rPr>
              <a:t>_____________</a:t>
            </a:r>
            <a:r>
              <a:rPr lang="en-US" sz="2800">
                <a:latin typeface="Calibri" panose="020F0502020204030204" charset="0"/>
                <a:cs typeface="Calibri" panose="020F0502020204030204" charset="0"/>
                <a:sym typeface="+mn-ea"/>
              </a:rPr>
              <a:t>_</a:t>
            </a:r>
            <a:r>
              <a:rPr sz="2800">
                <a:latin typeface="Calibri" panose="020F0502020204030204" charset="0"/>
                <a:cs typeface="Calibri" panose="020F0502020204030204" charset="0"/>
              </a:rPr>
              <a:t>some illegal drugs. </a:t>
            </a:r>
          </a:p>
          <a:p>
            <a:pPr algn="just">
              <a:lnSpc>
                <a:spcPct val="130000"/>
              </a:lnSpc>
            </a:pPr>
            <a:r>
              <a:rPr sz="2800">
                <a:latin typeface="Calibri" panose="020F0502020204030204" charset="0"/>
                <a:cs typeface="Calibri" panose="020F0502020204030204" charset="0"/>
              </a:rPr>
              <a:t>7. The two paintings were</a:t>
            </a:r>
            <a:r>
              <a:rPr lang="en-US" sz="2800">
                <a:latin typeface="Calibri" panose="020F0502020204030204" charset="0"/>
                <a:cs typeface="Calibri" panose="020F0502020204030204" charset="0"/>
              </a:rPr>
              <a:t> ____________________</a:t>
            </a:r>
            <a:r>
              <a:rPr sz="2800">
                <a:latin typeface="Calibri" panose="020F0502020204030204" charset="0"/>
                <a:cs typeface="Calibri" panose="020F0502020204030204" charset="0"/>
              </a:rPr>
              <a:t>, with the same color scheme and brushstrokes, making it difficult to distinguish between them.</a:t>
            </a:r>
          </a:p>
          <a:p>
            <a:pPr algn="just">
              <a:lnSpc>
                <a:spcPct val="130000"/>
              </a:lnSpc>
            </a:pPr>
            <a:r>
              <a:rPr lang="en-US" sz="2800">
                <a:latin typeface="Calibri" panose="020F0502020204030204" charset="0"/>
                <a:cs typeface="Calibri" panose="020F0502020204030204" charset="0"/>
              </a:rPr>
              <a:t>8. T</a:t>
            </a:r>
            <a:r>
              <a:rPr sz="2800">
                <a:latin typeface="Calibri" panose="020F0502020204030204" charset="0"/>
                <a:cs typeface="Calibri" panose="020F0502020204030204" charset="0"/>
              </a:rPr>
              <a:t>wo of the escaped prisoners are still </a:t>
            </a:r>
            <a:r>
              <a:rPr sz="2800">
                <a:latin typeface="Calibri" panose="020F0502020204030204" charset="0"/>
                <a:cs typeface="Calibri" panose="020F0502020204030204" charset="0"/>
                <a:sym typeface="+mn-ea"/>
              </a:rPr>
              <a:t>_____________</a:t>
            </a:r>
            <a:r>
              <a:rPr sz="2800">
                <a:latin typeface="Calibri" panose="020F0502020204030204" charset="0"/>
                <a:cs typeface="Calibri" panose="020F0502020204030204" charset="0"/>
              </a:rPr>
              <a:t>. The search proves to be rather difficult. </a:t>
            </a:r>
          </a:p>
          <a:p>
            <a:pPr algn="just">
              <a:lnSpc>
                <a:spcPct val="130000"/>
              </a:lnSpc>
            </a:pPr>
            <a:r>
              <a:rPr sz="2800">
                <a:latin typeface="Calibri" panose="020F0502020204030204" charset="0"/>
                <a:cs typeface="Calibri" panose="020F0502020204030204" charset="0"/>
              </a:rPr>
              <a:t>9. The girl </a:t>
            </a:r>
            <a:r>
              <a:rPr lang="en-US" sz="2800">
                <a:latin typeface="Calibri" panose="020F0502020204030204" charset="0"/>
                <a:cs typeface="Calibri" panose="020F0502020204030204" charset="0"/>
              </a:rPr>
              <a:t>__________</a:t>
            </a:r>
            <a:r>
              <a:rPr sz="2800">
                <a:latin typeface="Calibri" panose="020F0502020204030204" charset="0"/>
                <a:cs typeface="Calibri" panose="020F0502020204030204" charset="0"/>
              </a:rPr>
              <a:t> a piece of wood from the broken boat and managed to rescue herself. </a:t>
            </a:r>
          </a:p>
          <a:p>
            <a:pPr algn="just">
              <a:lnSpc>
                <a:spcPct val="130000"/>
              </a:lnSpc>
            </a:pPr>
            <a:r>
              <a:rPr sz="2800">
                <a:latin typeface="Calibri" panose="020F0502020204030204" charset="0"/>
                <a:cs typeface="Calibri" panose="020F0502020204030204" charset="0"/>
              </a:rPr>
              <a:t>10. When word came in the city that there would be an earthquake in the area, it was not _____________.</a:t>
            </a:r>
          </a:p>
        </p:txBody>
      </p:sp>
      <p:sp>
        <p:nvSpPr>
          <p:cNvPr id="8" name="文本框 7"/>
          <p:cNvSpPr txBox="1"/>
          <p:nvPr/>
        </p:nvSpPr>
        <p:spPr>
          <a:xfrm>
            <a:off x="6046470" y="1449705"/>
            <a:ext cx="2645410" cy="521970"/>
          </a:xfrm>
          <a:prstGeom prst="rect">
            <a:avLst/>
          </a:prstGeom>
          <a:noFill/>
        </p:spPr>
        <p:txBody>
          <a:bodyPr wrap="square" rtlCol="0">
            <a:spAutoFit/>
          </a:bodyPr>
          <a:lstStyle/>
          <a:p>
            <a:r>
              <a:rPr lang="zh-CN" altLang="en-US"/>
              <a:t> </a:t>
            </a:r>
            <a:r>
              <a:rPr lang="zh-CN" altLang="en-US" sz="2400">
                <a:solidFill>
                  <a:srgbClr val="FF0000"/>
                </a:solidFill>
              </a:rPr>
              <a:t> </a:t>
            </a:r>
            <a:r>
              <a:rPr lang="zh-CN" altLang="en-US" sz="2800">
                <a:solidFill>
                  <a:srgbClr val="FF0000"/>
                </a:solidFill>
                <a:latin typeface="Calibri" panose="020F0502020204030204" charset="0"/>
                <a:cs typeface="Calibri" panose="020F0502020204030204" charset="0"/>
              </a:rPr>
              <a:t>in possession of</a:t>
            </a:r>
          </a:p>
        </p:txBody>
      </p:sp>
      <p:sp>
        <p:nvSpPr>
          <p:cNvPr id="5" name="文本框 4"/>
          <p:cNvSpPr txBox="1"/>
          <p:nvPr/>
        </p:nvSpPr>
        <p:spPr>
          <a:xfrm>
            <a:off x="4670425" y="1971675"/>
            <a:ext cx="3713480" cy="521970"/>
          </a:xfrm>
          <a:prstGeom prst="rect">
            <a:avLst/>
          </a:prstGeom>
          <a:noFill/>
        </p:spPr>
        <p:txBody>
          <a:bodyPr wrap="square" rtlCol="0">
            <a:spAutoFit/>
          </a:bodyPr>
          <a:lstStyle/>
          <a:p>
            <a:r>
              <a:rPr lang="zh-CN" altLang="en-US">
                <a:latin typeface="Calibri" panose="020F0502020204030204" charset="0"/>
                <a:cs typeface="Calibri" panose="020F0502020204030204" charset="0"/>
              </a:rPr>
              <a:t> </a:t>
            </a:r>
            <a:r>
              <a:rPr lang="zh-CN" altLang="en-US" sz="2800">
                <a:solidFill>
                  <a:srgbClr val="FF0000"/>
                </a:solidFill>
                <a:latin typeface="Calibri" panose="020F0502020204030204" charset="0"/>
                <a:cs typeface="Calibri" panose="020F0502020204030204" charset="0"/>
              </a:rPr>
              <a:t>extraordinarily similar</a:t>
            </a:r>
          </a:p>
        </p:txBody>
      </p:sp>
      <p:sp>
        <p:nvSpPr>
          <p:cNvPr id="6" name="文本框 5"/>
          <p:cNvSpPr txBox="1"/>
          <p:nvPr/>
        </p:nvSpPr>
        <p:spPr>
          <a:xfrm>
            <a:off x="6644640" y="3066415"/>
            <a:ext cx="2047240" cy="521970"/>
          </a:xfrm>
          <a:prstGeom prst="rect">
            <a:avLst/>
          </a:prstGeom>
          <a:noFill/>
        </p:spPr>
        <p:txBody>
          <a:bodyPr wrap="square" rtlCol="0">
            <a:spAutoFit/>
          </a:bodyPr>
          <a:lstStyle/>
          <a:p>
            <a:r>
              <a:rPr lang="zh-CN" altLang="en-US" sz="2800"/>
              <a:t> </a:t>
            </a:r>
            <a:r>
              <a:rPr lang="zh-CN" altLang="en-US" sz="2800">
                <a:solidFill>
                  <a:srgbClr val="FF0000"/>
                </a:solidFill>
                <a:latin typeface="Calibri" panose="020F0502020204030204" charset="0"/>
                <a:cs typeface="Calibri" panose="020F0502020204030204" charset="0"/>
              </a:rPr>
              <a:t>at large</a:t>
            </a:r>
          </a:p>
        </p:txBody>
      </p:sp>
      <p:sp>
        <p:nvSpPr>
          <p:cNvPr id="9" name="文本框 8"/>
          <p:cNvSpPr txBox="1"/>
          <p:nvPr/>
        </p:nvSpPr>
        <p:spPr>
          <a:xfrm>
            <a:off x="2044700" y="4187190"/>
            <a:ext cx="2047240" cy="521970"/>
          </a:xfrm>
          <a:prstGeom prst="rect">
            <a:avLst/>
          </a:prstGeom>
          <a:noFill/>
        </p:spPr>
        <p:txBody>
          <a:bodyPr wrap="square" rtlCol="0">
            <a:spAutoFit/>
          </a:bodyPr>
          <a:lstStyle/>
          <a:p>
            <a:r>
              <a:rPr lang="zh-CN" altLang="en-US" sz="2800">
                <a:latin typeface="Calibri" panose="020F0502020204030204" charset="0"/>
                <a:cs typeface="Calibri" panose="020F0502020204030204" charset="0"/>
              </a:rPr>
              <a:t> </a:t>
            </a:r>
            <a:r>
              <a:rPr lang="zh-CN" altLang="en-US" sz="2800">
                <a:solidFill>
                  <a:srgbClr val="FF0000"/>
                </a:solidFill>
                <a:latin typeface="Calibri" panose="020F0502020204030204" charset="0"/>
                <a:cs typeface="Calibri" panose="020F0502020204030204" charset="0"/>
              </a:rPr>
              <a:t>clung to</a:t>
            </a:r>
            <a:r>
              <a:rPr lang="zh-CN" altLang="en-US" sz="2400">
                <a:solidFill>
                  <a:srgbClr val="FF0000"/>
                </a:solidFill>
              </a:rPr>
              <a:t>	</a:t>
            </a:r>
          </a:p>
        </p:txBody>
      </p:sp>
      <p:sp>
        <p:nvSpPr>
          <p:cNvPr id="10" name="文本框 9"/>
          <p:cNvSpPr txBox="1"/>
          <p:nvPr/>
        </p:nvSpPr>
        <p:spPr>
          <a:xfrm>
            <a:off x="2675890" y="5828665"/>
            <a:ext cx="2852420" cy="460375"/>
          </a:xfrm>
          <a:prstGeom prst="rect">
            <a:avLst/>
          </a:prstGeom>
          <a:noFill/>
        </p:spPr>
        <p:txBody>
          <a:bodyPr wrap="square" rtlCol="0">
            <a:spAutoFit/>
          </a:bodyPr>
          <a:lstStyle/>
          <a:p>
            <a:r>
              <a:rPr lang="zh-CN" altLang="en-US"/>
              <a:t> </a:t>
            </a:r>
            <a:r>
              <a:rPr lang="zh-CN" altLang="en-US" sz="2400">
                <a:solidFill>
                  <a:srgbClr val="FF0000"/>
                </a:solidFill>
              </a:rPr>
              <a:t> taken seriously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P spid="5" grpId="1"/>
      <p:bldP spid="6" grpId="0"/>
      <p:bldP spid="6" grpId="1"/>
      <p:bldP spid="9" grpId="0"/>
      <p:bldP spid="9"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2</a:t>
            </a:r>
          </a:p>
        </p:txBody>
      </p:sp>
      <p:sp>
        <p:nvSpPr>
          <p:cNvPr id="5" name="标题 4"/>
          <p:cNvSpPr>
            <a:spLocks noGrp="1"/>
          </p:cNvSpPr>
          <p:nvPr>
            <p:ph type="title"/>
            <p:custDataLst>
              <p:tags r:id="rId3"/>
            </p:custDataLst>
          </p:nvPr>
        </p:nvSpPr>
        <p:spPr/>
        <p:txBody>
          <a:bodyPr>
            <a:normAutofit/>
          </a:bodyPr>
          <a:lstStyle/>
          <a:p>
            <a:pPr marL="0" indent="0" algn="l">
              <a:lnSpc>
                <a:spcPct val="100000"/>
              </a:lnSpc>
              <a:spcBef>
                <a:spcPts val="0"/>
              </a:spcBef>
              <a:spcAft>
                <a:spcPts val="0"/>
              </a:spcAft>
              <a:buSzPct val="100000"/>
              <a:buNone/>
            </a:pPr>
            <a:r>
              <a:rPr lang="en-US" sz="3600" spc="260" dirty="0">
                <a:latin typeface="Calibri" panose="020F0502020204030204" charset="0"/>
                <a:cs typeface="Calibri" panose="020F0502020204030204" charset="0"/>
                <a:sym typeface="+mn-lt"/>
              </a:rPr>
              <a:t>Reading the passage</a:t>
            </a:r>
            <a:endParaRPr lang="en-US" altLang="zh-CN" sz="3600" spc="260" dirty="0">
              <a:latin typeface="Calibri" panose="020F0502020204030204" charset="0"/>
              <a:cs typeface="Calibri" panose="020F0502020204030204" charset="0"/>
              <a:sym typeface="+mn-lt"/>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321945" y="928370"/>
            <a:ext cx="11254105" cy="5669915"/>
          </a:xfrm>
          <a:prstGeom prst="rect">
            <a:avLst/>
          </a:prstGeom>
          <a:noFill/>
        </p:spPr>
        <p:txBody>
          <a:bodyPr wrap="square" rtlCol="0" anchor="t">
            <a:spAutoFit/>
          </a:bodyPr>
          <a:lstStyle/>
          <a:p>
            <a:pPr indent="457200" algn="just" fontAlgn="auto">
              <a:lnSpc>
                <a:spcPts val="2900"/>
              </a:lnSpc>
            </a:pPr>
            <a:r>
              <a:rPr lang="zh-CN" altLang="en-US" sz="2000" dirty="0">
                <a:latin typeface="Calibri" panose="020F0502020204030204" charset="0"/>
                <a:cs typeface="Calibri" panose="020F0502020204030204" charset="0"/>
                <a:sym typeface="+mn-ea"/>
              </a:rPr>
              <a:t>Pumas are large, cat-like animals which are found in America. When reports came into London Zoo that a wild puma had been spotted forty-five miles south of London, they were not taken seriously. However, as the evidence began to accumulate, experts from the Zoo felt obliged to investigate, for the descriptions given by people who claimed to have seen the puma were extraordinarily similar. </a:t>
            </a:r>
          </a:p>
          <a:p>
            <a:pPr indent="457200" algn="just" fontAlgn="auto">
              <a:lnSpc>
                <a:spcPts val="2900"/>
              </a:lnSpc>
            </a:pPr>
            <a:r>
              <a:rPr lang="zh-CN" altLang="en-US" sz="2000" dirty="0">
                <a:latin typeface="Calibri" panose="020F0502020204030204" charset="0"/>
                <a:cs typeface="Calibri" panose="020F0502020204030204" charset="0"/>
                <a:sym typeface="+mn-ea"/>
              </a:rPr>
              <a:t>The hunt for the puma began in a small village where a woman picking blackberries saw 'a large cat' only five yards away from her. It immediately ran away when she saw it, and experts confirmed that a puma will not attack a human being unless it is cornered. The search proved difficult, for the puma was often observed at one place in the morning and at another place twenty miles away in the evening. Wherever it went, it left behind it a trail of dead deer and small animals like rabbits. Paw prints were seen in a number of places and puma fur was found clinging to bushes. Several people complained of 'cat-like noises' at night and a businessman on a fishing trip saw the puma up a tree.</a:t>
            </a:r>
          </a:p>
          <a:p>
            <a:pPr indent="457200" algn="just" fontAlgn="auto">
              <a:lnSpc>
                <a:spcPts val="2900"/>
              </a:lnSpc>
            </a:pPr>
            <a:r>
              <a:rPr lang="zh-CN" altLang="en-US" sz="2000" dirty="0">
                <a:latin typeface="Calibri" panose="020F0502020204030204" charset="0"/>
                <a:cs typeface="Calibri" panose="020F0502020204030204" charset="0"/>
                <a:sym typeface="+mn-ea"/>
              </a:rPr>
              <a:t>The experts were now fully convinced that the animal was a puma, but where had it come from? As no pumas had been reported missing from any zoo in the country, this one must have been in the possession of a private collector and somehow managed to escape. The hunt went on for several weeks, but the puma was not caught. It is disturbing to think that a dangerous wild animal is still at large in the quiet countryside.</a:t>
            </a:r>
          </a:p>
        </p:txBody>
      </p:sp>
      <p:sp>
        <p:nvSpPr>
          <p:cNvPr id="7" name="文本框 6"/>
          <p:cNvSpPr txBox="1"/>
          <p:nvPr/>
        </p:nvSpPr>
        <p:spPr>
          <a:xfrm>
            <a:off x="321945" y="285750"/>
            <a:ext cx="4052570" cy="521970"/>
          </a:xfrm>
          <a:prstGeom prst="rect">
            <a:avLst/>
          </a:prstGeom>
          <a:noFill/>
        </p:spPr>
        <p:txBody>
          <a:bodyPr wrap="square" rtlCol="0">
            <a:spAutoFit/>
          </a:bodyPr>
          <a:lstStyle/>
          <a:p>
            <a:r>
              <a:rPr lang="en-US" altLang="zh-CN" sz="2800" b="1">
                <a:highlight>
                  <a:srgbClr val="FFFF00"/>
                </a:highlight>
                <a:latin typeface="Calibri" panose="020F0502020204030204" charset="0"/>
                <a:cs typeface="Calibri" panose="020F0502020204030204" charset="0"/>
              </a:rPr>
              <a:t>Reading the passage</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4"/>
          <p:cNvSpPr txBox="1"/>
          <p:nvPr>
            <p:custDataLst>
              <p:tags r:id="rId2"/>
            </p:custDataLst>
          </p:nvPr>
        </p:nvSpPr>
        <p:spPr>
          <a:xfrm>
            <a:off x="609562" y="609605"/>
            <a:ext cx="10972876" cy="1358633"/>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en-US" altLang="zh-CN" sz="3600" b="1" spc="240" dirty="0">
                <a:solidFill>
                  <a:schemeClr val="tx1"/>
                </a:solidFill>
                <a:uFillTx/>
                <a:latin typeface="Calibri" panose="020F0502020204030204" charset="0"/>
                <a:ea typeface="微软雅黑" panose="020B0503020204020204" charset="-122"/>
                <a:cs typeface="Calibri" panose="020F0502020204030204" charset="0"/>
                <a:sym typeface="+mn-lt"/>
              </a:rPr>
              <a:t>Where must the puma have come from?</a:t>
            </a:r>
          </a:p>
        </p:txBody>
      </p:sp>
      <p:sp>
        <p:nvSpPr>
          <p:cNvPr id="11" name="Title 6"/>
          <p:cNvSpPr txBox="1"/>
          <p:nvPr>
            <p:custDataLst>
              <p:tags r:id="rId3"/>
            </p:custDataLst>
          </p:nvPr>
        </p:nvSpPr>
        <p:spPr>
          <a:xfrm>
            <a:off x="609557" y="2425448"/>
            <a:ext cx="6108243" cy="3060992"/>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0" algn="l" fontAlgn="auto">
              <a:lnSpc>
                <a:spcPct val="120000"/>
              </a:lnSpc>
              <a:spcBef>
                <a:spcPts val="0"/>
              </a:spcBef>
              <a:spcAft>
                <a:spcPts val="800"/>
              </a:spcAft>
              <a:buSzPct val="100000"/>
              <a:buNone/>
            </a:pPr>
            <a:r>
              <a:rPr lang="en-US" altLang="zh-CN" sz="3200" spc="180" dirty="0">
                <a:ln w="3175">
                  <a:noFill/>
                  <a:prstDash val="dash"/>
                </a:ln>
                <a:solidFill>
                  <a:schemeClr val="tx1"/>
                </a:solidFill>
                <a:uFillTx/>
                <a:latin typeface="Calibri" panose="020F0502020204030204" charset="0"/>
                <a:ea typeface="微软雅黑" panose="020B0503020204020204" charset="-122"/>
                <a:cs typeface="Calibri" panose="020F0502020204030204" charset="0"/>
                <a:sym typeface="Impact" panose="020B0806030902050204" charset="0"/>
              </a:rPr>
              <a:t>It must have escaped from </a:t>
            </a:r>
          </a:p>
          <a:p>
            <a:pPr marL="0" lvl="0" indent="0" algn="l" fontAlgn="auto">
              <a:lnSpc>
                <a:spcPct val="120000"/>
              </a:lnSpc>
              <a:spcBef>
                <a:spcPts val="0"/>
              </a:spcBef>
              <a:spcAft>
                <a:spcPts val="800"/>
              </a:spcAft>
              <a:buSzPct val="100000"/>
              <a:buNone/>
            </a:pPr>
            <a:r>
              <a:rPr lang="en-US" altLang="zh-CN" sz="3200" spc="180" dirty="0">
                <a:ln w="3175">
                  <a:noFill/>
                  <a:prstDash val="dash"/>
                </a:ln>
                <a:solidFill>
                  <a:schemeClr val="tx1"/>
                </a:solidFill>
                <a:uFillTx/>
                <a:latin typeface="Calibri" panose="020F0502020204030204" charset="0"/>
                <a:ea typeface="微软雅黑" panose="020B0503020204020204" charset="-122"/>
                <a:cs typeface="Calibri" panose="020F0502020204030204" charset="0"/>
                <a:sym typeface="Impact" panose="020B0806030902050204" charset="0"/>
              </a:rPr>
              <a:t>a private collector. </a:t>
            </a:r>
          </a:p>
        </p:txBody>
      </p:sp>
      <p:pic>
        <p:nvPicPr>
          <p:cNvPr id="3" name="图片 5"/>
          <p:cNvPicPr>
            <a:picLocks noChangeAspect="1"/>
          </p:cNvPicPr>
          <p:nvPr>
            <p:custDataLst>
              <p:tags r:id="rId4"/>
            </p:custDataLst>
          </p:nvPr>
        </p:nvPicPr>
        <p:blipFill rotWithShape="1">
          <a:blip r:embed="rId6"/>
          <a:srcRect l="345" r="345"/>
          <a:stretch>
            <a:fillRect/>
          </a:stretch>
        </p:blipFill>
        <p:spPr>
          <a:xfrm>
            <a:off x="7022610" y="2425448"/>
            <a:ext cx="4559833" cy="3060992"/>
          </a:xfrm>
          <a:prstGeom prst="roundRect">
            <a:avLst>
              <a:gd name="adj" fmla="val 8890"/>
            </a:avLst>
          </a:prstGeom>
          <a:effectLst>
            <a:outerShdw blurRad="279400" dist="88900" dir="2700000" algn="tl" rotWithShape="0">
              <a:srgbClr val="000000">
                <a:alpha val="10000"/>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2"/>
            </p:custDataLst>
          </p:nvPr>
        </p:nvSpPr>
        <p:spPr>
          <a:xfrm>
            <a:off x="2124710" y="2535238"/>
            <a:ext cx="2170430" cy="1322070"/>
          </a:xfrm>
          <a:prstGeom prst="rect">
            <a:avLst/>
          </a:prstGeom>
          <a:noFill/>
          <a:ln>
            <a:noFill/>
          </a:ln>
        </p:spPr>
        <p:txBody>
          <a:bodyPr wrap="square" lIns="91440" tIns="45720" rIns="91440" bIns="45720" rtlCol="0" anchor="ctr" anchorCtr="0">
            <a:normAutofit/>
          </a:bodyPr>
          <a:lstStyle/>
          <a:p>
            <a:pPr algn="ctr"/>
            <a:r>
              <a:rPr lang="en-US" altLang="zh-CN" sz="8000" b="1" dirty="0">
                <a:solidFill>
                  <a:schemeClr val="accent2">
                    <a:lumMod val="50000"/>
                  </a:schemeClr>
                </a:solidFill>
                <a:latin typeface="Arial" panose="020B0604020202020204" pitchFamily="34" charset="0"/>
                <a:ea typeface="微软雅黑" panose="020B0503020204020204" charset="-122"/>
                <a:sym typeface="Arial" panose="020B0604020202020204" pitchFamily="34" charset="0"/>
              </a:rPr>
              <a:t>3</a:t>
            </a:r>
          </a:p>
        </p:txBody>
      </p:sp>
      <p:sp>
        <p:nvSpPr>
          <p:cNvPr id="5" name="标题 4"/>
          <p:cNvSpPr>
            <a:spLocks noGrp="1"/>
          </p:cNvSpPr>
          <p:nvPr>
            <p:ph type="title"/>
            <p:custDataLst>
              <p:tags r:id="rId3"/>
            </p:custDataLst>
          </p:nvPr>
        </p:nvSpPr>
        <p:spPr>
          <a:xfrm>
            <a:off x="4872355" y="3061970"/>
            <a:ext cx="6270625" cy="1405255"/>
          </a:xfrm>
        </p:spPr>
        <p:txBody>
          <a:bodyPr>
            <a:normAutofit/>
          </a:bodyPr>
          <a:lstStyle/>
          <a:p>
            <a:pPr marL="0" indent="0" algn="l">
              <a:lnSpc>
                <a:spcPct val="100000"/>
              </a:lnSpc>
              <a:spcBef>
                <a:spcPts val="0"/>
              </a:spcBef>
              <a:spcAft>
                <a:spcPts val="0"/>
              </a:spcAft>
              <a:buSzPct val="100000"/>
              <a:buNone/>
            </a:pPr>
            <a:r>
              <a:rPr lang="en-US" sz="3600" spc="260" dirty="0">
                <a:latin typeface="Calibri" panose="020F0502020204030204" charset="0"/>
                <a:cs typeface="Calibri" panose="020F0502020204030204" charset="0"/>
                <a:sym typeface="+mn-lt"/>
              </a:rPr>
              <a:t>Reading comprehesion</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文本框 76"/>
          <p:cNvSpPr txBox="1"/>
          <p:nvPr/>
        </p:nvSpPr>
        <p:spPr>
          <a:xfrm>
            <a:off x="759460" y="374650"/>
            <a:ext cx="6103620" cy="755650"/>
          </a:xfrm>
          <a:prstGeom prst="rect">
            <a:avLst/>
          </a:prstGeom>
          <a:noFill/>
        </p:spPr>
        <p:txBody>
          <a:bodyPr wrap="square" rtlCol="0">
            <a:spAutoFit/>
          </a:bodyPr>
          <a:lstStyle/>
          <a:p>
            <a:pPr>
              <a:lnSpc>
                <a:spcPct val="120000"/>
              </a:lnSpc>
            </a:pPr>
            <a:r>
              <a:rPr lang="zh-CN" altLang="en-US" sz="3600" b="1" dirty="0">
                <a:solidFill>
                  <a:schemeClr val="tx1"/>
                </a:solidFill>
                <a:highlight>
                  <a:srgbClr val="FFFF00"/>
                </a:highlight>
                <a:latin typeface="Calibri" panose="020F0502020204030204" charset="0"/>
                <a:cs typeface="Calibri" panose="020F0502020204030204" charset="0"/>
                <a:sym typeface="+mn-lt"/>
              </a:rPr>
              <a:t>Reading comprehension</a:t>
            </a:r>
          </a:p>
        </p:txBody>
      </p:sp>
      <p:sp>
        <p:nvSpPr>
          <p:cNvPr id="2" name="矩形 1"/>
          <p:cNvSpPr/>
          <p:nvPr/>
        </p:nvSpPr>
        <p:spPr>
          <a:xfrm>
            <a:off x="670560" y="1379220"/>
            <a:ext cx="10706735" cy="430530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lnSpc>
                <a:spcPct val="160000"/>
              </a:lnSpc>
            </a:pPr>
            <a:r>
              <a:rPr lang="zh-CN" altLang="en-US" sz="3200" dirty="0">
                <a:solidFill>
                  <a:schemeClr val="tx1"/>
                </a:solidFill>
                <a:latin typeface="Calibri" panose="020F0502020204030204" charset="0"/>
                <a:cs typeface="Calibri" panose="020F0502020204030204" charset="0"/>
              </a:rPr>
              <a:t>1. What sparked the investigation into the wild puma sightings?</a:t>
            </a:r>
          </a:p>
          <a:p>
            <a:pPr algn="just">
              <a:lnSpc>
                <a:spcPct val="160000"/>
              </a:lnSpc>
            </a:pPr>
            <a:r>
              <a:rPr lang="zh-CN" altLang="en-US" sz="3200" dirty="0">
                <a:solidFill>
                  <a:schemeClr val="tx1"/>
                </a:solidFill>
                <a:latin typeface="Calibri" panose="020F0502020204030204" charset="0"/>
                <a:cs typeface="Calibri" panose="020F0502020204030204" charset="0"/>
              </a:rPr>
              <a:t>A. The report received by London zoo.		</a:t>
            </a:r>
          </a:p>
          <a:p>
            <a:pPr algn="just">
              <a:lnSpc>
                <a:spcPct val="160000"/>
              </a:lnSpc>
            </a:pPr>
            <a:r>
              <a:rPr lang="en-US" altLang="zh-CN" sz="3200" dirty="0">
                <a:solidFill>
                  <a:schemeClr val="tx1"/>
                </a:solidFill>
                <a:latin typeface="Calibri" panose="020F0502020204030204" charset="0"/>
                <a:cs typeface="Calibri" panose="020F0502020204030204" charset="0"/>
                <a:sym typeface="+mn-ea"/>
              </a:rPr>
              <a:t>B</a:t>
            </a:r>
            <a:r>
              <a:rPr lang="zh-CN" altLang="en-US" sz="3200" dirty="0">
                <a:solidFill>
                  <a:schemeClr val="tx1"/>
                </a:solidFill>
                <a:latin typeface="Calibri" panose="020F0502020204030204" charset="0"/>
                <a:cs typeface="Calibri" panose="020F0502020204030204" charset="0"/>
                <a:sym typeface="+mn-ea"/>
              </a:rPr>
              <a:t>. The frequent movements of the puma.</a:t>
            </a:r>
          </a:p>
          <a:p>
            <a:pPr algn="just">
              <a:lnSpc>
                <a:spcPct val="160000"/>
              </a:lnSpc>
            </a:pPr>
            <a:r>
              <a:rPr lang="en-US" altLang="zh-CN" sz="3200" dirty="0">
                <a:solidFill>
                  <a:schemeClr val="tx1"/>
                </a:solidFill>
                <a:latin typeface="Calibri" panose="020F0502020204030204" charset="0"/>
                <a:cs typeface="Calibri" panose="020F0502020204030204" charset="0"/>
              </a:rPr>
              <a:t>C</a:t>
            </a:r>
            <a:r>
              <a:rPr lang="zh-CN" altLang="en-US" sz="3200" dirty="0">
                <a:solidFill>
                  <a:schemeClr val="tx1"/>
                </a:solidFill>
                <a:latin typeface="Calibri" panose="020F0502020204030204" charset="0"/>
                <a:cs typeface="Calibri" panose="020F0502020204030204" charset="0"/>
              </a:rPr>
              <a:t>. The consistency in people</a:t>
            </a:r>
            <a:r>
              <a:rPr lang="en-US" altLang="zh-CN" sz="3200" dirty="0">
                <a:solidFill>
                  <a:schemeClr val="tx1"/>
                </a:solidFill>
                <a:latin typeface="Calibri" panose="020F0502020204030204" charset="0"/>
                <a:cs typeface="Calibri" panose="020F0502020204030204" charset="0"/>
              </a:rPr>
              <a:t>’</a:t>
            </a:r>
            <a:r>
              <a:rPr lang="zh-CN" altLang="en-US" sz="3200" dirty="0">
                <a:solidFill>
                  <a:schemeClr val="tx1"/>
                </a:solidFill>
                <a:latin typeface="Calibri" panose="020F0502020204030204" charset="0"/>
                <a:cs typeface="Calibri" panose="020F0502020204030204" charset="0"/>
              </a:rPr>
              <a:t>s statements.	</a:t>
            </a:r>
          </a:p>
          <a:p>
            <a:pPr algn="just">
              <a:lnSpc>
                <a:spcPct val="160000"/>
              </a:lnSpc>
            </a:pPr>
            <a:r>
              <a:rPr lang="zh-CN" altLang="en-US" sz="3200" dirty="0">
                <a:solidFill>
                  <a:schemeClr val="tx1"/>
                </a:solidFill>
                <a:latin typeface="Calibri" panose="020F0502020204030204" charset="0"/>
                <a:cs typeface="Calibri" panose="020F0502020204030204" charset="0"/>
              </a:rPr>
              <a:t>D. The witness of the puma by a businessman.</a:t>
            </a:r>
          </a:p>
        </p:txBody>
      </p:sp>
      <p:sp>
        <p:nvSpPr>
          <p:cNvPr id="7" name="椭圆 6"/>
          <p:cNvSpPr/>
          <p:nvPr/>
        </p:nvSpPr>
        <p:spPr>
          <a:xfrm>
            <a:off x="670560" y="4155440"/>
            <a:ext cx="499110" cy="48387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无&quot;,&quot;HeaderHeight&quot;:0.0,&quot;FooterHeight&quot;:0.0,&quot;SideMargin&quot;:0.0,&quot;TopMargin&quot;:0.0,&quot;BottomMargin&quot;:0.0,&quot;IntervalMargin&quot;:0.0,&quot;SettingType&quot;:&quot;System&quot;}"/>
  <p:tag name="COMMONDATA" val="eyJoZGlkIjoiODZiN2Y0NmVlODMzNmMyMzAyODM5NzU0ZWMzNzhmMTEifQ=="/>
  <p:tag name="KSO_WPP_MARK_KEY" val="feec31ae-791d-4702-9844-692d0519eb3e"/>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SLIDE_ID" val="diagram20216546_1"/>
  <p:tag name="KSO_WM_SLIDE_INDEX" val="1"/>
  <p:tag name="KSO_WM_SLIDE_LAYOUT" val="a_d"/>
  <p:tag name="KSO_WM_SLIDE_LAYOUT_CNT" val="1_1"/>
  <p:tag name="KSO_WM_SLIDE_TYPE" val="text"/>
  <p:tag name="KSO_WM_BEAUTIFY_FLAG" val="#wm#"/>
  <p:tag name="KSO_WM_SLIDE_POSITION" val="60*0"/>
  <p:tag name="KSO_WM_SLIDE_SIZE" val="899*540"/>
  <p:tag name="KSO_WM_SLIDE_ITEM_CNT" val="0"/>
  <p:tag name="KSO_WM_TEMPLATE_CATEGORY" val="diagram"/>
  <p:tag name="KSO_WM_TEMPLATE_INDEX" val="20216546"/>
  <p:tag name="KSO_WM_TAG_VERSION" val="1.0"/>
  <p:tag name="KSO_WM_TEMPLATE_SUBCATEGORY" val="21"/>
  <p:tag name="KSO_WM_TEMPLATE_MASTER_TYPE" val="0"/>
  <p:tag name="KSO_WM_TEMPLATE_COLOR_TYPE" val="1"/>
  <p:tag name="KSO_WM_SLIDE_SUBTYPE" val="picTxt"/>
  <p:tag name="KSO_WM_SLIDE_LAYOUT_INFO" val="{&quot;backgroundInfo&quot;:[{&quot;bottom&quot;:0,&quot;bottomAbs&quot;:false,&quot;left&quot;:0,&quot;leftAbs&quot;:false,&quot;right&quot;:0,&quot;rightAbs&quot;:false,&quot;top&quot;:0,&quot;topAbs&quot;:false,&quot;type&quot;:&quot;general&quot;}],&quot;direction&quot;:1,&quot;id&quot;:&quot;2021-04-01T14:55:33&quot;,&quot;maxSize&quot;:{&quot;size1&quot;:46.2},&quot;minSize&quot;:{&quot;size1&quot;:46.2},&quot;normalSize&quot;:{&quot;size1&quot;:46.2},&quot;subLayout&quot;:[{&quot;id&quot;:&quot;2021-04-01T14:55:33&quot;,&quot;margin&quot;:{&quot;bottom&quot;:2.9629998207092285,&quot;left&quot;:2.117000102996826,&quot;right&quot;:0.847000002861023,&quot;top&quot;:2.9629998207092285},&quot;type&quot;:0},{&quot;id&quot;:&quot;2021-04-01T14:55:33&quot;,&quot;margin&quot;:{&quot;bottom&quot;:0,&quot;left&quot;:0.847000002861023,&quot;right&quot;:0,&quot;top&quot;:0},&quot;type&quot;:0}],&quot;type&quot;:0}"/>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d1ffcb7ab0972fba70b204"/>
  <p:tag name="KSO_WM_CHIP_FILLPROP" val="[[{&quot;text_align&quot;:&quot;lm&quot;,&quot;text_direction&quot;:&quot;horizontal&quot;,&quot;support_big_font&quot;:true,&quot;picture_toward&quot;:0,&quot;picture_dockside&quot;:[],&quot;fill_id&quot;:&quot;813d07783d4747c4b667cb4096479dc1&quot;,&quot;fill_align&quot;:&quot;cm&quot;,&quot;chip_types&quot;:[&quot;text&quot;,&quot;header&quot;]},{&quot;text_align&quot;:&quot;cm&quot;,&quot;text_direction&quot;:&quot;horizontal&quot;,&quot;support_big_font&quot;:false,&quot;picture_toward&quot;:0,&quot;picture_dockside&quot;:[],&quot;fill_id&quot;:&quot;979d0503e27e419ca06599e26f690fb5&quot;,&quot;fill_align&quot;:&quot;cm&quot;,&quot;chip_types&quot;:[&quot;picture&quot;]}]]"/>
  <p:tag name="KSO_WM_CHIP_DECFILLPROP" val="[]"/>
  <p:tag name="KSO_WM_CHIP_GROUPID" val="5ed7469aafe44fab1839bd48"/>
  <p:tag name="KSO_WM_SLIDE_BK_DARK_LIGHT" val="2"/>
  <p:tag name="KSO_WM_SLIDE_BACKGROUND_TYPE" val="general"/>
  <p:tag name="KSO_WM_SLIDE_SUPPORT_FEATURE_TYPE" val="0"/>
  <p:tag name="KSO_WM_TEMPLATE_ASSEMBLE_XID" val="60656e624054ed1e2fb7f78b"/>
  <p:tag name="KSO_WM_TEMPLATE_ASSEMBLE_GROUPID" val="60656e624054ed1e2fb7f78b"/>
</p:tagLst>
</file>

<file path=ppt/tags/tag13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7"/>
  <p:tag name="KSO_WM_UNIT_HIGHLIGHT" val="0"/>
  <p:tag name="KSO_WM_UNIT_COMPATIBLE" val="0"/>
  <p:tag name="KSO_WM_UNIT_DIAGRAM_ISNUMVISUAL" val="0"/>
  <p:tag name="KSO_WM_UNIT_DIAGRAM_ISREFERUNIT" val="0"/>
  <p:tag name="KSO_WM_UNIT_TYPE" val="a"/>
  <p:tag name="KSO_WM_UNIT_INDEX" val="1"/>
  <p:tag name="KSO_WM_UNIT_ID" val="diagram20216546_1*a*1"/>
  <p:tag name="KSO_WM_TEMPLATE_CATEGORY" val="diagram"/>
  <p:tag name="KSO_WM_TEMPLATE_INDEX" val="2021654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f6a0ce7af00e448ca5df69fa3c4a5a1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4acd7f5d1ce483e86c805374376186c"/>
  <p:tag name="KSO_WM_UNIT_SUPPORT_BIG_FONT" val="1"/>
  <p:tag name="KSO_WM_UNIT_TEXT_FILL_FORE_SCHEMECOLOR_INDEX_BRIGHTNESS" val="0"/>
  <p:tag name="KSO_WM_UNIT_TEXT_FILL_FORE_SCHEMECOLOR_INDEX" val="13"/>
  <p:tag name="KSO_WM_UNIT_TEXT_FILL_TYPE" val="1"/>
  <p:tag name="KSO_WM_TEMPLATE_ASSEMBLE_XID" val="60656e624054ed1e2fb7f78b"/>
  <p:tag name="KSO_WM_TEMPLATE_ASSEMBLE_GROUPID" val="60656e624054ed1e2fb7f78b"/>
</p:tagLst>
</file>

<file path=ppt/tags/tag136.xml><?xml version="1.0" encoding="utf-8"?>
<p:tagLst xmlns:a="http://schemas.openxmlformats.org/drawingml/2006/main" xmlns:r="http://schemas.openxmlformats.org/officeDocument/2006/relationships" xmlns:p="http://schemas.openxmlformats.org/presentationml/2006/main">
  <p:tag name="KSO_WM_UNIT_VALUE" val="1904*1734"/>
  <p:tag name="KSO_WM_UNIT_HIGHLIGHT" val="0"/>
  <p:tag name="KSO_WM_UNIT_COMPATIBLE" val="1"/>
  <p:tag name="KSO_WM_UNIT_DIAGRAM_ISNUMVISUAL" val="0"/>
  <p:tag name="KSO_WM_UNIT_DIAGRAM_ISREFERUNIT" val="0"/>
  <p:tag name="KSO_WM_UNIT_TYPE" val="d"/>
  <p:tag name="KSO_WM_UNIT_INDEX" val="1"/>
  <p:tag name="KSO_WM_UNIT_ID" val="diagram20216546_1*d*1"/>
  <p:tag name="KSO_WM_TEMPLATE_CATEGORY" val="diagram"/>
  <p:tag name="KSO_WM_TEMPLATE_INDEX" val="20216546"/>
  <p:tag name="KSO_WM_UNIT_LAYERLEVEL" val="1"/>
  <p:tag name="KSO_WM_TAG_VERSION" val="1.0"/>
  <p:tag name="KSO_WM_BEAUTIFY_FLAG" val="#wm#"/>
  <p:tag name="KSO_WM_CHIP_GROUPID" val="5e7310da9a230a26b9e88a19"/>
  <p:tag name="KSO_WM_CHIP_XID" val="5e7310da9a230a26b9e88a1a"/>
  <p:tag name="KSO_WM_UNIT_DEC_AREA_ID" val="ba5877ccb0434f3281901e3d420fa45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09007634282c4d628f97cc3bdc4ba88d"/>
  <p:tag name="KSO_WM_TEMPLATE_ASSEMBLE_XID" val="60656e624054ed1e2fb7f78b"/>
  <p:tag name="KSO_WM_TEMPLATE_ASSEMBLE_GROUPID" val="60656e624054ed1e2fb7f78b"/>
</p:tagLst>
</file>

<file path=ppt/tags/tag137.xml><?xml version="1.0" encoding="utf-8"?>
<p:tagLst xmlns:a="http://schemas.openxmlformats.org/drawingml/2006/main" xmlns:r="http://schemas.openxmlformats.org/officeDocument/2006/relationships"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38.xml><?xml version="1.0" encoding="utf-8"?>
<p:tagLst xmlns:a="http://schemas.openxmlformats.org/drawingml/2006/main" xmlns:r="http://schemas.openxmlformats.org/officeDocument/2006/relationships"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82480"/>
</p:tagLst>
</file>

<file path=ppt/tags/tag141.xml><?xml version="1.0" encoding="utf-8"?>
<p:tagLst xmlns:a="http://schemas.openxmlformats.org/drawingml/2006/main" xmlns:r="http://schemas.openxmlformats.org/officeDocument/2006/relationships"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42.xml><?xml version="1.0" encoding="utf-8"?>
<p:tagLst xmlns:a="http://schemas.openxmlformats.org/drawingml/2006/main" xmlns:r="http://schemas.openxmlformats.org/officeDocument/2006/relationships"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82480"/>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3421"/>
  <p:tag name="KSO_WM_SLIDE_ID" val="diagram2021342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SLIDE_LAYOUT" val="a_d_f"/>
  <p:tag name="KSO_WM_SLIDE_LAYOUT_CNT" val="1_1_1"/>
  <p:tag name="KSO_WM_TEMPLATE_THUMBS_INDEX" val="1、4、7、12、13、14、15、16、17、18、20、24、25、28、33、36、40、43、44"/>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7d33e90635ee4b6b8e5f3e0ba1b35692&quot;,&quot;fill_align&quot;:&quot;lt&quot;,&quot;chip_types&quot;:[&quot;header&quot;]},{&quot;text_align&quot;:&quot;lm&quot;,&quot;text_direction&quot;:&quot;horizontal&quot;,&quot;support_features&quot;:[&quot;collage&quot;,&quot;carousel&quot;],&quot;support_big_font&quot;:false,&quot;fill_id&quot;:&quot;b159cc300ece44ccae59493c64cefcc4&quot;,&quot;fill_align&quot;:&quot;lm&quot;,&quot;chip_types&quot;:[&quot;diagram&quot;,&quot;pictext&quot;,&quot;text&quot;,&quot;picture&quot;,&quot;chart&quot;,&quot;table&quot;]},{&quot;text_align&quot;:&quot;lm&quot;,&quot;text_direction&quot;:&quot;horizontal&quot;,&quot;support_features&quot;:[&quot;collage&quot;],&quot;support_big_font&quot;:false,&quot;fill_id&quot;:&quot;ec600d427c11418384a56b8c0fde571c&quot;,&quot;fill_align&quot;:&quot;lm&quot;,&quot;chip_types&quot;:[&quot;picture&quot;,&quot;chart&quot;,&quot;table&quot;]}],[{&quot;text_align&quot;:&quot;lt&quot;,&quot;text_direction&quot;:&quot;horizontal&quot;,&quot;support_big_font&quot;:false,&quot;fill_id&quot;:&quot;7d33e90635ee4b6b8e5f3e0ba1b35692&quot;,&quot;fill_align&quot;:&quot;lt&quot;,&quot;chip_types&quot;:[&quot;header&quot;]},{&quot;text_align&quot;:&quot;lm&quot;,&quot;text_direction&quot;:&quot;horizontal&quot;,&quot;support_features&quot;:[&quot;collage&quot;,&quot;carousel&quot;],&quot;support_big_font&quot;:false,&quot;fill_id&quot;:&quot;b159cc300ece44ccae59493c64cefcc4&quot;,&quot;fill_align&quot;:&quot;lm&quot;,&quot;chip_types&quot;:[&quot;diagram&quot;,&quot;pictext&quot;,&quot;picture&quot;,&quot;chart&quot;,&quot;table&quot;]},{&quot;text_align&quot;:&quot;lm&quot;,&quot;text_direction&quot;:&quot;horizontal&quot;,&quot;support_big_font&quot;:false,&quot;fill_id&quot;:&quot;ec600d427c11418384a56b8c0fde571c&quot;,&quot;fill_align&quot;:&quot;lm&quot;,&quot;chip_types&quot;:[&quot;text&quot;]}]]"/>
  <p:tag name="KSO_WM_SLIDE_SIZE" val="864*384"/>
  <p:tag name="KSO_WM_SLIDE_POSITION" val="48*48"/>
  <p:tag name="KSO_WM_CHIP_XID" val="5f69641e553136823a5e61a6"/>
  <p:tag name="KSO_WM_CHIP_DECFILLPROP" val="[]"/>
  <p:tag name="KSO_WM_CHIP_GROUPID" val="5f5ee1ca4d6848d78f644aec"/>
  <p:tag name="KSO_WM_SLIDE_BK_DARK_LIGHT" val="2"/>
  <p:tag name="KSO_WM_SLIDE_BACKGROUND_TYPE" val="general"/>
  <p:tag name="KSO_WM_SLIDE_SUPPORT_FEATURE_TYPE" val="1"/>
  <p:tag name="KSO_WM_TEMPLATE_ASSEMBLE_XID" val="60656ecf4054ed1e2fb8000e"/>
  <p:tag name="KSO_WM_TEMPLATE_ASSEMBLE_GROUPID" val="60656ecf4054ed1e2fb8000e"/>
  <p:tag name="KSO_WM_UNIT_FLASH_PICTURE_TYPE" val="1"/>
  <p:tag name="FIXED_XID_TMP" val="5f5ee1ca4d6848d78f644aec"/>
  <p:tag name="KSO_WM_SLIDE_CAN_ADD_NAVIGATION" val="1"/>
  <p:tag name="KSO_WM_SLIDE_LAYOUT_INFO" val="{&quot;backgroundInfo&quot;:[{&quot;bottom&quot;:0,&quot;bottomAbs&quot;:false,&quot;left&quot;:0,&quot;leftAbs&quot;:false,&quot;right&quot;:0,&quot;rightAbs&quot;:false,&quot;top&quot;:0,&quot;topAbs&quot;:false,&quot;type&quot;:&quot;general&quot;}],&quot;id&quot;:&quot;2021-04-01T15:19:07&quot;,&quot;maxSize&quot;:{&quot;size1&quot;:31.1},&quot;minSize&quot;:{&quot;size1&quot;:22.4},&quot;normalSize&quot;:{&quot;size1&quot;:31.09981481481481},&quot;subLayout&quot;:[{&quot;id&quot;:&quot;2021-04-01T15:19:07&quot;,&quot;margin&quot;:{&quot;bottom&quot;:0.4230000674724579,&quot;left&quot;:1.6929999589920044,&quot;right&quot;:1.6929999589920044,&quot;top&quot;:1.6929999589920044},&quot;type&quot;:0},{&quot;direction&quot;:1,&quot;id&quot;:&quot;2021-04-01T15:19:07&quot;,&quot;maxSize&quot;:{&quot;size1&quot;:67.3996061300044},&quot;minSize&quot;:{&quot;size1&quot;:57.499606130004395},&quot;normalSize&quot;:{&quot;size1&quot;:57.49960613000441},&quot;subLayout&quot;:[{&quot;id&quot;:&quot;2021-04-01T15:19:07&quot;,&quot;margin&quot;:{&quot;bottom&quot;:2.117000102996826,&quot;left&quot;:1.6929999589920044,&quot;right&quot;:0.8199999928474426,&quot;top&quot;:0.847000002861023},&quot;type&quot;:0},{&quot;id&quot;:&quot;2021-04-01T15:19:07&quot;,&quot;margin&quot;:{&quot;bottom&quot;:2.117000102996826,&quot;left&quot;:0.02600000612437725,&quot;right&quot;:1.6929999589920044,&quot;top&quot;:0.847000002861023},&quot;type&quot;:0}],&quot;type&quot;:0}],&quot;type&quot;:0}"/>
</p:tagLst>
</file>

<file path=ppt/tags/tag1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ID" val="diagram20213421_1*a*1"/>
  <p:tag name="KSO_WM_TEMPLATE_CATEGORY" val="diagram"/>
  <p:tag name="KSO_WM_TEMPLATE_INDEX" val="20213421"/>
  <p:tag name="KSO_WM_UNIT_LAYERLEVEL" val="1"/>
  <p:tag name="KSO_WM_TAG_VERSION" val="1.0"/>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6d6e9761dd8c40b88a3d042035099f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33ab2f7674b41a09e6d7a3eed6e51e1"/>
  <p:tag name="KSO_WM_UNIT_TEXT_FILL_FORE_SCHEMECOLOR_INDEX_BRIGHTNESS" val="0"/>
  <p:tag name="KSO_WM_UNIT_TEXT_FILL_FORE_SCHEMECOLOR_INDEX" val="13"/>
  <p:tag name="KSO_WM_UNIT_TEXT_FILL_TYPE" val="1"/>
  <p:tag name="KSO_WM_TEMPLATE_ASSEMBLE_XID" val="60656ecf4054ed1e2fb8000e"/>
  <p:tag name="KSO_WM_TEMPLATE_ASSEMBLE_GROUPID" val="60656ecf4054ed1e2fb8000e"/>
</p:tagLst>
</file>

<file path=ppt/tags/tag147.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ID" val="diagram20213421_1*f*1"/>
  <p:tag name="KSO_WM_TEMPLATE_CATEGORY" val="diagram"/>
  <p:tag name="KSO_WM_TEMPLATE_INDEX" val="20213421"/>
  <p:tag name="KSO_WM_UNIT_LAYERLEVEL" val="1"/>
  <p:tag name="KSO_WM_TAG_VERSION" val="1.0"/>
  <p:tag name="KSO_WM_UNIT_DEFAULT_FONT" val="14;20;2"/>
  <p:tag name="KSO_WM_UNIT_BLOCK" val="0"/>
  <p:tag name="KSO_WM_UNIT_VALUE" val="280"/>
  <p:tag name="KSO_WM_UNIT_SHOW_EDIT_AREA_INDICATION" val="1"/>
  <p:tag name="KSO_WM_CHIP_GROUPID" val="5e6b05596848fb12bee65ac8"/>
  <p:tag name="KSO_WM_CHIP_XID" val="5e6b05596848fb12bee65aca"/>
  <p:tag name="KSO_WM_UNIT_DEC_AREA_ID" val="88f610dbccce4483bdd9c4bd9958087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b5db47772532480cb86b7501b6e6e576"/>
  <p:tag name="KSO_WM_UNIT_SUPPORT_UNIT_TYPE" val="[&quot;l&quot;,&quot;m&quot;,&quot;n&quot;,&quot;o&quot;,&quot;p&quot;,&quot;q&quot;,&quot;r&quot;,&quot;δ&quot;,&quot;ε&quot;,&quot;ζ&quot;,&quot;η&quot;,&quot;d&quot;,&quot;α&quot;,&quot;β&quot;]"/>
  <p:tag name="KSO_WM_UNIT_TEXT_FILL_FORE_SCHEMECOLOR_INDEX_BRIGHTNESS" val="0.25"/>
  <p:tag name="KSO_WM_UNIT_TEXT_FILL_FORE_SCHEMECOLOR_INDEX" val="13"/>
  <p:tag name="KSO_WM_UNIT_TEXT_FILL_TYPE" val="1"/>
  <p:tag name="KSO_WM_TEMPLATE_ASSEMBLE_XID" val="60656ecf4054ed1e2fb8000e"/>
  <p:tag name="KSO_WM_TEMPLATE_ASSEMBLE_GROUPID" val="60656ecf4054ed1e2fb8000e"/>
</p:tagLst>
</file>

<file path=ppt/tags/tag148.xml><?xml version="1.0" encoding="utf-8"?>
<p:tagLst xmlns:a="http://schemas.openxmlformats.org/drawingml/2006/main" xmlns:r="http://schemas.openxmlformats.org/officeDocument/2006/relationships" xmlns:p="http://schemas.openxmlformats.org/presentationml/2006/main">
  <p:tag name="KSO_WM_UNIT_VALUE" val="1015*931"/>
  <p:tag name="KSO_WM_UNIT_HIGHLIGHT" val="0"/>
  <p:tag name="KSO_WM_UNIT_COMPATIBLE" val="0"/>
  <p:tag name="KSO_WM_UNIT_DIAGRAM_ISNUMVISUAL" val="0"/>
  <p:tag name="KSO_WM_UNIT_DIAGRAM_ISREFERUNIT" val="0"/>
  <p:tag name="KSO_WM_UNIT_ID" val="diagram20213421_1*d*1"/>
  <p:tag name="KSO_WM_TEMPLATE_CATEGORY" val="diagram"/>
  <p:tag name="KSO_WM_TEMPLATE_INDEX" val="20213421"/>
  <p:tag name="KSO_WM_UNIT_LAYERLEVEL" val="1"/>
  <p:tag name="KSO_WM_TAG_VERSION" val="1.0"/>
  <p:tag name="KSO_WM_CHIP_GROUPID" val="5e7310da9a230a26b9e88a19"/>
  <p:tag name="KSO_WM_CHIP_XID" val="5e7310da9a230a26b9e88a1a"/>
  <p:tag name="KSO_WM_UNIT_DEC_AREA_ID" val="d670b8a1666443ed91c3ca211bee863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035f2ab0526446bb8f7db81d08a4bdd"/>
  <p:tag name="KSO_WM_UNIT_SUPPORT_UNIT_TYPE" val="[&quot;d&quot;,&quot;α&quot;,&quot;β&quot;]"/>
  <p:tag name="KSO_WM_TEMPLATE_ASSEMBLE_XID" val="60656ecf4054ed1e2fb8000e"/>
  <p:tag name="KSO_WM_TEMPLATE_ASSEMBLE_GROUPID" val="60656ecf4054ed1e2fb8000e"/>
</p:tagLst>
</file>

<file path=ppt/tags/tag149.xml><?xml version="1.0" encoding="utf-8"?>
<p:tagLst xmlns:a="http://schemas.openxmlformats.org/drawingml/2006/main" xmlns:r="http://schemas.openxmlformats.org/officeDocument/2006/relationships"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a="http://schemas.openxmlformats.org/drawingml/2006/main" xmlns:r="http://schemas.openxmlformats.org/officeDocument/2006/relationships"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53.xml><?xml version="1.0" encoding="utf-8"?>
<p:tagLst xmlns:a="http://schemas.openxmlformats.org/drawingml/2006/main" xmlns:r="http://schemas.openxmlformats.org/officeDocument/2006/relationships"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62.xml><?xml version="1.0" encoding="utf-8"?>
<p:tagLst xmlns:a="http://schemas.openxmlformats.org/drawingml/2006/main" xmlns:r="http://schemas.openxmlformats.org/officeDocument/2006/relationships"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65.xml><?xml version="1.0" encoding="utf-8"?>
<p:tagLst xmlns:a="http://schemas.openxmlformats.org/drawingml/2006/main" xmlns:r="http://schemas.openxmlformats.org/officeDocument/2006/relationships"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68.xml><?xml version="1.0" encoding="utf-8"?>
<p:tagLst xmlns:a="http://schemas.openxmlformats.org/drawingml/2006/main" xmlns:r="http://schemas.openxmlformats.org/officeDocument/2006/relationships"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a="http://schemas.openxmlformats.org/drawingml/2006/main" xmlns:r="http://schemas.openxmlformats.org/officeDocument/2006/relationships"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71.xml><?xml version="1.0" encoding="utf-8"?>
<p:tagLst xmlns:a="http://schemas.openxmlformats.org/drawingml/2006/main" xmlns:r="http://schemas.openxmlformats.org/officeDocument/2006/relationships"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182480"/>
</p:tagLst>
</file>

<file path=ppt/tags/tag174.xml><?xml version="1.0" encoding="utf-8"?>
<p:tagLst xmlns:a="http://schemas.openxmlformats.org/drawingml/2006/main" xmlns:r="http://schemas.openxmlformats.org/officeDocument/2006/relationships" xmlns:p="http://schemas.openxmlformats.org/presentationml/2006/main">
  <p:tag name="KSO_WM_SLIDE_ID" val="custom20205284_7"/>
  <p:tag name="KSO_WM_TEMPLATE_SUBCATEGORY" val="0"/>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84"/>
  <p:tag name="KSO_WM_SLIDE_LAYOUT" val="a_e"/>
  <p:tag name="KSO_WM_SLIDE_LAYOUT_CNT" val="1_1"/>
</p:tagLst>
</file>

<file path=ppt/tags/tag175.xml><?xml version="1.0" encoding="utf-8"?>
<p:tagLst xmlns:a="http://schemas.openxmlformats.org/drawingml/2006/main" xmlns:r="http://schemas.openxmlformats.org/officeDocument/2006/relationships"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5284_7*e*1"/>
  <p:tag name="KSO_WM_TEMPLATE_CATEGORY" val="custom"/>
  <p:tag name="KSO_WM_TEMPLATE_INDEX" val="20205284"/>
  <p:tag name="KSO_WM_UNIT_LAYERLEVEL" val="1"/>
  <p:tag name="KSO_WM_TAG_VERSION" val="1.0"/>
  <p:tag name="KSO_WM_BEAUTIFY_FLAG" val="#wm#"/>
  <p:tag name="KSO_WM_UNIT_PRESET_TEXT" val="01"/>
  <p:tag name="KSO_WM_UNIT_TEXT_FILL_FORE_SCHEMECOLOR_INDEX_BRIGHTNESS" val="-0.5"/>
  <p:tag name="KSO_WM_UNIT_TEXT_FILL_FORE_SCHEMECOLOR_INDEX" val="6"/>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0"/>
  <p:tag name="KSO_WM_UNIT_HIGHLIGHT" val="0"/>
  <p:tag name="KSO_WM_UNIT_COMPATIBLE" val="0"/>
  <p:tag name="KSO_WM_UNIT_DIAGRAM_ISNUMVISUAL" val="0"/>
  <p:tag name="KSO_WM_UNIT_DIAGRAM_ISREFERUNIT" val="0"/>
  <p:tag name="KSO_WM_UNIT_TYPE" val="a"/>
  <p:tag name="KSO_WM_UNIT_INDEX" val="1"/>
  <p:tag name="KSO_WM_UNIT_ID" val="custom20205284_7*a*1"/>
  <p:tag name="KSO_WM_TEMPLATE_CATEGORY" val="custom"/>
  <p:tag name="KSO_WM_TEMPLATE_INDEX" val="20205284"/>
  <p:tag name="KSO_WM_UNIT_LAYERLEVEL" val="1"/>
  <p:tag name="KSO_WM_TAG_VERSION" val="1.0"/>
  <p:tag name="KSO_WM_BEAUTIFY_FLAG" val="#wm#"/>
  <p:tag name="KSO_WM_UNIT_PRESET_TEXT" val="单击此处添加标题"/>
  <p:tag name="KSO_WM_UNIT_TEXT_FILL_FORE_SCHEMECOLOR_INDEX_BRIGHTNESS" val="0"/>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84"/>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PLACING_PICTURE_INFO" val="{&quot;code&quot;:&quot;[1]&quot;,&quot;full_picture&quot;:false,&quot;last_crop_picture&quot;:&quot;[1]&quot;,&quot;scheme&quot;:&quot;1-1&quot;,&quot;spacing&quot;:5}"/>
  <p:tag name="KSO_WM_UNIT_PLACING_PICTURE" val="223749.911"/>
  <p:tag name="KSO_WM_UNIT_PLACING_PICTURE_USER_VIEWPORT" val="{&quot;height&quot;:7275,&quot;width&quot;:10975}"/>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7、10、13、14、15、16、18、19、20、21、23"/>
  <p:tag name="KSO_WM_TEMPLATE_SUBCATEGORY" val="0"/>
  <p:tag name="KSO_WM_TEMPLATE_COLOR_TYPE" val="1"/>
  <p:tag name="KSO_WM_TAG_VERSION" val="1.0"/>
  <p:tag name="KSO_WM_BEAUTIFY_FLAG" val="#wm#"/>
  <p:tag name="KSO_WM_TEMPLATE_CATEGORY" val="custom"/>
  <p:tag name="KSO_WM_TEMPLATE_INDEX" val="20205284"/>
  <p:tag name="KSO_WM_TEMPLATE_MASTER_TYPE" val="1"/>
  <p:tag name="KSO_WM_TEMPLATE_MASTER_THUMB_INDEX" val="12"/>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INFO" val="{&quot;code&quot;:&quot;[1]&quot;,&quot;full_picture&quot;:false,&quot;last_crop_picture&quot;:&quot;[1]&quot;,&quot;scheme&quot;:&quot;1-1&quot;,&quot;spacing&quot;:5}"/>
  <p:tag name="KSO_WM_UNIT_PLACING_PICTURE" val="221913.342"/>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SLIDE_BACKGROUND_MASK_FLAG" val="1"/>
  <p:tag name="KSO_WM_UNIT_SUBTYPE" val="q"/>
  <p:tag name="KSO_WM_UNIT_TYPE" val="i"/>
  <p:tag name="KSO_WM_UNIT_INDEX"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fontScheme name="2brswpj0">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EEF2F6"/>
      </a:dk2>
      <a:lt2>
        <a:srgbClr val="FFFFFF"/>
      </a:lt2>
      <a:accent1>
        <a:srgbClr val="357CB0"/>
      </a:accent1>
      <a:accent2>
        <a:srgbClr val="438697"/>
      </a:accent2>
      <a:accent3>
        <a:srgbClr val="51917F"/>
      </a:accent3>
      <a:accent4>
        <a:srgbClr val="609B66"/>
      </a:accent4>
      <a:accent5>
        <a:srgbClr val="6EA64E"/>
      </a:accent5>
      <a:accent6>
        <a:srgbClr val="7CB035"/>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729504"/>
    </a:accent1>
    <a:accent2>
      <a:srgbClr val="91BD04"/>
    </a:accent2>
    <a:accent3>
      <a:srgbClr val="646464"/>
    </a:accent3>
    <a:accent4>
      <a:srgbClr val="818181"/>
    </a:accent4>
    <a:accent5>
      <a:srgbClr val="A5A5A5"/>
    </a:accent5>
    <a:accent6>
      <a:srgbClr val="C9C9C9"/>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TotalTime>
  <Words>3828</Words>
  <Application>Microsoft Office PowerPoint</Application>
  <PresentationFormat>宽屏</PresentationFormat>
  <Paragraphs>313</Paragraphs>
  <Slides>44</Slides>
  <Notes>29</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44</vt:i4>
      </vt:variant>
    </vt:vector>
  </HeadingPairs>
  <TitlesOfParts>
    <vt:vector size="56" baseType="lpstr">
      <vt:lpstr>HelveticaNeue</vt:lpstr>
      <vt:lpstr>等线</vt:lpstr>
      <vt:lpstr>华文新魏</vt:lpstr>
      <vt:lpstr>宋体</vt:lpstr>
      <vt:lpstr>微软雅黑</vt:lpstr>
      <vt:lpstr>Arial</vt:lpstr>
      <vt:lpstr>Calibri</vt:lpstr>
      <vt:lpstr>Dubai</vt:lpstr>
      <vt:lpstr>Franklin Gothic Medium</vt:lpstr>
      <vt:lpstr>Times New Roman</vt:lpstr>
      <vt:lpstr>Office 主题</vt:lpstr>
      <vt:lpstr>1_Office 主题​​</vt:lpstr>
      <vt:lpstr>PowerPoint 演示文稿</vt:lpstr>
      <vt:lpstr>PowerPoint 演示文稿</vt:lpstr>
      <vt:lpstr>Target vocabulary</vt:lpstr>
      <vt:lpstr>PowerPoint 演示文稿</vt:lpstr>
      <vt:lpstr>Reading the passage</vt:lpstr>
      <vt:lpstr>PowerPoint 演示文稿</vt:lpstr>
      <vt:lpstr>PowerPoint 演示文稿</vt:lpstr>
      <vt:lpstr>Reading comprehesion</vt:lpstr>
      <vt:lpstr>PowerPoint 演示文稿</vt:lpstr>
      <vt:lpstr>PowerPoint 演示文稿</vt:lpstr>
      <vt:lpstr>PowerPoint 演示文稿</vt:lpstr>
      <vt:lpstr>Structure imitation</vt:lpstr>
      <vt:lpstr>PowerPoint 演示文稿</vt:lpstr>
      <vt:lpstr>PowerPoint 演示文稿</vt:lpstr>
      <vt:lpstr>PowerPoint 演示文稿</vt:lpstr>
      <vt:lpstr>PowerPoint 演示文稿</vt:lpstr>
      <vt:lpstr>Story telling</vt:lpstr>
      <vt:lpstr>PowerPoint 演示文稿</vt:lpstr>
      <vt:lpstr>Summary writing</vt:lpstr>
      <vt:lpstr>PowerPoint 演示文稿</vt:lpstr>
      <vt:lpstr>PowerPoint 演示文稿</vt:lpstr>
      <vt:lpstr>PowerPoint 演示文稿</vt:lpstr>
      <vt:lpstr>PowerPoint 演示文稿</vt:lpstr>
      <vt:lpstr>PowerPoint 演示文稿</vt:lpstr>
      <vt:lpstr>PowerPoint 演示文稿</vt:lpstr>
      <vt:lpstr>Occasion describing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Story development</vt:lpstr>
      <vt:lpstr>PowerPoint 演示文稿</vt:lpstr>
      <vt:lpstr>PowerPoint 演示文稿</vt:lpstr>
      <vt:lpstr>PowerPoint 演示文稿</vt:lpstr>
      <vt:lpstr>PowerPoint 演示文稿</vt:lpstr>
      <vt:lpstr>PowerPoint 演示文稿</vt:lpstr>
      <vt:lpstr>Vocabulary reiforcement</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陈 顺坤</cp:lastModifiedBy>
  <cp:revision>170</cp:revision>
  <dcterms:created xsi:type="dcterms:W3CDTF">2019-09-23T13:49:00Z</dcterms:created>
  <dcterms:modified xsi:type="dcterms:W3CDTF">2023-03-23T08:44:27Z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F37B1AA53682461ABC9A5E5963F83B88</vt:lpwstr>
  </property>
</Properties>
</file>