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07" r:id="rId3"/>
    <p:sldId id="256" r:id="rId4"/>
    <p:sldId id="257" r:id="rId5"/>
    <p:sldId id="258" r:id="rId6"/>
    <p:sldId id="259" r:id="rId7"/>
    <p:sldId id="260" r:id="rId8"/>
    <p:sldId id="262"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刘思蜀" initials="刘思蜀" lastIdx="1" clrIdx="0"/>
  <p:cmAuthor id="75" name="作者" initials="A" lastIdx="0" clrIdx="24"/>
  <p:cmAuthor id="2" name="郭 合英" initials="郭" lastIdx="1" clrIdx="1"/>
  <p:cmAuthor id="3" name="ylmfeng" initials="y" lastIdx="1" clrIdx="1"/>
  <p:cmAuthor id="4" name="HZXL" initials="H" lastIdx="6" clrIdx="2"/>
  <p:cmAuthor id="0" name="微软用户" initials="微软用户"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40486"/>
    <a:srgbClr val="0505AA"/>
    <a:srgbClr val="191998"/>
    <a:srgbClr val="DDE2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commentAuthors" Target="commentAuthors.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tags" Target="../tags/tag4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tags" Target="../tags/tag4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tags" Target="../tags/tag48.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tags" Target="../tags/tag49.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tags" Target="../tags/tag50.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tags" Target="../tags/tag5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tags" Target="../tags/tag5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tags" Target="../tags/tag5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tags" Target="../tags/tag5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tags" Target="../tags/tag55.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3.xml"/><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tags" Target="../tags/tag2.xml"/><Relationship Id="rId2" Type="http://schemas.openxmlformats.org/officeDocument/2006/relationships/image" Target="../media/image3.png"/><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jpeg"/><Relationship Id="rId1" Type="http://schemas.openxmlformats.org/officeDocument/2006/relationships/tags" Target="../tags/tag56.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jpeg"/><Relationship Id="rId1" Type="http://schemas.openxmlformats.org/officeDocument/2006/relationships/tags" Target="../tags/tag5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jpeg"/><Relationship Id="rId1" Type="http://schemas.openxmlformats.org/officeDocument/2006/relationships/tags" Target="../tags/tag58.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jpeg"/><Relationship Id="rId1" Type="http://schemas.openxmlformats.org/officeDocument/2006/relationships/tags" Target="../tags/tag59.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5.jpeg"/><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8" Type="http://schemas.openxmlformats.org/officeDocument/2006/relationships/slideLayout" Target="../slideLayouts/slideLayout7.xml"/><Relationship Id="rId17" Type="http://schemas.openxmlformats.org/officeDocument/2006/relationships/tags" Target="../tags/tag29.xml"/><Relationship Id="rId16" Type="http://schemas.openxmlformats.org/officeDocument/2006/relationships/tags" Target="../tags/tag28.xml"/><Relationship Id="rId15" Type="http://schemas.openxmlformats.org/officeDocument/2006/relationships/tags" Target="../tags/tag27.xml"/><Relationship Id="rId14" Type="http://schemas.openxmlformats.org/officeDocument/2006/relationships/tags" Target="../tags/tag26.xml"/><Relationship Id="rId13" Type="http://schemas.openxmlformats.org/officeDocument/2006/relationships/tags" Target="../tags/tag25.xml"/><Relationship Id="rId12" Type="http://schemas.openxmlformats.org/officeDocument/2006/relationships/tags" Target="../tags/tag24.xml"/><Relationship Id="rId11" Type="http://schemas.openxmlformats.org/officeDocument/2006/relationships/tags" Target="../tags/tag23.xml"/><Relationship Id="rId10" Type="http://schemas.openxmlformats.org/officeDocument/2006/relationships/tags" Target="../tags/tag22.xml"/><Relationship Id="rId1" Type="http://schemas.openxmlformats.org/officeDocument/2006/relationships/tags" Target="../tags/tag13.xml"/></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image" Target="../media/image6.jpeg"/><Relationship Id="rId2" Type="http://schemas.openxmlformats.org/officeDocument/2006/relationships/tags" Target="../tags/tag31.xml"/><Relationship Id="rId1" Type="http://schemas.openxmlformats.org/officeDocument/2006/relationships/tags" Target="../tags/tag30.xml"/></Relationships>
</file>

<file path=ppt/slides/_rels/slide8.xml.rels><?xml version="1.0" encoding="UTF-8" standalone="yes"?>
<Relationships xmlns="http://schemas.openxmlformats.org/package/2006/relationships"><Relationship Id="rId9" Type="http://schemas.openxmlformats.org/officeDocument/2006/relationships/image" Target="../media/image5.jpeg"/><Relationship Id="rId8" Type="http://schemas.openxmlformats.org/officeDocument/2006/relationships/tags" Target="../tags/tag44.xml"/><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0" Type="http://schemas.openxmlformats.org/officeDocument/2006/relationships/slideLayout" Target="../slideLayouts/slideLayout7.xml"/><Relationship Id="rId1" Type="http://schemas.openxmlformats.org/officeDocument/2006/relationships/tags" Target="../tags/tag3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tags" Target="../tags/tag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9690" y="105410"/>
            <a:ext cx="12051665" cy="6798310"/>
          </a:xfrm>
          <a:prstGeom prst="rect">
            <a:avLst/>
          </a:prstGeom>
          <a:noFill/>
        </p:spPr>
        <p:txBody>
          <a:bodyPr wrap="square" rtlCol="0">
            <a:noAutofit/>
          </a:bodyPr>
          <a:p>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II.</a:t>
            </a:r>
            <a:r>
              <a:rPr lang="zh-CN" altLang="en-US" sz="2800" u="sng">
                <a:solidFill>
                  <a:srgbClr val="1A10A2"/>
                </a:solidFill>
                <a:latin typeface="华文中宋" panose="02010600040101010101" charset="-122"/>
                <a:ea typeface="华文中宋" panose="02010600040101010101" charset="-122"/>
                <a:cs typeface="华文中宋" panose="02010600040101010101" charset="-122"/>
              </a:rPr>
              <a:t>写作思路</a:t>
            </a:r>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a:t>
            </a:r>
            <a:r>
              <a:rPr lang="zh-CN" altLang="en-US" sz="2400">
                <a:solidFill>
                  <a:srgbClr val="FF0000"/>
                </a:solidFill>
                <a:latin typeface="华文中宋" panose="02010600040101010101" charset="-122"/>
                <a:ea typeface="华文中宋" panose="02010600040101010101" charset="-122"/>
                <a:cs typeface="华文中宋" panose="02010600040101010101" charset="-122"/>
              </a:rPr>
              <a:t>情节构建（</a:t>
            </a:r>
            <a:r>
              <a:rPr lang="en-US" altLang="zh-CN" sz="2400">
                <a:solidFill>
                  <a:srgbClr val="FF0000"/>
                </a:solidFill>
                <a:latin typeface="华文中宋" panose="02010600040101010101" charset="-122"/>
                <a:ea typeface="华文中宋" panose="02010600040101010101" charset="-122"/>
                <a:cs typeface="华文中宋" panose="02010600040101010101" charset="-122"/>
              </a:rPr>
              <a:t>Q-A</a:t>
            </a:r>
            <a:r>
              <a:rPr lang="zh-CN" altLang="en-US" sz="2400">
                <a:solidFill>
                  <a:srgbClr val="FF0000"/>
                </a:solidFill>
                <a:latin typeface="华文中宋" panose="02010600040101010101" charset="-122"/>
                <a:ea typeface="华文中宋" panose="02010600040101010101" charset="-122"/>
                <a:cs typeface="华文中宋" panose="02010600040101010101" charset="-122"/>
              </a:rPr>
              <a:t>）</a:t>
            </a:r>
            <a:endParaRPr lang="zh-CN" altLang="en-US" sz="2800">
              <a:solidFill>
                <a:srgbClr val="1A10A2"/>
              </a:solidFill>
              <a:latin typeface="华文中宋" panose="02010600040101010101" charset="-122"/>
              <a:ea typeface="华文中宋" panose="02010600040101010101" charset="-122"/>
              <a:cs typeface="华文中宋" panose="02010600040101010101" charset="-122"/>
            </a:endParaRPr>
          </a:p>
          <a:p>
            <a:r>
              <a:rPr lang="en-US" altLang="zh-CN" sz="2800" b="1">
                <a:solidFill>
                  <a:srgbClr val="FF0000"/>
                </a:solidFill>
                <a:latin typeface="Times New Roman" panose="02020603050405020304" charset="0"/>
                <a:ea typeface="宋体" panose="02010600030101010101" pitchFamily="2" charset="-122"/>
                <a:cs typeface="Times New Roman" panose="02020603050405020304" charset="0"/>
              </a:rPr>
              <a:t>1.</a:t>
            </a:r>
            <a:r>
              <a:rPr sz="2800" b="1">
                <a:solidFill>
                  <a:srgbClr val="FF0000"/>
                </a:solidFill>
                <a:latin typeface="Arial" panose="020B0604020202020204" pitchFamily="34" charset="0"/>
                <a:cs typeface="Arial" panose="020B0604020202020204" pitchFamily="34" charset="0"/>
                <a:sym typeface="+mn-ea"/>
              </a:rPr>
              <a:t>As she eyed the area from a distance, panic set in. </a:t>
            </a:r>
            <a:endParaRPr sz="2800" b="1">
              <a:solidFill>
                <a:srgbClr val="FF0000"/>
              </a:solidFill>
              <a:latin typeface="Arial" panose="020B0604020202020204" pitchFamily="34" charset="0"/>
              <a:cs typeface="Arial" panose="020B0604020202020204" pitchFamily="34" charset="0"/>
            </a:endParaRPr>
          </a:p>
          <a:p>
            <a:r>
              <a:rPr lang="en-US" altLang="zh-CN" sz="2800">
                <a:latin typeface="Times New Roman" panose="02020603050405020304" charset="0"/>
                <a:ea typeface="宋体" panose="02010600030101010101" pitchFamily="2" charset="-122"/>
                <a:cs typeface="Times New Roman" panose="02020603050405020304" charset="0"/>
              </a:rPr>
              <a:t>Q1:What made her panic? What happened to her shoes? (动作+心理活动)</a:t>
            </a:r>
            <a:endParaRPr lang="en-US" altLang="zh-CN" sz="2800">
              <a:latin typeface="Times New Roman" panose="02020603050405020304" charset="0"/>
              <a:ea typeface="宋体" panose="02010600030101010101" pitchFamily="2" charset="-122"/>
              <a:cs typeface="Times New Roman" panose="02020603050405020304" charset="0"/>
            </a:endParaRPr>
          </a:p>
          <a:p>
            <a:r>
              <a:rPr lang="en-US" altLang="zh-CN" sz="2800">
                <a:latin typeface="Times New Roman" panose="02020603050405020304" charset="0"/>
                <a:ea typeface="宋体" panose="02010600030101010101" pitchFamily="2" charset="-122"/>
                <a:cs typeface="Times New Roman" panose="02020603050405020304" charset="0"/>
              </a:rPr>
              <a:t>Q2:What did she and her teammates do with the situation? (</a:t>
            </a:r>
            <a:r>
              <a:rPr lang="zh-CN" altLang="en-US" sz="2800">
                <a:latin typeface="Times New Roman" panose="02020603050405020304" charset="0"/>
                <a:ea typeface="宋体" panose="02010600030101010101" pitchFamily="2" charset="-122"/>
                <a:cs typeface="Times New Roman" panose="02020603050405020304" charset="0"/>
              </a:rPr>
              <a:t>动作</a:t>
            </a:r>
            <a:r>
              <a:rPr lang="en-US" altLang="zh-CN" sz="2800">
                <a:latin typeface="Times New Roman" panose="02020603050405020304" charset="0"/>
                <a:ea typeface="宋体" panose="02010600030101010101" pitchFamily="2" charset="-122"/>
                <a:cs typeface="Times New Roman" panose="02020603050405020304" charset="0"/>
              </a:rPr>
              <a:t>+心理活动）</a:t>
            </a:r>
            <a:endParaRPr lang="en-US" altLang="zh-CN" sz="2800">
              <a:latin typeface="Times New Roman" panose="02020603050405020304" charset="0"/>
              <a:ea typeface="宋体" panose="02010600030101010101" pitchFamily="2" charset="-122"/>
              <a:cs typeface="Times New Roman" panose="02020603050405020304" charset="0"/>
            </a:endParaRPr>
          </a:p>
          <a:p>
            <a:r>
              <a:rPr lang="en-US" altLang="zh-CN" sz="2800">
                <a:latin typeface="Times New Roman" panose="02020603050405020304" charset="0"/>
                <a:ea typeface="宋体" panose="02010600030101010101" pitchFamily="2" charset="-122"/>
                <a:cs typeface="Times New Roman" panose="02020603050405020304" charset="0"/>
              </a:rPr>
              <a:t>Q3: </a:t>
            </a:r>
            <a:r>
              <a:rPr lang="en-US" altLang="zh-CN" sz="2800">
                <a:latin typeface="Times New Roman" panose="02020603050405020304" charset="0"/>
                <a:ea typeface="宋体" panose="02010600030101010101" pitchFamily="2" charset="-122"/>
                <a:cs typeface="Times New Roman" panose="02020603050405020304" charset="0"/>
                <a:sym typeface="+mn-ea"/>
              </a:rPr>
              <a:t>Did she find her shoes? And what would she do?</a:t>
            </a:r>
            <a:r>
              <a:rPr lang="en-US" altLang="zh-CN" sz="2800">
                <a:latin typeface="Times New Roman" panose="02020603050405020304" charset="0"/>
                <a:ea typeface="宋体" panose="02010600030101010101" pitchFamily="2" charset="-122"/>
                <a:cs typeface="Times New Roman" panose="02020603050405020304" charset="0"/>
              </a:rPr>
              <a:t>(下段首句)</a:t>
            </a:r>
            <a:endParaRPr lang="en-US" altLang="zh-CN" sz="2800">
              <a:latin typeface="Times New Roman" panose="02020603050405020304" charset="0"/>
              <a:ea typeface="宋体" panose="02010600030101010101" pitchFamily="2" charset="-122"/>
              <a:cs typeface="Times New Roman" panose="02020603050405020304" charset="0"/>
            </a:endParaRPr>
          </a:p>
          <a:p>
            <a:endParaRPr lang="en-US" altLang="zh-CN" sz="2800">
              <a:latin typeface="Times New Roman" panose="02020603050405020304" charset="0"/>
              <a:ea typeface="宋体" panose="02010600030101010101" pitchFamily="2" charset="-122"/>
              <a:cs typeface="Times New Roman" panose="02020603050405020304" charset="0"/>
            </a:endParaRPr>
          </a:p>
          <a:p>
            <a:r>
              <a:rPr lang="en-US" altLang="zh-CN" sz="2800" b="1">
                <a:solidFill>
                  <a:srgbClr val="FF0000"/>
                </a:solidFill>
                <a:latin typeface="Times New Roman" panose="02020603050405020304" charset="0"/>
                <a:ea typeface="宋体" panose="02010600030101010101" pitchFamily="2" charset="-122"/>
                <a:cs typeface="Times New Roman" panose="02020603050405020304" charset="0"/>
              </a:rPr>
              <a:t>2.</a:t>
            </a:r>
            <a:r>
              <a:rPr sz="2800" b="1">
                <a:solidFill>
                  <a:srgbClr val="FF0000"/>
                </a:solidFill>
                <a:latin typeface="Arial" panose="020B0604020202020204" pitchFamily="34" charset="0"/>
                <a:cs typeface="Arial" panose="020B0604020202020204" pitchFamily="34" charset="0"/>
                <a:sym typeface="+mn-ea"/>
              </a:rPr>
              <a:t>The next day, without her lucky spikes, Jobie was among the best track teams gathering for the championships. </a:t>
            </a:r>
            <a:endParaRPr sz="2800" b="1">
              <a:solidFill>
                <a:srgbClr val="FF0000"/>
              </a:solidFill>
              <a:latin typeface="Arial" panose="020B0604020202020204" pitchFamily="34" charset="0"/>
              <a:cs typeface="Arial" panose="020B0604020202020204" pitchFamily="34" charset="0"/>
            </a:endParaRPr>
          </a:p>
          <a:p>
            <a:r>
              <a:rPr lang="en-US" altLang="zh-CN" sz="2800">
                <a:latin typeface="Times New Roman" panose="02020603050405020304" charset="0"/>
                <a:ea typeface="宋体" panose="02010600030101010101" pitchFamily="2" charset="-122"/>
                <a:cs typeface="Times New Roman" panose="02020603050405020304" charset="0"/>
              </a:rPr>
              <a:t>Q1:How did she deal with the two challenges facing her?</a:t>
            </a:r>
            <a:r>
              <a:rPr lang="zh-CN" altLang="en-US" sz="2800">
                <a:latin typeface="Times New Roman" panose="02020603050405020304" charset="0"/>
                <a:ea typeface="宋体" panose="02010600030101010101" pitchFamily="2" charset="-122"/>
                <a:cs typeface="Times New Roman" panose="02020603050405020304" charset="0"/>
              </a:rPr>
              <a:t>（情感</a:t>
            </a:r>
            <a:r>
              <a:rPr lang="en-US" altLang="zh-CN" sz="2800">
                <a:latin typeface="Times New Roman" panose="02020603050405020304" charset="0"/>
                <a:ea typeface="宋体" panose="02010600030101010101" pitchFamily="2" charset="-122"/>
                <a:cs typeface="Times New Roman" panose="02020603050405020304" charset="0"/>
              </a:rPr>
              <a:t>+</a:t>
            </a:r>
            <a:r>
              <a:rPr lang="zh-CN" altLang="en-US" sz="2800">
                <a:latin typeface="Times New Roman" panose="02020603050405020304" charset="0"/>
                <a:ea typeface="宋体" panose="02010600030101010101" pitchFamily="2" charset="-122"/>
                <a:cs typeface="Times New Roman" panose="02020603050405020304" charset="0"/>
              </a:rPr>
              <a:t>心理活动）</a:t>
            </a:r>
            <a:endParaRPr lang="en-US" altLang="zh-CN" sz="2800">
              <a:latin typeface="Times New Roman" panose="02020603050405020304" charset="0"/>
              <a:ea typeface="宋体" panose="02010600030101010101" pitchFamily="2" charset="-122"/>
              <a:cs typeface="Times New Roman" panose="02020603050405020304" charset="0"/>
            </a:endParaRPr>
          </a:p>
          <a:p>
            <a:r>
              <a:rPr lang="en-US" altLang="zh-CN" sz="2800">
                <a:latin typeface="Times New Roman" panose="02020603050405020304" charset="0"/>
                <a:ea typeface="宋体" panose="02010600030101010101" pitchFamily="2" charset="-122"/>
                <a:cs typeface="Times New Roman" panose="02020603050405020304" charset="0"/>
              </a:rPr>
              <a:t>Q2:How did she perform in the hurdle race? What was the result? </a:t>
            </a:r>
            <a:r>
              <a:rPr lang="zh-CN" altLang="en-US" sz="2800">
                <a:latin typeface="Times New Roman" panose="02020603050405020304" charset="0"/>
                <a:ea typeface="宋体" panose="02010600030101010101" pitchFamily="2" charset="-122"/>
                <a:cs typeface="Times New Roman" panose="02020603050405020304" charset="0"/>
              </a:rPr>
              <a:t>（动作）</a:t>
            </a:r>
            <a:endParaRPr lang="en-US" altLang="zh-CN" sz="2800">
              <a:latin typeface="Times New Roman" panose="02020603050405020304" charset="0"/>
              <a:ea typeface="宋体" panose="02010600030101010101" pitchFamily="2" charset="-122"/>
              <a:cs typeface="Times New Roman" panose="02020603050405020304" charset="0"/>
            </a:endParaRPr>
          </a:p>
          <a:p>
            <a:r>
              <a:rPr lang="en-US" altLang="zh-CN" sz="2800">
                <a:latin typeface="Times New Roman" panose="02020603050405020304" charset="0"/>
                <a:ea typeface="宋体" panose="02010600030101010101" pitchFamily="2" charset="-122"/>
                <a:cs typeface="Times New Roman" panose="02020603050405020304" charset="0"/>
              </a:rPr>
              <a:t>Q3: </a:t>
            </a:r>
            <a:r>
              <a:rPr lang="en-US" sz="2800">
                <a:latin typeface="Times New Roman" panose="02020603050405020304" charset="0"/>
                <a:ea typeface="宋体" panose="02010600030101010101" pitchFamily="2" charset="-122"/>
                <a:cs typeface="Times New Roman" panose="02020603050405020304" charset="0"/>
              </a:rPr>
              <a:t>How did she reflect on her lucky shoes? What does “LUCKY” mean to her now? (</a:t>
            </a:r>
            <a:r>
              <a:rPr lang="zh-CN" altLang="en-US" sz="2800">
                <a:latin typeface="Times New Roman" panose="02020603050405020304" charset="0"/>
                <a:ea typeface="宋体" panose="02010600030101010101" pitchFamily="2" charset="-122"/>
                <a:cs typeface="Times New Roman" panose="02020603050405020304" charset="0"/>
              </a:rPr>
              <a:t>感悟</a:t>
            </a:r>
            <a:r>
              <a:rPr lang="en-US" sz="2800">
                <a:latin typeface="Times New Roman" panose="02020603050405020304" charset="0"/>
                <a:ea typeface="宋体" panose="02010600030101010101" pitchFamily="2" charset="-122"/>
                <a:cs typeface="Times New Roman" panose="02020603050405020304" charset="0"/>
              </a:rPr>
              <a:t>)</a:t>
            </a:r>
            <a:endParaRPr lang="en-US" sz="2800">
              <a:latin typeface="Times New Roman" panose="02020603050405020304" charset="0"/>
              <a:ea typeface="宋体" panose="02010600030101010101" pitchFamily="2" charset="-122"/>
              <a:cs typeface="Times New Roman" panose="02020603050405020304" charset="0"/>
            </a:endParaRPr>
          </a:p>
        </p:txBody>
      </p:sp>
      <p:pic>
        <p:nvPicPr>
          <p:cNvPr id="101" name="图片 100"/>
          <p:cNvPicPr/>
          <p:nvPr>
            <p:custDataLst>
              <p:tags r:id="rId1"/>
            </p:custDataLst>
          </p:nvPr>
        </p:nvPicPr>
        <p:blipFill>
          <a:blip r:embed="rId2"/>
          <a:stretch>
            <a:fillRect/>
          </a:stretch>
        </p:blipFill>
        <p:spPr>
          <a:xfrm>
            <a:off x="11014075" y="5721350"/>
            <a:ext cx="1097280" cy="1136650"/>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0" y="59690"/>
            <a:ext cx="12051665" cy="6798310"/>
          </a:xfrm>
          <a:prstGeom prst="rect">
            <a:avLst/>
          </a:prstGeom>
          <a:noFill/>
        </p:spPr>
        <p:txBody>
          <a:bodyPr wrap="square" rtlCol="0">
            <a:noAutofit/>
          </a:bodyPr>
          <a:p>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II.</a:t>
            </a:r>
            <a:r>
              <a:rPr lang="zh-CN" altLang="en-US" sz="2800" u="sng">
                <a:solidFill>
                  <a:srgbClr val="1A10A2"/>
                </a:solidFill>
                <a:latin typeface="华文中宋" panose="02010600040101010101" charset="-122"/>
                <a:ea typeface="华文中宋" panose="02010600040101010101" charset="-122"/>
                <a:cs typeface="华文中宋" panose="02010600040101010101" charset="-122"/>
              </a:rPr>
              <a:t>写作思路</a:t>
            </a:r>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a:t>
            </a:r>
            <a:r>
              <a:rPr lang="zh-CN" altLang="en-US" sz="2400" u="sng">
                <a:solidFill>
                  <a:srgbClr val="FF0000"/>
                </a:solidFill>
                <a:latin typeface="华文中宋" panose="02010600040101010101" charset="-122"/>
                <a:ea typeface="华文中宋" panose="02010600040101010101" charset="-122"/>
                <a:cs typeface="华文中宋" panose="02010600040101010101" charset="-122"/>
              </a:rPr>
              <a:t>表达</a:t>
            </a:r>
            <a:endParaRPr lang="zh-CN" altLang="en-US" sz="2800">
              <a:solidFill>
                <a:srgbClr val="1A10A2"/>
              </a:solidFill>
              <a:latin typeface="华文中宋" panose="02010600040101010101" charset="-122"/>
              <a:ea typeface="华文中宋" panose="02010600040101010101" charset="-122"/>
              <a:cs typeface="华文中宋" panose="02010600040101010101" charset="-122"/>
            </a:endParaRPr>
          </a:p>
          <a:p>
            <a:pPr indent="0">
              <a:buNone/>
            </a:pPr>
            <a:r>
              <a:rPr lang="en-US" altLang="zh-CN" sz="2800" b="1">
                <a:solidFill>
                  <a:srgbClr val="FF0000"/>
                </a:solidFill>
                <a:latin typeface="Times New Roman" panose="02020603050405020304" charset="0"/>
                <a:ea typeface="宋体" panose="02010600030101010101" pitchFamily="2" charset="-122"/>
                <a:cs typeface="Times New Roman" panose="02020603050405020304" charset="0"/>
                <a:sym typeface="+mn-ea"/>
              </a:rPr>
              <a:t>1.</a:t>
            </a:r>
            <a:r>
              <a:rPr sz="2800" b="1">
                <a:solidFill>
                  <a:srgbClr val="FF0000"/>
                </a:solidFill>
                <a:latin typeface="Arial" panose="020B0604020202020204" pitchFamily="34" charset="0"/>
                <a:cs typeface="Arial" panose="020B0604020202020204" pitchFamily="34" charset="0"/>
                <a:sym typeface="+mn-ea"/>
              </a:rPr>
              <a:t>As she eyed the area from a distance, panic set in. </a:t>
            </a:r>
            <a:endParaRPr sz="2800" b="1">
              <a:solidFill>
                <a:srgbClr val="FF0000"/>
              </a:solidFill>
              <a:latin typeface="Arial" panose="020B0604020202020204" pitchFamily="34" charset="0"/>
              <a:cs typeface="Arial" panose="020B0604020202020204" pitchFamily="34" charset="0"/>
            </a:endParaRPr>
          </a:p>
          <a:p>
            <a:pPr indent="0">
              <a:buNone/>
            </a:pPr>
            <a:r>
              <a:rPr lang="en-US" altLang="zh-CN" sz="3200">
                <a:solidFill>
                  <a:srgbClr val="040486"/>
                </a:solidFill>
                <a:latin typeface="Times New Roman" panose="02020603050405020304" charset="0"/>
                <a:ea typeface="宋体" panose="02010600030101010101" pitchFamily="2" charset="-122"/>
                <a:cs typeface="Times New Roman" panose="02020603050405020304" charset="0"/>
                <a:sym typeface="+mn-ea"/>
              </a:rPr>
              <a:t> Q1:What made her panic? What happened to her shoes? (动作+心理活动)</a:t>
            </a:r>
            <a:endParaRPr lang="en-US" altLang="zh-CN" sz="3200">
              <a:solidFill>
                <a:srgbClr val="040486"/>
              </a:solidFill>
              <a:latin typeface="Times New Roman" panose="02020603050405020304" charset="0"/>
              <a:ea typeface="宋体" panose="02010600030101010101" pitchFamily="2" charset="-122"/>
              <a:cs typeface="Times New Roman" panose="02020603050405020304" charset="0"/>
            </a:endParaRPr>
          </a:p>
          <a:p>
            <a:pPr marL="457200" indent="-457200">
              <a:buFont typeface="Wingdings" panose="05000000000000000000" charset="0"/>
              <a:buChar char="Ø"/>
            </a:pPr>
            <a:r>
              <a:rPr lang="en-US" altLang="zh-CN" sz="3200">
                <a:latin typeface="Times New Roman" panose="02020603050405020304" charset="0"/>
                <a:ea typeface="宋体" panose="02010600030101010101" pitchFamily="2" charset="-122"/>
                <a:cs typeface="Times New Roman" panose="02020603050405020304" charset="0"/>
              </a:rPr>
              <a:t>Her lucky neon-green track spikes seemed not to be where they should be. Immediately Jobie quickened her pace.</a:t>
            </a:r>
            <a:endParaRPr lang="en-US" altLang="zh-CN" sz="3200">
              <a:latin typeface="Times New Roman" panose="02020603050405020304" charset="0"/>
              <a:ea typeface="宋体" panose="02010600030101010101" pitchFamily="2" charset="-122"/>
              <a:cs typeface="Times New Roman" panose="02020603050405020304" charset="0"/>
            </a:endParaRPr>
          </a:p>
          <a:p>
            <a:pPr marL="457200" indent="-457200">
              <a:buFont typeface="Wingdings" panose="05000000000000000000" charset="0"/>
              <a:buChar char="Ø"/>
            </a:pPr>
            <a:r>
              <a:rPr lang="en-US" altLang="zh-CN" sz="3200">
                <a:latin typeface="Times New Roman" panose="02020603050405020304" charset="0"/>
                <a:ea typeface="宋体" panose="02010600030101010101" pitchFamily="2" charset="-122"/>
                <a:cs typeface="Times New Roman" panose="02020603050405020304" charset="0"/>
              </a:rPr>
              <a:t> She did not see her neon-green spikes. “Where can it have gone?” she wondered, her heart thumping faster.</a:t>
            </a:r>
            <a:endParaRPr lang="en-US" altLang="zh-CN" sz="3200">
              <a:latin typeface="Times New Roman" panose="02020603050405020304" charset="0"/>
              <a:ea typeface="宋体" panose="02010600030101010101" pitchFamily="2" charset="-122"/>
              <a:cs typeface="Times New Roman" panose="02020603050405020304" charset="0"/>
            </a:endParaRPr>
          </a:p>
          <a:p>
            <a:pPr marL="457200" indent="-457200">
              <a:buFont typeface="Wingdings" panose="05000000000000000000" charset="0"/>
              <a:buChar char="Ø"/>
            </a:pPr>
            <a:r>
              <a:rPr lang="en-US" altLang="zh-CN" sz="3200">
                <a:latin typeface="Times New Roman" panose="02020603050405020304" charset="0"/>
                <a:ea typeface="宋体" panose="02010600030101010101" pitchFamily="2" charset="-122"/>
                <a:cs typeface="Times New Roman" panose="02020603050405020304" charset="0"/>
              </a:rPr>
              <a:t>“Where did I place my spikes?" Her mind was racing fast, desperately trying to work out the unexpected situation.</a:t>
            </a:r>
            <a:endParaRPr lang="en-US" altLang="zh-CN" sz="3200">
              <a:latin typeface="Times New Roman" panose="02020603050405020304" charset="0"/>
              <a:ea typeface="宋体" panose="02010600030101010101" pitchFamily="2" charset="-122"/>
              <a:cs typeface="Times New Roman" panose="02020603050405020304" charset="0"/>
            </a:endParaRPr>
          </a:p>
          <a:p>
            <a:pPr marL="457200" indent="-457200">
              <a:buFont typeface="Wingdings" panose="05000000000000000000" charset="0"/>
              <a:buChar char="Ø"/>
            </a:pPr>
            <a:r>
              <a:rPr lang="en-US" altLang="zh-CN" sz="3200">
                <a:latin typeface="Times New Roman" panose="02020603050405020304" charset="0"/>
                <a:ea typeface="宋体" panose="02010600030101010101" pitchFamily="2" charset="-122"/>
                <a:cs typeface="Times New Roman" panose="02020603050405020304" charset="0"/>
              </a:rPr>
              <a:t>What greeted her was the empty track without any trace of her lucky spikes.  </a:t>
            </a:r>
            <a:endParaRPr lang="en-US" altLang="zh-CN" sz="3200">
              <a:latin typeface="Times New Roman" panose="02020603050405020304" charset="0"/>
              <a:ea typeface="宋体" panose="02010600030101010101" pitchFamily="2" charset="-122"/>
              <a:cs typeface="Times New Roman" panose="02020603050405020304" charset="0"/>
            </a:endParaRPr>
          </a:p>
        </p:txBody>
      </p:sp>
      <p:pic>
        <p:nvPicPr>
          <p:cNvPr id="101" name="图片 100"/>
          <p:cNvPicPr/>
          <p:nvPr>
            <p:custDataLst>
              <p:tags r:id="rId1"/>
            </p:custDataLst>
          </p:nvPr>
        </p:nvPicPr>
        <p:blipFill>
          <a:blip r:embed="rId2"/>
          <a:stretch>
            <a:fillRect/>
          </a:stretch>
        </p:blipFill>
        <p:spPr>
          <a:xfrm>
            <a:off x="11014075" y="5721350"/>
            <a:ext cx="1097280" cy="11366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0" y="0"/>
            <a:ext cx="12191365" cy="6798310"/>
          </a:xfrm>
          <a:prstGeom prst="rect">
            <a:avLst/>
          </a:prstGeom>
          <a:noFill/>
        </p:spPr>
        <p:txBody>
          <a:bodyPr wrap="square" rtlCol="0">
            <a:noAutofit/>
          </a:bodyPr>
          <a:p>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II.</a:t>
            </a:r>
            <a:r>
              <a:rPr lang="zh-CN" altLang="en-US" sz="2800" u="sng">
                <a:solidFill>
                  <a:srgbClr val="1A10A2"/>
                </a:solidFill>
                <a:latin typeface="华文中宋" panose="02010600040101010101" charset="-122"/>
                <a:ea typeface="华文中宋" panose="02010600040101010101" charset="-122"/>
                <a:cs typeface="华文中宋" panose="02010600040101010101" charset="-122"/>
              </a:rPr>
              <a:t>写作思路</a:t>
            </a:r>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a:t>
            </a:r>
            <a:r>
              <a:rPr lang="zh-CN" altLang="en-US" sz="2400" u="sng">
                <a:solidFill>
                  <a:srgbClr val="FF0000"/>
                </a:solidFill>
                <a:latin typeface="华文中宋" panose="02010600040101010101" charset="-122"/>
                <a:ea typeface="华文中宋" panose="02010600040101010101" charset="-122"/>
                <a:cs typeface="华文中宋" panose="02010600040101010101" charset="-122"/>
              </a:rPr>
              <a:t>表达</a:t>
            </a:r>
            <a:endParaRPr lang="zh-CN" altLang="en-US" sz="2800">
              <a:solidFill>
                <a:srgbClr val="1A10A2"/>
              </a:solidFill>
              <a:latin typeface="华文中宋" panose="02010600040101010101" charset="-122"/>
              <a:ea typeface="华文中宋" panose="02010600040101010101" charset="-122"/>
              <a:cs typeface="华文中宋" panose="02010600040101010101" charset="-122"/>
            </a:endParaRPr>
          </a:p>
          <a:p>
            <a:pPr indent="0">
              <a:buNone/>
            </a:pPr>
            <a:r>
              <a:rPr lang="en-US" altLang="zh-CN" sz="2800" b="1">
                <a:solidFill>
                  <a:srgbClr val="FF0000"/>
                </a:solidFill>
                <a:latin typeface="Times New Roman" panose="02020603050405020304" charset="0"/>
                <a:ea typeface="宋体" panose="02010600030101010101" pitchFamily="2" charset="-122"/>
                <a:cs typeface="Times New Roman" panose="02020603050405020304" charset="0"/>
                <a:sym typeface="+mn-ea"/>
              </a:rPr>
              <a:t>1.</a:t>
            </a:r>
            <a:r>
              <a:rPr sz="2800" b="1">
                <a:solidFill>
                  <a:srgbClr val="FF0000"/>
                </a:solidFill>
                <a:latin typeface="Arial" panose="020B0604020202020204" pitchFamily="34" charset="0"/>
                <a:cs typeface="Arial" panose="020B0604020202020204" pitchFamily="34" charset="0"/>
                <a:sym typeface="+mn-ea"/>
              </a:rPr>
              <a:t>As she eyed the area from a distance, panic set in. </a:t>
            </a:r>
            <a:endParaRPr sz="2800" b="1">
              <a:solidFill>
                <a:srgbClr val="FF0000"/>
              </a:solidFill>
              <a:latin typeface="Arial" panose="020B0604020202020204" pitchFamily="34" charset="0"/>
              <a:cs typeface="Arial" panose="020B0604020202020204" pitchFamily="34" charset="0"/>
            </a:endParaRPr>
          </a:p>
          <a:p>
            <a:pPr indent="0">
              <a:buNone/>
            </a:pPr>
            <a:r>
              <a:rPr lang="en-US" altLang="zh-CN" sz="3200">
                <a:solidFill>
                  <a:srgbClr val="040486"/>
                </a:solidFill>
                <a:latin typeface="Times New Roman" panose="02020603050405020304" charset="0"/>
                <a:ea typeface="宋体" panose="02010600030101010101" pitchFamily="2" charset="-122"/>
                <a:cs typeface="Times New Roman" panose="02020603050405020304" charset="0"/>
                <a:sym typeface="+mn-ea"/>
              </a:rPr>
              <a:t> </a:t>
            </a:r>
            <a:r>
              <a:rPr lang="en-US" altLang="zh-CN" sz="2800">
                <a:solidFill>
                  <a:srgbClr val="040486"/>
                </a:solidFill>
                <a:latin typeface="Times New Roman" panose="02020603050405020304" charset="0"/>
                <a:ea typeface="宋体" panose="02010600030101010101" pitchFamily="2" charset="-122"/>
                <a:cs typeface="Times New Roman" panose="02020603050405020304" charset="0"/>
                <a:sym typeface="+mn-ea"/>
              </a:rPr>
              <a:t>Q2:What did she do with the situation? (</a:t>
            </a:r>
            <a:r>
              <a:rPr lang="zh-CN" altLang="en-US" sz="2800">
                <a:latin typeface="Times New Roman" panose="02020603050405020304" charset="0"/>
                <a:ea typeface="宋体" panose="02010600030101010101" pitchFamily="2" charset="-122"/>
                <a:cs typeface="Times New Roman" panose="02020603050405020304" charset="0"/>
                <a:sym typeface="+mn-ea"/>
              </a:rPr>
              <a:t>动作</a:t>
            </a:r>
            <a:r>
              <a:rPr lang="en-US" altLang="zh-CN" sz="2800">
                <a:latin typeface="Times New Roman" panose="02020603050405020304" charset="0"/>
                <a:ea typeface="宋体" panose="02010600030101010101" pitchFamily="2" charset="-122"/>
                <a:cs typeface="Times New Roman" panose="02020603050405020304" charset="0"/>
                <a:sym typeface="+mn-ea"/>
              </a:rPr>
              <a:t>+心理活动</a:t>
            </a:r>
            <a:r>
              <a:rPr lang="en-US" altLang="zh-CN" sz="2800">
                <a:solidFill>
                  <a:srgbClr val="040486"/>
                </a:solidFill>
                <a:latin typeface="Times New Roman" panose="02020603050405020304" charset="0"/>
                <a:ea typeface="宋体" panose="02010600030101010101" pitchFamily="2" charset="-122"/>
                <a:cs typeface="Times New Roman" panose="02020603050405020304" charset="0"/>
                <a:sym typeface="+mn-ea"/>
              </a:rPr>
              <a:t>）</a:t>
            </a:r>
            <a:endParaRPr lang="en-US" altLang="zh-CN" sz="2800">
              <a:solidFill>
                <a:srgbClr val="040486"/>
              </a:solidFill>
              <a:latin typeface="Times New Roman" panose="02020603050405020304" charset="0"/>
              <a:ea typeface="宋体" panose="02010600030101010101" pitchFamily="2" charset="-122"/>
              <a:cs typeface="Times New Roman" panose="02020603050405020304" charset="0"/>
              <a:sym typeface="+mn-ea"/>
            </a:endParaRPr>
          </a:p>
          <a:p>
            <a:pPr marL="457200" indent="-457200" fontAlgn="auto">
              <a:lnSpc>
                <a:spcPts val="3160"/>
              </a:lnSpc>
              <a:buFont typeface="Wingdings" panose="05000000000000000000" charset="0"/>
              <a:buChar char="Ø"/>
            </a:pPr>
            <a:r>
              <a:rPr lang="en-US" altLang="zh-CN" sz="2800">
                <a:latin typeface="Times New Roman" panose="02020603050405020304" charset="0"/>
                <a:ea typeface="宋体" panose="02010600030101010101" pitchFamily="2" charset="-122"/>
                <a:cs typeface="Times New Roman" panose="02020603050405020304" charset="0"/>
              </a:rPr>
              <a:t>Jobie picked up the pace, her heart pounding louder the closer she got. She was full-on sprinting now. When she reached the place she’d left them, her heart stopped. </a:t>
            </a:r>
            <a:endParaRPr lang="en-US" altLang="zh-CN" sz="2800">
              <a:latin typeface="Times New Roman" panose="02020603050405020304" charset="0"/>
              <a:ea typeface="宋体" panose="02010600030101010101" pitchFamily="2" charset="-122"/>
              <a:cs typeface="Times New Roman" panose="02020603050405020304" charset="0"/>
            </a:endParaRPr>
          </a:p>
          <a:p>
            <a:pPr marL="457200" indent="-457200" fontAlgn="auto">
              <a:lnSpc>
                <a:spcPts val="3160"/>
              </a:lnSpc>
              <a:buFont typeface="Wingdings" panose="05000000000000000000" charset="0"/>
              <a:buChar char="Ø"/>
            </a:pPr>
            <a:r>
              <a:rPr lang="en-US" altLang="zh-CN" sz="2800">
                <a:latin typeface="Times New Roman" panose="02020603050405020304" charset="0"/>
                <a:ea typeface="宋体" panose="02010600030101010101" pitchFamily="2" charset="-122"/>
                <a:cs typeface="Times New Roman" panose="02020603050405020304" charset="0"/>
              </a:rPr>
              <a:t>Immediately Jobie quickened her pace and the closer she got to the point, the more unsettled she grew. When she finally confirmed the absence of her shoes, she couldn’t believe her eyes, her heart missing a beat. </a:t>
            </a:r>
            <a:endParaRPr lang="en-US" altLang="zh-CN" sz="2800">
              <a:latin typeface="Times New Roman" panose="02020603050405020304" charset="0"/>
              <a:ea typeface="宋体" panose="02010600030101010101" pitchFamily="2" charset="-122"/>
              <a:cs typeface="Times New Roman" panose="02020603050405020304" charset="0"/>
            </a:endParaRPr>
          </a:p>
          <a:p>
            <a:pPr marL="457200" indent="-457200" fontAlgn="auto">
              <a:lnSpc>
                <a:spcPts val="3160"/>
              </a:lnSpc>
              <a:buFont typeface="Wingdings" panose="05000000000000000000" charset="0"/>
              <a:buChar char="Ø"/>
            </a:pPr>
            <a:r>
              <a:rPr lang="en-US" altLang="zh-CN" sz="2800">
                <a:latin typeface="Times New Roman" panose="02020603050405020304" charset="0"/>
                <a:ea typeface="宋体" panose="02010600030101010101" pitchFamily="2" charset="-122"/>
                <a:cs typeface="Times New Roman" panose="02020603050405020304" charset="0"/>
              </a:rPr>
              <a:t> Madly, Jobie searched every corner of the park for any sign of her spikes, with no success. Fear crept over her as she anxiously scanned for any sign of the neon-green.</a:t>
            </a:r>
            <a:endParaRPr lang="en-US" altLang="zh-CN" sz="2800">
              <a:latin typeface="Times New Roman" panose="02020603050405020304" charset="0"/>
              <a:ea typeface="宋体" panose="02010600030101010101" pitchFamily="2" charset="-122"/>
              <a:cs typeface="Times New Roman" panose="02020603050405020304" charset="0"/>
            </a:endParaRPr>
          </a:p>
          <a:p>
            <a:pPr marL="457200" indent="-457200" fontAlgn="auto">
              <a:lnSpc>
                <a:spcPts val="3160"/>
              </a:lnSpc>
              <a:buFont typeface="Wingdings" panose="05000000000000000000" charset="0"/>
              <a:buChar char="Ø"/>
            </a:pPr>
            <a:r>
              <a:rPr lang="en-US" altLang="zh-CN" sz="2800">
                <a:latin typeface="Times New Roman" panose="02020603050405020304" charset="0"/>
                <a:ea typeface="宋体" panose="02010600030101010101" pitchFamily="2" charset="-122"/>
                <a:cs typeface="Times New Roman" panose="02020603050405020304" charset="0"/>
              </a:rPr>
              <a:t>Upon arrival, she looked for spikes, but they were nowhere to be found. She felt her mind went blank. “My lucky spikes are gone!” Jobie let out a scream, on the verge of breaking down.</a:t>
            </a:r>
            <a:endParaRPr lang="en-US" altLang="zh-CN" sz="2800">
              <a:latin typeface="Times New Roman" panose="02020603050405020304" charset="0"/>
              <a:ea typeface="宋体" panose="02010600030101010101" pitchFamily="2" charset="-122"/>
              <a:cs typeface="Times New Roman" panose="02020603050405020304" charset="0"/>
            </a:endParaRPr>
          </a:p>
          <a:p>
            <a:pPr marL="457200" indent="-457200" fontAlgn="auto">
              <a:lnSpc>
                <a:spcPts val="3160"/>
              </a:lnSpc>
              <a:buFont typeface="Wingdings" panose="05000000000000000000" charset="0"/>
              <a:buChar char="Ø"/>
            </a:pPr>
            <a:r>
              <a:rPr lang="en-US" altLang="zh-CN" sz="2800">
                <a:latin typeface="Times New Roman" panose="02020603050405020304" charset="0"/>
                <a:ea typeface="宋体" panose="02010600030101010101" pitchFamily="2" charset="-122"/>
                <a:cs typeface="Times New Roman" panose="02020603050405020304" charset="0"/>
              </a:rPr>
              <a:t>“They’re gone!” she screeched. “My lucky spikes are gone.” </a:t>
            </a:r>
            <a:endParaRPr lang="en-US" altLang="zh-CN" sz="2800">
              <a:latin typeface="Times New Roman" panose="02020603050405020304" charset="0"/>
              <a:ea typeface="宋体" panose="02010600030101010101" pitchFamily="2" charset="-122"/>
              <a:cs typeface="Times New Roman" panose="02020603050405020304" charset="0"/>
            </a:endParaRPr>
          </a:p>
        </p:txBody>
      </p:sp>
      <p:pic>
        <p:nvPicPr>
          <p:cNvPr id="101" name="图片 100"/>
          <p:cNvPicPr/>
          <p:nvPr>
            <p:custDataLst>
              <p:tags r:id="rId1"/>
            </p:custDataLst>
          </p:nvPr>
        </p:nvPicPr>
        <p:blipFill>
          <a:blip r:embed="rId2"/>
          <a:stretch>
            <a:fillRect/>
          </a:stretch>
        </p:blipFill>
        <p:spPr>
          <a:xfrm>
            <a:off x="11014075" y="5721350"/>
            <a:ext cx="1097280" cy="11366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blinds(horizontal)">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linds(horizontal)">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blinds(horizontal)">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blinds(horizontal)">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blinds(horizontal)">
                                      <p:cBhvr>
                                        <p:cTn id="2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0" y="59690"/>
            <a:ext cx="12051665" cy="6798310"/>
          </a:xfrm>
          <a:prstGeom prst="rect">
            <a:avLst/>
          </a:prstGeom>
          <a:noFill/>
        </p:spPr>
        <p:txBody>
          <a:bodyPr wrap="square" rtlCol="0">
            <a:noAutofit/>
          </a:bodyPr>
          <a:p>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II.</a:t>
            </a:r>
            <a:r>
              <a:rPr lang="zh-CN" altLang="en-US" sz="2800" u="sng">
                <a:solidFill>
                  <a:srgbClr val="1A10A2"/>
                </a:solidFill>
                <a:latin typeface="华文中宋" panose="02010600040101010101" charset="-122"/>
                <a:ea typeface="华文中宋" panose="02010600040101010101" charset="-122"/>
                <a:cs typeface="华文中宋" panose="02010600040101010101" charset="-122"/>
              </a:rPr>
              <a:t>写作思路</a:t>
            </a:r>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a:t>
            </a:r>
            <a:r>
              <a:rPr lang="zh-CN" altLang="en-US" sz="2400" u="sng">
                <a:solidFill>
                  <a:srgbClr val="FF0000"/>
                </a:solidFill>
                <a:latin typeface="华文中宋" panose="02010600040101010101" charset="-122"/>
                <a:ea typeface="华文中宋" panose="02010600040101010101" charset="-122"/>
                <a:cs typeface="华文中宋" panose="02010600040101010101" charset="-122"/>
              </a:rPr>
              <a:t>表达</a:t>
            </a:r>
            <a:endParaRPr lang="zh-CN" altLang="en-US" sz="2800">
              <a:solidFill>
                <a:srgbClr val="1A10A2"/>
              </a:solidFill>
              <a:latin typeface="华文中宋" panose="02010600040101010101" charset="-122"/>
              <a:ea typeface="华文中宋" panose="02010600040101010101" charset="-122"/>
              <a:cs typeface="华文中宋" panose="02010600040101010101" charset="-122"/>
            </a:endParaRPr>
          </a:p>
          <a:p>
            <a:pPr indent="0">
              <a:buNone/>
            </a:pPr>
            <a:r>
              <a:rPr lang="en-US" altLang="zh-CN" sz="2800" b="1">
                <a:solidFill>
                  <a:srgbClr val="FF0000"/>
                </a:solidFill>
                <a:latin typeface="Times New Roman" panose="02020603050405020304" charset="0"/>
                <a:ea typeface="宋体" panose="02010600030101010101" pitchFamily="2" charset="-122"/>
                <a:cs typeface="Times New Roman" panose="02020603050405020304" charset="0"/>
                <a:sym typeface="+mn-ea"/>
              </a:rPr>
              <a:t>1.</a:t>
            </a:r>
            <a:r>
              <a:rPr sz="2800" b="1">
                <a:solidFill>
                  <a:srgbClr val="FF0000"/>
                </a:solidFill>
                <a:latin typeface="Arial" panose="020B0604020202020204" pitchFamily="34" charset="0"/>
                <a:cs typeface="Arial" panose="020B0604020202020204" pitchFamily="34" charset="0"/>
                <a:sym typeface="+mn-ea"/>
              </a:rPr>
              <a:t>As she eyed the area from a distance, panic set in. </a:t>
            </a:r>
            <a:endParaRPr sz="2800" b="1">
              <a:solidFill>
                <a:srgbClr val="FF0000"/>
              </a:solidFill>
              <a:latin typeface="Arial" panose="020B0604020202020204" pitchFamily="34" charset="0"/>
              <a:cs typeface="Arial" panose="020B0604020202020204" pitchFamily="34" charset="0"/>
            </a:endParaRPr>
          </a:p>
          <a:p>
            <a:pPr indent="0">
              <a:buNone/>
            </a:pPr>
            <a:r>
              <a:rPr lang="en-US" altLang="zh-CN" sz="3200">
                <a:solidFill>
                  <a:srgbClr val="040486"/>
                </a:solidFill>
                <a:latin typeface="Times New Roman" panose="02020603050405020304" charset="0"/>
                <a:ea typeface="宋体" panose="02010600030101010101" pitchFamily="2" charset="-122"/>
                <a:cs typeface="Times New Roman" panose="02020603050405020304" charset="0"/>
                <a:sym typeface="+mn-ea"/>
              </a:rPr>
              <a:t> Q2:What did her teammates do with the situation? (</a:t>
            </a:r>
            <a:r>
              <a:rPr lang="zh-CN" altLang="en-US" sz="3200">
                <a:latin typeface="Times New Roman" panose="02020603050405020304" charset="0"/>
                <a:ea typeface="宋体" panose="02010600030101010101" pitchFamily="2" charset="-122"/>
                <a:cs typeface="Times New Roman" panose="02020603050405020304" charset="0"/>
                <a:sym typeface="+mn-ea"/>
              </a:rPr>
              <a:t>动作</a:t>
            </a:r>
            <a:r>
              <a:rPr lang="en-US" altLang="zh-CN" sz="3200">
                <a:latin typeface="Times New Roman" panose="02020603050405020304" charset="0"/>
                <a:ea typeface="宋体" panose="02010600030101010101" pitchFamily="2" charset="-122"/>
                <a:cs typeface="Times New Roman" panose="02020603050405020304" charset="0"/>
                <a:sym typeface="+mn-ea"/>
              </a:rPr>
              <a:t>+心理活动</a:t>
            </a:r>
            <a:r>
              <a:rPr lang="en-US" altLang="zh-CN" sz="3200">
                <a:solidFill>
                  <a:srgbClr val="040486"/>
                </a:solidFill>
                <a:latin typeface="Times New Roman" panose="02020603050405020304" charset="0"/>
                <a:ea typeface="宋体" panose="02010600030101010101" pitchFamily="2" charset="-122"/>
                <a:cs typeface="Times New Roman" panose="02020603050405020304" charset="0"/>
                <a:sym typeface="+mn-ea"/>
              </a:rPr>
              <a:t>）</a:t>
            </a:r>
            <a:endParaRPr lang="en-US" altLang="zh-CN" sz="3200">
              <a:solidFill>
                <a:srgbClr val="040486"/>
              </a:solidFill>
              <a:latin typeface="Times New Roman" panose="02020603050405020304" charset="0"/>
              <a:ea typeface="宋体" panose="02010600030101010101" pitchFamily="2" charset="-122"/>
              <a:cs typeface="Times New Roman" panose="02020603050405020304" charset="0"/>
              <a:sym typeface="+mn-ea"/>
            </a:endParaRPr>
          </a:p>
          <a:p>
            <a:pPr marL="457200" indent="-457200">
              <a:buFont typeface="Wingdings" panose="05000000000000000000" charset="0"/>
              <a:buChar char="Ø"/>
            </a:pPr>
            <a:r>
              <a:rPr lang="en-US" altLang="zh-CN" sz="3200">
                <a:latin typeface="Times New Roman" panose="02020603050405020304" charset="0"/>
                <a:ea typeface="宋体" panose="02010600030101010101" pitchFamily="2" charset="-122"/>
                <a:cs typeface="Times New Roman" panose="02020603050405020304" charset="0"/>
              </a:rPr>
              <a:t>Her teammates also joined her, but the shoes were still nowhere to be found. At the moment the only thing they could do was comfort Jobie, saying, “Don’t worry, Jobie. Without the spikes, you still can be No. one!</a:t>
            </a:r>
            <a:r>
              <a:rPr lang="en-US" altLang="zh-CN" sz="3200">
                <a:latin typeface="Times New Roman" panose="02020603050405020304" charset="0"/>
                <a:ea typeface="宋体" panose="02010600030101010101" pitchFamily="2" charset="-122"/>
                <a:cs typeface="Times New Roman" panose="02020603050405020304" charset="0"/>
                <a:sym typeface="+mn-ea"/>
              </a:rPr>
              <a:t>”</a:t>
            </a:r>
            <a:endParaRPr lang="en-US" altLang="zh-CN" sz="3200">
              <a:latin typeface="Times New Roman" panose="02020603050405020304" charset="0"/>
              <a:ea typeface="宋体" panose="02010600030101010101" pitchFamily="2" charset="-122"/>
              <a:cs typeface="Times New Roman" panose="02020603050405020304" charset="0"/>
            </a:endParaRPr>
          </a:p>
          <a:p>
            <a:pPr marL="457200" indent="-457200">
              <a:buFont typeface="Wingdings" panose="05000000000000000000" charset="0"/>
              <a:buChar char="Ø"/>
            </a:pPr>
            <a:r>
              <a:rPr lang="en-US" altLang="zh-CN" sz="3200">
                <a:latin typeface="Times New Roman" panose="02020603050405020304" charset="0"/>
                <a:ea typeface="宋体" panose="02010600030101010101" pitchFamily="2" charset="-122"/>
                <a:cs typeface="Times New Roman" panose="02020603050405020304" charset="0"/>
              </a:rPr>
              <a:t>Jobie's teammates helped her search every corner of the park, trying to find any trace of the spikes but in vain. No lucky spikes. </a:t>
            </a:r>
            <a:endParaRPr lang="en-US" altLang="zh-CN" sz="3200">
              <a:latin typeface="Times New Roman" panose="02020603050405020304" charset="0"/>
              <a:ea typeface="宋体" panose="02010600030101010101" pitchFamily="2" charset="-122"/>
              <a:cs typeface="Times New Roman" panose="02020603050405020304" charset="0"/>
            </a:endParaRPr>
          </a:p>
          <a:p>
            <a:pPr marL="457200" indent="-457200">
              <a:buFont typeface="Wingdings" panose="05000000000000000000" charset="0"/>
              <a:buChar char="Ø"/>
            </a:pPr>
            <a:r>
              <a:rPr lang="en-US" altLang="zh-CN" sz="3200">
                <a:latin typeface="Times New Roman" panose="02020603050405020304" charset="0"/>
                <a:ea typeface="宋体" panose="02010600030101010101" pitchFamily="2" charset="-122"/>
                <a:cs typeface="Times New Roman" panose="02020603050405020304" charset="0"/>
              </a:rPr>
              <a:t>At the sound of her cry, all her teammates immediately joined her in the search for the treasure. But everything seemed to be going against them: they did not spot any trace of spikes. </a:t>
            </a:r>
            <a:endParaRPr lang="en-US" altLang="zh-CN" sz="3200">
              <a:latin typeface="Times New Roman" panose="02020603050405020304" charset="0"/>
              <a:ea typeface="宋体" panose="02010600030101010101" pitchFamily="2" charset="-122"/>
              <a:cs typeface="Times New Roman" panose="02020603050405020304" charset="0"/>
            </a:endParaRPr>
          </a:p>
          <a:p>
            <a:pPr marL="457200" indent="-457200">
              <a:buFont typeface="Wingdings" panose="05000000000000000000" charset="0"/>
              <a:buChar char="Ø"/>
            </a:pPr>
            <a:endParaRPr lang="en-US" altLang="zh-CN" sz="3200">
              <a:latin typeface="Times New Roman" panose="02020603050405020304" charset="0"/>
              <a:ea typeface="宋体" panose="02010600030101010101" pitchFamily="2" charset="-122"/>
              <a:cs typeface="Times New Roman" panose="02020603050405020304" charset="0"/>
            </a:endParaRPr>
          </a:p>
        </p:txBody>
      </p:sp>
      <p:pic>
        <p:nvPicPr>
          <p:cNvPr id="101" name="图片 100"/>
          <p:cNvPicPr/>
          <p:nvPr>
            <p:custDataLst>
              <p:tags r:id="rId1"/>
            </p:custDataLst>
          </p:nvPr>
        </p:nvPicPr>
        <p:blipFill>
          <a:blip r:embed="rId2"/>
          <a:stretch>
            <a:fillRect/>
          </a:stretch>
        </p:blipFill>
        <p:spPr>
          <a:xfrm>
            <a:off x="11014075" y="5721350"/>
            <a:ext cx="1097280" cy="11366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barn(inVertical)">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arn(inVertical)">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barn(inVertical)">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0" y="59690"/>
            <a:ext cx="12051665" cy="6798310"/>
          </a:xfrm>
          <a:prstGeom prst="rect">
            <a:avLst/>
          </a:prstGeom>
          <a:noFill/>
        </p:spPr>
        <p:txBody>
          <a:bodyPr wrap="square" rtlCol="0">
            <a:noAutofit/>
          </a:bodyPr>
          <a:p>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II.</a:t>
            </a:r>
            <a:r>
              <a:rPr lang="zh-CN" altLang="en-US" sz="2800" u="sng">
                <a:solidFill>
                  <a:srgbClr val="1A10A2"/>
                </a:solidFill>
                <a:latin typeface="华文中宋" panose="02010600040101010101" charset="-122"/>
                <a:ea typeface="华文中宋" panose="02010600040101010101" charset="-122"/>
                <a:cs typeface="华文中宋" panose="02010600040101010101" charset="-122"/>
              </a:rPr>
              <a:t>写作思路</a:t>
            </a:r>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a:t>
            </a:r>
            <a:r>
              <a:rPr lang="zh-CN" altLang="en-US" sz="2400" u="sng">
                <a:solidFill>
                  <a:srgbClr val="FF0000"/>
                </a:solidFill>
                <a:latin typeface="华文中宋" panose="02010600040101010101" charset="-122"/>
                <a:ea typeface="华文中宋" panose="02010600040101010101" charset="-122"/>
                <a:cs typeface="华文中宋" panose="02010600040101010101" charset="-122"/>
              </a:rPr>
              <a:t>表达</a:t>
            </a:r>
            <a:endParaRPr lang="zh-CN" altLang="en-US" sz="2800">
              <a:solidFill>
                <a:srgbClr val="1A10A2"/>
              </a:solidFill>
              <a:latin typeface="华文中宋" panose="02010600040101010101" charset="-122"/>
              <a:ea typeface="华文中宋" panose="02010600040101010101" charset="-122"/>
              <a:cs typeface="华文中宋" panose="02010600040101010101" charset="-122"/>
            </a:endParaRPr>
          </a:p>
          <a:p>
            <a:pPr indent="0">
              <a:buNone/>
            </a:pPr>
            <a:r>
              <a:rPr lang="en-US" altLang="zh-CN" sz="2800" b="1">
                <a:solidFill>
                  <a:srgbClr val="FF0000"/>
                </a:solidFill>
                <a:latin typeface="Times New Roman" panose="02020603050405020304" charset="0"/>
                <a:ea typeface="宋体" panose="02010600030101010101" pitchFamily="2" charset="-122"/>
                <a:cs typeface="Times New Roman" panose="02020603050405020304" charset="0"/>
                <a:sym typeface="+mn-ea"/>
              </a:rPr>
              <a:t>1.</a:t>
            </a:r>
            <a:r>
              <a:rPr sz="2800" b="1">
                <a:solidFill>
                  <a:srgbClr val="FF0000"/>
                </a:solidFill>
                <a:latin typeface="Arial" panose="020B0604020202020204" pitchFamily="34" charset="0"/>
                <a:cs typeface="Arial" panose="020B0604020202020204" pitchFamily="34" charset="0"/>
                <a:sym typeface="+mn-ea"/>
              </a:rPr>
              <a:t>As she eyed the area from a distance, panic set in. </a:t>
            </a:r>
            <a:endParaRPr sz="2800" b="1">
              <a:solidFill>
                <a:srgbClr val="FF0000"/>
              </a:solidFill>
              <a:latin typeface="Arial" panose="020B0604020202020204" pitchFamily="34" charset="0"/>
              <a:cs typeface="Arial" panose="020B0604020202020204" pitchFamily="34" charset="0"/>
            </a:endParaRPr>
          </a:p>
          <a:p>
            <a:pPr indent="0">
              <a:buNone/>
            </a:pPr>
            <a:r>
              <a:rPr lang="en-US" altLang="zh-CN" sz="3200">
                <a:solidFill>
                  <a:srgbClr val="040486"/>
                </a:solidFill>
                <a:latin typeface="Times New Roman" panose="02020603050405020304" charset="0"/>
                <a:ea typeface="宋体" panose="02010600030101010101" pitchFamily="2" charset="-122"/>
                <a:cs typeface="Times New Roman" panose="02020603050405020304" charset="0"/>
                <a:sym typeface="+mn-ea"/>
              </a:rPr>
              <a:t> Q3: Did she find her shoes? And what would she do?(下段首句)</a:t>
            </a:r>
            <a:endParaRPr lang="en-US" altLang="zh-CN" sz="3200">
              <a:solidFill>
                <a:srgbClr val="040486"/>
              </a:solidFill>
              <a:latin typeface="Times New Roman" panose="02020603050405020304" charset="0"/>
              <a:ea typeface="宋体" panose="02010600030101010101" pitchFamily="2" charset="-122"/>
              <a:cs typeface="Times New Roman" panose="02020603050405020304" charset="0"/>
              <a:sym typeface="+mn-ea"/>
            </a:endParaRPr>
          </a:p>
          <a:p>
            <a:pPr marL="457200" indent="-457200">
              <a:buFont typeface="Wingdings" panose="05000000000000000000" charset="0"/>
              <a:buChar char="Ø"/>
            </a:pPr>
            <a:r>
              <a:rPr lang="en-US" altLang="zh-CN" sz="3200">
                <a:latin typeface="Times New Roman" panose="02020603050405020304" charset="0"/>
                <a:ea typeface="宋体" panose="02010600030101010101" pitchFamily="2" charset="-122"/>
                <a:cs typeface="Times New Roman" panose="02020603050405020304" charset="0"/>
              </a:rPr>
              <a:t>Sadly, poor Jobie had no alternative but to leave the park with her bare feet and tomorrow she would have to go without.</a:t>
            </a:r>
            <a:endParaRPr lang="en-US" altLang="zh-CN" sz="3200">
              <a:latin typeface="Times New Roman" panose="02020603050405020304" charset="0"/>
              <a:ea typeface="宋体" panose="02010600030101010101" pitchFamily="2" charset="-122"/>
              <a:cs typeface="Times New Roman" panose="02020603050405020304" charset="0"/>
            </a:endParaRPr>
          </a:p>
          <a:p>
            <a:pPr marL="457200" indent="-457200">
              <a:buFont typeface="Wingdings" panose="05000000000000000000" charset="0"/>
              <a:buChar char="Ø"/>
            </a:pPr>
            <a:r>
              <a:rPr lang="en-US" altLang="zh-CN" sz="3200">
                <a:latin typeface="Times New Roman" panose="02020603050405020304" charset="0"/>
                <a:ea typeface="宋体" panose="02010600030101010101" pitchFamily="2" charset="-122"/>
                <a:cs typeface="Times New Roman" panose="02020603050405020304" charset="0"/>
              </a:rPr>
              <a:t> By nightfall, the poor girl had no choice but to drag her bare feet home. “So long, gold,” Jobie groaned.</a:t>
            </a:r>
            <a:endParaRPr lang="en-US" altLang="zh-CN" sz="3200">
              <a:latin typeface="Times New Roman" panose="02020603050405020304" charset="0"/>
              <a:ea typeface="宋体" panose="02010600030101010101" pitchFamily="2" charset="-122"/>
              <a:cs typeface="Times New Roman" panose="02020603050405020304" charset="0"/>
            </a:endParaRPr>
          </a:p>
          <a:p>
            <a:pPr marL="457200" indent="-457200">
              <a:buFont typeface="Wingdings" panose="05000000000000000000" charset="0"/>
              <a:buChar char="Ø"/>
            </a:pPr>
            <a:r>
              <a:rPr lang="en-US" altLang="zh-CN" sz="3200">
                <a:latin typeface="Times New Roman" panose="02020603050405020304" charset="0"/>
                <a:ea typeface="宋体" panose="02010600030101010101" pitchFamily="2" charset="-122"/>
                <a:cs typeface="Times New Roman" panose="02020603050405020304" charset="0"/>
              </a:rPr>
              <a:t>Half encouraged and half discouraged, Jobie forced a smile, dragging her bare feet home.</a:t>
            </a:r>
            <a:endParaRPr lang="en-US" altLang="zh-CN" sz="3200">
              <a:latin typeface="Times New Roman" panose="02020603050405020304" charset="0"/>
              <a:ea typeface="宋体" panose="02010600030101010101" pitchFamily="2" charset="-122"/>
              <a:cs typeface="Times New Roman" panose="02020603050405020304" charset="0"/>
            </a:endParaRPr>
          </a:p>
          <a:p>
            <a:pPr marL="457200" indent="-457200">
              <a:buFont typeface="Wingdings" panose="05000000000000000000" charset="0"/>
              <a:buChar char="Ø"/>
            </a:pPr>
            <a:r>
              <a:rPr lang="en-US" altLang="zh-CN" sz="3200">
                <a:latin typeface="Times New Roman" panose="02020603050405020304" charset="0"/>
                <a:ea typeface="宋体" panose="02010600030101010101" pitchFamily="2" charset="-122"/>
                <a:cs typeface="Times New Roman" panose="02020603050405020304" charset="0"/>
              </a:rPr>
              <a:t>After so many fruitless efforts, Jobie had to accept the fact that he had to join in the hurdle race without her lucks spikes.</a:t>
            </a:r>
            <a:endParaRPr lang="en-US" altLang="zh-CN" sz="3200">
              <a:latin typeface="Times New Roman" panose="02020603050405020304" charset="0"/>
              <a:ea typeface="宋体" panose="02010600030101010101" pitchFamily="2" charset="-122"/>
              <a:cs typeface="Times New Roman" panose="02020603050405020304" charset="0"/>
            </a:endParaRPr>
          </a:p>
          <a:p>
            <a:pPr marL="457200" indent="-457200">
              <a:buFont typeface="Wingdings" panose="05000000000000000000" charset="0"/>
              <a:buChar char="Ø"/>
            </a:pPr>
            <a:r>
              <a:rPr lang="en-US" altLang="zh-CN" sz="3200">
                <a:latin typeface="Times New Roman" panose="02020603050405020304" charset="0"/>
                <a:ea typeface="宋体" panose="02010600030101010101" pitchFamily="2" charset="-122"/>
                <a:cs typeface="Times New Roman" panose="02020603050405020304" charset="0"/>
              </a:rPr>
              <a:t>Jobie mumbled sadly as she resigned herself to the fact that her lucky spikes were gone.</a:t>
            </a:r>
            <a:endParaRPr lang="en-US" altLang="zh-CN" sz="3200">
              <a:latin typeface="Times New Roman" panose="02020603050405020304" charset="0"/>
              <a:ea typeface="宋体" panose="02010600030101010101" pitchFamily="2" charset="-122"/>
              <a:cs typeface="Times New Roman" panose="02020603050405020304" charset="0"/>
            </a:endParaRPr>
          </a:p>
        </p:txBody>
      </p:sp>
      <p:pic>
        <p:nvPicPr>
          <p:cNvPr id="101" name="图片 100"/>
          <p:cNvPicPr/>
          <p:nvPr>
            <p:custDataLst>
              <p:tags r:id="rId1"/>
            </p:custDataLst>
          </p:nvPr>
        </p:nvPicPr>
        <p:blipFill>
          <a:blip r:embed="rId2"/>
          <a:stretch>
            <a:fillRect/>
          </a:stretch>
        </p:blipFill>
        <p:spPr>
          <a:xfrm>
            <a:off x="11014075" y="5721350"/>
            <a:ext cx="1097280" cy="11366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barn(inVertical)">
                                      <p:cBhvr>
                                        <p:cTn id="13" dur="500"/>
                                        <p:tgtEl>
                                          <p:spTgt spid="2">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barn(inVertical)">
                                      <p:cBhvr>
                                        <p:cTn id="18" dur="500"/>
                                        <p:tgtEl>
                                          <p:spTgt spid="2">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barn(inVertical)">
                                      <p:cBhvr>
                                        <p:cTn id="23" dur="500"/>
                                        <p:tgtEl>
                                          <p:spTgt spid="2">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0" y="59690"/>
            <a:ext cx="12051665" cy="6798310"/>
          </a:xfrm>
          <a:prstGeom prst="rect">
            <a:avLst/>
          </a:prstGeom>
          <a:noFill/>
        </p:spPr>
        <p:txBody>
          <a:bodyPr wrap="square" rtlCol="0">
            <a:noAutofit/>
          </a:bodyPr>
          <a:p>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II.</a:t>
            </a:r>
            <a:r>
              <a:rPr lang="zh-CN" altLang="en-US" sz="2800" u="sng">
                <a:solidFill>
                  <a:srgbClr val="1A10A2"/>
                </a:solidFill>
                <a:latin typeface="华文中宋" panose="02010600040101010101" charset="-122"/>
                <a:ea typeface="华文中宋" panose="02010600040101010101" charset="-122"/>
                <a:cs typeface="华文中宋" panose="02010600040101010101" charset="-122"/>
              </a:rPr>
              <a:t>写作思路</a:t>
            </a:r>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a:t>
            </a:r>
            <a:r>
              <a:rPr lang="zh-CN" altLang="en-US" sz="2400" u="sng">
                <a:solidFill>
                  <a:srgbClr val="FF0000"/>
                </a:solidFill>
                <a:latin typeface="华文中宋" panose="02010600040101010101" charset="-122"/>
                <a:ea typeface="华文中宋" panose="02010600040101010101" charset="-122"/>
                <a:cs typeface="华文中宋" panose="02010600040101010101" charset="-122"/>
              </a:rPr>
              <a:t>表达</a:t>
            </a:r>
            <a:endParaRPr lang="zh-CN" altLang="en-US" sz="2800">
              <a:solidFill>
                <a:srgbClr val="1A10A2"/>
              </a:solidFill>
              <a:latin typeface="华文中宋" panose="02010600040101010101" charset="-122"/>
              <a:ea typeface="华文中宋" panose="02010600040101010101" charset="-122"/>
              <a:cs typeface="华文中宋" panose="02010600040101010101" charset="-122"/>
            </a:endParaRPr>
          </a:p>
          <a:p>
            <a:pPr indent="0">
              <a:buNone/>
            </a:pPr>
            <a:r>
              <a:rPr lang="en-US" sz="2800" b="1">
                <a:solidFill>
                  <a:srgbClr val="FF0000"/>
                </a:solidFill>
                <a:latin typeface="Arial" panose="020B0604020202020204" pitchFamily="34" charset="0"/>
                <a:cs typeface="Arial" panose="020B0604020202020204" pitchFamily="34" charset="0"/>
                <a:sym typeface="+mn-ea"/>
              </a:rPr>
              <a:t>2.</a:t>
            </a:r>
            <a:r>
              <a:rPr sz="2800" b="1">
                <a:solidFill>
                  <a:srgbClr val="FF0000"/>
                </a:solidFill>
                <a:latin typeface="Arial" panose="020B0604020202020204" pitchFamily="34" charset="0"/>
                <a:cs typeface="Arial" panose="020B0604020202020204" pitchFamily="34" charset="0"/>
                <a:sym typeface="+mn-ea"/>
              </a:rPr>
              <a:t>The next day, without her lucky spikes, Jobie was among the best track teams gathering for the championships. </a:t>
            </a:r>
            <a:endParaRPr sz="2800" b="1">
              <a:solidFill>
                <a:srgbClr val="FF0000"/>
              </a:solidFill>
              <a:latin typeface="Arial" panose="020B0604020202020204" pitchFamily="34" charset="0"/>
              <a:cs typeface="Arial" panose="020B0604020202020204" pitchFamily="34" charset="0"/>
            </a:endParaRPr>
          </a:p>
          <a:p>
            <a:pPr indent="0">
              <a:buNone/>
            </a:pPr>
            <a:r>
              <a:rPr lang="en-US" altLang="zh-CN" sz="2800">
                <a:solidFill>
                  <a:srgbClr val="040486"/>
                </a:solidFill>
                <a:latin typeface="Times New Roman" panose="02020603050405020304" charset="0"/>
                <a:ea typeface="宋体" panose="02010600030101010101" pitchFamily="2" charset="-122"/>
                <a:cs typeface="Times New Roman" panose="02020603050405020304" charset="0"/>
                <a:sym typeface="+mn-ea"/>
              </a:rPr>
              <a:t>Q1:How did she deal with the two challenges facing her?</a:t>
            </a:r>
            <a:r>
              <a:rPr lang="zh-CN" altLang="en-US" sz="2800">
                <a:solidFill>
                  <a:srgbClr val="040486"/>
                </a:solidFill>
                <a:latin typeface="Times New Roman" panose="02020603050405020304" charset="0"/>
                <a:ea typeface="宋体" panose="02010600030101010101" pitchFamily="2" charset="-122"/>
                <a:cs typeface="Times New Roman" panose="02020603050405020304" charset="0"/>
                <a:sym typeface="+mn-ea"/>
              </a:rPr>
              <a:t>（情感</a:t>
            </a:r>
            <a:r>
              <a:rPr lang="en-US" altLang="zh-CN" sz="2800">
                <a:solidFill>
                  <a:srgbClr val="040486"/>
                </a:solidFill>
                <a:latin typeface="Times New Roman" panose="02020603050405020304" charset="0"/>
                <a:ea typeface="宋体" panose="02010600030101010101" pitchFamily="2" charset="-122"/>
                <a:cs typeface="Times New Roman" panose="02020603050405020304" charset="0"/>
                <a:sym typeface="+mn-ea"/>
              </a:rPr>
              <a:t>+</a:t>
            </a:r>
            <a:r>
              <a:rPr lang="zh-CN" altLang="en-US" sz="2800">
                <a:solidFill>
                  <a:srgbClr val="040486"/>
                </a:solidFill>
                <a:latin typeface="Times New Roman" panose="02020603050405020304" charset="0"/>
                <a:ea typeface="宋体" panose="02010600030101010101" pitchFamily="2" charset="-122"/>
                <a:cs typeface="Times New Roman" panose="02020603050405020304" charset="0"/>
                <a:sym typeface="+mn-ea"/>
              </a:rPr>
              <a:t>心理活动）</a:t>
            </a:r>
            <a:endParaRPr lang="en-US" altLang="zh-CN" sz="2800">
              <a:solidFill>
                <a:srgbClr val="040486"/>
              </a:solidFill>
              <a:latin typeface="Times New Roman" panose="02020603050405020304" charset="0"/>
              <a:ea typeface="宋体" panose="02010600030101010101" pitchFamily="2" charset="-122"/>
              <a:cs typeface="Times New Roman" panose="02020603050405020304" charset="0"/>
            </a:endParaRPr>
          </a:p>
          <a:p>
            <a:pPr marL="457200" indent="-457200">
              <a:buFont typeface="Wingdings" panose="05000000000000000000" charset="0"/>
              <a:buChar char="Ø"/>
            </a:pPr>
            <a:r>
              <a:rPr lang="en-US" altLang="zh-CN" sz="3200">
                <a:latin typeface="Times New Roman" panose="02020603050405020304" charset="0"/>
                <a:ea typeface="宋体" panose="02010600030101010101" pitchFamily="2" charset="-122"/>
                <a:cs typeface="Times New Roman" panose="02020603050405020304" charset="0"/>
              </a:rPr>
              <a:t>Squeak-squeak, squeaksqueak. Jobie’s feet danced a jittery two-step in her brand-new spikes. </a:t>
            </a:r>
            <a:endParaRPr lang="en-US" altLang="zh-CN" sz="3200">
              <a:latin typeface="Times New Roman" panose="02020603050405020304" charset="0"/>
              <a:ea typeface="宋体" panose="02010600030101010101" pitchFamily="2" charset="-122"/>
              <a:cs typeface="Times New Roman" panose="02020603050405020304" charset="0"/>
            </a:endParaRPr>
          </a:p>
          <a:p>
            <a:pPr marL="457200" indent="-457200">
              <a:buFont typeface="Wingdings" panose="05000000000000000000" charset="0"/>
              <a:buChar char="Ø"/>
            </a:pPr>
            <a:r>
              <a:rPr lang="en-US" altLang="zh-CN" sz="3200">
                <a:latin typeface="Times New Roman" panose="02020603050405020304" charset="0"/>
                <a:ea typeface="宋体" panose="02010600030101010101" pitchFamily="2" charset="-122"/>
                <a:cs typeface="Times New Roman" panose="02020603050405020304" charset="0"/>
              </a:rPr>
              <a:t>Standing at the starting line, Jobie was still worried whether the new shoes might bring her good luck.</a:t>
            </a:r>
            <a:endParaRPr lang="en-US" altLang="zh-CN" sz="3200">
              <a:latin typeface="Times New Roman" panose="02020603050405020304" charset="0"/>
              <a:ea typeface="宋体" panose="02010600030101010101" pitchFamily="2" charset="-122"/>
              <a:cs typeface="Times New Roman" panose="02020603050405020304" charset="0"/>
            </a:endParaRPr>
          </a:p>
          <a:p>
            <a:pPr marL="457200" indent="-457200">
              <a:buFont typeface="Wingdings" panose="05000000000000000000" charset="0"/>
              <a:buChar char="Ø"/>
            </a:pPr>
            <a:r>
              <a:rPr lang="en-US" altLang="zh-CN" sz="3200">
                <a:latin typeface="Times New Roman" panose="02020603050405020304" charset="0"/>
                <a:ea typeface="宋体" panose="02010600030101010101" pitchFamily="2" charset="-122"/>
                <a:cs typeface="Times New Roman" panose="02020603050405020304" charset="0"/>
              </a:rPr>
              <a:t>In her brand-new shoes, she was well aware that she must bring out the best in her. All her teammates gave her high fives as she slowly walked down to the starting line, which instilled great power in her. </a:t>
            </a:r>
            <a:endParaRPr lang="en-US" altLang="zh-CN" sz="3200">
              <a:latin typeface="Times New Roman" panose="02020603050405020304" charset="0"/>
              <a:ea typeface="宋体" panose="02010600030101010101" pitchFamily="2" charset="-122"/>
              <a:cs typeface="Times New Roman" panose="02020603050405020304" charset="0"/>
            </a:endParaRPr>
          </a:p>
          <a:p>
            <a:pPr marL="457200" indent="-457200">
              <a:buFont typeface="Wingdings" panose="05000000000000000000" charset="0"/>
              <a:buChar char="Ø"/>
            </a:pPr>
            <a:r>
              <a:rPr lang="en-US" altLang="zh-CN" sz="3200">
                <a:latin typeface="Times New Roman" panose="02020603050405020304" charset="0"/>
                <a:ea typeface="宋体" panose="02010600030101010101" pitchFamily="2" charset="-122"/>
                <a:cs typeface="Times New Roman" panose="02020603050405020304" charset="0"/>
              </a:rPr>
              <a:t>Though still quite unconfident without the lucky shoes, she took a deep breath and decided to focus on the race.</a:t>
            </a:r>
            <a:endParaRPr lang="en-US" altLang="zh-CN" sz="3200">
              <a:latin typeface="Times New Roman" panose="02020603050405020304" charset="0"/>
              <a:ea typeface="宋体" panose="02010600030101010101" pitchFamily="2" charset="-122"/>
              <a:cs typeface="Times New Roman" panose="02020603050405020304" charset="0"/>
            </a:endParaRPr>
          </a:p>
        </p:txBody>
      </p:sp>
      <p:pic>
        <p:nvPicPr>
          <p:cNvPr id="101" name="图片 100"/>
          <p:cNvPicPr/>
          <p:nvPr>
            <p:custDataLst>
              <p:tags r:id="rId1"/>
            </p:custDataLst>
          </p:nvPr>
        </p:nvPicPr>
        <p:blipFill>
          <a:blip r:embed="rId2"/>
          <a:stretch>
            <a:fillRect/>
          </a:stretch>
        </p:blipFill>
        <p:spPr>
          <a:xfrm>
            <a:off x="11014075" y="5721350"/>
            <a:ext cx="1097280" cy="11366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stretch>
            <a:fillRect/>
          </a:stretch>
        </p:blipFill>
        <p:spPr>
          <a:xfrm>
            <a:off x="11014075" y="5721350"/>
            <a:ext cx="1097280" cy="1136650"/>
          </a:xfrm>
          <a:prstGeom prst="rect">
            <a:avLst/>
          </a:prstGeom>
          <a:noFill/>
          <a:ln w="9525">
            <a:noFill/>
          </a:ln>
        </p:spPr>
      </p:pic>
      <p:sp>
        <p:nvSpPr>
          <p:cNvPr id="2" name="文本框 1"/>
          <p:cNvSpPr txBox="1"/>
          <p:nvPr/>
        </p:nvSpPr>
        <p:spPr>
          <a:xfrm>
            <a:off x="0" y="59690"/>
            <a:ext cx="12051665" cy="6798310"/>
          </a:xfrm>
          <a:prstGeom prst="rect">
            <a:avLst/>
          </a:prstGeom>
          <a:noFill/>
        </p:spPr>
        <p:txBody>
          <a:bodyPr wrap="square" rtlCol="0">
            <a:noAutofit/>
          </a:bodyPr>
          <a:p>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II.</a:t>
            </a:r>
            <a:r>
              <a:rPr lang="zh-CN" altLang="en-US" sz="2800" u="sng">
                <a:solidFill>
                  <a:srgbClr val="1A10A2"/>
                </a:solidFill>
                <a:latin typeface="华文中宋" panose="02010600040101010101" charset="-122"/>
                <a:ea typeface="华文中宋" panose="02010600040101010101" charset="-122"/>
                <a:cs typeface="华文中宋" panose="02010600040101010101" charset="-122"/>
              </a:rPr>
              <a:t>写作思路</a:t>
            </a:r>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a:t>
            </a:r>
            <a:r>
              <a:rPr lang="zh-CN" altLang="en-US" sz="2400" u="sng">
                <a:solidFill>
                  <a:srgbClr val="FF0000"/>
                </a:solidFill>
                <a:latin typeface="华文中宋" panose="02010600040101010101" charset="-122"/>
                <a:ea typeface="华文中宋" panose="02010600040101010101" charset="-122"/>
                <a:cs typeface="华文中宋" panose="02010600040101010101" charset="-122"/>
              </a:rPr>
              <a:t>表达</a:t>
            </a:r>
            <a:endParaRPr lang="zh-CN" altLang="en-US" sz="2800">
              <a:solidFill>
                <a:srgbClr val="1A10A2"/>
              </a:solidFill>
              <a:latin typeface="华文中宋" panose="02010600040101010101" charset="-122"/>
              <a:ea typeface="华文中宋" panose="02010600040101010101" charset="-122"/>
              <a:cs typeface="华文中宋" panose="02010600040101010101" charset="-122"/>
            </a:endParaRPr>
          </a:p>
          <a:p>
            <a:pPr indent="0" fontAlgn="auto">
              <a:lnSpc>
                <a:spcPts val="3160"/>
              </a:lnSpc>
              <a:buNone/>
            </a:pPr>
            <a:r>
              <a:rPr lang="en-US" sz="2800" b="1">
                <a:solidFill>
                  <a:srgbClr val="FF0000"/>
                </a:solidFill>
                <a:latin typeface="Arial" panose="020B0604020202020204" pitchFamily="34" charset="0"/>
                <a:cs typeface="Arial" panose="020B0604020202020204" pitchFamily="34" charset="0"/>
                <a:sym typeface="+mn-ea"/>
              </a:rPr>
              <a:t>2.</a:t>
            </a:r>
            <a:r>
              <a:rPr sz="2800" b="1">
                <a:solidFill>
                  <a:srgbClr val="FF0000"/>
                </a:solidFill>
                <a:latin typeface="Arial" panose="020B0604020202020204" pitchFamily="34" charset="0"/>
                <a:cs typeface="Arial" panose="020B0604020202020204" pitchFamily="34" charset="0"/>
                <a:sym typeface="+mn-ea"/>
              </a:rPr>
              <a:t>The next day, without her lucky spikes, Jobie was among the best track teams gathering for the championships. </a:t>
            </a:r>
            <a:endParaRPr sz="2800" b="1">
              <a:solidFill>
                <a:srgbClr val="FF0000"/>
              </a:solidFill>
              <a:latin typeface="Arial" panose="020B0604020202020204" pitchFamily="34" charset="0"/>
              <a:cs typeface="Arial" panose="020B0604020202020204" pitchFamily="34" charset="0"/>
            </a:endParaRPr>
          </a:p>
          <a:p>
            <a:pPr indent="0" fontAlgn="auto">
              <a:lnSpc>
                <a:spcPts val="3160"/>
              </a:lnSpc>
              <a:buNone/>
            </a:pPr>
            <a:r>
              <a:rPr sz="2800">
                <a:solidFill>
                  <a:srgbClr val="040486"/>
                </a:solidFill>
                <a:latin typeface="Times New Roman" panose="02020603050405020304" charset="0"/>
                <a:ea typeface="宋体" panose="02010600030101010101" pitchFamily="2" charset="-122"/>
                <a:cs typeface="Times New Roman" panose="02020603050405020304" charset="0"/>
                <a:sym typeface="+mn-ea"/>
              </a:rPr>
              <a:t>Q2:How did she perform in the hurdle race? What was the result? （动作）</a:t>
            </a:r>
            <a:endParaRPr sz="2800">
              <a:solidFill>
                <a:srgbClr val="040486"/>
              </a:solidFill>
              <a:latin typeface="Times New Roman" panose="02020603050405020304" charset="0"/>
              <a:ea typeface="宋体" panose="02010600030101010101" pitchFamily="2" charset="-122"/>
              <a:cs typeface="Times New Roman" panose="02020603050405020304" charset="0"/>
              <a:sym typeface="+mn-ea"/>
            </a:endParaRPr>
          </a:p>
          <a:p>
            <a:pPr marL="457200" indent="-457200" fontAlgn="auto">
              <a:lnSpc>
                <a:spcPts val="2960"/>
              </a:lnSpc>
              <a:buFont typeface="Wingdings" panose="05000000000000000000" charset="0"/>
              <a:buChar char="Ø"/>
            </a:pPr>
            <a:r>
              <a:rPr lang="en-US" altLang="zh-CN" sz="2800">
                <a:latin typeface="Times New Roman" panose="02020603050405020304" charset="0"/>
                <a:ea typeface="宋体" panose="02010600030101010101" pitchFamily="2" charset="-122"/>
                <a:cs typeface="Times New Roman" panose="02020603050405020304" charset="0"/>
              </a:rPr>
              <a:t>Closer and closer she got. She was nearly there. Just one more hurdle and—“Number 52, Jobie Nymble, takes the gold for Riverside Middle School,” bellowed the announcer. </a:t>
            </a:r>
            <a:endParaRPr lang="en-US" altLang="zh-CN" sz="2800">
              <a:latin typeface="Times New Roman" panose="02020603050405020304" charset="0"/>
              <a:ea typeface="宋体" panose="02010600030101010101" pitchFamily="2" charset="-122"/>
              <a:cs typeface="Times New Roman" panose="02020603050405020304" charset="0"/>
            </a:endParaRPr>
          </a:p>
          <a:p>
            <a:pPr marL="457200" indent="-457200" fontAlgn="auto">
              <a:lnSpc>
                <a:spcPts val="2960"/>
              </a:lnSpc>
              <a:buFont typeface="Wingdings" panose="05000000000000000000" charset="0"/>
              <a:buChar char="Ø"/>
            </a:pPr>
            <a:r>
              <a:rPr lang="en-US" altLang="zh-CN" sz="2800">
                <a:latin typeface="Times New Roman" panose="02020603050405020304" charset="0"/>
                <a:ea typeface="宋体" panose="02010600030101010101" pitchFamily="2" charset="-122"/>
                <a:cs typeface="Times New Roman" panose="02020603050405020304" charset="0"/>
              </a:rPr>
              <a:t>The whistle sounded, every athlete shot out like an arrow and Jobie was a little left behind. However, the new shoes seemed to hold magic. Jobie ran faster and faster, over one hurdle after another, caught up with one runner after another, got ahead and threw herself across the finish line! She made it again! </a:t>
            </a:r>
            <a:endParaRPr lang="en-US" altLang="zh-CN" sz="2800">
              <a:latin typeface="Times New Roman" panose="02020603050405020304" charset="0"/>
              <a:ea typeface="宋体" panose="02010600030101010101" pitchFamily="2" charset="-122"/>
              <a:cs typeface="Times New Roman" panose="02020603050405020304" charset="0"/>
            </a:endParaRPr>
          </a:p>
          <a:p>
            <a:pPr marL="457200" indent="-457200" fontAlgn="auto">
              <a:lnSpc>
                <a:spcPts val="2960"/>
              </a:lnSpc>
              <a:buFont typeface="Wingdings" panose="05000000000000000000" charset="0"/>
              <a:buChar char="Ø"/>
            </a:pPr>
            <a:r>
              <a:rPr lang="en-US" altLang="zh-CN" sz="2800">
                <a:latin typeface="Times New Roman" panose="02020603050405020304" charset="0"/>
                <a:ea typeface="宋体" panose="02010600030101010101" pitchFamily="2" charset="-122"/>
                <a:cs typeface="Times New Roman" panose="02020603050405020304" charset="0"/>
              </a:rPr>
              <a:t>Starting buzzer going, Jobie was off in a flash. She set focus on the finishing line, leaving behind any self-doubt or worry until she finally breasted the tape earlier than anyone else.</a:t>
            </a:r>
            <a:endParaRPr lang="en-US" altLang="zh-CN" sz="2800">
              <a:latin typeface="Times New Roman" panose="02020603050405020304" charset="0"/>
              <a:ea typeface="宋体" panose="02010600030101010101" pitchFamily="2" charset="-122"/>
              <a:cs typeface="Times New Roman" panose="02020603050405020304" charset="0"/>
            </a:endParaRPr>
          </a:p>
          <a:p>
            <a:pPr marL="457200" indent="-457200" fontAlgn="auto">
              <a:lnSpc>
                <a:spcPts val="2960"/>
              </a:lnSpc>
              <a:buFont typeface="Wingdings" panose="05000000000000000000" charset="0"/>
              <a:buChar char="Ø"/>
            </a:pPr>
            <a:r>
              <a:rPr lang="en-US" altLang="zh-CN" sz="2800">
                <a:latin typeface="Times New Roman" panose="02020603050405020304" charset="0"/>
                <a:ea typeface="宋体" panose="02010600030101010101" pitchFamily="2" charset="-122"/>
                <a:cs typeface="Times New Roman" panose="02020603050405020304" charset="0"/>
              </a:rPr>
              <a:t> She quickly forgot the crowd and focused on the race, hurdling with fiery focus. All too soon, she crossed the finish line first, breaking the record for the hurdles. </a:t>
            </a:r>
            <a:endParaRPr lang="en-US" altLang="zh-CN" sz="2800">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custDataLst>
              <p:tags r:id="rId1"/>
            </p:custDataLst>
          </p:nvPr>
        </p:nvPicPr>
        <p:blipFill>
          <a:blip r:embed="rId2"/>
          <a:stretch>
            <a:fillRect/>
          </a:stretch>
        </p:blipFill>
        <p:spPr>
          <a:xfrm>
            <a:off x="11014075" y="5721350"/>
            <a:ext cx="1097280" cy="1136650"/>
          </a:xfrm>
          <a:prstGeom prst="rect">
            <a:avLst/>
          </a:prstGeom>
          <a:noFill/>
          <a:ln w="9525">
            <a:noFill/>
          </a:ln>
        </p:spPr>
      </p:pic>
      <p:sp>
        <p:nvSpPr>
          <p:cNvPr id="2" name="文本框 1"/>
          <p:cNvSpPr txBox="1"/>
          <p:nvPr/>
        </p:nvSpPr>
        <p:spPr>
          <a:xfrm>
            <a:off x="0" y="59690"/>
            <a:ext cx="12051665" cy="6798310"/>
          </a:xfrm>
          <a:prstGeom prst="rect">
            <a:avLst/>
          </a:prstGeom>
          <a:noFill/>
        </p:spPr>
        <p:txBody>
          <a:bodyPr wrap="square" rtlCol="0">
            <a:noAutofit/>
          </a:bodyPr>
          <a:p>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II.</a:t>
            </a:r>
            <a:r>
              <a:rPr lang="zh-CN" altLang="en-US" sz="2800" u="sng">
                <a:solidFill>
                  <a:srgbClr val="1A10A2"/>
                </a:solidFill>
                <a:latin typeface="华文中宋" panose="02010600040101010101" charset="-122"/>
                <a:ea typeface="华文中宋" panose="02010600040101010101" charset="-122"/>
                <a:cs typeface="华文中宋" panose="02010600040101010101" charset="-122"/>
              </a:rPr>
              <a:t>写作思路</a:t>
            </a:r>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a:t>
            </a:r>
            <a:r>
              <a:rPr lang="zh-CN" altLang="en-US" sz="2400" u="sng">
                <a:solidFill>
                  <a:srgbClr val="FF0000"/>
                </a:solidFill>
                <a:latin typeface="华文中宋" panose="02010600040101010101" charset="-122"/>
                <a:ea typeface="华文中宋" panose="02010600040101010101" charset="-122"/>
                <a:cs typeface="华文中宋" panose="02010600040101010101" charset="-122"/>
              </a:rPr>
              <a:t>表达</a:t>
            </a:r>
            <a:endParaRPr lang="zh-CN" altLang="en-US" sz="2800">
              <a:solidFill>
                <a:srgbClr val="1A10A2"/>
              </a:solidFill>
              <a:latin typeface="华文中宋" panose="02010600040101010101" charset="-122"/>
              <a:ea typeface="华文中宋" panose="02010600040101010101" charset="-122"/>
              <a:cs typeface="华文中宋" panose="02010600040101010101" charset="-122"/>
            </a:endParaRPr>
          </a:p>
          <a:p>
            <a:pPr indent="0">
              <a:buNone/>
            </a:pPr>
            <a:r>
              <a:rPr lang="en-US" sz="2800" b="1">
                <a:solidFill>
                  <a:srgbClr val="FF0000"/>
                </a:solidFill>
                <a:latin typeface="Arial" panose="020B0604020202020204" pitchFamily="34" charset="0"/>
                <a:cs typeface="Arial" panose="020B0604020202020204" pitchFamily="34" charset="0"/>
                <a:sym typeface="+mn-ea"/>
              </a:rPr>
              <a:t>2.</a:t>
            </a:r>
            <a:r>
              <a:rPr sz="2800" b="1">
                <a:solidFill>
                  <a:srgbClr val="FF0000"/>
                </a:solidFill>
                <a:latin typeface="Arial" panose="020B0604020202020204" pitchFamily="34" charset="0"/>
                <a:cs typeface="Arial" panose="020B0604020202020204" pitchFamily="34" charset="0"/>
                <a:sym typeface="+mn-ea"/>
              </a:rPr>
              <a:t>The next day, without her lucky spikes, Jobie was among the best track teams gathering for the championships. </a:t>
            </a:r>
            <a:endParaRPr sz="2800" b="1">
              <a:solidFill>
                <a:srgbClr val="FF0000"/>
              </a:solidFill>
              <a:latin typeface="Arial" panose="020B0604020202020204" pitchFamily="34" charset="0"/>
              <a:cs typeface="Arial" panose="020B0604020202020204" pitchFamily="34" charset="0"/>
            </a:endParaRPr>
          </a:p>
          <a:p>
            <a:pPr indent="0">
              <a:buNone/>
            </a:pPr>
            <a:r>
              <a:rPr sz="2800">
                <a:solidFill>
                  <a:srgbClr val="040486"/>
                </a:solidFill>
                <a:latin typeface="Times New Roman" panose="02020603050405020304" charset="0"/>
                <a:ea typeface="宋体" panose="02010600030101010101" pitchFamily="2" charset="-122"/>
                <a:cs typeface="Times New Roman" panose="02020603050405020304" charset="0"/>
                <a:sym typeface="+mn-ea"/>
              </a:rPr>
              <a:t>Q3: How did she reflect on her lucky shoes? What does “LUCKY” mean to her now? (感悟)</a:t>
            </a:r>
            <a:endParaRPr sz="2800">
              <a:solidFill>
                <a:srgbClr val="040486"/>
              </a:solidFill>
              <a:latin typeface="Times New Roman" panose="02020603050405020304" charset="0"/>
              <a:ea typeface="宋体" panose="02010600030101010101" pitchFamily="2" charset="-122"/>
              <a:cs typeface="Times New Roman" panose="02020603050405020304" charset="0"/>
              <a:sym typeface="+mn-ea"/>
            </a:endParaRPr>
          </a:p>
          <a:p>
            <a:pPr marL="457200" indent="-457200">
              <a:buFont typeface="Wingdings" panose="05000000000000000000" charset="0"/>
              <a:buChar char="Ø"/>
            </a:pPr>
            <a:r>
              <a:rPr lang="en-US" altLang="zh-CN" sz="3200">
                <a:latin typeface="Times New Roman" panose="02020603050405020304" charset="0"/>
                <a:ea typeface="宋体" panose="02010600030101010101" pitchFamily="2" charset="-122"/>
                <a:cs typeface="Times New Roman" panose="02020603050405020304" charset="0"/>
              </a:rPr>
              <a:t>After a minute, she looked down at her feet and smiled. No lucky spikes. Beaming with joy, Jobie whispered, “Lucky me.”</a:t>
            </a:r>
            <a:endParaRPr lang="en-US" altLang="zh-CN" sz="3200">
              <a:latin typeface="Times New Roman" panose="02020603050405020304" charset="0"/>
              <a:ea typeface="宋体" panose="02010600030101010101" pitchFamily="2" charset="-122"/>
              <a:cs typeface="Times New Roman" panose="02020603050405020304" charset="0"/>
            </a:endParaRPr>
          </a:p>
          <a:p>
            <a:pPr marL="457200" indent="-457200">
              <a:buFont typeface="Wingdings" panose="05000000000000000000" charset="0"/>
              <a:buChar char="Ø"/>
            </a:pPr>
            <a:r>
              <a:rPr lang="en-US" altLang="zh-CN" sz="3200">
                <a:latin typeface="Times New Roman" panose="02020603050405020304" charset="0"/>
                <a:ea typeface="宋体" panose="02010600030101010101" pitchFamily="2" charset="-122"/>
                <a:cs typeface="Times New Roman" panose="02020603050405020304" charset="0"/>
              </a:rPr>
              <a:t>Accompanied by thunders of cheers from the audience, Jobie was really glad that she made it to the champion again! Looking down at her new shoes. Jobie seemed to realize that the secret to her success was not the neon-green track spikes, but...! </a:t>
            </a:r>
            <a:endParaRPr lang="en-US" altLang="zh-CN" sz="3200">
              <a:latin typeface="Times New Roman" panose="02020603050405020304" charset="0"/>
              <a:ea typeface="宋体" panose="02010600030101010101" pitchFamily="2" charset="-122"/>
              <a:cs typeface="Times New Roman" panose="02020603050405020304" charset="0"/>
            </a:endParaRPr>
          </a:p>
          <a:p>
            <a:pPr marL="457200" indent="-457200">
              <a:buFont typeface="Wingdings" panose="05000000000000000000" charset="0"/>
              <a:buChar char="Ø"/>
            </a:pPr>
            <a:r>
              <a:rPr lang="en-US" altLang="zh-CN" sz="3200">
                <a:latin typeface="Times New Roman" panose="02020603050405020304" charset="0"/>
                <a:ea typeface="宋体" panose="02010600030101010101" pitchFamily="2" charset="-122"/>
                <a:cs typeface="Times New Roman" panose="02020603050405020304" charset="0"/>
              </a:rPr>
              <a:t>In the cheers and shouts, Jobie squatted to untie her spikes as usual, only to realize that there was no such thing as lucky spikes and that success was never a stroke of luck.</a:t>
            </a:r>
            <a:endParaRPr lang="en-US" altLang="zh-CN" sz="3200">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9690" y="105410"/>
            <a:ext cx="12132310" cy="6798310"/>
          </a:xfrm>
          <a:prstGeom prst="rect">
            <a:avLst/>
          </a:prstGeom>
          <a:noFill/>
        </p:spPr>
        <p:txBody>
          <a:bodyPr wrap="square" rtlCol="0">
            <a:noAutofit/>
          </a:bodyPr>
          <a:p>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III.</a:t>
            </a:r>
            <a:r>
              <a:rPr lang="zh-CN" altLang="en-US" sz="2800" u="sng">
                <a:solidFill>
                  <a:srgbClr val="1A10A2"/>
                </a:solidFill>
                <a:latin typeface="华文中宋" panose="02010600040101010101" charset="-122"/>
                <a:ea typeface="华文中宋" panose="02010600040101010101" charset="-122"/>
                <a:cs typeface="华文中宋" panose="02010600040101010101" charset="-122"/>
              </a:rPr>
              <a:t>参考范文</a:t>
            </a:r>
            <a:endParaRPr lang="zh-CN" altLang="en-US" sz="2800">
              <a:solidFill>
                <a:srgbClr val="1A10A2"/>
              </a:solidFill>
              <a:latin typeface="华文中宋" panose="02010600040101010101" charset="-122"/>
              <a:ea typeface="华文中宋" panose="02010600040101010101" charset="-122"/>
              <a:cs typeface="华文中宋" panose="02010600040101010101" charset="-122"/>
            </a:endParaRPr>
          </a:p>
          <a:p>
            <a:r>
              <a:rPr lang="en-US" altLang="zh-CN">
                <a:latin typeface="Arial" panose="020B0604020202020204" pitchFamily="34" charset="0"/>
                <a:cs typeface="Arial" panose="020B0604020202020204" pitchFamily="34" charset="0"/>
              </a:rPr>
              <a:t>     </a:t>
            </a:r>
            <a:r>
              <a:rPr sz="2600">
                <a:latin typeface="Times New Roman" panose="02020603050405020304" charset="0"/>
                <a:cs typeface="Times New Roman" panose="02020603050405020304" charset="0"/>
              </a:rPr>
              <a:t>As she eyed the area from a distance, panic set in. Jobie picked up the pace, her heart pounding louder the closer she got. When she reached the place she had left them, her heart almost stopped. “They’ re gone!” she screamed. “My lucky spikes are gone.” Fear crept over her as she anxiously circled the whole area and scanned for any splash of neon-green. Jobie's teammates helped her search the park, trying to find any trace of the spikes but in vain. No lucky spikes. By nightfall, the poor girl had no choice but to drag her bare feet home. “So long, gold,” Jobie groaned.</a:t>
            </a:r>
            <a:endParaRPr sz="2600">
              <a:latin typeface="Times New Roman" panose="02020603050405020304" charset="0"/>
              <a:cs typeface="Times New Roman" panose="02020603050405020304" charset="0"/>
            </a:endParaRPr>
          </a:p>
          <a:p>
            <a:r>
              <a:rPr lang="en-US" sz="2600">
                <a:latin typeface="Times New Roman" panose="02020603050405020304" charset="0"/>
                <a:cs typeface="Times New Roman" panose="02020603050405020304" charset="0"/>
              </a:rPr>
              <a:t>      </a:t>
            </a:r>
            <a:r>
              <a:rPr sz="2600">
                <a:latin typeface="Times New Roman" panose="02020603050405020304" charset="0"/>
                <a:cs typeface="Times New Roman" panose="02020603050405020304" charset="0"/>
              </a:rPr>
              <a:t>The next day, without her lucky spikes, Jobie was among the best track teams gathering for the championships. In her brand-new shoes, she accepted the reality that this was not a game of chance. Teammates patted her back as she slowly walked down to the starting line, which also instilled great power in her. Starting buzzer going, Jobie was off in a flash. She set focus on the finishing line, leaving behind any self-doubt or worry until she finally breasted the tape earlier than anyone else. In the cheers and shouts, Jobie squatted to untie her spikes as usual, only to realize that there was no such thing as lucky spikes and that success was never a stroke of luck.</a:t>
            </a:r>
            <a:endParaRPr sz="2600">
              <a:latin typeface="Times New Roman" panose="02020603050405020304" charset="0"/>
              <a:cs typeface="Times New Roman" panose="02020603050405020304" charset="0"/>
            </a:endParaRPr>
          </a:p>
        </p:txBody>
      </p:sp>
      <p:pic>
        <p:nvPicPr>
          <p:cNvPr id="101" name="图片 100"/>
          <p:cNvPicPr/>
          <p:nvPr>
            <p:custDataLst>
              <p:tags r:id="rId1"/>
            </p:custDataLst>
          </p:nvPr>
        </p:nvPicPr>
        <p:blipFill>
          <a:blip r:embed="rId2"/>
          <a:stretch>
            <a:fillRect/>
          </a:stretch>
        </p:blipFill>
        <p:spPr>
          <a:xfrm>
            <a:off x="11014075" y="5721350"/>
            <a:ext cx="1097280" cy="1136650"/>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9690" y="105410"/>
            <a:ext cx="12051665" cy="6798310"/>
          </a:xfrm>
          <a:prstGeom prst="rect">
            <a:avLst/>
          </a:prstGeom>
          <a:noFill/>
        </p:spPr>
        <p:txBody>
          <a:bodyPr wrap="square" rtlCol="0">
            <a:noAutofit/>
          </a:bodyPr>
          <a:p>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III.</a:t>
            </a:r>
            <a:r>
              <a:rPr lang="zh-CN" altLang="en-US" sz="2800" u="sng">
                <a:solidFill>
                  <a:srgbClr val="1A10A2"/>
                </a:solidFill>
                <a:latin typeface="华文中宋" panose="02010600040101010101" charset="-122"/>
                <a:ea typeface="华文中宋" panose="02010600040101010101" charset="-122"/>
                <a:cs typeface="华文中宋" panose="02010600040101010101" charset="-122"/>
              </a:rPr>
              <a:t>下水作文</a:t>
            </a:r>
            <a:endParaRPr lang="zh-CN" altLang="en-US" sz="2800">
              <a:solidFill>
                <a:srgbClr val="1A10A2"/>
              </a:solidFill>
              <a:latin typeface="华文中宋" panose="02010600040101010101" charset="-122"/>
              <a:ea typeface="华文中宋" panose="02010600040101010101" charset="-122"/>
              <a:cs typeface="华文中宋" panose="02010600040101010101" charset="-122"/>
            </a:endParaRPr>
          </a:p>
          <a:p>
            <a:r>
              <a:rPr lang="en-US" altLang="zh-CN">
                <a:latin typeface="Arial" panose="020B0604020202020204" pitchFamily="34" charset="0"/>
                <a:cs typeface="Arial" panose="020B0604020202020204" pitchFamily="34" charset="0"/>
              </a:rPr>
              <a:t>   </a:t>
            </a:r>
            <a:r>
              <a:rPr lang="en-US" altLang="zh-CN">
                <a:latin typeface="Times New Roman" panose="02020603050405020304" charset="0"/>
                <a:cs typeface="Times New Roman" panose="02020603050405020304" charset="0"/>
              </a:rPr>
              <a:t>     </a:t>
            </a:r>
            <a:r>
              <a:rPr sz="2400">
                <a:latin typeface="Times New Roman" panose="02020603050405020304" charset="0"/>
                <a:cs typeface="Times New Roman" panose="02020603050405020304" charset="0"/>
              </a:rPr>
              <a:t>As she eyed the area from a distance, panic set in. Her lucky neon-green track spikes seemed not to be where they should be. Immediately Jobie quickened her pace and the closer she got to the point, the more unsettled she grew. When she finally confirmed the absence of her shoes, she couldn’t believe her eyes, her heart missing a beat. Without the lucky spikes for tomorrow’s Championships, things would go uncertain! Madly, Jobie searched every corner of the park for any sign of her spikes, with no success. Her teammates also joined her, but the shoes were still nowhere to be found. Sadly, poor Jobie had no alternative but to leave the park with her bare feet and tomorrow she would have to go without.</a:t>
            </a:r>
            <a:endParaRPr sz="2400">
              <a:latin typeface="Times New Roman" panose="02020603050405020304" charset="0"/>
              <a:cs typeface="Times New Roman" panose="02020603050405020304" charset="0"/>
            </a:endParaRPr>
          </a:p>
          <a:p>
            <a:r>
              <a:rPr sz="2400">
                <a:latin typeface="Times New Roman" panose="02020603050405020304" charset="0"/>
                <a:cs typeface="Times New Roman" panose="02020603050405020304" charset="0"/>
              </a:rPr>
              <a:t>   </a:t>
            </a:r>
            <a:r>
              <a:rPr lang="en-US" sz="2400">
                <a:latin typeface="Times New Roman" panose="02020603050405020304" charset="0"/>
                <a:cs typeface="Times New Roman" panose="02020603050405020304" charset="0"/>
              </a:rPr>
              <a:t>   </a:t>
            </a:r>
            <a:r>
              <a:rPr sz="2400">
                <a:latin typeface="Times New Roman" panose="02020603050405020304" charset="0"/>
                <a:cs typeface="Times New Roman" panose="02020603050405020304" charset="0"/>
              </a:rPr>
              <a:t>The next day, without her lucky spikes, Jobie was among the best track teams gathering for the championships. Standing at the starting line, Jobie was still worried whether the new shoes might bring her good luck. The whistle sounded, every athlete shot out like an arrow and Jobie was a little left behind. However, the new shoes seemed to hold magic. Jobie ran faster and faster, over one hurdle after another, caught up with one runner after another, got ahead and threw herself across the finish line! She made it again! Accompanied by thunders of cheers from the audience, Jobie was really glad that she made it to the champion again! Looking down at her new shoes. Jobie seemed to realize that the secret to her success was not the neon-green track spikes, but...! </a:t>
            </a:r>
            <a:endParaRPr sz="2400">
              <a:latin typeface="Times New Roman" panose="02020603050405020304" charset="0"/>
              <a:cs typeface="Times New Roman" panose="02020603050405020304" charset="0"/>
            </a:endParaRPr>
          </a:p>
        </p:txBody>
      </p:sp>
      <p:pic>
        <p:nvPicPr>
          <p:cNvPr id="101" name="图片 100"/>
          <p:cNvPicPr/>
          <p:nvPr>
            <p:custDataLst>
              <p:tags r:id="rId1"/>
            </p:custDataLst>
          </p:nvPr>
        </p:nvPicPr>
        <p:blipFill>
          <a:blip r:embed="rId2"/>
          <a:stretch>
            <a:fillRect/>
          </a:stretch>
        </p:blipFill>
        <p:spPr>
          <a:xfrm>
            <a:off x="11014075" y="5721350"/>
            <a:ext cx="1097280" cy="1136650"/>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821815" y="551180"/>
            <a:ext cx="8695690" cy="1430020"/>
          </a:xfrm>
          <a:prstGeom prst="rect">
            <a:avLst/>
          </a:prstGeom>
          <a:noFill/>
        </p:spPr>
        <p:txBody>
          <a:bodyPr wrap="square" rtlCol="0">
            <a:spAutoFit/>
          </a:bodyPr>
          <a:p>
            <a:pPr indent="0" algn="ctr" fontAlgn="auto">
              <a:lnSpc>
                <a:spcPts val="5220"/>
              </a:lnSpc>
            </a:pPr>
            <a:r>
              <a:rPr lang="zh-CN" altLang="en-US" sz="3600">
                <a:latin typeface="华文中宋" panose="02010600040101010101" charset="-122"/>
                <a:ea typeface="华文中宋" panose="02010600040101010101" charset="-122"/>
                <a:cs typeface="华文中宋" panose="02010600040101010101" charset="-122"/>
              </a:rPr>
              <a:t>20230316宁波十校联考读后续写讲评</a:t>
            </a:r>
            <a:endParaRPr lang="zh-CN" altLang="en-US" sz="3600">
              <a:latin typeface="华文中宋" panose="02010600040101010101" charset="-122"/>
              <a:ea typeface="华文中宋" panose="02010600040101010101" charset="-122"/>
              <a:cs typeface="华文中宋" panose="02010600040101010101" charset="-122"/>
            </a:endParaRPr>
          </a:p>
          <a:p>
            <a:pPr indent="0" algn="ctr" fontAlgn="auto">
              <a:lnSpc>
                <a:spcPts val="5220"/>
              </a:lnSpc>
            </a:pPr>
            <a:r>
              <a:rPr lang="zh-CN" altLang="en-US" sz="3600">
                <a:latin typeface="Arial Unicode MS" panose="020B0604020202020204" charset="-122"/>
                <a:ea typeface="Arial Unicode MS" panose="020B0604020202020204" charset="-122"/>
                <a:cs typeface="华文中宋" panose="02010600040101010101" charset="-122"/>
              </a:rPr>
              <a:t>Lucky feet</a:t>
            </a:r>
            <a:endParaRPr lang="zh-CN" altLang="en-US" sz="3600">
              <a:latin typeface="Arial Unicode MS" panose="020B0604020202020204" charset="-122"/>
              <a:ea typeface="Arial Unicode MS" panose="020B0604020202020204" charset="-122"/>
              <a:cs typeface="华文中宋" panose="02010600040101010101" charset="-122"/>
            </a:endParaRPr>
          </a:p>
        </p:txBody>
      </p:sp>
      <p:pic>
        <p:nvPicPr>
          <p:cNvPr id="3" name="图片 1"/>
          <p:cNvPicPr>
            <a:picLocks noChangeAspect="1"/>
          </p:cNvPicPr>
          <p:nvPr>
            <p:custDataLst>
              <p:tags r:id="rId1"/>
            </p:custDataLst>
          </p:nvPr>
        </p:nvPicPr>
        <p:blipFill>
          <a:blip r:embed="rId2"/>
          <a:srcRect l="8114"/>
          <a:stretch>
            <a:fillRect/>
          </a:stretch>
        </p:blipFill>
        <p:spPr>
          <a:xfrm>
            <a:off x="0" y="1183005"/>
            <a:ext cx="3771900" cy="5674995"/>
          </a:xfrm>
          <a:prstGeom prst="rect">
            <a:avLst/>
          </a:prstGeom>
          <a:noFill/>
          <a:ln>
            <a:noFill/>
          </a:ln>
        </p:spPr>
      </p:pic>
      <p:pic>
        <p:nvPicPr>
          <p:cNvPr id="7" name="图片 2" descr="图片1"/>
          <p:cNvPicPr>
            <a:picLocks noChangeAspect="1"/>
          </p:cNvPicPr>
          <p:nvPr>
            <p:custDataLst>
              <p:tags r:id="rId3"/>
            </p:custDataLst>
          </p:nvPr>
        </p:nvPicPr>
        <p:blipFill>
          <a:blip r:embed="rId4"/>
          <a:srcRect r="7001"/>
          <a:stretch>
            <a:fillRect/>
          </a:stretch>
        </p:blipFill>
        <p:spPr>
          <a:xfrm>
            <a:off x="8206740" y="1233805"/>
            <a:ext cx="3985260" cy="5624195"/>
          </a:xfrm>
          <a:prstGeom prst="rect">
            <a:avLst/>
          </a:prstGeom>
        </p:spPr>
      </p:pic>
      <p:pic>
        <p:nvPicPr>
          <p:cNvPr id="101" name="图片 100"/>
          <p:cNvPicPr/>
          <p:nvPr/>
        </p:nvPicPr>
        <p:blipFill>
          <a:blip r:embed="rId5"/>
          <a:stretch>
            <a:fillRect/>
          </a:stretch>
        </p:blipFill>
        <p:spPr>
          <a:xfrm>
            <a:off x="4572000" y="3702685"/>
            <a:ext cx="3048000" cy="3048000"/>
          </a:xfrm>
          <a:prstGeom prst="rect">
            <a:avLst/>
          </a:prstGeom>
          <a:noFill/>
          <a:ln w="9525">
            <a:noFill/>
          </a:ln>
        </p:spPr>
      </p:pic>
      <p:sp>
        <p:nvSpPr>
          <p:cNvPr id="12" name="文本框 11"/>
          <p:cNvSpPr txBox="1"/>
          <p:nvPr>
            <p:custDataLst>
              <p:tags r:id="rId6"/>
            </p:custDataLst>
          </p:nvPr>
        </p:nvSpPr>
        <p:spPr>
          <a:xfrm>
            <a:off x="9517380" y="5920740"/>
            <a:ext cx="2674620" cy="829945"/>
          </a:xfrm>
          <a:prstGeom prst="rect">
            <a:avLst/>
          </a:prstGeom>
          <a:noFill/>
          <a:ln>
            <a:noFill/>
          </a:ln>
          <a:extLst>
            <a:ext uri="{909E8E84-426E-40DD-AFC4-6F175D3DCCD1}">
              <a14:hiddenFill xmlns:a14="http://schemas.microsoft.com/office/drawing/2010/main">
                <a:solidFill>
                  <a:schemeClr val="accent3"/>
                </a:solidFill>
              </a14:hiddenFill>
            </a:ext>
          </a:ex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p>
            <a:pPr marL="342900" indent="-342900" algn="l">
              <a:buFont typeface="Wingdings" panose="05000000000000000000" charset="0"/>
              <a:buChar char="Ø"/>
            </a:pPr>
            <a:r>
              <a:rPr lang="zh-CN" altLang="en-US" sz="2400">
                <a:solidFill>
                  <a:schemeClr val="accent1"/>
                </a:solidFill>
                <a:latin typeface="华文中宋" panose="02010600040101010101" charset="-122"/>
                <a:ea typeface="华文中宋" panose="02010600040101010101" charset="-122"/>
                <a:cs typeface="华文中宋" panose="02010600040101010101" charset="-122"/>
              </a:rPr>
              <a:t>陈星可</a:t>
            </a:r>
            <a:endParaRPr lang="zh-CN" altLang="en-US" sz="2400">
              <a:solidFill>
                <a:schemeClr val="accent1"/>
              </a:solidFill>
              <a:latin typeface="华文中宋" panose="02010600040101010101" charset="-122"/>
              <a:ea typeface="华文中宋" panose="02010600040101010101" charset="-122"/>
              <a:cs typeface="华文中宋" panose="02010600040101010101" charset="-122"/>
            </a:endParaRPr>
          </a:p>
          <a:p>
            <a:pPr marL="342900" indent="-342900" algn="l">
              <a:buFont typeface="Wingdings" panose="05000000000000000000" charset="0"/>
              <a:buChar char="Ø"/>
            </a:pPr>
            <a:r>
              <a:rPr lang="zh-CN" altLang="en-US" sz="2400">
                <a:solidFill>
                  <a:schemeClr val="accent1"/>
                </a:solidFill>
                <a:latin typeface="华文中宋" panose="02010600040101010101" charset="-122"/>
                <a:ea typeface="华文中宋" panose="02010600040101010101" charset="-122"/>
                <a:cs typeface="华文中宋" panose="02010600040101010101" charset="-122"/>
              </a:rPr>
              <a:t>浙江省天台中学</a:t>
            </a:r>
            <a:endParaRPr lang="zh-CN" altLang="en-US" sz="2400">
              <a:solidFill>
                <a:schemeClr val="accent1"/>
              </a:solidFill>
              <a:latin typeface="华文中宋" panose="02010600040101010101" charset="-122"/>
              <a:ea typeface="华文中宋" panose="02010600040101010101" charset="-122"/>
              <a:cs typeface="华文中宋" panose="02010600040101010101"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9690" y="105410"/>
            <a:ext cx="12051665" cy="6798310"/>
          </a:xfrm>
          <a:prstGeom prst="rect">
            <a:avLst/>
          </a:prstGeom>
          <a:noFill/>
        </p:spPr>
        <p:txBody>
          <a:bodyPr wrap="square" rtlCol="0">
            <a:noAutofit/>
          </a:bodyPr>
          <a:p>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III.</a:t>
            </a:r>
            <a:r>
              <a:rPr lang="zh-CN" altLang="en-US" sz="2800" u="sng">
                <a:solidFill>
                  <a:srgbClr val="1A10A2"/>
                </a:solidFill>
                <a:latin typeface="华文中宋" panose="02010600040101010101" charset="-122"/>
                <a:ea typeface="华文中宋" panose="02010600040101010101" charset="-122"/>
                <a:cs typeface="华文中宋" panose="02010600040101010101" charset="-122"/>
              </a:rPr>
              <a:t>原文本的故事</a:t>
            </a:r>
            <a:endParaRPr lang="zh-CN" altLang="en-US" sz="2800">
              <a:solidFill>
                <a:srgbClr val="1A10A2"/>
              </a:solidFill>
              <a:latin typeface="华文中宋" panose="02010600040101010101" charset="-122"/>
              <a:ea typeface="华文中宋" panose="02010600040101010101" charset="-122"/>
              <a:cs typeface="华文中宋" panose="02010600040101010101" charset="-122"/>
            </a:endParaRPr>
          </a:p>
          <a:p>
            <a:pPr indent="0" fontAlgn="auto"/>
            <a:r>
              <a:rPr lang="en-US" sz="1600">
                <a:latin typeface="Times New Roman" panose="02020603050405020304" charset="0"/>
                <a:cs typeface="Times New Roman" panose="02020603050405020304" charset="0"/>
              </a:rPr>
              <a:t>    </a:t>
            </a:r>
            <a:r>
              <a:rPr lang="en-US" sz="1700">
                <a:latin typeface="Times New Roman" panose="02020603050405020304" charset="0"/>
                <a:cs typeface="Times New Roman" panose="02020603050405020304" charset="0"/>
              </a:rPr>
              <a:t> </a:t>
            </a:r>
            <a:r>
              <a:rPr sz="1700">
                <a:latin typeface="Times New Roman" panose="02020603050405020304" charset="0"/>
                <a:cs typeface="Times New Roman" panose="02020603050405020304" charset="0"/>
              </a:rPr>
              <a:t>As she eyed the area from a distance, panic set in. </a:t>
            </a:r>
            <a:endParaRPr sz="1700">
              <a:latin typeface="Times New Roman" panose="02020603050405020304" charset="0"/>
              <a:cs typeface="Times New Roman" panose="02020603050405020304" charset="0"/>
            </a:endParaRPr>
          </a:p>
          <a:p>
            <a:pPr indent="0" fontAlgn="auto"/>
            <a:r>
              <a:rPr lang="en-US" sz="1700">
                <a:latin typeface="Times New Roman" panose="02020603050405020304" charset="0"/>
                <a:cs typeface="Times New Roman" panose="02020603050405020304" charset="0"/>
              </a:rPr>
              <a:t>     </a:t>
            </a:r>
            <a:r>
              <a:rPr sz="1700">
                <a:latin typeface="Times New Roman" panose="02020603050405020304" charset="0"/>
                <a:cs typeface="Times New Roman" panose="02020603050405020304" charset="0"/>
              </a:rPr>
              <a:t>Jobie picked up the pace, her heart pounding louder the closer she got. She was full-on sprinting now. When she reached the place she’d left them, her heart stopped. </a:t>
            </a:r>
            <a:endParaRPr sz="1700">
              <a:latin typeface="Times New Roman" panose="02020603050405020304" charset="0"/>
              <a:cs typeface="Times New Roman" panose="02020603050405020304" charset="0"/>
            </a:endParaRPr>
          </a:p>
          <a:p>
            <a:pPr indent="0" fontAlgn="auto"/>
            <a:r>
              <a:rPr lang="en-US" sz="1700">
                <a:latin typeface="Times New Roman" panose="02020603050405020304" charset="0"/>
                <a:cs typeface="Times New Roman" panose="02020603050405020304" charset="0"/>
              </a:rPr>
              <a:t>     </a:t>
            </a:r>
            <a:r>
              <a:rPr sz="1700">
                <a:latin typeface="Times New Roman" panose="02020603050405020304" charset="0"/>
                <a:cs typeface="Times New Roman" panose="02020603050405020304" charset="0"/>
              </a:rPr>
              <a:t>“They’re gone!” she screeched. “My lucky spikes are gone.” </a:t>
            </a:r>
            <a:endParaRPr sz="1700">
              <a:latin typeface="Times New Roman" panose="02020603050405020304" charset="0"/>
              <a:cs typeface="Times New Roman" panose="02020603050405020304" charset="0"/>
            </a:endParaRPr>
          </a:p>
          <a:p>
            <a:pPr indent="0" fontAlgn="auto"/>
            <a:r>
              <a:rPr lang="en-US" sz="1700">
                <a:latin typeface="Times New Roman" panose="02020603050405020304" charset="0"/>
                <a:cs typeface="Times New Roman" panose="02020603050405020304" charset="0"/>
              </a:rPr>
              <a:t>     </a:t>
            </a:r>
            <a:r>
              <a:rPr sz="1700">
                <a:latin typeface="Times New Roman" panose="02020603050405020304" charset="0"/>
                <a:cs typeface="Times New Roman" panose="02020603050405020304" charset="0"/>
              </a:rPr>
              <a:t>Jobie’s teammates helped her search the park. </a:t>
            </a:r>
            <a:endParaRPr sz="1700">
              <a:latin typeface="Times New Roman" panose="02020603050405020304" charset="0"/>
              <a:cs typeface="Times New Roman" panose="02020603050405020304" charset="0"/>
            </a:endParaRPr>
          </a:p>
          <a:p>
            <a:pPr indent="0" fontAlgn="auto"/>
            <a:r>
              <a:rPr lang="en-US" sz="1700">
                <a:latin typeface="Times New Roman" panose="02020603050405020304" charset="0"/>
                <a:cs typeface="Times New Roman" panose="02020603050405020304" charset="0"/>
              </a:rPr>
              <a:t>    </a:t>
            </a:r>
            <a:r>
              <a:rPr sz="1700">
                <a:latin typeface="Times New Roman" panose="02020603050405020304" charset="0"/>
                <a:cs typeface="Times New Roman" panose="02020603050405020304" charset="0"/>
              </a:rPr>
              <a:t>No lucky spikes. </a:t>
            </a:r>
            <a:endParaRPr sz="1700">
              <a:latin typeface="Times New Roman" panose="02020603050405020304" charset="0"/>
              <a:cs typeface="Times New Roman" panose="02020603050405020304" charset="0"/>
            </a:endParaRPr>
          </a:p>
          <a:p>
            <a:pPr indent="0" fontAlgn="auto"/>
            <a:r>
              <a:rPr lang="en-US" sz="1700">
                <a:latin typeface="Times New Roman" panose="02020603050405020304" charset="0"/>
                <a:cs typeface="Times New Roman" panose="02020603050405020304" charset="0"/>
              </a:rPr>
              <a:t>    </a:t>
            </a:r>
            <a:r>
              <a:rPr sz="1700">
                <a:latin typeface="Times New Roman" panose="02020603050405020304" charset="0"/>
                <a:cs typeface="Times New Roman" panose="02020603050405020304" charset="0"/>
              </a:rPr>
              <a:t>“So long, gold,” Jobie groaned. </a:t>
            </a:r>
            <a:endParaRPr sz="1700">
              <a:latin typeface="Times New Roman" panose="02020603050405020304" charset="0"/>
              <a:cs typeface="Times New Roman" panose="02020603050405020304" charset="0"/>
            </a:endParaRPr>
          </a:p>
          <a:p>
            <a:pPr indent="0" fontAlgn="auto"/>
            <a:r>
              <a:rPr lang="en-US" sz="1700">
                <a:latin typeface="Times New Roman" panose="02020603050405020304" charset="0"/>
                <a:cs typeface="Times New Roman" panose="02020603050405020304" charset="0"/>
              </a:rPr>
              <a:t>   </a:t>
            </a:r>
            <a:r>
              <a:rPr sz="1700">
                <a:latin typeface="Times New Roman" panose="02020603050405020304" charset="0"/>
                <a:cs typeface="Times New Roman" panose="02020603050405020304" charset="0"/>
              </a:rPr>
              <a:t>The next day, the best track teams in the county gathered at Hidden Park for the track-and-field championships. </a:t>
            </a:r>
            <a:endParaRPr sz="1700">
              <a:latin typeface="Times New Roman" panose="02020603050405020304" charset="0"/>
              <a:cs typeface="Times New Roman" panose="02020603050405020304" charset="0"/>
            </a:endParaRPr>
          </a:p>
          <a:p>
            <a:pPr indent="0" fontAlgn="auto"/>
            <a:r>
              <a:rPr lang="en-US" sz="1700">
                <a:latin typeface="Times New Roman" panose="02020603050405020304" charset="0"/>
                <a:cs typeface="Times New Roman" panose="02020603050405020304" charset="0"/>
              </a:rPr>
              <a:t>    </a:t>
            </a:r>
            <a:r>
              <a:rPr sz="1700">
                <a:latin typeface="Times New Roman" panose="02020603050405020304" charset="0"/>
                <a:cs typeface="Times New Roman" panose="02020603050405020304" charset="0"/>
              </a:rPr>
              <a:t>Squeak-squeak, squeaksqueak. Jobie’s feet danced a jittery two-step in her brand-new spikes. </a:t>
            </a:r>
            <a:endParaRPr sz="1700">
              <a:latin typeface="Times New Roman" panose="02020603050405020304" charset="0"/>
              <a:cs typeface="Times New Roman" panose="02020603050405020304" charset="0"/>
            </a:endParaRPr>
          </a:p>
          <a:p>
            <a:pPr indent="0" fontAlgn="auto"/>
            <a:r>
              <a:rPr lang="en-US" sz="1700">
                <a:latin typeface="Times New Roman" panose="02020603050405020304" charset="0"/>
                <a:cs typeface="Times New Roman" panose="02020603050405020304" charset="0"/>
              </a:rPr>
              <a:t>   </a:t>
            </a:r>
            <a:r>
              <a:rPr sz="1700">
                <a:latin typeface="Times New Roman" panose="02020603050405020304" charset="0"/>
                <a:cs typeface="Times New Roman" panose="02020603050405020304" charset="0"/>
              </a:rPr>
              <a:t>“Next up is the girls’ 100-meter hurdles,” said the announcer. </a:t>
            </a:r>
            <a:endParaRPr sz="1700">
              <a:latin typeface="Times New Roman" panose="02020603050405020304" charset="0"/>
              <a:cs typeface="Times New Roman" panose="02020603050405020304" charset="0"/>
            </a:endParaRPr>
          </a:p>
          <a:p>
            <a:pPr indent="0" fontAlgn="auto"/>
            <a:r>
              <a:rPr lang="en-US" sz="1700">
                <a:latin typeface="Times New Roman" panose="02020603050405020304" charset="0"/>
                <a:cs typeface="Times New Roman" panose="02020603050405020304" charset="0"/>
              </a:rPr>
              <a:t>   </a:t>
            </a:r>
            <a:r>
              <a:rPr sz="1700">
                <a:latin typeface="Times New Roman" panose="02020603050405020304" charset="0"/>
                <a:cs typeface="Times New Roman" panose="02020603050405020304" charset="0"/>
              </a:rPr>
              <a:t>Jobie gulped. </a:t>
            </a:r>
            <a:endParaRPr sz="1700">
              <a:latin typeface="Times New Roman" panose="02020603050405020304" charset="0"/>
              <a:cs typeface="Times New Roman" panose="02020603050405020304" charset="0"/>
            </a:endParaRPr>
          </a:p>
          <a:p>
            <a:pPr indent="0" fontAlgn="auto"/>
            <a:r>
              <a:rPr lang="en-US" sz="1700">
                <a:latin typeface="Times New Roman" panose="02020603050405020304" charset="0"/>
                <a:cs typeface="Times New Roman" panose="02020603050405020304" charset="0"/>
              </a:rPr>
              <a:t>   </a:t>
            </a:r>
            <a:r>
              <a:rPr sz="1700">
                <a:latin typeface="Times New Roman" panose="02020603050405020304" charset="0"/>
                <a:cs typeface="Times New Roman" panose="02020603050405020304" charset="0"/>
              </a:rPr>
              <a:t>“Go, Sweet Spikes!” Teammates patted her back as she slowly walked down to the starting line, her feet squishy with sweat. </a:t>
            </a:r>
            <a:endParaRPr sz="1700">
              <a:latin typeface="Times New Roman" panose="02020603050405020304" charset="0"/>
              <a:cs typeface="Times New Roman" panose="02020603050405020304" charset="0"/>
            </a:endParaRPr>
          </a:p>
          <a:p>
            <a:pPr indent="0" fontAlgn="auto"/>
            <a:r>
              <a:rPr lang="en-US" sz="1700">
                <a:latin typeface="Times New Roman" panose="02020603050405020304" charset="0"/>
                <a:cs typeface="Times New Roman" panose="02020603050405020304" charset="0"/>
              </a:rPr>
              <a:t>    </a:t>
            </a:r>
            <a:r>
              <a:rPr sz="1700">
                <a:latin typeface="Times New Roman" panose="02020603050405020304" charset="0"/>
                <a:cs typeface="Times New Roman" panose="02020603050405020304" charset="0"/>
              </a:rPr>
              <a:t>Runners were ready now. </a:t>
            </a:r>
            <a:endParaRPr sz="1700">
              <a:latin typeface="Times New Roman" panose="02020603050405020304" charset="0"/>
              <a:cs typeface="Times New Roman" panose="02020603050405020304" charset="0"/>
            </a:endParaRPr>
          </a:p>
          <a:p>
            <a:pPr indent="0" fontAlgn="auto"/>
            <a:r>
              <a:rPr lang="en-US" sz="1700">
                <a:latin typeface="Times New Roman" panose="02020603050405020304" charset="0"/>
                <a:cs typeface="Times New Roman" panose="02020603050405020304" charset="0"/>
              </a:rPr>
              <a:t>     </a:t>
            </a:r>
            <a:r>
              <a:rPr sz="1700">
                <a:latin typeface="Times New Roman" panose="02020603050405020304" charset="0"/>
                <a:cs typeface="Times New Roman" panose="02020603050405020304" charset="0"/>
              </a:rPr>
              <a:t>Jobie had just sneaked a peek at the packed bleachers when a familiar green glow at the end caught her eye. </a:t>
            </a:r>
            <a:endParaRPr sz="1700">
              <a:latin typeface="Times New Roman" panose="02020603050405020304" charset="0"/>
              <a:cs typeface="Times New Roman" panose="02020603050405020304" charset="0"/>
            </a:endParaRPr>
          </a:p>
          <a:p>
            <a:pPr indent="0" fontAlgn="auto"/>
            <a:r>
              <a:rPr lang="en-US" sz="1700">
                <a:latin typeface="Times New Roman" panose="02020603050405020304" charset="0"/>
                <a:cs typeface="Times New Roman" panose="02020603050405020304" charset="0"/>
              </a:rPr>
              <a:t>    </a:t>
            </a:r>
            <a:r>
              <a:rPr sz="1700">
                <a:latin typeface="Times New Roman" panose="02020603050405020304" charset="0"/>
                <a:cs typeface="Times New Roman" panose="02020603050405020304" charset="0"/>
              </a:rPr>
              <a:t>“My spikes!” She gasped, eyeing the shoes dangling from the bleacher’s edge. Someone must have found them and set them there. </a:t>
            </a:r>
            <a:endParaRPr sz="1700">
              <a:latin typeface="Times New Roman" panose="02020603050405020304" charset="0"/>
              <a:cs typeface="Times New Roman" panose="02020603050405020304" charset="0"/>
            </a:endParaRPr>
          </a:p>
          <a:p>
            <a:pPr indent="0" fontAlgn="auto"/>
            <a:r>
              <a:rPr lang="en-US" sz="1700">
                <a:latin typeface="Times New Roman" panose="02020603050405020304" charset="0"/>
                <a:cs typeface="Times New Roman" panose="02020603050405020304" charset="0"/>
              </a:rPr>
              <a:t>    </a:t>
            </a:r>
            <a:r>
              <a:rPr sz="1700">
                <a:latin typeface="Times New Roman" panose="02020603050405020304" charset="0"/>
                <a:cs typeface="Times New Roman" panose="02020603050405020304" charset="0"/>
              </a:rPr>
              <a:t>Buhhhhh went the starting buzzer. </a:t>
            </a:r>
            <a:endParaRPr sz="1700">
              <a:latin typeface="Times New Roman" panose="02020603050405020304" charset="0"/>
              <a:cs typeface="Times New Roman" panose="02020603050405020304" charset="0"/>
            </a:endParaRPr>
          </a:p>
          <a:p>
            <a:pPr indent="0" fontAlgn="auto"/>
            <a:r>
              <a:rPr lang="en-US" sz="1700">
                <a:latin typeface="Times New Roman" panose="02020603050405020304" charset="0"/>
                <a:cs typeface="Times New Roman" panose="02020603050405020304" charset="0"/>
              </a:rPr>
              <a:t>    </a:t>
            </a:r>
            <a:r>
              <a:rPr sz="1700">
                <a:latin typeface="Times New Roman" panose="02020603050405020304" charset="0"/>
                <a:cs typeface="Times New Roman" panose="02020603050405020304" charset="0"/>
              </a:rPr>
              <a:t>In a flash, Jobie was off. She set fiery focus on her lucky spikes as she cleared hurdle after hurdle. </a:t>
            </a:r>
            <a:endParaRPr sz="1700">
              <a:latin typeface="Times New Roman" panose="02020603050405020304" charset="0"/>
              <a:cs typeface="Times New Roman" panose="02020603050405020304" charset="0"/>
            </a:endParaRPr>
          </a:p>
          <a:p>
            <a:pPr indent="0" fontAlgn="auto"/>
            <a:r>
              <a:rPr lang="en-US" sz="1700">
                <a:latin typeface="Times New Roman" panose="02020603050405020304" charset="0"/>
                <a:cs typeface="Times New Roman" panose="02020603050405020304" charset="0"/>
              </a:rPr>
              <a:t>    </a:t>
            </a:r>
            <a:r>
              <a:rPr sz="1700">
                <a:latin typeface="Times New Roman" panose="02020603050405020304" charset="0"/>
                <a:cs typeface="Times New Roman" panose="02020603050405020304" charset="0"/>
              </a:rPr>
              <a:t>Closer and closer she got. She was nearly there. </a:t>
            </a:r>
            <a:endParaRPr sz="1700">
              <a:latin typeface="Times New Roman" panose="02020603050405020304" charset="0"/>
              <a:cs typeface="Times New Roman" panose="02020603050405020304" charset="0"/>
            </a:endParaRPr>
          </a:p>
          <a:p>
            <a:pPr indent="0" fontAlgn="auto"/>
            <a:r>
              <a:rPr lang="en-US" sz="1700">
                <a:latin typeface="Times New Roman" panose="02020603050405020304" charset="0"/>
                <a:cs typeface="Times New Roman" panose="02020603050405020304" charset="0"/>
              </a:rPr>
              <a:t>    </a:t>
            </a:r>
            <a:r>
              <a:rPr sz="1700">
                <a:latin typeface="Times New Roman" panose="02020603050405020304" charset="0"/>
                <a:cs typeface="Times New Roman" panose="02020603050405020304" charset="0"/>
              </a:rPr>
              <a:t>Just one more hurdle and—“Number 52, Jobie Nymble, takes the gold for Riverside Middle School,” bellowed the announcer. </a:t>
            </a:r>
            <a:endParaRPr sz="1700">
              <a:latin typeface="Times New Roman" panose="02020603050405020304" charset="0"/>
              <a:cs typeface="Times New Roman" panose="02020603050405020304" charset="0"/>
            </a:endParaRPr>
          </a:p>
          <a:p>
            <a:pPr indent="0" fontAlgn="auto"/>
            <a:r>
              <a:rPr lang="en-US" sz="1700">
                <a:latin typeface="Times New Roman" panose="02020603050405020304" charset="0"/>
                <a:cs typeface="Times New Roman" panose="02020603050405020304" charset="0"/>
              </a:rPr>
              <a:t>   </a:t>
            </a:r>
            <a:r>
              <a:rPr sz="1700">
                <a:latin typeface="Times New Roman" panose="02020603050405020304" charset="0"/>
                <a:cs typeface="Times New Roman" panose="02020603050405020304" charset="0"/>
              </a:rPr>
              <a:t>Jobie grabbed her lucky spikes and rushed over to her roaring teammates. </a:t>
            </a:r>
            <a:endParaRPr sz="1700">
              <a:latin typeface="Times New Roman" panose="02020603050405020304" charset="0"/>
              <a:cs typeface="Times New Roman" panose="02020603050405020304" charset="0"/>
            </a:endParaRPr>
          </a:p>
          <a:p>
            <a:pPr indent="0" fontAlgn="auto"/>
            <a:r>
              <a:rPr lang="en-US" sz="1700">
                <a:latin typeface="Times New Roman" panose="02020603050405020304" charset="0"/>
                <a:cs typeface="Times New Roman" panose="02020603050405020304" charset="0"/>
              </a:rPr>
              <a:t>   </a:t>
            </a:r>
            <a:r>
              <a:rPr sz="1700">
                <a:latin typeface="Times New Roman" panose="02020603050405020304" charset="0"/>
                <a:cs typeface="Times New Roman" panose="02020603050405020304" charset="0"/>
              </a:rPr>
              <a:t>As Jobie squatted to untie her shoes, Marisol cried out, “Jobie, you broke a record for the hurdles!” Then she added, “Lucky you.” </a:t>
            </a:r>
            <a:endParaRPr sz="1700">
              <a:latin typeface="Times New Roman" panose="02020603050405020304" charset="0"/>
              <a:cs typeface="Times New Roman" panose="02020603050405020304" charset="0"/>
            </a:endParaRPr>
          </a:p>
          <a:p>
            <a:pPr indent="0" fontAlgn="auto"/>
            <a:r>
              <a:rPr lang="en-US" sz="1700">
                <a:latin typeface="Times New Roman" panose="02020603050405020304" charset="0"/>
                <a:cs typeface="Times New Roman" panose="02020603050405020304" charset="0"/>
              </a:rPr>
              <a:t>   </a:t>
            </a:r>
            <a:r>
              <a:rPr sz="1700">
                <a:latin typeface="Times New Roman" panose="02020603050405020304" charset="0"/>
                <a:cs typeface="Times New Roman" panose="02020603050405020304" charset="0"/>
              </a:rPr>
              <a:t>“Lucky me?” Jobie froze at first. Then, after a minute, she looked down at her feet and smiled. </a:t>
            </a:r>
            <a:endParaRPr sz="1700">
              <a:latin typeface="Times New Roman" panose="02020603050405020304" charset="0"/>
              <a:cs typeface="Times New Roman" panose="02020603050405020304" charset="0"/>
            </a:endParaRPr>
          </a:p>
          <a:p>
            <a:pPr indent="0" fontAlgn="auto"/>
            <a:r>
              <a:rPr lang="en-US" sz="1700">
                <a:latin typeface="Times New Roman" panose="02020603050405020304" charset="0"/>
                <a:cs typeface="Times New Roman" panose="02020603050405020304" charset="0"/>
              </a:rPr>
              <a:t>   </a:t>
            </a:r>
            <a:r>
              <a:rPr sz="1700">
                <a:latin typeface="Times New Roman" panose="02020603050405020304" charset="0"/>
                <a:cs typeface="Times New Roman" panose="02020603050405020304" charset="0"/>
              </a:rPr>
              <a:t>No lucky spikes. </a:t>
            </a:r>
            <a:endParaRPr sz="1700">
              <a:latin typeface="Times New Roman" panose="02020603050405020304" charset="0"/>
              <a:cs typeface="Times New Roman" panose="02020603050405020304" charset="0"/>
            </a:endParaRPr>
          </a:p>
          <a:p>
            <a:pPr indent="0" fontAlgn="auto"/>
            <a:r>
              <a:rPr lang="en-US" sz="1700">
                <a:latin typeface="Times New Roman" panose="02020603050405020304" charset="0"/>
                <a:cs typeface="Times New Roman" panose="02020603050405020304" charset="0"/>
              </a:rPr>
              <a:t>   </a:t>
            </a:r>
            <a:r>
              <a:rPr sz="1700">
                <a:latin typeface="Times New Roman" panose="02020603050405020304" charset="0"/>
                <a:cs typeface="Times New Roman" panose="02020603050405020304" charset="0"/>
              </a:rPr>
              <a:t>Beaming with joy, Jobie whispered, “Lucky me.”</a:t>
            </a:r>
            <a:endParaRPr sz="1700">
              <a:latin typeface="Times New Roman" panose="02020603050405020304" charset="0"/>
              <a:cs typeface="Times New Roman" panose="0202060305040502030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19380" y="68580"/>
            <a:ext cx="11852910" cy="521970"/>
          </a:xfrm>
          <a:prstGeom prst="rect">
            <a:avLst/>
          </a:prstGeom>
          <a:noFill/>
        </p:spPr>
        <p:txBody>
          <a:bodyPr wrap="square" rtlCol="0">
            <a:spAutoFit/>
          </a:bodyPr>
          <a:p>
            <a:r>
              <a:rPr lang="zh-CN" altLang="en-US" sz="2800">
                <a:solidFill>
                  <a:srgbClr val="1A10A2"/>
                </a:solidFill>
              </a:rPr>
              <a:t>类似话题巩固练</a:t>
            </a:r>
            <a:r>
              <a:rPr lang="en-US" altLang="zh-CN" sz="2800">
                <a:solidFill>
                  <a:srgbClr val="1A10A2"/>
                </a:solidFill>
              </a:rPr>
              <a:t>1-</a:t>
            </a:r>
            <a:r>
              <a:rPr sz="2800">
                <a:solidFill>
                  <a:srgbClr val="1A10A2"/>
                </a:solidFill>
              </a:rPr>
              <a:t>202204 杭二中 Mike’s Lucky Charm</a:t>
            </a:r>
            <a:endParaRPr sz="2800">
              <a:solidFill>
                <a:srgbClr val="1A10A2"/>
              </a:solidFill>
            </a:endParaRPr>
          </a:p>
        </p:txBody>
      </p:sp>
      <p:sp>
        <p:nvSpPr>
          <p:cNvPr id="3" name="文本框 2"/>
          <p:cNvSpPr txBox="1"/>
          <p:nvPr/>
        </p:nvSpPr>
        <p:spPr>
          <a:xfrm>
            <a:off x="139700" y="737235"/>
            <a:ext cx="11892280" cy="5908040"/>
          </a:xfrm>
          <a:prstGeom prst="rect">
            <a:avLst/>
          </a:prstGeom>
          <a:noFill/>
        </p:spPr>
        <p:txBody>
          <a:bodyPr wrap="square" rtlCol="0">
            <a:spAutoFit/>
          </a:bodyPr>
          <a:p>
            <a:r>
              <a:rPr lang="en-US" altLang="zh-CN">
                <a:latin typeface="Times New Roman" panose="02020603050405020304" charset="0"/>
                <a:cs typeface="Times New Roman" panose="02020603050405020304" charset="0"/>
              </a:rPr>
              <a:t>      </a:t>
            </a:r>
            <a:r>
              <a:rPr>
                <a:latin typeface="Times New Roman" panose="02020603050405020304" charset="0"/>
                <a:cs typeface="Times New Roman" panose="02020603050405020304" charset="0"/>
              </a:rPr>
              <a:t>Mike licked the last of the mint chocolate chip ice cream. It was time to leave. He jumped into the car with his parents and headed off to the Olympic-sized pool for the big swim meet.</a:t>
            </a:r>
            <a:endParaRPr>
              <a:latin typeface="Times New Roman" panose="02020603050405020304" charset="0"/>
              <a:cs typeface="Times New Roman" panose="02020603050405020304" charset="0"/>
            </a:endParaRPr>
          </a:p>
          <a:p>
            <a:r>
              <a:rPr lang="en-US">
                <a:latin typeface="Times New Roman" panose="02020603050405020304" charset="0"/>
                <a:cs typeface="Times New Roman" panose="02020603050405020304" charset="0"/>
              </a:rPr>
              <a:t>    </a:t>
            </a:r>
            <a:r>
              <a:rPr>
                <a:latin typeface="Times New Roman" panose="02020603050405020304" charset="0"/>
                <a:cs typeface="Times New Roman" panose="02020603050405020304" charset="0"/>
              </a:rPr>
              <a:t>When his race came up, Mike was confident. He was strong and swift. Mike climbed out the pool, smiling. He had just won first place, making him the fastest boy in his age group.</a:t>
            </a:r>
            <a:endParaRPr>
              <a:latin typeface="Times New Roman" panose="02020603050405020304" charset="0"/>
              <a:cs typeface="Times New Roman" panose="02020603050405020304" charset="0"/>
            </a:endParaRPr>
          </a:p>
          <a:p>
            <a:r>
              <a:rPr lang="en-US">
                <a:latin typeface="Times New Roman" panose="02020603050405020304" charset="0"/>
                <a:cs typeface="Times New Roman" panose="02020603050405020304" charset="0"/>
              </a:rPr>
              <a:t>    </a:t>
            </a:r>
            <a:r>
              <a:rPr>
                <a:latin typeface="Times New Roman" panose="02020603050405020304" charset="0"/>
                <a:cs typeface="Times New Roman" panose="02020603050405020304" charset="0"/>
              </a:rPr>
              <a:t>“Congratulations, son,” his father said. His mom gave him a hug, even though he was soaking wet.</a:t>
            </a:r>
            <a:endParaRPr>
              <a:latin typeface="Times New Roman" panose="02020603050405020304" charset="0"/>
              <a:cs typeface="Times New Roman" panose="02020603050405020304" charset="0"/>
            </a:endParaRPr>
          </a:p>
          <a:p>
            <a:r>
              <a:rPr lang="en-US">
                <a:latin typeface="Times New Roman" panose="02020603050405020304" charset="0"/>
                <a:cs typeface="Times New Roman" panose="02020603050405020304" charset="0"/>
              </a:rPr>
              <a:t>      </a:t>
            </a:r>
            <a:r>
              <a:rPr>
                <a:latin typeface="Times New Roman" panose="02020603050405020304" charset="0"/>
                <a:cs typeface="Times New Roman" panose="02020603050405020304" charset="0"/>
              </a:rPr>
              <a:t>A week later, it was time for another swim meet. Like before, Mike decided to enjoy his favorite ice cream flavor. Mike remembered that the last time he had won a race, he also ate mint chocolate chip ice cream first. Maybe he'd win again.</a:t>
            </a:r>
            <a:endParaRPr>
              <a:latin typeface="Times New Roman" panose="02020603050405020304" charset="0"/>
              <a:cs typeface="Times New Roman" panose="02020603050405020304" charset="0"/>
            </a:endParaRPr>
          </a:p>
          <a:p>
            <a:r>
              <a:rPr lang="en-US">
                <a:latin typeface="Times New Roman" panose="02020603050405020304" charset="0"/>
                <a:cs typeface="Times New Roman" panose="02020603050405020304" charset="0"/>
              </a:rPr>
              <a:t>       </a:t>
            </a:r>
            <a:r>
              <a:rPr>
                <a:latin typeface="Times New Roman" panose="02020603050405020304" charset="0"/>
                <a:cs typeface="Times New Roman" panose="02020603050405020304" charset="0"/>
              </a:rPr>
              <a:t>He's taken first place again in his race. Mike was feeling pretty good. As it turned out, Mike decided to have some mint chocolate chip ice cream before every one of the next few swim meets. He began to think of it as his lucky charm. After several months of placing in the top positions of every race he swam, Mike was feeling unbeatable.</a:t>
            </a:r>
            <a:endParaRPr>
              <a:latin typeface="Times New Roman" panose="02020603050405020304" charset="0"/>
              <a:cs typeface="Times New Roman" panose="02020603050405020304" charset="0"/>
            </a:endParaRPr>
          </a:p>
          <a:p>
            <a:r>
              <a:rPr lang="en-US">
                <a:latin typeface="Times New Roman" panose="02020603050405020304" charset="0"/>
                <a:cs typeface="Times New Roman" panose="02020603050405020304" charset="0"/>
              </a:rPr>
              <a:t>   </a:t>
            </a:r>
            <a:r>
              <a:rPr>
                <a:latin typeface="Times New Roman" panose="02020603050405020304" charset="0"/>
                <a:cs typeface="Times New Roman" panose="02020603050405020304" charset="0"/>
              </a:rPr>
              <a:t>And he wouldn't admit it, but all that ice cream was adding a few pounds to his athletic swimmer's build.</a:t>
            </a:r>
            <a:endParaRPr>
              <a:latin typeface="Times New Roman" panose="02020603050405020304" charset="0"/>
              <a:cs typeface="Times New Roman" panose="02020603050405020304" charset="0"/>
            </a:endParaRPr>
          </a:p>
          <a:p>
            <a:r>
              <a:rPr lang="en-US">
                <a:latin typeface="Times New Roman" panose="02020603050405020304" charset="0"/>
                <a:cs typeface="Times New Roman" panose="02020603050405020304" charset="0"/>
              </a:rPr>
              <a:t>   </a:t>
            </a:r>
            <a:r>
              <a:rPr>
                <a:latin typeface="Times New Roman" panose="02020603050405020304" charset="0"/>
                <a:cs typeface="Times New Roman" panose="02020603050405020304" charset="0"/>
              </a:rPr>
              <a:t>It didn't take long after that for Mike to start coming in second place – and then third – and then last place in his races. The lucky mint chocolate chip ice cream had lost its magic.</a:t>
            </a:r>
            <a:endParaRPr>
              <a:latin typeface="Times New Roman" panose="02020603050405020304" charset="0"/>
              <a:cs typeface="Times New Roman" panose="02020603050405020304" charset="0"/>
            </a:endParaRPr>
          </a:p>
          <a:p>
            <a:r>
              <a:rPr lang="en-US">
                <a:latin typeface="Times New Roman" panose="02020603050405020304" charset="0"/>
                <a:cs typeface="Times New Roman" panose="02020603050405020304" charset="0"/>
              </a:rPr>
              <a:t>    </a:t>
            </a:r>
            <a:r>
              <a:rPr>
                <a:latin typeface="Times New Roman" panose="02020603050405020304" charset="0"/>
                <a:cs typeface="Times New Roman" panose="02020603050405020304" charset="0"/>
              </a:rPr>
              <a:t>On the day of his next swim meet, his mother sat down at the table with him. "Mike, we all love ice cream, but it's not healthy for your body to eat so much of it. Maybe it's time to quit the sweet treats for a while, especially before you go swimming.”</a:t>
            </a:r>
            <a:endParaRPr>
              <a:latin typeface="Times New Roman" panose="02020603050405020304" charset="0"/>
              <a:cs typeface="Times New Roman" panose="02020603050405020304" charset="0"/>
            </a:endParaRPr>
          </a:p>
          <a:p>
            <a:r>
              <a:rPr lang="en-US">
                <a:latin typeface="Times New Roman" panose="02020603050405020304" charset="0"/>
                <a:cs typeface="Times New Roman" panose="02020603050405020304" charset="0"/>
              </a:rPr>
              <a:t>      </a:t>
            </a:r>
            <a:r>
              <a:rPr>
                <a:latin typeface="Times New Roman" panose="02020603050405020304" charset="0"/>
                <a:cs typeface="Times New Roman" panose="02020603050405020304" charset="0"/>
              </a:rPr>
              <a:t>Mike unwillingly agreed. He went to the swim meet, and didn't perform well. His father offered to go running with him a few days a week to help him feel better and strengthen his muscles. The extra weight soon disappeared, and Mike found himself breathing easier at swim practices.</a:t>
            </a:r>
            <a:endParaRPr>
              <a:latin typeface="Times New Roman" panose="02020603050405020304" charset="0"/>
              <a:cs typeface="Times New Roman" panose="02020603050405020304" charset="0"/>
            </a:endParaRPr>
          </a:p>
          <a:p>
            <a:r>
              <a:rPr i="1">
                <a:latin typeface="Times New Roman" panose="02020603050405020304" charset="0"/>
                <a:cs typeface="Times New Roman" panose="02020603050405020304" charset="0"/>
              </a:rPr>
              <a:t>Para1:As he dove into the water, he kicked his legs and stretched his arms as far as he could. __________________________</a:t>
            </a:r>
            <a:endParaRPr i="1">
              <a:latin typeface="Times New Roman" panose="02020603050405020304" charset="0"/>
              <a:cs typeface="Times New Roman" panose="02020603050405020304" charset="0"/>
            </a:endParaRPr>
          </a:p>
          <a:p>
            <a:r>
              <a:rPr i="1">
                <a:latin typeface="Times New Roman" panose="02020603050405020304" charset="0"/>
                <a:cs typeface="Times New Roman" panose="02020603050405020304" charset="0"/>
              </a:rPr>
              <a:t>Para2:His jaw dropped as he realized he had beaten his own best time, and everyone else's too._________________________</a:t>
            </a:r>
            <a:endParaRPr i="1">
              <a:latin typeface="Times New Roman" panose="02020603050405020304" charset="0"/>
              <a:cs typeface="Times New Roman" panose="02020603050405020304" charset="0"/>
            </a:endParaRPr>
          </a:p>
        </p:txBody>
      </p:sp>
      <p:pic>
        <p:nvPicPr>
          <p:cNvPr id="5126" name="Picture 2" descr="C:\Users\ASUS\Desktop\mikes-lucky-ice-cream.jpg"/>
          <p:cNvPicPr>
            <a:picLocks noChangeAspect="1"/>
          </p:cNvPicPr>
          <p:nvPr>
            <p:custDataLst>
              <p:tags r:id="rId1"/>
            </p:custDataLst>
          </p:nvPr>
        </p:nvPicPr>
        <p:blipFill>
          <a:blip r:embed="rId2"/>
          <a:srcRect l="25812" t="28198" r="25575" b="9998"/>
          <a:stretch>
            <a:fillRect/>
          </a:stretch>
        </p:blipFill>
        <p:spPr>
          <a:xfrm>
            <a:off x="11409680" y="5386070"/>
            <a:ext cx="782320" cy="1378585"/>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19380" y="68580"/>
            <a:ext cx="11852910" cy="521970"/>
          </a:xfrm>
          <a:prstGeom prst="rect">
            <a:avLst/>
          </a:prstGeom>
          <a:noFill/>
        </p:spPr>
        <p:txBody>
          <a:bodyPr wrap="square" rtlCol="0">
            <a:spAutoFit/>
          </a:bodyPr>
          <a:p>
            <a:r>
              <a:rPr lang="zh-CN" altLang="en-US" sz="2800">
                <a:solidFill>
                  <a:srgbClr val="1A10A2"/>
                </a:solidFill>
              </a:rPr>
              <a:t>参考范文</a:t>
            </a:r>
            <a:r>
              <a:rPr lang="en-US" altLang="zh-CN" sz="2800">
                <a:solidFill>
                  <a:srgbClr val="1A10A2"/>
                </a:solidFill>
              </a:rPr>
              <a:t>-</a:t>
            </a:r>
            <a:r>
              <a:rPr sz="2800">
                <a:solidFill>
                  <a:srgbClr val="1A10A2"/>
                </a:solidFill>
                <a:sym typeface="+mn-ea"/>
              </a:rPr>
              <a:t>202204 杭二中 Mike’s Lucky Charm</a:t>
            </a:r>
            <a:endParaRPr lang="zh-CN" altLang="en-US" sz="2800">
              <a:solidFill>
                <a:srgbClr val="1A10A2"/>
              </a:solidFill>
            </a:endParaRPr>
          </a:p>
        </p:txBody>
      </p:sp>
      <p:sp>
        <p:nvSpPr>
          <p:cNvPr id="3" name="文本框 2"/>
          <p:cNvSpPr txBox="1"/>
          <p:nvPr/>
        </p:nvSpPr>
        <p:spPr>
          <a:xfrm>
            <a:off x="0" y="530225"/>
            <a:ext cx="12051665" cy="6492875"/>
          </a:xfrm>
          <a:prstGeom prst="rect">
            <a:avLst/>
          </a:prstGeom>
          <a:noFill/>
        </p:spPr>
        <p:txBody>
          <a:bodyPr wrap="square" rtlCol="0">
            <a:spAutoFit/>
          </a:bodyPr>
          <a:p>
            <a:r>
              <a:rPr lang="en-US" altLang="zh-CN">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 </a:t>
            </a:r>
            <a:r>
              <a:rPr sz="2600">
                <a:latin typeface="Times New Roman" panose="02020603050405020304" charset="0"/>
                <a:cs typeface="Times New Roman" panose="02020603050405020304" charset="0"/>
              </a:rPr>
              <a:t>As he dove into the water, he kicked his legs and stretched his arms as far as he could. With the hope of winning back the swim race, he made every effort to swim on. However, the previous failure still cast a shadow on him, leaving him not so confident. Looking left and right, he found the other swimmers quite close, leaving him no edge at all. Not wanting to let his efforts go in vain, he gathered speed and swam forward like an arrow. Faster and faster, he got ahead of one after another and the next moment his hand touched the edge of the pool, indicating the end of his race. Anxiously, he looked up, his eyes fixed on the score board. </a:t>
            </a:r>
            <a:endParaRPr sz="2600">
              <a:latin typeface="Times New Roman" panose="02020603050405020304" charset="0"/>
              <a:cs typeface="Times New Roman" panose="02020603050405020304" charset="0"/>
            </a:endParaRPr>
          </a:p>
          <a:p>
            <a:r>
              <a:rPr lang="en-US" sz="2600">
                <a:latin typeface="Times New Roman" panose="02020603050405020304" charset="0"/>
                <a:cs typeface="Times New Roman" panose="02020603050405020304" charset="0"/>
              </a:rPr>
              <a:t>     </a:t>
            </a:r>
            <a:r>
              <a:rPr sz="2600">
                <a:latin typeface="Times New Roman" panose="02020603050405020304" charset="0"/>
                <a:cs typeface="Times New Roman" panose="02020603050405020304" charset="0"/>
              </a:rPr>
              <a:t>His jaw dropped as he realized he had beaten his own best time, and everyone else's too. He climbed out of the pool and what greeted him were the warm hugs from his teammates and friends, who gathered to congratulate him on his successful return to No. 1. And his father, who had been standing by, patted him on the back and jokingly suggested treating him to some chocolate ice cream, which was instantly refused by Mike. He clearly learned from the experience that the ice cream had never been, and would never be his lucky charm! But the constant practice and going without ice cream would always be! </a:t>
            </a:r>
            <a:endParaRPr sz="2600">
              <a:latin typeface="Times New Roman" panose="02020603050405020304" charset="0"/>
              <a:cs typeface="Times New Roman" panose="02020603050405020304" charset="0"/>
            </a:endParaRPr>
          </a:p>
        </p:txBody>
      </p:sp>
      <p:pic>
        <p:nvPicPr>
          <p:cNvPr id="5126" name="Picture 2" descr="C:\Users\ASUS\Desktop\mikes-lucky-ice-cream.jpg"/>
          <p:cNvPicPr>
            <a:picLocks noChangeAspect="1"/>
          </p:cNvPicPr>
          <p:nvPr>
            <p:custDataLst>
              <p:tags r:id="rId1"/>
            </p:custDataLst>
          </p:nvPr>
        </p:nvPicPr>
        <p:blipFill>
          <a:blip r:embed="rId2"/>
          <a:srcRect l="25812" t="28198" r="25575" b="9998"/>
          <a:stretch>
            <a:fillRect/>
          </a:stretch>
        </p:blipFill>
        <p:spPr>
          <a:xfrm>
            <a:off x="11329670" y="5479415"/>
            <a:ext cx="782320" cy="1378585"/>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19380" y="68580"/>
            <a:ext cx="11852910" cy="521970"/>
          </a:xfrm>
          <a:prstGeom prst="rect">
            <a:avLst/>
          </a:prstGeom>
          <a:noFill/>
        </p:spPr>
        <p:txBody>
          <a:bodyPr wrap="square" rtlCol="0">
            <a:spAutoFit/>
          </a:bodyPr>
          <a:p>
            <a:r>
              <a:rPr lang="zh-CN" altLang="en-US" sz="2800">
                <a:solidFill>
                  <a:srgbClr val="1A10A2"/>
                </a:solidFill>
              </a:rPr>
              <a:t>佳句集锦</a:t>
            </a:r>
            <a:r>
              <a:rPr lang="en-US" altLang="zh-CN" sz="2800">
                <a:solidFill>
                  <a:srgbClr val="1A10A2"/>
                </a:solidFill>
              </a:rPr>
              <a:t>-</a:t>
            </a:r>
            <a:r>
              <a:rPr sz="2800">
                <a:solidFill>
                  <a:srgbClr val="1A10A2"/>
                </a:solidFill>
                <a:sym typeface="+mn-ea"/>
              </a:rPr>
              <a:t>202204 杭二中 Mike’s Lucky Charm</a:t>
            </a:r>
            <a:endParaRPr lang="zh-CN" altLang="en-US" sz="2800">
              <a:solidFill>
                <a:srgbClr val="1A10A2"/>
              </a:solidFill>
            </a:endParaRPr>
          </a:p>
        </p:txBody>
      </p:sp>
      <p:sp>
        <p:nvSpPr>
          <p:cNvPr id="3" name="文本框 2"/>
          <p:cNvSpPr txBox="1"/>
          <p:nvPr/>
        </p:nvSpPr>
        <p:spPr>
          <a:xfrm>
            <a:off x="0" y="530225"/>
            <a:ext cx="12051665" cy="6000750"/>
          </a:xfrm>
          <a:prstGeom prst="rect">
            <a:avLst/>
          </a:prstGeom>
          <a:noFill/>
        </p:spPr>
        <p:txBody>
          <a:bodyPr wrap="square" rtlCol="0">
            <a:spAutoFit/>
          </a:bodyPr>
          <a:p>
            <a:r>
              <a:rPr sz="3200">
                <a:latin typeface="Times New Roman" panose="02020603050405020304" charset="0"/>
                <a:cs typeface="Times New Roman" panose="02020603050405020304" charset="0"/>
              </a:rPr>
              <a:t>1.It struck endless energy and motivation into his body. Mike could feel himself swimming faster than before. But others seemed to have prepared better.</a:t>
            </a:r>
            <a:endParaRPr sz="3200">
              <a:latin typeface="Times New Roman" panose="02020603050405020304" charset="0"/>
              <a:cs typeface="Times New Roman" panose="02020603050405020304" charset="0"/>
            </a:endParaRPr>
          </a:p>
          <a:p>
            <a:r>
              <a:rPr sz="3200">
                <a:latin typeface="Times New Roman" panose="02020603050405020304" charset="0"/>
                <a:cs typeface="Times New Roman" panose="02020603050405020304" charset="0"/>
              </a:rPr>
              <a:t>2.At that critical moment, a familiar voice suddenly came into his mind. “come on! You’re still at first place.”</a:t>
            </a:r>
            <a:endParaRPr sz="3200">
              <a:latin typeface="Times New Roman" panose="02020603050405020304" charset="0"/>
              <a:cs typeface="Times New Roman" panose="02020603050405020304" charset="0"/>
            </a:endParaRPr>
          </a:p>
          <a:p>
            <a:r>
              <a:rPr sz="3200">
                <a:latin typeface="Times New Roman" panose="02020603050405020304" charset="0"/>
                <a:cs typeface="Times New Roman" panose="02020603050405020304" charset="0"/>
              </a:rPr>
              <a:t>3.He used up all his power to march on . 200 meters, 100 meters,</a:t>
            </a:r>
            <a:r>
              <a:rPr lang="en-US" sz="3200">
                <a:latin typeface="Times New Roman" panose="02020603050405020304" charset="0"/>
                <a:cs typeface="Times New Roman" panose="02020603050405020304" charset="0"/>
              </a:rPr>
              <a:t> </a:t>
            </a:r>
            <a:r>
              <a:rPr sz="3200">
                <a:latin typeface="Times New Roman" panose="02020603050405020304" charset="0"/>
                <a:cs typeface="Times New Roman" panose="02020603050405020304" charset="0"/>
              </a:rPr>
              <a:t>50 meters... Finally he reached the finish line and found his parents were applauding for him.</a:t>
            </a:r>
            <a:endParaRPr sz="3200">
              <a:latin typeface="Times New Roman" panose="02020603050405020304" charset="0"/>
              <a:cs typeface="Times New Roman" panose="02020603050405020304" charset="0"/>
            </a:endParaRPr>
          </a:p>
          <a:p>
            <a:r>
              <a:rPr sz="3200">
                <a:latin typeface="Times New Roman" panose="02020603050405020304" charset="0"/>
                <a:cs typeface="Times New Roman" panose="02020603050405020304" charset="0"/>
              </a:rPr>
              <a:t>4.Just then, he thought of his sweat and father’s encouragement. Had it not been for his hard training, he wouldn’t have performed so well in the race.</a:t>
            </a:r>
            <a:endParaRPr sz="3200">
              <a:latin typeface="Times New Roman" panose="02020603050405020304" charset="0"/>
              <a:cs typeface="Times New Roman" panose="02020603050405020304" charset="0"/>
            </a:endParaRPr>
          </a:p>
          <a:p>
            <a:r>
              <a:rPr sz="3200">
                <a:latin typeface="Times New Roman" panose="02020603050405020304" charset="0"/>
                <a:cs typeface="Times New Roman" panose="02020603050405020304" charset="0"/>
              </a:rPr>
              <a:t>5.</a:t>
            </a:r>
            <a:r>
              <a:rPr sz="3200">
                <a:latin typeface="Times New Roman" panose="02020603050405020304" charset="0"/>
                <a:cs typeface="Times New Roman" panose="02020603050405020304" charset="0"/>
                <a:sym typeface="+mn-ea"/>
              </a:rPr>
              <a:t>So dynamic was he that he swam swifter than ever.</a:t>
            </a:r>
            <a:endParaRPr sz="3200">
              <a:latin typeface="Times New Roman" panose="02020603050405020304" charset="0"/>
              <a:cs typeface="Times New Roman" panose="02020603050405020304" charset="0"/>
            </a:endParaRPr>
          </a:p>
        </p:txBody>
      </p:sp>
      <p:pic>
        <p:nvPicPr>
          <p:cNvPr id="5126" name="Picture 2" descr="C:\Users\ASUS\Desktop\mikes-lucky-ice-cream.jpg"/>
          <p:cNvPicPr>
            <a:picLocks noChangeAspect="1"/>
          </p:cNvPicPr>
          <p:nvPr>
            <p:custDataLst>
              <p:tags r:id="rId1"/>
            </p:custDataLst>
          </p:nvPr>
        </p:nvPicPr>
        <p:blipFill>
          <a:blip r:embed="rId2"/>
          <a:srcRect l="25812" t="28198" r="25575" b="9998"/>
          <a:stretch>
            <a:fillRect/>
          </a:stretch>
        </p:blipFill>
        <p:spPr>
          <a:xfrm>
            <a:off x="11409680" y="5386070"/>
            <a:ext cx="782320" cy="1378585"/>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19380" y="68580"/>
            <a:ext cx="11852910" cy="521970"/>
          </a:xfrm>
          <a:prstGeom prst="rect">
            <a:avLst/>
          </a:prstGeom>
          <a:noFill/>
        </p:spPr>
        <p:txBody>
          <a:bodyPr wrap="square" rtlCol="0">
            <a:spAutoFit/>
          </a:bodyPr>
          <a:p>
            <a:r>
              <a:rPr lang="zh-CN" altLang="en-US" sz="2800">
                <a:solidFill>
                  <a:srgbClr val="1A10A2"/>
                </a:solidFill>
              </a:rPr>
              <a:t>佳句集锦</a:t>
            </a:r>
            <a:r>
              <a:rPr lang="en-US" altLang="zh-CN" sz="2800">
                <a:solidFill>
                  <a:srgbClr val="1A10A2"/>
                </a:solidFill>
              </a:rPr>
              <a:t>-</a:t>
            </a:r>
            <a:r>
              <a:rPr sz="2800">
                <a:solidFill>
                  <a:srgbClr val="1A10A2"/>
                </a:solidFill>
                <a:sym typeface="+mn-ea"/>
              </a:rPr>
              <a:t>202204 杭二中 Mike’s Lucky Charm</a:t>
            </a:r>
            <a:endParaRPr lang="zh-CN" altLang="en-US" sz="2800">
              <a:solidFill>
                <a:srgbClr val="1A10A2"/>
              </a:solidFill>
            </a:endParaRPr>
          </a:p>
        </p:txBody>
      </p:sp>
      <p:sp>
        <p:nvSpPr>
          <p:cNvPr id="3" name="文本框 2"/>
          <p:cNvSpPr txBox="1"/>
          <p:nvPr/>
        </p:nvSpPr>
        <p:spPr>
          <a:xfrm>
            <a:off x="0" y="530225"/>
            <a:ext cx="12051665" cy="6000750"/>
          </a:xfrm>
          <a:prstGeom prst="rect">
            <a:avLst/>
          </a:prstGeom>
          <a:noFill/>
        </p:spPr>
        <p:txBody>
          <a:bodyPr wrap="square" rtlCol="0">
            <a:spAutoFit/>
          </a:bodyPr>
          <a:p>
            <a:r>
              <a:rPr lang="en-US" sz="3200">
                <a:latin typeface="Times New Roman" panose="02020603050405020304" charset="0"/>
                <a:cs typeface="Times New Roman" panose="02020603050405020304" charset="0"/>
              </a:rPr>
              <a:t>6</a:t>
            </a:r>
            <a:r>
              <a:rPr sz="3200">
                <a:latin typeface="Times New Roman" panose="02020603050405020304" charset="0"/>
                <a:cs typeface="Times New Roman" panose="02020603050405020304" charset="0"/>
              </a:rPr>
              <a:t>.In an attempt to pick up his previous glory, he gritted his teeth and flapped his arms constantly. So flexible was he that Mike was like a dynamic dolphin swimming in the pool.</a:t>
            </a:r>
            <a:endParaRPr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7</a:t>
            </a:r>
            <a:r>
              <a:rPr sz="3200">
                <a:latin typeface="Times New Roman" panose="02020603050405020304" charset="0"/>
                <a:cs typeface="Times New Roman" panose="02020603050405020304" charset="0"/>
              </a:rPr>
              <a:t>.Not until then did he realize that the true magic was a person’s devotion. It was his perseverance and diligence that enabled him to succeed. Immersed in the deafening applause, a mixture of confidence and satisfaction was infused to the boy’s inner heart.</a:t>
            </a:r>
            <a:endParaRPr sz="3200">
              <a:latin typeface="Times New Roman" panose="02020603050405020304" charset="0"/>
              <a:cs typeface="Times New Roman" panose="02020603050405020304" charset="0"/>
            </a:endParaRPr>
          </a:p>
          <a:p>
            <a:r>
              <a:rPr sz="3200">
                <a:latin typeface="Times New Roman" panose="02020603050405020304" charset="0"/>
                <a:cs typeface="Times New Roman" panose="02020603050405020304" charset="0"/>
              </a:rPr>
              <a:t>8.And the last 200 meters witnessed the boy struggling, his teeth clenched and his eyes fixed on the finish line.</a:t>
            </a:r>
            <a:endParaRPr sz="3200">
              <a:latin typeface="Times New Roman" panose="02020603050405020304" charset="0"/>
              <a:cs typeface="Times New Roman" panose="02020603050405020304" charset="0"/>
            </a:endParaRPr>
          </a:p>
          <a:p>
            <a:r>
              <a:rPr sz="3200">
                <a:latin typeface="Times New Roman" panose="02020603050405020304" charset="0"/>
                <a:cs typeface="Times New Roman" panose="02020603050405020304" charset="0"/>
              </a:rPr>
              <a:t>9.On the way back home, Mom joked, “some ice-cream?” “No more</a:t>
            </a:r>
            <a:r>
              <a:rPr lang="en-US" sz="3200">
                <a:latin typeface="Times New Roman" panose="02020603050405020304" charset="0"/>
                <a:cs typeface="Times New Roman" panose="02020603050405020304" charset="0"/>
              </a:rPr>
              <a:t> </a:t>
            </a:r>
            <a:r>
              <a:rPr sz="3200">
                <a:latin typeface="Times New Roman" panose="02020603050405020304" charset="0"/>
                <a:cs typeface="Times New Roman" panose="02020603050405020304" charset="0"/>
              </a:rPr>
              <a:t>ice-cream.”</a:t>
            </a:r>
            <a:r>
              <a:rPr lang="en-US" sz="3200">
                <a:latin typeface="Times New Roman" panose="02020603050405020304" charset="0"/>
                <a:cs typeface="Times New Roman" panose="02020603050405020304" charset="0"/>
              </a:rPr>
              <a:t> </a:t>
            </a:r>
            <a:r>
              <a:rPr sz="3200">
                <a:latin typeface="Times New Roman" panose="02020603050405020304" charset="0"/>
                <a:cs typeface="Times New Roman" panose="02020603050405020304" charset="0"/>
              </a:rPr>
              <a:t> Mike smiled, “The effort is the magic to success and you are my lucky charm.”</a:t>
            </a:r>
            <a:endParaRPr sz="3200">
              <a:latin typeface="Times New Roman" panose="02020603050405020304" charset="0"/>
              <a:cs typeface="Times New Roman" panose="02020603050405020304" charset="0"/>
            </a:endParaRPr>
          </a:p>
        </p:txBody>
      </p:sp>
      <p:pic>
        <p:nvPicPr>
          <p:cNvPr id="5126" name="Picture 2" descr="C:\Users\ASUS\Desktop\mikes-lucky-ice-cream.jpg"/>
          <p:cNvPicPr>
            <a:picLocks noChangeAspect="1"/>
          </p:cNvPicPr>
          <p:nvPr>
            <p:custDataLst>
              <p:tags r:id="rId1"/>
            </p:custDataLst>
          </p:nvPr>
        </p:nvPicPr>
        <p:blipFill>
          <a:blip r:embed="rId2"/>
          <a:srcRect l="25812" t="28198" r="25575" b="9998"/>
          <a:stretch>
            <a:fillRect/>
          </a:stretch>
        </p:blipFill>
        <p:spPr>
          <a:xfrm>
            <a:off x="11409680" y="5386070"/>
            <a:ext cx="782320" cy="1378585"/>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nvPicPr>
        <p:blipFill>
          <a:blip r:embed="rId1"/>
          <a:stretch>
            <a:fillRect/>
          </a:stretch>
        </p:blipFill>
        <p:spPr>
          <a:xfrm>
            <a:off x="-635" y="1087755"/>
            <a:ext cx="12192635" cy="4402455"/>
          </a:xfrm>
          <a:prstGeom prst="rect">
            <a:avLst/>
          </a:prstGeom>
          <a:noFill/>
          <a:ln w="9525">
            <a:noFill/>
          </a:ln>
        </p:spPr>
      </p:pic>
      <p:sp>
        <p:nvSpPr>
          <p:cNvPr id="24579" name="Text Box 3"/>
          <p:cNvSpPr txBox="1"/>
          <p:nvPr>
            <p:custDataLst>
              <p:tags r:id="rId2"/>
            </p:custDataLst>
          </p:nvPr>
        </p:nvSpPr>
        <p:spPr>
          <a:xfrm>
            <a:off x="2017078" y="73343"/>
            <a:ext cx="6545262" cy="10144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spcBef>
                <a:spcPct val="0"/>
              </a:spcBef>
              <a:buNone/>
            </a:pPr>
            <a:r>
              <a:rPr lang="en-US" altLang="zh-CN" sz="6000" b="1" i="1" dirty="0">
                <a:solidFill>
                  <a:srgbClr val="0099FF"/>
                </a:solidFill>
                <a:ea typeface="微软雅黑" panose="020B0503020204020204" charset="-122"/>
              </a:rPr>
              <a:t>Thank  you!</a:t>
            </a:r>
            <a:endParaRPr lang="zh-CN" altLang="en-US" sz="6000" b="1" i="1" dirty="0">
              <a:solidFill>
                <a:srgbClr val="0099FF"/>
              </a:solidFill>
              <a:ea typeface="微软雅黑" panose="020B0503020204020204" charset="-122"/>
            </a:endParaRPr>
          </a:p>
        </p:txBody>
      </p:sp>
      <p:sp>
        <p:nvSpPr>
          <p:cNvPr id="24581" name="文本框 2"/>
          <p:cNvSpPr txBox="1"/>
          <p:nvPr>
            <p:custDataLst>
              <p:tags r:id="rId3"/>
            </p:custDataLst>
          </p:nvPr>
        </p:nvSpPr>
        <p:spPr>
          <a:xfrm>
            <a:off x="0" y="5490210"/>
            <a:ext cx="12192000" cy="1367790"/>
          </a:xfrm>
          <a:prstGeom prst="rect">
            <a:avLst/>
          </a:prstGeom>
          <a:gradFill>
            <a:gsLst>
              <a:gs pos="0">
                <a:srgbClr val="7B32B2"/>
              </a:gs>
              <a:gs pos="100000">
                <a:srgbClr val="401A5D"/>
              </a:gs>
            </a:gsLst>
            <a:lin scaled="0"/>
          </a:gradFill>
        </p:spPr>
        <p:style>
          <a:lnRef idx="2">
            <a:schemeClr val="accent2"/>
          </a:lnRef>
          <a:fillRef idx="1">
            <a:schemeClr val="lt1"/>
          </a:fillRef>
          <a:effectRef idx="0">
            <a:schemeClr val="accent2"/>
          </a:effectRef>
          <a:fontRef idx="minor">
            <a:schemeClr val="dk1"/>
          </a:fontRef>
        </p:style>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l" eaLnBrk="1" hangingPunct="1">
              <a:spcBef>
                <a:spcPct val="0"/>
              </a:spcBef>
              <a:buNone/>
            </a:pPr>
            <a:r>
              <a:rPr lang="zh-CN" altLang="en-US" sz="2800" b="1" dirty="0">
                <a:solidFill>
                  <a:schemeClr val="bg1"/>
                </a:solidFill>
                <a:latin typeface="Times New Roman" panose="02020603050405020304" charset="0"/>
                <a:cs typeface="Times New Roman" panose="02020603050405020304" charset="0"/>
              </a:rPr>
              <a:t>I am not a prisoner of honor, and by energy and confidence I can overcome the greater obstacles. </a:t>
            </a:r>
            <a:endParaRPr lang="zh-CN" altLang="en-US" sz="2800" b="1" dirty="0">
              <a:solidFill>
                <a:schemeClr val="bg1"/>
              </a:solidFill>
              <a:latin typeface="Times New Roman" panose="02020603050405020304" charset="0"/>
              <a:cs typeface="Times New Roman" panose="02020603050405020304" charset="0"/>
            </a:endParaRPr>
          </a:p>
          <a:p>
            <a:pPr marL="0" lvl="0" indent="0" algn="ctr" eaLnBrk="1" hangingPunct="1">
              <a:spcBef>
                <a:spcPct val="0"/>
              </a:spcBef>
              <a:buNone/>
            </a:pPr>
            <a:r>
              <a:rPr lang="zh-CN" altLang="en-US" sz="2800" b="1" dirty="0">
                <a:solidFill>
                  <a:schemeClr val="bg1"/>
                </a:solidFill>
                <a:latin typeface="Times New Roman" panose="02020603050405020304" charset="0"/>
                <a:cs typeface="Times New Roman" panose="02020603050405020304" charset="0"/>
              </a:rPr>
              <a:t>   我不是荣誉的俘虏，我有力量和信心可以克服更大的艰难险阻</a:t>
            </a:r>
            <a:r>
              <a:rPr lang="zh-CN" altLang="en-US" sz="2800" b="1" dirty="0">
                <a:solidFill>
                  <a:schemeClr val="bg1"/>
                </a:solidFill>
                <a:latin typeface="Arial" panose="020B0604020202020204" pitchFamily="34" charset="0"/>
                <a:cs typeface="Arial" panose="020B0604020202020204" pitchFamily="34" charset="0"/>
              </a:rPr>
              <a:t>。</a:t>
            </a:r>
            <a:endParaRPr lang="zh-CN" altLang="en-US" sz="2800" b="1"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9690" y="0"/>
            <a:ext cx="12051665" cy="6798310"/>
          </a:xfrm>
          <a:prstGeom prst="rect">
            <a:avLst/>
          </a:prstGeom>
          <a:noFill/>
        </p:spPr>
        <p:txBody>
          <a:bodyPr wrap="square" rtlCol="0">
            <a:noAutofit/>
          </a:bodyPr>
          <a:p>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I.</a:t>
            </a:r>
            <a:r>
              <a:rPr lang="zh-CN" altLang="en-US" sz="2800" u="sng">
                <a:solidFill>
                  <a:srgbClr val="1A10A2"/>
                </a:solidFill>
                <a:latin typeface="华文中宋" panose="02010600040101010101" charset="-122"/>
                <a:ea typeface="华文中宋" panose="02010600040101010101" charset="-122"/>
                <a:cs typeface="华文中宋" panose="02010600040101010101" charset="-122"/>
              </a:rPr>
              <a:t>文本呈现</a:t>
            </a:r>
            <a:endParaRPr lang="zh-CN" altLang="en-US" sz="2800">
              <a:solidFill>
                <a:srgbClr val="1A10A2"/>
              </a:solidFill>
              <a:latin typeface="华文中宋" panose="02010600040101010101" charset="-122"/>
              <a:ea typeface="华文中宋" panose="02010600040101010101" charset="-122"/>
              <a:cs typeface="华文中宋" panose="02010600040101010101" charset="-122"/>
            </a:endParaRPr>
          </a:p>
          <a:p>
            <a:pPr indent="0" fontAlgn="auto">
              <a:lnSpc>
                <a:spcPts val="1960"/>
              </a:lnSpc>
            </a:pPr>
            <a:r>
              <a:rPr lang="en-US" altLang="zh-CN">
                <a:latin typeface="Arial" panose="020B0604020202020204" pitchFamily="34" charset="0"/>
                <a:cs typeface="Arial" panose="020B0604020202020204" pitchFamily="34" charset="0"/>
              </a:rPr>
              <a:t>      </a:t>
            </a:r>
            <a:r>
              <a:rPr>
                <a:latin typeface="Arial" panose="020B0604020202020204" pitchFamily="34" charset="0"/>
                <a:cs typeface="Arial" panose="020B0604020202020204" pitchFamily="34" charset="0"/>
              </a:rPr>
              <a:t>“Number 7, Jobie Nymble, takes the lead,” cried the announcer. “Just one more hurdle (跨栏) and—” Cheers erupted. “Jobie Nymble from Riverside Middle School takes first place in the girls’ 100-meter hurdles!” </a:t>
            </a:r>
            <a:endParaRPr>
              <a:latin typeface="Arial" panose="020B0604020202020204" pitchFamily="34" charset="0"/>
              <a:cs typeface="Arial" panose="020B0604020202020204" pitchFamily="34" charset="0"/>
            </a:endParaRPr>
          </a:p>
          <a:p>
            <a:pPr indent="0" fontAlgn="auto">
              <a:lnSpc>
                <a:spcPts val="1960"/>
              </a:lnSpc>
            </a:pPr>
            <a:r>
              <a:rPr lang="en-US">
                <a:latin typeface="Arial" panose="020B0604020202020204" pitchFamily="34" charset="0"/>
                <a:cs typeface="Arial" panose="020B0604020202020204" pitchFamily="34" charset="0"/>
              </a:rPr>
              <a:t>     </a:t>
            </a:r>
            <a:r>
              <a:rPr>
                <a:latin typeface="Arial" panose="020B0604020202020204" pitchFamily="34" charset="0"/>
                <a:cs typeface="Arial" panose="020B0604020202020204" pitchFamily="34" charset="0"/>
              </a:rPr>
              <a:t>The crowd went wild as Jobie’s teammates screamed and yelled. </a:t>
            </a:r>
            <a:endParaRPr>
              <a:latin typeface="Arial" panose="020B0604020202020204" pitchFamily="34" charset="0"/>
              <a:cs typeface="Arial" panose="020B0604020202020204" pitchFamily="34" charset="0"/>
            </a:endParaRPr>
          </a:p>
          <a:p>
            <a:pPr indent="0" fontAlgn="auto">
              <a:lnSpc>
                <a:spcPts val="1960"/>
              </a:lnSpc>
            </a:pPr>
            <a:r>
              <a:rPr lang="en-US">
                <a:latin typeface="Arial" panose="020B0604020202020204" pitchFamily="34" charset="0"/>
                <a:cs typeface="Arial" panose="020B0604020202020204" pitchFamily="34" charset="0"/>
              </a:rPr>
              <a:t>    </a:t>
            </a:r>
            <a:r>
              <a:rPr>
                <a:latin typeface="Arial" panose="020B0604020202020204" pitchFamily="34" charset="0"/>
                <a:cs typeface="Arial" panose="020B0604020202020204" pitchFamily="34" charset="0"/>
              </a:rPr>
              <a:t>Determined to go all the way to County Championships, Jobie patted her worn neon-green track spikes (钉鞋). They were bursting at the seams (接缝处), but she didn’t care. They were her lucky shoes and she loved them. “Next Saturday, we’re taking home the gold,” Jobie whispered to her spikes, excitedly retying them. </a:t>
            </a:r>
            <a:endParaRPr>
              <a:latin typeface="Arial" panose="020B0604020202020204" pitchFamily="34" charset="0"/>
              <a:cs typeface="Arial" panose="020B0604020202020204" pitchFamily="34" charset="0"/>
            </a:endParaRPr>
          </a:p>
          <a:p>
            <a:pPr indent="0" fontAlgn="auto">
              <a:lnSpc>
                <a:spcPts val="1960"/>
              </a:lnSpc>
            </a:pPr>
            <a:r>
              <a:rPr lang="en-US">
                <a:latin typeface="Arial" panose="020B0604020202020204" pitchFamily="34" charset="0"/>
                <a:cs typeface="Arial" panose="020B0604020202020204" pitchFamily="34" charset="0"/>
              </a:rPr>
              <a:t>   </a:t>
            </a:r>
            <a:r>
              <a:rPr>
                <a:latin typeface="Arial" panose="020B0604020202020204" pitchFamily="34" charset="0"/>
                <a:cs typeface="Arial" panose="020B0604020202020204" pitchFamily="34" charset="0"/>
              </a:rPr>
              <a:t>“Don’t forget, guys,” said one of her teammates cheerfully. “My birthday party is next Friday at Hidden Park.” </a:t>
            </a:r>
            <a:endParaRPr>
              <a:latin typeface="Arial" panose="020B0604020202020204" pitchFamily="34" charset="0"/>
              <a:cs typeface="Arial" panose="020B0604020202020204" pitchFamily="34" charset="0"/>
            </a:endParaRPr>
          </a:p>
          <a:p>
            <a:pPr indent="0" fontAlgn="auto">
              <a:lnSpc>
                <a:spcPts val="1960"/>
              </a:lnSpc>
            </a:pPr>
            <a:r>
              <a:rPr lang="en-US">
                <a:latin typeface="Arial" panose="020B0604020202020204" pitchFamily="34" charset="0"/>
                <a:cs typeface="Arial" panose="020B0604020202020204" pitchFamily="34" charset="0"/>
              </a:rPr>
              <a:t>   </a:t>
            </a:r>
            <a:r>
              <a:rPr>
                <a:latin typeface="Arial" panose="020B0604020202020204" pitchFamily="34" charset="0"/>
                <a:cs typeface="Arial" panose="020B0604020202020204" pitchFamily="34" charset="0"/>
              </a:rPr>
              <a:t>“Beep. Party recorded in calendar,” joked Jobie in her best robot voice. </a:t>
            </a:r>
            <a:endParaRPr>
              <a:latin typeface="Arial" panose="020B0604020202020204" pitchFamily="34" charset="0"/>
              <a:cs typeface="Arial" panose="020B0604020202020204" pitchFamily="34" charset="0"/>
            </a:endParaRPr>
          </a:p>
          <a:p>
            <a:pPr indent="0" fontAlgn="auto">
              <a:lnSpc>
                <a:spcPts val="1960"/>
              </a:lnSpc>
            </a:pPr>
            <a:r>
              <a:rPr lang="en-US">
                <a:latin typeface="Arial" panose="020B0604020202020204" pitchFamily="34" charset="0"/>
                <a:cs typeface="Arial" panose="020B0604020202020204" pitchFamily="34" charset="0"/>
              </a:rPr>
              <a:t>   </a:t>
            </a:r>
            <a:r>
              <a:rPr>
                <a:latin typeface="Arial" panose="020B0604020202020204" pitchFamily="34" charset="0"/>
                <a:cs typeface="Arial" panose="020B0604020202020204" pitchFamily="34" charset="0"/>
              </a:rPr>
              <a:t>Jobie brimmed with excitement all week long. At track practice, she leaped over those hurdles faster than she’d ever leaped before. </a:t>
            </a:r>
            <a:endParaRPr>
              <a:latin typeface="Arial" panose="020B0604020202020204" pitchFamily="34" charset="0"/>
              <a:cs typeface="Arial" panose="020B0604020202020204" pitchFamily="34" charset="0"/>
            </a:endParaRPr>
          </a:p>
          <a:p>
            <a:pPr indent="0" fontAlgn="auto">
              <a:lnSpc>
                <a:spcPts val="1960"/>
              </a:lnSpc>
            </a:pPr>
            <a:r>
              <a:rPr lang="en-US">
                <a:latin typeface="Arial" panose="020B0604020202020204" pitchFamily="34" charset="0"/>
                <a:cs typeface="Arial" panose="020B0604020202020204" pitchFamily="34" charset="0"/>
              </a:rPr>
              <a:t>  </a:t>
            </a:r>
            <a:r>
              <a:rPr>
                <a:latin typeface="Arial" panose="020B0604020202020204" pitchFamily="34" charset="0"/>
                <a:cs typeface="Arial" panose="020B0604020202020204" pitchFamily="34" charset="0"/>
              </a:rPr>
              <a:t>The day of Marisol’s party, Jobie put on her favorite outfit: her fancy blue shorts, an old track T-shirt from her dad, and her lucky spikes. </a:t>
            </a:r>
            <a:endParaRPr>
              <a:latin typeface="Arial" panose="020B0604020202020204" pitchFamily="34" charset="0"/>
              <a:cs typeface="Arial" panose="020B0604020202020204" pitchFamily="34" charset="0"/>
            </a:endParaRPr>
          </a:p>
          <a:p>
            <a:pPr indent="0" fontAlgn="auto">
              <a:lnSpc>
                <a:spcPts val="1960"/>
              </a:lnSpc>
            </a:pPr>
            <a:r>
              <a:rPr lang="en-US">
                <a:latin typeface="Arial" panose="020B0604020202020204" pitchFamily="34" charset="0"/>
                <a:cs typeface="Arial" panose="020B0604020202020204" pitchFamily="34" charset="0"/>
              </a:rPr>
              <a:t>   </a:t>
            </a:r>
            <a:r>
              <a:rPr>
                <a:latin typeface="Arial" panose="020B0604020202020204" pitchFamily="34" charset="0"/>
                <a:cs typeface="Arial" panose="020B0604020202020204" pitchFamily="34" charset="0"/>
              </a:rPr>
              <a:t>The party was in full swing when Jobie arrived at Hidden Park. Music and the smell of grilled food filled the air. Two of Jobie’s teammates rushed toward her, breathless and barefoot, asking her to try the slide. Jobie’s eyes darted toward the party area. Suddenly, she saw it. The BIGGEST inflatable (充气的) slide she had ever seen was on the far side of the park. Smiling kids zoomed down the slide at unspeakable speeds. </a:t>
            </a:r>
            <a:endParaRPr>
              <a:latin typeface="Arial" panose="020B0604020202020204" pitchFamily="34" charset="0"/>
              <a:cs typeface="Arial" panose="020B0604020202020204" pitchFamily="34" charset="0"/>
            </a:endParaRPr>
          </a:p>
          <a:p>
            <a:pPr indent="0" fontAlgn="auto">
              <a:lnSpc>
                <a:spcPts val="1960"/>
              </a:lnSpc>
            </a:pPr>
            <a:r>
              <a:rPr lang="en-US">
                <a:latin typeface="Arial" panose="020B0604020202020204" pitchFamily="34" charset="0"/>
                <a:cs typeface="Arial" panose="020B0604020202020204" pitchFamily="34" charset="0"/>
              </a:rPr>
              <a:t>    </a:t>
            </a:r>
            <a:r>
              <a:rPr>
                <a:latin typeface="Arial" panose="020B0604020202020204" pitchFamily="34" charset="0"/>
                <a:cs typeface="Arial" panose="020B0604020202020204" pitchFamily="34" charset="0"/>
              </a:rPr>
              <a:t>Without thinking twice, Jobie took off her spikes and rushed toward the slide. Its ladder stretched to the sky like Jack’s magical beanstalk, but she reached the top in no time. She sat down, slipped to the edge, and closed her eyes as she let go. Jobie couldn’t get enough, conquering the slide over and over again. When it was finally time to go home, she reluctantly made her way back to the track where she’d left her shoes. </a:t>
            </a:r>
            <a:endParaRPr>
              <a:latin typeface="Arial" panose="020B0604020202020204" pitchFamily="34" charset="0"/>
              <a:cs typeface="Arial" panose="020B0604020202020204" pitchFamily="34" charset="0"/>
            </a:endParaRPr>
          </a:p>
          <a:p>
            <a:pPr indent="0" fontAlgn="auto">
              <a:lnSpc>
                <a:spcPts val="1960"/>
              </a:lnSpc>
            </a:pPr>
            <a:r>
              <a:rPr>
                <a:latin typeface="Arial" panose="020B0604020202020204" pitchFamily="34" charset="0"/>
                <a:cs typeface="Arial" panose="020B0604020202020204" pitchFamily="34" charset="0"/>
              </a:rPr>
              <a:t>注意： </a:t>
            </a:r>
            <a:endParaRPr>
              <a:latin typeface="Arial" panose="020B0604020202020204" pitchFamily="34" charset="0"/>
              <a:cs typeface="Arial" panose="020B0604020202020204" pitchFamily="34" charset="0"/>
            </a:endParaRPr>
          </a:p>
          <a:p>
            <a:pPr indent="0" fontAlgn="auto">
              <a:lnSpc>
                <a:spcPts val="1960"/>
              </a:lnSpc>
            </a:pPr>
            <a:r>
              <a:rPr>
                <a:latin typeface="Arial" panose="020B0604020202020204" pitchFamily="34" charset="0"/>
                <a:cs typeface="Arial" panose="020B0604020202020204" pitchFamily="34" charset="0"/>
              </a:rPr>
              <a:t>1．续写词数应为 150 左右； 2．请按如下格式在答题纸的相应位置作答。 </a:t>
            </a:r>
            <a:endParaRPr>
              <a:latin typeface="Arial" panose="020B0604020202020204" pitchFamily="34" charset="0"/>
              <a:cs typeface="Arial" panose="020B0604020202020204" pitchFamily="34" charset="0"/>
            </a:endParaRPr>
          </a:p>
          <a:p>
            <a:pPr indent="0" fontAlgn="auto">
              <a:lnSpc>
                <a:spcPts val="1960"/>
              </a:lnSpc>
            </a:pPr>
            <a:r>
              <a:rPr>
                <a:latin typeface="Arial" panose="020B0604020202020204" pitchFamily="34" charset="0"/>
                <a:cs typeface="Arial" panose="020B0604020202020204" pitchFamily="34" charset="0"/>
              </a:rPr>
              <a:t>Paragraph 1：As she eyed the area from a distance, panic set in. </a:t>
            </a:r>
            <a:endParaRPr>
              <a:latin typeface="Arial" panose="020B0604020202020204" pitchFamily="34" charset="0"/>
              <a:cs typeface="Arial" panose="020B0604020202020204" pitchFamily="34" charset="0"/>
            </a:endParaRPr>
          </a:p>
          <a:p>
            <a:pPr indent="0" fontAlgn="auto">
              <a:lnSpc>
                <a:spcPts val="1960"/>
              </a:lnSpc>
            </a:pPr>
            <a:r>
              <a:rPr>
                <a:latin typeface="Arial" panose="020B0604020202020204" pitchFamily="34" charset="0"/>
                <a:cs typeface="Arial" panose="020B0604020202020204" pitchFamily="34" charset="0"/>
              </a:rPr>
              <a:t>Paragraph 2</a:t>
            </a:r>
            <a:r>
              <a:rPr lang="zh-CN">
                <a:latin typeface="Arial" panose="020B0604020202020204" pitchFamily="34" charset="0"/>
                <a:cs typeface="Arial" panose="020B0604020202020204" pitchFamily="34" charset="0"/>
              </a:rPr>
              <a:t>：</a:t>
            </a:r>
            <a:r>
              <a:rPr>
                <a:latin typeface="Arial" panose="020B0604020202020204" pitchFamily="34" charset="0"/>
                <a:cs typeface="Arial" panose="020B0604020202020204" pitchFamily="34" charset="0"/>
              </a:rPr>
              <a:t>The next day, without her lucky spikes, Jobie was among the best track teams gathering for the championships. </a:t>
            </a:r>
            <a:endParaRPr>
              <a:latin typeface="Arial" panose="020B0604020202020204" pitchFamily="34" charset="0"/>
              <a:cs typeface="Arial" panose="020B0604020202020204" pitchFamily="34" charset="0"/>
            </a:endParaRPr>
          </a:p>
        </p:txBody>
      </p:sp>
      <p:pic>
        <p:nvPicPr>
          <p:cNvPr id="101" name="图片 100"/>
          <p:cNvPicPr/>
          <p:nvPr>
            <p:custDataLst>
              <p:tags r:id="rId1"/>
            </p:custDataLst>
          </p:nvPr>
        </p:nvPicPr>
        <p:blipFill>
          <a:blip r:embed="rId2"/>
          <a:stretch>
            <a:fillRect/>
          </a:stretch>
        </p:blipFill>
        <p:spPr>
          <a:xfrm>
            <a:off x="11014075" y="5721350"/>
            <a:ext cx="1097280" cy="1136650"/>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9690" y="105410"/>
            <a:ext cx="12002770" cy="568325"/>
          </a:xfrm>
          <a:prstGeom prst="rect">
            <a:avLst/>
          </a:prstGeom>
          <a:noFill/>
        </p:spPr>
        <p:txBody>
          <a:bodyPr wrap="square" rtlCol="0">
            <a:noAutofit/>
          </a:bodyPr>
          <a:p>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I</a:t>
            </a:r>
            <a:r>
              <a:rPr lang="en-US" altLang="zh-CN" sz="2400" u="sng">
                <a:solidFill>
                  <a:srgbClr val="FF0000"/>
                </a:solidFill>
                <a:latin typeface="华文中宋" panose="02010600040101010101" charset="-122"/>
                <a:ea typeface="华文中宋" panose="02010600040101010101" charset="-122"/>
                <a:cs typeface="华文中宋" panose="02010600040101010101" charset="-122"/>
              </a:rPr>
              <a:t>A</a:t>
            </a:r>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a:t>
            </a:r>
            <a:r>
              <a:rPr lang="zh-CN" altLang="en-US" sz="2800" u="sng">
                <a:solidFill>
                  <a:srgbClr val="1A10A2"/>
                </a:solidFill>
                <a:latin typeface="华文中宋" panose="02010600040101010101" charset="-122"/>
                <a:ea typeface="华文中宋" panose="02010600040101010101" charset="-122"/>
                <a:cs typeface="华文中宋" panose="02010600040101010101" charset="-122"/>
              </a:rPr>
              <a:t>文本解读</a:t>
            </a:r>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a:t>
            </a:r>
            <a:r>
              <a:rPr lang="zh-CN" altLang="en-US" sz="2800" u="sng">
                <a:solidFill>
                  <a:srgbClr val="1A10A2"/>
                </a:solidFill>
                <a:latin typeface="华文中宋" panose="02010600040101010101" charset="-122"/>
                <a:ea typeface="华文中宋" panose="02010600040101010101" charset="-122"/>
                <a:cs typeface="华文中宋" panose="02010600040101010101" charset="-122"/>
              </a:rPr>
              <a:t>语言积累</a:t>
            </a:r>
            <a:endParaRPr lang="zh-CN" altLang="en-US" sz="2800">
              <a:solidFill>
                <a:srgbClr val="1A10A2"/>
              </a:solidFill>
              <a:latin typeface="华文中宋" panose="02010600040101010101" charset="-122"/>
              <a:ea typeface="华文中宋" panose="02010600040101010101" charset="-122"/>
              <a:cs typeface="华文中宋" panose="02010600040101010101" charset="-122"/>
            </a:endParaRPr>
          </a:p>
          <a:p>
            <a:r>
              <a:rPr>
                <a:latin typeface="Arial" panose="020B0604020202020204" pitchFamily="34" charset="0"/>
                <a:cs typeface="Arial" panose="020B0604020202020204" pitchFamily="34" charset="0"/>
              </a:rPr>
              <a:t>			</a:t>
            </a:r>
            <a:endParaRPr>
              <a:latin typeface="Arial" panose="020B0604020202020204" pitchFamily="34" charset="0"/>
              <a:cs typeface="Arial" panose="020B0604020202020204" pitchFamily="34" charset="0"/>
            </a:endParaRPr>
          </a:p>
        </p:txBody>
      </p:sp>
      <p:sp>
        <p:nvSpPr>
          <p:cNvPr id="4" name="文本框 3"/>
          <p:cNvSpPr txBox="1"/>
          <p:nvPr/>
        </p:nvSpPr>
        <p:spPr>
          <a:xfrm>
            <a:off x="59690" y="802640"/>
            <a:ext cx="5466080" cy="5100320"/>
          </a:xfrm>
          <a:prstGeom prst="rect">
            <a:avLst/>
          </a:prstGeom>
          <a:noFill/>
        </p:spPr>
        <p:txBody>
          <a:bodyPr wrap="square" rtlCol="0">
            <a:spAutoFit/>
          </a:bodyPr>
          <a:p>
            <a:pPr indent="0" algn="r" fontAlgn="auto">
              <a:lnSpc>
                <a:spcPts val="4340"/>
              </a:lnSpc>
            </a:pPr>
            <a:r>
              <a:rPr lang="en-US" sz="2800">
                <a:latin typeface="Arial" panose="020B0604020202020204" pitchFamily="34" charset="0"/>
                <a:cs typeface="Arial" panose="020B0604020202020204" pitchFamily="34" charset="0"/>
                <a:sym typeface="+mn-ea"/>
              </a:rPr>
              <a:t>                                 </a:t>
            </a:r>
            <a:r>
              <a:rPr sz="3200">
                <a:latin typeface="Arial" panose="020B0604020202020204" pitchFamily="34" charset="0"/>
                <a:cs typeface="Arial" panose="020B0604020202020204" pitchFamily="34" charset="0"/>
                <a:sym typeface="+mn-ea"/>
              </a:rPr>
              <a:t>1.领先				2.欢呼爆发了。</a:t>
            </a:r>
            <a:r>
              <a:rPr lang="en-US" sz="3200">
                <a:latin typeface="Arial" panose="020B0604020202020204" pitchFamily="34" charset="0"/>
                <a:cs typeface="Arial" panose="020B0604020202020204" pitchFamily="34" charset="0"/>
                <a:sym typeface="+mn-ea"/>
              </a:rPr>
              <a:t>      </a:t>
            </a:r>
            <a:r>
              <a:rPr sz="3200">
                <a:latin typeface="Arial" panose="020B0604020202020204" pitchFamily="34" charset="0"/>
                <a:cs typeface="Arial" panose="020B0604020202020204" pitchFamily="34" charset="0"/>
                <a:sym typeface="+mn-ea"/>
              </a:rPr>
              <a:t>3.（气得或喜得）发狂</a:t>
            </a:r>
            <a:r>
              <a:rPr lang="en-US" sz="3200">
                <a:latin typeface="Arial" panose="020B0604020202020204" pitchFamily="34" charset="0"/>
                <a:cs typeface="Arial" panose="020B0604020202020204" pitchFamily="34" charset="0"/>
                <a:sym typeface="+mn-ea"/>
              </a:rPr>
              <a:t> </a:t>
            </a:r>
            <a:endParaRPr lang="en-US" sz="3200">
              <a:latin typeface="Arial" panose="020B0604020202020204" pitchFamily="34" charset="0"/>
              <a:cs typeface="Arial" panose="020B0604020202020204" pitchFamily="34" charset="0"/>
              <a:sym typeface="+mn-ea"/>
            </a:endParaRPr>
          </a:p>
          <a:p>
            <a:pPr indent="0" algn="r" fontAlgn="auto">
              <a:lnSpc>
                <a:spcPts val="4340"/>
              </a:lnSpc>
            </a:pPr>
            <a:r>
              <a:rPr sz="3200">
                <a:latin typeface="Arial" panose="020B0604020202020204" pitchFamily="34" charset="0"/>
                <a:cs typeface="Arial" panose="020B0604020202020204" pitchFamily="34" charset="0"/>
                <a:sym typeface="+mn-ea"/>
              </a:rPr>
              <a:t>		</a:t>
            </a:r>
            <a:r>
              <a:rPr lang="en-US" sz="3200">
                <a:latin typeface="Arial" panose="020B0604020202020204" pitchFamily="34" charset="0"/>
                <a:cs typeface="Arial" panose="020B0604020202020204" pitchFamily="34" charset="0"/>
                <a:sym typeface="+mn-ea"/>
              </a:rPr>
              <a:t>    </a:t>
            </a:r>
            <a:r>
              <a:rPr sz="3200">
                <a:latin typeface="Arial" panose="020B0604020202020204" pitchFamily="34" charset="0"/>
                <a:cs typeface="Arial" panose="020B0604020202020204" pitchFamily="34" charset="0"/>
                <a:sym typeface="+mn-ea"/>
              </a:rPr>
              <a:t>4.一直走到...		5.兴奋地闪闪发光</a:t>
            </a:r>
            <a:endParaRPr sz="3200">
              <a:latin typeface="Arial" panose="020B0604020202020204" pitchFamily="34" charset="0"/>
              <a:cs typeface="Arial" panose="020B0604020202020204" pitchFamily="34" charset="0"/>
              <a:sym typeface="+mn-ea"/>
            </a:endParaRPr>
          </a:p>
          <a:p>
            <a:pPr indent="0" algn="r" fontAlgn="auto">
              <a:lnSpc>
                <a:spcPts val="4340"/>
              </a:lnSpc>
            </a:pPr>
            <a:r>
              <a:rPr sz="3200">
                <a:latin typeface="Arial" panose="020B0604020202020204" pitchFamily="34" charset="0"/>
                <a:cs typeface="Arial" panose="020B0604020202020204" pitchFamily="34" charset="0"/>
                <a:sym typeface="+mn-ea"/>
              </a:rPr>
              <a:t>6.正在全力/如火如荼进行中		7.沿街疾驰而来8.(令人不快之物)开始，降临			</a:t>
            </a:r>
            <a:endParaRPr sz="3200">
              <a:latin typeface="Arial" panose="020B0604020202020204" pitchFamily="34" charset="0"/>
              <a:cs typeface="Arial" panose="020B0604020202020204" pitchFamily="34" charset="0"/>
              <a:sym typeface="+mn-ea"/>
            </a:endParaRPr>
          </a:p>
        </p:txBody>
      </p:sp>
      <p:sp>
        <p:nvSpPr>
          <p:cNvPr id="5" name="文本框 4"/>
          <p:cNvSpPr txBox="1"/>
          <p:nvPr/>
        </p:nvSpPr>
        <p:spPr>
          <a:xfrm>
            <a:off x="5525770" y="759460"/>
            <a:ext cx="6666865" cy="45440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p>
            <a:pPr indent="0" fontAlgn="auto">
              <a:lnSpc>
                <a:spcPts val="4340"/>
              </a:lnSpc>
            </a:pPr>
            <a:r>
              <a:rPr lang="zh-CN" altLang="en-US" sz="3200">
                <a:solidFill>
                  <a:srgbClr val="1A10A2"/>
                </a:solidFill>
                <a:latin typeface="Arial" panose="020B0604020202020204" pitchFamily="34" charset="0"/>
                <a:cs typeface="Arial" panose="020B0604020202020204" pitchFamily="34" charset="0"/>
              </a:rPr>
              <a:t>1.take the lead</a:t>
            </a:r>
            <a:endParaRPr lang="zh-CN" altLang="en-US" sz="3200">
              <a:solidFill>
                <a:srgbClr val="1A10A2"/>
              </a:solidFill>
              <a:latin typeface="Arial" panose="020B0604020202020204" pitchFamily="34" charset="0"/>
              <a:cs typeface="Arial" panose="020B0604020202020204" pitchFamily="34" charset="0"/>
            </a:endParaRPr>
          </a:p>
          <a:p>
            <a:pPr indent="0" fontAlgn="auto">
              <a:lnSpc>
                <a:spcPts val="4340"/>
              </a:lnSpc>
            </a:pPr>
            <a:r>
              <a:rPr lang="zh-CN" altLang="en-US" sz="3200">
                <a:solidFill>
                  <a:srgbClr val="1A10A2"/>
                </a:solidFill>
                <a:latin typeface="Arial" panose="020B0604020202020204" pitchFamily="34" charset="0"/>
                <a:cs typeface="Arial" panose="020B0604020202020204" pitchFamily="34" charset="0"/>
              </a:rPr>
              <a:t>2.Cheers erupted.</a:t>
            </a:r>
            <a:endParaRPr lang="zh-CN" altLang="en-US" sz="3200">
              <a:solidFill>
                <a:srgbClr val="1A10A2"/>
              </a:solidFill>
              <a:latin typeface="Arial" panose="020B0604020202020204" pitchFamily="34" charset="0"/>
              <a:cs typeface="Arial" panose="020B0604020202020204" pitchFamily="34" charset="0"/>
            </a:endParaRPr>
          </a:p>
          <a:p>
            <a:pPr indent="0" fontAlgn="auto">
              <a:lnSpc>
                <a:spcPts val="4340"/>
              </a:lnSpc>
            </a:pPr>
            <a:r>
              <a:rPr lang="zh-CN" altLang="en-US" sz="3200">
                <a:solidFill>
                  <a:srgbClr val="1A10A2"/>
                </a:solidFill>
                <a:latin typeface="Arial" panose="020B0604020202020204" pitchFamily="34" charset="0"/>
                <a:cs typeface="Arial" panose="020B0604020202020204" pitchFamily="34" charset="0"/>
              </a:rPr>
              <a:t>3.go wild </a:t>
            </a:r>
            <a:endParaRPr lang="zh-CN" altLang="en-US" sz="3200">
              <a:solidFill>
                <a:srgbClr val="1A10A2"/>
              </a:solidFill>
              <a:latin typeface="Arial" panose="020B0604020202020204" pitchFamily="34" charset="0"/>
              <a:cs typeface="Arial" panose="020B0604020202020204" pitchFamily="34" charset="0"/>
            </a:endParaRPr>
          </a:p>
          <a:p>
            <a:pPr indent="0" fontAlgn="auto">
              <a:lnSpc>
                <a:spcPts val="4340"/>
              </a:lnSpc>
            </a:pPr>
            <a:r>
              <a:rPr lang="zh-CN" altLang="en-US" sz="3200">
                <a:solidFill>
                  <a:srgbClr val="1A10A2"/>
                </a:solidFill>
                <a:latin typeface="Arial" panose="020B0604020202020204" pitchFamily="34" charset="0"/>
                <a:cs typeface="Arial" panose="020B0604020202020204" pitchFamily="34" charset="0"/>
              </a:rPr>
              <a:t>4.go all the way to ...</a:t>
            </a:r>
            <a:endParaRPr lang="zh-CN" altLang="en-US" sz="3200">
              <a:solidFill>
                <a:srgbClr val="1A10A2"/>
              </a:solidFill>
              <a:latin typeface="Arial" panose="020B0604020202020204" pitchFamily="34" charset="0"/>
              <a:cs typeface="Arial" panose="020B0604020202020204" pitchFamily="34" charset="0"/>
            </a:endParaRPr>
          </a:p>
          <a:p>
            <a:pPr indent="0" fontAlgn="auto">
              <a:lnSpc>
                <a:spcPts val="4340"/>
              </a:lnSpc>
            </a:pPr>
            <a:r>
              <a:rPr lang="zh-CN" altLang="en-US" sz="3200">
                <a:solidFill>
                  <a:srgbClr val="1A10A2"/>
                </a:solidFill>
                <a:latin typeface="Arial" panose="020B0604020202020204" pitchFamily="34" charset="0"/>
                <a:cs typeface="Arial" panose="020B0604020202020204" pitchFamily="34" charset="0"/>
              </a:rPr>
              <a:t>5.brim with excitement </a:t>
            </a:r>
            <a:endParaRPr lang="zh-CN" altLang="en-US" sz="3200">
              <a:solidFill>
                <a:srgbClr val="1A10A2"/>
              </a:solidFill>
              <a:latin typeface="Arial" panose="020B0604020202020204" pitchFamily="34" charset="0"/>
              <a:cs typeface="Arial" panose="020B0604020202020204" pitchFamily="34" charset="0"/>
            </a:endParaRPr>
          </a:p>
          <a:p>
            <a:pPr indent="0" fontAlgn="auto">
              <a:lnSpc>
                <a:spcPts val="4340"/>
              </a:lnSpc>
            </a:pPr>
            <a:r>
              <a:rPr lang="zh-CN" altLang="en-US" sz="3200">
                <a:solidFill>
                  <a:srgbClr val="1A10A2"/>
                </a:solidFill>
                <a:latin typeface="Arial" panose="020B0604020202020204" pitchFamily="34" charset="0"/>
                <a:cs typeface="Arial" panose="020B0604020202020204" pitchFamily="34" charset="0"/>
              </a:rPr>
              <a:t>6.be in full swing </a:t>
            </a:r>
            <a:endParaRPr lang="zh-CN" altLang="en-US" sz="3200">
              <a:solidFill>
                <a:srgbClr val="1A10A2"/>
              </a:solidFill>
              <a:latin typeface="Arial" panose="020B0604020202020204" pitchFamily="34" charset="0"/>
              <a:cs typeface="Arial" panose="020B0604020202020204" pitchFamily="34" charset="0"/>
            </a:endParaRPr>
          </a:p>
          <a:p>
            <a:pPr indent="0" fontAlgn="auto">
              <a:lnSpc>
                <a:spcPts val="4340"/>
              </a:lnSpc>
            </a:pPr>
            <a:r>
              <a:rPr lang="zh-CN" altLang="en-US" sz="3200">
                <a:solidFill>
                  <a:srgbClr val="1A10A2"/>
                </a:solidFill>
                <a:latin typeface="Arial" panose="020B0604020202020204" pitchFamily="34" charset="0"/>
                <a:cs typeface="Arial" panose="020B0604020202020204" pitchFamily="34" charset="0"/>
              </a:rPr>
              <a:t>7.zoom along the street</a:t>
            </a:r>
            <a:endParaRPr lang="zh-CN" altLang="en-US" sz="3200">
              <a:solidFill>
                <a:srgbClr val="1A10A2"/>
              </a:solidFill>
              <a:latin typeface="Arial" panose="020B0604020202020204" pitchFamily="34" charset="0"/>
              <a:cs typeface="Arial" panose="020B0604020202020204" pitchFamily="34" charset="0"/>
            </a:endParaRPr>
          </a:p>
          <a:p>
            <a:pPr indent="0" fontAlgn="auto">
              <a:lnSpc>
                <a:spcPts val="4340"/>
              </a:lnSpc>
            </a:pPr>
            <a:r>
              <a:rPr lang="zh-CN" altLang="en-US" sz="3200">
                <a:solidFill>
                  <a:srgbClr val="1A10A2"/>
                </a:solidFill>
                <a:latin typeface="Arial" panose="020B0604020202020204" pitchFamily="34" charset="0"/>
                <a:cs typeface="Arial" panose="020B0604020202020204" pitchFamily="34" charset="0"/>
              </a:rPr>
              <a:t>8.set in</a:t>
            </a:r>
            <a:endParaRPr lang="zh-CN" altLang="en-US" sz="3200">
              <a:solidFill>
                <a:srgbClr val="1A10A2"/>
              </a:solidFill>
              <a:latin typeface="Arial" panose="020B0604020202020204" pitchFamily="34" charset="0"/>
              <a:cs typeface="Arial" panose="020B0604020202020204" pitchFamily="34" charset="0"/>
            </a:endParaRPr>
          </a:p>
        </p:txBody>
      </p:sp>
      <p:pic>
        <p:nvPicPr>
          <p:cNvPr id="101" name="图片 100"/>
          <p:cNvPicPr/>
          <p:nvPr>
            <p:custDataLst>
              <p:tags r:id="rId1"/>
            </p:custDataLst>
          </p:nvPr>
        </p:nvPicPr>
        <p:blipFill>
          <a:blip r:embed="rId2"/>
          <a:stretch>
            <a:fillRect/>
          </a:stretch>
        </p:blipFill>
        <p:spPr>
          <a:xfrm>
            <a:off x="11014075" y="5721350"/>
            <a:ext cx="1097280" cy="11366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linds(horizont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linds(horizontal)">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blinds(horizontal)">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9690" y="105410"/>
            <a:ext cx="12002770" cy="568325"/>
          </a:xfrm>
          <a:prstGeom prst="rect">
            <a:avLst/>
          </a:prstGeom>
          <a:noFill/>
        </p:spPr>
        <p:txBody>
          <a:bodyPr wrap="square" rtlCol="0">
            <a:noAutofit/>
          </a:bodyPr>
          <a:p>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I</a:t>
            </a:r>
            <a:r>
              <a:rPr lang="en-US" altLang="zh-CN" sz="2400" u="sng">
                <a:solidFill>
                  <a:srgbClr val="FF0000"/>
                </a:solidFill>
                <a:latin typeface="华文中宋" panose="02010600040101010101" charset="-122"/>
                <a:ea typeface="华文中宋" panose="02010600040101010101" charset="-122"/>
                <a:cs typeface="华文中宋" panose="02010600040101010101" charset="-122"/>
              </a:rPr>
              <a:t>B</a:t>
            </a:r>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a:t>
            </a:r>
            <a:r>
              <a:rPr lang="zh-CN" altLang="en-US" sz="2800" u="sng">
                <a:solidFill>
                  <a:srgbClr val="1A10A2"/>
                </a:solidFill>
                <a:latin typeface="华文中宋" panose="02010600040101010101" charset="-122"/>
                <a:ea typeface="华文中宋" panose="02010600040101010101" charset="-122"/>
                <a:cs typeface="华文中宋" panose="02010600040101010101" charset="-122"/>
              </a:rPr>
              <a:t>文本解读</a:t>
            </a:r>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a:t>
            </a:r>
            <a:r>
              <a:rPr lang="zh-CN" altLang="en-US" sz="2800" u="sng">
                <a:solidFill>
                  <a:srgbClr val="1A10A2"/>
                </a:solidFill>
                <a:latin typeface="华文中宋" panose="02010600040101010101" charset="-122"/>
                <a:ea typeface="华文中宋" panose="02010600040101010101" charset="-122"/>
                <a:cs typeface="华文中宋" panose="02010600040101010101" charset="-122"/>
              </a:rPr>
              <a:t>情节理解</a:t>
            </a:r>
            <a:endParaRPr lang="zh-CN" altLang="en-US" sz="2800">
              <a:solidFill>
                <a:srgbClr val="1A10A2"/>
              </a:solidFill>
              <a:latin typeface="华文中宋" panose="02010600040101010101" charset="-122"/>
              <a:ea typeface="华文中宋" panose="02010600040101010101" charset="-122"/>
              <a:cs typeface="华文中宋" panose="02010600040101010101" charset="-122"/>
            </a:endParaRPr>
          </a:p>
          <a:p>
            <a:r>
              <a:rPr>
                <a:latin typeface="Arial" panose="020B0604020202020204" pitchFamily="34" charset="0"/>
                <a:cs typeface="Arial" panose="020B0604020202020204" pitchFamily="34" charset="0"/>
              </a:rPr>
              <a:t>			</a:t>
            </a:r>
            <a:endParaRPr>
              <a:latin typeface="Arial" panose="020B0604020202020204" pitchFamily="34" charset="0"/>
              <a:cs typeface="Arial" panose="020B0604020202020204" pitchFamily="34" charset="0"/>
            </a:endParaRPr>
          </a:p>
        </p:txBody>
      </p:sp>
      <p:sp>
        <p:nvSpPr>
          <p:cNvPr id="4" name="文本框 3"/>
          <p:cNvSpPr txBox="1"/>
          <p:nvPr/>
        </p:nvSpPr>
        <p:spPr>
          <a:xfrm>
            <a:off x="59690" y="802640"/>
            <a:ext cx="11873865" cy="5536565"/>
          </a:xfrm>
          <a:prstGeom prst="rect">
            <a:avLst/>
          </a:prstGeom>
          <a:noFill/>
        </p:spPr>
        <p:txBody>
          <a:bodyPr wrap="square" rtlCol="0">
            <a:spAutoFit/>
          </a:bodyPr>
          <a:p>
            <a:pPr indent="0" fontAlgn="auto">
              <a:lnSpc>
                <a:spcPts val="3860"/>
              </a:lnSpc>
            </a:pPr>
            <a:r>
              <a:rPr lang="en-US" sz="2800">
                <a:latin typeface="Arial" panose="020B0604020202020204" pitchFamily="34" charset="0"/>
                <a:cs typeface="Arial" panose="020B0604020202020204" pitchFamily="34" charset="0"/>
                <a:sym typeface="+mn-ea"/>
              </a:rPr>
              <a:t>    </a:t>
            </a:r>
            <a:r>
              <a:rPr sz="2800">
                <a:latin typeface="Arial" panose="020B0604020202020204" pitchFamily="34" charset="0"/>
                <a:cs typeface="Arial" panose="020B0604020202020204" pitchFamily="34" charset="0"/>
                <a:sym typeface="+mn-ea"/>
              </a:rPr>
              <a:t>Jobie Nymble</a:t>
            </a:r>
            <a:r>
              <a:rPr lang="en-US" sz="2800">
                <a:latin typeface="Arial" panose="020B0604020202020204" pitchFamily="34" charset="0"/>
                <a:cs typeface="Arial" panose="020B0604020202020204" pitchFamily="34" charset="0"/>
                <a:sym typeface="+mn-ea"/>
              </a:rPr>
              <a:t> took </a:t>
            </a:r>
            <a:r>
              <a:rPr sz="2800">
                <a:latin typeface="Arial" panose="020B0604020202020204" pitchFamily="34" charset="0"/>
                <a:cs typeface="Arial" panose="020B0604020202020204" pitchFamily="34" charset="0"/>
                <a:sym typeface="+mn-ea"/>
              </a:rPr>
              <a:t> first place in the girls’ 100-meter hurdles</a:t>
            </a:r>
            <a:r>
              <a:rPr lang="en-US" sz="2800">
                <a:latin typeface="Arial" panose="020B0604020202020204" pitchFamily="34" charset="0"/>
                <a:cs typeface="Arial" panose="020B0604020202020204" pitchFamily="34" charset="0"/>
                <a:sym typeface="+mn-ea"/>
              </a:rPr>
              <a:t>. She s_________ with excitement, d</a:t>
            </a:r>
            <a:r>
              <a:rPr sz="2800">
                <a:latin typeface="Arial" panose="020B0604020202020204" pitchFamily="34" charset="0"/>
                <a:cs typeface="Arial" panose="020B0604020202020204" pitchFamily="34" charset="0"/>
                <a:sym typeface="+mn-ea"/>
              </a:rPr>
              <a:t>etermined to go all the way to County Championships</a:t>
            </a:r>
            <a:r>
              <a:rPr lang="en-US" sz="2800">
                <a:latin typeface="Arial" panose="020B0604020202020204" pitchFamily="34" charset="0"/>
                <a:cs typeface="Arial" panose="020B0604020202020204" pitchFamily="34" charset="0"/>
                <a:sym typeface="+mn-ea"/>
              </a:rPr>
              <a:t> and _______(take) home the gold. She _________ all her success to her </a:t>
            </a:r>
            <a:r>
              <a:rPr sz="2800">
                <a:latin typeface="Arial" panose="020B0604020202020204" pitchFamily="34" charset="0"/>
                <a:cs typeface="Arial" panose="020B0604020202020204" pitchFamily="34" charset="0"/>
                <a:sym typeface="+mn-ea"/>
              </a:rPr>
              <a:t>neon-green track spikes</a:t>
            </a:r>
            <a:r>
              <a:rPr lang="en-US" sz="2800">
                <a:latin typeface="Arial" panose="020B0604020202020204" pitchFamily="34" charset="0"/>
                <a:cs typeface="Arial" panose="020B0604020202020204" pitchFamily="34" charset="0"/>
                <a:sym typeface="+mn-ea"/>
              </a:rPr>
              <a:t>. Though the shoes were b________ at the seams, Jobie didn’t care, thinking that they would bring her good luck.</a:t>
            </a:r>
            <a:endParaRPr lang="en-US" sz="2800">
              <a:latin typeface="Arial" panose="020B0604020202020204" pitchFamily="34" charset="0"/>
              <a:cs typeface="Arial" panose="020B0604020202020204" pitchFamily="34" charset="0"/>
              <a:sym typeface="+mn-ea"/>
            </a:endParaRPr>
          </a:p>
          <a:p>
            <a:pPr indent="0" fontAlgn="auto">
              <a:lnSpc>
                <a:spcPts val="3860"/>
              </a:lnSpc>
            </a:pPr>
            <a:r>
              <a:rPr lang="en-US" sz="2800">
                <a:latin typeface="Arial" panose="020B0604020202020204" pitchFamily="34" charset="0"/>
                <a:cs typeface="Arial" panose="020B0604020202020204" pitchFamily="34" charset="0"/>
                <a:sym typeface="+mn-ea"/>
              </a:rPr>
              <a:t>   The following Friday was one of her teammates’ birthday and they had much fun in Hidden Park, They tried the slide, __________(slid) to the edge, and closing her eyes as she let go, leaving her lucky shoes on the track__________(unattend). When it was finally time to  go home, Jobie made her way to where she had left the shoes, ________ set in....</a:t>
            </a:r>
            <a:endParaRPr lang="en-US" sz="2800">
              <a:latin typeface="Arial" panose="020B0604020202020204" pitchFamily="34" charset="0"/>
              <a:cs typeface="Arial" panose="020B0604020202020204" pitchFamily="34" charset="0"/>
              <a:sym typeface="+mn-ea"/>
            </a:endParaRPr>
          </a:p>
        </p:txBody>
      </p:sp>
      <p:sp>
        <p:nvSpPr>
          <p:cNvPr id="6" name="文本框 5"/>
          <p:cNvSpPr txBox="1"/>
          <p:nvPr/>
        </p:nvSpPr>
        <p:spPr>
          <a:xfrm>
            <a:off x="3305175" y="1761490"/>
            <a:ext cx="1901825" cy="583565"/>
          </a:xfrm>
          <a:prstGeom prst="rect">
            <a:avLst/>
          </a:prstGeom>
          <a:noFill/>
        </p:spPr>
        <p:txBody>
          <a:bodyPr wrap="square" rtlCol="0">
            <a:spAutoFit/>
          </a:bodyPr>
          <a:p>
            <a:r>
              <a:rPr lang="en-US" altLang="zh-CN" sz="3200">
                <a:solidFill>
                  <a:srgbClr val="FF0000"/>
                </a:solidFill>
                <a:latin typeface="Arial Unicode MS" panose="020B0604020202020204" charset="-122"/>
                <a:ea typeface="Arial Unicode MS" panose="020B0604020202020204" charset="-122"/>
              </a:rPr>
              <a:t>take</a:t>
            </a:r>
            <a:endParaRPr lang="en-US" altLang="zh-CN" sz="3200">
              <a:solidFill>
                <a:srgbClr val="FF0000"/>
              </a:solidFill>
              <a:latin typeface="Arial Unicode MS" panose="020B0604020202020204" charset="-122"/>
              <a:ea typeface="Arial Unicode MS" panose="020B0604020202020204" charset="-122"/>
            </a:endParaRPr>
          </a:p>
        </p:txBody>
      </p:sp>
      <p:sp>
        <p:nvSpPr>
          <p:cNvPr id="7" name="文本框 6"/>
          <p:cNvSpPr txBox="1"/>
          <p:nvPr>
            <p:custDataLst>
              <p:tags r:id="rId1"/>
            </p:custDataLst>
          </p:nvPr>
        </p:nvSpPr>
        <p:spPr>
          <a:xfrm>
            <a:off x="8960485" y="1761490"/>
            <a:ext cx="1901825" cy="583565"/>
          </a:xfrm>
          <a:prstGeom prst="rect">
            <a:avLst/>
          </a:prstGeom>
          <a:noFill/>
        </p:spPr>
        <p:txBody>
          <a:bodyPr wrap="square" rtlCol="0">
            <a:spAutoFit/>
          </a:bodyPr>
          <a:p>
            <a:r>
              <a:rPr lang="en-US" altLang="zh-CN" sz="3200">
                <a:solidFill>
                  <a:srgbClr val="FF0000"/>
                </a:solidFill>
                <a:latin typeface="Arial Unicode MS" panose="020B0604020202020204" charset="-122"/>
                <a:ea typeface="Arial Unicode MS" panose="020B0604020202020204" charset="-122"/>
              </a:rPr>
              <a:t>owed</a:t>
            </a:r>
            <a:endParaRPr lang="en-US" altLang="zh-CN" sz="3200">
              <a:solidFill>
                <a:srgbClr val="FF0000"/>
              </a:solidFill>
              <a:latin typeface="Arial Unicode MS" panose="020B0604020202020204" charset="-122"/>
              <a:ea typeface="Arial Unicode MS" panose="020B0604020202020204" charset="-122"/>
            </a:endParaRPr>
          </a:p>
        </p:txBody>
      </p:sp>
      <p:sp>
        <p:nvSpPr>
          <p:cNvPr id="8" name="文本框 7"/>
          <p:cNvSpPr txBox="1"/>
          <p:nvPr>
            <p:custDataLst>
              <p:tags r:id="rId2"/>
            </p:custDataLst>
          </p:nvPr>
        </p:nvSpPr>
        <p:spPr>
          <a:xfrm>
            <a:off x="324485" y="2701925"/>
            <a:ext cx="1901825" cy="583565"/>
          </a:xfrm>
          <a:prstGeom prst="rect">
            <a:avLst/>
          </a:prstGeom>
          <a:noFill/>
        </p:spPr>
        <p:txBody>
          <a:bodyPr wrap="square" rtlCol="0">
            <a:spAutoFit/>
          </a:bodyPr>
          <a:p>
            <a:r>
              <a:rPr lang="en-US" altLang="zh-CN" sz="3200">
                <a:solidFill>
                  <a:srgbClr val="FF0000"/>
                </a:solidFill>
                <a:latin typeface="Arial Unicode MS" panose="020B0604020202020204" charset="-122"/>
                <a:ea typeface="Arial Unicode MS" panose="020B0604020202020204" charset="-122"/>
              </a:rPr>
              <a:t>bursting</a:t>
            </a:r>
            <a:endParaRPr lang="en-US" altLang="zh-CN" sz="3200">
              <a:solidFill>
                <a:srgbClr val="FF0000"/>
              </a:solidFill>
              <a:latin typeface="Arial Unicode MS" panose="020B0604020202020204" charset="-122"/>
              <a:ea typeface="Arial Unicode MS" panose="020B0604020202020204" charset="-122"/>
            </a:endParaRPr>
          </a:p>
        </p:txBody>
      </p:sp>
      <p:sp>
        <p:nvSpPr>
          <p:cNvPr id="10" name="文本框 9"/>
          <p:cNvSpPr txBox="1"/>
          <p:nvPr>
            <p:custDataLst>
              <p:tags r:id="rId3"/>
            </p:custDataLst>
          </p:nvPr>
        </p:nvSpPr>
        <p:spPr>
          <a:xfrm>
            <a:off x="7494905" y="4177665"/>
            <a:ext cx="3684905" cy="583565"/>
          </a:xfrm>
          <a:prstGeom prst="rect">
            <a:avLst/>
          </a:prstGeom>
          <a:noFill/>
        </p:spPr>
        <p:txBody>
          <a:bodyPr wrap="square" rtlCol="0">
            <a:spAutoFit/>
          </a:bodyPr>
          <a:p>
            <a:r>
              <a:rPr lang="en-US" altLang="zh-CN" sz="3200">
                <a:solidFill>
                  <a:srgbClr val="FF0000"/>
                </a:solidFill>
                <a:latin typeface="Arial Unicode MS" panose="020B0604020202020204" charset="-122"/>
                <a:ea typeface="Arial Unicode MS" panose="020B0604020202020204" charset="-122"/>
              </a:rPr>
              <a:t>slidding</a:t>
            </a:r>
            <a:endParaRPr lang="en-US" altLang="zh-CN" sz="3200">
              <a:solidFill>
                <a:srgbClr val="FF0000"/>
              </a:solidFill>
              <a:latin typeface="Arial Unicode MS" panose="020B0604020202020204" charset="-122"/>
              <a:ea typeface="Arial Unicode MS" panose="020B0604020202020204" charset="-122"/>
            </a:endParaRPr>
          </a:p>
        </p:txBody>
      </p:sp>
      <p:sp>
        <p:nvSpPr>
          <p:cNvPr id="11" name="文本框 10"/>
          <p:cNvSpPr txBox="1"/>
          <p:nvPr>
            <p:custDataLst>
              <p:tags r:id="rId4"/>
            </p:custDataLst>
          </p:nvPr>
        </p:nvSpPr>
        <p:spPr>
          <a:xfrm>
            <a:off x="789305" y="5129530"/>
            <a:ext cx="2308860" cy="583565"/>
          </a:xfrm>
          <a:prstGeom prst="rect">
            <a:avLst/>
          </a:prstGeom>
          <a:noFill/>
        </p:spPr>
        <p:txBody>
          <a:bodyPr wrap="square" rtlCol="0">
            <a:spAutoFit/>
          </a:bodyPr>
          <a:p>
            <a:r>
              <a:rPr lang="en-US" altLang="zh-CN" sz="3200">
                <a:solidFill>
                  <a:srgbClr val="FF0000"/>
                </a:solidFill>
                <a:latin typeface="Arial Unicode MS" panose="020B0604020202020204" charset="-122"/>
                <a:ea typeface="Arial Unicode MS" panose="020B0604020202020204" charset="-122"/>
              </a:rPr>
              <a:t>unattended</a:t>
            </a:r>
            <a:endParaRPr lang="en-US" altLang="zh-CN" sz="3200">
              <a:solidFill>
                <a:srgbClr val="FF0000"/>
              </a:solidFill>
              <a:latin typeface="Arial Unicode MS" panose="020B0604020202020204" charset="-122"/>
              <a:ea typeface="Arial Unicode MS" panose="020B0604020202020204" charset="-122"/>
            </a:endParaRPr>
          </a:p>
        </p:txBody>
      </p:sp>
      <p:sp>
        <p:nvSpPr>
          <p:cNvPr id="12" name="文本框 11"/>
          <p:cNvSpPr txBox="1"/>
          <p:nvPr>
            <p:custDataLst>
              <p:tags r:id="rId5"/>
            </p:custDataLst>
          </p:nvPr>
        </p:nvSpPr>
        <p:spPr>
          <a:xfrm>
            <a:off x="7593965" y="5713095"/>
            <a:ext cx="1901825" cy="583565"/>
          </a:xfrm>
          <a:prstGeom prst="rect">
            <a:avLst/>
          </a:prstGeom>
          <a:noFill/>
        </p:spPr>
        <p:txBody>
          <a:bodyPr wrap="square" rtlCol="0">
            <a:spAutoFit/>
          </a:bodyPr>
          <a:p>
            <a:r>
              <a:rPr lang="en-US" altLang="zh-CN" sz="3200">
                <a:solidFill>
                  <a:srgbClr val="FF0000"/>
                </a:solidFill>
                <a:latin typeface="Arial Unicode MS" panose="020B0604020202020204" charset="-122"/>
                <a:ea typeface="Arial Unicode MS" panose="020B0604020202020204" charset="-122"/>
              </a:rPr>
              <a:t>panic</a:t>
            </a:r>
            <a:endParaRPr lang="en-US" altLang="zh-CN" sz="3200">
              <a:solidFill>
                <a:srgbClr val="FF0000"/>
              </a:solidFill>
              <a:latin typeface="Arial Unicode MS" panose="020B0604020202020204" charset="-122"/>
              <a:ea typeface="Arial Unicode MS" panose="020B0604020202020204" charset="-122"/>
            </a:endParaRPr>
          </a:p>
        </p:txBody>
      </p:sp>
      <p:sp>
        <p:nvSpPr>
          <p:cNvPr id="5" name="文本框 4"/>
          <p:cNvSpPr txBox="1"/>
          <p:nvPr>
            <p:custDataLst>
              <p:tags r:id="rId6"/>
            </p:custDataLst>
          </p:nvPr>
        </p:nvSpPr>
        <p:spPr>
          <a:xfrm>
            <a:off x="262890" y="1177925"/>
            <a:ext cx="2308860" cy="583565"/>
          </a:xfrm>
          <a:prstGeom prst="rect">
            <a:avLst/>
          </a:prstGeom>
          <a:noFill/>
        </p:spPr>
        <p:txBody>
          <a:bodyPr wrap="square" rtlCol="0">
            <a:spAutoFit/>
          </a:bodyPr>
          <a:p>
            <a:r>
              <a:rPr lang="en-US" altLang="zh-CN" sz="3200">
                <a:solidFill>
                  <a:srgbClr val="FF0000"/>
                </a:solidFill>
                <a:latin typeface="Arial Unicode MS" panose="020B0604020202020204" charset="-122"/>
                <a:ea typeface="Arial Unicode MS" panose="020B0604020202020204" charset="-122"/>
              </a:rPr>
              <a:t>swelled</a:t>
            </a:r>
            <a:endParaRPr lang="en-US" altLang="zh-CN" sz="3200">
              <a:solidFill>
                <a:srgbClr val="FF0000"/>
              </a:solidFill>
              <a:latin typeface="Arial Unicode MS" panose="020B0604020202020204" charset="-122"/>
              <a:ea typeface="Arial Unicode MS" panose="020B0604020202020204" charset="-122"/>
            </a:endParaRPr>
          </a:p>
        </p:txBody>
      </p:sp>
      <p:pic>
        <p:nvPicPr>
          <p:cNvPr id="101" name="图片 100"/>
          <p:cNvPicPr/>
          <p:nvPr>
            <p:custDataLst>
              <p:tags r:id="rId7"/>
            </p:custDataLst>
          </p:nvPr>
        </p:nvPicPr>
        <p:blipFill>
          <a:blip r:embed="rId8"/>
          <a:stretch>
            <a:fillRect/>
          </a:stretch>
        </p:blipFill>
        <p:spPr>
          <a:xfrm>
            <a:off x="11014075" y="5721350"/>
            <a:ext cx="1097280" cy="11366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0" y="0"/>
            <a:ext cx="6409055" cy="558165"/>
          </a:xfrm>
          <a:prstGeom prst="rect">
            <a:avLst/>
          </a:prstGeom>
          <a:noFill/>
          <a:ln>
            <a:noFill/>
          </a:ln>
          <a:extLst>
            <a:ext uri="{909E8E84-426E-40DD-AFC4-6F175D3DCCD1}">
              <a14:hiddenFill xmlns:a14="http://schemas.microsoft.com/office/drawing/2010/main">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14:hiddenFill>
            </a:ext>
          </a:extLst>
        </p:spPr>
        <p:style>
          <a:lnRef idx="1">
            <a:schemeClr val="accent1"/>
          </a:lnRef>
          <a:fillRef idx="2">
            <a:schemeClr val="accent1"/>
          </a:fillRef>
          <a:effectRef idx="1">
            <a:schemeClr val="accent1"/>
          </a:effectRef>
          <a:fontRef idx="minor">
            <a:schemeClr val="dk1"/>
          </a:fontRef>
        </p:style>
        <p:txBody>
          <a:bodyPr wrap="square" rtlCol="0">
            <a:noAutofit/>
          </a:bodyPr>
          <a:p>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I</a:t>
            </a:r>
            <a:r>
              <a:rPr lang="en-US" altLang="zh-CN" sz="2400" u="sng">
                <a:solidFill>
                  <a:srgbClr val="FF0000"/>
                </a:solidFill>
                <a:latin typeface="华文中宋" panose="02010600040101010101" charset="-122"/>
                <a:ea typeface="华文中宋" panose="02010600040101010101" charset="-122"/>
                <a:cs typeface="华文中宋" panose="02010600040101010101" charset="-122"/>
              </a:rPr>
              <a:t>C</a:t>
            </a:r>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a:t>
            </a:r>
            <a:r>
              <a:rPr lang="zh-CN" altLang="en-US" sz="2800" u="sng">
                <a:solidFill>
                  <a:srgbClr val="1A10A2"/>
                </a:solidFill>
                <a:latin typeface="华文中宋" panose="02010600040101010101" charset="-122"/>
                <a:ea typeface="华文中宋" panose="02010600040101010101" charset="-122"/>
                <a:cs typeface="华文中宋" panose="02010600040101010101" charset="-122"/>
              </a:rPr>
              <a:t>文本解读</a:t>
            </a:r>
            <a:endParaRPr lang="en-US" altLang="zh-CN">
              <a:latin typeface="Arial" panose="020B0604020202020204" pitchFamily="34" charset="0"/>
              <a:cs typeface="Arial" panose="020B0604020202020204" pitchFamily="34" charset="0"/>
            </a:endParaRPr>
          </a:p>
        </p:txBody>
      </p:sp>
      <p:sp>
        <p:nvSpPr>
          <p:cNvPr id="3" name="文本框 2"/>
          <p:cNvSpPr txBox="1"/>
          <p:nvPr/>
        </p:nvSpPr>
        <p:spPr>
          <a:xfrm>
            <a:off x="4552315" y="3888105"/>
            <a:ext cx="2556510" cy="119888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p>
            <a:pPr algn="ctr"/>
            <a:r>
              <a:rPr lang="en-US" altLang="zh-CN" sz="3600">
                <a:latin typeface="Berlin Sans FB" panose="020E0602020502020306" charset="0"/>
                <a:ea typeface="Arial Unicode MS" panose="020B0604020202020204" charset="-122"/>
                <a:cs typeface="Berlin Sans FB" panose="020E0602020502020306" charset="0"/>
              </a:rPr>
              <a:t>Story </a:t>
            </a:r>
            <a:endParaRPr lang="en-US" altLang="zh-CN" sz="3600">
              <a:latin typeface="Berlin Sans FB" panose="020E0602020502020306" charset="0"/>
              <a:ea typeface="Arial Unicode MS" panose="020B0604020202020204" charset="-122"/>
              <a:cs typeface="Berlin Sans FB" panose="020E0602020502020306" charset="0"/>
            </a:endParaRPr>
          </a:p>
          <a:p>
            <a:pPr algn="ctr"/>
            <a:r>
              <a:rPr lang="en-US" altLang="zh-CN" sz="3600">
                <a:latin typeface="Berlin Sans FB" panose="020E0602020502020306" charset="0"/>
                <a:ea typeface="Arial Unicode MS" panose="020B0604020202020204" charset="-122"/>
                <a:cs typeface="Berlin Sans FB" panose="020E0602020502020306" charset="0"/>
              </a:rPr>
              <a:t>mountain</a:t>
            </a:r>
            <a:endParaRPr lang="en-US" altLang="zh-CN" sz="3600">
              <a:latin typeface="Berlin Sans FB" panose="020E0602020502020306" charset="0"/>
              <a:ea typeface="Arial Unicode MS" panose="020B0604020202020204" charset="-122"/>
              <a:cs typeface="Berlin Sans FB" panose="020E0602020502020306" charset="0"/>
            </a:endParaRPr>
          </a:p>
        </p:txBody>
      </p:sp>
      <p:sp>
        <p:nvSpPr>
          <p:cNvPr id="4" name="文本框 3"/>
          <p:cNvSpPr txBox="1"/>
          <p:nvPr/>
        </p:nvSpPr>
        <p:spPr>
          <a:xfrm>
            <a:off x="219075" y="5001260"/>
            <a:ext cx="2226945" cy="521970"/>
          </a:xfrm>
          <a:prstGeom prst="rect">
            <a:avLst/>
          </a:prstGeom>
          <a:noFill/>
        </p:spPr>
        <p:txBody>
          <a:bodyPr wrap="square" rtlCol="0">
            <a:spAutoFit/>
          </a:bodyPr>
          <a:p>
            <a:r>
              <a:rPr lang="en-US" altLang="zh-CN" sz="2800">
                <a:solidFill>
                  <a:srgbClr val="FF0000"/>
                </a:solidFill>
              </a:rPr>
              <a:t>beginning</a:t>
            </a:r>
            <a:endParaRPr lang="en-US" altLang="zh-CN" sz="2800">
              <a:solidFill>
                <a:srgbClr val="FF0000"/>
              </a:solidFill>
            </a:endParaRPr>
          </a:p>
        </p:txBody>
      </p:sp>
      <p:sp>
        <p:nvSpPr>
          <p:cNvPr id="5" name="文本框 4"/>
          <p:cNvSpPr txBox="1"/>
          <p:nvPr>
            <p:custDataLst>
              <p:tags r:id="rId2"/>
            </p:custDataLst>
          </p:nvPr>
        </p:nvSpPr>
        <p:spPr>
          <a:xfrm>
            <a:off x="1275080" y="2631440"/>
            <a:ext cx="2226945" cy="521970"/>
          </a:xfrm>
          <a:prstGeom prst="rect">
            <a:avLst/>
          </a:prstGeom>
          <a:noFill/>
        </p:spPr>
        <p:txBody>
          <a:bodyPr wrap="square" rtlCol="0">
            <a:spAutoFit/>
          </a:bodyPr>
          <a:p>
            <a:r>
              <a:rPr lang="en-US" altLang="zh-CN" sz="2800">
                <a:solidFill>
                  <a:srgbClr val="FF0000"/>
                </a:solidFill>
              </a:rPr>
              <a:t>rising action</a:t>
            </a:r>
            <a:endParaRPr lang="en-US" altLang="zh-CN" sz="2800">
              <a:solidFill>
                <a:srgbClr val="FF0000"/>
              </a:solidFill>
            </a:endParaRPr>
          </a:p>
        </p:txBody>
      </p:sp>
      <p:sp>
        <p:nvSpPr>
          <p:cNvPr id="6" name="文本框 5"/>
          <p:cNvSpPr txBox="1"/>
          <p:nvPr>
            <p:custDataLst>
              <p:tags r:id="rId3"/>
            </p:custDataLst>
          </p:nvPr>
        </p:nvSpPr>
        <p:spPr>
          <a:xfrm>
            <a:off x="5060950" y="173990"/>
            <a:ext cx="2226945" cy="521970"/>
          </a:xfrm>
          <a:prstGeom prst="rect">
            <a:avLst/>
          </a:prstGeom>
          <a:noFill/>
        </p:spPr>
        <p:txBody>
          <a:bodyPr wrap="square" rtlCol="0">
            <a:spAutoFit/>
          </a:bodyPr>
          <a:p>
            <a:r>
              <a:rPr lang="en-US" altLang="zh-CN" sz="2800">
                <a:solidFill>
                  <a:srgbClr val="FF0000"/>
                </a:solidFill>
              </a:rPr>
              <a:t>climax</a:t>
            </a:r>
            <a:endParaRPr lang="en-US" altLang="zh-CN" sz="2800">
              <a:solidFill>
                <a:srgbClr val="FF0000"/>
              </a:solidFill>
            </a:endParaRPr>
          </a:p>
        </p:txBody>
      </p:sp>
      <p:sp>
        <p:nvSpPr>
          <p:cNvPr id="7" name="文本框 6"/>
          <p:cNvSpPr txBox="1"/>
          <p:nvPr>
            <p:custDataLst>
              <p:tags r:id="rId4"/>
            </p:custDataLst>
          </p:nvPr>
        </p:nvSpPr>
        <p:spPr>
          <a:xfrm>
            <a:off x="7876540" y="2272030"/>
            <a:ext cx="2866390" cy="521970"/>
          </a:xfrm>
          <a:prstGeom prst="rect">
            <a:avLst/>
          </a:prstGeom>
          <a:noFill/>
        </p:spPr>
        <p:txBody>
          <a:bodyPr wrap="square" rtlCol="0">
            <a:spAutoFit/>
          </a:bodyPr>
          <a:p>
            <a:r>
              <a:rPr lang="en-US" altLang="zh-CN" sz="2800">
                <a:solidFill>
                  <a:srgbClr val="FF0000"/>
                </a:solidFill>
              </a:rPr>
              <a:t>falling action</a:t>
            </a:r>
            <a:endParaRPr lang="en-US" altLang="zh-CN" sz="2800">
              <a:solidFill>
                <a:srgbClr val="FF0000"/>
              </a:solidFill>
            </a:endParaRPr>
          </a:p>
        </p:txBody>
      </p:sp>
      <p:sp>
        <p:nvSpPr>
          <p:cNvPr id="8" name="文本框 7"/>
          <p:cNvSpPr txBox="1"/>
          <p:nvPr>
            <p:custDataLst>
              <p:tags r:id="rId5"/>
            </p:custDataLst>
          </p:nvPr>
        </p:nvSpPr>
        <p:spPr>
          <a:xfrm>
            <a:off x="8304530" y="4818380"/>
            <a:ext cx="2226945" cy="521970"/>
          </a:xfrm>
          <a:prstGeom prst="rect">
            <a:avLst/>
          </a:prstGeom>
          <a:noFill/>
        </p:spPr>
        <p:txBody>
          <a:bodyPr wrap="square" rtlCol="0">
            <a:spAutoFit/>
          </a:bodyPr>
          <a:p>
            <a:r>
              <a:rPr lang="en-US" altLang="zh-CN" sz="2800">
                <a:solidFill>
                  <a:srgbClr val="FF0000"/>
                </a:solidFill>
              </a:rPr>
              <a:t>resoltion</a:t>
            </a:r>
            <a:endParaRPr lang="en-US" altLang="zh-CN" sz="2800">
              <a:solidFill>
                <a:srgbClr val="FF0000"/>
              </a:solidFill>
            </a:endParaRPr>
          </a:p>
        </p:txBody>
      </p:sp>
      <p:cxnSp>
        <p:nvCxnSpPr>
          <p:cNvPr id="9" name="直接箭头连接符 8"/>
          <p:cNvCxnSpPr/>
          <p:nvPr/>
        </p:nvCxnSpPr>
        <p:spPr>
          <a:xfrm>
            <a:off x="219075" y="5660390"/>
            <a:ext cx="1447800" cy="40005"/>
          </a:xfrm>
          <a:prstGeom prst="straightConnector1">
            <a:avLst/>
          </a:prstGeom>
          <a:ln w="57150">
            <a:gradFill>
              <a:gsLst>
                <a:gs pos="0">
                  <a:srgbClr val="14CD68"/>
                </a:gs>
                <a:gs pos="100000">
                  <a:srgbClr val="0B6E38"/>
                </a:gs>
              </a:gsLst>
            </a:gradFill>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custDataLst>
              <p:tags r:id="rId6"/>
            </p:custDataLst>
          </p:nvPr>
        </p:nvCxnSpPr>
        <p:spPr>
          <a:xfrm flipV="1">
            <a:off x="1477645" y="3183890"/>
            <a:ext cx="1078230" cy="2576195"/>
          </a:xfrm>
          <a:prstGeom prst="straightConnector1">
            <a:avLst/>
          </a:prstGeom>
          <a:ln w="57150">
            <a:gradFill>
              <a:gsLst>
                <a:gs pos="0">
                  <a:srgbClr val="14CD68"/>
                </a:gs>
                <a:gs pos="100000">
                  <a:srgbClr val="0B6E38"/>
                </a:gs>
              </a:gsLst>
            </a:gra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custDataLst>
              <p:tags r:id="rId7"/>
            </p:custDataLst>
          </p:nvPr>
        </p:nvCxnSpPr>
        <p:spPr>
          <a:xfrm flipV="1">
            <a:off x="2735580" y="647700"/>
            <a:ext cx="2526030" cy="2106930"/>
          </a:xfrm>
          <a:prstGeom prst="straightConnector1">
            <a:avLst/>
          </a:prstGeom>
          <a:ln w="57150">
            <a:gradFill>
              <a:gsLst>
                <a:gs pos="0">
                  <a:srgbClr val="14CD68"/>
                </a:gs>
                <a:gs pos="100000">
                  <a:srgbClr val="0B6E38"/>
                </a:gs>
              </a:gsLst>
            </a:gra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custDataLst>
              <p:tags r:id="rId8"/>
            </p:custDataLst>
          </p:nvPr>
        </p:nvCxnSpPr>
        <p:spPr>
          <a:xfrm>
            <a:off x="6162675" y="558165"/>
            <a:ext cx="1955165" cy="1877060"/>
          </a:xfrm>
          <a:prstGeom prst="straightConnector1">
            <a:avLst/>
          </a:prstGeom>
          <a:ln w="57150">
            <a:gradFill>
              <a:gsLst>
                <a:gs pos="0">
                  <a:srgbClr val="14CD68"/>
                </a:gs>
                <a:gs pos="100000">
                  <a:srgbClr val="0B6E38"/>
                </a:gs>
              </a:gsLst>
            </a:gra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custDataLst>
              <p:tags r:id="rId9"/>
            </p:custDataLst>
          </p:nvPr>
        </p:nvCxnSpPr>
        <p:spPr>
          <a:xfrm>
            <a:off x="8217535" y="2631440"/>
            <a:ext cx="709295" cy="2186940"/>
          </a:xfrm>
          <a:prstGeom prst="straightConnector1">
            <a:avLst/>
          </a:prstGeom>
          <a:ln w="57150">
            <a:gradFill>
              <a:gsLst>
                <a:gs pos="0">
                  <a:srgbClr val="14CD68"/>
                </a:gs>
                <a:gs pos="100000">
                  <a:srgbClr val="0B6E38"/>
                </a:gs>
              </a:gsLst>
            </a:gradFill>
            <a:tailEnd type="arrow"/>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114935" y="4164965"/>
            <a:ext cx="3804285" cy="101473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p>
            <a:r>
              <a:rPr lang="en-US" altLang="zh-CN" sz="2000"/>
              <a:t>Jobie took first place in the hurdles, and decided to fo all the way to the county championship </a:t>
            </a:r>
            <a:endParaRPr lang="en-US" altLang="zh-CN" sz="2000"/>
          </a:p>
        </p:txBody>
      </p:sp>
      <p:sp>
        <p:nvSpPr>
          <p:cNvPr id="16" name="文本框 15"/>
          <p:cNvSpPr txBox="1"/>
          <p:nvPr>
            <p:custDataLst>
              <p:tags r:id="rId10"/>
            </p:custDataLst>
          </p:nvPr>
        </p:nvSpPr>
        <p:spPr>
          <a:xfrm>
            <a:off x="219075" y="1586230"/>
            <a:ext cx="3804285" cy="101473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p>
            <a:r>
              <a:rPr lang="en-US" sz="2000">
                <a:latin typeface="Arial" panose="020B0604020202020204" pitchFamily="34" charset="0"/>
                <a:cs typeface="Arial" panose="020B0604020202020204" pitchFamily="34" charset="0"/>
                <a:sym typeface="+mn-ea"/>
              </a:rPr>
              <a:t>Jobie trained harder and better, w</a:t>
            </a:r>
            <a:r>
              <a:rPr lang="en-US" altLang="zh-CN" sz="2000"/>
              <a:t>ith </a:t>
            </a:r>
            <a:r>
              <a:rPr sz="2000">
                <a:latin typeface="Arial" panose="020B0604020202020204" pitchFamily="34" charset="0"/>
                <a:cs typeface="Arial" panose="020B0604020202020204" pitchFamily="34" charset="0"/>
                <a:sym typeface="+mn-ea"/>
              </a:rPr>
              <a:t>her worn</a:t>
            </a:r>
            <a:r>
              <a:rPr lang="en-US" sz="2000">
                <a:latin typeface="Arial" panose="020B0604020202020204" pitchFamily="34" charset="0"/>
                <a:cs typeface="Arial" panose="020B0604020202020204" pitchFamily="34" charset="0"/>
                <a:sym typeface="+mn-ea"/>
              </a:rPr>
              <a:t> but lucky</a:t>
            </a:r>
            <a:r>
              <a:rPr sz="2000">
                <a:latin typeface="Arial" panose="020B0604020202020204" pitchFamily="34" charset="0"/>
                <a:cs typeface="Arial" panose="020B0604020202020204" pitchFamily="34" charset="0"/>
                <a:sym typeface="+mn-ea"/>
              </a:rPr>
              <a:t> neon-green track spikes</a:t>
            </a:r>
            <a:r>
              <a:rPr lang="en-US" sz="2000">
                <a:latin typeface="Arial" panose="020B0604020202020204" pitchFamily="34" charset="0"/>
                <a:cs typeface="Arial" panose="020B0604020202020204" pitchFamily="34" charset="0"/>
                <a:sym typeface="+mn-ea"/>
              </a:rPr>
              <a:t>.</a:t>
            </a:r>
            <a:endParaRPr lang="en-US" sz="2000">
              <a:latin typeface="Arial" panose="020B0604020202020204" pitchFamily="34" charset="0"/>
              <a:cs typeface="Arial" panose="020B0604020202020204" pitchFamily="34" charset="0"/>
              <a:sym typeface="+mn-ea"/>
            </a:endParaRPr>
          </a:p>
        </p:txBody>
      </p:sp>
      <p:sp>
        <p:nvSpPr>
          <p:cNvPr id="18" name="文本框 17"/>
          <p:cNvSpPr txBox="1"/>
          <p:nvPr>
            <p:custDataLst>
              <p:tags r:id="rId11"/>
            </p:custDataLst>
          </p:nvPr>
        </p:nvSpPr>
        <p:spPr>
          <a:xfrm>
            <a:off x="6297295" y="173990"/>
            <a:ext cx="3804285" cy="101473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p>
            <a:r>
              <a:rPr lang="en-US" sz="2000">
                <a:latin typeface="Arial" panose="020B0604020202020204" pitchFamily="34" charset="0"/>
                <a:cs typeface="Arial" panose="020B0604020202020204" pitchFamily="34" charset="0"/>
                <a:sym typeface="+mn-ea"/>
              </a:rPr>
              <a:t>Jobie had much fun with the slide at </a:t>
            </a:r>
            <a:r>
              <a:rPr sz="2000">
                <a:latin typeface="Arial" panose="020B0604020202020204" pitchFamily="34" charset="0"/>
                <a:cs typeface="Arial" panose="020B0604020202020204" pitchFamily="34" charset="0"/>
                <a:sym typeface="+mn-ea"/>
              </a:rPr>
              <a:t>Marisol’s </a:t>
            </a:r>
            <a:r>
              <a:rPr lang="en-US" sz="2000">
                <a:latin typeface="Arial" panose="020B0604020202020204" pitchFamily="34" charset="0"/>
                <a:cs typeface="Arial" panose="020B0604020202020204" pitchFamily="34" charset="0"/>
                <a:sym typeface="+mn-ea"/>
              </a:rPr>
              <a:t>birthday </a:t>
            </a:r>
            <a:r>
              <a:rPr sz="2000">
                <a:latin typeface="Arial" panose="020B0604020202020204" pitchFamily="34" charset="0"/>
                <a:cs typeface="Arial" panose="020B0604020202020204" pitchFamily="34" charset="0"/>
                <a:sym typeface="+mn-ea"/>
              </a:rPr>
              <a:t>party</a:t>
            </a:r>
            <a:r>
              <a:rPr lang="en-US" sz="2000">
                <a:latin typeface="Arial" panose="020B0604020202020204" pitchFamily="34" charset="0"/>
                <a:cs typeface="Arial" panose="020B0604020202020204" pitchFamily="34" charset="0"/>
                <a:sym typeface="+mn-ea"/>
              </a:rPr>
              <a:t>, leaving her shoes unattended. </a:t>
            </a:r>
            <a:endParaRPr lang="en-US" sz="2000">
              <a:latin typeface="Arial" panose="020B0604020202020204" pitchFamily="34" charset="0"/>
              <a:cs typeface="Arial" panose="020B0604020202020204" pitchFamily="34" charset="0"/>
              <a:sym typeface="+mn-ea"/>
            </a:endParaRPr>
          </a:p>
        </p:txBody>
      </p:sp>
      <p:sp>
        <p:nvSpPr>
          <p:cNvPr id="20" name="文本框 19"/>
          <p:cNvSpPr txBox="1"/>
          <p:nvPr>
            <p:custDataLst>
              <p:tags r:id="rId12"/>
            </p:custDataLst>
          </p:nvPr>
        </p:nvSpPr>
        <p:spPr>
          <a:xfrm>
            <a:off x="7203440" y="2754630"/>
            <a:ext cx="3804285" cy="70675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p>
            <a:r>
              <a:rPr sz="2000">
                <a:latin typeface="Arial" panose="020B0604020202020204" pitchFamily="34" charset="0"/>
                <a:cs typeface="Arial" panose="020B0604020202020204" pitchFamily="34" charset="0"/>
                <a:sym typeface="+mn-ea"/>
              </a:rPr>
              <a:t>As she eyed the area from a distance, panic set in. </a:t>
            </a:r>
            <a:endParaRPr sz="2000">
              <a:latin typeface="Arial" panose="020B0604020202020204" pitchFamily="34" charset="0"/>
              <a:cs typeface="Arial" panose="020B0604020202020204" pitchFamily="34" charset="0"/>
              <a:sym typeface="+mn-ea"/>
            </a:endParaRPr>
          </a:p>
        </p:txBody>
      </p:sp>
      <p:sp>
        <p:nvSpPr>
          <p:cNvPr id="21" name="文本框 20"/>
          <p:cNvSpPr txBox="1"/>
          <p:nvPr>
            <p:custDataLst>
              <p:tags r:id="rId13"/>
            </p:custDataLst>
          </p:nvPr>
        </p:nvSpPr>
        <p:spPr>
          <a:xfrm>
            <a:off x="7287895" y="5208270"/>
            <a:ext cx="4782820" cy="101473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p>
            <a:r>
              <a:rPr sz="2000">
                <a:latin typeface="Arial" panose="020B0604020202020204" pitchFamily="34" charset="0"/>
                <a:cs typeface="Arial" panose="020B0604020202020204" pitchFamily="34" charset="0"/>
                <a:sym typeface="+mn-ea"/>
              </a:rPr>
              <a:t>The next day, without her lucky spikes, Jobie was among the best track teams gathering for the championships. </a:t>
            </a:r>
            <a:endParaRPr sz="2000">
              <a:latin typeface="Arial" panose="020B0604020202020204" pitchFamily="34" charset="0"/>
              <a:cs typeface="Arial" panose="020B0604020202020204" pitchFamily="34" charset="0"/>
              <a:sym typeface="+mn-ea"/>
            </a:endParaRPr>
          </a:p>
        </p:txBody>
      </p:sp>
      <p:sp>
        <p:nvSpPr>
          <p:cNvPr id="22" name="文本框 21"/>
          <p:cNvSpPr txBox="1"/>
          <p:nvPr/>
        </p:nvSpPr>
        <p:spPr>
          <a:xfrm>
            <a:off x="1886585" y="5420360"/>
            <a:ext cx="2306955" cy="110680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p>
            <a:r>
              <a:rPr lang="en-US" altLang="zh-CN" sz="2200">
                <a:latin typeface="Times New Roman" panose="02020603050405020304" charset="0"/>
                <a:cs typeface="Times New Roman" panose="02020603050405020304" charset="0"/>
              </a:rPr>
              <a:t>excited, cheerful,</a:t>
            </a:r>
            <a:endParaRPr lang="en-US" altLang="zh-CN" sz="2200">
              <a:latin typeface="Times New Roman" panose="02020603050405020304" charset="0"/>
              <a:cs typeface="Times New Roman" panose="02020603050405020304" charset="0"/>
            </a:endParaRPr>
          </a:p>
          <a:p>
            <a:r>
              <a:rPr lang="en-US" altLang="zh-CN" sz="2200">
                <a:latin typeface="Times New Roman" panose="02020603050405020304" charset="0"/>
                <a:cs typeface="Times New Roman" panose="02020603050405020304" charset="0"/>
              </a:rPr>
              <a:t>wild, determined, confident </a:t>
            </a:r>
            <a:endParaRPr lang="en-US" altLang="zh-CN" sz="2200">
              <a:latin typeface="Times New Roman" panose="02020603050405020304" charset="0"/>
              <a:cs typeface="Times New Roman" panose="02020603050405020304" charset="0"/>
            </a:endParaRPr>
          </a:p>
        </p:txBody>
      </p:sp>
      <p:sp>
        <p:nvSpPr>
          <p:cNvPr id="23" name="文本框 22"/>
          <p:cNvSpPr txBox="1"/>
          <p:nvPr>
            <p:custDataLst>
              <p:tags r:id="rId14"/>
            </p:custDataLst>
          </p:nvPr>
        </p:nvSpPr>
        <p:spPr>
          <a:xfrm>
            <a:off x="3242310" y="2673985"/>
            <a:ext cx="2306955" cy="76835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p>
            <a:r>
              <a:rPr lang="en-US" altLang="zh-CN" sz="2200">
                <a:latin typeface="Times New Roman" panose="02020603050405020304" charset="0"/>
                <a:cs typeface="Times New Roman" panose="02020603050405020304" charset="0"/>
              </a:rPr>
              <a:t>excited, hopeful,</a:t>
            </a:r>
            <a:endParaRPr lang="en-US" altLang="zh-CN" sz="2200">
              <a:latin typeface="Times New Roman" panose="02020603050405020304" charset="0"/>
              <a:cs typeface="Times New Roman" panose="02020603050405020304" charset="0"/>
            </a:endParaRPr>
          </a:p>
          <a:p>
            <a:r>
              <a:rPr lang="en-US" altLang="zh-CN" sz="2200">
                <a:latin typeface="Times New Roman" panose="02020603050405020304" charset="0"/>
                <a:cs typeface="Times New Roman" panose="02020603050405020304" charset="0"/>
              </a:rPr>
              <a:t>confident</a:t>
            </a:r>
            <a:endParaRPr lang="en-US" altLang="zh-CN" sz="2200">
              <a:latin typeface="Times New Roman" panose="02020603050405020304" charset="0"/>
              <a:cs typeface="Times New Roman" panose="02020603050405020304" charset="0"/>
            </a:endParaRPr>
          </a:p>
        </p:txBody>
      </p:sp>
      <p:sp>
        <p:nvSpPr>
          <p:cNvPr id="24" name="文本框 23"/>
          <p:cNvSpPr txBox="1"/>
          <p:nvPr>
            <p:custDataLst>
              <p:tags r:id="rId15"/>
            </p:custDataLst>
          </p:nvPr>
        </p:nvSpPr>
        <p:spPr>
          <a:xfrm>
            <a:off x="8304530" y="1316990"/>
            <a:ext cx="2227580" cy="110680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p>
            <a:r>
              <a:rPr lang="en-US" altLang="zh-CN" sz="2200">
                <a:latin typeface="Times New Roman" panose="02020603050405020304" charset="0"/>
                <a:cs typeface="Times New Roman" panose="02020603050405020304" charset="0"/>
              </a:rPr>
              <a:t>excited, dominant, adventurous,</a:t>
            </a:r>
            <a:endParaRPr lang="en-US" altLang="zh-CN" sz="2200">
              <a:latin typeface="Times New Roman" panose="02020603050405020304" charset="0"/>
              <a:cs typeface="Times New Roman" panose="02020603050405020304" charset="0"/>
            </a:endParaRPr>
          </a:p>
          <a:p>
            <a:r>
              <a:rPr lang="en-US" altLang="zh-CN" sz="2200">
                <a:latin typeface="Times New Roman" panose="02020603050405020304" charset="0"/>
                <a:cs typeface="Times New Roman" panose="02020603050405020304" charset="0"/>
              </a:rPr>
              <a:t>reluctant</a:t>
            </a:r>
            <a:endParaRPr lang="en-US" altLang="zh-CN" sz="2200">
              <a:latin typeface="Times New Roman" panose="02020603050405020304" charset="0"/>
              <a:cs typeface="Times New Roman" panose="02020603050405020304" charset="0"/>
            </a:endParaRPr>
          </a:p>
        </p:txBody>
      </p:sp>
      <p:sp>
        <p:nvSpPr>
          <p:cNvPr id="25" name="文本框 24"/>
          <p:cNvSpPr txBox="1"/>
          <p:nvPr>
            <p:custDataLst>
              <p:tags r:id="rId16"/>
            </p:custDataLst>
          </p:nvPr>
        </p:nvSpPr>
        <p:spPr>
          <a:xfrm>
            <a:off x="8926830" y="3660775"/>
            <a:ext cx="2306955" cy="42989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p>
            <a:r>
              <a:rPr lang="en-US" altLang="zh-CN" sz="2200">
                <a:latin typeface="Times New Roman" panose="02020603050405020304" charset="0"/>
                <a:cs typeface="Times New Roman" panose="02020603050405020304" charset="0"/>
              </a:rPr>
              <a:t>panic,...?</a:t>
            </a:r>
            <a:endParaRPr lang="en-US" altLang="zh-CN" sz="2200">
              <a:latin typeface="Times New Roman" panose="02020603050405020304" charset="0"/>
              <a:cs typeface="Times New Roman" panose="02020603050405020304" charset="0"/>
            </a:endParaRPr>
          </a:p>
        </p:txBody>
      </p:sp>
      <p:sp>
        <p:nvSpPr>
          <p:cNvPr id="26" name="文本框 25"/>
          <p:cNvSpPr txBox="1"/>
          <p:nvPr>
            <p:custDataLst>
              <p:tags r:id="rId17"/>
            </p:custDataLst>
          </p:nvPr>
        </p:nvSpPr>
        <p:spPr>
          <a:xfrm>
            <a:off x="8926830" y="6261100"/>
            <a:ext cx="2306955" cy="42989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p>
            <a:r>
              <a:rPr lang="en-US" altLang="zh-CN" sz="2200">
                <a:latin typeface="Times New Roman" panose="02020603050405020304" charset="0"/>
                <a:cs typeface="Times New Roman" panose="02020603050405020304" charset="0"/>
              </a:rPr>
              <a:t>...?</a:t>
            </a:r>
            <a:endParaRPr lang="en-US" altLang="zh-CN" sz="220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ppt_x"/>
                                          </p:val>
                                        </p:tav>
                                        <p:tav tm="100000">
                                          <p:val>
                                            <p:strVal val="#ppt_x"/>
                                          </p:val>
                                        </p:tav>
                                      </p:tavLst>
                                    </p:anim>
                                    <p:anim calcmode="lin" valueType="num">
                                      <p:cBhvr additive="base">
                                        <p:cTn id="5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ppt_x"/>
                                          </p:val>
                                        </p:tav>
                                        <p:tav tm="100000">
                                          <p:val>
                                            <p:strVal val="#ppt_x"/>
                                          </p:val>
                                        </p:tav>
                                      </p:tavLst>
                                    </p:anim>
                                    <p:anim calcmode="lin" valueType="num">
                                      <p:cBhvr additive="base">
                                        <p:cTn id="6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bldLvl="0" animBg="1"/>
      <p:bldP spid="18" grpId="0" bldLvl="0" animBg="1"/>
      <p:bldP spid="20" grpId="0" bldLvl="0" animBg="1"/>
      <p:bldP spid="21" grpId="0" bldLvl="0" animBg="1"/>
      <p:bldP spid="22" grpId="0" bldLvl="0" animBg="1"/>
      <p:bldP spid="23" grpId="0" bldLvl="0" animBg="1"/>
      <p:bldP spid="24" grpId="0" bldLvl="0" animBg="1"/>
      <p:bldP spid="25" grpId="0" bldLvl="0" animBg="1"/>
      <p:bldP spid="26"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0" y="59690"/>
            <a:ext cx="6409055" cy="6798310"/>
          </a:xfrm>
          <a:prstGeom prst="rect">
            <a:avLst/>
          </a:prstGeom>
          <a:noFill/>
          <a:extLst>
            <a:ext uri="{909E8E84-426E-40DD-AFC4-6F175D3DCCD1}">
              <a14:hiddenFill xmlns:a14="http://schemas.microsoft.com/office/drawing/2010/main">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14:hiddenFill>
            </a:ext>
          </a:extLst>
        </p:spPr>
        <p:style>
          <a:lnRef idx="1">
            <a:schemeClr val="accent1"/>
          </a:lnRef>
          <a:fillRef idx="2">
            <a:schemeClr val="accent1"/>
          </a:fillRef>
          <a:effectRef idx="1">
            <a:schemeClr val="accent1"/>
          </a:effectRef>
          <a:fontRef idx="minor">
            <a:schemeClr val="dk1"/>
          </a:fontRef>
        </p:style>
        <p:txBody>
          <a:bodyPr wrap="square" rtlCol="0">
            <a:noAutofit/>
          </a:bodyPr>
          <a:p>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I</a:t>
            </a:r>
            <a:r>
              <a:rPr lang="en-US" altLang="zh-CN" sz="2400" u="sng">
                <a:solidFill>
                  <a:srgbClr val="FF0000"/>
                </a:solidFill>
                <a:latin typeface="华文中宋" panose="02010600040101010101" charset="-122"/>
                <a:ea typeface="华文中宋" panose="02010600040101010101" charset="-122"/>
                <a:cs typeface="华文中宋" panose="02010600040101010101" charset="-122"/>
              </a:rPr>
              <a:t>C</a:t>
            </a:r>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a:t>
            </a:r>
            <a:r>
              <a:rPr lang="zh-CN" altLang="en-US" sz="2800" u="sng">
                <a:solidFill>
                  <a:srgbClr val="1A10A2"/>
                </a:solidFill>
                <a:latin typeface="华文中宋" panose="02010600040101010101" charset="-122"/>
                <a:ea typeface="华文中宋" panose="02010600040101010101" charset="-122"/>
                <a:cs typeface="华文中宋" panose="02010600040101010101" charset="-122"/>
              </a:rPr>
              <a:t>文本解读</a:t>
            </a:r>
            <a:endParaRPr lang="zh-CN" altLang="en-US" sz="2800">
              <a:solidFill>
                <a:srgbClr val="1A10A2"/>
              </a:solidFill>
              <a:latin typeface="华文中宋" panose="02010600040101010101" charset="-122"/>
              <a:ea typeface="华文中宋" panose="02010600040101010101" charset="-122"/>
              <a:cs typeface="华文中宋" panose="02010600040101010101" charset="-122"/>
            </a:endParaRPr>
          </a:p>
          <a:p>
            <a:pPr indent="0" fontAlgn="auto">
              <a:lnSpc>
                <a:spcPts val="2360"/>
              </a:lnSpc>
            </a:pPr>
            <a:r>
              <a:rPr lang="en-US" altLang="zh-CN">
                <a:latin typeface="Arial" panose="020B0604020202020204" pitchFamily="34" charset="0"/>
                <a:cs typeface="Arial" panose="020B0604020202020204" pitchFamily="34" charset="0"/>
              </a:rPr>
              <a:t>     </a:t>
            </a:r>
            <a:r>
              <a:rPr lang="en-US" altLang="zh-CN" sz="2000">
                <a:latin typeface="Arial" panose="020B0604020202020204" pitchFamily="34" charset="0"/>
                <a:cs typeface="Arial" panose="020B0604020202020204" pitchFamily="34" charset="0"/>
                <a:sym typeface="+mn-ea"/>
              </a:rPr>
              <a:t> </a:t>
            </a:r>
            <a:r>
              <a:rPr sz="2000">
                <a:latin typeface="Arial" panose="020B0604020202020204" pitchFamily="34" charset="0"/>
                <a:cs typeface="Arial" panose="020B0604020202020204" pitchFamily="34" charset="0"/>
                <a:sym typeface="+mn-ea"/>
              </a:rPr>
              <a:t>“Number 7, Jobie Nymble, takes the lead,” cried the announcer. “Just one more hurdle (跨栏) and—” Cheers erupted. “Jobie Nymble from Riverside Middle School takes first place in the girls’ 100-meter hurdles!” </a:t>
            </a:r>
            <a:endParaRPr sz="2000">
              <a:latin typeface="Arial" panose="020B0604020202020204" pitchFamily="34" charset="0"/>
              <a:cs typeface="Arial" panose="020B0604020202020204" pitchFamily="34" charset="0"/>
            </a:endParaRPr>
          </a:p>
          <a:p>
            <a:pPr indent="0" fontAlgn="auto">
              <a:lnSpc>
                <a:spcPts val="2360"/>
              </a:lnSpc>
            </a:pPr>
            <a:r>
              <a:rPr lang="en-US" sz="2000">
                <a:latin typeface="Arial" panose="020B0604020202020204" pitchFamily="34" charset="0"/>
                <a:cs typeface="Arial" panose="020B0604020202020204" pitchFamily="34" charset="0"/>
                <a:sym typeface="+mn-ea"/>
              </a:rPr>
              <a:t>     </a:t>
            </a:r>
            <a:r>
              <a:rPr sz="2000">
                <a:latin typeface="Arial" panose="020B0604020202020204" pitchFamily="34" charset="0"/>
                <a:cs typeface="Arial" panose="020B0604020202020204" pitchFamily="34" charset="0"/>
                <a:sym typeface="+mn-ea"/>
              </a:rPr>
              <a:t>The crowd went wild as Jobie’s teammates screamed and yelled. </a:t>
            </a:r>
            <a:endParaRPr sz="2000">
              <a:latin typeface="Arial" panose="020B0604020202020204" pitchFamily="34" charset="0"/>
              <a:cs typeface="Arial" panose="020B0604020202020204" pitchFamily="34" charset="0"/>
            </a:endParaRPr>
          </a:p>
          <a:p>
            <a:pPr indent="0" fontAlgn="auto">
              <a:lnSpc>
                <a:spcPts val="2360"/>
              </a:lnSpc>
            </a:pPr>
            <a:r>
              <a:rPr lang="en-US" sz="2000">
                <a:latin typeface="Arial" panose="020B0604020202020204" pitchFamily="34" charset="0"/>
                <a:cs typeface="Arial" panose="020B0604020202020204" pitchFamily="34" charset="0"/>
                <a:sym typeface="+mn-ea"/>
              </a:rPr>
              <a:t>    </a:t>
            </a:r>
            <a:r>
              <a:rPr sz="2000">
                <a:latin typeface="Arial" panose="020B0604020202020204" pitchFamily="34" charset="0"/>
                <a:cs typeface="Arial" panose="020B0604020202020204" pitchFamily="34" charset="0"/>
                <a:sym typeface="+mn-ea"/>
              </a:rPr>
              <a:t>Determined to go all the way to County Championships, Jobie patted her worn neon-green track spikes (钉鞋). They were bursting at the seams (接缝处), but she didn’t care. They were her lucky shoes and she loved them. “Next Saturday, we’re taking home the gold,” Jobie whispered to her spikes, excitedly retying them. </a:t>
            </a:r>
            <a:endParaRPr sz="2000">
              <a:latin typeface="Arial" panose="020B0604020202020204" pitchFamily="34" charset="0"/>
              <a:cs typeface="Arial" panose="020B0604020202020204" pitchFamily="34" charset="0"/>
            </a:endParaRPr>
          </a:p>
          <a:p>
            <a:pPr indent="0" fontAlgn="auto">
              <a:lnSpc>
                <a:spcPts val="2360"/>
              </a:lnSpc>
            </a:pPr>
            <a:r>
              <a:rPr lang="en-US" sz="2000">
                <a:latin typeface="Arial" panose="020B0604020202020204" pitchFamily="34" charset="0"/>
                <a:cs typeface="Arial" panose="020B0604020202020204" pitchFamily="34" charset="0"/>
                <a:sym typeface="+mn-ea"/>
              </a:rPr>
              <a:t>   </a:t>
            </a:r>
            <a:r>
              <a:rPr sz="2000">
                <a:latin typeface="Arial" panose="020B0604020202020204" pitchFamily="34" charset="0"/>
                <a:cs typeface="Arial" panose="020B0604020202020204" pitchFamily="34" charset="0"/>
                <a:sym typeface="+mn-ea"/>
              </a:rPr>
              <a:t>“Don’t forget, guys,” said one of her teammates cheerfully. “My birthday party is next Friday at Hidden Park.” </a:t>
            </a:r>
            <a:endParaRPr sz="2000">
              <a:latin typeface="Arial" panose="020B0604020202020204" pitchFamily="34" charset="0"/>
              <a:cs typeface="Arial" panose="020B0604020202020204" pitchFamily="34" charset="0"/>
            </a:endParaRPr>
          </a:p>
          <a:p>
            <a:pPr indent="0" fontAlgn="auto">
              <a:lnSpc>
                <a:spcPts val="2360"/>
              </a:lnSpc>
            </a:pPr>
            <a:r>
              <a:rPr lang="en-US" sz="2000">
                <a:latin typeface="Arial" panose="020B0604020202020204" pitchFamily="34" charset="0"/>
                <a:cs typeface="Arial" panose="020B0604020202020204" pitchFamily="34" charset="0"/>
                <a:sym typeface="+mn-ea"/>
              </a:rPr>
              <a:t>   </a:t>
            </a:r>
            <a:r>
              <a:rPr sz="2000">
                <a:latin typeface="Arial" panose="020B0604020202020204" pitchFamily="34" charset="0"/>
                <a:cs typeface="Arial" panose="020B0604020202020204" pitchFamily="34" charset="0"/>
                <a:sym typeface="+mn-ea"/>
              </a:rPr>
              <a:t>“Beep. Party recorded in calendar,” joked Jobie in her best robot voice. </a:t>
            </a:r>
            <a:endParaRPr sz="2000">
              <a:latin typeface="Arial" panose="020B0604020202020204" pitchFamily="34" charset="0"/>
              <a:cs typeface="Arial" panose="020B0604020202020204" pitchFamily="34" charset="0"/>
            </a:endParaRPr>
          </a:p>
          <a:p>
            <a:pPr indent="0" fontAlgn="auto">
              <a:lnSpc>
                <a:spcPts val="2360"/>
              </a:lnSpc>
            </a:pPr>
            <a:r>
              <a:rPr lang="en-US" sz="2000">
                <a:latin typeface="Arial" panose="020B0604020202020204" pitchFamily="34" charset="0"/>
                <a:cs typeface="Arial" panose="020B0604020202020204" pitchFamily="34" charset="0"/>
                <a:sym typeface="+mn-ea"/>
              </a:rPr>
              <a:t>   </a:t>
            </a:r>
            <a:r>
              <a:rPr sz="2000">
                <a:latin typeface="Arial" panose="020B0604020202020204" pitchFamily="34" charset="0"/>
                <a:cs typeface="Arial" panose="020B0604020202020204" pitchFamily="34" charset="0"/>
                <a:sym typeface="+mn-ea"/>
              </a:rPr>
              <a:t>Jobie brimmed with excitement all week long. At track practice, she leaped over those hurdles faster than she’d ever leaped before. </a:t>
            </a:r>
            <a:endParaRPr sz="2000">
              <a:latin typeface="Arial" panose="020B0604020202020204" pitchFamily="34" charset="0"/>
              <a:cs typeface="Arial" panose="020B0604020202020204" pitchFamily="34" charset="0"/>
            </a:endParaRPr>
          </a:p>
          <a:p>
            <a:pPr indent="0" fontAlgn="auto">
              <a:lnSpc>
                <a:spcPts val="2360"/>
              </a:lnSpc>
            </a:pPr>
            <a:r>
              <a:rPr lang="en-US" sz="2000">
                <a:latin typeface="Arial" panose="020B0604020202020204" pitchFamily="34" charset="0"/>
                <a:cs typeface="Arial" panose="020B0604020202020204" pitchFamily="34" charset="0"/>
                <a:sym typeface="+mn-ea"/>
              </a:rPr>
              <a:t>  </a:t>
            </a:r>
            <a:endParaRPr lang="en-US" altLang="zh-CN" sz="2000">
              <a:latin typeface="Arial" panose="020B0604020202020204" pitchFamily="34" charset="0"/>
              <a:cs typeface="Arial" panose="020B0604020202020204" pitchFamily="34" charset="0"/>
              <a:sym typeface="+mn-ea"/>
            </a:endParaRPr>
          </a:p>
        </p:txBody>
      </p:sp>
      <p:sp>
        <p:nvSpPr>
          <p:cNvPr id="3" name="文本框 2"/>
          <p:cNvSpPr txBox="1"/>
          <p:nvPr/>
        </p:nvSpPr>
        <p:spPr>
          <a:xfrm>
            <a:off x="6409055" y="252730"/>
            <a:ext cx="5683250" cy="131064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oAutofit/>
          </a:bodyPr>
          <a:p>
            <a:pPr indent="0" fontAlgn="auto">
              <a:lnSpc>
                <a:spcPts val="3060"/>
              </a:lnSpc>
            </a:pPr>
            <a:r>
              <a:rPr lang="en-US" altLang="zh-CN" sz="2800">
                <a:latin typeface="Times New Roman" panose="02020603050405020304" charset="0"/>
                <a:cs typeface="Times New Roman" panose="02020603050405020304" charset="0"/>
              </a:rPr>
              <a:t>Jobie won the girls’ 100-meter hurdles, which made her </a:t>
            </a:r>
            <a:r>
              <a:rPr lang="en-US" altLang="zh-CN" sz="2800">
                <a:solidFill>
                  <a:srgbClr val="FF0000"/>
                </a:solidFill>
                <a:latin typeface="Times New Roman" panose="02020603050405020304" charset="0"/>
                <a:cs typeface="Times New Roman" panose="02020603050405020304" charset="0"/>
              </a:rPr>
              <a:t>excited</a:t>
            </a:r>
            <a:r>
              <a:rPr lang="en-US" altLang="zh-CN" sz="2800">
                <a:latin typeface="Times New Roman" panose="02020603050405020304" charset="0"/>
                <a:cs typeface="Times New Roman" panose="02020603050405020304" charset="0"/>
              </a:rPr>
              <a:t> and </a:t>
            </a:r>
            <a:r>
              <a:rPr lang="en-US" altLang="zh-CN" sz="2800">
                <a:solidFill>
                  <a:srgbClr val="FF0000"/>
                </a:solidFill>
                <a:latin typeface="Times New Roman" panose="02020603050405020304" charset="0"/>
                <a:cs typeface="Times New Roman" panose="02020603050405020304" charset="0"/>
              </a:rPr>
              <a:t>confident</a:t>
            </a:r>
            <a:r>
              <a:rPr lang="en-US" altLang="zh-CN" sz="2800">
                <a:latin typeface="Times New Roman" panose="02020603050405020304" charset="0"/>
                <a:cs typeface="Times New Roman" panose="02020603050405020304" charset="0"/>
              </a:rPr>
              <a:t> about the County Championships.</a:t>
            </a:r>
            <a:endParaRPr lang="en-US" altLang="zh-CN" sz="2800">
              <a:latin typeface="Times New Roman" panose="02020603050405020304" charset="0"/>
              <a:cs typeface="Times New Roman" panose="02020603050405020304" charset="0"/>
            </a:endParaRPr>
          </a:p>
        </p:txBody>
      </p:sp>
      <p:cxnSp>
        <p:nvCxnSpPr>
          <p:cNvPr id="4" name="直接连接符 3"/>
          <p:cNvCxnSpPr/>
          <p:nvPr/>
        </p:nvCxnSpPr>
        <p:spPr>
          <a:xfrm>
            <a:off x="3254375" y="3807460"/>
            <a:ext cx="2366645" cy="95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custDataLst>
              <p:tags r:id="rId2"/>
            </p:custDataLst>
          </p:nvPr>
        </p:nvCxnSpPr>
        <p:spPr>
          <a:xfrm>
            <a:off x="156210" y="4124325"/>
            <a:ext cx="4266565" cy="425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3528060" y="3153410"/>
            <a:ext cx="2092960" cy="970915"/>
            <a:chOff x="11057" y="4219"/>
            <a:chExt cx="3296" cy="1529"/>
          </a:xfrm>
        </p:grpSpPr>
        <p:sp>
          <p:nvSpPr>
            <p:cNvPr id="7" name="椭圆形标注 6"/>
            <p:cNvSpPr/>
            <p:nvPr/>
          </p:nvSpPr>
          <p:spPr>
            <a:xfrm>
              <a:off x="11057" y="4219"/>
              <a:ext cx="3296" cy="1529"/>
            </a:xfrm>
            <a:prstGeom prst="wedgeEllipseCallout">
              <a:avLst/>
            </a:prstGeom>
            <a:extLst>
              <a:ext uri="{909E8E84-426E-40DD-AFC4-6F175D3DCCD1}">
                <a14:hiddenFill xmlns:a14="http://schemas.microsoft.com/office/drawing/2010/main">
                  <a:solidFill>
                    <a:schemeClr val="accent1"/>
                  </a:solidFill>
                </a14:hiddenFill>
              </a:ext>
            </a:extLst>
          </p:spPr>
          <p:style>
            <a:lnRef idx="1">
              <a:schemeClr val="accent1"/>
            </a:lnRef>
            <a:fillRef idx="2">
              <a:schemeClr val="accent1"/>
            </a:fillRef>
            <a:effectRef idx="1">
              <a:schemeClr val="accent1"/>
            </a:effectRef>
            <a:fontRef idx="minor">
              <a:schemeClr val="dk1"/>
            </a:fontRef>
          </p:style>
          <p:txBody>
            <a:bodyPr rtlCol="0" anchor="ctr"/>
            <a:p>
              <a:pPr algn="ctr"/>
              <a:endParaRPr lang="zh-CN" altLang="en-US"/>
            </a:p>
          </p:txBody>
        </p:sp>
        <p:sp>
          <p:nvSpPr>
            <p:cNvPr id="8" name="文本框 7"/>
            <p:cNvSpPr txBox="1"/>
            <p:nvPr/>
          </p:nvSpPr>
          <p:spPr>
            <a:xfrm>
              <a:off x="11448" y="4653"/>
              <a:ext cx="2703" cy="822"/>
            </a:xfrm>
            <a:prstGeom prst="rect">
              <a:avLst/>
            </a:prstGeom>
            <a:noFill/>
          </p:spPr>
          <p:txBody>
            <a:bodyPr wrap="square" rtlCol="0">
              <a:spAutoFit/>
            </a:bodyPr>
            <a:p>
              <a:r>
                <a:rPr lang="en-US" altLang="zh-CN" sz="2800">
                  <a:solidFill>
                    <a:srgbClr val="FF0000"/>
                  </a:solidFill>
                </a:rPr>
                <a:t>confident</a:t>
              </a:r>
              <a:endParaRPr lang="en-US" altLang="zh-CN" sz="2800">
                <a:solidFill>
                  <a:srgbClr val="FF0000"/>
                </a:solidFill>
              </a:endParaRPr>
            </a:p>
          </p:txBody>
        </p:sp>
      </p:grpSp>
      <p:pic>
        <p:nvPicPr>
          <p:cNvPr id="102" name="图片 101"/>
          <p:cNvPicPr/>
          <p:nvPr/>
        </p:nvPicPr>
        <p:blipFill>
          <a:blip r:embed="rId3"/>
          <a:srcRect l="20280" t="10481" r="21609" b="9759"/>
          <a:stretch>
            <a:fillRect/>
          </a:stretch>
        </p:blipFill>
        <p:spPr>
          <a:xfrm>
            <a:off x="7762240" y="3992245"/>
            <a:ext cx="2369185" cy="1915795"/>
          </a:xfrm>
          <a:prstGeom prst="rect">
            <a:avLst/>
          </a:prstGeom>
          <a:noFill/>
          <a:ln w="9525">
            <a:noFill/>
          </a:ln>
        </p:spPr>
      </p:pic>
      <p:sp>
        <p:nvSpPr>
          <p:cNvPr id="10" name="文本框 9"/>
          <p:cNvSpPr txBox="1"/>
          <p:nvPr/>
        </p:nvSpPr>
        <p:spPr>
          <a:xfrm>
            <a:off x="9982835" y="2844800"/>
            <a:ext cx="2089150" cy="132207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p>
            <a:r>
              <a:rPr lang="en-US" altLang="zh-CN" sz="2000">
                <a:latin typeface="Times New Roman" panose="02020603050405020304" charset="0"/>
                <a:cs typeface="Times New Roman" panose="02020603050405020304" charset="0"/>
              </a:rPr>
              <a:t>announcer cried cheers erupted, screamed, yelled, whisper</a:t>
            </a:r>
            <a:endParaRPr lang="en-US" altLang="zh-CN" sz="2000">
              <a:latin typeface="Times New Roman" panose="02020603050405020304" charset="0"/>
              <a:cs typeface="Times New Roman" panose="02020603050405020304" charset="0"/>
            </a:endParaRPr>
          </a:p>
        </p:txBody>
      </p:sp>
      <p:sp>
        <p:nvSpPr>
          <p:cNvPr id="11" name="文本框 10"/>
          <p:cNvSpPr txBox="1"/>
          <p:nvPr>
            <p:custDataLst>
              <p:tags r:id="rId4"/>
            </p:custDataLst>
          </p:nvPr>
        </p:nvSpPr>
        <p:spPr>
          <a:xfrm>
            <a:off x="6543040" y="2977515"/>
            <a:ext cx="2517775" cy="7067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p>
            <a:r>
              <a:rPr lang="en-US" altLang="zh-CN" sz="2000">
                <a:latin typeface="Times New Roman" panose="02020603050405020304" charset="0"/>
                <a:cs typeface="Times New Roman" panose="02020603050405020304" charset="0"/>
              </a:rPr>
              <a:t>brim with excitement,</a:t>
            </a:r>
            <a:endParaRPr lang="en-US" altLang="zh-CN" sz="2000">
              <a:latin typeface="Times New Roman" panose="02020603050405020304" charset="0"/>
              <a:cs typeface="Times New Roman" panose="02020603050405020304" charset="0"/>
            </a:endParaRPr>
          </a:p>
          <a:p>
            <a:r>
              <a:rPr lang="en-US" altLang="zh-CN" sz="2000">
                <a:latin typeface="Times New Roman" panose="02020603050405020304" charset="0"/>
                <a:cs typeface="Times New Roman" panose="02020603050405020304" charset="0"/>
              </a:rPr>
              <a:t>leap faster,</a:t>
            </a:r>
            <a:endParaRPr lang="en-US" altLang="zh-CN" sz="2000">
              <a:latin typeface="Times New Roman" panose="02020603050405020304" charset="0"/>
              <a:cs typeface="Times New Roman" panose="02020603050405020304" charset="0"/>
            </a:endParaRPr>
          </a:p>
        </p:txBody>
      </p:sp>
      <p:sp>
        <p:nvSpPr>
          <p:cNvPr id="12" name="文本框 11"/>
          <p:cNvSpPr txBox="1"/>
          <p:nvPr>
            <p:custDataLst>
              <p:tags r:id="rId5"/>
            </p:custDataLst>
          </p:nvPr>
        </p:nvSpPr>
        <p:spPr>
          <a:xfrm>
            <a:off x="6543040" y="4124325"/>
            <a:ext cx="1429385" cy="39878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p>
            <a:r>
              <a:rPr lang="en-US" altLang="zh-CN" sz="2000">
                <a:latin typeface="Times New Roman" panose="02020603050405020304" charset="0"/>
                <a:cs typeface="Times New Roman" panose="02020603050405020304" charset="0"/>
              </a:rPr>
              <a:t>pat spikes,</a:t>
            </a:r>
            <a:endParaRPr lang="en-US" altLang="zh-CN" sz="2000">
              <a:latin typeface="Times New Roman" panose="02020603050405020304" charset="0"/>
              <a:cs typeface="Times New Roman" panose="02020603050405020304" charset="0"/>
            </a:endParaRPr>
          </a:p>
        </p:txBody>
      </p:sp>
      <p:sp>
        <p:nvSpPr>
          <p:cNvPr id="13" name="文本框 12"/>
          <p:cNvSpPr txBox="1"/>
          <p:nvPr>
            <p:custDataLst>
              <p:tags r:id="rId6"/>
            </p:custDataLst>
          </p:nvPr>
        </p:nvSpPr>
        <p:spPr>
          <a:xfrm>
            <a:off x="6409055" y="5821045"/>
            <a:ext cx="2517775" cy="10147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p>
            <a:r>
              <a:rPr lang="en-US" altLang="zh-CN" sz="2000">
                <a:latin typeface="Times New Roman" panose="02020603050405020304" charset="0"/>
                <a:cs typeface="Times New Roman" panose="02020603050405020304" charset="0"/>
              </a:rPr>
              <a:t>your description:</a:t>
            </a:r>
            <a:endParaRPr lang="en-US" altLang="zh-CN" sz="2000">
              <a:latin typeface="Times New Roman" panose="02020603050405020304" charset="0"/>
              <a:cs typeface="Times New Roman" panose="02020603050405020304" charset="0"/>
            </a:endParaRPr>
          </a:p>
          <a:p>
            <a:r>
              <a:rPr lang="en-US" altLang="zh-CN" sz="2000">
                <a:latin typeface="Times New Roman" panose="02020603050405020304" charset="0"/>
                <a:cs typeface="Times New Roman" panose="02020603050405020304" charset="0"/>
              </a:rPr>
              <a:t> _________________</a:t>
            </a:r>
            <a:endParaRPr lang="en-US" altLang="zh-CN" sz="2000">
              <a:latin typeface="Times New Roman" panose="02020603050405020304" charset="0"/>
              <a:cs typeface="Times New Roman" panose="02020603050405020304" charset="0"/>
            </a:endParaRPr>
          </a:p>
          <a:p>
            <a:r>
              <a:rPr lang="en-US" altLang="zh-CN" sz="2000">
                <a:latin typeface="Times New Roman" panose="02020603050405020304" charset="0"/>
                <a:cs typeface="Times New Roman" panose="02020603050405020304" charset="0"/>
              </a:rPr>
              <a:t>_________________</a:t>
            </a:r>
            <a:endParaRPr lang="en-US" altLang="zh-CN" sz="2000">
              <a:latin typeface="Times New Roman" panose="02020603050405020304" charset="0"/>
              <a:cs typeface="Times New Roman" panose="02020603050405020304" charset="0"/>
            </a:endParaRPr>
          </a:p>
        </p:txBody>
      </p:sp>
      <p:sp>
        <p:nvSpPr>
          <p:cNvPr id="14" name="文本框 13"/>
          <p:cNvSpPr txBox="1"/>
          <p:nvPr>
            <p:custDataLst>
              <p:tags r:id="rId7"/>
            </p:custDataLst>
          </p:nvPr>
        </p:nvSpPr>
        <p:spPr>
          <a:xfrm>
            <a:off x="9674225" y="5821045"/>
            <a:ext cx="2517775" cy="10147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p>
            <a:r>
              <a:rPr lang="en-US" altLang="zh-CN" sz="2000">
                <a:latin typeface="Times New Roman" panose="02020603050405020304" charset="0"/>
                <a:cs typeface="Times New Roman" panose="02020603050405020304" charset="0"/>
              </a:rPr>
              <a:t>your description: __________________________________</a:t>
            </a:r>
            <a:endParaRPr lang="en-US" altLang="zh-CN" sz="2000">
              <a:latin typeface="Times New Roman" panose="02020603050405020304" charset="0"/>
              <a:cs typeface="Times New Roman" panose="02020603050405020304" charset="0"/>
            </a:endParaRPr>
          </a:p>
        </p:txBody>
      </p:sp>
      <p:sp>
        <p:nvSpPr>
          <p:cNvPr id="15" name="文本框 14"/>
          <p:cNvSpPr txBox="1"/>
          <p:nvPr/>
        </p:nvSpPr>
        <p:spPr>
          <a:xfrm>
            <a:off x="6604635" y="6353175"/>
            <a:ext cx="1907540" cy="368300"/>
          </a:xfrm>
          <a:prstGeom prst="rect">
            <a:avLst/>
          </a:prstGeom>
          <a:solidFill>
            <a:srgbClr val="FFC000"/>
          </a:solidFill>
        </p:spPr>
        <p:txBody>
          <a:bodyPr wrap="square" rtlCol="0">
            <a:spAutoFit/>
          </a:bodyPr>
          <a:p>
            <a:r>
              <a:rPr lang="en-US" altLang="zh-CN"/>
              <a:t>kiss the hurdle,...</a:t>
            </a:r>
            <a:endParaRPr lang="en-US" altLang="zh-CN"/>
          </a:p>
        </p:txBody>
      </p:sp>
      <p:sp>
        <p:nvSpPr>
          <p:cNvPr id="16" name="文本框 15"/>
          <p:cNvSpPr txBox="1"/>
          <p:nvPr>
            <p:custDataLst>
              <p:tags r:id="rId8"/>
            </p:custDataLst>
          </p:nvPr>
        </p:nvSpPr>
        <p:spPr>
          <a:xfrm>
            <a:off x="9737725" y="6216015"/>
            <a:ext cx="2354580" cy="368300"/>
          </a:xfrm>
          <a:prstGeom prst="rect">
            <a:avLst/>
          </a:prstGeom>
          <a:solidFill>
            <a:srgbClr val="FFC000"/>
          </a:solidFill>
        </p:spPr>
        <p:txBody>
          <a:bodyPr wrap="square" rtlCol="0">
            <a:spAutoFit/>
          </a:bodyPr>
          <a:p>
            <a:r>
              <a:rPr lang="en-US" altLang="zh-CN"/>
              <a:t>smell her lucky shoes...</a:t>
            </a:r>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9"/>
                                        </p:tgtEl>
                                        <p:attrNameLst>
                                          <p:attrName>ppt_x</p:attrName>
                                        </p:attrNameLst>
                                      </p:cBhvr>
                                      <p:tavLst>
                                        <p:tav tm="0">
                                          <p:val>
                                            <p:strVal val="ppt_x"/>
                                          </p:val>
                                        </p:tav>
                                        <p:tav tm="100000">
                                          <p:val>
                                            <p:strVal val="ppt_x"/>
                                          </p:val>
                                        </p:tav>
                                      </p:tavLst>
                                    </p:anim>
                                    <p:anim calcmode="lin" valueType="num">
                                      <p:cBhvr additive="base">
                                        <p:cTn id="29" dur="500"/>
                                        <p:tgtEl>
                                          <p:spTgt spid="9"/>
                                        </p:tgtEl>
                                        <p:attrNameLst>
                                          <p:attrName>ppt_y</p:attrName>
                                        </p:attrNameLst>
                                      </p:cBhvr>
                                      <p:tavLst>
                                        <p:tav tm="0">
                                          <p:val>
                                            <p:strVal val="ppt_y"/>
                                          </p:val>
                                        </p:tav>
                                        <p:tav tm="100000">
                                          <p:val>
                                            <p:strVal val="1+ppt_h/2"/>
                                          </p:val>
                                        </p:tav>
                                      </p:tavLst>
                                    </p:anim>
                                    <p:set>
                                      <p:cBhvr>
                                        <p:cTn id="30" dur="1" fill="hold">
                                          <p:stCondLst>
                                            <p:cond delay="499"/>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ppt_x"/>
                                          </p:val>
                                        </p:tav>
                                        <p:tav tm="100000">
                                          <p:val>
                                            <p:strVal val="#ppt_x"/>
                                          </p:val>
                                        </p:tav>
                                      </p:tavLst>
                                    </p:anim>
                                    <p:anim calcmode="lin" valueType="num">
                                      <p:cBhvr additive="base">
                                        <p:cTn id="6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ppt_x"/>
                                          </p:val>
                                        </p:tav>
                                        <p:tav tm="100000">
                                          <p:val>
                                            <p:strVal val="#ppt_x"/>
                                          </p:val>
                                        </p:tav>
                                      </p:tavLst>
                                    </p:anim>
                                    <p:anim calcmode="lin" valueType="num">
                                      <p:cBhvr additive="base">
                                        <p:cTn id="6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fill="hold"/>
                                        <p:tgtEl>
                                          <p:spTgt spid="16"/>
                                        </p:tgtEl>
                                        <p:attrNameLst>
                                          <p:attrName>ppt_x</p:attrName>
                                        </p:attrNameLst>
                                      </p:cBhvr>
                                      <p:tavLst>
                                        <p:tav tm="0">
                                          <p:val>
                                            <p:strVal val="#ppt_x"/>
                                          </p:val>
                                        </p:tav>
                                        <p:tav tm="100000">
                                          <p:val>
                                            <p:strVal val="#ppt_x"/>
                                          </p:val>
                                        </p:tav>
                                      </p:tavLst>
                                    </p:anim>
                                    <p:anim calcmode="lin" valueType="num">
                                      <p:cBhvr additive="base">
                                        <p:cTn id="7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0" y="59690"/>
            <a:ext cx="6288405" cy="67983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oAutofit/>
          </a:bodyPr>
          <a:p>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I</a:t>
            </a:r>
            <a:r>
              <a:rPr lang="en-US" altLang="zh-CN" sz="2400" u="sng">
                <a:solidFill>
                  <a:srgbClr val="FF0000"/>
                </a:solidFill>
                <a:latin typeface="华文中宋" panose="02010600040101010101" charset="-122"/>
                <a:ea typeface="华文中宋" panose="02010600040101010101" charset="-122"/>
                <a:cs typeface="华文中宋" panose="02010600040101010101" charset="-122"/>
              </a:rPr>
              <a:t>C</a:t>
            </a:r>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a:t>
            </a:r>
            <a:r>
              <a:rPr lang="zh-CN" altLang="en-US" sz="2800" u="sng">
                <a:solidFill>
                  <a:srgbClr val="1A10A2"/>
                </a:solidFill>
                <a:latin typeface="华文中宋" panose="02010600040101010101" charset="-122"/>
                <a:ea typeface="华文中宋" panose="02010600040101010101" charset="-122"/>
                <a:cs typeface="华文中宋" panose="02010600040101010101" charset="-122"/>
              </a:rPr>
              <a:t>文本解读</a:t>
            </a:r>
            <a:endParaRPr lang="zh-CN" altLang="en-US" sz="2800">
              <a:solidFill>
                <a:srgbClr val="1A10A2"/>
              </a:solidFill>
              <a:latin typeface="华文中宋" panose="02010600040101010101" charset="-122"/>
              <a:ea typeface="华文中宋" panose="02010600040101010101" charset="-122"/>
              <a:cs typeface="华文中宋" panose="02010600040101010101" charset="-122"/>
            </a:endParaRPr>
          </a:p>
          <a:p>
            <a:pPr indent="0" fontAlgn="auto">
              <a:lnSpc>
                <a:spcPts val="2260"/>
              </a:lnSpc>
            </a:pPr>
            <a:r>
              <a:rPr lang="en-US" altLang="zh-CN">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sym typeface="+mn-ea"/>
              </a:rPr>
              <a:t> </a:t>
            </a:r>
            <a:r>
              <a:rPr lang="en-US" sz="2200">
                <a:latin typeface="Arial" panose="020B0604020202020204" pitchFamily="34" charset="0"/>
                <a:cs typeface="Arial" panose="020B0604020202020204" pitchFamily="34" charset="0"/>
                <a:sym typeface="+mn-ea"/>
              </a:rPr>
              <a:t> </a:t>
            </a:r>
            <a:r>
              <a:rPr sz="2200">
                <a:latin typeface="Arial" panose="020B0604020202020204" pitchFamily="34" charset="0"/>
                <a:cs typeface="Arial" panose="020B0604020202020204" pitchFamily="34" charset="0"/>
                <a:sym typeface="+mn-ea"/>
              </a:rPr>
              <a:t>The day of Marisol’s party, Jobie put on her favorite outfit: her fancy blue shorts, an old track T-shirt from her dad, and her lucky spikes. </a:t>
            </a:r>
            <a:endParaRPr sz="2200">
              <a:latin typeface="Arial" panose="020B0604020202020204" pitchFamily="34" charset="0"/>
              <a:cs typeface="Arial" panose="020B0604020202020204" pitchFamily="34" charset="0"/>
            </a:endParaRPr>
          </a:p>
          <a:p>
            <a:pPr indent="0" fontAlgn="auto">
              <a:lnSpc>
                <a:spcPts val="2260"/>
              </a:lnSpc>
            </a:pPr>
            <a:r>
              <a:rPr lang="en-US" sz="2200">
                <a:latin typeface="Arial" panose="020B0604020202020204" pitchFamily="34" charset="0"/>
                <a:cs typeface="Arial" panose="020B0604020202020204" pitchFamily="34" charset="0"/>
                <a:sym typeface="+mn-ea"/>
              </a:rPr>
              <a:t>   </a:t>
            </a:r>
            <a:r>
              <a:rPr sz="2200" b="1" u="sng">
                <a:solidFill>
                  <a:srgbClr val="FF0000"/>
                </a:solidFill>
                <a:latin typeface="Arial" panose="020B0604020202020204" pitchFamily="34" charset="0"/>
                <a:cs typeface="Arial" panose="020B0604020202020204" pitchFamily="34" charset="0"/>
                <a:sym typeface="+mn-ea"/>
              </a:rPr>
              <a:t>The party was in full swing</a:t>
            </a:r>
            <a:r>
              <a:rPr sz="2200">
                <a:latin typeface="Arial" panose="020B0604020202020204" pitchFamily="34" charset="0"/>
                <a:cs typeface="Arial" panose="020B0604020202020204" pitchFamily="34" charset="0"/>
                <a:sym typeface="+mn-ea"/>
              </a:rPr>
              <a:t> when Jobie arrived at Hidden Park. Music and the smell of grilled food filled the air. Two of Jobie’s teammates rushed toward her, breathless and barefoot, asking her to try the slide. Jobie’s eyes darted toward the party area. Suddenly, she saw it. The BIGGEST inflatable (充气的) slide she had ever seen was on the far side of the park. Smiling kids zoomed down the slide at unspeakable speeds. </a:t>
            </a:r>
            <a:endParaRPr sz="2200">
              <a:latin typeface="Arial" panose="020B0604020202020204" pitchFamily="34" charset="0"/>
              <a:cs typeface="Arial" panose="020B0604020202020204" pitchFamily="34" charset="0"/>
            </a:endParaRPr>
          </a:p>
          <a:p>
            <a:pPr indent="0" fontAlgn="auto">
              <a:lnSpc>
                <a:spcPts val="2260"/>
              </a:lnSpc>
            </a:pPr>
            <a:r>
              <a:rPr lang="en-US" sz="2200">
                <a:latin typeface="Arial" panose="020B0604020202020204" pitchFamily="34" charset="0"/>
                <a:cs typeface="Arial" panose="020B0604020202020204" pitchFamily="34" charset="0"/>
                <a:sym typeface="+mn-ea"/>
              </a:rPr>
              <a:t>    </a:t>
            </a:r>
            <a:r>
              <a:rPr sz="2200">
                <a:latin typeface="Arial" panose="020B0604020202020204" pitchFamily="34" charset="0"/>
                <a:cs typeface="Arial" panose="020B0604020202020204" pitchFamily="34" charset="0"/>
                <a:sym typeface="+mn-ea"/>
              </a:rPr>
              <a:t>Without thinking twice, Jobie took off her spikes and rushed toward the slide. Its ladder stretched to the sky like Jack’s magical beanstalk, but she reached the top in no time. She sat down, slipped to the edge, and closed her eyes as she let go. Jobie couldn’t get enough, conquering the slide over and over again. When it was finally time to go home, she reluctantly made her way back to the track where she’d left her shoes. </a:t>
            </a:r>
            <a:endParaRPr lang="en-US" altLang="zh-CN" sz="2200">
              <a:latin typeface="Arial" panose="020B0604020202020204" pitchFamily="34" charset="0"/>
              <a:cs typeface="Arial" panose="020B0604020202020204" pitchFamily="34" charset="0"/>
              <a:sym typeface="+mn-ea"/>
            </a:endParaRPr>
          </a:p>
        </p:txBody>
      </p:sp>
      <p:sp>
        <p:nvSpPr>
          <p:cNvPr id="3" name="文本框 2"/>
          <p:cNvSpPr txBox="1"/>
          <p:nvPr/>
        </p:nvSpPr>
        <p:spPr>
          <a:xfrm>
            <a:off x="184150" y="1308100"/>
            <a:ext cx="4701540" cy="370840"/>
          </a:xfrm>
          <a:prstGeom prst="rect">
            <a:avLst/>
          </a:prstGeom>
        </p:spPr>
        <p:style>
          <a:lnRef idx="3">
            <a:schemeClr val="lt1"/>
          </a:lnRef>
          <a:fillRef idx="1">
            <a:schemeClr val="accent2"/>
          </a:fillRef>
          <a:effectRef idx="1">
            <a:schemeClr val="accent2"/>
          </a:effectRef>
          <a:fontRef idx="minor">
            <a:schemeClr val="lt1"/>
          </a:fontRef>
        </p:style>
        <p:txBody>
          <a:bodyPr wrap="square" rtlCol="0">
            <a:noAutofit/>
          </a:bodyPr>
          <a:p>
            <a:r>
              <a:rPr lang="en-US">
                <a:latin typeface="Arial" panose="020B0604020202020204" pitchFamily="34" charset="0"/>
                <a:cs typeface="Arial" panose="020B0604020202020204" pitchFamily="34" charset="0"/>
                <a:sym typeface="+mn-ea"/>
              </a:rPr>
              <a:t> </a:t>
            </a:r>
            <a:r>
              <a:rPr sz="2400">
                <a:latin typeface="Arial Unicode MS" panose="020B0604020202020204" charset="-122"/>
                <a:ea typeface="Arial Unicode MS" panose="020B0604020202020204" charset="-122"/>
                <a:cs typeface="Arial" panose="020B0604020202020204" pitchFamily="34" charset="0"/>
                <a:sym typeface="+mn-ea"/>
              </a:rPr>
              <a:t>The party was in full swing</a:t>
            </a:r>
            <a:r>
              <a:rPr lang="en-US" sz="2400">
                <a:latin typeface="Arial Unicode MS" panose="020B0604020202020204" charset="-122"/>
                <a:ea typeface="Arial Unicode MS" panose="020B0604020202020204" charset="-122"/>
                <a:cs typeface="Arial" panose="020B0604020202020204" pitchFamily="34" charset="0"/>
                <a:sym typeface="+mn-ea"/>
              </a:rPr>
              <a:t>.</a:t>
            </a:r>
            <a:endParaRPr lang="en-US" sz="2400">
              <a:latin typeface="Arial Unicode MS" panose="020B0604020202020204" charset="-122"/>
              <a:ea typeface="Arial Unicode MS" panose="020B0604020202020204" charset="-122"/>
              <a:cs typeface="Arial" panose="020B0604020202020204" pitchFamily="34" charset="0"/>
              <a:sym typeface="+mn-ea"/>
            </a:endParaRPr>
          </a:p>
        </p:txBody>
      </p:sp>
      <p:sp>
        <p:nvSpPr>
          <p:cNvPr id="4" name="文本框 3"/>
          <p:cNvSpPr txBox="1"/>
          <p:nvPr/>
        </p:nvSpPr>
        <p:spPr>
          <a:xfrm>
            <a:off x="6395085" y="848995"/>
            <a:ext cx="5610225" cy="82994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p>
            <a:r>
              <a:rPr lang="en-US" altLang="zh-CN" sz="2400">
                <a:latin typeface="Times New Roman" panose="02020603050405020304" charset="0"/>
                <a:cs typeface="Times New Roman" panose="02020603050405020304" charset="0"/>
              </a:rPr>
              <a:t>music and the smell of the grilled food filled the air</a:t>
            </a:r>
            <a:endParaRPr lang="en-US" altLang="zh-CN" sz="2400">
              <a:latin typeface="Times New Roman" panose="02020603050405020304" charset="0"/>
              <a:cs typeface="Times New Roman" panose="02020603050405020304" charset="0"/>
            </a:endParaRPr>
          </a:p>
        </p:txBody>
      </p:sp>
      <p:sp>
        <p:nvSpPr>
          <p:cNvPr id="5" name="文本框 4"/>
          <p:cNvSpPr txBox="1"/>
          <p:nvPr>
            <p:custDataLst>
              <p:tags r:id="rId2"/>
            </p:custDataLst>
          </p:nvPr>
        </p:nvSpPr>
        <p:spPr>
          <a:xfrm>
            <a:off x="6395085" y="1678940"/>
            <a:ext cx="5610225" cy="4603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p>
            <a:r>
              <a:rPr lang="en-US" sz="2400">
                <a:latin typeface="Times New Roman" panose="02020603050405020304" charset="0"/>
                <a:cs typeface="Times New Roman" panose="02020603050405020304" charset="0"/>
                <a:sym typeface="+mn-ea"/>
              </a:rPr>
              <a:t>t</a:t>
            </a:r>
            <a:r>
              <a:rPr sz="2400">
                <a:latin typeface="Times New Roman" panose="02020603050405020304" charset="0"/>
                <a:cs typeface="Times New Roman" panose="02020603050405020304" charset="0"/>
                <a:sym typeface="+mn-ea"/>
              </a:rPr>
              <a:t>he </a:t>
            </a:r>
            <a:r>
              <a:rPr lang="en-US" sz="2400">
                <a:latin typeface="Times New Roman" panose="02020603050405020304" charset="0"/>
                <a:cs typeface="Times New Roman" panose="02020603050405020304" charset="0"/>
                <a:sym typeface="+mn-ea"/>
              </a:rPr>
              <a:t>biggest</a:t>
            </a:r>
            <a:r>
              <a:rPr sz="2400">
                <a:latin typeface="Times New Roman" panose="02020603050405020304" charset="0"/>
                <a:cs typeface="Times New Roman" panose="02020603050405020304" charset="0"/>
                <a:sym typeface="+mn-ea"/>
              </a:rPr>
              <a:t> inflatable slide she had ever seen</a:t>
            </a:r>
            <a:r>
              <a:rPr sz="2400">
                <a:latin typeface="Arial" panose="020B0604020202020204" pitchFamily="34" charset="0"/>
                <a:cs typeface="Arial" panose="020B0604020202020204" pitchFamily="34" charset="0"/>
                <a:sym typeface="+mn-ea"/>
              </a:rPr>
              <a:t> </a:t>
            </a:r>
            <a:endParaRPr lang="en-US" altLang="zh-CN" sz="2400">
              <a:latin typeface="Times New Roman" panose="02020603050405020304" charset="0"/>
              <a:cs typeface="Times New Roman" panose="02020603050405020304" charset="0"/>
            </a:endParaRPr>
          </a:p>
        </p:txBody>
      </p:sp>
      <p:sp>
        <p:nvSpPr>
          <p:cNvPr id="6" name="文本框 5"/>
          <p:cNvSpPr txBox="1"/>
          <p:nvPr>
            <p:custDataLst>
              <p:tags r:id="rId3"/>
            </p:custDataLst>
          </p:nvPr>
        </p:nvSpPr>
        <p:spPr>
          <a:xfrm>
            <a:off x="6395085" y="2139315"/>
            <a:ext cx="5610225" cy="67056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p>
            <a:pPr indent="0" fontAlgn="auto">
              <a:lnSpc>
                <a:spcPts val="2260"/>
              </a:lnSpc>
            </a:pPr>
            <a:r>
              <a:rPr lang="en-US" sz="2400">
                <a:latin typeface="Times New Roman" panose="02020603050405020304" charset="0"/>
                <a:cs typeface="Times New Roman" panose="02020603050405020304" charset="0"/>
                <a:sym typeface="+mn-ea"/>
              </a:rPr>
              <a:t>s</a:t>
            </a:r>
            <a:r>
              <a:rPr sz="2400">
                <a:latin typeface="Times New Roman" panose="02020603050405020304" charset="0"/>
                <a:cs typeface="Times New Roman" panose="02020603050405020304" charset="0"/>
                <a:sym typeface="+mn-ea"/>
              </a:rPr>
              <a:t>miling kids zoomed down the slide at unspeakable speeds. </a:t>
            </a:r>
            <a:endParaRPr lang="en-US" altLang="zh-CN" sz="2400">
              <a:latin typeface="Times New Roman" panose="02020603050405020304" charset="0"/>
              <a:cs typeface="Times New Roman" panose="02020603050405020304" charset="0"/>
            </a:endParaRPr>
          </a:p>
        </p:txBody>
      </p:sp>
      <p:sp>
        <p:nvSpPr>
          <p:cNvPr id="7" name="文本框 6"/>
          <p:cNvSpPr txBox="1"/>
          <p:nvPr/>
        </p:nvSpPr>
        <p:spPr>
          <a:xfrm>
            <a:off x="6429375" y="4134485"/>
            <a:ext cx="5661660" cy="521970"/>
          </a:xfrm>
          <a:prstGeom prst="rect">
            <a:avLst/>
          </a:prstGeom>
          <a:solidFill>
            <a:schemeClr val="accent6">
              <a:lumMod val="60000"/>
              <a:lumOff val="40000"/>
            </a:schemeClr>
          </a:solidFill>
          <a:ln>
            <a:solidFill>
              <a:schemeClr val="accent6">
                <a:lumMod val="60000"/>
                <a:lumOff val="40000"/>
              </a:schemeClr>
            </a:solidFill>
          </a:ln>
        </p:spPr>
        <p:txBody>
          <a:bodyPr wrap="square" rtlCol="0">
            <a:spAutoFit/>
          </a:bodyPr>
          <a:p>
            <a:r>
              <a:rPr lang="en-US" altLang="zh-CN" sz="2800"/>
              <a:t>Robie enjoyed riding the slide.</a:t>
            </a:r>
            <a:endParaRPr lang="en-US" altLang="zh-CN" sz="2800"/>
          </a:p>
        </p:txBody>
      </p:sp>
      <p:cxnSp>
        <p:nvCxnSpPr>
          <p:cNvPr id="8" name="直接连接符 7"/>
          <p:cNvCxnSpPr/>
          <p:nvPr/>
        </p:nvCxnSpPr>
        <p:spPr>
          <a:xfrm>
            <a:off x="1456690" y="4803140"/>
            <a:ext cx="291592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custDataLst>
              <p:tags r:id="rId4"/>
            </p:custDataLst>
          </p:nvPr>
        </p:nvCxnSpPr>
        <p:spPr>
          <a:xfrm>
            <a:off x="1084580" y="5389245"/>
            <a:ext cx="3148330" cy="3302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5"/>
            </p:custDataLst>
          </p:nvPr>
        </p:nvCxnSpPr>
        <p:spPr>
          <a:xfrm>
            <a:off x="184150" y="5688965"/>
            <a:ext cx="5925820" cy="1333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6"/>
            </p:custDataLst>
          </p:nvPr>
        </p:nvCxnSpPr>
        <p:spPr>
          <a:xfrm>
            <a:off x="184150" y="6008370"/>
            <a:ext cx="5925820" cy="1333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7"/>
            </p:custDataLst>
          </p:nvPr>
        </p:nvCxnSpPr>
        <p:spPr>
          <a:xfrm>
            <a:off x="2205990" y="6530975"/>
            <a:ext cx="3794125" cy="1968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6449695" y="4863465"/>
            <a:ext cx="5421630" cy="2052955"/>
          </a:xfrm>
          <a:prstGeom prst="rect">
            <a:avLst/>
          </a:prstGeom>
          <a:noFill/>
        </p:spPr>
        <p:txBody>
          <a:bodyPr wrap="square" rtlCol="0">
            <a:spAutoFit/>
          </a:bodyPr>
          <a:p>
            <a:pPr marL="457200" indent="-457200" fontAlgn="auto">
              <a:lnSpc>
                <a:spcPts val="3060"/>
              </a:lnSpc>
              <a:buFont typeface="Wingdings" panose="05000000000000000000" charset="0"/>
              <a:buChar char="l"/>
            </a:pPr>
            <a:r>
              <a:rPr lang="en-US" altLang="zh-CN" sz="2800">
                <a:latin typeface="Times New Roman" panose="02020603050405020304" charset="0"/>
                <a:cs typeface="Times New Roman" panose="02020603050405020304" charset="0"/>
              </a:rPr>
              <a:t>rushed toward</a:t>
            </a:r>
            <a:endParaRPr lang="en-US" altLang="zh-CN" sz="2800">
              <a:latin typeface="Times New Roman" panose="02020603050405020304" charset="0"/>
              <a:cs typeface="Times New Roman" panose="02020603050405020304" charset="0"/>
            </a:endParaRPr>
          </a:p>
          <a:p>
            <a:pPr marL="457200" indent="-457200" fontAlgn="auto">
              <a:lnSpc>
                <a:spcPts val="3060"/>
              </a:lnSpc>
              <a:buFont typeface="Wingdings" panose="05000000000000000000" charset="0"/>
              <a:buChar char="l"/>
            </a:pPr>
            <a:r>
              <a:rPr lang="en-US" altLang="zh-CN" sz="2800">
                <a:latin typeface="Times New Roman" panose="02020603050405020304" charset="0"/>
                <a:cs typeface="Times New Roman" panose="02020603050405020304" charset="0"/>
              </a:rPr>
              <a:t>reach the top</a:t>
            </a:r>
            <a:endParaRPr lang="en-US" altLang="zh-CN" sz="2800">
              <a:latin typeface="Times New Roman" panose="02020603050405020304" charset="0"/>
              <a:cs typeface="Times New Roman" panose="02020603050405020304" charset="0"/>
            </a:endParaRPr>
          </a:p>
          <a:p>
            <a:pPr marL="457200" indent="-457200" fontAlgn="auto">
              <a:lnSpc>
                <a:spcPts val="3060"/>
              </a:lnSpc>
              <a:buFont typeface="Wingdings" panose="05000000000000000000" charset="0"/>
              <a:buChar char="l"/>
            </a:pPr>
            <a:r>
              <a:rPr lang="en-US" altLang="zh-CN" sz="2800">
                <a:latin typeface="Times New Roman" panose="02020603050405020304" charset="0"/>
                <a:cs typeface="Times New Roman" panose="02020603050405020304" charset="0"/>
              </a:rPr>
              <a:t>slip to the edge, close her eyes</a:t>
            </a:r>
            <a:endParaRPr lang="en-US" altLang="zh-CN" sz="2800">
              <a:latin typeface="Times New Roman" panose="02020603050405020304" charset="0"/>
              <a:cs typeface="Times New Roman" panose="02020603050405020304" charset="0"/>
            </a:endParaRPr>
          </a:p>
          <a:p>
            <a:pPr marL="457200" indent="-457200" fontAlgn="auto">
              <a:lnSpc>
                <a:spcPts val="3060"/>
              </a:lnSpc>
              <a:buFont typeface="Wingdings" panose="05000000000000000000" charset="0"/>
              <a:buChar char="l"/>
            </a:pPr>
            <a:r>
              <a:rPr lang="en-US" altLang="zh-CN" sz="2800">
                <a:latin typeface="Times New Roman" panose="02020603050405020304" charset="0"/>
                <a:cs typeface="Times New Roman" panose="02020603050405020304" charset="0"/>
              </a:rPr>
              <a:t>over and ovr again</a:t>
            </a:r>
            <a:endParaRPr lang="en-US" altLang="zh-CN" sz="2800">
              <a:latin typeface="Times New Roman" panose="02020603050405020304" charset="0"/>
              <a:cs typeface="Times New Roman" panose="02020603050405020304" charset="0"/>
            </a:endParaRPr>
          </a:p>
          <a:p>
            <a:pPr marL="457200" indent="-457200" fontAlgn="auto">
              <a:lnSpc>
                <a:spcPts val="3060"/>
              </a:lnSpc>
              <a:buFont typeface="Wingdings" panose="05000000000000000000" charset="0"/>
              <a:buChar char="l"/>
            </a:pPr>
            <a:r>
              <a:rPr lang="en-US" altLang="zh-CN" sz="2800">
                <a:latin typeface="Times New Roman" panose="02020603050405020304" charset="0"/>
                <a:cs typeface="Times New Roman" panose="02020603050405020304" charset="0"/>
              </a:rPr>
              <a:t>reluctantly</a:t>
            </a:r>
            <a:endParaRPr lang="en-US" altLang="zh-CN" sz="2800">
              <a:latin typeface="Times New Roman" panose="02020603050405020304" charset="0"/>
              <a:cs typeface="Times New Roman" panose="02020603050405020304" charset="0"/>
            </a:endParaRPr>
          </a:p>
        </p:txBody>
      </p:sp>
      <p:pic>
        <p:nvPicPr>
          <p:cNvPr id="101" name="图片 100"/>
          <p:cNvPicPr/>
          <p:nvPr>
            <p:custDataLst>
              <p:tags r:id="rId8"/>
            </p:custDataLst>
          </p:nvPr>
        </p:nvPicPr>
        <p:blipFill>
          <a:blip r:embed="rId9"/>
          <a:stretch>
            <a:fillRect/>
          </a:stretch>
        </p:blipFill>
        <p:spPr>
          <a:xfrm>
            <a:off x="11014075" y="5721350"/>
            <a:ext cx="1097280" cy="11366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6" grpId="0" bldLvl="0" animBg="1"/>
      <p:bldP spid="7"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9690" y="105410"/>
            <a:ext cx="12051665" cy="6798310"/>
          </a:xfrm>
          <a:prstGeom prst="rect">
            <a:avLst/>
          </a:prstGeom>
          <a:noFill/>
        </p:spPr>
        <p:txBody>
          <a:bodyPr wrap="square" rtlCol="0">
            <a:noAutofit/>
          </a:bodyPr>
          <a:p>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II.</a:t>
            </a:r>
            <a:r>
              <a:rPr lang="zh-CN" altLang="en-US" sz="2800" u="sng">
                <a:solidFill>
                  <a:srgbClr val="1A10A2"/>
                </a:solidFill>
                <a:latin typeface="华文中宋" panose="02010600040101010101" charset="-122"/>
                <a:ea typeface="华文中宋" panose="02010600040101010101" charset="-122"/>
                <a:cs typeface="华文中宋" panose="02010600040101010101" charset="-122"/>
              </a:rPr>
              <a:t>写作思路</a:t>
            </a:r>
            <a:endParaRPr lang="zh-CN" altLang="en-US" sz="2800">
              <a:solidFill>
                <a:srgbClr val="1A10A2"/>
              </a:solidFill>
              <a:latin typeface="华文中宋" panose="02010600040101010101" charset="-122"/>
              <a:ea typeface="华文中宋" panose="02010600040101010101" charset="-122"/>
              <a:cs typeface="华文中宋" panose="02010600040101010101" charset="-122"/>
            </a:endParaRPr>
          </a:p>
          <a:p>
            <a:r>
              <a:rPr lang="en-US" altLang="zh-CN" sz="2800" b="1">
                <a:latin typeface="Times New Roman" panose="02020603050405020304" charset="0"/>
                <a:ea typeface="宋体" panose="02010600030101010101" pitchFamily="2" charset="-122"/>
                <a:cs typeface="Times New Roman" panose="02020603050405020304" charset="0"/>
              </a:rPr>
              <a:t>1.</a:t>
            </a:r>
            <a:r>
              <a:rPr sz="2800" b="1">
                <a:latin typeface="Arial" panose="020B0604020202020204" pitchFamily="34" charset="0"/>
                <a:cs typeface="Arial" panose="020B0604020202020204" pitchFamily="34" charset="0"/>
                <a:sym typeface="+mn-ea"/>
              </a:rPr>
              <a:t>Paragraph 1：As she eyed the area from a distance, panic set in. </a:t>
            </a:r>
            <a:endParaRPr sz="2800" b="1">
              <a:latin typeface="Arial" panose="020B0604020202020204" pitchFamily="34" charset="0"/>
              <a:cs typeface="Arial" panose="020B0604020202020204" pitchFamily="34" charset="0"/>
            </a:endParaRPr>
          </a:p>
          <a:p>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rPr>
              <a:t>   </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rPr>
              <a:t>思路：</a:t>
            </a:r>
            <a:r>
              <a:rPr lang="zh-CN" altLang="en-US" sz="2800">
                <a:latin typeface="Times New Roman" panose="02020603050405020304" charset="0"/>
                <a:ea typeface="宋体" panose="02010600030101010101" pitchFamily="2" charset="-122"/>
                <a:cs typeface="Times New Roman" panose="02020603050405020304" charset="0"/>
              </a:rPr>
              <a:t>①</a:t>
            </a:r>
            <a:r>
              <a:rPr lang="zh-CN" sz="2800">
                <a:latin typeface="Times New Roman" panose="02020603050405020304" charset="0"/>
                <a:ea typeface="宋体" panose="02010600030101010101" pitchFamily="2" charset="-122"/>
                <a:cs typeface="Times New Roman" panose="02020603050405020304" charset="0"/>
              </a:rPr>
              <a:t>（连接首句）为什么恐惧？鞋不见了（重要性）</a:t>
            </a:r>
            <a:r>
              <a:rPr lang="zh-CN" altLang="en-US" sz="2800">
                <a:latin typeface="Times New Roman" panose="02020603050405020304" charset="0"/>
                <a:ea typeface="宋体" panose="02010600030101010101" pitchFamily="2" charset="-122"/>
                <a:cs typeface="Times New Roman" panose="02020603050405020304" charset="0"/>
              </a:rPr>
              <a:t>；</a:t>
            </a:r>
            <a:r>
              <a:rPr lang="en-US" altLang="zh-CN" sz="2800">
                <a:latin typeface="Times New Roman" panose="02020603050405020304" charset="0"/>
                <a:ea typeface="宋体" panose="02010600030101010101" pitchFamily="2" charset="-122"/>
                <a:cs typeface="Times New Roman" panose="02020603050405020304" charset="0"/>
              </a:rPr>
              <a:t> </a:t>
            </a:r>
            <a:endParaRPr lang="en-US" altLang="zh-CN" sz="2800">
              <a:latin typeface="Times New Roman" panose="02020603050405020304" charset="0"/>
              <a:ea typeface="宋体" panose="02010600030101010101" pitchFamily="2" charset="-122"/>
              <a:cs typeface="Times New Roman" panose="02020603050405020304" charset="0"/>
            </a:endParaRPr>
          </a:p>
          <a:p>
            <a:r>
              <a:rPr lang="en-US" altLang="zh-CN" sz="2800">
                <a:latin typeface="Times New Roman" panose="02020603050405020304" charset="0"/>
                <a:ea typeface="宋体" panose="02010600030101010101" pitchFamily="2" charset="-122"/>
                <a:cs typeface="Times New Roman" panose="02020603050405020304" charset="0"/>
              </a:rPr>
              <a:t>               ②</a:t>
            </a:r>
            <a:r>
              <a:rPr lang="zh-CN" altLang="en-US" sz="2800">
                <a:latin typeface="Times New Roman" panose="02020603050405020304" charset="0"/>
                <a:ea typeface="宋体" panose="02010600030101010101" pitchFamily="2" charset="-122"/>
                <a:cs typeface="Times New Roman" panose="02020603050405020304" charset="0"/>
              </a:rPr>
              <a:t>寻找鞋，未果</a:t>
            </a:r>
            <a:r>
              <a:rPr lang="en-US" altLang="zh-CN" sz="2800">
                <a:latin typeface="Times New Roman" panose="02020603050405020304" charset="0"/>
                <a:ea typeface="宋体" panose="02010600030101010101" pitchFamily="2" charset="-122"/>
                <a:cs typeface="Times New Roman" panose="02020603050405020304" charset="0"/>
              </a:rPr>
              <a:t>+</a:t>
            </a:r>
            <a:r>
              <a:rPr lang="zh-CN" altLang="en-US" sz="2800">
                <a:latin typeface="Times New Roman" panose="02020603050405020304" charset="0"/>
                <a:ea typeface="宋体" panose="02010600030101010101" pitchFamily="2" charset="-122"/>
                <a:cs typeface="Times New Roman" panose="02020603050405020304" charset="0"/>
              </a:rPr>
              <a:t>队友一起寻找；</a:t>
            </a:r>
            <a:endParaRPr lang="zh-CN" altLang="en-US" sz="2800">
              <a:latin typeface="Times New Roman" panose="02020603050405020304" charset="0"/>
              <a:ea typeface="宋体" panose="02010600030101010101" pitchFamily="2" charset="-122"/>
              <a:cs typeface="Times New Roman" panose="02020603050405020304" charset="0"/>
            </a:endParaRPr>
          </a:p>
          <a:p>
            <a:r>
              <a:rPr lang="zh-CN" altLang="en-US" sz="2800">
                <a:latin typeface="Times New Roman" panose="02020603050405020304" charset="0"/>
                <a:ea typeface="宋体" panose="02010600030101010101" pitchFamily="2" charset="-122"/>
                <a:cs typeface="Times New Roman" panose="02020603050405020304" charset="0"/>
              </a:rPr>
              <a:t> </a:t>
            </a:r>
            <a:r>
              <a:rPr lang="en-US" altLang="zh-CN" sz="2800">
                <a:latin typeface="Times New Roman" panose="02020603050405020304" charset="0"/>
                <a:ea typeface="宋体" panose="02010600030101010101" pitchFamily="2" charset="-122"/>
                <a:cs typeface="Times New Roman" panose="02020603050405020304" charset="0"/>
              </a:rPr>
              <a:t>             ③</a:t>
            </a:r>
            <a:r>
              <a:rPr lang="zh-CN" altLang="en-US" sz="2800">
                <a:latin typeface="Times New Roman" panose="02020603050405020304" charset="0"/>
                <a:ea typeface="宋体" panose="02010600030101010101" pitchFamily="2" charset="-122"/>
                <a:cs typeface="Times New Roman" panose="02020603050405020304" charset="0"/>
              </a:rPr>
              <a:t>没有找到鞋，只好赤脚回家</a:t>
            </a:r>
            <a:r>
              <a:rPr lang="en-US" altLang="zh-CN" sz="2800">
                <a:latin typeface="Times New Roman" panose="02020603050405020304" charset="0"/>
                <a:ea typeface="宋体" panose="02010600030101010101" pitchFamily="2" charset="-122"/>
                <a:cs typeface="Times New Roman" panose="02020603050405020304" charset="0"/>
                <a:sym typeface="+mn-ea"/>
              </a:rPr>
              <a:t>(</a:t>
            </a:r>
            <a:r>
              <a:rPr lang="zh-CN" altLang="en-US" sz="2800">
                <a:latin typeface="Times New Roman" panose="02020603050405020304" charset="0"/>
                <a:ea typeface="宋体" panose="02010600030101010101" pitchFamily="2" charset="-122"/>
                <a:cs typeface="Times New Roman" panose="02020603050405020304" charset="0"/>
                <a:sym typeface="+mn-ea"/>
              </a:rPr>
              <a:t>连接</a:t>
            </a:r>
            <a:r>
              <a:rPr lang="en-US" altLang="zh-CN" sz="2800">
                <a:latin typeface="Times New Roman" panose="02020603050405020304" charset="0"/>
                <a:ea typeface="宋体" panose="02010600030101010101" pitchFamily="2" charset="-122"/>
                <a:cs typeface="Times New Roman" panose="02020603050405020304" charset="0"/>
                <a:sym typeface="+mn-ea"/>
              </a:rPr>
              <a:t>下段首句)</a:t>
            </a:r>
            <a:r>
              <a:rPr lang="zh-CN" altLang="en-US" sz="2800">
                <a:latin typeface="Times New Roman" panose="02020603050405020304" charset="0"/>
                <a:ea typeface="宋体" panose="02010600030101010101" pitchFamily="2" charset="-122"/>
                <a:cs typeface="Times New Roman" panose="02020603050405020304" charset="0"/>
                <a:sym typeface="+mn-ea"/>
              </a:rPr>
              <a:t>；</a:t>
            </a:r>
            <a:endParaRPr lang="en-US" altLang="zh-CN" sz="2800">
              <a:latin typeface="Times New Roman" panose="02020603050405020304" charset="0"/>
              <a:ea typeface="宋体" panose="02010600030101010101" pitchFamily="2" charset="-122"/>
              <a:cs typeface="Times New Roman" panose="02020603050405020304" charset="0"/>
            </a:endParaRPr>
          </a:p>
          <a:p>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rPr>
              <a:t>    </a:t>
            </a:r>
            <a:endParaRPr lang="zh-CN" altLang="en-US" sz="2800">
              <a:latin typeface="Times New Roman" panose="02020603050405020304" charset="0"/>
              <a:ea typeface="宋体" panose="02010600030101010101" pitchFamily="2" charset="-122"/>
              <a:cs typeface="Times New Roman" panose="02020603050405020304" charset="0"/>
            </a:endParaRPr>
          </a:p>
          <a:p>
            <a:r>
              <a:rPr lang="en-US" altLang="zh-CN" sz="2800" b="1">
                <a:latin typeface="Times New Roman" panose="02020603050405020304" charset="0"/>
                <a:ea typeface="宋体" panose="02010600030101010101" pitchFamily="2" charset="-122"/>
                <a:cs typeface="Times New Roman" panose="02020603050405020304" charset="0"/>
              </a:rPr>
              <a:t>2.</a:t>
            </a:r>
            <a:r>
              <a:rPr sz="2800" b="1">
                <a:latin typeface="Arial" panose="020B0604020202020204" pitchFamily="34" charset="0"/>
                <a:cs typeface="Arial" panose="020B0604020202020204" pitchFamily="34" charset="0"/>
                <a:sym typeface="+mn-ea"/>
              </a:rPr>
              <a:t>The next day, without her lucky spikes, Jobie was among the best track teams gathering for the championships. </a:t>
            </a:r>
            <a:endParaRPr sz="2800" b="1">
              <a:latin typeface="Arial" panose="020B0604020202020204" pitchFamily="34" charset="0"/>
              <a:cs typeface="Arial" panose="020B0604020202020204" pitchFamily="34" charset="0"/>
            </a:endParaRPr>
          </a:p>
          <a:p>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rPr>
              <a:t>  </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rPr>
              <a:t>思路</a:t>
            </a: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rPr>
              <a:t> :</a:t>
            </a:r>
            <a:r>
              <a:rPr lang="zh-CN" altLang="en-US" sz="2800">
                <a:latin typeface="Times New Roman" panose="02020603050405020304" charset="0"/>
                <a:ea typeface="宋体" panose="02010600030101010101" pitchFamily="2" charset="-122"/>
                <a:cs typeface="Times New Roman" panose="02020603050405020304" charset="0"/>
                <a:sym typeface="+mn-ea"/>
              </a:rPr>
              <a:t>①</a:t>
            </a:r>
            <a:r>
              <a:rPr lang="zh-CN" altLang="en-US" sz="2800">
                <a:latin typeface="Times New Roman" panose="02020603050405020304" charset="0"/>
                <a:ea typeface="宋体" panose="02010600030101010101" pitchFamily="2" charset="-122"/>
                <a:cs typeface="Times New Roman" panose="02020603050405020304" charset="0"/>
              </a:rPr>
              <a:t>没有幸运鞋</a:t>
            </a:r>
            <a:r>
              <a:rPr lang="en-US" altLang="zh-CN" sz="2800">
                <a:latin typeface="Times New Roman" panose="02020603050405020304" charset="0"/>
                <a:ea typeface="宋体" panose="02010600030101010101" pitchFamily="2" charset="-122"/>
                <a:cs typeface="Times New Roman" panose="02020603050405020304" charset="0"/>
              </a:rPr>
              <a:t>+</a:t>
            </a:r>
            <a:r>
              <a:rPr lang="zh-CN" altLang="en-US" sz="2800">
                <a:latin typeface="Times New Roman" panose="02020603050405020304" charset="0"/>
                <a:ea typeface="宋体" panose="02010600030101010101" pitchFamily="2" charset="-122"/>
                <a:cs typeface="Times New Roman" panose="02020603050405020304" charset="0"/>
              </a:rPr>
              <a:t>强队相逢，心里忐忑，不自信；</a:t>
            </a:r>
            <a:endParaRPr lang="zh-CN" altLang="en-US" sz="2800">
              <a:latin typeface="Times New Roman" panose="02020603050405020304" charset="0"/>
              <a:ea typeface="宋体" panose="02010600030101010101" pitchFamily="2" charset="-122"/>
              <a:cs typeface="Times New Roman" panose="02020603050405020304" charset="0"/>
            </a:endParaRPr>
          </a:p>
          <a:p>
            <a:r>
              <a:rPr lang="zh-CN" altLang="en-US" sz="2800">
                <a:latin typeface="Times New Roman" panose="02020603050405020304" charset="0"/>
                <a:ea typeface="宋体" panose="02010600030101010101" pitchFamily="2" charset="-122"/>
                <a:cs typeface="Times New Roman" panose="02020603050405020304" charset="0"/>
              </a:rPr>
              <a:t> </a:t>
            </a:r>
            <a:r>
              <a:rPr lang="en-US" altLang="zh-CN" sz="2800">
                <a:latin typeface="Times New Roman" panose="02020603050405020304" charset="0"/>
                <a:ea typeface="宋体" panose="02010600030101010101" pitchFamily="2" charset="-122"/>
                <a:cs typeface="Times New Roman" panose="02020603050405020304" charset="0"/>
              </a:rPr>
              <a:t>            </a:t>
            </a:r>
            <a:r>
              <a:rPr lang="en-US" altLang="zh-CN" sz="2800">
                <a:latin typeface="Times New Roman" panose="02020603050405020304" charset="0"/>
                <a:ea typeface="宋体" panose="02010600030101010101" pitchFamily="2" charset="-122"/>
                <a:cs typeface="Times New Roman" panose="02020603050405020304" charset="0"/>
                <a:sym typeface="+mn-ea"/>
              </a:rPr>
              <a:t>②</a:t>
            </a:r>
            <a:r>
              <a:rPr lang="zh-CN" altLang="en-US" sz="2800">
                <a:latin typeface="Times New Roman" panose="02020603050405020304" charset="0"/>
                <a:ea typeface="宋体" panose="02010600030101010101" pitchFamily="2" charset="-122"/>
                <a:cs typeface="Times New Roman" panose="02020603050405020304" charset="0"/>
              </a:rPr>
              <a:t>队友鼓励，重新振作；新鞋没有阻止她的优秀，得了第一名；</a:t>
            </a:r>
            <a:endParaRPr lang="zh-CN" altLang="en-US" sz="2800">
              <a:latin typeface="Times New Roman" panose="02020603050405020304" charset="0"/>
              <a:ea typeface="宋体" panose="02010600030101010101" pitchFamily="2" charset="-122"/>
              <a:cs typeface="Times New Roman" panose="02020603050405020304" charset="0"/>
            </a:endParaRPr>
          </a:p>
          <a:p>
            <a:r>
              <a:rPr lang="zh-CN" altLang="en-US" sz="2800">
                <a:latin typeface="Times New Roman" panose="02020603050405020304" charset="0"/>
                <a:ea typeface="宋体" panose="02010600030101010101" pitchFamily="2" charset="-122"/>
                <a:cs typeface="Times New Roman" panose="02020603050405020304" charset="0"/>
              </a:rPr>
              <a:t> </a:t>
            </a:r>
            <a:r>
              <a:rPr lang="en-US" altLang="zh-CN" sz="2800">
                <a:latin typeface="Times New Roman" panose="02020603050405020304" charset="0"/>
                <a:ea typeface="宋体" panose="02010600030101010101" pitchFamily="2" charset="-122"/>
                <a:cs typeface="Times New Roman" panose="02020603050405020304" charset="0"/>
              </a:rPr>
              <a:t>            </a:t>
            </a:r>
            <a:r>
              <a:rPr lang="en-US" altLang="zh-CN" sz="2800">
                <a:latin typeface="Times New Roman" panose="02020603050405020304" charset="0"/>
                <a:ea typeface="宋体" panose="02010600030101010101" pitchFamily="2" charset="-122"/>
                <a:cs typeface="Times New Roman" panose="02020603050405020304" charset="0"/>
                <a:sym typeface="+mn-ea"/>
              </a:rPr>
              <a:t>③</a:t>
            </a:r>
            <a:r>
              <a:rPr lang="en-US" altLang="zh-CN" sz="2800">
                <a:latin typeface="Times New Roman" panose="02020603050405020304" charset="0"/>
                <a:ea typeface="宋体" panose="02010600030101010101" pitchFamily="2" charset="-122"/>
                <a:cs typeface="Times New Roman" panose="02020603050405020304" charset="0"/>
              </a:rPr>
              <a:t> </a:t>
            </a:r>
            <a:r>
              <a:rPr lang="zh-CN" altLang="en-US" sz="2800">
                <a:latin typeface="Times New Roman" panose="02020603050405020304" charset="0"/>
                <a:ea typeface="宋体" panose="02010600030101010101" pitchFamily="2" charset="-122"/>
                <a:cs typeface="Times New Roman" panose="02020603050405020304" charset="0"/>
              </a:rPr>
              <a:t>感悟：对</a:t>
            </a:r>
            <a:r>
              <a:rPr lang="en-US" altLang="zh-CN" sz="2800">
                <a:latin typeface="Times New Roman" panose="02020603050405020304" charset="0"/>
                <a:ea typeface="宋体" panose="02010600030101010101" pitchFamily="2" charset="-122"/>
                <a:cs typeface="Times New Roman" panose="02020603050405020304" charset="0"/>
              </a:rPr>
              <a:t>lucky</a:t>
            </a:r>
            <a:r>
              <a:rPr lang="zh-CN" altLang="en-US" sz="2800">
                <a:latin typeface="Times New Roman" panose="02020603050405020304" charset="0"/>
                <a:ea typeface="宋体" panose="02010600030101010101" pitchFamily="2" charset="-122"/>
                <a:cs typeface="Times New Roman" panose="02020603050405020304" charset="0"/>
              </a:rPr>
              <a:t>的理解</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a:p>
            <a:endParaRPr lang="zh-CN" altLang="en-US" sz="2400">
              <a:latin typeface="Arial" panose="020B0604020202020204" pitchFamily="34" charset="0"/>
              <a:cs typeface="Arial" panose="020B0604020202020204" pitchFamily="34" charset="0"/>
              <a:sym typeface="+mn-ea"/>
            </a:endParaRPr>
          </a:p>
          <a:p>
            <a:endParaRPr lang="zh-CN" altLang="en-US" sz="2400">
              <a:latin typeface="Arial" panose="020B0604020202020204" pitchFamily="34" charset="0"/>
              <a:cs typeface="Arial" panose="020B0604020202020204" pitchFamily="34" charset="0"/>
              <a:sym typeface="+mn-ea"/>
            </a:endParaRPr>
          </a:p>
        </p:txBody>
      </p:sp>
      <p:pic>
        <p:nvPicPr>
          <p:cNvPr id="101" name="图片 100"/>
          <p:cNvPicPr/>
          <p:nvPr>
            <p:custDataLst>
              <p:tags r:id="rId1"/>
            </p:custDataLst>
          </p:nvPr>
        </p:nvPicPr>
        <p:blipFill>
          <a:blip r:embed="rId2"/>
          <a:stretch>
            <a:fillRect/>
          </a:stretch>
        </p:blipFill>
        <p:spPr>
          <a:xfrm>
            <a:off x="11014075" y="5721350"/>
            <a:ext cx="1097280" cy="1136650"/>
          </a:xfrm>
          <a:prstGeom prst="rect">
            <a:avLst/>
          </a:prstGeom>
          <a:noFill/>
          <a:ln w="9525">
            <a:noFill/>
          </a:ln>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 name="KSO_WM_UNIT_PLACING_PICTURE_USER_VIEWPORT" val="{&quot;height&quot;:1790,&quot;width&quot;:1728}"/>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UNIT_PLACING_PICTURE_USER_VIEWPORT" val="{&quot;height&quot;:5440,&quot;width&quot;:3967.499212598425}"/>
  <p:tag name="KSO_WM_BEAUTIFY_FLAG" val=""/>
</p:tagLst>
</file>

<file path=ppt/tags/tag57.xml><?xml version="1.0" encoding="utf-8"?>
<p:tagLst xmlns:p="http://schemas.openxmlformats.org/presentationml/2006/main">
  <p:tag name="KSO_WM_UNIT_PLACING_PICTURE_USER_VIEWPORT" val="{&quot;height&quot;:5440,&quot;width&quot;:3967.499212598425}"/>
  <p:tag name="KSO_WM_BEAUTIFY_FLAG" val=""/>
</p:tagLst>
</file>

<file path=ppt/tags/tag58.xml><?xml version="1.0" encoding="utf-8"?>
<p:tagLst xmlns:p="http://schemas.openxmlformats.org/presentationml/2006/main">
  <p:tag name="KSO_WM_UNIT_PLACING_PICTURE_USER_VIEWPORT" val="{&quot;height&quot;:5440,&quot;width&quot;:3967.499212598425}"/>
  <p:tag name="KSO_WM_BEAUTIFY_FLAG" val=""/>
</p:tagLst>
</file>

<file path=ppt/tags/tag59.xml><?xml version="1.0" encoding="utf-8"?>
<p:tagLst xmlns:p="http://schemas.openxmlformats.org/presentationml/2006/main">
  <p:tag name="KSO_WM_UNIT_PLACING_PICTURE_USER_VIEWPORT" val="{&quot;height&quot;:5440,&quot;width&quot;:3967.499212598425}"/>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22327</Words>
  <Application>WPS 演示</Application>
  <PresentationFormat>宽屏</PresentationFormat>
  <Paragraphs>306</Paragraphs>
  <Slides>25</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25</vt:i4>
      </vt:variant>
    </vt:vector>
  </HeadingPairs>
  <TitlesOfParts>
    <vt:vector size="42" baseType="lpstr">
      <vt:lpstr>Arial</vt:lpstr>
      <vt:lpstr>宋体</vt:lpstr>
      <vt:lpstr>Wingdings</vt:lpstr>
      <vt:lpstr>Times New Roman</vt:lpstr>
      <vt:lpstr>Arial Narrow</vt:lpstr>
      <vt:lpstr>Cambria</vt:lpstr>
      <vt:lpstr>华文中宋</vt:lpstr>
      <vt:lpstr>Arial Unicode MS</vt:lpstr>
      <vt:lpstr>Wingdings</vt:lpstr>
      <vt:lpstr>Berlin Sans FB</vt:lpstr>
      <vt:lpstr>微软雅黑</vt:lpstr>
      <vt:lpstr>Arial Unicode MS</vt:lpstr>
      <vt:lpstr>Calibri</vt:lpstr>
      <vt:lpstr>HelveticaNeue</vt:lpstr>
      <vt:lpstr>Corbel</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ttthinker</dc:creator>
  <cp:lastModifiedBy>24147</cp:lastModifiedBy>
  <cp:revision>16</cp:revision>
  <dcterms:created xsi:type="dcterms:W3CDTF">2023-03-20T06:46:00Z</dcterms:created>
  <dcterms:modified xsi:type="dcterms:W3CDTF">2023-03-25T11:31:42Z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AF6983920E0A48B1859D32273042BAA7</vt:lpwstr>
  </property>
  <property fmtid="{D5CDD505-2E9C-101B-9397-08002B2CF9AE}" pid="3" name="KSOProductBuildVer">
    <vt:lpwstr>2052-11.8.2.8411</vt:lpwstr>
  </property>
</Properties>
</file>