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</p:sldMasterIdLst>
  <p:notesMasterIdLst>
    <p:notesMasterId r:id="rId9"/>
  </p:notesMasterIdLst>
  <p:handoutMasterIdLst>
    <p:handoutMasterId r:id="rId22"/>
  </p:handoutMasterIdLst>
  <p:sldIdLst>
    <p:sldId id="320" r:id="rId6"/>
    <p:sldId id="295" r:id="rId7"/>
    <p:sldId id="271" r:id="rId8"/>
    <p:sldId id="308" r:id="rId10"/>
    <p:sldId id="272" r:id="rId11"/>
    <p:sldId id="296" r:id="rId12"/>
    <p:sldId id="310" r:id="rId13"/>
    <p:sldId id="298" r:id="rId14"/>
    <p:sldId id="307" r:id="rId15"/>
    <p:sldId id="302" r:id="rId16"/>
    <p:sldId id="303" r:id="rId17"/>
    <p:sldId id="299" r:id="rId18"/>
    <p:sldId id="306" r:id="rId19"/>
    <p:sldId id="304" r:id="rId20"/>
    <p:sldId id="26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99"/>
    <a:srgbClr val="0000FF"/>
    <a:srgbClr val="FFCC99"/>
    <a:srgbClr val="1AB5E6"/>
    <a:srgbClr val="7AB7DE"/>
    <a:srgbClr val="F1DBE6"/>
    <a:srgbClr val="FF9966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89248" autoAdjust="0"/>
  </p:normalViewPr>
  <p:slideViewPr>
    <p:cSldViewPr snapToGrid="0">
      <p:cViewPr>
        <p:scale>
          <a:sx n="100" d="100"/>
          <a:sy n="100" d="100"/>
        </p:scale>
        <p:origin x="-1062" y="-402"/>
      </p:cViewPr>
      <p:guideLst>
        <p:guide orient="horz" pos="2160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</a:t>
            </a:r>
            <a:r>
              <a:rPr lang="en-US" altLang="zh-CN" baseline="0" dirty="0" smtClean="0"/>
              <a:t> watching the video, do you want to study abroad? Why?     What challenges do you expect to meet? How would you feel then? Do you think you can overcome them? </a:t>
            </a:r>
            <a:endParaRPr lang="en-US" altLang="zh-CN" baseline="0" dirty="0" smtClean="0"/>
          </a:p>
          <a:p>
            <a:r>
              <a:rPr lang="en-US" altLang="zh-CN" baseline="0" dirty="0" smtClean="0"/>
              <a:t>Let’s learn another story about an overseas student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look at the</a:t>
            </a:r>
            <a:r>
              <a:rPr lang="en-US" altLang="zh-CN" baseline="0" dirty="0" smtClean="0"/>
              <a:t> title and the picture,</a:t>
            </a:r>
            <a:r>
              <a:rPr lang="en-US" altLang="zh-CN" dirty="0" smtClean="0"/>
              <a:t> What</a:t>
            </a:r>
            <a:r>
              <a:rPr lang="en-US" altLang="zh-CN" baseline="0" dirty="0" smtClean="0"/>
              <a:t> information can you get?  Major in business   How do you understand building bridges? A link and connection  Bridge between what and what ? The Chinese and the British  </a:t>
            </a:r>
            <a:r>
              <a:rPr lang="en-US" altLang="zh-CN" dirty="0" smtClean="0"/>
              <a:t>EDITION :  a particular newspaper or magazine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in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summary,xie’s</a:t>
            </a:r>
            <a:r>
              <a:rPr lang="en-US" altLang="zh-CN" baseline="0" dirty="0" smtClean="0"/>
              <a:t> overseas study experience may include two parts: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in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summary,xie’s</a:t>
            </a:r>
            <a:r>
              <a:rPr lang="en-US" altLang="zh-CN" baseline="0" dirty="0" smtClean="0"/>
              <a:t> overseas study experience may include two parts: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Remember to write down the expressions</a:t>
            </a:r>
            <a:r>
              <a:rPr lang="en-US" altLang="zh-CN" baseline="0" dirty="0" smtClean="0"/>
              <a:t> showing It is a challenge as well as the signal words to show the logic between the information.</a:t>
            </a:r>
            <a:endParaRPr lang="en-US" altLang="zh-CN" dirty="0" smtClean="0"/>
          </a:p>
          <a:p>
            <a:r>
              <a:rPr lang="en-US" altLang="zh-CN" dirty="0" smtClean="0"/>
              <a:t>What other challenges do you think students studying abroad might face? </a:t>
            </a:r>
            <a:endParaRPr lang="en-US" altLang="zh-CN" dirty="0" smtClean="0"/>
          </a:p>
          <a:p>
            <a:r>
              <a:rPr lang="en-US" altLang="zh-CN" dirty="0" smtClean="0"/>
              <a:t>Did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lei </a:t>
            </a:r>
            <a:r>
              <a:rPr lang="en-US" altLang="zh-CN" dirty="0" err="1" smtClean="0"/>
              <a:t>expereice</a:t>
            </a:r>
            <a:r>
              <a:rPr lang="en-US" altLang="zh-CN" baseline="0" dirty="0" smtClean="0"/>
              <a:t> mixed feelings while adapting to the </a:t>
            </a:r>
            <a:r>
              <a:rPr lang="en-US" altLang="zh-CN" baseline="0" dirty="0" err="1" smtClean="0"/>
              <a:t>british</a:t>
            </a:r>
            <a:r>
              <a:rPr lang="en-US" altLang="zh-CN" baseline="0" dirty="0" smtClean="0"/>
              <a:t> culture?</a:t>
            </a:r>
            <a:endParaRPr lang="en-US" altLang="zh-CN" dirty="0" smtClean="0"/>
          </a:p>
          <a:p>
            <a:r>
              <a:rPr lang="en-US" altLang="zh-CN" dirty="0" smtClean="0"/>
              <a:t>How can students prepare to handle these challenges before going abroad?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Pay attention, for some of the stages you can’t</a:t>
            </a:r>
            <a:r>
              <a:rPr lang="en-US" altLang="zh-CN" baseline="0" dirty="0" smtClean="0"/>
              <a:t> directly find the words to describe her feelings ,then you may summarize it based on the given information.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 changes of xl’s feelings are in the shape of U. IN the early stages,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From xl’s case we</a:t>
            </a:r>
            <a:r>
              <a:rPr lang="en-US" altLang="zh-CN" baseline="0" dirty="0" smtClean="0"/>
              <a:t> could see as time goes by, all of these negative feelings will give way to some positive feelings.</a:t>
            </a:r>
            <a:endParaRPr lang="en-US" altLang="zh-CN" dirty="0" smtClean="0"/>
          </a:p>
          <a:p>
            <a:r>
              <a:rPr lang="en-US" altLang="zh-CN" dirty="0" smtClean="0"/>
              <a:t>Culture shock is a condition that affects people who travel to a country different from their own. The term describes a traveler's feelings of bewilderment when the environment and culture change from the one that he or she is familiar with. The unfamiliar surroundings, foreign language and strange habits of a new country can all contribute to a feeling of uneasiness and confusion.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by learning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lei’s …. We can see indeed she is…</a:t>
            </a:r>
            <a:endParaRPr lang="en-US" altLang="zh-CN" dirty="0" smtClean="0"/>
          </a:p>
          <a:p>
            <a:r>
              <a:rPr lang="en-US" altLang="zh-CN" dirty="0" smtClean="0"/>
              <a:t>Besides Chinese</a:t>
            </a:r>
            <a:r>
              <a:rPr lang="en-US" altLang="zh-CN" baseline="0" dirty="0" smtClean="0"/>
              <a:t> cuisine and art, what else can we introduce to foreign friends to spread our profound culture?</a:t>
            </a:r>
            <a:endParaRPr lang="en-US" altLang="zh-CN" dirty="0" smtClean="0"/>
          </a:p>
          <a:p>
            <a:r>
              <a:rPr lang="en-US" altLang="zh-CN" dirty="0" smtClean="0"/>
              <a:t>As an exchange student, are there any innovative ways to better spread Chinese culture?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jpeg"/><Relationship Id="rId2" Type="http://schemas.openxmlformats.org/officeDocument/2006/relationships/tags" Target="../tags/tag64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jpeg"/><Relationship Id="rId2" Type="http://schemas.openxmlformats.org/officeDocument/2006/relationships/tags" Target="../tags/tag78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4.jpe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jpeg"/><Relationship Id="rId2" Type="http://schemas.openxmlformats.org/officeDocument/2006/relationships/tags" Target="../tags/tag195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image" Target="../media/image3.jpeg"/><Relationship Id="rId2" Type="http://schemas.openxmlformats.org/officeDocument/2006/relationships/tags" Target="../tags/tag209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image" Target="../media/image4.jpeg"/><Relationship Id="rId2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0" Type="http://schemas.openxmlformats.org/officeDocument/2006/relationships/tags" Target="../tags/tag29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image" Target="../media/image2.jpeg"/><Relationship Id="rId2" Type="http://schemas.openxmlformats.org/officeDocument/2006/relationships/tags" Target="../tags/tag326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image" Target="../media/image3.jpeg"/><Relationship Id="rId2" Type="http://schemas.openxmlformats.org/officeDocument/2006/relationships/tags" Target="../tags/tag340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image" Target="../media/image4.jpeg"/><Relationship Id="rId2" Type="http://schemas.openxmlformats.org/officeDocument/2006/relationships/tags" Target="../tags/tag387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2" Type="http://schemas.openxmlformats.org/officeDocument/2006/relationships/tags" Target="../tags/tag442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>
            <p:custDataLst>
              <p:tags r:id="rId2"/>
            </p:custDataLst>
          </p:nvPr>
        </p:nvCxnSpPr>
        <p:spPr>
          <a:xfrm>
            <a:off x="1912938" y="4314825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36938" y="3438525"/>
            <a:ext cx="4190400" cy="70072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036938" y="4514851"/>
            <a:ext cx="4190400" cy="31718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5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03175" y="2738120"/>
            <a:ext cx="5421600" cy="1090800"/>
          </a:xfrm>
        </p:spPr>
        <p:txBody>
          <a:bodyPr rIns="25400" rtlCol="0" anchor="ctr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921A-3659-40E6-BF05-B007AA185C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69038" y="-6350"/>
            <a:ext cx="5919787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6269038" y="-6350"/>
            <a:ext cx="5915025" cy="68738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</a:pPr>
            <a:endParaRPr lang="zh-CN" altLang="en-US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1566525" y="5818188"/>
            <a:ext cx="146050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</a:pPr>
            <a:endParaRPr lang="zh-CN" altLang="en-US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203324" y="3438525"/>
            <a:ext cx="4190400" cy="70072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203323" y="4514851"/>
            <a:ext cx="4190400" cy="3171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3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4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5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A7E3722-4456-4165-8855-0DE474955CB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80EE9E-C141-426F-9962-49700C4C2A4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 r="80" b="28887"/>
          <a:stretch>
            <a:fillRect/>
          </a:stretch>
        </p:blipFill>
        <p:spPr bwMode="auto">
          <a:xfrm>
            <a:off x="0" y="882777"/>
            <a:ext cx="6191796" cy="5098023"/>
          </a:xfrm>
          <a:custGeom>
            <a:avLst/>
            <a:gdLst>
              <a:gd name="connsiteX0" fmla="*/ 0 w 4394092"/>
              <a:gd name="connsiteY0" fmla="*/ 0 h 3617881"/>
              <a:gd name="connsiteX1" fmla="*/ 4394092 w 4394092"/>
              <a:gd name="connsiteY1" fmla="*/ 0 h 3617881"/>
              <a:gd name="connsiteX2" fmla="*/ 4394092 w 4394092"/>
              <a:gd name="connsiteY2" fmla="*/ 3617881 h 3617881"/>
              <a:gd name="connsiteX3" fmla="*/ 0 w 4394092"/>
              <a:gd name="connsiteY3" fmla="*/ 3617881 h 361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092" h="3617881">
                <a:moveTo>
                  <a:pt x="0" y="0"/>
                </a:moveTo>
                <a:lnTo>
                  <a:pt x="4394092" y="0"/>
                </a:lnTo>
                <a:lnTo>
                  <a:pt x="4394092" y="3617881"/>
                </a:lnTo>
                <a:lnTo>
                  <a:pt x="0" y="36178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 userDrawn="1">
            <p:custDataLst>
              <p:tags r:id="rId4"/>
            </p:custDataLst>
          </p:nvPr>
        </p:nvSpPr>
        <p:spPr>
          <a:xfrm>
            <a:off x="-1" y="877201"/>
            <a:ext cx="6191795" cy="50980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4960978" y="2842655"/>
            <a:ext cx="4181221" cy="1495651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3765" fontAlgn="auto">
              <a:buFontTx/>
              <a:buNone/>
            </a:pPr>
            <a:endParaRPr lang="zh-CN" altLang="en-US" sz="3600" b="1" noProof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6"/>
            </p:custDataLst>
          </p:nvPr>
        </p:nvGrpSpPr>
        <p:grpSpPr>
          <a:xfrm>
            <a:off x="4942204" y="2842655"/>
            <a:ext cx="1249591" cy="1495651"/>
            <a:chOff x="4942205" y="2842655"/>
            <a:chExt cx="682536" cy="1495651"/>
          </a:xfrm>
        </p:grpSpPr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4942205" y="2842655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8"/>
              </p:custDataLst>
            </p:nvPr>
          </p:nvCxnSpPr>
          <p:spPr>
            <a:xfrm flipH="1">
              <a:off x="4942205" y="4338306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>
            <p:custDataLst>
              <p:tags r:id="rId9"/>
            </p:custDataLst>
          </p:nvPr>
        </p:nvCxnSpPr>
        <p:spPr>
          <a:xfrm>
            <a:off x="4960978" y="2850719"/>
            <a:ext cx="0" cy="1487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6551673" y="3205861"/>
            <a:ext cx="2430671" cy="870840"/>
          </a:xfrm>
        </p:spPr>
        <p:txBody>
          <a:bodyPr lIns="90000" tIns="46800" rIns="90000" bIns="46800" anchor="ctr"/>
          <a:lstStyle>
            <a:lvl1pPr>
              <a:defRPr sz="4000" u="none" strike="noStrike" kern="1200" cap="none" spc="300" normalizeH="0">
                <a:solidFill>
                  <a:schemeClr val="tx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4B33050-E4A1-402F-BD5A-D5A4DA724D3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539B14-71D3-4ECB-BC1F-20CF97C3EEA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9C16C5-F50E-424A-964A-22F45FE571B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680010-91CB-4A68-8B01-847126DFE38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D89DC6E-89AB-496A-A59F-77B4445CEF6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B49FE8-A6F8-4D5D-BEA7-DCF03B5C1D8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25C8EB-54AD-4ACE-AA1E-0678305912E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6600" y="3175"/>
            <a:ext cx="37830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8356600" y="-19050"/>
            <a:ext cx="3779838" cy="6896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11545888" y="5818188"/>
            <a:ext cx="147637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</a:pP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303175" y="2738885"/>
            <a:ext cx="5421600" cy="1090800"/>
          </a:xfrm>
        </p:spPr>
        <p:txBody>
          <a:bodyPr rIns="254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A9A87C-69CA-4F8A-86F2-D7767EE450A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396176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 rot="5400000" flipV="1">
            <a:off x="-489902" y="396113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rot="5400000" flipV="1">
            <a:off x="11203623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rot="5400000" flipV="1">
            <a:off x="11202988" y="316420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 rot="5400000" flipV="1">
            <a:off x="-501332" y="316484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</a:pPr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>
            <p:custDataLst>
              <p:tags r:id="rId2"/>
            </p:custDataLst>
          </p:nvPr>
        </p:nvCxnSpPr>
        <p:spPr>
          <a:xfrm flipH="1">
            <a:off x="4110038" y="3198813"/>
            <a:ext cx="80819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097111" y="2382361"/>
            <a:ext cx="7904390" cy="701731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97110" y="3315284"/>
            <a:ext cx="7904390" cy="28623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69038" y="-6350"/>
            <a:ext cx="5919787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6269038" y="-6350"/>
            <a:ext cx="5915025" cy="68738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1566525" y="5818188"/>
            <a:ext cx="146050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203324" y="3438525"/>
            <a:ext cx="4190400" cy="70072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203323" y="4514851"/>
            <a:ext cx="4190400" cy="3171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3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4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5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A7E3722-4456-4165-8855-0DE474955CB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80EE9E-C141-426F-9962-49700C4C2A4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 r="80" b="28887"/>
          <a:stretch>
            <a:fillRect/>
          </a:stretch>
        </p:blipFill>
        <p:spPr bwMode="auto">
          <a:xfrm>
            <a:off x="0" y="882777"/>
            <a:ext cx="6191796" cy="5098023"/>
          </a:xfrm>
          <a:custGeom>
            <a:avLst/>
            <a:gdLst>
              <a:gd name="connsiteX0" fmla="*/ 0 w 4394092"/>
              <a:gd name="connsiteY0" fmla="*/ 0 h 3617881"/>
              <a:gd name="connsiteX1" fmla="*/ 4394092 w 4394092"/>
              <a:gd name="connsiteY1" fmla="*/ 0 h 3617881"/>
              <a:gd name="connsiteX2" fmla="*/ 4394092 w 4394092"/>
              <a:gd name="connsiteY2" fmla="*/ 3617881 h 3617881"/>
              <a:gd name="connsiteX3" fmla="*/ 0 w 4394092"/>
              <a:gd name="connsiteY3" fmla="*/ 3617881 h 361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092" h="3617881">
                <a:moveTo>
                  <a:pt x="0" y="0"/>
                </a:moveTo>
                <a:lnTo>
                  <a:pt x="4394092" y="0"/>
                </a:lnTo>
                <a:lnTo>
                  <a:pt x="4394092" y="3617881"/>
                </a:lnTo>
                <a:lnTo>
                  <a:pt x="0" y="36178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 userDrawn="1">
            <p:custDataLst>
              <p:tags r:id="rId4"/>
            </p:custDataLst>
          </p:nvPr>
        </p:nvSpPr>
        <p:spPr>
          <a:xfrm>
            <a:off x="-1" y="877201"/>
            <a:ext cx="6191795" cy="50980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4960978" y="2842655"/>
            <a:ext cx="4181221" cy="1495651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3765"/>
            <a:endParaRPr lang="zh-CN" altLang="en-US" sz="3600" b="1" noProof="1">
              <a:solidFill>
                <a:srgbClr val="CCD4DE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6"/>
            </p:custDataLst>
          </p:nvPr>
        </p:nvGrpSpPr>
        <p:grpSpPr>
          <a:xfrm>
            <a:off x="4942204" y="2842655"/>
            <a:ext cx="1249591" cy="1495651"/>
            <a:chOff x="4942205" y="2842655"/>
            <a:chExt cx="682536" cy="1495651"/>
          </a:xfrm>
        </p:grpSpPr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4942205" y="2842655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8"/>
              </p:custDataLst>
            </p:nvPr>
          </p:nvCxnSpPr>
          <p:spPr>
            <a:xfrm flipH="1">
              <a:off x="4942205" y="4338306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>
            <p:custDataLst>
              <p:tags r:id="rId9"/>
            </p:custDataLst>
          </p:nvPr>
        </p:nvCxnSpPr>
        <p:spPr>
          <a:xfrm>
            <a:off x="4960978" y="2850719"/>
            <a:ext cx="0" cy="1487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6551673" y="3205861"/>
            <a:ext cx="2430671" cy="870840"/>
          </a:xfrm>
        </p:spPr>
        <p:txBody>
          <a:bodyPr lIns="90000" tIns="46800" rIns="90000" bIns="46800" anchor="ctr"/>
          <a:lstStyle>
            <a:lvl1pPr>
              <a:defRPr sz="4000" u="none" strike="noStrike" kern="1200" cap="none" spc="300" normalizeH="0">
                <a:solidFill>
                  <a:schemeClr val="tx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4B33050-E4A1-402F-BD5A-D5A4DA724D3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539B14-71D3-4ECB-BC1F-20CF97C3EEA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9C16C5-F50E-424A-964A-22F45FE571B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680010-91CB-4A68-8B01-847126DFE38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D89DC6E-89AB-496A-A59F-77B4445CEF6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B49FE8-A6F8-4D5D-BEA7-DCF03B5C1D8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25C8EB-54AD-4ACE-AA1E-0678305912E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6600" y="3175"/>
            <a:ext cx="37830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8356600" y="-19050"/>
            <a:ext cx="3779838" cy="6896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11545888" y="5818188"/>
            <a:ext cx="147637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303175" y="2738885"/>
            <a:ext cx="5421600" cy="1090800"/>
          </a:xfrm>
        </p:spPr>
        <p:txBody>
          <a:bodyPr rIns="254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A9A87C-69CA-4F8A-86F2-D7767EE450A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396176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 rot="5400000" flipV="1">
            <a:off x="-489902" y="396113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rot="5400000" flipV="1">
            <a:off x="11203623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rot="5400000" flipV="1">
            <a:off x="11202988" y="316420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 rot="5400000" flipV="1">
            <a:off x="-501332" y="316484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69038" y="-6350"/>
            <a:ext cx="5919787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6269038" y="-6350"/>
            <a:ext cx="5915025" cy="68738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1566525" y="5818188"/>
            <a:ext cx="146050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203324" y="3438525"/>
            <a:ext cx="4190400" cy="70072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1203323" y="4514851"/>
            <a:ext cx="4190400" cy="3171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3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4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5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A7E3722-4456-4165-8855-0DE474955CB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F80EE9E-C141-426F-9962-49700C4C2A4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 r="80" b="28887"/>
          <a:stretch>
            <a:fillRect/>
          </a:stretch>
        </p:blipFill>
        <p:spPr bwMode="auto">
          <a:xfrm>
            <a:off x="0" y="882777"/>
            <a:ext cx="6191796" cy="5098023"/>
          </a:xfrm>
          <a:custGeom>
            <a:avLst/>
            <a:gdLst>
              <a:gd name="connsiteX0" fmla="*/ 0 w 4394092"/>
              <a:gd name="connsiteY0" fmla="*/ 0 h 3617881"/>
              <a:gd name="connsiteX1" fmla="*/ 4394092 w 4394092"/>
              <a:gd name="connsiteY1" fmla="*/ 0 h 3617881"/>
              <a:gd name="connsiteX2" fmla="*/ 4394092 w 4394092"/>
              <a:gd name="connsiteY2" fmla="*/ 3617881 h 3617881"/>
              <a:gd name="connsiteX3" fmla="*/ 0 w 4394092"/>
              <a:gd name="connsiteY3" fmla="*/ 3617881 h 361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092" h="3617881">
                <a:moveTo>
                  <a:pt x="0" y="0"/>
                </a:moveTo>
                <a:lnTo>
                  <a:pt x="4394092" y="0"/>
                </a:lnTo>
                <a:lnTo>
                  <a:pt x="4394092" y="3617881"/>
                </a:lnTo>
                <a:lnTo>
                  <a:pt x="0" y="36178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 userDrawn="1">
            <p:custDataLst>
              <p:tags r:id="rId4"/>
            </p:custDataLst>
          </p:nvPr>
        </p:nvSpPr>
        <p:spPr>
          <a:xfrm>
            <a:off x="-1" y="877201"/>
            <a:ext cx="6191795" cy="50980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4960978" y="2842655"/>
            <a:ext cx="4181221" cy="1495651"/>
          </a:xfrm>
          <a:prstGeom prst="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algn="ctr"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3765"/>
            <a:endParaRPr lang="zh-CN" altLang="en-US" sz="3600" b="1" noProof="1">
              <a:solidFill>
                <a:srgbClr val="CCD4DE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6"/>
            </p:custDataLst>
          </p:nvPr>
        </p:nvGrpSpPr>
        <p:grpSpPr>
          <a:xfrm>
            <a:off x="4942204" y="2842655"/>
            <a:ext cx="1249591" cy="1495651"/>
            <a:chOff x="4942205" y="2842655"/>
            <a:chExt cx="682536" cy="1495651"/>
          </a:xfrm>
        </p:grpSpPr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 flipH="1">
              <a:off x="4942205" y="2842655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8"/>
              </p:custDataLst>
            </p:nvPr>
          </p:nvCxnSpPr>
          <p:spPr>
            <a:xfrm flipH="1">
              <a:off x="4942205" y="4338306"/>
              <a:ext cx="6825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>
            <p:custDataLst>
              <p:tags r:id="rId9"/>
            </p:custDataLst>
          </p:nvPr>
        </p:nvCxnSpPr>
        <p:spPr>
          <a:xfrm>
            <a:off x="4960978" y="2850719"/>
            <a:ext cx="0" cy="1487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6551673" y="3205861"/>
            <a:ext cx="2430671" cy="870840"/>
          </a:xfrm>
        </p:spPr>
        <p:txBody>
          <a:bodyPr lIns="90000" tIns="46800" rIns="90000" bIns="46800" anchor="ctr"/>
          <a:lstStyle>
            <a:lvl1pPr>
              <a:defRPr sz="4000" u="none" strike="noStrike" kern="1200" cap="none" spc="300" normalizeH="0">
                <a:solidFill>
                  <a:schemeClr val="tx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4B33050-E4A1-402F-BD5A-D5A4DA724D3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3539B14-71D3-4ECB-BC1F-20CF97C3EEA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09C16C5-F50E-424A-964A-22F45FE571B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E680010-91CB-4A68-8B01-847126DFE38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D89DC6E-89AB-496A-A59F-77B4445CEF6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FB49FE8-A6F8-4D5D-BEA7-DCF03B5C1D8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25C8EB-54AD-4ACE-AA1E-0678305912E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 descr="C:\Users\admin\Desktop\2图示图\image1 (4).jpegimage1 (4)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6600" y="3175"/>
            <a:ext cx="37830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8356600" y="-19050"/>
            <a:ext cx="3779838" cy="6896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11545888" y="5818188"/>
            <a:ext cx="147637" cy="3095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303175" y="2738885"/>
            <a:ext cx="5421600" cy="1090800"/>
          </a:xfrm>
        </p:spPr>
        <p:txBody>
          <a:bodyPr rIns="254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0A9A87C-69CA-4F8A-86F2-D7767EE450A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A113-0A0D-4826-9E23-1280D9003A4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396176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 rot="5400000" flipV="1">
            <a:off x="-489902" y="396113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 rot="5400000" flipV="1">
            <a:off x="-498792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rot="5400000" flipV="1">
            <a:off x="11203623" y="586867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rot="5400000" flipV="1">
            <a:off x="11202988" y="3164205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 rot="5400000" flipV="1">
            <a:off x="-501332" y="3164840"/>
            <a:ext cx="1487488" cy="490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image" Target="../media/image1.png"/><Relationship Id="rId24" Type="http://schemas.openxmlformats.org/officeDocument/2006/relationships/tags" Target="../tags/tag194.xml"/><Relationship Id="rId23" Type="http://schemas.openxmlformats.org/officeDocument/2006/relationships/tags" Target="../tags/tag193.xml"/><Relationship Id="rId22" Type="http://schemas.openxmlformats.org/officeDocument/2006/relationships/tags" Target="../tags/tag192.xml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25" Type="http://schemas.openxmlformats.org/officeDocument/2006/relationships/image" Target="../media/image1.png"/><Relationship Id="rId24" Type="http://schemas.openxmlformats.org/officeDocument/2006/relationships/tags" Target="../tags/tag325.xml"/><Relationship Id="rId23" Type="http://schemas.openxmlformats.org/officeDocument/2006/relationships/tags" Target="../tags/tag324.xml"/><Relationship Id="rId22" Type="http://schemas.openxmlformats.org/officeDocument/2006/relationships/tags" Target="../tags/tag323.xml"/><Relationship Id="rId21" Type="http://schemas.openxmlformats.org/officeDocument/2006/relationships/tags" Target="../tags/tag322.xml"/><Relationship Id="rId20" Type="http://schemas.openxmlformats.org/officeDocument/2006/relationships/tags" Target="../tags/tag321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20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6" Type="http://schemas.openxmlformats.org/officeDocument/2006/relationships/theme" Target="../theme/theme4.xml"/><Relationship Id="rId25" Type="http://schemas.openxmlformats.org/officeDocument/2006/relationships/image" Target="../media/image1.png"/><Relationship Id="rId24" Type="http://schemas.openxmlformats.org/officeDocument/2006/relationships/tags" Target="../tags/tag456.xml"/><Relationship Id="rId23" Type="http://schemas.openxmlformats.org/officeDocument/2006/relationships/tags" Target="../tags/tag455.xml"/><Relationship Id="rId22" Type="http://schemas.openxmlformats.org/officeDocument/2006/relationships/tags" Target="../tags/tag454.xml"/><Relationship Id="rId21" Type="http://schemas.openxmlformats.org/officeDocument/2006/relationships/tags" Target="../tags/tag453.xml"/><Relationship Id="rId20" Type="http://schemas.openxmlformats.org/officeDocument/2006/relationships/tags" Target="../tags/tag452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451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4DB48F0-E312-43B8-B636-15B7111816F5}" type="slidenum">
              <a:rPr lang="zh-CN" altLang="en-US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zh-CN" altLang="en-US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4DB48F0-E312-43B8-B636-15B7111816F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4DB48F0-E312-43B8-B636-15B7111816F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6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9.xml"/><Relationship Id="rId2" Type="http://schemas.openxmlformats.org/officeDocument/2006/relationships/image" Target="../media/image1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3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hyperlink" Target="From%20China%20to%20the%20USA-%20Zheng's%20PhD%20study%20abroad%20experience_&#28165;&#26224;%20480P%20&#25130;&#21462;&#35270;&#39057;1%20&#25130;&#21462;&#21512;&#24182;000%20&#25130;&#21462;&#35270;&#39057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1.xml"/><Relationship Id="rId3" Type="http://schemas.openxmlformats.org/officeDocument/2006/relationships/tags" Target="../tags/tag45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31.xml"/><Relationship Id="rId12" Type="http://schemas.openxmlformats.org/officeDocument/2006/relationships/image" Target="../media/image1.png"/><Relationship Id="rId11" Type="http://schemas.openxmlformats.org/officeDocument/2006/relationships/image" Target="../media/image14.png"/><Relationship Id="rId10" Type="http://schemas.openxmlformats.org/officeDocument/2006/relationships/tags" Target="../tags/tag467.xml"/><Relationship Id="rId1" Type="http://schemas.openxmlformats.org/officeDocument/2006/relationships/tags" Target="../tags/tag4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2254" y="6140882"/>
            <a:ext cx="2132330" cy="441960"/>
          </a:xfrm>
          <a:solidFill>
            <a:srgbClr val="FFFF00"/>
          </a:solidFill>
        </p:spPr>
        <p:txBody>
          <a:bodyPr/>
          <a:lstStyle/>
          <a:p>
            <a:r>
              <a:rPr lang="en-US" altLang="zh-CN" dirty="0">
                <a:latin typeface="+mn-lt"/>
              </a:rPr>
              <a:t>Challenges</a:t>
            </a:r>
            <a:endParaRPr lang="en-US" altLang="zh-CN" dirty="0">
              <a:latin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1694" y="1110333"/>
            <a:ext cx="10902333" cy="4884094"/>
            <a:chOff x="1357" y="1777"/>
            <a:chExt cx="16721" cy="8271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1357" y="9946"/>
              <a:ext cx="16721" cy="10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 flipV="1">
              <a:off x="1357" y="1777"/>
              <a:ext cx="0" cy="82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标题 1"/>
          <p:cNvSpPr>
            <a:spLocks noGrp="1"/>
          </p:cNvSpPr>
          <p:nvPr/>
        </p:nvSpPr>
        <p:spPr>
          <a:xfrm>
            <a:off x="69540" y="1470680"/>
            <a:ext cx="1615440" cy="441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101600" tIns="38100" rIns="76200" bIns="38100" numCol="1" rtlCol="0" anchor="t" anchorCtr="0" compatLnSpc="1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feelings</a:t>
            </a:r>
            <a:endParaRPr lang="en-US" altLang="zh-C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096402" y="1038225"/>
            <a:ext cx="8152498" cy="4810125"/>
          </a:xfrm>
          <a:custGeom>
            <a:avLst/>
            <a:gdLst>
              <a:gd name="connisteX0" fmla="*/ 0 w 6812915"/>
              <a:gd name="connsiteY0" fmla="*/ 247650 h 4592850"/>
              <a:gd name="connisteX1" fmla="*/ 3481705 w 6812915"/>
              <a:gd name="connsiteY1" fmla="*/ 4592320 h 4592850"/>
              <a:gd name="connisteX2" fmla="*/ 6812915 w 6812915"/>
              <a:gd name="connsiteY2" fmla="*/ 0 h 4592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6812915" h="4592850">
                <a:moveTo>
                  <a:pt x="0" y="247650"/>
                </a:moveTo>
                <a:cubicBezTo>
                  <a:pt x="629920" y="1208405"/>
                  <a:pt x="2118995" y="4641850"/>
                  <a:pt x="3481705" y="4592320"/>
                </a:cubicBezTo>
                <a:cubicBezTo>
                  <a:pt x="4844415" y="4542790"/>
                  <a:pt x="6216015" y="1005205"/>
                  <a:pt x="6812915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44420" y="1684020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76537" y="1470680"/>
            <a:ext cx="387159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 but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1695" y="1966694"/>
            <a:ext cx="2207152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It was the first time that she had left China.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73951" y="3176270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81074" y="3400425"/>
            <a:ext cx="2466975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adaptation to a whole new life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39565" y="2598273"/>
            <a:ext cx="23952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nervous/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anxious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5440" y="4428927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13109" y="4512945"/>
            <a:ext cx="2111475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homesickness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48049" y="3831162"/>
            <a:ext cx="37490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lonely/ homesick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850130" y="5142231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17115" y="5472429"/>
            <a:ext cx="2444900" cy="4924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writing </a:t>
            </a:r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an essay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494346" y="4605933"/>
            <a:ext cx="173863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confused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50130" y="5475444"/>
            <a:ext cx="332740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new approaches to teaching and learning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210625" y="5826245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11190" y="4988243"/>
            <a:ext cx="1485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at a loss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10730" y="4483418"/>
            <a:ext cx="3749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comforted 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622540" y="4926331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610917" y="3552380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96403" y="2872256"/>
            <a:ext cx="256667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surprised and confident/ proud 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471025" y="2146935"/>
            <a:ext cx="204470" cy="215900"/>
          </a:xfrm>
          <a:prstGeom prst="ellips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67712" y="1530985"/>
            <a:ext cx="228123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feel at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home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89252" y="5033328"/>
            <a:ext cx="3433445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living </a:t>
            </a:r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with 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 host family 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064001" y="3392170"/>
            <a:ext cx="2994660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Her presentation on Chinese art was a great success.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638665" y="2243455"/>
            <a:ext cx="299466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be involved 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altLang="zh-CN" sz="2600" b="1" i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in social activities</a:t>
            </a:r>
            <a:endParaRPr lang="en-US" altLang="zh-CN" sz="2600" b="1" i="1" dirty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9" name="标题 1"/>
          <p:cNvSpPr>
            <a:spLocks noGrp="1"/>
          </p:cNvSpPr>
          <p:nvPr/>
        </p:nvSpPr>
        <p:spPr>
          <a:xfrm>
            <a:off x="9472295" y="6064586"/>
            <a:ext cx="2132330" cy="441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101600" tIns="38100" rIns="76200" bIns="38100" numCol="1" rtlCol="0" anchor="t" anchorCtr="0" compatLnSpc="1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Solutions</a:t>
            </a:r>
            <a:endParaRPr lang="en-US" altLang="zh-CN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0"/>
            <a:ext cx="7029450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Feelings involved in bridging cultures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1" y="526133"/>
            <a:ext cx="702945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800" b="1" i="1" kern="0" noProof="1" smtClean="0"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C</a:t>
            </a:r>
            <a:r>
              <a:rPr kumimoji="0" lang="en-US" altLang="zh-CN" sz="2800" b="1" i="1" u="none" strike="noStrike" kern="0" cap="none" spc="0" normalizeH="0" baseline="0" noProof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ircle </a:t>
            </a:r>
            <a:r>
              <a:rPr kumimoji="0" lang="en-US" altLang="zh-CN" sz="2800" b="1" i="1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the words to trace </a:t>
            </a:r>
            <a:r>
              <a:rPr kumimoji="0" lang="en-US" altLang="zh-CN" sz="2800" b="1" i="1" u="none" strike="noStrike" kern="0" cap="none" spc="0" normalizeH="0" baseline="0" noProof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Xie </a:t>
            </a:r>
            <a:r>
              <a:rPr kumimoji="0" lang="en-US" altLang="zh-CN" sz="2800" b="1" i="1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Lei’s </a:t>
            </a:r>
            <a:r>
              <a:rPr kumimoji="0" lang="en-US" altLang="zh-CN" sz="2800" b="1" i="1" u="none" strike="noStrike" kern="0" cap="none" spc="0" normalizeH="0" baseline="0" noProof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feelings.</a:t>
            </a:r>
            <a:r>
              <a:rPr kumimoji="0" lang="en-US" altLang="zh-CN" sz="2800" b="1" i="1" u="none" strike="noStrike" kern="0" cap="none" spc="0" normalizeH="0" baseline="0" noProof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 pitchFamily="34" charset="0"/>
                <a:sym typeface="+mn-ea"/>
              </a:rPr>
              <a:t>. </a:t>
            </a:r>
            <a:endParaRPr kumimoji="0" lang="en-US" altLang="zh-CN" sz="2800" b="1" i="1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372549" y="2765008"/>
            <a:ext cx="8876351" cy="1254323"/>
          </a:xfrm>
          <a:prstGeom prst="flowChartAlternateProcess">
            <a:avLst/>
          </a:prstGeom>
          <a:solidFill>
            <a:srgbClr val="FFFF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i="1" kern="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i="1" kern="0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Xie</a:t>
            </a:r>
            <a:r>
              <a:rPr lang="en-US" altLang="zh-CN" sz="3600" b="1" i="1" kern="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Lei is experiencing culture shock!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1" animBg="1"/>
      <p:bldP spid="15" grpId="2" animBg="1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20" grpId="0"/>
      <p:bldP spid="21" grpId="0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/>
      <p:bldP spid="32" grpId="0"/>
      <p:bldP spid="34" grpId="0"/>
      <p:bldP spid="35" grpId="0" animBg="1"/>
      <p:bldP spid="35" grpId="1" animBg="1"/>
      <p:bldP spid="36" grpId="0"/>
      <p:bldP spid="37" grpId="1"/>
      <p:bldP spid="37" grpId="2"/>
      <p:bldP spid="39" grpId="1" animBg="1"/>
      <p:bldP spid="39" grpId="2" animBg="1"/>
      <p:bldP spid="41" grpId="1" animBg="1"/>
      <p:bldP spid="41" grpId="2" animBg="1"/>
      <p:bldP spid="42" grpId="1"/>
      <p:bldP spid="42" grpId="2"/>
      <p:bldP spid="43" grpId="1" animBg="1"/>
      <p:bldP spid="43" grpId="2" animBg="1"/>
      <p:bldP spid="44" grpId="1"/>
      <p:bldP spid="44" grpId="2"/>
      <p:bldP spid="46" grpId="1"/>
      <p:bldP spid="46" grpId="2"/>
      <p:bldP spid="47" grpId="1"/>
      <p:bldP spid="47" grpId="2"/>
      <p:bldP spid="48" grpId="1"/>
      <p:bldP spid="48" grpId="2"/>
      <p:bldP spid="49" grpId="1"/>
      <p:bldP spid="4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453928"/>
            <a:ext cx="4733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shock </a:t>
            </a:r>
            <a:r>
              <a:rPr lang="en-US" altLang="zh-CN" sz="2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refers to feelings of uncertainty, confusion, or anxiety that people may experience when moving to a new country or experiencing a new culture or surroundings.</a:t>
            </a:r>
            <a:endParaRPr lang="zh-CN" altLang="en-US" dirty="0"/>
          </a:p>
        </p:txBody>
      </p:sp>
      <p:pic>
        <p:nvPicPr>
          <p:cNvPr id="1026" name="Picture 2" descr="Stages of Culture Shock - Navigating the First Years of Culture Sho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3" y="431686"/>
            <a:ext cx="687284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073" y="190394"/>
            <a:ext cx="6507339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Spreading the Chinese culture</a:t>
            </a:r>
            <a:endParaRPr lang="en-US" altLang="zh-CN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03224" y="987742"/>
          <a:ext cx="11407776" cy="28651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407776"/>
              </a:tblGrid>
              <a:tr h="7266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66681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8048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7400" y="1061086"/>
            <a:ext cx="8470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kern="0" dirty="0" smtClean="0">
                <a:solidFill>
                  <a:srgbClr val="FF0000"/>
                </a:solidFill>
              </a:rPr>
              <a:t>What </a:t>
            </a:r>
            <a:r>
              <a:rPr lang="en-US" altLang="zh-CN" sz="3200" b="1" i="1" kern="0" dirty="0" err="1" smtClean="0">
                <a:solidFill>
                  <a:srgbClr val="FF0000"/>
                </a:solidFill>
              </a:rPr>
              <a:t>Xie</a:t>
            </a:r>
            <a:r>
              <a:rPr lang="en-US" altLang="zh-CN" sz="3200" b="1" i="1" kern="0" dirty="0" smtClean="0">
                <a:solidFill>
                  <a:srgbClr val="FF0000"/>
                </a:solidFill>
              </a:rPr>
              <a:t> Lei did </a:t>
            </a:r>
            <a:r>
              <a:rPr lang="en-US" altLang="zh-CN" sz="3200" b="1" i="1" kern="0" dirty="0">
                <a:solidFill>
                  <a:srgbClr val="FF0000"/>
                </a:solidFill>
              </a:rPr>
              <a:t>to </a:t>
            </a:r>
            <a:r>
              <a:rPr lang="en-US" altLang="zh-CN" sz="3200" b="1" i="1" kern="0" dirty="0" smtClean="0">
                <a:solidFill>
                  <a:srgbClr val="FF0000"/>
                </a:solidFill>
              </a:rPr>
              <a:t>spread the </a:t>
            </a:r>
            <a:r>
              <a:rPr lang="en-US" altLang="zh-CN" sz="3200" b="1" i="1" kern="0" dirty="0">
                <a:solidFill>
                  <a:srgbClr val="FF0000"/>
                </a:solidFill>
              </a:rPr>
              <a:t>Chinese culture</a:t>
            </a:r>
            <a:endParaRPr lang="en-US" altLang="zh-CN" sz="3200" b="1" i="1" kern="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kern="0" dirty="0" smtClean="0">
                <a:solidFill>
                  <a:srgbClr val="FF0000"/>
                </a:solidFill>
              </a:rPr>
              <a:t>  </a:t>
            </a:r>
            <a:endParaRPr lang="en-US" altLang="zh-CN" sz="3200" b="1" i="1" kern="0" dirty="0" smtClean="0">
              <a:solidFill>
                <a:srgbClr val="FF0000"/>
              </a:solidFill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3575" y="1803351"/>
            <a:ext cx="1098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altLang="zh-CN" sz="2800" b="1" i="1" kern="0" dirty="0"/>
              <a:t>t</a:t>
            </a:r>
            <a:r>
              <a:rPr lang="en-US" altLang="zh-CN" sz="2800" b="1" i="1" kern="0" dirty="0" smtClean="0"/>
              <a:t>aught </a:t>
            </a:r>
            <a:r>
              <a:rPr lang="en-US" altLang="zh-CN" sz="2800" b="1" i="1" kern="0" dirty="0"/>
              <a:t>the daughter of her host </a:t>
            </a:r>
            <a:r>
              <a:rPr lang="en-US" altLang="zh-CN" sz="2800" b="1" i="1" kern="0" dirty="0" smtClean="0"/>
              <a:t>family how to cook </a:t>
            </a:r>
            <a:r>
              <a:rPr lang="en-US" altLang="zh-CN" sz="2800" b="1" i="1" kern="0" dirty="0" smtClean="0">
                <a:solidFill>
                  <a:srgbClr val="0000FF"/>
                </a:solidFill>
              </a:rPr>
              <a:t>Chinese </a:t>
            </a:r>
            <a:r>
              <a:rPr lang="en-US" altLang="zh-CN" sz="2800" b="1" i="1" kern="0" dirty="0">
                <a:solidFill>
                  <a:srgbClr val="0000FF"/>
                </a:solidFill>
              </a:rPr>
              <a:t>cuisine</a:t>
            </a:r>
            <a:endParaRPr lang="en-US" altLang="zh-CN" sz="2800" b="1" i="1" kern="0" dirty="0">
              <a:solidFill>
                <a:srgbClr val="0000FF"/>
              </a:solidFill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49" y="2572462"/>
            <a:ext cx="9381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altLang="zh-CN" sz="2800" b="1" i="1" kern="0" dirty="0"/>
              <a:t>gave </a:t>
            </a:r>
            <a:r>
              <a:rPr lang="en-US" altLang="zh-CN" sz="2800" b="1" i="1" kern="0" dirty="0" smtClean="0"/>
              <a:t>a presentation </a:t>
            </a:r>
            <a:r>
              <a:rPr lang="en-US" altLang="zh-CN" sz="2800" b="1" i="1" kern="0" dirty="0"/>
              <a:t>on traditional </a:t>
            </a:r>
            <a:r>
              <a:rPr lang="en-US" altLang="zh-CN" sz="2800" b="1" i="1" kern="0" dirty="0">
                <a:solidFill>
                  <a:srgbClr val="0000FF"/>
                </a:solidFill>
              </a:rPr>
              <a:t>Chinese art</a:t>
            </a:r>
            <a:endParaRPr lang="en-US" altLang="zh-CN" sz="2800" b="1" i="1" kern="0" dirty="0">
              <a:solidFill>
                <a:srgbClr val="0000FF"/>
              </a:solidFill>
            </a:endParaRPr>
          </a:p>
        </p:txBody>
      </p:sp>
      <p:sp>
        <p:nvSpPr>
          <p:cNvPr id="11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073" y="3258709"/>
            <a:ext cx="11223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US" altLang="zh-CN" sz="2800" b="1" i="1" kern="0" dirty="0" smtClean="0"/>
              <a:t>engaged herself in social activities and share </a:t>
            </a:r>
            <a:r>
              <a:rPr lang="en-US" altLang="zh-CN" sz="2800" b="1" i="1" kern="0" dirty="0" smtClean="0">
                <a:solidFill>
                  <a:srgbClr val="0000FF"/>
                </a:solidFill>
              </a:rPr>
              <a:t>Chinese culture </a:t>
            </a:r>
            <a:r>
              <a:rPr lang="en-US" altLang="zh-CN" sz="2800" b="1" i="1" kern="0" dirty="0" smtClean="0"/>
              <a:t>with them</a:t>
            </a:r>
            <a:endParaRPr lang="en-US" altLang="zh-CN" sz="2800" b="1" i="1" kern="0" dirty="0"/>
          </a:p>
        </p:txBody>
      </p:sp>
      <p:sp>
        <p:nvSpPr>
          <p:cNvPr id="15" name="左中括号 14"/>
          <p:cNvSpPr/>
          <p:nvPr/>
        </p:nvSpPr>
        <p:spPr>
          <a:xfrm>
            <a:off x="377824" y="5326876"/>
            <a:ext cx="323850" cy="121920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1674" y="5065266"/>
            <a:ext cx="5221464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daption </a:t>
            </a:r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to the British 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culture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1674" y="6166304"/>
            <a:ext cx="5221464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Spreading the Chinese culture</a:t>
            </a:r>
            <a:endParaRPr lang="en-US" altLang="zh-CN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6629400" y="5539400"/>
            <a:ext cx="4391025" cy="112395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 A cultural messenger bridging </a:t>
            </a:r>
            <a:r>
              <a:rPr lang="en-US" altLang="zh-CN" sz="3200" dirty="0" smtClean="0">
                <a:solidFill>
                  <a:srgbClr val="FF0000"/>
                </a:solidFill>
              </a:rPr>
              <a:t>cultures!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526" y="3968284"/>
            <a:ext cx="1178471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Besides Chinese cuisine and art, what else can we introduce to foreign friends to spread our profound culture?</a:t>
            </a:r>
            <a:endParaRPr lang="en-US" altLang="zh-CN" sz="2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5" grpId="0" animBg="1"/>
      <p:bldP spid="16" grpId="0" animBg="1"/>
      <p:bldP spid="17" grpId="0" animBg="1"/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650" y="1135609"/>
            <a:ext cx="11607843" cy="5388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If you have an opportunity to get involved in an experience </a:t>
            </a:r>
            <a:r>
              <a:rPr lang="en-US" altLang="zh-CN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like </a:t>
            </a:r>
            <a:r>
              <a:rPr lang="en-US" altLang="zh-CN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Lei, will you </a:t>
            </a:r>
            <a:r>
              <a:rPr lang="en-US" altLang="zh-CN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grasp</a:t>
            </a: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it? </a:t>
            </a:r>
            <a:endParaRPr lang="en-US" altLang="zh-CN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As a high student, how can we better prepare ourselves to act as a cultural messenger building bridges between cultures?</a:t>
            </a:r>
            <a:endParaRPr lang="en-US" altLang="zh-C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 dirty="0">
              <a:latin typeface="+mn-lt"/>
            </a:endParaRPr>
          </a:p>
          <a:p>
            <a:endParaRPr lang="zh-CN" altLang="en-US" sz="2800" dirty="0"/>
          </a:p>
        </p:txBody>
      </p:sp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263" y="0"/>
            <a:ext cx="2056961" cy="14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63547" y="293528"/>
            <a:ext cx="6507339" cy="584775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Group work: Critical thinking</a:t>
            </a:r>
            <a:endParaRPr lang="en-US" altLang="zh-CN" sz="32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347" y="4580394"/>
            <a:ext cx="11220450" cy="1944122"/>
          </a:xfrm>
          <a:prstGeom prst="rect">
            <a:avLst/>
          </a:prstGeom>
          <a:ln w="127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800" b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Expressions </a:t>
            </a:r>
            <a:r>
              <a:rPr lang="en-US" altLang="zh-CN" sz="2800" b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for </a:t>
            </a:r>
            <a:r>
              <a:rPr lang="en-US" altLang="zh-CN" sz="2800" b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reference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:</a:t>
            </a:r>
            <a:endParaRPr lang="en-US" altLang="zh-CN" sz="2800" i="1" spc="150" noProof="1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  <a:p>
            <a:pPr marL="228600" lvl="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adapt to; engage in; be involved in;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expose sb/ oneself to…; participate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in; give sb an insight into sth; gain a global perspective/ angle; improve competence; cooperate with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sb… </a:t>
            </a:r>
            <a:endParaRPr lang="en-US" altLang="zh-CN" sz="2800" i="1" spc="150" noProof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 descr="I am not the same having seen the moon shine on the other side of the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12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73813" y="1532256"/>
            <a:ext cx="4190400" cy="317180"/>
          </a:xfrm>
        </p:spPr>
        <p:txBody>
          <a:bodyPr>
            <a:noAutofit/>
          </a:bodyPr>
          <a:lstStyle/>
          <a:p>
            <a:r>
              <a:rPr lang="en-US" altLang="zh-CN" sz="6000" dirty="0">
                <a:solidFill>
                  <a:srgbClr val="006699"/>
                </a:solidFill>
                <a:latin typeface="Bauhaus 93" panose="04030905020B02020C02" pitchFamily="82" charset="0"/>
              </a:rPr>
              <a:t>Thank You</a:t>
            </a:r>
            <a:r>
              <a:rPr lang="en-US" altLang="zh-CN" sz="4800" dirty="0"/>
              <a:t>.</a:t>
            </a:r>
            <a:endParaRPr lang="en-US" altLang="zh-CN" sz="4800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4" y="2609908"/>
            <a:ext cx="12626974" cy="41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52508"/>
            <a:ext cx="5581649" cy="53889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2797174" y="1080852"/>
            <a:ext cx="57800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i="1" dirty="0">
                <a:ea typeface="微软雅黑" panose="020B0503020204020204" pitchFamily="34" charset="-122"/>
                <a:sym typeface="Century Gothic" panose="020B0502020202020204" pitchFamily="34" charset="0"/>
              </a:rPr>
              <a:t>Unit 2  Bridging Cultures</a:t>
            </a:r>
            <a:endParaRPr lang="en-US" altLang="zh-CN" sz="4400" b="1" i="1" dirty="0"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pic>
        <p:nvPicPr>
          <p:cNvPr id="1030" name="Picture 6" descr="Bridge the Workforce Generation Gap with a Strong Corporate Cultu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855"/>
            <a:ext cx="12192000" cy="39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39" y="188091"/>
            <a:ext cx="1785228" cy="12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74" y="252572"/>
            <a:ext cx="7497725" cy="441964"/>
          </a:xfrm>
        </p:spPr>
        <p:txBody>
          <a:bodyPr/>
          <a:lstStyle/>
          <a:p>
            <a:r>
              <a:rPr lang="en-US" altLang="zh-CN" sz="2800" dirty="0"/>
              <a:t>From China to the USA- </a:t>
            </a:r>
            <a:r>
              <a:rPr lang="en-US" altLang="zh-CN" sz="2800" dirty="0" err="1"/>
              <a:t>Zheng's</a:t>
            </a:r>
            <a:r>
              <a:rPr lang="en-US" altLang="zh-CN" sz="2800" dirty="0"/>
              <a:t> PhD overseas study experience</a:t>
            </a:r>
            <a:endParaRPr lang="zh-CN" altLang="en-US" sz="2800" dirty="0"/>
          </a:p>
        </p:txBody>
      </p:sp>
      <p:pic>
        <p:nvPicPr>
          <p:cNvPr id="1027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98" y="1750632"/>
            <a:ext cx="6660991" cy="41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725" y="1041558"/>
            <a:ext cx="1210627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/>
              <a:t> After watching the video, do you want to study abroad? Why</a:t>
            </a:r>
            <a:r>
              <a:rPr lang="en-US" altLang="zh-CN" sz="2800" dirty="0" smtClean="0"/>
              <a:t>?</a:t>
            </a:r>
            <a:endParaRPr lang="en-US" altLang="zh-CN" sz="28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What challenges do you expect to meet? How would you feel then?</a:t>
            </a:r>
            <a:endParaRPr lang="en-US" altLang="zh-CN" sz="28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Do you think you can overcome them? How?</a:t>
            </a:r>
            <a:endParaRPr lang="en-US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-1" y="98833"/>
            <a:ext cx="7191375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Before reading: share your ideas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pic>
        <p:nvPicPr>
          <p:cNvPr id="10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309"/>
            <a:ext cx="12030075" cy="25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855" y="807941"/>
            <a:ext cx="4872355" cy="4419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Where might </a:t>
            </a:r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you read this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article?</a:t>
            </a:r>
            <a:endParaRPr lang="en-US" altLang="zh-CN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57806" y="-58182"/>
            <a:ext cx="6839534" cy="68580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156210" y="109941"/>
            <a:ext cx="3487119" cy="3263460"/>
          </a:xfrm>
          <a:prstGeom prst="roundRect">
            <a:avLst/>
          </a:prstGeom>
          <a:noFill/>
          <a:ln w="31750">
            <a:solidFill>
              <a:srgbClr val="0066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0051" y="1645222"/>
            <a:ext cx="420429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The newspaper of a university </a:t>
            </a:r>
            <a:r>
              <a:rPr lang="en-US" altLang="zh-CN" sz="280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in London</a:t>
            </a:r>
            <a:endParaRPr lang="en-US" altLang="zh-CN" sz="280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0" y="2775982"/>
            <a:ext cx="4872355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rtlCol="0" anchor="t" anchorCtr="0" compatLnSpc="1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Xie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Lei, an exchange student majoring in business, is </a:t>
            </a:r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building bridges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between ____________ and ___________.</a:t>
            </a:r>
            <a:endParaRPr lang="en-US" altLang="zh-CN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8634" y="4409976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British culture</a:t>
            </a:r>
            <a:endParaRPr lang="zh-CN" altLang="en-US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533" y="4922917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Chinese </a:t>
            </a:r>
            <a:r>
              <a:rPr lang="en-US" altLang="zh-CN" sz="28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culture</a:t>
            </a:r>
            <a:endParaRPr lang="zh-CN" altLang="en-US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305" y="5611464"/>
            <a:ext cx="4591050" cy="954107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/…is </a:t>
            </a:r>
            <a:r>
              <a:rPr lang="en-US" altLang="zh-CN" sz="28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bridging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British culture and Chinese culture</a:t>
            </a:r>
            <a:endParaRPr lang="zh-CN" altLang="en-US" sz="28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091">
            <a:off x="-90579" y="-166871"/>
            <a:ext cx="1482913" cy="10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291454" y="3533308"/>
            <a:ext cx="4595496" cy="954107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What information can you get about the girl? </a:t>
            </a:r>
            <a:endParaRPr lang="zh-CN" altLang="en-US" sz="28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0" grpId="1" animBg="1"/>
      <p:bldP spid="16" grpId="0"/>
      <p:bldP spid="16" grpId="1"/>
      <p:bldP spid="6" grpId="0"/>
      <p:bldP spid="6" grpId="1"/>
      <p:bldP spid="3" grpId="0"/>
      <p:bldP spid="8" grpId="0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544046"/>
            <a:ext cx="11229975" cy="5388907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To </a:t>
            </a:r>
            <a:r>
              <a:rPr lang="en-US" altLang="zh-CN" sz="2800" b="1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bridge </a:t>
            </a: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Chinese </a:t>
            </a:r>
            <a:r>
              <a:rPr lang="en-US" altLang="zh-CN" sz="2800" spc="0" noProof="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culture and British </a:t>
            </a: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culture, </a:t>
            </a:r>
            <a:r>
              <a:rPr lang="en-US" altLang="zh-CN" sz="2800" spc="0" noProof="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Xie</a:t>
            </a: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Lei may need to _________ the British culture as well as _______ the Chinese culture.</a:t>
            </a: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6412" y="857707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adapt to </a:t>
            </a:r>
            <a:endParaRPr lang="zh-CN" altLang="en-US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9086" y="905690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spread</a:t>
            </a:r>
            <a:endParaRPr lang="zh-CN" altLang="en-US" sz="28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左中括号 6"/>
          <p:cNvSpPr/>
          <p:nvPr/>
        </p:nvSpPr>
        <p:spPr>
          <a:xfrm>
            <a:off x="3162298" y="2136311"/>
            <a:ext cx="426861" cy="157671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18642" y="1969951"/>
            <a:ext cx="5221464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daption </a:t>
            </a:r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to the British 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culture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4843" y="3285548"/>
            <a:ext cx="5221464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Spreading the Chinese culture</a:t>
            </a:r>
            <a:endParaRPr lang="en-US" altLang="zh-CN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852"/>
            <a:ext cx="6505575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429124"/>
            <a:ext cx="5686425" cy="242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1" y="296396"/>
            <a:ext cx="6257924" cy="5388907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spc="0" noProof="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Which paragraphs talk about </a:t>
            </a:r>
            <a:r>
              <a:rPr lang="en-US" altLang="zh-CN" sz="2800" spc="0" noProof="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Xie</a:t>
            </a:r>
            <a:r>
              <a:rPr lang="en-US" altLang="zh-CN" sz="2800" spc="0" noProof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spc="0" noProof="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Lei’s adaption to </a:t>
            </a:r>
            <a:r>
              <a:rPr lang="en-US" altLang="zh-CN" sz="2800" spc="0" noProof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</a:t>
            </a:r>
            <a:r>
              <a:rPr lang="en-US" altLang="zh-CN" sz="2800" spc="0" noProof="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British culture</a:t>
            </a: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?</a:t>
            </a: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How did the writer describe it?</a:t>
            </a: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spc="0" noProof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spc="0" noProof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spc="0" noProof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286500" y="-164027"/>
            <a:ext cx="5905500" cy="73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9138" y="3573923"/>
            <a:ext cx="5025323" cy="1384995"/>
          </a:xfrm>
          <a:prstGeom prst="rect">
            <a:avLst/>
          </a:prstGeom>
          <a:noFill/>
          <a:ln w="12700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By </a:t>
            </a:r>
            <a:r>
              <a:rPr lang="en-US" altLang="zh-CN" sz="28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introducing __________</a:t>
            </a:r>
            <a:endParaRPr lang="en-US" altLang="zh-CN" sz="2800" dirty="0" smtClean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ea"/>
            </a:endParaRPr>
          </a:p>
          <a:p>
            <a:r>
              <a:rPr lang="en-US" altLang="zh-CN" sz="28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                        __________</a:t>
            </a:r>
            <a:endParaRPr lang="en-US" altLang="zh-CN" sz="2800" dirty="0" smtClean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ea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+mn-ea"/>
              </a:rPr>
              <a:t>                       __________</a:t>
            </a:r>
            <a:endParaRPr lang="en-US" altLang="zh-CN" sz="2800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8413" y="3573923"/>
            <a:ext cx="190629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challenges</a:t>
            </a:r>
            <a:endParaRPr lang="zh-CN" altLang="en-US" sz="2800" b="1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8413" y="4097143"/>
            <a:ext cx="190629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solutions</a:t>
            </a:r>
            <a:endParaRPr lang="zh-CN" altLang="en-US" sz="2800" b="1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88414" y="4578573"/>
            <a:ext cx="190629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feelings</a:t>
            </a:r>
            <a:endParaRPr lang="zh-CN" altLang="en-US" sz="2800" b="1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213133"/>
            <a:ext cx="5943600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While reading: content analysis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2" y="693270"/>
          <a:ext cx="12192001" cy="5431309"/>
        </p:xfrm>
        <a:graphic>
          <a:graphicData uri="http://schemas.openxmlformats.org/drawingml/2006/table">
            <a:tbl>
              <a:tblPr firstRow="1" bandRow="1"/>
              <a:tblGrid>
                <a:gridCol w="2028827"/>
                <a:gridCol w="3571875"/>
                <a:gridCol w="6591299"/>
              </a:tblGrid>
              <a:tr h="4687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800" i="1" dirty="0">
                        <a:solidFill>
                          <a:srgbClr val="8485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800" i="1" dirty="0">
                        <a:solidFill>
                          <a:srgbClr val="8485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56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2800" i="1" dirty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zh-CN" sz="2800" i="1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altLang="zh-CN" sz="2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altLang="zh-CN" sz="2800" b="1" i="1" dirty="0" smtClean="0">
                        <a:solidFill>
                          <a:srgbClr val="40404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00100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en-US" altLang="zh-CN" sz="2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8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altLang="zh-CN" sz="2800" i="1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6976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2800" i="1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 cap="flat" cmpd="sng" algn="ctr">
                      <a:solidFill>
                        <a:srgbClr val="84858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altLang="zh-CN" sz="2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buNone/>
                      </a:pPr>
                      <a:endParaRPr lang="en-US" altLang="zh-CN" sz="2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409704">
                <a:tc vMerge="1"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en-US" altLang="zh-CN" sz="2800" b="1" i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en-US" altLang="zh-CN" sz="2800" b="1" i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</a:pPr>
                      <a:endParaRPr lang="en-US" altLang="zh-CN" sz="2800" b="1" i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 cap="flat" cmpd="sng" algn="ctr">
                      <a:solidFill>
                        <a:srgbClr val="84858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Arial" panose="020B0604020202020204"/>
                          <a:cs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altLang="zh-CN" sz="2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91445" marR="91445" marT="45722" marB="45722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 cap="flat" cmpd="sng" algn="ctr">
                      <a:solidFill>
                        <a:srgbClr val="848587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63699" y="685145"/>
            <a:ext cx="2036335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/>
              <a:t>   Challenges</a:t>
            </a:r>
            <a:endParaRPr lang="en-US" altLang="zh-CN" sz="2600" b="1" i="1" kern="0" dirty="0" smtClean="0"/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1539" y="706278"/>
            <a:ext cx="1554271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/>
              <a:t>Solutions</a:t>
            </a:r>
            <a:endParaRPr lang="en-US" altLang="zh-CN" sz="2600" b="1" i="1" kern="0" dirty="0" smtClean="0"/>
          </a:p>
        </p:txBody>
      </p:sp>
      <p:sp>
        <p:nvSpPr>
          <p:cNvPr id="7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474" y="2506663"/>
            <a:ext cx="17700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Daily life</a:t>
            </a:r>
            <a:endParaRPr lang="en-US" altLang="zh-CN" sz="2600" b="1" i="1" kern="0" dirty="0" smtClean="0">
              <a:solidFill>
                <a:srgbClr val="2719E5"/>
              </a:solidFill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823" y="4191572"/>
            <a:ext cx="228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FF0000"/>
                </a:solidFill>
              </a:rPr>
              <a:t>(another)</a:t>
            </a:r>
            <a:endParaRPr lang="en-US" altLang="zh-CN" sz="2600" b="1" i="1" kern="0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Academic </a:t>
            </a:r>
            <a:endParaRPr lang="en-US" altLang="zh-CN" sz="2600" b="1" i="1" kern="0" dirty="0" smtClean="0">
              <a:solidFill>
                <a:srgbClr val="2719E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requirements</a:t>
            </a:r>
            <a:endParaRPr lang="en-US" altLang="zh-CN" sz="2600" b="1" i="1" kern="0" dirty="0" smtClean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7097" y="1159193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kern="0" dirty="0" smtClean="0">
                <a:solidFill>
                  <a:srgbClr val="FF0000"/>
                </a:solidFill>
              </a:rPr>
              <a:t>(had to)</a:t>
            </a:r>
            <a:endParaRPr lang="en-US" altLang="zh-CN" sz="2400" b="1" i="1" kern="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57" y="161925"/>
            <a:ext cx="5754865" cy="523220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daption </a:t>
            </a:r>
            <a:r>
              <a:rPr lang="en-US" altLang="zh-CN" sz="2800" b="1" dirty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to the British </a:t>
            </a:r>
            <a:r>
              <a:rPr lang="en-US" altLang="zh-CN" sz="2800" b="1" dirty="0" smtClean="0">
                <a:solidFill>
                  <a:schemeClr val="bg1"/>
                </a:solidFill>
                <a:latin typeface="HGB6X_CNKI" pitchFamily="2" charset="-122"/>
                <a:ea typeface="HGB6X_CNKI" pitchFamily="2" charset="-122"/>
                <a:cs typeface="Arial Unicode MS" pitchFamily="34" charset="-122"/>
              </a:rPr>
              <a:t>culture</a:t>
            </a:r>
            <a:endParaRPr lang="zh-CN" altLang="en-US" sz="2800" b="1" dirty="0">
              <a:solidFill>
                <a:schemeClr val="bg1"/>
              </a:solidFill>
              <a:latin typeface="HGB6X_CNKI" pitchFamily="2" charset="-122"/>
              <a:ea typeface="HGB6X_CNKI" pitchFamily="2" charset="-122"/>
              <a:cs typeface="Arial Unicode MS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41422" y="1299887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 kern="0" dirty="0" smtClean="0">
                <a:solidFill>
                  <a:srgbClr val="FF0000"/>
                </a:solidFill>
              </a:rPr>
              <a:t>(had to)</a:t>
            </a:r>
            <a:endParaRPr lang="en-US" altLang="zh-CN" sz="2400" b="1" i="1" kern="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41422" y="1809522"/>
            <a:ext cx="2790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adaptation to a whole new life</a:t>
            </a:r>
            <a:endParaRPr lang="en-US" altLang="zh-CN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41422" y="3253547"/>
            <a:ext cx="227570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altLang="zh-CN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loneliness</a:t>
            </a:r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homesickness </a:t>
            </a:r>
            <a:endParaRPr lang="en-US" altLang="zh-CN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00703" y="4005792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writing an essay</a:t>
            </a:r>
            <a:endParaRPr lang="en-US" altLang="zh-CN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66211" y="4933185"/>
            <a:ext cx="3533775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en-US" altLang="zh-CN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new </a:t>
            </a:r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approaches to teaching and 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learning</a:t>
            </a:r>
            <a:endParaRPr lang="en-US" altLang="zh-CN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51892" y="4591681"/>
            <a:ext cx="1016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(also)</a:t>
            </a:r>
            <a:endParaRPr lang="en-US" altLang="zh-CN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5" name="文本框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17909" y="3362954"/>
            <a:ext cx="34900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l</a:t>
            </a:r>
            <a:r>
              <a:rPr kumimoji="0" lang="en-US" altLang="zh-CN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2719E5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ived</a:t>
            </a:r>
            <a:r>
              <a:rPr kumimoji="0" lang="en-US" altLang="zh-CN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2719E5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 with a host family </a:t>
            </a:r>
            <a:endParaRPr kumimoji="0" lang="en-US" altLang="zh-CN" sz="2600" b="1" i="1" u="none" strike="noStrike" kern="0" cap="none" spc="0" normalizeH="0" baseline="0" noProof="0" dirty="0" smtClean="0">
              <a:ln>
                <a:noFill/>
              </a:ln>
              <a:solidFill>
                <a:srgbClr val="2719E5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99986" y="1437665"/>
            <a:ext cx="6462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to</a:t>
            </a:r>
            <a:r>
              <a:rPr lang="en-US" altLang="zh-CN" sz="28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_________________;</a:t>
            </a:r>
            <a:endParaRPr lang="en-US" altLang="zh-CN" sz="28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zh-CN" sz="28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to</a:t>
            </a:r>
            <a:r>
              <a:rPr lang="en-US" altLang="zh-CN" sz="2800" b="1" i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____________________________;</a:t>
            </a:r>
            <a:endParaRPr lang="en-US" altLang="zh-CN" sz="28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altLang="zh-CN" sz="28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zh-CN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</a:t>
            </a:r>
            <a:r>
              <a:rPr lang="en-US" altLang="zh-CN" sz="28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i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</a:t>
            </a:r>
            <a:endParaRPr lang="en-US" altLang="zh-CN" sz="28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5800" y="1437665"/>
            <a:ext cx="29386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use public transport</a:t>
            </a:r>
            <a:endParaRPr lang="en-US" altLang="zh-CN" sz="2600" b="1" i="1" kern="0" dirty="0" smtClean="0">
              <a:solidFill>
                <a:srgbClr val="2719E5"/>
              </a:solidFill>
            </a:endParaRPr>
          </a:p>
        </p:txBody>
      </p:sp>
      <p:sp>
        <p:nvSpPr>
          <p:cNvPr id="16" name="文本框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73874" y="1880947"/>
            <a:ext cx="5435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ask for things </a:t>
            </a:r>
            <a:r>
              <a:rPr lang="en-US" altLang="zh-CN" sz="2600" b="1" i="1" kern="0" dirty="0" smtClean="0">
                <a:solidFill>
                  <a:srgbClr val="2719E5"/>
                </a:solidFill>
                <a:sym typeface="宋体" panose="02010600030101010101" pitchFamily="2" charset="-122"/>
              </a:rPr>
              <a:t>she didn't know the English names for</a:t>
            </a:r>
            <a:endParaRPr lang="en-US" altLang="zh-CN" sz="2600" b="1" i="1" kern="0" dirty="0" smtClean="0">
              <a:solidFill>
                <a:srgbClr val="2719E5"/>
              </a:solidFill>
            </a:endParaRPr>
          </a:p>
        </p:txBody>
      </p:sp>
      <p:sp>
        <p:nvSpPr>
          <p:cNvPr id="17" name="文本框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21475" y="2724308"/>
            <a:ext cx="5470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 smtClean="0">
                <a:solidFill>
                  <a:srgbClr val="2719E5"/>
                </a:solidFill>
              </a:rPr>
              <a:t>help </a:t>
            </a:r>
            <a:r>
              <a:rPr lang="en-US" altLang="zh-CN" sz="2600" b="1" i="1" kern="0" dirty="0" smtClean="0">
                <a:solidFill>
                  <a:srgbClr val="2719E5"/>
                </a:solidFill>
                <a:sym typeface="宋体" panose="02010600030101010101" pitchFamily="2" charset="-122"/>
              </a:rPr>
              <a:t>from passers-by</a:t>
            </a:r>
            <a:r>
              <a:rPr lang="en-US" altLang="zh-CN" sz="2600" b="1" i="1" kern="0" dirty="0" smtClean="0">
                <a:solidFill>
                  <a:srgbClr val="2719E5"/>
                </a:solidFill>
              </a:rPr>
              <a:t> when got lost</a:t>
            </a:r>
            <a:endParaRPr lang="en-US" altLang="zh-CN" sz="2600" b="1" i="1" kern="0" dirty="0" smtClean="0">
              <a:solidFill>
                <a:srgbClr val="2719E5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78070" y="4025013"/>
            <a:ext cx="64396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i="1" kern="0" dirty="0">
                <a:solidFill>
                  <a:srgbClr val="2719E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got help from her tutor </a:t>
            </a:r>
            <a:r>
              <a:rPr lang="en-US" altLang="zh-CN" sz="2600" b="1" i="1" kern="0" dirty="0" smtClean="0">
                <a:solidFill>
                  <a:srgbClr val="2719E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; read </a:t>
            </a:r>
            <a:r>
              <a:rPr lang="en-US" altLang="zh-CN" sz="2600" b="1" i="1" kern="0" dirty="0">
                <a:solidFill>
                  <a:srgbClr val="2719E5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a lot to prepare</a:t>
            </a:r>
            <a:endParaRPr lang="en-US" altLang="zh-CN" sz="2600" b="1" i="1" kern="0" dirty="0">
              <a:solidFill>
                <a:srgbClr val="2719E5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文本框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7909" y="4737400"/>
            <a:ext cx="36162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t"/>
            <a:r>
              <a:rPr lang="en-US" altLang="zh-CN" sz="2600" b="1" i="1" kern="0" dirty="0">
                <a:solidFill>
                  <a:srgbClr val="2719E5"/>
                </a:solidFill>
              </a:rPr>
              <a:t>gave presentation </a:t>
            </a:r>
            <a:r>
              <a:rPr lang="en-US" altLang="zh-CN" sz="2600" b="1" i="1" kern="0" dirty="0" smtClean="0">
                <a:solidFill>
                  <a:srgbClr val="2719E5"/>
                </a:solidFill>
              </a:rPr>
              <a:t>on traditional Chinese </a:t>
            </a:r>
            <a:r>
              <a:rPr lang="en-US" altLang="zh-CN" sz="2600" b="1" i="1" kern="0" dirty="0">
                <a:solidFill>
                  <a:srgbClr val="2719E5"/>
                </a:solidFill>
              </a:rPr>
              <a:t>art</a:t>
            </a:r>
            <a:endParaRPr lang="en-US" altLang="zh-CN" sz="2600" b="1" i="1" kern="0" dirty="0">
              <a:solidFill>
                <a:srgbClr val="2719E5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6015038"/>
            <a:ext cx="12171363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884527" y="706279"/>
            <a:ext cx="2646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i="1" kern="0" dirty="0"/>
              <a:t>(</a:t>
            </a:r>
            <a:r>
              <a:rPr lang="en-US" altLang="zh-CN" sz="2600" b="1" i="1" kern="0" dirty="0">
                <a:latin typeface="Calibri" panose="020F0502020204030204" pitchFamily="34" charset="0"/>
                <a:ea typeface="宋体" panose="02010600030101010101" pitchFamily="2" charset="-122"/>
              </a:rPr>
              <a:t>What </a:t>
            </a:r>
            <a:r>
              <a:rPr lang="en-US" altLang="zh-CN" sz="2600" b="1" i="1" kern="0" dirty="0" err="1">
                <a:latin typeface="Calibri" panose="020F0502020204030204" pitchFamily="34" charset="0"/>
                <a:ea typeface="宋体" panose="02010600030101010101" pitchFamily="2" charset="-122"/>
              </a:rPr>
              <a:t>Xie</a:t>
            </a:r>
            <a:r>
              <a:rPr lang="en-US" altLang="zh-CN" sz="2600" b="1" i="1" kern="0" dirty="0">
                <a:latin typeface="Calibri" panose="020F0502020204030204" pitchFamily="34" charset="0"/>
                <a:ea typeface="宋体" panose="02010600030101010101" pitchFamily="2" charset="-122"/>
              </a:rPr>
              <a:t> Lei did)</a:t>
            </a:r>
            <a:endParaRPr lang="en-US" altLang="zh-CN" sz="2600" b="1" i="1" kern="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86699" y="5610938"/>
            <a:ext cx="1436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(need to)</a:t>
            </a:r>
            <a:endParaRPr lang="en-US" altLang="zh-CN" sz="2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35193" y="4324930"/>
            <a:ext cx="21392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(had to; must)</a:t>
            </a:r>
            <a:endParaRPr lang="en-US" altLang="zh-CN" sz="2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0" grpId="0"/>
      <p:bldP spid="3" grpId="0"/>
      <p:bldP spid="21" grpId="0"/>
      <p:bldP spid="22" grpId="0"/>
      <p:bldP spid="23" grpId="0"/>
      <p:bldP spid="24" grpId="0"/>
      <p:bldP spid="25" grpId="0"/>
      <p:bldP spid="26" grpId="0"/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998" y="1494561"/>
            <a:ext cx="1132522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What </a:t>
            </a:r>
            <a:r>
              <a:rPr lang="en-US" altLang="zh-CN" sz="2800" dirty="0"/>
              <a:t>other challenges do you think students studying abroad might face? </a:t>
            </a:r>
            <a:r>
              <a:rPr lang="en-US" altLang="zh-CN" sz="2800" dirty="0" smtClean="0"/>
              <a:t>Can you give some advice to help them handle </a:t>
            </a:r>
            <a:r>
              <a:rPr lang="en-US" altLang="zh-CN" sz="2800" dirty="0"/>
              <a:t>these </a:t>
            </a:r>
            <a:r>
              <a:rPr lang="en-US" altLang="zh-CN" sz="2800" dirty="0" smtClean="0"/>
              <a:t>challenges?</a:t>
            </a:r>
            <a:endParaRPr lang="en-US" altLang="zh-CN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485774" y="3585379"/>
            <a:ext cx="11220450" cy="2503249"/>
          </a:xfrm>
          <a:prstGeom prst="rect">
            <a:avLst/>
          </a:prstGeom>
          <a:ln w="127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800" b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Expressions </a:t>
            </a:r>
            <a:r>
              <a:rPr lang="en-US" altLang="zh-CN" sz="2800" b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for </a:t>
            </a:r>
            <a:r>
              <a:rPr lang="en-US" altLang="zh-CN" sz="2800" b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reference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:</a:t>
            </a:r>
            <a:endParaRPr lang="en-US" altLang="zh-CN" sz="2800" i="1" spc="150" noProof="1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  <a:p>
            <a:pPr marL="228600" lvl="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adapt to;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academic pressure; had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to/ must/ need to; have no idea; be not familiar with;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have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difficulty doing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sth… </a:t>
            </a:r>
            <a:endParaRPr lang="en-US" altLang="zh-CN" sz="2800" i="1" spc="150" noProof="1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  <a:p>
            <a:pPr marL="228600" lvl="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engage in; be involved in; expose sb/ oneself to…; participate in; </a:t>
            </a:r>
            <a:r>
              <a:rPr lang="en-US" altLang="zh-CN" sz="2800" i="1" spc="150" noProof="1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cooperate </a:t>
            </a:r>
            <a:r>
              <a:rPr lang="en-US" altLang="zh-CN" sz="2800" i="1" spc="150" noProof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with sb… </a:t>
            </a:r>
            <a:endParaRPr lang="en-US" altLang="zh-CN" sz="2800" i="1" spc="150" noProof="1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6" name="Picture 4" descr=" 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091">
            <a:off x="94381" y="144985"/>
            <a:ext cx="1482913" cy="10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UNIT_ID" val="_11*i*3"/>
  <p:tag name="KSO_WM_UNIT_HIGHLIGHT" val="0"/>
  <p:tag name="KSO_WM_UNIT_COMPATIBLE" val="0"/>
  <p:tag name="KSO_WM_UNIT_LAYERLEVEL" val="1"/>
  <p:tag name="KSO_WM_UNIT_TYPE" val="i"/>
  <p:tag name="KSO_WM_UNIT_INDEX" val="3"/>
  <p:tag name="KSO_WM_UNIT_DIAGRAM_ISNUMVISUAL" val="0"/>
  <p:tag name="KSO_WM_UNIT_DIAGRAM_ISREFERUNIT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UNIT_ID" val="_12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general"/>
</p:tagLst>
</file>

<file path=ppt/tags/tag1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13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UNIT_ID" val="_14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leftRight"/>
</p:tagLst>
</file>

<file path=ppt/tags/tag14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15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UNIT_ID" val="_16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ottomTop"/>
</p:tagLst>
</file>

<file path=ppt/tags/tag16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1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96580"/>
  <p:tag name="KSO_WM_TEMPLATE_SUBCATEGORY" val="0"/>
  <p:tag name="KSO_WM_TEMPLATE_THUMBS_INDEX" val="1、2、3、4、6、8、9、10、12、13"/>
  <p:tag name="KSO_WM_TEMPLATE_MASTER_TYPE" val="1"/>
  <p:tag name="KSO_WM_TEMPLATE_COLOR_TYPE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ID" val="_1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ID" val="_1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UNIT_ID" val="_1*i*1"/>
  <p:tag name="KSO_WM_UNIT_HIGHLIGHT" val="0"/>
  <p:tag name="KSO_WM_UNIT_COMPATIBLE" val="0"/>
  <p:tag name="KSO_WM_UNIT_LAYERLEVEL" val="1"/>
  <p:tag name="KSO_WM_UNIT_DIAGRAM_ISNUMVISUAL" val="0"/>
  <p:tag name="KSO_WM_UNIT_DIAGRAM_ISREFERUNIT" val="0"/>
  <p:tag name="KSO_WM_UNIT_TYPE" val="i"/>
  <p:tag name="KSO_WM_UNIT_INDEX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ID" val="_3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ID" val="_3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" val="目录"/>
  <p:tag name="KSO_WM_UNIT_ID" val="_3*a*1"/>
  <p:tag name="KSO_WM_UNIT_LINE_FORE_SCHEMECOLOR_INDEX" val="5"/>
  <p:tag name="KSO_WM_UNIT_LINE_FILL_TYPE" val="2"/>
  <p:tag name="KSO_WM_UNIT_TEXT_FILL_FORE_SCHEMECOLOR_INDEX" val="15"/>
  <p:tag name="KSO_WM_UNIT_TEXT_FILL_TYPE" val="1"/>
  <p:tag name="KSO_WM_UNIT_USESOURCEFORMAT_APPLY" val="1"/>
  <p:tag name="KSO_WM_UNIT_NOCLEAR" val="0"/>
  <p:tag name="KSO_WM_UNIT_DIAGRAM_ISNUMVISUAL" val="0"/>
  <p:tag name="KSO_WM_UNIT_DIAGRAM_ISREFERUNIT" val="0"/>
  <p:tag name="KSO_WM_UNIT_ISNUMDGMTITLE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UNIT_ID" val="_11*i*3"/>
  <p:tag name="KSO_WM_UNIT_HIGHLIGHT" val="0"/>
  <p:tag name="KSO_WM_UNIT_COMPATIBLE" val="0"/>
  <p:tag name="KSO_WM_UNIT_LAYERLEVEL" val="1"/>
  <p:tag name="KSO_WM_UNIT_TYPE" val="i"/>
  <p:tag name="KSO_WM_UNIT_INDEX" val="3"/>
  <p:tag name="KSO_WM_UNIT_DIAGRAM_ISNUMVISUAL" val="0"/>
  <p:tag name="KSO_WM_UNIT_DIAGRAM_ISREFERUNIT" val="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UNIT_ID" val="_12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general"/>
</p:tagLst>
</file>

<file path=ppt/tags/tag2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7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ID" val="_14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leftRight"/>
</p:tagLst>
</file>

<file path=ppt/tags/tag27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2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UNIT_ID" val="_16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ottomTop"/>
</p:tagLst>
</file>

<file path=ppt/tags/tag29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9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30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3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314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3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96580"/>
  <p:tag name="KSO_WM_TEMPLATE_SUBCATEGORY" val="0"/>
  <p:tag name="KSO_WM_TEMPLATE_THUMBS_INDEX" val="1、2、3、4、6、8、9、10、12、13"/>
  <p:tag name="KSO_WM_TEMPLATE_MASTER_TYPE" val="1"/>
  <p:tag name="KSO_WM_TEMPLATE_COLOR_TYPE" val="0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ID" val="_1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ID" val="_1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UNIT_ID" val="_1*i*1"/>
  <p:tag name="KSO_WM_UNIT_HIGHLIGHT" val="0"/>
  <p:tag name="KSO_WM_UNIT_COMPATIBLE" val="0"/>
  <p:tag name="KSO_WM_UNIT_LAYERLEVEL" val="1"/>
  <p:tag name="KSO_WM_UNIT_DIAGRAM_ISNUMVISUAL" val="0"/>
  <p:tag name="KSO_WM_UNIT_DIAGRAM_ISREFERUNIT" val="0"/>
  <p:tag name="KSO_WM_UNIT_TYPE" val="i"/>
  <p:tag name="KSO_WM_UNIT_INDEX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ID" val="_3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ID" val="_3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34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" val="目录"/>
  <p:tag name="KSO_WM_UNIT_ID" val="_3*a*1"/>
  <p:tag name="KSO_WM_UNIT_LINE_FORE_SCHEMECOLOR_INDEX" val="5"/>
  <p:tag name="KSO_WM_UNIT_LINE_FILL_TYPE" val="2"/>
  <p:tag name="KSO_WM_UNIT_TEXT_FILL_FORE_SCHEMECOLOR_INDEX" val="15"/>
  <p:tag name="KSO_WM_UNIT_TEXT_FILL_TYPE" val="1"/>
  <p:tag name="KSO_WM_UNIT_USESOURCEFORMAT_APPLY" val="1"/>
  <p:tag name="KSO_WM_UNIT_NOCLEAR" val="0"/>
  <p:tag name="KSO_WM_UNIT_DIAGRAM_ISNUMVISUAL" val="0"/>
  <p:tag name="KSO_WM_UNIT_DIAGRAM_ISREFERUNIT" val="0"/>
  <p:tag name="KSO_WM_UNIT_ISNUMDGMTITLE" val="0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UNIT_ID" val="_11*i*3"/>
  <p:tag name="KSO_WM_UNIT_HIGHLIGHT" val="0"/>
  <p:tag name="KSO_WM_UNIT_COMPATIBLE" val="0"/>
  <p:tag name="KSO_WM_UNIT_LAYERLEVEL" val="1"/>
  <p:tag name="KSO_WM_UNIT_TYPE" val="i"/>
  <p:tag name="KSO_WM_UNIT_INDEX" val="3"/>
  <p:tag name="KSO_WM_UNIT_DIAGRAM_ISNUMVISUAL" val="0"/>
  <p:tag name="KSO_WM_UNIT_DIAGRAM_ISREFERUNIT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UNIT_ID" val="_12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general"/>
</p:tagLst>
</file>

<file path=ppt/tags/tag3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99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AG_VERSION" val="1.0"/>
  <p:tag name="KSO_WM_BEAUTIFY_FLAG" val="#wm#"/>
  <p:tag name="KSO_WM_UNIT_ID" val="_13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frame"/>
</p:tagLst>
</file>

<file path=ppt/tags/tag40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40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UNIT_ID" val="_14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leftRight"/>
</p:tagLst>
</file>

<file path=ppt/tags/tag40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0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416.xml><?xml version="1.0" encoding="utf-8"?>
<p:tagLst xmlns:p="http://schemas.openxmlformats.org/presentationml/2006/main">
  <p:tag name="KSO_WM_TAG_VERSION" val="1.0"/>
  <p:tag name="KSO_WM_BEAUTIFY_FLAG" val="#wm#"/>
  <p:tag name="KSO_WM_UNIT_ID" val="_15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topBottom"/>
</p:tagLst>
</file>

<file path=ppt/tags/tag41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1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UNIT_ID" val="_16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ottomTop"/>
</p:tagLst>
</file>

<file path=ppt/tags/tag42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2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4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34.xml><?xml version="1.0" encoding="utf-8"?>
<p:tagLst xmlns:p="http://schemas.openxmlformats.org/presentationml/2006/main">
  <p:tag name="KSO_WM_TAG_VERSION" val="1.0"/>
  <p:tag name="KSO_WM_BEAUTIFY_FLAG" val="#wm#"/>
  <p:tag name="KSO_WM_UNIT_ID" val="_17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navigation"/>
</p:tagLst>
</file>

<file path=ppt/tags/tag4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UNIT_ID" val="_18*i*1"/>
  <p:tag name="KSO_WM_UNIT_HIGHLIGHT" val="0"/>
  <p:tag name="KSO_WM_UNIT_COMPATIBLE" val="0"/>
  <p:tag name="KSO_WM_UNIT_LAYERLEVEL" val="1"/>
  <p:tag name="KSO_WM_UNIT_TYPE" val="i"/>
  <p:tag name="KSO_WM_UNIT_INDEX" val="1"/>
  <p:tag name="KSO_WM_UNIT_DIAGRAM_ISNUMVISUAL" val="0"/>
  <p:tag name="KSO_WM_UNIT_DIAGRAM_ISREFERUNIT" val="0"/>
  <p:tag name="KSO_WM_SLIDE_BACKGROUND_TYPE" val="belt"/>
  <p:tag name="KSO_WM_SLIDE_BK_DARK_LIGHT" val="2"/>
</p:tagLst>
</file>

<file path=ppt/tags/tag4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96580"/>
  <p:tag name="KSO_WM_TEMPLATE_SUBCATEGORY" val="0"/>
  <p:tag name="KSO_WM_TEMPLATE_THUMBS_INDEX" val="1、2、3、4、6、8、9、10、12、13"/>
  <p:tag name="KSO_WM_TEMPLATE_MASTER_TYPE" val="1"/>
  <p:tag name="KSO_WM_TEMPLATE_COLOR_TYPE" val="0"/>
</p:tagLst>
</file>

<file path=ppt/tags/tag457.xml><?xml version="1.0" encoding="utf-8"?>
<p:tagLst xmlns:p="http://schemas.openxmlformats.org/presentationml/2006/main">
  <p:tag name="KSO_WM_BEAUTIFY_FLAG" val="#wm#"/>
  <p:tag name="KSO_WM_TEMPLATE_CATEGORY" val="custom"/>
  <p:tag name="KSO_WM_TEMPLATE_INDEX" val="20196580"/>
</p:tagLst>
</file>

<file path=ppt/tags/tag458.xml><?xml version="1.0" encoding="utf-8"?>
<p:tagLst xmlns:p="http://schemas.openxmlformats.org/presentationml/2006/main">
  <p:tag name="KSO_WM_UNIT_TABLE_BEAUTIFY" val="smartTable{f8c15850-0287-4759-bb3a-af1b4e8e7971}"/>
</p:tagLst>
</file>

<file path=ppt/tags/tag459.xml><?xml version="1.0" encoding="utf-8"?>
<p:tagLst xmlns:p="http://schemas.openxmlformats.org/presentationml/2006/main">
  <p:tag name="AS_UNIQUEID" val="869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870"/>
</p:tagLst>
</file>

<file path=ppt/tags/tag461.xml><?xml version="1.0" encoding="utf-8"?>
<p:tagLst xmlns:p="http://schemas.openxmlformats.org/presentationml/2006/main">
  <p:tag name="AS_UNIQUEID" val="872"/>
</p:tagLst>
</file>

<file path=ppt/tags/tag462.xml><?xml version="1.0" encoding="utf-8"?>
<p:tagLst xmlns:p="http://schemas.openxmlformats.org/presentationml/2006/main">
  <p:tag name="AS_UNIQUEID" val="873"/>
</p:tagLst>
</file>

<file path=ppt/tags/tag463.xml><?xml version="1.0" encoding="utf-8"?>
<p:tagLst xmlns:p="http://schemas.openxmlformats.org/presentationml/2006/main">
  <p:tag name="AS_UNIQUEID" val="878"/>
</p:tagLst>
</file>

<file path=ppt/tags/tag464.xml><?xml version="1.0" encoding="utf-8"?>
<p:tagLst xmlns:p="http://schemas.openxmlformats.org/presentationml/2006/main">
  <p:tag name="AS_UNIQUEID" val="879"/>
</p:tagLst>
</file>

<file path=ppt/tags/tag465.xml><?xml version="1.0" encoding="utf-8"?>
<p:tagLst xmlns:p="http://schemas.openxmlformats.org/presentationml/2006/main">
  <p:tag name="AS_UNIQUEID" val="880"/>
</p:tagLst>
</file>

<file path=ppt/tags/tag466.xml><?xml version="1.0" encoding="utf-8"?>
<p:tagLst xmlns:p="http://schemas.openxmlformats.org/presentationml/2006/main">
  <p:tag name="AS_UNIQUEID" val="881"/>
</p:tagLst>
</file>

<file path=ppt/tags/tag467.xml><?xml version="1.0" encoding="utf-8"?>
<p:tagLst xmlns:p="http://schemas.openxmlformats.org/presentationml/2006/main">
  <p:tag name="AS_UNIQUEID" val="871"/>
</p:tagLst>
</file>

<file path=ppt/tags/tag468.xml><?xml version="1.0" encoding="utf-8"?>
<p:tagLst xmlns:p="http://schemas.openxmlformats.org/presentationml/2006/main">
  <p:tag name="KSO_WM_BEAUTIFY_FLAG" val="#wm#"/>
  <p:tag name="KSO_WM_TEMPLATE_CATEGORY" val="custom"/>
  <p:tag name="KSO_WM_TEMPLATE_INDEX" val="20196580"/>
</p:tagLst>
</file>

<file path=ppt/tags/tag469.xml><?xml version="1.0" encoding="utf-8"?>
<p:tagLst xmlns:p="http://schemas.openxmlformats.org/presentationml/2006/main">
  <p:tag name="AS_UNIQUEID" val="87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871"/>
</p:tagLst>
</file>

<file path=ppt/tags/tag471.xml><?xml version="1.0" encoding="utf-8"?>
<p:tagLst xmlns:p="http://schemas.openxmlformats.org/presentationml/2006/main">
  <p:tag name="AS_UNIQUEID" val="871"/>
</p:tagLst>
</file>

<file path=ppt/tags/tag472.xml><?xml version="1.0" encoding="utf-8"?>
<p:tagLst xmlns:p="http://schemas.openxmlformats.org/presentationml/2006/main">
  <p:tag name="AS_UNIQUEID" val="871"/>
</p:tagLst>
</file>

<file path=ppt/tags/tag473.xml><?xml version="1.0" encoding="utf-8"?>
<p:tagLst xmlns:p="http://schemas.openxmlformats.org/presentationml/2006/main">
  <p:tag name="KSO_WM_BEAUTIFY_FLAG" val="#wm#"/>
  <p:tag name="KSO_WM_TEMPLATE_CATEGORY" val="custom"/>
  <p:tag name="KSO_WM_TEMPLATE_INDEX" val="20196580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8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COMBINE_RELATE_SLIDE_ID" val="background20185109_1"/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9658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ID" val="_1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ID" val="_1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ID" val="_1*i*1"/>
  <p:tag name="KSO_WM_UNIT_HIGHLIGHT" val="0"/>
  <p:tag name="KSO_WM_UNIT_COMPATIBLE" val="0"/>
  <p:tag name="KSO_WM_UNIT_LAYERLEVEL" val="1"/>
  <p:tag name="KSO_WM_UNIT_DIAGRAM_ISNUMVISUAL" val="0"/>
  <p:tag name="KSO_WM_UNIT_DIAGRAM_ISREFERUNIT" val="0"/>
  <p:tag name="KSO_WM_UNIT_TYPE" val="i"/>
  <p:tag name="KSO_WM_UNIT_INDEX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  <p:tag name="KSO_WM_UNIT_DIAGRAM_ISNUMVISUAL" val="0"/>
  <p:tag name="KSO_WM_UNIT_DIAGRAM_ISREFERUNIT" val="0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ID" val="_3*d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VALUE" val="1901*1643"/>
  <p:tag name="KSO_WM_UNIT_TYPE" val="d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ID" val="_3*γ*1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YPE" val="γ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" val="目录"/>
  <p:tag name="KSO_WM_UNIT_ID" val="_3*a*1"/>
  <p:tag name="KSO_WM_UNIT_LINE_FORE_SCHEMECOLOR_INDEX" val="5"/>
  <p:tag name="KSO_WM_UNIT_LINE_FILL_TYPE" val="2"/>
  <p:tag name="KSO_WM_UNIT_TEXT_FILL_FORE_SCHEMECOLOR_INDEX" val="15"/>
  <p:tag name="KSO_WM_UNIT_TEXT_FILL_TYPE" val="1"/>
  <p:tag name="KSO_WM_UNIT_USESOURCEFORMAT_APPLY" val="1"/>
  <p:tag name="KSO_WM_UNIT_NOCLEAR" val="0"/>
  <p:tag name="KSO_WM_UNIT_DIAGRAM_ISNUMVISUAL" val="0"/>
  <p:tag name="KSO_WM_UNIT_DIAGRAM_ISREFERUNIT" val="0"/>
  <p:tag name="KSO_WM_UNIT_ISNUMDGMTITLE" val="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5A6E8C"/>
      </a:accent3>
      <a:accent4>
        <a:srgbClr val="E4E4E4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20196850">
      <a:dk1>
        <a:srgbClr val="000000"/>
      </a:dk1>
      <a:lt1>
        <a:srgbClr val="FFFFFF"/>
      </a:lt1>
      <a:dk2>
        <a:srgbClr val="CCD4DE"/>
      </a:dk2>
      <a:lt2>
        <a:srgbClr val="E7E6E6"/>
      </a:lt2>
      <a:accent1>
        <a:srgbClr val="5A6E8C"/>
      </a:accent1>
      <a:accent2>
        <a:srgbClr val="3F5F8C"/>
      </a:accent2>
      <a:accent3>
        <a:srgbClr val="5A77A4"/>
      </a:accent3>
      <a:accent4>
        <a:srgbClr val="8496B0"/>
      </a:accent4>
      <a:accent5>
        <a:srgbClr val="A6B4C6"/>
      </a:accent5>
      <a:accent6>
        <a:srgbClr val="B5C0D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20196850">
      <a:dk1>
        <a:srgbClr val="000000"/>
      </a:dk1>
      <a:lt1>
        <a:srgbClr val="FFFFFF"/>
      </a:lt1>
      <a:dk2>
        <a:srgbClr val="CCD4DE"/>
      </a:dk2>
      <a:lt2>
        <a:srgbClr val="E7E6E6"/>
      </a:lt2>
      <a:accent1>
        <a:srgbClr val="5A6E8C"/>
      </a:accent1>
      <a:accent2>
        <a:srgbClr val="3F5F8C"/>
      </a:accent2>
      <a:accent3>
        <a:srgbClr val="5A77A4"/>
      </a:accent3>
      <a:accent4>
        <a:srgbClr val="8496B0"/>
      </a:accent4>
      <a:accent5>
        <a:srgbClr val="A6B4C6"/>
      </a:accent5>
      <a:accent6>
        <a:srgbClr val="B5C0D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20196850">
      <a:dk1>
        <a:srgbClr val="000000"/>
      </a:dk1>
      <a:lt1>
        <a:srgbClr val="FFFFFF"/>
      </a:lt1>
      <a:dk2>
        <a:srgbClr val="CCD4DE"/>
      </a:dk2>
      <a:lt2>
        <a:srgbClr val="E7E6E6"/>
      </a:lt2>
      <a:accent1>
        <a:srgbClr val="5A6E8C"/>
      </a:accent1>
      <a:accent2>
        <a:srgbClr val="3F5F8C"/>
      </a:accent2>
      <a:accent3>
        <a:srgbClr val="5A77A4"/>
      </a:accent3>
      <a:accent4>
        <a:srgbClr val="8496B0"/>
      </a:accent4>
      <a:accent5>
        <a:srgbClr val="A6B4C6"/>
      </a:accent5>
      <a:accent6>
        <a:srgbClr val="B5C0D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3731</Words>
  <Application>WPS 演示</Application>
  <PresentationFormat>自定义</PresentationFormat>
  <Paragraphs>213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Century Gothic</vt:lpstr>
      <vt:lpstr>HGB6X_CNKI</vt:lpstr>
      <vt:lpstr>Arial Unicode MS</vt:lpstr>
      <vt:lpstr>Calibri</vt:lpstr>
      <vt:lpstr>Arial</vt:lpstr>
      <vt:lpstr>Bauhaus 93</vt:lpstr>
      <vt:lpstr>Arial Unicode MS</vt:lpstr>
      <vt:lpstr>Times New Roman</vt:lpstr>
      <vt:lpstr>HelveticaNeue</vt:lpstr>
      <vt:lpstr>Corbel</vt:lpstr>
      <vt:lpstr>华文新魏</vt:lpstr>
      <vt:lpstr>1_Office 主题​​</vt:lpstr>
      <vt:lpstr>2_Office 主题​​</vt:lpstr>
      <vt:lpstr>4_Office 主题​​</vt:lpstr>
      <vt:lpstr>5_Office 主题​​</vt:lpstr>
      <vt:lpstr>PowerPoint 演示文稿</vt:lpstr>
      <vt:lpstr>PowerPoint 演示文稿</vt:lpstr>
      <vt:lpstr>From China to the USA- Zheng's PhD overseas study experience</vt:lpstr>
      <vt:lpstr>PowerPoint 演示文稿</vt:lpstr>
      <vt:lpstr>Where might you read this article?</vt:lpstr>
      <vt:lpstr>PowerPoint 演示文稿</vt:lpstr>
      <vt:lpstr>PowerPoint 演示文稿</vt:lpstr>
      <vt:lpstr>PowerPoint 演示文稿</vt:lpstr>
      <vt:lpstr>PowerPoint 演示文稿</vt:lpstr>
      <vt:lpstr>Challenges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bravolily</dc:creator>
  <cp:lastModifiedBy>24147</cp:lastModifiedBy>
  <cp:revision>234</cp:revision>
  <dcterms:created xsi:type="dcterms:W3CDTF">2019-06-19T02:08:00Z</dcterms:created>
  <dcterms:modified xsi:type="dcterms:W3CDTF">2023-03-29T08:40:48Z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C245B691A4564FA99C02FBB5E8D72519</vt:lpwstr>
  </property>
</Properties>
</file>