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451" r:id="rId3"/>
    <p:sldId id="270" r:id="rId4"/>
    <p:sldId id="424" r:id="rId5"/>
    <p:sldId id="425" r:id="rId6"/>
    <p:sldId id="426" r:id="rId8"/>
    <p:sldId id="427" r:id="rId9"/>
    <p:sldId id="435" r:id="rId10"/>
    <p:sldId id="436" r:id="rId11"/>
    <p:sldId id="437" r:id="rId12"/>
    <p:sldId id="438" r:id="rId13"/>
    <p:sldId id="439" r:id="rId14"/>
    <p:sldId id="440" r:id="rId15"/>
    <p:sldId id="441" r:id="rId16"/>
    <p:sldId id="442" r:id="rId17"/>
    <p:sldId id="443" r:id="rId18"/>
    <p:sldId id="416" r:id="rId19"/>
    <p:sldId id="417" r:id="rId20"/>
    <p:sldId id="418" r:id="rId21"/>
    <p:sldId id="419" r:id="rId22"/>
    <p:sldId id="332" r:id="rId23"/>
    <p:sldId id="277" r:id="rId24"/>
    <p:sldId id="406" r:id="rId25"/>
  </p:sldIdLst>
  <p:sldSz cx="12192000" cy="6858000"/>
  <p:notesSz cx="6858000" cy="9144000"/>
  <p:embeddedFontLst>
    <p:embeddedFont>
      <p:font typeface="Trebuchet MS" panose="020B0603020202020204"/>
      <p:regular r:id="rId30"/>
      <p:bold r:id="rId31"/>
      <p:italic r:id="rId32"/>
      <p:boldItalic r:id="rId33"/>
    </p:embeddedFont>
    <p:embeddedFont>
      <p:font typeface="微软雅黑" panose="020B0503020204020204" charset="-122"/>
      <p:regular r:id="rId34"/>
    </p:embeddedFont>
    <p:embeddedFont>
      <p:font typeface="华文中宋" panose="02010600040101010101" charset="-122"/>
      <p:regular r:id="rId35"/>
    </p:embeddedFont>
    <p:embeddedFont>
      <p:font typeface="Calibri" panose="020F0502020204030204" charset="0"/>
      <p:regular r:id="rId36"/>
      <p:bold r:id="rId37"/>
      <p:italic r:id="rId38"/>
      <p:boldItalic r:id="rId39"/>
    </p:embeddedFont>
    <p:embeddedFont>
      <p:font typeface="华文新魏" panose="02010800040101010101" pitchFamily="2" charset="-122"/>
      <p:regular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58"/>
        <p:guide pos="392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font" Target="fonts/font11.fntdata"/><Relationship Id="rId4" Type="http://schemas.openxmlformats.org/officeDocument/2006/relationships/slide" Target="slides/slide2.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tags" Target="../tags/tag14.xml"/><Relationship Id="rId2" Type="http://schemas.microsoft.com/office/2007/relationships/media" Target="../media/media1.mp4"/><Relationship Id="rId1" Type="http://schemas.openxmlformats.org/officeDocument/2006/relationships/video" Target="../media/media1.mp4"/></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media/media2.mp3"/></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ags" Target="../tags/tag4.xml"/><Relationship Id="rId2" Type="http://schemas.openxmlformats.org/officeDocument/2006/relationships/image" Target="../media/image7.jpeg"/><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7167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colony</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a group of plants or animals that live together or grow in the same place （同地生长的植物或动物）群，群体，集落</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Many behavioural patterns have been identified in the chimp colony.                            在黑猩猩群落中已经发现了许多行为模式。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specimen</a:t>
            </a:r>
            <a:r>
              <a:rPr lang="en-US" altLang="zh-CN" sz="2800"/>
              <a:t>: </a:t>
            </a:r>
            <a:r>
              <a:rPr sz="2800">
                <a:latin typeface="Times New Roman" panose="02020603050405020304" charset="0"/>
                <a:ea typeface="华文中宋" panose="02010600040101010101" charset="-122"/>
                <a:cs typeface="Times New Roman" panose="02020603050405020304" charset="0"/>
              </a:rPr>
              <a:t> a small amount of sth that shows what the rest of it is like 样品；样本；标本</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Astronauts have brought back specimens of rock from the moon</a:t>
            </a:r>
            <a:r>
              <a:rPr 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宇航员从月球带回了岩石标本。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48348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986405"/>
            <a:ext cx="100907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islands are famed for their colonies of sea birds.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1103566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He has a collection of rare insect specimens.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483485"/>
            <a:ext cx="6275070" cy="521970"/>
          </a:xfrm>
          <a:prstGeom prst="rect">
            <a:avLst/>
          </a:prstGeom>
          <a:noFill/>
        </p:spPr>
        <p:txBody>
          <a:bodyPr wrap="square" rtlCol="0" anchor="t">
            <a:spAutoFit/>
          </a:bodyPr>
          <a:lstStyle/>
          <a:p>
            <a:r>
              <a:rPr lang="zh-CN" altLang="en-US" sz="2800">
                <a:ea typeface="华文中宋" panose="02010600040101010101" charset="-122"/>
              </a:rPr>
              <a:t>这些岛屿因有成群的海鸟居住而闻名。</a:t>
            </a:r>
            <a:endParaRPr lang="zh-CN" altLang="en-US" sz="2800">
              <a:ea typeface="华文中宋" panose="02010600040101010101" charset="-122"/>
            </a:endParaRPr>
          </a:p>
        </p:txBody>
      </p:sp>
      <p:cxnSp>
        <p:nvCxnSpPr>
          <p:cNvPr id="3145728" name="直接连接符 8"/>
          <p:cNvCxnSpPr/>
          <p:nvPr/>
        </p:nvCxnSpPr>
        <p:spPr>
          <a:xfrm flipV="1">
            <a:off x="311150" y="3454400"/>
            <a:ext cx="7560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87795"/>
            <a:ext cx="6516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8297545" cy="521970"/>
          </a:xfrm>
          <a:prstGeom prst="rect">
            <a:avLst/>
          </a:prstGeom>
          <a:noFill/>
        </p:spPr>
        <p:txBody>
          <a:bodyPr wrap="square" rtlCol="0" anchor="t">
            <a:spAutoFit/>
          </a:bodyPr>
          <a:p>
            <a:r>
              <a:rPr lang="zh-CN" altLang="en-US" sz="2800">
                <a:ea typeface="华文中宋" panose="02010600040101010101" charset="-122"/>
              </a:rPr>
              <a:t>他收集了很多稀有昆虫的标本。</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40105"/>
            <a:ext cx="11751310" cy="29235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35915" y="882015"/>
            <a:ext cx="11669395" cy="16916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The researchers found clumping formations of individual tube-like structures in a honeycomb pattern, which can occur in both plants and animals. But they saw no tentacles nor any regularly shaped holes for tentacles to pass through-the telltale signs in later bryozoan fossils, says Smith.</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785" y="27762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85265" y="2516505"/>
            <a:ext cx="1034923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研究人员发现了蜂窝状的单个管状结构的结块形成，这种情况在植物和动物中都有发生。但是他们没有看到触须，也没有看到任何规则形状的孔让触须穿过</a:t>
            </a:r>
            <a:r>
              <a:rPr lang="en-US" sz="2400">
                <a:latin typeface="Times New Roman" panose="02020603050405020304" charset="0"/>
                <a:ea typeface="华文中宋" panose="02010600040101010101" charset="-122"/>
                <a:cs typeface="Times New Roman" panose="02020603050405020304" charset="0"/>
              </a:rPr>
              <a:t>——</a:t>
            </a:r>
            <a:r>
              <a:rPr sz="2400">
                <a:latin typeface="Times New Roman" panose="02020603050405020304" charset="0"/>
                <a:ea typeface="华文中宋" panose="02010600040101010101" charset="-122"/>
                <a:cs typeface="Times New Roman" panose="02020603050405020304" charset="0"/>
              </a:rPr>
              <a:t>这是后来苔藓动物化石的迹象，史密斯说。</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4171950"/>
            <a:ext cx="11751310" cy="225234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3065" y="4226560"/>
            <a:ext cx="11314430" cy="1870710"/>
          </a:xfrm>
          <a:prstGeom prst="rect">
            <a:avLst/>
          </a:prstGeom>
          <a:noFill/>
        </p:spPr>
        <p:txBody>
          <a:bodyPr wrap="square">
            <a:noAutofit/>
          </a:bodyPr>
          <a:lstStyle/>
          <a:p>
            <a:pPr algn="l"/>
            <a:r>
              <a:rPr sz="2600">
                <a:latin typeface="Times New Roman" panose="02020603050405020304" charset="0"/>
                <a:cs typeface="Times New Roman" panose="02020603050405020304" charset="0"/>
                <a:sym typeface="+mn-ea"/>
              </a:rPr>
              <a:t>Instead, the researchers noticed long projections emerging from the honeycomb that look like flanges, structures that are typical of certain kinds of green algae that make up seaweed. </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6426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84948" y="5488940"/>
            <a:ext cx="1042797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相反，研究人员注意到蜂巢中出现的长投影，看起来像凸缘，这是组成海藻的特定种类绿藻的典型结构。</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39800" y="92710"/>
            <a:ext cx="10312400" cy="1014730"/>
          </a:xfrm>
          <a:prstGeom prst="rect">
            <a:avLst/>
          </a:prstGeom>
          <a:noFill/>
        </p:spPr>
        <p:txBody>
          <a:bodyPr wrap="square" rtlCol="0" anchor="t">
            <a:spAutoFit/>
          </a:bodyPr>
          <a:p>
            <a:pPr algn="ctr">
              <a:buClrTx/>
              <a:buSzTx/>
              <a:buNone/>
            </a:pPr>
            <a:r>
              <a:rPr lang="en-US" altLang="zh-CN" sz="3200" b="1">
                <a:latin typeface="Calibri" panose="020F0502020204030204" charset="0"/>
                <a:cs typeface="Calibri" panose="020F0502020204030204" charset="0"/>
              </a:rPr>
              <a:t>3. A living library of global plants</a:t>
            </a:r>
            <a:endParaRPr lang="en-US" altLang="zh-CN" sz="3200" b="1">
              <a:latin typeface="Calibri" panose="020F0502020204030204" charset="0"/>
              <a:cs typeface="Calibri" panose="020F0502020204030204" charset="0"/>
            </a:endParaRPr>
          </a:p>
          <a:p>
            <a:pPr algn="ctr">
              <a:buClrTx/>
              <a:buSzTx/>
              <a:buNone/>
            </a:pP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世界最大的种子银行</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pic>
        <p:nvPicPr>
          <p:cNvPr id="4" name="图片 3"/>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rcRect l="1795" t="2575" r="42627" b="71872"/>
          <a:stretch>
            <a:fillRect/>
          </a:stretch>
        </p:blipFill>
        <p:spPr>
          <a:xfrm>
            <a:off x="1130300" y="973455"/>
            <a:ext cx="9000828" cy="5400000"/>
          </a:xfrm>
          <a:prstGeom prst="rect">
            <a:avLst/>
          </a:prstGeom>
        </p:spPr>
      </p:pic>
      <p:sp>
        <p:nvSpPr>
          <p:cNvPr id="5" name="文本框 4"/>
          <p:cNvSpPr txBox="1"/>
          <p:nvPr/>
        </p:nvSpPr>
        <p:spPr>
          <a:xfrm>
            <a:off x="8185785" y="1988820"/>
            <a:ext cx="1621155" cy="583565"/>
          </a:xfrm>
          <a:prstGeom prst="rect">
            <a:avLst/>
          </a:prstGeom>
          <a:noFill/>
        </p:spPr>
        <p:txBody>
          <a:bodyPr wrap="square" rtlCol="0" anchor="t">
            <a:spAutoFit/>
          </a:bodyPr>
          <a:p>
            <a:pPr algn="ctr"/>
            <a:r>
              <a:rPr lang="zh-CN" altLang="en-US" sz="1600" b="1">
                <a:solidFill>
                  <a:schemeClr val="bg1"/>
                </a:solidFill>
              </a:rPr>
              <a:t>The seed bank from the air.</a:t>
            </a:r>
            <a:endParaRPr lang="zh-CN" altLang="en-US" sz="1600" b="1">
              <a:solidFill>
                <a:schemeClr val="bg1"/>
              </a:solidFill>
            </a:endParaRPr>
          </a:p>
        </p:txBody>
      </p:sp>
      <p:sp>
        <p:nvSpPr>
          <p:cNvPr id="7" name="文本框 6"/>
          <p:cNvSpPr txBox="1"/>
          <p:nvPr/>
        </p:nvSpPr>
        <p:spPr>
          <a:xfrm rot="20940000">
            <a:off x="1722755" y="1698625"/>
            <a:ext cx="2926715" cy="1630045"/>
          </a:xfrm>
          <a:prstGeom prst="rect">
            <a:avLst/>
          </a:prstGeom>
          <a:noFill/>
        </p:spPr>
        <p:txBody>
          <a:bodyPr wrap="square" rtlCol="0" anchor="t">
            <a:spAutoFit/>
          </a:bodyPr>
          <a:p>
            <a:pPr algn="ctr"/>
            <a:r>
              <a:rPr lang="zh-CN" altLang="en-US" sz="2000" b="1">
                <a:solidFill>
                  <a:schemeClr val="bg1"/>
                </a:solidFill>
              </a:rPr>
              <a:t>The smallest seeds in the MSB are of the orchid Aerides odorata</a:t>
            </a:r>
            <a:r>
              <a:rPr lang="en-US" altLang="zh-CN" sz="2000" b="1">
                <a:solidFill>
                  <a:schemeClr val="bg1"/>
                </a:solidFill>
              </a:rPr>
              <a:t> </a:t>
            </a:r>
            <a:r>
              <a:rPr lang="zh-CN" altLang="en-US" sz="2000" b="1">
                <a:solidFill>
                  <a:schemeClr val="bg1"/>
                </a:solidFill>
              </a:rPr>
              <a:t>-</a:t>
            </a:r>
            <a:r>
              <a:rPr lang="en-US" altLang="zh-CN" sz="2000" b="1">
                <a:solidFill>
                  <a:schemeClr val="bg1"/>
                </a:solidFill>
              </a:rPr>
              <a:t> </a:t>
            </a:r>
            <a:r>
              <a:rPr lang="zh-CN" altLang="en-US" sz="2000" b="1">
                <a:solidFill>
                  <a:schemeClr val="bg1"/>
                </a:solidFill>
              </a:rPr>
              <a:t>they measure no more than 0.2 millimetres across.</a:t>
            </a:r>
            <a:endParaRPr lang="zh-CN" altLang="en-US" sz="2000" b="1">
              <a:solidFill>
                <a:schemeClr val="bg1"/>
              </a:solidFill>
            </a:endParaRPr>
          </a:p>
        </p:txBody>
      </p:sp>
      <p:sp>
        <p:nvSpPr>
          <p:cNvPr id="8" name="文本框 7"/>
          <p:cNvSpPr txBox="1"/>
          <p:nvPr/>
        </p:nvSpPr>
        <p:spPr>
          <a:xfrm rot="20940000">
            <a:off x="1685925" y="1282700"/>
            <a:ext cx="2270760" cy="521970"/>
          </a:xfrm>
          <a:prstGeom prst="rect">
            <a:avLst/>
          </a:prstGeom>
          <a:noFill/>
        </p:spPr>
        <p:txBody>
          <a:bodyPr wrap="square" rtlCol="0" anchor="t">
            <a:spAutoFit/>
          </a:bodyPr>
          <a:p>
            <a:pPr algn="ctr"/>
            <a:r>
              <a:rPr lang="en-US" altLang="zh-CN" sz="2800" b="1">
                <a:solidFill>
                  <a:srgbClr val="FFFF00"/>
                </a:solidFill>
              </a:rPr>
              <a:t>LIGHT AS AIR</a:t>
            </a:r>
            <a:endParaRPr lang="en-US" altLang="zh-CN" sz="2800" b="1">
              <a:solidFill>
                <a:srgbClr val="FF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65100" y="662305"/>
            <a:ext cx="11882120" cy="6092825"/>
          </a:xfrm>
          <a:prstGeom prst="rect">
            <a:avLst/>
          </a:prstGeom>
          <a:noFill/>
        </p:spPr>
        <p:txBody>
          <a:bodyPr wrap="square" rtlCol="0" anchor="t">
            <a:spAutoFit/>
          </a:bodyPr>
          <a:p>
            <a:r>
              <a:rPr lang="en-US" altLang="zh-CN" sz="2600">
                <a:latin typeface="Times New Roman" panose="02020603050405020304" charset="0"/>
                <a:cs typeface="Times New Roman" panose="02020603050405020304" charset="0"/>
              </a:rPr>
              <a:t>    T</a:t>
            </a:r>
            <a:r>
              <a:rPr lang="zh-CN" altLang="en-US" sz="2600">
                <a:latin typeface="Times New Roman" panose="02020603050405020304" charset="0"/>
                <a:cs typeface="Times New Roman" panose="02020603050405020304" charset="0"/>
              </a:rPr>
              <a:t>he world</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a:t>
            </a:r>
            <a:r>
              <a:rPr lang="en-US" altLang="zh-CN" sz="2600">
                <a:latin typeface="Times New Roman" panose="02020603050405020304" charset="0"/>
                <a:cs typeface="Times New Roman" panose="02020603050405020304" charset="0"/>
              </a:rPr>
              <a:t>______ (large) </a:t>
            </a:r>
            <a:r>
              <a:rPr lang="zh-CN" altLang="en-US" sz="2600">
                <a:latin typeface="Times New Roman" panose="02020603050405020304" charset="0"/>
                <a:cs typeface="Times New Roman" panose="02020603050405020304" charset="0"/>
              </a:rPr>
              <a:t>seed bank,</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at the Wakehurst wild botanic garden in West Sussex,</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England,</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has announced that it now holds more</a:t>
            </a:r>
            <a:r>
              <a:rPr lang="en-US" altLang="zh-CN" sz="2600">
                <a:latin typeface="Times New Roman" panose="02020603050405020304" charset="0"/>
                <a:cs typeface="Times New Roman" panose="02020603050405020304" charset="0"/>
              </a:rPr>
              <a:t> _____ </a:t>
            </a:r>
            <a:r>
              <a:rPr lang="zh-CN" altLang="en-US" sz="2600">
                <a:latin typeface="Times New Roman" panose="02020603050405020304" charset="0"/>
                <a:cs typeface="Times New Roman" panose="02020603050405020304" charset="0"/>
              </a:rPr>
              <a:t>40,000 wild plant species.</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Millennium Seed Bank</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(MSB)</a:t>
            </a:r>
            <a:r>
              <a:rPr lang="en-US" altLang="zh-CN" sz="2600">
                <a:latin typeface="Times New Roman" panose="02020603050405020304" charset="0"/>
                <a:cs typeface="Times New Roman" panose="02020603050405020304" charset="0"/>
              </a:rPr>
              <a:t> __________ (create)</a:t>
            </a:r>
            <a:r>
              <a:rPr lang="zh-CN" altLang="en-US" sz="2600">
                <a:latin typeface="Times New Roman" panose="02020603050405020304" charset="0"/>
                <a:cs typeface="Times New Roman" panose="02020603050405020304" charset="0"/>
              </a:rPr>
              <a:t> by researchers from London</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Kew</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Gardens more than 20 years ago,</a:t>
            </a:r>
            <a:r>
              <a:rPr lang="en-US" altLang="zh-CN" sz="2600">
                <a:latin typeface="Times New Roman" panose="02020603050405020304" charset="0"/>
                <a:cs typeface="Times New Roman" panose="02020603050405020304" charset="0"/>
              </a:rPr>
              <a:t> </a:t>
            </a:r>
            <a:r>
              <a:rPr lang="zh-CN" altLang="en-US" sz="2600">
                <a:solidFill>
                  <a:schemeClr val="tx1"/>
                </a:solidFill>
                <a:latin typeface="Times New Roman" panose="02020603050405020304" charset="0"/>
                <a:cs typeface="Times New Roman" panose="02020603050405020304" charset="0"/>
              </a:rPr>
              <a:t>to preserve</a:t>
            </a:r>
            <a:r>
              <a:rPr lang="zh-CN" altLang="en-US" sz="2600">
                <a:latin typeface="Times New Roman" panose="02020603050405020304" charset="0"/>
                <a:cs typeface="Times New Roman" panose="02020603050405020304" charset="0"/>
              </a:rPr>
              <a:t> rare,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threatened and important wild plants. Nicknamed</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Noah</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Ark for plants</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around 2.4 billion individual seeds from 190 </a:t>
            </a:r>
            <a:r>
              <a:rPr lang="en-US" altLang="zh-CN" sz="2600">
                <a:latin typeface="Times New Roman" panose="02020603050405020304" charset="0"/>
                <a:cs typeface="Times New Roman" panose="02020603050405020304" charset="0"/>
              </a:rPr>
              <a:t>________ (country) </a:t>
            </a:r>
            <a:r>
              <a:rPr lang="zh-CN" altLang="en-US" sz="2600">
                <a:latin typeface="Times New Roman" panose="02020603050405020304" charset="0"/>
                <a:cs typeface="Times New Roman" panose="02020603050405020304" charset="0"/>
              </a:rPr>
              <a:t>are stored in its underground </a:t>
            </a:r>
            <a:r>
              <a:rPr lang="zh-CN" altLang="en-US" sz="2600">
                <a:solidFill>
                  <a:srgbClr val="0000FF"/>
                </a:solidFill>
                <a:latin typeface="Times New Roman" panose="02020603050405020304" charset="0"/>
                <a:cs typeface="Times New Roman" panose="02020603050405020304" charset="0"/>
              </a:rPr>
              <a:t>vault</a:t>
            </a:r>
            <a:r>
              <a:rPr lang="zh-CN" altLang="en-US" sz="2600">
                <a:latin typeface="Times New Roman" panose="02020603050405020304" charset="0"/>
                <a:cs typeface="Times New Roman" panose="02020603050405020304" charset="0"/>
              </a:rPr>
              <a:t>s.</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Any seeds </a:t>
            </a:r>
            <a:r>
              <a:rPr lang="zh-CN" altLang="en-US" sz="2600">
                <a:solidFill>
                  <a:schemeClr val="tx1"/>
                </a:solidFill>
                <a:latin typeface="Times New Roman" panose="02020603050405020304" charset="0"/>
                <a:cs typeface="Times New Roman" panose="02020603050405020304" charset="0"/>
              </a:rPr>
              <a:t>that </a:t>
            </a:r>
            <a:r>
              <a:rPr lang="zh-CN" altLang="en-US" sz="2600">
                <a:latin typeface="Times New Roman" panose="02020603050405020304" charset="0"/>
                <a:cs typeface="Times New Roman" panose="02020603050405020304" charset="0"/>
              </a:rPr>
              <a:t>arrive at MSB are dried, cleaned, X-rayed for signs of </a:t>
            </a:r>
            <a:r>
              <a:rPr lang="zh-CN" altLang="en-US" sz="2600">
                <a:solidFill>
                  <a:srgbClr val="0000FF"/>
                </a:solidFill>
                <a:latin typeface="Times New Roman" panose="02020603050405020304" charset="0"/>
                <a:cs typeface="Times New Roman" panose="02020603050405020304" charset="0"/>
              </a:rPr>
              <a:t>pest</a:t>
            </a:r>
            <a:r>
              <a:rPr lang="zh-CN" altLang="en-US" sz="2600">
                <a:latin typeface="Times New Roman" panose="02020603050405020304" charset="0"/>
                <a:cs typeface="Times New Roman" panose="02020603050405020304" charset="0"/>
              </a:rPr>
              <a:t>s and then stored at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-20℃.</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They can survive for hundreds of years like this </a:t>
            </a:r>
            <a:r>
              <a:rPr lang="en-US" altLang="zh-CN" sz="2600">
                <a:latin typeface="Times New Roman" panose="02020603050405020304" charset="0"/>
                <a:cs typeface="Times New Roman" panose="02020603050405020304" charset="0"/>
              </a:rPr>
              <a:t>____ </a:t>
            </a:r>
            <a:r>
              <a:rPr lang="zh-CN" altLang="en-US" sz="2600">
                <a:latin typeface="Times New Roman" panose="02020603050405020304" charset="0"/>
                <a:cs typeface="Times New Roman" panose="02020603050405020304" charset="0"/>
              </a:rPr>
              <a:t>scientists remove the seeds every 10 years to see if they can still grow into plants, and to develop new ways of </a:t>
            </a:r>
            <a:r>
              <a:rPr lang="en-US" altLang="zh-CN" sz="2600">
                <a:latin typeface="Times New Roman" panose="02020603050405020304" charset="0"/>
                <a:cs typeface="Times New Roman" panose="02020603050405020304" charset="0"/>
              </a:rPr>
              <a:t>_______ (help) </a:t>
            </a:r>
            <a:r>
              <a:rPr lang="zh-CN" altLang="en-US" sz="2600">
                <a:latin typeface="Times New Roman" panose="02020603050405020304" charset="0"/>
                <a:cs typeface="Times New Roman" panose="02020603050405020304" charset="0"/>
              </a:rPr>
              <a:t>wild plants survive.</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bank </a:t>
            </a:r>
            <a:r>
              <a:rPr lang="en-US" altLang="zh-CN" sz="2600">
                <a:latin typeface="Times New Roman" panose="02020603050405020304" charset="0"/>
                <a:cs typeface="Times New Roman" panose="02020603050405020304" charset="0"/>
              </a:rPr>
              <a:t>_______ (ensure) </a:t>
            </a:r>
            <a:r>
              <a:rPr lang="zh-CN" altLang="en-US" sz="2600">
                <a:latin typeface="Times New Roman" panose="02020603050405020304" charset="0"/>
                <a:cs typeface="Times New Roman" panose="02020603050405020304" charset="0"/>
              </a:rPr>
              <a:t>that if plants in the wild become extinct,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they can be regrown from MSB seeds. Scientists estimate that two-fifths of all wild plants are threatened with </a:t>
            </a:r>
            <a:r>
              <a:rPr lang="en-US" altLang="zh-CN" sz="2600">
                <a:latin typeface="Times New Roman" panose="02020603050405020304" charset="0"/>
                <a:cs typeface="Times New Roman" panose="02020603050405020304" charset="0"/>
              </a:rPr>
              <a:t>_________ (extinct)</a:t>
            </a:r>
            <a:r>
              <a:rPr lang="zh-CN" altLang="en-US" sz="2600">
                <a:latin typeface="Times New Roman" panose="02020603050405020304" charset="0"/>
                <a:cs typeface="Times New Roman" panose="02020603050405020304" charset="0"/>
              </a:rPr>
              <a:t>. Seeds in the vaults include the world</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smallest water lily,</a:t>
            </a:r>
            <a:r>
              <a:rPr lang="en-US" altLang="zh-CN" sz="2600">
                <a:latin typeface="Times New Roman" panose="02020603050405020304" charset="0"/>
                <a:cs typeface="Times New Roman" panose="02020603050405020304" charset="0"/>
              </a:rPr>
              <a:t> __ </a:t>
            </a:r>
            <a:r>
              <a:rPr lang="zh-CN" altLang="en-US" sz="2600">
                <a:latin typeface="Times New Roman" panose="02020603050405020304" charset="0"/>
                <a:cs typeface="Times New Roman" panose="02020603050405020304" charset="0"/>
              </a:rPr>
              <a:t>rare Australian pea and Antarctic hair grass, one of only two flowering plants </a:t>
            </a:r>
            <a:r>
              <a:rPr lang="en-US" altLang="zh-CN" sz="2600">
                <a:latin typeface="Times New Roman" panose="02020603050405020304" charset="0"/>
                <a:cs typeface="Times New Roman" panose="02020603050405020304" charset="0"/>
              </a:rPr>
              <a:t>__________ </a:t>
            </a:r>
            <a:r>
              <a:rPr lang="zh-CN" altLang="en-US" sz="2600">
                <a:latin typeface="Times New Roman" panose="02020603050405020304" charset="0"/>
                <a:cs typeface="Times New Roman" panose="02020603050405020304" charset="0"/>
              </a:rPr>
              <a:t>grow in Antarctica.</a:t>
            </a:r>
            <a:endParaRPr lang="zh-CN" altLang="en-US" sz="2600">
              <a:latin typeface="Times New Roman" panose="02020603050405020304" charset="0"/>
              <a:cs typeface="Times New Roman" panose="02020603050405020304" charset="0"/>
            </a:endParaRPr>
          </a:p>
        </p:txBody>
      </p:sp>
      <p:sp>
        <p:nvSpPr>
          <p:cNvPr id="1048598" name="文本框 4"/>
          <p:cNvSpPr txBox="1"/>
          <p:nvPr>
            <p:custDataLst>
              <p:tags r:id="rId1"/>
            </p:custDataLst>
          </p:nvPr>
        </p:nvSpPr>
        <p:spPr>
          <a:xfrm>
            <a:off x="1852930" y="65405"/>
            <a:ext cx="862457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《青少年周刊</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英国版</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年</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25</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11</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2" name="文本框 1"/>
          <p:cNvSpPr txBox="1"/>
          <p:nvPr/>
        </p:nvSpPr>
        <p:spPr>
          <a:xfrm>
            <a:off x="2205355" y="615315"/>
            <a:ext cx="116078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largest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7773670" y="1017905"/>
            <a:ext cx="76644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than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5281295" y="1430020"/>
            <a:ext cx="179260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was created</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3718560" y="2618740"/>
            <a:ext cx="142875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countries</a:t>
            </a:r>
            <a:r>
              <a:rPr lang="zh-CN" altLang="en-US" sz="2600">
                <a:latin typeface="Times New Roman" panose="02020603050405020304" charset="0"/>
                <a:cs typeface="Times New Roman" panose="02020603050405020304" charset="0"/>
                <a:sym typeface="+mn-ea"/>
              </a:rPr>
              <a:t> </a:t>
            </a:r>
            <a:endParaRPr lang="zh-CN" altLang="en-US" sz="2600">
              <a:latin typeface="Times New Roman" panose="02020603050405020304" charset="0"/>
              <a:cs typeface="Times New Roman" panose="02020603050405020304" charset="0"/>
              <a:sym typeface="+mn-ea"/>
            </a:endParaRPr>
          </a:p>
        </p:txBody>
      </p:sp>
      <p:sp>
        <p:nvSpPr>
          <p:cNvPr id="7" name="文本框 6"/>
          <p:cNvSpPr txBox="1"/>
          <p:nvPr/>
        </p:nvSpPr>
        <p:spPr>
          <a:xfrm>
            <a:off x="8818245" y="3414395"/>
            <a:ext cx="67119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but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380490" y="4171950"/>
            <a:ext cx="128397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helping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869440" y="4593590"/>
            <a:ext cx="120840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ensures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2367280" y="5370830"/>
            <a:ext cx="152400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extinction</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1642110" y="5791200"/>
            <a:ext cx="46037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a</a:t>
            </a:r>
            <a:r>
              <a:rPr lang="zh-CN" altLang="en-US" sz="2600">
                <a:latin typeface="Times New Roman" panose="02020603050405020304" charset="0"/>
                <a:cs typeface="Times New Roman" panose="02020603050405020304" charset="0"/>
                <a:sym typeface="+mn-ea"/>
              </a:rPr>
              <a:t> </a:t>
            </a:r>
            <a:endParaRPr lang="zh-CN" altLang="en-US" sz="2600">
              <a:latin typeface="Times New Roman" panose="02020603050405020304" charset="0"/>
              <a:cs typeface="Times New Roman" panose="02020603050405020304" charset="0"/>
              <a:sym typeface="+mn-ea"/>
            </a:endParaRPr>
          </a:p>
        </p:txBody>
      </p:sp>
      <p:sp>
        <p:nvSpPr>
          <p:cNvPr id="14" name="文本框 13"/>
          <p:cNvSpPr txBox="1"/>
          <p:nvPr/>
        </p:nvSpPr>
        <p:spPr>
          <a:xfrm>
            <a:off x="1073150" y="6212840"/>
            <a:ext cx="183197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which / </a:t>
            </a:r>
            <a:r>
              <a:rPr lang="zh-CN" altLang="en-US" sz="2600">
                <a:solidFill>
                  <a:srgbClr val="FF0000"/>
                </a:solidFill>
                <a:latin typeface="Times New Roman" panose="02020603050405020304" charset="0"/>
                <a:cs typeface="Times New Roman" panose="02020603050405020304" charset="0"/>
                <a:sym typeface="+mn-ea"/>
              </a:rPr>
              <a:t>that </a:t>
            </a:r>
            <a:endParaRPr lang="zh-CN" altLang="en-US"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1" grpId="0"/>
      <p:bldP spid="13" grpId="0"/>
      <p:bldP spid="14" grpId="0"/>
      <p:bldP spid="2" grpId="1"/>
      <p:bldP spid="3" grpId="1"/>
      <p:bldP spid="5" grpId="1"/>
      <p:bldP spid="6" grpId="1"/>
      <p:bldP spid="7" grpId="1"/>
      <p:bldP spid="8" grpId="1"/>
      <p:bldP spid="9" grpId="1"/>
      <p:bldP spid="11" grpId="1"/>
      <p:bldP spid="13" grpId="1"/>
      <p:bldP spid="1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8450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vault</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a room with thick walls and a strong door, especially in a bank, used for keeping valuable things safe （尤指银行的）金库，保险库 </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The walls of the vault were plated with steel.                                                     保险库的墙壁都装了钢板。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pest</a:t>
            </a:r>
            <a:r>
              <a:rPr lang="en-US" altLang="zh-CN" sz="2800"/>
              <a:t>: </a:t>
            </a:r>
            <a:r>
              <a:rPr sz="2800">
                <a:latin typeface="Times New Roman" panose="02020603050405020304" charset="0"/>
                <a:ea typeface="华文中宋" panose="02010600040101010101" charset="-122"/>
                <a:cs typeface="Times New Roman" panose="02020603050405020304" charset="0"/>
              </a:rPr>
              <a:t>an insect or animal that destroys plants, food, etc. 害虫；害兽；害鸟</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Each year ten percent of the crop is lost to a pest called corn rootworm</a:t>
            </a:r>
            <a:r>
              <a:rPr 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每年有10%的作物受损于一种叫做玉米根虫的害虫。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48348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986405"/>
            <a:ext cx="100907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 Most of the money was in storage in bank vaults.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1103566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scientist developed </a:t>
            </a:r>
            <a:r>
              <a:rPr sz="2800">
                <a:solidFill>
                  <a:srgbClr val="FF0000"/>
                </a:solidFill>
                <a:latin typeface="Times New Roman" panose="02020603050405020304" charset="0"/>
                <a:cs typeface="Times New Roman" panose="02020603050405020304" charset="0"/>
              </a:rPr>
              <a:t>a new strategy for pest control</a:t>
            </a:r>
            <a:r>
              <a:rPr lang="en-US" sz="2800">
                <a:solidFill>
                  <a:srgbClr val="FF0000"/>
                </a:solidFill>
                <a:latin typeface="Times New Roman" panose="02020603050405020304" charset="0"/>
                <a:cs typeface="Times New Roman" panose="02020603050405020304" charset="0"/>
              </a:rPr>
              <a:t>.</a:t>
            </a:r>
            <a:endParaRPr 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483485"/>
            <a:ext cx="7289800" cy="521970"/>
          </a:xfrm>
          <a:prstGeom prst="rect">
            <a:avLst/>
          </a:prstGeom>
          <a:noFill/>
        </p:spPr>
        <p:txBody>
          <a:bodyPr wrap="square" rtlCol="0" anchor="t">
            <a:spAutoFit/>
          </a:bodyPr>
          <a:lstStyle/>
          <a:p>
            <a:r>
              <a:rPr lang="en-US" altLang="zh-CN" sz="2800">
                <a:latin typeface="Times New Roman" panose="02020603050405020304" charset="0"/>
                <a:ea typeface="华文中宋" panose="02010600040101010101" charset="-122"/>
                <a:cs typeface="Times New Roman" panose="02020603050405020304" charset="0"/>
                <a:sym typeface="+mn-ea"/>
              </a:rPr>
              <a:t>这笔钱的一大部分是存放在银行保险库中的。</a:t>
            </a:r>
            <a:endParaRPr lang="zh-CN" altLang="en-US" sz="2800">
              <a:ea typeface="华文中宋" panose="02010600040101010101" charset="-122"/>
            </a:endParaRPr>
          </a:p>
        </p:txBody>
      </p:sp>
      <p:cxnSp>
        <p:nvCxnSpPr>
          <p:cNvPr id="3145728" name="直接连接符 8"/>
          <p:cNvCxnSpPr/>
          <p:nvPr/>
        </p:nvCxnSpPr>
        <p:spPr>
          <a:xfrm flipV="1">
            <a:off x="311150" y="3456940"/>
            <a:ext cx="7154545" cy="69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04940"/>
            <a:ext cx="79883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8297545" cy="521970"/>
          </a:xfrm>
          <a:prstGeom prst="rect">
            <a:avLst/>
          </a:prstGeom>
          <a:noFill/>
        </p:spPr>
        <p:txBody>
          <a:bodyPr wrap="square" rtlCol="0" anchor="t">
            <a:spAutoFit/>
          </a:bodyPr>
          <a:p>
            <a:r>
              <a:rPr lang="zh-CN" altLang="en-US" sz="2800">
                <a:ea typeface="华文中宋" panose="02010600040101010101" charset="-122"/>
              </a:rPr>
              <a:t>那位科学家研发了一种防治害虫的新方法。 </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906780"/>
            <a:ext cx="11751310" cy="188849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35915" y="948690"/>
            <a:ext cx="11669395" cy="8915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The world’s largest seed bank, at the Wakehurst wild botanic garden in West Sussex, England, has announced that it now holds more than 40,000 wild plant species.</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785" y="197294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564005" y="1840230"/>
            <a:ext cx="1034923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世界上最大的种子银行位于英格兰西苏塞克斯的韦克赫斯特野生植物园，它宣布现在拥有4万多种野生植物。</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429000"/>
            <a:ext cx="11751310" cy="290957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8785" y="3456305"/>
            <a:ext cx="11314430" cy="1870710"/>
          </a:xfrm>
          <a:prstGeom prst="rect">
            <a:avLst/>
          </a:prstGeom>
          <a:noFill/>
        </p:spPr>
        <p:txBody>
          <a:bodyPr wrap="square">
            <a:noAutofit/>
          </a:bodyPr>
          <a:lstStyle/>
          <a:p>
            <a:pPr algn="l"/>
            <a:r>
              <a:rPr sz="2600">
                <a:latin typeface="Times New Roman" panose="02020603050405020304" charset="0"/>
                <a:cs typeface="Times New Roman" panose="02020603050405020304" charset="0"/>
                <a:sym typeface="+mn-ea"/>
              </a:rPr>
              <a:t>Any seeds that arrive at MSB are dried, cleaned, X-rayed for signs of pests and then stored at -20℃. They can survive for hundreds of years like this but scientists remove the seeds every 10 years to see if they can still grow into plants, and to develop new ways of helping wild plants survive.</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4013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84948" y="5062855"/>
            <a:ext cx="1042797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任何到达MSB的种子都要经过干燥、清洗、x光检查是否有虫害，然后在</a:t>
            </a:r>
            <a:r>
              <a:rPr lang="zh-CN" sz="2400">
                <a:latin typeface="Times New Roman" panose="02020603050405020304" charset="0"/>
                <a:ea typeface="华文中宋" panose="02010600040101010101" charset="-122"/>
                <a:cs typeface="Times New Roman" panose="02020603050405020304" charset="0"/>
              </a:rPr>
              <a:t>零下</a:t>
            </a:r>
            <a:r>
              <a:rPr sz="2400">
                <a:latin typeface="Times New Roman" panose="02020603050405020304" charset="0"/>
                <a:ea typeface="华文中宋" panose="02010600040101010101" charset="-122"/>
                <a:cs typeface="Times New Roman" panose="02020603050405020304" charset="0"/>
              </a:rPr>
              <a:t>20℃下储存。它们可以像这样存活数百年，但科学家每10年就会取出种子</a:t>
            </a:r>
            <a:r>
              <a:rPr lang="zh-CN" sz="2400">
                <a:latin typeface="Times New Roman" panose="02020603050405020304" charset="0"/>
                <a:ea typeface="华文中宋" panose="02010600040101010101" charset="-122"/>
                <a:cs typeface="Times New Roman" panose="02020603050405020304" charset="0"/>
              </a:rPr>
              <a:t>，</a:t>
            </a:r>
            <a:r>
              <a:rPr sz="2400">
                <a:latin typeface="Times New Roman" panose="02020603050405020304" charset="0"/>
                <a:ea typeface="华文中宋" panose="02010600040101010101" charset="-122"/>
                <a:cs typeface="Times New Roman" panose="02020603050405020304" charset="0"/>
              </a:rPr>
              <a:t>看看它们是否还能长成植物，并开发帮助野生植物生存的新方法。</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Octopuses arm themselves in their first reported ‘throwing’ behavior</a:t>
            </a:r>
            <a:r>
              <a:rPr lang="en-US" sz="3000" b="1">
                <a:latin typeface="Times New Roman" panose="02020603050405020304" charset="0"/>
                <a:cs typeface="Times New Roman" panose="02020603050405020304" charset="0"/>
              </a:rPr>
              <a:t> </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新知：章鱼的特殊防身术</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2726055" y="1159510"/>
            <a:ext cx="6739890" cy="569849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609600"/>
            <a:ext cx="12029440" cy="6054725"/>
          </a:xfrm>
          <a:prstGeom prst="rect">
            <a:avLst/>
          </a:prstGeom>
          <a:noFill/>
        </p:spPr>
        <p:txBody>
          <a:bodyPr wrap="square" rtlCol="0" anchor="t">
            <a:spAutoFit/>
          </a:bodyPr>
          <a:p>
            <a:pPr indent="0" fontAlgn="auto">
              <a:lnSpc>
                <a:spcPts val="3100"/>
              </a:lnSpc>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For its novel way of maintaining boundaries, consider Octopus tetricus, also </a:t>
            </a:r>
            <a:r>
              <a:rPr lang="en-US" sz="2800">
                <a:latin typeface="Times New Roman" panose="02020603050405020304" charset="0"/>
                <a:cs typeface="Times New Roman" panose="02020603050405020304" charset="0"/>
              </a:rPr>
              <a:t>______</a:t>
            </a:r>
            <a:r>
              <a:rPr sz="2800">
                <a:solidFill>
                  <a:srgbClr val="FF0000"/>
                </a:solidFill>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(know) as the gloomy octopus and the common Sydney octopus. If another creature gets too close, it may respond by throwing things, according to a study published </a:t>
            </a:r>
            <a:r>
              <a:rPr lang="en-US" sz="2800">
                <a:latin typeface="Times New Roman" panose="02020603050405020304" charset="0"/>
                <a:cs typeface="Times New Roman" panose="02020603050405020304" charset="0"/>
              </a:rPr>
              <a:t>_______ (recent) </a:t>
            </a:r>
            <a:r>
              <a:rPr sz="2800">
                <a:latin typeface="Times New Roman" panose="02020603050405020304" charset="0"/>
                <a:cs typeface="Times New Roman" panose="02020603050405020304" charset="0"/>
              </a:rPr>
              <a:t>in the journal PLOS One. The cephalopods, native to seas off New Zealand and eastern Australia, were caught on camera </a:t>
            </a:r>
            <a:r>
              <a:rPr lang="en-US" sz="2800">
                <a:latin typeface="Times New Roman" panose="02020603050405020304" charset="0"/>
                <a:cs typeface="Times New Roman" panose="02020603050405020304" charset="0"/>
              </a:rPr>
              <a:t>________ (throw) </a:t>
            </a:r>
            <a:r>
              <a:rPr sz="2800">
                <a:latin typeface="Times New Roman" panose="02020603050405020304" charset="0"/>
                <a:cs typeface="Times New Roman" panose="02020603050405020304" charset="0"/>
              </a:rPr>
              <a:t>shells, silt, and algae, which sometimes hit animals </a:t>
            </a:r>
            <a:r>
              <a:rPr lang="en-US" sz="2800">
                <a:latin typeface="Times New Roman" panose="02020603050405020304" charset="0"/>
                <a:cs typeface="Times New Roman" panose="02020603050405020304" charset="0"/>
              </a:rPr>
              <a:t>____ </a:t>
            </a:r>
            <a:r>
              <a:rPr sz="2800">
                <a:latin typeface="Times New Roman" panose="02020603050405020304" charset="0"/>
                <a:cs typeface="Times New Roman" panose="02020603050405020304" charset="0"/>
              </a:rPr>
              <a:t>came too near their dens. The recipients included various fish, other gloomy octopuses—</a:t>
            </a:r>
            <a:r>
              <a:rPr lang="en-US" sz="2800">
                <a:latin typeface="Times New Roman" panose="02020603050405020304" charset="0"/>
                <a:cs typeface="Times New Roman" panose="02020603050405020304" charset="0"/>
              </a:rPr>
              <a:t>____ </a:t>
            </a:r>
            <a:r>
              <a:rPr sz="2800">
                <a:latin typeface="Times New Roman" panose="02020603050405020304" charset="0"/>
                <a:cs typeface="Times New Roman" panose="02020603050405020304" charset="0"/>
              </a:rPr>
              <a:t>even the underwater cameras. This</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is the first time a throwing behavior </a:t>
            </a:r>
            <a:r>
              <a:rPr lang="en-US" sz="2800">
                <a:latin typeface="Times New Roman" panose="02020603050405020304" charset="0"/>
                <a:cs typeface="Times New Roman" panose="02020603050405020304" charset="0"/>
              </a:rPr>
              <a:t>_______________</a:t>
            </a:r>
            <a:r>
              <a:rPr sz="2800">
                <a:latin typeface="Times New Roman" panose="02020603050405020304" charset="0"/>
                <a:cs typeface="Times New Roman" panose="02020603050405020304" charset="0"/>
              </a:rPr>
              <a:t> </a:t>
            </a:r>
            <a:r>
              <a:rPr lang="en-US" sz="2800">
                <a:latin typeface="Times New Roman" panose="02020603050405020304" charset="0"/>
                <a:cs typeface="Times New Roman" panose="02020603050405020304" charset="0"/>
              </a:rPr>
              <a:t>(report) </a:t>
            </a:r>
            <a:r>
              <a:rPr sz="2800">
                <a:latin typeface="Times New Roman" panose="02020603050405020304" charset="0"/>
                <a:cs typeface="Times New Roman" panose="02020603050405020304" charset="0"/>
              </a:rPr>
              <a:t>among octopuses. Though scientists aren’t certain of the motivation, it may have something to do with “the octopus </a:t>
            </a:r>
            <a:r>
              <a:rPr lang="en-US" altLang="zh-CN" sz="2800">
                <a:solidFill>
                  <a:srgbClr val="0000FF"/>
                </a:solidFill>
                <a:latin typeface="Times New Roman" panose="02020603050405020304" charset="0"/>
                <a:cs typeface="Times New Roman" panose="02020603050405020304" charset="0"/>
              </a:rPr>
              <a:t>equivalent </a:t>
            </a:r>
            <a:r>
              <a:rPr sz="2800">
                <a:latin typeface="Times New Roman" panose="02020603050405020304" charset="0"/>
                <a:cs typeface="Times New Roman" panose="02020603050405020304" charset="0"/>
              </a:rPr>
              <a:t>of </a:t>
            </a:r>
            <a:r>
              <a:rPr lang="en-US" sz="2800">
                <a:latin typeface="Times New Roman" panose="02020603050405020304" charset="0"/>
                <a:cs typeface="Times New Roman" panose="02020603050405020304" charset="0"/>
              </a:rPr>
              <a:t>________ (person) </a:t>
            </a:r>
            <a:r>
              <a:rPr sz="2800">
                <a:latin typeface="Times New Roman" panose="02020603050405020304" charset="0"/>
                <a:cs typeface="Times New Roman" panose="02020603050405020304" charset="0"/>
              </a:rPr>
              <a:t>space,” says the study’s lead author, Peter Godfrey-Smith, </a:t>
            </a:r>
            <a:r>
              <a:rPr lang="en-US" sz="2800">
                <a:latin typeface="Times New Roman" panose="02020603050405020304" charset="0"/>
                <a:cs typeface="Times New Roman" panose="02020603050405020304" charset="0"/>
              </a:rPr>
              <a:t>___</a:t>
            </a:r>
            <a:r>
              <a:rPr sz="2800">
                <a:latin typeface="Times New Roman" panose="02020603050405020304" charset="0"/>
                <a:cs typeface="Times New Roman" panose="02020603050405020304" charset="0"/>
              </a:rPr>
              <a:t> professor at the University of Sydney. To </a:t>
            </a:r>
            <a:r>
              <a:rPr lang="en-US" altLang="zh-CN" sz="2800">
                <a:solidFill>
                  <a:srgbClr val="0000FF"/>
                </a:solidFill>
                <a:latin typeface="Times New Roman" panose="02020603050405020304" charset="0"/>
                <a:cs typeface="Times New Roman" panose="02020603050405020304" charset="0"/>
              </a:rPr>
              <a:t>execute </a:t>
            </a:r>
            <a:r>
              <a:rPr sz="2800">
                <a:latin typeface="Times New Roman" panose="02020603050405020304" charset="0"/>
                <a:cs typeface="Times New Roman" panose="02020603050405020304" charset="0"/>
              </a:rPr>
              <a:t>their throws, gloomy octopuses scoop up debris with their arms and propel it with powerful jets from their siphons, tubular structures that pump water </a:t>
            </a:r>
            <a:r>
              <a:rPr lang="en-US" sz="2800">
                <a:latin typeface="Times New Roman" panose="02020603050405020304" charset="0"/>
                <a:cs typeface="Times New Roman" panose="02020603050405020304" charset="0"/>
              </a:rPr>
              <a:t>_____ </a:t>
            </a:r>
            <a:r>
              <a:rPr sz="2800">
                <a:latin typeface="Times New Roman" panose="02020603050405020304" charset="0"/>
                <a:cs typeface="Times New Roman" panose="02020603050405020304" charset="0"/>
              </a:rPr>
              <a:t>their bodies. The technique can shoot materials up to several body </a:t>
            </a:r>
            <a:r>
              <a:rPr lang="en-US" sz="2800">
                <a:latin typeface="Times New Roman" panose="02020603050405020304" charset="0"/>
                <a:cs typeface="Times New Roman" panose="02020603050405020304" charset="0"/>
              </a:rPr>
              <a:t>_______ (long) </a:t>
            </a:r>
            <a:r>
              <a:rPr sz="2800">
                <a:latin typeface="Times New Roman" panose="02020603050405020304" charset="0"/>
                <a:cs typeface="Times New Roman" panose="02020603050405020304" charset="0"/>
              </a:rPr>
              <a:t>away.</a:t>
            </a:r>
            <a:endParaRPr sz="28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（《国家地理》2023年3月刊</a:t>
            </a:r>
            <a:r>
              <a:rPr lang="en-US" sz="2400" b="1">
                <a:solidFill>
                  <a:srgbClr val="ED7D31"/>
                </a:solidFill>
                <a:latin typeface="微软雅黑" panose="020B0503020204020204" charset="-122"/>
                <a:ea typeface="微软雅黑" panose="020B0503020204020204" charset="-122"/>
                <a:cs typeface="微软雅黑" panose="020B0503020204020204" charset="-122"/>
              </a:rPr>
              <a:t> </a:t>
            </a:r>
            <a:r>
              <a:rPr sz="2400" b="1">
                <a:solidFill>
                  <a:srgbClr val="ED7D31"/>
                </a:solidFill>
                <a:latin typeface="微软雅黑" panose="020B0503020204020204" charset="-122"/>
                <a:ea typeface="微软雅黑" panose="020B0503020204020204" charset="-122"/>
                <a:cs typeface="微软雅黑" panose="020B0503020204020204" charset="-122"/>
              </a:rPr>
              <a:t>BREAKTHROUGHS版面）</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4" name="文本框 3"/>
          <p:cNvSpPr txBox="1"/>
          <p:nvPr/>
        </p:nvSpPr>
        <p:spPr>
          <a:xfrm>
            <a:off x="149225" y="1042035"/>
            <a:ext cx="115252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known</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8691245" y="2616835"/>
            <a:ext cx="132588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that </a:t>
            </a:r>
            <a:endParaRPr sz="28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149225" y="3778885"/>
            <a:ext cx="290449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has been reported</a:t>
            </a:r>
            <a:endParaRPr sz="28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180340" y="4575175"/>
            <a:ext cx="137541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personal </a:t>
            </a:r>
            <a:endParaRPr sz="28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5140325" y="5756275"/>
            <a:ext cx="97091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from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4289425" y="6152515"/>
            <a:ext cx="113411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lengths</a:t>
            </a:r>
            <a:r>
              <a:rPr sz="2800">
                <a:latin typeface="Times New Roman" panose="02020603050405020304" charset="0"/>
                <a:cs typeface="Times New Roman" panose="02020603050405020304" charset="0"/>
                <a:sym typeface="+mn-ea"/>
              </a:rPr>
              <a:t>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11393170" y="4575175"/>
            <a:ext cx="46228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10702925" y="3003550"/>
            <a:ext cx="76200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 </a:t>
            </a:r>
            <a:r>
              <a:rPr sz="2800">
                <a:solidFill>
                  <a:srgbClr val="FF0000"/>
                </a:solidFill>
                <a:latin typeface="Times New Roman" panose="02020603050405020304" charset="0"/>
                <a:cs typeface="Times New Roman" panose="02020603050405020304" charset="0"/>
                <a:sym typeface="+mn-ea"/>
              </a:rPr>
              <a:t>and </a:t>
            </a:r>
            <a:endParaRPr sz="28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9831705" y="2225675"/>
            <a:ext cx="148590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 throwing </a:t>
            </a:r>
            <a:endParaRPr sz="28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1636395" y="1816735"/>
            <a:ext cx="135064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recently </a:t>
            </a:r>
            <a:endParaRPr sz="28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equivalent</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thing, amount, word, etc. that is equal to sth else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相等的东西；等量；对应词</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car costs the equivalent of 5 years’ salary for a government worker.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这辆</a:t>
            </a:r>
            <a:r>
              <a:rPr lang="en-US" altLang="zh-CN" sz="2800">
                <a:latin typeface="Times New Roman" panose="02020603050405020304" charset="0"/>
                <a:ea typeface="华文中宋" panose="02010600040101010101" charset="-122"/>
                <a:cs typeface="Times New Roman" panose="02020603050405020304" charset="0"/>
              </a:rPr>
              <a:t>车</a:t>
            </a:r>
            <a:r>
              <a:rPr lang="zh-CN" altLang="en-US" sz="2800">
                <a:latin typeface="Times New Roman" panose="02020603050405020304" charset="0"/>
                <a:ea typeface="华文中宋" panose="02010600040101010101" charset="-122"/>
                <a:cs typeface="Times New Roman" panose="02020603050405020304" charset="0"/>
              </a:rPr>
              <a:t>的</a:t>
            </a:r>
            <a:r>
              <a:rPr lang="en-US" altLang="zh-CN" sz="2800">
                <a:latin typeface="Times New Roman" panose="02020603050405020304" charset="0"/>
                <a:ea typeface="华文中宋" panose="02010600040101010101" charset="-122"/>
                <a:cs typeface="Times New Roman" panose="02020603050405020304" charset="0"/>
              </a:rPr>
              <a:t>价格相当于一个公务员5年的薪水</a:t>
            </a:r>
            <a:r>
              <a:rPr lang="zh-CN" altLang="en-US" sz="2800">
                <a:ea typeface="华文中宋" panose="02010600040101010101" charset="-122"/>
                <a:sym typeface="+mn-ea"/>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execute</a:t>
            </a:r>
            <a:r>
              <a:rPr lang="en-US" altLang="zh-CN" sz="2800"/>
              <a:t>: </a:t>
            </a:r>
            <a:r>
              <a:rPr lang="en-US" sz="2800">
                <a:latin typeface="Times New Roman" panose="02020603050405020304" charset="0"/>
                <a:ea typeface="华文中宋" panose="02010600040101010101" charset="-122"/>
                <a:cs typeface="Times New Roman" panose="02020603050405020304" charset="0"/>
              </a:rPr>
              <a:t>to successfully perform a skillful action or movement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成功地完成（技巧或动作）</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landing was skilfully executed.    </a:t>
            </a:r>
            <a:r>
              <a:rPr sz="2800">
                <a:latin typeface="华文中宋" panose="02010600040101010101" charset="-122"/>
                <a:ea typeface="华文中宋" panose="02010600040101010101" charset="-122"/>
                <a:cs typeface="华文中宋" panose="02010600040101010101" charset="-122"/>
              </a:rPr>
              <a:t>熟练地完成了着陆</a:t>
            </a:r>
            <a:r>
              <a:rPr lang="zh-CN"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65938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3191510"/>
            <a:ext cx="1122553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Breathing such polluted air is the equivalent of smoking ten cigarettes a day.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40004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43840" y="6003925"/>
            <a:ext cx="542290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pilot executed a perfect landing</a:t>
            </a:r>
            <a:r>
              <a:rPr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626995"/>
            <a:ext cx="9491980" cy="521970"/>
          </a:xfrm>
          <a:prstGeom prst="rect">
            <a:avLst/>
          </a:prstGeom>
          <a:noFill/>
        </p:spPr>
        <p:txBody>
          <a:bodyPr wrap="square" rtlCol="0" anchor="t">
            <a:spAutoFit/>
          </a:bodyPr>
          <a:lstStyle/>
          <a:p>
            <a:r>
              <a:rPr lang="zh-CN" sz="2800">
                <a:ea typeface="华文中宋" panose="02010600040101010101" charset="-122"/>
              </a:rPr>
              <a:t>呼吸污染这么严重的空气等同于每天抽十支烟</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639185"/>
            <a:ext cx="11060430" cy="285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24625"/>
            <a:ext cx="5325110" cy="12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400040"/>
            <a:ext cx="8297545" cy="521970"/>
          </a:xfrm>
          <a:prstGeom prst="rect">
            <a:avLst/>
          </a:prstGeom>
          <a:noFill/>
        </p:spPr>
        <p:txBody>
          <a:bodyPr wrap="square" rtlCol="0" anchor="t">
            <a:spAutoFit/>
          </a:bodyPr>
          <a:p>
            <a:r>
              <a:rPr lang="zh-CN" altLang="en-US" sz="2800">
                <a:ea typeface="华文中宋" panose="02010600040101010101" charset="-122"/>
              </a:rPr>
              <a:t>飞行员完成了非常娴熟的着陆动作</a:t>
            </a:r>
            <a:r>
              <a:rPr lang="zh-CN" altLang="en-US" sz="2800">
                <a:ea typeface="华文中宋" panose="02010600040101010101" charset="-122"/>
                <a:sym typeface="+mn-ea"/>
              </a:rPr>
              <a:t>。</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81380"/>
            <a:ext cx="11751310" cy="238061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01320" y="985520"/>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The cephalopods (</a:t>
            </a:r>
            <a:r>
              <a:rPr sz="2400">
                <a:ea typeface="华文中宋" panose="02010600040101010101" charset="-122"/>
                <a:sym typeface="+mn-ea"/>
              </a:rPr>
              <a:t>头足类动物</a:t>
            </a:r>
            <a:r>
              <a:rPr lang="en-US" altLang="zh-CN" sz="2600">
                <a:latin typeface="Times New Roman" panose="02020603050405020304" charset="0"/>
                <a:cs typeface="Times New Roman" panose="02020603050405020304" charset="0"/>
                <a:sym typeface="+mn-ea"/>
              </a:rPr>
              <a:t>), native to seas off New Zealand and eastern Australia, were caught on camera throwing shells, silt, and algae, which sometimes hit animals that came too near their dens.</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47040" y="23856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8280" y="2270125"/>
            <a:ext cx="10241915" cy="891540"/>
          </a:xfrm>
          <a:prstGeom prst="rect">
            <a:avLst/>
          </a:prstGeom>
          <a:noFill/>
        </p:spPr>
        <p:txBody>
          <a:bodyPr wrap="square" rtlCol="0">
            <a:spAutoFit/>
          </a:bodyPr>
          <a:lstStyle/>
          <a:p>
            <a:pPr algn="l">
              <a:buClrTx/>
              <a:buSzTx/>
              <a:buFontTx/>
            </a:pPr>
            <a:r>
              <a:rPr sz="2600">
                <a:ea typeface="华文中宋" panose="02010600040101010101" charset="-122"/>
              </a:rPr>
              <a:t>这种头足类动物原产于新西兰和澳大利亚东部海域，摄像机捕捉到它们投掷贝壳、淤泥和藻类，有时会击中离它们洞穴太近的动物。</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622040"/>
            <a:ext cx="11751310" cy="278130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8305" y="3796665"/>
            <a:ext cx="11589385"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This is the first time a throwing behavior has been reported among octopuses. Though scientists aren</a:t>
            </a:r>
            <a:r>
              <a:rPr lang="en-US" sz="2600">
                <a:latin typeface="Times New Roman" panose="02020603050405020304" charset="0"/>
                <a:cs typeface="Times New Roman" panose="02020603050405020304" charset="0"/>
                <a:sym typeface="+mn-ea"/>
              </a:rPr>
              <a:t>’</a:t>
            </a:r>
            <a:r>
              <a:rPr sz="2600">
                <a:latin typeface="Times New Roman" panose="02020603050405020304" charset="0"/>
                <a:cs typeface="Times New Roman" panose="02020603050405020304" charset="0"/>
                <a:sym typeface="+mn-ea"/>
              </a:rPr>
              <a:t>t certain of the motivation, it may have something to do with </a:t>
            </a:r>
            <a:r>
              <a:rPr lang="en-US" sz="2600">
                <a:latin typeface="Times New Roman" panose="02020603050405020304" charset="0"/>
                <a:cs typeface="Times New Roman" panose="02020603050405020304" charset="0"/>
                <a:sym typeface="+mn-ea"/>
              </a:rPr>
              <a:t>“</a:t>
            </a:r>
            <a:r>
              <a:rPr sz="2600">
                <a:latin typeface="Times New Roman" panose="02020603050405020304" charset="0"/>
                <a:cs typeface="Times New Roman" panose="02020603050405020304" charset="0"/>
                <a:sym typeface="+mn-ea"/>
              </a:rPr>
              <a:t>the octopus equivalent of personal space,</a:t>
            </a:r>
            <a:r>
              <a:rPr lang="en-US" sz="2600">
                <a:latin typeface="Times New Roman" panose="02020603050405020304" charset="0"/>
                <a:cs typeface="Times New Roman" panose="02020603050405020304" charset="0"/>
                <a:sym typeface="+mn-ea"/>
              </a:rPr>
              <a:t>”</a:t>
            </a:r>
            <a:r>
              <a:rPr sz="2600">
                <a:latin typeface="Times New Roman" panose="02020603050405020304" charset="0"/>
                <a:cs typeface="Times New Roman" panose="02020603050405020304" charset="0"/>
                <a:sym typeface="+mn-ea"/>
              </a:rPr>
              <a:t> says the study</a:t>
            </a:r>
            <a:r>
              <a:rPr lang="en-US" sz="2600">
                <a:latin typeface="Times New Roman" panose="02020603050405020304" charset="0"/>
                <a:cs typeface="Times New Roman" panose="02020603050405020304" charset="0"/>
                <a:sym typeface="+mn-ea"/>
              </a:rPr>
              <a:t>’</a:t>
            </a:r>
            <a:r>
              <a:rPr sz="2600">
                <a:latin typeface="Times New Roman" panose="02020603050405020304" charset="0"/>
                <a:cs typeface="Times New Roman" panose="02020603050405020304" charset="0"/>
                <a:sym typeface="+mn-ea"/>
              </a:rPr>
              <a:t>s lead author.</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351155" y="524954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77963" y="5172710"/>
            <a:ext cx="10427970"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这是首次在章鱼中发现投掷行为。该研究的主要作者说，虽然科学家们不确定</a:t>
            </a:r>
            <a:r>
              <a:rPr lang="zh-CN" sz="2600">
                <a:latin typeface="Times New Roman" panose="02020603050405020304" charset="0"/>
                <a:ea typeface="华文中宋" panose="02010600040101010101" charset="-122"/>
                <a:cs typeface="Times New Roman" panose="02020603050405020304" charset="0"/>
              </a:rPr>
              <a:t>它们的</a:t>
            </a:r>
            <a:r>
              <a:rPr sz="2600">
                <a:latin typeface="Times New Roman" panose="02020603050405020304" charset="0"/>
                <a:ea typeface="华文中宋" panose="02010600040101010101" charset="-122"/>
                <a:cs typeface="Times New Roman" panose="02020603050405020304" charset="0"/>
              </a:rPr>
              <a:t>动机</a:t>
            </a:r>
            <a:r>
              <a:rPr lang="zh-CN" sz="2600">
                <a:latin typeface="Times New Roman" panose="02020603050405020304" charset="0"/>
                <a:ea typeface="华文中宋" panose="02010600040101010101" charset="-122"/>
                <a:cs typeface="Times New Roman" panose="02020603050405020304" charset="0"/>
              </a:rPr>
              <a:t>是什么</a:t>
            </a:r>
            <a:r>
              <a:rPr sz="2600">
                <a:latin typeface="Times New Roman" panose="02020603050405020304" charset="0"/>
                <a:ea typeface="华文中宋" panose="02010600040101010101" charset="-122"/>
                <a:cs typeface="Times New Roman" panose="02020603050405020304" charset="0"/>
              </a:rPr>
              <a:t>，但</a:t>
            </a:r>
            <a:r>
              <a:rPr lang="zh-CN" sz="2600">
                <a:latin typeface="Times New Roman" panose="02020603050405020304" charset="0"/>
                <a:ea typeface="华文中宋" panose="02010600040101010101" charset="-122"/>
                <a:cs typeface="Times New Roman" panose="02020603050405020304" charset="0"/>
              </a:rPr>
              <a:t>猜测</a:t>
            </a:r>
            <a:r>
              <a:rPr sz="2600">
                <a:latin typeface="Times New Roman" panose="02020603050405020304" charset="0"/>
                <a:ea typeface="华文中宋" panose="02010600040101010101" charset="-122"/>
                <a:cs typeface="Times New Roman" panose="02020603050405020304" charset="0"/>
              </a:rPr>
              <a:t>可能与“章鱼</a:t>
            </a:r>
            <a:r>
              <a:rPr lang="zh-CN" sz="2600">
                <a:latin typeface="Times New Roman" panose="02020603050405020304" charset="0"/>
                <a:ea typeface="华文中宋" panose="02010600040101010101" charset="-122"/>
                <a:cs typeface="Times New Roman" panose="02020603050405020304" charset="0"/>
              </a:rPr>
              <a:t>的</a:t>
            </a:r>
            <a:r>
              <a:rPr lang="en-US" altLang="zh-CN" sz="2600">
                <a:latin typeface="Times New Roman" panose="02020603050405020304" charset="0"/>
                <a:ea typeface="华文中宋" panose="02010600040101010101" charset="-122"/>
                <a:cs typeface="Times New Roman" panose="02020603050405020304" charset="0"/>
              </a:rPr>
              <a:t>‘</a:t>
            </a:r>
            <a:r>
              <a:rPr lang="zh-CN" sz="2600">
                <a:latin typeface="Times New Roman" panose="02020603050405020304" charset="0"/>
                <a:ea typeface="华文中宋" panose="02010600040101010101" charset="-122"/>
                <a:cs typeface="Times New Roman" panose="02020603050405020304" charset="0"/>
              </a:rPr>
              <a:t>私人</a:t>
            </a:r>
            <a:r>
              <a:rPr sz="2600">
                <a:latin typeface="Times New Roman" panose="02020603050405020304" charset="0"/>
                <a:ea typeface="华文中宋" panose="02010600040101010101" charset="-122"/>
                <a:cs typeface="Times New Roman" panose="02020603050405020304" charset="0"/>
              </a:rPr>
              <a:t>空间</a:t>
            </a:r>
            <a:r>
              <a:rPr lang="en-US" sz="2600">
                <a:latin typeface="Times New Roman" panose="02020603050405020304" charset="0"/>
                <a:ea typeface="华文中宋" panose="02010600040101010101" charset="-122"/>
                <a:cs typeface="Times New Roman" panose="02020603050405020304" charset="0"/>
              </a:rPr>
              <a:t>’</a:t>
            </a:r>
            <a:r>
              <a:rPr sz="2600">
                <a:latin typeface="Times New Roman" panose="02020603050405020304" charset="0"/>
                <a:ea typeface="华文中宋" panose="02010600040101010101" charset="-122"/>
                <a:cs typeface="Times New Roman" panose="02020603050405020304" charset="0"/>
              </a:rPr>
              <a:t>”有关。</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March 16th</a:t>
            </a:r>
            <a:r>
              <a:t>-</a:t>
            </a:r>
            <a:r>
              <a:rPr lang="en-US"/>
              <a:t>31st</a:t>
            </a:r>
            <a:r>
              <a:t>, 202</a:t>
            </a:r>
            <a:r>
              <a:rPr lang="en-US"/>
              <a:t>3</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844993" y="187325"/>
            <a:ext cx="8503920"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One-minute World 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3</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22</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/2023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3" name="One-minute World 03.22.2023">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56565" y="887730"/>
            <a:ext cx="11281410" cy="5970270"/>
          </a:xfrm>
          <a:prstGeom prst="rect">
            <a:avLst/>
          </a:prstGeom>
        </p:spPr>
      </p:pic>
    </p:spTree>
  </p:cSld>
  <p:clrMapOvr>
    <a:masterClrMapping/>
  </p:clrMapOvr>
  <p:timing>
    <p:tnLst>
      <p:par>
        <p:cTn id="1" dur="indefinite" restart="never" fill="hold"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12700" y="480695"/>
            <a:ext cx="12082145" cy="633793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This is BBC world news</a:t>
            </a:r>
            <a:r>
              <a:rPr lang="en-US" sz="2900">
                <a:latin typeface="Times New Roman" panose="02020603050405020304" charset="0"/>
                <a:cs typeface="Times New Roman" panose="02020603050405020304" charset="0"/>
              </a:rPr>
              <a:t>. H</a:t>
            </a:r>
            <a:r>
              <a:rPr sz="2900">
                <a:latin typeface="Times New Roman" panose="02020603050405020304" charset="0"/>
                <a:cs typeface="Times New Roman" panose="02020603050405020304" charset="0"/>
              </a:rPr>
              <a:t>ere are the headlines.</a:t>
            </a:r>
            <a:endParaRPr sz="29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President Vladimir Putin visits Mariupol, the Ukrainian city, which </a:t>
            </a:r>
            <a:r>
              <a:rPr lang="en-US" sz="2900">
                <a:latin typeface="Times New Roman" panose="02020603050405020304" charset="0"/>
                <a:cs typeface="Times New Roman" panose="02020603050405020304" charset="0"/>
              </a:rPr>
              <a:t>___________</a:t>
            </a:r>
            <a:r>
              <a:rPr sz="2900">
                <a:solidFill>
                  <a:srgbClr val="FF0000"/>
                </a:solidFill>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by invading Russian forces last year. It</a:t>
            </a:r>
            <a:r>
              <a:rPr lang="en-US" sz="2900">
                <a:latin typeface="Times New Roman" panose="02020603050405020304" charset="0"/>
                <a:cs typeface="Times New Roman" panose="02020603050405020304" charset="0"/>
              </a:rPr>
              <a:t>’</a:t>
            </a:r>
            <a:r>
              <a:rPr sz="2900">
                <a:latin typeface="Times New Roman" panose="02020603050405020304" charset="0"/>
                <a:cs typeface="Times New Roman" panose="02020603050405020304" charset="0"/>
              </a:rPr>
              <a:t>s his first trip to the Russian-occupied </a:t>
            </a:r>
            <a:r>
              <a:rPr lang="en-US" sz="2900">
                <a:latin typeface="Times New Roman" panose="02020603050405020304" charset="0"/>
                <a:cs typeface="Times New Roman" panose="02020603050405020304" charset="0"/>
              </a:rPr>
              <a:t>_________ </a:t>
            </a:r>
            <a:r>
              <a:rPr sz="2900">
                <a:latin typeface="Times New Roman" panose="02020603050405020304" charset="0"/>
                <a:cs typeface="Times New Roman" panose="02020603050405020304" charset="0"/>
              </a:rPr>
              <a:t>of eastern Ukraine</a:t>
            </a:r>
            <a:r>
              <a:rPr lang="en-US" sz="2900">
                <a:latin typeface="Times New Roman" panose="02020603050405020304" charset="0"/>
                <a:cs typeface="Times New Roman" panose="02020603050405020304" charset="0"/>
              </a:rPr>
              <a:t>’</a:t>
            </a:r>
            <a:r>
              <a:rPr sz="2900">
                <a:latin typeface="Times New Roman" panose="02020603050405020304" charset="0"/>
                <a:cs typeface="Times New Roman" panose="02020603050405020304" charset="0"/>
              </a:rPr>
              <a:t>s Donbas region since the start of the war.</a:t>
            </a:r>
            <a:endParaRPr sz="29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A deal allowing the export of Ukrainian grain from Black Sea ports </a:t>
            </a:r>
            <a:r>
              <a:rPr lang="en-US" sz="2900">
                <a:latin typeface="Times New Roman" panose="02020603050405020304" charset="0"/>
                <a:cs typeface="Times New Roman" panose="02020603050405020304" charset="0"/>
              </a:rPr>
              <a:t>_______________</a:t>
            </a:r>
            <a:r>
              <a:rPr sz="2900">
                <a:latin typeface="Times New Roman" panose="02020603050405020304" charset="0"/>
                <a:cs typeface="Times New Roman" panose="02020603050405020304" charset="0"/>
              </a:rPr>
              <a:t> but it</a:t>
            </a:r>
            <a:r>
              <a:rPr lang="en-US" sz="2900">
                <a:latin typeface="Times New Roman" panose="02020603050405020304" charset="0"/>
                <a:cs typeface="Times New Roman" panose="02020603050405020304" charset="0"/>
              </a:rPr>
              <a:t>’</a:t>
            </a:r>
            <a:r>
              <a:rPr sz="2900">
                <a:latin typeface="Times New Roman" panose="02020603050405020304" charset="0"/>
                <a:cs typeface="Times New Roman" panose="02020603050405020304" charset="0"/>
              </a:rPr>
              <a:t>s unclear for how long. The agreement </a:t>
            </a:r>
            <a:r>
              <a:rPr lang="en-US" sz="2900">
                <a:latin typeface="Times New Roman" panose="02020603050405020304" charset="0"/>
                <a:cs typeface="Times New Roman" panose="02020603050405020304" charset="0"/>
              </a:rPr>
              <a:t>_____________</a:t>
            </a:r>
            <a:r>
              <a:rPr sz="2900">
                <a:latin typeface="Times New Roman" panose="02020603050405020304" charset="0"/>
                <a:cs typeface="Times New Roman" panose="02020603050405020304" charset="0"/>
              </a:rPr>
              <a:t> after talks with Russia and Ukraine.</a:t>
            </a:r>
            <a:endParaRPr sz="29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Former U.S. President Donald Trump says he </a:t>
            </a:r>
            <a:r>
              <a:rPr lang="en-US" sz="2900">
                <a:latin typeface="Times New Roman" panose="02020603050405020304" charset="0"/>
                <a:cs typeface="Times New Roman" panose="02020603050405020304" charset="0"/>
              </a:rPr>
              <a:t>_______ </a:t>
            </a:r>
            <a:r>
              <a:rPr sz="2900">
                <a:latin typeface="Times New Roman" panose="02020603050405020304" charset="0"/>
                <a:cs typeface="Times New Roman" panose="02020603050405020304" charset="0"/>
              </a:rPr>
              <a:t>there are plans to arrest him on Tuesday. He</a:t>
            </a:r>
            <a:r>
              <a:rPr lang="en-US" sz="2900">
                <a:latin typeface="Times New Roman" panose="02020603050405020304" charset="0"/>
                <a:cs typeface="Times New Roman" panose="02020603050405020304" charset="0"/>
              </a:rPr>
              <a:t>’</a:t>
            </a:r>
            <a:r>
              <a:rPr sz="2900">
                <a:latin typeface="Times New Roman" panose="02020603050405020304" charset="0"/>
                <a:cs typeface="Times New Roman" panose="02020603050405020304" charset="0"/>
              </a:rPr>
              <a:t>s called on his supporters </a:t>
            </a:r>
            <a:r>
              <a:rPr lang="en-US" sz="2900">
                <a:latin typeface="Times New Roman" panose="02020603050405020304" charset="0"/>
                <a:cs typeface="Times New Roman" panose="02020603050405020304" charset="0"/>
              </a:rPr>
              <a:t>________</a:t>
            </a:r>
            <a:r>
              <a:rPr sz="2900">
                <a:latin typeface="Times New Roman" panose="02020603050405020304" charset="0"/>
                <a:cs typeface="Times New Roman" panose="02020603050405020304" charset="0"/>
              </a:rPr>
              <a:t>. </a:t>
            </a:r>
            <a:r>
              <a:rPr lang="en-US" altLang="zh-CN" sz="2900">
                <a:solidFill>
                  <a:srgbClr val="0000FF"/>
                </a:solidFill>
                <a:latin typeface="Times New Roman" panose="02020603050405020304" charset="0"/>
                <a:ea typeface="+mn-ea"/>
                <a:cs typeface="Times New Roman" panose="02020603050405020304" charset="0"/>
              </a:rPr>
              <a:t>Prosecutor</a:t>
            </a:r>
            <a:r>
              <a:rPr sz="2900">
                <a:latin typeface="Times New Roman" panose="02020603050405020304" charset="0"/>
                <a:cs typeface="Times New Roman" panose="02020603050405020304" charset="0"/>
              </a:rPr>
              <a:t>s have been looking at a possible </a:t>
            </a:r>
            <a:r>
              <a:rPr lang="en-US" altLang="zh-CN" sz="2900">
                <a:solidFill>
                  <a:srgbClr val="0000FF"/>
                </a:solidFill>
                <a:latin typeface="Times New Roman" panose="02020603050405020304" charset="0"/>
                <a:ea typeface="+mn-ea"/>
                <a:cs typeface="Times New Roman" panose="02020603050405020304" charset="0"/>
              </a:rPr>
              <a:t>indictment </a:t>
            </a:r>
            <a:r>
              <a:rPr sz="2900">
                <a:latin typeface="Times New Roman" panose="02020603050405020304" charset="0"/>
                <a:cs typeface="Times New Roman" panose="02020603050405020304" charset="0"/>
              </a:rPr>
              <a:t>of Mr. Trump.</a:t>
            </a:r>
            <a:endParaRPr sz="29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Protests have </a:t>
            </a:r>
            <a:r>
              <a:rPr lang="en-US" sz="2900">
                <a:latin typeface="Times New Roman" panose="02020603050405020304" charset="0"/>
                <a:cs typeface="Times New Roman" panose="02020603050405020304" charset="0"/>
              </a:rPr>
              <a:t>__________</a:t>
            </a:r>
            <a:r>
              <a:rPr sz="2900">
                <a:latin typeface="Times New Roman" panose="02020603050405020304" charset="0"/>
                <a:cs typeface="Times New Roman" panose="02020603050405020304" charset="0"/>
              </a:rPr>
              <a:t> in Milan after Italy</a:t>
            </a:r>
            <a:r>
              <a:rPr lang="en-US" sz="2900">
                <a:latin typeface="Times New Roman" panose="02020603050405020304" charset="0"/>
                <a:cs typeface="Times New Roman" panose="02020603050405020304" charset="0"/>
              </a:rPr>
              <a:t>’</a:t>
            </a:r>
            <a:r>
              <a:rPr sz="2900">
                <a:latin typeface="Times New Roman" panose="02020603050405020304" charset="0"/>
                <a:cs typeface="Times New Roman" panose="02020603050405020304" charset="0"/>
              </a:rPr>
              <a:t>s government instructed the city council to stop </a:t>
            </a:r>
            <a:r>
              <a:rPr lang="en-US" sz="2900">
                <a:latin typeface="Times New Roman" panose="02020603050405020304" charset="0"/>
                <a:cs typeface="Times New Roman" panose="02020603050405020304" charset="0"/>
              </a:rPr>
              <a:t>_________ </a:t>
            </a:r>
            <a:r>
              <a:rPr sz="2900">
                <a:latin typeface="Times New Roman" panose="02020603050405020304" charset="0"/>
                <a:cs typeface="Times New Roman" panose="02020603050405020304" charset="0"/>
              </a:rPr>
              <a:t>the children of same-sex parents. Milan</a:t>
            </a:r>
            <a:r>
              <a:rPr lang="en-US" sz="2900">
                <a:latin typeface="Times New Roman" panose="02020603050405020304" charset="0"/>
                <a:cs typeface="Times New Roman" panose="02020603050405020304" charset="0"/>
              </a:rPr>
              <a:t>’</a:t>
            </a:r>
            <a:r>
              <a:rPr sz="2900">
                <a:latin typeface="Times New Roman" panose="02020603050405020304" charset="0"/>
                <a:cs typeface="Times New Roman" panose="02020603050405020304" charset="0"/>
              </a:rPr>
              <a:t>s mayor says he will continue to fight for the rights of same-sex parents.</a:t>
            </a:r>
            <a:endParaRPr sz="29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pic>
        <p:nvPicPr>
          <p:cNvPr id="4" name="One-minute World 03.22.2023">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211560" y="6212205"/>
            <a:ext cx="619125" cy="619125"/>
          </a:xfrm>
          <a:prstGeom prst="rect">
            <a:avLst/>
          </a:prstGeom>
        </p:spPr>
      </p:pic>
      <p:sp>
        <p:nvSpPr>
          <p:cNvPr id="3" name="文本框 2"/>
          <p:cNvSpPr txBox="1"/>
          <p:nvPr/>
        </p:nvSpPr>
        <p:spPr>
          <a:xfrm>
            <a:off x="73660" y="1419860"/>
            <a:ext cx="2160270"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was</a:t>
            </a:r>
            <a:r>
              <a:rPr sz="2900">
                <a:latin typeface="Times New Roman" panose="02020603050405020304" charset="0"/>
                <a:cs typeface="Times New Roman" panose="02020603050405020304" charset="0"/>
                <a:sym typeface="+mn-ea"/>
              </a:rPr>
              <a:t> </a:t>
            </a:r>
            <a:r>
              <a:rPr sz="2900">
                <a:solidFill>
                  <a:srgbClr val="FF0000"/>
                </a:solidFill>
                <a:latin typeface="Times New Roman" panose="02020603050405020304" charset="0"/>
                <a:cs typeface="Times New Roman" panose="02020603050405020304" charset="0"/>
                <a:sym typeface="+mn-ea"/>
              </a:rPr>
              <a:t>captured</a:t>
            </a:r>
            <a:endParaRPr kumimoji="0" lang="zh-CN" alt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5" name="文本框 4"/>
          <p:cNvSpPr txBox="1"/>
          <p:nvPr/>
        </p:nvSpPr>
        <p:spPr>
          <a:xfrm>
            <a:off x="2997200" y="5834380"/>
            <a:ext cx="2148205"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registering </a:t>
            </a:r>
            <a:endParaRPr kumimoji="0" 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6" name="文本框 5"/>
          <p:cNvSpPr txBox="1"/>
          <p:nvPr/>
        </p:nvSpPr>
        <p:spPr>
          <a:xfrm>
            <a:off x="106045" y="3187700"/>
            <a:ext cx="2961640"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has been renewed</a:t>
            </a:r>
            <a:endParaRPr sz="29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2669540" y="5399405"/>
            <a:ext cx="1924685"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taken place</a:t>
            </a:r>
            <a:endParaRPr kumimoji="0" 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8" name="文本框 7"/>
          <p:cNvSpPr txBox="1"/>
          <p:nvPr/>
        </p:nvSpPr>
        <p:spPr>
          <a:xfrm>
            <a:off x="9639935" y="3179445"/>
            <a:ext cx="2210435"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was concluded</a:t>
            </a:r>
            <a:endParaRPr sz="29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7363460" y="4083685"/>
            <a:ext cx="1546225"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suspects </a:t>
            </a:r>
            <a:endParaRPr sz="29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2847975" y="1865630"/>
            <a:ext cx="1595120"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territories </a:t>
            </a:r>
            <a:endParaRPr sz="29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7882255" y="4517390"/>
            <a:ext cx="1663065"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to protest</a:t>
            </a:r>
            <a:endParaRPr kumimoji="0" lang="en-US" altLang="zh-CN"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43" fill="hold" display="0">
                  <p:stCondLst>
                    <p:cond delay="indefinite"/>
                  </p:stCondLst>
                </p:cTn>
                <p:tgtEl>
                  <p:spTgt spid="304"/>
                </p:tgtEl>
              </p:cMediaNode>
            </p:audio>
            <p:audio>
              <p:cMediaNode>
                <p:cTn id="44" fill="hold" display="1">
                  <p:stCondLst>
                    <p:cond delay="indefinite"/>
                  </p:stCondLst>
                  <p:endCondLst>
                    <p:cond evt="onStopAudio">
                      <p:tgtEl>
                        <p:sldTgt/>
                      </p:tgtEl>
                    </p:cond>
                  </p:endCondLst>
                </p:cTn>
                <p:tgtEl>
                  <p:spTgt spid="4"/>
                </p:tgtEl>
              </p:cMediaNode>
            </p:audio>
          </p:childTnLst>
        </p:cTn>
      </p:par>
    </p:tnLst>
    <p:bldLst>
      <p:bldP spid="3" grpId="0" bldLvl="0" animBg="1"/>
      <p:bldP spid="5" grpId="0" bldLvl="0" animBg="1"/>
      <p:bldP spid="6" grpId="0" bldLvl="0" animBg="1"/>
      <p:bldP spid="7" grpId="0" bldLvl="0" animBg="1"/>
      <p:bldP spid="8" grpId="0" bldLvl="0" animBg="1"/>
      <p:bldP spid="9" grpId="0" bldLvl="0" animBg="1"/>
      <p:bldP spid="10" grpId="0" bldLvl="0" animBg="1"/>
      <p:bldP spid="11"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73100"/>
            <a:ext cx="11880850" cy="50292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prosecutor</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public official who charges sb officially with a crime and prosecutes them in court    </a:t>
            </a:r>
            <a:r>
              <a:rPr lang="zh-CN" altLang="en-US" sz="2800">
                <a:latin typeface="Times New Roman" panose="02020603050405020304" charset="0"/>
                <a:ea typeface="华文中宋" panose="02010600040101010101" charset="-122"/>
                <a:cs typeface="Times New Roman" panose="02020603050405020304" charset="0"/>
                <a:sym typeface="+mn-ea"/>
              </a:rPr>
              <a:t>公诉人；检察官</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Prosecutors are fully entitled to bring any number of offenses against a single defendant.    </a:t>
            </a:r>
            <a:r>
              <a:rPr lang="zh-CN" altLang="en-US" sz="2800">
                <a:latin typeface="Times New Roman" panose="02020603050405020304" charset="0"/>
                <a:ea typeface="华文中宋" panose="02010600040101010101" charset="-122"/>
                <a:cs typeface="Times New Roman" panose="02020603050405020304" charset="0"/>
              </a:rPr>
              <a:t>检察官完全有权对单一被告提出任何数量的罪行。</a:t>
            </a:r>
            <a:endParaRPr lang="zh-CN" alt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indictment</a:t>
            </a:r>
            <a:r>
              <a:rPr lang="en-US" sz="2800">
                <a:latin typeface="Times New Roman" panose="02020603050405020304" charset="0"/>
                <a:ea typeface="华文中宋" panose="02010600040101010101" charset="-122"/>
                <a:cs typeface="Times New Roman" panose="02020603050405020304" charset="0"/>
              </a:rPr>
              <a:t>: the act of officially accusing sb of a crime    </a:t>
            </a:r>
            <a:r>
              <a:rPr lang="zh-CN" altLang="en-US" sz="2800">
                <a:latin typeface="Times New Roman" panose="02020603050405020304" charset="0"/>
                <a:ea typeface="华文中宋" panose="02010600040101010101" charset="-122"/>
                <a:cs typeface="Times New Roman" panose="02020603050405020304" charset="0"/>
              </a:rPr>
              <a:t>控告；起诉</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This led to his indictment on allegations of conspiracy.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华文中宋" panose="02010600040101010101" charset="-122"/>
                <a:ea typeface="华文中宋" panose="02010600040101010101" charset="-122"/>
                <a:cs typeface="华文中宋" panose="02010600040101010101" charset="-122"/>
              </a:rPr>
              <a:t>     </a:t>
            </a:r>
            <a:r>
              <a:rPr lang="zh-CN" altLang="en-US" sz="2800">
                <a:latin typeface="华文中宋" panose="02010600040101010101" charset="-122"/>
                <a:ea typeface="华文中宋" panose="02010600040101010101" charset="-122"/>
                <a:cs typeface="华文中宋" panose="02010600040101010101" charset="-122"/>
              </a:rPr>
              <a:t>这件事最终使他被控犯有共谋罪。</a:t>
            </a:r>
            <a:r>
              <a:rPr lang="en-US" altLang="zh-CN" sz="2800">
                <a:latin typeface="华文中宋" panose="02010600040101010101" charset="-122"/>
                <a:ea typeface="华文中宋" panose="02010600040101010101" charset="-122"/>
                <a:cs typeface="华文中宋" panose="02010600040101010101" charset="-122"/>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15265" y="3150235"/>
            <a:ext cx="680339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Mitchell is a former prosecutor for the county.</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8445" y="570611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193790"/>
            <a:ext cx="595947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No one was surprised by her indictment.</a:t>
            </a:r>
            <a:endParaRPr lang="en-US" sz="2800">
              <a:solidFill>
                <a:srgbClr val="FF0000"/>
              </a:solidFill>
              <a:latin typeface="Times New Roman" panose="02020603050405020304" charset="0"/>
              <a:cs typeface="Times New Roman" panose="02020603050405020304" charset="0"/>
            </a:endParaRPr>
          </a:p>
        </p:txBody>
      </p:sp>
      <p:cxnSp>
        <p:nvCxnSpPr>
          <p:cNvPr id="3145728" name="直接连接符 8"/>
          <p:cNvCxnSpPr/>
          <p:nvPr/>
        </p:nvCxnSpPr>
        <p:spPr>
          <a:xfrm flipV="1">
            <a:off x="297815" y="3594735"/>
            <a:ext cx="6690995" cy="279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24320"/>
            <a:ext cx="5991225" cy="520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32000" y="5688330"/>
            <a:ext cx="7051675" cy="521970"/>
          </a:xfrm>
          <a:prstGeom prst="rect">
            <a:avLst/>
          </a:prstGeom>
          <a:noFill/>
        </p:spPr>
        <p:txBody>
          <a:bodyPr wrap="square" rtlCol="0" anchor="t">
            <a:spAutoFit/>
          </a:bodyPr>
          <a:p>
            <a:r>
              <a:rPr lang="zh-CN" altLang="en-US" sz="2800">
                <a:ea typeface="华文中宋" panose="02010600040101010101" charset="-122"/>
              </a:rPr>
              <a:t>没有人对她的起诉感到惊讶。</a:t>
            </a:r>
            <a:endParaRPr lang="zh-CN" altLang="en-US" sz="2800">
              <a:ea typeface="华文中宋" panose="02010600040101010101" charset="-122"/>
            </a:endParaRPr>
          </a:p>
        </p:txBody>
      </p:sp>
      <p:sp>
        <p:nvSpPr>
          <p:cNvPr id="2" name="文本框 1"/>
          <p:cNvSpPr txBox="1"/>
          <p:nvPr/>
        </p:nvSpPr>
        <p:spPr>
          <a:xfrm>
            <a:off x="297815" y="2592070"/>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4" name="文本框 7"/>
          <p:cNvSpPr txBox="1"/>
          <p:nvPr/>
        </p:nvSpPr>
        <p:spPr>
          <a:xfrm>
            <a:off x="2032000" y="2592070"/>
            <a:ext cx="5085080" cy="521970"/>
          </a:xfrm>
          <a:prstGeom prst="rect">
            <a:avLst/>
          </a:prstGeom>
          <a:noFill/>
        </p:spPr>
        <p:txBody>
          <a:bodyPr wrap="square" rtlCol="0" anchor="t">
            <a:spAutoFit/>
          </a:bodyPr>
          <a:p>
            <a:r>
              <a:rPr lang="zh-CN" altLang="en-US" sz="2800">
                <a:latin typeface="Times New Roman" panose="02020603050405020304" charset="0"/>
                <a:ea typeface="华文中宋" panose="02010600040101010101" charset="-122"/>
                <a:cs typeface="Times New Roman" panose="02020603050405020304" charset="0"/>
              </a:rPr>
              <a:t>Mitchell</a:t>
            </a:r>
            <a:r>
              <a:rPr lang="zh-CN" altLang="en-US" sz="2800">
                <a:ea typeface="华文中宋" panose="02010600040101010101" charset="-122"/>
              </a:rPr>
              <a:t>是该县的前检察官。</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6" grpId="0" bldLvl="0" animBg="1"/>
      <p:bldP spid="1048606" grpId="1" animBg="1"/>
      <p:bldP spid="1048607" grpId="0"/>
      <p:bldP spid="1048607" grpId="1"/>
      <p:bldP spid="3" grpId="0"/>
      <p:bldP spid="2" grpId="0" bldLvl="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219710" y="52705"/>
            <a:ext cx="11333480" cy="1106805"/>
          </a:xfrm>
          <a:prstGeom prst="rect">
            <a:avLst/>
          </a:prstGeom>
          <a:noFill/>
        </p:spPr>
        <p:txBody>
          <a:bodyPr wrap="square" rtlCol="0" anchor="t">
            <a:spAutoFit/>
          </a:bodyPr>
          <a:p>
            <a:pPr algn="ctr"/>
            <a:r>
              <a:rPr lang="en-US" altLang="zh-CN" sz="3600" b="1"/>
              <a:t>1. </a:t>
            </a:r>
            <a:r>
              <a:rPr sz="3600" b="1"/>
              <a:t>Satellites and light pollution blocking astronomers’ view</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卫星和光污染挡住了天文学家的视线</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219710" y="1391920"/>
            <a:ext cx="5158105" cy="3206115"/>
          </a:xfrm>
          <a:prstGeom prst="rect">
            <a:avLst/>
          </a:prstGeom>
        </p:spPr>
      </p:pic>
      <p:pic>
        <p:nvPicPr>
          <p:cNvPr id="3" name="图片 2"/>
          <p:cNvPicPr>
            <a:picLocks noChangeAspect="1"/>
          </p:cNvPicPr>
          <p:nvPr/>
        </p:nvPicPr>
        <p:blipFill>
          <a:blip r:embed="rId2"/>
          <a:stretch>
            <a:fillRect/>
          </a:stretch>
        </p:blipFill>
        <p:spPr>
          <a:xfrm>
            <a:off x="5571490" y="3768725"/>
            <a:ext cx="6327140" cy="27330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3180" y="560070"/>
            <a:ext cx="12238355" cy="6238875"/>
          </a:xfrm>
          <a:prstGeom prst="rect">
            <a:avLst/>
          </a:prstGeom>
          <a:noFill/>
        </p:spPr>
        <p:txBody>
          <a:bodyPr wrap="square" rtlCol="0" anchor="t">
            <a:spAutoFit/>
          </a:bodyPr>
          <a:p>
            <a:pPr indent="0" fontAlgn="auto">
              <a:lnSpc>
                <a:spcPts val="2820"/>
              </a:lnSpc>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Astronomers are struggling to find places dark enough </a:t>
            </a:r>
            <a:r>
              <a:rPr lang="en-US" sz="2700">
                <a:latin typeface="Times New Roman" panose="02020603050405020304" charset="0"/>
                <a:cs typeface="Times New Roman" panose="02020603050405020304" charset="0"/>
              </a:rPr>
              <a:t>_______ (</a:t>
            </a:r>
            <a:r>
              <a:rPr sz="2700">
                <a:latin typeface="Times New Roman" panose="02020603050405020304" charset="0"/>
                <a:cs typeface="Times New Roman" panose="02020603050405020304" charset="0"/>
              </a:rPr>
              <a:t>build</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 telescopes as light pollution and a growing swarm of satellites block the stars.</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Scientists warned that a push by “big light” — a term </a:t>
            </a:r>
            <a:r>
              <a:rPr lang="en-US" altLang="zh-CN" sz="2500">
                <a:solidFill>
                  <a:srgbClr val="0000FF"/>
                </a:solidFill>
                <a:latin typeface="Times New Roman" panose="02020603050405020304" charset="0"/>
                <a:cs typeface="Times New Roman" panose="02020603050405020304" charset="0"/>
              </a:rPr>
              <a:t>coin</a:t>
            </a:r>
            <a:r>
              <a:rPr sz="2700">
                <a:latin typeface="Times New Roman" panose="02020603050405020304" charset="0"/>
                <a:cs typeface="Times New Roman" panose="02020603050405020304" charset="0"/>
              </a:rPr>
              <a:t>ed to describe the world’s </a:t>
            </a:r>
            <a:r>
              <a:rPr lang="en-US" sz="2700">
                <a:latin typeface="Times New Roman" panose="02020603050405020304" charset="0"/>
                <a:cs typeface="Times New Roman" panose="02020603050405020304" charset="0"/>
              </a:rPr>
              <a:t>______ (</a:t>
            </a:r>
            <a:r>
              <a:rPr sz="2700">
                <a:latin typeface="Times New Roman" panose="02020603050405020304" charset="0"/>
                <a:cs typeface="Times New Roman" panose="02020603050405020304" charset="0"/>
              </a:rPr>
              <a:t>large</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 lightbulb manufacturers — to protect profits had contributed </a:t>
            </a:r>
            <a:r>
              <a:rPr lang="en-US" sz="2700">
                <a:latin typeface="Times New Roman" panose="02020603050405020304" charset="0"/>
                <a:cs typeface="Times New Roman" panose="02020603050405020304" charset="0"/>
              </a:rPr>
              <a:t>___</a:t>
            </a:r>
            <a:r>
              <a:rPr sz="2700">
                <a:latin typeface="Times New Roman" panose="02020603050405020304" charset="0"/>
                <a:cs typeface="Times New Roman" panose="02020603050405020304" charset="0"/>
              </a:rPr>
              <a:t> climbing levels of “sky glow”, a kind of artificial twilight that prevented people from seeing the stars.</a:t>
            </a:r>
            <a:endParaRPr sz="2700">
              <a:latin typeface="Times New Roman" panose="02020603050405020304" charset="0"/>
              <a:cs typeface="Times New Roman" panose="02020603050405020304" charset="0"/>
            </a:endParaRPr>
          </a:p>
          <a:p>
            <a:pPr indent="0" fontAlgn="auto">
              <a:lnSpc>
                <a:spcPts val="2820"/>
              </a:lnSpc>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“Due to the rise of light pollution, there are almost no more remote </a:t>
            </a:r>
            <a:r>
              <a:rPr lang="en-US" sz="2700">
                <a:latin typeface="Times New Roman" panose="02020603050405020304" charset="0"/>
                <a:cs typeface="Times New Roman" panose="02020603050405020304" charset="0"/>
              </a:rPr>
              <a:t>______ (</a:t>
            </a:r>
            <a:r>
              <a:rPr sz="2700">
                <a:latin typeface="Times New Roman" panose="02020603050405020304" charset="0"/>
                <a:cs typeface="Times New Roman" panose="02020603050405020304" charset="0"/>
              </a:rPr>
              <a:t>place</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available on Earth that meanwhile meet all the characteristics needed to install an observatory,” a team of experts </a:t>
            </a:r>
            <a:r>
              <a:rPr lang="en-US" sz="2700">
                <a:latin typeface="Times New Roman" panose="02020603050405020304" charset="0"/>
                <a:cs typeface="Times New Roman" panose="02020603050405020304" charset="0"/>
              </a:rPr>
              <a:t>____ (</a:t>
            </a:r>
            <a:r>
              <a:rPr sz="2700">
                <a:latin typeface="Times New Roman" panose="02020603050405020304" charset="0"/>
                <a:cs typeface="Times New Roman" panose="02020603050405020304" charset="0"/>
              </a:rPr>
              <a:t>le</a:t>
            </a:r>
            <a:r>
              <a:rPr lang="en-US" sz="2700">
                <a:latin typeface="Times New Roman" panose="02020603050405020304" charset="0"/>
                <a:cs typeface="Times New Roman" panose="02020603050405020304" charset="0"/>
              </a:rPr>
              <a:t>a</a:t>
            </a:r>
            <a:r>
              <a:rPr sz="2700">
                <a:latin typeface="Times New Roman" panose="02020603050405020304" charset="0"/>
                <a:cs typeface="Times New Roman" panose="02020603050405020304" charset="0"/>
              </a:rPr>
              <a:t>d</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 by Fabio Falchi, of the University of Santiago de Compostela in Spain, </a:t>
            </a:r>
            <a:r>
              <a:rPr lang="en-US" sz="2700">
                <a:latin typeface="Times New Roman" panose="02020603050405020304" charset="0"/>
                <a:cs typeface="Times New Roman" panose="02020603050405020304" charset="0"/>
              </a:rPr>
              <a:t>______ (</a:t>
            </a:r>
            <a:r>
              <a:rPr sz="2700">
                <a:latin typeface="Times New Roman" panose="02020603050405020304" charset="0"/>
                <a:cs typeface="Times New Roman" panose="02020603050405020304" charset="0"/>
              </a:rPr>
              <a:t>wr</a:t>
            </a:r>
            <a:r>
              <a:rPr lang="en-US" sz="2700">
                <a:latin typeface="Times New Roman" panose="02020603050405020304" charset="0"/>
                <a:cs typeface="Times New Roman" panose="02020603050405020304" charset="0"/>
              </a:rPr>
              <a:t>i</a:t>
            </a:r>
            <a:r>
              <a:rPr sz="2700">
                <a:latin typeface="Times New Roman" panose="02020603050405020304" charset="0"/>
                <a:cs typeface="Times New Roman" panose="02020603050405020304" charset="0"/>
              </a:rPr>
              <a:t>te</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 in the journal Nature Astronomy. Large observatories need an absence of light pollution, a high number of clear nights and “good seeing” — when the air is still.</a:t>
            </a:r>
            <a:endParaRPr sz="2700">
              <a:latin typeface="Times New Roman" panose="02020603050405020304" charset="0"/>
              <a:cs typeface="Times New Roman" panose="02020603050405020304" charset="0"/>
            </a:endParaRPr>
          </a:p>
          <a:p>
            <a:pPr indent="0" fontAlgn="auto">
              <a:lnSpc>
                <a:spcPts val="2820"/>
              </a:lnSpc>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A recent report found that even observatories beyond our planet </a:t>
            </a:r>
            <a:r>
              <a:rPr lang="en-US" sz="2700">
                <a:latin typeface="Times New Roman" panose="02020603050405020304" charset="0"/>
                <a:cs typeface="Times New Roman" panose="02020603050405020304" charset="0"/>
              </a:rPr>
              <a:t>_______________ (</a:t>
            </a:r>
            <a:r>
              <a:rPr sz="2700">
                <a:latin typeface="Times New Roman" panose="02020603050405020304" charset="0"/>
                <a:cs typeface="Times New Roman" panose="02020603050405020304" charset="0"/>
              </a:rPr>
              <a:t>affect</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 with about one in every 23 pictures taken by the Hubble Space Telescope, </a:t>
            </a:r>
            <a:r>
              <a:rPr lang="en-US" sz="2700">
                <a:latin typeface="Times New Roman" panose="02020603050405020304" charset="0"/>
                <a:cs typeface="Times New Roman" panose="02020603050405020304" charset="0"/>
              </a:rPr>
              <a:t>______ </a:t>
            </a:r>
            <a:r>
              <a:rPr sz="2700">
                <a:latin typeface="Times New Roman" panose="02020603050405020304" charset="0"/>
                <a:cs typeface="Times New Roman" panose="02020603050405020304" charset="0"/>
              </a:rPr>
              <a:t> is around 535km (332 miles) above the Earth, </a:t>
            </a:r>
            <a:r>
              <a:rPr lang="en-US" altLang="zh-CN" sz="2500">
                <a:solidFill>
                  <a:srgbClr val="0000FF"/>
                </a:solidFill>
                <a:latin typeface="Times New Roman" panose="02020603050405020304" charset="0"/>
                <a:cs typeface="Times New Roman" panose="02020603050405020304" charset="0"/>
              </a:rPr>
              <a:t>mar</a:t>
            </a:r>
            <a:r>
              <a:rPr sz="2700">
                <a:latin typeface="Times New Roman" panose="02020603050405020304" charset="0"/>
                <a:cs typeface="Times New Roman" panose="02020603050405020304" charset="0"/>
              </a:rPr>
              <a:t>red by streaks caused by passing satellites.</a:t>
            </a:r>
            <a:endParaRPr lang="en-US" altLang="zh-CN" sz="2500">
              <a:solidFill>
                <a:srgbClr val="0000FF"/>
              </a:solidFill>
              <a:latin typeface="Times New Roman" panose="02020603050405020304" charset="0"/>
              <a:cs typeface="Times New Roman" panose="02020603050405020304" charset="0"/>
            </a:endParaRPr>
          </a:p>
          <a:p>
            <a:pPr indent="0" fontAlgn="auto">
              <a:lnSpc>
                <a:spcPts val="2820"/>
              </a:lnSpc>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“Given the paucity of sites, it should be expected </a:t>
            </a:r>
            <a:r>
              <a:rPr lang="en-US" sz="2700">
                <a:latin typeface="Times New Roman" panose="02020603050405020304" charset="0"/>
                <a:cs typeface="Times New Roman" panose="02020603050405020304" charset="0"/>
              </a:rPr>
              <a:t>_____</a:t>
            </a:r>
            <a:r>
              <a:rPr sz="2700">
                <a:latin typeface="Times New Roman" panose="02020603050405020304" charset="0"/>
                <a:cs typeface="Times New Roman" panose="02020603050405020304" charset="0"/>
              </a:rPr>
              <a:t> we all fight tooth and nail to preserve the night sky darkness of actual and potential future sites,” </a:t>
            </a:r>
            <a:r>
              <a:rPr lang="en-US" sz="2700">
                <a:latin typeface="Times New Roman" panose="02020603050405020304" charset="0"/>
                <a:cs typeface="Times New Roman" panose="02020603050405020304" charset="0"/>
              </a:rPr>
              <a:t>____ </a:t>
            </a:r>
            <a:r>
              <a:rPr sz="2700">
                <a:latin typeface="Times New Roman" panose="02020603050405020304" charset="0"/>
                <a:cs typeface="Times New Roman" panose="02020603050405020304" charset="0"/>
              </a:rPr>
              <a:t> report said.</a:t>
            </a:r>
            <a:endParaRPr sz="27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（《泰晤士报》202</a:t>
            </a:r>
            <a:r>
              <a:rPr lang="en-US" sz="2400" b="1">
                <a:solidFill>
                  <a:srgbClr val="ED7D31"/>
                </a:solidFill>
                <a:latin typeface="微软雅黑" panose="020B0503020204020204" charset="-122"/>
                <a:ea typeface="微软雅黑" panose="020B0503020204020204" charset="-122"/>
                <a:cs typeface="微软雅黑" panose="020B0503020204020204" charset="-122"/>
              </a:rPr>
              <a:t>3</a:t>
            </a:r>
            <a:r>
              <a:rPr sz="2400" b="1">
                <a:solidFill>
                  <a:srgbClr val="ED7D31"/>
                </a:solidFill>
                <a:latin typeface="微软雅黑" panose="020B0503020204020204" charset="-122"/>
                <a:ea typeface="微软雅黑" panose="020B0503020204020204" charset="-122"/>
                <a:cs typeface="微软雅黑" panose="020B0503020204020204" charset="-122"/>
              </a:rPr>
              <a:t>年</a:t>
            </a:r>
            <a:r>
              <a:rPr lang="en-US" sz="2400" b="1">
                <a:solidFill>
                  <a:srgbClr val="ED7D31"/>
                </a:solidFill>
                <a:latin typeface="微软雅黑" panose="020B0503020204020204" charset="-122"/>
                <a:ea typeface="微软雅黑" panose="020B0503020204020204" charset="-122"/>
                <a:cs typeface="微软雅黑" panose="020B0503020204020204" charset="-122"/>
              </a:rPr>
              <a:t>3</a:t>
            </a:r>
            <a:r>
              <a:rPr sz="2400" b="1">
                <a:solidFill>
                  <a:srgbClr val="ED7D31"/>
                </a:solidFill>
                <a:latin typeface="微软雅黑" panose="020B0503020204020204" charset="-122"/>
                <a:ea typeface="微软雅黑" panose="020B0503020204020204" charset="-122"/>
                <a:cs typeface="微软雅黑" panose="020B0503020204020204" charset="-122"/>
              </a:rPr>
              <a:t>月</a:t>
            </a:r>
            <a:r>
              <a:rPr lang="en-US" sz="2400" b="1">
                <a:solidFill>
                  <a:srgbClr val="ED7D31"/>
                </a:solidFill>
                <a:latin typeface="微软雅黑" panose="020B0503020204020204" charset="-122"/>
                <a:ea typeface="微软雅黑" panose="020B0503020204020204" charset="-122"/>
                <a:cs typeface="微软雅黑" panose="020B0503020204020204" charset="-122"/>
              </a:rPr>
              <a:t>21</a:t>
            </a:r>
            <a:r>
              <a:rPr sz="2400" b="1">
                <a:solidFill>
                  <a:srgbClr val="ED7D31"/>
                </a:solidFill>
                <a:latin typeface="微软雅黑" panose="020B0503020204020204" charset="-122"/>
                <a:ea typeface="微软雅黑" panose="020B0503020204020204" charset="-122"/>
                <a:cs typeface="微软雅黑" panose="020B0503020204020204" charset="-122"/>
              </a:rPr>
              <a:t>日  </a:t>
            </a:r>
            <a:r>
              <a:rPr lang="en-US" sz="2400" b="1">
                <a:solidFill>
                  <a:srgbClr val="ED7D31"/>
                </a:solidFill>
                <a:latin typeface="微软雅黑" panose="020B0503020204020204" charset="-122"/>
                <a:ea typeface="微软雅黑" panose="020B0503020204020204" charset="-122"/>
                <a:cs typeface="微软雅黑" panose="020B0503020204020204" charset="-122"/>
              </a:rPr>
              <a:t>22</a:t>
            </a:r>
            <a:r>
              <a:rPr sz="2400" b="1">
                <a:solidFill>
                  <a:srgbClr val="ED7D31"/>
                </a:solidFill>
                <a:latin typeface="微软雅黑" panose="020B0503020204020204" charset="-122"/>
                <a:ea typeface="微软雅黑" panose="020B0503020204020204" charset="-122"/>
                <a:cs typeface="微软雅黑" panose="020B0503020204020204" charset="-122"/>
              </a:rPr>
              <a:t>页）</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3" name="文本框 2"/>
          <p:cNvSpPr txBox="1"/>
          <p:nvPr/>
        </p:nvSpPr>
        <p:spPr>
          <a:xfrm>
            <a:off x="8181975" y="527685"/>
            <a:ext cx="117919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to build </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8500745" y="1644650"/>
            <a:ext cx="38989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to</a:t>
            </a:r>
            <a:endParaRPr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197485" y="5212715"/>
            <a:ext cx="93662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which </a:t>
            </a:r>
            <a:endParaRPr sz="26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4806950" y="3423285"/>
            <a:ext cx="105918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wrote</a:t>
            </a:r>
            <a:endParaRPr sz="26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9380855" y="4462145"/>
            <a:ext cx="282511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were being affected</a:t>
            </a:r>
            <a:endParaRPr sz="26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9895840" y="6272530"/>
            <a:ext cx="50927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the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4466590" y="3070860"/>
            <a:ext cx="61087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600">
                <a:solidFill>
                  <a:srgbClr val="FF0000"/>
                </a:solidFill>
                <a:latin typeface="Times New Roman" panose="02020603050405020304" charset="0"/>
                <a:cs typeface="Times New Roman" panose="02020603050405020304" charset="0"/>
                <a:sym typeface="+mn-ea"/>
              </a:rPr>
              <a:t>led</a:t>
            </a:r>
            <a:r>
              <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rPr>
              <a:t>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7352665" y="5872480"/>
            <a:ext cx="68516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 that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9756775" y="2332990"/>
            <a:ext cx="108394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600">
                <a:solidFill>
                  <a:srgbClr val="FF0000"/>
                </a:solidFill>
                <a:latin typeface="Times New Roman" panose="02020603050405020304" charset="0"/>
                <a:cs typeface="Times New Roman" panose="02020603050405020304" charset="0"/>
                <a:sym typeface="+mn-ea"/>
              </a:rPr>
              <a:t> </a:t>
            </a:r>
            <a:r>
              <a:rPr sz="2600">
                <a:solidFill>
                  <a:srgbClr val="FF0000"/>
                </a:solidFill>
                <a:latin typeface="Times New Roman" panose="02020603050405020304" charset="0"/>
                <a:cs typeface="Times New Roman" panose="02020603050405020304" charset="0"/>
                <a:sym typeface="+mn-ea"/>
              </a:rPr>
              <a:t>places  </a:t>
            </a:r>
            <a:endParaRPr sz="26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9157335" y="1241425"/>
            <a:ext cx="110426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 largest </a:t>
            </a:r>
            <a:endParaRPr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4214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coin</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invent a new word or phrase that other people then begin to use </a:t>
            </a:r>
            <a:r>
              <a:rPr lang="zh-CN" sz="2800">
                <a:latin typeface="Times New Roman" panose="02020603050405020304" charset="0"/>
                <a:ea typeface="华文中宋" panose="02010600040101010101" charset="-122"/>
                <a:cs typeface="Times New Roman" panose="02020603050405020304" charset="0"/>
                <a:sym typeface="+mn-ea"/>
              </a:rPr>
              <a:t>创造</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Jaron Lanier coined the term “virtual reality” and pioneered its early development.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加隆·雷尼尔首创“虚拟现实”一词，并率先进行早期开发</a:t>
            </a:r>
            <a:r>
              <a:rPr lang="en-US" alt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mar</a:t>
            </a:r>
            <a:r>
              <a:rPr lang="en-US" altLang="zh-CN" sz="2800"/>
              <a:t>: </a:t>
            </a:r>
            <a:r>
              <a:rPr lang="en-US" sz="2800">
                <a:latin typeface="Times New Roman" panose="02020603050405020304" charset="0"/>
                <a:ea typeface="华文中宋" panose="02010600040101010101" charset="-122"/>
                <a:cs typeface="Times New Roman" panose="02020603050405020304" charset="0"/>
              </a:rPr>
              <a:t>to damage or spoil sth good    </a:t>
            </a:r>
            <a:r>
              <a:rPr lang="zh-CN" altLang="en-US" sz="2800">
                <a:latin typeface="Times New Roman" panose="02020603050405020304" charset="0"/>
                <a:ea typeface="华文中宋" panose="02010600040101010101" charset="-122"/>
                <a:cs typeface="Times New Roman" panose="02020603050405020304" charset="0"/>
              </a:rPr>
              <a:t>破坏；毁坏；损毁；损害</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grandmother remained silent, not to mar the happiness of the child.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华文中宋" panose="02010600040101010101" charset="-122"/>
                <a:ea typeface="华文中宋" panose="02010600040101010101" charset="-122"/>
                <a:cs typeface="华文中宋" panose="02010600040101010101" charset="-122"/>
              </a:rPr>
              <a:t>    </a:t>
            </a:r>
            <a:r>
              <a:rPr sz="2800">
                <a:latin typeface="华文中宋" panose="02010600040101010101" charset="-122"/>
                <a:ea typeface="华文中宋" panose="02010600040101010101" charset="-122"/>
                <a:cs typeface="华文中宋" panose="02010600040101010101" charset="-122"/>
              </a:rPr>
              <a:t>奶奶保持沉默，不想破坏孩子的幸福</a:t>
            </a:r>
            <a:r>
              <a:rPr lang="en-US" altLang="zh-CN"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52984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3083560"/>
            <a:ext cx="1040447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term was coined to describe communities of homeless people.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7175" y="566420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320675" y="6202680"/>
            <a:ext cx="1152652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game was marred by the behaviour of drunken fans</a:t>
            </a:r>
            <a:r>
              <a:rPr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529840"/>
            <a:ext cx="10483850" cy="521970"/>
          </a:xfrm>
          <a:prstGeom prst="rect">
            <a:avLst/>
          </a:prstGeom>
          <a:noFill/>
        </p:spPr>
        <p:txBody>
          <a:bodyPr wrap="square" rtlCol="0" anchor="t">
            <a:spAutoFit/>
          </a:bodyPr>
          <a:lstStyle/>
          <a:p>
            <a:r>
              <a:rPr sz="2800">
                <a:ea typeface="华文中宋" panose="02010600040101010101" charset="-122"/>
              </a:rPr>
              <a:t>人们创造了一词，用来指无家可归者的居住区</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00025" y="3514725"/>
            <a:ext cx="9576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664325"/>
            <a:ext cx="8244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68830" y="5664200"/>
            <a:ext cx="8297545" cy="521970"/>
          </a:xfrm>
          <a:prstGeom prst="rect">
            <a:avLst/>
          </a:prstGeom>
          <a:noFill/>
        </p:spPr>
        <p:txBody>
          <a:bodyPr wrap="square" rtlCol="0" anchor="t">
            <a:spAutoFit/>
          </a:bodyPr>
          <a:p>
            <a:r>
              <a:rPr lang="zh-CN" altLang="en-US" sz="2800">
                <a:ea typeface="华文中宋" panose="02010600040101010101" charset="-122"/>
              </a:rPr>
              <a:t>这场比赛被醉酒球迷的行为破坏了。</a:t>
            </a:r>
            <a:endParaRPr lang="zh-CN" altLang="en-US" sz="2800">
              <a:ea typeface="华文中宋" panose="02010600040101010101" charset="-122"/>
            </a:endParaRPr>
          </a:p>
        </p:txBody>
      </p:sp>
    </p:spTree>
    <p:custDataLst>
      <p:tags r:id="rId1"/>
    </p:custData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48602">
                                            <p:txEl>
                                              <p:pRg st="4" end="4"/>
                                            </p:txEl>
                                          </p:spTgt>
                                        </p:tgtEl>
                                        <p:attrNameLst>
                                          <p:attrName>style.visibility</p:attrName>
                                        </p:attrNameLst>
                                      </p:cBhvr>
                                      <p:to>
                                        <p:strVal val="visible"/>
                                      </p:to>
                                    </p:set>
                                    <p:animEffect transition="in" filter="blinds(horizontal)">
                                      <p:cBhvr>
                                        <p:cTn id="13" dur="500"/>
                                        <p:tgtEl>
                                          <p:spTgt spid="104860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48604"/>
                                        </p:tgtEl>
                                        <p:attrNameLst>
                                          <p:attrName>style.visibility</p:attrName>
                                        </p:attrNameLst>
                                      </p:cBhvr>
                                      <p:to>
                                        <p:strVal val="visible"/>
                                      </p:to>
                                    </p:set>
                                    <p:animEffect transition="in" filter="blinds(horizontal)">
                                      <p:cBhvr>
                                        <p:cTn id="18" dur="500"/>
                                        <p:tgtEl>
                                          <p:spTgt spid="104860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48608"/>
                                        </p:tgtEl>
                                        <p:attrNameLst>
                                          <p:attrName>style.visibility</p:attrName>
                                        </p:attrNameLst>
                                      </p:cBhvr>
                                      <p:to>
                                        <p:strVal val="visible"/>
                                      </p:to>
                                    </p:set>
                                    <p:animEffect transition="in" filter="blinds(horizontal)">
                                      <p:cBhvr>
                                        <p:cTn id="21" dur="500"/>
                                        <p:tgtEl>
                                          <p:spTgt spid="1048608"/>
                                        </p:tgtEl>
                                      </p:cBhvr>
                                    </p:animEffect>
                                  </p:childTnLst>
                                </p:cTn>
                              </p:par>
                              <p:par>
                                <p:cTn id="22" presetID="3" presetClass="entr" presetSubtype="10" fill="hold" nodeType="withEffect">
                                  <p:stCondLst>
                                    <p:cond delay="0"/>
                                  </p:stCondLst>
                                  <p:childTnLst>
                                    <p:set>
                                      <p:cBhvr>
                                        <p:cTn id="23" dur="1" fill="hold">
                                          <p:stCondLst>
                                            <p:cond delay="0"/>
                                          </p:stCondLst>
                                        </p:cTn>
                                        <p:tgtEl>
                                          <p:spTgt spid="3145728"/>
                                        </p:tgtEl>
                                        <p:attrNameLst>
                                          <p:attrName>style.visibility</p:attrName>
                                        </p:attrNameLst>
                                      </p:cBhvr>
                                      <p:to>
                                        <p:strVal val="visible"/>
                                      </p:to>
                                    </p:set>
                                    <p:animEffect transition="in" filter="blinds(horizontal)">
                                      <p:cBhvr>
                                        <p:cTn id="24" dur="500"/>
                                        <p:tgtEl>
                                          <p:spTgt spid="314572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48605"/>
                                        </p:tgtEl>
                                        <p:attrNameLst>
                                          <p:attrName>style.visibility</p:attrName>
                                        </p:attrNameLst>
                                      </p:cBhvr>
                                      <p:to>
                                        <p:strVal val="visible"/>
                                      </p:to>
                                    </p:set>
                                    <p:animEffect transition="in" filter="blinds(horizontal)">
                                      <p:cBhvr>
                                        <p:cTn id="29" dur="500"/>
                                        <p:tgtEl>
                                          <p:spTgt spid="104860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048602">
                                            <p:txEl>
                                              <p:pRg st="8" end="8"/>
                                            </p:txEl>
                                          </p:spTgt>
                                        </p:tgtEl>
                                        <p:attrNameLst>
                                          <p:attrName>style.visibility</p:attrName>
                                        </p:attrNameLst>
                                      </p:cBhvr>
                                      <p:to>
                                        <p:strVal val="visible"/>
                                      </p:to>
                                    </p:set>
                                    <p:animEffect transition="in" filter="wipe(down)">
                                      <p:cBhvr>
                                        <p:cTn id="37" dur="500"/>
                                        <p:tgtEl>
                                          <p:spTgt spid="104860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48606"/>
                                        </p:tgtEl>
                                        <p:attrNameLst>
                                          <p:attrName>style.visibility</p:attrName>
                                        </p:attrNameLst>
                                      </p:cBhvr>
                                      <p:to>
                                        <p:strVal val="visible"/>
                                      </p:to>
                                    </p:set>
                                    <p:animEffect transition="in" filter="blinds(horizontal)">
                                      <p:cBhvr>
                                        <p:cTn id="42" dur="500"/>
                                        <p:tgtEl>
                                          <p:spTgt spid="1048606"/>
                                        </p:tgtEl>
                                      </p:cBhvr>
                                    </p:animEffect>
                                  </p:childTnLst>
                                </p:cTn>
                              </p:par>
                              <p:par>
                                <p:cTn id="43" presetID="22" presetClass="entr" presetSubtype="4" fill="hold" nodeType="withEffect">
                                  <p:stCondLst>
                                    <p:cond delay="0"/>
                                  </p:stCondLst>
                                  <p:childTnLst>
                                    <p:set>
                                      <p:cBhvr>
                                        <p:cTn id="44" dur="1" fill="hold">
                                          <p:stCondLst>
                                            <p:cond delay="0"/>
                                          </p:stCondLst>
                                        </p:cTn>
                                        <p:tgtEl>
                                          <p:spTgt spid="3145729"/>
                                        </p:tgtEl>
                                        <p:attrNameLst>
                                          <p:attrName>style.visibility</p:attrName>
                                        </p:attrNameLst>
                                      </p:cBhvr>
                                      <p:to>
                                        <p:strVal val="visible"/>
                                      </p:to>
                                    </p:set>
                                    <p:animEffect transition="in" filter="wipe(down)">
                                      <p:cBhvr>
                                        <p:cTn id="45" dur="500"/>
                                        <p:tgtEl>
                                          <p:spTgt spid="314572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linds(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048607"/>
                                        </p:tgtEl>
                                        <p:attrNameLst>
                                          <p:attrName>style.visibility</p:attrName>
                                        </p:attrNameLst>
                                      </p:cBhvr>
                                      <p:to>
                                        <p:strVal val="visible"/>
                                      </p:to>
                                    </p:set>
                                    <p:animEffect transition="in" filter="blinds(horizontal)">
                                      <p:cBhvr>
                                        <p:cTn id="53"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608965"/>
            <a:ext cx="11751310" cy="28200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01320" y="749300"/>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Scientists warned that a push by “big light” — a term coined to describe the world’s largest lightbulb manufacturers — to protect profits had contributed to climbing levels of “sky glow”, a kind of artificial twilight that prevented people from seeing the stars. </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55295" y="243840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8280" y="2076450"/>
            <a:ext cx="10241915"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科学家们警告称，</a:t>
            </a:r>
            <a:r>
              <a:rPr lang="en-US" sz="2500">
                <a:latin typeface="Times New Roman" panose="02020603050405020304" charset="0"/>
                <a:ea typeface="华文中宋" panose="02010600040101010101" charset="-122"/>
                <a:cs typeface="Times New Roman" panose="02020603050405020304" charset="0"/>
              </a:rPr>
              <a:t>“</a:t>
            </a:r>
            <a:r>
              <a:rPr sz="2500">
                <a:latin typeface="Times New Roman" panose="02020603050405020304" charset="0"/>
                <a:ea typeface="华文中宋" panose="02010600040101010101" charset="-122"/>
                <a:cs typeface="Times New Roman" panose="02020603050405020304" charset="0"/>
              </a:rPr>
              <a:t>大光”——这个词是用来形容世界上最大的灯泡制造商的——为保护利润而采取的行动，导致了“天空辉光”的水平不断攀升。“天空辉光”是一种人造的微光，阻止人们看到星星。</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866515"/>
            <a:ext cx="11751310" cy="214630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1320" y="4095750"/>
            <a:ext cx="11440795" cy="8915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“Given the paucity of sites, it should be expected that we all fight tooth and nail to preserve the night sky darkness of actual and potential future sites,” the report said.</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510540" y="51727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77963" y="4987290"/>
            <a:ext cx="1042797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报告称：</a:t>
            </a:r>
            <a:r>
              <a:rPr lang="en-US" sz="2500">
                <a:latin typeface="Times New Roman" panose="02020603050405020304" charset="0"/>
                <a:ea typeface="华文中宋" panose="02010600040101010101" charset="-122"/>
                <a:cs typeface="Times New Roman" panose="02020603050405020304" charset="0"/>
              </a:rPr>
              <a:t>“</a:t>
            </a:r>
            <a:r>
              <a:rPr sz="2500">
                <a:latin typeface="Times New Roman" panose="02020603050405020304" charset="0"/>
                <a:ea typeface="华文中宋" panose="02010600040101010101" charset="-122"/>
                <a:cs typeface="Times New Roman" panose="02020603050405020304" charset="0"/>
              </a:rPr>
              <a:t>鉴于遗址的稀缺，我们应该竭尽全力保护实际和潜在的未来遗址的夜空黑暗。</a:t>
            </a:r>
            <a:r>
              <a:rPr lang="en-US" sz="2500">
                <a:latin typeface="Times New Roman" panose="02020603050405020304" charset="0"/>
                <a:ea typeface="华文中宋" panose="02010600040101010101" charset="-122"/>
                <a:cs typeface="Times New Roman" panose="02020603050405020304" charset="0"/>
              </a:rPr>
              <a:t>”</a:t>
            </a:r>
            <a:endParaRPr lang="en-US" sz="25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a:picLocks noChangeAspect="1"/>
          </p:cNvPicPr>
          <p:nvPr/>
        </p:nvPicPr>
        <p:blipFill>
          <a:blip r:embed="rId1"/>
          <a:stretch>
            <a:fillRect/>
          </a:stretch>
        </p:blipFill>
        <p:spPr>
          <a:xfrm>
            <a:off x="3232933" y="1390650"/>
            <a:ext cx="5399999" cy="4680000"/>
          </a:xfrm>
          <a:prstGeom prst="rect">
            <a:avLst/>
          </a:prstGeom>
          <a:noFill/>
          <a:ln w="9525">
            <a:noFill/>
          </a:ln>
        </p:spPr>
      </p:pic>
      <p:sp>
        <p:nvSpPr>
          <p:cNvPr id="2" name="文本框 1"/>
          <p:cNvSpPr txBox="1"/>
          <p:nvPr/>
        </p:nvSpPr>
        <p:spPr>
          <a:xfrm>
            <a:off x="802323" y="131445"/>
            <a:ext cx="10587355" cy="1014730"/>
          </a:xfrm>
          <a:prstGeom prst="rect">
            <a:avLst/>
          </a:prstGeom>
          <a:noFill/>
        </p:spPr>
        <p:txBody>
          <a:bodyPr wrap="square" rtlCol="0" anchor="t">
            <a:spAutoFit/>
          </a:bodyPr>
          <a:p>
            <a:pPr algn="ctr">
              <a:buClrTx/>
              <a:buSzTx/>
              <a:buNone/>
            </a:pPr>
            <a:r>
              <a:rPr lang="en-US" altLang="zh-CN" sz="3200" b="1">
                <a:latin typeface="Calibri" panose="020F0502020204030204" charset="0"/>
                <a:cs typeface="Calibri" panose="020F0502020204030204" charset="0"/>
              </a:rPr>
              <a:t>2. Surprising “animal” fossil may actually be a bit of seaweed</a:t>
            </a:r>
            <a:endParaRPr lang="en-US" altLang="zh-CN" sz="3200" b="1">
              <a:latin typeface="Calibri" panose="020F0502020204030204" charset="0"/>
              <a:cs typeface="Calibri" panose="020F0502020204030204" charset="0"/>
            </a:endParaRPr>
          </a:p>
          <a:p>
            <a:pPr algn="ctr">
              <a:buClrTx/>
              <a:buSzTx/>
              <a:buNone/>
            </a:pP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苔藓虫？还是绿藻？</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35" y="673735"/>
            <a:ext cx="12193270" cy="595439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    </a:t>
            </a:r>
            <a:r>
              <a:rPr lang="zh-CN" altLang="en-US" sz="2100">
                <a:latin typeface="Times New Roman" panose="02020603050405020304" charset="0"/>
                <a:cs typeface="Times New Roman" panose="02020603050405020304" charset="0"/>
              </a:rPr>
              <a:t>A</a:t>
            </a:r>
            <a:r>
              <a:rPr lang="en-US" altLang="zh-CN" sz="2100">
                <a:latin typeface="Times New Roman" panose="02020603050405020304" charset="0"/>
                <a:cs typeface="Times New Roman" panose="02020603050405020304" charset="0"/>
              </a:rPr>
              <a:t> </a:t>
            </a:r>
            <a:r>
              <a:rPr lang="en-US" sz="2100">
                <a:latin typeface="Times New Roman" panose="02020603050405020304" charset="0"/>
                <a:cs typeface="Times New Roman" panose="02020603050405020304" charset="0"/>
              </a:rPr>
              <a:t>fossil </a:t>
            </a:r>
            <a:r>
              <a:rPr lang="zh-CN" altLang="en-US" sz="2100">
                <a:latin typeface="Times New Roman" panose="02020603050405020304" charset="0"/>
                <a:cs typeface="Times New Roman" panose="02020603050405020304" charset="0"/>
              </a:rPr>
              <a:t>once</a:t>
            </a:r>
            <a:r>
              <a:rPr lang="en-US" altLang="zh-CN" sz="2100">
                <a:latin typeface="Times New Roman" panose="02020603050405020304" charset="0"/>
                <a:cs typeface="Times New Roman" panose="02020603050405020304" charset="0"/>
              </a:rPr>
              <a:t> </a:t>
            </a:r>
            <a:r>
              <a:rPr lang="zh-CN" altLang="en-US" sz="2100">
                <a:latin typeface="Times New Roman" panose="02020603050405020304" charset="0"/>
                <a:cs typeface="Times New Roman" panose="02020603050405020304" charset="0"/>
              </a:rPr>
              <a:t>thought</a:t>
            </a:r>
            <a:r>
              <a:rPr lang="en-US" altLang="zh-CN" sz="2100">
                <a:latin typeface="Times New Roman" panose="02020603050405020304" charset="0"/>
                <a:cs typeface="Times New Roman" panose="02020603050405020304" charset="0"/>
              </a:rPr>
              <a:t> </a:t>
            </a:r>
            <a:r>
              <a:rPr lang="zh-CN" altLang="en-US" sz="2100">
                <a:latin typeface="Times New Roman" panose="02020603050405020304" charset="0"/>
                <a:cs typeface="Times New Roman" panose="02020603050405020304" charset="0"/>
              </a:rPr>
              <a:t>to</a:t>
            </a:r>
            <a:r>
              <a:rPr lang="en-US" altLang="zh-CN" sz="2100">
                <a:latin typeface="Times New Roman" panose="02020603050405020304" charset="0"/>
                <a:cs typeface="Times New Roman" panose="02020603050405020304" charset="0"/>
              </a:rPr>
              <a:t> </a:t>
            </a:r>
            <a:r>
              <a:rPr lang="zh-CN" altLang="en-US" sz="2100">
                <a:latin typeface="Times New Roman" panose="02020603050405020304" charset="0"/>
                <a:cs typeface="Times New Roman" panose="02020603050405020304" charset="0"/>
              </a:rPr>
              <a:t>be the earliest known animal from a group called the bryozoans</a:t>
            </a:r>
            <a:r>
              <a:rPr lang="en-US" altLang="zh-CN" sz="2100">
                <a:latin typeface="Times New Roman" panose="02020603050405020304" charset="0"/>
                <a:cs typeface="Times New Roman" panose="02020603050405020304" charset="0"/>
              </a:rPr>
              <a:t> (苔藓虫)</a:t>
            </a:r>
            <a:r>
              <a:rPr lang="zh-CN" altLang="en-US" sz="2100">
                <a:latin typeface="Times New Roman" panose="02020603050405020304" charset="0"/>
                <a:cs typeface="Times New Roman" panose="02020603050405020304" charset="0"/>
              </a:rPr>
              <a:t> might actually be a seaweed. </a:t>
            </a:r>
            <a:endParaRPr lang="zh-CN" altLang="en-US" sz="2100">
              <a:latin typeface="Times New Roman" panose="02020603050405020304" charset="0"/>
              <a:cs typeface="Times New Roman" panose="02020603050405020304" charset="0"/>
            </a:endParaRPr>
          </a:p>
          <a:p>
            <a:r>
              <a:rPr lang="zh-CN" altLang="en-US" sz="2100">
                <a:latin typeface="Times New Roman" panose="02020603050405020304" charset="0"/>
                <a:cs typeface="Times New Roman" panose="02020603050405020304" charset="0"/>
              </a:rPr>
              <a:t> </a:t>
            </a:r>
            <a:r>
              <a:rPr lang="en-US" altLang="zh-CN" sz="2100">
                <a:latin typeface="Times New Roman" panose="02020603050405020304" charset="0"/>
                <a:cs typeface="Times New Roman" panose="02020603050405020304" charset="0"/>
              </a:rPr>
              <a:t>   </a:t>
            </a:r>
            <a:r>
              <a:rPr lang="zh-CN" altLang="en-US" sz="2100">
                <a:latin typeface="Times New Roman" panose="02020603050405020304" charset="0"/>
                <a:cs typeface="Times New Roman" panose="02020603050405020304" charset="0"/>
              </a:rPr>
              <a:t>Nearly all major animal groups first appear in the fossil record between 541 and 520 million years ago during an evolutionary event known as the Cambrian explosion</a:t>
            </a:r>
            <a:r>
              <a:rPr lang="en-US" altLang="zh-CN" sz="2100">
                <a:latin typeface="Times New Roman" panose="02020603050405020304" charset="0"/>
                <a:cs typeface="Times New Roman" panose="02020603050405020304" charset="0"/>
              </a:rPr>
              <a:t> (寒武纪爆发)</a:t>
            </a:r>
            <a:r>
              <a:rPr lang="zh-CN" altLang="en-US" sz="2100">
                <a:latin typeface="Times New Roman" panose="02020603050405020304" charset="0"/>
                <a:cs typeface="Times New Roman" panose="02020603050405020304" charset="0"/>
              </a:rPr>
              <a:t>.</a:t>
            </a:r>
            <a:r>
              <a:rPr lang="en-US" altLang="zh-CN" sz="2100">
                <a:latin typeface="Times New Roman" panose="02020603050405020304" charset="0"/>
                <a:cs typeface="Times New Roman" panose="02020603050405020304" charset="0"/>
              </a:rPr>
              <a:t> </a:t>
            </a:r>
            <a:r>
              <a:rPr lang="zh-CN" altLang="en-US" sz="2100">
                <a:latin typeface="Times New Roman" panose="02020603050405020304" charset="0"/>
                <a:cs typeface="Times New Roman" panose="02020603050405020304" charset="0"/>
              </a:rPr>
              <a:t>Until</a:t>
            </a:r>
            <a:r>
              <a:rPr lang="en-US" altLang="zh-CN" sz="2100">
                <a:latin typeface="Times New Roman" panose="02020603050405020304" charset="0"/>
                <a:cs typeface="Times New Roman" panose="02020603050405020304" charset="0"/>
              </a:rPr>
              <a:t> </a:t>
            </a:r>
            <a:r>
              <a:rPr lang="zh-CN" altLang="en-US" sz="2100">
                <a:latin typeface="Times New Roman" panose="02020603050405020304" charset="0"/>
                <a:cs typeface="Times New Roman" panose="02020603050405020304" charset="0"/>
              </a:rPr>
              <a:t>two</a:t>
            </a:r>
            <a:r>
              <a:rPr lang="en-US" altLang="zh-CN" sz="2100">
                <a:latin typeface="Times New Roman" panose="02020603050405020304" charset="0"/>
                <a:cs typeface="Times New Roman" panose="02020603050405020304" charset="0"/>
              </a:rPr>
              <a:t> </a:t>
            </a:r>
            <a:r>
              <a:rPr lang="zh-CN" altLang="en-US" sz="2100">
                <a:latin typeface="Times New Roman" panose="02020603050405020304" charset="0"/>
                <a:cs typeface="Times New Roman" panose="02020603050405020304" charset="0"/>
              </a:rPr>
              <a:t>years</a:t>
            </a:r>
            <a:r>
              <a:rPr lang="en-US" altLang="zh-CN" sz="2100">
                <a:latin typeface="Times New Roman" panose="02020603050405020304" charset="0"/>
                <a:cs typeface="Times New Roman" panose="02020603050405020304" charset="0"/>
              </a:rPr>
              <a:t> </a:t>
            </a:r>
            <a:r>
              <a:rPr lang="zh-CN" altLang="en-US" sz="2100">
                <a:latin typeface="Times New Roman" panose="02020603050405020304" charset="0"/>
                <a:cs typeface="Times New Roman" panose="02020603050405020304" charset="0"/>
              </a:rPr>
              <a:t>ago, the bryozoans</a:t>
            </a:r>
            <a:r>
              <a:rPr lang="en-US" altLang="zh-CN" sz="2100">
                <a:latin typeface="Times New Roman" panose="02020603050405020304" charset="0"/>
                <a:cs typeface="Times New Roman" panose="02020603050405020304" charset="0"/>
              </a:rPr>
              <a:t> — </a:t>
            </a:r>
            <a:r>
              <a:rPr lang="zh-CN" altLang="en-US" sz="2100">
                <a:latin typeface="Times New Roman" panose="02020603050405020304" charset="0"/>
                <a:cs typeface="Times New Roman" panose="02020603050405020304" charset="0"/>
              </a:rPr>
              <a:t>tiny,</a:t>
            </a:r>
            <a:r>
              <a:rPr lang="en-US" altLang="zh-CN" sz="2100">
                <a:latin typeface="Times New Roman" panose="02020603050405020304" charset="0"/>
                <a:cs typeface="Times New Roman" panose="02020603050405020304" charset="0"/>
              </a:rPr>
              <a:t> </a:t>
            </a:r>
            <a:r>
              <a:rPr lang="zh-CN" altLang="en-US" sz="2100">
                <a:latin typeface="Times New Roman" panose="02020603050405020304" charset="0"/>
                <a:cs typeface="Times New Roman" panose="02020603050405020304" charset="0"/>
              </a:rPr>
              <a:t>coral-like creatures that live in </a:t>
            </a:r>
            <a:r>
              <a:rPr lang="zh-CN" altLang="en-US" sz="2100">
                <a:solidFill>
                  <a:srgbClr val="0000FF"/>
                </a:solidFill>
                <a:latin typeface="Times New Roman" panose="02020603050405020304" charset="0"/>
                <a:cs typeface="Times New Roman" panose="02020603050405020304" charset="0"/>
              </a:rPr>
              <a:t>colonies </a:t>
            </a:r>
            <a:r>
              <a:rPr lang="zh-CN" altLang="en-US" sz="2100">
                <a:latin typeface="Times New Roman" panose="02020603050405020304" charset="0"/>
                <a:cs typeface="Times New Roman" panose="02020603050405020304" charset="0"/>
              </a:rPr>
              <a:t>in</a:t>
            </a:r>
            <a:r>
              <a:rPr lang="en-US" altLang="zh-CN" sz="2100">
                <a:latin typeface="Times New Roman" panose="02020603050405020304" charset="0"/>
                <a:cs typeface="Times New Roman" panose="02020603050405020304" charset="0"/>
              </a:rPr>
              <a:t> oceans and freshwater — were the only animal group missing from that event, with their earliest fossil traces not showing up until 40 million years after </a:t>
            </a:r>
            <a:r>
              <a:rPr lang="en-US" altLang="zh-CN" sz="2100" u="sng">
                <a:latin typeface="Times New Roman" panose="02020603050405020304" charset="0"/>
                <a:cs typeface="Times New Roman" panose="02020603050405020304" charset="0"/>
              </a:rPr>
              <a:t>it</a:t>
            </a:r>
            <a:r>
              <a:rPr lang="en-US" altLang="zh-CN" sz="2100">
                <a:latin typeface="Times New Roman" panose="02020603050405020304" charset="0"/>
                <a:cs typeface="Times New Roman" panose="02020603050405020304" charset="0"/>
              </a:rPr>
              <a:t>.</a:t>
            </a:r>
            <a:endParaRPr lang="en-US" altLang="zh-CN" sz="2100">
              <a:latin typeface="Times New Roman" panose="02020603050405020304" charset="0"/>
              <a:cs typeface="Times New Roman" panose="02020603050405020304" charset="0"/>
            </a:endParaRPr>
          </a:p>
          <a:p>
            <a:r>
              <a:rPr lang="en-US" altLang="zh-CN" sz="2100">
                <a:latin typeface="Times New Roman" panose="02020603050405020304" charset="0"/>
                <a:cs typeface="Times New Roman" panose="02020603050405020304" charset="0"/>
              </a:rPr>
              <a:t>    But in 2021, Paul Taylor at the Natural History Museum in London and his colleagues identified the 515-million-year-old Cambrian fossil Protomelission gatehousei as a bryozoan, suggesting these animals arrived on the scene not long after other groups after all.</a:t>
            </a:r>
            <a:endParaRPr lang="en-US" altLang="zh-CN" sz="2100">
              <a:latin typeface="Times New Roman" panose="02020603050405020304" charset="0"/>
              <a:cs typeface="Times New Roman" panose="02020603050405020304" charset="0"/>
            </a:endParaRPr>
          </a:p>
          <a:p>
            <a:r>
              <a:rPr lang="en-US" altLang="zh-CN" sz="2100">
                <a:latin typeface="Times New Roman" panose="02020603050405020304" charset="0"/>
                <a:cs typeface="Times New Roman" panose="02020603050405020304" charset="0"/>
              </a:rPr>
              <a:t>   Now, Martin Smith at Durham University, UK, and his team have studied 12 new Protomelission-like fossils from Kunming in China. They had all been preserved in a way that maintained their soft tissues.</a:t>
            </a:r>
            <a:endParaRPr lang="en-US" altLang="zh-CN" sz="2100">
              <a:latin typeface="Times New Roman" panose="02020603050405020304" charset="0"/>
              <a:cs typeface="Times New Roman" panose="02020603050405020304" charset="0"/>
            </a:endParaRPr>
          </a:p>
          <a:p>
            <a:r>
              <a:rPr lang="en-US" altLang="zh-CN" sz="2100">
                <a:latin typeface="Times New Roman" panose="02020603050405020304" charset="0"/>
                <a:cs typeface="Times New Roman" panose="02020603050405020304" charset="0"/>
              </a:rPr>
              <a:t>   The researchers found clumping formations of individual tube-like structures in a honeycomb pattern, which can occur in both plants and animals. But they saw no tentacles nor any regularly shaped holes for tentacles to pass through-the telltale signs in later bryozoan fossils, says Smith. Instead, the researchers noticed long projections </a:t>
            </a:r>
            <a:r>
              <a:rPr lang="en-US" altLang="zh-CN" sz="2100">
                <a:solidFill>
                  <a:schemeClr val="tx1"/>
                </a:solidFill>
                <a:latin typeface="Times New Roman" panose="02020603050405020304" charset="0"/>
                <a:cs typeface="Times New Roman" panose="02020603050405020304" charset="0"/>
              </a:rPr>
              <a:t>emerging</a:t>
            </a:r>
            <a:r>
              <a:rPr lang="en-US" altLang="zh-CN" sz="2100">
                <a:solidFill>
                  <a:srgbClr val="FF0000"/>
                </a:solidFill>
                <a:latin typeface="Times New Roman" panose="02020603050405020304" charset="0"/>
                <a:cs typeface="Times New Roman" panose="02020603050405020304" charset="0"/>
              </a:rPr>
              <a:t> </a:t>
            </a:r>
            <a:r>
              <a:rPr lang="en-US" altLang="zh-CN" sz="2100">
                <a:latin typeface="Times New Roman" panose="02020603050405020304" charset="0"/>
                <a:cs typeface="Times New Roman" panose="02020603050405020304" charset="0"/>
              </a:rPr>
              <a:t>from the honeycomb that look like flanges, structures that are typical of certain kinds of green algae (绿藻类) that make up seaweed.</a:t>
            </a:r>
            <a:endParaRPr lang="en-US" altLang="zh-CN" sz="2100">
              <a:latin typeface="Times New Roman" panose="02020603050405020304" charset="0"/>
              <a:cs typeface="Times New Roman" panose="02020603050405020304" charset="0"/>
            </a:endParaRPr>
          </a:p>
          <a:p>
            <a:r>
              <a:rPr lang="en-US" altLang="zh-CN" sz="2100">
                <a:latin typeface="Times New Roman" panose="02020603050405020304" charset="0"/>
                <a:cs typeface="Times New Roman" panose="02020603050405020304" charset="0"/>
              </a:rPr>
              <a:t>    Taylor, who wasn’t involved in the new study, isn’t convinced. He questions whether the new fossils are truly Protomelission, especially since there are significant differences in the sizes of the </a:t>
            </a:r>
            <a:r>
              <a:rPr lang="en-US" altLang="zh-CN" sz="2100">
                <a:solidFill>
                  <a:srgbClr val="0000FF"/>
                </a:solidFill>
                <a:latin typeface="Times New Roman" panose="02020603050405020304" charset="0"/>
                <a:cs typeface="Times New Roman" panose="02020603050405020304" charset="0"/>
              </a:rPr>
              <a:t>specimen</a:t>
            </a:r>
            <a:r>
              <a:rPr lang="en-US" altLang="zh-CN" sz="2100">
                <a:latin typeface="Times New Roman" panose="02020603050405020304" charset="0"/>
                <a:cs typeface="Times New Roman" panose="02020603050405020304" charset="0"/>
              </a:rPr>
              <a:t>s’ structures. </a:t>
            </a:r>
            <a:endParaRPr lang="en-US" altLang="zh-CN" sz="2100">
              <a:latin typeface="Times New Roman" panose="02020603050405020304" charset="0"/>
              <a:cs typeface="Times New Roman" panose="02020603050405020304" charset="0"/>
            </a:endParaRPr>
          </a:p>
        </p:txBody>
      </p:sp>
      <p:sp>
        <p:nvSpPr>
          <p:cNvPr id="1048598" name="文本框 4"/>
          <p:cNvSpPr txBox="1"/>
          <p:nvPr/>
        </p:nvSpPr>
        <p:spPr>
          <a:xfrm>
            <a:off x="1852930" y="65405"/>
            <a:ext cx="695007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新科学家</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年</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18</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日刊</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20</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阅读理解</a:t>
            </a:r>
            <a:endParaRPr kumimoji="1" lang="zh-CN" altLang="zh-CN" sz="2800" b="1" dirty="0">
              <a:solidFill>
                <a:sysClr val="window" lastClr="FFFFFF"/>
              </a:solidFill>
              <a:sym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nvSpPr>
        <p:spPr>
          <a:xfrm>
            <a:off x="1998345" y="3362960"/>
            <a:ext cx="9650730" cy="977265"/>
          </a:xfrm>
          <a:prstGeom prst="rect">
            <a:avLst/>
          </a:prstGeom>
          <a:solidFill>
            <a:schemeClr val="accent6">
              <a:lumMod val="20000"/>
              <a:lumOff val="80000"/>
            </a:schemeClr>
          </a:solidFill>
          <a:ln w="34925" cmpd="sng">
            <a:noFill/>
            <a:prstDash val="sysDash"/>
          </a:ln>
        </p:spPr>
        <p:txBody>
          <a:bodyPr wrap="square">
            <a:spAutoFit/>
          </a:bodyPr>
          <a:p>
            <a:pPr algn="just" fontAlgn="auto">
              <a:lnSpc>
                <a:spcPct val="120000"/>
              </a:lnSpc>
            </a:pPr>
            <a:r>
              <a:rPr lang="en-US" sz="2400" b="0" i="0" smtClean="0">
                <a:latin typeface="Times New Roman" panose="02020603050405020304" charset="0"/>
                <a:ea typeface="华文中宋" panose="02010600040101010101" charset="-122"/>
                <a:cs typeface="Times New Roman" panose="02020603050405020304" charset="0"/>
              </a:rPr>
              <a:t>2. What’s the author’s attitude towards the new discovery? </a:t>
            </a:r>
            <a:endParaRPr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pPr>
            <a:r>
              <a:rPr sz="2400" b="0" i="0" smtClean="0">
                <a:latin typeface="Times New Roman" panose="02020603050405020304" charset="0"/>
                <a:ea typeface="华文中宋" panose="02010600040101010101" charset="-122"/>
                <a:cs typeface="Times New Roman" panose="02020603050405020304" charset="0"/>
              </a:rPr>
              <a:t>A.</a:t>
            </a:r>
            <a:r>
              <a:rPr lang="en-US" sz="2400" b="0" i="0" smtClean="0">
                <a:latin typeface="Times New Roman" panose="02020603050405020304" charset="0"/>
                <a:ea typeface="华文中宋" panose="02010600040101010101" charset="-122"/>
                <a:cs typeface="Times New Roman" panose="02020603050405020304" charset="0"/>
              </a:rPr>
              <a:t> positive      B. indifferent      C. doubtful       D. objective</a:t>
            </a:r>
            <a:endParaRPr lang="en-US" sz="2400">
              <a:latin typeface="Times New Roman" panose="02020603050405020304" charset="0"/>
              <a:cs typeface="Times New Roman" panose="02020603050405020304" charset="0"/>
              <a:sym typeface="+mn-ea"/>
            </a:endParaRPr>
          </a:p>
        </p:txBody>
      </p:sp>
      <p:sp>
        <p:nvSpPr>
          <p:cNvPr id="11" name="矩形 10"/>
          <p:cNvSpPr/>
          <p:nvPr/>
        </p:nvSpPr>
        <p:spPr>
          <a:xfrm>
            <a:off x="1998345" y="973455"/>
            <a:ext cx="9665970" cy="1420495"/>
          </a:xfrm>
          <a:prstGeom prst="rect">
            <a:avLst/>
          </a:prstGeom>
          <a:solidFill>
            <a:schemeClr val="bg2"/>
          </a:solidFill>
          <a:ln w="34925" cmpd="sng">
            <a:noFill/>
            <a:prstDash val="sysDash"/>
          </a:ln>
        </p:spPr>
        <p:txBody>
          <a:bodyPr wrap="square">
            <a:spAutoFit/>
          </a:bodyPr>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1.What does the underlined word “it” in Paragraph 2 refer to?</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A.the fossil        			B. oceans and freshwater           </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C. </a:t>
            </a:r>
            <a:r>
              <a:rPr lang="zh-CN" altLang="en-US" sz="2400">
                <a:latin typeface="Times New Roman" panose="02020603050405020304" charset="0"/>
                <a:cs typeface="Times New Roman" panose="02020603050405020304" charset="0"/>
                <a:sym typeface="+mn-ea"/>
              </a:rPr>
              <a:t>the Cambrian explosion</a:t>
            </a:r>
            <a:r>
              <a:rPr lang="en-US" sz="2400" b="0" i="0" smtClean="0">
                <a:latin typeface="Times New Roman" panose="02020603050405020304" charset="0"/>
                <a:ea typeface="华文中宋" panose="02010600040101010101" charset="-122"/>
                <a:cs typeface="Times New Roman" panose="02020603050405020304" charset="0"/>
              </a:rPr>
              <a:t>        	D. coral-like creatures</a:t>
            </a:r>
            <a:endParaRPr lang="en-US" sz="2400" b="0" i="0" smtClean="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nvSpPr>
        <p:spPr>
          <a:xfrm>
            <a:off x="0" y="0"/>
            <a:ext cx="1692275" cy="521970"/>
          </a:xfrm>
          <a:prstGeom prst="rect">
            <a:avLst/>
          </a:prstGeom>
          <a:solidFill>
            <a:schemeClr val="accent6"/>
          </a:solidFill>
        </p:spPr>
        <p:txBody>
          <a:bodyPr wrap="square" rtlCol="0">
            <a:spAutoFit/>
          </a:bodyPr>
          <a:p>
            <a:pPr lvl="0" algn="l">
              <a:buClrTx/>
              <a:buSzTx/>
              <a:buFontTx/>
            </a:pPr>
            <a:r>
              <a:rPr kumimoji="1" lang="zh-CN" altLang="en-US" sz="2800" b="1" dirty="0">
                <a:solidFill>
                  <a:schemeClr val="lt1"/>
                </a:solidFill>
                <a:sym typeface="+mn-ea"/>
              </a:rPr>
              <a:t>阅读理解</a:t>
            </a:r>
            <a:endParaRPr kumimoji="1" lang="zh-CN" altLang="en-US" sz="2800" b="1" dirty="0">
              <a:solidFill>
                <a:schemeClr val="lt1"/>
              </a:solidFill>
              <a:sym typeface="+mn-ea"/>
            </a:endParaRPr>
          </a:p>
        </p:txBody>
      </p:sp>
      <p:sp>
        <p:nvSpPr>
          <p:cNvPr id="3" name="文本框 2"/>
          <p:cNvSpPr txBox="1"/>
          <p:nvPr/>
        </p:nvSpPr>
        <p:spPr>
          <a:xfrm>
            <a:off x="179705" y="1327150"/>
            <a:ext cx="1475740" cy="460375"/>
          </a:xfrm>
          <a:prstGeom prst="rect">
            <a:avLst/>
          </a:prstGeom>
          <a:solidFill>
            <a:srgbClr val="0070C0"/>
          </a:solidFill>
        </p:spPr>
        <p:txBody>
          <a:bodyPr wrap="square" rtlCol="0" anchor="t">
            <a:spAutoFit/>
          </a:bodyPr>
          <a:lstStyle/>
          <a:p>
            <a:pPr lvl="0" algn="ctr">
              <a:buClrTx/>
              <a:buSzTx/>
              <a:buFontTx/>
            </a:pPr>
            <a:r>
              <a:rPr kumimoji="1" lang="zh-CN" sz="2400" b="1" dirty="0">
                <a:solidFill>
                  <a:schemeClr val="lt1"/>
                </a:solidFill>
                <a:sym typeface="+mn-ea"/>
              </a:rPr>
              <a:t>词义猜测</a:t>
            </a:r>
            <a:endParaRPr kumimoji="1" lang="zh-CN" sz="2400" b="1" dirty="0">
              <a:solidFill>
                <a:schemeClr val="lt1"/>
              </a:solidFill>
              <a:sym typeface="+mn-ea"/>
            </a:endParaRPr>
          </a:p>
        </p:txBody>
      </p:sp>
      <p:sp>
        <p:nvSpPr>
          <p:cNvPr id="4" name="文本框 3"/>
          <p:cNvSpPr txBox="1"/>
          <p:nvPr/>
        </p:nvSpPr>
        <p:spPr>
          <a:xfrm>
            <a:off x="179705" y="3621405"/>
            <a:ext cx="1402080" cy="460375"/>
          </a:xfrm>
          <a:prstGeom prst="rect">
            <a:avLst/>
          </a:prstGeom>
          <a:solidFill>
            <a:srgbClr val="0070C0"/>
          </a:solidFill>
        </p:spPr>
        <p:txBody>
          <a:bodyPr wrap="square" rtlCol="0" anchor="t">
            <a:spAutoFit/>
          </a:bodyPr>
          <a:lstStyle/>
          <a:p>
            <a:pPr lvl="0" algn="ctr">
              <a:buClrTx/>
              <a:buSzTx/>
              <a:buFontTx/>
            </a:pPr>
            <a:r>
              <a:rPr kumimoji="1" lang="zh-CN" altLang="en-US" sz="2400" b="1" dirty="0">
                <a:solidFill>
                  <a:schemeClr val="lt1"/>
                </a:solidFill>
                <a:sym typeface="+mn-ea"/>
              </a:rPr>
              <a:t>推理判断</a:t>
            </a:r>
            <a:endParaRPr kumimoji="1" lang="zh-CN" altLang="en-US" sz="2400" b="1" dirty="0">
              <a:solidFill>
                <a:schemeClr val="lt1"/>
              </a:solidFill>
              <a:sym typeface="+mn-ea"/>
            </a:endParaRPr>
          </a:p>
        </p:txBody>
      </p:sp>
      <p:sp>
        <p:nvSpPr>
          <p:cNvPr id="13" name="矩形 12"/>
          <p:cNvSpPr/>
          <p:nvPr/>
        </p:nvSpPr>
        <p:spPr>
          <a:xfrm>
            <a:off x="1998345" y="5339715"/>
            <a:ext cx="9592310" cy="977265"/>
          </a:xfrm>
          <a:prstGeom prst="rect">
            <a:avLst/>
          </a:prstGeom>
          <a:solidFill>
            <a:schemeClr val="accent2">
              <a:lumMod val="20000"/>
              <a:lumOff val="80000"/>
            </a:schemeClr>
          </a:solidFill>
          <a:ln w="34925" cmpd="sng">
            <a:noFill/>
            <a:prstDash val="sysDash"/>
          </a:ln>
        </p:spPr>
        <p:txBody>
          <a:bodyPr wrap="square">
            <a:spAutoFit/>
          </a:bodyPr>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3. In which section of the magazine might the text appear?</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A. Environment      B. Psychology          </a:t>
            </a:r>
            <a:r>
              <a:rPr lang="en-US" sz="2400" smtClean="0">
                <a:latin typeface="Times New Roman" panose="02020603050405020304" charset="0"/>
                <a:ea typeface="华文中宋" panose="02010600040101010101" charset="-122"/>
                <a:cs typeface="Times New Roman" panose="02020603050405020304" charset="0"/>
                <a:sym typeface="+mn-ea"/>
              </a:rPr>
              <a:t>C. palaeontology    </a:t>
            </a:r>
            <a:r>
              <a:rPr lang="en-US" sz="2400" b="0" i="0" smtClean="0">
                <a:latin typeface="Times New Roman" panose="02020603050405020304" charset="0"/>
                <a:ea typeface="华文中宋" panose="02010600040101010101" charset="-122"/>
                <a:cs typeface="Times New Roman" panose="02020603050405020304" charset="0"/>
              </a:rPr>
              <a:t>D. Agriculture   </a:t>
            </a:r>
            <a:endParaRPr lang="en-US" sz="2400" b="0" i="0" smtClean="0">
              <a:latin typeface="Times New Roman" panose="02020603050405020304" charset="0"/>
              <a:ea typeface="华文中宋" panose="02010600040101010101" charset="-122"/>
              <a:cs typeface="Times New Roman" panose="02020603050405020304" charset="0"/>
              <a:sym typeface="+mn-ea"/>
            </a:endParaRPr>
          </a:p>
        </p:txBody>
      </p:sp>
      <p:sp>
        <p:nvSpPr>
          <p:cNvPr id="14" name="文本框 13"/>
          <p:cNvSpPr txBox="1"/>
          <p:nvPr/>
        </p:nvSpPr>
        <p:spPr>
          <a:xfrm>
            <a:off x="179705" y="5547360"/>
            <a:ext cx="1475105" cy="460375"/>
          </a:xfrm>
          <a:prstGeom prst="rect">
            <a:avLst/>
          </a:prstGeom>
          <a:solidFill>
            <a:srgbClr val="0070C0"/>
          </a:solidFill>
        </p:spPr>
        <p:txBody>
          <a:bodyPr wrap="square" rtlCol="0" anchor="t">
            <a:spAutoFit/>
          </a:bodyPr>
          <a:p>
            <a:pPr lvl="0" algn="ctr">
              <a:buClrTx/>
              <a:buSzTx/>
              <a:buFontTx/>
            </a:pPr>
            <a:r>
              <a:rPr kumimoji="1" lang="zh-CN" altLang="en-US" sz="2400" b="1" dirty="0">
                <a:solidFill>
                  <a:schemeClr val="lt1"/>
                </a:solidFill>
                <a:sym typeface="+mn-ea"/>
              </a:rPr>
              <a:t>推理判断</a:t>
            </a:r>
            <a:endParaRPr kumimoji="1" lang="zh-CN" altLang="en-US" sz="2400" b="1" dirty="0">
              <a:solidFill>
                <a:schemeClr val="lt1"/>
              </a:solidFill>
              <a:sym typeface="+mn-ea"/>
            </a:endParaRPr>
          </a:p>
        </p:txBody>
      </p:sp>
      <p:pic>
        <p:nvPicPr>
          <p:cNvPr id="5" name="http://photo-static-api.fotomore.com/creative/vcg/veer/612/veer-158881347.jpg" descr="&amp;pky9426984891_sjzg_VCG41N521185723&amp;2&amp;src_toppic_airec&amp;"/>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7595870" y="3787775"/>
            <a:ext cx="612000" cy="612000"/>
          </a:xfrm>
          <a:prstGeom prst="rect">
            <a:avLst/>
          </a:prstGeom>
        </p:spPr>
      </p:pic>
      <p:pic>
        <p:nvPicPr>
          <p:cNvPr id="6" name="http://photo-static-api.fotomore.com/creative/vcg/veer/612/veer-158881347.jpg" descr="&amp;pky9426984891_sjzg_VCG41N521185723&amp;2&amp;src_toppic_airec&amp;"/>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878965" y="1787525"/>
            <a:ext cx="612000" cy="612000"/>
          </a:xfrm>
          <a:prstGeom prst="rect">
            <a:avLst/>
          </a:prstGeom>
        </p:spPr>
      </p:pic>
      <p:pic>
        <p:nvPicPr>
          <p:cNvPr id="7" name="http://photo-static-api.fotomore.com/creative/vcg/veer/612/veer-158881347.jpg" descr="&amp;pky9426984891_sjzg_VCG41N521185723&amp;2&amp;src_toppic_airec&amp;"/>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6875145" y="5797550"/>
            <a:ext cx="612000" cy="61200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SPECIAL_SOURCE" val="bdnull"/>
</p:tagLst>
</file>

<file path=ppt/tags/tag10.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MEDIACOVER_FLAG" val="1"/>
  <p:tag name="KSO_WM_UNIT_MEDIACOVER_BTN_STATE" val="1"/>
  <p:tag name="KSO_WM_UNIT_MEDIACOVER_BTNRECT" val="0*0*0*0"/>
</p:tagLst>
</file>

<file path=ppt/tags/tag15.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UNIT_PLACING_PICTURE_USER_VIEWPORT" val="{&quot;height&quot;:963.779527559055,&quot;width&quot;:963.779527559055}"/>
</p:tagLst>
</file>

<file path=ppt/tags/tag4.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UNIT_PLACING_PICTURE_USER_VIEWPORT" val="{&quot;height&quot;:8503.936767578125,&quot;width&quot;:14174.532470703125}"/>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13521</Words>
  <Application>WPS 演示</Application>
  <PresentationFormat>宽屏</PresentationFormat>
  <Paragraphs>337</Paragraphs>
  <Slides>22</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22</vt:i4>
      </vt:variant>
    </vt:vector>
  </HeadingPairs>
  <TitlesOfParts>
    <vt:vector size="37" baseType="lpstr">
      <vt:lpstr>Arial</vt:lpstr>
      <vt:lpstr>宋体</vt:lpstr>
      <vt:lpstr>Wingdings</vt:lpstr>
      <vt:lpstr>Trebuchet MS</vt:lpstr>
      <vt:lpstr>微软雅黑</vt:lpstr>
      <vt:lpstr>Times New Roman</vt:lpstr>
      <vt:lpstr>华文中宋</vt:lpstr>
      <vt:lpstr>Wingdings</vt:lpstr>
      <vt:lpstr>Calibri</vt:lpstr>
      <vt:lpstr>Arial Unicode MS</vt:lpstr>
      <vt:lpstr>Times New Roman</vt:lpstr>
      <vt:lpstr>HelveticaNeue</vt:lpstr>
      <vt:lpstr>Corbel</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653</cp:revision>
  <dcterms:created xsi:type="dcterms:W3CDTF">2019-06-19T02:08:00Z</dcterms:created>
  <dcterms:modified xsi:type="dcterms:W3CDTF">2023-04-02T20:10:34Z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B77548E6E98049DD9C14DBCA3E3E332F</vt:lpwstr>
  </property>
</Properties>
</file>