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1" r:id="rId2"/>
    <p:sldId id="256" r:id="rId3"/>
    <p:sldId id="275" r:id="rId4"/>
    <p:sldId id="260" r:id="rId5"/>
    <p:sldId id="330" r:id="rId6"/>
    <p:sldId id="310" r:id="rId7"/>
    <p:sldId id="312" r:id="rId8"/>
    <p:sldId id="313" r:id="rId9"/>
    <p:sldId id="290" r:id="rId10"/>
    <p:sldId id="274" r:id="rId11"/>
    <p:sldId id="268" r:id="rId12"/>
    <p:sldId id="258" r:id="rId13"/>
    <p:sldId id="270" r:id="rId14"/>
    <p:sldId id="267" r:id="rId15"/>
    <p:sldId id="262" r:id="rId16"/>
    <p:sldId id="273" r:id="rId17"/>
    <p:sldId id="314" r:id="rId18"/>
    <p:sldId id="264" r:id="rId19"/>
    <p:sldId id="266" r:id="rId20"/>
    <p:sldId id="261" r:id="rId21"/>
    <p:sldId id="292" r:id="rId22"/>
    <p:sldId id="294" r:id="rId23"/>
    <p:sldId id="328" r:id="rId24"/>
    <p:sldId id="272" r:id="rId25"/>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336B"/>
    <a:srgbClr val="552F43"/>
    <a:srgbClr val="6A3A53"/>
    <a:srgbClr val="574460"/>
    <a:srgbClr val="4D2849"/>
    <a:srgbClr val="853A4F"/>
    <a:srgbClr val="9D4B51"/>
    <a:srgbClr val="A75450"/>
    <a:srgbClr val="AE5952"/>
    <a:srgbClr val="CC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87" y="2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BE1064-5BAE-4B1F-AF45-A61872957F53}" type="datetimeFigureOut">
              <a:rPr lang="zh-CN" altLang="en-US" smtClean="0"/>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AFADBC-31AE-4500-A634-651D2734DAB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BE1064-5BAE-4B1F-AF45-A61872957F53}" type="datetimeFigureOut">
              <a:rPr lang="zh-CN" altLang="en-US" smtClean="0"/>
              <a:t>2023/4/10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8AFADBC-31AE-4500-A634-651D2734DAB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E1064-5BAE-4B1F-AF45-A61872957F53}" type="datetimeFigureOut">
              <a:rPr lang="zh-CN" altLang="en-US" smtClean="0"/>
              <a:t>2023/4/10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FADBC-31AE-4500-A634-651D2734DAB5}" type="slidenum">
              <a:rPr lang="zh-CN" altLang="en-US" smtClean="0"/>
              <a:t>‹#›</a:t>
            </a:fld>
            <a:endParaRPr lang="zh-CN" altLang="en-US"/>
          </a:p>
        </p:txBody>
      </p:sp>
      <p:pic>
        <p:nvPicPr>
          <p:cNvPr id="7" name="图片 6" descr="水印">
            <a:extLst>
              <a:ext uri="{FF2B5EF4-FFF2-40B4-BE49-F238E27FC236}">
                <a16:creationId xmlns:a16="http://schemas.microsoft.com/office/drawing/2014/main" id="{C6452238-BE66-1B0B-6309-9754DD223924}"/>
              </a:ext>
            </a:extLst>
          </p:cNvPr>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8.pn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2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slideLayout" Target="../slideLayouts/slideLayout1.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image" Target="../media/image6.png"/><Relationship Id="rId4" Type="http://schemas.openxmlformats.org/officeDocument/2006/relationships/tags" Target="../tags/tag6.xml"/><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xml"/><Relationship Id="rId5" Type="http://schemas.openxmlformats.org/officeDocument/2006/relationships/tags" Target="../tags/tag17.xml"/><Relationship Id="rId4"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tags" Target="../tags/tag22.xml"/><Relationship Id="rId4"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5" y="4787265"/>
            <a:ext cx="1991995" cy="187388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665" y="5109210"/>
            <a:ext cx="1229995" cy="1229995"/>
          </a:xfrm>
          <a:prstGeom prst="rect">
            <a:avLst/>
          </a:prstGeom>
        </p:spPr>
      </p:pic>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3020" y="4618990"/>
            <a:ext cx="1998980" cy="1998980"/>
          </a:xfrm>
          <a:prstGeom prst="rect">
            <a:avLst/>
          </a:prstGeom>
        </p:spPr>
      </p:pic>
      <p:sp>
        <p:nvSpPr>
          <p:cNvPr id="2" name="文本框 1"/>
          <p:cNvSpPr txBox="1"/>
          <p:nvPr/>
        </p:nvSpPr>
        <p:spPr>
          <a:xfrm>
            <a:off x="435610" y="1000760"/>
            <a:ext cx="11321415" cy="3969385"/>
          </a:xfrm>
          <a:prstGeom prst="rect">
            <a:avLst/>
          </a:prstGeom>
          <a:noFill/>
        </p:spPr>
        <p:txBody>
          <a:bodyPr wrap="square" rtlCol="0">
            <a:spAutoFit/>
          </a:bodyPr>
          <a:lstStyle/>
          <a:p>
            <a:pPr marL="514350" indent="-514350">
              <a:buFont typeface="+mj-lt"/>
              <a:buAutoNum type="arabicPeriod"/>
            </a:pPr>
            <a:r>
              <a:rPr lang="en-US" altLang="zh-CN" sz="2800"/>
              <a:t>Europe has 12 constellations, while China has 12 animals symbolizing the 12 branches used to designate years.</a:t>
            </a:r>
          </a:p>
          <a:p>
            <a:pPr marL="514350" indent="-514350">
              <a:buFont typeface="+mj-lt"/>
              <a:buAutoNum type="arabicPeriod"/>
            </a:pPr>
            <a:r>
              <a:rPr lang="en-US" altLang="zh-CN" sz="2800"/>
              <a:t>The 12 animals finish a cycle every 12 years and each of them guards one year.</a:t>
            </a:r>
          </a:p>
          <a:p>
            <a:pPr marL="514350" indent="-514350">
              <a:buFont typeface="+mj-lt"/>
              <a:buAutoNum type="arabicPeriod"/>
            </a:pPr>
            <a:r>
              <a:rPr lang="en-US" altLang="zh-CN" sz="2800"/>
              <a:t>Chinese believe that those who are born in a certain year would inherit the traits of the animal guarding that year.</a:t>
            </a:r>
          </a:p>
          <a:p>
            <a:pPr marL="514350" indent="-514350">
              <a:buFont typeface="+mj-lt"/>
              <a:buAutoNum type="arabicPeriod"/>
            </a:pPr>
            <a:r>
              <a:rPr lang="en-US" altLang="zh-CN" sz="2800"/>
              <a:t>...are.../...are endowed with...</a:t>
            </a:r>
          </a:p>
          <a:p>
            <a:pPr marL="514350" indent="-514350">
              <a:buFont typeface="+mj-lt"/>
              <a:buAutoNum type="arabicPeriod"/>
            </a:pPr>
            <a:r>
              <a:rPr lang="en-US" altLang="zh-CN" sz="2800"/>
              <a:t>Do you know what your symbolic animal denoting the year of your birth?</a:t>
            </a:r>
          </a:p>
          <a:p>
            <a:endParaRPr lang="en-US" altLang="zh-CN" sz="2800"/>
          </a:p>
        </p:txBody>
      </p:sp>
      <p:sp>
        <p:nvSpPr>
          <p:cNvPr id="58" name="矩形 57"/>
          <p:cNvSpPr/>
          <p:nvPr>
            <p:custDataLst>
              <p:tags r:id="rId1"/>
            </p:custDataLst>
          </p:nvPr>
        </p:nvSpPr>
        <p:spPr>
          <a:xfrm>
            <a:off x="394335" y="390525"/>
            <a:ext cx="8010525" cy="55689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rPr>
              <a:t>What expressions can be learned from the video?</a:t>
            </a:r>
          </a:p>
        </p:txBody>
      </p:sp>
      <p:sp>
        <p:nvSpPr>
          <p:cNvPr id="5" name="矩形 4"/>
          <p:cNvSpPr/>
          <p:nvPr>
            <p:custDataLst>
              <p:tags r:id="rId2"/>
            </p:custDataLst>
          </p:nvPr>
        </p:nvSpPr>
        <p:spPr>
          <a:xfrm>
            <a:off x="332105" y="1142365"/>
            <a:ext cx="11527155" cy="2149475"/>
          </a:xfrm>
          <a:prstGeom prst="rect">
            <a:avLst/>
          </a:prstGeom>
          <a:solidFill>
            <a:srgbClr val="A75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pPr>
            <a:r>
              <a:rPr lang="zh-CN" altLang="en-US" sz="2900" dirty="0">
                <a:solidFill>
                  <a:schemeClr val="bg1"/>
                </a:solidFill>
              </a:rPr>
              <a:t>要点</a:t>
            </a:r>
            <a:r>
              <a:rPr lang="en-US" altLang="zh-CN" sz="2900" dirty="0">
                <a:solidFill>
                  <a:schemeClr val="bg1"/>
                </a:solidFill>
              </a:rPr>
              <a:t>1</a:t>
            </a:r>
            <a:r>
              <a:rPr lang="zh-CN" altLang="en-US" sz="2900" dirty="0">
                <a:solidFill>
                  <a:schemeClr val="bg1"/>
                </a:solidFill>
              </a:rPr>
              <a:t>：</a:t>
            </a:r>
            <a:r>
              <a:rPr lang="en-US" altLang="zh-CN" sz="2900" b="1"/>
              <a:t>Compared to</a:t>
            </a:r>
            <a:r>
              <a:rPr lang="en-US" altLang="zh-CN" sz="2900" dirty="0">
                <a:solidFill>
                  <a:schemeClr val="bg1"/>
                </a:solidFill>
              </a:rPr>
              <a:t> 12 constellations in the West, China has </a:t>
            </a:r>
            <a:r>
              <a:rPr lang="en-US" altLang="zh-CN" sz="2900">
                <a:sym typeface="+mn-ea"/>
              </a:rPr>
              <a:t>12 animals </a:t>
            </a:r>
            <a:r>
              <a:rPr lang="en-US" altLang="zh-CN" sz="2900" b="1">
                <a:solidFill>
                  <a:schemeClr val="accent4">
                    <a:lumMod val="20000"/>
                    <a:lumOff val="80000"/>
                  </a:schemeClr>
                </a:solidFill>
                <a:sym typeface="+mn-ea"/>
              </a:rPr>
              <a:t>symbolizing the 12 branches used to designate years</a:t>
            </a:r>
            <a:r>
              <a:rPr lang="en-US" altLang="zh-CN" sz="2900">
                <a:sym typeface="+mn-ea"/>
              </a:rPr>
              <a:t>.</a:t>
            </a:r>
            <a:r>
              <a:rPr lang="en-US" altLang="zh-CN" sz="2900" dirty="0">
                <a:solidFill>
                  <a:schemeClr val="bg1"/>
                </a:solidFill>
              </a:rPr>
              <a:t> These animals, including rat, ox and 10 other ones, </a:t>
            </a:r>
            <a:r>
              <a:rPr lang="en-US" altLang="zh-CN" sz="2900" b="1">
                <a:solidFill>
                  <a:schemeClr val="accent4">
                    <a:lumMod val="20000"/>
                    <a:lumOff val="80000"/>
                  </a:schemeClr>
                </a:solidFill>
              </a:rPr>
              <a:t>finish a repeating cycle </a:t>
            </a:r>
            <a:r>
              <a:rPr lang="en-US" altLang="zh-CN" sz="2900">
                <a:sym typeface="+mn-ea"/>
              </a:rPr>
              <a:t>every </a:t>
            </a:r>
            <a:r>
              <a:rPr lang="en-US" altLang="zh-CN" sz="2900" dirty="0">
                <a:solidFill>
                  <a:schemeClr val="bg1"/>
                </a:solidFill>
              </a:rPr>
              <a:t>12 years and </a:t>
            </a:r>
            <a:r>
              <a:rPr lang="en-US" altLang="zh-CN" sz="2900">
                <a:sym typeface="+mn-ea"/>
              </a:rPr>
              <a:t>each of them guards one year. </a:t>
            </a:r>
            <a:r>
              <a:rPr lang="en-US" altLang="zh-CN" sz="2900" b="1">
                <a:solidFill>
                  <a:schemeClr val="accent4">
                    <a:lumMod val="20000"/>
                    <a:lumOff val="80000"/>
                  </a:schemeClr>
                </a:solidFill>
                <a:sym typeface="+mn-ea"/>
              </a:rPr>
              <a:t>We </a:t>
            </a:r>
            <a:r>
              <a:rPr lang="en-US" altLang="zh-CN" sz="2900">
                <a:sym typeface="+mn-ea"/>
              </a:rPr>
              <a:t>believe people who are born born in a certain year would </a:t>
            </a:r>
            <a:r>
              <a:rPr lang="en-US" altLang="zh-CN" sz="2900" b="1">
                <a:solidFill>
                  <a:schemeClr val="accent4">
                    <a:lumMod val="20000"/>
                    <a:lumOff val="80000"/>
                  </a:schemeClr>
                </a:solidFill>
                <a:sym typeface="+mn-ea"/>
              </a:rPr>
              <a:t>inherit the traits of</a:t>
            </a:r>
            <a:r>
              <a:rPr lang="en-US" altLang="zh-CN" sz="2900">
                <a:sym typeface="+mn-ea"/>
              </a:rPr>
              <a:t> the animal guarding that year.</a:t>
            </a:r>
            <a:endParaRPr lang="en-US" altLang="zh-CN" sz="2900" dirty="0">
              <a:solidFill>
                <a:schemeClr val="bg1"/>
              </a:solidFill>
            </a:endParaRPr>
          </a:p>
        </p:txBody>
      </p:sp>
      <p:sp>
        <p:nvSpPr>
          <p:cNvPr id="6" name="矩形 5"/>
          <p:cNvSpPr/>
          <p:nvPr>
            <p:custDataLst>
              <p:tags r:id="rId3"/>
            </p:custDataLst>
          </p:nvPr>
        </p:nvSpPr>
        <p:spPr>
          <a:xfrm>
            <a:off x="332105" y="4121150"/>
            <a:ext cx="11527155" cy="2080895"/>
          </a:xfrm>
          <a:prstGeom prst="rect">
            <a:avLst/>
          </a:prstGeom>
          <a:solidFill>
            <a:srgbClr val="853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pPr>
            <a:r>
              <a:rPr lang="en-US" sz="2900" dirty="0">
                <a:solidFill>
                  <a:schemeClr val="bg1"/>
                </a:solidFill>
              </a:rPr>
              <a:t>para3</a:t>
            </a:r>
            <a:r>
              <a:rPr lang="zh-CN" altLang="en-US" sz="2900" dirty="0">
                <a:solidFill>
                  <a:schemeClr val="bg1"/>
                </a:solidFill>
              </a:rPr>
              <a:t>：</a:t>
            </a:r>
          </a:p>
          <a:p>
            <a:pPr marL="457200" indent="-457200" algn="l">
              <a:lnSpc>
                <a:spcPct val="90000"/>
              </a:lnSpc>
              <a:buFont typeface="Wingdings" panose="05000000000000000000" charset="0"/>
              <a:buChar char="l"/>
            </a:pPr>
            <a:r>
              <a:rPr lang="en-US" altLang="zh-CN" sz="2900">
                <a:sym typeface="+mn-ea"/>
              </a:rPr>
              <a:t>Do you know what your symbolic animal denoting the year of your birth? If you are curious more about it, I’m willing to tell you.</a:t>
            </a:r>
          </a:p>
          <a:p>
            <a:pPr marL="457200" indent="-457200" algn="l">
              <a:lnSpc>
                <a:spcPct val="90000"/>
              </a:lnSpc>
              <a:buFont typeface="Wingdings" panose="05000000000000000000" charset="0"/>
              <a:buChar char="l"/>
            </a:pPr>
            <a:r>
              <a:rPr lang="en-US" altLang="zh-CN" sz="2900">
                <a:sym typeface="+mn-ea"/>
              </a:rPr>
              <a:t>Is it interesting and meaningful? what’s your symbolic animal denoting the year of your birth?</a:t>
            </a:r>
            <a:endParaRPr lang="en-US" altLang="zh-CN" sz="29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2000"/>
                                        <p:tgtEl>
                                          <p:spTgt spid="2">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ox(in)">
                                      <p:cBhvr>
                                        <p:cTn id="25" dur="20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9245" y="4551680"/>
            <a:ext cx="2715895" cy="2306320"/>
          </a:xfrm>
          <a:prstGeom prst="rect">
            <a:avLst/>
          </a:prstGeom>
        </p:spPr>
      </p:pic>
      <p:sp>
        <p:nvSpPr>
          <p:cNvPr id="2" name="文本框 1"/>
          <p:cNvSpPr txBox="1"/>
          <p:nvPr/>
        </p:nvSpPr>
        <p:spPr>
          <a:xfrm>
            <a:off x="274955" y="975995"/>
            <a:ext cx="11380470" cy="4799965"/>
          </a:xfrm>
          <a:prstGeom prst="rect">
            <a:avLst/>
          </a:prstGeom>
          <a:noFill/>
        </p:spPr>
        <p:txBody>
          <a:bodyPr wrap="square" rtlCol="0" anchor="t">
            <a:spAutoFit/>
          </a:bodyPr>
          <a:lstStyle/>
          <a:p>
            <a:r>
              <a:rPr lang="en-US" altLang="zh-CN" sz="2600"/>
              <a:t>T</a:t>
            </a:r>
            <a:r>
              <a:rPr lang="zh-CN" altLang="en-US" sz="2600"/>
              <a:t>he Chinese zodiac is </a:t>
            </a:r>
            <a:r>
              <a:rPr lang="zh-CN" altLang="en-US" sz="2600" b="1">
                <a:solidFill>
                  <a:srgbClr val="7030A0"/>
                </a:solidFill>
              </a:rPr>
              <a:t>a method of chronology</a:t>
            </a:r>
            <a:r>
              <a:rPr lang="en-US" altLang="zh-CN" sz="2600"/>
              <a:t> ([krəˈnɑlədʒi]年表)</a:t>
            </a:r>
            <a:r>
              <a:rPr lang="zh-CN" altLang="en-US" sz="2600"/>
              <a:t> </a:t>
            </a:r>
            <a:r>
              <a:rPr lang="zh-CN" altLang="en-US" sz="2600" b="1">
                <a:solidFill>
                  <a:srgbClr val="7030A0"/>
                </a:solidFill>
              </a:rPr>
              <a:t>based on the Chinese lunar calendar</a:t>
            </a:r>
            <a:r>
              <a:rPr lang="zh-CN" altLang="en-US" sz="2600"/>
              <a:t>. The twelve years </a:t>
            </a:r>
            <a:r>
              <a:rPr lang="zh-CN" altLang="en-US" sz="2600" b="1">
                <a:solidFill>
                  <a:srgbClr val="C00000"/>
                </a:solidFill>
              </a:rPr>
              <a:t>are represented by</a:t>
            </a:r>
            <a:r>
              <a:rPr lang="zh-CN" altLang="en-US" sz="2600"/>
              <a:t> twelve animals </a:t>
            </a:r>
            <a:r>
              <a:rPr lang="zh-CN" altLang="en-US" sz="2600" b="1">
                <a:solidFill>
                  <a:schemeClr val="accent5">
                    <a:lumMod val="50000"/>
                  </a:schemeClr>
                </a:solidFill>
              </a:rPr>
              <a:t>in a fixed order</a:t>
            </a:r>
            <a:r>
              <a:rPr lang="zh-CN" altLang="en-US" sz="2600"/>
              <a:t>, </a:t>
            </a:r>
            <a:r>
              <a:rPr lang="zh-CN" altLang="en-US" sz="2600" b="1">
                <a:solidFill>
                  <a:srgbClr val="C00000"/>
                </a:solidFill>
              </a:rPr>
              <a:t>namely</a:t>
            </a:r>
            <a:r>
              <a:rPr lang="zh-CN" altLang="en-US" sz="2600"/>
              <a:t> the mouse, ox, tiger, rabbit, dragon, snake, horse, goat, monkey, rooster, dog and pig.</a:t>
            </a:r>
          </a:p>
          <a:p>
            <a:r>
              <a:rPr lang="zh-CN" altLang="en-US" sz="2400" i="1"/>
              <a:t>十二生肖是基于中国农历的一种纪年方法。以十二年为一个轮回，分别用十二种动物进行代表，且彼此间有固定的顺序，它们分别是鼠、牛、虎、兔、龙、蛇、马、羊、猴、鸡、狗、猪。</a:t>
            </a:r>
          </a:p>
          <a:p>
            <a:r>
              <a:rPr lang="en-US" altLang="zh-CN" sz="2600"/>
              <a:t>T</a:t>
            </a:r>
            <a:r>
              <a:rPr lang="zh-CN" altLang="en-US" sz="2600"/>
              <a:t>he Chinese zodiac</a:t>
            </a:r>
            <a:r>
              <a:rPr lang="en-US" altLang="zh-CN" sz="2600"/>
              <a:t> is </a:t>
            </a:r>
            <a:r>
              <a:rPr lang="zh-CN" altLang="en-US" sz="2600" b="1">
                <a:solidFill>
                  <a:srgbClr val="7030A0"/>
                </a:solidFill>
              </a:rPr>
              <a:t>an interesting classification scheme</a:t>
            </a:r>
            <a:r>
              <a:rPr lang="zh-CN" altLang="en-US" sz="2600"/>
              <a:t> assigning an animal to each year in the Chinese </a:t>
            </a:r>
            <a:r>
              <a:rPr lang="en-US" altLang="zh-CN" sz="2600"/>
              <a:t>l</a:t>
            </a:r>
            <a:r>
              <a:rPr lang="zh-CN" altLang="en-US" sz="2600"/>
              <a:t>unar </a:t>
            </a:r>
            <a:r>
              <a:rPr lang="en-US" altLang="zh-CN" sz="2600"/>
              <a:t>c</a:t>
            </a:r>
            <a:r>
              <a:rPr lang="zh-CN" altLang="en-US" sz="2600"/>
              <a:t>alendar involving </a:t>
            </a:r>
            <a:r>
              <a:rPr lang="zh-CN" altLang="en-US" sz="2600" b="1">
                <a:solidFill>
                  <a:schemeClr val="accent5">
                    <a:lumMod val="50000"/>
                  </a:schemeClr>
                </a:solidFill>
              </a:rPr>
              <a:t>a repetitive 12-year cycle</a:t>
            </a:r>
            <a:r>
              <a:rPr lang="zh-CN" altLang="en-US" sz="2600"/>
              <a:t>.</a:t>
            </a:r>
          </a:p>
          <a:p>
            <a:r>
              <a:rPr lang="zh-CN" altLang="en-US" sz="2600"/>
              <a:t>The 12 zodiac animals are, </a:t>
            </a:r>
            <a:r>
              <a:rPr lang="zh-CN" altLang="en-US" sz="2600" b="1">
                <a:solidFill>
                  <a:schemeClr val="accent5">
                    <a:lumMod val="50000"/>
                  </a:schemeClr>
                </a:solidFill>
              </a:rPr>
              <a:t>in order</a:t>
            </a:r>
            <a:r>
              <a:rPr lang="zh-CN" altLang="en-US" sz="2600"/>
              <a:t>: Rat, Ox, Tiger, Rabbit, Dragon, Snake, Horse, Goat, Monkey, Rooster, Dog, and Pig.</a:t>
            </a:r>
          </a:p>
          <a:p>
            <a:endParaRPr lang="zh-CN" altLang="en-US" sz="2600"/>
          </a:p>
        </p:txBody>
      </p:sp>
      <p:sp>
        <p:nvSpPr>
          <p:cNvPr id="58" name="矩形 57"/>
          <p:cNvSpPr/>
          <p:nvPr>
            <p:custDataLst>
              <p:tags r:id="rId1"/>
            </p:custDataLst>
          </p:nvPr>
        </p:nvSpPr>
        <p:spPr>
          <a:xfrm>
            <a:off x="394335" y="390525"/>
            <a:ext cx="4864100" cy="52387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sym typeface="+mn-ea"/>
              </a:rPr>
              <a:t>要点一：十二生肖知识</a:t>
            </a:r>
            <a:endParaRPr lang="en-US" altLang="zh-CN"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53650" y="0"/>
            <a:ext cx="2038350" cy="6858000"/>
          </a:xfrm>
          <a:prstGeom prst="rect">
            <a:avLst/>
          </a:prstGeom>
          <a:solidFill>
            <a:srgbClr val="1B2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10226040" y="2750820"/>
            <a:ext cx="1965960" cy="2125980"/>
          </a:xfrm>
          <a:prstGeom prst="rect">
            <a:avLst/>
          </a:prstGeom>
        </p:spPr>
      </p:pic>
      <p:sp>
        <p:nvSpPr>
          <p:cNvPr id="3" name="文本框 2"/>
          <p:cNvSpPr txBox="1"/>
          <p:nvPr/>
        </p:nvSpPr>
        <p:spPr>
          <a:xfrm>
            <a:off x="3221990" y="5005070"/>
            <a:ext cx="6546215" cy="1568450"/>
          </a:xfrm>
          <a:prstGeom prst="rect">
            <a:avLst/>
          </a:prstGeom>
          <a:noFill/>
          <a:ln w="60325" cmpd="thinThick">
            <a:solidFill>
              <a:schemeClr val="accent1">
                <a:lumMod val="50000"/>
              </a:schemeClr>
            </a:solidFill>
          </a:ln>
        </p:spPr>
        <p:txBody>
          <a:bodyPr wrap="square" rtlCol="0" anchor="t">
            <a:spAutoFit/>
          </a:bodyPr>
          <a:lstStyle/>
          <a:p>
            <a:r>
              <a:rPr lang="zh-CN" altLang="en-US" sz="2400" b="1">
                <a:solidFill>
                  <a:srgbClr val="0070C0"/>
                </a:solidFill>
                <a:sym typeface="+mn-ea"/>
              </a:rPr>
              <a:t>属相</a:t>
            </a:r>
            <a:r>
              <a:rPr lang="en-US" altLang="zh-CN" sz="2400" b="1">
                <a:solidFill>
                  <a:srgbClr val="0070C0"/>
                </a:solidFill>
                <a:sym typeface="+mn-ea"/>
              </a:rPr>
              <a:t>/</a:t>
            </a:r>
            <a:r>
              <a:rPr lang="zh-CN" altLang="en-US" sz="2400" b="1">
                <a:solidFill>
                  <a:srgbClr val="0070C0"/>
                </a:solidFill>
                <a:sym typeface="+mn-ea"/>
              </a:rPr>
              <a:t>生肖</a:t>
            </a:r>
            <a:r>
              <a:rPr lang="en-US" altLang="zh-CN" sz="2400" b="1">
                <a:solidFill>
                  <a:srgbClr val="0070C0"/>
                </a:solidFill>
                <a:sym typeface="+mn-ea"/>
              </a:rPr>
              <a:t> - </a:t>
            </a:r>
            <a:r>
              <a:rPr lang="zh-CN" altLang="en-US" sz="2400" b="1">
                <a:solidFill>
                  <a:srgbClr val="0070C0"/>
                </a:solidFill>
              </a:rPr>
              <a:t>Chinese zodiac sign</a:t>
            </a:r>
          </a:p>
          <a:p>
            <a:r>
              <a:rPr lang="zh-CN" altLang="en-US" sz="2400" b="1">
                <a:solidFill>
                  <a:srgbClr val="0070C0"/>
                </a:solidFill>
              </a:rPr>
              <a:t>A: 你属什么？ What’s your Chinese zodiac sign?</a:t>
            </a:r>
          </a:p>
          <a:p>
            <a:r>
              <a:rPr lang="zh-CN" altLang="en-US" sz="2400" b="1">
                <a:solidFill>
                  <a:srgbClr val="0070C0"/>
                </a:solidFill>
              </a:rPr>
              <a:t>B: 我属兔。I was born in the Year of the Rabbit.</a:t>
            </a:r>
          </a:p>
          <a:p>
            <a:r>
              <a:rPr lang="zh-CN" altLang="en-US" sz="2400" b="1">
                <a:solidFill>
                  <a:srgbClr val="0070C0"/>
                </a:solidFill>
              </a:rPr>
              <a:t>本命年 - Zodiac Year of Birth</a:t>
            </a:r>
          </a:p>
        </p:txBody>
      </p:sp>
      <p:sp>
        <p:nvSpPr>
          <p:cNvPr id="4" name="文本框 3"/>
          <p:cNvSpPr txBox="1"/>
          <p:nvPr/>
        </p:nvSpPr>
        <p:spPr>
          <a:xfrm>
            <a:off x="-53340" y="57150"/>
            <a:ext cx="10072370" cy="5231130"/>
          </a:xfrm>
          <a:prstGeom prst="rect">
            <a:avLst/>
          </a:prstGeom>
          <a:noFill/>
        </p:spPr>
        <p:txBody>
          <a:bodyPr wrap="square" rtlCol="0" anchor="t">
            <a:spAutoFit/>
          </a:bodyPr>
          <a:lstStyle/>
          <a:p>
            <a:r>
              <a:rPr lang="zh-CN" altLang="en-US" sz="2400" i="1">
                <a:sym typeface="+mn-ea"/>
              </a:rPr>
              <a:t>十二生肖随着历史的发展逐渐融合到相生相克的民间信仰观念，成为民间文化中的形象哲学，如婚配上的属相、庙会祈祷、本命年等。现代更多人把生肖作为春节的吉祥物，成为娱乐文化活动的象征。</a:t>
            </a:r>
            <a:endParaRPr lang="zh-CN" altLang="en-US" sz="2400" i="1"/>
          </a:p>
          <a:p>
            <a:pPr marL="457200" indent="-457200">
              <a:buFont typeface="Wingdings" panose="05000000000000000000" charset="0"/>
              <a:buChar char="u"/>
            </a:pPr>
            <a:r>
              <a:rPr lang="zh-CN" altLang="en-US" sz="2500">
                <a:sym typeface="+mn-ea"/>
              </a:rPr>
              <a:t>Zodiac </a:t>
            </a:r>
            <a:r>
              <a:rPr lang="en-US" altLang="zh-CN" sz="2500">
                <a:sym typeface="+mn-ea"/>
              </a:rPr>
              <a:t>is</a:t>
            </a:r>
            <a:r>
              <a:rPr lang="zh-CN" altLang="en-US" sz="2500">
                <a:sym typeface="+mn-ea"/>
              </a:rPr>
              <a:t> a key constituent</a:t>
            </a:r>
            <a:r>
              <a:rPr lang="en-US" altLang="zh-CN" sz="2500">
                <a:sym typeface="+mn-ea"/>
              </a:rPr>
              <a:t> </a:t>
            </a:r>
            <a:r>
              <a:rPr lang="zh-CN" altLang="en-US" sz="2500">
                <a:sym typeface="+mn-ea"/>
              </a:rPr>
              <a:t>of traditional Chinese culture, for they are </a:t>
            </a:r>
            <a:r>
              <a:rPr lang="zh-CN" altLang="en-US" sz="2800" b="1">
                <a:solidFill>
                  <a:srgbClr val="C00000"/>
                </a:solidFill>
                <a:sym typeface="+mn-ea"/>
              </a:rPr>
              <a:t>mascots</a:t>
            </a:r>
            <a:r>
              <a:rPr lang="zh-CN" altLang="en-US" sz="2500" b="1">
                <a:solidFill>
                  <a:srgbClr val="C00000"/>
                </a:solidFill>
                <a:sym typeface="+mn-ea"/>
              </a:rPr>
              <a:t> </a:t>
            </a:r>
            <a:r>
              <a:rPr lang="zh-CN" altLang="en-US" sz="2500">
                <a:sym typeface="+mn-ea"/>
              </a:rPr>
              <a:t>of the Spring Festival and </a:t>
            </a:r>
            <a:r>
              <a:rPr lang="zh-CN" altLang="en-US" sz="2800" b="1">
                <a:solidFill>
                  <a:srgbClr val="C00000"/>
                </a:solidFill>
                <a:sym typeface="+mn-ea"/>
              </a:rPr>
              <a:t>symbolic</a:t>
            </a:r>
            <a:r>
              <a:rPr lang="zh-CN" altLang="en-US" sz="2500" b="1">
                <a:solidFill>
                  <a:srgbClr val="C00000"/>
                </a:solidFill>
                <a:sym typeface="+mn-ea"/>
              </a:rPr>
              <a:t> </a:t>
            </a:r>
            <a:r>
              <a:rPr lang="zh-CN" altLang="en-US" sz="2500">
                <a:sym typeface="+mn-ea"/>
              </a:rPr>
              <a:t>of Chinese New Year culture. </a:t>
            </a:r>
          </a:p>
          <a:p>
            <a:pPr marL="457200" indent="-457200">
              <a:buFont typeface="Wingdings" panose="05000000000000000000" charset="0"/>
              <a:buChar char="u"/>
            </a:pPr>
            <a:r>
              <a:rPr lang="en-US" altLang="zh-CN" sz="2500">
                <a:sym typeface="+mn-ea"/>
              </a:rPr>
              <a:t>As an important part of the traditional Chinese Culture, the Zodiac culture has long been recognized, accepted and penetrated into the daily lives of the Chinese people.</a:t>
            </a:r>
          </a:p>
          <a:p>
            <a:pPr marL="457200" indent="-457200">
              <a:buFont typeface="Wingdings" panose="05000000000000000000" charset="0"/>
              <a:buChar char="u"/>
            </a:pPr>
            <a:r>
              <a:rPr lang="en-US" altLang="zh-CN" sz="2500">
                <a:sym typeface="+mn-ea"/>
              </a:rPr>
              <a:t>Everyone, from the date of birth, has his </a:t>
            </a:r>
            <a:r>
              <a:rPr lang="zh-CN" altLang="en-US" sz="2800" b="1">
                <a:solidFill>
                  <a:srgbClr val="C00000"/>
                </a:solidFill>
                <a:sym typeface="+mn-ea"/>
              </a:rPr>
              <a:t>unique animal sign</a:t>
            </a:r>
            <a:r>
              <a:rPr lang="en-US" altLang="zh-CN" sz="2500">
                <a:sym typeface="+mn-ea"/>
              </a:rPr>
              <a:t> accompanying him with the life long time. It is the birth symbol affecting their behaviours, characters and destiny. As </a:t>
            </a:r>
            <a:r>
              <a:rPr lang="zh-CN" altLang="en-US" sz="2800" b="1">
                <a:solidFill>
                  <a:srgbClr val="C00000"/>
                </a:solidFill>
                <a:sym typeface="+mn-ea"/>
              </a:rPr>
              <a:t>each animal sign has unique personality traits</a:t>
            </a:r>
            <a:r>
              <a:rPr lang="en-US" altLang="zh-CN" sz="2500">
                <a:sym typeface="+mn-ea"/>
              </a:rPr>
              <a:t>, Chinese people like to predict people’s relations according to this. </a:t>
            </a:r>
            <a:endParaRPr lang="zh-CN" altLang="en-US" sz="25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90" y="4198620"/>
            <a:ext cx="2970530" cy="2970530"/>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255" y="5257165"/>
            <a:ext cx="3909060" cy="1889125"/>
          </a:xfrm>
          <a:prstGeom prst="rect">
            <a:avLst/>
          </a:prstGeom>
        </p:spPr>
      </p:pic>
      <p:sp>
        <p:nvSpPr>
          <p:cNvPr id="2" name="矩形 1"/>
          <p:cNvSpPr/>
          <p:nvPr>
            <p:custDataLst>
              <p:tags r:id="rId1"/>
            </p:custDataLst>
          </p:nvPr>
        </p:nvSpPr>
        <p:spPr>
          <a:xfrm>
            <a:off x="391160" y="294005"/>
            <a:ext cx="3895725" cy="532130"/>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sym typeface="+mn-ea"/>
              </a:rPr>
              <a:t>要点二：兔年寓意</a:t>
            </a:r>
            <a:endParaRPr lang="zh-CN" altLang="en-US" sz="3200" dirty="0">
              <a:solidFill>
                <a:schemeClr val="bg1"/>
              </a:solidFill>
            </a:endParaRPr>
          </a:p>
        </p:txBody>
      </p:sp>
      <p:sp>
        <p:nvSpPr>
          <p:cNvPr id="4" name="文本框 3"/>
          <p:cNvSpPr txBox="1"/>
          <p:nvPr/>
        </p:nvSpPr>
        <p:spPr>
          <a:xfrm>
            <a:off x="495935" y="1788795"/>
            <a:ext cx="11219815" cy="3107690"/>
          </a:xfrm>
          <a:prstGeom prst="rect">
            <a:avLst/>
          </a:prstGeom>
          <a:noFill/>
        </p:spPr>
        <p:txBody>
          <a:bodyPr wrap="square" rtlCol="0" anchor="t">
            <a:spAutoFit/>
          </a:bodyPr>
          <a:lstStyle/>
          <a:p>
            <a:pPr marL="342900" indent="-342900">
              <a:buFont typeface="Arial" panose="020B0604020202020204" pitchFamily="34" charset="0"/>
              <a:buChar char="•"/>
            </a:pPr>
            <a:r>
              <a:rPr lang="zh-CN" altLang="en-US" sz="2800"/>
              <a:t>2023 is the year of Rabbit according to Chinese zodiac. Rabbit is the fourth in the 12-years cycle of the Chinese zodiac sign.</a:t>
            </a:r>
          </a:p>
          <a:p>
            <a:pPr marL="342900" indent="-342900">
              <a:buFont typeface="Arial" panose="020B0604020202020204" pitchFamily="34" charset="0"/>
              <a:buChar char="•"/>
            </a:pPr>
            <a:r>
              <a:rPr lang="en-US" altLang="zh-CN" sz="2800"/>
              <a:t>Under the Chinese zodiac, 2023 </a:t>
            </a:r>
            <a:r>
              <a:rPr lang="en-US" altLang="zh-CN" sz="2800" b="1">
                <a:solidFill>
                  <a:srgbClr val="C00000"/>
                </a:solidFill>
              </a:rPr>
              <a:t>marks</a:t>
            </a:r>
            <a:r>
              <a:rPr lang="en-US" altLang="zh-CN" sz="2800"/>
              <a:t> the Year of the Rabbit.</a:t>
            </a:r>
          </a:p>
          <a:p>
            <a:pPr marL="342900" indent="-342900">
              <a:buFont typeface="Arial" panose="020B0604020202020204" pitchFamily="34" charset="0"/>
              <a:buChar char="•"/>
            </a:pPr>
            <a:r>
              <a:rPr lang="en-US" altLang="zh-CN" sz="2800"/>
              <a:t>As for </a:t>
            </a:r>
            <a:r>
              <a:rPr lang="en-US" altLang="zh-CN" sz="2800" b="1">
                <a:solidFill>
                  <a:srgbClr val="C00000"/>
                </a:solidFill>
              </a:rPr>
              <a:t>the up-coming Year of the Rabbit</a:t>
            </a:r>
            <a:r>
              <a:rPr lang="en-US" altLang="zh-CN" sz="2800"/>
              <a:t>, ...</a:t>
            </a:r>
          </a:p>
          <a:p>
            <a:pPr marL="342900" indent="-342900">
              <a:buFont typeface="Arial" panose="020B0604020202020204" pitchFamily="34" charset="0"/>
              <a:buChar char="•"/>
            </a:pPr>
            <a:r>
              <a:rPr lang="en-US" altLang="zh-CN" sz="2800"/>
              <a:t>On the 22nd of January, 2023, the Chinese lunar calendar will </a:t>
            </a:r>
            <a:r>
              <a:rPr lang="en-US" altLang="zh-CN" sz="2800" b="1">
                <a:solidFill>
                  <a:srgbClr val="C00000"/>
                </a:solidFill>
              </a:rPr>
              <a:t>welcome</a:t>
            </a:r>
            <a:r>
              <a:rPr lang="en-US" altLang="zh-CN" sz="2800"/>
              <a:t> the year of the rabbit.</a:t>
            </a:r>
          </a:p>
          <a:p>
            <a:pPr marL="342900" indent="-342900">
              <a:buFont typeface="Arial" panose="020B0604020202020204" pitchFamily="34" charset="0"/>
              <a:buChar char="•"/>
            </a:pPr>
            <a:r>
              <a:rPr lang="en-US" altLang="zh-CN" sz="2800"/>
              <a:t>With the arrival of the Spring Festival, we will </a:t>
            </a:r>
            <a:r>
              <a:rPr lang="en-US" altLang="zh-CN" sz="2800" b="1">
                <a:solidFill>
                  <a:srgbClr val="C00000"/>
                </a:solidFill>
              </a:rPr>
              <a:t>enter</a:t>
            </a:r>
            <a:r>
              <a:rPr lang="en-US" altLang="zh-CN" sz="2800"/>
              <a:t> the Year of the Rabbit.</a:t>
            </a:r>
          </a:p>
        </p:txBody>
      </p:sp>
      <p:sp>
        <p:nvSpPr>
          <p:cNvPr id="5" name="矩形 4"/>
          <p:cNvSpPr/>
          <p:nvPr>
            <p:custDataLst>
              <p:tags r:id="rId2"/>
            </p:custDataLst>
          </p:nvPr>
        </p:nvSpPr>
        <p:spPr>
          <a:xfrm>
            <a:off x="583565" y="1005205"/>
            <a:ext cx="8747125" cy="1273175"/>
          </a:xfrm>
          <a:prstGeom prst="rect">
            <a:avLst/>
          </a:prstGeom>
          <a:noFill/>
          <a:ln>
            <a:noFill/>
          </a:ln>
          <a:extLst>
            <a:ext uri="{909E8E84-426E-40DD-AFC4-6F175D3DCCD1}">
              <a14:hiddenFill xmlns:a14="http://schemas.microsoft.com/office/drawing/2010/main">
                <a:solidFill>
                  <a:srgbClr val="4A336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pPr>
            <a:r>
              <a:rPr lang="en-US" sz="2900" b="1" i="1" dirty="0">
                <a:solidFill>
                  <a:srgbClr val="7030A0"/>
                </a:solidFill>
              </a:rPr>
              <a:t>Thinking: </a:t>
            </a:r>
          </a:p>
          <a:p>
            <a:pPr algn="l">
              <a:lnSpc>
                <a:spcPct val="90000"/>
              </a:lnSpc>
            </a:pPr>
            <a:r>
              <a:rPr lang="en-US" sz="2900" b="1" i="1" dirty="0">
                <a:solidFill>
                  <a:srgbClr val="7030A0"/>
                </a:solidFill>
                <a:sym typeface="+mn-ea"/>
              </a:rPr>
              <a:t>“2023是兔年”</a:t>
            </a:r>
            <a:r>
              <a:rPr lang="zh-CN" altLang="en-US" sz="2900" b="1" i="1" dirty="0">
                <a:solidFill>
                  <a:srgbClr val="7030A0"/>
                </a:solidFill>
                <a:sym typeface="+mn-ea"/>
              </a:rPr>
              <a:t>有哪些</a:t>
            </a:r>
            <a:r>
              <a:rPr lang="en-US" sz="2900" b="1" i="1" dirty="0">
                <a:solidFill>
                  <a:srgbClr val="7030A0"/>
                </a:solidFill>
                <a:sym typeface="+mn-ea"/>
              </a:rPr>
              <a:t>不同表达</a:t>
            </a:r>
            <a:r>
              <a:rPr lang="zh-CN" altLang="en-US" sz="2900" b="1" i="1" dirty="0">
                <a:solidFill>
                  <a:srgbClr val="7030A0"/>
                </a:solidFill>
                <a:sym typeface="+mn-ea"/>
              </a:rPr>
              <a:t>方式？</a:t>
            </a:r>
            <a:endParaRPr lang="en-US" sz="2900" b="1" i="1" dirty="0">
              <a:solidFill>
                <a:srgbClr val="7030A0"/>
              </a:solidFill>
            </a:endParaRPr>
          </a:p>
          <a:p>
            <a:pPr algn="l">
              <a:lnSpc>
                <a:spcPct val="90000"/>
              </a:lnSpc>
            </a:pPr>
            <a:endParaRPr lang="en-US" sz="2900" b="1" i="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linds(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5" name="组合 14"/>
          <p:cNvGrpSpPr/>
          <p:nvPr/>
        </p:nvGrpSpPr>
        <p:grpSpPr>
          <a:xfrm>
            <a:off x="4631055" y="167640"/>
            <a:ext cx="7652385" cy="1946275"/>
            <a:chOff x="2519916" y="12170"/>
            <a:chExt cx="9828973" cy="2628014"/>
          </a:xfrm>
        </p:grpSpPr>
        <p:pic>
          <p:nvPicPr>
            <p:cNvPr id="8" name="图片 7"/>
            <p:cNvPicPr>
              <a:picLocks noChangeAspect="1"/>
            </p:cNvPicPr>
            <p:nvPr/>
          </p:nvPicPr>
          <p:blipFill>
            <a:blip r:embed="rId3"/>
            <a:stretch>
              <a:fillRect/>
            </a:stretch>
          </p:blipFill>
          <p:spPr>
            <a:xfrm>
              <a:off x="9720875" y="12170"/>
              <a:ext cx="2628014" cy="2628014"/>
            </a:xfrm>
            <a:prstGeom prst="rect">
              <a:avLst/>
            </a:prstGeom>
          </p:spPr>
        </p:pic>
        <p:cxnSp>
          <p:nvCxnSpPr>
            <p:cNvPr id="12" name="直接连接符 11"/>
            <p:cNvCxnSpPr/>
            <p:nvPr/>
          </p:nvCxnSpPr>
          <p:spPr>
            <a:xfrm>
              <a:off x="2519916" y="203047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430530" y="937260"/>
            <a:ext cx="10748010" cy="5139055"/>
          </a:xfrm>
          <a:prstGeom prst="rect">
            <a:avLst/>
          </a:prstGeom>
          <a:noFill/>
        </p:spPr>
        <p:txBody>
          <a:bodyPr wrap="square" rtlCol="0" anchor="t">
            <a:spAutoFit/>
          </a:bodyPr>
          <a:lstStyle/>
          <a:p>
            <a:pPr marL="514350" indent="-514350">
              <a:buFont typeface="+mj-ea"/>
              <a:buAutoNum type="circleNumDbPlain"/>
            </a:pPr>
            <a:r>
              <a:rPr lang="zh-CN" altLang="en-US" sz="3200" b="1">
                <a:solidFill>
                  <a:schemeClr val="accent2">
                    <a:lumMod val="50000"/>
                  </a:schemeClr>
                </a:solidFill>
                <a:sym typeface="+mn-ea"/>
              </a:rPr>
              <a:t>People</a:t>
            </a:r>
            <a:r>
              <a:rPr lang="zh-CN" altLang="en-US" sz="2800">
                <a:sym typeface="+mn-ea"/>
              </a:rPr>
              <a:t> born in a year of the Rabbit </a:t>
            </a:r>
            <a:r>
              <a:rPr lang="zh-CN" altLang="en-US" sz="3200" b="1">
                <a:solidFill>
                  <a:schemeClr val="accent2">
                    <a:lumMod val="50000"/>
                  </a:schemeClr>
                </a:solidFill>
                <a:sym typeface="+mn-ea"/>
              </a:rPr>
              <a:t>are </a:t>
            </a:r>
            <a:r>
              <a:rPr lang="zh-CN" altLang="en-US" sz="2800" b="1">
                <a:solidFill>
                  <a:schemeClr val="accent6">
                    <a:lumMod val="50000"/>
                  </a:schemeClr>
                </a:solidFill>
                <a:sym typeface="+mn-ea"/>
              </a:rPr>
              <a:t>vigilant</a:t>
            </a:r>
            <a:r>
              <a:rPr lang="en-US" altLang="zh-CN" sz="2800" b="1">
                <a:solidFill>
                  <a:schemeClr val="accent6">
                    <a:lumMod val="50000"/>
                  </a:schemeClr>
                </a:solidFill>
                <a:sym typeface="+mn-ea"/>
              </a:rPr>
              <a:t> </a:t>
            </a:r>
            <a:r>
              <a:rPr lang="en-US" altLang="zh-CN" sz="2800">
                <a:sym typeface="+mn-ea"/>
              </a:rPr>
              <a:t>( [ˈvɪdʒɪlənt]谨慎</a:t>
            </a:r>
            <a:r>
              <a:rPr lang="zh-CN" altLang="en-US" sz="2800">
                <a:sym typeface="+mn-ea"/>
              </a:rPr>
              <a:t>的</a:t>
            </a:r>
            <a:r>
              <a:rPr lang="en-US" altLang="zh-CN" sz="2800">
                <a:sym typeface="+mn-ea"/>
              </a:rPr>
              <a:t>)</a:t>
            </a:r>
            <a:r>
              <a:rPr lang="zh-CN" altLang="en-US" sz="2800">
                <a:sym typeface="+mn-ea"/>
              </a:rPr>
              <a:t>, </a:t>
            </a:r>
            <a:r>
              <a:rPr lang="zh-CN" altLang="en-US" sz="2800" b="1">
                <a:solidFill>
                  <a:schemeClr val="accent6">
                    <a:lumMod val="50000"/>
                  </a:schemeClr>
                </a:solidFill>
                <a:sym typeface="+mn-ea"/>
              </a:rPr>
              <a:t>quick-minded</a:t>
            </a:r>
            <a:r>
              <a:rPr lang="zh-CN" altLang="en-US" sz="2800">
                <a:sym typeface="+mn-ea"/>
              </a:rPr>
              <a:t>, and </a:t>
            </a:r>
            <a:r>
              <a:rPr lang="zh-CN" altLang="en-US" sz="2800" b="1">
                <a:solidFill>
                  <a:schemeClr val="accent6">
                    <a:lumMod val="50000"/>
                  </a:schemeClr>
                </a:solidFill>
                <a:sym typeface="+mn-ea"/>
              </a:rPr>
              <a:t>ingenious</a:t>
            </a:r>
            <a:r>
              <a:rPr lang="en-US" altLang="zh-CN" sz="2800">
                <a:sym typeface="+mn-ea"/>
              </a:rPr>
              <a:t> (心灵手巧的；机敏的)</a:t>
            </a:r>
            <a:r>
              <a:rPr lang="zh-CN" altLang="en-US" sz="2800">
                <a:sym typeface="+mn-ea"/>
              </a:rPr>
              <a:t>.</a:t>
            </a:r>
          </a:p>
          <a:p>
            <a:pPr marL="514350" indent="-514350">
              <a:buFont typeface="+mj-ea"/>
              <a:buAutoNum type="circleNumDbPlain"/>
            </a:pPr>
            <a:r>
              <a:rPr lang="zh-CN" altLang="en-US" sz="3200" b="1">
                <a:solidFill>
                  <a:schemeClr val="accent2">
                    <a:lumMod val="50000"/>
                  </a:schemeClr>
                </a:solidFill>
              </a:rPr>
              <a:t>The rabbit</a:t>
            </a:r>
            <a:r>
              <a:rPr lang="en-US" altLang="zh-CN" sz="2800"/>
              <a:t>, which is cute and lively, </a:t>
            </a:r>
            <a:r>
              <a:rPr lang="zh-CN" altLang="en-US" sz="3200" b="1">
                <a:solidFill>
                  <a:schemeClr val="accent2">
                    <a:lumMod val="50000"/>
                  </a:schemeClr>
                </a:solidFill>
              </a:rPr>
              <a:t>denotes</a:t>
            </a:r>
            <a:r>
              <a:rPr lang="en-US" altLang="zh-CN" sz="2800"/>
              <a:t> auspiciousness（寓意吉祥）and vitality.</a:t>
            </a:r>
          </a:p>
          <a:p>
            <a:pPr marL="514350" indent="-514350">
              <a:buFont typeface="+mj-ea"/>
              <a:buAutoNum type="circleNumDbPlain"/>
            </a:pPr>
            <a:r>
              <a:rPr lang="en-US" altLang="zh-CN" sz="2800">
                <a:sym typeface="+mn-ea"/>
              </a:rPr>
              <a:t>Each zodiac represents their own character. For example, the rabbit </a:t>
            </a:r>
            <a:r>
              <a:rPr lang="zh-CN" altLang="en-US" sz="3200" b="1">
                <a:solidFill>
                  <a:schemeClr val="accent2">
                    <a:lumMod val="50000"/>
                  </a:schemeClr>
                </a:solidFill>
                <a:sym typeface="+mn-ea"/>
              </a:rPr>
              <a:t>signifies/symbolizes/represents</a:t>
            </a:r>
            <a:r>
              <a:rPr lang="en-US" altLang="zh-CN" sz="2800">
                <a:sym typeface="+mn-ea"/>
              </a:rPr>
              <a:t> that people are... </a:t>
            </a:r>
          </a:p>
          <a:p>
            <a:pPr marL="514350" indent="-514350">
              <a:buFont typeface="+mj-ea"/>
              <a:buAutoNum type="circleNumDbPlain"/>
            </a:pPr>
            <a:r>
              <a:rPr lang="en-US" altLang="zh-CN" sz="2800"/>
              <a:t>Chinese like the rabbit as </a:t>
            </a:r>
            <a:r>
              <a:rPr lang="zh-CN" altLang="en-US" sz="3200" b="1">
                <a:solidFill>
                  <a:schemeClr val="accent2">
                    <a:lumMod val="50000"/>
                  </a:schemeClr>
                </a:solidFill>
              </a:rPr>
              <a:t>it has the symbolic meaning of</a:t>
            </a:r>
            <a:r>
              <a:rPr lang="en-US" altLang="zh-CN" sz="2800"/>
              <a:t> fast development and being promoted step by step.</a:t>
            </a:r>
          </a:p>
          <a:p>
            <a:pPr marL="514350" indent="-514350">
              <a:buFont typeface="+mj-ea"/>
              <a:buAutoNum type="circleNumDbPlain"/>
            </a:pPr>
            <a:r>
              <a:rPr lang="zh-CN" altLang="en-US" sz="3200" b="1">
                <a:solidFill>
                  <a:schemeClr val="accent2">
                    <a:lumMod val="50000"/>
                  </a:schemeClr>
                </a:solidFill>
              </a:rPr>
              <a:t>As a symbol of ...</a:t>
            </a:r>
            <a:r>
              <a:rPr lang="en-US" altLang="zh-CN" sz="2800"/>
              <a:t>, the rabbit enjoys wide popularity among Chinese people.</a:t>
            </a:r>
          </a:p>
          <a:p>
            <a:endParaRPr lang="en-US" altLang="zh-CN" sz="2800"/>
          </a:p>
        </p:txBody>
      </p:sp>
      <p:sp>
        <p:nvSpPr>
          <p:cNvPr id="4" name="矩形 3"/>
          <p:cNvSpPr/>
          <p:nvPr>
            <p:custDataLst>
              <p:tags r:id="rId1"/>
            </p:custDataLst>
          </p:nvPr>
        </p:nvSpPr>
        <p:spPr>
          <a:xfrm>
            <a:off x="391160" y="294005"/>
            <a:ext cx="3706495" cy="532130"/>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要点二：兔年寓意</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405" y="4879975"/>
            <a:ext cx="2623185" cy="1731645"/>
          </a:xfrm>
          <a:prstGeom prst="rect">
            <a:avLst/>
          </a:prstGeom>
        </p:spPr>
      </p:pic>
      <p:sp>
        <p:nvSpPr>
          <p:cNvPr id="58" name="矩形 57"/>
          <p:cNvSpPr/>
          <p:nvPr>
            <p:custDataLst>
              <p:tags r:id="rId1"/>
            </p:custDataLst>
          </p:nvPr>
        </p:nvSpPr>
        <p:spPr>
          <a:xfrm>
            <a:off x="535305" y="294005"/>
            <a:ext cx="2756535" cy="61023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rPr>
              <a:t>Para. 3 </a:t>
            </a:r>
            <a:r>
              <a:rPr lang="zh-CN" altLang="en-US" sz="3200" dirty="0">
                <a:solidFill>
                  <a:schemeClr val="bg1"/>
                </a:solidFill>
              </a:rPr>
              <a:t>结束段</a:t>
            </a:r>
          </a:p>
        </p:txBody>
      </p:sp>
      <p:sp>
        <p:nvSpPr>
          <p:cNvPr id="2" name="文本框 1"/>
          <p:cNvSpPr txBox="1"/>
          <p:nvPr/>
        </p:nvSpPr>
        <p:spPr>
          <a:xfrm>
            <a:off x="408305" y="904240"/>
            <a:ext cx="11000105" cy="2631440"/>
          </a:xfrm>
          <a:prstGeom prst="rect">
            <a:avLst/>
          </a:prstGeom>
          <a:noFill/>
        </p:spPr>
        <p:txBody>
          <a:bodyPr wrap="square" rtlCol="0" anchor="t">
            <a:spAutoFit/>
          </a:bodyPr>
          <a:lstStyle/>
          <a:p>
            <a:r>
              <a:rPr lang="en-US" sz="3000" b="1" i="1">
                <a:solidFill>
                  <a:schemeClr val="accent1">
                    <a:lumMod val="50000"/>
                  </a:schemeClr>
                </a:solidFill>
              </a:rPr>
              <a:t>what main points can be included at the end of the letter?</a:t>
            </a:r>
          </a:p>
          <a:p>
            <a:pPr marL="514350" indent="-514350">
              <a:lnSpc>
                <a:spcPct val="90000"/>
              </a:lnSpc>
              <a:buFont typeface="+mj-lt"/>
              <a:buAutoNum type="alphaUcPeriod"/>
            </a:pPr>
            <a:r>
              <a:rPr lang="zh-CN" altLang="en-US" sz="2600"/>
              <a:t>希望</a:t>
            </a:r>
            <a:r>
              <a:rPr lang="en-US" altLang="zh-CN" sz="2600"/>
              <a:t>“</a:t>
            </a:r>
            <a:r>
              <a:rPr lang="zh-CN" altLang="en-US" sz="2600"/>
              <a:t>我</a:t>
            </a:r>
            <a:r>
              <a:rPr lang="en-US" altLang="zh-CN" sz="2600"/>
              <a:t>”</a:t>
            </a:r>
            <a:r>
              <a:rPr lang="zh-CN" altLang="en-US" sz="2600"/>
              <a:t>的介绍能对</a:t>
            </a:r>
            <a:r>
              <a:rPr lang="en-US" altLang="zh-CN" sz="2600"/>
              <a:t>Linda</a:t>
            </a:r>
            <a:r>
              <a:rPr lang="zh-CN" altLang="en-US" sz="2600"/>
              <a:t>有所帮助；</a:t>
            </a:r>
          </a:p>
          <a:p>
            <a:pPr marL="514350" indent="-514350">
              <a:lnSpc>
                <a:spcPct val="90000"/>
              </a:lnSpc>
              <a:buFont typeface="+mj-lt"/>
              <a:buAutoNum type="alphaUcPeriod"/>
            </a:pPr>
            <a:r>
              <a:rPr lang="zh-CN" altLang="en-US" sz="2600"/>
              <a:t>如果</a:t>
            </a:r>
            <a:r>
              <a:rPr lang="en-US" altLang="zh-CN" sz="2600"/>
              <a:t>Linda</a:t>
            </a:r>
            <a:r>
              <a:rPr lang="zh-CN" altLang="en-US" sz="2600"/>
              <a:t>还想知道更多内容，“我”很愿意介绍更多内容；</a:t>
            </a:r>
          </a:p>
          <a:p>
            <a:pPr marL="514350" indent="-514350">
              <a:lnSpc>
                <a:spcPct val="90000"/>
              </a:lnSpc>
              <a:buFont typeface="+mj-lt"/>
              <a:buAutoNum type="alphaUcPeriod"/>
            </a:pPr>
            <a:r>
              <a:rPr lang="zh-CN" altLang="en-US" sz="2600"/>
              <a:t>询问</a:t>
            </a:r>
            <a:r>
              <a:rPr lang="en-US" altLang="zh-CN" sz="2600"/>
              <a:t>Linda</a:t>
            </a:r>
            <a:r>
              <a:rPr lang="zh-CN" altLang="en-US" sz="2600"/>
              <a:t>的属相；询问英语是否有类似的文化；</a:t>
            </a:r>
          </a:p>
          <a:p>
            <a:pPr marL="514350" indent="-514350">
              <a:lnSpc>
                <a:spcPct val="90000"/>
              </a:lnSpc>
              <a:buFont typeface="+mj-lt"/>
              <a:buAutoNum type="alphaUcPeriod"/>
            </a:pPr>
            <a:r>
              <a:rPr lang="zh-CN" altLang="en-US" sz="2600" b="1">
                <a:solidFill>
                  <a:schemeClr val="accent1">
                    <a:lumMod val="50000"/>
                  </a:schemeClr>
                </a:solidFill>
              </a:rPr>
              <a:t>春节即将来临</a:t>
            </a:r>
            <a:r>
              <a:rPr lang="zh-CN" altLang="en-US" sz="2600"/>
              <a:t>，询问</a:t>
            </a:r>
            <a:r>
              <a:rPr lang="en-US" altLang="zh-CN" sz="2600">
                <a:sym typeface="+mn-ea"/>
              </a:rPr>
              <a:t>Linda</a:t>
            </a:r>
            <a:r>
              <a:rPr lang="zh-CN" altLang="en-US" sz="2600">
                <a:sym typeface="+mn-ea"/>
              </a:rPr>
              <a:t>迎接春节的活动</a:t>
            </a:r>
            <a:r>
              <a:rPr lang="en-US" altLang="zh-CN" sz="2600">
                <a:sym typeface="+mn-ea"/>
              </a:rPr>
              <a:t>/</a:t>
            </a:r>
            <a:r>
              <a:rPr lang="zh-CN" altLang="en-US" sz="2600">
                <a:sym typeface="+mn-ea"/>
              </a:rPr>
              <a:t>表达新年祝福</a:t>
            </a:r>
          </a:p>
          <a:p>
            <a:pPr marL="514350" indent="-514350">
              <a:lnSpc>
                <a:spcPct val="80000"/>
              </a:lnSpc>
              <a:buFont typeface="+mj-lt"/>
              <a:buAutoNum type="alphaUcPeriod"/>
            </a:pPr>
            <a:r>
              <a:rPr lang="zh-CN" altLang="en-US" sz="2600">
                <a:sym typeface="+mn-ea"/>
              </a:rPr>
              <a:t>随信附上一张</a:t>
            </a:r>
            <a:r>
              <a:rPr lang="zh-CN" altLang="en-US" sz="2600" b="1">
                <a:solidFill>
                  <a:schemeClr val="accent1">
                    <a:lumMod val="50000"/>
                  </a:schemeClr>
                </a:solidFill>
                <a:sym typeface="+mn-ea"/>
              </a:rPr>
              <a:t>剪纸兔子</a:t>
            </a:r>
            <a:r>
              <a:rPr lang="en-US" altLang="zh-CN" sz="2600" b="1">
                <a:solidFill>
                  <a:schemeClr val="accent1">
                    <a:lumMod val="50000"/>
                  </a:schemeClr>
                </a:solidFill>
                <a:sym typeface="+mn-ea"/>
              </a:rPr>
              <a:t>/</a:t>
            </a:r>
            <a:r>
              <a:rPr lang="zh-CN" altLang="en-US" sz="2600" b="1">
                <a:solidFill>
                  <a:schemeClr val="accent1">
                    <a:lumMod val="50000"/>
                  </a:schemeClr>
                </a:solidFill>
                <a:sym typeface="+mn-ea"/>
              </a:rPr>
              <a:t>兔年邮票的照片</a:t>
            </a:r>
            <a:r>
              <a:rPr lang="zh-CN" altLang="en-US" sz="2600">
                <a:sym typeface="+mn-ea"/>
              </a:rPr>
              <a:t>；</a:t>
            </a:r>
            <a:endParaRPr lang="zh-CN" altLang="en-US" sz="2600"/>
          </a:p>
          <a:p>
            <a:pPr indent="0">
              <a:lnSpc>
                <a:spcPct val="80000"/>
              </a:lnSpc>
              <a:buFont typeface="+mj-lt"/>
              <a:buNone/>
            </a:pPr>
            <a:r>
              <a:rPr lang="en-US" altLang="zh-CN" sz="2600"/>
              <a:t>....</a:t>
            </a:r>
          </a:p>
        </p:txBody>
      </p:sp>
      <p:sp>
        <p:nvSpPr>
          <p:cNvPr id="6" name="矩形 5"/>
          <p:cNvSpPr/>
          <p:nvPr>
            <p:custDataLst>
              <p:tags r:id="rId2"/>
            </p:custDataLst>
          </p:nvPr>
        </p:nvSpPr>
        <p:spPr>
          <a:xfrm>
            <a:off x="332105" y="3429000"/>
            <a:ext cx="11527155" cy="3119120"/>
          </a:xfrm>
          <a:prstGeom prst="rect">
            <a:avLst/>
          </a:prstGeom>
          <a:solidFill>
            <a:srgbClr val="552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pPr>
            <a:r>
              <a:rPr lang="en-US" altLang="zh-CN" sz="2700" dirty="0">
                <a:solidFill>
                  <a:schemeClr val="bg1"/>
                </a:solidFill>
              </a:rPr>
              <a:t>e.g.</a:t>
            </a:r>
          </a:p>
          <a:p>
            <a:pPr marL="514350" indent="-514350" algn="l">
              <a:lnSpc>
                <a:spcPct val="90000"/>
              </a:lnSpc>
              <a:buFont typeface="+mj-lt"/>
              <a:buAutoNum type="alphaLcParenR"/>
            </a:pPr>
            <a:r>
              <a:rPr lang="en-US" altLang="zh-CN" sz="2700" dirty="0">
                <a:solidFill>
                  <a:schemeClr val="bg1"/>
                </a:solidFill>
              </a:rPr>
              <a:t>If you want to know more about the Chinese zodiac, feel free to ask.</a:t>
            </a:r>
          </a:p>
          <a:p>
            <a:pPr marL="514350" indent="-514350" algn="l">
              <a:lnSpc>
                <a:spcPct val="90000"/>
              </a:lnSpc>
              <a:buFont typeface="+mj-lt"/>
              <a:buAutoNum type="alphaLcParenR"/>
            </a:pPr>
            <a:r>
              <a:rPr lang="en-US" altLang="zh-CN" sz="2700" dirty="0">
                <a:solidFill>
                  <a:schemeClr val="bg1"/>
                </a:solidFill>
              </a:rPr>
              <a:t>I hope this letter will help you know more about Chinese zodiac and Chinese traditional culture.</a:t>
            </a:r>
          </a:p>
          <a:p>
            <a:pPr marL="514350" indent="-514350" algn="l">
              <a:lnSpc>
                <a:spcPct val="90000"/>
              </a:lnSpc>
              <a:buFont typeface="+mj-lt"/>
              <a:buAutoNum type="alphaLcParenR"/>
            </a:pPr>
            <a:r>
              <a:rPr lang="en-US" altLang="zh-CN" sz="2700" dirty="0">
                <a:solidFill>
                  <a:schemeClr val="bg1"/>
                </a:solidFill>
              </a:rPr>
              <a:t>Are there any similar customs in your country? Anticipating your sharing.</a:t>
            </a:r>
          </a:p>
          <a:p>
            <a:pPr marL="514350" indent="-514350" algn="l">
              <a:lnSpc>
                <a:spcPct val="90000"/>
              </a:lnSpc>
              <a:buFont typeface="+mj-lt"/>
              <a:buAutoNum type="alphaLcParenR"/>
            </a:pPr>
            <a:r>
              <a:rPr lang="en-US" altLang="zh-CN" sz="2700" dirty="0">
                <a:solidFill>
                  <a:schemeClr val="bg1"/>
                </a:solidFill>
              </a:rPr>
              <a:t>The Spring Festival is coming soon. Hope you can come to China and celebrate it with me. I’m sure you will have an unforgettable experience here./Wish you happiness and prosperity in the coming year!</a:t>
            </a:r>
          </a:p>
        </p:txBody>
      </p:sp>
      <p:sp>
        <p:nvSpPr>
          <p:cNvPr id="12" name="矩形 11"/>
          <p:cNvSpPr/>
          <p:nvPr>
            <p:custDataLst>
              <p:tags r:id="rId3"/>
            </p:custDataLst>
          </p:nvPr>
        </p:nvSpPr>
        <p:spPr>
          <a:xfrm>
            <a:off x="5620385" y="494665"/>
            <a:ext cx="5472430" cy="409575"/>
          </a:xfrm>
          <a:prstGeom prst="rect">
            <a:avLst/>
          </a:prstGeom>
          <a:solidFill>
            <a:srgbClr val="AE5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i="1" dirty="0">
                <a:solidFill>
                  <a:schemeClr val="bg1"/>
                </a:solidFill>
              </a:rPr>
              <a:t>★重点关注：是否达到交际目的？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in)">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3020" y="4618990"/>
            <a:ext cx="1998980" cy="1998980"/>
          </a:xfrm>
          <a:prstGeom prst="rect">
            <a:avLst/>
          </a:prstGeom>
        </p:spPr>
      </p:pic>
      <p:sp>
        <p:nvSpPr>
          <p:cNvPr id="2" name="文本框 1"/>
          <p:cNvSpPr txBox="1"/>
          <p:nvPr/>
        </p:nvSpPr>
        <p:spPr>
          <a:xfrm>
            <a:off x="327025" y="365125"/>
            <a:ext cx="11436350" cy="5477510"/>
          </a:xfrm>
          <a:prstGeom prst="rect">
            <a:avLst/>
          </a:prstGeom>
          <a:noFill/>
        </p:spPr>
        <p:txBody>
          <a:bodyPr wrap="square" rtlCol="0" anchor="t">
            <a:spAutoFit/>
          </a:bodyPr>
          <a:lstStyle/>
          <a:p>
            <a:pPr algn="just"/>
            <a:r>
              <a:rPr lang="zh-CN" altLang="en-US" sz="2600" dirty="0">
                <a:latin typeface="Calibri" panose="020F0502020204030204" charset="0"/>
                <a:cs typeface="Calibri" panose="020F0502020204030204" charset="0"/>
                <a:sym typeface="+mn-ea"/>
              </a:rPr>
              <a:t>参考范文</a:t>
            </a:r>
            <a:endParaRPr lang="en-US" altLang="zh-CN" sz="2600" dirty="0">
              <a:latin typeface="Calibri" panose="020F0502020204030204" charset="0"/>
              <a:cs typeface="Calibri" panose="020F0502020204030204" charset="0"/>
              <a:sym typeface="+mn-ea"/>
            </a:endParaRPr>
          </a:p>
          <a:p>
            <a:pPr algn="just"/>
            <a:r>
              <a:rPr lang="en-US" altLang="zh-CN" sz="2700" dirty="0">
                <a:ea typeface="+mn-lt"/>
                <a:cs typeface="Calibri" panose="020F0502020204030204" charset="0"/>
                <a:sym typeface="+mn-ea"/>
              </a:rPr>
              <a:t>Dear Linda, </a:t>
            </a:r>
            <a:endParaRPr lang="zh-CN" altLang="zh-CN" sz="2700" dirty="0">
              <a:ea typeface="+mn-lt"/>
              <a:cs typeface="Calibri" panose="020F0502020204030204" charset="0"/>
            </a:endParaRPr>
          </a:p>
          <a:p>
            <a:pPr algn="just"/>
            <a:r>
              <a:rPr lang="en-US" altLang="zh-CN" sz="2700" dirty="0">
                <a:ea typeface="+mn-lt"/>
                <a:cs typeface="Calibri" panose="020F0502020204030204" charset="0"/>
                <a:sym typeface="+mn-ea"/>
              </a:rPr>
              <a:t>     </a:t>
            </a:r>
            <a:r>
              <a:rPr lang="en-US" altLang="zh-CN" sz="2700" b="1" dirty="0">
                <a:solidFill>
                  <a:srgbClr val="7030A0"/>
                </a:solidFill>
                <a:ea typeface="+mn-lt"/>
                <a:cs typeface="Calibri" panose="020F0502020204030204" charset="0"/>
                <a:sym typeface="+mn-ea"/>
              </a:rPr>
              <a:t>Knowing that </a:t>
            </a:r>
            <a:r>
              <a:rPr lang="en-US" altLang="zh-CN" sz="2700" dirty="0">
                <a:ea typeface="+mn-lt"/>
                <a:cs typeface="Calibri" panose="020F0502020204030204" charset="0"/>
                <a:sym typeface="+mn-ea"/>
              </a:rPr>
              <a:t>you are greatly interested in the Chinese zodiac, </a:t>
            </a:r>
            <a:r>
              <a:rPr lang="en-US" altLang="zh-CN" sz="2700" dirty="0">
                <a:solidFill>
                  <a:srgbClr val="C00000"/>
                </a:solidFill>
                <a:ea typeface="+mn-lt"/>
                <a:cs typeface="Calibri" panose="020F0502020204030204" charset="0"/>
                <a:sym typeface="+mn-ea"/>
              </a:rPr>
              <a:t>I’m </a:t>
            </a:r>
            <a:r>
              <a:rPr lang="en-US" altLang="zh-CN" sz="2700" b="1" dirty="0">
                <a:solidFill>
                  <a:srgbClr val="7030A0"/>
                </a:solidFill>
                <a:ea typeface="+mn-lt"/>
                <a:cs typeface="Calibri" panose="020F0502020204030204" charset="0"/>
                <a:sym typeface="+mn-ea"/>
              </a:rPr>
              <a:t>delighted to share </a:t>
            </a:r>
            <a:r>
              <a:rPr lang="en-US" altLang="zh-CN" sz="2700" dirty="0">
                <a:ea typeface="+mn-lt"/>
                <a:cs typeface="Calibri" panose="020F0502020204030204" charset="0"/>
                <a:sym typeface="+mn-ea"/>
              </a:rPr>
              <a:t>something that you may find helpful. </a:t>
            </a:r>
            <a:endParaRPr lang="zh-CN" altLang="zh-CN" sz="2700" dirty="0">
              <a:ea typeface="+mn-lt"/>
              <a:cs typeface="Calibri" panose="020F0502020204030204" charset="0"/>
            </a:endParaRPr>
          </a:p>
          <a:p>
            <a:pPr algn="just"/>
            <a:r>
              <a:rPr lang="en-US" altLang="zh-CN" sz="2700" dirty="0">
                <a:solidFill>
                  <a:schemeClr val="tx2"/>
                </a:solidFill>
                <a:ea typeface="+mn-lt"/>
                <a:cs typeface="Calibri" panose="020F0502020204030204" charset="0"/>
                <a:sym typeface="+mn-ea"/>
              </a:rPr>
              <a:t>     In the Chinese lunar calendar, the Chinese zodiac has a twelve-year cycle: rat, ox, tiger, rabbit, dragon, snake, horse, goat, monkey, rooster, dog and pig. Every year matches a corresponding animal sign. </a:t>
            </a:r>
            <a:r>
              <a:rPr lang="en-US" altLang="zh-CN" sz="2700" dirty="0">
                <a:solidFill>
                  <a:schemeClr val="accent2">
                    <a:lumMod val="75000"/>
                  </a:schemeClr>
                </a:solidFill>
                <a:ea typeface="+mn-lt"/>
                <a:cs typeface="Calibri" panose="020F0502020204030204" charset="0"/>
                <a:sym typeface="+mn-ea"/>
              </a:rPr>
              <a:t>The year 2023 is “the Year of the Rabbit”, which symbolizes mercy, elegance and beauty, since rabbits are recognized as a kind of intelligent and lucky animal in Chinese culture. </a:t>
            </a:r>
            <a:endParaRPr lang="zh-CN" altLang="zh-CN" sz="2700" dirty="0">
              <a:solidFill>
                <a:schemeClr val="accent2">
                  <a:lumMod val="75000"/>
                </a:schemeClr>
              </a:solidFill>
              <a:ea typeface="+mn-lt"/>
              <a:cs typeface="Calibri" panose="020F0502020204030204" charset="0"/>
            </a:endParaRPr>
          </a:p>
          <a:p>
            <a:pPr algn="just"/>
            <a:r>
              <a:rPr lang="en-US" altLang="zh-CN" sz="2700" b="1" dirty="0">
                <a:solidFill>
                  <a:srgbClr val="7030A0"/>
                </a:solidFill>
                <a:ea typeface="+mn-lt"/>
                <a:cs typeface="Calibri" panose="020F0502020204030204" charset="0"/>
                <a:sym typeface="+mn-ea"/>
              </a:rPr>
              <a:t>     If you want to </a:t>
            </a:r>
            <a:r>
              <a:rPr lang="en-US" altLang="zh-CN" sz="2700" dirty="0">
                <a:ea typeface="+mn-lt"/>
                <a:cs typeface="Calibri" panose="020F0502020204030204" charset="0"/>
                <a:sym typeface="+mn-ea"/>
              </a:rPr>
              <a:t>learn more about that, </a:t>
            </a:r>
            <a:r>
              <a:rPr lang="en-US" altLang="zh-CN" sz="2700" b="1" dirty="0">
                <a:solidFill>
                  <a:srgbClr val="7030A0"/>
                </a:solidFill>
                <a:ea typeface="+mn-lt"/>
                <a:cs typeface="Calibri" panose="020F0502020204030204" charset="0"/>
                <a:sym typeface="+mn-ea"/>
              </a:rPr>
              <a:t>I sincerely invite you to </a:t>
            </a:r>
            <a:r>
              <a:rPr lang="en-US" altLang="zh-CN" sz="2700" dirty="0">
                <a:ea typeface="+mn-lt"/>
                <a:cs typeface="Calibri" panose="020F0502020204030204" charset="0"/>
                <a:sym typeface="+mn-ea"/>
              </a:rPr>
              <a:t>my home to observe the Spring Festival in person. </a:t>
            </a:r>
            <a:endParaRPr lang="zh-CN" altLang="zh-CN" sz="2700" dirty="0">
              <a:ea typeface="+mn-lt"/>
              <a:cs typeface="Calibri" panose="020F0502020204030204" charset="0"/>
            </a:endParaRPr>
          </a:p>
          <a:p>
            <a:pPr algn="r"/>
            <a:r>
              <a:rPr lang="en-US" altLang="zh-CN" sz="2700" dirty="0">
                <a:ea typeface="+mn-lt"/>
                <a:cs typeface="Calibri" panose="020F0502020204030204" charset="0"/>
                <a:sym typeface="+mn-ea"/>
              </a:rPr>
              <a:t>                                                                                                                  Yours, </a:t>
            </a:r>
            <a:endParaRPr lang="zh-CN" altLang="zh-CN" sz="2700" dirty="0">
              <a:ea typeface="+mn-lt"/>
              <a:cs typeface="Calibri" panose="020F0502020204030204" charset="0"/>
            </a:endParaRPr>
          </a:p>
          <a:p>
            <a:pPr algn="r"/>
            <a:r>
              <a:rPr lang="en-US" altLang="zh-CN" sz="2700" dirty="0">
                <a:ea typeface="+mn-lt"/>
                <a:cs typeface="Calibri" panose="020F0502020204030204" charset="0"/>
                <a:sym typeface="+mn-ea"/>
              </a:rPr>
              <a:t>                                                                                                                  Li </a:t>
            </a:r>
            <a:r>
              <a:rPr lang="en-US" altLang="zh-CN" sz="2700" dirty="0" err="1">
                <a:ea typeface="+mn-lt"/>
                <a:cs typeface="Calibri" panose="020F0502020204030204" charset="0"/>
                <a:sym typeface="+mn-ea"/>
              </a:rPr>
              <a:t>Hua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3020" y="4618990"/>
            <a:ext cx="1998980" cy="1998980"/>
          </a:xfrm>
          <a:prstGeom prst="rect">
            <a:avLst/>
          </a:prstGeom>
        </p:spPr>
      </p:pic>
      <p:sp>
        <p:nvSpPr>
          <p:cNvPr id="2" name="文本框 1"/>
          <p:cNvSpPr txBox="1"/>
          <p:nvPr/>
        </p:nvSpPr>
        <p:spPr>
          <a:xfrm>
            <a:off x="327025" y="365125"/>
            <a:ext cx="11436350" cy="5492750"/>
          </a:xfrm>
          <a:prstGeom prst="rect">
            <a:avLst/>
          </a:prstGeom>
          <a:noFill/>
        </p:spPr>
        <p:txBody>
          <a:bodyPr wrap="square" rtlCol="0" anchor="t">
            <a:spAutoFit/>
          </a:bodyPr>
          <a:lstStyle/>
          <a:p>
            <a:pPr algn="just"/>
            <a:r>
              <a:rPr lang="en-US" altLang="zh-CN" sz="2700" dirty="0">
                <a:ea typeface="+mn-lt"/>
                <a:cs typeface="Calibri" panose="020F0502020204030204" charset="0"/>
                <a:sym typeface="+mn-ea"/>
              </a:rPr>
              <a:t>Dear Linda, </a:t>
            </a:r>
            <a:endParaRPr lang="zh-CN" altLang="zh-CN" sz="2700" dirty="0">
              <a:ea typeface="+mn-lt"/>
              <a:cs typeface="Calibri" panose="020F0502020204030204" charset="0"/>
            </a:endParaRPr>
          </a:p>
          <a:p>
            <a:pPr algn="just"/>
            <a:r>
              <a:rPr lang="en-US" altLang="zh-CN" sz="2700" dirty="0">
                <a:ea typeface="+mn-lt"/>
                <a:cs typeface="Calibri" panose="020F0502020204030204" charset="0"/>
                <a:sym typeface="+mn-ea"/>
              </a:rPr>
              <a:t>     Knowing that you’re curious about Chinese New Year and Chinese zodiac, I’m willing to share some details with you here.</a:t>
            </a:r>
          </a:p>
          <a:p>
            <a:pPr indent="457200" algn="just"/>
            <a:r>
              <a:rPr lang="en-US" altLang="zh-CN" sz="2700" dirty="0">
                <a:ea typeface="+mn-lt"/>
                <a:cs typeface="Calibri" panose="020F0502020204030204" charset="0"/>
              </a:rPr>
              <a:t>The Chinese zodiac, a shinning pearl in the treasure house of Chinese traditional culture, is </a:t>
            </a:r>
            <a:r>
              <a:rPr lang="en-US" altLang="zh-CN" sz="2700" dirty="0">
                <a:ea typeface="+mn-lt"/>
                <a:cs typeface="Calibri" panose="020F0502020204030204" charset="0"/>
                <a:sym typeface="+mn-ea"/>
              </a:rPr>
              <a:t>a method of chronology based on the Chinese lunar calendar. It consists of twelve animal signs in a fixed order. We Chinese believe </a:t>
            </a:r>
            <a:r>
              <a:rPr lang="en-US" altLang="zh-CN" sz="2700">
                <a:sym typeface="+mn-ea"/>
              </a:rPr>
              <a:t>people wo</a:t>
            </a:r>
            <a:r>
              <a:rPr lang="en-US" altLang="zh-CN" sz="2700" dirty="0">
                <a:ea typeface="+mn-lt"/>
                <a:cs typeface="Calibri" panose="020F0502020204030204" charset="0"/>
                <a:sym typeface="+mn-ea"/>
              </a:rPr>
              <a:t>uld inherit the traits of the an</a:t>
            </a:r>
            <a:r>
              <a:rPr lang="en-US" altLang="zh-CN" sz="2700">
                <a:sym typeface="+mn-ea"/>
              </a:rPr>
              <a:t>imal guarding his year of the birth. For example, The rabbit is characterized to be gentle in spirit, approachable and vigorous. T</a:t>
            </a:r>
            <a:r>
              <a:rPr lang="en-US" altLang="zh-CN" sz="2700" dirty="0">
                <a:ea typeface="+mn-lt"/>
                <a:cs typeface="Calibri" panose="020F0502020204030204" charset="0"/>
                <a:sym typeface="+mn-ea"/>
              </a:rPr>
              <a:t>he up-coming year is the Year of the Rabbit, which symbolizes longevity, peace, prosperity and fertility.</a:t>
            </a:r>
          </a:p>
          <a:p>
            <a:pPr indent="457200" algn="just"/>
            <a:r>
              <a:rPr lang="en-US" altLang="zh-CN" sz="2700">
                <a:sym typeface="+mn-ea"/>
              </a:rPr>
              <a:t>The Spring Festival is coming soon. Wish y</a:t>
            </a:r>
            <a:r>
              <a:rPr lang="en-US" altLang="zh-CN" sz="2700" dirty="0">
                <a:ea typeface="+mn-lt"/>
                <a:cs typeface="Calibri" panose="020F0502020204030204" charset="0"/>
                <a:sym typeface="+mn-ea"/>
              </a:rPr>
              <a:t>ou happiness and prosperity in the coming year!</a:t>
            </a:r>
          </a:p>
          <a:p>
            <a:pPr algn="r"/>
            <a:r>
              <a:rPr lang="en-US" altLang="zh-CN" sz="2700" dirty="0">
                <a:ea typeface="+mn-lt"/>
                <a:cs typeface="Calibri" panose="020F0502020204030204" charset="0"/>
                <a:sym typeface="+mn-ea"/>
              </a:rPr>
              <a:t>                                                                                                                  Yours, </a:t>
            </a:r>
            <a:endParaRPr lang="zh-CN" altLang="zh-CN" sz="2700" dirty="0">
              <a:ea typeface="+mn-lt"/>
              <a:cs typeface="Calibri" panose="020F0502020204030204" charset="0"/>
            </a:endParaRPr>
          </a:p>
          <a:p>
            <a:pPr algn="r"/>
            <a:r>
              <a:rPr lang="en-US" altLang="zh-CN" sz="2700" dirty="0">
                <a:ea typeface="+mn-lt"/>
                <a:cs typeface="Calibri" panose="020F0502020204030204" charset="0"/>
                <a:sym typeface="+mn-ea"/>
              </a:rPr>
              <a:t>                                                                                                                  Li </a:t>
            </a:r>
            <a:r>
              <a:rPr lang="en-US" altLang="zh-CN" sz="2700" dirty="0" err="1">
                <a:ea typeface="+mn-lt"/>
                <a:cs typeface="Calibri" panose="020F0502020204030204" charset="0"/>
                <a:sym typeface="+mn-ea"/>
              </a:rPr>
              <a:t>Hua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654033" y="-1639565"/>
            <a:ext cx="4848301" cy="11915366"/>
          </a:xfrm>
          <a:prstGeom prst="rect">
            <a:avLst/>
          </a:prstGeom>
        </p:spPr>
      </p:pic>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432435" y="935355"/>
            <a:ext cx="3444240" cy="4892675"/>
          </a:xfrm>
          <a:prstGeom prst="rect">
            <a:avLst/>
          </a:prstGeom>
          <a:noFill/>
        </p:spPr>
        <p:txBody>
          <a:bodyPr wrap="square" rtlCol="0" anchor="t">
            <a:spAutoFit/>
          </a:bodyPr>
          <a:lstStyle/>
          <a:p>
            <a:pPr>
              <a:lnSpc>
                <a:spcPct val="100000"/>
              </a:lnSpc>
            </a:pPr>
            <a:r>
              <a:rPr lang="zh-CN" altLang="en-US" sz="2600"/>
              <a:t>paper tiger </a:t>
            </a:r>
          </a:p>
          <a:p>
            <a:pPr>
              <a:lnSpc>
                <a:spcPct val="100000"/>
              </a:lnSpc>
            </a:pPr>
            <a:r>
              <a:rPr lang="zh-CN" altLang="en-US" sz="2600"/>
              <a:t>snake oil </a:t>
            </a:r>
          </a:p>
          <a:p>
            <a:pPr>
              <a:lnSpc>
                <a:spcPct val="100000"/>
              </a:lnSpc>
            </a:pPr>
            <a:r>
              <a:rPr lang="zh-CN" altLang="en-US" sz="2600"/>
              <a:t>dark horse </a:t>
            </a:r>
          </a:p>
          <a:p>
            <a:pPr>
              <a:lnSpc>
                <a:spcPct val="100000"/>
              </a:lnSpc>
            </a:pPr>
            <a:r>
              <a:rPr lang="zh-CN" altLang="en-US" sz="2600"/>
              <a:t>top dog </a:t>
            </a:r>
          </a:p>
          <a:p>
            <a:pPr>
              <a:lnSpc>
                <a:spcPct val="100000"/>
              </a:lnSpc>
            </a:pPr>
            <a:endParaRPr lang="zh-CN" altLang="en-US" sz="2600"/>
          </a:p>
          <a:p>
            <a:pPr>
              <a:lnSpc>
                <a:spcPct val="100000"/>
              </a:lnSpc>
            </a:pPr>
            <a:r>
              <a:rPr lang="zh-CN" altLang="en-US" sz="2600"/>
              <a:t>black sheep</a:t>
            </a:r>
          </a:p>
          <a:p>
            <a:pPr>
              <a:lnSpc>
                <a:spcPct val="100000"/>
              </a:lnSpc>
            </a:pPr>
            <a:r>
              <a:rPr lang="zh-CN" altLang="en-US" sz="2600">
                <a:sym typeface="+mn-ea"/>
              </a:rPr>
              <a:t>cold fish</a:t>
            </a:r>
          </a:p>
          <a:p>
            <a:pPr>
              <a:lnSpc>
                <a:spcPct val="100000"/>
              </a:lnSpc>
            </a:pPr>
            <a:r>
              <a:rPr lang="zh-CN" altLang="en-US" sz="2600">
                <a:sym typeface="+mn-ea"/>
              </a:rPr>
              <a:t>goose flesh/bumps</a:t>
            </a:r>
          </a:p>
          <a:p>
            <a:pPr>
              <a:lnSpc>
                <a:spcPct val="100000"/>
              </a:lnSpc>
            </a:pPr>
            <a:r>
              <a:rPr lang="zh-CN" altLang="en-US" sz="2600"/>
              <a:t>eager beaver</a:t>
            </a:r>
          </a:p>
          <a:p>
            <a:pPr>
              <a:lnSpc>
                <a:spcPct val="100000"/>
              </a:lnSpc>
            </a:pPr>
            <a:endParaRPr lang="zh-CN" altLang="en-US" sz="2600"/>
          </a:p>
          <a:p>
            <a:pPr>
              <a:lnSpc>
                <a:spcPct val="100000"/>
              </a:lnSpc>
            </a:pPr>
            <a:endParaRPr lang="zh-CN" altLang="en-US" sz="2600"/>
          </a:p>
          <a:p>
            <a:endParaRPr lang="zh-CN" altLang="en-US" sz="2600"/>
          </a:p>
        </p:txBody>
      </p:sp>
      <p:sp>
        <p:nvSpPr>
          <p:cNvPr id="58" name="矩形 57"/>
          <p:cNvSpPr/>
          <p:nvPr>
            <p:custDataLst>
              <p:tags r:id="rId1"/>
            </p:custDataLst>
          </p:nvPr>
        </p:nvSpPr>
        <p:spPr>
          <a:xfrm>
            <a:off x="432435" y="327025"/>
            <a:ext cx="7087235" cy="500380"/>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补充知识：</a:t>
            </a:r>
            <a:r>
              <a:rPr lang="en-US" altLang="zh-CN" sz="3200" dirty="0">
                <a:solidFill>
                  <a:schemeClr val="bg1"/>
                </a:solidFill>
              </a:rPr>
              <a:t>Some idioms about animals</a:t>
            </a:r>
          </a:p>
        </p:txBody>
      </p:sp>
      <p:sp>
        <p:nvSpPr>
          <p:cNvPr id="6" name="文本框 5"/>
          <p:cNvSpPr txBox="1"/>
          <p:nvPr/>
        </p:nvSpPr>
        <p:spPr>
          <a:xfrm>
            <a:off x="3325495" y="935355"/>
            <a:ext cx="8281035" cy="4092575"/>
          </a:xfrm>
          <a:prstGeom prst="rect">
            <a:avLst/>
          </a:prstGeom>
          <a:noFill/>
        </p:spPr>
        <p:txBody>
          <a:bodyPr wrap="square" rtlCol="0" anchor="t">
            <a:spAutoFit/>
          </a:bodyPr>
          <a:lstStyle/>
          <a:p>
            <a:pPr>
              <a:lnSpc>
                <a:spcPct val="100000"/>
              </a:lnSpc>
            </a:pPr>
            <a:r>
              <a:rPr lang="zh-CN" altLang="en-US" sz="2600"/>
              <a:t>纸老虎</a:t>
            </a:r>
          </a:p>
          <a:p>
            <a:pPr>
              <a:lnSpc>
                <a:spcPct val="100000"/>
              </a:lnSpc>
            </a:pPr>
            <a:r>
              <a:rPr lang="zh-CN" altLang="en-US" sz="2600"/>
              <a:t>万金油、骗人的东西</a:t>
            </a:r>
          </a:p>
          <a:p>
            <a:pPr>
              <a:lnSpc>
                <a:spcPct val="100000"/>
              </a:lnSpc>
            </a:pPr>
            <a:r>
              <a:rPr lang="zh-CN" altLang="en-US" sz="2600"/>
              <a:t>黑马</a:t>
            </a:r>
          </a:p>
          <a:p>
            <a:pPr>
              <a:lnSpc>
                <a:spcPct val="100000"/>
              </a:lnSpc>
            </a:pPr>
            <a:r>
              <a:rPr lang="zh-CN" altLang="en-US" sz="2600"/>
              <a:t>优胜者</a:t>
            </a:r>
            <a:r>
              <a:rPr lang="en-US" altLang="zh-CN" sz="2600"/>
              <a:t>/</a:t>
            </a:r>
            <a:r>
              <a:rPr lang="zh-CN" altLang="en-US" sz="2600"/>
              <a:t>佼佼者、权威、身居要职的人</a:t>
            </a:r>
          </a:p>
          <a:p>
            <a:pPr>
              <a:lnSpc>
                <a:spcPct val="100000"/>
              </a:lnSpc>
            </a:pPr>
            <a:r>
              <a:rPr lang="en-US" altLang="zh-CN" sz="2600"/>
              <a:t>Though still a yound man, he is already top dog in his firm.</a:t>
            </a:r>
            <a:endParaRPr lang="zh-CN" altLang="en-US" sz="2600"/>
          </a:p>
          <a:p>
            <a:pPr>
              <a:lnSpc>
                <a:spcPct val="100000"/>
              </a:lnSpc>
            </a:pPr>
            <a:r>
              <a:rPr lang="zh-CN" altLang="en-US" sz="2600"/>
              <a:t>害群之马，败类，败家子</a:t>
            </a:r>
          </a:p>
          <a:p>
            <a:r>
              <a:rPr lang="zh-CN" altLang="en-US" sz="2600"/>
              <a:t>冷冰冰的人，不动感情的人</a:t>
            </a:r>
          </a:p>
          <a:p>
            <a:r>
              <a:rPr lang="zh-CN" altLang="en-US" sz="2600"/>
              <a:t>鸡皮疙瘩</a:t>
            </a:r>
          </a:p>
          <a:p>
            <a:r>
              <a:rPr lang="zh-CN" altLang="en-US" sz="2600"/>
              <a:t>做事特别卖力气的人（特指做事过于卖力气以讨好上司的人）</a:t>
            </a:r>
          </a:p>
        </p:txBody>
      </p:sp>
      <p:pic>
        <p:nvPicPr>
          <p:cNvPr id="8" name="图片 7"/>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018270" y="3564255"/>
            <a:ext cx="3810635" cy="4042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19200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230" y="4810760"/>
            <a:ext cx="1771015" cy="1771015"/>
          </a:xfrm>
          <a:prstGeom prst="rect">
            <a:avLst/>
          </a:prstGeom>
        </p:spPr>
      </p:pic>
      <p:sp>
        <p:nvSpPr>
          <p:cNvPr id="58" name="矩形 57"/>
          <p:cNvSpPr/>
          <p:nvPr>
            <p:custDataLst>
              <p:tags r:id="rId1"/>
            </p:custDataLst>
          </p:nvPr>
        </p:nvSpPr>
        <p:spPr>
          <a:xfrm>
            <a:off x="459105" y="347980"/>
            <a:ext cx="4534535" cy="528320"/>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rPr>
              <a:t>Some idoms about </a:t>
            </a:r>
            <a:r>
              <a:rPr lang="en-US" altLang="zh-CN" sz="3200" dirty="0">
                <a:solidFill>
                  <a:schemeClr val="bg1"/>
                </a:solidFill>
                <a:sym typeface="+mn-ea"/>
              </a:rPr>
              <a:t>animals</a:t>
            </a:r>
            <a:endParaRPr lang="en-US" altLang="zh-CN" sz="3200" dirty="0">
              <a:solidFill>
                <a:schemeClr val="bg1"/>
              </a:solidFill>
            </a:endParaRPr>
          </a:p>
        </p:txBody>
      </p:sp>
      <p:sp>
        <p:nvSpPr>
          <p:cNvPr id="2" name="文本框 1"/>
          <p:cNvSpPr txBox="1"/>
          <p:nvPr>
            <p:custDataLst>
              <p:tags r:id="rId2"/>
            </p:custDataLst>
          </p:nvPr>
        </p:nvSpPr>
        <p:spPr>
          <a:xfrm>
            <a:off x="368935" y="1083945"/>
            <a:ext cx="4714875" cy="3969385"/>
          </a:xfrm>
          <a:prstGeom prst="rect">
            <a:avLst/>
          </a:prstGeom>
          <a:noFill/>
        </p:spPr>
        <p:txBody>
          <a:bodyPr wrap="square" rtlCol="0" anchor="t">
            <a:spAutoFit/>
          </a:bodyPr>
          <a:lstStyle/>
          <a:p>
            <a:pPr marL="514350" indent="-514350">
              <a:lnSpc>
                <a:spcPct val="100000"/>
              </a:lnSpc>
              <a:buFont typeface="+mj-lt"/>
              <a:buAutoNum type="arabicPeriod"/>
            </a:pPr>
            <a:r>
              <a:rPr lang="zh-CN" altLang="en-US" sz="2800"/>
              <a:t>as merry as a cricket</a:t>
            </a:r>
          </a:p>
          <a:p>
            <a:pPr marL="514350" indent="-514350">
              <a:lnSpc>
                <a:spcPct val="100000"/>
              </a:lnSpc>
              <a:buFont typeface="+mj-lt"/>
              <a:buAutoNum type="arabicPeriod"/>
            </a:pPr>
            <a:r>
              <a:rPr lang="zh-CN" altLang="en-US" sz="2800"/>
              <a:t>as poor as a church mouse</a:t>
            </a:r>
          </a:p>
          <a:p>
            <a:pPr marL="514350" indent="-514350">
              <a:lnSpc>
                <a:spcPct val="100000"/>
              </a:lnSpc>
              <a:buFont typeface="+mj-lt"/>
              <a:buAutoNum type="arabicPeriod"/>
            </a:pPr>
            <a:r>
              <a:rPr lang="zh-CN" altLang="en-US" sz="2800"/>
              <a:t>as slippery as an eel</a:t>
            </a:r>
          </a:p>
          <a:p>
            <a:pPr marL="514350" indent="-514350">
              <a:lnSpc>
                <a:spcPct val="100000"/>
              </a:lnSpc>
              <a:buFont typeface="+mj-lt"/>
              <a:buAutoNum type="arabicPeriod"/>
            </a:pPr>
            <a:r>
              <a:rPr lang="zh-CN" altLang="en-US" sz="2800"/>
              <a:t>eat crow</a:t>
            </a:r>
          </a:p>
          <a:p>
            <a:pPr marL="514350" indent="-514350">
              <a:lnSpc>
                <a:spcPct val="100000"/>
              </a:lnSpc>
              <a:buFont typeface="+mj-lt"/>
              <a:buAutoNum type="arabicPeriod"/>
            </a:pPr>
            <a:r>
              <a:rPr lang="zh-CN" altLang="en-US" sz="2800"/>
              <a:t>for the birds</a:t>
            </a:r>
          </a:p>
          <a:p>
            <a:pPr marL="514350" indent="-514350">
              <a:lnSpc>
                <a:spcPct val="100000"/>
              </a:lnSpc>
              <a:buFont typeface="+mj-lt"/>
              <a:buAutoNum type="arabicPeriod"/>
            </a:pPr>
            <a:r>
              <a:rPr lang="zh-CN" altLang="en-US" sz="2800"/>
              <a:t>keep the wolf from the door</a:t>
            </a:r>
          </a:p>
          <a:p>
            <a:pPr marL="514350" indent="-514350">
              <a:lnSpc>
                <a:spcPct val="100000"/>
              </a:lnSpc>
              <a:buFont typeface="+mj-lt"/>
              <a:buAutoNum type="arabicPeriod"/>
            </a:pPr>
            <a:r>
              <a:rPr lang="zh-CN" altLang="en-US" sz="2800"/>
              <a:t>let sleeping dogs lie</a:t>
            </a:r>
          </a:p>
          <a:p>
            <a:pPr marL="514350" indent="-514350">
              <a:lnSpc>
                <a:spcPct val="100000"/>
              </a:lnSpc>
              <a:buFont typeface="+mj-lt"/>
              <a:buAutoNum type="arabicPeriod"/>
            </a:pPr>
            <a:r>
              <a:rPr lang="zh-CN" altLang="en-US" sz="2800"/>
              <a:t>like a cat on hot bricks</a:t>
            </a:r>
          </a:p>
          <a:p>
            <a:pPr marL="514350" indent="-514350">
              <a:lnSpc>
                <a:spcPct val="100000"/>
              </a:lnSpc>
              <a:buFont typeface="+mj-lt"/>
              <a:buAutoNum type="arabicPeriod"/>
            </a:pPr>
            <a:r>
              <a:rPr lang="zh-CN" altLang="en-US" sz="2800"/>
              <a:t>like a bull in a china shop</a:t>
            </a:r>
          </a:p>
        </p:txBody>
      </p:sp>
      <p:sp>
        <p:nvSpPr>
          <p:cNvPr id="6" name="文本框 5"/>
          <p:cNvSpPr txBox="1"/>
          <p:nvPr>
            <p:custDataLst>
              <p:tags r:id="rId3"/>
            </p:custDataLst>
          </p:nvPr>
        </p:nvSpPr>
        <p:spPr>
          <a:xfrm>
            <a:off x="5083810" y="982345"/>
            <a:ext cx="6773545" cy="4892675"/>
          </a:xfrm>
          <a:prstGeom prst="rect">
            <a:avLst/>
          </a:prstGeom>
          <a:noFill/>
        </p:spPr>
        <p:txBody>
          <a:bodyPr wrap="square" rtlCol="0" anchor="t">
            <a:spAutoFit/>
          </a:bodyPr>
          <a:lstStyle/>
          <a:p>
            <a:pPr marL="514350" indent="-514350">
              <a:lnSpc>
                <a:spcPct val="100000"/>
              </a:lnSpc>
              <a:buFont typeface="+mj-ea"/>
              <a:buAutoNum type="circleNumDbPlain"/>
            </a:pPr>
            <a:r>
              <a:rPr lang="zh-CN" altLang="en-US" sz="2600"/>
              <a:t>非常高兴，快活</a:t>
            </a:r>
            <a:r>
              <a:rPr lang="en-US" altLang="zh-CN" sz="2600"/>
              <a:t> v</a:t>
            </a:r>
            <a:r>
              <a:rPr lang="zh-CN" altLang="en-US" sz="2600"/>
              <a:t>ery happy and carefree</a:t>
            </a:r>
          </a:p>
          <a:p>
            <a:pPr marL="514350" indent="-514350">
              <a:lnSpc>
                <a:spcPct val="100000"/>
              </a:lnSpc>
              <a:buFont typeface="+mj-ea"/>
              <a:buAutoNum type="circleNumDbPlain"/>
            </a:pPr>
            <a:r>
              <a:rPr lang="zh-CN" altLang="en-US" sz="2600"/>
              <a:t>一贫如洗</a:t>
            </a:r>
          </a:p>
          <a:p>
            <a:pPr marL="514350" indent="-514350">
              <a:lnSpc>
                <a:spcPct val="100000"/>
              </a:lnSpc>
              <a:buFont typeface="+mj-ea"/>
              <a:buAutoNum type="circleNumDbPlain"/>
            </a:pPr>
            <a:r>
              <a:rPr lang="zh-CN" altLang="en-US" sz="2600"/>
              <a:t>奸诈狡猾</a:t>
            </a:r>
          </a:p>
          <a:p>
            <a:pPr marL="514350" indent="-514350">
              <a:lnSpc>
                <a:spcPct val="100000"/>
              </a:lnSpc>
              <a:buFont typeface="+mj-ea"/>
              <a:buAutoNum type="circleNumDbPlain"/>
            </a:pPr>
            <a:r>
              <a:rPr lang="zh-CN" altLang="en-US" sz="2600"/>
              <a:t>被迫收回自己说的话，被迫认错并因此感到丢脸</a:t>
            </a:r>
          </a:p>
          <a:p>
            <a:pPr marL="514350" indent="-514350">
              <a:lnSpc>
                <a:spcPct val="100000"/>
              </a:lnSpc>
              <a:buFont typeface="+mj-ea"/>
              <a:buAutoNum type="circleNumDbPlain"/>
            </a:pPr>
            <a:r>
              <a:rPr lang="zh-CN" altLang="en-US" sz="2600"/>
              <a:t>不重要；没有意思</a:t>
            </a:r>
            <a:r>
              <a:rPr lang="en-US" altLang="zh-CN" sz="2600"/>
              <a:t> n</a:t>
            </a:r>
            <a:r>
              <a:rPr lang="zh-CN" altLang="en-US" sz="2600"/>
              <a:t>ot important or interesting</a:t>
            </a:r>
          </a:p>
          <a:p>
            <a:pPr marL="514350" indent="-514350">
              <a:lnSpc>
                <a:spcPct val="100000"/>
              </a:lnSpc>
              <a:buFont typeface="+mj-ea"/>
              <a:buAutoNum type="circleNumDbPlain"/>
            </a:pPr>
            <a:r>
              <a:rPr lang="zh-CN" altLang="en-US" sz="2600"/>
              <a:t>免受饥饿或贫困之苦</a:t>
            </a:r>
          </a:p>
          <a:p>
            <a:pPr marL="514350" indent="-514350">
              <a:lnSpc>
                <a:spcPct val="100000"/>
              </a:lnSpc>
              <a:buFont typeface="+mj-ea"/>
              <a:buAutoNum type="circleNumDbPlain"/>
            </a:pPr>
            <a:r>
              <a:rPr lang="zh-CN" altLang="en-US" sz="2600"/>
              <a:t>让睡着的狗好好躺着吧——不要自找麻烦</a:t>
            </a:r>
          </a:p>
          <a:p>
            <a:pPr marL="514350" indent="-514350">
              <a:lnSpc>
                <a:spcPct val="100000"/>
              </a:lnSpc>
              <a:buFont typeface="+mj-ea"/>
              <a:buAutoNum type="circleNumDbPlain"/>
            </a:pPr>
            <a:r>
              <a:rPr lang="zh-CN" altLang="en-US" sz="2600"/>
              <a:t>如热锅上的蚂蚁；局促不安；如坐针毡</a:t>
            </a:r>
          </a:p>
          <a:p>
            <a:pPr marL="514350" indent="-514350">
              <a:lnSpc>
                <a:spcPct val="100000"/>
              </a:lnSpc>
              <a:buFont typeface="+mj-ea"/>
              <a:buAutoNum type="circleNumDbPlain"/>
            </a:pPr>
            <a:r>
              <a:rPr lang="zh-CN" altLang="en-US" sz="2600"/>
              <a:t>像瓷器店里的公牛——笨手笨脚的，莽撞的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9000"/>
          </a:schemeClr>
        </a:solidFill>
        <a:effectLst/>
      </p:bgPr>
    </p:bg>
    <p:spTree>
      <p:nvGrpSpPr>
        <p:cNvPr id="1" name=""/>
        <p:cNvGrpSpPr/>
        <p:nvPr/>
      </p:nvGrpSpPr>
      <p:grpSpPr>
        <a:xfrm>
          <a:off x="0" y="0"/>
          <a:ext cx="0" cy="0"/>
          <a:chOff x="0" y="0"/>
          <a:chExt cx="0" cy="0"/>
        </a:xfrm>
      </p:grpSpPr>
      <p:pic>
        <p:nvPicPr>
          <p:cNvPr id="28" name="图片 27"/>
          <p:cNvPicPr>
            <a:picLocks noChangeAspect="1"/>
          </p:cNvPicPr>
          <p:nvPr/>
        </p:nvPicPr>
        <p:blipFill>
          <a:blip r:embed="rId3"/>
          <a:stretch>
            <a:fillRect/>
          </a:stretch>
        </p:blipFill>
        <p:spPr>
          <a:xfrm>
            <a:off x="329416" y="-93970"/>
            <a:ext cx="4296056" cy="429605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547" y="-295830"/>
            <a:ext cx="7153830" cy="7153830"/>
          </a:xfrm>
          <a:prstGeom prst="rect">
            <a:avLst/>
          </a:prstGeom>
        </p:spPr>
      </p:pic>
      <p:grpSp>
        <p:nvGrpSpPr>
          <p:cNvPr id="13" name="组合 12"/>
          <p:cNvGrpSpPr/>
          <p:nvPr/>
        </p:nvGrpSpPr>
        <p:grpSpPr>
          <a:xfrm>
            <a:off x="3108566" y="1090809"/>
            <a:ext cx="5833417" cy="5097487"/>
            <a:chOff x="1184070" y="690966"/>
            <a:chExt cx="6310683" cy="5476067"/>
          </a:xfrm>
        </p:grpSpPr>
        <p:sp>
          <p:nvSpPr>
            <p:cNvPr id="8" name="椭圆 7"/>
            <p:cNvSpPr/>
            <p:nvPr/>
          </p:nvSpPr>
          <p:spPr>
            <a:xfrm>
              <a:off x="1184070" y="690966"/>
              <a:ext cx="5476067" cy="5476067"/>
            </a:xfrm>
            <a:prstGeom prst="ellipse">
              <a:avLst/>
            </a:prstGeom>
            <a:solidFill>
              <a:srgbClr val="1B2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5"/>
            <a:stretch>
              <a:fillRect/>
            </a:stretch>
          </p:blipFill>
          <p:spPr>
            <a:xfrm>
              <a:off x="4065806" y="1584872"/>
              <a:ext cx="3428947" cy="3428947"/>
            </a:xfrm>
            <a:prstGeom prst="rect">
              <a:avLst/>
            </a:prstGeom>
          </p:spPr>
        </p:pic>
        <p:sp>
          <p:nvSpPr>
            <p:cNvPr id="9" name="文本框 8"/>
            <p:cNvSpPr txBox="1"/>
            <p:nvPr/>
          </p:nvSpPr>
          <p:spPr>
            <a:xfrm>
              <a:off x="2146410" y="1512763"/>
              <a:ext cx="957560" cy="4170045"/>
            </a:xfrm>
            <a:prstGeom prst="rect">
              <a:avLst/>
            </a:prstGeom>
            <a:noFill/>
          </p:spPr>
          <p:txBody>
            <a:bodyPr wrap="square" rtlCol="0">
              <a:spAutoFit/>
            </a:bodyPr>
            <a:lstStyle/>
            <a:p>
              <a:pPr indent="0" fontAlgn="auto">
                <a:lnSpc>
                  <a:spcPct val="70000"/>
                </a:lnSpc>
              </a:pPr>
              <a:r>
                <a:rPr lang="zh-CN" altLang="en-US" sz="8800" dirty="0">
                  <a:gradFill>
                    <a:gsLst>
                      <a:gs pos="0">
                        <a:srgbClr val="DFD2B1">
                          <a:lumMod val="100000"/>
                        </a:srgbClr>
                      </a:gs>
                      <a:gs pos="100000">
                        <a:srgbClr val="AF936F"/>
                      </a:gs>
                    </a:gsLst>
                    <a:path path="circle">
                      <a:fillToRect l="50000" t="50000" r="50000" b="50000"/>
                    </a:path>
                  </a:gradFill>
                  <a:latin typeface="华文行楷" panose="02010800040101010101" pitchFamily="2" charset="-122"/>
                  <a:ea typeface="华文行楷" panose="02010800040101010101" pitchFamily="2" charset="-122"/>
                </a:rPr>
                <a:t>中国文化</a:t>
              </a:r>
            </a:p>
          </p:txBody>
        </p:sp>
      </p:grpSp>
      <p:pic>
        <p:nvPicPr>
          <p:cNvPr id="27" name="图片 26"/>
          <p:cNvPicPr>
            <a:picLocks noChangeAspect="1"/>
          </p:cNvPicPr>
          <p:nvPr/>
        </p:nvPicPr>
        <p:blipFill>
          <a:blip r:embed="rId3"/>
          <a:stretch>
            <a:fillRect/>
          </a:stretch>
        </p:blipFill>
        <p:spPr>
          <a:xfrm>
            <a:off x="7656941" y="3272984"/>
            <a:ext cx="4296056" cy="4296056"/>
          </a:xfrm>
          <a:prstGeom prst="rect">
            <a:avLst/>
          </a:prstGeom>
        </p:spPr>
      </p:pic>
      <p:sp>
        <p:nvSpPr>
          <p:cNvPr id="2" name="文本框 1"/>
          <p:cNvSpPr txBox="1"/>
          <p:nvPr/>
        </p:nvSpPr>
        <p:spPr>
          <a:xfrm>
            <a:off x="3315455" y="2637984"/>
            <a:ext cx="551815" cy="2211705"/>
          </a:xfrm>
          <a:prstGeom prst="rect">
            <a:avLst/>
          </a:prstGeom>
          <a:noFill/>
        </p:spPr>
        <p:txBody>
          <a:bodyPr vert="eaVert" wrap="none" rtlCol="0">
            <a:spAutoFit/>
          </a:bodyPr>
          <a:lstStyle/>
          <a:p>
            <a:r>
              <a:rPr lang="zh-CN" altLang="en-US" sz="2400" b="1" dirty="0">
                <a:solidFill>
                  <a:schemeClr val="accent4">
                    <a:lumMod val="20000"/>
                    <a:lumOff val="80000"/>
                  </a:schemeClr>
                </a:solidFill>
              </a:rPr>
              <a:t>应用文</a:t>
            </a:r>
            <a:r>
              <a:rPr lang="en-US" altLang="zh-CN" sz="2400" b="1" dirty="0">
                <a:solidFill>
                  <a:schemeClr val="accent4">
                    <a:lumMod val="20000"/>
                    <a:lumOff val="80000"/>
                  </a:schemeClr>
                </a:solidFill>
              </a:rPr>
              <a:t>---</a:t>
            </a:r>
            <a:r>
              <a:rPr lang="zh-CN" altLang="en-US" sz="2400" b="1" dirty="0">
                <a:solidFill>
                  <a:schemeClr val="accent4">
                    <a:lumMod val="20000"/>
                    <a:lumOff val="80000"/>
                  </a:schemeClr>
                </a:solidFill>
              </a:rPr>
              <a:t>介绍信</a:t>
            </a:r>
          </a:p>
        </p:txBody>
      </p:sp>
      <p:sp>
        <p:nvSpPr>
          <p:cNvPr id="3" name="文本框 2"/>
          <p:cNvSpPr txBox="1"/>
          <p:nvPr>
            <p:custDataLst>
              <p:tags r:id="rId1"/>
            </p:custDataLst>
          </p:nvPr>
        </p:nvSpPr>
        <p:spPr>
          <a:xfrm>
            <a:off x="5237011" y="2453962"/>
            <a:ext cx="885141" cy="3674745"/>
          </a:xfrm>
          <a:prstGeom prst="rect">
            <a:avLst/>
          </a:prstGeom>
          <a:noFill/>
        </p:spPr>
        <p:txBody>
          <a:bodyPr wrap="square" rtlCol="0">
            <a:spAutoFit/>
          </a:bodyPr>
          <a:lstStyle/>
          <a:p>
            <a:pPr indent="0" fontAlgn="auto">
              <a:lnSpc>
                <a:spcPct val="70000"/>
              </a:lnSpc>
            </a:pPr>
            <a:r>
              <a:rPr lang="zh-CN" altLang="en-US" sz="3700" dirty="0">
                <a:gradFill>
                  <a:gsLst>
                    <a:gs pos="0">
                      <a:srgbClr val="DFD2B1">
                        <a:lumMod val="100000"/>
                      </a:srgbClr>
                    </a:gs>
                    <a:gs pos="100000">
                      <a:srgbClr val="AF936F"/>
                    </a:gs>
                  </a:gsLst>
                  <a:path path="circle">
                    <a:fillToRect l="50000" t="50000" r="50000" b="50000"/>
                  </a:path>
                </a:gradFill>
                <a:latin typeface="华文新魏" panose="02010800040101010101" charset="-122"/>
                <a:ea typeface="华文新魏" panose="02010800040101010101" charset="-122"/>
              </a:rPr>
              <a:t>农历新年和十二生肖</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6010" y="5797550"/>
            <a:ext cx="1060450" cy="1060450"/>
          </a:xfrm>
          <a:prstGeom prst="rect">
            <a:avLst/>
          </a:prstGeom>
        </p:spPr>
      </p:pic>
      <p:sp>
        <p:nvSpPr>
          <p:cNvPr id="2" name="文本框 1"/>
          <p:cNvSpPr txBox="1"/>
          <p:nvPr/>
        </p:nvSpPr>
        <p:spPr>
          <a:xfrm>
            <a:off x="187960" y="580390"/>
            <a:ext cx="11777345" cy="5785485"/>
          </a:xfrm>
          <a:prstGeom prst="rect">
            <a:avLst/>
          </a:prstGeom>
          <a:noFill/>
        </p:spPr>
        <p:txBody>
          <a:bodyPr wrap="square" rtlCol="0" anchor="t">
            <a:spAutoFit/>
          </a:bodyPr>
          <a:lstStyle/>
          <a:p>
            <a:r>
              <a:rPr lang="zh-CN" altLang="en-US" sz="2000" dirty="0">
                <a:latin typeface="Arial" panose="020B0604020202020204" pitchFamily="34" charset="0"/>
                <a:cs typeface="Arial" panose="020B0604020202020204" pitchFamily="34" charset="0"/>
              </a:rPr>
              <a:t>（2022·浙江·高三开学考试）阅读下面材料，在空白处填入适当的内容（1个单词）或括号内单词的正确形式。</a:t>
            </a:r>
          </a:p>
          <a:p>
            <a:pPr indent="457200"/>
            <a:r>
              <a:rPr lang="zh-CN" altLang="en-US" sz="2200" dirty="0">
                <a:latin typeface="Calibri" panose="020F0502020204030204" charset="0"/>
                <a:cs typeface="Calibri" panose="020F0502020204030204" charset="0"/>
              </a:rPr>
              <a:t>China Post issued a set of special stamps for the Year of the Tiger on Wednesday. Unlike last year, where there was only one stamp, this time there are two, each </a:t>
            </a:r>
            <a:r>
              <a:rPr lang="en-US" altLang="zh-CN" sz="2200" dirty="0">
                <a:latin typeface="Calibri" panose="020F0502020204030204" charset="0"/>
                <a:cs typeface="Calibri" panose="020F0502020204030204" charset="0"/>
              </a:rPr>
              <a:t>1__</a:t>
            </a:r>
            <a:r>
              <a:rPr lang="zh-CN" altLang="en-US" sz="2200" dirty="0">
                <a:latin typeface="Calibri" panose="020F0502020204030204" charset="0"/>
                <a:cs typeface="Calibri" panose="020F0502020204030204" charset="0"/>
              </a:rPr>
              <a:t>________(describe)</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a different scene. The first stamp is named </a:t>
            </a:r>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Guo yun Chang long</a:t>
            </a:r>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 </a:t>
            </a:r>
            <a:r>
              <a:rPr lang="en-US" altLang="zh-CN" sz="2200" dirty="0">
                <a:latin typeface="Calibri" panose="020F0502020204030204" charset="0"/>
                <a:cs typeface="Calibri" panose="020F0502020204030204" charset="0"/>
              </a:rPr>
              <a:t>2</a:t>
            </a:r>
            <a:r>
              <a:rPr lang="zh-CN" altLang="en-US" sz="2200" dirty="0">
                <a:latin typeface="Calibri" panose="020F0502020204030204" charset="0"/>
                <a:cs typeface="Calibri" panose="020F0502020204030204" charset="0"/>
              </a:rPr>
              <a:t>________means </a:t>
            </a:r>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national fortune and prosperity</a:t>
            </a:r>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 It describes a strong tiger peering into the distance, </a:t>
            </a:r>
            <a:r>
              <a:rPr lang="en-US" altLang="zh-CN" sz="2200" dirty="0">
                <a:latin typeface="Calibri" panose="020F0502020204030204" charset="0"/>
                <a:cs typeface="Calibri" panose="020F0502020204030204" charset="0"/>
              </a:rPr>
              <a:t>3</a:t>
            </a:r>
            <a:r>
              <a:rPr lang="zh-CN" altLang="en-US" sz="2200" dirty="0">
                <a:latin typeface="Calibri" panose="020F0502020204030204" charset="0"/>
                <a:cs typeface="Calibri" panose="020F0502020204030204" charset="0"/>
              </a:rPr>
              <a:t>______</a:t>
            </a:r>
            <a:r>
              <a:rPr lang="en-US" altLang="zh-CN" sz="2200" dirty="0">
                <a:latin typeface="Calibri" panose="020F0502020204030204" charset="0"/>
                <a:cs typeface="Calibri" panose="020F0502020204030204" charset="0"/>
              </a:rPr>
              <a:t>__</a:t>
            </a:r>
            <a:r>
              <a:rPr lang="zh-CN" altLang="en-US" sz="2200" dirty="0">
                <a:latin typeface="Calibri" panose="020F0502020204030204" charset="0"/>
                <a:cs typeface="Calibri" panose="020F0502020204030204" charset="0"/>
              </a:rPr>
              <a:t>__(artistic)</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displaying the determination and ambition of China to develop itself in the new year. The stamp </a:t>
            </a:r>
            <a:r>
              <a:rPr lang="en-US" altLang="zh-CN" sz="2200" dirty="0">
                <a:latin typeface="Calibri" panose="020F0502020204030204" charset="0"/>
                <a:cs typeface="Calibri" panose="020F0502020204030204" charset="0"/>
              </a:rPr>
              <a:t>4</a:t>
            </a:r>
            <a:r>
              <a:rPr lang="zh-CN" altLang="en-US" sz="2200" dirty="0">
                <a:latin typeface="Calibri" panose="020F0502020204030204" charset="0"/>
                <a:cs typeface="Calibri" panose="020F0502020204030204" charset="0"/>
              </a:rPr>
              <a:t>________(name) </a:t>
            </a:r>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Huyun Jixiang</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shows a heartwarming picture where a gentle mother tiger tends </a:t>
            </a:r>
            <a:r>
              <a:rPr lang="en-US" altLang="zh-CN" sz="2200" dirty="0">
                <a:latin typeface="Calibri" panose="020F0502020204030204" charset="0"/>
                <a:cs typeface="Calibri" panose="020F0502020204030204" charset="0"/>
              </a:rPr>
              <a:t>5</a:t>
            </a:r>
            <a:r>
              <a:rPr lang="zh-CN" altLang="en-US" sz="2200" dirty="0">
                <a:latin typeface="Calibri" panose="020F0502020204030204" charset="0"/>
                <a:cs typeface="Calibri" panose="020F0502020204030204" charset="0"/>
              </a:rPr>
              <a:t>________her two baby tigers, extending the best wishes for family harmony and reunion to people all over the country.</a:t>
            </a:r>
          </a:p>
          <a:p>
            <a:pPr indent="457200"/>
            <a:r>
              <a:rPr lang="zh-CN" altLang="en-US" sz="2200" dirty="0">
                <a:latin typeface="Calibri" panose="020F0502020204030204" charset="0"/>
                <a:cs typeface="Calibri" panose="020F0502020204030204" charset="0"/>
              </a:rPr>
              <a:t>Stamp designer artist Feng Dazhong said stamp design is not only an artistic </a:t>
            </a:r>
            <a:r>
              <a:rPr lang="en-US" altLang="zh-CN" sz="2200" dirty="0">
                <a:latin typeface="Calibri" panose="020F0502020204030204" charset="0"/>
                <a:cs typeface="Calibri" panose="020F0502020204030204" charset="0"/>
              </a:rPr>
              <a:t>6</a:t>
            </a:r>
            <a:r>
              <a:rPr lang="zh-CN" altLang="en-US" sz="2200" dirty="0">
                <a:latin typeface="Calibri" panose="020F0502020204030204" charset="0"/>
                <a:cs typeface="Calibri" panose="020F0502020204030204" charset="0"/>
              </a:rPr>
              <a:t>________(create)</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but also bears a part of social responsibility </a:t>
            </a:r>
            <a:r>
              <a:rPr lang="en-US" altLang="zh-CN" sz="2200" dirty="0">
                <a:latin typeface="Calibri" panose="020F0502020204030204" charset="0"/>
                <a:cs typeface="Calibri" panose="020F0502020204030204" charset="0"/>
              </a:rPr>
              <a:t>7</a:t>
            </a:r>
            <a:r>
              <a:rPr lang="zh-CN" altLang="en-US" sz="2200" dirty="0">
                <a:latin typeface="Calibri" panose="020F0502020204030204" charset="0"/>
                <a:cs typeface="Calibri" panose="020F0502020204030204" charset="0"/>
              </a:rPr>
              <a:t>________ as an artist, he is obligated to bravely undertake this work.</a:t>
            </a:r>
          </a:p>
          <a:p>
            <a:pPr indent="457200"/>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Stamps are works of art on paper. Through </a:t>
            </a:r>
            <a:r>
              <a:rPr lang="en-US" altLang="zh-CN" sz="2200" dirty="0">
                <a:latin typeface="Calibri" panose="020F0502020204030204" charset="0"/>
                <a:cs typeface="Calibri" panose="020F0502020204030204" charset="0"/>
              </a:rPr>
              <a:t>8</a:t>
            </a:r>
            <a:r>
              <a:rPr lang="zh-CN" altLang="en-US" sz="2200" dirty="0">
                <a:latin typeface="Calibri" panose="020F0502020204030204" charset="0"/>
                <a:cs typeface="Calibri" panose="020F0502020204030204" charset="0"/>
              </a:rPr>
              <a:t>________square inch stage, the light of art can bloom infinitely</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said Lu Xiaobo, Dean of the Academy of Arts &amp; Design at Tsinghua University.</a:t>
            </a:r>
          </a:p>
          <a:p>
            <a:pPr indent="457200"/>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Zodiac stamps </a:t>
            </a:r>
            <a:r>
              <a:rPr lang="en-US" altLang="zh-CN" sz="2200" dirty="0">
                <a:latin typeface="Calibri" panose="020F0502020204030204" charset="0"/>
                <a:cs typeface="Calibri" panose="020F0502020204030204" charset="0"/>
              </a:rPr>
              <a:t>9</a:t>
            </a:r>
            <a:r>
              <a:rPr lang="zh-CN" altLang="en-US" sz="2200" dirty="0">
                <a:latin typeface="Calibri" panose="020F0502020204030204" charset="0"/>
                <a:cs typeface="Calibri" panose="020F0502020204030204" charset="0"/>
              </a:rPr>
              <a:t>__</a:t>
            </a:r>
            <a:r>
              <a:rPr lang="zh-CN" altLang="en-US" sz="2200" dirty="0">
                <a:latin typeface="Calibri" panose="020F0502020204030204" charset="0"/>
                <a:cs typeface="Calibri" panose="020F0502020204030204" charset="0"/>
                <a:sym typeface="+mn-ea"/>
              </a:rPr>
              <a:t>__</a:t>
            </a:r>
            <a:r>
              <a:rPr lang="zh-CN" altLang="en-US" sz="2200" dirty="0">
                <a:latin typeface="Calibri" panose="020F0502020204030204" charset="0"/>
                <a:cs typeface="Calibri" panose="020F0502020204030204" charset="0"/>
              </a:rPr>
              <a:t>____</a:t>
            </a:r>
            <a:r>
              <a:rPr lang="zh-CN" altLang="en-US" sz="2200" dirty="0">
                <a:latin typeface="Calibri" panose="020F0502020204030204" charset="0"/>
                <a:cs typeface="Calibri" panose="020F0502020204030204" charset="0"/>
                <a:sym typeface="+mn-ea"/>
              </a:rPr>
              <a:t>____</a:t>
            </a:r>
            <a:r>
              <a:rPr lang="zh-CN" altLang="en-US" sz="2200" dirty="0">
                <a:latin typeface="Calibri" panose="020F0502020204030204" charset="0"/>
                <a:cs typeface="Calibri" panose="020F0502020204030204" charset="0"/>
              </a:rPr>
              <a:t>__(consider)</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as representative stamp art in China. We </a:t>
            </a:r>
            <a:r>
              <a:rPr lang="en-US" altLang="zh-CN" sz="2200" dirty="0">
                <a:latin typeface="Calibri" panose="020F0502020204030204" charset="0"/>
                <a:cs typeface="Calibri" panose="020F0502020204030204" charset="0"/>
              </a:rPr>
              <a:t>10</a:t>
            </a:r>
            <a:r>
              <a:rPr lang="zh-CN" altLang="en-US" sz="2200" dirty="0">
                <a:latin typeface="Calibri" panose="020F0502020204030204" charset="0"/>
                <a:cs typeface="Calibri" panose="020F0502020204030204" charset="0"/>
              </a:rPr>
              <a:t>_____</a:t>
            </a:r>
            <a:r>
              <a:rPr lang="en-US" altLang="zh-CN" sz="2200" dirty="0">
                <a:latin typeface="Calibri" panose="020F0502020204030204" charset="0"/>
                <a:cs typeface="Calibri" panose="020F0502020204030204" charset="0"/>
              </a:rPr>
              <a:t>_______</a:t>
            </a:r>
            <a:r>
              <a:rPr lang="zh-CN" altLang="en-US" sz="2200" dirty="0">
                <a:latin typeface="Calibri" panose="020F0502020204030204" charset="0"/>
                <a:cs typeface="Calibri" panose="020F0502020204030204" charset="0"/>
              </a:rPr>
              <a:t>_____(invite) famous artists to create stamps with cultural concepts to send New Year</a:t>
            </a:r>
            <a:r>
              <a:rPr lang="en-US" altLang="zh-CN" sz="2200" dirty="0">
                <a:latin typeface="Calibri" panose="020F0502020204030204" charset="0"/>
                <a:cs typeface="Calibri" panose="020F0502020204030204" charset="0"/>
              </a:rPr>
              <a:t>’</a:t>
            </a:r>
            <a:r>
              <a:rPr lang="zh-CN" altLang="en-US" sz="2200" dirty="0">
                <a:latin typeface="Calibri" panose="020F0502020204030204" charset="0"/>
                <a:cs typeface="Calibri" panose="020F0502020204030204" charset="0"/>
              </a:rPr>
              <a:t>s blessings to Chinese people.</a:t>
            </a:r>
            <a:r>
              <a:rPr lang="en-US" altLang="zh-CN" sz="2200" dirty="0">
                <a:latin typeface="Calibri" panose="020F0502020204030204" charset="0"/>
                <a:cs typeface="Calibri" panose="020F0502020204030204" charset="0"/>
              </a:rPr>
              <a:t>” </a:t>
            </a:r>
            <a:r>
              <a:rPr lang="zh-CN" altLang="en-US" sz="2200" dirty="0">
                <a:latin typeface="Calibri" panose="020F0502020204030204" charset="0"/>
                <a:cs typeface="Calibri" panose="020F0502020204030204" charset="0"/>
              </a:rPr>
              <a:t>he said.</a:t>
            </a:r>
          </a:p>
        </p:txBody>
      </p:sp>
      <p:sp>
        <p:nvSpPr>
          <p:cNvPr id="3" name="图文框 2"/>
          <p:cNvSpPr/>
          <p:nvPr/>
        </p:nvSpPr>
        <p:spPr>
          <a:xfrm>
            <a:off x="0" y="0"/>
            <a:ext cx="12192000" cy="6858000"/>
          </a:xfrm>
          <a:prstGeom prst="frame">
            <a:avLst>
              <a:gd name="adj1" fmla="val 694"/>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nvSpPr>
        <p:spPr>
          <a:xfrm>
            <a:off x="7554273" y="1501775"/>
            <a:ext cx="609600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describing</a:t>
            </a:r>
          </a:p>
        </p:txBody>
      </p:sp>
      <p:sp>
        <p:nvSpPr>
          <p:cNvPr id="6" name="文本框 5"/>
          <p:cNvSpPr txBox="1"/>
          <p:nvPr>
            <p:custDataLst>
              <p:tags r:id="rId1"/>
            </p:custDataLst>
          </p:nvPr>
        </p:nvSpPr>
        <p:spPr>
          <a:xfrm>
            <a:off x="6819421" y="1847533"/>
            <a:ext cx="2406015" cy="39878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which</a:t>
            </a:r>
          </a:p>
        </p:txBody>
      </p:sp>
      <p:sp>
        <p:nvSpPr>
          <p:cNvPr id="7" name="文本框 6"/>
          <p:cNvSpPr txBox="1"/>
          <p:nvPr>
            <p:custDataLst>
              <p:tags r:id="rId2"/>
            </p:custDataLst>
          </p:nvPr>
        </p:nvSpPr>
        <p:spPr>
          <a:xfrm>
            <a:off x="7738110" y="2156403"/>
            <a:ext cx="1826895" cy="40011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artistically</a:t>
            </a:r>
          </a:p>
        </p:txBody>
      </p:sp>
      <p:sp>
        <p:nvSpPr>
          <p:cNvPr id="8" name="文本框 7"/>
          <p:cNvSpPr txBox="1"/>
          <p:nvPr>
            <p:custDataLst>
              <p:tags r:id="rId3"/>
            </p:custDataLst>
          </p:nvPr>
        </p:nvSpPr>
        <p:spPr>
          <a:xfrm>
            <a:off x="9702620" y="2508887"/>
            <a:ext cx="1109705" cy="39878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named</a:t>
            </a:r>
          </a:p>
        </p:txBody>
      </p:sp>
      <p:sp>
        <p:nvSpPr>
          <p:cNvPr id="9" name="文本框 8"/>
          <p:cNvSpPr txBox="1"/>
          <p:nvPr>
            <p:custDataLst>
              <p:tags r:id="rId4"/>
            </p:custDataLst>
          </p:nvPr>
        </p:nvSpPr>
        <p:spPr>
          <a:xfrm>
            <a:off x="10008345" y="2870832"/>
            <a:ext cx="2406015" cy="398780"/>
          </a:xfrm>
          <a:prstGeom prst="rect">
            <a:avLst/>
          </a:prstGeom>
          <a:noFill/>
        </p:spPr>
        <p:txBody>
          <a:bodyPr wrap="square" rtlCol="0" anchor="t">
            <a:spAutoFit/>
          </a:bodyPr>
          <a:lstStyle/>
          <a:p>
            <a:r>
              <a:rPr lang="en-US" altLang="zh-CN" sz="2000" b="1">
                <a:solidFill>
                  <a:srgbClr val="C00000"/>
                </a:solidFill>
                <a:latin typeface="Arial" panose="020B0604020202020204" pitchFamily="34" charset="0"/>
                <a:cs typeface="Arial" panose="020B0604020202020204" pitchFamily="34" charset="0"/>
              </a:rPr>
              <a:t>to</a:t>
            </a:r>
          </a:p>
        </p:txBody>
      </p:sp>
      <p:sp>
        <p:nvSpPr>
          <p:cNvPr id="11" name="文本框 10"/>
          <p:cNvSpPr txBox="1"/>
          <p:nvPr>
            <p:custDataLst>
              <p:tags r:id="rId5"/>
            </p:custDataLst>
          </p:nvPr>
        </p:nvSpPr>
        <p:spPr>
          <a:xfrm>
            <a:off x="9457823" y="3515999"/>
            <a:ext cx="2406015" cy="39878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creation</a:t>
            </a:r>
          </a:p>
        </p:txBody>
      </p:sp>
      <p:sp>
        <p:nvSpPr>
          <p:cNvPr id="12" name="文本框 11"/>
          <p:cNvSpPr txBox="1"/>
          <p:nvPr>
            <p:custDataLst>
              <p:tags r:id="rId6"/>
            </p:custDataLst>
          </p:nvPr>
        </p:nvSpPr>
        <p:spPr>
          <a:xfrm>
            <a:off x="6076632" y="4521866"/>
            <a:ext cx="1118870" cy="39878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and</a:t>
            </a:r>
          </a:p>
        </p:txBody>
      </p:sp>
      <p:sp>
        <p:nvSpPr>
          <p:cNvPr id="13" name="文本框 12"/>
          <p:cNvSpPr txBox="1"/>
          <p:nvPr>
            <p:custDataLst>
              <p:tags r:id="rId7"/>
            </p:custDataLst>
          </p:nvPr>
        </p:nvSpPr>
        <p:spPr>
          <a:xfrm>
            <a:off x="5561340" y="3863634"/>
            <a:ext cx="2406015" cy="398780"/>
          </a:xfrm>
          <a:prstGeom prst="rect">
            <a:avLst/>
          </a:prstGeom>
          <a:noFill/>
        </p:spPr>
        <p:txBody>
          <a:bodyPr wrap="square" rtlCol="0" anchor="t">
            <a:spAutoFit/>
          </a:bodyPr>
          <a:lstStyle/>
          <a:p>
            <a:r>
              <a:rPr lang="en-US" altLang="zh-CN" sz="2000" b="1">
                <a:solidFill>
                  <a:srgbClr val="C00000"/>
                </a:solidFill>
                <a:latin typeface="Arial" panose="020B0604020202020204" pitchFamily="34" charset="0"/>
                <a:cs typeface="Arial" panose="020B0604020202020204" pitchFamily="34" charset="0"/>
              </a:rPr>
              <a:t>the</a:t>
            </a:r>
          </a:p>
        </p:txBody>
      </p:sp>
      <p:sp>
        <p:nvSpPr>
          <p:cNvPr id="14" name="文本框 13"/>
          <p:cNvSpPr txBox="1"/>
          <p:nvPr>
            <p:custDataLst>
              <p:tags r:id="rId8"/>
            </p:custDataLst>
          </p:nvPr>
        </p:nvSpPr>
        <p:spPr>
          <a:xfrm>
            <a:off x="2703308" y="5216744"/>
            <a:ext cx="2406015" cy="39878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are considered</a:t>
            </a:r>
          </a:p>
        </p:txBody>
      </p:sp>
      <p:sp>
        <p:nvSpPr>
          <p:cNvPr id="15" name="文本框 14"/>
          <p:cNvSpPr txBox="1"/>
          <p:nvPr>
            <p:custDataLst>
              <p:tags r:id="rId9"/>
            </p:custDataLst>
          </p:nvPr>
        </p:nvSpPr>
        <p:spPr>
          <a:xfrm>
            <a:off x="527019" y="5546428"/>
            <a:ext cx="2406015" cy="398780"/>
          </a:xfrm>
          <a:prstGeom prst="rect">
            <a:avLst/>
          </a:prstGeom>
          <a:noFill/>
        </p:spPr>
        <p:txBody>
          <a:bodyPr wrap="square" rtlCol="0" anchor="t">
            <a:spAutoFit/>
          </a:bodyPr>
          <a:lstStyle/>
          <a:p>
            <a:r>
              <a:rPr lang="en-US" altLang="zh-CN" sz="2000" b="1" dirty="0">
                <a:solidFill>
                  <a:srgbClr val="C00000"/>
                </a:solidFill>
                <a:latin typeface="Arial" panose="020B0604020202020204" pitchFamily="34" charset="0"/>
                <a:cs typeface="Arial" panose="020B0604020202020204" pitchFamily="34" charset="0"/>
              </a:rPr>
              <a:t>have been inviting</a:t>
            </a:r>
          </a:p>
        </p:txBody>
      </p:sp>
      <p:sp>
        <p:nvSpPr>
          <p:cNvPr id="58" name="矩形 57"/>
          <p:cNvSpPr/>
          <p:nvPr>
            <p:custDataLst>
              <p:tags r:id="rId10"/>
            </p:custDataLst>
          </p:nvPr>
        </p:nvSpPr>
        <p:spPr>
          <a:xfrm>
            <a:off x="73660" y="73025"/>
            <a:ext cx="2131060" cy="45910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rPr>
              <a:t>Homework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ox(in)">
                                      <p:cBhvr>
                                        <p:cTn id="5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3030" y="513715"/>
            <a:ext cx="11902440" cy="6396990"/>
          </a:xfrm>
          <a:prstGeom prst="rect">
            <a:avLst/>
          </a:prstGeom>
          <a:noFill/>
        </p:spPr>
        <p:txBody>
          <a:bodyPr wrap="square" rtlCol="0" anchor="t">
            <a:noAutofit/>
          </a:bodyPr>
          <a:lstStyle/>
          <a:p>
            <a:pPr algn="ctr"/>
            <a:r>
              <a:rPr lang="zh-CN" altLang="en-US" sz="2000">
                <a:latin typeface="Calibri" panose="020F0502020204030204" charset="0"/>
                <a:cs typeface="Calibri" panose="020F0502020204030204" charset="0"/>
              </a:rPr>
              <a:t> TED | The Chinese zodiac, explained</a:t>
            </a:r>
          </a:p>
          <a:p>
            <a:pPr indent="457200" algn="l"/>
            <a:r>
              <a:rPr lang="zh-CN" altLang="en-US" sz="2000">
                <a:latin typeface="Calibri" panose="020F0502020204030204" charset="0"/>
                <a:cs typeface="Calibri" panose="020F0502020204030204" charset="0"/>
              </a:rPr>
              <a:t>Have you ever been asked by your Chinese friend, </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What is your zodiac sign</a:t>
            </a:r>
            <a:r>
              <a:rPr lang="en-US" altLang="zh-CN" sz="2000">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Don</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t think they are making small talk. If you say, </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I</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m a Monkey,</a:t>
            </a:r>
            <a:r>
              <a:rPr lang="en-US" altLang="zh-CN" sz="2000">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they immediately know you are either 24, 36, 48 or 60 years old. Asking a zodiac sign is a polite way of asking your age. </a:t>
            </a:r>
          </a:p>
          <a:p>
            <a:pPr indent="457200" algn="l"/>
            <a:r>
              <a:rPr lang="zh-CN" altLang="en-US" sz="2000">
                <a:latin typeface="Calibri" panose="020F0502020204030204" charset="0"/>
                <a:cs typeface="Calibri" panose="020F0502020204030204" charset="0"/>
              </a:rPr>
              <a:t>By 1.</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 you are also being evaluated. Judgments are being made about your 2.</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your personality, career prospects and how you will do in a given year. If you share you and your partner</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s animal signs, they will paint a picture in their mind about your private life. Maybe you don</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t believe in the Chinese zodiac. As a quarter of the world population is influenced by it, you</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d be wise to do something about that. </a:t>
            </a:r>
          </a:p>
          <a:p>
            <a:pPr indent="457200" algn="l"/>
            <a:r>
              <a:rPr lang="zh-CN" altLang="en-US" sz="2000">
                <a:latin typeface="Calibri" panose="020F0502020204030204" charset="0"/>
                <a:cs typeface="Calibri" panose="020F0502020204030204" charset="0"/>
              </a:rPr>
              <a:t>So what is the Chinese zodiac, exactly? Most Westerners think of Greco-Roman zodiac, the signs divided into 12 months. </a:t>
            </a:r>
          </a:p>
          <a:p>
            <a:pPr indent="457200" algn="l"/>
            <a:r>
              <a:rPr lang="zh-CN" altLang="en-US" sz="2000">
                <a:latin typeface="Calibri" panose="020F0502020204030204" charset="0"/>
                <a:cs typeface="Calibri" panose="020F0502020204030204" charset="0"/>
              </a:rPr>
              <a:t>The Chinese zodiac is different. It</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s a 3.</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animals, starting with a Rat and ending with a Pig, and has no association with constellations (星座). For example, if you were born in 1975, you are a Rabbit. Can you see your zodiac sign there? Our Chinese ancestors 4.</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based on yin and yang, the five elements and the 12 zodiac animals. Over thousands of years, this popular culture has affected people</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s major decisions, such as 5.</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marriage, giving birth and attitude towards each other. And some of the implications are quite amazing.</a:t>
            </a:r>
          </a:p>
          <a:p>
            <a:pPr indent="457200" algn="l"/>
            <a:r>
              <a:rPr lang="zh-CN" altLang="en-US" sz="2000">
                <a:latin typeface="Calibri" panose="020F0502020204030204" charset="0"/>
                <a:cs typeface="Calibri" panose="020F0502020204030204" charset="0"/>
              </a:rPr>
              <a:t>The Chinese believe certain animals get on better than the others. So parents choose specific years to give birth to babies, because they believe the team effort by the right combination of animals can 6.</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families. We even refer to the zodiac when entering into romantic relations. I</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m a Pig; I should have 7.</a:t>
            </a:r>
            <a:r>
              <a:rPr lang="zh-CN" altLang="en-US" sz="2000" u="sng">
                <a:latin typeface="Calibri" panose="020F0502020204030204" charset="0"/>
                <a:cs typeface="Calibri" panose="020F0502020204030204" charset="0"/>
              </a:rPr>
              <a:t>               </a:t>
            </a:r>
            <a:r>
              <a:rPr lang="zh-CN" altLang="en-US" sz="2000">
                <a:latin typeface="Calibri" panose="020F0502020204030204" charset="0"/>
                <a:cs typeface="Calibri" panose="020F0502020204030204" charset="0"/>
              </a:rPr>
              <a:t> Tigers, Goats and Rabbits. Chinese people believe some animals are natural enemies. As a Pig, I need to be careful with a Snake. Raise your hand if you are a Snake. Let</a:t>
            </a:r>
            <a:r>
              <a:rPr lang="en-US" altLang="zh-CN" sz="2000">
                <a:latin typeface="Calibri" panose="020F0502020204030204" charset="0"/>
                <a:cs typeface="Calibri" panose="020F0502020204030204" charset="0"/>
              </a:rPr>
              <a:t>’</a:t>
            </a:r>
            <a:r>
              <a:rPr lang="zh-CN" altLang="en-US" sz="2000">
                <a:latin typeface="Calibri" panose="020F0502020204030204" charset="0"/>
                <a:cs typeface="Calibri" panose="020F0502020204030204" charset="0"/>
              </a:rPr>
              <a:t>s have a chat later. </a:t>
            </a:r>
          </a:p>
        </p:txBody>
      </p:sp>
      <p:sp>
        <p:nvSpPr>
          <p:cNvPr id="3" name="图文框 2"/>
          <p:cNvSpPr/>
          <p:nvPr/>
        </p:nvSpPr>
        <p:spPr>
          <a:xfrm>
            <a:off x="0" y="0"/>
            <a:ext cx="12192000" cy="6858000"/>
          </a:xfrm>
          <a:prstGeom prst="frame">
            <a:avLst>
              <a:gd name="adj1" fmla="val 1222"/>
            </a:avLst>
          </a:prstGeom>
          <a:solidFill>
            <a:srgbClr val="1B2B5F"/>
          </a:solidFill>
          <a:ln w="12700">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solidFill>
              <a:latin typeface="Arial" panose="020B0604020202020204" pitchFamily="34" charset="0"/>
              <a:cs typeface="Arial" panose="020B0604020202020204" pitchFamily="34" charset="0"/>
            </a:endParaRPr>
          </a:p>
        </p:txBody>
      </p:sp>
      <p:sp>
        <p:nvSpPr>
          <p:cNvPr id="58" name="矩形 57"/>
          <p:cNvSpPr/>
          <p:nvPr>
            <p:custDataLst>
              <p:tags r:id="rId1"/>
            </p:custDataLst>
          </p:nvPr>
        </p:nvSpPr>
        <p:spPr>
          <a:xfrm>
            <a:off x="113030" y="128270"/>
            <a:ext cx="4236720" cy="42481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dirty="0">
                <a:solidFill>
                  <a:schemeClr val="bg1"/>
                </a:solidFill>
                <a:sym typeface="+mn-ea"/>
              </a:rPr>
              <a:t>Homework </a:t>
            </a:r>
            <a:r>
              <a:rPr lang="zh-CN" altLang="en-US" sz="2600" dirty="0">
                <a:solidFill>
                  <a:schemeClr val="bg1"/>
                </a:solidFill>
              </a:rPr>
              <a:t>听力</a:t>
            </a:r>
            <a:r>
              <a:rPr lang="en-US" altLang="zh-CN" sz="2600" dirty="0">
                <a:solidFill>
                  <a:schemeClr val="bg1"/>
                </a:solidFill>
              </a:rPr>
              <a:t> (</a:t>
            </a:r>
            <a:r>
              <a:rPr lang="zh-CN" altLang="en-US" sz="2600" dirty="0">
                <a:solidFill>
                  <a:schemeClr val="bg1"/>
                </a:solidFill>
              </a:rPr>
              <a:t>磨耳朵</a:t>
            </a:r>
            <a:r>
              <a:rPr lang="en-US" altLang="zh-CN" sz="2600" dirty="0">
                <a:solidFill>
                  <a:schemeClr val="bg1"/>
                </a:solidFill>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3030" y="137795"/>
            <a:ext cx="11949430" cy="6396990"/>
          </a:xfrm>
          <a:prstGeom prst="rect">
            <a:avLst/>
          </a:prstGeom>
          <a:noFill/>
        </p:spPr>
        <p:txBody>
          <a:bodyPr wrap="square" rtlCol="0" anchor="t">
            <a:noAutofit/>
          </a:bodyPr>
          <a:lstStyle/>
          <a:p>
            <a:pPr indent="457200" algn="l"/>
            <a:r>
              <a:rPr lang="zh-CN" altLang="en-US" sz="1840">
                <a:latin typeface="Calibri" panose="020F0502020204030204" charset="0"/>
                <a:cs typeface="Calibri" panose="020F0502020204030204" charset="0"/>
              </a:rPr>
              <a:t>We believe some animals are luckier than the others, such as the Dragon. Unlike the Western tradition, the Chinese Dragon is 8.</a:t>
            </a:r>
            <a:r>
              <a:rPr lang="zh-CN" altLang="en-US" sz="1840" u="sng">
                <a:latin typeface="Calibri" panose="020F0502020204030204" charset="0"/>
                <a:cs typeface="Calibri" panose="020F0502020204030204" charset="0"/>
              </a:rPr>
              <a:t>                   </a:t>
            </a:r>
            <a:r>
              <a:rPr lang="zh-CN" altLang="en-US" sz="1840">
                <a:latin typeface="Calibri" panose="020F0502020204030204" charset="0"/>
                <a:cs typeface="Calibri" panose="020F0502020204030204" charset="0"/>
              </a:rPr>
              <a:t>. It</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s everyone</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s dream to have a Dragon baby. Jack Ma</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s parents must have been very proud. And they are not the only ones. In 2012, the Year of the Dragon, the birthrate in China, Hong Kong and Taiwan increased by five percent. That means another one million more babies. With a traditional preference to baby boys, the boy-girl ratio that year was 120 to 100. When those Dragon boys grow up, they</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ll face much more 9.</a:t>
            </a:r>
            <a:r>
              <a:rPr lang="zh-CN" altLang="en-US" sz="1840" u="sng">
                <a:latin typeface="Calibri" panose="020F0502020204030204" charset="0"/>
                <a:cs typeface="Calibri" panose="020F0502020204030204" charset="0"/>
              </a:rPr>
              <a:t>              </a:t>
            </a:r>
            <a:r>
              <a:rPr lang="zh-CN" altLang="en-US" sz="1840">
                <a:latin typeface="Calibri" panose="020F0502020204030204" charset="0"/>
                <a:cs typeface="Calibri" panose="020F0502020204030204" charset="0"/>
              </a:rPr>
              <a:t> love and job markets.</a:t>
            </a:r>
          </a:p>
          <a:p>
            <a:pPr indent="457200" algn="l"/>
            <a:r>
              <a:rPr lang="zh-CN" altLang="en-US" sz="1840">
                <a:latin typeface="Calibri" panose="020F0502020204030204" charset="0"/>
                <a:cs typeface="Calibri" panose="020F0502020204030204" charset="0"/>
              </a:rPr>
              <a:t>According to BBC and the Chinese 10.</a:t>
            </a:r>
            <a:r>
              <a:rPr lang="zh-CN" altLang="en-US" sz="1840" u="sng">
                <a:latin typeface="Calibri" panose="020F0502020204030204" charset="0"/>
                <a:cs typeface="Calibri" panose="020F0502020204030204" charset="0"/>
              </a:rPr>
              <a:t>    </a:t>
            </a:r>
            <a:r>
              <a:rPr lang="en-US" altLang="zh-CN" sz="1840" u="sng">
                <a:latin typeface="Calibri" panose="020F0502020204030204" charset="0"/>
                <a:cs typeface="Calibri" panose="020F0502020204030204" charset="0"/>
              </a:rPr>
              <a:t>            </a:t>
            </a:r>
            <a:r>
              <a:rPr lang="zh-CN" altLang="en-US" sz="1840">
                <a:latin typeface="Calibri" panose="020F0502020204030204" charset="0"/>
                <a:cs typeface="Calibri" panose="020F0502020204030204" charset="0"/>
              </a:rPr>
              <a:t> , January 2015 saw 11.</a:t>
            </a:r>
            <a:r>
              <a:rPr lang="zh-CN" altLang="en-US" sz="1840" u="sng">
                <a:latin typeface="Calibri" panose="020F0502020204030204" charset="0"/>
                <a:cs typeface="Calibri" panose="020F0502020204030204" charset="0"/>
              </a:rPr>
              <a:t>             </a:t>
            </a:r>
            <a:r>
              <a:rPr lang="zh-CN" altLang="en-US" sz="1840">
                <a:latin typeface="Calibri" panose="020F0502020204030204" charset="0"/>
                <a:cs typeface="Calibri" panose="020F0502020204030204" charset="0"/>
              </a:rPr>
              <a:t> Cesarean (剖腹产) sections. Why? That was the last month for the Year of the Horse. It</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s not because they like horses so much, it's because they try to avoid having unlucky Goat babies. If you are a Goat, please don</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t feel bad. Those are Goat babies. They don</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t look like losers to me.</a:t>
            </a:r>
          </a:p>
          <a:p>
            <a:pPr indent="457200" algn="l"/>
            <a:r>
              <a:rPr lang="zh-CN" altLang="en-US" sz="1840">
                <a:latin typeface="Calibri" panose="020F0502020204030204" charset="0"/>
                <a:cs typeface="Calibri" panose="020F0502020204030204" charset="0"/>
              </a:rPr>
              <a:t>Tiger is another undesirable animal, due to its volatile (易变的) temperament. Many Chinese regions saw a sharp decline of birthrate during those years. Perhaps one should 12.</a:t>
            </a:r>
            <a:r>
              <a:rPr lang="zh-CN" altLang="en-US" sz="1840" u="sng">
                <a:latin typeface="Calibri" panose="020F0502020204030204" charset="0"/>
                <a:cs typeface="Calibri" panose="020F0502020204030204" charset="0"/>
              </a:rPr>
              <a:t>              </a:t>
            </a:r>
            <a:r>
              <a:rPr lang="zh-CN" altLang="en-US" sz="1840">
                <a:latin typeface="Calibri" panose="020F0502020204030204" charset="0"/>
                <a:cs typeface="Calibri" panose="020F0502020204030204" charset="0"/>
              </a:rPr>
              <a:t>, as those Tiger and Goat babies will face much less competition. Maybe they are the lucky ones. I went through the Forbes top 300 richest people in the world, and it</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s interesting to see the most undesirable two animals, the Goat and Tiger, are at the top of the chart, even higher than the Dragon. So maybe we should consider, maybe it</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s much better to have less competition.</a:t>
            </a:r>
          </a:p>
          <a:p>
            <a:pPr indent="457200" algn="l"/>
            <a:r>
              <a:rPr lang="zh-CN" altLang="en-US" sz="1840">
                <a:latin typeface="Calibri" panose="020F0502020204030204" charset="0"/>
                <a:cs typeface="Calibri" panose="020F0502020204030204" charset="0"/>
              </a:rPr>
              <a:t>One last but interesting point: many Chinese people make their investment decisions based on the zodiac sign index. Although the belief and tradition of the zodiac sign has been over thousands of years, the trend of using it in making major decisions did not really happen until the past few decades. Our ancestors were very busy surviving poverty, drought, famine, riot (暴乱), disease and civil war. </a:t>
            </a:r>
          </a:p>
          <a:p>
            <a:pPr indent="457200" algn="l"/>
            <a:r>
              <a:rPr lang="zh-CN" altLang="en-US" sz="1840">
                <a:latin typeface="Calibri" panose="020F0502020204030204" charset="0"/>
                <a:cs typeface="Calibri" panose="020F0502020204030204" charset="0"/>
              </a:rPr>
              <a:t>And finally, Chinese people have the time,wealth and technology to create an ideal life they</a:t>
            </a:r>
            <a:r>
              <a:rPr lang="en-US" altLang="zh-CN" sz="1840">
                <a:latin typeface="Calibri" panose="020F0502020204030204" charset="0"/>
                <a:cs typeface="Calibri" panose="020F0502020204030204" charset="0"/>
              </a:rPr>
              <a:t>’</a:t>
            </a:r>
            <a:r>
              <a:rPr lang="zh-CN" altLang="en-US" sz="1840">
                <a:latin typeface="Calibri" panose="020F0502020204030204" charset="0"/>
                <a:cs typeface="Calibri" panose="020F0502020204030204" charset="0"/>
              </a:rPr>
              <a:t>ve always wanted. The collective decision made by 1.3 billion people has 13.</a:t>
            </a:r>
            <a:r>
              <a:rPr lang="zh-CN" altLang="en-US" sz="1840" u="sng">
                <a:latin typeface="Calibri" panose="020F0502020204030204" charset="0"/>
                <a:cs typeface="Calibri" panose="020F0502020204030204" charset="0"/>
              </a:rPr>
              <a:t>    </a:t>
            </a:r>
            <a:r>
              <a:rPr lang="en-US" altLang="zh-CN" sz="1840" u="sng">
                <a:latin typeface="Calibri" panose="020F0502020204030204" charset="0"/>
                <a:cs typeface="Calibri" panose="020F0502020204030204" charset="0"/>
              </a:rPr>
              <a:t>   </a:t>
            </a:r>
            <a:r>
              <a:rPr lang="zh-CN" altLang="en-US" sz="1840" u="sng">
                <a:latin typeface="Calibri" panose="020F0502020204030204" charset="0"/>
                <a:cs typeface="Calibri" panose="020F0502020204030204" charset="0"/>
              </a:rPr>
              <a:t>      </a:t>
            </a:r>
            <a:r>
              <a:rPr lang="zh-CN" altLang="en-US" sz="1840">
                <a:latin typeface="Calibri" panose="020F0502020204030204" charset="0"/>
                <a:cs typeface="Calibri" panose="020F0502020204030204" charset="0"/>
              </a:rPr>
              <a:t> in economics and demand on everything, from health care and education to property and consumer goods. As China plays such an important role in the global economy and geopolitics, the decisions made based on the zodiac and other Chinese traditions end up impacting everyone around the world.	</a:t>
            </a:r>
          </a:p>
          <a:p>
            <a:pPr indent="457200" algn="l"/>
            <a:r>
              <a:rPr lang="zh-CN" altLang="en-US" sz="1840">
                <a:latin typeface="Calibri" panose="020F0502020204030204" charset="0"/>
                <a:cs typeface="Calibri" panose="020F0502020204030204" charset="0"/>
              </a:rPr>
              <a:t>Are there any Monkeys here? 2016 is the Year of the Monkey. Monkeys are clever, curious, creative and mischievous.</a:t>
            </a:r>
          </a:p>
        </p:txBody>
      </p:sp>
      <p:sp>
        <p:nvSpPr>
          <p:cNvPr id="3" name="图文框 2"/>
          <p:cNvSpPr/>
          <p:nvPr/>
        </p:nvSpPr>
        <p:spPr>
          <a:xfrm>
            <a:off x="0" y="0"/>
            <a:ext cx="12192000" cy="6858000"/>
          </a:xfrm>
          <a:prstGeom prst="frame">
            <a:avLst>
              <a:gd name="adj1" fmla="val 1222"/>
            </a:avLst>
          </a:prstGeom>
          <a:solidFill>
            <a:srgbClr val="1B2B5F"/>
          </a:solidFill>
          <a:ln w="12700">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11995" y="0"/>
            <a:ext cx="2580005" cy="6858000"/>
          </a:xfrm>
          <a:prstGeom prst="rect">
            <a:avLst/>
          </a:prstGeom>
          <a:solidFill>
            <a:srgbClr val="1B2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9723755" y="2207895"/>
            <a:ext cx="2468245" cy="2668905"/>
          </a:xfrm>
          <a:prstGeom prst="rect">
            <a:avLst/>
          </a:prstGeom>
        </p:spPr>
      </p:pic>
      <p:sp>
        <p:nvSpPr>
          <p:cNvPr id="3" name="文本框 2"/>
          <p:cNvSpPr txBox="1"/>
          <p:nvPr/>
        </p:nvSpPr>
        <p:spPr>
          <a:xfrm>
            <a:off x="187960" y="222885"/>
            <a:ext cx="9611995" cy="5814695"/>
          </a:xfrm>
          <a:prstGeom prst="rect">
            <a:avLst/>
          </a:prstGeom>
          <a:noFill/>
          <a:ln w="60325" cmpd="thinThick">
            <a:noFill/>
          </a:ln>
        </p:spPr>
        <p:txBody>
          <a:bodyPr wrap="square" rtlCol="0" anchor="t">
            <a:noAutofit/>
          </a:bodyPr>
          <a:lstStyle/>
          <a:p>
            <a:r>
              <a:rPr lang="zh-CN" sz="2800">
                <a:solidFill>
                  <a:schemeClr val="tx1"/>
                </a:solidFill>
              </a:rPr>
              <a:t>参考答案</a:t>
            </a:r>
          </a:p>
          <a:p>
            <a:pPr indent="0" fontAlgn="auto"/>
            <a:r>
              <a:rPr lang="zh-CN" altLang="en-US" sz="2400">
                <a:solidFill>
                  <a:schemeClr val="tx1"/>
                </a:solidFill>
                <a:latin typeface="Calibri" panose="020F0502020204030204" charset="0"/>
                <a:cs typeface="Calibri" panose="020F0502020204030204" charset="0"/>
              </a:rPr>
              <a:t>1.revealing your zodiac sign</a:t>
            </a:r>
          </a:p>
          <a:p>
            <a:pPr indent="0" fontAlgn="auto"/>
            <a:r>
              <a:rPr lang="zh-CN" altLang="en-US" sz="2400">
                <a:solidFill>
                  <a:schemeClr val="tx1"/>
                </a:solidFill>
                <a:latin typeface="Calibri" panose="020F0502020204030204" charset="0"/>
                <a:cs typeface="Calibri" panose="020F0502020204030204" charset="0"/>
              </a:rPr>
              <a:t>2.fortune or misfortune</a:t>
            </a:r>
          </a:p>
          <a:p>
            <a:pPr indent="0" algn="l" fontAlgn="auto">
              <a:buClrTx/>
              <a:buSzTx/>
              <a:buNone/>
            </a:pPr>
            <a:r>
              <a:rPr lang="zh-CN" altLang="en-US" sz="2400">
                <a:solidFill>
                  <a:schemeClr val="tx1"/>
                </a:solidFill>
                <a:latin typeface="Calibri" panose="020F0502020204030204" charset="0"/>
                <a:cs typeface="Calibri" panose="020F0502020204030204" charset="0"/>
              </a:rPr>
              <a:t>3.12-year cycle labeled with</a:t>
            </a:r>
          </a:p>
          <a:p>
            <a:pPr indent="0" algn="l" fontAlgn="auto">
              <a:buClrTx/>
              <a:buSzTx/>
              <a:buNone/>
            </a:pPr>
            <a:r>
              <a:rPr lang="zh-CN" altLang="en-US" sz="2400">
                <a:solidFill>
                  <a:schemeClr val="tx1"/>
                </a:solidFill>
                <a:latin typeface="Calibri" panose="020F0502020204030204" charset="0"/>
                <a:cs typeface="Calibri" panose="020F0502020204030204" charset="0"/>
              </a:rPr>
              <a:t>4.constructed a very complicated theoretical framework</a:t>
            </a:r>
          </a:p>
          <a:p>
            <a:pPr indent="0" algn="l" fontAlgn="auto">
              <a:buClrTx/>
              <a:buSzTx/>
              <a:buNone/>
            </a:pPr>
            <a:r>
              <a:rPr lang="zh-CN" altLang="en-US" sz="2400">
                <a:solidFill>
                  <a:schemeClr val="tx1"/>
                </a:solidFill>
                <a:latin typeface="Calibri" panose="020F0502020204030204" charset="0"/>
                <a:cs typeface="Calibri" panose="020F0502020204030204" charset="0"/>
              </a:rPr>
              <a:t>5.naming</a:t>
            </a:r>
          </a:p>
          <a:p>
            <a:pPr indent="0" algn="l" fontAlgn="auto">
              <a:buClrTx/>
              <a:buSzTx/>
              <a:buNone/>
            </a:pPr>
            <a:r>
              <a:rPr lang="zh-CN" altLang="en-US" sz="2400">
                <a:solidFill>
                  <a:schemeClr val="tx1"/>
                </a:solidFill>
                <a:latin typeface="Calibri" panose="020F0502020204030204" charset="0"/>
                <a:cs typeface="Calibri" panose="020F0502020204030204" charset="0"/>
              </a:rPr>
              <a:t>6.give prosperity to</a:t>
            </a:r>
          </a:p>
          <a:p>
            <a:pPr indent="0" algn="l" fontAlgn="auto">
              <a:buClrTx/>
              <a:buSzTx/>
              <a:buNone/>
            </a:pPr>
            <a:r>
              <a:rPr lang="zh-CN" altLang="en-US" sz="2400">
                <a:solidFill>
                  <a:schemeClr val="tx1"/>
                </a:solidFill>
                <a:latin typeface="Calibri" panose="020F0502020204030204" charset="0"/>
                <a:cs typeface="Calibri" panose="020F0502020204030204" charset="0"/>
              </a:rPr>
              <a:t>7.perfect romance with</a:t>
            </a:r>
          </a:p>
          <a:p>
            <a:pPr indent="0" algn="l" fontAlgn="auto">
              <a:buClrTx/>
              <a:buSzTx/>
              <a:buNone/>
            </a:pPr>
            <a:r>
              <a:rPr lang="zh-CN" altLang="en-US" sz="2400">
                <a:solidFill>
                  <a:schemeClr val="tx1"/>
                </a:solidFill>
                <a:latin typeface="Calibri" panose="020F0502020204030204" charset="0"/>
                <a:cs typeface="Calibri" panose="020F0502020204030204" charset="0"/>
              </a:rPr>
              <a:t>8.a symbol for power, strength and wealth</a:t>
            </a:r>
          </a:p>
          <a:p>
            <a:pPr indent="0" algn="l" fontAlgn="auto">
              <a:buClrTx/>
              <a:buSzTx/>
              <a:buNone/>
            </a:pPr>
            <a:r>
              <a:rPr lang="zh-CN" altLang="en-US" sz="2400">
                <a:solidFill>
                  <a:schemeClr val="tx1"/>
                </a:solidFill>
                <a:latin typeface="Calibri" panose="020F0502020204030204" charset="0"/>
                <a:cs typeface="Calibri" panose="020F0502020204030204" charset="0"/>
              </a:rPr>
              <a:t>9.severe competition in</a:t>
            </a:r>
          </a:p>
          <a:p>
            <a:pPr indent="0" algn="l" fontAlgn="auto">
              <a:buClrTx/>
              <a:buSzTx/>
              <a:buNone/>
            </a:pPr>
            <a:r>
              <a:rPr lang="zh-CN" altLang="en-US" sz="2400">
                <a:solidFill>
                  <a:schemeClr val="tx1"/>
                </a:solidFill>
                <a:latin typeface="Calibri" panose="020F0502020204030204" charset="0"/>
                <a:cs typeface="Calibri" panose="020F0502020204030204" charset="0"/>
              </a:rPr>
              <a:t>10.government</a:t>
            </a:r>
            <a:r>
              <a:rPr lang="en-US" altLang="zh-CN" sz="2400">
                <a:solidFill>
                  <a:schemeClr val="tx1"/>
                </a:solidFill>
                <a:latin typeface="Calibri" panose="020F0502020204030204" charset="0"/>
                <a:cs typeface="Calibri" panose="020F0502020204030204" charset="0"/>
              </a:rPr>
              <a:t>’</a:t>
            </a:r>
            <a:r>
              <a:rPr lang="zh-CN" altLang="en-US" sz="2400">
                <a:solidFill>
                  <a:schemeClr val="tx1"/>
                </a:solidFill>
                <a:latin typeface="Calibri" panose="020F0502020204030204" charset="0"/>
                <a:cs typeface="Calibri" panose="020F0502020204030204" charset="0"/>
              </a:rPr>
              <a:t>s press release</a:t>
            </a:r>
          </a:p>
          <a:p>
            <a:pPr indent="0" algn="l" fontAlgn="auto">
              <a:buClrTx/>
              <a:buSzTx/>
              <a:buNone/>
            </a:pPr>
            <a:r>
              <a:rPr lang="zh-CN" altLang="en-US" sz="2400">
                <a:solidFill>
                  <a:schemeClr val="tx1"/>
                </a:solidFill>
                <a:latin typeface="Calibri" panose="020F0502020204030204" charset="0"/>
                <a:cs typeface="Calibri" panose="020F0502020204030204" charset="0"/>
              </a:rPr>
              <a:t>11.a peak of</a:t>
            </a:r>
          </a:p>
          <a:p>
            <a:pPr indent="0" algn="l" fontAlgn="auto">
              <a:buClrTx/>
              <a:buSzTx/>
              <a:buNone/>
            </a:pPr>
            <a:r>
              <a:rPr lang="zh-CN" altLang="en-US" sz="2400">
                <a:solidFill>
                  <a:schemeClr val="tx1"/>
                </a:solidFill>
                <a:latin typeface="Calibri" panose="020F0502020204030204" charset="0"/>
                <a:cs typeface="Calibri" panose="020F0502020204030204" charset="0"/>
              </a:rPr>
              <a:t>12.consider zodiac in reverse</a:t>
            </a:r>
          </a:p>
          <a:p>
            <a:pPr indent="0" algn="l" fontAlgn="auto">
              <a:buClrTx/>
              <a:buSzTx/>
              <a:buNone/>
            </a:pPr>
            <a:r>
              <a:rPr lang="zh-CN" altLang="en-US" sz="2400">
                <a:solidFill>
                  <a:schemeClr val="tx1"/>
                </a:solidFill>
                <a:latin typeface="Calibri" panose="020F0502020204030204" charset="0"/>
                <a:cs typeface="Calibri" panose="020F0502020204030204" charset="0"/>
              </a:rPr>
              <a:t>13.caused the fluctuation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a:stretch>
            <a:fillRect/>
          </a:stretch>
        </p:blipFill>
        <p:spPr>
          <a:xfrm>
            <a:off x="329416" y="-93970"/>
            <a:ext cx="4296056" cy="4296056"/>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547" y="-295830"/>
            <a:ext cx="7153830" cy="7153830"/>
          </a:xfrm>
          <a:prstGeom prst="rect">
            <a:avLst/>
          </a:prstGeom>
        </p:spPr>
      </p:pic>
      <p:grpSp>
        <p:nvGrpSpPr>
          <p:cNvPr id="13" name="组合 12"/>
          <p:cNvGrpSpPr/>
          <p:nvPr/>
        </p:nvGrpSpPr>
        <p:grpSpPr>
          <a:xfrm>
            <a:off x="3108566" y="1090809"/>
            <a:ext cx="5833417" cy="5097487"/>
            <a:chOff x="1184070" y="690966"/>
            <a:chExt cx="6310683" cy="5476067"/>
          </a:xfrm>
        </p:grpSpPr>
        <p:sp>
          <p:nvSpPr>
            <p:cNvPr id="8" name="椭圆 7"/>
            <p:cNvSpPr/>
            <p:nvPr/>
          </p:nvSpPr>
          <p:spPr>
            <a:xfrm>
              <a:off x="1184070" y="690966"/>
              <a:ext cx="5476067" cy="5476067"/>
            </a:xfrm>
            <a:prstGeom prst="ellipse">
              <a:avLst/>
            </a:prstGeom>
            <a:solidFill>
              <a:srgbClr val="1B2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4"/>
            <a:stretch>
              <a:fillRect/>
            </a:stretch>
          </p:blipFill>
          <p:spPr>
            <a:xfrm>
              <a:off x="4065806" y="1584872"/>
              <a:ext cx="3428947" cy="3428947"/>
            </a:xfrm>
            <a:prstGeom prst="rect">
              <a:avLst/>
            </a:prstGeom>
          </p:spPr>
        </p:pic>
        <p:sp>
          <p:nvSpPr>
            <p:cNvPr id="9" name="文本框 8"/>
            <p:cNvSpPr txBox="1"/>
            <p:nvPr/>
          </p:nvSpPr>
          <p:spPr>
            <a:xfrm>
              <a:off x="1543265" y="986818"/>
              <a:ext cx="957560" cy="2380568"/>
            </a:xfrm>
            <a:prstGeom prst="rect">
              <a:avLst/>
            </a:prstGeom>
            <a:noFill/>
          </p:spPr>
          <p:txBody>
            <a:bodyPr wrap="square" rtlCol="0">
              <a:spAutoFit/>
            </a:bodyPr>
            <a:lstStyle/>
            <a:p>
              <a:r>
                <a:rPr lang="zh-CN" altLang="en-US" sz="13800" dirty="0">
                  <a:gradFill>
                    <a:gsLst>
                      <a:gs pos="0">
                        <a:srgbClr val="DFD2B1">
                          <a:lumMod val="100000"/>
                        </a:srgbClr>
                      </a:gs>
                      <a:gs pos="100000">
                        <a:srgbClr val="AF936F"/>
                      </a:gs>
                    </a:gsLst>
                    <a:path path="circle">
                      <a:fillToRect l="50000" t="50000" r="50000" b="50000"/>
                    </a:path>
                  </a:gradFill>
                  <a:latin typeface="华文行楷" panose="02010800040101010101" pitchFamily="2" charset="-122"/>
                  <a:ea typeface="华文行楷" panose="02010800040101010101" pitchFamily="2" charset="-122"/>
                </a:rPr>
                <a:t>谢</a:t>
              </a:r>
            </a:p>
          </p:txBody>
        </p:sp>
        <p:sp>
          <p:nvSpPr>
            <p:cNvPr id="10" name="文本框 9"/>
            <p:cNvSpPr txBox="1"/>
            <p:nvPr/>
          </p:nvSpPr>
          <p:spPr>
            <a:xfrm>
              <a:off x="2273629" y="2604018"/>
              <a:ext cx="957560" cy="2380568"/>
            </a:xfrm>
            <a:prstGeom prst="rect">
              <a:avLst/>
            </a:prstGeom>
            <a:noFill/>
          </p:spPr>
          <p:txBody>
            <a:bodyPr wrap="square" rtlCol="0">
              <a:spAutoFit/>
            </a:bodyPr>
            <a:lstStyle>
              <a:defPPr>
                <a:defRPr lang="zh-CN"/>
              </a:defPPr>
              <a:lvl1pPr>
                <a:defRPr sz="7200">
                  <a:gradFill>
                    <a:gsLst>
                      <a:gs pos="0">
                        <a:srgbClr val="DFD2B1">
                          <a:lumMod val="100000"/>
                        </a:srgbClr>
                      </a:gs>
                      <a:gs pos="100000">
                        <a:srgbClr val="AF936F"/>
                      </a:gs>
                    </a:gsLst>
                    <a:path path="circle">
                      <a:fillToRect l="50000" t="50000" r="50000" b="50000"/>
                    </a:path>
                  </a:gradFill>
                  <a:latin typeface="华文隶书" panose="02010800040101010101" pitchFamily="2" charset="-122"/>
                  <a:ea typeface="华文隶书" panose="02010800040101010101" pitchFamily="2" charset="-122"/>
                </a:defRPr>
              </a:lvl1pPr>
            </a:lstStyle>
            <a:p>
              <a:r>
                <a:rPr lang="zh-CN" altLang="en-US" sz="13800" dirty="0">
                  <a:latin typeface="华文行楷" panose="02010800040101010101" pitchFamily="2" charset="-122"/>
                  <a:ea typeface="华文行楷" panose="02010800040101010101" pitchFamily="2" charset="-122"/>
                </a:rPr>
                <a:t>谢</a:t>
              </a:r>
            </a:p>
          </p:txBody>
        </p:sp>
      </p:grpSp>
      <p:pic>
        <p:nvPicPr>
          <p:cNvPr id="27" name="图片 26"/>
          <p:cNvPicPr>
            <a:picLocks noChangeAspect="1"/>
          </p:cNvPicPr>
          <p:nvPr/>
        </p:nvPicPr>
        <p:blipFill>
          <a:blip r:embed="rId2"/>
          <a:stretch>
            <a:fillRect/>
          </a:stretch>
        </p:blipFill>
        <p:spPr>
          <a:xfrm>
            <a:off x="7656941" y="3272984"/>
            <a:ext cx="4296056" cy="42960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515" y="2882471"/>
            <a:ext cx="12156369" cy="4757938"/>
          </a:xfrm>
          <a:prstGeom prst="rect">
            <a:avLst/>
          </a:prstGeom>
        </p:spPr>
      </p:pic>
      <p:sp>
        <p:nvSpPr>
          <p:cNvPr id="3" name="图文框 2"/>
          <p:cNvSpPr/>
          <p:nvPr/>
        </p:nvSpPr>
        <p:spPr>
          <a:xfrm>
            <a:off x="0" y="0"/>
            <a:ext cx="1221232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309245" y="1052830"/>
            <a:ext cx="11289030" cy="4030980"/>
          </a:xfrm>
          <a:prstGeom prst="rect">
            <a:avLst/>
          </a:prstGeom>
          <a:noFill/>
        </p:spPr>
        <p:txBody>
          <a:bodyPr wrap="square" rtlCol="0" anchor="t">
            <a:spAutoFit/>
          </a:bodyPr>
          <a:lstStyle/>
          <a:p>
            <a:pPr marR="0" lvl="0" indent="152400" algn="just" fontAlgn="base">
              <a:lnSpc>
                <a:spcPct val="100000"/>
              </a:lnSpc>
              <a:spcBef>
                <a:spcPct val="0"/>
              </a:spcBef>
              <a:spcAft>
                <a:spcPct val="0"/>
              </a:spcAft>
              <a:buClrTx/>
              <a:buSzTx/>
              <a:buFontTx/>
              <a:buNone/>
            </a:pPr>
            <a:r>
              <a:rPr lang="zh-CN" altLang="en-US" sz="3200" i="1" dirty="0">
                <a:sym typeface="+mn-ea"/>
              </a:rPr>
              <a:t>2022-2023学年第二学期杭州地区（含周边）重点中学</a:t>
            </a:r>
          </a:p>
          <a:p>
            <a:pPr marR="0" lvl="0" indent="152400" algn="just" fontAlgn="base">
              <a:lnSpc>
                <a:spcPct val="100000"/>
              </a:lnSpc>
              <a:spcBef>
                <a:spcPct val="0"/>
              </a:spcBef>
              <a:spcAft>
                <a:spcPct val="0"/>
              </a:spcAft>
              <a:buClrTx/>
              <a:buSzTx/>
              <a:buFontTx/>
              <a:buNone/>
            </a:pPr>
            <a:endParaRPr lang="zh-CN" altLang="en-US" sz="3200" dirty="0">
              <a:sym typeface="+mn-ea"/>
            </a:endParaRPr>
          </a:p>
          <a:p>
            <a:pPr marR="0" lvl="0" indent="152400" algn="just" fontAlgn="base">
              <a:lnSpc>
                <a:spcPct val="100000"/>
              </a:lnSpc>
              <a:spcBef>
                <a:spcPct val="0"/>
              </a:spcBef>
              <a:spcAft>
                <a:spcPct val="0"/>
              </a:spcAft>
              <a:buClrTx/>
              <a:buSzTx/>
              <a:buFontTx/>
              <a:buNone/>
            </a:pPr>
            <a:r>
              <a:rPr lang="zh-CN" altLang="en-US" sz="3200" dirty="0">
                <a:sym typeface="+mn-ea"/>
              </a:rPr>
              <a:t>假定你是李华，春节前你的英国网友</a:t>
            </a:r>
            <a:r>
              <a:rPr lang="en-US" altLang="zh-CN" sz="3200" dirty="0">
                <a:sym typeface="+mn-ea"/>
              </a:rPr>
              <a:t>Linda</a:t>
            </a:r>
            <a:r>
              <a:rPr lang="zh-CN" altLang="en-US" sz="3200" dirty="0">
                <a:sym typeface="+mn-ea"/>
              </a:rPr>
              <a:t>来信向你了解</a:t>
            </a:r>
            <a:r>
              <a:rPr lang="zh-CN" altLang="en-US" sz="3200" dirty="0">
                <a:solidFill>
                  <a:schemeClr val="tx1"/>
                </a:solidFill>
                <a:sym typeface="+mn-ea"/>
              </a:rPr>
              <a:t>农历新年（兔年）和十二生肖的知识，请你给她写封回信，内容包括：</a:t>
            </a:r>
            <a:endParaRPr lang="en-US" altLang="zh-CN" sz="3200" dirty="0">
              <a:solidFill>
                <a:schemeClr val="tx1"/>
              </a:solidFill>
            </a:endParaRPr>
          </a:p>
          <a:p>
            <a:pPr marR="0" lvl="0" indent="152400" algn="just" fontAlgn="base">
              <a:lnSpc>
                <a:spcPct val="100000"/>
              </a:lnSpc>
              <a:spcBef>
                <a:spcPct val="0"/>
              </a:spcBef>
              <a:spcAft>
                <a:spcPct val="0"/>
              </a:spcAft>
              <a:buClrTx/>
              <a:buSzTx/>
              <a:buFontTx/>
              <a:buNone/>
            </a:pPr>
            <a:r>
              <a:rPr lang="en-US" altLang="zh-CN" sz="3200" dirty="0">
                <a:sym typeface="+mn-ea"/>
              </a:rPr>
              <a:t>1.</a:t>
            </a:r>
            <a:r>
              <a:rPr lang="zh-CN" altLang="en-US" sz="3200" dirty="0">
                <a:sym typeface="+mn-ea"/>
              </a:rPr>
              <a:t>十二生肖知识</a:t>
            </a:r>
            <a:r>
              <a:rPr lang="en-US" altLang="zh-CN" sz="3200" dirty="0">
                <a:sym typeface="+mn-ea"/>
              </a:rPr>
              <a:t>;</a:t>
            </a:r>
            <a:endParaRPr lang="en-US" altLang="zh-CN" sz="3200" dirty="0"/>
          </a:p>
          <a:p>
            <a:pPr marR="0" lvl="0" indent="152400" algn="just" fontAlgn="base">
              <a:lnSpc>
                <a:spcPct val="100000"/>
              </a:lnSpc>
              <a:spcBef>
                <a:spcPct val="0"/>
              </a:spcBef>
              <a:spcAft>
                <a:spcPct val="0"/>
              </a:spcAft>
              <a:buClrTx/>
              <a:buSzTx/>
              <a:buFontTx/>
              <a:buNone/>
            </a:pPr>
            <a:r>
              <a:rPr lang="en-US" altLang="zh-CN" sz="3200" dirty="0">
                <a:sym typeface="+mn-ea"/>
              </a:rPr>
              <a:t>2.</a:t>
            </a:r>
            <a:r>
              <a:rPr lang="zh-CN" altLang="en-US" sz="3200" dirty="0">
                <a:sym typeface="+mn-ea"/>
              </a:rPr>
              <a:t>免年寓意</a:t>
            </a:r>
            <a:endParaRPr lang="zh-CN" altLang="en-US" sz="3200" dirty="0"/>
          </a:p>
          <a:p>
            <a:pPr marR="0" lvl="0" indent="152400" algn="just" fontAlgn="base">
              <a:lnSpc>
                <a:spcPct val="100000"/>
              </a:lnSpc>
              <a:spcBef>
                <a:spcPct val="0"/>
              </a:spcBef>
              <a:spcAft>
                <a:spcPct val="0"/>
              </a:spcAft>
              <a:buClrTx/>
              <a:buSzTx/>
              <a:buFontTx/>
              <a:buNone/>
            </a:pPr>
            <a:r>
              <a:rPr lang="zh-CN" altLang="en-US" sz="3200" dirty="0">
                <a:sym typeface="+mn-ea"/>
              </a:rPr>
              <a:t>参考词汇：十二生肖</a:t>
            </a:r>
            <a:r>
              <a:rPr lang="en-US" altLang="zh-CN" sz="3200" dirty="0">
                <a:sym typeface="+mn-ea"/>
              </a:rPr>
              <a:t>the Chinese zodiac</a:t>
            </a:r>
          </a:p>
        </p:txBody>
      </p:sp>
      <p:sp>
        <p:nvSpPr>
          <p:cNvPr id="58" name="矩形 57"/>
          <p:cNvSpPr/>
          <p:nvPr/>
        </p:nvSpPr>
        <p:spPr>
          <a:xfrm>
            <a:off x="6029960" y="1564640"/>
            <a:ext cx="2085340" cy="52260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写信对象</a:t>
            </a:r>
          </a:p>
        </p:txBody>
      </p:sp>
      <p:cxnSp>
        <p:nvCxnSpPr>
          <p:cNvPr id="4" name="直接连接符 3"/>
          <p:cNvCxnSpPr/>
          <p:nvPr/>
        </p:nvCxnSpPr>
        <p:spPr>
          <a:xfrm flipV="1">
            <a:off x="5660390" y="2522855"/>
            <a:ext cx="2585085" cy="2032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右箭头 4"/>
          <p:cNvSpPr/>
          <p:nvPr/>
        </p:nvSpPr>
        <p:spPr>
          <a:xfrm rot="5400000">
            <a:off x="6028055" y="2766060"/>
            <a:ext cx="864235" cy="476250"/>
          </a:xfrm>
          <a:prstGeom prst="rightArrow">
            <a:avLst>
              <a:gd name="adj1" fmla="val 27066"/>
              <a:gd name="adj2" fmla="val 50000"/>
            </a:avLst>
          </a:prstGeom>
          <a:solidFill>
            <a:srgbClr val="002060"/>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1"/>
            </p:custDataLst>
          </p:nvPr>
        </p:nvSpPr>
        <p:spPr>
          <a:xfrm>
            <a:off x="3613150" y="3465830"/>
            <a:ext cx="3839845" cy="522605"/>
          </a:xfrm>
          <a:prstGeom prst="rect">
            <a:avLst/>
          </a:prstGeom>
          <a:solidFill>
            <a:srgbClr val="4D2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语气：</a:t>
            </a:r>
            <a:r>
              <a:rPr lang="en-US" altLang="zh-CN" sz="3200" dirty="0">
                <a:solidFill>
                  <a:schemeClr val="bg1"/>
                </a:solidFill>
              </a:rPr>
              <a:t>causal &amp; warm</a:t>
            </a:r>
          </a:p>
        </p:txBody>
      </p:sp>
      <p:sp>
        <p:nvSpPr>
          <p:cNvPr id="7" name="矩形 6"/>
          <p:cNvSpPr/>
          <p:nvPr>
            <p:custDataLst>
              <p:tags r:id="rId2"/>
            </p:custDataLst>
          </p:nvPr>
        </p:nvSpPr>
        <p:spPr>
          <a:xfrm>
            <a:off x="7710805" y="3171190"/>
            <a:ext cx="3839845" cy="52260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dirty="0">
                <a:solidFill>
                  <a:schemeClr val="bg1"/>
                </a:solidFill>
              </a:rPr>
              <a:t>体裁：介绍信</a:t>
            </a:r>
            <a:r>
              <a:rPr lang="en-US" altLang="zh-CN" sz="3200" dirty="0">
                <a:solidFill>
                  <a:schemeClr val="bg1"/>
                </a:solidFill>
              </a:rPr>
              <a:t>(email)</a:t>
            </a:r>
          </a:p>
        </p:txBody>
      </p:sp>
      <p:cxnSp>
        <p:nvCxnSpPr>
          <p:cNvPr id="8" name="直接连接符 7"/>
          <p:cNvCxnSpPr/>
          <p:nvPr>
            <p:custDataLst>
              <p:tags r:id="rId3"/>
            </p:custDataLst>
          </p:nvPr>
        </p:nvCxnSpPr>
        <p:spPr>
          <a:xfrm>
            <a:off x="8313420" y="2543175"/>
            <a:ext cx="2313305"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4"/>
            </p:custDataLst>
          </p:nvPr>
        </p:nvCxnSpPr>
        <p:spPr>
          <a:xfrm flipV="1">
            <a:off x="8313420" y="3038475"/>
            <a:ext cx="1578610" cy="4445"/>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01320" y="3509010"/>
            <a:ext cx="3108960" cy="972820"/>
          </a:xfrm>
          <a:prstGeom prst="rect">
            <a:avLst/>
          </a:prstGeom>
          <a:noFill/>
          <a:ln w="57150">
            <a:solidFill>
              <a:srgbClr val="CC4E3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a:off x="2435225" y="4495800"/>
            <a:ext cx="210820" cy="782320"/>
          </a:xfrm>
          <a:prstGeom prst="downArrow">
            <a:avLst/>
          </a:prstGeom>
          <a:solidFill>
            <a:srgbClr val="CC4E3F"/>
          </a:solidFill>
          <a:ln>
            <a:solidFill>
              <a:srgbClr val="CC4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5"/>
            </p:custDataLst>
          </p:nvPr>
        </p:nvSpPr>
        <p:spPr>
          <a:xfrm>
            <a:off x="2263775" y="5367020"/>
            <a:ext cx="1112520" cy="522605"/>
          </a:xfrm>
          <a:prstGeom prst="rect">
            <a:avLst/>
          </a:prstGeom>
          <a:solidFill>
            <a:srgbClr val="AE5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要点</a:t>
            </a:r>
          </a:p>
        </p:txBody>
      </p:sp>
      <p:sp>
        <p:nvSpPr>
          <p:cNvPr id="13" name="矩形 12"/>
          <p:cNvSpPr/>
          <p:nvPr/>
        </p:nvSpPr>
        <p:spPr>
          <a:xfrm>
            <a:off x="3510280" y="2087245"/>
            <a:ext cx="1259205" cy="435610"/>
          </a:xfrm>
          <a:prstGeom prst="rect">
            <a:avLst/>
          </a:prstGeom>
          <a:noFill/>
          <a:ln w="57150">
            <a:solidFill>
              <a:schemeClr val="accent6">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下箭头 13"/>
          <p:cNvSpPr/>
          <p:nvPr>
            <p:custDataLst>
              <p:tags r:id="rId6"/>
            </p:custDataLst>
          </p:nvPr>
        </p:nvSpPr>
        <p:spPr>
          <a:xfrm>
            <a:off x="4481195" y="2602865"/>
            <a:ext cx="210820" cy="276352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7"/>
            </p:custDataLst>
          </p:nvPr>
        </p:nvSpPr>
        <p:spPr>
          <a:xfrm>
            <a:off x="4356735" y="5446395"/>
            <a:ext cx="1581785" cy="52260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次要点</a:t>
            </a:r>
          </a:p>
        </p:txBody>
      </p:sp>
      <p:sp>
        <p:nvSpPr>
          <p:cNvPr id="16" name="矩形 15"/>
          <p:cNvSpPr/>
          <p:nvPr>
            <p:custDataLst>
              <p:tags r:id="rId8"/>
            </p:custDataLst>
          </p:nvPr>
        </p:nvSpPr>
        <p:spPr>
          <a:xfrm>
            <a:off x="495300" y="302895"/>
            <a:ext cx="1607185" cy="49720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审题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ox(in)">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2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ox(in)">
                                      <p:cBhvr>
                                        <p:cTn id="50" dur="2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ox(in)">
                                      <p:cBhvr>
                                        <p:cTn id="60" dur="2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ox(in)">
                                      <p:cBhvr>
                                        <p:cTn id="6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5" grpId="0" bldLvl="0" animBg="1"/>
      <p:bldP spid="6" grpId="0" bldLvl="0" animBg="1"/>
      <p:bldP spid="7" grpId="0" bldLvl="0" animBg="1"/>
      <p:bldP spid="10" grpId="0" bldLvl="0" animBg="1"/>
      <p:bldP spid="11" grpId="0" bldLvl="0" animBg="1"/>
      <p:bldP spid="12" grpId="0" bldLvl="0" animBg="1"/>
      <p:bldP spid="13" grpId="0" bldLvl="0" animBg="1"/>
      <p:bldP spid="14" grpId="0" bldLvl="0" animBg="1"/>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 y="2882471"/>
            <a:ext cx="12156369" cy="4757938"/>
          </a:xfrm>
          <a:prstGeom prst="rect">
            <a:avLst/>
          </a:prstGeom>
        </p:spPr>
      </p:pic>
      <p:sp>
        <p:nvSpPr>
          <p:cNvPr id="3" name="图文框 2"/>
          <p:cNvSpPr/>
          <p:nvPr/>
        </p:nvSpPr>
        <p:spPr>
          <a:xfrm>
            <a:off x="0" y="0"/>
            <a:ext cx="1221232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矩形 57"/>
          <p:cNvSpPr/>
          <p:nvPr>
            <p:custDataLst>
              <p:tags r:id="rId1"/>
            </p:custDataLst>
          </p:nvPr>
        </p:nvSpPr>
        <p:spPr>
          <a:xfrm>
            <a:off x="535305" y="409575"/>
            <a:ext cx="4325620" cy="61023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要点一：十二生肖知识</a:t>
            </a:r>
          </a:p>
        </p:txBody>
      </p:sp>
      <p:sp>
        <p:nvSpPr>
          <p:cNvPr id="5" name="矩形 4"/>
          <p:cNvSpPr/>
          <p:nvPr>
            <p:custDataLst>
              <p:tags r:id="rId2"/>
            </p:custDataLst>
          </p:nvPr>
        </p:nvSpPr>
        <p:spPr>
          <a:xfrm>
            <a:off x="535305" y="1142365"/>
            <a:ext cx="8747125" cy="1273175"/>
          </a:xfrm>
          <a:prstGeom prst="rect">
            <a:avLst/>
          </a:prstGeom>
          <a:noFill/>
          <a:ln>
            <a:noFill/>
          </a:ln>
          <a:extLst>
            <a:ext uri="{909E8E84-426E-40DD-AFC4-6F175D3DCCD1}">
              <a14:hiddenFill xmlns:a14="http://schemas.microsoft.com/office/drawing/2010/main">
                <a:solidFill>
                  <a:srgbClr val="4A336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pPr>
            <a:r>
              <a:rPr lang="en-US" sz="2900" b="1" i="1" dirty="0">
                <a:solidFill>
                  <a:srgbClr val="7030A0"/>
                </a:solidFill>
              </a:rPr>
              <a:t>Thinking: </a:t>
            </a:r>
          </a:p>
          <a:p>
            <a:pPr marL="514350" indent="-514350" algn="l">
              <a:lnSpc>
                <a:spcPct val="90000"/>
              </a:lnSpc>
              <a:buFont typeface="+mj-lt"/>
              <a:buAutoNum type="arabicPeriod"/>
            </a:pPr>
            <a:r>
              <a:rPr lang="zh-CN" altLang="en-US" sz="2900" b="1" i="1" dirty="0">
                <a:solidFill>
                  <a:srgbClr val="7030A0"/>
                </a:solidFill>
              </a:rPr>
              <a:t>如何取舍内容？（需要涵盖哪些重点？）</a:t>
            </a:r>
          </a:p>
          <a:p>
            <a:pPr marL="514350" indent="-514350" algn="l">
              <a:lnSpc>
                <a:spcPct val="90000"/>
              </a:lnSpc>
              <a:buFont typeface="+mj-lt"/>
              <a:buAutoNum type="arabicPeriod"/>
            </a:pPr>
            <a:r>
              <a:rPr lang="zh-CN" altLang="en-US" sz="2900" b="1" i="1" dirty="0">
                <a:solidFill>
                  <a:srgbClr val="7030A0"/>
                </a:solidFill>
              </a:rPr>
              <a:t>如何有逻辑地用</a:t>
            </a:r>
            <a:r>
              <a:rPr lang="en-US" altLang="zh-CN" sz="2900" b="1" i="1" dirty="0">
                <a:solidFill>
                  <a:srgbClr val="7030A0"/>
                </a:solidFill>
              </a:rPr>
              <a:t>1-2</a:t>
            </a:r>
            <a:r>
              <a:rPr lang="zh-CN" altLang="en-US" sz="2900" b="1" i="1" dirty="0">
                <a:solidFill>
                  <a:srgbClr val="7030A0"/>
                </a:solidFill>
              </a:rPr>
              <a:t>句话把内容准确表述出来？</a:t>
            </a:r>
          </a:p>
        </p:txBody>
      </p:sp>
      <p:sp>
        <p:nvSpPr>
          <p:cNvPr id="4" name="文本框 3"/>
          <p:cNvSpPr txBox="1"/>
          <p:nvPr/>
        </p:nvSpPr>
        <p:spPr>
          <a:xfrm>
            <a:off x="614680" y="2538095"/>
            <a:ext cx="10941050" cy="3046095"/>
          </a:xfrm>
          <a:prstGeom prst="rect">
            <a:avLst/>
          </a:prstGeom>
          <a:noFill/>
        </p:spPr>
        <p:txBody>
          <a:bodyPr wrap="square" rtlCol="0">
            <a:spAutoFit/>
          </a:bodyPr>
          <a:lstStyle/>
          <a:p>
            <a:r>
              <a:rPr lang="en-US" altLang="zh-CN" sz="3200"/>
              <a:t>e.g.</a:t>
            </a:r>
          </a:p>
          <a:p>
            <a:r>
              <a:rPr lang="en-US" altLang="zh-CN" sz="3200"/>
              <a:t>What is Chinese zodiac?</a:t>
            </a:r>
          </a:p>
          <a:p>
            <a:r>
              <a:rPr lang="en-US" altLang="zh-CN" sz="3200"/>
              <a:t>What’s the origin of Chinese zodiac?</a:t>
            </a:r>
          </a:p>
          <a:p>
            <a:r>
              <a:rPr lang="en-US" altLang="zh-CN" sz="3200"/>
              <a:t>What’s its symbolic culture?</a:t>
            </a:r>
          </a:p>
          <a:p>
            <a:endParaRPr lang="en-US" altLang="zh-CN" sz="3200"/>
          </a:p>
          <a:p>
            <a:endParaRPr lang="en-US" altLang="zh-CN" sz="3200"/>
          </a:p>
        </p:txBody>
      </p:sp>
      <p:pic>
        <p:nvPicPr>
          <p:cNvPr id="100" name="图片 99"/>
          <p:cNvPicPr/>
          <p:nvPr/>
        </p:nvPicPr>
        <p:blipFill>
          <a:blip r:embed="rId5"/>
          <a:stretch>
            <a:fillRect/>
          </a:stretch>
        </p:blipFill>
        <p:spPr>
          <a:xfrm>
            <a:off x="10156825" y="254000"/>
            <a:ext cx="1818005" cy="15836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听力材料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 y="0"/>
            <a:ext cx="11852275" cy="68586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6060" y="715645"/>
            <a:ext cx="11704955" cy="6396990"/>
          </a:xfrm>
          <a:prstGeom prst="rect">
            <a:avLst/>
          </a:prstGeom>
          <a:noFill/>
        </p:spPr>
        <p:txBody>
          <a:bodyPr wrap="square" rtlCol="0" anchor="t">
            <a:noAutofit/>
          </a:bodyPr>
          <a:lstStyle/>
          <a:p>
            <a:pPr algn="ctr"/>
            <a:r>
              <a:rPr lang="zh-CN" altLang="en-US" sz="2300" dirty="0">
                <a:latin typeface="Calibri" panose="020F0502020204030204" charset="0"/>
                <a:cs typeface="Calibri" panose="020F0502020204030204" charset="0"/>
              </a:rPr>
              <a:t> Lunar New Year 2023: Year of the Rabbit</a:t>
            </a:r>
          </a:p>
          <a:p>
            <a:pPr indent="457200" algn="l"/>
            <a:r>
              <a:rPr lang="en-US" sz="2300" dirty="0">
                <a:latin typeface="Calibri" panose="020F0502020204030204" charset="0"/>
                <a:cs typeface="Calibri" panose="020F0502020204030204" charset="0"/>
              </a:rPr>
              <a:t>W</a:t>
            </a:r>
            <a:r>
              <a:rPr sz="2300" dirty="0">
                <a:latin typeface="Calibri" panose="020F0502020204030204" charset="0"/>
                <a:cs typeface="Calibri" panose="020F0502020204030204" charset="0"/>
              </a:rPr>
              <a:t>: Well, happy Lunar New Year Eve, everyone. Such an exciting time. Today is the start of a new lunar year. </a:t>
            </a:r>
          </a:p>
          <a:p>
            <a:pPr indent="0" algn="l" fontAlgn="auto"/>
            <a:r>
              <a:rPr lang="en-US" sz="2300" dirty="0">
                <a:latin typeface="Calibri" panose="020F0502020204030204" charset="0"/>
                <a:cs typeface="Calibri" panose="020F0502020204030204" charset="0"/>
              </a:rPr>
              <a:t>M</a:t>
            </a:r>
            <a:r>
              <a:rPr sz="2300" dirty="0">
                <a:latin typeface="Calibri" panose="020F0502020204030204" charset="0"/>
                <a:cs typeface="Calibri" panose="020F0502020204030204" charset="0"/>
              </a:rPr>
              <a:t>: Yeah. So people from East and Southeast Asian cultures across the world 1.</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sz="2300" dirty="0">
                <a:latin typeface="Calibri" panose="020F0502020204030204" charset="0"/>
                <a:cs typeface="Calibri" panose="020F0502020204030204" charset="0"/>
              </a:rPr>
              <a:t> a new year of prosperity, hope and calm. So the new year is 15 days of celebrations. The festivities </a:t>
            </a:r>
          </a:p>
          <a:p>
            <a:pPr indent="0" algn="l" fontAlgn="auto"/>
            <a:r>
              <a:rPr sz="2300" dirty="0">
                <a:latin typeface="Calibri" panose="020F0502020204030204" charset="0"/>
                <a:cs typeface="Calibri" panose="020F0502020204030204" charset="0"/>
              </a:rPr>
              <a:t>2.</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sz="2300" dirty="0">
                <a:latin typeface="Calibri" panose="020F0502020204030204" charset="0"/>
                <a:cs typeface="Calibri" panose="020F0502020204030204" charset="0"/>
              </a:rPr>
              <a:t> and bring in luck for the new one. The holiday originally focused on bringing good fortune for farming and harvest. Banquets and festivals are typically held featuring fireworks and dancing dragons. The fireworks are believed to</a:t>
            </a:r>
            <a:r>
              <a:rPr lang="en-US" sz="2300" dirty="0">
                <a:latin typeface="Calibri" panose="020F0502020204030204" charset="0"/>
                <a:cs typeface="Calibri" panose="020F0502020204030204" charset="0"/>
              </a:rPr>
              <a:t> </a:t>
            </a:r>
            <a:r>
              <a:rPr sz="2300" dirty="0">
                <a:latin typeface="Calibri" panose="020F0502020204030204" charset="0"/>
                <a:cs typeface="Calibri" panose="020F0502020204030204" charset="0"/>
              </a:rPr>
              <a:t>3.</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sz="2300" dirty="0">
                <a:latin typeface="Calibri" panose="020F0502020204030204" charset="0"/>
                <a:cs typeface="Calibri" panose="020F0502020204030204" charset="0"/>
              </a:rPr>
              <a:t> monsters and bad luck away. </a:t>
            </a:r>
            <a:r>
              <a:rPr sz="2300" dirty="0" err="1">
                <a:latin typeface="Calibri" panose="020F0502020204030204" charset="0"/>
                <a:cs typeface="Calibri" panose="020F0502020204030204" charset="0"/>
              </a:rPr>
              <a:t>Gotta</a:t>
            </a:r>
            <a:r>
              <a:rPr sz="2300" dirty="0">
                <a:latin typeface="Calibri" panose="020F0502020204030204" charset="0"/>
                <a:cs typeface="Calibri" panose="020F0502020204030204" charset="0"/>
              </a:rPr>
              <a:t> scare away those monsters.</a:t>
            </a:r>
          </a:p>
          <a:p>
            <a:pPr indent="457200" algn="l"/>
            <a:r>
              <a:rPr lang="en-US" sz="2300" dirty="0">
                <a:latin typeface="Calibri" panose="020F0502020204030204" charset="0"/>
                <a:cs typeface="Calibri" panose="020F0502020204030204" charset="0"/>
              </a:rPr>
              <a:t>W</a:t>
            </a:r>
            <a:r>
              <a:rPr sz="2300" dirty="0">
                <a:latin typeface="Calibri" panose="020F0502020204030204" charset="0"/>
                <a:cs typeface="Calibri" panose="020F0502020204030204" charset="0"/>
              </a:rPr>
              <a:t>: No monsters.</a:t>
            </a:r>
          </a:p>
          <a:p>
            <a:pPr indent="457200" algn="l"/>
            <a:r>
              <a:rPr sz="2300" dirty="0">
                <a:latin typeface="Calibri" panose="020F0502020204030204" charset="0"/>
                <a:cs typeface="Calibri" panose="020F0502020204030204" charset="0"/>
              </a:rPr>
              <a:t>Now, 2023 is also the Year of the Rabbit. The Chinese zodiac dictates which animal represents a given year, so each animal repeats every 12 years. The animals are given characteristics and are thought to represent the personalities of people born in that year. The rabbit 4.</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sz="2300" dirty="0">
                <a:latin typeface="Calibri" panose="020F0502020204030204" charset="0"/>
                <a:cs typeface="Calibri" panose="020F0502020204030204" charset="0"/>
              </a:rPr>
              <a:t> be gentle in spirit, approachable, good-humored and expressive. So people born in the years 1963, 75, 87 and so on and so forth are thought to have the</a:t>
            </a:r>
            <a:endParaRPr lang="en-US" sz="2300" dirty="0">
              <a:latin typeface="Calibri" panose="020F0502020204030204" charset="0"/>
              <a:cs typeface="Calibri" panose="020F0502020204030204" charset="0"/>
            </a:endParaRPr>
          </a:p>
          <a:p>
            <a:pPr algn="l"/>
            <a:r>
              <a:rPr sz="2300" dirty="0">
                <a:latin typeface="Calibri" panose="020F0502020204030204" charset="0"/>
                <a:cs typeface="Calibri" panose="020F0502020204030204" charset="0"/>
              </a:rPr>
              <a:t> 5.</a:t>
            </a:r>
            <a:r>
              <a:rPr sz="2300" u="sng" dirty="0">
                <a:latin typeface="Calibri" panose="020F0502020204030204" charset="0"/>
                <a:cs typeface="Calibri" panose="020F0502020204030204" charset="0"/>
              </a:rPr>
              <a:t>        </a:t>
            </a:r>
            <a:r>
              <a:rPr lang="en-US" sz="2300" u="sng" dirty="0">
                <a:latin typeface="Calibri" panose="020F0502020204030204" charset="0"/>
                <a:cs typeface="Calibri" panose="020F0502020204030204" charset="0"/>
              </a:rPr>
              <a:t>                                </a:t>
            </a:r>
            <a:r>
              <a:rPr sz="2300" u="sng" dirty="0">
                <a:latin typeface="Calibri" panose="020F0502020204030204" charset="0"/>
                <a:cs typeface="Calibri" panose="020F0502020204030204" charset="0"/>
              </a:rPr>
              <a:t>    </a:t>
            </a:r>
            <a:r>
              <a:rPr sz="2300" dirty="0">
                <a:latin typeface="Calibri" panose="020F0502020204030204" charset="0"/>
                <a:cs typeface="Calibri" panose="020F0502020204030204" charset="0"/>
              </a:rPr>
              <a:t>.</a:t>
            </a:r>
          </a:p>
          <a:p>
            <a:pPr indent="457200" algn="l"/>
            <a:endParaRPr lang="zh-CN" altLang="en-US" sz="2300" dirty="0">
              <a:latin typeface="Calibri" panose="020F0502020204030204" charset="0"/>
              <a:cs typeface="Calibri" panose="020F0502020204030204" charset="0"/>
            </a:endParaRPr>
          </a:p>
        </p:txBody>
      </p:sp>
      <p:sp>
        <p:nvSpPr>
          <p:cNvPr id="3" name="图文框 2"/>
          <p:cNvSpPr/>
          <p:nvPr/>
        </p:nvSpPr>
        <p:spPr>
          <a:xfrm>
            <a:off x="0" y="0"/>
            <a:ext cx="12192000" cy="6858000"/>
          </a:xfrm>
          <a:prstGeom prst="frame">
            <a:avLst>
              <a:gd name="adj1" fmla="val 1222"/>
            </a:avLst>
          </a:prstGeom>
          <a:solidFill>
            <a:srgbClr val="1B2B5F"/>
          </a:solidFill>
          <a:ln w="12700">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solidFill>
              <a:latin typeface="Arial" panose="020B0604020202020204" pitchFamily="34" charset="0"/>
              <a:cs typeface="Arial" panose="020B0604020202020204" pitchFamily="34" charset="0"/>
            </a:endParaRPr>
          </a:p>
        </p:txBody>
      </p:sp>
      <p:sp>
        <p:nvSpPr>
          <p:cNvPr id="58" name="矩形 57"/>
          <p:cNvSpPr/>
          <p:nvPr>
            <p:custDataLst>
              <p:tags r:id="rId1"/>
            </p:custDataLst>
          </p:nvPr>
        </p:nvSpPr>
        <p:spPr>
          <a:xfrm>
            <a:off x="113030" y="128270"/>
            <a:ext cx="5022215" cy="42481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chemeClr val="bg1"/>
                </a:solidFill>
              </a:rPr>
              <a:t>填空并思考应如何介绍十二生肖</a:t>
            </a:r>
          </a:p>
        </p:txBody>
      </p:sp>
      <p:sp>
        <p:nvSpPr>
          <p:cNvPr id="5" name="文本框 4"/>
          <p:cNvSpPr txBox="1"/>
          <p:nvPr/>
        </p:nvSpPr>
        <p:spPr>
          <a:xfrm>
            <a:off x="9529386" y="1749425"/>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are ringing in</a:t>
            </a:r>
          </a:p>
        </p:txBody>
      </p:sp>
      <p:sp>
        <p:nvSpPr>
          <p:cNvPr id="4" name="文本框 3"/>
          <p:cNvSpPr txBox="1"/>
          <p:nvPr>
            <p:custDataLst>
              <p:tags r:id="rId2"/>
            </p:custDataLst>
          </p:nvPr>
        </p:nvSpPr>
        <p:spPr>
          <a:xfrm>
            <a:off x="515242" y="2484176"/>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usher out the old year</a:t>
            </a:r>
          </a:p>
        </p:txBody>
      </p:sp>
      <p:sp>
        <p:nvSpPr>
          <p:cNvPr id="6" name="文本框 5"/>
          <p:cNvSpPr txBox="1"/>
          <p:nvPr>
            <p:custDataLst>
              <p:tags r:id="rId3"/>
            </p:custDataLst>
          </p:nvPr>
        </p:nvSpPr>
        <p:spPr>
          <a:xfrm>
            <a:off x="7832684" y="3181985"/>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scare off</a:t>
            </a:r>
          </a:p>
        </p:txBody>
      </p:sp>
      <p:sp>
        <p:nvSpPr>
          <p:cNvPr id="7" name="文本框 6"/>
          <p:cNvSpPr txBox="1"/>
          <p:nvPr>
            <p:custDataLst>
              <p:tags r:id="rId4"/>
            </p:custDataLst>
          </p:nvPr>
        </p:nvSpPr>
        <p:spPr>
          <a:xfrm>
            <a:off x="1271570" y="5294739"/>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is characterized to</a:t>
            </a:r>
          </a:p>
        </p:txBody>
      </p:sp>
      <p:sp>
        <p:nvSpPr>
          <p:cNvPr id="8" name="文本框 7"/>
          <p:cNvSpPr txBox="1"/>
          <p:nvPr>
            <p:custDataLst>
              <p:tags r:id="rId5"/>
            </p:custDataLst>
          </p:nvPr>
        </p:nvSpPr>
        <p:spPr>
          <a:xfrm>
            <a:off x="625516" y="6010384"/>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traits of the rabbit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1605" y="230505"/>
            <a:ext cx="11854815" cy="6396990"/>
          </a:xfrm>
          <a:prstGeom prst="rect">
            <a:avLst/>
          </a:prstGeom>
          <a:noFill/>
        </p:spPr>
        <p:txBody>
          <a:bodyPr wrap="square" rtlCol="0" anchor="t">
            <a:noAutofit/>
          </a:bodyPr>
          <a:lstStyle/>
          <a:p>
            <a:pPr indent="457200" algn="l"/>
            <a:r>
              <a:rPr lang="en-US" sz="2200" dirty="0">
                <a:latin typeface="Calibri" panose="020F0502020204030204" charset="0"/>
                <a:cs typeface="Calibri" panose="020F0502020204030204" charset="0"/>
                <a:sym typeface="+mn-ea"/>
              </a:rPr>
              <a:t>M</a:t>
            </a:r>
            <a:r>
              <a:rPr sz="2200" dirty="0">
                <a:latin typeface="Calibri" panose="020F0502020204030204" charset="0"/>
                <a:cs typeface="Calibri" panose="020F0502020204030204" charset="0"/>
                <a:sym typeface="+mn-ea"/>
              </a:rPr>
              <a:t>: There are several Lunar New Year traditions, including no showering on the first day for fear of washing away good luck. So, Jeremy, no shower. You did that last year. Children receive 6.</a:t>
            </a:r>
            <a:r>
              <a:rPr sz="2200" u="sng" dirty="0">
                <a:latin typeface="Calibri" panose="020F0502020204030204" charset="0"/>
                <a:cs typeface="Calibri" panose="020F0502020204030204" charset="0"/>
                <a:sym typeface="+mn-ea"/>
              </a:rPr>
              <a:t>          </a:t>
            </a:r>
            <a:r>
              <a:rPr lang="en-US" sz="2200" u="sng" dirty="0">
                <a:latin typeface="Calibri" panose="020F0502020204030204" charset="0"/>
                <a:cs typeface="Calibri" panose="020F0502020204030204" charset="0"/>
                <a:sym typeface="+mn-ea"/>
              </a:rPr>
              <a:t>         </a:t>
            </a:r>
            <a:r>
              <a:rPr sz="2200" u="sng" dirty="0">
                <a:latin typeface="Calibri" panose="020F0502020204030204" charset="0"/>
                <a:cs typeface="Calibri" panose="020F0502020204030204" charset="0"/>
                <a:sym typeface="+mn-ea"/>
              </a:rPr>
              <a:t>  </a:t>
            </a:r>
            <a:r>
              <a:rPr sz="2200" dirty="0">
                <a:latin typeface="Calibri" panose="020F0502020204030204" charset="0"/>
                <a:cs typeface="Calibri" panose="020F0502020204030204" charset="0"/>
                <a:sym typeface="+mn-ea"/>
              </a:rPr>
              <a:t> in a red envelope, also called red packets, representing good luck. And there are lots of red decorations, </a:t>
            </a:r>
          </a:p>
          <a:p>
            <a:pPr indent="0" algn="l" fontAlgn="auto"/>
            <a:r>
              <a:rPr sz="2200" dirty="0">
                <a:latin typeface="Calibri" panose="020F0502020204030204" charset="0"/>
                <a:cs typeface="Calibri" panose="020F0502020204030204" charset="0"/>
                <a:sym typeface="+mn-ea"/>
              </a:rPr>
              <a:t>7.</a:t>
            </a:r>
            <a:r>
              <a:rPr sz="2200" u="sng" dirty="0">
                <a:latin typeface="Calibri" panose="020F0502020204030204" charset="0"/>
                <a:cs typeface="Calibri" panose="020F0502020204030204" charset="0"/>
                <a:sym typeface="+mn-ea"/>
              </a:rPr>
              <a:t>      </a:t>
            </a:r>
            <a:r>
              <a:rPr lang="en-US" sz="2200" u="sng" dirty="0">
                <a:latin typeface="Calibri" panose="020F0502020204030204" charset="0"/>
                <a:cs typeface="Calibri" panose="020F0502020204030204" charset="0"/>
                <a:sym typeface="+mn-ea"/>
              </a:rPr>
              <a:t>                     </a:t>
            </a:r>
            <a:r>
              <a:rPr sz="2200" u="sng" dirty="0">
                <a:latin typeface="Calibri" panose="020F0502020204030204" charset="0"/>
                <a:cs typeface="Calibri" panose="020F0502020204030204" charset="0"/>
                <a:sym typeface="+mn-ea"/>
              </a:rPr>
              <a:t>      </a:t>
            </a:r>
            <a:r>
              <a:rPr sz="2200" dirty="0">
                <a:latin typeface="Calibri" panose="020F0502020204030204" charset="0"/>
                <a:cs typeface="Calibri" panose="020F0502020204030204" charset="0"/>
                <a:sym typeface="+mn-ea"/>
              </a:rPr>
              <a:t> meant to bring good fortune. New clothes are also seen as a fresh beginning, bringing good luck. So, Jenny, there’s your excuse.</a:t>
            </a:r>
            <a:endParaRPr sz="2200" dirty="0">
              <a:latin typeface="Calibri" panose="020F0502020204030204" charset="0"/>
              <a:cs typeface="Calibri" panose="020F0502020204030204" charset="0"/>
            </a:endParaRPr>
          </a:p>
          <a:p>
            <a:pPr indent="457200" algn="l"/>
            <a:r>
              <a:rPr lang="en-US" sz="2200" dirty="0">
                <a:latin typeface="Calibri" panose="020F0502020204030204" charset="0"/>
                <a:cs typeface="Calibri" panose="020F0502020204030204" charset="0"/>
                <a:sym typeface="+mn-ea"/>
              </a:rPr>
              <a:t>W</a:t>
            </a:r>
            <a:r>
              <a:rPr sz="2200" dirty="0">
                <a:latin typeface="Calibri" panose="020F0502020204030204" charset="0"/>
                <a:cs typeface="Calibri" panose="020F0502020204030204" charset="0"/>
                <a:sym typeface="+mn-ea"/>
              </a:rPr>
              <a:t>: OK. I love go shopping. </a:t>
            </a:r>
            <a:endParaRPr lang="en-US" sz="2200" dirty="0">
              <a:latin typeface="Calibri" panose="020F0502020204030204" charset="0"/>
              <a:cs typeface="Calibri" panose="020F0502020204030204" charset="0"/>
            </a:endParaRPr>
          </a:p>
          <a:p>
            <a:pPr indent="457200" algn="l"/>
            <a:r>
              <a:rPr lang="en-US" sz="2200" dirty="0">
                <a:latin typeface="Calibri" panose="020F0502020204030204" charset="0"/>
                <a:cs typeface="Calibri" panose="020F0502020204030204" charset="0"/>
              </a:rPr>
              <a:t>M</a:t>
            </a:r>
            <a:r>
              <a:rPr sz="2200" dirty="0">
                <a:latin typeface="Calibri" panose="020F0502020204030204" charset="0"/>
                <a:cs typeface="Calibri" panose="020F0502020204030204" charset="0"/>
              </a:rPr>
              <a:t>: Here’s a closer look at the significance of Lunar New Year around the globe.</a:t>
            </a:r>
          </a:p>
          <a:p>
            <a:pPr indent="457200" algn="l"/>
            <a:r>
              <a:rPr sz="2200" dirty="0">
                <a:latin typeface="Calibri" panose="020F0502020204030204" charset="0"/>
                <a:cs typeface="Calibri" panose="020F0502020204030204" charset="0"/>
              </a:rPr>
              <a:t>Lunar New Year is a major holiday, especially for people in China, which is why it’s often called Chinese New Year. The 16-day celebration also goes by the name the Spring Festival. This is a time for family, friends and feast, and to honor family ancestors – all to help bring in that good luck in the new year.</a:t>
            </a:r>
          </a:p>
          <a:p>
            <a:pPr indent="457200" algn="l"/>
            <a:r>
              <a:rPr sz="2200" dirty="0">
                <a:latin typeface="Calibri" panose="020F0502020204030204" charset="0"/>
                <a:cs typeface="Calibri" panose="020F0502020204030204" charset="0"/>
              </a:rPr>
              <a:t>One of the 12 zodiac animals represent each year of the lunar calendar and 2023 8.</a:t>
            </a:r>
            <a:r>
              <a:rPr sz="2200" u="sng" dirty="0">
                <a:latin typeface="Calibri" panose="020F0502020204030204" charset="0"/>
                <a:cs typeface="Calibri" panose="020F0502020204030204" charset="0"/>
              </a:rPr>
              <a:t>            </a:t>
            </a:r>
            <a:r>
              <a:rPr sz="2200" dirty="0">
                <a:latin typeface="Calibri" panose="020F0502020204030204" charset="0"/>
                <a:cs typeface="Calibri" panose="020F0502020204030204" charset="0"/>
              </a:rPr>
              <a:t> the Year of the Rabbit, which represents 9.</a:t>
            </a:r>
            <a:r>
              <a:rPr sz="2200" u="sng" dirty="0">
                <a:latin typeface="Calibri" panose="020F0502020204030204" charset="0"/>
                <a:cs typeface="Calibri" panose="020F0502020204030204" charset="0"/>
              </a:rPr>
              <a:t>       </a:t>
            </a:r>
            <a:r>
              <a:rPr lang="en-US" sz="2200" u="sng" dirty="0">
                <a:latin typeface="Calibri" panose="020F0502020204030204" charset="0"/>
                <a:cs typeface="Calibri" panose="020F0502020204030204" charset="0"/>
              </a:rPr>
              <a:t>                                                           </a:t>
            </a:r>
            <a:r>
              <a:rPr sz="2200" u="sng" dirty="0">
                <a:latin typeface="Calibri" panose="020F0502020204030204" charset="0"/>
                <a:cs typeface="Calibri" panose="020F0502020204030204" charset="0"/>
              </a:rPr>
              <a:t>     </a:t>
            </a:r>
            <a:r>
              <a:rPr sz="2200" dirty="0">
                <a:latin typeface="Calibri" panose="020F0502020204030204" charset="0"/>
                <a:cs typeface="Calibri" panose="020F0502020204030204" charset="0"/>
              </a:rPr>
              <a:t>. There are so many traditions tied to this festival, like 10.</a:t>
            </a:r>
            <a:r>
              <a:rPr sz="2200" u="sng" dirty="0">
                <a:latin typeface="Calibri" panose="020F0502020204030204" charset="0"/>
                <a:cs typeface="Calibri" panose="020F0502020204030204" charset="0"/>
              </a:rPr>
              <a:t>          </a:t>
            </a:r>
            <a:r>
              <a:rPr lang="en-US" sz="2200" u="sng" dirty="0">
                <a:latin typeface="Calibri" panose="020F0502020204030204" charset="0"/>
                <a:cs typeface="Calibri" panose="020F0502020204030204" charset="0"/>
              </a:rPr>
              <a:t>                                                 </a:t>
            </a:r>
            <a:r>
              <a:rPr sz="2200" u="sng" dirty="0">
                <a:latin typeface="Calibri" panose="020F0502020204030204" charset="0"/>
                <a:cs typeface="Calibri" panose="020F0502020204030204" charset="0"/>
              </a:rPr>
              <a:t>  </a:t>
            </a:r>
            <a:r>
              <a:rPr sz="2200" dirty="0">
                <a:latin typeface="Calibri" panose="020F0502020204030204" charset="0"/>
                <a:cs typeface="Calibri" panose="020F0502020204030204" charset="0"/>
              </a:rPr>
              <a:t>, and firecrackers, and paper lanterns, and of course, the food. Let me tell you, throughout the New Year’s festival season, certain dishes have symbolic meaning and bring good luck: fish for prosperity, dumplings for wealth, and noodles for longevity, and so much more.</a:t>
            </a:r>
          </a:p>
          <a:p>
            <a:pPr indent="457200" algn="l"/>
            <a:r>
              <a:rPr sz="2200" dirty="0">
                <a:latin typeface="Calibri" panose="020F0502020204030204" charset="0"/>
                <a:cs typeface="Calibri" panose="020F0502020204030204" charset="0"/>
              </a:rPr>
              <a:t>The Lunar New Year season ends with the Bang and the Lantern Festival.</a:t>
            </a:r>
            <a:r>
              <a:rPr lang="zh-CN" altLang="en-US" sz="2200" dirty="0">
                <a:latin typeface="Calibri" panose="020F0502020204030204" charset="0"/>
                <a:cs typeface="Calibri" panose="020F0502020204030204" charset="0"/>
              </a:rPr>
              <a:t> </a:t>
            </a:r>
          </a:p>
        </p:txBody>
      </p:sp>
      <p:sp>
        <p:nvSpPr>
          <p:cNvPr id="3" name="图文框 2"/>
          <p:cNvSpPr/>
          <p:nvPr/>
        </p:nvSpPr>
        <p:spPr>
          <a:xfrm>
            <a:off x="0" y="0"/>
            <a:ext cx="12192000" cy="6858000"/>
          </a:xfrm>
          <a:prstGeom prst="frame">
            <a:avLst>
              <a:gd name="adj1" fmla="val 1222"/>
            </a:avLst>
          </a:prstGeom>
          <a:solidFill>
            <a:srgbClr val="1B2B5F"/>
          </a:solidFill>
          <a:ln w="12700">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solidFill>
              <a:latin typeface="Arial" panose="020B0604020202020204" pitchFamily="34" charset="0"/>
              <a:cs typeface="Arial" panose="020B0604020202020204" pitchFamily="34" charset="0"/>
            </a:endParaRPr>
          </a:p>
        </p:txBody>
      </p:sp>
      <p:sp>
        <p:nvSpPr>
          <p:cNvPr id="8" name="文本框 7"/>
          <p:cNvSpPr txBox="1"/>
          <p:nvPr>
            <p:custDataLst>
              <p:tags r:id="rId1"/>
            </p:custDataLst>
          </p:nvPr>
        </p:nvSpPr>
        <p:spPr>
          <a:xfrm>
            <a:off x="10121027" y="553560"/>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crisp money</a:t>
            </a:r>
          </a:p>
        </p:txBody>
      </p:sp>
      <p:sp>
        <p:nvSpPr>
          <p:cNvPr id="4" name="文本框 3"/>
          <p:cNvSpPr txBox="1"/>
          <p:nvPr>
            <p:custDataLst>
              <p:tags r:id="rId2"/>
            </p:custDataLst>
          </p:nvPr>
        </p:nvSpPr>
        <p:spPr>
          <a:xfrm>
            <a:off x="415052" y="1190565"/>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a symbolic color</a:t>
            </a:r>
          </a:p>
        </p:txBody>
      </p:sp>
      <p:sp>
        <p:nvSpPr>
          <p:cNvPr id="5" name="文本框 4"/>
          <p:cNvSpPr txBox="1"/>
          <p:nvPr>
            <p:custDataLst>
              <p:tags r:id="rId3"/>
            </p:custDataLst>
          </p:nvPr>
        </p:nvSpPr>
        <p:spPr>
          <a:xfrm>
            <a:off x="10044430" y="3900842"/>
            <a:ext cx="3135630"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marks</a:t>
            </a:r>
          </a:p>
        </p:txBody>
      </p:sp>
      <p:sp>
        <p:nvSpPr>
          <p:cNvPr id="6" name="文本框 5"/>
          <p:cNvSpPr txBox="1"/>
          <p:nvPr>
            <p:custDataLst>
              <p:tags r:id="rId4"/>
            </p:custDataLst>
          </p:nvPr>
        </p:nvSpPr>
        <p:spPr>
          <a:xfrm>
            <a:off x="4212590" y="4253230"/>
            <a:ext cx="6743065" cy="398780"/>
          </a:xfrm>
          <a:prstGeom prst="rect">
            <a:avLst/>
          </a:prstGeom>
          <a:noFill/>
        </p:spPr>
        <p:txBody>
          <a:bodyPr wrap="square" rtlCol="0" anchor="t">
            <a:spAutoFit/>
          </a:bodyPr>
          <a:lstStyle/>
          <a:p>
            <a:r>
              <a:rPr lang="zh-CN" altLang="en-US" sz="2000" b="1">
                <a:solidFill>
                  <a:srgbClr val="C00000"/>
                </a:solidFill>
                <a:latin typeface="Arial" panose="020B0604020202020204" pitchFamily="34" charset="0"/>
                <a:cs typeface="Arial" panose="020B0604020202020204" pitchFamily="34" charset="0"/>
              </a:rPr>
              <a:t>longevity, peace and prosperity</a:t>
            </a:r>
          </a:p>
        </p:txBody>
      </p:sp>
      <p:sp>
        <p:nvSpPr>
          <p:cNvPr id="7" name="文本框 6"/>
          <p:cNvSpPr txBox="1"/>
          <p:nvPr>
            <p:custDataLst>
              <p:tags r:id="rId5"/>
            </p:custDataLst>
          </p:nvPr>
        </p:nvSpPr>
        <p:spPr>
          <a:xfrm>
            <a:off x="4310380" y="4605618"/>
            <a:ext cx="6743065" cy="398780"/>
          </a:xfrm>
          <a:prstGeom prst="rect">
            <a:avLst/>
          </a:prstGeom>
          <a:noFill/>
        </p:spPr>
        <p:txBody>
          <a:bodyPr wrap="square" rtlCol="0" anchor="t">
            <a:spAutoFit/>
          </a:bodyPr>
          <a:lstStyle/>
          <a:p>
            <a:r>
              <a:rPr lang="zh-CN" altLang="en-US" sz="2000" b="1" dirty="0">
                <a:solidFill>
                  <a:srgbClr val="C00000"/>
                </a:solidFill>
                <a:latin typeface="Arial" panose="020B0604020202020204" pitchFamily="34" charset="0"/>
                <a:cs typeface="Arial" panose="020B0604020202020204" pitchFamily="34" charset="0"/>
              </a:rPr>
              <a:t>scrolls with good-luck messages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文框 2"/>
          <p:cNvSpPr/>
          <p:nvPr/>
        </p:nvSpPr>
        <p:spPr>
          <a:xfrm>
            <a:off x="0" y="0"/>
            <a:ext cx="12212320" cy="6858000"/>
          </a:xfrm>
          <a:prstGeom prst="frame">
            <a:avLst>
              <a:gd name="adj1" fmla="val 3508"/>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1245" y="302895"/>
            <a:ext cx="2070735" cy="1403985"/>
          </a:xfrm>
          <a:prstGeom prst="rect">
            <a:avLst/>
          </a:prstGeom>
        </p:spPr>
      </p:pic>
      <p:sp>
        <p:nvSpPr>
          <p:cNvPr id="2" name="文本框 1"/>
          <p:cNvSpPr txBox="1"/>
          <p:nvPr/>
        </p:nvSpPr>
        <p:spPr>
          <a:xfrm>
            <a:off x="297180" y="908050"/>
            <a:ext cx="11559540" cy="6123940"/>
          </a:xfrm>
          <a:prstGeom prst="rect">
            <a:avLst/>
          </a:prstGeom>
          <a:noFill/>
        </p:spPr>
        <p:txBody>
          <a:bodyPr wrap="square" rtlCol="0" anchor="t">
            <a:spAutoFit/>
          </a:bodyPr>
          <a:lstStyle/>
          <a:p>
            <a:pPr marL="514350" indent="-514350">
              <a:buFont typeface="+mj-ea"/>
              <a:buAutoNum type="circleNumDbPlain"/>
            </a:pPr>
            <a:r>
              <a:rPr lang="en-US" sz="2800" b="1">
                <a:solidFill>
                  <a:srgbClr val="C00000"/>
                </a:solidFill>
              </a:rPr>
              <a:t>ring in</a:t>
            </a:r>
            <a:r>
              <a:rPr lang="en-US" sz="2800"/>
              <a:t> the new year 迎接新年</a:t>
            </a:r>
          </a:p>
          <a:p>
            <a:pPr marL="514350" indent="-514350">
              <a:buFont typeface="+mj-ea"/>
              <a:buAutoNum type="circleNumDbPlain"/>
            </a:pPr>
            <a:r>
              <a:rPr lang="en-US" sz="2800"/>
              <a:t>usher out the old year </a:t>
            </a:r>
            <a:r>
              <a:rPr lang="zh-CN" altLang="en-US" sz="2800"/>
              <a:t>辞旧</a:t>
            </a:r>
          </a:p>
          <a:p>
            <a:pPr marL="514350" indent="-514350">
              <a:buFont typeface="+mj-ea"/>
              <a:buAutoNum type="circleNumDbPlain"/>
            </a:pPr>
            <a:r>
              <a:rPr lang="zh-CN" altLang="en-US" sz="2800"/>
              <a:t>bring in luck for the new one</a:t>
            </a:r>
            <a:r>
              <a:rPr lang="en-US" altLang="zh-CN" sz="2800"/>
              <a:t> </a:t>
            </a:r>
            <a:r>
              <a:rPr lang="zh-CN" altLang="en-US" sz="2800"/>
              <a:t>迎新</a:t>
            </a:r>
          </a:p>
          <a:p>
            <a:pPr marL="514350" indent="-514350">
              <a:buFont typeface="+mj-ea"/>
              <a:buAutoNum type="circleNumDbPlain"/>
            </a:pPr>
            <a:r>
              <a:rPr lang="zh-CN" altLang="en-US" sz="2800"/>
              <a:t>scare off monsters and bad luck away</a:t>
            </a:r>
            <a:r>
              <a:rPr lang="en-US" altLang="zh-CN" sz="2800"/>
              <a:t> 吓跑怪物和厄运</a:t>
            </a:r>
          </a:p>
          <a:p>
            <a:pPr marL="514350" indent="-514350">
              <a:buFont typeface="+mj-ea"/>
              <a:buAutoNum type="circleNumDbPlain"/>
            </a:pPr>
            <a:r>
              <a:rPr lang="en-US" altLang="zh-CN" sz="2800"/>
              <a:t>scroll with good-luck messages</a:t>
            </a:r>
          </a:p>
          <a:p>
            <a:pPr marL="514350" indent="-514350">
              <a:buFont typeface="+mj-ea"/>
              <a:buAutoNum type="circleNumDbPlain"/>
            </a:pPr>
            <a:r>
              <a:rPr lang="zh-CN" altLang="en-US" sz="2800"/>
              <a:t>The Chinese zodiac </a:t>
            </a:r>
            <a:r>
              <a:rPr lang="en-US" sz="2800" b="1">
                <a:solidFill>
                  <a:srgbClr val="7030A0"/>
                </a:solidFill>
              </a:rPr>
              <a:t>dictates</a:t>
            </a:r>
            <a:r>
              <a:rPr lang="zh-CN" altLang="en-US" sz="2400"/>
              <a:t> </a:t>
            </a:r>
            <a:r>
              <a:rPr lang="en-US" altLang="zh-CN" sz="2400"/>
              <a:t>(支配；决定)</a:t>
            </a:r>
            <a:r>
              <a:rPr lang="en-US" altLang="zh-CN" sz="2800"/>
              <a:t> </a:t>
            </a:r>
            <a:r>
              <a:rPr lang="en-US" sz="2800" b="1">
                <a:solidFill>
                  <a:srgbClr val="C00000"/>
                </a:solidFill>
              </a:rPr>
              <a:t>which animal represents a given year, so each animal repeats every 12 years</a:t>
            </a:r>
            <a:r>
              <a:rPr lang="zh-CN" altLang="en-US" sz="2800"/>
              <a:t>. The animals are given characteristics and </a:t>
            </a:r>
            <a:r>
              <a:rPr lang="en-US" sz="2800" b="1">
                <a:solidFill>
                  <a:srgbClr val="C00000"/>
                </a:solidFill>
              </a:rPr>
              <a:t>are thought to represent the personalities of people born in that year</a:t>
            </a:r>
            <a:r>
              <a:rPr lang="zh-CN" altLang="en-US" sz="2800"/>
              <a:t>. The rabbit </a:t>
            </a:r>
            <a:r>
              <a:rPr lang="en-US" sz="2800" b="1">
                <a:solidFill>
                  <a:srgbClr val="7030A0"/>
                </a:solidFill>
              </a:rPr>
              <a:t>is characterized to</a:t>
            </a:r>
            <a:r>
              <a:rPr lang="zh-CN" altLang="en-US" sz="2800"/>
              <a:t> be gentle in spirit, approachable</a:t>
            </a:r>
            <a:r>
              <a:rPr lang="en-US" altLang="zh-CN" sz="2400"/>
              <a:t> (和蔼可亲的)</a:t>
            </a:r>
            <a:r>
              <a:rPr lang="zh-CN" altLang="en-US" sz="2800"/>
              <a:t>, good-humored</a:t>
            </a:r>
            <a:r>
              <a:rPr lang="zh-CN" altLang="en-US" sz="2400"/>
              <a:t> </a:t>
            </a:r>
            <a:r>
              <a:rPr lang="en-US" altLang="zh-CN" sz="2400"/>
              <a:t>(好脾气的) </a:t>
            </a:r>
            <a:r>
              <a:rPr lang="zh-CN" altLang="en-US" sz="2800"/>
              <a:t>and expressive. </a:t>
            </a:r>
          </a:p>
          <a:p>
            <a:pPr marL="514350" indent="-514350">
              <a:buFont typeface="+mj-ea"/>
              <a:buAutoNum type="circleNumDbPlain"/>
            </a:pPr>
            <a:r>
              <a:rPr lang="zh-CN" altLang="en-US" sz="2800"/>
              <a:t>One of the 12 zodiac animals </a:t>
            </a:r>
            <a:r>
              <a:rPr lang="en-US" sz="2800" b="1">
                <a:solidFill>
                  <a:srgbClr val="7030A0"/>
                </a:solidFill>
              </a:rPr>
              <a:t>represents</a:t>
            </a:r>
            <a:r>
              <a:rPr lang="zh-CN" altLang="en-US" sz="2800"/>
              <a:t> each year of the lunar calendar and 2023 marks the Year of the Rabbit, which represents longevity, peace and prosperity. </a:t>
            </a:r>
          </a:p>
          <a:p>
            <a:r>
              <a:rPr lang="en-US" sz="2800"/>
              <a:t> </a:t>
            </a:r>
          </a:p>
        </p:txBody>
      </p:sp>
      <p:sp>
        <p:nvSpPr>
          <p:cNvPr id="58" name="矩形 57"/>
          <p:cNvSpPr/>
          <p:nvPr>
            <p:custDataLst>
              <p:tags r:id="rId1"/>
            </p:custDataLst>
          </p:nvPr>
        </p:nvSpPr>
        <p:spPr>
          <a:xfrm>
            <a:off x="495300" y="302895"/>
            <a:ext cx="3067685" cy="497205"/>
          </a:xfrm>
          <a:prstGeom prst="rect">
            <a:avLst/>
          </a:prstGeom>
          <a:solidFill>
            <a:srgbClr val="1B2B5F"/>
          </a:solidFill>
          <a:ln>
            <a:solidFill>
              <a:srgbClr val="1B2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rPr>
              <a:t>词汇、短语积累</a:t>
            </a:r>
          </a:p>
        </p:txBody>
      </p:sp>
      <p:sp>
        <p:nvSpPr>
          <p:cNvPr id="12" name="矩形 11"/>
          <p:cNvSpPr/>
          <p:nvPr>
            <p:custDataLst>
              <p:tags r:id="rId2"/>
            </p:custDataLst>
          </p:nvPr>
        </p:nvSpPr>
        <p:spPr>
          <a:xfrm>
            <a:off x="6960235" y="6143625"/>
            <a:ext cx="4547870" cy="409575"/>
          </a:xfrm>
          <a:prstGeom prst="rect">
            <a:avLst/>
          </a:prstGeom>
          <a:solidFill>
            <a:srgbClr val="AE5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i="1" dirty="0">
                <a:solidFill>
                  <a:schemeClr val="bg1"/>
                </a:solidFill>
                <a:latin typeface="微软雅黑" panose="020B0503020204020204" charset="-122"/>
                <a:ea typeface="微软雅黑" panose="020B0503020204020204" charset="-122"/>
              </a:rPr>
              <a:t>★</a:t>
            </a:r>
            <a:r>
              <a:rPr lang="en-US" altLang="zh-CN" sz="2800" i="1" dirty="0">
                <a:solidFill>
                  <a:schemeClr val="bg1"/>
                </a:solidFill>
              </a:rPr>
              <a:t>lunar calendar</a:t>
            </a:r>
            <a:r>
              <a:rPr lang="zh-CN" altLang="en-US" sz="2800" i="1" dirty="0">
                <a:solidFill>
                  <a:schemeClr val="bg1"/>
                </a:solidFill>
              </a:rPr>
              <a:t>首字母不大写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llo China---Animals of the Chinese zodiac">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416560" y="-635"/>
            <a:ext cx="11398885" cy="685927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f138078b-db5c-4325-b878-6e0a39c0f588"/>
  <p:tag name="COMMONDATA" val="eyJjb3VudCI6ODYsImhkaWQiOiI4M2E5MjExOWUxMjAzZThjNmQ2NjFiNmM5ZGUxMWQ0OSIsInVzZXJDb3VudCI6ODZ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华文行楷"/>
        <a:ea typeface="华文行楷"/>
        <a:cs typeface=""/>
      </a:majorFont>
      <a:minorFont>
        <a:latin typeface="华文楷体"/>
        <a:ea typeface="华文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3722</Words>
  <Application>Microsoft Office PowerPoint</Application>
  <PresentationFormat>宽屏</PresentationFormat>
  <Paragraphs>211</Paragraphs>
  <Slides>24</Slides>
  <Notes>0</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HelveticaNeue</vt:lpstr>
      <vt:lpstr>华文楷体</vt:lpstr>
      <vt:lpstr>华文新魏</vt:lpstr>
      <vt:lpstr>华文行楷</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天外来客</dc:creator>
  <cp:lastModifiedBy>陈 顺坤</cp:lastModifiedBy>
  <cp:revision>107</cp:revision>
  <dcterms:created xsi:type="dcterms:W3CDTF">2021-05-06T11:31:00Z</dcterms:created>
  <dcterms:modified xsi:type="dcterms:W3CDTF">2023-04-10T08:50:00Z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TemplateUUID">
    <vt:lpwstr>v1.0_mb_O55Mr3FJ7OxyHxgPenrJyQ==</vt:lpwstr>
  </property>
  <property fmtid="{D5CDD505-2E9C-101B-9397-08002B2CF9AE}" pid="4" name="ICV">
    <vt:lpwstr>C87636BAB2A440DE83BBC6F2E2A7B40A</vt:lpwstr>
  </property>
</Properties>
</file>