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10" r:id="rId2"/>
    <p:sldId id="256" r:id="rId3"/>
    <p:sldId id="259" r:id="rId4"/>
    <p:sldId id="260" r:id="rId5"/>
    <p:sldId id="267" r:id="rId6"/>
    <p:sldId id="261" r:id="rId7"/>
    <p:sldId id="262" r:id="rId8"/>
    <p:sldId id="258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BA7D"/>
    <a:srgbClr val="FF66FF"/>
    <a:srgbClr val="FFCC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57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F1BDC-13B3-4AC4-B6EC-79583ACE71D0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5B442-710C-4371-95CA-4DE3F5106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287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B442-710C-4371-95CA-4DE3F5106D2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6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9AC7C7-5C51-1514-4AF6-E4F7B6D89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56F54C-CD60-95D5-2662-01B6FAD33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1013AB-7837-EB1A-FDF1-4839637A0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394963-DEFD-0855-BFBB-359C25FBE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4D6135-7B6F-3F74-E64E-58F853BE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80615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9B0D78-E382-6004-26E2-B64935D26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0365E7-CF6F-3931-9902-AD2F07550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ECB8B0-D39C-C217-5CF3-79BFA37E7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2D864D-0FE4-C1F0-60D0-9701539FC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9ADED7-3A6C-6293-F5F2-AF61AABE2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2383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0FF5EAE-6356-1A1E-9E55-94BB66C5E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C472BE-2555-87BA-CB05-F6C845D9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8C2435-C6C4-472F-688F-C15071FF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90D5BC-27B4-AF5C-3C3B-500FD48D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E9D413-5F1A-18CA-2F32-4B8D471D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48085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9654FB-C812-0CA3-9E8A-16D2279B4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EDC26A-ADB1-5C70-7853-91FCB7EC7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2B9CC9-00D4-7156-669F-D200F414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8EAA3F-759C-815E-D335-81913E71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6D209E-48A5-D7A1-2E12-116BB5AC2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54992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6921B8-36F5-031E-FE7B-8CB99BBC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44B719-8B35-53AB-A6F0-33C3F395B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7A65C1-0304-7696-FBBD-55C16DE8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176797-36AD-1211-9FDD-D63F31FE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009297-F47B-EC22-3B3D-5A8C08C8F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68330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040FFF-6C5D-5B91-8D0E-7A74100A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99581-D465-C2FE-8F38-D64FA91F6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9A5DFA-F7C1-EBEF-7511-432128F76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2B74F2-E4F9-18A5-C987-4F7510A0C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72D89D-8CCE-7908-84A2-B3673C16D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248C5-C2FA-7F05-89FB-C5FACAD2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25813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AC392-FC94-8B91-83B2-B5B532CE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2E0AC3-8FBA-CB0F-A471-67444F2A3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D0B941-DD3C-235D-E43A-9033C9691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1CD8495-7824-CD81-D321-54A8B2AA8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07C9674-0E2D-7185-A055-2E2CE3E4F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6F2E45-5CE4-3CCD-952D-7286ED3FC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6C51A18-6692-F348-8CA1-E690CB272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B5E97AC-D332-AC12-5CF3-9772AD19B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62794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A7D5D3-FBDF-493E-F7B2-C62AC0067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BD0E9BA-98AA-6609-498B-ADB1185C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EB3532-DC35-21B3-C85B-D2F0643C7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C1F5E9B-4D10-11CA-0355-A6E0D35A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12927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BA50A2-5EB4-D5ED-997F-CA38E906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E8E82A-A63D-B3F6-72AE-20773E82C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484E4B-4C55-57B5-C8B4-AF97A50E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6685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B4C318-BED9-1E92-1600-FBB101EF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F9E86C-147B-4DD5-8303-1EDEB2B2B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369802-40C2-A6AF-C296-B8774A0C6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2283B9-B6AC-827F-AED6-59D0C44D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6002F1-35E7-F5D0-A935-6D1E6F7B1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306704-6A8A-2B9D-FE38-00607E84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54069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09654D-87CB-0C8B-C23F-C0BD03F1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7C771A-BC6B-FAD0-1B70-C3B3A263C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AA2575B-12DF-9AD0-8336-CA38EA00A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0CB016-6600-2701-06D3-EF904D0F1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E89D10-BB16-674F-04FF-0162B505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795A0F-59F4-CA14-332F-31126FD3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18741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E062CC2-E45F-B2B4-8616-F0E9193C7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C069FA-3391-D3A4-B88A-921251683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47EDD2-2C63-466A-757E-1FACB053C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F446A-C2AE-46BD-84D2-7880F907BF4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380CBB-16B4-F9D9-4976-51B52DDCD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702326-5360-C337-D240-7013618BC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2E1F9-A6EA-4FC0-A945-204AFA0857F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95882036-93D3-84E3-E901-2E1B32421B2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1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FA722C9-9EE3-4644-A05F-20CB08C6EDC3}"/>
              </a:ext>
            </a:extLst>
          </p:cNvPr>
          <p:cNvSpPr txBox="1"/>
          <p:nvPr/>
        </p:nvSpPr>
        <p:spPr>
          <a:xfrm>
            <a:off x="2163562" y="655657"/>
            <a:ext cx="9932278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altLang="zh-C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 type pf poetry always has 5 lines. It is funny and memorable.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E95C11F-E670-BADC-6B58-24E399AD478F}"/>
              </a:ext>
            </a:extLst>
          </p:cNvPr>
          <p:cNvGrpSpPr/>
          <p:nvPr/>
        </p:nvGrpSpPr>
        <p:grpSpPr>
          <a:xfrm>
            <a:off x="-478498" y="-487173"/>
            <a:ext cx="5284121" cy="1569660"/>
            <a:chOff x="-478498" y="-487173"/>
            <a:chExt cx="5284121" cy="156966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E54F1DC-DC98-086C-A745-FC7779AB628F}"/>
                </a:ext>
              </a:extLst>
            </p:cNvPr>
            <p:cNvSpPr/>
            <p:nvPr/>
          </p:nvSpPr>
          <p:spPr>
            <a:xfrm rot="20368110">
              <a:off x="-478498" y="167360"/>
              <a:ext cx="5284121" cy="7462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905C065-6DF1-18B5-E6E7-97080DE17F3C}"/>
                </a:ext>
              </a:extLst>
            </p:cNvPr>
            <p:cNvSpPr txBox="1"/>
            <p:nvPr/>
          </p:nvSpPr>
          <p:spPr>
            <a:xfrm rot="20335677">
              <a:off x="266666" y="-487173"/>
              <a:ext cx="297868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800" b="1" i="0" dirty="0">
                  <a:solidFill>
                    <a:srgbClr val="2A2A2A"/>
                  </a:solidFill>
                  <a:effectLst/>
                  <a:latin typeface="Amasis MT Pro Black" panose="02040A04050005020304" pitchFamily="18" charset="0"/>
                </a:rPr>
                <a:t>  limerick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0B01F23-FC94-217C-58B1-B551CC4CC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336" y="1388396"/>
            <a:ext cx="6825158" cy="5080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AED761A-7BDD-6494-977F-6084143EA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326" y="1403778"/>
            <a:ext cx="7739743" cy="50749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AFFC722-A688-C294-1AC6-8F2923E6F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792" y="1467223"/>
            <a:ext cx="5610573" cy="500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9BD1A2E-6C17-39F6-7A23-D236753F2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599" y="1467222"/>
            <a:ext cx="5165346" cy="500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40D836B-8591-F1A5-A574-9FFB1B1C55FC}"/>
              </a:ext>
            </a:extLst>
          </p:cNvPr>
          <p:cNvSpPr/>
          <p:nvPr/>
        </p:nvSpPr>
        <p:spPr>
          <a:xfrm rot="20389383">
            <a:off x="-929929" y="1349259"/>
            <a:ext cx="3916619" cy="2359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五行打油诗</a:t>
            </a:r>
          </a:p>
        </p:txBody>
      </p:sp>
    </p:spTree>
    <p:extLst>
      <p:ext uri="{BB962C8B-B14F-4D97-AF65-F5344CB8AC3E}">
        <p14:creationId xmlns:p14="http://schemas.microsoft.com/office/powerpoint/2010/main" val="2757354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98B1F1C-F14B-0C88-0A26-F0005B034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21" y="1732369"/>
            <a:ext cx="6292096" cy="498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BB00DA8-BEB2-8B49-6FB8-EC3304082C6D}"/>
              </a:ext>
            </a:extLst>
          </p:cNvPr>
          <p:cNvSpPr txBox="1"/>
          <p:nvPr/>
        </p:nvSpPr>
        <p:spPr>
          <a:xfrm>
            <a:off x="2175642" y="656766"/>
            <a:ext cx="9932278" cy="830997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altLang="zh-C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spells out a secret meaning, often using the first letter of each new line, stanza, or any other recurring feature.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80710DE-BA72-57AB-2008-FE5C45483C4B}"/>
              </a:ext>
            </a:extLst>
          </p:cNvPr>
          <p:cNvGrpSpPr/>
          <p:nvPr/>
        </p:nvGrpSpPr>
        <p:grpSpPr>
          <a:xfrm>
            <a:off x="-478498" y="-431604"/>
            <a:ext cx="5284121" cy="1569660"/>
            <a:chOff x="-478498" y="-431604"/>
            <a:chExt cx="5284121" cy="156966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7E8DABF-15E8-CACE-BC63-8C71BE66E6DE}"/>
                </a:ext>
              </a:extLst>
            </p:cNvPr>
            <p:cNvSpPr/>
            <p:nvPr/>
          </p:nvSpPr>
          <p:spPr>
            <a:xfrm rot="20368110">
              <a:off x="-478498" y="167360"/>
              <a:ext cx="5284121" cy="7462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1FD0C9F-8496-EADC-B7D2-5C086B824ED4}"/>
                </a:ext>
              </a:extLst>
            </p:cNvPr>
            <p:cNvSpPr txBox="1"/>
            <p:nvPr/>
          </p:nvSpPr>
          <p:spPr>
            <a:xfrm rot="20335677">
              <a:off x="251740" y="-431604"/>
              <a:ext cx="279033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800" b="1" i="0" dirty="0">
                  <a:solidFill>
                    <a:srgbClr val="2A2A2A"/>
                  </a:solidFill>
                  <a:effectLst/>
                  <a:latin typeface="Amasis MT Pro Black" panose="02040A04050005020304" pitchFamily="18" charset="0"/>
                </a:rPr>
                <a:t>  Acrostic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C6FEF48D-B885-BAB2-FB7F-6C96D04A7843}"/>
              </a:ext>
            </a:extLst>
          </p:cNvPr>
          <p:cNvSpPr/>
          <p:nvPr/>
        </p:nvSpPr>
        <p:spPr>
          <a:xfrm rot="20389383">
            <a:off x="-929929" y="1349259"/>
            <a:ext cx="3916619" cy="2359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离合诗</a:t>
            </a:r>
          </a:p>
        </p:txBody>
      </p:sp>
      <p:pic>
        <p:nvPicPr>
          <p:cNvPr id="4098" name="Picture 2" descr="Acrostic Poems">
            <a:extLst>
              <a:ext uri="{FF2B5EF4-FFF2-40B4-BE49-F238E27FC236}">
                <a16:creationId xmlns:a16="http://schemas.microsoft.com/office/drawing/2014/main" id="{BB7C1D45-A92B-65B3-22B8-D34CE748C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343" y="1732369"/>
            <a:ext cx="4112336" cy="509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70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891426D8-958E-B36E-077D-A23C21137D08}"/>
              </a:ext>
            </a:extLst>
          </p:cNvPr>
          <p:cNvSpPr txBox="1"/>
          <p:nvPr/>
        </p:nvSpPr>
        <p:spPr>
          <a:xfrm>
            <a:off x="2175642" y="656766"/>
            <a:ext cx="9932278" cy="830997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altLang="zh-C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Concrete is given its name because, like concrete in a mold, it changes shape to fit the artist’s purpose. 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7FEE58D-FAD0-1C17-8A52-03EFD1C3852D}"/>
              </a:ext>
            </a:extLst>
          </p:cNvPr>
          <p:cNvGrpSpPr/>
          <p:nvPr/>
        </p:nvGrpSpPr>
        <p:grpSpPr>
          <a:xfrm>
            <a:off x="-478498" y="-424113"/>
            <a:ext cx="5284121" cy="1569660"/>
            <a:chOff x="-478498" y="-424113"/>
            <a:chExt cx="5284121" cy="156966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3A3426F-F4E6-6389-DA6B-A5AB14DB86A9}"/>
                </a:ext>
              </a:extLst>
            </p:cNvPr>
            <p:cNvSpPr/>
            <p:nvPr/>
          </p:nvSpPr>
          <p:spPr>
            <a:xfrm rot="20368110">
              <a:off x="-478498" y="167360"/>
              <a:ext cx="5284121" cy="7462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C809070-D728-9F09-9033-09EF46D9AED1}"/>
                </a:ext>
              </a:extLst>
            </p:cNvPr>
            <p:cNvSpPr txBox="1"/>
            <p:nvPr/>
          </p:nvSpPr>
          <p:spPr>
            <a:xfrm rot="20335677">
              <a:off x="22116" y="-424113"/>
              <a:ext cx="318132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800" b="1" i="0" dirty="0">
                  <a:solidFill>
                    <a:srgbClr val="2A2A2A"/>
                  </a:solidFill>
                  <a:effectLst/>
                  <a:latin typeface="Amasis MT Pro Black" panose="02040A04050005020304" pitchFamily="18" charset="0"/>
                </a:rPr>
                <a:t>  Concrete</a:t>
              </a: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7423FECD-4BF8-60F1-90DB-A81F097E1E93}"/>
              </a:ext>
            </a:extLst>
          </p:cNvPr>
          <p:cNvSpPr/>
          <p:nvPr/>
        </p:nvSpPr>
        <p:spPr>
          <a:xfrm rot="20389383">
            <a:off x="-929929" y="1349259"/>
            <a:ext cx="3916619" cy="2359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有形诗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53AE64C-6AD6-B599-6DA1-D584255F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0364"/>
            <a:ext cx="7315200" cy="409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2669336-34D1-068F-B664-1F4B023C0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786" y="1746177"/>
            <a:ext cx="5608028" cy="462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80BF6F-F5CF-D2EF-248E-1D6E41563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730" y="2270365"/>
            <a:ext cx="3620055" cy="409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865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31E774-5675-787B-13D6-5BA1F8942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48BE9C2-D124-8FC0-2C9F-B6505B8E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>
                <a:solidFill>
                  <a:srgbClr val="ECBA7D"/>
                </a:solidFill>
              </a:rPr>
              <a:t>Fay</a:t>
            </a:r>
          </a:p>
        </p:txBody>
      </p:sp>
      <p:cxnSp>
        <p:nvCxnSpPr>
          <p:cNvPr id="11273" name="Straight Connector 112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5" name="Straight Connector 112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6AE292-EE03-C956-68C6-A6A1CAECE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79577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17C7E2-24C8-3706-9945-C78A0842D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46A9606-4B4A-65D6-16DA-7A6DD43FD3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1BF1EF8-DA1D-446D-18F8-40EF92407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5694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83206A97-59A5-B0D0-9C0C-0F346A25A81D}"/>
              </a:ext>
            </a:extLst>
          </p:cNvPr>
          <p:cNvGrpSpPr/>
          <p:nvPr/>
        </p:nvGrpSpPr>
        <p:grpSpPr>
          <a:xfrm>
            <a:off x="-478498" y="167360"/>
            <a:ext cx="5284121" cy="881805"/>
            <a:chOff x="-478498" y="167360"/>
            <a:chExt cx="5284121" cy="88180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D6C8921-3502-0689-895F-5CAF9BD2971C}"/>
                </a:ext>
              </a:extLst>
            </p:cNvPr>
            <p:cNvSpPr/>
            <p:nvPr/>
          </p:nvSpPr>
          <p:spPr>
            <a:xfrm rot="20368110">
              <a:off x="-478498" y="167360"/>
              <a:ext cx="5284121" cy="7462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36A15E3-E4BC-3C85-3F67-3E3FCEB79866}"/>
                </a:ext>
              </a:extLst>
            </p:cNvPr>
            <p:cNvSpPr txBox="1"/>
            <p:nvPr/>
          </p:nvSpPr>
          <p:spPr>
            <a:xfrm rot="20335677">
              <a:off x="690073" y="218168"/>
              <a:ext cx="24902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800" b="1" i="0" dirty="0">
                  <a:solidFill>
                    <a:srgbClr val="2A2A2A"/>
                  </a:solidFill>
                  <a:effectLst/>
                  <a:latin typeface="Amasis MT Pro Black" panose="02040A04050005020304" pitchFamily="18" charset="0"/>
                </a:rPr>
                <a:t>Sonnet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EDA5CD49-15CD-CC27-F7C5-DA764B4458A2}"/>
              </a:ext>
            </a:extLst>
          </p:cNvPr>
          <p:cNvSpPr txBox="1"/>
          <p:nvPr/>
        </p:nvSpPr>
        <p:spPr>
          <a:xfrm>
            <a:off x="5147113" y="554363"/>
            <a:ext cx="1986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0" dirty="0">
                <a:effectLst/>
                <a:latin typeface="Arial" panose="020B0604020202020204" pitchFamily="34" charset="0"/>
              </a:rPr>
              <a:t>Sonnet 18 </a:t>
            </a: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8F1B36B-F680-4C5B-C9F3-67EE99B2BDA5}"/>
              </a:ext>
            </a:extLst>
          </p:cNvPr>
          <p:cNvSpPr txBox="1"/>
          <p:nvPr/>
        </p:nvSpPr>
        <p:spPr>
          <a:xfrm>
            <a:off x="4565924" y="1072186"/>
            <a:ext cx="3713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i="0" dirty="0">
                <a:effectLst/>
                <a:latin typeface="Arial" panose="020B0604020202020204" pitchFamily="34" charset="0"/>
              </a:rPr>
              <a:t>William Shakespeare</a:t>
            </a:r>
            <a:endParaRPr lang="zh-CN" altLang="en-US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89FAF9-15E2-E915-9111-8D66B1997A17}"/>
              </a:ext>
            </a:extLst>
          </p:cNvPr>
          <p:cNvSpPr txBox="1"/>
          <p:nvPr/>
        </p:nvSpPr>
        <p:spPr>
          <a:xfrm>
            <a:off x="-265056" y="1663427"/>
            <a:ext cx="631671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000" b="0" i="0" dirty="0">
                <a:solidFill>
                  <a:srgbClr val="3E3E3E"/>
                </a:solidFill>
                <a:effectLst/>
                <a:latin typeface="-apple-system-font"/>
              </a:rPr>
              <a:t>Shall I compare thee to a summer's day?</a:t>
            </a:r>
          </a:p>
          <a:p>
            <a:pPr algn="r"/>
            <a:r>
              <a:rPr lang="zh-CN" altLang="en-US" b="0" i="0" dirty="0">
                <a:solidFill>
                  <a:srgbClr val="3E3E3E"/>
                </a:solidFill>
                <a:effectLst/>
                <a:latin typeface="-apple-system-font"/>
              </a:rPr>
              <a:t>我能把你比作夏日吗？</a:t>
            </a:r>
          </a:p>
          <a:p>
            <a:pPr algn="r"/>
            <a:r>
              <a:rPr lang="en-US" altLang="zh-CN" sz="2000" b="0" i="0" dirty="0">
                <a:solidFill>
                  <a:srgbClr val="3E3E3E"/>
                </a:solidFill>
                <a:effectLst/>
                <a:latin typeface="-apple-system-font"/>
              </a:rPr>
              <a:t>Thou art more lovely and more temperate:</a:t>
            </a:r>
          </a:p>
          <a:p>
            <a:pPr algn="r"/>
            <a:r>
              <a:rPr lang="zh-CN" altLang="en-US" b="0" i="0" dirty="0">
                <a:solidFill>
                  <a:srgbClr val="3E3E3E"/>
                </a:solidFill>
                <a:effectLst/>
                <a:latin typeface="-apple-system-font"/>
              </a:rPr>
              <a:t>尽管你更可爱、更温和；</a:t>
            </a:r>
          </a:p>
          <a:p>
            <a:pPr algn="r"/>
            <a:r>
              <a:rPr lang="en-US" altLang="zh-CN" sz="2000" b="0" i="0" dirty="0">
                <a:solidFill>
                  <a:srgbClr val="3E3E3E"/>
                </a:solidFill>
                <a:effectLst/>
                <a:latin typeface="-apple-system-font"/>
              </a:rPr>
              <a:t>Rough winds do shake the darling buds of May,</a:t>
            </a:r>
          </a:p>
          <a:p>
            <a:pPr algn="r"/>
            <a:r>
              <a:rPr lang="zh-CN" altLang="en-US" b="0" i="0" dirty="0">
                <a:solidFill>
                  <a:srgbClr val="3E3E3E"/>
                </a:solidFill>
                <a:effectLst/>
                <a:latin typeface="-apple-system-font"/>
              </a:rPr>
              <a:t>夏日的狂风可能会摧残五月的花儿，</a:t>
            </a:r>
          </a:p>
          <a:p>
            <a:pPr algn="r"/>
            <a:r>
              <a:rPr lang="en-US" altLang="zh-CN" sz="2000" b="0" i="0" dirty="0">
                <a:solidFill>
                  <a:srgbClr val="3E3E3E"/>
                </a:solidFill>
                <a:effectLst/>
                <a:latin typeface="-apple-system-font"/>
              </a:rPr>
              <a:t>And summer's lease hath all too short a date:</a:t>
            </a:r>
          </a:p>
          <a:p>
            <a:pPr algn="r"/>
            <a:r>
              <a:rPr lang="zh-CN" altLang="en-US" b="0" i="0" dirty="0">
                <a:solidFill>
                  <a:srgbClr val="3E3E3E"/>
                </a:solidFill>
                <a:effectLst/>
                <a:latin typeface="-apple-system-font"/>
              </a:rPr>
              <a:t>季节的限制又减少了可拥有的日光；</a:t>
            </a:r>
          </a:p>
          <a:p>
            <a:pPr algn="r"/>
            <a:r>
              <a:rPr lang="en-US" altLang="zh-CN" sz="2000" b="0" i="0" dirty="0">
                <a:solidFill>
                  <a:srgbClr val="3E3E3E"/>
                </a:solidFill>
                <a:effectLst/>
                <a:latin typeface="-apple-system-font"/>
              </a:rPr>
              <a:t>Sometime too hot the eye of heaven shines,</a:t>
            </a:r>
          </a:p>
          <a:p>
            <a:pPr algn="r"/>
            <a:r>
              <a:rPr lang="zh-CN" altLang="en-US" b="0" i="0" dirty="0">
                <a:solidFill>
                  <a:srgbClr val="3E3E3E"/>
                </a:solidFill>
                <a:effectLst/>
                <a:latin typeface="-apple-system-font"/>
              </a:rPr>
              <a:t>天空的巨眼有时过于灼热，</a:t>
            </a:r>
          </a:p>
          <a:p>
            <a:pPr algn="r"/>
            <a:r>
              <a:rPr lang="en-US" altLang="zh-CN" sz="2000" b="0" i="0" dirty="0">
                <a:solidFill>
                  <a:srgbClr val="3E3E3E"/>
                </a:solidFill>
                <a:effectLst/>
                <a:latin typeface="-apple-system-font"/>
              </a:rPr>
              <a:t>And often is his gold complexion </a:t>
            </a:r>
            <a:r>
              <a:rPr lang="en-US" altLang="zh-CN" sz="2000" b="0" i="0" dirty="0" err="1">
                <a:solidFill>
                  <a:srgbClr val="3E3E3E"/>
                </a:solidFill>
                <a:effectLst/>
                <a:latin typeface="-apple-system-font"/>
              </a:rPr>
              <a:t>dimm'd</a:t>
            </a:r>
            <a:r>
              <a:rPr lang="en-US" altLang="zh-CN" sz="2000" b="0" i="0" dirty="0">
                <a:solidFill>
                  <a:srgbClr val="3E3E3E"/>
                </a:solidFill>
                <a:effectLst/>
                <a:latin typeface="-apple-system-font"/>
              </a:rPr>
              <a:t>;</a:t>
            </a:r>
          </a:p>
          <a:p>
            <a:pPr algn="r"/>
            <a:r>
              <a:rPr lang="zh-CN" altLang="en-US" b="0" i="0" dirty="0">
                <a:solidFill>
                  <a:srgbClr val="3E3E3E"/>
                </a:solidFill>
                <a:effectLst/>
                <a:latin typeface="-apple-system-font"/>
              </a:rPr>
              <a:t>常使自身的辉煌无故湮没；</a:t>
            </a:r>
          </a:p>
          <a:p>
            <a:pPr algn="r"/>
            <a:r>
              <a:rPr lang="en-US" altLang="zh-CN" sz="2000" b="0" i="0" dirty="0">
                <a:solidFill>
                  <a:srgbClr val="3E3E3E"/>
                </a:solidFill>
                <a:effectLst/>
                <a:latin typeface="-apple-system-font"/>
              </a:rPr>
              <a:t>And every fair from fair sometime declines,</a:t>
            </a:r>
          </a:p>
          <a:p>
            <a:pPr algn="r"/>
            <a:r>
              <a:rPr lang="zh-CN" altLang="en-US" b="0" i="0" dirty="0">
                <a:solidFill>
                  <a:srgbClr val="3E3E3E"/>
                </a:solidFill>
                <a:effectLst/>
                <a:latin typeface="-apple-system-font"/>
              </a:rPr>
              <a:t>每一种美都会消逝，</a:t>
            </a:r>
          </a:p>
          <a:p>
            <a:pPr algn="ctr"/>
            <a:endParaRPr lang="zh-CN" altLang="en-US" b="0" i="0" dirty="0">
              <a:solidFill>
                <a:srgbClr val="3E3E3E"/>
              </a:solidFill>
              <a:effectLst/>
              <a:latin typeface="-apple-system-fon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AC73269-D3B6-E02D-9D98-32B5FAD11069}"/>
              </a:ext>
            </a:extLst>
          </p:cNvPr>
          <p:cNvSpPr txBox="1"/>
          <p:nvPr/>
        </p:nvSpPr>
        <p:spPr>
          <a:xfrm>
            <a:off x="6140341" y="1687740"/>
            <a:ext cx="577839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By chance, or nature's changing course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untrimm'd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不管愿意或是无奈；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But thy eternal summer shall not fade,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然而你这盛夏将永存不朽，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Nor lose possession of that fair thou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ow'st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连你所有的美都不会褪去；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Nor shall Death brag thou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wander'st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 in his shade,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死神不忍逼近，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When in eternal lines to time thou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grow'st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生命只会长存；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So long as men can breathe, or eyes can see,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只要人类能呼吸，能看见；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So long lives this and this gives life to thee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-apple-system-font"/>
                <a:ea typeface="等线" panose="02010600030101010101" pitchFamily="2" charset="-122"/>
                <a:cs typeface="+mn-cs"/>
              </a:rPr>
              <a:t>我的诗就会存在，而你的生命也会延续。</a:t>
            </a:r>
            <a:endParaRPr lang="zh-CN" altLang="en-US" dirty="0"/>
          </a:p>
        </p:txBody>
      </p:sp>
      <p:pic>
        <p:nvPicPr>
          <p:cNvPr id="18" name="1.Sonnet 18(Av891895288,P1)">
            <a:hlinkClick r:id="" action="ppaction://media"/>
            <a:extLst>
              <a:ext uri="{FF2B5EF4-FFF2-40B4-BE49-F238E27FC236}">
                <a16:creationId xmlns:a16="http://schemas.microsoft.com/office/drawing/2014/main" id="{DB87E16A-4211-3A82-EE61-6285A12182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7062" y="1533851"/>
            <a:ext cx="9322675" cy="524388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182E920C-F2AA-DB77-9EAB-DAA1BBA68D46}"/>
              </a:ext>
            </a:extLst>
          </p:cNvPr>
          <p:cNvSpPr/>
          <p:nvPr/>
        </p:nvSpPr>
        <p:spPr>
          <a:xfrm rot="20330001">
            <a:off x="2567515" y="297435"/>
            <a:ext cx="2843829" cy="223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14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行诗</a:t>
            </a:r>
          </a:p>
        </p:txBody>
      </p:sp>
    </p:spTree>
    <p:extLst>
      <p:ext uri="{BB962C8B-B14F-4D97-AF65-F5344CB8AC3E}">
        <p14:creationId xmlns:p14="http://schemas.microsoft.com/office/powerpoint/2010/main" val="3740274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19C36516-4AF6-572F-F0A2-178B3FFCA9B4}"/>
              </a:ext>
            </a:extLst>
          </p:cNvPr>
          <p:cNvSpPr txBox="1"/>
          <p:nvPr/>
        </p:nvSpPr>
        <p:spPr>
          <a:xfrm>
            <a:off x="2175642" y="656766"/>
            <a:ext cx="9932278" cy="830997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altLang="zh-C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The form is a 19-line poem that has five 3-line stanzas. ending in a quatrain.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841F405-CA66-5FCE-B543-F0BB65F25D8A}"/>
              </a:ext>
            </a:extLst>
          </p:cNvPr>
          <p:cNvSpPr txBox="1"/>
          <p:nvPr/>
        </p:nvSpPr>
        <p:spPr>
          <a:xfrm>
            <a:off x="2165132" y="740356"/>
            <a:ext cx="993227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Poets Electra Roman No 2"/>
                <a:ea typeface="等线" panose="02010600030101010101" pitchFamily="2" charset="-122"/>
                <a:cs typeface="+mn-cs"/>
              </a:rPr>
              <a:t>    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Do 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ot go g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ntle i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to th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 goo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ni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ht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4B5A0F9-19BF-BC72-2118-8D8D970DE88B}"/>
              </a:ext>
            </a:extLst>
          </p:cNvPr>
          <p:cNvGrpSpPr/>
          <p:nvPr/>
        </p:nvGrpSpPr>
        <p:grpSpPr>
          <a:xfrm>
            <a:off x="-782191" y="367239"/>
            <a:ext cx="6242047" cy="935579"/>
            <a:chOff x="-782191" y="367239"/>
            <a:chExt cx="6242047" cy="93557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88F5EA4-81FD-5974-3B09-7D178431C072}"/>
                </a:ext>
              </a:extLst>
            </p:cNvPr>
            <p:cNvSpPr/>
            <p:nvPr/>
          </p:nvSpPr>
          <p:spPr>
            <a:xfrm rot="20368110">
              <a:off x="-782191" y="367239"/>
              <a:ext cx="6242047" cy="7462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EAC5781-1CF6-C35F-5716-F896E6AF7CAC}"/>
                </a:ext>
              </a:extLst>
            </p:cNvPr>
            <p:cNvSpPr txBox="1"/>
            <p:nvPr/>
          </p:nvSpPr>
          <p:spPr>
            <a:xfrm rot="20335677">
              <a:off x="109312" y="471821"/>
              <a:ext cx="37133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800" b="1" i="0" dirty="0">
                  <a:solidFill>
                    <a:srgbClr val="2A2A2A"/>
                  </a:solidFill>
                  <a:effectLst/>
                  <a:latin typeface="Amasis MT Pro Black" panose="02040A04050005020304" pitchFamily="18" charset="0"/>
                </a:rPr>
                <a:t>Villanelle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63A4F8-EFE3-FB88-ECDB-7FB0898C5A04}"/>
              </a:ext>
            </a:extLst>
          </p:cNvPr>
          <p:cNvSpPr txBox="1"/>
          <p:nvPr/>
        </p:nvSpPr>
        <p:spPr>
          <a:xfrm>
            <a:off x="-265056" y="1663427"/>
            <a:ext cx="6316716" cy="5537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300"/>
              </a:lnSpc>
            </a:pPr>
            <a:r>
              <a:rPr lang="en-US" altLang="zh-CN" sz="200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go gentle into that good night</a:t>
            </a:r>
            <a:r>
              <a:rPr lang="en-US" altLang="zh-CN" sz="2000" dirty="0">
                <a:solidFill>
                  <a:srgbClr val="3E3E3E"/>
                </a:solidFill>
                <a:latin typeface="-apple-system-font"/>
              </a:rPr>
              <a:t>,</a:t>
            </a:r>
          </a:p>
          <a:p>
            <a:pPr algn="r">
              <a:lnSpc>
                <a:spcPts val="1300"/>
              </a:lnSpc>
            </a:pPr>
            <a:endParaRPr lang="en-US" altLang="zh-CN" sz="2000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zh-CN" altLang="en-US" dirty="0">
                <a:solidFill>
                  <a:srgbClr val="3E3E3E"/>
                </a:solidFill>
                <a:latin typeface="-apple-system-font"/>
              </a:rPr>
              <a:t>不做黑夜的顺民</a:t>
            </a:r>
          </a:p>
          <a:p>
            <a:pPr algn="r">
              <a:lnSpc>
                <a:spcPts val="1300"/>
              </a:lnSpc>
            </a:pPr>
            <a:endParaRPr lang="zh-CN" altLang="en-US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en-US" altLang="zh-CN" sz="200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age should burn and rave at close of day;</a:t>
            </a:r>
          </a:p>
          <a:p>
            <a:pPr algn="r">
              <a:lnSpc>
                <a:spcPts val="1300"/>
              </a:lnSpc>
            </a:pPr>
            <a:endParaRPr lang="en-US" altLang="zh-CN" sz="2000" dirty="0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300"/>
              </a:lnSpc>
            </a:pPr>
            <a:r>
              <a:rPr lang="zh-CN" altLang="en-US" dirty="0">
                <a:solidFill>
                  <a:srgbClr val="3E3E3E"/>
                </a:solidFill>
                <a:latin typeface="-apple-system-font"/>
              </a:rPr>
              <a:t>长者应对夕阳咆哮</a:t>
            </a:r>
          </a:p>
          <a:p>
            <a:pPr algn="r">
              <a:lnSpc>
                <a:spcPts val="1300"/>
              </a:lnSpc>
            </a:pPr>
            <a:endParaRPr lang="zh-CN" altLang="en-US" sz="2000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en-US" altLang="zh-CN" sz="2000" dirty="0" err="1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Rage,rage</a:t>
            </a:r>
            <a:r>
              <a:rPr lang="en-US" altLang="zh-CN" sz="200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against the dying of the light.</a:t>
            </a:r>
          </a:p>
          <a:p>
            <a:pPr algn="r">
              <a:lnSpc>
                <a:spcPts val="1300"/>
              </a:lnSpc>
            </a:pPr>
            <a:endParaRPr lang="en-US" altLang="zh-CN" sz="2000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zh-CN" altLang="en-US" dirty="0">
                <a:solidFill>
                  <a:srgbClr val="3E3E3E"/>
                </a:solidFill>
                <a:latin typeface="-apple-system-font"/>
              </a:rPr>
              <a:t>怒起，怒起反抗光明的灭亡</a:t>
            </a:r>
          </a:p>
          <a:p>
            <a:pPr algn="r">
              <a:lnSpc>
                <a:spcPts val="1300"/>
              </a:lnSpc>
            </a:pPr>
            <a:endParaRPr lang="zh-CN" altLang="en-US" sz="2000" dirty="0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300"/>
              </a:lnSpc>
            </a:pPr>
            <a:r>
              <a:rPr lang="en-US" altLang="zh-CN" sz="200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 wise men at their end know dark is right</a:t>
            </a:r>
            <a:r>
              <a:rPr lang="en-US" altLang="zh-CN" sz="2000" dirty="0">
                <a:solidFill>
                  <a:srgbClr val="3E3E3E"/>
                </a:solidFill>
                <a:latin typeface="-apple-system-font"/>
              </a:rPr>
              <a:t>,</a:t>
            </a:r>
          </a:p>
          <a:p>
            <a:pPr algn="r">
              <a:lnSpc>
                <a:spcPts val="1300"/>
              </a:lnSpc>
            </a:pPr>
            <a:endParaRPr lang="en-US" altLang="zh-CN" sz="2000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zh-CN" altLang="en-US" dirty="0">
                <a:solidFill>
                  <a:srgbClr val="3E3E3E"/>
                </a:solidFill>
                <a:latin typeface="-apple-system-font"/>
              </a:rPr>
              <a:t>即使智者明白黑夜不可阻挡</a:t>
            </a:r>
          </a:p>
          <a:p>
            <a:pPr algn="r">
              <a:lnSpc>
                <a:spcPts val="1300"/>
              </a:lnSpc>
            </a:pPr>
            <a:endParaRPr lang="zh-CN" altLang="en-US" sz="2000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en-US" altLang="zh-CN" sz="200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their words had forked no lightning they</a:t>
            </a:r>
          </a:p>
          <a:p>
            <a:pPr algn="r">
              <a:lnSpc>
                <a:spcPts val="1300"/>
              </a:lnSpc>
            </a:pPr>
            <a:endParaRPr lang="en-US" altLang="zh-CN" sz="2000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zh-CN" altLang="en-US" dirty="0">
                <a:solidFill>
                  <a:srgbClr val="3E3E3E"/>
                </a:solidFill>
                <a:latin typeface="-apple-system-font"/>
              </a:rPr>
              <a:t>因为他们的语言没能击出电光，但他们</a:t>
            </a:r>
          </a:p>
          <a:p>
            <a:pPr algn="r">
              <a:lnSpc>
                <a:spcPts val="1300"/>
              </a:lnSpc>
            </a:pPr>
            <a:endParaRPr lang="zh-CN" altLang="en-US" sz="2000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en-US" altLang="zh-CN" sz="200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go gentle into that good night.</a:t>
            </a:r>
          </a:p>
          <a:p>
            <a:pPr algn="r">
              <a:lnSpc>
                <a:spcPts val="1300"/>
              </a:lnSpc>
            </a:pPr>
            <a:endParaRPr lang="en-US" altLang="zh-CN" sz="2000" dirty="0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300"/>
              </a:lnSpc>
            </a:pPr>
            <a:r>
              <a:rPr lang="zh-CN" altLang="en-US" dirty="0">
                <a:solidFill>
                  <a:srgbClr val="3E3E3E"/>
                </a:solidFill>
                <a:latin typeface="-apple-system-font"/>
              </a:rPr>
              <a:t>不做黑夜的顺民</a:t>
            </a:r>
          </a:p>
          <a:p>
            <a:pPr algn="r">
              <a:lnSpc>
                <a:spcPts val="1300"/>
              </a:lnSpc>
            </a:pPr>
            <a:endParaRPr lang="zh-CN" altLang="en-US" sz="2000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en-US" altLang="zh-CN" sz="200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men, the last wave by, crying how bright</a:t>
            </a:r>
          </a:p>
          <a:p>
            <a:pPr algn="r">
              <a:lnSpc>
                <a:spcPts val="1300"/>
              </a:lnSpc>
            </a:pPr>
            <a:endParaRPr lang="en-US" altLang="zh-CN" sz="2000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zh-CN" altLang="en-US" dirty="0">
                <a:solidFill>
                  <a:srgbClr val="3E3E3E"/>
                </a:solidFill>
                <a:latin typeface="-apple-system-font"/>
              </a:rPr>
              <a:t>最后的海浪歌颂着，善良的人们</a:t>
            </a:r>
          </a:p>
          <a:p>
            <a:pPr algn="r">
              <a:lnSpc>
                <a:spcPts val="1300"/>
              </a:lnSpc>
            </a:pPr>
            <a:endParaRPr lang="zh-CN" altLang="en-US" sz="2000" dirty="0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300"/>
              </a:lnSpc>
            </a:pPr>
            <a:r>
              <a:rPr lang="en-US" altLang="zh-CN" sz="200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frail deeds might have danced in a green bay</a:t>
            </a:r>
            <a:r>
              <a:rPr lang="en-US" altLang="zh-CN" sz="2000" dirty="0">
                <a:solidFill>
                  <a:srgbClr val="3E3E3E"/>
                </a:solidFill>
                <a:latin typeface="-apple-system-font"/>
              </a:rPr>
              <a:t>,</a:t>
            </a:r>
          </a:p>
          <a:p>
            <a:pPr algn="r">
              <a:lnSpc>
                <a:spcPts val="1300"/>
              </a:lnSpc>
            </a:pPr>
            <a:endParaRPr lang="en-US" altLang="zh-CN" sz="2000" dirty="0">
              <a:solidFill>
                <a:srgbClr val="3E3E3E"/>
              </a:solidFill>
              <a:latin typeface="-apple-system-font"/>
            </a:endParaRPr>
          </a:p>
          <a:p>
            <a:pPr algn="r">
              <a:lnSpc>
                <a:spcPts val="1300"/>
              </a:lnSpc>
            </a:pPr>
            <a:r>
              <a:rPr lang="zh-CN" altLang="en-US" dirty="0">
                <a:solidFill>
                  <a:srgbClr val="3E3E3E"/>
                </a:solidFill>
                <a:latin typeface="-apple-system-font"/>
              </a:rPr>
              <a:t>他们弱小的力量也曾在绿湾中迸发出光芒</a:t>
            </a:r>
            <a:endParaRPr lang="zh-CN" altLang="en-US" b="0" i="0" dirty="0">
              <a:solidFill>
                <a:srgbClr val="3E3E3E"/>
              </a:solidFill>
              <a:effectLst/>
              <a:latin typeface="-apple-system-font"/>
            </a:endParaRPr>
          </a:p>
          <a:p>
            <a:pPr algn="ctr"/>
            <a:endParaRPr lang="zh-CN" altLang="en-US" b="0" i="0" dirty="0">
              <a:solidFill>
                <a:srgbClr val="3E3E3E"/>
              </a:solidFill>
              <a:effectLst/>
              <a:latin typeface="-apple-system-fon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D99BE64-403C-F7B3-E6BD-CB8D01A80638}"/>
              </a:ext>
            </a:extLst>
          </p:cNvPr>
          <p:cNvSpPr txBox="1"/>
          <p:nvPr/>
        </p:nvSpPr>
        <p:spPr>
          <a:xfrm>
            <a:off x="6140342" y="1564277"/>
            <a:ext cx="65151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Rage, rage against the dying of the light.</a:t>
            </a:r>
          </a:p>
          <a:p>
            <a:pPr algn="just" fontAlgn="base"/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怒起，怒起反抗光明的灭亡</a:t>
            </a:r>
          </a:p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Wild men who caught and sang the sun in flight,</a:t>
            </a:r>
          </a:p>
          <a:p>
            <a:pPr algn="just" fontAlgn="base"/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狂野的人们飞向太阳企图为之歌唱</a:t>
            </a:r>
          </a:p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learn, too late, they grieved it on its way,</a:t>
            </a:r>
          </a:p>
          <a:p>
            <a:pPr algn="just" fontAlgn="base"/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意识到为时已晚，不免悲叹</a:t>
            </a:r>
          </a:p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not go gentle into that good night.</a:t>
            </a:r>
          </a:p>
          <a:p>
            <a:pPr algn="just" fontAlgn="base"/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（但他们）不做黑夜的顺民</a:t>
            </a:r>
          </a:p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Grave men, near death, who see with blinding sight</a:t>
            </a:r>
          </a:p>
          <a:p>
            <a:pPr algn="just" fontAlgn="base"/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掘墓者，与死者为邻，双眼被刺痛</a:t>
            </a:r>
          </a:p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Blind eyes could blaze like meteors and be gay,</a:t>
            </a:r>
          </a:p>
          <a:p>
            <a:pPr algn="just" fontAlgn="base"/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瞽者的眼睛如流星般闪耀</a:t>
            </a:r>
          </a:p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Rage, rage against the dying of the light.</a:t>
            </a:r>
          </a:p>
          <a:p>
            <a:pPr algn="just" fontAlgn="base"/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怒起，怒起反抗光明的灭亡</a:t>
            </a:r>
          </a:p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you, my father, there on the sad height,</a:t>
            </a:r>
          </a:p>
          <a:p>
            <a:pPr algn="just" fontAlgn="base"/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而你，天父，在悲哀的高处</a:t>
            </a:r>
          </a:p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Curse, bless, me now with your fierce tears, I pray.</a:t>
            </a:r>
          </a:p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not go gentle into that good night.</a:t>
            </a:r>
          </a:p>
          <a:p>
            <a:pPr algn="just" fontAlgn="base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Rage, rage against the dying of the light.</a:t>
            </a:r>
          </a:p>
        </p:txBody>
      </p:sp>
      <p:pic>
        <p:nvPicPr>
          <p:cNvPr id="19" name="1.19 Do Not Go Gentle into That Good Nig(Av692741816,P1)">
            <a:hlinkClick r:id="" action="ppaction://media"/>
            <a:extLst>
              <a:ext uri="{FF2B5EF4-FFF2-40B4-BE49-F238E27FC236}">
                <a16:creationId xmlns:a16="http://schemas.microsoft.com/office/drawing/2014/main" id="{1BE29992-4C1C-DCA1-2956-464B7C1CF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753" y="1509534"/>
            <a:ext cx="9378496" cy="5275404"/>
          </a:xfrm>
          <a:prstGeom prst="snip1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CEA4FDB-16D3-5414-A5AB-588BB5E64AF5}"/>
              </a:ext>
            </a:extLst>
          </p:cNvPr>
          <p:cNvSpPr/>
          <p:nvPr/>
        </p:nvSpPr>
        <p:spPr>
          <a:xfrm rot="20389383">
            <a:off x="-551557" y="404151"/>
            <a:ext cx="3916619" cy="2359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19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行诗</a:t>
            </a:r>
          </a:p>
        </p:txBody>
      </p:sp>
    </p:spTree>
    <p:extLst>
      <p:ext uri="{BB962C8B-B14F-4D97-AF65-F5344CB8AC3E}">
        <p14:creationId xmlns:p14="http://schemas.microsoft.com/office/powerpoint/2010/main" val="1500926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3" grpId="0" animBg="1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279C67BA-95F4-E9B6-0954-4EC80D742043}"/>
              </a:ext>
            </a:extLst>
          </p:cNvPr>
          <p:cNvSpPr txBox="1"/>
          <p:nvPr/>
        </p:nvSpPr>
        <p:spPr>
          <a:xfrm>
            <a:off x="2163562" y="586968"/>
            <a:ext cx="9932278" cy="830997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A sestina is a unique poetic form that utilizes repetition. It has six, six-line stanzas that use a complex pattern that can be hard to utilize. 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ADF328E-B29A-184F-F5B1-12CB4232462A}"/>
              </a:ext>
            </a:extLst>
          </p:cNvPr>
          <p:cNvGrpSpPr/>
          <p:nvPr/>
        </p:nvGrpSpPr>
        <p:grpSpPr>
          <a:xfrm>
            <a:off x="-478498" y="-349471"/>
            <a:ext cx="5284121" cy="1569660"/>
            <a:chOff x="-478498" y="-349471"/>
            <a:chExt cx="5284121" cy="156966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D46FA2A-F8EE-4A01-545C-4D86A9A38A07}"/>
                </a:ext>
              </a:extLst>
            </p:cNvPr>
            <p:cNvSpPr/>
            <p:nvPr/>
          </p:nvSpPr>
          <p:spPr>
            <a:xfrm rot="20368110">
              <a:off x="-478498" y="167360"/>
              <a:ext cx="5284121" cy="7462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AC77E0D-7162-4B2E-07AA-AE859BE17DF8}"/>
                </a:ext>
              </a:extLst>
            </p:cNvPr>
            <p:cNvSpPr txBox="1"/>
            <p:nvPr/>
          </p:nvSpPr>
          <p:spPr>
            <a:xfrm rot="20335677">
              <a:off x="80475" y="-349471"/>
              <a:ext cx="249029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等线" panose="02010600030101010101" pitchFamily="2" charset="-122"/>
                  <a:cs typeface="+mn-cs"/>
                </a:rPr>
                <a:t>  Sestina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F751A0CB-F5B7-85A6-B178-ACAF6745E8BF}"/>
              </a:ext>
            </a:extLst>
          </p:cNvPr>
          <p:cNvSpPr/>
          <p:nvPr/>
        </p:nvSpPr>
        <p:spPr>
          <a:xfrm rot="20389383">
            <a:off x="-929929" y="1349259"/>
            <a:ext cx="3916619" cy="2359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六行诗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4F953F5-FC27-3E95-A73A-80B557CCB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5" y="1941659"/>
            <a:ext cx="5639185" cy="380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69CFAC-B7FC-4D22-281B-77A0405568DF}"/>
              </a:ext>
            </a:extLst>
          </p:cNvPr>
          <p:cNvSpPr txBox="1"/>
          <p:nvPr/>
        </p:nvSpPr>
        <p:spPr>
          <a:xfrm>
            <a:off x="6383083" y="2393702"/>
            <a:ext cx="5639185" cy="3349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September rain falls on the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house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In the failing light, the old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grandmother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sits in the kitchen with the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child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beside the Little Marvel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Stove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reading the jokes from the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almanac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laughing and talking to hide her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tears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140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022E6C5C-EE6D-9E61-7E2D-3C38E9611B0C}"/>
              </a:ext>
            </a:extLst>
          </p:cNvPr>
          <p:cNvSpPr txBox="1"/>
          <p:nvPr/>
        </p:nvSpPr>
        <p:spPr>
          <a:xfrm>
            <a:off x="2163562" y="718682"/>
            <a:ext cx="9932278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altLang="zh-C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It is written in praise of a particular person, thing, or event.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DF5D9D8-5D65-91A5-B442-9B336C4C9978}"/>
              </a:ext>
            </a:extLst>
          </p:cNvPr>
          <p:cNvSpPr/>
          <p:nvPr/>
        </p:nvSpPr>
        <p:spPr>
          <a:xfrm rot="20330001">
            <a:off x="2567515" y="276415"/>
            <a:ext cx="2843829" cy="223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颂歌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508C1D6-DF81-9818-E53D-3852ABE47965}"/>
              </a:ext>
            </a:extLst>
          </p:cNvPr>
          <p:cNvSpPr txBox="1"/>
          <p:nvPr/>
        </p:nvSpPr>
        <p:spPr>
          <a:xfrm>
            <a:off x="2165132" y="740356"/>
            <a:ext cx="993227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Poets Electra Roman No 2"/>
                <a:ea typeface="等线" panose="02010600030101010101" pitchFamily="2" charset="-122"/>
                <a:cs typeface="+mn-cs"/>
              </a:rPr>
              <a:t>    </a:t>
            </a:r>
            <a:r>
              <a:rPr lang="en-US" altLang="zh-CN" sz="3600" i="1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lang="en-US" altLang="zh-CN" sz="3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altLang="zh-CN" sz="3600" i="1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 t</a:t>
            </a:r>
            <a:r>
              <a:rPr lang="en-US" altLang="zh-CN" sz="3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3600" i="1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 W</a:t>
            </a:r>
            <a:r>
              <a:rPr lang="en-US" altLang="zh-CN" sz="3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3600" i="1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 Win</a:t>
            </a:r>
            <a:r>
              <a:rPr lang="en-US" altLang="zh-CN" sz="3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25A49A8-F2E2-F74B-6DAF-2A76F3618B5A}"/>
              </a:ext>
            </a:extLst>
          </p:cNvPr>
          <p:cNvGrpSpPr/>
          <p:nvPr/>
        </p:nvGrpSpPr>
        <p:grpSpPr>
          <a:xfrm>
            <a:off x="-478498" y="167360"/>
            <a:ext cx="5284121" cy="881805"/>
            <a:chOff x="-478498" y="167360"/>
            <a:chExt cx="5284121" cy="88180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D6724F6-E900-2BE5-1EA8-EFCCB187E50D}"/>
                </a:ext>
              </a:extLst>
            </p:cNvPr>
            <p:cNvSpPr/>
            <p:nvPr/>
          </p:nvSpPr>
          <p:spPr>
            <a:xfrm rot="20368110">
              <a:off x="-478498" y="167360"/>
              <a:ext cx="5284121" cy="7462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C352B78-D993-CBF9-AF6C-D135BBB98B30}"/>
                </a:ext>
              </a:extLst>
            </p:cNvPr>
            <p:cNvSpPr txBox="1"/>
            <p:nvPr/>
          </p:nvSpPr>
          <p:spPr>
            <a:xfrm rot="20335677">
              <a:off x="690073" y="218168"/>
              <a:ext cx="24902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800" b="1" i="0" dirty="0">
                  <a:solidFill>
                    <a:srgbClr val="2A2A2A"/>
                  </a:solidFill>
                  <a:effectLst/>
                  <a:latin typeface="Amasis MT Pro Black" panose="02040A04050005020304" pitchFamily="18" charset="0"/>
                </a:rPr>
                <a:t>  Ode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867E4A86-F6A0-5864-E3BC-FE2E0248933B}"/>
              </a:ext>
            </a:extLst>
          </p:cNvPr>
          <p:cNvSpPr txBox="1"/>
          <p:nvPr/>
        </p:nvSpPr>
        <p:spPr>
          <a:xfrm>
            <a:off x="-377286" y="1815036"/>
            <a:ext cx="7437664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Make me thy lyre, even as the forest is: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if my leavers are falling like its own!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tmult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thy mighty harmonies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 take from both a deep, autumnal tone,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Sweet though in sadness. Be thou, Spirit fierce,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spirit! Be thou me, impetuous one!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Drive my dead thoughts over the universe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altLang="zh-CN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witheered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leaves to quicken a new birth!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, by the incantation of this verse,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Scatter, is from an unextinguished hearth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Ashes and sparks, my words among mankind!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 through my lips to </a:t>
            </a:r>
            <a:r>
              <a:rPr lang="en-US" altLang="zh-CN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unawakened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earth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trumpet of a prophecy! O Wind,</a:t>
            </a:r>
          </a:p>
          <a:p>
            <a:pPr algn="r"/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Winter comes , can Spring be far behind?</a:t>
            </a:r>
          </a:p>
          <a:p>
            <a:br>
              <a:rPr lang="en-US" altLang="zh-CN" dirty="0">
                <a:effectLst/>
              </a:rPr>
            </a:b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7F91B3A-FB4F-837B-A89B-25C30DA227E1}"/>
              </a:ext>
            </a:extLst>
          </p:cNvPr>
          <p:cNvSpPr txBox="1"/>
          <p:nvPr/>
        </p:nvSpPr>
        <p:spPr>
          <a:xfrm>
            <a:off x="7256408" y="1816524"/>
            <a:ext cx="702672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把我当作你的琴，当作那树丛，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纵使我的叶子凋落又何妨？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在你怒吼咆哮的雄浑交响中，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将有树林和我的深沉的歌唱，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我们将唱出秋声，婉转而忧愁。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精灵呀，让我变成你，猛烈、刚强！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把我僵死的思想驱散在宇宙，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就像一片片枯叶，以鼓舞新生；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请你听从我这诗篇中的符咒，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把我的话传播给全世界的人，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犹如从不灭的炉中吹出火花！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请向未醒的大地，借我的嘴唇，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像号角般吹出一声声预言吧！</a:t>
            </a:r>
          </a:p>
          <a:p>
            <a:pPr algn="just"/>
            <a:r>
              <a:rPr lang="zh-CN" altLang="en-US" sz="2000" b="0" i="0" dirty="0">
                <a:solidFill>
                  <a:srgbClr val="31313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如果冬天来了，春天还会远吗？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77AB469-DA0F-6899-B75C-B2E250E85984}"/>
              </a:ext>
            </a:extLst>
          </p:cNvPr>
          <p:cNvSpPr txBox="1"/>
          <p:nvPr/>
        </p:nvSpPr>
        <p:spPr>
          <a:xfrm>
            <a:off x="5488069" y="1386687"/>
            <a:ext cx="3870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Shelley, Percy Bysshe</a:t>
            </a:r>
            <a:endParaRPr lang="zh-CN" altLang="en-US" sz="2400" dirty="0"/>
          </a:p>
        </p:txBody>
      </p:sp>
      <p:pic>
        <p:nvPicPr>
          <p:cNvPr id="27" name="1.Ode to the west wind 《西风颂》第5节(Av256120933,P1)">
            <a:hlinkClick r:id="" action="ppaction://media"/>
            <a:extLst>
              <a:ext uri="{FF2B5EF4-FFF2-40B4-BE49-F238E27FC236}">
                <a16:creationId xmlns:a16="http://schemas.microsoft.com/office/drawing/2014/main" id="{11391978-7002-200B-93FD-194BC54E6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115" y="1776771"/>
            <a:ext cx="9037142" cy="5083392"/>
          </a:xfrm>
          <a:prstGeom prst="snip2Diag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1864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6" grpId="0" animBg="1"/>
      <p:bldP spid="22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CB575F08-381B-9C11-FF41-405709975FEB}"/>
              </a:ext>
            </a:extLst>
          </p:cNvPr>
          <p:cNvSpPr txBox="1"/>
          <p:nvPr/>
        </p:nvSpPr>
        <p:spPr>
          <a:xfrm>
            <a:off x="2175642" y="656766"/>
            <a:ext cx="9932278" cy="830997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altLang="zh-C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The favored poetry form for many contemporary poets, in large part because they can make their own rules — and break them if they wish.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374A025-5FF2-B641-79DA-86AE28F06473}"/>
              </a:ext>
            </a:extLst>
          </p:cNvPr>
          <p:cNvSpPr txBox="1"/>
          <p:nvPr/>
        </p:nvSpPr>
        <p:spPr>
          <a:xfrm>
            <a:off x="2165132" y="740356"/>
            <a:ext cx="993227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Poets Electra Roman No 2"/>
                <a:ea typeface="等线" panose="02010600030101010101" pitchFamily="2" charset="-122"/>
                <a:cs typeface="+mn-cs"/>
              </a:rPr>
              <a:t>    </a:t>
            </a:r>
            <a:r>
              <a:rPr kumimoji="0" lang="en-US" altLang="zh-CN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Poets Electra Roman No 2"/>
                <a:ea typeface="等线" panose="02010600030101010101" pitchFamily="2" charset="-122"/>
                <a:cs typeface="+mn-cs"/>
              </a:rPr>
              <a:t>i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Poets Electra Roman No 2"/>
                <a:ea typeface="等线" panose="02010600030101010101" pitchFamily="2" charset="-122"/>
                <a:cs typeface="+mn-cs"/>
              </a:rPr>
              <a:t> </a:t>
            </a:r>
            <a:r>
              <a:rPr lang="en-US" altLang="zh-CN" sz="3600" i="1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altLang="zh-CN" sz="3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3600" i="1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 it in </a:t>
            </a:r>
            <a:r>
              <a:rPr lang="en-US" altLang="zh-CN" sz="3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3600" i="1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he</a:t>
            </a:r>
            <a:r>
              <a:rPr lang="en-US" altLang="zh-CN" sz="3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600" i="1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67940A-661B-B0D6-E0BD-B803DA39825E}"/>
              </a:ext>
            </a:extLst>
          </p:cNvPr>
          <p:cNvSpPr/>
          <p:nvPr/>
        </p:nvSpPr>
        <p:spPr>
          <a:xfrm rot="20389383">
            <a:off x="-929929" y="1349259"/>
            <a:ext cx="3916619" cy="2359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自由诗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F518DCA-2759-EB86-5774-7EE5B5C77858}"/>
              </a:ext>
            </a:extLst>
          </p:cNvPr>
          <p:cNvSpPr txBox="1"/>
          <p:nvPr/>
        </p:nvSpPr>
        <p:spPr>
          <a:xfrm>
            <a:off x="5179708" y="1467222"/>
            <a:ext cx="4201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i="1" dirty="0">
                <a:latin typeface="Arial" panose="020B0604020202020204" pitchFamily="34" charset="0"/>
                <a:cs typeface="Arial" panose="020B0604020202020204" pitchFamily="34" charset="0"/>
              </a:rPr>
              <a:t>Edward </a:t>
            </a:r>
            <a:r>
              <a:rPr lang="en-US" altLang="zh-CN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Estlin</a:t>
            </a:r>
            <a:r>
              <a:rPr lang="en-US" altLang="zh-CN" sz="2800" i="1" dirty="0">
                <a:latin typeface="Arial" panose="020B0604020202020204" pitchFamily="34" charset="0"/>
                <a:cs typeface="Arial" panose="020B0604020202020204" pitchFamily="34" charset="0"/>
              </a:rPr>
              <a:t> Cummings</a:t>
            </a:r>
            <a:endParaRPr lang="zh-CN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BCC69A6-2859-69AE-1178-D491F8C21197}"/>
              </a:ext>
            </a:extLst>
          </p:cNvPr>
          <p:cNvSpPr txBox="1"/>
          <p:nvPr/>
        </p:nvSpPr>
        <p:spPr>
          <a:xfrm>
            <a:off x="-237499" y="1743340"/>
            <a:ext cx="60960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dirty="0"/>
          </a:p>
          <a:p>
            <a:endParaRPr lang="zh-CN" altLang="en-US" dirty="0"/>
          </a:p>
          <a:p>
            <a:pPr algn="r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carry it in my heart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never without it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anywhere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 you go, my dear;</a:t>
            </a:r>
          </a:p>
          <a:p>
            <a:pPr algn="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whatever is done by only me is your doing,</a:t>
            </a:r>
          </a:p>
          <a:p>
            <a:pPr algn="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darling</a:t>
            </a:r>
          </a:p>
          <a:p>
            <a:pPr algn="r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fear no fate</a:t>
            </a:r>
          </a:p>
          <a:p>
            <a:pPr algn="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you are my fate, my sweet</a:t>
            </a:r>
          </a:p>
          <a:p>
            <a:pPr algn="r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want no world for beautiful</a:t>
            </a:r>
          </a:p>
          <a:p>
            <a:pPr algn="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are my world, my true</a:t>
            </a:r>
          </a:p>
          <a:p>
            <a:pPr algn="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it’s you are whatever a moon has always meant</a:t>
            </a:r>
          </a:p>
          <a:p>
            <a:pPr algn="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whatever a sun will always sing is you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366CEA-EB6B-7273-9FED-67F227FB3EDD}"/>
              </a:ext>
            </a:extLst>
          </p:cNvPr>
          <p:cNvSpPr txBox="1"/>
          <p:nvPr/>
        </p:nvSpPr>
        <p:spPr>
          <a:xfrm>
            <a:off x="6227381" y="2451666"/>
            <a:ext cx="658473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here is the deepest secret nobody knows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here is the root of the root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and the bud of the bud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and the sky of the sky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and of a tree called life;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which grows higher than the soul can hope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or mind can hide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and this is the wonder that’s keeping the stars apart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carry your heart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carry it in my heart</a:t>
            </a:r>
            <a:endParaRPr lang="zh-CN" altLang="en-US" dirty="0"/>
          </a:p>
        </p:txBody>
      </p:sp>
      <p:pic>
        <p:nvPicPr>
          <p:cNvPr id="16" name="1.1(Av18683568,P1)">
            <a:hlinkClick r:id="" action="ppaction://media"/>
            <a:extLst>
              <a:ext uri="{FF2B5EF4-FFF2-40B4-BE49-F238E27FC236}">
                <a16:creationId xmlns:a16="http://schemas.microsoft.com/office/drawing/2014/main" id="{6FD7F234-40E9-AFC7-BA05-FC50D4624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9436" y="1958712"/>
            <a:ext cx="8844012" cy="4974757"/>
          </a:xfrm>
          <a:prstGeom prst="round2Diag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3E5D5EE-FF6D-FAD7-D533-426BD301F59D}"/>
              </a:ext>
            </a:extLst>
          </p:cNvPr>
          <p:cNvGrpSpPr/>
          <p:nvPr/>
        </p:nvGrpSpPr>
        <p:grpSpPr>
          <a:xfrm>
            <a:off x="-499519" y="176462"/>
            <a:ext cx="5284121" cy="1009719"/>
            <a:chOff x="-499519" y="176462"/>
            <a:chExt cx="5284121" cy="100971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AE1D20E-18AE-FA7F-B860-03ACF5A1754E}"/>
                </a:ext>
              </a:extLst>
            </p:cNvPr>
            <p:cNvSpPr/>
            <p:nvPr/>
          </p:nvSpPr>
          <p:spPr>
            <a:xfrm rot="20368110">
              <a:off x="-499519" y="176462"/>
              <a:ext cx="5284121" cy="7462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405740B-BCD4-F31C-EF97-91324F64C2F1}"/>
                </a:ext>
              </a:extLst>
            </p:cNvPr>
            <p:cNvSpPr txBox="1"/>
            <p:nvPr/>
          </p:nvSpPr>
          <p:spPr>
            <a:xfrm rot="20335677">
              <a:off x="-402852" y="355184"/>
              <a:ext cx="400387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800" b="1" i="0" dirty="0">
                  <a:solidFill>
                    <a:srgbClr val="2A2A2A"/>
                  </a:solidFill>
                  <a:effectLst/>
                  <a:latin typeface="Amasis MT Pro Black" panose="02040A04050005020304" pitchFamily="18" charset="0"/>
                </a:rPr>
                <a:t>  Free Verse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551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 animBg="1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386509E-93A1-DF74-9327-98B9E5FF9AF7}"/>
              </a:ext>
            </a:extLst>
          </p:cNvPr>
          <p:cNvSpPr txBox="1"/>
          <p:nvPr/>
        </p:nvSpPr>
        <p:spPr>
          <a:xfrm>
            <a:off x="2589615" y="368207"/>
            <a:ext cx="9392177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altLang="zh-C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 only poem that rivals free verse these days. The haiku is a three-line poem, with a 5-7-5 syllable structure, originating in seventeenth-century Edo-period Japan. 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AutoShape 2" descr="查看源图像">
            <a:extLst>
              <a:ext uri="{FF2B5EF4-FFF2-40B4-BE49-F238E27FC236}">
                <a16:creationId xmlns:a16="http://schemas.microsoft.com/office/drawing/2014/main" id="{DA173294-F580-AA6E-6AC4-31D32AE25E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0186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6534AA0-DA8C-D5BD-5434-3A993AC2DC05}"/>
              </a:ext>
            </a:extLst>
          </p:cNvPr>
          <p:cNvCxnSpPr/>
          <p:nvPr/>
        </p:nvCxnSpPr>
        <p:spPr>
          <a:xfrm>
            <a:off x="12114114" y="2659117"/>
            <a:ext cx="0" cy="2091559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309902CA-A824-57AF-FD9D-C19107964C7C}"/>
              </a:ext>
            </a:extLst>
          </p:cNvPr>
          <p:cNvGrpSpPr/>
          <p:nvPr/>
        </p:nvGrpSpPr>
        <p:grpSpPr>
          <a:xfrm>
            <a:off x="-478498" y="167360"/>
            <a:ext cx="5284121" cy="1083534"/>
            <a:chOff x="-478498" y="167360"/>
            <a:chExt cx="5284121" cy="108353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CD2901-D111-2378-C618-7493CA5903BE}"/>
                </a:ext>
              </a:extLst>
            </p:cNvPr>
            <p:cNvSpPr/>
            <p:nvPr/>
          </p:nvSpPr>
          <p:spPr>
            <a:xfrm rot="20368110">
              <a:off x="-478498" y="167360"/>
              <a:ext cx="5284121" cy="7462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53B3450-62C6-92B2-DE00-04535B49D168}"/>
                </a:ext>
              </a:extLst>
            </p:cNvPr>
            <p:cNvSpPr txBox="1"/>
            <p:nvPr/>
          </p:nvSpPr>
          <p:spPr>
            <a:xfrm rot="20335677">
              <a:off x="185578" y="419897"/>
              <a:ext cx="24902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800" b="1" i="0" dirty="0">
                  <a:solidFill>
                    <a:srgbClr val="2A2A2A"/>
                  </a:solidFill>
                  <a:effectLst/>
                  <a:latin typeface="Amasis MT Pro Black" panose="02040A04050005020304" pitchFamily="18" charset="0"/>
                </a:rPr>
                <a:t>  Haiku</a:t>
              </a:r>
            </a:p>
          </p:txBody>
        </p:sp>
      </p:grpSp>
      <p:pic>
        <p:nvPicPr>
          <p:cNvPr id="10" name="1.Haiku  Poems about Nature  Poems in En(Av798147491,P1)">
            <a:hlinkClick r:id="" action="ppaction://media"/>
            <a:extLst>
              <a:ext uri="{FF2B5EF4-FFF2-40B4-BE49-F238E27FC236}">
                <a16:creationId xmlns:a16="http://schemas.microsoft.com/office/drawing/2014/main" id="{870CC450-CDE6-41E9-5165-338CC9A72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1978" y="1670792"/>
            <a:ext cx="9392176" cy="5283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263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960ACFF-CDE7-299E-41DA-117E81468895}"/>
              </a:ext>
            </a:extLst>
          </p:cNvPr>
          <p:cNvSpPr/>
          <p:nvPr/>
        </p:nvSpPr>
        <p:spPr>
          <a:xfrm rot="20389383">
            <a:off x="3657932" y="142765"/>
            <a:ext cx="1208758" cy="2736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无韵诗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BEB6150-1886-20FD-A9FB-36E5D128870F}"/>
              </a:ext>
            </a:extLst>
          </p:cNvPr>
          <p:cNvSpPr txBox="1"/>
          <p:nvPr/>
        </p:nvSpPr>
        <p:spPr>
          <a:xfrm>
            <a:off x="2175642" y="656766"/>
            <a:ext cx="9932278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altLang="zh-C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 poem written in Iambic pentameter but does not rhyme.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E261D2-37D6-0B5A-1DEB-B1F6F1273CE6}"/>
              </a:ext>
            </a:extLst>
          </p:cNvPr>
          <p:cNvSpPr txBox="1"/>
          <p:nvPr/>
        </p:nvSpPr>
        <p:spPr>
          <a:xfrm>
            <a:off x="2163562" y="616515"/>
            <a:ext cx="993227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Poets Electra Roman No 2"/>
                <a:ea typeface="等线" panose="02010600030101010101" pitchFamily="2" charset="-122"/>
                <a:cs typeface="+mn-cs"/>
              </a:rPr>
              <a:t>To be</a:t>
            </a:r>
            <a:r>
              <a:rPr kumimoji="0" lang="en-US" altLang="zh-CN" sz="3600" b="0" i="1" u="none" strike="noStrike" kern="1200" cap="none" spc="0" normalizeH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Poets Electra Roman No 2"/>
                <a:ea typeface="等线" panose="02010600030101010101" pitchFamily="2" charset="-122"/>
                <a:cs typeface="+mn-cs"/>
              </a:rPr>
              <a:t> or not to be</a:t>
            </a:r>
            <a:endParaRPr lang="en-US" altLang="zh-CN" sz="3600" i="1" dirty="0">
              <a:solidFill>
                <a:srgbClr val="3434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AFDD622-E15C-EF6C-129F-4BAB6B95A10B}"/>
              </a:ext>
            </a:extLst>
          </p:cNvPr>
          <p:cNvGrpSpPr/>
          <p:nvPr/>
        </p:nvGrpSpPr>
        <p:grpSpPr>
          <a:xfrm>
            <a:off x="-478498" y="50566"/>
            <a:ext cx="5284121" cy="1569660"/>
            <a:chOff x="-478498" y="50566"/>
            <a:chExt cx="5284121" cy="156966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0195507-3AF9-B526-E104-0DDB811847AC}"/>
                </a:ext>
              </a:extLst>
            </p:cNvPr>
            <p:cNvSpPr/>
            <p:nvPr/>
          </p:nvSpPr>
          <p:spPr>
            <a:xfrm rot="20368110">
              <a:off x="-478498" y="167360"/>
              <a:ext cx="5284121" cy="7462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6A51C53-A774-A1DF-333F-B309E2B358F3}"/>
                </a:ext>
              </a:extLst>
            </p:cNvPr>
            <p:cNvSpPr txBox="1"/>
            <p:nvPr/>
          </p:nvSpPr>
          <p:spPr>
            <a:xfrm rot="20335677">
              <a:off x="185578" y="50566"/>
              <a:ext cx="249029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800" b="1" i="0" dirty="0">
                  <a:solidFill>
                    <a:srgbClr val="2A2A2A"/>
                  </a:solidFill>
                  <a:effectLst/>
                  <a:latin typeface="Amasis MT Pro Black" panose="02040A04050005020304" pitchFamily="18" charset="0"/>
                </a:rPr>
                <a:t>  blank verse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F44F48F1-3187-1306-F08D-82DB9B3B6C3D}"/>
              </a:ext>
            </a:extLst>
          </p:cNvPr>
          <p:cNvSpPr txBox="1"/>
          <p:nvPr/>
        </p:nvSpPr>
        <p:spPr>
          <a:xfrm>
            <a:off x="8947343" y="647841"/>
            <a:ext cx="2547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i="1" dirty="0">
                <a:latin typeface="Arial" panose="020B0604020202020204" pitchFamily="34" charset="0"/>
                <a:cs typeface="Arial" panose="020B0604020202020204" pitchFamily="34" charset="0"/>
              </a:rPr>
              <a:t>from H</a:t>
            </a:r>
            <a:r>
              <a:rPr lang="en-US" altLang="zh-CN" sz="32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i="1" dirty="0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en-US" altLang="zh-CN" sz="32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3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zh-CN" alt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tobeornottobe">
            <a:hlinkClick r:id="" action="ppaction://media"/>
            <a:extLst>
              <a:ext uri="{FF2B5EF4-FFF2-40B4-BE49-F238E27FC236}">
                <a16:creationId xmlns:a16="http://schemas.microsoft.com/office/drawing/2014/main" id="{E5A62F8E-06E2-1CDA-C850-DB3AC01A1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5642" y="1310717"/>
            <a:ext cx="9831019" cy="554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40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1352</Words>
  <Application>Microsoft Office PowerPoint</Application>
  <PresentationFormat>宽屏</PresentationFormat>
  <Paragraphs>180</Paragraphs>
  <Slides>13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-apple-system-font</vt:lpstr>
      <vt:lpstr>HelveticaNeue</vt:lpstr>
      <vt:lpstr>Poets Electra Roman No 2</vt:lpstr>
      <vt:lpstr>等线</vt:lpstr>
      <vt:lpstr>等线 Light</vt:lpstr>
      <vt:lpstr>华文新魏</vt:lpstr>
      <vt:lpstr>楷体</vt:lpstr>
      <vt:lpstr>Amasis MT Pro Black</vt:lpstr>
      <vt:lpstr>Arial</vt:lpstr>
      <vt:lpstr>Georgia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6164</dc:creator>
  <cp:lastModifiedBy>陈 顺坤</cp:lastModifiedBy>
  <cp:revision>15</cp:revision>
  <dcterms:created xsi:type="dcterms:W3CDTF">2023-04-04T06:29:09Z</dcterms:created>
  <dcterms:modified xsi:type="dcterms:W3CDTF">2023-04-12T12:28:53Z</dcterms:modified>
</cp:coreProperties>
</file>