
<file path=[Content_Types].xml><?xml version="1.0" encoding="utf-8"?>
<Types xmlns="http://schemas.openxmlformats.org/package/2006/content-types">
  <Default Extension="bin" ContentType="image/jpeg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0" r:id="rId2"/>
    <p:sldId id="256" r:id="rId3"/>
    <p:sldId id="301" r:id="rId4"/>
    <p:sldId id="303" r:id="rId5"/>
    <p:sldId id="304" r:id="rId6"/>
    <p:sldId id="1274" r:id="rId7"/>
    <p:sldId id="1278" r:id="rId8"/>
    <p:sldId id="1277" r:id="rId9"/>
    <p:sldId id="1279" r:id="rId10"/>
    <p:sldId id="1281" r:id="rId11"/>
    <p:sldId id="1282" r:id="rId12"/>
    <p:sldId id="1283" r:id="rId13"/>
    <p:sldId id="1284" r:id="rId14"/>
    <p:sldId id="1287" r:id="rId15"/>
    <p:sldId id="1291" r:id="rId16"/>
    <p:sldId id="1293" r:id="rId17"/>
    <p:sldId id="1294" r:id="rId18"/>
    <p:sldId id="1292" r:id="rId19"/>
    <p:sldId id="1296" r:id="rId20"/>
    <p:sldId id="1290" r:id="rId21"/>
    <p:sldId id="1285" r:id="rId22"/>
    <p:sldId id="1297" r:id="rId23"/>
    <p:sldId id="300" r:id="rId24"/>
    <p:sldId id="128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BAF"/>
    <a:srgbClr val="9FACB4"/>
    <a:srgbClr val="352F2C"/>
    <a:srgbClr val="EDEB96"/>
    <a:srgbClr val="969DB9"/>
    <a:srgbClr val="7A8DB5"/>
    <a:srgbClr val="8C8F7E"/>
    <a:srgbClr val="C63824"/>
    <a:srgbClr val="604652"/>
    <a:srgbClr val="793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57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FFE9E-FF70-4033-95BC-F090D1406985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A05DE-6910-4843-AB8E-3EF31DE5A056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59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A05DE-6910-4843-AB8E-3EF31DE5A05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30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0" cy="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D763D-9BC5-4E2A-A15B-DF11F44058B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8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15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1595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165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8469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2967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733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b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2797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4382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9398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824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7198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03948-D416-49AA-81A6-9D281A1AE0FF}" type="datetimeFigureOut">
              <a:rPr lang="zh-CN" altLang="en-US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391E-76C9-40C9-B421-3F9EB6606255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0CC52603-0FC9-A36F-E266-CCAD872F20B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7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50" r:id="rId10"/>
    <p:sldLayoutId id="2147483651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tags" Target="../tags/tag18.xml"/><Relationship Id="rId12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audio" Target="../media/media3.mp3"/><Relationship Id="rId11" Type="http://schemas.openxmlformats.org/officeDocument/2006/relationships/image" Target="../media/image20.jpeg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microsoft.com/office/2007/relationships/hdphoto" Target="../media/hdphoto1.wdp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3.png"/><Relationship Id="rId2" Type="http://schemas.openxmlformats.org/officeDocument/2006/relationships/tags" Target="../tags/tag21.xml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9.xml"/><Relationship Id="rId19" Type="http://schemas.openxmlformats.org/officeDocument/2006/relationships/image" Target="../media/image24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1" Type="http://schemas.openxmlformats.org/officeDocument/2006/relationships/tags" Target="../tags/tag54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5" Type="http://schemas.openxmlformats.org/officeDocument/2006/relationships/tags" Target="../tags/tag58.xml"/><Relationship Id="rId2" Type="http://schemas.openxmlformats.org/officeDocument/2006/relationships/tags" Target="../tags/tag35.xml"/><Relationship Id="rId16" Type="http://schemas.openxmlformats.org/officeDocument/2006/relationships/tags" Target="../tags/tag49.xml"/><Relationship Id="rId20" Type="http://schemas.openxmlformats.org/officeDocument/2006/relationships/tags" Target="../tags/tag53.xml"/><Relationship Id="rId29" Type="http://schemas.openxmlformats.org/officeDocument/2006/relationships/image" Target="../media/image26.jpe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tags" Target="../tags/tag57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tags" Target="../tags/tag56.xml"/><Relationship Id="rId28" Type="http://schemas.openxmlformats.org/officeDocument/2006/relationships/image" Target="../media/image25.png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31" Type="http://schemas.openxmlformats.org/officeDocument/2006/relationships/image" Target="../media/image27.jpe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tags" Target="../tags/tag5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28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17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63.xml"/><Relationship Id="rId10" Type="http://schemas.openxmlformats.org/officeDocument/2006/relationships/video" Target="../media/media4.mp4"/><Relationship Id="rId4" Type="http://schemas.openxmlformats.org/officeDocument/2006/relationships/tags" Target="../tags/tag62.xml"/><Relationship Id="rId9" Type="http://schemas.microsoft.com/office/2007/relationships/media" Target="../media/media4.mp4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poemanalysis.com/definition/rhyme-schem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4" Type="http://schemas.openxmlformats.org/officeDocument/2006/relationships/image" Target="../media/image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tags" Target="../tags/tag85.xml"/><Relationship Id="rId18" Type="http://schemas.openxmlformats.org/officeDocument/2006/relationships/image" Target="../media/image37.jpe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image" Target="../media/image15.jpg"/><Relationship Id="rId2" Type="http://schemas.openxmlformats.org/officeDocument/2006/relationships/tags" Target="../tags/tag74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10" Type="http://schemas.openxmlformats.org/officeDocument/2006/relationships/tags" Target="../tags/tag82.xml"/><Relationship Id="rId19" Type="http://schemas.openxmlformats.org/officeDocument/2006/relationships/image" Target="../media/image24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9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6.png"/><Relationship Id="rId5" Type="http://schemas.openxmlformats.org/officeDocument/2006/relationships/tags" Target="../tags/tag11.xml"/><Relationship Id="rId10" Type="http://schemas.openxmlformats.org/officeDocument/2006/relationships/image" Target="../media/image15.jpg"/><Relationship Id="rId4" Type="http://schemas.openxmlformats.org/officeDocument/2006/relationships/tags" Target="../tags/tag10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10" Type="http://schemas.openxmlformats.org/officeDocument/2006/relationships/image" Target="../media/image19.png"/><Relationship Id="rId4" Type="http://schemas.openxmlformats.org/officeDocument/2006/relationships/tags" Target="../tags/tag15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| Book | Austin Macauley Publishers">
            <a:extLst>
              <a:ext uri="{FF2B5EF4-FFF2-40B4-BE49-F238E27FC236}">
                <a16:creationId xmlns:a16="http://schemas.microsoft.com/office/drawing/2014/main" id="{8C424803-61BE-2B49-DF64-ACD8B8419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87" y="562023"/>
            <a:ext cx="1532304" cy="227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DA1A9D-1E48-023A-E2D7-462C633324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2607" y="558595"/>
            <a:ext cx="1532304" cy="227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3239B4F-F49C-17E2-EF6B-3604DD918C0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6344" y="2976450"/>
            <a:ext cx="5255172" cy="33229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Only One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Mother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stars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in the deep blue sk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shells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 the shore togeth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er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birds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that go singing b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bees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 the sunny weath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er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dewdrops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 greet the d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awn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bees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in the purple clov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er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Hundreds of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butterflies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 the l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awn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But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only one mother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the world ov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er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EE32D7-E375-ED1E-49E2-6649674D363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810050" y="2976450"/>
            <a:ext cx="3985606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                 Life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Life can be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goo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Life can be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Life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is mostly cheerful, 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but sometimes sa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Life can be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dream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Life can be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great thought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kumimoji="1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Life can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mean a person,  </a:t>
            </a:r>
          </a:p>
          <a:p>
            <a:pPr marL="0" marR="0" lvl="0" indent="0" algn="ct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Sitting in court.</a:t>
            </a:r>
          </a:p>
        </p:txBody>
      </p:sp>
      <p:pic>
        <p:nvPicPr>
          <p:cNvPr id="6" name="only one mother">
            <a:hlinkClick r:id="" action="ppaction://media"/>
            <a:extLst>
              <a:ext uri="{FF2B5EF4-FFF2-40B4-BE49-F238E27FC236}">
                <a16:creationId xmlns:a16="http://schemas.microsoft.com/office/drawing/2014/main" id="{2825F458-F3FB-C6CB-0266-47ED8FDC0D4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6344" y="3410352"/>
            <a:ext cx="5349547" cy="3031410"/>
          </a:xfrm>
          <a:prstGeom prst="rect">
            <a:avLst/>
          </a:prstGeom>
        </p:spPr>
      </p:pic>
      <p:pic>
        <p:nvPicPr>
          <p:cNvPr id="7" name="Poem - C">
            <a:hlinkClick r:id="" action="ppaction://media"/>
            <a:extLst>
              <a:ext uri="{FF2B5EF4-FFF2-40B4-BE49-F238E27FC236}">
                <a16:creationId xmlns:a16="http://schemas.microsoft.com/office/drawing/2014/main" id="{3A374D51-AD64-96F9-402B-038E5A3DAA01}"/>
              </a:ext>
            </a:extLst>
          </p:cNvPr>
          <p:cNvPicPr>
            <a:picLocks noRot="1"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12882" y="2754989"/>
            <a:ext cx="988219" cy="7977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687951A-928E-01FB-D5B0-8DF899BF1BF1}"/>
              </a:ext>
            </a:extLst>
          </p:cNvPr>
          <p:cNvSpPr txBox="1"/>
          <p:nvPr/>
        </p:nvSpPr>
        <p:spPr>
          <a:xfrm>
            <a:off x="3764910" y="1092125"/>
            <a:ext cx="5055476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ontain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 list of things, people, ideas or..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that develop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particular theme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CEE451-6A4A-FA24-ED49-AB37B81AFD0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6343" y="1594604"/>
            <a:ext cx="1735756" cy="523220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 poem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3B2DD4-054E-F27A-4F91-346D88B045E5}"/>
              </a:ext>
            </a:extLst>
          </p:cNvPr>
          <p:cNvSpPr/>
          <p:nvPr/>
        </p:nvSpPr>
        <p:spPr>
          <a:xfrm>
            <a:off x="4820371" y="1856214"/>
            <a:ext cx="2944555" cy="461665"/>
          </a:xfrm>
          <a:prstGeom prst="rect">
            <a:avLst/>
          </a:prstGeom>
          <a:solidFill>
            <a:srgbClr val="59595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EB96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Literary devices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DDCAA1-61DA-48EC-D6B4-187BA1ECD681}"/>
              </a:ext>
            </a:extLst>
          </p:cNvPr>
          <p:cNvSpPr txBox="1"/>
          <p:nvPr/>
        </p:nvSpPr>
        <p:spPr>
          <a:xfrm>
            <a:off x="3764910" y="2404033"/>
            <a:ext cx="5055476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repetition   rhymes  metaphors   parallelism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D92349-BD00-F5D4-09AF-568CCFF73604}"/>
              </a:ext>
            </a:extLst>
          </p:cNvPr>
          <p:cNvSpPr/>
          <p:nvPr/>
        </p:nvSpPr>
        <p:spPr>
          <a:xfrm>
            <a:off x="4741544" y="544306"/>
            <a:ext cx="2944555" cy="461665"/>
          </a:xfrm>
          <a:prstGeom prst="rect">
            <a:avLst/>
          </a:prstGeom>
          <a:solidFill>
            <a:srgbClr val="59595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EB96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characteristics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D1B7E22-49CE-E456-4638-8B3A823B8D31}"/>
              </a:ext>
            </a:extLst>
          </p:cNvPr>
          <p:cNvSpPr txBox="1"/>
          <p:nvPr/>
        </p:nvSpPr>
        <p:spPr>
          <a:xfrm>
            <a:off x="3764910" y="1085930"/>
            <a:ext cx="5055476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Have a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flexible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line length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Repeated</a:t>
            </a: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phrases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BE2B419-9194-A206-4A18-12FD1B1634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343" y="865905"/>
            <a:ext cx="1735755" cy="52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247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E8E590-FF9B-209A-FF3A-D134BDEF08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1470" y="4381210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Cinquain 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4A863C-44E9-02A3-E626-98E470F74D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28" y="1546337"/>
            <a:ext cx="1884642" cy="283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3FE626-CB7C-3859-7429-DEF767C06F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84780" y="831642"/>
            <a:ext cx="4383887" cy="2245360"/>
          </a:xfrm>
          <a:prstGeom prst="rect">
            <a:avLst/>
          </a:prstGeom>
          <a:noFill/>
          <a:ln w="19050" cap="flat" cmpd="sng">
            <a:solidFill>
              <a:srgbClr val="2C3A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Brother </a:t>
            </a:r>
          </a:p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Beautiful, athletic</a:t>
            </a:r>
          </a:p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Teasing, shouting, laughing</a:t>
            </a:r>
          </a:p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Friend and enemy too</a:t>
            </a:r>
          </a:p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mine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2AF853-13EB-7480-381B-63BF8FA5FF1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77295" y="2608682"/>
            <a:ext cx="6545578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one _______ to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rename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 the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topic 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693EAC-94ED-2B41-0C80-54DFC927D7C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77294" y="831642"/>
            <a:ext cx="6545578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One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noun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 to tell ________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16D5A8-0E98-0C6B-C9DE-28777012EAF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33113" y="771337"/>
            <a:ext cx="9207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Arial"/>
                <a:ea typeface="微软雅黑"/>
                <a:cs typeface="Arial"/>
                <a:sym typeface="+mn-ea"/>
              </a:rPr>
              <a:t>topic</a:t>
            </a:r>
            <a:endParaRPr lang="en-US" altLang="zh-CN" sz="2800" b="1" dirty="0">
              <a:solidFill>
                <a:srgbClr val="0070C0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878957-2D71-9A79-E45D-D22193B2C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134224" y="1271685"/>
            <a:ext cx="578864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two _________ to describe the topic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B9021B1-DDF1-A3F1-C95B-96406673101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24428" y="1239798"/>
            <a:ext cx="167385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Arial"/>
                <a:ea typeface="微软雅黑"/>
                <a:cs typeface="Arial"/>
                <a:sym typeface="+mn-ea"/>
              </a:rPr>
              <a:t>adjectives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2B1DEF-4F9D-19DE-5737-CC352709FFB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95951" y="1739059"/>
            <a:ext cx="5226922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three _______to express _______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C53DE1-26DC-D330-5C23-BF6FE8DD17D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598731" y="1719836"/>
            <a:ext cx="109036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66"/>
                </a:solidFill>
                <a:latin typeface="Arial"/>
                <a:ea typeface="微软雅黑"/>
                <a:cs typeface="Arial"/>
                <a:sym typeface="+mn-ea"/>
              </a:rPr>
              <a:t>v-</a:t>
            </a:r>
            <a:r>
              <a:rPr lang="en-US" altLang="zh-CN" sz="2400" b="1" dirty="0" err="1">
                <a:solidFill>
                  <a:srgbClr val="FF0066"/>
                </a:solidFill>
                <a:latin typeface="Arial"/>
                <a:ea typeface="微软雅黑"/>
                <a:cs typeface="Arial"/>
                <a:sym typeface="+mn-ea"/>
              </a:rPr>
              <a:t>ings</a:t>
            </a:r>
            <a:endParaRPr lang="en-US" altLang="zh-CN" sz="2400" b="1" dirty="0">
              <a:solidFill>
                <a:srgbClr val="FF0066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749928-72AD-8A51-D9D1-FFD9B2AFA53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153155" y="1739058"/>
            <a:ext cx="126188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66"/>
                </a:solidFill>
                <a:latin typeface="Arial"/>
                <a:ea typeface="微软雅黑"/>
                <a:cs typeface="Arial"/>
                <a:sym typeface="+mn-ea"/>
              </a:rPr>
              <a:t>actions</a:t>
            </a:r>
            <a:endParaRPr lang="en-US" altLang="zh-CN" sz="2400" b="1" dirty="0">
              <a:solidFill>
                <a:srgbClr val="FF0066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46A4A9-F35A-CDA9-A8AF-279E586EBC8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277615" y="2164196"/>
            <a:ext cx="564525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four _______ to show the _________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47B1BCD-113B-7778-68E9-DCBF5143A08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999677" y="2147215"/>
            <a:ext cx="109036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/>
                <a:ea typeface="微软雅黑"/>
                <a:cs typeface="Arial"/>
                <a:sym typeface="+mn-ea"/>
              </a:rPr>
              <a:t>words</a:t>
            </a:r>
            <a:endParaRPr lang="en-US" altLang="zh-CN" sz="2400" b="1" dirty="0">
              <a:solidFill>
                <a:srgbClr val="002060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4E0A26-90D1-441D-D979-36B81570013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860577" y="2164195"/>
            <a:ext cx="19271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/>
                <a:ea typeface="微软雅黑"/>
                <a:cs typeface="Arial"/>
                <a:sym typeface="+mn-ea"/>
              </a:rPr>
              <a:t>relationship</a:t>
            </a:r>
            <a:endParaRPr lang="en-US" altLang="zh-CN" sz="2400" b="1" dirty="0">
              <a:solidFill>
                <a:srgbClr val="002060"/>
              </a:solidFill>
              <a:latin typeface="Arial"/>
              <a:ea typeface="微软雅黑"/>
              <a:cs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D58876-3060-189F-BC5C-845AFA76B0E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980851" y="2627049"/>
            <a:ext cx="143020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00B050"/>
                </a:solidFill>
                <a:latin typeface="Arial"/>
                <a:ea typeface="微软雅黑"/>
                <a:cs typeface="Arial"/>
                <a:sym typeface="+mn-ea"/>
              </a:rPr>
              <a:t>pronoun</a:t>
            </a:r>
            <a:endParaRPr lang="en-US" altLang="zh-CN" sz="2400" b="1" dirty="0">
              <a:solidFill>
                <a:srgbClr val="00B050"/>
              </a:solidFill>
              <a:latin typeface="Arial"/>
              <a:ea typeface="微软雅黑"/>
              <a:cs typeface="Arial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2776CD2-54A3-A05E-0F59-39A954F182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5490" y="3258154"/>
            <a:ext cx="3505515" cy="2659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C30A5DA-517C-85BA-9F8C-A18B4CB0BBC2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rgbClr val="7ECF4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84780" y="3429000"/>
            <a:ext cx="5771192" cy="2768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7EA05CA-509F-303E-C993-948EA84840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1980" y="815137"/>
            <a:ext cx="1861790" cy="59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932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4" grpId="0" animBg="1"/>
      <p:bldP spid="8" grpId="0"/>
      <p:bldP spid="15" grpId="0" animBg="1"/>
      <p:bldP spid="6" grpId="0"/>
      <p:bldP spid="16" grpId="0" animBg="1"/>
      <p:bldP spid="7" grpId="0"/>
      <p:bldP spid="10" grpId="0"/>
      <p:bldP spid="17" grpId="0" animBg="1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27831C39-CBAE-16E9-8186-40B098CC58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8264" y="4244584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Haiku  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8EC6DF-B307-A229-0D97-FFC1401FE4D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8264" y="1419620"/>
            <a:ext cx="1897291" cy="282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887B8751-82C7-2ECD-9594-63CB9D7018A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88238" y="1419620"/>
            <a:ext cx="5239385" cy="1814830"/>
          </a:xfrm>
          <a:prstGeom prst="rect">
            <a:avLst/>
          </a:prstGeom>
          <a:solidFill>
            <a:srgbClr val="E7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7054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/>
              </a:rPr>
              <a:t>A fallen blossom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7054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/>
              </a:rPr>
              <a:t>Is coming back to the branch.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7054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/>
              </a:rPr>
              <a:t>Look, a butterfly!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CA34FD7-E5EA-63FE-E222-33825A194A4D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2460628" y="1852690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5A6C0CE7-034C-2222-1F24-0752D57993A3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2908303" y="1852690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78FB669-FCC4-E5F3-5C63-EAC0DD10928D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3399158" y="1852690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C9D915F-D235-98E9-5EF4-3A511602124F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2460628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EB241FB-3B72-3AC6-6390-D910576F59AD}"/>
              </a:ext>
            </a:extLst>
          </p:cNvPr>
          <p:cNvCxnSpPr/>
          <p:nvPr>
            <p:custDataLst>
              <p:tags r:id="rId7"/>
            </p:custDataLst>
          </p:nvPr>
        </p:nvCxnSpPr>
        <p:spPr>
          <a:xfrm>
            <a:off x="3065148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D2E3F90E-BB47-6214-4C7C-7978FF05B08D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3569973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2548C35-6F31-C94D-FE8F-325132AA0A64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>
            <a:off x="4293873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490C59F-FDF8-1094-54ED-D22DC9BFB0C6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5187953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35F769C-CE67-8485-5B23-01BF540DB502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5778503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B28802B-B87C-DA89-57A7-8322C8B8D673}"/>
              </a:ext>
            </a:extLst>
          </p:cNvPr>
          <p:cNvCxnSpPr/>
          <p:nvPr>
            <p:custDataLst>
              <p:tags r:id="rId12"/>
            </p:custDataLst>
          </p:nvPr>
        </p:nvCxnSpPr>
        <p:spPr>
          <a:xfrm>
            <a:off x="6550028" y="252896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A6BF207-84B4-E078-A45E-F0E19D21E3F0}"/>
              </a:ext>
            </a:extLst>
          </p:cNvPr>
          <p:cNvCxnSpPr/>
          <p:nvPr>
            <p:custDataLst>
              <p:tags r:id="rId13"/>
            </p:custDataLst>
          </p:nvPr>
        </p:nvCxnSpPr>
        <p:spPr>
          <a:xfrm>
            <a:off x="2764793" y="315761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D94836E-991D-6B5A-BFE8-C5724FA00F38}"/>
              </a:ext>
            </a:extLst>
          </p:cNvPr>
          <p:cNvCxnSpPr/>
          <p:nvPr>
            <p:custDataLst>
              <p:tags r:id="rId14"/>
            </p:custDataLst>
          </p:nvPr>
        </p:nvCxnSpPr>
        <p:spPr>
          <a:xfrm>
            <a:off x="3503298" y="315761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C45DA09-68F9-89CD-C4DE-BB43C5415786}"/>
              </a:ext>
            </a:extLst>
          </p:cNvPr>
          <p:cNvCxnSpPr/>
          <p:nvPr>
            <p:custDataLst>
              <p:tags r:id="rId15"/>
            </p:custDataLst>
          </p:nvPr>
        </p:nvCxnSpPr>
        <p:spPr>
          <a:xfrm>
            <a:off x="3988438" y="315761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A29699ED-7191-9FF2-576F-DF69DF9932D5}"/>
              </a:ext>
            </a:extLst>
          </p:cNvPr>
          <p:cNvCxnSpPr/>
          <p:nvPr>
            <p:custDataLst>
              <p:tags r:id="rId16"/>
            </p:custDataLst>
          </p:nvPr>
        </p:nvCxnSpPr>
        <p:spPr>
          <a:xfrm>
            <a:off x="4493263" y="315761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09A7CAD-8F06-58E9-B745-B6298AC1C14D}"/>
              </a:ext>
            </a:extLst>
          </p:cNvPr>
          <p:cNvCxnSpPr/>
          <p:nvPr>
            <p:custDataLst>
              <p:tags r:id="rId17"/>
            </p:custDataLst>
          </p:nvPr>
        </p:nvCxnSpPr>
        <p:spPr>
          <a:xfrm>
            <a:off x="4979673" y="3157615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9EADDDE6-C270-3A70-27D9-66E714379E88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3756663" y="1407555"/>
            <a:ext cx="16446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/>
                <a:cs typeface="Arial"/>
                <a:sym typeface="+mn-ea"/>
              </a:rPr>
              <a:t>blossom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7BA6C22-C6ED-AD23-B92A-EE80ED108936}"/>
              </a:ext>
            </a:extLst>
          </p:cNvPr>
          <p:cNvCxnSpPr/>
          <p:nvPr>
            <p:custDataLst>
              <p:tags r:id="rId19"/>
            </p:custDataLst>
          </p:nvPr>
        </p:nvCxnSpPr>
        <p:spPr>
          <a:xfrm>
            <a:off x="4134335" y="1852690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3ADBC8F7-CB95-CE95-A8FF-368DBAFC8381}"/>
              </a:ext>
            </a:extLst>
          </p:cNvPr>
          <p:cNvCxnSpPr/>
          <p:nvPr>
            <p:custDataLst>
              <p:tags r:id="rId20"/>
            </p:custDataLst>
          </p:nvPr>
        </p:nvCxnSpPr>
        <p:spPr>
          <a:xfrm>
            <a:off x="4753460" y="1852690"/>
            <a:ext cx="30416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428EF534-2DC0-7A9C-469D-05717D1439D4}"/>
              </a:ext>
            </a:extLst>
          </p:cNvPr>
          <p:cNvSpPr/>
          <p:nvPr/>
        </p:nvSpPr>
        <p:spPr>
          <a:xfrm>
            <a:off x="2388238" y="3340921"/>
            <a:ext cx="5232143" cy="523220"/>
          </a:xfrm>
          <a:prstGeom prst="rect">
            <a:avLst/>
          </a:prstGeom>
          <a:solidFill>
            <a:srgbClr val="8C8F7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EDEB96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characteristics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8CCD550-50D5-7F64-5593-FC141C86E64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2395480" y="3998362"/>
            <a:ext cx="5239384" cy="1200329"/>
          </a:xfrm>
          <a:prstGeom prst="rect">
            <a:avLst/>
          </a:prstGeom>
          <a:solidFill>
            <a:sysClr val="window" lastClr="FFFFFF">
              <a:alpha val="52000"/>
            </a:sysClr>
          </a:solidFill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______ 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lines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made up of ______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syllables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 to give a ___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+mn-ea"/>
              </a:rPr>
              <a:t>___ </a:t>
            </a:r>
            <a:r>
              <a:rPr kumimoji="0" lang="en-US" altLang="zh-CN" sz="24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picture.</a:t>
            </a:r>
            <a:endParaRPr kumimoji="0" lang="zh-CN" altLang="en-US" sz="24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C02BE86-78BD-51E8-2E92-4A3A1D6D3726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3065148" y="3998362"/>
            <a:ext cx="35618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1394ADE-A590-8495-D0CD-D45871E7C12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2753873" y="4374572"/>
            <a:ext cx="52770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17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8CE5509-92D7-67DE-20CA-466A63CE52EF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6278756" y="4343795"/>
            <a:ext cx="95891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cs typeface="Times New Roman" panose="02020603050405020304" pitchFamily="18" charset="0"/>
                <a:sym typeface="+mn-ea"/>
              </a:rPr>
              <a:t>clear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C998A739-B629-B8C1-19C2-1B8F9DB5337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07254" y="1426338"/>
            <a:ext cx="4285053" cy="380814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F8D5ED4B-86A8-9104-C795-11E3364A2B2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5545836" y="2663187"/>
            <a:ext cx="2074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C8F7E"/>
                </a:solidFill>
                <a:latin typeface="Arial" panose="020B0604020202020204" pitchFamily="34" charset="0"/>
              </a:rPr>
              <a:t>(</a:t>
            </a:r>
            <a:r>
              <a:rPr lang="en-US" altLang="zh-CN" sz="2400" i="1" dirty="0">
                <a:solidFill>
                  <a:srgbClr val="8C8F7E"/>
                </a:solidFill>
                <a:latin typeface="Arial" panose="020B0604020202020204" pitchFamily="34" charset="0"/>
              </a:rPr>
              <a:t>metaphor</a:t>
            </a:r>
            <a:r>
              <a:rPr lang="en-US" altLang="zh-CN" sz="2800" b="1" dirty="0">
                <a:solidFill>
                  <a:srgbClr val="8C8F7E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026" name="Picture 2" descr="Haiku Poetry by tbzimmerman">
            <a:extLst>
              <a:ext uri="{FF2B5EF4-FFF2-40B4-BE49-F238E27FC236}">
                <a16:creationId xmlns:a16="http://schemas.microsoft.com/office/drawing/2014/main" id="{2D8DDBDF-6F9C-61E6-81FA-D28E1B1F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519" y="1407555"/>
            <a:ext cx="4514850" cy="380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127E90-0CBE-8777-1091-73E486417F2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6014" y="4721637"/>
            <a:ext cx="1892154" cy="59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Teach Kids How to Write Haiku">
            <a:extLst>
              <a:ext uri="{FF2B5EF4-FFF2-40B4-BE49-F238E27FC236}">
                <a16:creationId xmlns:a16="http://schemas.microsoft.com/office/drawing/2014/main" id="{DF90967A-B0D4-25CF-25DD-286E3200F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22" y="884482"/>
            <a:ext cx="9664175" cy="5436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8952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4" grpId="0" animBg="1"/>
      <p:bldP spid="25" grpId="0" animBg="1"/>
      <p:bldP spid="26" grpId="0"/>
      <p:bldP spid="27" grpId="0"/>
      <p:bldP spid="28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3B44D7A-79DA-4D54-3584-E4BA4F4C3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9347" y="4381125"/>
            <a:ext cx="1884678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Tang Poem  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039B30-0937-678E-4B59-D50658716B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734" y="1524724"/>
            <a:ext cx="1897291" cy="286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Box 1027">
            <a:extLst>
              <a:ext uri="{FF2B5EF4-FFF2-40B4-BE49-F238E27FC236}">
                <a16:creationId xmlns:a16="http://schemas.microsoft.com/office/drawing/2014/main" id="{150E9632-2D32-7F53-F91B-D55D9377815C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46638" y="1524724"/>
            <a:ext cx="6912768" cy="3871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604652"/>
                </a:solidFill>
                <a:latin typeface="Times New Roman" panose="02020603050405020304" pitchFamily="18" charset="0"/>
              </a:rPr>
              <a:t>Where she </a:t>
            </a:r>
            <a:r>
              <a:rPr lang="en-US" altLang="zh-CN" sz="2800" b="1" u="sng" dirty="0">
                <a:solidFill>
                  <a:srgbClr val="C63824"/>
                </a:solidFill>
                <a:latin typeface="Times New Roman" panose="02020603050405020304" pitchFamily="18" charset="0"/>
              </a:rPr>
              <a:t>await</a:t>
            </a:r>
            <a:r>
              <a:rPr lang="en-US" altLang="zh-CN" sz="2800" b="1" dirty="0">
                <a:solidFill>
                  <a:srgbClr val="604652"/>
                </a:solidFill>
                <a:latin typeface="Times New Roman" panose="02020603050405020304" pitchFamily="18" charset="0"/>
              </a:rPr>
              <a:t>s her husband,</a:t>
            </a:r>
            <a:endParaRPr lang="en-US" altLang="zh-CN" sz="2800" b="1" dirty="0">
              <a:solidFill>
                <a:srgbClr val="604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604652"/>
                </a:solidFill>
                <a:latin typeface="Times New Roman" panose="02020603050405020304" pitchFamily="18" charset="0"/>
              </a:rPr>
              <a:t>On and on the river flows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u="sng" dirty="0">
                <a:solidFill>
                  <a:srgbClr val="604652"/>
                </a:solidFill>
                <a:latin typeface="Times New Roman" panose="02020603050405020304" pitchFamily="18" charset="0"/>
              </a:rPr>
              <a:t>Never looking back,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u="sng" dirty="0">
                <a:solidFill>
                  <a:srgbClr val="604652"/>
                </a:solidFill>
                <a:latin typeface="Times New Roman" panose="02020603050405020304" pitchFamily="18" charset="0"/>
              </a:rPr>
              <a:t>Transformed into stone.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604652"/>
                </a:solidFill>
                <a:latin typeface="Times New Roman" panose="02020603050405020304" pitchFamily="18" charset="0"/>
              </a:rPr>
              <a:t>Day by day upon the mountain top,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dirty="0">
                <a:solidFill>
                  <a:srgbClr val="604652"/>
                </a:solidFill>
                <a:latin typeface="Times New Roman" panose="02020603050405020304" pitchFamily="18" charset="0"/>
              </a:rPr>
              <a:t> wind and rain revolve.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u="sng" dirty="0">
                <a:solidFill>
                  <a:srgbClr val="604652"/>
                </a:solidFill>
                <a:latin typeface="Times New Roman" panose="02020603050405020304" pitchFamily="18" charset="0"/>
              </a:rPr>
              <a:t>Should the journey return,</a:t>
            </a:r>
          </a:p>
          <a:p>
            <a:pPr>
              <a:lnSpc>
                <a:spcPts val="2200"/>
              </a:lnSpc>
              <a:spcBef>
                <a:spcPct val="50000"/>
              </a:spcBef>
            </a:pPr>
            <a:r>
              <a:rPr lang="en-US" altLang="zh-CN" sz="2800" b="1" u="sng" dirty="0">
                <a:solidFill>
                  <a:srgbClr val="604652"/>
                </a:solidFill>
                <a:latin typeface="Times New Roman" panose="02020603050405020304" pitchFamily="18" charset="0"/>
              </a:rPr>
              <a:t> this stone would utter speech.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620B3D8-E2AC-E123-3C14-C8D05724C31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7108896" y="1369611"/>
            <a:ext cx="2917977" cy="396366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望夫处，</a:t>
            </a:r>
            <a:endParaRPr lang="en-US" altLang="zh-CN" sz="2800" b="1" dirty="0">
              <a:solidFill>
                <a:srgbClr val="C63824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Arial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江悠悠</a:t>
            </a:r>
            <a:r>
              <a:rPr lang="en-US" altLang="zh-CN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,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化为石，</a:t>
            </a:r>
            <a:endParaRPr lang="en-US" altLang="zh-CN" sz="2800" b="1" dirty="0">
              <a:solidFill>
                <a:srgbClr val="C63824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Arial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不回头。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 dirty="0">
              <a:solidFill>
                <a:srgbClr val="C63824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Arial"/>
            </a:endParaRP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山头日日风复雨，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C63824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Arial"/>
              </a:rPr>
              <a:t>行人归来石应语</a:t>
            </a:r>
            <a:r>
              <a:rPr lang="zh-CN" altLang="en-US" sz="2800" b="1" dirty="0">
                <a:solidFill>
                  <a:srgbClr val="C63824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/>
              </a:rPr>
              <a:t>。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EC7FC490-F3C3-C4B4-4DAC-80A867F76D4E}"/>
              </a:ext>
            </a:extLst>
          </p:cNvPr>
          <p:cNvSpPr txBox="1"/>
          <p:nvPr/>
        </p:nvSpPr>
        <p:spPr>
          <a:xfrm>
            <a:off x="436733" y="575550"/>
            <a:ext cx="11355873" cy="695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Poems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63824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63824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certain feelings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4CD7E42-6C7A-6F78-7031-27EAB02F2B5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45363" y="1524724"/>
            <a:ext cx="1947244" cy="523220"/>
          </a:xfrm>
          <a:prstGeom prst="rect">
            <a:avLst/>
          </a:prstGeom>
          <a:solidFill>
            <a:srgbClr val="7A8DB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EB9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loneliness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189EBC-CAD3-721E-76D6-6F989F07922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45362" y="2395164"/>
            <a:ext cx="1947244" cy="523220"/>
          </a:xfrm>
          <a:prstGeom prst="rect">
            <a:avLst/>
          </a:prstGeom>
          <a:solidFill>
            <a:srgbClr val="7A8DB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EB9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sorrow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196D84-6CA4-48C4-5218-1F8818850611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845362" y="3207533"/>
            <a:ext cx="1947244" cy="523220"/>
          </a:xfrm>
          <a:prstGeom prst="rect">
            <a:avLst/>
          </a:prstGeom>
          <a:solidFill>
            <a:srgbClr val="7A8DB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EB9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Full of love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7B089A0-0C2C-E5F2-B8D6-4B1C2094ADF9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845362" y="4008794"/>
            <a:ext cx="1947244" cy="523220"/>
          </a:xfrm>
          <a:prstGeom prst="rect">
            <a:avLst/>
          </a:prstGeom>
          <a:solidFill>
            <a:srgbClr val="7A8DB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EB9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patient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084B5B-F26B-CA29-8162-F6E15E5A16E6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845362" y="4810055"/>
            <a:ext cx="1947244" cy="523220"/>
          </a:xfrm>
          <a:prstGeom prst="rect">
            <a:avLst/>
          </a:prstGeom>
          <a:solidFill>
            <a:srgbClr val="7A8DB5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EDEB96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31CF45-393F-AEA4-F7A1-1666BB27F873}"/>
              </a:ext>
            </a:extLst>
          </p:cNvPr>
          <p:cNvSpPr txBox="1"/>
          <p:nvPr/>
        </p:nvSpPr>
        <p:spPr>
          <a:xfrm>
            <a:off x="449347" y="5550897"/>
            <a:ext cx="11355873" cy="954107"/>
          </a:xfrm>
          <a:prstGeom prst="rect">
            <a:avLst/>
          </a:prstGeom>
          <a:solidFill>
            <a:srgbClr val="969DB9">
              <a:alpha val="58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sz="2800" b="1" i="0" strike="noStrike" dirty="0">
                <a:effectLst/>
                <a:latin typeface="inherit"/>
              </a:rPr>
              <a:t>Tang Poetry was generally composed in the </a:t>
            </a:r>
            <a:r>
              <a:rPr lang="en-US" altLang="zh-CN" sz="2800" b="1" i="0" strike="noStrike" dirty="0">
                <a:solidFill>
                  <a:srgbClr val="C00000"/>
                </a:solidFill>
                <a:effectLst/>
                <a:latin typeface="inherit"/>
              </a:rPr>
              <a:t>Tang</a:t>
            </a:r>
            <a:r>
              <a:rPr lang="en-US" altLang="zh-CN" sz="2800" b="1" i="0" strike="noStrike" dirty="0">
                <a:effectLst/>
                <a:latin typeface="inherit"/>
              </a:rPr>
              <a:t> Dynasty and represents </a:t>
            </a:r>
            <a:r>
              <a:rPr lang="en-US" altLang="zh-CN" sz="2800" b="1" i="0" strike="noStrike" dirty="0">
                <a:solidFill>
                  <a:srgbClr val="C00000"/>
                </a:solidFill>
                <a:effectLst/>
                <a:latin typeface="inherit"/>
              </a:rPr>
              <a:t>Chinese cultural </a:t>
            </a:r>
            <a:r>
              <a:rPr lang="en-US" altLang="zh-CN" sz="2800" b="1" i="0" strike="noStrike" dirty="0">
                <a:effectLst/>
                <a:latin typeface="inherit"/>
              </a:rPr>
              <a:t>history.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360D970-2BE9-45F7-9A67-3652A5439364}"/>
              </a:ext>
            </a:extLst>
          </p:cNvPr>
          <p:cNvGrpSpPr/>
          <p:nvPr/>
        </p:nvGrpSpPr>
        <p:grpSpPr>
          <a:xfrm>
            <a:off x="2316274" y="1209981"/>
            <a:ext cx="8000970" cy="4500545"/>
            <a:chOff x="2025903" y="1178727"/>
            <a:chExt cx="8000970" cy="4500545"/>
          </a:xfrm>
        </p:grpSpPr>
        <p:pic>
          <p:nvPicPr>
            <p:cNvPr id="16" name="1.英文朗诵中国古诗《Thoughts on a Tranquil Night静(Av930151096,P1)">
              <a:hlinkClick r:id="" action="ppaction://media"/>
              <a:extLst>
                <a:ext uri="{FF2B5EF4-FFF2-40B4-BE49-F238E27FC236}">
                  <a16:creationId xmlns:a16="http://schemas.microsoft.com/office/drawing/2014/main" id="{531E0FD7-3F37-14BE-5DA1-4C2350ABBFF4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2025903" y="1178727"/>
              <a:ext cx="8000970" cy="4500545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8A7014B-80A5-4141-A303-7A1DC58E01A5}"/>
                </a:ext>
              </a:extLst>
            </p:cNvPr>
            <p:cNvSpPr/>
            <p:nvPr/>
          </p:nvSpPr>
          <p:spPr>
            <a:xfrm>
              <a:off x="8229600" y="1271088"/>
              <a:ext cx="1797273" cy="347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201CA414-3FA5-DF24-9DD5-0FCC78755B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484" y="4874821"/>
            <a:ext cx="1861790" cy="45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702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" grpId="0" animBg="1"/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uess The Word SG APK 2.5 - Free Card Games for Android">
            <a:extLst>
              <a:ext uri="{FF2B5EF4-FFF2-40B4-BE49-F238E27FC236}">
                <a16:creationId xmlns:a16="http://schemas.microsoft.com/office/drawing/2014/main" id="{1A588E0D-1C32-E934-10F8-84EE18B61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9" b="19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A84A2A6-CDDC-FE02-6FB6-30D78B45E590}"/>
              </a:ext>
            </a:extLst>
          </p:cNvPr>
          <p:cNvSpPr/>
          <p:nvPr/>
        </p:nvSpPr>
        <p:spPr>
          <a:xfrm>
            <a:off x="273248" y="3321269"/>
            <a:ext cx="3058531" cy="3405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Types </a:t>
            </a:r>
          </a:p>
          <a:p>
            <a:pPr algn="ctr"/>
            <a:r>
              <a:rPr lang="en-US" altLang="zh-CN" sz="3600" dirty="0">
                <a:solidFill>
                  <a:srgbClr val="79314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of </a:t>
            </a:r>
          </a:p>
          <a:p>
            <a:pPr algn="ctr"/>
            <a:r>
              <a:rPr lang="en-US" altLang="zh-CN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</a:t>
            </a:r>
            <a:r>
              <a:rPr lang="en-US" altLang="zh-CN" sz="4800" dirty="0">
                <a:solidFill>
                  <a:srgbClr val="79314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</a:t>
            </a:r>
            <a:r>
              <a:rPr lang="en-US" altLang="zh-CN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gl</a:t>
            </a:r>
            <a:r>
              <a:rPr lang="en-US" altLang="zh-CN" sz="4800" dirty="0">
                <a:solidFill>
                  <a:srgbClr val="79314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</a:t>
            </a:r>
            <a:r>
              <a:rPr lang="en-US" altLang="zh-CN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</a:t>
            </a:r>
            <a:r>
              <a:rPr lang="en-US" altLang="zh-CN" sz="4800" dirty="0">
                <a:solidFill>
                  <a:srgbClr val="79314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</a:t>
            </a:r>
            <a:r>
              <a:rPr lang="en-US" altLang="zh-CN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P</a:t>
            </a:r>
            <a:r>
              <a:rPr lang="en-US" altLang="zh-CN" sz="4800" dirty="0">
                <a:solidFill>
                  <a:srgbClr val="79314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</a:t>
            </a:r>
            <a:r>
              <a:rPr lang="en-US" altLang="zh-CN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</a:t>
            </a:r>
            <a:r>
              <a:rPr lang="en-US" altLang="zh-CN" sz="4800" dirty="0">
                <a:solidFill>
                  <a:srgbClr val="79314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</a:t>
            </a:r>
            <a:r>
              <a:rPr lang="en-US" altLang="zh-CN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</a:t>
            </a:r>
            <a:endParaRPr lang="zh-CN" altLang="en-US" sz="48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592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761FBF-F117-C713-65A9-B3ED0A7E5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38D358-5F88-6BD9-735F-31427703F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Traditional Nursery Rhyme Signs">
            <a:extLst>
              <a:ext uri="{FF2B5EF4-FFF2-40B4-BE49-F238E27FC236}">
                <a16:creationId xmlns:a16="http://schemas.microsoft.com/office/drawing/2014/main" id="{5DF26146-7415-2B06-4757-04E2CDDA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2" y="584044"/>
            <a:ext cx="4918841" cy="587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B028DDD-4F3C-AC45-671A-FB934081B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41" y="584044"/>
            <a:ext cx="4529959" cy="587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1C841D2-0BDE-C5AB-D2DE-145F127589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967627" y="584044"/>
            <a:ext cx="1909904" cy="1015663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Nursery rhyme</a:t>
            </a:r>
            <a:r>
              <a:rPr lang="en-US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6769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文本&#10;&#10;低可信度描述已自动生成">
            <a:extLst>
              <a:ext uri="{FF2B5EF4-FFF2-40B4-BE49-F238E27FC236}">
                <a16:creationId xmlns:a16="http://schemas.microsoft.com/office/drawing/2014/main" id="{B3AFCA3B-D5A9-4B76-0D24-21D0C7E47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053799"/>
            <a:ext cx="11950700" cy="4750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F74421-1016-F46D-1966-E70D9B4FD40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161446" y="5804201"/>
            <a:ext cx="1909904" cy="523220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Haiku  </a:t>
            </a:r>
          </a:p>
        </p:txBody>
      </p:sp>
    </p:spTree>
    <p:extLst>
      <p:ext uri="{BB962C8B-B14F-4D97-AF65-F5344CB8AC3E}">
        <p14:creationId xmlns:p14="http://schemas.microsoft.com/office/powerpoint/2010/main" val="3735533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reams By Langston Hughes">
            <a:extLst>
              <a:ext uri="{FF2B5EF4-FFF2-40B4-BE49-F238E27FC236}">
                <a16:creationId xmlns:a16="http://schemas.microsoft.com/office/drawing/2014/main" id="{BB8C933C-5169-1C90-3E4B-8B016BE72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77" y="1305875"/>
            <a:ext cx="4028090" cy="402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B949939-7077-D702-AE07-E3EDC5886C41}"/>
              </a:ext>
            </a:extLst>
          </p:cNvPr>
          <p:cNvGrpSpPr/>
          <p:nvPr/>
        </p:nvGrpSpPr>
        <p:grpSpPr>
          <a:xfrm>
            <a:off x="1129862" y="1305875"/>
            <a:ext cx="4577256" cy="4028125"/>
            <a:chOff x="1056289" y="1324233"/>
            <a:chExt cx="4577256" cy="4028125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576B9CD-1665-2775-19F2-5F7FC22C654B}"/>
                </a:ext>
              </a:extLst>
            </p:cNvPr>
            <p:cNvSpPr txBox="1"/>
            <p:nvPr/>
          </p:nvSpPr>
          <p:spPr>
            <a:xfrm>
              <a:off x="1056289" y="1382040"/>
              <a:ext cx="4577256" cy="397031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Hold fast to dreams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 if dreams die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is a broken-winged bird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That cannot fly.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Hold fast to dreams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 when dreams go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Life is a barren field</a:t>
              </a:r>
              <a:br>
                <a: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altLang="zh-CN" sz="28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Frozen with snow.</a:t>
              </a:r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620286E-F84A-A5BC-E6CE-9DA632A39771}"/>
                </a:ext>
              </a:extLst>
            </p:cNvPr>
            <p:cNvSpPr/>
            <p:nvPr/>
          </p:nvSpPr>
          <p:spPr>
            <a:xfrm>
              <a:off x="1056289" y="1324233"/>
              <a:ext cx="4577256" cy="115614"/>
            </a:xfrm>
            <a:prstGeom prst="rect">
              <a:avLst/>
            </a:prstGeom>
            <a:solidFill>
              <a:srgbClr val="9FACB4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C9ECF6B2-5C1D-8DAC-02D0-B1F9F8DED6B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29862" y="351768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 poems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15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DDE4F9-001A-6808-6A75-9E7B2A1A1DBB}"/>
              </a:ext>
            </a:extLst>
          </p:cNvPr>
          <p:cNvSpPr txBox="1"/>
          <p:nvPr/>
        </p:nvSpPr>
        <p:spPr>
          <a:xfrm>
            <a:off x="641130" y="983809"/>
            <a:ext cx="511853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hill to hill no bird in flight;</a:t>
            </a:r>
          </a:p>
          <a:p>
            <a:pPr algn="just"/>
            <a:endParaRPr lang="en-US" altLang="zh-CN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path to path no man in sight.</a:t>
            </a:r>
          </a:p>
          <a:p>
            <a:pPr algn="just"/>
            <a:endParaRPr lang="en-US" altLang="zh-CN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lonely fisherman afloat,</a:t>
            </a:r>
          </a:p>
          <a:p>
            <a:pPr algn="just"/>
            <a:endParaRPr lang="en-US" altLang="zh-CN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fishing snow in lonely boat.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BF75D1-C78F-B343-FF21-2B94B830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034" y="2320159"/>
            <a:ext cx="5726825" cy="3817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148236-D1A0-F530-8B5A-2E2E43A1DEA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19356" y="4127824"/>
            <a:ext cx="1884678" cy="523220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Tang Poem  </a:t>
            </a:r>
          </a:p>
        </p:txBody>
      </p:sp>
    </p:spTree>
    <p:extLst>
      <p:ext uri="{BB962C8B-B14F-4D97-AF65-F5344CB8AC3E}">
        <p14:creationId xmlns:p14="http://schemas.microsoft.com/office/powerpoint/2010/main" val="2995376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8E51DDB-B775-C2FC-A3E7-1DFCB6A6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06DB11-1F37-E403-E10E-394530D3A7A4}"/>
              </a:ext>
            </a:extLst>
          </p:cNvPr>
          <p:cNvSpPr txBox="1"/>
          <p:nvPr/>
        </p:nvSpPr>
        <p:spPr>
          <a:xfrm>
            <a:off x="3048000" y="270161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Snow</a:t>
            </a:r>
            <a:b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Lovely, white</a:t>
            </a:r>
            <a:b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Falling, dancing, drifting</a:t>
            </a:r>
            <a:b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Covering everything it touches</a:t>
            </a:r>
            <a:b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32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Blanket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9FDC68-079D-8535-3AFF-1DB08092336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5641" y="5225607"/>
            <a:ext cx="1909904" cy="523220"/>
          </a:xfrm>
          <a:prstGeom prst="rect">
            <a:avLst/>
          </a:prstGeom>
          <a:solidFill>
            <a:srgbClr val="819BAF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b="1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Cinquain</a:t>
            </a: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537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 rot="19015552">
            <a:off x="3015053" y="1997696"/>
            <a:ext cx="6007568" cy="2367155"/>
            <a:chOff x="3205038" y="1892728"/>
            <a:chExt cx="6007568" cy="2367153"/>
          </a:xfrm>
        </p:grpSpPr>
        <p:sp>
          <p:nvSpPr>
            <p:cNvPr id="19" name="文本框 18"/>
            <p:cNvSpPr txBox="1"/>
            <p:nvPr/>
          </p:nvSpPr>
          <p:spPr>
            <a:xfrm>
              <a:off x="5175149" y="1892728"/>
              <a:ext cx="373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Normal"/>
                  <a:ea typeface="思源黑体 CN Normal" panose="020B0400000000000000" pitchFamily="34" charset="-122"/>
                </a:rPr>
                <a:t>Create with Fay</a:t>
              </a:r>
              <a:endPara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思源等宽 N"/>
                <a:ea typeface="思源黑体 CN Normal" panose="020B04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205038" y="2450991"/>
              <a:ext cx="6007568" cy="1808890"/>
            </a:xfrm>
            <a:prstGeom prst="rect">
              <a:avLst/>
            </a:prstGeom>
            <a:noFill/>
          </p:spPr>
          <p:txBody>
            <a:bodyPr wrap="square" rtlCol="0" anchor="ctr">
              <a:normAutofit fontScale="97500"/>
            </a:bodyPr>
            <a:lstStyle/>
            <a:p>
              <a:pPr algn="ctr"/>
              <a:r>
                <a:rPr lang="en-US" altLang="zh-CN" sz="6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Normal"/>
                  <a:ea typeface="思源黑体 CN Normal" panose="020B0400000000000000" pitchFamily="34" charset="-122"/>
                </a:rPr>
                <a:t>I AM…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058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 prLst="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 prLst="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F149D2B-1240-38D0-6B49-E800B8ED93BD}"/>
              </a:ext>
            </a:extLst>
          </p:cNvPr>
          <p:cNvSpPr txBox="1"/>
          <p:nvPr/>
        </p:nvSpPr>
        <p:spPr>
          <a:xfrm>
            <a:off x="697694" y="1025686"/>
            <a:ext cx="10796609" cy="1292662"/>
          </a:xfrm>
          <a:prstGeom prst="rect">
            <a:avLst/>
          </a:prstGeom>
          <a:noFill/>
          <a:ln w="28575">
            <a:solidFill>
              <a:srgbClr val="352F2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poem is a piece of writing, usually using some kind of </a:t>
            </a:r>
            <a:r>
              <a:rPr lang="en-US" altLang="zh-CN" sz="2600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rhyme scheme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 </a:t>
            </a:r>
            <a:r>
              <a:rPr lang="en-US" altLang="zh-CN" sz="26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metrical pattern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that expresses </a:t>
            </a:r>
            <a:r>
              <a:rPr lang="en-US" altLang="zh-CN" sz="26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writer’s feelings 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(or the feelings of a 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They can </a:t>
            </a:r>
            <a:r>
              <a:rPr lang="en-US" altLang="zh-CN" sz="26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tell stories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record memories, express desire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2600" b="0" i="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share information</a:t>
            </a:r>
            <a:r>
              <a:rPr lang="en-US" altLang="zh-CN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36F44124-A562-83D2-A4A8-58C346678223}"/>
              </a:ext>
            </a:extLst>
          </p:cNvPr>
          <p:cNvSpPr txBox="1"/>
          <p:nvPr/>
        </p:nvSpPr>
        <p:spPr>
          <a:xfrm>
            <a:off x="697693" y="246065"/>
            <a:ext cx="10796609" cy="69553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Po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e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ms</a:t>
            </a:r>
          </a:p>
        </p:txBody>
      </p:sp>
      <p:pic>
        <p:nvPicPr>
          <p:cNvPr id="7" name="Picture 2" descr="Robert Frost Quote: “Poetry is when an emotion has found its thought ...">
            <a:extLst>
              <a:ext uri="{FF2B5EF4-FFF2-40B4-BE49-F238E27FC236}">
                <a16:creationId xmlns:a16="http://schemas.microsoft.com/office/drawing/2014/main" id="{F654270F-C93A-0DD6-ECEF-06C7196F6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1" b="17765"/>
          <a:stretch/>
        </p:blipFill>
        <p:spPr bwMode="auto">
          <a:xfrm>
            <a:off x="697693" y="2506662"/>
            <a:ext cx="10796609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607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 rot="18893004">
            <a:off x="3172021" y="2464473"/>
            <a:ext cx="5847959" cy="1929053"/>
            <a:chOff x="4151999" y="1843045"/>
            <a:chExt cx="4385969" cy="1446790"/>
          </a:xfrm>
        </p:grpSpPr>
        <p:sp>
          <p:nvSpPr>
            <p:cNvPr id="8" name="MH_Entry_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>
            <a:xfrm>
              <a:off x="4151999" y="1843045"/>
              <a:ext cx="4385969" cy="132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7200" tIns="0" rIns="0" bIns="0" anchor="ctr" anchorCtr="0">
              <a:norm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思源黑体 CN Normal"/>
                  <a:ea typeface="思源黑体 CN Normal" panose="020B0400000000000000" pitchFamily="34" charset="-122"/>
                  <a:cs typeface="+mn-cs"/>
                </a:rPr>
                <a:t>Have a try </a:t>
              </a: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4228387" y="3289835"/>
              <a:ext cx="3619554" cy="0"/>
            </a:xfrm>
            <a:prstGeom prst="lin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9273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 prLst="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 prLst="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E8E590-FF9B-209A-FF3A-D134BDEF08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1470" y="4381210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Cinquain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44A863C-44E9-02A3-E626-98E470F74D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28" y="1546337"/>
            <a:ext cx="1884642" cy="283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3FE626-CB7C-3859-7429-DEF767C06F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84780" y="831642"/>
            <a:ext cx="4383887" cy="2245360"/>
          </a:xfrm>
          <a:prstGeom prst="rect">
            <a:avLst/>
          </a:prstGeom>
          <a:noFill/>
          <a:ln w="19050" cap="flat" cmpd="sng">
            <a:solidFill>
              <a:srgbClr val="2C3A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Brother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Beautiful, athletic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Teasing, shouting, laughing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Friend and enemy too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mine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2AF853-13EB-7480-381B-63BF8FA5FF1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77295" y="2608682"/>
            <a:ext cx="6545578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one _______ to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rename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 the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topic 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A693EAC-94ED-2B41-0C80-54DFC927D7C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377294" y="831642"/>
            <a:ext cx="6545578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One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noun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 to tell ________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16D5A8-0E98-0C6B-C9DE-28777012EAF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33113" y="771337"/>
            <a:ext cx="9207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topic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878957-2D71-9A79-E45D-D22193B2CB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134224" y="1271685"/>
            <a:ext cx="578864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two _________ to describe the topic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B9021B1-DDF1-A3F1-C95B-96406673101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24428" y="1239798"/>
            <a:ext cx="167385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adjectives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2B1DEF-4F9D-19DE-5737-CC352709FFB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695951" y="1739059"/>
            <a:ext cx="5226922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three _______to express _______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C53DE1-26DC-D330-5C23-BF6FE8DD17D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598731" y="1719836"/>
            <a:ext cx="109036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v-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ings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2749928-72AD-8A51-D9D1-FFD9B2AFA53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153155" y="1739058"/>
            <a:ext cx="126188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actions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46A4A9-F35A-CDA9-A8AF-279E586EBC8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6277615" y="2164196"/>
            <a:ext cx="564525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Arial"/>
              </a:rPr>
              <a:t>four _______ to show the _________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47B1BCD-113B-7778-68E9-DCBF5143A08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999677" y="2147215"/>
            <a:ext cx="109036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words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4E0A26-90D1-441D-D979-36B81570013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860577" y="2164195"/>
            <a:ext cx="19271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relationship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DD58876-3060-189F-BC5C-845AFA76B0E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980851" y="2627049"/>
            <a:ext cx="143020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pronoun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微软雅黑"/>
              <a:cs typeface="Arial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625BF8A-B4C9-D1E2-68C9-C6AA4C780B2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7797186" y="3493353"/>
            <a:ext cx="4125686" cy="2245360"/>
          </a:xfrm>
          <a:prstGeom prst="rect">
            <a:avLst/>
          </a:prstGeom>
          <a:noFill/>
          <a:ln w="19050" cap="flat" cmpd="sng">
            <a:solidFill>
              <a:srgbClr val="2C3A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GIRL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________, ________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______, _______, ______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_____ ____ _____ 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_______</a:t>
            </a:r>
          </a:p>
        </p:txBody>
      </p:sp>
      <p:pic>
        <p:nvPicPr>
          <p:cNvPr id="2050" name="Picture 2" descr="Random Cute Girls. Part 9 (57 pics)">
            <a:extLst>
              <a:ext uri="{FF2B5EF4-FFF2-40B4-BE49-F238E27FC236}">
                <a16:creationId xmlns:a16="http://schemas.microsoft.com/office/drawing/2014/main" id="{A82B680B-D647-0CCA-8F63-03C4293A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9" y="1531373"/>
            <a:ext cx="1890064" cy="284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C30A5DA-517C-85BA-9F8C-A18B4CB0BBC2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prstClr val="black"/>
              <a:srgbClr val="7ECF4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89882" y="3474161"/>
            <a:ext cx="5771192" cy="2768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8306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8"/>
          <p:cNvSpPr txBox="1">
            <a:spLocks noChangeArrowheads="1"/>
          </p:cNvSpPr>
          <p:nvPr/>
        </p:nvSpPr>
        <p:spPr>
          <a:xfrm>
            <a:off x="3014417" y="4070899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hangingPunct="1"/>
            <a:r>
              <a:rPr lang="en-US" altLang="zh-CN" sz="16600" b="1" dirty="0">
                <a:gradFill flip="none" rotWithShape="1">
                  <a:gsLst>
                    <a:gs pos="16000">
                      <a:schemeClr val="tx1">
                        <a:lumMod val="50000"/>
                        <a:lumOff val="50000"/>
                      </a:schemeClr>
                    </a:gs>
                    <a:gs pos="92000">
                      <a:schemeClr val="tx1">
                        <a:lumMod val="65000"/>
                        <a:lumOff val="35000"/>
                        <a:alpha val="0"/>
                      </a:schemeClr>
                    </a:gs>
                  </a:gsLst>
                  <a:lin ang="0" scaled="0"/>
                  <a:tileRect/>
                </a:gradFill>
                <a:latin typeface="思源黑体 CN Normal"/>
                <a:ea typeface="微软雅黑" pitchFamily="34" charset="-122"/>
              </a:rPr>
              <a:t>T</a:t>
            </a:r>
            <a:endParaRPr lang="zh-CN" altLang="en-US" sz="16600" b="1" dirty="0">
              <a:gradFill flip="none" rotWithShape="1">
                <a:gsLst>
                  <a:gs pos="16000">
                    <a:schemeClr val="tx1">
                      <a:lumMod val="50000"/>
                      <a:lumOff val="50000"/>
                    </a:schemeClr>
                  </a:gs>
                  <a:gs pos="92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  <a:tileRect/>
              </a:gradFill>
              <a:latin typeface="思源等宽 N"/>
              <a:ea typeface="微软雅黑" pitchFamily="34" charset="-122"/>
            </a:endParaRPr>
          </a:p>
        </p:txBody>
      </p:sp>
      <p:sp>
        <p:nvSpPr>
          <p:cNvPr id="5" name="文本框 58"/>
          <p:cNvSpPr txBox="1">
            <a:spLocks noChangeArrowheads="1"/>
          </p:cNvSpPr>
          <p:nvPr/>
        </p:nvSpPr>
        <p:spPr>
          <a:xfrm>
            <a:off x="3837284" y="4070899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16000">
                      <a:schemeClr val="tx1">
                        <a:lumMod val="50000"/>
                        <a:lumOff val="50000"/>
                      </a:schemeClr>
                    </a:gs>
                    <a:gs pos="92000">
                      <a:schemeClr val="tx1">
                        <a:lumMod val="65000"/>
                        <a:lumOff val="35000"/>
                        <a:alpha val="0"/>
                      </a:schemeClr>
                    </a:gs>
                  </a:gsLst>
                  <a:lin ang="0" scaled="0"/>
                  <a:tileRect/>
                </a:gradFill>
                <a:latin typeface="思源黑体 CN Normal"/>
                <a:ea typeface="微软雅黑" pitchFamily="34" charset="-122"/>
              </a:rPr>
              <a:t>H</a:t>
            </a:r>
            <a:endParaRPr lang="zh-CN" altLang="en-US" sz="16600" b="1">
              <a:gradFill flip="none" rotWithShape="1">
                <a:gsLst>
                  <a:gs pos="16000">
                    <a:schemeClr val="tx1">
                      <a:lumMod val="50000"/>
                      <a:lumOff val="50000"/>
                    </a:schemeClr>
                  </a:gs>
                  <a:gs pos="92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  <a:tileRect/>
              </a:gradFill>
              <a:latin typeface="思源等宽 N"/>
              <a:ea typeface="微软雅黑" pitchFamily="34" charset="-122"/>
            </a:endParaRPr>
          </a:p>
        </p:txBody>
      </p:sp>
      <p:sp>
        <p:nvSpPr>
          <p:cNvPr id="6" name="文本框 58"/>
          <p:cNvSpPr txBox="1">
            <a:spLocks noChangeArrowheads="1"/>
          </p:cNvSpPr>
          <p:nvPr/>
        </p:nvSpPr>
        <p:spPr>
          <a:xfrm>
            <a:off x="4660151" y="4070899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16000">
                      <a:schemeClr val="tx1">
                        <a:lumMod val="50000"/>
                        <a:lumOff val="50000"/>
                      </a:schemeClr>
                    </a:gs>
                    <a:gs pos="92000">
                      <a:schemeClr val="tx1">
                        <a:lumMod val="65000"/>
                        <a:lumOff val="35000"/>
                        <a:alpha val="0"/>
                      </a:schemeClr>
                    </a:gs>
                  </a:gsLst>
                  <a:lin ang="0" scaled="0"/>
                  <a:tileRect/>
                </a:gradFill>
                <a:latin typeface="思源黑体 CN Normal"/>
                <a:ea typeface="微软雅黑" pitchFamily="34" charset="-122"/>
              </a:rPr>
              <a:t>A</a:t>
            </a:r>
            <a:endParaRPr lang="zh-CN" altLang="en-US" sz="16600" b="1">
              <a:gradFill flip="none" rotWithShape="1">
                <a:gsLst>
                  <a:gs pos="16000">
                    <a:schemeClr val="tx1">
                      <a:lumMod val="50000"/>
                      <a:lumOff val="50000"/>
                    </a:schemeClr>
                  </a:gs>
                  <a:gs pos="92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  <a:tileRect/>
              </a:gradFill>
              <a:latin typeface="思源等宽 N"/>
              <a:ea typeface="微软雅黑" pitchFamily="34" charset="-122"/>
            </a:endParaRPr>
          </a:p>
        </p:txBody>
      </p:sp>
      <p:sp>
        <p:nvSpPr>
          <p:cNvPr id="7" name="文本框 58"/>
          <p:cNvSpPr txBox="1">
            <a:spLocks noChangeArrowheads="1"/>
          </p:cNvSpPr>
          <p:nvPr/>
        </p:nvSpPr>
        <p:spPr>
          <a:xfrm>
            <a:off x="5483018" y="4070899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hangingPunct="1"/>
            <a:r>
              <a:rPr lang="en-US" altLang="zh-CN" sz="16600" b="1" dirty="0">
                <a:gradFill flip="none" rotWithShape="1">
                  <a:gsLst>
                    <a:gs pos="16000">
                      <a:schemeClr val="tx1">
                        <a:lumMod val="50000"/>
                        <a:lumOff val="50000"/>
                      </a:schemeClr>
                    </a:gs>
                    <a:gs pos="92000">
                      <a:schemeClr val="tx1">
                        <a:lumMod val="65000"/>
                        <a:lumOff val="35000"/>
                        <a:alpha val="0"/>
                      </a:schemeClr>
                    </a:gs>
                  </a:gsLst>
                  <a:lin ang="0" scaled="0"/>
                  <a:tileRect/>
                </a:gradFill>
                <a:latin typeface="思源黑体 CN Normal"/>
                <a:ea typeface="微软雅黑" pitchFamily="34" charset="-122"/>
              </a:rPr>
              <a:t>N</a:t>
            </a:r>
            <a:endParaRPr lang="zh-CN" altLang="en-US" sz="16600" b="1" dirty="0">
              <a:gradFill flip="none" rotWithShape="1">
                <a:gsLst>
                  <a:gs pos="16000">
                    <a:schemeClr val="tx1">
                      <a:lumMod val="50000"/>
                      <a:lumOff val="50000"/>
                    </a:schemeClr>
                  </a:gs>
                  <a:gs pos="92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  <a:tileRect/>
              </a:gradFill>
              <a:latin typeface="思源等宽 N"/>
              <a:ea typeface="微软雅黑" pitchFamily="34" charset="-122"/>
            </a:endParaRPr>
          </a:p>
        </p:txBody>
      </p:sp>
      <p:sp>
        <p:nvSpPr>
          <p:cNvPr id="8" name="文本框 58"/>
          <p:cNvSpPr txBox="1">
            <a:spLocks noChangeArrowheads="1"/>
          </p:cNvSpPr>
          <p:nvPr/>
        </p:nvSpPr>
        <p:spPr>
          <a:xfrm>
            <a:off x="6305885" y="4070899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hangingPunct="1"/>
            <a:r>
              <a:rPr lang="en-US" altLang="zh-CN" sz="16600" b="1" dirty="0">
                <a:gradFill flip="none" rotWithShape="1">
                  <a:gsLst>
                    <a:gs pos="16000">
                      <a:schemeClr val="tx1">
                        <a:lumMod val="50000"/>
                        <a:lumOff val="50000"/>
                      </a:schemeClr>
                    </a:gs>
                    <a:gs pos="92000">
                      <a:schemeClr val="tx1">
                        <a:lumMod val="65000"/>
                        <a:lumOff val="35000"/>
                        <a:alpha val="0"/>
                      </a:schemeClr>
                    </a:gs>
                  </a:gsLst>
                  <a:lin ang="0" scaled="0"/>
                  <a:tileRect/>
                </a:gradFill>
                <a:latin typeface="思源黑体 CN Normal"/>
                <a:ea typeface="微软雅黑" pitchFamily="34" charset="-122"/>
              </a:rPr>
              <a:t>K</a:t>
            </a:r>
            <a:endParaRPr lang="zh-CN" altLang="en-US" sz="16600" b="1" dirty="0">
              <a:gradFill flip="none" rotWithShape="1">
                <a:gsLst>
                  <a:gs pos="16000">
                    <a:schemeClr val="tx1">
                      <a:lumMod val="50000"/>
                      <a:lumOff val="50000"/>
                    </a:schemeClr>
                  </a:gs>
                  <a:gs pos="92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  <a:tileRect/>
              </a:gradFill>
              <a:latin typeface="思源等宽 N"/>
              <a:ea typeface="微软雅黑" pitchFamily="34" charset="-122"/>
            </a:endParaRPr>
          </a:p>
        </p:txBody>
      </p:sp>
      <p:sp>
        <p:nvSpPr>
          <p:cNvPr id="9" name="文本框 58"/>
          <p:cNvSpPr txBox="1">
            <a:spLocks noChangeArrowheads="1"/>
          </p:cNvSpPr>
          <p:nvPr/>
        </p:nvSpPr>
        <p:spPr>
          <a:xfrm>
            <a:off x="7128751" y="4070899"/>
            <a:ext cx="1427784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hangingPunct="1"/>
            <a:r>
              <a:rPr lang="en-US" altLang="zh-CN" sz="16600" b="1">
                <a:gradFill flip="none" rotWithShape="1">
                  <a:gsLst>
                    <a:gs pos="16000">
                      <a:schemeClr val="tx1">
                        <a:lumMod val="50000"/>
                        <a:lumOff val="50000"/>
                      </a:schemeClr>
                    </a:gs>
                    <a:gs pos="92000">
                      <a:schemeClr val="tx1">
                        <a:lumMod val="65000"/>
                        <a:lumOff val="35000"/>
                        <a:alpha val="0"/>
                      </a:schemeClr>
                    </a:gs>
                  </a:gsLst>
                  <a:lin ang="0" scaled="0"/>
                  <a:tileRect/>
                </a:gradFill>
                <a:latin typeface="思源黑体 CN Normal"/>
                <a:ea typeface="微软雅黑" pitchFamily="34" charset="-122"/>
              </a:rPr>
              <a:t>S</a:t>
            </a:r>
            <a:endParaRPr lang="zh-CN" altLang="en-US" sz="16600" b="1">
              <a:gradFill flip="none" rotWithShape="1">
                <a:gsLst>
                  <a:gs pos="16000">
                    <a:schemeClr val="tx1">
                      <a:lumMod val="50000"/>
                      <a:lumOff val="50000"/>
                    </a:schemeClr>
                  </a:gs>
                  <a:gs pos="92000">
                    <a:schemeClr val="tx1">
                      <a:lumMod val="65000"/>
                      <a:lumOff val="35000"/>
                      <a:alpha val="0"/>
                    </a:schemeClr>
                  </a:gs>
                </a:gsLst>
                <a:lin ang="0" scaled="0"/>
                <a:tileRect/>
              </a:gradFill>
              <a:latin typeface="思源等宽 N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6212" y="6297030"/>
            <a:ext cx="4915202" cy="953378"/>
            <a:chOff x="3629025" y="3688851"/>
            <a:chExt cx="4915202" cy="953378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3752849" y="4456681"/>
              <a:ext cx="160020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接连接符 11"/>
            <p:cNvCxnSpPr/>
            <p:nvPr/>
          </p:nvCxnSpPr>
          <p:spPr>
            <a:xfrm>
              <a:off x="6832672" y="4456681"/>
              <a:ext cx="167886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圆角矩形 24"/>
            <p:cNvSpPr/>
            <p:nvPr/>
          </p:nvSpPr>
          <p:spPr>
            <a:xfrm>
              <a:off x="4591050" y="4271133"/>
              <a:ext cx="3079408" cy="371096"/>
            </a:xfrm>
            <a:prstGeom prst="roundRect">
              <a:avLst>
                <a:gd name="adj" fmla="val 50000"/>
              </a:avLst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Normal"/>
                </a:rPr>
                <a:t>2023.4</a:t>
              </a:r>
              <a:endParaRPr lang="zh-CN" altLang="en-US" sz="1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思源等宽 N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3629025" y="3688851"/>
              <a:ext cx="4915202" cy="466725"/>
            </a:xfrm>
            <a:prstGeom prst="roundRect">
              <a:avLst>
                <a:gd name="adj" fmla="val 50000"/>
              </a:avLst>
            </a:prstGeom>
            <a:solidFill>
              <a:srgbClr val="595959"/>
            </a:solidFill>
            <a:ln w="0" cap="flat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/>
            </a:p>
          </p:txBody>
        </p:sp>
        <p:sp>
          <p:nvSpPr>
            <p:cNvPr id="15" name="文本框 59"/>
            <p:cNvSpPr txBox="1">
              <a:spLocks noChangeArrowheads="1"/>
            </p:cNvSpPr>
            <p:nvPr/>
          </p:nvSpPr>
          <p:spPr>
            <a:xfrm>
              <a:off x="3867150" y="3752937"/>
              <a:ext cx="453737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/>
              <a:r>
                <a:rPr lang="en-US" altLang="zh-CN" sz="1600" spc="600" dirty="0">
                  <a:solidFill>
                    <a:schemeClr val="bg1"/>
                  </a:solidFill>
                  <a:latin typeface="思源等宽 N"/>
                  <a:ea typeface="思源等宽 N" panose="020B0400000000000000" pitchFamily="34" charset="-122"/>
                </a:rPr>
                <a:t>English with Fay</a:t>
              </a:r>
              <a:endParaRPr lang="zh-CN" altLang="en-US" sz="1600" spc="600" dirty="0">
                <a:solidFill>
                  <a:schemeClr val="bg1"/>
                </a:solidFill>
                <a:latin typeface="思源等宽 N"/>
                <a:ea typeface="思源等宽 N" panose="020B0400000000000000" pitchFamily="34" charset="-122"/>
              </a:endParaRPr>
            </a:p>
          </p:txBody>
        </p:sp>
      </p:grpSp>
      <p:pic>
        <p:nvPicPr>
          <p:cNvPr id="3" name="she">
            <a:hlinkClick r:id="" action="ppaction://media"/>
            <a:extLst>
              <a:ext uri="{FF2B5EF4-FFF2-40B4-BE49-F238E27FC236}">
                <a16:creationId xmlns:a16="http://schemas.microsoft.com/office/drawing/2014/main" id="{D21F34F9-AE18-5F2C-D676-02E7A7ED2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9277" y="94245"/>
            <a:ext cx="10964808" cy="61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 prLst="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0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6" grpId="2"/>
      <p:bldP spid="7" grpId="3"/>
      <p:bldP spid="8" grpId="4"/>
      <p:bldP spid="9" grpId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bin Williams Quote: “But poetry, beauty, romance, love, these are ...">
            <a:extLst>
              <a:ext uri="{FF2B5EF4-FFF2-40B4-BE49-F238E27FC236}">
                <a16:creationId xmlns:a16="http://schemas.microsoft.com/office/drawing/2014/main" id="{5250BBB7-1F9C-7EFD-BDDD-FB738FA3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2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3414076" y="1264097"/>
            <a:ext cx="7852672" cy="801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右箭头 7"/>
          <p:cNvSpPr/>
          <p:nvPr/>
        </p:nvSpPr>
        <p:spPr>
          <a:xfrm>
            <a:off x="3192476" y="1465466"/>
            <a:ext cx="576064" cy="461820"/>
          </a:xfrm>
          <a:prstGeom prst="rightArrow">
            <a:avLst/>
          </a:prstGeom>
          <a:solidFill>
            <a:srgbClr val="4047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79595" y="1264097"/>
            <a:ext cx="2481545" cy="801314"/>
          </a:xfrm>
          <a:prstGeom prst="rect">
            <a:avLst/>
          </a:prstGeom>
          <a:solidFill>
            <a:srgbClr val="595959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414076" y="2353646"/>
            <a:ext cx="7852672" cy="801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右箭头 10"/>
          <p:cNvSpPr/>
          <p:nvPr/>
        </p:nvSpPr>
        <p:spPr>
          <a:xfrm>
            <a:off x="3192476" y="2555015"/>
            <a:ext cx="576064" cy="461820"/>
          </a:xfrm>
          <a:prstGeom prst="rightArrow">
            <a:avLst/>
          </a:prstGeom>
          <a:solidFill>
            <a:srgbClr val="4047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79595" y="2353646"/>
            <a:ext cx="2481545" cy="801314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414076" y="3448609"/>
            <a:ext cx="7852672" cy="801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右箭头 13"/>
          <p:cNvSpPr/>
          <p:nvPr/>
        </p:nvSpPr>
        <p:spPr>
          <a:xfrm>
            <a:off x="3192476" y="3649978"/>
            <a:ext cx="576064" cy="461820"/>
          </a:xfrm>
          <a:prstGeom prst="rightArrow">
            <a:avLst/>
          </a:prstGeom>
          <a:solidFill>
            <a:srgbClr val="4047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9595" y="3448609"/>
            <a:ext cx="2481545" cy="801314"/>
          </a:xfrm>
          <a:prstGeom prst="rect">
            <a:avLst/>
          </a:prstGeom>
          <a:solidFill>
            <a:srgbClr val="595959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414076" y="4585894"/>
            <a:ext cx="7852672" cy="801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8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右箭头 16"/>
          <p:cNvSpPr/>
          <p:nvPr/>
        </p:nvSpPr>
        <p:spPr>
          <a:xfrm>
            <a:off x="3192476" y="4787263"/>
            <a:ext cx="576064" cy="461820"/>
          </a:xfrm>
          <a:prstGeom prst="rightArrow">
            <a:avLst/>
          </a:prstGeom>
          <a:solidFill>
            <a:srgbClr val="4047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79595" y="4585894"/>
            <a:ext cx="2481545" cy="801314"/>
          </a:xfrm>
          <a:prstGeom prst="rect">
            <a:avLst/>
          </a:prstGeom>
          <a:solidFill>
            <a:srgbClr val="262626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18"/>
          <p:cNvSpPr txBox="1"/>
          <p:nvPr/>
        </p:nvSpPr>
        <p:spPr>
          <a:xfrm>
            <a:off x="1083352" y="1373134"/>
            <a:ext cx="23648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 am</a:t>
            </a:r>
          </a:p>
        </p:txBody>
      </p:sp>
      <p:sp>
        <p:nvSpPr>
          <p:cNvPr id="39" name="TextBox 19"/>
          <p:cNvSpPr txBox="1"/>
          <p:nvPr/>
        </p:nvSpPr>
        <p:spPr>
          <a:xfrm>
            <a:off x="3846581" y="1418444"/>
            <a:ext cx="720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Two special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characteristics you have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0474D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42" name="TextBox 20"/>
          <p:cNvSpPr txBox="1"/>
          <p:nvPr/>
        </p:nvSpPr>
        <p:spPr>
          <a:xfrm>
            <a:off x="1084533" y="2471163"/>
            <a:ext cx="23648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 wonder</a:t>
            </a:r>
          </a:p>
        </p:txBody>
      </p:sp>
      <p:sp>
        <p:nvSpPr>
          <p:cNvPr id="45" name="TextBox 21"/>
          <p:cNvSpPr txBox="1"/>
          <p:nvPr/>
        </p:nvSpPr>
        <p:spPr>
          <a:xfrm>
            <a:off x="3846581" y="2492692"/>
            <a:ext cx="720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Something you are curious about</a:t>
            </a:r>
          </a:p>
        </p:txBody>
      </p:sp>
      <p:sp>
        <p:nvSpPr>
          <p:cNvPr id="66" name="TextBox 22"/>
          <p:cNvSpPr txBox="1"/>
          <p:nvPr/>
        </p:nvSpPr>
        <p:spPr>
          <a:xfrm>
            <a:off x="1084533" y="3557646"/>
            <a:ext cx="23648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 see</a:t>
            </a:r>
          </a:p>
        </p:txBody>
      </p:sp>
      <p:sp>
        <p:nvSpPr>
          <p:cNvPr id="67" name="TextBox 23"/>
          <p:cNvSpPr txBox="1"/>
          <p:nvPr/>
        </p:nvSpPr>
        <p:spPr>
          <a:xfrm>
            <a:off x="3850182" y="3587655"/>
            <a:ext cx="720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An imaginary sight</a:t>
            </a:r>
          </a:p>
        </p:txBody>
      </p:sp>
      <p:sp>
        <p:nvSpPr>
          <p:cNvPr id="68" name="TextBox 24"/>
          <p:cNvSpPr txBox="1"/>
          <p:nvPr/>
        </p:nvSpPr>
        <p:spPr>
          <a:xfrm>
            <a:off x="1084533" y="4694476"/>
            <a:ext cx="23648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accent3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 want</a:t>
            </a:r>
          </a:p>
        </p:txBody>
      </p:sp>
      <p:sp>
        <p:nvSpPr>
          <p:cNvPr id="69" name="TextBox 25"/>
          <p:cNvSpPr txBox="1"/>
          <p:nvPr/>
        </p:nvSpPr>
        <p:spPr>
          <a:xfrm>
            <a:off x="3846581" y="4720549"/>
            <a:ext cx="720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An actual desire</a:t>
            </a:r>
          </a:p>
        </p:txBody>
      </p:sp>
      <p:sp>
        <p:nvSpPr>
          <p:cNvPr id="70" name="文本框 6"/>
          <p:cNvSpPr txBox="1"/>
          <p:nvPr/>
        </p:nvSpPr>
        <p:spPr>
          <a:xfrm>
            <a:off x="586499" y="198163"/>
            <a:ext cx="10796609" cy="695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I AM</a:t>
            </a: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C24C94F9-33FB-DE48-65F6-15758DCA4A3B}"/>
              </a:ext>
            </a:extLst>
          </p:cNvPr>
          <p:cNvSpPr txBox="1"/>
          <p:nvPr/>
        </p:nvSpPr>
        <p:spPr>
          <a:xfrm>
            <a:off x="697695" y="705714"/>
            <a:ext cx="10796609" cy="695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 a t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e r n   p o e m</a:t>
            </a:r>
          </a:p>
        </p:txBody>
      </p:sp>
      <p:sp>
        <p:nvSpPr>
          <p:cNvPr id="3" name="右箭头 7">
            <a:extLst>
              <a:ext uri="{FF2B5EF4-FFF2-40B4-BE49-F238E27FC236}">
                <a16:creationId xmlns:a16="http://schemas.microsoft.com/office/drawing/2014/main" id="{C0582B1A-1C51-FA39-7868-C1EC885B0E26}"/>
              </a:ext>
            </a:extLst>
          </p:cNvPr>
          <p:cNvSpPr/>
          <p:nvPr/>
        </p:nvSpPr>
        <p:spPr>
          <a:xfrm>
            <a:off x="3192476" y="5789946"/>
            <a:ext cx="576064" cy="461820"/>
          </a:xfrm>
          <a:prstGeom prst="rightArrow">
            <a:avLst/>
          </a:prstGeom>
          <a:solidFill>
            <a:srgbClr val="40474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04D48B-CE83-A7EB-1E72-2E8BA669CD93}"/>
              </a:ext>
            </a:extLst>
          </p:cNvPr>
          <p:cNvSpPr/>
          <p:nvPr/>
        </p:nvSpPr>
        <p:spPr>
          <a:xfrm>
            <a:off x="979595" y="5588577"/>
            <a:ext cx="2481545" cy="801314"/>
          </a:xfrm>
          <a:prstGeom prst="rect">
            <a:avLst/>
          </a:prstGeom>
          <a:solidFill>
            <a:srgbClr val="595959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4A587B06-99D3-7104-9D31-6EDFDD1E532B}"/>
              </a:ext>
            </a:extLst>
          </p:cNvPr>
          <p:cNvSpPr txBox="1"/>
          <p:nvPr/>
        </p:nvSpPr>
        <p:spPr>
          <a:xfrm>
            <a:off x="3846581" y="5742924"/>
            <a:ext cx="7208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The first line of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40474D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the poem repeated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0474D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0EB3B4EE-88DE-F297-E561-2BA5F00D7BED}"/>
              </a:ext>
            </a:extLst>
          </p:cNvPr>
          <p:cNvSpPr txBox="1"/>
          <p:nvPr/>
        </p:nvSpPr>
        <p:spPr>
          <a:xfrm>
            <a:off x="964456" y="5696847"/>
            <a:ext cx="236483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 am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DACD1B7E-50CE-DCC3-759C-7E6A5AB7A5FC}"/>
              </a:ext>
            </a:extLst>
          </p:cNvPr>
          <p:cNvSpPr txBox="1"/>
          <p:nvPr/>
        </p:nvSpPr>
        <p:spPr>
          <a:xfrm>
            <a:off x="3846581" y="1414176"/>
            <a:ext cx="7208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思源黑体 CN Normal"/>
                <a:ea typeface="微软雅黑"/>
              </a:rPr>
              <a:t>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innocen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and confiden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girl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BD0055EB-3717-B6AF-8008-9ABE393A9C3D}"/>
              </a:ext>
            </a:extLst>
          </p:cNvPr>
          <p:cNvSpPr txBox="1"/>
          <p:nvPr/>
        </p:nvSpPr>
        <p:spPr>
          <a:xfrm>
            <a:off x="3869786" y="2511962"/>
            <a:ext cx="7208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If My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dream man exist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5CEA9E2F-636F-765A-FE6F-61BB30966D46}"/>
              </a:ext>
            </a:extLst>
          </p:cNvPr>
          <p:cNvSpPr txBox="1"/>
          <p:nvPr/>
        </p:nvSpPr>
        <p:spPr>
          <a:xfrm>
            <a:off x="3869786" y="3619201"/>
            <a:ext cx="720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A Prince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in the star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CBAD7C47-AAC9-0718-FF38-08544AF20F72}"/>
              </a:ext>
            </a:extLst>
          </p:cNvPr>
          <p:cNvSpPr txBox="1"/>
          <p:nvPr/>
        </p:nvSpPr>
        <p:spPr>
          <a:xfrm>
            <a:off x="3869786" y="4720549"/>
            <a:ext cx="7208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A string of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diamond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s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5189527B-39E2-407B-35C6-84DD35B08F1D}"/>
              </a:ext>
            </a:extLst>
          </p:cNvPr>
          <p:cNvSpPr txBox="1"/>
          <p:nvPr/>
        </p:nvSpPr>
        <p:spPr>
          <a:xfrm>
            <a:off x="3869786" y="5759246"/>
            <a:ext cx="7208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思源黑体 CN Normal"/>
                <a:ea typeface="微软雅黑"/>
              </a:rPr>
              <a:t>an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innocen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and confiden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girl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E132C207-74A9-CECA-033B-685A400BD858}"/>
              </a:ext>
            </a:extLst>
          </p:cNvPr>
          <p:cNvSpPr txBox="1"/>
          <p:nvPr/>
        </p:nvSpPr>
        <p:spPr>
          <a:xfrm>
            <a:off x="3900648" y="1430498"/>
            <a:ext cx="7208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思源黑体 CN Normal"/>
                <a:ea typeface="微软雅黑"/>
              </a:rPr>
              <a:t>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determine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and committe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Captain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E17C6029-CD0B-F12C-F7C8-A6226812B00F}"/>
              </a:ext>
            </a:extLst>
          </p:cNvPr>
          <p:cNvSpPr txBox="1"/>
          <p:nvPr/>
        </p:nvSpPr>
        <p:spPr>
          <a:xfrm>
            <a:off x="3858014" y="2495867"/>
            <a:ext cx="7208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if My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dream can be achieve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EDD2B8D-9BB3-D17F-C0F7-9B39C2E347BD}"/>
              </a:ext>
            </a:extLst>
          </p:cNvPr>
          <p:cNvSpPr txBox="1"/>
          <p:nvPr/>
        </p:nvSpPr>
        <p:spPr>
          <a:xfrm>
            <a:off x="3858014" y="3614933"/>
            <a:ext cx="55389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stars in the swinging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seawee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941C91DE-4382-8542-9AF3-4200221813CB}"/>
              </a:ext>
            </a:extLst>
          </p:cNvPr>
          <p:cNvSpPr txBox="1"/>
          <p:nvPr/>
        </p:nvSpPr>
        <p:spPr>
          <a:xfrm>
            <a:off x="3869786" y="4719602"/>
            <a:ext cx="538982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my crew all rescue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3F91D7B2-5406-877F-3889-E230DD063CD8}"/>
              </a:ext>
            </a:extLst>
          </p:cNvPr>
          <p:cNvSpPr txBox="1"/>
          <p:nvPr/>
        </p:nvSpPr>
        <p:spPr>
          <a:xfrm>
            <a:off x="3791745" y="5742924"/>
            <a:ext cx="7208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思源黑体 CN Normal"/>
                <a:ea typeface="微软雅黑"/>
              </a:rPr>
              <a:t>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determine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and committe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d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思源黑体 CN Normal"/>
                <a:ea typeface="微软雅黑"/>
                <a:cs typeface="+mn-cs"/>
              </a:rPr>
              <a:t> Captain</a:t>
            </a:r>
          </a:p>
        </p:txBody>
      </p:sp>
      <p:pic>
        <p:nvPicPr>
          <p:cNvPr id="12" name="图片 11" descr="Ernest-Shackleton-2">
            <a:extLst>
              <a:ext uri="{FF2B5EF4-FFF2-40B4-BE49-F238E27FC236}">
                <a16:creationId xmlns:a16="http://schemas.microsoft.com/office/drawing/2014/main" id="{B2C36073-E559-7614-5CF9-80B4D83977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6141" t="16005" r="27169" b="1046"/>
          <a:stretch>
            <a:fillRect/>
          </a:stretch>
        </p:blipFill>
        <p:spPr>
          <a:xfrm>
            <a:off x="9848722" y="2823325"/>
            <a:ext cx="2567800" cy="4041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87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2" grpId="0"/>
      <p:bldP spid="45" grpId="0"/>
      <p:bldP spid="66" grpId="0"/>
      <p:bldP spid="67" grpId="0"/>
      <p:bldP spid="69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200317" y="2270825"/>
            <a:ext cx="4511641" cy="367803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58403" y="2445054"/>
            <a:ext cx="44535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poem can be written down or spoken aloud. It is a collection of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ideas</a:t>
            </a:r>
            <a:r>
              <a:rPr lang="en-US" altLang="zh-CN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emotions</a:t>
            </a:r>
            <a:r>
              <a:rPr lang="en-US" altLang="zh-CN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creative</a:t>
            </a:r>
            <a:r>
              <a:rPr lang="en-US" altLang="zh-CN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way. </a:t>
            </a:r>
          </a:p>
          <a:p>
            <a:pPr lvl="0" algn="ctr"/>
            <a:r>
              <a:rPr lang="en-US" altLang="zh-CN" sz="2800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altLang="zh-CN" sz="2800" b="1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fundamental unit </a:t>
            </a:r>
            <a:r>
              <a:rPr lang="en-US" altLang="zh-CN" sz="2800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2800" b="1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poetry.</a:t>
            </a:r>
          </a:p>
          <a:p>
            <a:pPr lvl="0" algn="ctr"/>
            <a:r>
              <a:rPr lang="en-US" altLang="zh-CN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combination</a:t>
            </a:r>
            <a:r>
              <a:rPr lang="en-US" altLang="zh-CN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altLang="zh-CN" sz="2800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differentpoems</a:t>
            </a:r>
            <a:r>
              <a:rPr lang="en-US" altLang="zh-CN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 </a:t>
            </a:r>
            <a:r>
              <a:rPr lang="en-US" altLang="zh-CN" sz="2800" b="1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poetry</a:t>
            </a:r>
            <a:endParaRPr lang="en-US" altLang="zh-CN" sz="28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lvl="0" algn="just"/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2024738" y="2011564"/>
            <a:ext cx="2877312" cy="566909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077014" y="2084851"/>
            <a:ext cx="2743244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 Poems &amp;Poetry</a:t>
            </a:r>
          </a:p>
        </p:txBody>
      </p:sp>
      <p:sp>
        <p:nvSpPr>
          <p:cNvPr id="37" name="矩形 36"/>
          <p:cNvSpPr/>
          <p:nvPr/>
        </p:nvSpPr>
        <p:spPr>
          <a:xfrm>
            <a:off x="6421956" y="2270825"/>
            <a:ext cx="4511641" cy="367803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528478" y="2732490"/>
            <a:ext cx="429859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basic elements of poetry: </a:t>
            </a:r>
          </a:p>
          <a:p>
            <a:pPr lvl="0" algn="ctr"/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meter</a:t>
            </a:r>
          </a:p>
          <a:p>
            <a:pPr lvl="0" algn="ctr"/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</a:p>
          <a:p>
            <a:pPr lvl="0" algn="ctr"/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zh-CN" sz="3200" i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 </a:t>
            </a:r>
          </a:p>
          <a:p>
            <a:pPr lvl="0" algn="ctr"/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CN" sz="32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altLang="zh-CN" sz="3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7121931" y="2011563"/>
            <a:ext cx="3178208" cy="566909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121931" y="2036440"/>
            <a:ext cx="326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Elements of poems</a:t>
            </a:r>
          </a:p>
        </p:txBody>
      </p:sp>
      <p:sp>
        <p:nvSpPr>
          <p:cNvPr id="41" name="文本框 6"/>
          <p:cNvSpPr txBox="1"/>
          <p:nvPr/>
        </p:nvSpPr>
        <p:spPr>
          <a:xfrm>
            <a:off x="697695" y="561376"/>
            <a:ext cx="10796609" cy="69553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What is a po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e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Normal"/>
                <a:ea typeface="等线" panose="02010600030101010101" pitchFamily="2" charset="-122"/>
                <a:cs typeface="+mn-ea"/>
                <a:sym typeface="+mn-lt"/>
              </a:rPr>
              <a:t>m?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F0B1F194-D4DE-C41F-80BE-66AF0D34579B}"/>
              </a:ext>
            </a:extLst>
          </p:cNvPr>
          <p:cNvSpPr txBox="1"/>
          <p:nvPr/>
        </p:nvSpPr>
        <p:spPr>
          <a:xfrm>
            <a:off x="1200317" y="1197277"/>
            <a:ext cx="9733280" cy="695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Poems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pictures with words.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D4BE098-0C45-CD28-E1CB-CC219B039937}"/>
              </a:ext>
            </a:extLst>
          </p:cNvPr>
          <p:cNvCxnSpPr>
            <a:cxnSpLocks/>
          </p:cNvCxnSpPr>
          <p:nvPr/>
        </p:nvCxnSpPr>
        <p:spPr>
          <a:xfrm>
            <a:off x="1200317" y="4204138"/>
            <a:ext cx="4511641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725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 prLst="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5" grpId="0"/>
      <p:bldP spid="37" grpId="0" animBg="1"/>
      <p:bldP spid="38" grpId="0"/>
      <p:bldP spid="4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F0B1F194-D4DE-C41F-80BE-66AF0D34579B}"/>
              </a:ext>
            </a:extLst>
          </p:cNvPr>
          <p:cNvSpPr txBox="1"/>
          <p:nvPr/>
        </p:nvSpPr>
        <p:spPr>
          <a:xfrm>
            <a:off x="748532" y="566657"/>
            <a:ext cx="10959992" cy="695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Poems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pictures with words.</a:t>
            </a:r>
          </a:p>
        </p:txBody>
      </p:sp>
      <p:pic>
        <p:nvPicPr>
          <p:cNvPr id="2050" name="Picture 2" descr="Two Roads | SentimentalStargazer — the search for meaning | Gareth Harris">
            <a:extLst>
              <a:ext uri="{FF2B5EF4-FFF2-40B4-BE49-F238E27FC236}">
                <a16:creationId xmlns:a16="http://schemas.microsoft.com/office/drawing/2014/main" id="{87A32482-4AD3-BB99-CBED-6ACBF0732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2" y="1486065"/>
            <a:ext cx="6225405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73F1785-9923-89D6-2FFA-849E1B3A11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8531" y="1708642"/>
            <a:ext cx="6225405" cy="2260600"/>
          </a:xfrm>
          <a:prstGeom prst="rect">
            <a:avLst/>
          </a:prstGeom>
          <a:solidFill>
            <a:srgbClr val="FFFFFF">
              <a:alpha val="66000"/>
            </a:srgbClr>
          </a:solidFill>
          <a:ln w="12700" cap="flat" cmpd="sng" algn="ctr">
            <a:solidFill>
              <a:srgbClr val="6096E6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Two roads </a:t>
            </a:r>
            <a:r>
              <a:rPr kumimoji="0" lang="en-US" altLang="zh-CN" sz="24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diverged in a wood, and I ---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u="none" kern="0" dirty="0">
                <a:solidFill>
                  <a:srgbClr val="000000"/>
                </a:solidFill>
                <a:latin typeface="Arial"/>
                <a:ea typeface="微软雅黑"/>
                <a:cs typeface="Arial"/>
                <a:sym typeface="+mn-ea"/>
              </a:rPr>
              <a:t>I took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the one </a:t>
            </a:r>
            <a:r>
              <a:rPr kumimoji="0" lang="en-US" altLang="zh-CN" sz="24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less travelled by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, </a:t>
            </a:r>
            <a:b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</a:b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And that has made all the difference. </a:t>
            </a:r>
            <a:b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</a:b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rial"/>
                <a:sym typeface="+mn-ea"/>
              </a:rPr>
              <a:t>－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+mn-ea"/>
              </a:rPr>
              <a:t>Robert Frost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A3CAC86-B1BA-81BD-7120-2E3BAD966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73934" y="2991016"/>
            <a:ext cx="4888476" cy="1937506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rgbClr val="FFFFFF"/>
            </a:outerShdw>
          </a:effectLst>
        </p:spPr>
        <p:txBody>
          <a:bodyPr wrap="square" anchor="t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45500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/>
                <a:ea typeface="宋体" panose="02010600030101010101" pitchFamily="2" charset="-122"/>
                <a:cs typeface="Arial"/>
                <a:sym typeface="+mn-ea"/>
              </a:rPr>
              <a:t>A Few Simple Forms Of English Poems</a:t>
            </a:r>
            <a:endParaRPr kumimoji="0" lang="en-US" altLang="zh-CN" sz="4000" b="1" i="0" u="none" strike="noStrike" kern="0" cap="none" spc="0" normalizeH="0" baseline="0" noProof="1">
              <a:ln>
                <a:noFill/>
              </a:ln>
              <a:solidFill>
                <a:srgbClr val="4550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w Cen MT Condensed Extra Bold" panose="020B0803020202020204" pitchFamily="34" charset="0"/>
              <a:ea typeface="宋体" panose="02010600030101010101" pitchFamily="2" charset="-122"/>
              <a:cs typeface="Arial"/>
              <a:sym typeface="宋体" panose="02010600030101010101" pitchFamily="2" charset="-122"/>
            </a:endParaRPr>
          </a:p>
        </p:txBody>
      </p:sp>
      <p:pic>
        <p:nvPicPr>
          <p:cNvPr id="8" name="图片 3" descr="bg-frame-hor">
            <a:extLst>
              <a:ext uri="{FF2B5EF4-FFF2-40B4-BE49-F238E27FC236}">
                <a16:creationId xmlns:a16="http://schemas.microsoft.com/office/drawing/2014/main" id="{31395CE4-495F-2CCE-657C-7090B01EAA4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47504" y="2868114"/>
            <a:ext cx="4769877" cy="23304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27724022-8EB7-F908-4F1F-30FCAC65A9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343802" y="1648084"/>
            <a:ext cx="6177280" cy="922020"/>
          </a:xfrm>
          <a:prstGeom prst="rect">
            <a:avLst/>
          </a:prstGeom>
          <a:noFill/>
          <a:ln w="9525">
            <a:noFill/>
          </a:ln>
          <a:effectLst>
            <a:outerShdw dist="35921" dir="2699999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E0E2">
                    <a:alpha val="37000"/>
                  </a:srgbClr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R="0" algn="ctr" defTabSz="914400">
              <a:lnSpc>
                <a:spcPct val="90000"/>
              </a:lnSpc>
              <a:buClrTx/>
              <a:buSzTx/>
              <a:buFontTx/>
              <a:defRPr/>
            </a:pPr>
            <a:r>
              <a:rPr lang="en-US" altLang="zh-CN" sz="6000" b="1" kern="10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899C2D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+mn-ea"/>
              </a:rPr>
              <a:t>Unit 5 Poems</a:t>
            </a:r>
            <a:endParaRPr lang="en-US" altLang="zh-CN" sz="6000" b="1" kern="10" noProof="1">
              <a:ln w="66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899C2D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F5921923-CC45-4B72-663E-CF8673DF3AA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033234" y="5365969"/>
            <a:ext cx="4769877" cy="748346"/>
          </a:xfrm>
          <a:prstGeom prst="rect">
            <a:avLst/>
          </a:prstGeom>
          <a:solidFill>
            <a:srgbClr val="B5A075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Reading and Thinking</a:t>
            </a:r>
          </a:p>
        </p:txBody>
      </p:sp>
    </p:spTree>
    <p:extLst>
      <p:ext uri="{BB962C8B-B14F-4D97-AF65-F5344CB8AC3E}">
        <p14:creationId xmlns:p14="http://schemas.microsoft.com/office/powerpoint/2010/main" val="1733075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0085A3-1258-1CEF-9740-5EEFCBD45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29" y="550614"/>
            <a:ext cx="5628362" cy="60371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E00BBA-C5C7-542E-F4F4-E47051656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046" y="2079900"/>
            <a:ext cx="6174251" cy="4531508"/>
          </a:xfrm>
          <a:prstGeom prst="rect">
            <a:avLst/>
          </a:prstGeom>
        </p:spPr>
      </p:pic>
      <p:pic>
        <p:nvPicPr>
          <p:cNvPr id="9" name="图片 8" descr="形状, 矩形&#10;&#10;描述已自动生成">
            <a:extLst>
              <a:ext uri="{FF2B5EF4-FFF2-40B4-BE49-F238E27FC236}">
                <a16:creationId xmlns:a16="http://schemas.microsoft.com/office/drawing/2014/main" id="{0384F510-0C51-A58D-D4F6-B6D22CA5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6331"/>
            <a:ext cx="3636579" cy="9669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3F5D3FE-E778-BB83-21E2-AE46AAFB2A06}"/>
              </a:ext>
            </a:extLst>
          </p:cNvPr>
          <p:cNvSpPr/>
          <p:nvPr/>
        </p:nvSpPr>
        <p:spPr>
          <a:xfrm>
            <a:off x="371529" y="1303283"/>
            <a:ext cx="2855147" cy="1986455"/>
          </a:xfrm>
          <a:prstGeom prst="rect">
            <a:avLst/>
          </a:prstGeom>
          <a:noFill/>
          <a:ln w="38100">
            <a:solidFill>
              <a:srgbClr val="D5C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ECA3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79C9D80-EA5C-A67E-7579-C33BCBC3059A}"/>
              </a:ext>
            </a:extLst>
          </p:cNvPr>
          <p:cNvSpPr/>
          <p:nvPr/>
        </p:nvSpPr>
        <p:spPr>
          <a:xfrm>
            <a:off x="371528" y="3331406"/>
            <a:ext cx="2855147" cy="3256352"/>
          </a:xfrm>
          <a:prstGeom prst="rect">
            <a:avLst/>
          </a:prstGeom>
          <a:noFill/>
          <a:ln w="38100">
            <a:solidFill>
              <a:srgbClr val="455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ECA3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B7F516-E8A3-3AB6-9A76-50D8FC1F05BB}"/>
              </a:ext>
            </a:extLst>
          </p:cNvPr>
          <p:cNvSpPr/>
          <p:nvPr/>
        </p:nvSpPr>
        <p:spPr>
          <a:xfrm>
            <a:off x="5999890" y="2165131"/>
            <a:ext cx="3091557" cy="3773213"/>
          </a:xfrm>
          <a:prstGeom prst="rect">
            <a:avLst/>
          </a:prstGeom>
          <a:noFill/>
          <a:ln w="38100">
            <a:solidFill>
              <a:srgbClr val="455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ECA3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A990F8-46BC-0AE0-A8EF-7ECFAF815569}"/>
              </a:ext>
            </a:extLst>
          </p:cNvPr>
          <p:cNvSpPr/>
          <p:nvPr/>
        </p:nvSpPr>
        <p:spPr>
          <a:xfrm>
            <a:off x="5999889" y="5966171"/>
            <a:ext cx="3091557" cy="645237"/>
          </a:xfrm>
          <a:prstGeom prst="rect">
            <a:avLst/>
          </a:prstGeom>
          <a:noFill/>
          <a:ln w="38100">
            <a:solidFill>
              <a:srgbClr val="D5C0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ECA3"/>
              </a:solidFill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2D62975-3A0D-36B6-84D8-39212DD22462}"/>
              </a:ext>
            </a:extLst>
          </p:cNvPr>
          <p:cNvCxnSpPr/>
          <p:nvPr/>
        </p:nvCxnSpPr>
        <p:spPr>
          <a:xfrm>
            <a:off x="893379" y="1639614"/>
            <a:ext cx="2333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59BB810-045E-BA1D-BD4E-A45C9E6C1F80}"/>
              </a:ext>
            </a:extLst>
          </p:cNvPr>
          <p:cNvCxnSpPr>
            <a:cxnSpLocks/>
          </p:cNvCxnSpPr>
          <p:nvPr/>
        </p:nvCxnSpPr>
        <p:spPr>
          <a:xfrm>
            <a:off x="446689" y="1802524"/>
            <a:ext cx="2706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0002EE2-AA1E-CD12-9C92-FE2F562B4A77}"/>
              </a:ext>
            </a:extLst>
          </p:cNvPr>
          <p:cNvCxnSpPr>
            <a:cxnSpLocks/>
          </p:cNvCxnSpPr>
          <p:nvPr/>
        </p:nvCxnSpPr>
        <p:spPr>
          <a:xfrm>
            <a:off x="446689" y="1965434"/>
            <a:ext cx="25172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CE81ED38-A994-52B7-EFC2-C448AB637BCB}"/>
              </a:ext>
            </a:extLst>
          </p:cNvPr>
          <p:cNvCxnSpPr>
            <a:cxnSpLocks/>
          </p:cNvCxnSpPr>
          <p:nvPr/>
        </p:nvCxnSpPr>
        <p:spPr>
          <a:xfrm>
            <a:off x="446689" y="2144110"/>
            <a:ext cx="270641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0AC18B7-5327-26C6-EED4-9FCDF43F6CA1}"/>
              </a:ext>
            </a:extLst>
          </p:cNvPr>
          <p:cNvSpPr/>
          <p:nvPr/>
        </p:nvSpPr>
        <p:spPr>
          <a:xfrm>
            <a:off x="371527" y="2257095"/>
            <a:ext cx="2855146" cy="882851"/>
          </a:xfrm>
          <a:prstGeom prst="roundRect">
            <a:avLst/>
          </a:prstGeom>
          <a:solidFill>
            <a:srgbClr val="E3B477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</a:t>
            </a:r>
          </a:p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8BFA5303-18F9-52F5-9B41-0BA198BA2DB0}"/>
              </a:ext>
            </a:extLst>
          </p:cNvPr>
          <p:cNvCxnSpPr>
            <a:cxnSpLocks/>
          </p:cNvCxnSpPr>
          <p:nvPr/>
        </p:nvCxnSpPr>
        <p:spPr>
          <a:xfrm>
            <a:off x="475597" y="3490360"/>
            <a:ext cx="26775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2F860D3-49D3-0E37-5765-E105E19C6EA9}"/>
              </a:ext>
            </a:extLst>
          </p:cNvPr>
          <p:cNvCxnSpPr>
            <a:cxnSpLocks/>
          </p:cNvCxnSpPr>
          <p:nvPr/>
        </p:nvCxnSpPr>
        <p:spPr>
          <a:xfrm>
            <a:off x="475597" y="3642760"/>
            <a:ext cx="15844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6B607D7-DC73-EB60-8EF7-7922496AD130}"/>
              </a:ext>
            </a:extLst>
          </p:cNvPr>
          <p:cNvCxnSpPr>
            <a:cxnSpLocks/>
          </p:cNvCxnSpPr>
          <p:nvPr/>
        </p:nvCxnSpPr>
        <p:spPr>
          <a:xfrm>
            <a:off x="460348" y="5482071"/>
            <a:ext cx="26775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6963AA1-4678-4163-DBAD-107E16AE130C}"/>
              </a:ext>
            </a:extLst>
          </p:cNvPr>
          <p:cNvCxnSpPr>
            <a:cxnSpLocks/>
          </p:cNvCxnSpPr>
          <p:nvPr/>
        </p:nvCxnSpPr>
        <p:spPr>
          <a:xfrm>
            <a:off x="460348" y="5681767"/>
            <a:ext cx="433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51753E5-8E23-C411-2117-9343792DB229}"/>
              </a:ext>
            </a:extLst>
          </p:cNvPr>
          <p:cNvCxnSpPr>
            <a:cxnSpLocks/>
          </p:cNvCxnSpPr>
          <p:nvPr/>
        </p:nvCxnSpPr>
        <p:spPr>
          <a:xfrm>
            <a:off x="6096000" y="2355241"/>
            <a:ext cx="29954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7F91F4C4-A123-4822-94FC-AECF97AE8362}"/>
              </a:ext>
            </a:extLst>
          </p:cNvPr>
          <p:cNvCxnSpPr>
            <a:cxnSpLocks/>
          </p:cNvCxnSpPr>
          <p:nvPr/>
        </p:nvCxnSpPr>
        <p:spPr>
          <a:xfrm>
            <a:off x="5999889" y="2549685"/>
            <a:ext cx="15938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9B5FB49D-4850-0D57-4462-7DFD9ABC1AF9}"/>
              </a:ext>
            </a:extLst>
          </p:cNvPr>
          <p:cNvCxnSpPr>
            <a:cxnSpLocks/>
          </p:cNvCxnSpPr>
          <p:nvPr/>
        </p:nvCxnSpPr>
        <p:spPr>
          <a:xfrm>
            <a:off x="6053960" y="3443990"/>
            <a:ext cx="2911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E20C861-CCD6-F7CA-B7CE-C16B3E6C5736}"/>
              </a:ext>
            </a:extLst>
          </p:cNvPr>
          <p:cNvCxnSpPr>
            <a:cxnSpLocks/>
          </p:cNvCxnSpPr>
          <p:nvPr/>
        </p:nvCxnSpPr>
        <p:spPr>
          <a:xfrm>
            <a:off x="6053960" y="5313905"/>
            <a:ext cx="3037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F21C6789-41A2-86FC-A3A9-39D1DDE1B9A3}"/>
              </a:ext>
            </a:extLst>
          </p:cNvPr>
          <p:cNvSpPr txBox="1"/>
          <p:nvPr/>
        </p:nvSpPr>
        <p:spPr>
          <a:xfrm>
            <a:off x="475597" y="3766469"/>
            <a:ext cx="129073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Some of... 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DFAFB7C-6AAD-7B99-542B-195E4F490C98}"/>
              </a:ext>
            </a:extLst>
          </p:cNvPr>
          <p:cNvSpPr txBox="1"/>
          <p:nvPr/>
        </p:nvSpPr>
        <p:spPr>
          <a:xfrm>
            <a:off x="425672" y="5794592"/>
            <a:ext cx="11320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One of... 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3951B93-FDDD-C171-F22F-B7B9D008790C}"/>
              </a:ext>
            </a:extLst>
          </p:cNvPr>
          <p:cNvSpPr txBox="1"/>
          <p:nvPr/>
        </p:nvSpPr>
        <p:spPr>
          <a:xfrm>
            <a:off x="6076524" y="2650139"/>
            <a:ext cx="133562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Another ... 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C855FB4-F559-1687-3315-DE79C0083BE2}"/>
              </a:ext>
            </a:extLst>
          </p:cNvPr>
          <p:cNvSpPr txBox="1"/>
          <p:nvPr/>
        </p:nvSpPr>
        <p:spPr>
          <a:xfrm>
            <a:off x="6088710" y="5384367"/>
            <a:ext cx="94769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..also... 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26E8A731-0843-94B2-E684-E6405278CF07}"/>
              </a:ext>
            </a:extLst>
          </p:cNvPr>
          <p:cNvSpPr/>
          <p:nvPr/>
        </p:nvSpPr>
        <p:spPr>
          <a:xfrm>
            <a:off x="371526" y="4312576"/>
            <a:ext cx="2855147" cy="882851"/>
          </a:xfrm>
          <a:prstGeom prst="roundRect">
            <a:avLst/>
          </a:prstGeom>
          <a:solidFill>
            <a:srgbClr val="9DC142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Forms of English poems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788FBD7-FE9F-AD88-93BD-3C1919AE9D86}"/>
              </a:ext>
            </a:extLst>
          </p:cNvPr>
          <p:cNvSpPr/>
          <p:nvPr/>
        </p:nvSpPr>
        <p:spPr>
          <a:xfrm>
            <a:off x="5999888" y="3605735"/>
            <a:ext cx="3091557" cy="882851"/>
          </a:xfrm>
          <a:prstGeom prst="roundRect">
            <a:avLst/>
          </a:prstGeom>
          <a:solidFill>
            <a:srgbClr val="9DC142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Forms of English poems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45E73946-A807-7947-C3C6-015DE141DC39}"/>
              </a:ext>
            </a:extLst>
          </p:cNvPr>
          <p:cNvSpPr/>
          <p:nvPr/>
        </p:nvSpPr>
        <p:spPr>
          <a:xfrm>
            <a:off x="5999888" y="6090761"/>
            <a:ext cx="3091557" cy="457435"/>
          </a:xfrm>
          <a:prstGeom prst="roundRect">
            <a:avLst/>
          </a:prstGeom>
          <a:solidFill>
            <a:srgbClr val="9DC142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图片 51" descr="形状&#10;&#10;低可信度描述已自动生成">
            <a:extLst>
              <a:ext uri="{FF2B5EF4-FFF2-40B4-BE49-F238E27FC236}">
                <a16:creationId xmlns:a16="http://schemas.microsoft.com/office/drawing/2014/main" id="{580181BB-B1CA-E6FC-5235-5FB1B295B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73" y="644534"/>
            <a:ext cx="409905" cy="403950"/>
          </a:xfrm>
          <a:prstGeom prst="rect">
            <a:avLst/>
          </a:prstGeom>
        </p:spPr>
      </p:pic>
      <p:pic>
        <p:nvPicPr>
          <p:cNvPr id="55" name="图片 54" descr="形状&#10;&#10;低可信度描述已自动生成">
            <a:extLst>
              <a:ext uri="{FF2B5EF4-FFF2-40B4-BE49-F238E27FC236}">
                <a16:creationId xmlns:a16="http://schemas.microsoft.com/office/drawing/2014/main" id="{60CC0E31-39B5-0A66-F087-37AA372B9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98" y="2648221"/>
            <a:ext cx="409905" cy="403950"/>
          </a:xfrm>
          <a:prstGeom prst="rect">
            <a:avLst/>
          </a:prstGeom>
        </p:spPr>
      </p:pic>
      <p:pic>
        <p:nvPicPr>
          <p:cNvPr id="56" name="图片 55" descr="形状&#10;&#10;低可信度描述已自动生成">
            <a:extLst>
              <a:ext uri="{FF2B5EF4-FFF2-40B4-BE49-F238E27FC236}">
                <a16:creationId xmlns:a16="http://schemas.microsoft.com/office/drawing/2014/main" id="{FDEAD224-3369-C1AE-C8B8-805220E8C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98" y="4534798"/>
            <a:ext cx="409905" cy="403950"/>
          </a:xfrm>
          <a:prstGeom prst="rect">
            <a:avLst/>
          </a:prstGeom>
        </p:spPr>
      </p:pic>
      <p:pic>
        <p:nvPicPr>
          <p:cNvPr id="57" name="图片 56" descr="形状&#10;&#10;低可信度描述已自动生成">
            <a:extLst>
              <a:ext uri="{FF2B5EF4-FFF2-40B4-BE49-F238E27FC236}">
                <a16:creationId xmlns:a16="http://schemas.microsoft.com/office/drawing/2014/main" id="{9B3256C9-9E04-797E-8133-B5E503233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33" y="2064561"/>
            <a:ext cx="409905" cy="403950"/>
          </a:xfrm>
          <a:prstGeom prst="rect">
            <a:avLst/>
          </a:prstGeom>
        </p:spPr>
      </p:pic>
      <p:pic>
        <p:nvPicPr>
          <p:cNvPr id="58" name="图片 57" descr="形状&#10;&#10;低可信度描述已自动生成">
            <a:extLst>
              <a:ext uri="{FF2B5EF4-FFF2-40B4-BE49-F238E27FC236}">
                <a16:creationId xmlns:a16="http://schemas.microsoft.com/office/drawing/2014/main" id="{5DBFD547-4D54-00EA-416A-7E5C56965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32" y="3215348"/>
            <a:ext cx="409905" cy="403950"/>
          </a:xfrm>
          <a:prstGeom prst="rect">
            <a:avLst/>
          </a:prstGeom>
        </p:spPr>
      </p:pic>
      <p:pic>
        <p:nvPicPr>
          <p:cNvPr id="59" name="图片 58" descr="形状&#10;&#10;低可信度描述已自动生成">
            <a:extLst>
              <a:ext uri="{FF2B5EF4-FFF2-40B4-BE49-F238E27FC236}">
                <a16:creationId xmlns:a16="http://schemas.microsoft.com/office/drawing/2014/main" id="{8AB5062F-4C83-F96F-D36C-4586346DC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45" y="4411201"/>
            <a:ext cx="409905" cy="403950"/>
          </a:xfrm>
          <a:prstGeom prst="rect">
            <a:avLst/>
          </a:prstGeom>
        </p:spPr>
      </p:pic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75554A18-47A6-59E2-D8B7-8F1610A8A8D1}"/>
              </a:ext>
            </a:extLst>
          </p:cNvPr>
          <p:cNvSpPr/>
          <p:nvPr/>
        </p:nvSpPr>
        <p:spPr>
          <a:xfrm>
            <a:off x="371527" y="1660880"/>
            <a:ext cx="2816772" cy="457435"/>
          </a:xfrm>
          <a:prstGeom prst="roundRect">
            <a:avLst/>
          </a:prstGeom>
          <a:solidFill>
            <a:srgbClr val="9DC142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 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B47FE6B8-E7DD-B037-4A7D-D75F40073BB4}"/>
              </a:ext>
            </a:extLst>
          </p:cNvPr>
          <p:cNvSpPr txBox="1"/>
          <p:nvPr/>
        </p:nvSpPr>
        <p:spPr>
          <a:xfrm>
            <a:off x="5944828" y="1069157"/>
            <a:ext cx="6107469" cy="584775"/>
          </a:xfrm>
          <a:prstGeom prst="rect">
            <a:avLst/>
          </a:prstGeom>
          <a:solidFill>
            <a:srgbClr val="89B676">
              <a:alpha val="67000"/>
            </a:srgb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 for the structure</a:t>
            </a:r>
          </a:p>
        </p:txBody>
      </p:sp>
    </p:spTree>
    <p:extLst>
      <p:ext uri="{BB962C8B-B14F-4D97-AF65-F5344CB8AC3E}">
        <p14:creationId xmlns:p14="http://schemas.microsoft.com/office/powerpoint/2010/main" val="2469449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200317" y="2270825"/>
            <a:ext cx="4511641" cy="352472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2024738" y="2011564"/>
            <a:ext cx="2877312" cy="566909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077014" y="2084851"/>
            <a:ext cx="2743244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The reasons</a:t>
            </a:r>
          </a:p>
        </p:txBody>
      </p:sp>
      <p:sp>
        <p:nvSpPr>
          <p:cNvPr id="37" name="矩形 36"/>
          <p:cNvSpPr/>
          <p:nvPr/>
        </p:nvSpPr>
        <p:spPr>
          <a:xfrm>
            <a:off x="6421956" y="2270825"/>
            <a:ext cx="4511641" cy="352472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7246377" y="2011563"/>
            <a:ext cx="2877312" cy="566909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332139" y="2084851"/>
            <a:ext cx="2700178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Characteristics 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10D5A5D3-C1F2-644C-B783-DE412774F0F8}"/>
              </a:ext>
            </a:extLst>
          </p:cNvPr>
          <p:cNvSpPr txBox="1"/>
          <p:nvPr/>
        </p:nvSpPr>
        <p:spPr>
          <a:xfrm>
            <a:off x="1763657" y="356007"/>
            <a:ext cx="9009446" cy="800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A Few Simple Forms of English Poems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324977-6203-1869-2332-B89EE8A8B1DB}"/>
              </a:ext>
            </a:extLst>
          </p:cNvPr>
          <p:cNvSpPr txBox="1"/>
          <p:nvPr/>
        </p:nvSpPr>
        <p:spPr>
          <a:xfrm>
            <a:off x="2576388" y="2756926"/>
            <a:ext cx="1562607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Tell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 story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E77D47-6DF6-5C60-B0FC-D3626550C002}"/>
              </a:ext>
            </a:extLst>
          </p:cNvPr>
          <p:cNvSpPr txBox="1"/>
          <p:nvPr/>
        </p:nvSpPr>
        <p:spPr>
          <a:xfrm>
            <a:off x="1805728" y="3494513"/>
            <a:ext cx="3315331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Describe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 certain image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E88496-4DD2-342D-D76B-4FFD4130F955}"/>
              </a:ext>
            </a:extLst>
          </p:cNvPr>
          <p:cNvSpPr txBox="1"/>
          <p:nvPr/>
        </p:nvSpPr>
        <p:spPr>
          <a:xfrm>
            <a:off x="1911525" y="4337571"/>
            <a:ext cx="3103735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Convey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certain feelings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282393-D0F2-29A1-9838-756947E829B2}"/>
              </a:ext>
            </a:extLst>
          </p:cNvPr>
          <p:cNvSpPr txBox="1"/>
          <p:nvPr/>
        </p:nvSpPr>
        <p:spPr>
          <a:xfrm>
            <a:off x="7213858" y="2752831"/>
            <a:ext cx="3302507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economical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use of words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70D722C-8D8F-F736-D9A4-DCC1C264E7A1}"/>
              </a:ext>
            </a:extLst>
          </p:cNvPr>
          <p:cNvSpPr txBox="1"/>
          <p:nvPr/>
        </p:nvSpPr>
        <p:spPr>
          <a:xfrm>
            <a:off x="7213858" y="2764446"/>
            <a:ext cx="3302507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small amount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of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words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3F34E7-A154-1991-717A-58D9CE81D090}"/>
              </a:ext>
            </a:extLst>
          </p:cNvPr>
          <p:cNvSpPr txBox="1"/>
          <p:nvPr/>
        </p:nvSpPr>
        <p:spPr>
          <a:xfrm>
            <a:off x="6946036" y="3456943"/>
            <a:ext cx="3735318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descriptive &amp;vivid language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82DCB16-0611-280C-C5E0-5CB9A6C0AF9E}"/>
              </a:ext>
            </a:extLst>
          </p:cNvPr>
          <p:cNvSpPr txBox="1"/>
          <p:nvPr/>
        </p:nvSpPr>
        <p:spPr>
          <a:xfrm>
            <a:off x="7609859" y="4149440"/>
            <a:ext cx="2513830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integrated imagery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8A751F-A93B-D0F8-B6BD-E135C017362E}"/>
              </a:ext>
            </a:extLst>
          </p:cNvPr>
          <p:cNvSpPr txBox="1"/>
          <p:nvPr/>
        </p:nvSpPr>
        <p:spPr>
          <a:xfrm>
            <a:off x="6062702" y="4611105"/>
            <a:ext cx="5244662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Use words to create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 picture combining many dimensions in your mind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452D538-F3E5-1E85-0DEA-620DB708C31A}"/>
              </a:ext>
            </a:extLst>
          </p:cNvPr>
          <p:cNvSpPr txBox="1"/>
          <p:nvPr/>
        </p:nvSpPr>
        <p:spPr>
          <a:xfrm>
            <a:off x="7740324" y="4783865"/>
            <a:ext cx="2146742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literary devices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F1F278-EDBD-C657-EBB9-B28BDBF7E4A3}"/>
              </a:ext>
            </a:extLst>
          </p:cNvPr>
          <p:cNvSpPr txBox="1"/>
          <p:nvPr/>
        </p:nvSpPr>
        <p:spPr>
          <a:xfrm>
            <a:off x="7379770" y="5545340"/>
            <a:ext cx="2970685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arrangement of words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75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 prLst="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  <p:bldP spid="37" grpId="0" animBg="1"/>
      <p:bldP spid="40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箭头1">
            <a:extLst>
              <a:ext uri="{FF2B5EF4-FFF2-40B4-BE49-F238E27FC236}">
                <a16:creationId xmlns:a16="http://schemas.microsoft.com/office/drawing/2014/main" id="{5B40EAE1-C5A6-AA8E-B0A4-5EAED1B5CEB9}"/>
              </a:ext>
            </a:extLst>
          </p:cNvPr>
          <p:cNvSpPr/>
          <p:nvPr/>
        </p:nvSpPr>
        <p:spPr>
          <a:xfrm rot="5400000">
            <a:off x="8762586" y="1464671"/>
            <a:ext cx="763199" cy="1374419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16" tIns="41407" rIns="82816" bIns="41407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箭头3">
            <a:extLst>
              <a:ext uri="{FF2B5EF4-FFF2-40B4-BE49-F238E27FC236}">
                <a16:creationId xmlns:a16="http://schemas.microsoft.com/office/drawing/2014/main" id="{DE97DEF2-8C0D-6BE1-BDE5-F4A9542FBE7A}"/>
              </a:ext>
            </a:extLst>
          </p:cNvPr>
          <p:cNvSpPr/>
          <p:nvPr/>
        </p:nvSpPr>
        <p:spPr>
          <a:xfrm rot="5400000" flipV="1">
            <a:off x="2499876" y="1556251"/>
            <a:ext cx="800131" cy="1154321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16" tIns="41407" rIns="82816" bIns="41407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箭头2">
            <a:extLst>
              <a:ext uri="{FF2B5EF4-FFF2-40B4-BE49-F238E27FC236}">
                <a16:creationId xmlns:a16="http://schemas.microsoft.com/office/drawing/2014/main" id="{891B6BBE-2D9A-2A5F-25B3-901D649F0BF7}"/>
              </a:ext>
            </a:extLst>
          </p:cNvPr>
          <p:cNvSpPr/>
          <p:nvPr/>
        </p:nvSpPr>
        <p:spPr>
          <a:xfrm>
            <a:off x="7529003" y="1751679"/>
            <a:ext cx="370581" cy="81873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16" tIns="41407" rIns="82816" bIns="41407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箭头2">
            <a:extLst>
              <a:ext uri="{FF2B5EF4-FFF2-40B4-BE49-F238E27FC236}">
                <a16:creationId xmlns:a16="http://schemas.microsoft.com/office/drawing/2014/main" id="{57479D8F-36E3-44BE-A2E3-A28B86CED264}"/>
              </a:ext>
            </a:extLst>
          </p:cNvPr>
          <p:cNvSpPr/>
          <p:nvPr/>
        </p:nvSpPr>
        <p:spPr>
          <a:xfrm>
            <a:off x="5829721" y="1770281"/>
            <a:ext cx="409619" cy="800131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16" tIns="41407" rIns="82816" bIns="41407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6" name="箭头2">
            <a:extLst>
              <a:ext uri="{FF2B5EF4-FFF2-40B4-BE49-F238E27FC236}">
                <a16:creationId xmlns:a16="http://schemas.microsoft.com/office/drawing/2014/main" id="{3EC1D7BB-58EA-0E12-AE3A-D66BA1A231B9}"/>
              </a:ext>
            </a:extLst>
          </p:cNvPr>
          <p:cNvSpPr/>
          <p:nvPr/>
        </p:nvSpPr>
        <p:spPr>
          <a:xfrm>
            <a:off x="4130439" y="1755208"/>
            <a:ext cx="324863" cy="800131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82816" tIns="41407" rIns="82816" bIns="41407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文本框 6"/>
          <p:cNvSpPr txBox="1"/>
          <p:nvPr/>
        </p:nvSpPr>
        <p:spPr>
          <a:xfrm>
            <a:off x="1984367" y="356007"/>
            <a:ext cx="9009446" cy="800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A Few Simple Forms of English Poems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E8C5E19-CE6A-CE52-8972-DC3A9CF6D16B}"/>
              </a:ext>
            </a:extLst>
          </p:cNvPr>
          <p:cNvSpPr/>
          <p:nvPr/>
        </p:nvSpPr>
        <p:spPr>
          <a:xfrm>
            <a:off x="3099225" y="1431418"/>
            <a:ext cx="2877312" cy="566909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533994-0F92-26E6-16D5-2A24DC53ED53}"/>
              </a:ext>
            </a:extLst>
          </p:cNvPr>
          <p:cNvSpPr/>
          <p:nvPr/>
        </p:nvSpPr>
        <p:spPr>
          <a:xfrm>
            <a:off x="5976537" y="1421132"/>
            <a:ext cx="2877312" cy="566909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4935946-AB4B-5984-CC6A-E2C04DE9D9D1}"/>
              </a:ext>
            </a:extLst>
          </p:cNvPr>
          <p:cNvSpPr/>
          <p:nvPr/>
        </p:nvSpPr>
        <p:spPr>
          <a:xfrm>
            <a:off x="3113269" y="1455267"/>
            <a:ext cx="2743244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The reasons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1C8C06-14A2-EA27-BA0E-89405D15313F}"/>
              </a:ext>
            </a:extLst>
          </p:cNvPr>
          <p:cNvSpPr/>
          <p:nvPr/>
        </p:nvSpPr>
        <p:spPr>
          <a:xfrm>
            <a:off x="6003329" y="1438724"/>
            <a:ext cx="2700178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Characteristics 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E2FFAB2-6FCC-9CDF-9534-1633D95BBABD}"/>
              </a:ext>
            </a:extLst>
          </p:cNvPr>
          <p:cNvGrpSpPr/>
          <p:nvPr/>
        </p:nvGrpSpPr>
        <p:grpSpPr>
          <a:xfrm>
            <a:off x="3496096" y="1248714"/>
            <a:ext cx="4960882" cy="800131"/>
            <a:chOff x="3391344" y="1397782"/>
            <a:chExt cx="5246856" cy="89500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9B38110-8CD1-93B8-9E56-7B9E08013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91344" y="1397782"/>
              <a:ext cx="5246856" cy="895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7F4AA91-8D78-3DB5-B7C5-DA8F853B7246}"/>
                </a:ext>
              </a:extLst>
            </p:cNvPr>
            <p:cNvSpPr txBox="1"/>
            <p:nvPr/>
          </p:nvSpPr>
          <p:spPr>
            <a:xfrm>
              <a:off x="3736772" y="1503102"/>
              <a:ext cx="4245441" cy="654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few of simpler forms</a:t>
              </a:r>
              <a:endPara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C1817F00-1817-CEAA-0F65-FBBA920ED26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48412" y="5338322"/>
            <a:ext cx="1909904" cy="1015663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Nursery rhyme</a:t>
            </a:r>
            <a:r>
              <a:rPr lang="en-US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DDFC525-28AB-18A1-F217-CFAAD7847A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12" y="2533477"/>
            <a:ext cx="1909904" cy="285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9E515219-8C58-028E-1FDF-38388B4C9C0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09735" y="5426582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 poems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1C08CFE-AC86-9709-8EA3-F2A76827571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284388" y="5390212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Cinquain 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B961E24-2919-585D-9581-3542E2154B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333764" y="5390212"/>
            <a:ext cx="1909904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Haiku  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7344175-9DB7-C0C1-A238-DB6EDB9E46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3140" y="5421649"/>
            <a:ext cx="1884678" cy="954107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Tang Poem  </a:t>
            </a:r>
          </a:p>
          <a:p>
            <a:pPr lvl="0" algn="ctr" fontAlgn="auto">
              <a:buClrTx/>
              <a:buSzTx/>
              <a:buFontTx/>
              <a:defRPr/>
            </a:pP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A158B0FA-C0AD-2826-7F72-1F28E6AA3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3269" y="2533477"/>
            <a:ext cx="1924149" cy="285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DE8635A-B106-AA4D-1861-177D96540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536" y="2555339"/>
            <a:ext cx="1884642" cy="283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D91B21E-567E-8C69-8441-83B5A64021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3764" y="2565248"/>
            <a:ext cx="1897291" cy="282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D396B1CB-77A5-23C7-0256-649DFBF5A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0527" y="2565248"/>
            <a:ext cx="1897291" cy="286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546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 prLst="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  <p:bldP spid="20" grpId="0" animBg="1"/>
      <p:bldP spid="26" grpId="0" animBg="1"/>
      <p:bldP spid="6" grpId="0"/>
      <p:bldP spid="8" grpId="0"/>
      <p:bldP spid="30" grpId="0" animBg="1"/>
      <p:bldP spid="34" grpId="0" animBg="1"/>
      <p:bldP spid="36" grpId="0" animBg="1"/>
      <p:bldP spid="39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13000C3-1950-312E-DAA0-04072556A7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1060" y="4476470"/>
            <a:ext cx="1909904" cy="1015663"/>
          </a:xfrm>
          <a:prstGeom prst="rect">
            <a:avLst/>
          </a:prstGeom>
          <a:solidFill>
            <a:srgbClr val="EDEB96"/>
          </a:solidFill>
        </p:spPr>
        <p:txBody>
          <a:bodyPr wrap="square" rtlCol="0">
            <a:spAutoFit/>
          </a:bodyPr>
          <a:lstStyle/>
          <a:p>
            <a:pPr lvl="0" algn="ctr" fontAlgn="auto">
              <a:buClrTx/>
              <a:buSzTx/>
              <a:buFontTx/>
              <a:defRPr/>
            </a:pPr>
            <a:r>
              <a:rPr 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Nursery rhyme</a:t>
            </a:r>
            <a:r>
              <a:rPr lang="en-US" sz="3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2CB43A-EDB5-533B-60F2-B66951F14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0" y="1671625"/>
            <a:ext cx="1909904" cy="285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C75B82-E0C0-2056-25B8-742EA7C17CA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01328" y="625475"/>
            <a:ext cx="5173499" cy="5607050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</a:ln>
        </p:spPr>
        <p:txBody>
          <a:bodyPr lIns="68559" tIns="34279" rIns="68559" bIns="34279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Hush, little baby, don’t say 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word,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Papa’s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gonna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buy you 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mockingbird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If that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mockingbird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won’t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sing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Papa’s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gonna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buy you 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diamond ring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If that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diamond ring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turns to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brass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Papa’s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gonna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buy you 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looking glass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If that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looking-glass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gets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broke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Papa’s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gonna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buy you a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billy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goat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If that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billy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goat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won’t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pull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,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Papa’s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gonna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buy you 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cart and bull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+mn-cs"/>
              </a:rPr>
              <a:t>.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F1640B8-EAC8-AFEB-84B6-E116F4503DA6}"/>
              </a:ext>
            </a:extLst>
          </p:cNvPr>
          <p:cNvGrpSpPr/>
          <p:nvPr/>
        </p:nvGrpSpPr>
        <p:grpSpPr>
          <a:xfrm>
            <a:off x="7974827" y="885365"/>
            <a:ext cx="3967763" cy="4695518"/>
            <a:chOff x="6421956" y="2011563"/>
            <a:chExt cx="4511641" cy="378398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EFD121C-63AB-A21B-8D26-842EE4F6D529}"/>
                </a:ext>
              </a:extLst>
            </p:cNvPr>
            <p:cNvSpPr/>
            <p:nvPr/>
          </p:nvSpPr>
          <p:spPr>
            <a:xfrm>
              <a:off x="6421956" y="2270825"/>
              <a:ext cx="4511641" cy="3524723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09F59559-C868-A8FD-D87C-8AFBC399A8FC}"/>
                </a:ext>
              </a:extLst>
            </p:cNvPr>
            <p:cNvSpPr/>
            <p:nvPr/>
          </p:nvSpPr>
          <p:spPr>
            <a:xfrm>
              <a:off x="7246377" y="2011563"/>
              <a:ext cx="2877312" cy="566909"/>
            </a:xfrm>
            <a:prstGeom prst="round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786E1CA-9F6B-7CA6-3958-29BAAEA09B40}"/>
                </a:ext>
              </a:extLst>
            </p:cNvPr>
            <p:cNvSpPr/>
            <p:nvPr/>
          </p:nvSpPr>
          <p:spPr>
            <a:xfrm>
              <a:off x="7332140" y="2084851"/>
              <a:ext cx="2867008" cy="372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/>
                  <a:ea typeface="微软雅黑" pitchFamily="34" charset="-122"/>
                  <a:cs typeface="+mn-cs"/>
                </a:rPr>
                <a:t>Characteristics 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09149C09-3424-F975-DA78-0C2634649CEF}"/>
              </a:ext>
            </a:extLst>
          </p:cNvPr>
          <p:cNvSpPr txBox="1"/>
          <p:nvPr/>
        </p:nvSpPr>
        <p:spPr>
          <a:xfrm>
            <a:off x="8182180" y="1660082"/>
            <a:ext cx="3423694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the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point &amp; a story line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69407EC-E2CB-D5C5-7382-3176253D79B7}"/>
              </a:ext>
            </a:extLst>
          </p:cNvPr>
          <p:cNvSpPr txBox="1"/>
          <p:nvPr/>
        </p:nvSpPr>
        <p:spPr>
          <a:xfrm>
            <a:off x="8758060" y="2352520"/>
            <a:ext cx="2201885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strong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rhythm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9983FFFB-BDC1-01EA-3DDC-A10209143CEB}"/>
              </a:ext>
            </a:extLst>
          </p:cNvPr>
          <p:cNvSpPr/>
          <p:nvPr/>
        </p:nvSpPr>
        <p:spPr>
          <a:xfrm>
            <a:off x="7178470" y="1058470"/>
            <a:ext cx="168166" cy="201789"/>
          </a:xfrm>
          <a:prstGeom prst="triangle">
            <a:avLst/>
          </a:prstGeom>
          <a:solidFill>
            <a:srgbClr val="89B676"/>
          </a:solidFill>
          <a:ln>
            <a:solidFill>
              <a:srgbClr val="89B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71BE4D13-1A5B-08FD-5F73-F43825E01264}"/>
              </a:ext>
            </a:extLst>
          </p:cNvPr>
          <p:cNvSpPr/>
          <p:nvPr/>
        </p:nvSpPr>
        <p:spPr>
          <a:xfrm>
            <a:off x="7542208" y="1594586"/>
            <a:ext cx="168166" cy="201789"/>
          </a:xfrm>
          <a:prstGeom prst="triangle">
            <a:avLst/>
          </a:prstGeom>
          <a:solidFill>
            <a:srgbClr val="89B676"/>
          </a:solidFill>
          <a:ln>
            <a:solidFill>
              <a:srgbClr val="89B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E37D8224-6A70-F090-47DC-2EB882DCE4E6}"/>
              </a:ext>
            </a:extLst>
          </p:cNvPr>
          <p:cNvSpPr/>
          <p:nvPr/>
        </p:nvSpPr>
        <p:spPr>
          <a:xfrm>
            <a:off x="6584636" y="2150731"/>
            <a:ext cx="168166" cy="20178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FB642BC9-F987-35F4-5779-2B9085D712DF}"/>
              </a:ext>
            </a:extLst>
          </p:cNvPr>
          <p:cNvSpPr/>
          <p:nvPr/>
        </p:nvSpPr>
        <p:spPr>
          <a:xfrm>
            <a:off x="7489652" y="2730668"/>
            <a:ext cx="168166" cy="20178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73D41F22-47A8-52B8-966F-8A27C83DAB3A}"/>
              </a:ext>
            </a:extLst>
          </p:cNvPr>
          <p:cNvSpPr/>
          <p:nvPr/>
        </p:nvSpPr>
        <p:spPr>
          <a:xfrm>
            <a:off x="7119141" y="3227211"/>
            <a:ext cx="168166" cy="201789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等腰三角形 17">
            <a:extLst>
              <a:ext uri="{FF2B5EF4-FFF2-40B4-BE49-F238E27FC236}">
                <a16:creationId xmlns:a16="http://schemas.microsoft.com/office/drawing/2014/main" id="{A88118BE-7A47-5548-AF63-EB3665D61988}"/>
              </a:ext>
            </a:extLst>
          </p:cNvPr>
          <p:cNvSpPr/>
          <p:nvPr/>
        </p:nvSpPr>
        <p:spPr>
          <a:xfrm>
            <a:off x="7374042" y="3824649"/>
            <a:ext cx="168166" cy="201789"/>
          </a:xfrm>
          <a:prstGeom prst="triangl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DD22BF0C-DCED-64CF-FB41-A554203F4656}"/>
              </a:ext>
            </a:extLst>
          </p:cNvPr>
          <p:cNvSpPr/>
          <p:nvPr/>
        </p:nvSpPr>
        <p:spPr>
          <a:xfrm>
            <a:off x="6412250" y="4346563"/>
            <a:ext cx="168166" cy="20178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D19EAD78-9F84-DCA8-76DF-841D5943C027}"/>
              </a:ext>
            </a:extLst>
          </p:cNvPr>
          <p:cNvSpPr/>
          <p:nvPr/>
        </p:nvSpPr>
        <p:spPr>
          <a:xfrm>
            <a:off x="6848429" y="4919377"/>
            <a:ext cx="168166" cy="20178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E98CB0E6-5352-F8D9-E908-47B75F1BB314}"/>
              </a:ext>
            </a:extLst>
          </p:cNvPr>
          <p:cNvSpPr/>
          <p:nvPr/>
        </p:nvSpPr>
        <p:spPr>
          <a:xfrm>
            <a:off x="6101160" y="5479988"/>
            <a:ext cx="168166" cy="20178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F4191CC6-72D9-62D9-2FB0-73727E879C9B}"/>
              </a:ext>
            </a:extLst>
          </p:cNvPr>
          <p:cNvSpPr/>
          <p:nvPr/>
        </p:nvSpPr>
        <p:spPr>
          <a:xfrm>
            <a:off x="7436617" y="6030736"/>
            <a:ext cx="168166" cy="201789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F56401D-65A8-8F87-AB01-115A472382A1}"/>
              </a:ext>
            </a:extLst>
          </p:cNvPr>
          <p:cNvSpPr txBox="1"/>
          <p:nvPr/>
        </p:nvSpPr>
        <p:spPr>
          <a:xfrm>
            <a:off x="8450893" y="3173146"/>
            <a:ext cx="3028393" cy="461665"/>
          </a:xfrm>
          <a:prstGeom prst="rect">
            <a:avLst/>
          </a:prstGeom>
          <a:solidFill>
            <a:srgbClr val="E7E36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Repeat the same words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03E4B791-03C5-390D-50FE-4643CA2981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981207" y="3959870"/>
            <a:ext cx="3967763" cy="1200329"/>
          </a:xfrm>
          <a:prstGeom prst="rect">
            <a:avLst/>
          </a:prstGeom>
          <a:solidFill>
            <a:srgbClr val="E3BA68">
              <a:alpha val="94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not make sense</a:t>
            </a:r>
            <a:r>
              <a:rPr lang="en-US" altLang="zh-CN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even </a:t>
            </a:r>
            <a:r>
              <a:rPr lang="en-US" altLang="zh-CN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contradictory</a:t>
            </a:r>
            <a:endParaRPr lang="en-US" altLang="zh-CN" sz="24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to learn and </a:t>
            </a:r>
            <a:r>
              <a:rPr lang="en-US" altLang="zh-CN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recite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E04F2D9-C1B1-4888-7C3E-B16396FAC655}"/>
              </a:ext>
            </a:extLst>
          </p:cNvPr>
          <p:cNvSpPr/>
          <p:nvPr/>
        </p:nvSpPr>
        <p:spPr>
          <a:xfrm>
            <a:off x="8693482" y="787301"/>
            <a:ext cx="2530452" cy="830997"/>
          </a:xfrm>
          <a:prstGeom prst="rect">
            <a:avLst/>
          </a:prstGeom>
          <a:solidFill>
            <a:srgbClr val="59595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EB96"/>
                </a:solidFill>
                <a:effectLst/>
                <a:uLnTx/>
                <a:uFillTx/>
                <a:latin typeface="思源黑体 CN Normal"/>
                <a:ea typeface="微软雅黑" pitchFamily="34" charset="-122"/>
                <a:cs typeface="+mn-cs"/>
              </a:rPr>
              <a:t>Literary devices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8EAB21DC-59A2-5FF3-5FEF-2FA85CFDCA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958538" y="1647758"/>
            <a:ext cx="3967763" cy="2308324"/>
          </a:xfrm>
          <a:prstGeom prst="rect">
            <a:avLst/>
          </a:prstGeom>
          <a:solidFill>
            <a:srgbClr val="EDEB96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Rhymes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24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Repetition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24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Rhythm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24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1.【手书】Hush little baby don’t say a word (Av214678543,P1)">
            <a:hlinkClick r:id="" action="ppaction://media"/>
            <a:extLst>
              <a:ext uri="{FF2B5EF4-FFF2-40B4-BE49-F238E27FC236}">
                <a16:creationId xmlns:a16="http://schemas.microsoft.com/office/drawing/2014/main" id="{A72374DA-5C3A-FE68-BAD7-4512292954A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08409" y="1191355"/>
            <a:ext cx="9217892" cy="51740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860E7C-1B42-9C53-75F5-761592E14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060" y="871499"/>
            <a:ext cx="1909904" cy="61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085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547141"/>
  <p:tag name="MH" val="20160403161633"/>
  <p:tag name="MH_LIBRARY" val="CONTENTS"/>
  <p:tag name="MH_ORDER" val="1"/>
  <p:tag name="MH_TYPE" val="ENTRY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elu" typeface="Gautami"/>
        <a:font script="Ethi" typeface="Nyala"/>
        <a:font script="Lisu" typeface="Segoe UI"/>
        <a:font script="Jpan" typeface="游ゴシック Light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 Light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等线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elu" typeface="Gautami"/>
        <a:font script="Ethi" typeface="Nyala"/>
        <a:font script="Lisu" typeface="Segoe UI"/>
        <a:font script="Jpan" typeface="游ゴシック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Tale" typeface="Microsoft Tai Le"/>
        <a:font script="Arab" typeface="Times New Roman"/>
        <a:font script="Hebr" typeface="Times New Roman"/>
        <a:font script="Bopo" typeface="Microsoft JhengHei"/>
        <a:font script="Telu" typeface="Gautami"/>
        <a:font script="Ethi" typeface="Nyala"/>
        <a:font script="Lisu" typeface="Segoe UI"/>
        <a:font script="Jpan" typeface="游ゴシック Light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MoolBoran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 Light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等线" panose="020F0502020204030204"/>
        <a:ea typeface=""/>
        <a:cs typeface=""/>
        <a:font script="Uigh" typeface="Microsoft Uighur"/>
        <a:font script="Beng" typeface="Vrinda"/>
        <a:font script="Thai" typeface="Cordia New"/>
        <a:font script="Syre" typeface="Estrangelo Edessa"/>
        <a:font script="Syrj" typeface="Estrangelo Edessa"/>
        <a:font script="Mlym" typeface="Kartika"/>
        <a:font script="Nkoo" typeface="Ebrim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Tale" typeface="Microsoft Tai Le"/>
        <a:font script="Arab" typeface="Arial"/>
        <a:font script="Hebr" typeface="Arial"/>
        <a:font script="Bopo" typeface="Microsoft JhengHei"/>
        <a:font script="Telu" typeface="Gautami"/>
        <a:font script="Ethi" typeface="Nyala"/>
        <a:font script="Lisu" typeface="Segoe UI"/>
        <a:font script="Jpan" typeface="游ゴシック"/>
        <a:font script="Sora" typeface="Nirmala UI"/>
        <a:font script="Talu" typeface="Microsoft New Tai Lue"/>
        <a:font script="Armn" typeface="Arial"/>
        <a:font script="Sinh" typeface="Iskoola Pota"/>
        <a:font script="Taml" typeface="Latha"/>
        <a:font script="Tfng" typeface="Ebrima"/>
        <a:font script="Syrn" typeface="Estrangelo Edessa"/>
        <a:font script="Deva" typeface="Mangal"/>
        <a:font script="Knda" typeface="Tunga"/>
        <a:font script="Tibt" typeface="Microsoft Himalaya"/>
        <a:font script="Khmr" typeface="DaunPenh"/>
        <a:font script="Mymr" typeface="Myanmar Text"/>
        <a:font script="Olck" typeface="Nirmala UI"/>
        <a:font script="Bugi" typeface="Leelawadee UI"/>
        <a:font script="Java" typeface="Javanese Text"/>
        <a:font script="Hant" typeface="新細明體"/>
        <a:font script="Laoo" typeface="DokChampa"/>
        <a:font script="Mong" typeface="Mongolian Baiti"/>
        <a:font script="Hans" typeface="等线"/>
        <a:font script="Phag" typeface="Phagspa"/>
        <a:font script="Guru" typeface="Raavi"/>
        <a:font script="Osma" typeface="Ebrima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1033</Words>
  <Application>Microsoft Office PowerPoint</Application>
  <PresentationFormat>宽屏</PresentationFormat>
  <Paragraphs>236</Paragraphs>
  <Slides>24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HelveticaNeue</vt:lpstr>
      <vt:lpstr>inherit</vt:lpstr>
      <vt:lpstr>等线</vt:lpstr>
      <vt:lpstr>等线 Light</vt:lpstr>
      <vt:lpstr>华文隶书</vt:lpstr>
      <vt:lpstr>华文宋体</vt:lpstr>
      <vt:lpstr>华文新魏</vt:lpstr>
      <vt:lpstr>思源等宽 N</vt:lpstr>
      <vt:lpstr>思源黑体 CN Normal</vt:lpstr>
      <vt:lpstr>宋体</vt:lpstr>
      <vt:lpstr>Arial</vt:lpstr>
      <vt:lpstr>Arial Black</vt:lpstr>
      <vt:lpstr>Times New Roman</vt:lpstr>
      <vt:lpstr>Tw Cen MT Condensed Extra Bold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JP</dc:creator>
  <cp:lastModifiedBy>陈 顺坤</cp:lastModifiedBy>
  <cp:revision>37</cp:revision>
  <dcterms:created xsi:type="dcterms:W3CDTF">2020-12-30T08:37:22Z</dcterms:created>
  <dcterms:modified xsi:type="dcterms:W3CDTF">2023-04-12T12:25:39Z</dcterms:modified>
</cp:coreProperties>
</file>