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0"/>
  </p:handoutMasterIdLst>
  <p:sldIdLst>
    <p:sldId id="325" r:id="rId3"/>
    <p:sldId id="257" r:id="rId4"/>
    <p:sldId id="263" r:id="rId6"/>
    <p:sldId id="278" r:id="rId7"/>
    <p:sldId id="288" r:id="rId8"/>
    <p:sldId id="283" r:id="rId9"/>
    <p:sldId id="290" r:id="rId10"/>
    <p:sldId id="286" r:id="rId11"/>
    <p:sldId id="308" r:id="rId12"/>
    <p:sldId id="314" r:id="rId13"/>
    <p:sldId id="318" r:id="rId14"/>
    <p:sldId id="287" r:id="rId15"/>
    <p:sldId id="285" r:id="rId16"/>
    <p:sldId id="284" r:id="rId17"/>
    <p:sldId id="323" r:id="rId18"/>
    <p:sldId id="32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3D0D8"/>
    <a:srgbClr val="C66F71"/>
    <a:srgbClr val="E6C6CA"/>
    <a:srgbClr val="E88D97"/>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62"/>
        <p:guide pos="38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9.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66.xml"/><Relationship Id="rId7" Type="http://schemas.openxmlformats.org/officeDocument/2006/relationships/image" Target="../media/image9.png"/><Relationship Id="rId6" Type="http://schemas.openxmlformats.org/officeDocument/2006/relationships/image" Target="../media/image8.jpeg"/><Relationship Id="rId5" Type="http://schemas.openxmlformats.org/officeDocument/2006/relationships/tags" Target="../tags/tag65.xml"/><Relationship Id="rId4" Type="http://schemas.openxmlformats.org/officeDocument/2006/relationships/image" Target="../media/image7.png"/><Relationship Id="rId3" Type="http://schemas.openxmlformats.org/officeDocument/2006/relationships/tags" Target="../tags/tag64.xml"/><Relationship Id="rId2" Type="http://schemas.openxmlformats.org/officeDocument/2006/relationships/image" Target="../media/image6.png"/><Relationship Id="rId14" Type="http://schemas.openxmlformats.org/officeDocument/2006/relationships/slideLayout" Target="../slideLayouts/slideLayout2.xml"/><Relationship Id="rId13" Type="http://schemas.openxmlformats.org/officeDocument/2006/relationships/tags" Target="../tags/tag68.xml"/><Relationship Id="rId12" Type="http://schemas.openxmlformats.org/officeDocument/2006/relationships/image" Target="../media/image12.png"/><Relationship Id="rId11" Type="http://schemas.openxmlformats.org/officeDocument/2006/relationships/image" Target="../media/image11.jpeg"/><Relationship Id="rId10" Type="http://schemas.openxmlformats.org/officeDocument/2006/relationships/tags" Target="../tags/tag6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14.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16.pn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2.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椭圆 5"/>
          <p:cNvSpPr/>
          <p:nvPr/>
        </p:nvSpPr>
        <p:spPr>
          <a:xfrm>
            <a:off x="-145415" y="-379095"/>
            <a:ext cx="5922010" cy="5618480"/>
          </a:xfrm>
          <a:prstGeom prst="ellipse">
            <a:avLst/>
          </a:prstGeom>
          <a:solidFill>
            <a:schemeClr val="accent6">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624830" y="1824355"/>
            <a:ext cx="6456045" cy="4589145"/>
          </a:xfrm>
          <a:prstGeom prst="rect">
            <a:avLst/>
          </a:prstGeom>
          <a:solidFill>
            <a:srgbClr val="C3D0D8">
              <a:alpha val="90000"/>
            </a:srgbClr>
          </a:solidFill>
          <a:effectLst>
            <a:outerShdw blurRad="50800" dist="63500" dir="2700000" algn="tl" rotWithShape="0">
              <a:prstClr val="black">
                <a:alpha val="40000"/>
              </a:prstClr>
            </a:outerShdw>
          </a:effectLst>
        </p:spPr>
        <p:txBody>
          <a:bodyPr wrap="square" rtlCol="0">
            <a:noAutofit/>
          </a:bodyPr>
          <a:p>
            <a:pPr marL="342900" indent="-342900" algn="l">
              <a:buFont typeface="Arial" panose="020B0604020202020204" pitchFamily="34" charset="0"/>
              <a:buChar char="•"/>
            </a:pPr>
            <a:r>
              <a:rPr lang="zh-CN" altLang="en-US" sz="2200">
                <a:solidFill>
                  <a:srgbClr val="0070C0"/>
                </a:solidFill>
                <a:effectLst/>
                <a:latin typeface="Times New Roman" panose="02020603050405020304" charset="0"/>
                <a:cs typeface="Times New Roman" panose="02020603050405020304" charset="0"/>
                <a:sym typeface="+mn-ea"/>
              </a:rPr>
              <a:t>Everyone</a:t>
            </a:r>
            <a:r>
              <a:rPr lang="en-US" altLang="zh-CN" sz="2200">
                <a:solidFill>
                  <a:srgbClr val="0070C0"/>
                </a:solidFill>
                <a:effectLst/>
                <a:latin typeface="Times New Roman" panose="02020603050405020304" charset="0"/>
                <a:cs typeface="Times New Roman" panose="02020603050405020304" charset="0"/>
                <a:sym typeface="+mn-ea"/>
              </a:rPr>
              <a:t>’s </a:t>
            </a:r>
            <a:r>
              <a:rPr lang="zh-CN" altLang="en-US" sz="2200">
                <a:solidFill>
                  <a:srgbClr val="0070C0"/>
                </a:solidFill>
                <a:effectLst/>
                <a:latin typeface="Times New Roman" panose="02020603050405020304" charset="0"/>
                <a:cs typeface="Times New Roman" panose="02020603050405020304" charset="0"/>
                <a:sym typeface="+mn-ea"/>
              </a:rPr>
              <a:t>little</a:t>
            </a:r>
            <a:r>
              <a:rPr lang="en-US" altLang="zh-CN" sz="2200">
                <a:solidFill>
                  <a:srgbClr val="0070C0"/>
                </a:solidFill>
                <a:effectLst/>
                <a:latin typeface="Times New Roman" panose="02020603050405020304" charset="0"/>
                <a:cs typeface="Times New Roman" panose="02020603050405020304" charset="0"/>
                <a:sym typeface="+mn-ea"/>
              </a:rPr>
              <a:t> </a:t>
            </a:r>
            <a:r>
              <a:rPr lang="zh-CN" altLang="en-US" sz="2200">
                <a:solidFill>
                  <a:srgbClr val="0070C0"/>
                </a:solidFill>
                <a:effectLst/>
                <a:latin typeface="Times New Roman" panose="02020603050405020304" charset="0"/>
                <a:cs typeface="Times New Roman" panose="02020603050405020304" charset="0"/>
                <a:sym typeface="+mn-ea"/>
              </a:rPr>
              <a:t>world</a:t>
            </a:r>
            <a:r>
              <a:rPr lang="en-US" altLang="zh-CN" sz="2200">
                <a:solidFill>
                  <a:srgbClr val="0070C0"/>
                </a:solidFill>
                <a:effectLst/>
                <a:latin typeface="Times New Roman" panose="02020603050405020304" charset="0"/>
                <a:cs typeface="Times New Roman" panose="02020603050405020304" charset="0"/>
                <a:sym typeface="+mn-ea"/>
              </a:rPr>
              <a:t>s integrated into a merry big one</a:t>
            </a:r>
            <a:r>
              <a:rPr lang="zh-CN" altLang="en-US" sz="2200">
                <a:solidFill>
                  <a:srgbClr val="0070C0"/>
                </a:solidFill>
                <a:effectLst/>
                <a:latin typeface="Times New Roman" panose="02020603050405020304" charset="0"/>
                <a:cs typeface="Times New Roman" panose="02020603050405020304" charset="0"/>
                <a:sym typeface="+mn-ea"/>
              </a:rPr>
              <a:t>.</a:t>
            </a:r>
            <a:endParaRPr lang="zh-CN" altLang="en-US" sz="2200">
              <a:solidFill>
                <a:srgbClr val="0070C0"/>
              </a:solidFill>
              <a:effectLst/>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sz="2200">
                <a:solidFill>
                  <a:srgbClr val="0070C0"/>
                </a:solidFill>
                <a:effectLst/>
                <a:latin typeface="Times New Roman" panose="02020603050405020304" charset="0"/>
                <a:cs typeface="Times New Roman" panose="02020603050405020304" charset="0"/>
                <a:sym typeface="+mn-ea"/>
              </a:rPr>
              <a:t>Nothing is more romantic than receiving the love and kindness from strangers on this Valentine’s Day.</a:t>
            </a:r>
            <a:endParaRPr lang="en-US" sz="2200">
              <a:solidFill>
                <a:srgbClr val="0070C0"/>
              </a:solidFill>
              <a:effectLst/>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sz="2200">
                <a:solidFill>
                  <a:srgbClr val="0070C0"/>
                </a:solidFill>
                <a:effectLst/>
                <a:latin typeface="Times New Roman" panose="02020603050405020304" charset="0"/>
                <a:cs typeface="Times New Roman" panose="02020603050405020304" charset="0"/>
                <a:sym typeface="+mn-ea"/>
              </a:rPr>
              <a:t>The setting sun wreathing the parking lot, piles of smiles exposed me and my new friends in a tranquil and romantic evening.</a:t>
            </a:r>
            <a:endParaRPr lang="en-US" sz="2200">
              <a:solidFill>
                <a:srgbClr val="0070C0"/>
              </a:solidFill>
              <a:effectLst/>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a:solidFill>
                  <a:srgbClr val="0070C0"/>
                </a:solidFill>
                <a:effectLst/>
                <a:latin typeface="Times New Roman" panose="02020603050405020304" charset="0"/>
                <a:cs typeface="Times New Roman" panose="02020603050405020304" charset="0"/>
                <a:sym typeface="+mn-ea"/>
              </a:rPr>
              <a:t>Reflecting on my way home, I knew the strangers’ kindness fueled this Valentine’s Day with tender love and precious friendship. </a:t>
            </a:r>
            <a:endParaRPr lang="en-US" altLang="zh-CN" sz="2200">
              <a:solidFill>
                <a:srgbClr val="0070C0"/>
              </a:solidFill>
              <a:effectLst/>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a:solidFill>
                  <a:srgbClr val="0070C0"/>
                </a:solidFill>
                <a:effectLst/>
                <a:latin typeface="Times New Roman" panose="02020603050405020304" charset="0"/>
                <a:ea typeface="微软雅黑" panose="020B0503020204020204" charset="-122"/>
                <a:cs typeface="Times New Roman" panose="02020603050405020304" charset="0"/>
                <a:sym typeface="+mn-ea"/>
              </a:rPr>
              <a:t>The world out of the phone was more fascinating and the Valentine’s Day finally became full of love and friendship.</a:t>
            </a:r>
            <a:endParaRPr lang="en-US" altLang="zh-CN" sz="2200">
              <a:solidFill>
                <a:srgbClr val="0070C0"/>
              </a:solidFill>
              <a:effectLst/>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136525" y="1273175"/>
            <a:ext cx="5358765" cy="3415030"/>
          </a:xfrm>
          <a:prstGeom prst="rect">
            <a:avLst/>
          </a:prstGeom>
          <a:noFill/>
        </p:spPr>
        <p:txBody>
          <a:bodyPr wrap="square" rtlCol="0" anchor="t">
            <a:spAutoFit/>
          </a:bodyPr>
          <a:p>
            <a:pPr marL="198120" indent="-198120" algn="l" fontAlgn="auto">
              <a:buFont typeface="Arial" panose="020B0604020202020204" pitchFamily="34" charset="0"/>
              <a:buChar char="•"/>
            </a:pPr>
            <a:r>
              <a:rPr lang="zh-CN" altLang="en-US" sz="2400">
                <a:solidFill>
                  <a:srgbClr val="0070C0"/>
                </a:solidFill>
                <a:effectLst/>
                <a:latin typeface="Times New Roman" panose="02020603050405020304" charset="0"/>
                <a:cs typeface="Times New Roman" panose="02020603050405020304" charset="0"/>
                <a:sym typeface="+mn-ea"/>
              </a:rPr>
              <a:t>Everyone was in their own little</a:t>
            </a:r>
            <a:r>
              <a:rPr lang="en-US" altLang="zh-CN" sz="2400">
                <a:solidFill>
                  <a:srgbClr val="0070C0"/>
                </a:solidFill>
                <a:effectLst/>
                <a:latin typeface="Times New Roman" panose="02020603050405020304" charset="0"/>
                <a:cs typeface="Times New Roman" panose="02020603050405020304" charset="0"/>
                <a:sym typeface="+mn-ea"/>
              </a:rPr>
              <a:t> </a:t>
            </a:r>
            <a:r>
              <a:rPr lang="zh-CN" altLang="en-US" sz="2400">
                <a:solidFill>
                  <a:srgbClr val="0070C0"/>
                </a:solidFill>
                <a:effectLst/>
                <a:latin typeface="Times New Roman" panose="02020603050405020304" charset="0"/>
                <a:cs typeface="Times New Roman" panose="02020603050405020304" charset="0"/>
                <a:sym typeface="+mn-ea"/>
              </a:rPr>
              <a:t>world.</a:t>
            </a:r>
            <a:endParaRPr lang="zh-CN" altLang="en-US" sz="2400">
              <a:solidFill>
                <a:srgbClr val="0070C0"/>
              </a:solidFill>
              <a:effectLst/>
              <a:latin typeface="Times New Roman" panose="02020603050405020304" charset="0"/>
              <a:cs typeface="Times New Roman" panose="02020603050405020304" charset="0"/>
              <a:sym typeface="+mn-ea"/>
            </a:endParaRPr>
          </a:p>
          <a:p>
            <a:pPr marL="198120" indent="-198120" algn="l" fontAlgn="auto">
              <a:buFont typeface="Arial" panose="020B0604020202020204" pitchFamily="34" charset="0"/>
              <a:buChar char="•"/>
            </a:pPr>
            <a:r>
              <a:rPr lang="en-US" sz="2400">
                <a:solidFill>
                  <a:srgbClr val="0070C0"/>
                </a:solidFill>
                <a:effectLst/>
                <a:latin typeface="Times New Roman" panose="02020603050405020304" charset="0"/>
                <a:cs typeface="Times New Roman" panose="02020603050405020304" charset="0"/>
                <a:sym typeface="+mn-ea"/>
              </a:rPr>
              <a:t>Maybe they all had more romantic plans for the evening on this Valentine’s Day.</a:t>
            </a:r>
            <a:endParaRPr lang="en-US" sz="2400">
              <a:solidFill>
                <a:srgbClr val="0070C0"/>
              </a:solidFill>
              <a:effectLst/>
              <a:latin typeface="Times New Roman" panose="02020603050405020304" charset="0"/>
              <a:cs typeface="Times New Roman" panose="02020603050405020304" charset="0"/>
              <a:sym typeface="+mn-ea"/>
            </a:endParaRPr>
          </a:p>
          <a:p>
            <a:pPr marL="198120" indent="-198120" algn="l" fontAlgn="auto">
              <a:buFont typeface="Arial" panose="020B0604020202020204" pitchFamily="34" charset="0"/>
              <a:buChar char="•"/>
            </a:pPr>
            <a:r>
              <a:rPr lang="zh-CN" altLang="en-US" sz="2400">
                <a:solidFill>
                  <a:srgbClr val="0070C0"/>
                </a:solidFill>
                <a:effectLst/>
                <a:latin typeface="Times New Roman" panose="02020603050405020304" charset="0"/>
                <a:cs typeface="Times New Roman" panose="02020603050405020304" charset="0"/>
                <a:sym typeface="+mn-ea"/>
              </a:rPr>
              <a:t>It would have been nice to strike up a</a:t>
            </a:r>
            <a:r>
              <a:rPr lang="en-US" altLang="zh-CN" sz="2400">
                <a:solidFill>
                  <a:srgbClr val="0070C0"/>
                </a:solidFill>
                <a:effectLst/>
                <a:latin typeface="Times New Roman" panose="02020603050405020304" charset="0"/>
                <a:cs typeface="Times New Roman" panose="02020603050405020304" charset="0"/>
                <a:sym typeface="+mn-ea"/>
              </a:rPr>
              <a:t> conversation to pass the time on this day, a day of love and friendship. </a:t>
            </a:r>
            <a:endParaRPr lang="en-US" altLang="zh-CN" sz="2400">
              <a:solidFill>
                <a:srgbClr val="0070C0"/>
              </a:solidFill>
              <a:effectLst/>
              <a:latin typeface="Times New Roman" panose="02020603050405020304" charset="0"/>
              <a:cs typeface="Times New Roman" panose="02020603050405020304" charset="0"/>
              <a:sym typeface="+mn-ea"/>
            </a:endParaRPr>
          </a:p>
          <a:p>
            <a:pPr marL="198120" indent="-198120" algn="l" fontAlgn="auto">
              <a:buFont typeface="Arial" panose="020B0604020202020204" pitchFamily="34" charset="0"/>
              <a:buChar char="•"/>
            </a:pPr>
            <a:r>
              <a:rPr lang="en-US" altLang="zh-CN" sz="2400">
                <a:solidFill>
                  <a:srgbClr val="0070C0"/>
                </a:solidFill>
                <a:effectLst/>
                <a:latin typeface="Times New Roman" panose="02020603050405020304" charset="0"/>
                <a:cs typeface="Times New Roman" panose="02020603050405020304" charset="0"/>
                <a:sym typeface="+mn-ea"/>
              </a:rPr>
              <a:t>At least I’ll have some kind of human connection, I thought.</a:t>
            </a:r>
            <a:endParaRPr lang="en-US" altLang="zh-CN" sz="2400">
              <a:solidFill>
                <a:srgbClr val="0070C0"/>
              </a:solidFill>
              <a:effectLst/>
              <a:latin typeface="Times New Roman" panose="02020603050405020304" charset="0"/>
              <a:cs typeface="Times New Roman" panose="02020603050405020304" charset="0"/>
              <a:sym typeface="+mn-ea"/>
            </a:endParaRPr>
          </a:p>
          <a:p>
            <a:pPr indent="0" algn="l">
              <a:buFont typeface="Arial" panose="020B0604020202020204" pitchFamily="34" charset="0"/>
              <a:buNone/>
            </a:pP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sym typeface="+mn-ea"/>
            </a:endParaRPr>
          </a:p>
        </p:txBody>
      </p:sp>
      <p:pic>
        <p:nvPicPr>
          <p:cNvPr id="9" name="图片 8" descr="pp_disneyplusoriginals_echo_logo_22212_99e30478"/>
          <p:cNvPicPr>
            <a:picLocks noChangeAspect="1"/>
          </p:cNvPicPr>
          <p:nvPr/>
        </p:nvPicPr>
        <p:blipFill>
          <a:blip r:embed="rId1"/>
          <a:srcRect t="40235"/>
          <a:stretch>
            <a:fillRect/>
          </a:stretch>
        </p:blipFill>
        <p:spPr>
          <a:xfrm>
            <a:off x="3351530" y="305435"/>
            <a:ext cx="3810000" cy="967740"/>
          </a:xfrm>
          <a:prstGeom prst="rect">
            <a:avLst/>
          </a:prstGeom>
        </p:spPr>
      </p:pic>
      <p:pic>
        <p:nvPicPr>
          <p:cNvPr id="10" name="图片 9"/>
          <p:cNvPicPr>
            <a:picLocks noChangeAspect="1"/>
          </p:cNvPicPr>
          <p:nvPr/>
        </p:nvPicPr>
        <p:blipFill>
          <a:blip r:embed="rId2">
            <a:clrChange>
              <a:clrFrom>
                <a:srgbClr val="FFFFFF">
                  <a:alpha val="100000"/>
                </a:srgbClr>
              </a:clrFrom>
              <a:clrTo>
                <a:srgbClr val="FFFFFF">
                  <a:alpha val="100000"/>
                  <a:alpha val="0"/>
                </a:srgbClr>
              </a:clrTo>
            </a:clrChange>
          </a:blip>
          <a:srcRect r="25969"/>
          <a:stretch>
            <a:fillRect/>
          </a:stretch>
        </p:blipFill>
        <p:spPr>
          <a:xfrm rot="1380000">
            <a:off x="9508490" y="12700"/>
            <a:ext cx="2802255" cy="155321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5"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nvPr>
        </p:nvPicPr>
        <p:blipFill>
          <a:blip r:embed="rId1"/>
          <a:srcRect t="4229"/>
          <a:stretch>
            <a:fillRect/>
          </a:stretch>
        </p:blipFill>
        <p:spPr>
          <a:xfrm>
            <a:off x="3837940" y="173355"/>
            <a:ext cx="8354060" cy="6574790"/>
          </a:xfrm>
          <a:prstGeom prst="rect">
            <a:avLst/>
          </a:prstGeom>
        </p:spPr>
      </p:pic>
      <p:sp>
        <p:nvSpPr>
          <p:cNvPr id="14" name="文本框 13"/>
          <p:cNvSpPr txBox="1"/>
          <p:nvPr/>
        </p:nvSpPr>
        <p:spPr>
          <a:xfrm>
            <a:off x="2503805" y="48895"/>
            <a:ext cx="1334135" cy="607695"/>
          </a:xfrm>
          <a:prstGeom prst="rect">
            <a:avLst/>
          </a:prstGeom>
          <a:noFill/>
        </p:spPr>
        <p:txBody>
          <a:bodyPr wrap="square" rtlCol="0">
            <a:noAutofit/>
          </a:bodyPr>
          <a:p>
            <a:pPr algn="ctr"/>
            <a:r>
              <a:rPr lang="en-US" altLang="zh-CN" sz="32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20</a:t>
            </a:r>
            <a:r>
              <a:rPr lang="zh-CN" altLang="en-US" sz="32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a:t>
            </a:r>
            <a:endParaRPr lang="zh-CN" altLang="en-US" sz="32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5" name="标题 4"/>
          <p:cNvSpPr>
            <a:spLocks noGrp="1"/>
          </p:cNvSpPr>
          <p:nvPr/>
        </p:nvSpPr>
        <p:spPr>
          <a:xfrm>
            <a:off x="117475" y="0"/>
            <a:ext cx="2857500" cy="705485"/>
          </a:xfrm>
          <a:prstGeom prst="rect">
            <a:avLst/>
          </a:prstGeom>
          <a:no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i="1" u="sng">
                <a:solidFill>
                  <a:schemeClr val="accent6">
                    <a:lumMod val="75000"/>
                  </a:schemeClr>
                </a:solidFill>
                <a:effectLst>
                  <a:outerShdw blurRad="38100" dist="38100" dir="2700000" algn="tl">
                    <a:srgbClr val="000000">
                      <a:alpha val="43137"/>
                    </a:srgbClr>
                  </a:outerShdw>
                </a:effectLst>
              </a:rPr>
              <a:t>学生佳作：</a:t>
            </a:r>
            <a:endParaRPr lang="zh-CN" altLang="en-US" i="1" u="sng">
              <a:solidFill>
                <a:schemeClr val="accent6">
                  <a:lumMod val="75000"/>
                </a:schemeClr>
              </a:solidFill>
              <a:effectLst>
                <a:outerShdw blurRad="38100" dist="38100" dir="2700000" algn="tl">
                  <a:srgbClr val="000000">
                    <a:alpha val="43137"/>
                  </a:srgbClr>
                </a:outerShdw>
              </a:effectLst>
            </a:endParaRPr>
          </a:p>
        </p:txBody>
      </p:sp>
      <p:sp>
        <p:nvSpPr>
          <p:cNvPr id="7" name="文本框 6"/>
          <p:cNvSpPr txBox="1"/>
          <p:nvPr/>
        </p:nvSpPr>
        <p:spPr>
          <a:xfrm>
            <a:off x="243205" y="705485"/>
            <a:ext cx="3719830" cy="5967095"/>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algn="ctr"/>
            <a:r>
              <a:rPr lang="zh-CN" altLang="en-US" sz="2400" b="1">
                <a:solidFill>
                  <a:srgbClr val="0070C0"/>
                </a:solidFill>
                <a:effectLst/>
                <a:latin typeface="微软雅黑" panose="020B0503020204020204" charset="-122"/>
                <a:ea typeface="微软雅黑" panose="020B0503020204020204" charset="-122"/>
                <a:cs typeface="微软雅黑" panose="020B0503020204020204" charset="-122"/>
              </a:rPr>
              <a:t>情绪心理描写</a:t>
            </a:r>
            <a:r>
              <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0070C0"/>
                </a:solidFill>
                <a:effectLst/>
                <a:latin typeface="微软雅黑" panose="020B0503020204020204" charset="-122"/>
                <a:ea typeface="微软雅黑" panose="020B0503020204020204" charset="-122"/>
                <a:cs typeface="微软雅黑" panose="020B0503020204020204" charset="-122"/>
              </a:rPr>
              <a:t>承接首句</a:t>
            </a: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accent4">
                    <a:lumMod val="75000"/>
                  </a:schemeClr>
                </a:solidFill>
                <a:effectLst/>
                <a:latin typeface="微软雅黑" panose="020B0503020204020204" charset="-122"/>
                <a:ea typeface="微软雅黑" panose="020B0503020204020204" charset="-122"/>
                <a:cs typeface="微软雅黑" panose="020B0503020204020204" charset="-122"/>
              </a:rPr>
              <a:t>呼应前文及主题</a:t>
            </a:r>
            <a:endParaRPr lang="zh-CN" altLang="en-US" sz="2400" b="1">
              <a:solidFill>
                <a:schemeClr val="accent4">
                  <a:lumMod val="75000"/>
                </a:schemeClr>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rgbClr val="00B050"/>
                </a:solidFill>
                <a:effectLst/>
                <a:latin typeface="微软雅黑" panose="020B0503020204020204" charset="-122"/>
                <a:ea typeface="微软雅黑" panose="020B0503020204020204" charset="-122"/>
                <a:cs typeface="微软雅黑" panose="020B0503020204020204" charset="-122"/>
              </a:rPr>
              <a:t>动作语言描写</a:t>
            </a:r>
            <a:r>
              <a:rPr lang="en-US" altLang="zh-CN" sz="2400" b="1">
                <a:solidFill>
                  <a:srgbClr val="00B050"/>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00B050"/>
                </a:solidFill>
                <a:effectLst/>
                <a:latin typeface="微软雅黑" panose="020B0503020204020204" charset="-122"/>
                <a:ea typeface="微软雅黑" panose="020B0503020204020204" charset="-122"/>
                <a:cs typeface="微软雅黑" panose="020B0503020204020204" charset="-122"/>
              </a:rPr>
              <a:t>推进情节</a:t>
            </a: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rPr>
              <a:t>无灵主语</a:t>
            </a:r>
            <a:r>
              <a:rPr lang="en-US" altLang="zh-CN" sz="2400" b="1">
                <a:solidFill>
                  <a:srgbClr val="C00000"/>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rPr>
              <a:t>衔接下段</a:t>
            </a: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rgbClr val="0070C0"/>
                </a:solidFill>
                <a:effectLst/>
                <a:latin typeface="微软雅黑" panose="020B0503020204020204" charset="-122"/>
                <a:ea typeface="微软雅黑" panose="020B0503020204020204" charset="-122"/>
                <a:cs typeface="微软雅黑" panose="020B0503020204020204" charset="-122"/>
              </a:rPr>
              <a:t>承接首句</a:t>
            </a:r>
            <a:r>
              <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0070C0"/>
                </a:solidFill>
                <a:effectLst/>
                <a:latin typeface="微软雅黑" panose="020B0503020204020204" charset="-122"/>
                <a:ea typeface="微软雅黑" panose="020B0503020204020204" charset="-122"/>
                <a:cs typeface="微软雅黑" panose="020B0503020204020204" charset="-122"/>
              </a:rPr>
              <a:t>感叹句烘托氛围</a:t>
            </a:r>
            <a:endParaRPr lang="zh-CN" altLang="en-US" sz="2400" b="1">
              <a:solidFill>
                <a:srgbClr val="0070C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accent4">
                    <a:lumMod val="75000"/>
                  </a:schemeClr>
                </a:solidFill>
                <a:effectLst/>
                <a:latin typeface="微软雅黑" panose="020B0503020204020204" charset="-122"/>
                <a:ea typeface="微软雅黑" panose="020B0503020204020204" charset="-122"/>
                <a:cs typeface="微软雅黑" panose="020B0503020204020204" charset="-122"/>
              </a:rPr>
              <a:t>动作细节呼应</a:t>
            </a:r>
            <a:r>
              <a:rPr lang="en-US" altLang="zh-CN" sz="2400" b="1">
                <a:solidFill>
                  <a:schemeClr val="accent4">
                    <a:lumMod val="75000"/>
                  </a:schemeClr>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accent4">
                    <a:lumMod val="75000"/>
                  </a:schemeClr>
                </a:solidFill>
                <a:effectLst/>
                <a:latin typeface="微软雅黑" panose="020B0503020204020204" charset="-122"/>
                <a:ea typeface="微软雅黑" panose="020B0503020204020204" charset="-122"/>
                <a:cs typeface="微软雅黑" panose="020B0503020204020204" charset="-122"/>
              </a:rPr>
              <a:t>推进情节，铺垫下文</a:t>
            </a: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rgbClr val="00B050"/>
                </a:solidFill>
                <a:effectLst/>
                <a:latin typeface="微软雅黑" panose="020B0503020204020204" charset="-122"/>
                <a:ea typeface="微软雅黑" panose="020B0503020204020204" charset="-122"/>
                <a:cs typeface="微软雅黑" panose="020B0503020204020204" charset="-122"/>
              </a:rPr>
              <a:t>环境动作描写，完整故事</a:t>
            </a:r>
            <a:endParaRPr lang="zh-CN" altLang="en-US" sz="2400" b="1">
              <a:solidFill>
                <a:srgbClr val="00B05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rPr>
              <a:t>引出主题</a:t>
            </a:r>
            <a:endParaRPr lang="zh-CN" altLang="en-US" sz="2400" b="1">
              <a:solidFill>
                <a:srgbClr val="00B05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8942070" y="600710"/>
            <a:ext cx="2999740" cy="952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161155" y="1053465"/>
            <a:ext cx="2999740" cy="952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296150" y="1818005"/>
            <a:ext cx="4664710" cy="12065"/>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161155" y="2191385"/>
            <a:ext cx="7934325" cy="60325"/>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086860" y="2613025"/>
            <a:ext cx="532130" cy="635"/>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6315" y="2613025"/>
            <a:ext cx="4664710" cy="12065"/>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277100" y="2986405"/>
            <a:ext cx="4664710" cy="12065"/>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963035" y="3371850"/>
            <a:ext cx="1805940" cy="254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644890" y="3355340"/>
            <a:ext cx="3450590" cy="444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628630" y="3545205"/>
            <a:ext cx="1196975" cy="1143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160625" y="3722370"/>
            <a:ext cx="1715770" cy="952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90300" y="4168775"/>
            <a:ext cx="805180" cy="1587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161155" y="4618990"/>
            <a:ext cx="3691255" cy="889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7995920" y="4609465"/>
            <a:ext cx="3945890" cy="9525"/>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047490" y="5405120"/>
            <a:ext cx="7865745" cy="10160"/>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086860" y="5810250"/>
            <a:ext cx="3695065" cy="6985"/>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852410" y="5791200"/>
            <a:ext cx="4246245" cy="1905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161155" y="6201410"/>
            <a:ext cx="4246245" cy="1905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0916285" y="6181090"/>
            <a:ext cx="1025525" cy="952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161155" y="6622415"/>
            <a:ext cx="7512050" cy="63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randombar(horizontal)">
                                      <p:cBhvr>
                                        <p:cTn id="15" dur="500"/>
                                        <p:tgtEl>
                                          <p:spTgt spid="7">
                                            <p:bg/>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50" dur="500"/>
                                        <p:tgtEl>
                                          <p:spTgt spid="7">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randombar(horizontal)">
                                      <p:cBhvr>
                                        <p:cTn id="63" dur="500"/>
                                        <p:tgtEl>
                                          <p:spTgt spid="7">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randombar(horizontal)">
                                      <p:cBhvr>
                                        <p:cTn id="68" dur="500"/>
                                        <p:tgtEl>
                                          <p:spTgt spid="7">
                                            <p:txEl>
                                              <p:pRg st="8" end="8"/>
                                            </p:txEl>
                                          </p:spTgt>
                                        </p:tgtEl>
                                      </p:cBhvr>
                                    </p:animEffect>
                                  </p:childTnLst>
                                </p:cTn>
                              </p:par>
                              <p:par>
                                <p:cTn id="69" presetID="14" presetClass="entr" presetSubtype="1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randombar(horizontal)">
                                      <p:cBhvr>
                                        <p:cTn id="71" dur="500"/>
                                        <p:tgtEl>
                                          <p:spTgt spid="21"/>
                                        </p:tgtEl>
                                      </p:cBhvr>
                                    </p:animEffect>
                                  </p:childTnLst>
                                </p:cTn>
                              </p:par>
                              <p:par>
                                <p:cTn id="72" presetID="14" presetClass="entr" presetSubtype="1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randombar(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randombar(horizontal)">
                                      <p:cBhvr>
                                        <p:cTn id="79" dur="500"/>
                                        <p:tgtEl>
                                          <p:spTgt spid="7">
                                            <p:txEl>
                                              <p:pRg st="10" end="10"/>
                                            </p:tx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randombar(horizontal)">
                                      <p:cBhvr>
                                        <p:cTn id="82" dur="500"/>
                                        <p:tgtEl>
                                          <p:spTgt spid="24"/>
                                        </p:tgtEl>
                                      </p:cBhvr>
                                    </p:animEffect>
                                  </p:childTnLst>
                                </p:cTn>
                              </p:par>
                              <p:par>
                                <p:cTn id="83" presetID="14" presetClass="entr" presetSubtype="1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randombar(horizontal)">
                                      <p:cBhvr>
                                        <p:cTn id="85" dur="500"/>
                                        <p:tgtEl>
                                          <p:spTgt spid="25"/>
                                        </p:tgtEl>
                                      </p:cBhvr>
                                    </p:animEffect>
                                  </p:childTnLst>
                                </p:cTn>
                              </p:par>
                              <p:par>
                                <p:cTn id="86" presetID="14" presetClass="entr" presetSubtype="1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randombar(horizontal)">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7">
                                            <p:txEl>
                                              <p:pRg st="12" end="12"/>
                                            </p:txEl>
                                          </p:spTgt>
                                        </p:tgtEl>
                                        <p:attrNameLst>
                                          <p:attrName>style.visibility</p:attrName>
                                        </p:attrNameLst>
                                      </p:cBhvr>
                                      <p:to>
                                        <p:strVal val="visible"/>
                                      </p:to>
                                    </p:set>
                                    <p:animEffect transition="in" filter="randombar(horizontal)">
                                      <p:cBhvr>
                                        <p:cTn id="93" dur="500"/>
                                        <p:tgtEl>
                                          <p:spTgt spid="7">
                                            <p:txEl>
                                              <p:pRg st="12" end="12"/>
                                            </p:txEl>
                                          </p:spTgt>
                                        </p:tgtEl>
                                      </p:cBhvr>
                                    </p:animEffect>
                                  </p:childTnLst>
                                </p:cTn>
                              </p:par>
                              <p:par>
                                <p:cTn id="94" presetID="14" presetClass="entr" presetSubtype="1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randombar(horizontal)">
                                      <p:cBhvr>
                                        <p:cTn id="96" dur="500"/>
                                        <p:tgtEl>
                                          <p:spTgt spid="27"/>
                                        </p:tgtEl>
                                      </p:cBhvr>
                                    </p:animEffect>
                                  </p:childTnLst>
                                </p:cTn>
                              </p:par>
                              <p:par>
                                <p:cTn id="97" presetID="14" presetClass="entr" presetSubtype="1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randombar(horizontal)">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7">
                                            <p:txEl>
                                              <p:pRg st="14" end="14"/>
                                            </p:txEl>
                                          </p:spTgt>
                                        </p:tgtEl>
                                        <p:attrNameLst>
                                          <p:attrName>style.visibility</p:attrName>
                                        </p:attrNameLst>
                                      </p:cBhvr>
                                      <p:to>
                                        <p:strVal val="visible"/>
                                      </p:to>
                                    </p:set>
                                    <p:animEffect transition="in" filter="randombar(horizontal)">
                                      <p:cBhvr>
                                        <p:cTn id="104" dur="500"/>
                                        <p:tgtEl>
                                          <p:spTgt spid="7">
                                            <p:txEl>
                                              <p:pRg st="14" end="1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randombar(horizontal)">
                                      <p:cBhvr>
                                        <p:cTn id="109" dur="500"/>
                                        <p:tgtEl>
                                          <p:spTgt spid="29"/>
                                        </p:tgtEl>
                                      </p:cBhvr>
                                    </p:animEffect>
                                  </p:childTnLst>
                                </p:cTn>
                              </p:par>
                              <p:par>
                                <p:cTn id="110" presetID="14" presetClass="entr" presetSubtype="1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randombar(horizont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randombar(horizontal)">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4" grpId="0"/>
      <p:bldP spid="7"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11003280" y="3691255"/>
            <a:ext cx="794385" cy="353060"/>
          </a:xfrm>
          <a:prstGeom prst="round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7306310" y="4476115"/>
            <a:ext cx="706120" cy="353060"/>
          </a:xfrm>
          <a:prstGeom prst="round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9620250" y="4907915"/>
            <a:ext cx="1842770" cy="353060"/>
          </a:xfrm>
          <a:prstGeom prst="round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8749030" y="93980"/>
            <a:ext cx="1500505" cy="3530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404610" y="1309370"/>
            <a:ext cx="1422400" cy="3530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0436225" y="1309370"/>
            <a:ext cx="1440180" cy="3530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5236845" y="1730375"/>
            <a:ext cx="1058545" cy="3530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8159750" y="2847975"/>
            <a:ext cx="3815080" cy="3530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029075" y="0"/>
            <a:ext cx="8017510" cy="6645910"/>
          </a:xfrm>
          <a:prstGeom prst="rect">
            <a:avLst/>
          </a:prstGeom>
        </p:spPr>
      </p:pic>
      <p:sp>
        <p:nvSpPr>
          <p:cNvPr id="5" name="文本框 4"/>
          <p:cNvSpPr txBox="1"/>
          <p:nvPr/>
        </p:nvSpPr>
        <p:spPr>
          <a:xfrm>
            <a:off x="1191895" y="2476500"/>
            <a:ext cx="2015490" cy="2784475"/>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algn="ct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rPr>
              <a:t>自然承接</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rPr>
              <a:t>描写到位</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rPr>
              <a:t>句式丰富</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rPr>
              <a:t>细节呼应</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rPr>
              <a:t>情节合理</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rPr>
              <a:t>紧扣主题</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a:p>
            <a:pPr algn="ct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2552700" y="84455"/>
            <a:ext cx="1334135" cy="607695"/>
          </a:xfrm>
          <a:prstGeom prst="rect">
            <a:avLst/>
          </a:prstGeom>
          <a:noFill/>
        </p:spPr>
        <p:txBody>
          <a:bodyPr wrap="square" rtlCol="0">
            <a:noAutofit/>
          </a:bodyPr>
          <a:p>
            <a:pPr algn="ctr"/>
            <a:r>
              <a:rPr lang="en-US" altLang="zh-CN" sz="32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20</a:t>
            </a:r>
            <a:r>
              <a:rPr lang="zh-CN" altLang="en-US" sz="32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a:t>
            </a:r>
            <a:endParaRPr lang="zh-CN" altLang="en-US" sz="32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5" name="标题 4"/>
          <p:cNvSpPr>
            <a:spLocks noGrp="1"/>
          </p:cNvSpPr>
          <p:nvPr/>
        </p:nvSpPr>
        <p:spPr>
          <a:xfrm>
            <a:off x="117475" y="0"/>
            <a:ext cx="2857500" cy="705485"/>
          </a:xfrm>
          <a:prstGeom prst="rect">
            <a:avLst/>
          </a:prstGeom>
          <a:no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i="1" u="sng">
                <a:solidFill>
                  <a:schemeClr val="accent6">
                    <a:lumMod val="75000"/>
                  </a:schemeClr>
                </a:solidFill>
                <a:effectLst>
                  <a:outerShdw blurRad="38100" dist="38100" dir="2700000" algn="tl">
                    <a:srgbClr val="000000">
                      <a:alpha val="43137"/>
                    </a:srgbClr>
                  </a:outerShdw>
                </a:effectLst>
              </a:rPr>
              <a:t>学生佳作：</a:t>
            </a:r>
            <a:endParaRPr lang="zh-CN" altLang="en-US" i="1" u="sng">
              <a:solidFill>
                <a:schemeClr val="accent6">
                  <a:lumMod val="75000"/>
                </a:schemeClr>
              </a:solidFill>
              <a:effectLst>
                <a:outerShdw blurRad="38100" dist="38100" dir="2700000" algn="tl">
                  <a:srgbClr val="000000">
                    <a:alpha val="43137"/>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7" grpId="0" bldLvl="0" animBg="1"/>
      <p:bldP spid="9" grpId="0" bldLvl="0" animBg="1"/>
      <p:bldP spid="10" grpId="0" bldLvl="0" animBg="1"/>
      <p:bldP spid="11" grpId="0" bldLvl="0" animBg="1"/>
      <p:bldP spid="13" grpId="0" bldLvl="0" animBg="1"/>
      <p:bldP spid="12" grpId="0" bldLvl="0" animBg="1"/>
      <p:bldP spid="15" grpId="1" animBg="1"/>
      <p:bldP spid="5" grpId="0" bldLvl="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107315" y="251460"/>
            <a:ext cx="11957050" cy="6482715"/>
          </a:xfrm>
          <a:prstGeom prst="roundRect">
            <a:avLst/>
          </a:prstGeom>
          <a:solidFill>
            <a:schemeClr val="tx2">
              <a:lumMod val="10000"/>
              <a:lumOff val="90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80975" y="575945"/>
            <a:ext cx="11816715" cy="6129020"/>
          </a:xfrm>
          <a:prstGeom prst="rect">
            <a:avLst/>
          </a:prstGeom>
          <a:noFill/>
          <a:ln w="9525">
            <a:noFill/>
          </a:ln>
        </p:spPr>
        <p:txBody>
          <a:bodyPr wrap="square">
            <a:spAutoFit/>
          </a:bodyPr>
          <a:p>
            <a:pPr indent="0" algn="just" fontAlgn="auto">
              <a:spcAft>
                <a:spcPts val="1000"/>
              </a:spcAft>
            </a:pPr>
            <a:r>
              <a:rPr lang="en-US" sz="2400" b="1" i="1" u="sng">
                <a:solidFill>
                  <a:srgbClr val="0070C0"/>
                </a:solidFill>
                <a:latin typeface="Times New Roman" panose="02020603050405020304" charset="0"/>
                <a:ea typeface="宋体" panose="02010600030101010101" pitchFamily="2" charset="-122"/>
              </a:rPr>
              <a:t>I turned to see all the other patients following me.</a:t>
            </a:r>
            <a:r>
              <a:rPr lang="en-US" sz="2400" b="1" i="1">
                <a:solidFill>
                  <a:srgbClr val="0070C0"/>
                </a:solidFill>
                <a:latin typeface="Times New Roman" panose="02020603050405020304" charset="0"/>
                <a:ea typeface="宋体" panose="02010600030101010101" pitchFamily="2" charset="-122"/>
              </a:rPr>
              <a:t> A bit puzzled,</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I went to my car and</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slid into the driver's seat.</a:t>
            </a:r>
            <a:r>
              <a:rPr lang="en-US" altLang="zh-CN"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承接首句</a:t>
            </a:r>
            <a:r>
              <a:rPr lang="en-US" altLang="zh-CN" sz="2400" b="1" i="1">
                <a:solidFill>
                  <a:srgbClr val="C00000"/>
                </a:solidFill>
                <a:latin typeface="Times New Roman" panose="02020603050405020304" charset="0"/>
                <a:ea typeface="宋体" panose="02010600030101010101" pitchFamily="2" charset="-122"/>
              </a:rPr>
              <a:t>, </a:t>
            </a:r>
            <a:r>
              <a:rPr lang="zh-CN" altLang="en-US" sz="2400" b="1" i="1">
                <a:solidFill>
                  <a:srgbClr val="C00000"/>
                </a:solidFill>
                <a:latin typeface="Times New Roman" panose="02020603050405020304" charset="0"/>
                <a:ea typeface="宋体" panose="02010600030101010101" pitchFamily="2" charset="-122"/>
              </a:rPr>
              <a:t>推进情节</a:t>
            </a:r>
            <a:r>
              <a:rPr lang="en-US" altLang="zh-CN" sz="2400" b="1" i="1">
                <a:solidFill>
                  <a:srgbClr val="C00000"/>
                </a:solidFill>
                <a:latin typeface="Times New Roman" panose="02020603050405020304" charset="0"/>
                <a:ea typeface="宋体" panose="02010600030101010101" pitchFamily="2" charset="-122"/>
              </a:rPr>
              <a:t>)</a:t>
            </a:r>
            <a:r>
              <a:rPr lang="en-US" sz="2400" b="1" i="1">
                <a:solidFill>
                  <a:srgbClr val="0070C0"/>
                </a:solidFill>
                <a:latin typeface="Times New Roman" panose="02020603050405020304" charset="0"/>
                <a:ea typeface="宋体" panose="02010600030101010101" pitchFamily="2" charset="-122"/>
              </a:rPr>
              <a:t> One of them</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called “Pop your hood!”</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altLang="zh-CN" sz="2400" b="1" i="1">
                <a:solidFill>
                  <a:srgbClr val="0070C0"/>
                </a:solidFill>
                <a:latin typeface="Times New Roman" panose="02020603050405020304" charset="0"/>
                <a:ea typeface="宋体" panose="02010600030101010101" pitchFamily="2" charset="-122"/>
                <a:cs typeface="Times New Roman" panose="02020603050405020304" charset="0"/>
                <a:sym typeface="+mn-ea"/>
              </a:rPr>
              <a:t> </a:t>
            </a:r>
            <a:r>
              <a:rPr lang="en-US" sz="2400" b="1" i="1">
                <a:solidFill>
                  <a:srgbClr val="0070C0"/>
                </a:solidFill>
                <a:latin typeface="Times New Roman" panose="02020603050405020304" charset="0"/>
                <a:ea typeface="宋体" panose="02010600030101010101" pitchFamily="2" charset="-122"/>
              </a:rPr>
              <a:t>So I pressed the button. </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b="1" i="1">
                <a:solidFill>
                  <a:srgbClr val="C00000"/>
                </a:solidFill>
                <a:latin typeface="Times New Roman" panose="02020603050405020304" charset="0"/>
                <a:ea typeface="宋体" panose="02010600030101010101" pitchFamily="2" charset="-122"/>
                <a:cs typeface="Times New Roman" panose="02020603050405020304" charset="0"/>
                <a:sym typeface="+mn-ea"/>
              </a:rPr>
              <a:t>自然过渡</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b="1" i="1">
                <a:solidFill>
                  <a:srgbClr val="C00000"/>
                </a:solidFill>
                <a:latin typeface="Times New Roman" panose="02020603050405020304" charset="0"/>
                <a:ea typeface="宋体" panose="02010600030101010101" pitchFamily="2" charset="-122"/>
                <a:cs typeface="Times New Roman" panose="02020603050405020304" charset="0"/>
                <a:sym typeface="+mn-ea"/>
              </a:rPr>
              <a:t>衔接人物</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sym typeface="+mn-ea"/>
              </a:rPr>
              <a:t>) </a:t>
            </a:r>
            <a:r>
              <a:rPr lang="en-US" sz="2400" b="1" i="1">
                <a:solidFill>
                  <a:srgbClr val="0070C0"/>
                </a:solidFill>
                <a:latin typeface="Times New Roman" panose="02020603050405020304" charset="0"/>
                <a:ea typeface="宋体" panose="02010600030101010101" pitchFamily="2" charset="-122"/>
              </a:rPr>
              <a:t>Several others</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bent at the hip, presumably leaning in to check the engine. </a:t>
            </a:r>
            <a:r>
              <a:rPr lang="en-US"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铺垫下文</a:t>
            </a:r>
            <a:r>
              <a:rPr lang="en-US" sz="2400" b="1" i="1">
                <a:solidFill>
                  <a:srgbClr val="C00000"/>
                </a:solidFill>
                <a:latin typeface="Times New Roman" panose="02020603050405020304" charset="0"/>
                <a:ea typeface="宋体" panose="02010600030101010101" pitchFamily="2" charset="-122"/>
              </a:rPr>
              <a:t>)</a:t>
            </a:r>
            <a:r>
              <a:rPr lang="en-US" sz="2400" b="1" i="1">
                <a:solidFill>
                  <a:srgbClr val="0070C0"/>
                </a:solidFill>
                <a:latin typeface="Times New Roman" panose="02020603050405020304" charset="0"/>
                <a:ea typeface="宋体" panose="02010600030101010101" pitchFamily="2" charset="-122"/>
              </a:rPr>
              <a:t>“The screw is loose,”</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one assured me, “Trust me. I used to be a mechanic”. Having fetched the tool from his car, he began to twist it. It was not long before he straightened up to rest, rubbing his back. Unexpectedly, the other patients just volunteered to take his turn despite their own health condition. </a:t>
            </a:r>
            <a:r>
              <a:rPr lang="en-US"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细节描写</a:t>
            </a:r>
            <a:r>
              <a:rPr lang="en-US" altLang="zh-CN"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情节推进</a:t>
            </a:r>
            <a:r>
              <a:rPr lang="en-US" sz="2400" b="1" i="1">
                <a:solidFill>
                  <a:srgbClr val="C00000"/>
                </a:solidFill>
                <a:latin typeface="Times New Roman" panose="02020603050405020304" charset="0"/>
                <a:ea typeface="宋体" panose="02010600030101010101" pitchFamily="2" charset="-122"/>
              </a:rPr>
              <a:t>)</a:t>
            </a:r>
            <a:r>
              <a:rPr lang="en-US" sz="2400" b="1" i="1">
                <a:solidFill>
                  <a:srgbClr val="0070C0"/>
                </a:solidFill>
                <a:latin typeface="Times New Roman" panose="02020603050405020304" charset="0"/>
                <a:ea typeface="宋体" panose="02010600030101010101" pitchFamily="2" charset="-122"/>
              </a:rPr>
              <a:t> When the “mechanic”</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gave a thumbs-up, everyone called out in unison, “Try it now!”</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sz="2400" b="1" i="1">
                <a:solidFill>
                  <a:srgbClr val="C00000"/>
                </a:solidFill>
                <a:latin typeface="Times New Roman" panose="02020603050405020304" charset="0"/>
                <a:ea typeface="宋体" panose="02010600030101010101" pitchFamily="2" charset="-122"/>
                <a:cs typeface="Times New Roman" panose="02020603050405020304" charset="0"/>
              </a:rPr>
              <a:t>衔接下文</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rPr>
              <a:t>)</a:t>
            </a:r>
            <a:endParaRPr lang="en-US" sz="2400" b="1" i="1">
              <a:solidFill>
                <a:srgbClr val="0070C0"/>
              </a:solidFill>
              <a:latin typeface="Times New Roman" panose="02020603050405020304" charset="0"/>
              <a:ea typeface="宋体" panose="02010600030101010101" pitchFamily="2" charset="-122"/>
            </a:endParaRPr>
          </a:p>
          <a:p>
            <a:pPr indent="0" algn="just" fontAlgn="auto">
              <a:spcAft>
                <a:spcPts val="1000"/>
              </a:spcAft>
            </a:pPr>
            <a:r>
              <a:rPr lang="en-US" sz="2400" b="1" i="1" u="sng">
                <a:solidFill>
                  <a:srgbClr val="0070C0"/>
                </a:solidFill>
                <a:latin typeface="Times New Roman" panose="02020603050405020304" charset="0"/>
                <a:ea typeface="宋体" panose="02010600030101010101" pitchFamily="2" charset="-122"/>
              </a:rPr>
              <a:t>I said a quick prayer and turned the key.</a:t>
            </a:r>
            <a:r>
              <a:rPr lang="en-US" sz="2400" b="1" i="1">
                <a:solidFill>
                  <a:srgbClr val="0070C0"/>
                </a:solidFill>
                <a:latin typeface="Times New Roman" panose="02020603050405020304" charset="0"/>
                <a:ea typeface="宋体" panose="02010600030101010101" pitchFamily="2" charset="-122"/>
              </a:rPr>
              <a:t> The engine turned over immediately. A cheer went up. </a:t>
            </a:r>
            <a:r>
              <a:rPr lang="en-US"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承接首句</a:t>
            </a:r>
            <a:r>
              <a:rPr lang="en-US" altLang="zh-CN"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推进情节</a:t>
            </a:r>
            <a:r>
              <a:rPr lang="en-US" sz="2400" b="1" i="1">
                <a:solidFill>
                  <a:srgbClr val="C00000"/>
                </a:solidFill>
                <a:latin typeface="Times New Roman" panose="02020603050405020304" charset="0"/>
                <a:ea typeface="宋体" panose="02010600030101010101" pitchFamily="2" charset="-122"/>
              </a:rPr>
              <a:t>)</a:t>
            </a:r>
            <a:r>
              <a:rPr lang="en-US" sz="2400" b="1" i="1">
                <a:solidFill>
                  <a:srgbClr val="0070C0"/>
                </a:solidFill>
                <a:latin typeface="Times New Roman" panose="02020603050405020304" charset="0"/>
                <a:ea typeface="宋体" panose="02010600030101010101" pitchFamily="2" charset="-122"/>
              </a:rPr>
              <a:t>Several hands shut the hood. “Don’t make any stops on the way home,” the “mechanic” said. “Keep the car running till the battery gets a good charge.”</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sz="2400" b="1" i="1">
                <a:solidFill>
                  <a:srgbClr val="C00000"/>
                </a:solidFill>
                <a:latin typeface="Times New Roman" panose="02020603050405020304" charset="0"/>
                <a:ea typeface="宋体" panose="02010600030101010101" pitchFamily="2" charset="-122"/>
                <a:cs typeface="Times New Roman" panose="02020603050405020304" charset="0"/>
              </a:rPr>
              <a:t>语言描写</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sz="2400" b="1" i="1">
                <a:solidFill>
                  <a:srgbClr val="C00000"/>
                </a:solidFill>
                <a:latin typeface="Times New Roman" panose="02020603050405020304" charset="0"/>
                <a:ea typeface="宋体" panose="02010600030101010101" pitchFamily="2" charset="-122"/>
                <a:cs typeface="Times New Roman" panose="02020603050405020304" charset="0"/>
              </a:rPr>
              <a:t>丰满人物</a:t>
            </a:r>
            <a:r>
              <a:rPr lang="en-US" altLang="zh-CN" sz="2400" b="1" i="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sz="2400" b="1" i="1">
                <a:solidFill>
                  <a:srgbClr val="C00000"/>
                </a:solidFill>
                <a:latin typeface="Times New Roman" panose="02020603050405020304" charset="0"/>
                <a:ea typeface="宋体" panose="02010600030101010101" pitchFamily="2" charset="-122"/>
                <a:cs typeface="Times New Roman" panose="02020603050405020304" charset="0"/>
              </a:rPr>
              <a:t>铺垫主题</a:t>
            </a:r>
            <a:r>
              <a:rPr lang="en-US" sz="2400" b="1" i="1">
                <a:solidFill>
                  <a:srgbClr val="C0000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I backed my car out of the space, then paused to wave at the crowd of people who’d saved the day.</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C00000"/>
                </a:solidFill>
                <a:latin typeface="Times New Roman" panose="02020603050405020304" charset="0"/>
                <a:ea typeface="宋体" panose="02010600030101010101" pitchFamily="2" charset="-122"/>
                <a:sym typeface="+mn-ea"/>
              </a:rPr>
              <a:t>(</a:t>
            </a:r>
            <a:r>
              <a:rPr lang="zh-CN" sz="2400" b="1" i="1">
                <a:solidFill>
                  <a:srgbClr val="C00000"/>
                </a:solidFill>
                <a:latin typeface="Times New Roman" panose="02020603050405020304" charset="0"/>
                <a:ea typeface="宋体" panose="02010600030101010101" pitchFamily="2" charset="-122"/>
                <a:sym typeface="+mn-ea"/>
              </a:rPr>
              <a:t>完整故事</a:t>
            </a:r>
            <a:r>
              <a:rPr lang="en-US" sz="2400" b="1" i="1">
                <a:solidFill>
                  <a:srgbClr val="C00000"/>
                </a:solidFill>
                <a:latin typeface="Times New Roman" panose="02020603050405020304" charset="0"/>
                <a:ea typeface="宋体" panose="02010600030101010101" pitchFamily="2" charset="-122"/>
                <a:sym typeface="+mn-ea"/>
              </a:rPr>
              <a:t>)</a:t>
            </a:r>
            <a:r>
              <a:rPr lang="en-US" sz="2400" b="1" i="1">
                <a:solidFill>
                  <a:srgbClr val="0070C0"/>
                </a:solidFill>
                <a:latin typeface="Times New Roman" panose="02020603050405020304" charset="0"/>
                <a:ea typeface="宋体" panose="02010600030101010101" pitchFamily="2" charset="-122"/>
              </a:rPr>
              <a:t>My Honda never stalled again. It turns out</a:t>
            </a:r>
            <a:r>
              <a:rPr lang="en-US" sz="2400" b="1" i="1">
                <a:solidFill>
                  <a:srgbClr val="0070C0"/>
                </a:solidFill>
                <a:latin typeface="Times New Roman" panose="02020603050405020304" charset="0"/>
                <a:ea typeface="宋体" panose="02010600030101010101" pitchFamily="2" charset="-122"/>
                <a:cs typeface="Times New Roman" panose="02020603050405020304" charset="0"/>
              </a:rPr>
              <a:t> </a:t>
            </a:r>
            <a:r>
              <a:rPr lang="en-US" sz="2400" b="1" i="1">
                <a:solidFill>
                  <a:srgbClr val="0070C0"/>
                </a:solidFill>
                <a:latin typeface="Times New Roman" panose="02020603050405020304" charset="0"/>
                <a:ea typeface="宋体" panose="02010600030101010101" pitchFamily="2" charset="-122"/>
              </a:rPr>
              <a:t>that my waiting room team had done a better job than my garage ever did. I guess that’s just what happens when people come together. And there’s no better valentine than that.</a:t>
            </a:r>
            <a:r>
              <a:rPr lang="en-US"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引出主题</a:t>
            </a:r>
            <a:r>
              <a:rPr lang="en-US" altLang="zh-CN" sz="2400" b="1" i="1">
                <a:solidFill>
                  <a:srgbClr val="C00000"/>
                </a:solidFill>
                <a:latin typeface="Times New Roman" panose="02020603050405020304" charset="0"/>
                <a:ea typeface="宋体" panose="02010600030101010101" pitchFamily="2" charset="-122"/>
              </a:rPr>
              <a:t>,</a:t>
            </a:r>
            <a:r>
              <a:rPr lang="zh-CN" altLang="en-US" sz="2400" b="1" i="1">
                <a:solidFill>
                  <a:srgbClr val="C00000"/>
                </a:solidFill>
                <a:latin typeface="Times New Roman" panose="02020603050405020304" charset="0"/>
                <a:ea typeface="宋体" panose="02010600030101010101" pitchFamily="2" charset="-122"/>
              </a:rPr>
              <a:t>呼应前文</a:t>
            </a:r>
            <a:r>
              <a:rPr lang="en-US" sz="2400" b="1" i="1">
                <a:solidFill>
                  <a:srgbClr val="C00000"/>
                </a:solidFill>
                <a:latin typeface="Times New Roman" panose="02020603050405020304" charset="0"/>
                <a:ea typeface="宋体" panose="02010600030101010101" pitchFamily="2" charset="-122"/>
              </a:rPr>
              <a:t>)</a:t>
            </a:r>
            <a:endParaRPr lang="en-US" altLang="en-US" sz="2400" b="1" i="1">
              <a:solidFill>
                <a:srgbClr val="C00000"/>
              </a:solidFill>
              <a:latin typeface="Times New Roman" panose="02020603050405020304" charset="0"/>
              <a:ea typeface="宋体" panose="02010600030101010101" pitchFamily="2" charset="-122"/>
            </a:endParaRPr>
          </a:p>
        </p:txBody>
      </p:sp>
      <p:sp>
        <p:nvSpPr>
          <p:cNvPr id="15" name="标题 4"/>
          <p:cNvSpPr>
            <a:spLocks noGrp="1"/>
          </p:cNvSpPr>
          <p:nvPr/>
        </p:nvSpPr>
        <p:spPr>
          <a:xfrm>
            <a:off x="117475" y="-76200"/>
            <a:ext cx="2456180" cy="705485"/>
          </a:xfrm>
          <a:prstGeom prst="rect">
            <a:avLst/>
          </a:prstGeom>
          <a:no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3200" i="1" u="sng">
                <a:solidFill>
                  <a:schemeClr val="accent6">
                    <a:lumMod val="75000"/>
                  </a:schemeClr>
                </a:solidFill>
                <a:effectLst>
                  <a:outerShdw blurRad="38100" dist="38100" dir="2700000" algn="tl">
                    <a:srgbClr val="000000">
                      <a:alpha val="43137"/>
                    </a:srgbClr>
                  </a:outerShdw>
                </a:effectLst>
              </a:rPr>
              <a:t>参考范文：</a:t>
            </a:r>
            <a:endParaRPr lang="zh-CN" altLang="en-US" sz="3200" i="1" u="sng">
              <a:solidFill>
                <a:schemeClr val="accent6">
                  <a:lumMod val="75000"/>
                </a:schemeClr>
              </a:solidFill>
              <a:effectLst>
                <a:outerShdw blurRad="38100" dist="38100" dir="2700000" algn="tl">
                  <a:srgbClr val="000000">
                    <a:alpha val="43137"/>
                  </a:srgbClr>
                </a:outerShdw>
              </a:effectLst>
            </a:endParaRPr>
          </a:p>
        </p:txBody>
      </p:sp>
      <p:pic>
        <p:nvPicPr>
          <p:cNvPr id="3" name="图片 2" descr="istockphoto-1302207672-612x612"/>
          <p:cNvPicPr>
            <a:picLocks noChangeAspect="1"/>
          </p:cNvPicPr>
          <p:nvPr/>
        </p:nvPicPr>
        <p:blipFill>
          <a:blip r:embed="rId1">
            <a:clrChange>
              <a:clrFrom>
                <a:srgbClr val="FBFBFB">
                  <a:alpha val="100000"/>
                </a:srgbClr>
              </a:clrFrom>
              <a:clrTo>
                <a:srgbClr val="FBFBFB">
                  <a:alpha val="100000"/>
                  <a:alpha val="0"/>
                </a:srgbClr>
              </a:clrTo>
            </a:clrChange>
          </a:blip>
          <a:stretch>
            <a:fillRect/>
          </a:stretch>
        </p:blipFill>
        <p:spPr>
          <a:xfrm rot="3360000">
            <a:off x="11213465" y="-151765"/>
            <a:ext cx="800100" cy="1095375"/>
          </a:xfrm>
          <a:prstGeom prst="rect">
            <a:avLst/>
          </a:prstGeom>
        </p:spPr>
      </p:pic>
    </p:spTree>
    <p:custDataLst>
      <p:tags r:id="rId2"/>
    </p:custDataLst>
  </p:cSld>
  <p:clrMapOvr>
    <a:masterClrMapping/>
  </p:clrMapOvr>
  <p:timing>
    <p:tnLst>
      <p:par>
        <p:cTn id="1" dur="indefinite" restart="never" nodeType="tmRoot"/>
      </p:par>
    </p:tnLst>
    <p:bldLst>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2885" y="1018540"/>
            <a:ext cx="11745595" cy="5262245"/>
          </a:xfrm>
          <a:prstGeom prst="rect">
            <a:avLst/>
          </a:prstGeom>
          <a:solidFill>
            <a:schemeClr val="bg2">
              <a:lumMod val="95000"/>
            </a:schemeClr>
          </a:solidFill>
          <a:ln w="9525">
            <a:noFill/>
          </a:ln>
          <a:effectLst>
            <a:outerShdw blurRad="50800" dist="63500" dir="2700000" algn="tl" rotWithShape="0">
              <a:prstClr val="black">
                <a:alpha val="40000"/>
              </a:prstClr>
            </a:outerShdw>
          </a:effectLst>
        </p:spPr>
        <p:txBody>
          <a:bodyPr wrap="square">
            <a:spAutoFit/>
          </a:bodyPr>
          <a:p>
            <a:pPr indent="0" algn="just"/>
            <a:r>
              <a:rPr lang="en-US" sz="2400" i="1" u="sng">
                <a:latin typeface="Times New Roman" panose="02020603050405020304" charset="0"/>
                <a:ea typeface="宋体" panose="02010600030101010101" pitchFamily="2" charset="-122"/>
                <a:sym typeface="+mn-ea"/>
              </a:rPr>
              <a:t>I turned to see all the other patients following me.</a:t>
            </a:r>
            <a:r>
              <a:rPr lang="en-US" sz="2400">
                <a:latin typeface="Times New Roman" panose="02020603050405020304" charset="0"/>
                <a:ea typeface="宋体" panose="02010600030101010101" pitchFamily="2" charset="-122"/>
                <a:sym typeface="+mn-ea"/>
              </a:rPr>
              <a:t> </a:t>
            </a:r>
            <a:r>
              <a:rPr lang="en-US" sz="2400" b="0">
                <a:latin typeface="Times New Roman" panose="02020603050405020304" charset="0"/>
                <a:ea typeface="宋体" panose="02010600030101010101" pitchFamily="2" charset="-122"/>
              </a:rPr>
              <a:t>Before I uttered my confusion, a male patient smiled, “We may also lend a helping hand.”</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Nodding at him appreciatively, I turned round, paced forward and unlocked the car. As I settled on the seat, a young man drove his car towards unexpectedly, waving a lead in his hand out of the window. No sooner had I responded than he boomed out that I probably got a flat battery. Some other patients around turning on the flashlights of their cell phones spontaneously, the young man checked the parts and connected the lead shortly. Startling and gratefully, I was asked to give a try. </a:t>
            </a:r>
            <a:endParaRPr lang="en-US" sz="2400" b="0">
              <a:latin typeface="Times New Roman" panose="02020603050405020304" charset="0"/>
              <a:ea typeface="宋体" panose="02010600030101010101" pitchFamily="2" charset="-122"/>
            </a:endParaRPr>
          </a:p>
          <a:p>
            <a:pPr indent="0" algn="just"/>
            <a:r>
              <a:rPr lang="en-US" sz="2400" i="1" u="sng">
                <a:latin typeface="Times New Roman" panose="02020603050405020304" charset="0"/>
                <a:ea typeface="宋体" panose="02010600030101010101" pitchFamily="2" charset="-122"/>
                <a:sym typeface="+mn-ea"/>
              </a:rPr>
              <a:t>I said a quick prayer and turned the key. </a:t>
            </a:r>
            <a:r>
              <a:rPr lang="en-US" sz="2400" b="0">
                <a:latin typeface="Times New Roman" panose="02020603050405020304" charset="0"/>
                <a:ea typeface="宋体" panose="02010600030101010101" pitchFamily="2" charset="-122"/>
              </a:rPr>
              <a:t>With the familiar humming of the engine coming back to my ears, the cheering swelled from the assemble patients. “Safe drive!”</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the nurse and the couple enjoined me, while others all fanned out, bidding farewell with brisk whistles and waving arms. Their figures stood out starkly against the yellow headlights of my little Honda, like the golden stars in the dark sky. Though what lay on my front passenger seat was some “gifts” from the doctor rather than chocolates on this Valentine’s Day, my heart was definitely crammed full of sweetness and satisfaction.</a:t>
            </a:r>
            <a:endParaRPr lang="en-US" altLang="en-US" sz="2400" b="0">
              <a:latin typeface="Times New Roman" panose="02020603050405020304" charset="0"/>
              <a:ea typeface="宋体" panose="02010600030101010101" pitchFamily="2" charset="-122"/>
            </a:endParaRPr>
          </a:p>
        </p:txBody>
      </p:sp>
      <p:sp>
        <p:nvSpPr>
          <p:cNvPr id="15" name="标题 4"/>
          <p:cNvSpPr>
            <a:spLocks noGrp="1"/>
          </p:cNvSpPr>
          <p:nvPr/>
        </p:nvSpPr>
        <p:spPr>
          <a:xfrm>
            <a:off x="117475" y="0"/>
            <a:ext cx="2456180" cy="705485"/>
          </a:xfrm>
          <a:prstGeom prst="rect">
            <a:avLst/>
          </a:prstGeom>
          <a:no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3200" i="1" u="sng">
                <a:solidFill>
                  <a:schemeClr val="accent6">
                    <a:lumMod val="75000"/>
                  </a:schemeClr>
                </a:solidFill>
                <a:effectLst>
                  <a:outerShdw blurRad="38100" dist="38100" dir="2700000" algn="tl">
                    <a:srgbClr val="000000">
                      <a:alpha val="43137"/>
                    </a:srgbClr>
                  </a:outerShdw>
                </a:effectLst>
              </a:rPr>
              <a:t>下水作文：</a:t>
            </a:r>
            <a:endParaRPr lang="zh-CN" altLang="en-US" sz="3200" i="1" u="sng">
              <a:solidFill>
                <a:schemeClr val="accent6">
                  <a:lumMod val="75000"/>
                </a:schemeClr>
              </a:solidFill>
              <a:effectLst>
                <a:outerShdw blurRad="38100" dist="38100" dir="2700000" algn="tl">
                  <a:srgbClr val="000000">
                    <a:alpha val="43137"/>
                  </a:srgbClr>
                </a:outerShdw>
              </a:effectLst>
            </a:endParaRPr>
          </a:p>
        </p:txBody>
      </p:sp>
      <p:pic>
        <p:nvPicPr>
          <p:cNvPr id="7" name="图片 6" descr="71Es-CGvFEL._UF1000,1000_QL80_"/>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691370" y="-474980"/>
            <a:ext cx="2277745" cy="2009140"/>
          </a:xfrm>
          <a:prstGeom prst="rect">
            <a:avLst/>
          </a:prstGeom>
        </p:spPr>
      </p:pic>
    </p:spTree>
    <p:custDataLst>
      <p:tags r:id="rId2"/>
    </p:custDataLst>
  </p:cSld>
  <p:clrMapOvr>
    <a:masterClrMapping/>
  </p:clrMapOvr>
  <p:timing>
    <p:tnLst>
      <p:par>
        <p:cTn id="1" dur="indefinite" restart="never" nodeType="tmRoot"/>
      </p:par>
    </p:tnLst>
    <p:bldLst>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4" name="标题 3"/>
          <p:cNvSpPr>
            <a:spLocks noGrp="1"/>
          </p:cNvSpPr>
          <p:nvPr>
            <p:ph type="title"/>
          </p:nvPr>
        </p:nvSpPr>
        <p:spPr>
          <a:xfrm>
            <a:off x="76200" y="19050"/>
            <a:ext cx="12070715" cy="705485"/>
          </a:xfrm>
          <a:solidFill>
            <a:schemeClr val="bg1">
              <a:alpha val="51000"/>
            </a:schemeClr>
          </a:solidFill>
        </p:spPr>
        <p:txBody>
          <a:bodyPr>
            <a:normAutofit/>
          </a:bodyPr>
          <a:p>
            <a:r>
              <a:rPr lang="en-US" altLang="zh-CN" sz="3200" i="1" u="sng">
                <a:solidFill>
                  <a:schemeClr val="accent6">
                    <a:lumMod val="75000"/>
                  </a:schemeClr>
                </a:solidFill>
                <a:effectLst>
                  <a:outerShdw blurRad="38100" dist="38100" dir="2700000" algn="tl">
                    <a:srgbClr val="000000">
                      <a:alpha val="43137"/>
                    </a:srgbClr>
                  </a:outerShdw>
                </a:effectLst>
              </a:rPr>
              <a:t>Accumulation&amp; Apply:</a:t>
            </a:r>
            <a:endParaRPr lang="en-US" altLang="zh-CN" sz="3200" i="1" u="sng">
              <a:solidFill>
                <a:schemeClr val="accent6">
                  <a:lumMod val="75000"/>
                </a:schemeClr>
              </a:solidFill>
              <a:effectLst>
                <a:outerShdw blurRad="38100" dist="38100" dir="2700000" algn="tl">
                  <a:srgbClr val="000000">
                    <a:alpha val="43137"/>
                  </a:srgbClr>
                </a:outerShdw>
              </a:effectLst>
            </a:endParaRPr>
          </a:p>
        </p:txBody>
      </p:sp>
      <p:sp>
        <p:nvSpPr>
          <p:cNvPr id="5" name="文本框 4"/>
          <p:cNvSpPr txBox="1"/>
          <p:nvPr/>
        </p:nvSpPr>
        <p:spPr>
          <a:xfrm>
            <a:off x="104775" y="724535"/>
            <a:ext cx="6019165" cy="5990590"/>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marL="212090" indent="-212090" algn="l" fontAlgn="auto">
              <a:buFont typeface="Arial" panose="020B0604020202020204" pitchFamily="34" charset="0"/>
              <a:buChar char="•"/>
            </a:pPr>
            <a:r>
              <a:rPr lang="zh-CN" altLang="en-US" sz="2400">
                <a:latin typeface="Times New Roman" panose="02020603050405020304" charset="0"/>
                <a:cs typeface="Times New Roman" panose="02020603050405020304" charset="0"/>
                <a:sym typeface="+mn-ea"/>
              </a:rPr>
              <a:t>I </a:t>
            </a:r>
            <a:r>
              <a:rPr lang="zh-CN" altLang="en-US" sz="2400" b="1">
                <a:solidFill>
                  <a:srgbClr val="0070C0"/>
                </a:solidFill>
                <a:latin typeface="Times New Roman" panose="02020603050405020304" charset="0"/>
                <a:cs typeface="Times New Roman" panose="02020603050405020304" charset="0"/>
                <a:sym typeface="+mn-ea"/>
              </a:rPr>
              <a:t>would probably be</a:t>
            </a:r>
            <a:r>
              <a:rPr lang="zh-CN" altLang="en-US" sz="2400">
                <a:latin typeface="Times New Roman" panose="02020603050405020304" charset="0"/>
                <a:cs typeface="Times New Roman" panose="02020603050405020304" charset="0"/>
                <a:sym typeface="+mn-ea"/>
              </a:rPr>
              <a:t> buried in my cell phone too </a:t>
            </a:r>
            <a:r>
              <a:rPr lang="en-US" altLang="zh-CN" sz="2400">
                <a:latin typeface="Times New Roman" panose="02020603050405020304" charset="0"/>
                <a:cs typeface="Times New Roman" panose="02020603050405020304" charset="0"/>
                <a:sym typeface="+mn-ea"/>
              </a:rPr>
              <a:t>--</a:t>
            </a:r>
            <a:r>
              <a:rPr lang="zh-CN" altLang="en-US" sz="2400" b="1">
                <a:solidFill>
                  <a:srgbClr val="0070C0"/>
                </a:solidFill>
                <a:latin typeface="Times New Roman" panose="02020603050405020304" charset="0"/>
                <a:cs typeface="Times New Roman" panose="02020603050405020304" charset="0"/>
                <a:sym typeface="+mn-ea"/>
              </a:rPr>
              <a:t>if I hadn</a:t>
            </a:r>
            <a:r>
              <a:rPr lang="en-US" altLang="zh-CN" sz="2400" b="1">
                <a:solidFill>
                  <a:srgbClr val="0070C0"/>
                </a:solidFill>
                <a:latin typeface="Times New Roman" panose="02020603050405020304" charset="0"/>
                <a:cs typeface="Times New Roman" panose="02020603050405020304" charset="0"/>
                <a:sym typeface="+mn-ea"/>
              </a:rPr>
              <a:t>’</a:t>
            </a:r>
            <a:r>
              <a:rPr lang="zh-CN" altLang="en-US" sz="2400" b="1">
                <a:solidFill>
                  <a:srgbClr val="0070C0"/>
                </a:solidFill>
                <a:latin typeface="Times New Roman" panose="02020603050405020304" charset="0"/>
                <a:cs typeface="Times New Roman" panose="02020603050405020304" charset="0"/>
                <a:sym typeface="+mn-ea"/>
              </a:rPr>
              <a:t>t</a:t>
            </a:r>
            <a:r>
              <a:rPr lang="zh-CN" altLang="en-US" sz="2400" b="1">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forgotten to charge it before I left home. It</a:t>
            </a:r>
            <a:r>
              <a:rPr lang="zh-CN" altLang="en-US" sz="2400" b="1">
                <a:latin typeface="Times New Roman" panose="02020603050405020304" charset="0"/>
                <a:cs typeface="Times New Roman" panose="02020603050405020304" charset="0"/>
                <a:sym typeface="+mn-ea"/>
              </a:rPr>
              <a:t> </a:t>
            </a:r>
            <a:r>
              <a:rPr lang="zh-CN" altLang="en-US" sz="2400" b="1">
                <a:solidFill>
                  <a:srgbClr val="0070C0"/>
                </a:solidFill>
                <a:latin typeface="Times New Roman" panose="02020603050405020304" charset="0"/>
                <a:cs typeface="Times New Roman" panose="02020603050405020304" charset="0"/>
                <a:sym typeface="+mn-ea"/>
              </a:rPr>
              <a:t>would have been</a:t>
            </a:r>
            <a:r>
              <a:rPr lang="zh-CN" altLang="en-US" sz="2400">
                <a:latin typeface="Times New Roman" panose="02020603050405020304" charset="0"/>
                <a:cs typeface="Times New Roman" panose="02020603050405020304" charset="0"/>
                <a:sym typeface="+mn-ea"/>
              </a:rPr>
              <a:t> nice to strike up a</a:t>
            </a:r>
            <a:r>
              <a:rPr lang="en-US" altLang="zh-CN" sz="2400">
                <a:latin typeface="Times New Roman" panose="02020603050405020304" charset="0"/>
                <a:cs typeface="Times New Roman" panose="02020603050405020304" charset="0"/>
                <a:sym typeface="+mn-ea"/>
              </a:rPr>
              <a:t> conversation to pass the time on this day, a day of love and friendship. </a:t>
            </a:r>
            <a:r>
              <a:rPr lang="en-US" altLang="zh-CN" sz="2400" b="1" i="1">
                <a:solidFill>
                  <a:srgbClr val="0070C0"/>
                </a:solidFill>
                <a:latin typeface="Times New Roman" panose="02020603050405020304" charset="0"/>
                <a:cs typeface="Times New Roman" panose="02020603050405020304" charset="0"/>
                <a:sym typeface="+mn-ea"/>
              </a:rPr>
              <a:t>Instead</a:t>
            </a:r>
            <a:r>
              <a:rPr lang="en-US" altLang="zh-CN" sz="2400">
                <a:latin typeface="Times New Roman" panose="02020603050405020304" charset="0"/>
                <a:cs typeface="Times New Roman" panose="02020603050405020304" charset="0"/>
                <a:sym typeface="+mn-ea"/>
              </a:rPr>
              <a:t> I sat patiently in my plastic chair as a couple of new people took distant seats.</a:t>
            </a:r>
            <a:endParaRPr lang="en-US" altLang="zh-CN" sz="2400">
              <a:latin typeface="Times New Roman" panose="02020603050405020304" charset="0"/>
              <a:cs typeface="Times New Roman" panose="02020603050405020304" charset="0"/>
              <a:sym typeface="+mn-ea"/>
            </a:endParaRPr>
          </a:p>
          <a:p>
            <a:pPr marL="212090" indent="-212090" algn="l" fontAlgn="auto">
              <a:buFont typeface="Arial" panose="020B0604020202020204" pitchFamily="34" charset="0"/>
              <a:buChar char="•"/>
            </a:pPr>
            <a:endParaRPr lang="en-US" altLang="zh-CN" sz="2400">
              <a:latin typeface="Times New Roman" panose="02020603050405020304" charset="0"/>
              <a:cs typeface="Times New Roman" panose="02020603050405020304" charset="0"/>
              <a:sym typeface="+mn-ea"/>
            </a:endParaRPr>
          </a:p>
          <a:p>
            <a:pPr marL="212090" indent="-212090" algn="just" fontAlgn="auto">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My checkup </a:t>
            </a:r>
            <a:r>
              <a:rPr lang="en-US" altLang="zh-CN" sz="2400" b="1">
                <a:solidFill>
                  <a:srgbClr val="0070C0"/>
                </a:solidFill>
                <a:latin typeface="Times New Roman" panose="02020603050405020304" charset="0"/>
                <a:cs typeface="Times New Roman" panose="02020603050405020304" charset="0"/>
                <a:sym typeface="+mn-ea"/>
              </a:rPr>
              <a:t>went well</a:t>
            </a:r>
            <a:r>
              <a:rPr lang="en-US" altLang="zh-CN" sz="2400">
                <a:latin typeface="Times New Roman" panose="02020603050405020304" charset="0"/>
                <a:cs typeface="Times New Roman" panose="02020603050405020304" charset="0"/>
                <a:sym typeface="+mn-ea"/>
              </a:rPr>
              <a:t>, and I </a:t>
            </a:r>
            <a:r>
              <a:rPr lang="en-US" altLang="zh-CN" sz="2400" b="1">
                <a:solidFill>
                  <a:srgbClr val="0070C0"/>
                </a:solidFill>
                <a:latin typeface="Times New Roman" panose="02020603050405020304" charset="0"/>
                <a:cs typeface="Times New Roman" panose="02020603050405020304" charset="0"/>
                <a:sym typeface="+mn-ea"/>
              </a:rPr>
              <a:t>breezed out</a:t>
            </a:r>
            <a:r>
              <a:rPr lang="en-US" altLang="zh-CN" sz="2400">
                <a:solidFill>
                  <a:srgbClr val="0070C0"/>
                </a:solidFill>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of the office to my little Honda in a space right out front. I got in and turned the key. </a:t>
            </a:r>
            <a:r>
              <a:rPr lang="en-US" altLang="zh-CN" sz="2400" b="1">
                <a:solidFill>
                  <a:srgbClr val="0070C0"/>
                </a:solidFill>
                <a:latin typeface="Times New Roman" panose="02020603050405020304" charset="0"/>
                <a:cs typeface="Times New Roman" panose="02020603050405020304" charset="0"/>
                <a:sym typeface="+mn-ea"/>
              </a:rPr>
              <a:t>Nothing. Oh, no. Not again.</a:t>
            </a:r>
            <a:r>
              <a:rPr lang="en-US" altLang="zh-CN" sz="2400">
                <a:latin typeface="Times New Roman" panose="02020603050405020304" charset="0"/>
                <a:cs typeface="Times New Roman" panose="02020603050405020304" charset="0"/>
                <a:sym typeface="+mn-ea"/>
              </a:rPr>
              <a:t> I’d sent the car to the garage </a:t>
            </a:r>
            <a:r>
              <a:rPr lang="en-US" altLang="zh-CN" sz="2400" b="1">
                <a:solidFill>
                  <a:srgbClr val="0070C0"/>
                </a:solidFill>
                <a:latin typeface="Times New Roman" panose="02020603050405020304" charset="0"/>
                <a:cs typeface="Times New Roman" panose="02020603050405020304" charset="0"/>
                <a:sym typeface="+mn-ea"/>
              </a:rPr>
              <a:t>several times already</a:t>
            </a:r>
            <a:r>
              <a:rPr lang="en-US" altLang="zh-CN" sz="2400">
                <a:solidFill>
                  <a:srgbClr val="0070C0"/>
                </a:solidFill>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for this very problem and thought it </a:t>
            </a:r>
            <a:r>
              <a:rPr lang="en-US" altLang="zh-CN" sz="2400" b="1">
                <a:solidFill>
                  <a:srgbClr val="0070C0"/>
                </a:solidFill>
                <a:latin typeface="Times New Roman" panose="02020603050405020304" charset="0"/>
                <a:cs typeface="Times New Roman" panose="02020603050405020304" charset="0"/>
                <a:sym typeface="+mn-ea"/>
              </a:rPr>
              <a:t>had finally been fixed</a:t>
            </a:r>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endParaRPr>
          </a:p>
          <a:p>
            <a:pPr marL="571500" indent="-571500" algn="l">
              <a:buFont typeface="Arial" panose="020B0604020202020204" pitchFamily="34" charset="0"/>
              <a:buChar char="•"/>
            </a:pPr>
            <a:endParaRPr lang="en-US" altLang="zh-CN" sz="2400" i="1">
              <a:solidFill>
                <a:schemeClr val="tx1"/>
              </a:solidFill>
              <a:effectLst/>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6181725" y="724535"/>
            <a:ext cx="5589270" cy="3930015"/>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tapped at the computer</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strike up a conversation</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pass the time</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distant seat</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breezed out</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turned the key</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glanced up</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sounded apologetic</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popped her head into</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rPr>
              <a:t>said a quick prayer</a:t>
            </a: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a:p>
            <a:pPr marL="571500" indent="-571500" algn="l">
              <a:buFont typeface="Arial" panose="020B0604020202020204" pitchFamily="34" charset="0"/>
              <a:buChar char="•"/>
            </a:pPr>
            <a:endParaRPr lang="en-US" altLang="zh-CN" sz="2400">
              <a:solidFill>
                <a:srgbClr val="0070C0"/>
              </a:solidFill>
              <a:effectLst/>
              <a:latin typeface="Times New Roman" panose="02020603050405020304" charset="0"/>
              <a:ea typeface="微软雅黑" panose="020B0503020204020204" charset="-122"/>
              <a:cs typeface="Times New Roman" panose="02020603050405020304" charset="0"/>
            </a:endParaRPr>
          </a:p>
        </p:txBody>
      </p:sp>
      <p:sp>
        <p:nvSpPr>
          <p:cNvPr id="3" name="文本框 2"/>
          <p:cNvSpPr txBox="1"/>
          <p:nvPr/>
        </p:nvSpPr>
        <p:spPr>
          <a:xfrm>
            <a:off x="9651365" y="724535"/>
            <a:ext cx="2424430" cy="3930015"/>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敲电脑</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搭讪、攀谈</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消磨时间</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远处的座位</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轻盈而自信地走</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转动钥匙</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抬头看</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听起来很抱歉</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探头到</a:t>
            </a:r>
            <a:r>
              <a:rPr lang="en-US" altLang="zh-CN"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r>
              <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rPr>
              <a:t>快速祈祷</a:t>
            </a:r>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a:p>
            <a:pPr algn="l"/>
            <a:endParaRPr lang="zh-CN" altLang="en-US" sz="2400" b="1">
              <a:solidFill>
                <a:srgbClr val="FFC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微软雅黑" panose="020B0503020204020204" charset="-122"/>
            </a:endParaRPr>
          </a:p>
        </p:txBody>
      </p:sp>
      <p:sp>
        <p:nvSpPr>
          <p:cNvPr id="7" name="文本框 6"/>
          <p:cNvSpPr txBox="1"/>
          <p:nvPr/>
        </p:nvSpPr>
        <p:spPr>
          <a:xfrm>
            <a:off x="970280" y="3270250"/>
            <a:ext cx="4831715" cy="412115"/>
          </a:xfrm>
          <a:prstGeom prst="rect">
            <a:avLst/>
          </a:prstGeom>
          <a:noFill/>
        </p:spPr>
        <p:txBody>
          <a:bodyPr wrap="square" rtlCol="0">
            <a:noAutofit/>
          </a:bodyPr>
          <a:p>
            <a:pPr algn="ctr"/>
            <a:r>
              <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虚拟语气对比现实</a:t>
            </a:r>
            <a:r>
              <a:rPr lang="en-US" altLang="zh-CN"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表达内心遗憾</a:t>
            </a:r>
            <a:endPar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195070" y="5843270"/>
            <a:ext cx="4766310" cy="488315"/>
          </a:xfrm>
          <a:prstGeom prst="rect">
            <a:avLst/>
          </a:prstGeom>
          <a:noFill/>
        </p:spPr>
        <p:txBody>
          <a:bodyPr wrap="square" rtlCol="0">
            <a:noAutofit/>
          </a:bodyPr>
          <a:p>
            <a:pPr algn="ctr"/>
            <a:r>
              <a:rPr lang="zh-CN"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前后情形好坏对比</a:t>
            </a:r>
            <a:r>
              <a:rPr lang="en-US" altLang="zh-CN"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长短句结合</a:t>
            </a:r>
            <a:r>
              <a:rPr lang="en-US" altLang="zh-CN"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否定词</a:t>
            </a:r>
            <a:r>
              <a:rPr lang="en-US" altLang="zh-CN"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副词表达强烈</a:t>
            </a:r>
            <a:r>
              <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情绪</a:t>
            </a:r>
            <a:endParaRPr lang="zh-CN" altLang="en-US" sz="24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animEffect transition="in" filter="randombar(horizontal)">
                                      <p:cBhvr>
                                        <p:cTn id="27" dur="500"/>
                                        <p:tgtEl>
                                          <p:spTgt spid="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7" dur="500"/>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57" dur="500"/>
                                        <p:tgtEl>
                                          <p:spTgt spid="2">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62" dur="500"/>
                                        <p:tgtEl>
                                          <p:spTgt spid="2">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67" dur="500"/>
                                        <p:tgtEl>
                                          <p:spTgt spid="2">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72" dur="500"/>
                                        <p:tgtEl>
                                          <p:spTgt spid="2">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7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 grpId="0" animBg="1" build="p"/>
      <p:bldP spid="5" grpId="0" animBg="1" uiExpand="1" build="p"/>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389380" y="0"/>
            <a:ext cx="5808980" cy="705485"/>
          </a:xfrm>
        </p:spPr>
        <p:txBody>
          <a:bodyPr>
            <a:normAutofit/>
          </a:bodyPr>
          <a:p>
            <a:r>
              <a:rPr lang="en-US" altLang="zh-CN" i="1" u="sng">
                <a:solidFill>
                  <a:schemeClr val="accent6">
                    <a:lumMod val="75000"/>
                  </a:schemeClr>
                </a:solidFill>
                <a:effectLst>
                  <a:outerShdw blurRad="38100" dist="38100" dir="2700000" algn="tl">
                    <a:srgbClr val="000000">
                      <a:alpha val="43137"/>
                    </a:srgbClr>
                  </a:outerShdw>
                </a:effectLst>
              </a:rPr>
              <a:t>Accumulation&amp; Apply:</a:t>
            </a:r>
            <a:endParaRPr lang="en-US" altLang="zh-CN" i="1" u="sng">
              <a:solidFill>
                <a:schemeClr val="accent6">
                  <a:lumMod val="75000"/>
                </a:schemeClr>
              </a:solidFill>
              <a:effectLst>
                <a:outerShdw blurRad="38100" dist="38100" dir="2700000" algn="tl">
                  <a:srgbClr val="000000">
                    <a:alpha val="43137"/>
                  </a:srgbClr>
                </a:outerShdw>
              </a:effectLst>
            </a:endParaRPr>
          </a:p>
        </p:txBody>
      </p:sp>
      <p:pic>
        <p:nvPicPr>
          <p:cNvPr id="9" name="图片 8" descr="Presbyterian-Valentines-Day-Fundraiser"/>
          <p:cNvPicPr>
            <a:picLocks noChangeAspect="1"/>
          </p:cNvPicPr>
          <p:nvPr/>
        </p:nvPicPr>
        <p:blipFill>
          <a:blip r:embed="rId1">
            <a:clrChange>
              <a:clrFrom>
                <a:srgbClr val="FFFFFF">
                  <a:alpha val="100000"/>
                </a:srgbClr>
              </a:clrFrom>
              <a:clrTo>
                <a:srgbClr val="FFFFFF">
                  <a:alpha val="100000"/>
                  <a:alpha val="0"/>
                </a:srgbClr>
              </a:clrTo>
            </a:clrChange>
          </a:blip>
          <a:srcRect r="48568" b="19287"/>
          <a:stretch>
            <a:fillRect/>
          </a:stretch>
        </p:blipFill>
        <p:spPr>
          <a:xfrm rot="19920000">
            <a:off x="-37465" y="-109220"/>
            <a:ext cx="1721485" cy="1749425"/>
          </a:xfrm>
          <a:prstGeom prst="rect">
            <a:avLst/>
          </a:prstGeom>
        </p:spPr>
      </p:pic>
      <p:sp>
        <p:nvSpPr>
          <p:cNvPr id="2" name="文本框 1"/>
          <p:cNvSpPr txBox="1"/>
          <p:nvPr/>
        </p:nvSpPr>
        <p:spPr>
          <a:xfrm>
            <a:off x="726440" y="3127375"/>
            <a:ext cx="11031220" cy="2234565"/>
          </a:xfrm>
          <a:prstGeom prst="rect">
            <a:avLst/>
          </a:prstGeom>
          <a:solidFill>
            <a:schemeClr val="accent5">
              <a:lumMod val="20000"/>
              <a:lumOff val="80000"/>
            </a:schemeClr>
          </a:solidFill>
          <a:effectLst>
            <a:outerShdw blurRad="50800" dist="63500" dir="2700000" algn="tl" rotWithShape="0">
              <a:prstClr val="black">
                <a:alpha val="40000"/>
              </a:prstClr>
            </a:outerShdw>
          </a:effectLst>
        </p:spPr>
        <p:txBody>
          <a:bodyPr wrap="square" rtlCol="0">
            <a:noAutofit/>
          </a:bodyPr>
          <a:p>
            <a:pPr indent="0" algn="l" fontAlgn="auto">
              <a:lnSpc>
                <a:spcPct val="115000"/>
              </a:lnSpc>
            </a:pP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I </a:t>
            </a:r>
            <a:r>
              <a:rPr lang="en-US" altLang="zh-CN" sz="24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wouldn’t have tasted</a:t>
            </a: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 the caring and love of strangers this exceptional day--If the engine failure </a:t>
            </a:r>
            <a:r>
              <a:rPr lang="en-US" altLang="zh-CN" sz="24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hadn’t taken place</a:t>
            </a: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 out of the expectation. </a:t>
            </a:r>
            <a:r>
              <a:rPr lang="en-US" altLang="zh-CN" sz="24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It would have been</a:t>
            </a: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 nice to spend the conventional pink evening with my beloved people. </a:t>
            </a:r>
            <a:r>
              <a:rPr lang="en-US" altLang="zh-CN" sz="24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Yet</a:t>
            </a: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 humming a merry tune to the hoarse melody of my little Honda, I thought </a:t>
            </a:r>
            <a:r>
              <a:rPr lang="en-US" altLang="zh-CN" sz="24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there would not be</a:t>
            </a: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 any better substitute of what I attained</a:t>
            </a:r>
            <a:r>
              <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on this Valentine’s Day.</a:t>
            </a:r>
            <a:endParaRPr lang="en-US" altLang="zh-CN" sz="24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3" name="文本框 2"/>
          <p:cNvSpPr txBox="1"/>
          <p:nvPr/>
        </p:nvSpPr>
        <p:spPr>
          <a:xfrm>
            <a:off x="1389380" y="824230"/>
            <a:ext cx="10159365" cy="1788795"/>
          </a:xfrm>
          <a:prstGeom prst="rect">
            <a:avLst/>
          </a:prstGeom>
          <a:noFill/>
        </p:spPr>
        <p:txBody>
          <a:bodyPr wrap="square" rtlCol="0" anchor="t">
            <a:spAutoFit/>
          </a:bodyPr>
          <a:p>
            <a:pPr indent="0" algn="l" fontAlgn="auto">
              <a:lnSpc>
                <a:spcPct val="115000"/>
              </a:lnSpc>
            </a:pPr>
            <a:r>
              <a:rPr lang="zh-CN" altLang="en-US" sz="2400" b="1">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sym typeface="+mn-ea"/>
              </a:rPr>
              <a:t>如果不是出乎意料的发动机故障，</a:t>
            </a:r>
            <a:r>
              <a:rPr lang="zh-CN" altLang="en-US" sz="2400" b="1">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我不会在这特别的一天感受到陌生人的关爱。原本能和我心爱的人一起度过这传统的粉红色夜晚是很好的。然而，</a:t>
            </a:r>
            <a:r>
              <a:rPr lang="zh-CN" altLang="en-US" sz="2400" b="1">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sym typeface="+mn-ea"/>
              </a:rPr>
              <a:t>哼着欢快的曲子和着</a:t>
            </a:r>
            <a:r>
              <a:rPr lang="zh-CN" altLang="en-US" sz="2400" b="1">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我的小本田沙哑的旋律，我心想没有什么更好的能替代这个情人节我所收获的了。</a:t>
            </a:r>
            <a:endParaRPr lang="zh-CN" altLang="en-US" sz="2400" b="1">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文本框 5"/>
          <p:cNvSpPr txBox="1"/>
          <p:nvPr/>
        </p:nvSpPr>
        <p:spPr>
          <a:xfrm>
            <a:off x="8195945" y="714375"/>
            <a:ext cx="3549650" cy="1838960"/>
          </a:xfrm>
          <a:prstGeom prst="rect">
            <a:avLst/>
          </a:prstGeom>
          <a:solidFill>
            <a:srgbClr val="C3D0D8"/>
          </a:solidFill>
        </p:spPr>
        <p:txBody>
          <a:bodyPr wrap="square" rtlCol="0" anchor="ctr" anchorCtr="0">
            <a:noAutofit/>
          </a:bodyPr>
          <a:p>
            <a:pPr algn="ctr"/>
            <a:r>
              <a:rPr lang="zh-CN" altLang="en-US" sz="40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金华十校二模</a:t>
            </a:r>
            <a:r>
              <a:rPr lang="en-US" altLang="zh-CN" sz="40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endParaRPr lang="en-US" altLang="zh-CN" sz="40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zh-CN" altLang="en-US" sz="40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读后续写讲评</a:t>
            </a:r>
            <a:endParaRPr lang="zh-CN" altLang="en-US" sz="40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636537892889430823-GettyImages-898761894"/>
          <p:cNvPicPr>
            <a:picLocks noChangeAspect="1"/>
          </p:cNvPicPr>
          <p:nvPr/>
        </p:nvPicPr>
        <p:blipFill>
          <a:blip r:embed="rId1">
            <a:clrChange>
              <a:clrFrom>
                <a:srgbClr val="FFFFFF">
                  <a:alpha val="100000"/>
                </a:srgbClr>
              </a:clrFrom>
              <a:clrTo>
                <a:srgbClr val="FFFFFF">
                  <a:alpha val="100000"/>
                  <a:alpha val="0"/>
                </a:srgbClr>
              </a:clrTo>
            </a:clrChange>
          </a:blip>
          <a:srcRect b="26804"/>
          <a:stretch>
            <a:fillRect/>
          </a:stretch>
        </p:blipFill>
        <p:spPr>
          <a:xfrm>
            <a:off x="9255760" y="0"/>
            <a:ext cx="2936240" cy="1214120"/>
          </a:xfrm>
          <a:prstGeom prst="rect">
            <a:avLst/>
          </a:prstGeom>
        </p:spPr>
      </p:pic>
      <p:sp>
        <p:nvSpPr>
          <p:cNvPr id="2" name="标题 1"/>
          <p:cNvSpPr>
            <a:spLocks noGrp="1"/>
          </p:cNvSpPr>
          <p:nvPr>
            <p:ph type="title"/>
          </p:nvPr>
        </p:nvSpPr>
        <p:spPr>
          <a:xfrm>
            <a:off x="0" y="0"/>
            <a:ext cx="12192000" cy="705485"/>
          </a:xfrm>
        </p:spPr>
        <p:txBody>
          <a:bodyPr/>
          <a:p>
            <a:r>
              <a:rPr lang="en-US" altLang="zh-CN">
                <a:solidFill>
                  <a:schemeClr val="accent6">
                    <a:lumMod val="75000"/>
                  </a:schemeClr>
                </a:solidFill>
                <a:effectLst>
                  <a:outerShdw blurRad="38100" dist="38100" dir="2700000" algn="tl">
                    <a:srgbClr val="000000">
                      <a:alpha val="43137"/>
                    </a:srgbClr>
                  </a:outerShdw>
                </a:effectLst>
              </a:rPr>
              <a:t>Read for the Plot:</a:t>
            </a:r>
            <a:endParaRPr lang="en-US" altLang="zh-CN">
              <a:solidFill>
                <a:schemeClr val="accent6">
                  <a:lumMod val="75000"/>
                </a:schemeClr>
              </a:solidFill>
              <a:effectLst>
                <a:outerShdw blurRad="38100" dist="38100" dir="2700000" algn="tl">
                  <a:srgbClr val="000000">
                    <a:alpha val="43137"/>
                  </a:srgbClr>
                </a:outerShdw>
              </a:effectLst>
            </a:endParaRPr>
          </a:p>
        </p:txBody>
      </p:sp>
      <p:grpSp>
        <p:nvGrpSpPr>
          <p:cNvPr id="8" name="组合 7"/>
          <p:cNvGrpSpPr/>
          <p:nvPr/>
        </p:nvGrpSpPr>
        <p:grpSpPr>
          <a:xfrm>
            <a:off x="113665" y="692785"/>
            <a:ext cx="11961495" cy="5673725"/>
            <a:chOff x="179" y="116"/>
            <a:chExt cx="18837" cy="10082"/>
          </a:xfrm>
        </p:grpSpPr>
        <p:sp>
          <p:nvSpPr>
            <p:cNvPr id="7" name="矩形 6"/>
            <p:cNvSpPr/>
            <p:nvPr/>
          </p:nvSpPr>
          <p:spPr>
            <a:xfrm>
              <a:off x="179" y="176"/>
              <a:ext cx="18743" cy="10022"/>
            </a:xfrm>
            <a:prstGeom prst="rect">
              <a:avLst/>
            </a:prstGeom>
            <a:solidFill>
              <a:schemeClr val="accent6">
                <a:lumMod val="20000"/>
                <a:lumOff val="80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5" name="文本框 4"/>
            <p:cNvSpPr txBox="1"/>
            <p:nvPr/>
          </p:nvSpPr>
          <p:spPr>
            <a:xfrm>
              <a:off x="185" y="116"/>
              <a:ext cx="18831" cy="10033"/>
            </a:xfrm>
            <a:prstGeom prst="rect">
              <a:avLst/>
            </a:prstGeom>
            <a:noFill/>
          </p:spPr>
          <p:txBody>
            <a:bodyPr wrap="square" rtlCol="0" anchor="t">
              <a:noAutofit/>
            </a:bodyPr>
            <a:p>
              <a:pPr algn="just" fontAlgn="auto">
                <a:lnSpc>
                  <a:spcPct val="90000"/>
                </a:lnSpc>
              </a:pPr>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I looked around at the other patients waiting to see the doctor. Maybe they all had</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more romantic plans for the evening on this Valentine</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s Day, but for now the group seemed</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anti-social. Three people had their heads down, staring at cell phones. Another was absorbed</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in a magazine. The receptionist tapped at her computer. Everyone was in their own little</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world.</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But I couldn</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rPr>
                <a:t>t judge them for it. I would probably be buried in my cell phone too </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if I hadn</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rPr>
                <a:t>t forgotten to charge it before I left home. It would have been nice to strike up a</a:t>
              </a:r>
              <a:r>
                <a:rPr lang="en-US" altLang="zh-CN" sz="2000">
                  <a:latin typeface="Times New Roman" panose="02020603050405020304" charset="0"/>
                  <a:cs typeface="Times New Roman" panose="02020603050405020304" charset="0"/>
                </a:rPr>
                <a:t> conversation to pass the time on this day, a day of love and friendship. Instead I sat patiently in my plastic chair as a couple of new people took distant seats.</a:t>
              </a:r>
              <a:endParaRPr lang="en-US" altLang="zh-CN"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[3]“Roberta? The doctor</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s ready for you,” the nurse called. At least I’ll have some kind of human connection, I thought.</a:t>
              </a:r>
              <a:endParaRPr lang="en-US" altLang="zh-CN"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[4]My checkup went well, and I breezed out of the office to my little Honda in a space right out front. I got in and turned the key. Nothing. Oh, no. Not again. I</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d sent the car to the garage several times already for this very problem and thought it had finally been fixed.</a:t>
              </a:r>
              <a:endParaRPr lang="en-US" altLang="zh-CN"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[5]I reached for my cell phone to call AAA </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 then remembered. It was dead, like my car. I would have to use the phone inside. A few people glanced up when I came back into the waiting room, then quickly went back to what they were doing. I went straight to the reception desk, but the receptionist was not there. So I turned back to the people in the waiting room.</a:t>
              </a:r>
              <a:endParaRPr lang="en-US" altLang="zh-CN"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sym typeface="+mn-ea"/>
                </a:rPr>
                <a:t>[6]“</a:t>
              </a:r>
              <a:r>
                <a:rPr lang="en-US" altLang="zh-CN" sz="2000">
                  <a:latin typeface="Times New Roman" panose="02020603050405020304" charset="0"/>
                  <a:cs typeface="Times New Roman" panose="02020603050405020304" charset="0"/>
                </a:rPr>
                <a:t>I wouldn</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t normally do this,</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 I said to the group, hoping that I sounded apologetic. Several people turned toward me to listen. </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But my car won</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t start...</a:t>
              </a:r>
              <a:r>
                <a:rPr lang="en-US" altLang="zh-CN" sz="2000">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sym typeface="+mn-ea"/>
                </a:rPr>
                <a:t>7</a:t>
              </a:r>
              <a:r>
                <a:rPr lang="en-US" altLang="zh-CN" sz="2000">
                  <a:latin typeface="Times New Roman" panose="02020603050405020304" charset="0"/>
                  <a:cs typeface="Times New Roman" panose="02020603050405020304" charset="0"/>
                </a:rPr>
                <a:t>]The nurse popped her head into the room. </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You in trouble, Roberta?</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 she said. </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I’ll go and take a look.</a:t>
              </a:r>
              <a:r>
                <a:rPr lang="en-US" altLang="zh-CN"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rPr>
                <a:t> I followed the nurse outside. As I passed through the door, I felt someone was behind me.</a:t>
              </a:r>
              <a:endParaRPr lang="en-US" altLang="zh-CN" sz="2000">
                <a:latin typeface="Times New Roman" panose="02020603050405020304" charset="0"/>
                <a:cs typeface="Times New Roman" panose="02020603050405020304" charset="0"/>
              </a:endParaRPr>
            </a:p>
          </p:txBody>
        </p:sp>
      </p:gr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rot="0">
            <a:off x="829310" y="2110740"/>
            <a:ext cx="9834245" cy="3404870"/>
            <a:chOff x="1306" y="3879"/>
            <a:chExt cx="15487" cy="5362"/>
          </a:xfrm>
        </p:grpSpPr>
        <p:pic>
          <p:nvPicPr>
            <p:cNvPr id="8" name="图片 7" descr="images"/>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741" y="3879"/>
              <a:ext cx="7053" cy="5362"/>
            </a:xfrm>
            <a:prstGeom prst="rect">
              <a:avLst/>
            </a:prstGeom>
          </p:spPr>
        </p:pic>
        <p:pic>
          <p:nvPicPr>
            <p:cNvPr id="6" name="图片 5" descr="images"/>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306" y="3879"/>
              <a:ext cx="8435" cy="5362"/>
            </a:xfrm>
            <a:prstGeom prst="rect">
              <a:avLst/>
            </a:prstGeom>
          </p:spPr>
        </p:pic>
      </p:grpSp>
      <p:pic>
        <p:nvPicPr>
          <p:cNvPr id="20" name="图片 19"/>
          <p:cNvPicPr>
            <a:picLocks noChangeAspect="1"/>
          </p:cNvPicPr>
          <p:nvPr/>
        </p:nvPicPr>
        <p:blipFill>
          <a:blip r:embed="rId2"/>
          <a:stretch>
            <a:fillRect/>
          </a:stretch>
        </p:blipFill>
        <p:spPr>
          <a:xfrm>
            <a:off x="-53340" y="985520"/>
            <a:ext cx="10473690" cy="5567680"/>
          </a:xfrm>
          <a:prstGeom prst="rect">
            <a:avLst/>
          </a:prstGeom>
        </p:spPr>
      </p:pic>
      <p:pic>
        <p:nvPicPr>
          <p:cNvPr id="11" name="图片 10"/>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5482590" y="3865245"/>
            <a:ext cx="1898015" cy="2442845"/>
          </a:xfrm>
          <a:prstGeom prst="rect">
            <a:avLst/>
          </a:prstGeom>
        </p:spPr>
      </p:pic>
      <p:sp>
        <p:nvSpPr>
          <p:cNvPr id="2" name="文本框 1"/>
          <p:cNvSpPr txBox="1"/>
          <p:nvPr/>
        </p:nvSpPr>
        <p:spPr>
          <a:xfrm>
            <a:off x="153035" y="116840"/>
            <a:ext cx="1360170" cy="1534160"/>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algn="l"/>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When:</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Where:</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Who:</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What:</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576705" y="116840"/>
            <a:ext cx="7465695" cy="1534160"/>
          </a:xfrm>
          <a:prstGeom prst="rect">
            <a:avLst/>
          </a:prstGeom>
          <a:noFill/>
        </p:spPr>
        <p:txBody>
          <a:bodyPr wrap="square" rtlCol="0">
            <a:noAutofit/>
          </a:bodyPr>
          <a:p>
            <a:pPr algn="l"/>
            <a:r>
              <a:rPr lang="en-US" altLang="zh-CN" sz="2400" b="1">
                <a:solidFill>
                  <a:srgbClr val="C00000"/>
                </a:solidFill>
                <a:effectLst/>
                <a:latin typeface="微软雅黑" panose="020B0503020204020204" charset="-122"/>
                <a:ea typeface="微软雅黑" panose="020B0503020204020204" charset="-122"/>
                <a:cs typeface="微软雅黑" panose="020B0503020204020204" charset="-122"/>
              </a:rPr>
              <a:t>the Valentine’s Day</a:t>
            </a:r>
            <a:endPar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endParaRPr>
          </a:p>
          <a:p>
            <a:pPr algn="l"/>
            <a:r>
              <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rPr>
              <a:t>a clinic/ hospital</a:t>
            </a:r>
            <a:endPar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endParaRPr>
          </a:p>
          <a:p>
            <a:pPr algn="l"/>
            <a:r>
              <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rPr>
              <a:t>I, nurse, receptionist, doctor and other patients</a:t>
            </a:r>
            <a:endPar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endParaRPr>
          </a:p>
          <a:p>
            <a:pPr algn="l"/>
            <a:r>
              <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rPr>
              <a:t>“My little Honda won’t start...”</a:t>
            </a:r>
            <a:endParaRPr lang="en-US" altLang="zh-CN" sz="2400" b="1">
              <a:solidFill>
                <a:srgbClr val="0070C0"/>
              </a:solidFill>
              <a:effectLst/>
              <a:latin typeface="微软雅黑" panose="020B0503020204020204" charset="-122"/>
              <a:ea typeface="微软雅黑" panose="020B0503020204020204" charset="-122"/>
              <a:cs typeface="微软雅黑" panose="020B0503020204020204" charset="-122"/>
            </a:endParaRPr>
          </a:p>
        </p:txBody>
      </p:sp>
      <p:pic>
        <p:nvPicPr>
          <p:cNvPr id="5" name="图片 4" descr="istockphoto-861762272-612x612"/>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tretch>
            <a:fillRect/>
          </a:stretch>
        </p:blipFill>
        <p:spPr>
          <a:xfrm>
            <a:off x="3150235" y="1630680"/>
            <a:ext cx="2005965" cy="2005965"/>
          </a:xfrm>
          <a:prstGeom prst="rect">
            <a:avLst/>
          </a:prstGeom>
        </p:spPr>
      </p:pic>
      <p:pic>
        <p:nvPicPr>
          <p:cNvPr id="9" name="图片 8"/>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rot="1380000">
            <a:off x="8664575" y="652780"/>
            <a:ext cx="3785235" cy="1553210"/>
          </a:xfrm>
          <a:prstGeom prst="rect">
            <a:avLst/>
          </a:prstGeom>
        </p:spPr>
      </p:pic>
      <p:grpSp>
        <p:nvGrpSpPr>
          <p:cNvPr id="21" name="组合 20"/>
          <p:cNvGrpSpPr/>
          <p:nvPr/>
        </p:nvGrpSpPr>
        <p:grpSpPr>
          <a:xfrm>
            <a:off x="457200" y="2640330"/>
            <a:ext cx="1332230" cy="2802890"/>
            <a:chOff x="720" y="4158"/>
            <a:chExt cx="2098" cy="4414"/>
          </a:xfrm>
        </p:grpSpPr>
        <p:pic>
          <p:nvPicPr>
            <p:cNvPr id="4" name="图片 3"/>
            <p:cNvPicPr/>
            <p:nvPr>
              <p:custDataLst>
                <p:tags r:id="rId8"/>
              </p:custDataLst>
            </p:nvPr>
          </p:nvPicPr>
          <p:blipFill>
            <a:blip r:embed="rId9">
              <a:clrChange>
                <a:clrFrom>
                  <a:srgbClr val="FFFFFF">
                    <a:alpha val="100000"/>
                  </a:srgbClr>
                </a:clrFrom>
                <a:clrTo>
                  <a:srgbClr val="FFFFFF">
                    <a:alpha val="100000"/>
                    <a:alpha val="0"/>
                  </a:srgbClr>
                </a:clrTo>
              </a:clrChange>
            </a:blip>
            <a:srcRect l="21170" t="49703" r="58867"/>
            <a:stretch>
              <a:fillRect/>
            </a:stretch>
          </p:blipFill>
          <p:spPr>
            <a:xfrm>
              <a:off x="720" y="4158"/>
              <a:ext cx="1935" cy="4155"/>
            </a:xfrm>
            <a:prstGeom prst="rect">
              <a:avLst/>
            </a:prstGeom>
            <a:noFill/>
            <a:ln w="9525">
              <a:noFill/>
            </a:ln>
          </p:spPr>
        </p:pic>
        <p:sp>
          <p:nvSpPr>
            <p:cNvPr id="12" name="文本框 11"/>
            <p:cNvSpPr txBox="1"/>
            <p:nvPr/>
          </p:nvSpPr>
          <p:spPr>
            <a:xfrm>
              <a:off x="720" y="7878"/>
              <a:ext cx="2098" cy="695"/>
            </a:xfrm>
            <a:prstGeom prst="rect">
              <a:avLst/>
            </a:prstGeom>
            <a:solidFill>
              <a:srgbClr val="C3D0D8">
                <a:alpha val="83000"/>
              </a:srgbClr>
            </a:solidFill>
            <a:effectLst>
              <a:outerShdw blurRad="50800" dist="63500" dir="2700000" algn="tl" rotWithShape="0">
                <a:srgbClr val="C8C8C8">
                  <a:alpha val="40000"/>
                </a:srgbClr>
              </a:outerShdw>
            </a:effectLst>
          </p:spPr>
          <p:txBody>
            <a:bodyPr wrap="square" rtlCol="0">
              <a:noAutofit/>
            </a:bodyPr>
            <a:p>
              <a:pPr algn="ctr"/>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Roberta</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grpSp>
      <p:grpSp>
        <p:nvGrpSpPr>
          <p:cNvPr id="22" name="组合 21"/>
          <p:cNvGrpSpPr/>
          <p:nvPr/>
        </p:nvGrpSpPr>
        <p:grpSpPr>
          <a:xfrm>
            <a:off x="8590915" y="2235835"/>
            <a:ext cx="3754120" cy="3207385"/>
            <a:chOff x="13529" y="3521"/>
            <a:chExt cx="5912" cy="5051"/>
          </a:xfrm>
        </p:grpSpPr>
        <p:pic>
          <p:nvPicPr>
            <p:cNvPr id="100" name="图片 99"/>
            <p:cNvPicPr/>
            <p:nvPr>
              <p:custDataLst>
                <p:tags r:id="rId10"/>
              </p:custDataLst>
            </p:nvPr>
          </p:nvPicPr>
          <p:blipFill>
            <a:blip r:embed="rId11">
              <a:clrChange>
                <a:clrFrom>
                  <a:srgbClr val="FEFEFE">
                    <a:alpha val="100000"/>
                  </a:srgbClr>
                </a:clrFrom>
                <a:clrTo>
                  <a:srgbClr val="FEFEFE">
                    <a:alpha val="100000"/>
                    <a:alpha val="0"/>
                  </a:srgbClr>
                </a:clrTo>
              </a:clrChange>
            </a:blip>
            <a:stretch>
              <a:fillRect/>
            </a:stretch>
          </p:blipFill>
          <p:spPr>
            <a:xfrm>
              <a:off x="13529" y="3521"/>
              <a:ext cx="5912" cy="4508"/>
            </a:xfrm>
            <a:prstGeom prst="rect">
              <a:avLst/>
            </a:prstGeom>
            <a:noFill/>
            <a:ln w="9525">
              <a:noFill/>
            </a:ln>
          </p:spPr>
        </p:pic>
        <p:sp>
          <p:nvSpPr>
            <p:cNvPr id="15" name="文本框 14"/>
            <p:cNvSpPr txBox="1"/>
            <p:nvPr/>
          </p:nvSpPr>
          <p:spPr>
            <a:xfrm>
              <a:off x="15728" y="7878"/>
              <a:ext cx="2685" cy="695"/>
            </a:xfrm>
            <a:prstGeom prst="rect">
              <a:avLst/>
            </a:prstGeom>
            <a:solidFill>
              <a:srgbClr val="C3D0D8">
                <a:alpha val="83000"/>
              </a:srgbClr>
            </a:solidFill>
            <a:effectLst>
              <a:outerShdw blurRad="50800" dist="63500" dir="2700000" algn="tl" rotWithShape="0">
                <a:srgbClr val="C8C8C8">
                  <a:alpha val="40000"/>
                </a:srgbClr>
              </a:outerShdw>
            </a:effectLst>
          </p:spPr>
          <p:txBody>
            <a:bodyPr wrap="square" rtlCol="0">
              <a:noAutofit/>
            </a:bodyPr>
            <a:p>
              <a:pPr algn="ctr"/>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won’t start</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grpSp>
      <p:pic>
        <p:nvPicPr>
          <p:cNvPr id="17" name="图片 16"/>
          <p:cNvPicPr>
            <a:picLocks noChangeAspect="1"/>
          </p:cNvPicPr>
          <p:nvPr/>
        </p:nvPicPr>
        <p:blipFill>
          <a:blip r:embed="rId12">
            <a:clrChange>
              <a:clrFrom>
                <a:srgbClr val="FFFFFF">
                  <a:alpha val="100000"/>
                </a:srgbClr>
              </a:clrFrom>
              <a:clrTo>
                <a:srgbClr val="FFFFFF">
                  <a:alpha val="100000"/>
                  <a:alpha val="0"/>
                </a:srgbClr>
              </a:clrTo>
            </a:clrChange>
          </a:blip>
          <a:stretch>
            <a:fillRect/>
          </a:stretch>
        </p:blipFill>
        <p:spPr>
          <a:xfrm>
            <a:off x="10087610" y="5498465"/>
            <a:ext cx="1504950" cy="457200"/>
          </a:xfrm>
          <a:prstGeom prst="rect">
            <a:avLst/>
          </a:prstGeom>
        </p:spPr>
      </p:pic>
      <p:sp>
        <p:nvSpPr>
          <p:cNvPr id="19" name="文本框 18"/>
          <p:cNvSpPr txBox="1"/>
          <p:nvPr/>
        </p:nvSpPr>
        <p:spPr>
          <a:xfrm>
            <a:off x="5224780" y="116840"/>
            <a:ext cx="3286125" cy="488950"/>
          </a:xfrm>
          <a:prstGeom prst="rect">
            <a:avLst/>
          </a:prstGeom>
          <a:solidFill>
            <a:srgbClr val="C3D0D8"/>
          </a:solidFill>
          <a:effectLst>
            <a:outerShdw blurRad="50800" dist="38100" dir="2700000" algn="tl" rotWithShape="0">
              <a:prstClr val="black">
                <a:alpha val="40000"/>
              </a:prstClr>
            </a:outerShdw>
          </a:effectLst>
        </p:spPr>
        <p:txBody>
          <a:bodyPr wrap="square" rtlCol="0">
            <a:noAutofit/>
          </a:bodyPr>
          <a:p>
            <a:pPr algn="ctr"/>
            <a:r>
              <a:rPr lang="en-US" altLang="zh-CN" sz="28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love&amp; friendship</a:t>
            </a:r>
            <a:endParaRPr lang="en-US" altLang="zh-CN" sz="28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8" name="下弧形箭头 17"/>
          <p:cNvSpPr/>
          <p:nvPr/>
        </p:nvSpPr>
        <p:spPr>
          <a:xfrm rot="480000">
            <a:off x="3611245" y="5399405"/>
            <a:ext cx="7125335" cy="1222375"/>
          </a:xfrm>
          <a:prstGeom prst="curvedUpArrow">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2" dur="500"/>
                                        <p:tgtEl>
                                          <p:spTgt spid="3">
                                            <p:txEl>
                                              <p:pRg st="3" end="3"/>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randombar(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randombar(horizontal)">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p:bldP spid="19" grpId="0" bldLvl="0" animBg="1"/>
      <p:bldP spid="19" grpId="1" animBg="1"/>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80010" y="1214120"/>
            <a:ext cx="2689225" cy="1928495"/>
          </a:xfrm>
          <a:prstGeom prst="rect">
            <a:avLst/>
          </a:prstGeom>
        </p:spPr>
      </p:pic>
      <p:pic>
        <p:nvPicPr>
          <p:cNvPr id="11" name="图片 10" descr="istockphoto-172397339-612x612"/>
          <p:cNvPicPr>
            <a:picLocks noChangeAspect="1"/>
          </p:cNvPicPr>
          <p:nvPr/>
        </p:nvPicPr>
        <p:blipFill>
          <a:blip r:embed="rId2">
            <a:clrChange>
              <a:clrFrom>
                <a:srgbClr val="FFFFFF">
                  <a:alpha val="100000"/>
                </a:srgbClr>
              </a:clrFrom>
              <a:clrTo>
                <a:srgbClr val="FFFFFF">
                  <a:alpha val="100000"/>
                  <a:alpha val="0"/>
                </a:srgbClr>
              </a:clrTo>
            </a:clrChange>
          </a:blip>
          <a:srcRect l="8469" r="13504"/>
          <a:stretch>
            <a:fillRect/>
          </a:stretch>
        </p:blipFill>
        <p:spPr>
          <a:xfrm>
            <a:off x="66675" y="3142615"/>
            <a:ext cx="2626995" cy="2244090"/>
          </a:xfrm>
          <a:prstGeom prst="rect">
            <a:avLst/>
          </a:prstGeom>
        </p:spPr>
      </p:pic>
      <p:sp>
        <p:nvSpPr>
          <p:cNvPr id="7" name="文本框 6"/>
          <p:cNvSpPr txBox="1"/>
          <p:nvPr/>
        </p:nvSpPr>
        <p:spPr>
          <a:xfrm>
            <a:off x="4588510" y="137795"/>
            <a:ext cx="7406640" cy="5236845"/>
          </a:xfrm>
          <a:prstGeom prst="rect">
            <a:avLst/>
          </a:prstGeom>
          <a:solidFill>
            <a:srgbClr val="C3D0D8">
              <a:alpha val="90000"/>
            </a:srgbClr>
          </a:solidFill>
          <a:effectLst>
            <a:outerShdw blurRad="50800" dist="63500" dir="2700000" algn="tl" rotWithShape="0">
              <a:prstClr val="black">
                <a:alpha val="40000"/>
              </a:prstClr>
            </a:outerShdw>
          </a:effectLst>
        </p:spPr>
        <p:txBody>
          <a:bodyPr wrap="square" rtlCol="0">
            <a:noAutofit/>
          </a:bodyPr>
          <a:p>
            <a:pPr marL="342900" indent="-342900" algn="l">
              <a:buFont typeface="Arial" panose="020B0604020202020204" pitchFamily="34" charset="0"/>
              <a:buChar char="•"/>
            </a:pPr>
            <a:r>
              <a:rPr lang="zh-CN" altLang="en-US" sz="2200">
                <a:solidFill>
                  <a:srgbClr val="0070C0"/>
                </a:solidFill>
                <a:latin typeface="Times New Roman" panose="02020603050405020304" charset="0"/>
                <a:cs typeface="Times New Roman" panose="02020603050405020304" charset="0"/>
                <a:sym typeface="+mn-ea"/>
              </a:rPr>
              <a:t>Everyone was </a:t>
            </a:r>
            <a:r>
              <a:rPr lang="zh-CN" altLang="en-US" sz="2200" b="1">
                <a:solidFill>
                  <a:srgbClr val="0070C0"/>
                </a:solidFill>
                <a:latin typeface="Times New Roman" panose="02020603050405020304" charset="0"/>
                <a:cs typeface="Times New Roman" panose="02020603050405020304" charset="0"/>
                <a:sym typeface="+mn-ea"/>
              </a:rPr>
              <a:t>in their own little</a:t>
            </a:r>
            <a:r>
              <a:rPr lang="en-US" altLang="zh-CN" sz="2200" b="1">
                <a:solidFill>
                  <a:srgbClr val="0070C0"/>
                </a:solidFill>
                <a:latin typeface="Times New Roman" panose="02020603050405020304" charset="0"/>
                <a:cs typeface="Times New Roman" panose="02020603050405020304" charset="0"/>
                <a:sym typeface="+mn-ea"/>
              </a:rPr>
              <a:t> </a:t>
            </a:r>
            <a:r>
              <a:rPr lang="zh-CN" altLang="en-US" sz="2200" b="1">
                <a:solidFill>
                  <a:srgbClr val="0070C0"/>
                </a:solidFill>
                <a:latin typeface="Times New Roman" panose="02020603050405020304" charset="0"/>
                <a:cs typeface="Times New Roman" panose="02020603050405020304" charset="0"/>
                <a:sym typeface="+mn-ea"/>
              </a:rPr>
              <a:t>world</a:t>
            </a:r>
            <a:r>
              <a:rPr lang="zh-CN" altLang="en-US" sz="2200">
                <a:solidFill>
                  <a:srgbClr val="0070C0"/>
                </a:solidFill>
                <a:latin typeface="Times New Roman" panose="02020603050405020304" charset="0"/>
                <a:cs typeface="Times New Roman" panose="02020603050405020304" charset="0"/>
                <a:sym typeface="+mn-ea"/>
              </a:rPr>
              <a:t>.</a:t>
            </a:r>
            <a:endParaRPr lang="zh-CN" altLang="en-US"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zh-CN" altLang="en-US" sz="2200" b="1">
                <a:solidFill>
                  <a:srgbClr val="0070C0"/>
                </a:solidFill>
                <a:latin typeface="Times New Roman" panose="02020603050405020304" charset="0"/>
                <a:cs typeface="Times New Roman" panose="02020603050405020304" charset="0"/>
                <a:sym typeface="+mn-ea"/>
              </a:rPr>
              <a:t>It would have been</a:t>
            </a:r>
            <a:r>
              <a:rPr lang="zh-CN" altLang="en-US" sz="2200">
                <a:solidFill>
                  <a:srgbClr val="0070C0"/>
                </a:solidFill>
                <a:latin typeface="Times New Roman" panose="02020603050405020304" charset="0"/>
                <a:cs typeface="Times New Roman" panose="02020603050405020304" charset="0"/>
                <a:sym typeface="+mn-ea"/>
              </a:rPr>
              <a:t> nice to </a:t>
            </a:r>
            <a:r>
              <a:rPr lang="zh-CN" altLang="en-US" sz="2200" b="1">
                <a:solidFill>
                  <a:srgbClr val="0070C0"/>
                </a:solidFill>
                <a:latin typeface="Times New Roman" panose="02020603050405020304" charset="0"/>
                <a:cs typeface="Times New Roman" panose="02020603050405020304" charset="0"/>
                <a:sym typeface="+mn-ea"/>
              </a:rPr>
              <a:t>strike up a</a:t>
            </a:r>
            <a:r>
              <a:rPr lang="en-US" altLang="zh-CN" sz="2200" b="1">
                <a:solidFill>
                  <a:srgbClr val="0070C0"/>
                </a:solidFill>
                <a:latin typeface="Times New Roman" panose="02020603050405020304" charset="0"/>
                <a:cs typeface="Times New Roman" panose="02020603050405020304" charset="0"/>
                <a:sym typeface="+mn-ea"/>
              </a:rPr>
              <a:t> conversation</a:t>
            </a:r>
            <a:r>
              <a:rPr lang="en-US" altLang="zh-CN" sz="2200">
                <a:solidFill>
                  <a:srgbClr val="0070C0"/>
                </a:solidFill>
                <a:latin typeface="Times New Roman" panose="02020603050405020304" charset="0"/>
                <a:cs typeface="Times New Roman" panose="02020603050405020304" charset="0"/>
                <a:sym typeface="+mn-ea"/>
              </a:rPr>
              <a:t> to pass the time on this day, a day of love and friendship. </a:t>
            </a:r>
            <a:r>
              <a:rPr lang="en-US" altLang="zh-CN" sz="2200" b="1">
                <a:solidFill>
                  <a:srgbClr val="0070C0"/>
                </a:solidFill>
                <a:latin typeface="Times New Roman" panose="02020603050405020304" charset="0"/>
                <a:cs typeface="Times New Roman" panose="02020603050405020304" charset="0"/>
                <a:sym typeface="+mn-ea"/>
              </a:rPr>
              <a:t>Instead</a:t>
            </a:r>
            <a:r>
              <a:rPr lang="en-US" altLang="zh-CN" sz="2200">
                <a:solidFill>
                  <a:srgbClr val="0070C0"/>
                </a:solidFill>
                <a:latin typeface="Times New Roman" panose="02020603050405020304" charset="0"/>
                <a:cs typeface="Times New Roman" panose="02020603050405020304" charset="0"/>
                <a:sym typeface="+mn-ea"/>
              </a:rPr>
              <a:t> I sat patiently in my plastic chair as a couple of new people took distant seats.</a:t>
            </a:r>
            <a:endParaRPr lang="en-US" altLang="zh-CN"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b="1">
                <a:solidFill>
                  <a:srgbClr val="0070C0"/>
                </a:solidFill>
                <a:latin typeface="Times New Roman" panose="02020603050405020304" charset="0"/>
                <a:cs typeface="Times New Roman" panose="02020603050405020304" charset="0"/>
                <a:sym typeface="+mn-ea"/>
              </a:rPr>
              <a:t>At least</a:t>
            </a:r>
            <a:r>
              <a:rPr lang="en-US" altLang="zh-CN" sz="2200">
                <a:solidFill>
                  <a:srgbClr val="0070C0"/>
                </a:solidFill>
                <a:latin typeface="Times New Roman" panose="02020603050405020304" charset="0"/>
                <a:cs typeface="Times New Roman" panose="02020603050405020304" charset="0"/>
                <a:sym typeface="+mn-ea"/>
              </a:rPr>
              <a:t> I’ll have some kind of human connection, I thought.</a:t>
            </a:r>
            <a:endParaRPr lang="en-US" altLang="zh-CN"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a:solidFill>
                  <a:srgbClr val="0070C0"/>
                </a:solidFill>
                <a:latin typeface="Times New Roman" panose="02020603050405020304" charset="0"/>
                <a:cs typeface="Times New Roman" panose="02020603050405020304" charset="0"/>
                <a:sym typeface="+mn-ea"/>
              </a:rPr>
              <a:t>A few people glanced up when I came back into the waiting room, then quickly went back to what they were doing.</a:t>
            </a:r>
            <a:endParaRPr lang="en-US" altLang="zh-CN"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a:solidFill>
                  <a:srgbClr val="0070C0"/>
                </a:solidFill>
                <a:latin typeface="Times New Roman" panose="02020603050405020304" charset="0"/>
                <a:cs typeface="Times New Roman" panose="02020603050405020304" charset="0"/>
                <a:sym typeface="+mn-ea"/>
              </a:rPr>
              <a:t>I went straight to the reception desk, but the receptionist was not there. So I turned back to the people in the waiting room.</a:t>
            </a:r>
            <a:endParaRPr lang="en-US" altLang="zh-CN"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a:solidFill>
                  <a:srgbClr val="0070C0"/>
                </a:solidFill>
                <a:latin typeface="Times New Roman" panose="02020603050405020304" charset="0"/>
                <a:cs typeface="Times New Roman" panose="02020603050405020304" charset="0"/>
                <a:sym typeface="+mn-ea"/>
              </a:rPr>
              <a:t>Several people </a:t>
            </a:r>
            <a:r>
              <a:rPr lang="en-US" altLang="zh-CN" sz="2200" b="1">
                <a:solidFill>
                  <a:srgbClr val="0070C0"/>
                </a:solidFill>
                <a:latin typeface="Times New Roman" panose="02020603050405020304" charset="0"/>
                <a:cs typeface="Times New Roman" panose="02020603050405020304" charset="0"/>
                <a:sym typeface="+mn-ea"/>
              </a:rPr>
              <a:t>turned toward me</a:t>
            </a:r>
            <a:r>
              <a:rPr lang="en-US" altLang="zh-CN" sz="2200">
                <a:solidFill>
                  <a:srgbClr val="0070C0"/>
                </a:solidFill>
                <a:latin typeface="Times New Roman" panose="02020603050405020304" charset="0"/>
                <a:cs typeface="Times New Roman" panose="02020603050405020304" charset="0"/>
                <a:sym typeface="+mn-ea"/>
              </a:rPr>
              <a:t> to listen.</a:t>
            </a:r>
            <a:endParaRPr lang="en-US" altLang="zh-CN"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r>
              <a:rPr lang="en-US" altLang="zh-CN" sz="2200">
                <a:solidFill>
                  <a:srgbClr val="0070C0"/>
                </a:solidFill>
                <a:latin typeface="Times New Roman" panose="02020603050405020304" charset="0"/>
                <a:cs typeface="Times New Roman" panose="02020603050405020304" charset="0"/>
                <a:sym typeface="+mn-ea"/>
              </a:rPr>
              <a:t>As I passed through the door, I felt </a:t>
            </a:r>
            <a:r>
              <a:rPr lang="en-US" altLang="zh-CN" sz="2200" b="1">
                <a:solidFill>
                  <a:srgbClr val="0070C0"/>
                </a:solidFill>
                <a:latin typeface="Times New Roman" panose="02020603050405020304" charset="0"/>
                <a:cs typeface="Times New Roman" panose="02020603050405020304" charset="0"/>
                <a:sym typeface="+mn-ea"/>
              </a:rPr>
              <a:t>someone was behind me</a:t>
            </a:r>
            <a:r>
              <a:rPr lang="en-US" altLang="zh-CN" sz="2200">
                <a:solidFill>
                  <a:srgbClr val="0070C0"/>
                </a:solidFill>
                <a:latin typeface="Times New Roman" panose="02020603050405020304" charset="0"/>
                <a:cs typeface="Times New Roman" panose="02020603050405020304" charset="0"/>
                <a:sym typeface="+mn-ea"/>
              </a:rPr>
              <a:t>.</a:t>
            </a:r>
            <a:endParaRPr lang="en-US" altLang="zh-CN" sz="2200">
              <a:solidFill>
                <a:srgbClr val="0070C0"/>
              </a:solidFill>
              <a:latin typeface="Times New Roman" panose="02020603050405020304" charset="0"/>
              <a:cs typeface="Times New Roman" panose="02020603050405020304" charset="0"/>
              <a:sym typeface="+mn-ea"/>
            </a:endParaRPr>
          </a:p>
          <a:p>
            <a:pPr marL="342900" indent="-342900" algn="l">
              <a:buFont typeface="Arial" panose="020B0604020202020204" pitchFamily="34" charset="0"/>
              <a:buChar char="•"/>
            </a:pPr>
            <a:endParaRPr lang="en-US" altLang="zh-CN" sz="22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a:p>
            <a:pPr marL="342900" indent="-342900" algn="l">
              <a:buFont typeface="Arial" panose="020B0604020202020204" pitchFamily="34" charset="0"/>
              <a:buChar char="•"/>
            </a:pPr>
            <a:r>
              <a:rPr lang="en-US" sz="2200" b="1" i="1">
                <a:solidFill>
                  <a:srgbClr val="C00000"/>
                </a:solidFill>
                <a:latin typeface="Times New Roman" panose="02020603050405020304" charset="0"/>
                <a:ea typeface="宋体" panose="02010600030101010101" pitchFamily="2" charset="-122"/>
                <a:sym typeface="+mn-ea"/>
              </a:rPr>
              <a:t>Para. 1: I turned to see all the other patients following me.</a:t>
            </a:r>
            <a:endParaRPr lang="en-US" sz="2200" b="1" i="1">
              <a:solidFill>
                <a:srgbClr val="C00000"/>
              </a:solidFill>
              <a:latin typeface="Times New Roman" panose="02020603050405020304" charset="0"/>
              <a:ea typeface="宋体" panose="02010600030101010101" pitchFamily="2" charset="-122"/>
              <a:sym typeface="+mn-ea"/>
            </a:endParaRPr>
          </a:p>
          <a:p>
            <a:pPr marL="342900" indent="-342900" algn="l">
              <a:buFont typeface="Arial" panose="020B0604020202020204" pitchFamily="34" charset="0"/>
              <a:buChar char="•"/>
            </a:pPr>
            <a:r>
              <a:rPr lang="en-US" sz="2200" b="1" i="1">
                <a:solidFill>
                  <a:srgbClr val="C00000"/>
                </a:solidFill>
                <a:latin typeface="Times New Roman" panose="02020603050405020304" charset="0"/>
                <a:ea typeface="宋体" panose="02010600030101010101" pitchFamily="2" charset="-122"/>
                <a:sym typeface="+mn-ea"/>
              </a:rPr>
              <a:t>Para. 2: I said a quick prayer and turned the key. </a:t>
            </a:r>
            <a:endParaRPr lang="en-US" altLang="zh-CN" sz="2200" b="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nvSpPr>
        <p:spPr>
          <a:xfrm>
            <a:off x="2747010" y="146685"/>
            <a:ext cx="1732915" cy="5228590"/>
          </a:xfrm>
          <a:prstGeom prst="rect">
            <a:avLst/>
          </a:prstGeom>
          <a:solidFill>
            <a:schemeClr val="accent5">
              <a:lumMod val="20000"/>
              <a:lumOff val="80000"/>
            </a:schemeClr>
          </a:solidFill>
          <a:effectLst>
            <a:outerShdw blurRad="50800" dist="63500" dir="2700000" algn="tl" rotWithShape="0">
              <a:prstClr val="black">
                <a:alpha val="40000"/>
              </a:prstClr>
            </a:outerShdw>
          </a:effectLst>
        </p:spPr>
        <p:txBody>
          <a:bodyPr wrap="square" rtlCol="0">
            <a:noAutofit/>
          </a:bodyPr>
          <a:p>
            <a:pPr algn="ctr"/>
            <a:r>
              <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isolated</a:t>
            </a: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6" name="下箭头 5"/>
          <p:cNvSpPr/>
          <p:nvPr/>
        </p:nvSpPr>
        <p:spPr>
          <a:xfrm>
            <a:off x="3371850" y="488315"/>
            <a:ext cx="421640" cy="4188460"/>
          </a:xfrm>
          <a:prstGeom prst="downArrow">
            <a:avLst/>
          </a:prstGeom>
          <a:solidFill>
            <a:schemeClr val="accent6">
              <a:lumMod val="40000"/>
              <a:lumOff val="60000"/>
              <a:alpha val="6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747010" y="1797685"/>
            <a:ext cx="1671955" cy="706755"/>
          </a:xfrm>
          <a:prstGeom prst="rect">
            <a:avLst/>
          </a:prstGeom>
          <a:noFill/>
        </p:spPr>
        <p:txBody>
          <a:bodyPr wrap="square" rtlCol="0" anchor="t">
            <a:spAutoFit/>
          </a:bodyPr>
          <a:p>
            <a:pPr algn="ctr"/>
            <a:r>
              <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thirst for connection</a:t>
            </a: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2844165" y="3470275"/>
            <a:ext cx="1574800" cy="706755"/>
          </a:xfrm>
          <a:prstGeom prst="rect">
            <a:avLst/>
          </a:prstGeom>
          <a:noFill/>
        </p:spPr>
        <p:txBody>
          <a:bodyPr wrap="square" rtlCol="0" anchor="t">
            <a:spAutoFit/>
          </a:bodyPr>
          <a:p>
            <a:pPr algn="ctr"/>
            <a:r>
              <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tend to be connected</a:t>
            </a: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2844165" y="4577715"/>
            <a:ext cx="1574800" cy="706755"/>
          </a:xfrm>
          <a:prstGeom prst="rect">
            <a:avLst/>
          </a:prstGeom>
          <a:noFill/>
        </p:spPr>
        <p:txBody>
          <a:bodyPr wrap="square" rtlCol="0" anchor="t">
            <a:spAutoFit/>
          </a:bodyPr>
          <a:p>
            <a:pPr algn="ctr"/>
            <a:r>
              <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connected</a:t>
            </a: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r>
              <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“loved”</a:t>
            </a:r>
            <a:endParaRPr lang="en-US" altLang="zh-CN" sz="20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cxnSp>
        <p:nvCxnSpPr>
          <p:cNvPr id="2" name="直接连接符 1"/>
          <p:cNvCxnSpPr/>
          <p:nvPr/>
        </p:nvCxnSpPr>
        <p:spPr>
          <a:xfrm flipV="1">
            <a:off x="7388860" y="1198880"/>
            <a:ext cx="3162935" cy="952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93670" y="5560060"/>
            <a:ext cx="7756525" cy="583565"/>
          </a:xfrm>
          <a:prstGeom prst="rect">
            <a:avLst/>
          </a:prstGeom>
          <a:noFill/>
        </p:spPr>
        <p:txBody>
          <a:bodyPr wrap="square" rtlCol="0" anchor="t">
            <a:spAutoFit/>
          </a:bodyPr>
          <a:p>
            <a:pPr indent="0">
              <a:buNone/>
            </a:pPr>
            <a:r>
              <a:rPr lang="en-US" altLang="zh-CN" sz="3200" b="1" i="1">
                <a:solidFill>
                  <a:srgbClr val="7030A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An Indication of the solution to the problem </a:t>
            </a:r>
            <a:endParaRPr lang="en-US" altLang="zh-CN" sz="3200" b="1" i="1">
              <a:solidFill>
                <a:srgbClr val="7030A0"/>
              </a:solidFill>
              <a:effectLst>
                <a:outerShdw blurRad="38100" dist="38100" dir="2700000" algn="tl">
                  <a:srgbClr val="000000">
                    <a:alpha val="43137"/>
                  </a:srgbClr>
                </a:outerShdw>
              </a:effectLst>
              <a:highlight>
                <a:srgbClr val="FFFF00"/>
              </a:highlight>
              <a:latin typeface="Times New Roman" panose="02020603050405020304" charset="0"/>
              <a:ea typeface="微软雅黑" panose="020B0503020204020204" charset="-122"/>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randombar(horizontal)">
                                      <p:cBhvr>
                                        <p:cTn id="50" dur="500"/>
                                        <p:tgtEl>
                                          <p:spTgt spid="7">
                                            <p:txEl>
                                              <p:pRg st="6" end="6"/>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randombar(horizontal)">
                                      <p:cBhvr>
                                        <p:cTn id="58" dur="500"/>
                                        <p:tgtEl>
                                          <p:spTgt spid="7">
                                            <p:txEl>
                                              <p:pRg st="8" end="8"/>
                                            </p:txEl>
                                          </p:spTgt>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Effect transition="in" filter="randombar(horizontal)">
                                      <p:cBhvr>
                                        <p:cTn id="61" dur="500"/>
                                        <p:tgtEl>
                                          <p:spTgt spid="7">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randombar(horizontal)">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randombar(horizontal)">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randombar(horizontal)">
                                      <p:cBhvr>
                                        <p:cTn id="7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uiExpand="1" build="p"/>
      <p:bldP spid="7" grpId="1" animBg="1"/>
      <p:bldP spid="5" grpId="0" bldLvl="0" animBg="1"/>
      <p:bldP spid="5" grpId="1" animBg="1"/>
      <p:bldP spid="8" grpId="0"/>
      <p:bldP spid="8" grpId="1"/>
      <p:bldP spid="6" grpId="0" bldLvl="0" animBg="1"/>
      <p:bldP spid="9" grpId="0"/>
      <p:bldP spid="6" grpId="1" animBg="1"/>
      <p:bldP spid="9" grpId="1"/>
      <p:bldP spid="10" grpId="0"/>
      <p:bldP spid="10"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157480" y="634365"/>
            <a:ext cx="11779250" cy="5903595"/>
          </a:xfrm>
          <a:prstGeom prst="roundRect">
            <a:avLst/>
          </a:prstGeom>
          <a:solidFill>
            <a:schemeClr val="tx2">
              <a:lumMod val="10000"/>
              <a:lumOff val="90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54965" y="1205230"/>
            <a:ext cx="11338560" cy="3538220"/>
          </a:xfrm>
          <a:prstGeom prst="rect">
            <a:avLst/>
          </a:prstGeom>
          <a:noFill/>
        </p:spPr>
        <p:txBody>
          <a:bodyPr wrap="square" rtlCol="0" anchor="t">
            <a:spAutoFit/>
          </a:bodyPr>
          <a:p>
            <a:r>
              <a:rPr lang="en-US" sz="2800" b="1" i="1">
                <a:solidFill>
                  <a:srgbClr val="0070C0"/>
                </a:solidFill>
                <a:latin typeface="Times New Roman" panose="02020603050405020304" charset="0"/>
                <a:ea typeface="宋体" panose="02010600030101010101" pitchFamily="2" charset="-122"/>
                <a:sym typeface="+mn-ea"/>
              </a:rPr>
              <a:t>Para. 1: I turned to see all the other patients following me.</a:t>
            </a:r>
            <a:endParaRPr lang="en-US" sz="2800" b="1" i="1">
              <a:solidFill>
                <a:srgbClr val="0070C0"/>
              </a:solidFill>
              <a:latin typeface="Times New Roman" panose="02020603050405020304" charset="0"/>
              <a:ea typeface="宋体" panose="02010600030101010101" pitchFamily="2" charset="-122"/>
              <a:sym typeface="+mn-ea"/>
            </a:endParaRPr>
          </a:p>
          <a:p>
            <a:endParaRPr lang="en-US" sz="2800" b="1" i="1">
              <a:solidFill>
                <a:srgbClr val="0070C0"/>
              </a:solidFill>
              <a:latin typeface="Times New Roman" panose="02020603050405020304" charset="0"/>
              <a:ea typeface="宋体" panose="02010600030101010101" pitchFamily="2" charset="-122"/>
              <a:sym typeface="+mn-ea"/>
            </a:endParaRPr>
          </a:p>
          <a:p>
            <a:r>
              <a:rPr lang="en-US" sz="2800" b="1" i="1">
                <a:solidFill>
                  <a:srgbClr val="0070C0"/>
                </a:solidFill>
                <a:latin typeface="Times New Roman" panose="02020603050405020304" charset="0"/>
                <a:ea typeface="宋体" panose="02010600030101010101" pitchFamily="2" charset="-122"/>
                <a:sym typeface="+mn-ea"/>
              </a:rPr>
              <a:t>  </a:t>
            </a:r>
            <a:endParaRPr lang="en-US" sz="2800" b="1" i="1">
              <a:solidFill>
                <a:srgbClr val="0070C0"/>
              </a:solidFill>
              <a:latin typeface="Times New Roman" panose="02020603050405020304" charset="0"/>
              <a:ea typeface="宋体" panose="02010600030101010101" pitchFamily="2" charset="-122"/>
              <a:sym typeface="+mn-ea"/>
            </a:endParaRPr>
          </a:p>
          <a:p>
            <a:endParaRPr lang="en-US" sz="2800" b="1" i="1">
              <a:solidFill>
                <a:srgbClr val="0070C0"/>
              </a:solidFill>
              <a:latin typeface="Times New Roman" panose="02020603050405020304" charset="0"/>
              <a:ea typeface="宋体" panose="02010600030101010101" pitchFamily="2" charset="-122"/>
              <a:sym typeface="+mn-ea"/>
            </a:endParaRPr>
          </a:p>
          <a:p>
            <a:endParaRPr lang="en-US" sz="2800" b="1" i="1">
              <a:solidFill>
                <a:srgbClr val="0070C0"/>
              </a:solidFill>
              <a:latin typeface="Times New Roman" panose="02020603050405020304" charset="0"/>
              <a:ea typeface="宋体" panose="02010600030101010101" pitchFamily="2" charset="-122"/>
              <a:sym typeface="+mn-ea"/>
            </a:endParaRPr>
          </a:p>
          <a:p>
            <a:endParaRPr lang="en-US" sz="2800" b="1" i="1">
              <a:solidFill>
                <a:srgbClr val="0070C0"/>
              </a:solidFill>
              <a:latin typeface="Times New Roman" panose="02020603050405020304" charset="0"/>
              <a:ea typeface="宋体" panose="02010600030101010101" pitchFamily="2" charset="-122"/>
              <a:sym typeface="+mn-ea"/>
            </a:endParaRPr>
          </a:p>
          <a:p>
            <a:endParaRPr lang="en-US" sz="2800" b="1" i="1">
              <a:solidFill>
                <a:srgbClr val="0070C0"/>
              </a:solidFill>
              <a:latin typeface="Times New Roman" panose="02020603050405020304" charset="0"/>
              <a:ea typeface="宋体" panose="02010600030101010101" pitchFamily="2" charset="-122"/>
              <a:sym typeface="+mn-ea"/>
            </a:endParaRPr>
          </a:p>
          <a:p>
            <a:r>
              <a:rPr lang="en-US" sz="2800" b="1" i="1">
                <a:solidFill>
                  <a:srgbClr val="0070C0"/>
                </a:solidFill>
                <a:latin typeface="Times New Roman" panose="02020603050405020304" charset="0"/>
                <a:ea typeface="宋体" panose="02010600030101010101" pitchFamily="2" charset="-122"/>
                <a:sym typeface="+mn-ea"/>
              </a:rPr>
              <a:t>Para. 2: I said a quick prayer and turned the key. </a:t>
            </a:r>
            <a:endParaRPr lang="en-US" altLang="en-US" sz="2800" b="1" i="1">
              <a:solidFill>
                <a:srgbClr val="0070C0"/>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451485" y="4743450"/>
            <a:ext cx="5763260" cy="1264920"/>
          </a:xfrm>
          <a:prstGeom prst="rect">
            <a:avLst/>
          </a:prstGeom>
          <a:noFill/>
        </p:spPr>
        <p:txBody>
          <a:bodyPr wrap="square" rtlCol="0">
            <a:noAutofit/>
          </a:bodyPr>
          <a:p>
            <a:pPr marL="285750" indent="-285750">
              <a:buFont typeface="Wingdings" panose="05000000000000000000" charset="0"/>
              <a:buChar char="Ø"/>
            </a:pPr>
            <a:r>
              <a:rPr lang="en-US" altLang="zh-CN" sz="2400" b="1">
                <a:latin typeface="Times New Roman" panose="02020603050405020304" charset="0"/>
                <a:cs typeface="Times New Roman" panose="02020603050405020304" charset="0"/>
              </a:rPr>
              <a:t>What’s the result?</a:t>
            </a:r>
            <a:endParaRPr lang="en-US" altLang="zh-CN" sz="2400" b="1">
              <a:latin typeface="Times New Roman" panose="02020603050405020304" charset="0"/>
              <a:cs typeface="Times New Roman" panose="02020603050405020304" charset="0"/>
            </a:endParaRPr>
          </a:p>
          <a:p>
            <a:pPr marL="285750" indent="-285750">
              <a:buFont typeface="Wingdings" panose="05000000000000000000" charset="0"/>
              <a:buChar char="Ø"/>
            </a:pPr>
            <a:r>
              <a:rPr lang="en-US" altLang="zh-CN" sz="2400" b="1">
                <a:latin typeface="Times New Roman" panose="02020603050405020304" charset="0"/>
                <a:cs typeface="Times New Roman" panose="02020603050405020304" charset="0"/>
              </a:rPr>
              <a:t>What were everyone’s reaction?</a:t>
            </a:r>
            <a:endParaRPr lang="en-US" altLang="zh-CN" sz="2400" b="1">
              <a:latin typeface="Times New Roman" panose="02020603050405020304" charset="0"/>
              <a:cs typeface="Times New Roman" panose="02020603050405020304" charset="0"/>
            </a:endParaRPr>
          </a:p>
          <a:p>
            <a:pPr marL="285750" indent="-285750">
              <a:buFont typeface="Wingdings" panose="05000000000000000000" charset="0"/>
              <a:buChar char="Ø"/>
            </a:pPr>
            <a:r>
              <a:rPr lang="en-US" altLang="zh-CN" sz="2400" b="1">
                <a:latin typeface="Times New Roman" panose="02020603050405020304" charset="0"/>
                <a:cs typeface="Times New Roman" panose="02020603050405020304" charset="0"/>
              </a:rPr>
              <a:t>What’s my feeling/ thinking/ reflection?</a:t>
            </a:r>
            <a:endParaRPr lang="en-US" altLang="zh-CN" sz="2400" b="1">
              <a:latin typeface="Times New Roman" panose="02020603050405020304" charset="0"/>
              <a:cs typeface="Times New Roman" panose="02020603050405020304" charset="0"/>
            </a:endParaRPr>
          </a:p>
          <a:p>
            <a:pPr indent="0">
              <a:buFont typeface="Wingdings" panose="05000000000000000000" charset="0"/>
              <a:buNone/>
            </a:pPr>
            <a:endParaRPr lang="en-US" altLang="zh-CN" sz="2400" b="1">
              <a:latin typeface="Times New Roman" panose="02020603050405020304" charset="0"/>
              <a:cs typeface="Times New Roman" panose="02020603050405020304" charset="0"/>
            </a:endParaRPr>
          </a:p>
        </p:txBody>
      </p:sp>
      <p:sp>
        <p:nvSpPr>
          <p:cNvPr id="6" name="文本框 5"/>
          <p:cNvSpPr txBox="1"/>
          <p:nvPr/>
        </p:nvSpPr>
        <p:spPr>
          <a:xfrm>
            <a:off x="451485" y="1729740"/>
            <a:ext cx="5643880" cy="1198880"/>
          </a:xfrm>
          <a:prstGeom prst="rect">
            <a:avLst/>
          </a:prstGeom>
          <a:noFill/>
        </p:spPr>
        <p:txBody>
          <a:bodyPr wrap="square" rtlCol="0">
            <a:spAutoFit/>
          </a:bodyPr>
          <a:p>
            <a:pPr marL="285750" indent="-285750">
              <a:buFont typeface="Wingdings" panose="05000000000000000000" charset="0"/>
              <a:buChar char="Ø"/>
            </a:pPr>
            <a:r>
              <a:rPr lang="en-US" altLang="zh-CN" sz="2400" b="1">
                <a:latin typeface="Times New Roman" panose="02020603050405020304" charset="0"/>
                <a:cs typeface="Times New Roman" panose="02020603050405020304" charset="0"/>
              </a:rPr>
              <a:t>Why did they follow me?</a:t>
            </a:r>
            <a:endParaRPr lang="en-US" altLang="zh-CN" sz="2400" b="1">
              <a:latin typeface="Times New Roman" panose="02020603050405020304" charset="0"/>
              <a:cs typeface="Times New Roman" panose="02020603050405020304" charset="0"/>
            </a:endParaRPr>
          </a:p>
          <a:p>
            <a:pPr marL="285750" indent="-285750">
              <a:buFont typeface="Wingdings" panose="05000000000000000000" charset="0"/>
              <a:buChar char="Ø"/>
            </a:pPr>
            <a:r>
              <a:rPr lang="en-US" altLang="zh-CN" sz="2400" b="1">
                <a:latin typeface="Times New Roman" panose="02020603050405020304" charset="0"/>
                <a:cs typeface="Times New Roman" panose="02020603050405020304" charset="0"/>
              </a:rPr>
              <a:t>What’s my feeling/thinking/reaction?</a:t>
            </a:r>
            <a:endParaRPr lang="en-US" altLang="zh-CN" sz="2400" b="1">
              <a:latin typeface="Times New Roman" panose="02020603050405020304" charset="0"/>
              <a:cs typeface="Times New Roman" panose="02020603050405020304" charset="0"/>
            </a:endParaRPr>
          </a:p>
          <a:p>
            <a:pPr marL="285750" indent="-285750">
              <a:buFont typeface="Wingdings" panose="05000000000000000000" charset="0"/>
              <a:buChar char="Ø"/>
            </a:pPr>
            <a:r>
              <a:rPr lang="en-US" altLang="zh-CN" sz="2400" b="1">
                <a:latin typeface="Times New Roman" panose="02020603050405020304" charset="0"/>
                <a:cs typeface="Times New Roman" panose="02020603050405020304" charset="0"/>
              </a:rPr>
              <a:t>Did we solve the problem? </a:t>
            </a:r>
            <a:endParaRPr lang="en-US" altLang="zh-CN" sz="2400" b="1">
              <a:latin typeface="Times New Roman" panose="02020603050405020304" charset="0"/>
              <a:cs typeface="Times New Roman" panose="02020603050405020304" charset="0"/>
            </a:endParaRPr>
          </a:p>
        </p:txBody>
      </p:sp>
      <p:sp>
        <p:nvSpPr>
          <p:cNvPr id="7" name="文本框 6"/>
          <p:cNvSpPr txBox="1"/>
          <p:nvPr/>
        </p:nvSpPr>
        <p:spPr>
          <a:xfrm>
            <a:off x="5287010" y="1692910"/>
            <a:ext cx="6579235" cy="1235710"/>
          </a:xfrm>
          <a:prstGeom prst="rect">
            <a:avLst/>
          </a:prstGeom>
          <a:noFill/>
        </p:spPr>
        <p:txBody>
          <a:bodyPr wrap="square" rtlCol="0">
            <a:noAutofit/>
          </a:bodyPr>
          <a:p>
            <a:pPr algn="ct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Curious? Stunned? Be helpful?</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Upset? Doubtful? Appreciative?</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By the nurse/one patient/AAA? Together?</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365240" y="4706620"/>
            <a:ext cx="5227955" cy="1235710"/>
          </a:xfrm>
          <a:prstGeom prst="rect">
            <a:avLst/>
          </a:prstGeom>
          <a:noFill/>
        </p:spPr>
        <p:txBody>
          <a:bodyPr wrap="square" rtlCol="0">
            <a:noAutofit/>
          </a:bodyPr>
          <a:p>
            <a:pPr algn="ct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Failed? Successful?</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Cheerful</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Grateful, Connected, Be Loved </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9" name="图片 8" descr="d8bef067-eda2-49e4-afbe-421e2edc15c1_1920x1080"/>
          <p:cNvPicPr>
            <a:picLocks noChangeAspect="1"/>
          </p:cNvPicPr>
          <p:nvPr/>
        </p:nvPicPr>
        <p:blipFill>
          <a:blip r:embed="rId1">
            <a:clrChange>
              <a:clrFrom>
                <a:srgbClr val="EBEBEB">
                  <a:alpha val="100000"/>
                </a:srgbClr>
              </a:clrFrom>
              <a:clrTo>
                <a:srgbClr val="EBEBEB">
                  <a:alpha val="100000"/>
                  <a:alpha val="0"/>
                </a:srgbClr>
              </a:clrTo>
            </a:clrChange>
          </a:blip>
          <a:srcRect l="34672" t="23065" r="36203" b="12398"/>
          <a:stretch>
            <a:fillRect/>
          </a:stretch>
        </p:blipFill>
        <p:spPr>
          <a:xfrm rot="1680000">
            <a:off x="10685145" y="159385"/>
            <a:ext cx="1095375" cy="1365885"/>
          </a:xfrm>
          <a:prstGeom prst="rect">
            <a:avLst/>
          </a:prstGeom>
        </p:spPr>
      </p:pic>
      <p:sp>
        <p:nvSpPr>
          <p:cNvPr id="10" name="文本框 9"/>
          <p:cNvSpPr txBox="1"/>
          <p:nvPr/>
        </p:nvSpPr>
        <p:spPr>
          <a:xfrm>
            <a:off x="3273425" y="1200150"/>
            <a:ext cx="685165" cy="521970"/>
          </a:xfrm>
          <a:prstGeom prst="rect">
            <a:avLst/>
          </a:prstGeom>
          <a:noFill/>
        </p:spPr>
        <p:txBody>
          <a:bodyPr wrap="square" rtlCol="0" anchor="t">
            <a:spAutoFit/>
          </a:bodyPr>
          <a:p>
            <a:pPr algn="ctr"/>
            <a:r>
              <a:rPr lang="en-US" sz="2800" b="1" i="1">
                <a:solidFill>
                  <a:srgbClr val="C00000"/>
                </a:solidFill>
                <a:latin typeface="Times New Roman" panose="02020603050405020304" charset="0"/>
                <a:ea typeface="宋体" panose="02010600030101010101" pitchFamily="2" charset="-122"/>
                <a:sym typeface="+mn-ea"/>
              </a:rPr>
              <a:t>see</a:t>
            </a:r>
            <a:endParaRPr lang="en-US" altLang="en-US" sz="28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微软雅黑" panose="020B0503020204020204" charset="-122"/>
              <a:sym typeface="+mn-ea"/>
            </a:endParaRPr>
          </a:p>
        </p:txBody>
      </p:sp>
      <p:sp>
        <p:nvSpPr>
          <p:cNvPr id="11" name="文本框 10"/>
          <p:cNvSpPr txBox="1"/>
          <p:nvPr/>
        </p:nvSpPr>
        <p:spPr>
          <a:xfrm>
            <a:off x="6765925" y="1207770"/>
            <a:ext cx="2447925" cy="521970"/>
          </a:xfrm>
          <a:prstGeom prst="rect">
            <a:avLst/>
          </a:prstGeom>
          <a:noFill/>
        </p:spPr>
        <p:txBody>
          <a:bodyPr wrap="square" rtlCol="0" anchor="t">
            <a:spAutoFit/>
          </a:bodyPr>
          <a:p>
            <a:pPr algn="ctr"/>
            <a:r>
              <a:rPr lang="en-US" sz="2800" b="1" i="1">
                <a:solidFill>
                  <a:srgbClr val="C00000"/>
                </a:solidFill>
                <a:latin typeface="Times New Roman" panose="02020603050405020304" charset="0"/>
                <a:ea typeface="宋体" panose="02010600030101010101" pitchFamily="2" charset="-122"/>
                <a:sym typeface="+mn-ea"/>
              </a:rPr>
              <a:t>following me</a:t>
            </a:r>
            <a:endParaRPr lang="en-US" altLang="en-US" sz="28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微软雅黑" panose="020B0503020204020204" charset="-122"/>
              <a:sym typeface="+mn-ea"/>
            </a:endParaRPr>
          </a:p>
        </p:txBody>
      </p:sp>
      <p:sp>
        <p:nvSpPr>
          <p:cNvPr id="12" name="文本框 11"/>
          <p:cNvSpPr txBox="1"/>
          <p:nvPr/>
        </p:nvSpPr>
        <p:spPr>
          <a:xfrm>
            <a:off x="1786890" y="4192905"/>
            <a:ext cx="3166745" cy="521970"/>
          </a:xfrm>
          <a:prstGeom prst="rect">
            <a:avLst/>
          </a:prstGeom>
          <a:noFill/>
        </p:spPr>
        <p:txBody>
          <a:bodyPr wrap="square" rtlCol="0" anchor="t">
            <a:spAutoFit/>
          </a:bodyPr>
          <a:p>
            <a:pPr algn="ctr"/>
            <a:r>
              <a:rPr lang="en-US" sz="2800" b="1" i="1">
                <a:solidFill>
                  <a:srgbClr val="C00000"/>
                </a:solidFill>
                <a:latin typeface="Times New Roman" panose="02020603050405020304" charset="0"/>
                <a:ea typeface="宋体" panose="02010600030101010101" pitchFamily="2" charset="-122"/>
                <a:sym typeface="+mn-ea"/>
              </a:rPr>
              <a:t>said a quick prayer</a:t>
            </a:r>
            <a:endParaRPr lang="en-US" altLang="en-US" sz="28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微软雅黑" panose="020B0503020204020204" charset="-122"/>
              <a:sym typeface="+mn-ea"/>
            </a:endParaRPr>
          </a:p>
        </p:txBody>
      </p:sp>
      <p:sp>
        <p:nvSpPr>
          <p:cNvPr id="13" name="文本框 12"/>
          <p:cNvSpPr txBox="1"/>
          <p:nvPr/>
        </p:nvSpPr>
        <p:spPr>
          <a:xfrm>
            <a:off x="5206365" y="4202430"/>
            <a:ext cx="2661920" cy="521970"/>
          </a:xfrm>
          <a:prstGeom prst="rect">
            <a:avLst/>
          </a:prstGeom>
          <a:noFill/>
        </p:spPr>
        <p:txBody>
          <a:bodyPr wrap="square" rtlCol="0" anchor="t">
            <a:spAutoFit/>
          </a:bodyPr>
          <a:p>
            <a:pPr algn="ctr"/>
            <a:r>
              <a:rPr lang="en-US" sz="2800" b="1" i="1">
                <a:solidFill>
                  <a:srgbClr val="C00000"/>
                </a:solidFill>
                <a:latin typeface="Times New Roman" panose="02020603050405020304" charset="0"/>
                <a:ea typeface="宋体" panose="02010600030101010101" pitchFamily="2" charset="-122"/>
                <a:sym typeface="+mn-ea"/>
              </a:rPr>
              <a:t>turned the key</a:t>
            </a:r>
            <a:endParaRPr lang="en-US" altLang="en-US" sz="28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微软雅黑" panose="020B0503020204020204" charset="-122"/>
              <a:sym typeface="+mn-ea"/>
            </a:endParaRPr>
          </a:p>
        </p:txBody>
      </p:sp>
      <p:sp>
        <p:nvSpPr>
          <p:cNvPr id="14" name="文本框 13"/>
          <p:cNvSpPr txBox="1"/>
          <p:nvPr/>
        </p:nvSpPr>
        <p:spPr>
          <a:xfrm>
            <a:off x="1786890" y="5837555"/>
            <a:ext cx="2906395" cy="583565"/>
          </a:xfrm>
          <a:prstGeom prst="rect">
            <a:avLst/>
          </a:prstGeom>
          <a:noFill/>
        </p:spPr>
        <p:txBody>
          <a:bodyPr wrap="square" rtlCol="0" anchor="t">
            <a:spAutoFit/>
          </a:bodyPr>
          <a:p>
            <a:pPr indent="0">
              <a:buNone/>
            </a:pPr>
            <a:r>
              <a:rPr lang="en-US" altLang="zh-CN" sz="3200" b="1" i="1">
                <a:solidFill>
                  <a:srgbClr val="7030A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Echo the theme</a:t>
            </a:r>
            <a:endParaRPr lang="en-US" altLang="zh-CN" sz="3200" b="1" i="1">
              <a:solidFill>
                <a:srgbClr val="7030A0"/>
              </a:solidFill>
              <a:effectLst>
                <a:outerShdw blurRad="38100" dist="38100" dir="2700000" algn="tl">
                  <a:srgbClr val="000000">
                    <a:alpha val="43137"/>
                  </a:srgbClr>
                </a:outerShdw>
              </a:effectLst>
              <a:highlight>
                <a:srgbClr val="FFFF00"/>
              </a:highlight>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1786890" y="3618865"/>
            <a:ext cx="2323465" cy="583565"/>
          </a:xfrm>
          <a:prstGeom prst="rect">
            <a:avLst/>
          </a:prstGeom>
          <a:noFill/>
        </p:spPr>
        <p:txBody>
          <a:bodyPr wrap="square" rtlCol="0" anchor="t">
            <a:spAutoFit/>
          </a:bodyPr>
          <a:p>
            <a:pPr indent="0">
              <a:buNone/>
            </a:pPr>
            <a:r>
              <a:rPr lang="en-US" altLang="zh-CN" sz="3200" b="1" i="1">
                <a:solidFill>
                  <a:srgbClr val="7030A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Connection?  </a:t>
            </a:r>
            <a:endParaRPr lang="en-US" altLang="zh-CN" sz="3200" b="1" i="1">
              <a:solidFill>
                <a:srgbClr val="7030A0"/>
              </a:solidFill>
              <a:effectLst>
                <a:outerShdw blurRad="38100" dist="38100" dir="2700000" algn="tl">
                  <a:srgbClr val="000000">
                    <a:alpha val="43137"/>
                  </a:srgbClr>
                </a:outerShdw>
              </a:effectLst>
              <a:highlight>
                <a:srgbClr val="FFFF00"/>
              </a:highlight>
              <a:latin typeface="Times New Roman" panose="02020603050405020304" charset="0"/>
              <a:ea typeface="微软雅黑" panose="020B0503020204020204" charset="-122"/>
              <a:cs typeface="Times New Roman" panose="02020603050405020304" charset="0"/>
              <a:sym typeface="+mn-ea"/>
            </a:endParaRPr>
          </a:p>
        </p:txBody>
      </p:sp>
      <p:sp>
        <p:nvSpPr>
          <p:cNvPr id="16" name="文本框 15"/>
          <p:cNvSpPr txBox="1"/>
          <p:nvPr/>
        </p:nvSpPr>
        <p:spPr>
          <a:xfrm>
            <a:off x="4059555" y="3699510"/>
            <a:ext cx="7045960" cy="460375"/>
          </a:xfrm>
          <a:prstGeom prst="rect">
            <a:avLst/>
          </a:prstGeom>
          <a:noFill/>
        </p:spPr>
        <p:txBody>
          <a:bodyPr wrap="square" rtlCol="0" anchor="t">
            <a:spAutoFit/>
          </a:bodyPr>
          <a:p>
            <a:pPr indent="0">
              <a:buNone/>
            </a:pPr>
            <a:r>
              <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charset="0"/>
                <a:sym typeface="+mn-ea"/>
              </a:rPr>
              <a:t>After the repair, I was asked to start the car.</a:t>
            </a:r>
            <a:endParaRPr lang="en-US" altLang="zh-CN" sz="2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charset="0"/>
              <a:sym typeface="+mn-ea"/>
            </a:endParaRPr>
          </a:p>
        </p:txBody>
      </p:sp>
      <p:sp>
        <p:nvSpPr>
          <p:cNvPr id="17" name="文本框 16"/>
          <p:cNvSpPr txBox="1"/>
          <p:nvPr/>
        </p:nvSpPr>
        <p:spPr>
          <a:xfrm>
            <a:off x="4295140" y="2458720"/>
            <a:ext cx="911225" cy="460375"/>
          </a:xfrm>
          <a:prstGeom prst="rect">
            <a:avLst/>
          </a:prstGeom>
          <a:noFill/>
        </p:spPr>
        <p:txBody>
          <a:bodyPr wrap="square" rtlCol="0" anchor="t">
            <a:spAutoFit/>
          </a:bodyPr>
          <a:p>
            <a:pPr algn="ctr"/>
            <a:r>
              <a:rPr lang="en-US" altLang="zh-CN" sz="2400" b="1">
                <a:latin typeface="Times New Roman" panose="02020603050405020304" charset="0"/>
                <a:cs typeface="Times New Roman" panose="02020603050405020304" charset="0"/>
                <a:sym typeface="+mn-ea"/>
              </a:rPr>
              <a:t>How?</a:t>
            </a:r>
            <a:endParaRPr lang="en-US" altLang="zh-CN" sz="2400" b="1">
              <a:solidFill>
                <a:schemeClr val="tx1">
                  <a:lumMod val="95000"/>
                  <a:lumOff val="5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pic>
        <p:nvPicPr>
          <p:cNvPr id="18" name="图片 1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54965" y="0"/>
            <a:ext cx="3336925" cy="12515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randombar(horizont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68" dur="500"/>
                                        <p:tgtEl>
                                          <p:spTgt spid="5">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3" dur="500"/>
                                        <p:tgtEl>
                                          <p:spTgt spid="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8" dur="500"/>
                                        <p:tgtEl>
                                          <p:spTgt spid="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83" dur="500"/>
                                        <p:tgtEl>
                                          <p:spTgt spid="8">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88" dur="500"/>
                                        <p:tgtEl>
                                          <p:spTgt spid="5">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93" dur="500"/>
                                        <p:tgtEl>
                                          <p:spTgt spid="8">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randombar(horizontal)">
                                      <p:cBhvr>
                                        <p:cTn id="9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0" grpId="1"/>
      <p:bldP spid="11" grpId="1"/>
      <p:bldP spid="6" grpId="0" uiExpand="1" build="p"/>
      <p:bldP spid="6" grpId="1"/>
      <p:bldP spid="7" grpId="0" uiExpand="1" build="p"/>
      <p:bldP spid="7" grpId="1"/>
      <p:bldP spid="12" grpId="0"/>
      <p:bldP spid="13" grpId="0"/>
      <p:bldP spid="12" grpId="1"/>
      <p:bldP spid="13" grpId="1"/>
      <p:bldP spid="5" grpId="0" uiExpand="1" build="p"/>
      <p:bldP spid="5" grpId="1"/>
      <p:bldP spid="8" grpId="0" uiExpand="1" build="p"/>
      <p:bldP spid="8" grpId="1"/>
      <p:bldP spid="14" grpId="0"/>
      <p:bldP spid="14" grpId="1"/>
      <p:bldP spid="15" grpId="0"/>
      <p:bldP spid="15" grpId="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28575" y="0"/>
            <a:ext cx="8495665" cy="602615"/>
          </a:xfrm>
        </p:spPr>
        <p:txBody>
          <a:bodyPr>
            <a:normAutofit fontScale="90000"/>
          </a:bodyPr>
          <a:p>
            <a:r>
              <a:rPr lang="en-US" altLang="zh-CN">
                <a:solidFill>
                  <a:schemeClr val="accent6">
                    <a:lumMod val="75000"/>
                  </a:schemeClr>
                </a:solidFill>
                <a:effectLst>
                  <a:outerShdw blurRad="38100" dist="38100" dir="2700000" algn="tl">
                    <a:srgbClr val="000000">
                      <a:alpha val="43137"/>
                    </a:srgbClr>
                  </a:outerShdw>
                </a:effectLst>
              </a:rPr>
              <a:t>How I Felt&amp; Discovered the Reason:</a:t>
            </a:r>
            <a:endParaRPr lang="en-US" altLang="zh-CN">
              <a:solidFill>
                <a:schemeClr val="accent6">
                  <a:lumMod val="75000"/>
                </a:schemeClr>
              </a:solidFill>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2249805" y="602615"/>
            <a:ext cx="9812655" cy="5705475"/>
          </a:xfrm>
          <a:solidFill>
            <a:schemeClr val="tx2">
              <a:lumMod val="10000"/>
              <a:lumOff val="90000"/>
            </a:schemeClr>
          </a:solidFill>
          <a:effectLst>
            <a:outerShdw blurRad="50800" dist="63500" dir="2700000" algn="tl" rotWithShape="0">
              <a:prstClr val="black">
                <a:alpha val="40000"/>
              </a:prstClr>
            </a:outerShdw>
          </a:effectLst>
        </p:spPr>
        <p:txBody>
          <a:bodyPr>
            <a:noAutofit/>
          </a:bodyPr>
          <a:p>
            <a:pPr>
              <a:lnSpc>
                <a:spcPct val="95000"/>
              </a:lnSpc>
              <a:spcAft>
                <a:spcPts val="0"/>
              </a:spcAft>
              <a:buFont typeface="Arial" panose="020B0604020202020204" pitchFamily="34" charset="0"/>
              <a:buChar char="•"/>
            </a:pPr>
            <a:r>
              <a:rPr lang="en-US" altLang="zh-CN" sz="2400">
                <a:solidFill>
                  <a:schemeClr val="accent4">
                    <a:lumMod val="50000"/>
                  </a:schemeClr>
                </a:solidFill>
                <a:latin typeface="Times New Roman" panose="02020603050405020304" charset="0"/>
                <a:cs typeface="Times New Roman" panose="02020603050405020304" charset="0"/>
                <a:sym typeface="+mn-ea"/>
              </a:rPr>
              <a:t>On their face, I read concerns, worries and curiosity ,</a:t>
            </a:r>
            <a:r>
              <a:rPr lang="en-US" altLang="zh-CN" sz="2400" u="sng">
                <a:solidFill>
                  <a:schemeClr val="accent4">
                    <a:lumMod val="50000"/>
                  </a:schemeClr>
                </a:solidFill>
                <a:latin typeface="Times New Roman" panose="02020603050405020304" charset="0"/>
                <a:cs typeface="Times New Roman" panose="02020603050405020304" charset="0"/>
                <a:sym typeface="+mn-ea"/>
              </a:rPr>
              <a:t>which</a:t>
            </a:r>
            <a:r>
              <a:rPr lang="en-US" altLang="zh-CN" sz="2400">
                <a:solidFill>
                  <a:schemeClr val="accent4">
                    <a:lumMod val="50000"/>
                  </a:schemeClr>
                </a:solidFill>
                <a:latin typeface="Times New Roman" panose="02020603050405020304" charset="0"/>
                <a:cs typeface="Times New Roman" panose="02020603050405020304" charset="0"/>
                <a:sym typeface="+mn-ea"/>
              </a:rPr>
              <a:t> made me overwhelmed by surprise.</a:t>
            </a:r>
            <a:endParaRPr lang="en-US" altLang="zh-CN" sz="2400">
              <a:solidFill>
                <a:schemeClr val="accent4">
                  <a:lumMod val="50000"/>
                </a:schemeClr>
              </a:solidFill>
              <a:latin typeface="Times New Roman" panose="02020603050405020304" charset="0"/>
              <a:cs typeface="Times New Roman" panose="02020603050405020304" charset="0"/>
              <a:sym typeface="+mn-ea"/>
            </a:endParaRPr>
          </a:p>
          <a:p>
            <a:pPr>
              <a:lnSpc>
                <a:spcPct val="95000"/>
              </a:lnSpc>
              <a:spcAft>
                <a:spcPts val="0"/>
              </a:spcAft>
              <a:buFont typeface="Arial" panose="020B0604020202020204" pitchFamily="34" charset="0"/>
              <a:buChar char="•"/>
            </a:pPr>
            <a:r>
              <a:rPr lang="en-US" altLang="zh-CN" sz="2400" u="sng">
                <a:solidFill>
                  <a:schemeClr val="accent4">
                    <a:lumMod val="50000"/>
                  </a:schemeClr>
                </a:solidFill>
                <a:latin typeface="Times New Roman" panose="02020603050405020304" charset="0"/>
                <a:cs typeface="Times New Roman" panose="02020603050405020304" charset="0"/>
                <a:sym typeface="+mn-ea"/>
              </a:rPr>
              <a:t>Surprised as I was</a:t>
            </a:r>
            <a:r>
              <a:rPr lang="en-US" altLang="zh-CN" sz="2400">
                <a:solidFill>
                  <a:schemeClr val="accent4">
                    <a:lumMod val="50000"/>
                  </a:schemeClr>
                </a:solidFill>
                <a:latin typeface="Times New Roman" panose="02020603050405020304" charset="0"/>
                <a:cs typeface="Times New Roman" panose="02020603050405020304" charset="0"/>
                <a:sym typeface="+mn-ea"/>
              </a:rPr>
              <a:t>, I asked them why they followed me </a:t>
            </a:r>
            <a:r>
              <a:rPr lang="en-US" altLang="zh-CN" sz="2400" b="1" i="1">
                <a:solidFill>
                  <a:schemeClr val="accent4">
                    <a:lumMod val="50000"/>
                  </a:schemeClr>
                </a:solidFill>
                <a:latin typeface="Times New Roman" panose="02020603050405020304" charset="0"/>
                <a:cs typeface="Times New Roman" panose="02020603050405020304" charset="0"/>
                <a:sym typeface="+mn-ea"/>
              </a:rPr>
              <a:t>instead of</a:t>
            </a:r>
            <a:r>
              <a:rPr lang="en-US" altLang="zh-CN" sz="2400">
                <a:solidFill>
                  <a:schemeClr val="accent4">
                    <a:lumMod val="50000"/>
                  </a:schemeClr>
                </a:solidFill>
                <a:latin typeface="Times New Roman" panose="02020603050405020304" charset="0"/>
                <a:cs typeface="Times New Roman" panose="02020603050405020304" charset="0"/>
                <a:sym typeface="+mn-ea"/>
              </a:rPr>
              <a:t> waiting for treatment. They said they just wanted to see if they could be of some help.</a:t>
            </a:r>
            <a:endParaRPr lang="en-US" altLang="zh-CN" sz="2400">
              <a:solidFill>
                <a:schemeClr val="accent4">
                  <a:lumMod val="50000"/>
                </a:schemeClr>
              </a:solidFill>
              <a:latin typeface="Times New Roman" panose="02020603050405020304" charset="0"/>
              <a:cs typeface="Times New Roman" panose="02020603050405020304" charset="0"/>
              <a:sym typeface="+mn-ea"/>
            </a:endParaRPr>
          </a:p>
          <a:p>
            <a:pPr>
              <a:lnSpc>
                <a:spcPct val="95000"/>
              </a:lnSpc>
              <a:spcAft>
                <a:spcPts val="0"/>
              </a:spcAft>
              <a:buFont typeface="Arial" panose="020B0604020202020204" pitchFamily="34" charset="0"/>
              <a:buChar char="•"/>
            </a:pPr>
            <a:r>
              <a:rPr lang="en-US" altLang="zh-CN" sz="2400" u="sng">
                <a:solidFill>
                  <a:schemeClr val="accent4">
                    <a:lumMod val="50000"/>
                  </a:schemeClr>
                </a:solidFill>
                <a:latin typeface="Times New Roman" panose="02020603050405020304" charset="0"/>
                <a:cs typeface="Times New Roman" panose="02020603050405020304" charset="0"/>
                <a:sym typeface="+mn-ea"/>
              </a:rPr>
              <a:t>A mixed feeling of surprise and gratitude welling up</a:t>
            </a:r>
            <a:r>
              <a:rPr lang="en-US" altLang="zh-CN" sz="2400">
                <a:solidFill>
                  <a:schemeClr val="accent4">
                    <a:lumMod val="50000"/>
                  </a:schemeClr>
                </a:solidFill>
                <a:latin typeface="Times New Roman" panose="02020603050405020304" charset="0"/>
                <a:cs typeface="Times New Roman" panose="02020603050405020304" charset="0"/>
                <a:sym typeface="+mn-ea"/>
              </a:rPr>
              <a:t> in my heart, I </a:t>
            </a:r>
            <a:r>
              <a:rPr lang="en-US" altLang="zh-CN" sz="2400" u="sng">
                <a:solidFill>
                  <a:schemeClr val="accent4">
                    <a:lumMod val="50000"/>
                  </a:schemeClr>
                </a:solidFill>
                <a:latin typeface="Times New Roman" panose="02020603050405020304" charset="0"/>
                <a:cs typeface="Times New Roman" panose="02020603050405020304" charset="0"/>
                <a:sym typeface="+mn-ea"/>
              </a:rPr>
              <a:t>led</a:t>
            </a:r>
            <a:r>
              <a:rPr lang="en-US" altLang="zh-CN" sz="2400">
                <a:solidFill>
                  <a:schemeClr val="accent4">
                    <a:lumMod val="50000"/>
                  </a:schemeClr>
                </a:solidFill>
                <a:latin typeface="Times New Roman" panose="02020603050405020304" charset="0"/>
                <a:cs typeface="Times New Roman" panose="02020603050405020304" charset="0"/>
                <a:sym typeface="+mn-ea"/>
              </a:rPr>
              <a:t> them to my little Honda, </a:t>
            </a:r>
            <a:r>
              <a:rPr lang="en-US" altLang="zh-CN" sz="2400" u="sng">
                <a:solidFill>
                  <a:schemeClr val="accent4">
                    <a:lumMod val="50000"/>
                  </a:schemeClr>
                </a:solidFill>
                <a:latin typeface="Times New Roman" panose="02020603050405020304" charset="0"/>
                <a:cs typeface="Times New Roman" panose="02020603050405020304" charset="0"/>
                <a:sym typeface="+mn-ea"/>
              </a:rPr>
              <a:t>slid</a:t>
            </a:r>
            <a:r>
              <a:rPr lang="en-US" altLang="zh-CN" sz="2400">
                <a:solidFill>
                  <a:schemeClr val="accent4">
                    <a:lumMod val="50000"/>
                  </a:schemeClr>
                </a:solidFill>
                <a:latin typeface="Times New Roman" panose="02020603050405020304" charset="0"/>
                <a:cs typeface="Times New Roman" panose="02020603050405020304" charset="0"/>
                <a:sym typeface="+mn-ea"/>
              </a:rPr>
              <a:t> in </a:t>
            </a:r>
            <a:r>
              <a:rPr lang="en-US" altLang="zh-CN" sz="2400" u="sng">
                <a:solidFill>
                  <a:schemeClr val="accent4">
                    <a:lumMod val="50000"/>
                  </a:schemeClr>
                </a:solidFill>
                <a:latin typeface="Times New Roman" panose="02020603050405020304" charset="0"/>
                <a:cs typeface="Times New Roman" panose="02020603050405020304" charset="0"/>
                <a:sym typeface="+mn-ea"/>
              </a:rPr>
              <a:t>and demonstrated</a:t>
            </a:r>
            <a:r>
              <a:rPr lang="en-US" altLang="zh-CN" sz="2400">
                <a:solidFill>
                  <a:schemeClr val="accent4">
                    <a:lumMod val="50000"/>
                  </a:schemeClr>
                </a:solidFill>
                <a:latin typeface="Times New Roman" panose="02020603050405020304" charset="0"/>
                <a:cs typeface="Times New Roman" panose="02020603050405020304" charset="0"/>
                <a:sym typeface="+mn-ea"/>
              </a:rPr>
              <a:t> my problem.</a:t>
            </a:r>
            <a:endParaRPr lang="en-US" altLang="zh-CN" sz="2400">
              <a:solidFill>
                <a:schemeClr val="accent4">
                  <a:lumMod val="50000"/>
                </a:schemeClr>
              </a:solidFill>
              <a:latin typeface="Times New Roman" panose="02020603050405020304" charset="0"/>
              <a:cs typeface="Times New Roman" panose="02020603050405020304" charset="0"/>
              <a:sym typeface="+mn-ea"/>
            </a:endParaRPr>
          </a:p>
          <a:p>
            <a:pPr>
              <a:lnSpc>
                <a:spcPct val="95000"/>
              </a:lnSpc>
              <a:spcAft>
                <a:spcPts val="0"/>
              </a:spcAft>
              <a:buFont typeface="Arial" panose="020B0604020202020204" pitchFamily="34" charset="0"/>
              <a:buChar char="•"/>
            </a:pPr>
            <a:endParaRPr lang="en-US" altLang="zh-CN" sz="2400">
              <a:solidFill>
                <a:schemeClr val="accent4">
                  <a:lumMod val="50000"/>
                </a:schemeClr>
              </a:solidFill>
              <a:latin typeface="Times New Roman" panose="02020603050405020304" charset="0"/>
              <a:cs typeface="Times New Roman" panose="02020603050405020304" charset="0"/>
              <a:sym typeface="+mn-ea"/>
            </a:endParaRPr>
          </a:p>
          <a:p>
            <a:pPr>
              <a:lnSpc>
                <a:spcPct val="95000"/>
              </a:lnSpc>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sym typeface="+mn-ea"/>
              </a:rPr>
              <a:t>Hardly</a:t>
            </a:r>
            <a:r>
              <a:rPr lang="en-US" altLang="zh-CN" sz="2400">
                <a:solidFill>
                  <a:srgbClr val="0070C0"/>
                </a:solidFill>
                <a:latin typeface="Times New Roman" panose="02020603050405020304" charset="0"/>
                <a:cs typeface="Times New Roman" panose="02020603050405020304" charset="0"/>
                <a:sym typeface="+mn-ea"/>
              </a:rPr>
              <a:t> had I asked the reason </a:t>
            </a:r>
            <a:r>
              <a:rPr lang="en-US" altLang="zh-CN" sz="2400" b="1" i="1">
                <a:solidFill>
                  <a:srgbClr val="0070C0"/>
                </a:solidFill>
                <a:latin typeface="Times New Roman" panose="02020603050405020304" charset="0"/>
                <a:cs typeface="Times New Roman" panose="02020603050405020304" charset="0"/>
                <a:sym typeface="+mn-ea"/>
              </a:rPr>
              <a:t>when</a:t>
            </a:r>
            <a:r>
              <a:rPr lang="en-US" altLang="zh-CN" sz="2400">
                <a:solidFill>
                  <a:srgbClr val="0070C0"/>
                </a:solidFill>
                <a:latin typeface="Times New Roman" panose="02020603050405020304" charset="0"/>
                <a:cs typeface="Times New Roman" panose="02020603050405020304" charset="0"/>
                <a:sym typeface="+mn-ea"/>
              </a:rPr>
              <a:t> one of the patient said softly that they could also give a hand.</a:t>
            </a:r>
            <a:endParaRPr lang="en-US" altLang="zh-CN" sz="2400">
              <a:solidFill>
                <a:srgbClr val="0070C0"/>
              </a:solidFill>
              <a:latin typeface="Times New Roman" panose="02020603050405020304" charset="0"/>
              <a:cs typeface="Times New Roman" panose="02020603050405020304" charset="0"/>
            </a:endParaRPr>
          </a:p>
          <a:p>
            <a:pPr>
              <a:lnSpc>
                <a:spcPct val="95000"/>
              </a:lnSpc>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Spotting</a:t>
            </a:r>
            <a:r>
              <a:rPr lang="en-US" altLang="zh-CN" sz="2400">
                <a:solidFill>
                  <a:srgbClr val="0070C0"/>
                </a:solidFill>
                <a:latin typeface="Times New Roman" panose="02020603050405020304" charset="0"/>
                <a:cs typeface="Times New Roman" panose="02020603050405020304" charset="0"/>
              </a:rPr>
              <a:t> the confusion on my face, one of the patient uttered “Maybe we can assist as well.”</a:t>
            </a:r>
            <a:endParaRPr lang="en-US" altLang="zh-CN" sz="2400">
              <a:solidFill>
                <a:srgbClr val="0070C0"/>
              </a:solidFill>
              <a:latin typeface="Times New Roman" panose="02020603050405020304" charset="0"/>
              <a:cs typeface="Times New Roman" panose="02020603050405020304" charset="0"/>
            </a:endParaRPr>
          </a:p>
          <a:p>
            <a:pPr>
              <a:lnSpc>
                <a:spcPct val="95000"/>
              </a:lnSpc>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Confusion mapping on my face</a:t>
            </a:r>
            <a:r>
              <a:rPr lang="en-US" altLang="zh-CN" sz="2400">
                <a:solidFill>
                  <a:srgbClr val="0070C0"/>
                </a:solidFill>
                <a:latin typeface="Times New Roman" panose="02020603050405020304" charset="0"/>
                <a:cs typeface="Times New Roman" panose="02020603050405020304" charset="0"/>
              </a:rPr>
              <a:t>, a middle-aged patient smiled “I think we can help.”</a:t>
            </a:r>
            <a:endParaRPr lang="en-US" altLang="zh-CN" sz="2400">
              <a:solidFill>
                <a:srgbClr val="0070C0"/>
              </a:solidFill>
              <a:latin typeface="Times New Roman" panose="02020603050405020304" charset="0"/>
              <a:cs typeface="Times New Roman" panose="02020603050405020304" charset="0"/>
            </a:endParaRPr>
          </a:p>
          <a:p>
            <a:pPr>
              <a:lnSpc>
                <a:spcPct val="95000"/>
              </a:lnSpc>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It seemed as if</a:t>
            </a:r>
            <a:r>
              <a:rPr lang="en-US" altLang="zh-CN" sz="2400">
                <a:solidFill>
                  <a:srgbClr val="0070C0"/>
                </a:solidFill>
                <a:latin typeface="Times New Roman" panose="02020603050405020304" charset="0"/>
                <a:cs typeface="Times New Roman" panose="02020603050405020304" charset="0"/>
              </a:rPr>
              <a:t> they had sensed my puzzlement. Casting me a smile, one patient blurted out “We also would like to help you.”</a:t>
            </a:r>
            <a:endParaRPr lang="en-US" altLang="zh-CN" sz="2400">
              <a:solidFill>
                <a:schemeClr val="tx1"/>
              </a:solidFill>
              <a:latin typeface="Times New Roman" panose="02020603050405020304" charset="0"/>
              <a:cs typeface="Times New Roman" panose="02020603050405020304" charset="0"/>
            </a:endParaRPr>
          </a:p>
        </p:txBody>
      </p:sp>
      <p:sp>
        <p:nvSpPr>
          <p:cNvPr id="4" name="文本框 3"/>
          <p:cNvSpPr txBox="1"/>
          <p:nvPr/>
        </p:nvSpPr>
        <p:spPr>
          <a:xfrm>
            <a:off x="86995" y="1480820"/>
            <a:ext cx="2038350" cy="4204970"/>
          </a:xfrm>
          <a:prstGeom prst="rect">
            <a:avLst/>
          </a:prstGeom>
          <a:noFill/>
        </p:spPr>
        <p:txBody>
          <a:bodyPr wrap="square" rtlCol="0">
            <a:noAutofit/>
          </a:bodyPr>
          <a:p>
            <a:pPr algn="ctr"/>
            <a:r>
              <a:rPr lang="en-US" altLang="zh-CN" sz="32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Actively</a:t>
            </a:r>
            <a:endParaRPr lang="en-US" altLang="zh-CN" sz="3200" b="1">
              <a:solidFill>
                <a:schemeClr val="accent4">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32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32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32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en-US" altLang="zh-CN" sz="32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32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Passively</a:t>
            </a:r>
            <a:endParaRPr lang="en-US" altLang="zh-CN" sz="32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5aafe7d4e4d7c.webp"/>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282430" y="0"/>
            <a:ext cx="2909570" cy="1616710"/>
          </a:xfrm>
          <a:prstGeom prst="rect">
            <a:avLst/>
          </a:prstGeom>
        </p:spPr>
      </p:pic>
      <p:sp>
        <p:nvSpPr>
          <p:cNvPr id="2" name="圆角矩形 1"/>
          <p:cNvSpPr/>
          <p:nvPr/>
        </p:nvSpPr>
        <p:spPr>
          <a:xfrm>
            <a:off x="6071235" y="3536315"/>
            <a:ext cx="1039495" cy="5200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0768965" y="3138170"/>
            <a:ext cx="1039495" cy="5200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Kids-Cars-and-Parts-English"/>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099050" y="1922780"/>
            <a:ext cx="6918325" cy="4893945"/>
          </a:xfrm>
          <a:prstGeom prst="rect">
            <a:avLst/>
          </a:prstGeom>
        </p:spPr>
      </p:pic>
      <p:sp>
        <p:nvSpPr>
          <p:cNvPr id="5" name="标题 4"/>
          <p:cNvSpPr>
            <a:spLocks noGrp="1"/>
          </p:cNvSpPr>
          <p:nvPr>
            <p:ph type="title"/>
          </p:nvPr>
        </p:nvSpPr>
        <p:spPr>
          <a:xfrm>
            <a:off x="0" y="0"/>
            <a:ext cx="7158990" cy="705485"/>
          </a:xfrm>
        </p:spPr>
        <p:txBody>
          <a:bodyPr/>
          <a:p>
            <a:r>
              <a:rPr lang="en-US" altLang="zh-CN">
                <a:solidFill>
                  <a:schemeClr val="accent6">
                    <a:lumMod val="75000"/>
                  </a:schemeClr>
                </a:solidFill>
                <a:effectLst>
                  <a:outerShdw blurRad="38100" dist="38100" dir="2700000" algn="tl">
                    <a:srgbClr val="000000">
                      <a:alpha val="43137"/>
                    </a:srgbClr>
                  </a:outerShdw>
                </a:effectLst>
              </a:rPr>
              <a:t>How to solve the problem? </a:t>
            </a:r>
            <a:endParaRPr lang="en-US" altLang="zh-CN">
              <a:solidFill>
                <a:schemeClr val="accent6">
                  <a:lumMod val="75000"/>
                </a:schemeClr>
              </a:solidFill>
              <a:effectLst>
                <a:outerShdw blurRad="38100" dist="38100" dir="2700000" algn="tl">
                  <a:srgbClr val="000000">
                    <a:alpha val="43137"/>
                  </a:srgbClr>
                </a:outerShdw>
              </a:effectLst>
            </a:endParaRPr>
          </a:p>
        </p:txBody>
      </p:sp>
      <p:pic>
        <p:nvPicPr>
          <p:cNvPr id="6" name="图片 5" descr="ler9230_main"/>
          <p:cNvPicPr>
            <a:picLocks noChangeAspect="1"/>
          </p:cNvPicPr>
          <p:nvPr/>
        </p:nvPicPr>
        <p:blipFill>
          <a:blip r:embed="rId3"/>
          <a:stretch>
            <a:fillRect/>
          </a:stretch>
        </p:blipFill>
        <p:spPr>
          <a:xfrm>
            <a:off x="127000" y="4218940"/>
            <a:ext cx="2416175" cy="2416175"/>
          </a:xfrm>
          <a:prstGeom prst="rect">
            <a:avLst/>
          </a:prstGeom>
        </p:spPr>
      </p:pic>
      <p:pic>
        <p:nvPicPr>
          <p:cNvPr id="7" name="图片 6" descr="下载"/>
          <p:cNvPicPr>
            <a:picLocks noChangeAspect="1"/>
          </p:cNvPicPr>
          <p:nvPr/>
        </p:nvPicPr>
        <p:blipFill>
          <a:blip r:embed="rId4"/>
          <a:stretch>
            <a:fillRect/>
          </a:stretch>
        </p:blipFill>
        <p:spPr>
          <a:xfrm>
            <a:off x="293370" y="1272540"/>
            <a:ext cx="2143125" cy="2143125"/>
          </a:xfrm>
          <a:prstGeom prst="rect">
            <a:avLst/>
          </a:prstGeom>
        </p:spPr>
      </p:pic>
      <p:sp>
        <p:nvSpPr>
          <p:cNvPr id="9" name="文本框 8"/>
          <p:cNvSpPr txBox="1"/>
          <p:nvPr/>
        </p:nvSpPr>
        <p:spPr>
          <a:xfrm>
            <a:off x="420370" y="3838575"/>
            <a:ext cx="1332230" cy="441325"/>
          </a:xfrm>
          <a:prstGeom prst="rect">
            <a:avLst/>
          </a:prstGeom>
          <a:solidFill>
            <a:srgbClr val="C3D0D8">
              <a:alpha val="83000"/>
            </a:srgbClr>
          </a:solidFill>
          <a:effectLst>
            <a:outerShdw blurRad="50800" dist="63500" dir="2700000" algn="tl" rotWithShape="0">
              <a:srgbClr val="C8C8C8">
                <a:alpha val="40000"/>
              </a:srgbClr>
            </a:outerShdw>
          </a:effectLst>
        </p:spPr>
        <p:txBody>
          <a:bodyPr wrap="square" rtlCol="0">
            <a:noAutofit/>
          </a:bodyPr>
          <a:p>
            <a:pPr algn="ctr"/>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 tool kit</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203200" y="844550"/>
            <a:ext cx="2106295" cy="441325"/>
          </a:xfrm>
          <a:prstGeom prst="rect">
            <a:avLst/>
          </a:prstGeom>
          <a:solidFill>
            <a:srgbClr val="C3D0D8">
              <a:alpha val="83000"/>
            </a:srgbClr>
          </a:solidFill>
          <a:effectLst>
            <a:outerShdw blurRad="50800" dist="63500" dir="2700000" algn="tl" rotWithShape="0">
              <a:srgbClr val="C8C8C8">
                <a:alpha val="40000"/>
              </a:srgbClr>
            </a:outerShdw>
          </a:effectLst>
        </p:spPr>
        <p:txBody>
          <a:bodyPr wrap="square" rtlCol="0">
            <a:noAutofit/>
          </a:bodyPr>
          <a:p>
            <a:pPr algn="ctr"/>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jumper cables</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pic>
        <p:nvPicPr>
          <p:cNvPr id="11" name="图片 10" descr="screw-Screws-Cap-machine-head-setscrew-lag"/>
          <p:cNvPicPr>
            <a:picLocks noChangeAspect="1"/>
          </p:cNvPicPr>
          <p:nvPr/>
        </p:nvPicPr>
        <p:blipFill>
          <a:blip r:embed="rId5"/>
          <a:stretch>
            <a:fillRect/>
          </a:stretch>
        </p:blipFill>
        <p:spPr>
          <a:xfrm>
            <a:off x="2543175" y="4444365"/>
            <a:ext cx="2948940" cy="1327150"/>
          </a:xfrm>
          <a:prstGeom prst="rect">
            <a:avLst/>
          </a:prstGeom>
        </p:spPr>
      </p:pic>
      <p:sp>
        <p:nvSpPr>
          <p:cNvPr id="13" name="文本框 12"/>
          <p:cNvSpPr txBox="1"/>
          <p:nvPr/>
        </p:nvSpPr>
        <p:spPr>
          <a:xfrm>
            <a:off x="2543175" y="3828415"/>
            <a:ext cx="1193800" cy="441325"/>
          </a:xfrm>
          <a:prstGeom prst="rect">
            <a:avLst/>
          </a:prstGeom>
          <a:solidFill>
            <a:srgbClr val="C3D0D8">
              <a:alpha val="83000"/>
            </a:srgbClr>
          </a:solidFill>
          <a:effectLst>
            <a:outerShdw blurRad="50800" dist="63500" dir="2700000" algn="tl" rotWithShape="0">
              <a:srgbClr val="C8C8C8">
                <a:alpha val="40000"/>
              </a:srgbClr>
            </a:outerShdw>
          </a:effectLst>
        </p:spPr>
        <p:txBody>
          <a:bodyPr wrap="square" rtlCol="0">
            <a:noAutofit/>
          </a:bodyPr>
          <a:p>
            <a:pPr algn="ctr"/>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screws</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pic>
        <p:nvPicPr>
          <p:cNvPr id="14" name="图片 13" descr="battery"/>
          <p:cNvPicPr>
            <a:picLocks noChangeAspect="1"/>
          </p:cNvPicPr>
          <p:nvPr/>
        </p:nvPicPr>
        <p:blipFill>
          <a:blip r:embed="rId6"/>
          <a:stretch>
            <a:fillRect/>
          </a:stretch>
        </p:blipFill>
        <p:spPr>
          <a:xfrm>
            <a:off x="2436495" y="1386840"/>
            <a:ext cx="3367405" cy="1894205"/>
          </a:xfrm>
          <a:prstGeom prst="rect">
            <a:avLst/>
          </a:prstGeom>
          <a:effectLst>
            <a:outerShdw blurRad="50800" dist="63500" dir="2700000" algn="tl" rotWithShape="0">
              <a:prstClr val="black">
                <a:alpha val="40000"/>
              </a:prstClr>
            </a:outerShdw>
          </a:effectLst>
        </p:spPr>
      </p:pic>
      <p:sp>
        <p:nvSpPr>
          <p:cNvPr id="15" name="标题 4"/>
          <p:cNvSpPr>
            <a:spLocks noGrp="1"/>
          </p:cNvSpPr>
          <p:nvPr/>
        </p:nvSpPr>
        <p:spPr>
          <a:xfrm>
            <a:off x="117475" y="0"/>
            <a:ext cx="6750685" cy="705485"/>
          </a:xfrm>
          <a:prstGeom prst="rect">
            <a:avLst/>
          </a:prstGeom>
          <a:solidFill>
            <a:schemeClr val="bg1"/>
          </a:solidFill>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a:solidFill>
                  <a:schemeClr val="accent6">
                    <a:lumMod val="75000"/>
                  </a:schemeClr>
                </a:solidFill>
                <a:effectLst>
                  <a:outerShdw blurRad="38100" dist="38100" dir="2700000" algn="tl">
                    <a:srgbClr val="000000">
                      <a:alpha val="43137"/>
                    </a:srgbClr>
                  </a:outerShdw>
                </a:effectLst>
              </a:rPr>
              <a:t>Who solved the problem? </a:t>
            </a:r>
            <a:endParaRPr lang="en-US" altLang="zh-CN">
              <a:solidFill>
                <a:schemeClr val="accent6">
                  <a:lumMod val="75000"/>
                </a:schemeClr>
              </a:solidFill>
              <a:effectLst>
                <a:outerShdw blurRad="38100" dist="38100" dir="2700000" algn="tl">
                  <a:srgbClr val="000000">
                    <a:alpha val="43137"/>
                  </a:srgbClr>
                </a:outerShdw>
              </a:effectLst>
            </a:endParaRPr>
          </a:p>
        </p:txBody>
      </p:sp>
      <p:sp>
        <p:nvSpPr>
          <p:cNvPr id="16" name="文本框 15"/>
          <p:cNvSpPr txBox="1"/>
          <p:nvPr/>
        </p:nvSpPr>
        <p:spPr>
          <a:xfrm>
            <a:off x="7158990" y="97790"/>
            <a:ext cx="4676140" cy="1235710"/>
          </a:xfrm>
          <a:prstGeom prst="rect">
            <a:avLst/>
          </a:prstGeom>
          <a:solidFill>
            <a:srgbClr val="C3D0D8"/>
          </a:solidFill>
          <a:effectLst>
            <a:outerShdw blurRad="50800" dist="63500" dir="2700000" algn="tl" rotWithShape="0">
              <a:prstClr val="black">
                <a:alpha val="40000"/>
              </a:prstClr>
            </a:outerShdw>
          </a:effectLst>
        </p:spPr>
        <p:txBody>
          <a:bodyPr wrap="square" rtlCol="0">
            <a:noAutofit/>
          </a:bodyPr>
          <a:p>
            <a:pPr algn="ctr"/>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 green hand/A rookie? </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 handyman? A mechanic?</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 technician? A repairman?</a:t>
            </a:r>
            <a:endParaRPr lang="en-US" altLang="zh-CN"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2975610" y="843915"/>
            <a:ext cx="2289175" cy="428625"/>
          </a:xfrm>
          <a:prstGeom prst="rect">
            <a:avLst/>
          </a:prstGeom>
          <a:solidFill>
            <a:srgbClr val="C3D0D8"/>
          </a:solidFill>
          <a:effectLst>
            <a:outerShdw blurRad="50800" dist="38100" dir="2700000" algn="tl" rotWithShape="0">
              <a:prstClr val="black">
                <a:alpha val="40000"/>
              </a:prstClr>
            </a:outerShdw>
          </a:effectLst>
        </p:spPr>
        <p:txBody>
          <a:bodyPr wrap="square" rtlCol="0" anchor="t">
            <a:noAutofit/>
          </a:bodyPr>
          <a:p>
            <a:pPr algn="ctr"/>
            <a:r>
              <a:rPr lang="zh-CN" altLang="en-US"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rPr>
              <a:t>a dead battery </a:t>
            </a:r>
            <a:endParaRPr lang="zh-CN" altLang="en-US" sz="2400" b="1" i="1">
              <a:solidFill>
                <a:srgbClr val="0070C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7022465" y="3885565"/>
            <a:ext cx="4675505" cy="2687955"/>
          </a:xfrm>
          <a:prstGeom prst="rect">
            <a:avLst/>
          </a:prstGeom>
          <a:solidFill>
            <a:schemeClr val="bg1">
              <a:alpha val="80000"/>
            </a:schemeClr>
          </a:solidFill>
          <a:effectLst>
            <a:outerShdw blurRad="50800" dist="63500" dir="2700000" algn="tl" rotWithShape="0">
              <a:prstClr val="black">
                <a:alpha val="40000"/>
              </a:prstClr>
            </a:outerShdw>
          </a:effectLst>
        </p:spPr>
        <p:txBody>
          <a:bodyPr wrap="square" rtlCol="0">
            <a:noAutofit/>
          </a:bodyPr>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open the hood/ trunk</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fetch the tool kit</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check the parts </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tight the screws</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screw up the loose parts</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twist the wire</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a:p>
            <a:pPr marL="212090" indent="-212090" algn="l" fontAlgn="auto">
              <a:buFont typeface="Arial" panose="020B0604020202020204" pitchFamily="34" charset="0"/>
              <a:buChar char="•"/>
            </a:pPr>
            <a:r>
              <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rPr>
              <a:t>connect the jumper cable with...</a:t>
            </a:r>
            <a:endParaRPr lang="en-US" altLang="zh-CN" sz="2400" b="1">
              <a:solidFill>
                <a:srgbClr val="0070C0"/>
              </a:solidFill>
              <a:effectLst/>
              <a:latin typeface="Times New Roman" panose="02020603050405020304" charset="0"/>
              <a:ea typeface="微软雅黑" panose="020B0503020204020204" charset="-122"/>
              <a:cs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randombar(horizont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randombar(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6">
                                            <p:txEl>
                                              <p:pRg st="4294967295" end="4294967295"/>
                                            </p:txEl>
                                          </p:spTgt>
                                        </p:tgtEl>
                                        <p:attrNameLst>
                                          <p:attrName>style.visibility</p:attrName>
                                        </p:attrNameLst>
                                      </p:cBhvr>
                                      <p:to>
                                        <p:strVal val="visible"/>
                                      </p:to>
                                    </p:set>
                                    <p:animEffect transition="in" filter="randombar(horizontal)">
                                      <p:cBhvr>
                                        <p:cTn id="71" dur="500"/>
                                        <p:tgtEl>
                                          <p:spTgt spid="16">
                                            <p:txEl>
                                              <p:pRg st="4294967295" end="4294967295"/>
                                            </p:tx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6">
                                            <p:txEl>
                                              <p:pRg st="4294967295" end="4294967295"/>
                                            </p:txEl>
                                          </p:spTgt>
                                        </p:tgtEl>
                                        <p:attrNameLst>
                                          <p:attrName>style.visibility</p:attrName>
                                        </p:attrNameLst>
                                      </p:cBhvr>
                                      <p:to>
                                        <p:strVal val="visible"/>
                                      </p:to>
                                    </p:set>
                                    <p:animEffect transition="in" filter="randombar(horizontal)">
                                      <p:cBhvr>
                                        <p:cTn id="74" dur="500"/>
                                        <p:tgtEl>
                                          <p:spTgt spid="16">
                                            <p:txEl>
                                              <p:pRg st="4294967295" end="429496729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9" dur="500"/>
                                        <p:tgtEl>
                                          <p:spTgt spid="1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84" dur="500"/>
                                        <p:tgtEl>
                                          <p:spTgt spid="16">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8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3" grpId="0" bldLvl="0" animBg="1"/>
      <p:bldP spid="13" grpId="1" animBg="1"/>
      <p:bldP spid="9" grpId="0" animBg="1"/>
      <p:bldP spid="9" grpId="1" animBg="1"/>
      <p:bldP spid="15" grpId="0" bldLvl="0" animBg="1"/>
      <p:bldP spid="15" grpId="1" animBg="1"/>
      <p:bldP spid="16" grpId="0" uiExpand="1" build="p"/>
      <p:bldP spid="16" grpId="1"/>
      <p:bldP spid="2" grpId="0" animBg="1"/>
      <p:bldP spid="3" grpId="0" animBg="1"/>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Honda_Jazz_RS_1659707069634_1659707076805_1659707076805"/>
          <p:cNvPicPr>
            <a:picLocks noChangeAspect="1"/>
          </p:cNvPicPr>
          <p:nvPr/>
        </p:nvPicPr>
        <p:blipFill>
          <a:blip r:embed="rId1"/>
          <a:stretch>
            <a:fillRect/>
          </a:stretch>
        </p:blipFill>
        <p:spPr>
          <a:xfrm>
            <a:off x="4464685" y="0"/>
            <a:ext cx="7727315" cy="4352925"/>
          </a:xfrm>
          <a:prstGeom prst="rect">
            <a:avLst/>
          </a:prstGeom>
        </p:spPr>
      </p:pic>
      <p:sp>
        <p:nvSpPr>
          <p:cNvPr id="6" name="内容占位符 5"/>
          <p:cNvSpPr>
            <a:spLocks noGrp="1"/>
          </p:cNvSpPr>
          <p:nvPr>
            <p:ph idx="1"/>
          </p:nvPr>
        </p:nvSpPr>
        <p:spPr>
          <a:xfrm>
            <a:off x="253365" y="294005"/>
            <a:ext cx="6604000" cy="6014085"/>
          </a:xfrm>
          <a:noFill/>
        </p:spPr>
        <p:txBody>
          <a:bodyPr>
            <a:noAutofit/>
          </a:bodyPr>
          <a:p>
            <a:pPr>
              <a:lnSpc>
                <a:spcPct val="100000"/>
              </a:lnSpc>
              <a:buFont typeface="Arial" panose="020B0604020202020204" pitchFamily="34" charset="0"/>
              <a:buChar char="•"/>
            </a:pPr>
            <a:r>
              <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car roared in a thrilling voice and my heart finally found its normal beat.</a:t>
            </a:r>
            <a:endPar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nSpc>
                <a:spcPct val="100000"/>
              </a:lnSpc>
              <a:buFont typeface="Arial" panose="020B0604020202020204" pitchFamily="34" charset="0"/>
              <a:buChar char="•"/>
            </a:pPr>
            <a:r>
              <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Surrounded by many concerned eyes, the engine worked. My car survived!It seemed to be a miracle that my car could start again.</a:t>
            </a:r>
            <a:endPar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nSpc>
                <a:spcPct val="100000"/>
              </a:lnSpc>
              <a:buFont typeface="Arial" panose="020B0604020202020204" pitchFamily="34" charset="0"/>
              <a:buChar char="•"/>
            </a:pPr>
            <a:r>
              <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car started. The moment the car’s headlights lit up, thunderous applause arose.</a:t>
            </a:r>
            <a:endPar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nSpc>
                <a:spcPct val="100000"/>
              </a:lnSpc>
              <a:buFont typeface="Arial" panose="020B0604020202020204" pitchFamily="34" charset="0"/>
              <a:buChar char="•"/>
            </a:pPr>
            <a:r>
              <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Fortunately, the sound of the engine yelled out the triumph, tearing the silence of ground into pieces.</a:t>
            </a:r>
            <a:endPar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nSpc>
                <a:spcPct val="100000"/>
              </a:lnSpc>
              <a:buFont typeface="Arial" panose="020B0604020202020204" pitchFamily="34" charset="0"/>
              <a:buChar char="•"/>
            </a:pPr>
            <a:r>
              <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Ears filled with the boom of the engine, I was in rapture when I found my little Honda was successfully fixed.</a:t>
            </a:r>
            <a:endParaRPr lang="en-US" altLang="zh-CN" sz="2400" b="1" i="1">
              <a:solidFill>
                <a:schemeClr val="bg1">
                  <a:lumMod val="8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文本框 2"/>
          <p:cNvSpPr txBox="1"/>
          <p:nvPr/>
        </p:nvSpPr>
        <p:spPr>
          <a:xfrm>
            <a:off x="7639685" y="4599305"/>
            <a:ext cx="4006215" cy="1322070"/>
          </a:xfrm>
          <a:prstGeom prst="rect">
            <a:avLst/>
          </a:prstGeom>
          <a:noFill/>
        </p:spPr>
        <p:txBody>
          <a:bodyPr wrap="square" rtlCol="0" anchor="t">
            <a:spAutoFit/>
          </a:bodyPr>
          <a:p>
            <a:pPr algn="ctr"/>
            <a:r>
              <a:rPr lang="en-US" altLang="zh-CN" sz="4000" b="1" i="1">
                <a:solidFill>
                  <a:schemeClr val="accent4">
                    <a:lumMod val="40000"/>
                    <a:lumOff val="60000"/>
                  </a:schemeClr>
                </a:solidFill>
                <a:effectLst>
                  <a:outerShdw blurRad="38100" dist="38100" dir="2700000" algn="tl">
                    <a:srgbClr val="000000">
                      <a:alpha val="43137"/>
                    </a:srgbClr>
                  </a:outerShdw>
                </a:effectLst>
                <a:latin typeface="汉仪迪升英雄体W" panose="00020600040101010101" charset="-122"/>
                <a:ea typeface="汉仪迪升英雄体W" panose="00020600040101010101" charset="-122"/>
                <a:cs typeface="微软雅黑" panose="020B0503020204020204" charset="-122"/>
              </a:rPr>
              <a:t>“R</a:t>
            </a:r>
            <a:r>
              <a:rPr lang="zh-CN" altLang="en-US" sz="4000" b="1" i="1">
                <a:solidFill>
                  <a:schemeClr val="accent4">
                    <a:lumMod val="40000"/>
                    <a:lumOff val="60000"/>
                  </a:schemeClr>
                </a:solidFill>
                <a:effectLst>
                  <a:outerShdw blurRad="38100" dist="38100" dir="2700000" algn="tl">
                    <a:srgbClr val="000000">
                      <a:alpha val="43137"/>
                    </a:srgbClr>
                  </a:outerShdw>
                </a:effectLst>
                <a:latin typeface="汉仪迪升英雄体W" panose="00020600040101010101" charset="-122"/>
                <a:ea typeface="汉仪迪升英雄体W" panose="00020600040101010101" charset="-122"/>
                <a:cs typeface="微软雅黑" panose="020B0503020204020204" charset="-122"/>
              </a:rPr>
              <a:t>esuscitation</a:t>
            </a:r>
            <a:r>
              <a:rPr lang="en-US" altLang="zh-CN" sz="4000" b="1" i="1">
                <a:solidFill>
                  <a:schemeClr val="accent4">
                    <a:lumMod val="40000"/>
                    <a:lumOff val="60000"/>
                  </a:schemeClr>
                </a:solidFill>
                <a:effectLst>
                  <a:outerShdw blurRad="38100" dist="38100" dir="2700000" algn="tl">
                    <a:srgbClr val="000000">
                      <a:alpha val="43137"/>
                    </a:srgbClr>
                  </a:outerShdw>
                </a:effectLst>
                <a:latin typeface="汉仪迪升英雄体W" panose="00020600040101010101" charset="-122"/>
                <a:ea typeface="汉仪迪升英雄体W" panose="00020600040101010101" charset="-122"/>
                <a:cs typeface="微软雅黑" panose="020B0503020204020204" charset="-122"/>
              </a:rPr>
              <a:t>” </a:t>
            </a:r>
            <a:endParaRPr lang="en-US" altLang="zh-CN" sz="4000" b="1" i="1">
              <a:solidFill>
                <a:schemeClr val="accent4">
                  <a:lumMod val="40000"/>
                  <a:lumOff val="60000"/>
                </a:schemeClr>
              </a:solidFill>
              <a:effectLst>
                <a:outerShdw blurRad="38100" dist="38100" dir="2700000" algn="tl">
                  <a:srgbClr val="000000">
                    <a:alpha val="43137"/>
                  </a:srgbClr>
                </a:outerShdw>
              </a:effectLst>
              <a:latin typeface="汉仪迪升英雄体W" panose="00020600040101010101" charset="-122"/>
              <a:ea typeface="汉仪迪升英雄体W" panose="00020600040101010101" charset="-122"/>
              <a:cs typeface="微软雅黑" panose="020B0503020204020204" charset="-122"/>
            </a:endParaRPr>
          </a:p>
          <a:p>
            <a:pPr algn="ctr"/>
            <a:r>
              <a:rPr lang="en-US" altLang="zh-CN" sz="4000" b="1" i="1">
                <a:solidFill>
                  <a:schemeClr val="accent4">
                    <a:lumMod val="40000"/>
                    <a:lumOff val="60000"/>
                  </a:schemeClr>
                </a:solidFill>
                <a:effectLst>
                  <a:outerShdw blurRad="38100" dist="38100" dir="2700000" algn="tl">
                    <a:srgbClr val="000000">
                      <a:alpha val="43137"/>
                    </a:srgbClr>
                  </a:outerShdw>
                </a:effectLst>
                <a:latin typeface="汉仪迪升英雄体W" panose="00020600040101010101" charset="-122"/>
                <a:ea typeface="汉仪迪升英雄体W" panose="00020600040101010101" charset="-122"/>
                <a:cs typeface="微软雅黑" panose="020B0503020204020204" charset="-122"/>
              </a:rPr>
              <a:t>of the Car</a:t>
            </a:r>
            <a:endParaRPr lang="en-US" altLang="zh-CN" sz="4000" b="1" i="1">
              <a:solidFill>
                <a:schemeClr val="accent4">
                  <a:lumMod val="40000"/>
                  <a:lumOff val="60000"/>
                </a:schemeClr>
              </a:solidFill>
              <a:effectLst>
                <a:outerShdw blurRad="38100" dist="38100" dir="2700000" algn="tl">
                  <a:srgbClr val="000000">
                    <a:alpha val="43137"/>
                  </a:srgbClr>
                </a:outerShdw>
              </a:effectLst>
              <a:latin typeface="汉仪迪升英雄体W" panose="00020600040101010101" charset="-122"/>
              <a:ea typeface="汉仪迪升英雄体W" panose="00020600040101010101" charset="-122"/>
              <a:cs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UNIT_PLACING_PICTURE_USER_VIEWPORT" val="{&quot;height&quot;:3847,&quot;width&quot;:2989}"/>
</p:tagLst>
</file>

<file path=ppt/tags/tag65.xml><?xml version="1.0" encoding="utf-8"?>
<p:tagLst xmlns:p="http://schemas.openxmlformats.org/presentationml/2006/main">
  <p:tag name="KSO_WM_UNIT_PLACING_PICTURE_USER_VIEWPORT" val="{&quot;height&quot;:3159,&quot;width&quot;:3159}"/>
</p:tagLst>
</file>

<file path=ppt/tags/tag66.xml><?xml version="1.0" encoding="utf-8"?>
<p:tagLst xmlns:p="http://schemas.openxmlformats.org/presentationml/2006/main">
  <p:tag name="KSO_WM_UNIT_PLACING_PICTURE_USER_VIEWPORT" val="{&quot;height&quot;:4155,&quot;width&quot;:1935}"/>
</p:tagLst>
</file>

<file path=ppt/tags/tag67.xml><?xml version="1.0" encoding="utf-8"?>
<p:tagLst xmlns:p="http://schemas.openxmlformats.org/presentationml/2006/main">
  <p:tag name="KSO_WM_UNIT_PLACING_PICTURE_USER_VIEWPORT" val="{&quot;height&quot;:4508,&quot;width&quot;:5595}"/>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C3D0D8"/>
        </a:solidFill>
      </a:spPr>
      <a:bodyPr wrap="square" rtlCol="0">
        <a:noAutofit/>
      </a:bodyPr>
      <a:lstStyle>
        <a:defPPr algn="ctr">
          <a:defRPr lang="zh-CN" altLang="en-US" sz="4000" b="1">
            <a:solidFill>
              <a:schemeClr val="tx1">
                <a:lumMod val="95000"/>
                <a:lumOff val="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10042</Words>
  <Application>WPS 演示</Application>
  <PresentationFormat>宽屏</PresentationFormat>
  <Paragraphs>268</Paragraphs>
  <Slides>16</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微软雅黑</vt:lpstr>
      <vt:lpstr>Wingdings</vt:lpstr>
      <vt:lpstr>Times New Roman</vt:lpstr>
      <vt:lpstr>汉仪迪升英雄体W</vt:lpstr>
      <vt:lpstr>Arial Unicode MS</vt:lpstr>
      <vt:lpstr>Calibri</vt:lpstr>
      <vt:lpstr>HelveticaNeue</vt:lpstr>
      <vt:lpstr>Corbel</vt:lpstr>
      <vt:lpstr>华文新魏</vt:lpstr>
      <vt:lpstr>Office 主题​​</vt:lpstr>
      <vt:lpstr>PowerPoint 演示文稿</vt:lpstr>
      <vt:lpstr>PowerPoint 演示文稿</vt:lpstr>
      <vt:lpstr>Read for the Plot:</vt:lpstr>
      <vt:lpstr>PowerPoint 演示文稿</vt:lpstr>
      <vt:lpstr>PowerPoint 演示文稿</vt:lpstr>
      <vt:lpstr>PowerPoint 演示文稿</vt:lpstr>
      <vt:lpstr>How I Felt&amp; Discovered the Reason:</vt:lpstr>
      <vt:lpstr>How to solve the problem? </vt:lpstr>
      <vt:lpstr>PowerPoint 演示文稿</vt:lpstr>
      <vt:lpstr>PowerPoint 演示文稿</vt:lpstr>
      <vt:lpstr>PowerPoint 演示文稿</vt:lpstr>
      <vt:lpstr>PowerPoint 演示文稿</vt:lpstr>
      <vt:lpstr>PowerPoint 演示文稿</vt:lpstr>
      <vt:lpstr>PowerPoint 演示文稿</vt:lpstr>
      <vt:lpstr>Accumulation&amp; Apply:</vt:lpstr>
      <vt:lpstr>Accumulation&amp; Apply: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24147</cp:lastModifiedBy>
  <cp:revision>221</cp:revision>
  <dcterms:created xsi:type="dcterms:W3CDTF">2019-06-19T02:08:00Z</dcterms:created>
  <dcterms:modified xsi:type="dcterms:W3CDTF">2023-04-16T11:46:34Z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978A36E212EA4CA38D85610678CDCC49</vt:lpwstr>
  </property>
</Properties>
</file>