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handoutMasterIdLst>
    <p:handoutMasterId r:id="rId19"/>
  </p:handoutMasterIdLst>
  <p:sldIdLst>
    <p:sldId id="318" r:id="rId3"/>
    <p:sldId id="270" r:id="rId4"/>
    <p:sldId id="267" r:id="rId5"/>
    <p:sldId id="303" r:id="rId6"/>
    <p:sldId id="305" r:id="rId7"/>
    <p:sldId id="302" r:id="rId8"/>
    <p:sldId id="306" r:id="rId9"/>
    <p:sldId id="307" r:id="rId10"/>
    <p:sldId id="299" r:id="rId11"/>
    <p:sldId id="300" r:id="rId12"/>
    <p:sldId id="298" r:id="rId13"/>
    <p:sldId id="314" r:id="rId14"/>
    <p:sldId id="308" r:id="rId15"/>
    <p:sldId id="313" r:id="rId16"/>
    <p:sldId id="315" r:id="rId17"/>
  </p:sldIdLst>
  <p:sldSz cx="12192000" cy="6858000"/>
  <p:notesSz cx="6858000" cy="9144000"/>
  <p:embeddedFontLst>
    <p:embeddedFont>
      <p:font typeface="华文新魏" panose="02010800040101010101" pitchFamily="2" charset="-122"/>
      <p:regular r:id="rId23"/>
    </p:embeddedFont>
    <p:embeddedFont>
      <p:font typeface="微软雅黑" panose="020B0503020204020204" charset="-122"/>
      <p:regular r:id="rId24"/>
    </p:embeddedFont>
    <p:embeddedFont>
      <p:font typeface="Calibri" panose="020F0502020204030204" charset="0"/>
      <p:regular r:id="rId25"/>
      <p:bold r:id="rId26"/>
      <p:italic r:id="rId27"/>
      <p:boldItalic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F3541A"/>
    <a:srgbClr val="00A1F8"/>
    <a:srgbClr val="5FEBFD"/>
    <a:srgbClr val="00C1D8"/>
    <a:srgbClr val="005C77"/>
    <a:srgbClr val="009FC8"/>
    <a:srgbClr val="FE9B1C"/>
    <a:srgbClr val="83C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18" autoAdjust="0"/>
    <p:restoredTop sz="94660"/>
  </p:normalViewPr>
  <p:slideViewPr>
    <p:cSldViewPr snapToGrid="0">
      <p:cViewPr>
        <p:scale>
          <a:sx n="58" d="100"/>
          <a:sy n="58" d="100"/>
        </p:scale>
        <p:origin x="801" y="396"/>
      </p:cViewPr>
      <p:guideLst>
        <p:guide orient="horz" pos="20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514350" y="428625"/>
            <a:ext cx="6505575" cy="6381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sz="4800" b="1" dirty="0">
                <a:ln w="22225">
                  <a:solidFill>
                    <a:schemeClr val="accent2"/>
                  </a:solidFill>
                  <a:prstDash val="solid"/>
                </a:ln>
                <a:solidFill>
                  <a:schemeClr val="accent2">
                    <a:lumMod val="40000"/>
                    <a:lumOff val="60000"/>
                  </a:schemeClr>
                </a:solidFill>
              </a:rPr>
              <a:t>Para. 3 requirements</a:t>
            </a:r>
            <a:endParaRPr lang="zh-CN" altLang="en-US" sz="4800" b="1" dirty="0">
              <a:ln w="22225">
                <a:solidFill>
                  <a:schemeClr val="accent2"/>
                </a:solidFill>
                <a:prstDash val="solid"/>
              </a:ln>
              <a:solidFill>
                <a:schemeClr val="accent2">
                  <a:lumMod val="40000"/>
                  <a:lumOff val="60000"/>
                </a:schemeClr>
              </a:solidFill>
            </a:endParaRPr>
          </a:p>
        </p:txBody>
      </p:sp>
      <p:sp>
        <p:nvSpPr>
          <p:cNvPr id="7" name="文本框 6"/>
          <p:cNvSpPr txBox="1"/>
          <p:nvPr/>
        </p:nvSpPr>
        <p:spPr>
          <a:xfrm>
            <a:off x="771525" y="1561445"/>
            <a:ext cx="10982325" cy="5262245"/>
          </a:xfrm>
          <a:prstGeom prst="rect">
            <a:avLst/>
          </a:prstGeom>
          <a:noFill/>
        </p:spPr>
        <p:txBody>
          <a:bodyPr wrap="square" rtlCol="0">
            <a:spAutoFit/>
          </a:bodyPr>
          <a:lstStyle/>
          <a:p>
            <a:r>
              <a:rPr lang="en-US" altLang="zh-CN" sz="2800" b="1" dirty="0">
                <a:solidFill>
                  <a:srgbClr val="0000FF"/>
                </a:solidFill>
              </a:rPr>
              <a:t>All those participating</a:t>
            </a:r>
            <a:endParaRPr lang="en-US" altLang="zh-CN" sz="2800" b="1" dirty="0">
              <a:solidFill>
                <a:srgbClr val="0000FF"/>
              </a:solidFill>
            </a:endParaRPr>
          </a:p>
          <a:p>
            <a:r>
              <a:rPr lang="en-US" altLang="zh-CN" sz="2800" b="1" dirty="0">
                <a:solidFill>
                  <a:srgbClr val="0000FF"/>
                </a:solidFill>
              </a:rPr>
              <a:t>All the participants/ attendees </a:t>
            </a:r>
            <a:r>
              <a:rPr lang="en-US" altLang="zh-CN" sz="2800" dirty="0"/>
              <a:t>are requested to</a:t>
            </a:r>
            <a:endParaRPr lang="en-US" altLang="zh-CN" sz="2800" dirty="0"/>
          </a:p>
          <a:p>
            <a:endParaRPr lang="en-US" altLang="zh-CN" sz="2800" dirty="0"/>
          </a:p>
          <a:p>
            <a:pPr marL="457200" indent="-457200">
              <a:buFont typeface="Wingdings" panose="05000000000000000000" pitchFamily="2" charset="2"/>
              <a:buChar char="ü"/>
            </a:pPr>
            <a:r>
              <a:rPr lang="en-US" altLang="zh-CN" sz="2800" b="1" dirty="0">
                <a:solidFill>
                  <a:srgbClr val="C00000"/>
                </a:solidFill>
              </a:rPr>
              <a:t>arrive at the venue on time/ 5 minutes earlier.</a:t>
            </a:r>
            <a:endParaRPr lang="en-US" altLang="zh-CN" sz="2800" b="1" dirty="0">
              <a:solidFill>
                <a:srgbClr val="C00000"/>
              </a:solidFill>
            </a:endParaRPr>
          </a:p>
          <a:p>
            <a:pPr marL="457200" indent="-457200">
              <a:buFont typeface="Wingdings" panose="05000000000000000000" pitchFamily="2" charset="2"/>
              <a:buChar char="ü"/>
            </a:pPr>
            <a:r>
              <a:rPr lang="en-US" altLang="zh-CN" sz="2800" b="1" dirty="0">
                <a:solidFill>
                  <a:srgbClr val="C00000"/>
                </a:solidFill>
              </a:rPr>
              <a:t>listen attentively and get actively engaged/ involved.</a:t>
            </a:r>
            <a:endParaRPr lang="en-US" altLang="zh-CN" sz="2800" b="1" dirty="0">
              <a:solidFill>
                <a:srgbClr val="C00000"/>
              </a:solidFill>
            </a:endParaRPr>
          </a:p>
          <a:p>
            <a:pPr marL="457200" indent="-457200">
              <a:buFont typeface="Wingdings" panose="05000000000000000000" pitchFamily="2" charset="2"/>
              <a:buChar char="ü"/>
            </a:pPr>
            <a:r>
              <a:rPr lang="en-US" altLang="zh-CN" sz="2800" b="1" dirty="0">
                <a:solidFill>
                  <a:srgbClr val="C00000"/>
                </a:solidFill>
              </a:rPr>
              <a:t>mute phones and keep quiet </a:t>
            </a:r>
            <a:r>
              <a:rPr lang="en-US" altLang="zh-CN" sz="2800" dirty="0"/>
              <a:t>throughout the drill.</a:t>
            </a:r>
            <a:endParaRPr lang="en-US" altLang="zh-CN" sz="2800" dirty="0"/>
          </a:p>
          <a:p>
            <a:pPr marL="457200" indent="-457200">
              <a:buFont typeface="Wingdings" panose="05000000000000000000" pitchFamily="2" charset="2"/>
              <a:buChar char="ü"/>
            </a:pPr>
            <a:r>
              <a:rPr lang="en-US" altLang="zh-CN" sz="2800" b="1" dirty="0">
                <a:solidFill>
                  <a:srgbClr val="C00000"/>
                </a:solidFill>
              </a:rPr>
              <a:t>strictly follow the instructions </a:t>
            </a:r>
            <a:r>
              <a:rPr lang="en-US" altLang="zh-CN" sz="2800" dirty="0"/>
              <a:t>of the emergency personnel.</a:t>
            </a:r>
            <a:endParaRPr lang="en-US" altLang="zh-CN" sz="2800" dirty="0"/>
          </a:p>
          <a:p>
            <a:pPr marL="457200" indent="-457200">
              <a:buFont typeface="Wingdings" panose="05000000000000000000" pitchFamily="2" charset="2"/>
              <a:buChar char="ü"/>
            </a:pPr>
            <a:endParaRPr lang="en-US" altLang="zh-CN" sz="2800" dirty="0"/>
          </a:p>
          <a:p>
            <a:r>
              <a:rPr lang="en-US" altLang="zh-CN" sz="2800" b="1" dirty="0">
                <a:solidFill>
                  <a:srgbClr val="C00000"/>
                </a:solidFill>
              </a:rPr>
              <a:t>Food and drinks </a:t>
            </a:r>
            <a:r>
              <a:rPr lang="en-US" altLang="zh-CN" sz="2800" b="1" u="sng" dirty="0">
                <a:solidFill>
                  <a:srgbClr val="0000FF"/>
                </a:solidFill>
              </a:rPr>
              <a:t>are forbidden/ not allowed</a:t>
            </a:r>
            <a:r>
              <a:rPr lang="en-US" altLang="zh-CN" sz="2800" dirty="0"/>
              <a:t>.</a:t>
            </a:r>
            <a:endParaRPr lang="en-US" altLang="zh-CN" sz="2800" dirty="0"/>
          </a:p>
          <a:p>
            <a:r>
              <a:rPr lang="en-US" altLang="zh-CN" sz="2800" dirty="0"/>
              <a:t>Your </a:t>
            </a:r>
            <a:r>
              <a:rPr lang="en-US" altLang="zh-CN" sz="2800" b="1" dirty="0">
                <a:solidFill>
                  <a:srgbClr val="C00000"/>
                </a:solidFill>
              </a:rPr>
              <a:t>punctuality (</a:t>
            </a:r>
            <a:r>
              <a:rPr lang="zh-CN" altLang="en-US" sz="2800" b="1" dirty="0">
                <a:solidFill>
                  <a:srgbClr val="C00000"/>
                </a:solidFill>
              </a:rPr>
              <a:t>守时</a:t>
            </a:r>
            <a:r>
              <a:rPr lang="en-US" altLang="zh-CN" sz="2800" b="1" dirty="0">
                <a:solidFill>
                  <a:srgbClr val="C00000"/>
                </a:solidFill>
              </a:rPr>
              <a:t>)</a:t>
            </a:r>
            <a:r>
              <a:rPr lang="en-US" altLang="zh-CN" sz="2800" dirty="0"/>
              <a:t> is greatly appreciated. </a:t>
            </a:r>
            <a:endParaRPr lang="en-US" altLang="zh-CN" sz="2800" dirty="0"/>
          </a:p>
          <a:p>
            <a:endParaRPr lang="en-US" altLang="zh-CN" sz="2800" dirty="0"/>
          </a:p>
          <a:p>
            <a:r>
              <a:rPr lang="en-US" altLang="zh-CN" sz="2800" dirty="0"/>
              <a:t>Thank you for your cooperation/ understanding.  </a:t>
            </a: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96388" y="382012"/>
            <a:ext cx="8625252" cy="6093976"/>
          </a:xfrm>
          <a:prstGeom prst="rect">
            <a:avLst/>
          </a:prstGeom>
        </p:spPr>
        <p:txBody>
          <a:bodyPr wrap="square">
            <a:spAutoFit/>
          </a:bodyPr>
          <a:lstStyle/>
          <a:p>
            <a:pPr algn="ctr"/>
            <a:r>
              <a:rPr lang="en-US" altLang="zh-CN" sz="2600" b="1" dirty="0"/>
              <a:t>Announcement for Medical Emergency Drill</a:t>
            </a:r>
            <a:endParaRPr lang="zh-CN" altLang="zh-CN" sz="2600" b="1" dirty="0"/>
          </a:p>
          <a:p>
            <a:pPr indent="457200" algn="just"/>
            <a:r>
              <a:rPr lang="en-US" altLang="zh-CN" sz="2600" dirty="0"/>
              <a:t>Aimed at preparing students for medical emergencies that may arise, a medical emergency drill is scheduled to be conducted on the school playground this Friday afternoon from 3 p.m. to 4 p.m. All students and staff members are required to participate.</a:t>
            </a:r>
            <a:endParaRPr lang="zh-CN" altLang="zh-CN" sz="2600" dirty="0"/>
          </a:p>
          <a:p>
            <a:pPr indent="457200" algn="just"/>
            <a:r>
              <a:rPr lang="en-US" altLang="zh-CN" sz="2600" dirty="0"/>
              <a:t>During the drill, a medical emergency situation will be stimulated, where the participants will be trained on how to provide first aid to victims. The focus will be on providing basic first aid before emergency services arrive, such as CPR and Heimlich maneuver, which can mean the difference between life and death. </a:t>
            </a:r>
            <a:endParaRPr lang="zh-CN" altLang="zh-CN" sz="2600" dirty="0"/>
          </a:p>
          <a:p>
            <a:pPr indent="457200" algn="just"/>
            <a:r>
              <a:rPr lang="en-US" altLang="zh-CN" sz="2600" dirty="0"/>
              <a:t>Please note that all students must follow the instructions of the emergency personnel. Thank you for your cooperation.</a:t>
            </a:r>
            <a:endParaRPr lang="zh-CN" altLang="zh-CN" sz="2600" dirty="0"/>
          </a:p>
          <a:p>
            <a:pPr algn="r"/>
            <a:r>
              <a:rPr lang="en-US" altLang="zh-CN" sz="2600" dirty="0"/>
              <a:t>The Student Union</a:t>
            </a:r>
            <a:endParaRPr lang="zh-CN" altLang="en-US" sz="2600" dirty="0"/>
          </a:p>
        </p:txBody>
      </p:sp>
      <p:sp>
        <p:nvSpPr>
          <p:cNvPr id="3" name="矩形 2"/>
          <p:cNvSpPr/>
          <p:nvPr/>
        </p:nvSpPr>
        <p:spPr>
          <a:xfrm>
            <a:off x="840579" y="807757"/>
            <a:ext cx="8103395" cy="3733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4" name="矩形 3"/>
          <p:cNvSpPr/>
          <p:nvPr/>
        </p:nvSpPr>
        <p:spPr>
          <a:xfrm>
            <a:off x="396389" y="1233502"/>
            <a:ext cx="1489562" cy="3733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5" name="矩形 4"/>
          <p:cNvSpPr/>
          <p:nvPr/>
        </p:nvSpPr>
        <p:spPr>
          <a:xfrm>
            <a:off x="9307389" y="341631"/>
            <a:ext cx="2370262" cy="410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purpose</a:t>
            </a:r>
            <a:endParaRPr lang="zh-CN" altLang="en-US" sz="2800" b="1" dirty="0"/>
          </a:p>
        </p:txBody>
      </p:sp>
      <p:sp>
        <p:nvSpPr>
          <p:cNvPr id="7" name="矩形 6"/>
          <p:cNvSpPr/>
          <p:nvPr/>
        </p:nvSpPr>
        <p:spPr>
          <a:xfrm>
            <a:off x="2122610" y="1233502"/>
            <a:ext cx="6821364" cy="3733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8" name="矩形 7"/>
          <p:cNvSpPr/>
          <p:nvPr/>
        </p:nvSpPr>
        <p:spPr>
          <a:xfrm>
            <a:off x="396387" y="1665892"/>
            <a:ext cx="1565763" cy="3733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9" name="矩形 8"/>
          <p:cNvSpPr/>
          <p:nvPr/>
        </p:nvSpPr>
        <p:spPr>
          <a:xfrm>
            <a:off x="9307389" y="846706"/>
            <a:ext cx="2370262" cy="410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event</a:t>
            </a:r>
            <a:endParaRPr lang="zh-CN" altLang="en-US" sz="2800" b="1" dirty="0"/>
          </a:p>
        </p:txBody>
      </p:sp>
      <p:sp>
        <p:nvSpPr>
          <p:cNvPr id="10" name="矩形 9"/>
          <p:cNvSpPr/>
          <p:nvPr/>
        </p:nvSpPr>
        <p:spPr>
          <a:xfrm>
            <a:off x="2081213" y="1654435"/>
            <a:ext cx="3709987" cy="3733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1" name="矩形 10"/>
          <p:cNvSpPr/>
          <p:nvPr/>
        </p:nvSpPr>
        <p:spPr>
          <a:xfrm>
            <a:off x="9307389" y="1351781"/>
            <a:ext cx="2370262" cy="410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place</a:t>
            </a:r>
            <a:endParaRPr lang="zh-CN" altLang="en-US" sz="2800" b="1" dirty="0"/>
          </a:p>
        </p:txBody>
      </p:sp>
      <p:sp>
        <p:nvSpPr>
          <p:cNvPr id="12" name="矩形 11"/>
          <p:cNvSpPr/>
          <p:nvPr/>
        </p:nvSpPr>
        <p:spPr>
          <a:xfrm>
            <a:off x="5910263" y="1654434"/>
            <a:ext cx="3033711" cy="37334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3" name="矩形 12"/>
          <p:cNvSpPr/>
          <p:nvPr/>
        </p:nvSpPr>
        <p:spPr>
          <a:xfrm>
            <a:off x="9307389" y="1851958"/>
            <a:ext cx="2370262" cy="410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time</a:t>
            </a:r>
            <a:endParaRPr lang="zh-CN" altLang="en-US" sz="2800" b="1" dirty="0"/>
          </a:p>
        </p:txBody>
      </p:sp>
      <p:sp>
        <p:nvSpPr>
          <p:cNvPr id="14" name="矩形 13"/>
          <p:cNvSpPr/>
          <p:nvPr/>
        </p:nvSpPr>
        <p:spPr>
          <a:xfrm>
            <a:off x="396240" y="2075180"/>
            <a:ext cx="3261995" cy="38989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5" name="矩形 14"/>
          <p:cNvSpPr/>
          <p:nvPr/>
        </p:nvSpPr>
        <p:spPr>
          <a:xfrm>
            <a:off x="9307389" y="2357033"/>
            <a:ext cx="2370262" cy="410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duration</a:t>
            </a:r>
            <a:endParaRPr lang="zh-CN" altLang="en-US" sz="2800" b="1" dirty="0"/>
          </a:p>
        </p:txBody>
      </p:sp>
      <p:sp>
        <p:nvSpPr>
          <p:cNvPr id="17" name="矩形 16"/>
          <p:cNvSpPr/>
          <p:nvPr/>
        </p:nvSpPr>
        <p:spPr>
          <a:xfrm>
            <a:off x="3771900" y="2083435"/>
            <a:ext cx="4632960" cy="3733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8" name="矩形 17"/>
          <p:cNvSpPr/>
          <p:nvPr/>
        </p:nvSpPr>
        <p:spPr>
          <a:xfrm>
            <a:off x="9307389" y="2862108"/>
            <a:ext cx="2370262" cy="410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participants</a:t>
            </a:r>
            <a:endParaRPr lang="zh-CN" altLang="en-US" sz="2800" b="1" dirty="0"/>
          </a:p>
        </p:txBody>
      </p:sp>
      <p:sp>
        <p:nvSpPr>
          <p:cNvPr id="19" name="矩形 18"/>
          <p:cNvSpPr/>
          <p:nvPr/>
        </p:nvSpPr>
        <p:spPr>
          <a:xfrm>
            <a:off x="840579" y="2810973"/>
            <a:ext cx="2340771" cy="37334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20" name="矩形 19"/>
          <p:cNvSpPr/>
          <p:nvPr/>
        </p:nvSpPr>
        <p:spPr>
          <a:xfrm>
            <a:off x="4164804" y="3578712"/>
            <a:ext cx="2340771" cy="37334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21" name="矩形 20"/>
          <p:cNvSpPr/>
          <p:nvPr/>
        </p:nvSpPr>
        <p:spPr>
          <a:xfrm>
            <a:off x="9307195" y="3350260"/>
            <a:ext cx="2370455" cy="1283970"/>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Activities: list two main steps</a:t>
            </a:r>
            <a:endParaRPr lang="zh-CN" altLang="en-US" sz="2800" b="1" dirty="0"/>
          </a:p>
        </p:txBody>
      </p:sp>
      <p:sp>
        <p:nvSpPr>
          <p:cNvPr id="23" name="矩形 22"/>
          <p:cNvSpPr/>
          <p:nvPr/>
        </p:nvSpPr>
        <p:spPr>
          <a:xfrm>
            <a:off x="5279229" y="3184316"/>
            <a:ext cx="2188371" cy="373343"/>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24" name="矩形 23"/>
          <p:cNvSpPr/>
          <p:nvPr/>
        </p:nvSpPr>
        <p:spPr>
          <a:xfrm>
            <a:off x="6908165" y="3578860"/>
            <a:ext cx="2112645" cy="373380"/>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25" name="矩形 24"/>
          <p:cNvSpPr/>
          <p:nvPr/>
        </p:nvSpPr>
        <p:spPr>
          <a:xfrm>
            <a:off x="501984" y="4006853"/>
            <a:ext cx="1145841" cy="373343"/>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26" name="矩形 25"/>
          <p:cNvSpPr/>
          <p:nvPr/>
        </p:nvSpPr>
        <p:spPr>
          <a:xfrm>
            <a:off x="6505576" y="4006853"/>
            <a:ext cx="1219200" cy="37094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cxnSp>
        <p:nvCxnSpPr>
          <p:cNvPr id="31" name="直接连接符 30"/>
          <p:cNvCxnSpPr/>
          <p:nvPr/>
        </p:nvCxnSpPr>
        <p:spPr>
          <a:xfrm>
            <a:off x="3303709" y="4752975"/>
            <a:ext cx="564026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83576" y="5143500"/>
            <a:ext cx="1850049"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501984" y="5221049"/>
            <a:ext cx="8519655" cy="734220"/>
          </a:xfrm>
          <a:prstGeom prst="rect">
            <a:avLst/>
          </a:prstGeom>
          <a:solidFill>
            <a:schemeClr val="accent2">
              <a:lumMod val="7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35" name="矩形 34"/>
          <p:cNvSpPr/>
          <p:nvPr/>
        </p:nvSpPr>
        <p:spPr>
          <a:xfrm>
            <a:off x="9307389" y="4817369"/>
            <a:ext cx="2370262" cy="1193925"/>
          </a:xfrm>
          <a:prstGeom prst="rect">
            <a:avLst/>
          </a:prstGeom>
          <a:solidFill>
            <a:schemeClr val="accent2">
              <a:lumMod val="75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requirements</a:t>
            </a:r>
            <a:endParaRPr lang="zh-CN" altLang="en-US" sz="2800" b="1" dirty="0"/>
          </a:p>
        </p:txBody>
      </p:sp>
      <p:sp>
        <p:nvSpPr>
          <p:cNvPr id="6" name="矩形 5"/>
          <p:cNvSpPr/>
          <p:nvPr/>
        </p:nvSpPr>
        <p:spPr>
          <a:xfrm>
            <a:off x="483870" y="3242945"/>
            <a:ext cx="1517015" cy="373380"/>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6" name="矩形 15"/>
          <p:cNvSpPr/>
          <p:nvPr/>
        </p:nvSpPr>
        <p:spPr>
          <a:xfrm>
            <a:off x="7877175" y="2811145"/>
            <a:ext cx="1143635" cy="373380"/>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bldLvl="0" animBg="1"/>
      <p:bldP spid="15" grpId="0" animBg="1"/>
      <p:bldP spid="17" grpId="0" bldLvl="0" animBg="1"/>
      <p:bldP spid="18" grpId="0" animBg="1"/>
      <p:bldP spid="19" grpId="0" animBg="1"/>
      <p:bldP spid="20" grpId="0" animBg="1"/>
      <p:bldP spid="21" grpId="0" bldLvl="0" animBg="1"/>
      <p:bldP spid="23" grpId="0" animBg="1"/>
      <p:bldP spid="24" grpId="0" bldLvl="0" animBg="1"/>
      <p:bldP spid="25" grpId="0" animBg="1"/>
      <p:bldP spid="26" grpId="0" animBg="1"/>
      <p:bldP spid="34" grpId="0" animBg="1"/>
      <p:bldP spid="35" grpId="0" animBg="1"/>
      <p:bldP spid="6" grpId="0" bldLvl="0" animBg="1"/>
      <p:bldP spid="1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223645" y="1649730"/>
            <a:ext cx="10074275" cy="4156710"/>
          </a:xfrm>
          <a:prstGeom prst="rect">
            <a:avLst/>
          </a:prstGeom>
        </p:spPr>
      </p:pic>
      <p:pic>
        <p:nvPicPr>
          <p:cNvPr id="4" name="内容占位符 3"/>
          <p:cNvPicPr>
            <a:picLocks noChangeAspect="1"/>
          </p:cNvPicPr>
          <p:nvPr>
            <p:ph idx="1"/>
          </p:nvPr>
        </p:nvPicPr>
        <p:blipFill>
          <a:blip r:embed="rId2"/>
          <a:stretch>
            <a:fillRect/>
          </a:stretch>
        </p:blipFill>
        <p:spPr>
          <a:xfrm>
            <a:off x="734060" y="1043305"/>
            <a:ext cx="10724515" cy="809625"/>
          </a:xfrm>
          <a:prstGeom prst="rect">
            <a:avLst/>
          </a:prstGeom>
        </p:spPr>
      </p:pic>
      <p:sp>
        <p:nvSpPr>
          <p:cNvPr id="6" name="文本框 5"/>
          <p:cNvSpPr txBox="1"/>
          <p:nvPr/>
        </p:nvSpPr>
        <p:spPr>
          <a:xfrm>
            <a:off x="441960" y="234950"/>
            <a:ext cx="2011680" cy="460375"/>
          </a:xfrm>
          <a:prstGeom prst="rect">
            <a:avLst/>
          </a:prstGeom>
          <a:noFill/>
        </p:spPr>
        <p:txBody>
          <a:bodyPr wrap="none" rtlCol="0" anchor="t">
            <a:spAutoFit/>
          </a:bodyPr>
          <a:p>
            <a:r>
              <a:rPr lang="zh-CN" altLang="en-US" sz="2400" b="1" dirty="0">
                <a:sym typeface="+mn-ea"/>
              </a:rPr>
              <a:t>学生优秀习作</a:t>
            </a:r>
            <a:endParaRPr lang="zh-CN" altLang="en-US" sz="2400" b="1" dirty="0">
              <a:sym typeface="+mn-ea"/>
            </a:endParaRPr>
          </a:p>
        </p:txBody>
      </p:sp>
      <p:sp>
        <p:nvSpPr>
          <p:cNvPr id="7" name="文本框 6"/>
          <p:cNvSpPr txBox="1"/>
          <p:nvPr/>
        </p:nvSpPr>
        <p:spPr>
          <a:xfrm>
            <a:off x="1181100" y="6076950"/>
            <a:ext cx="7010400" cy="368300"/>
          </a:xfrm>
          <a:prstGeom prst="rect">
            <a:avLst/>
          </a:prstGeom>
          <a:noFill/>
        </p:spPr>
        <p:txBody>
          <a:bodyPr wrap="square" rtlCol="0">
            <a:spAutoFit/>
          </a:bodyPr>
          <a:p>
            <a:r>
              <a:rPr lang="en-US" altLang="zh-CN"/>
              <a:t>12</a:t>
            </a:r>
            <a:r>
              <a:rPr lang="zh-CN" altLang="en-US"/>
              <a:t>分，格式正确，要点完整，语气恰当，逻辑连贯</a:t>
            </a:r>
            <a:endParaRPr lang="zh-CN" altLang="en-US"/>
          </a:p>
        </p:txBody>
      </p:sp>
      <p:sp>
        <p:nvSpPr>
          <p:cNvPr id="9" name="矩形 8"/>
          <p:cNvSpPr/>
          <p:nvPr/>
        </p:nvSpPr>
        <p:spPr>
          <a:xfrm>
            <a:off x="1958340" y="1479550"/>
            <a:ext cx="7468870" cy="3733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0" name="矩形 9"/>
          <p:cNvSpPr/>
          <p:nvPr/>
        </p:nvSpPr>
        <p:spPr>
          <a:xfrm>
            <a:off x="2072640" y="2025650"/>
            <a:ext cx="8307070" cy="3733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1" name="矩形 10"/>
          <p:cNvSpPr/>
          <p:nvPr/>
        </p:nvSpPr>
        <p:spPr>
          <a:xfrm>
            <a:off x="1818640" y="2487930"/>
            <a:ext cx="9260205" cy="3733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2" name="矩形 11"/>
          <p:cNvSpPr/>
          <p:nvPr/>
        </p:nvSpPr>
        <p:spPr>
          <a:xfrm>
            <a:off x="1539240" y="2861310"/>
            <a:ext cx="3823970" cy="3733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9" name="矩形 18"/>
          <p:cNvSpPr/>
          <p:nvPr/>
        </p:nvSpPr>
        <p:spPr>
          <a:xfrm>
            <a:off x="6720840" y="2487930"/>
            <a:ext cx="867410" cy="37338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3" name="矩形 12"/>
          <p:cNvSpPr/>
          <p:nvPr/>
        </p:nvSpPr>
        <p:spPr>
          <a:xfrm>
            <a:off x="5792470" y="2861310"/>
            <a:ext cx="639445" cy="37338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4" name="矩形 13"/>
          <p:cNvSpPr/>
          <p:nvPr/>
        </p:nvSpPr>
        <p:spPr>
          <a:xfrm>
            <a:off x="8435340" y="3242310"/>
            <a:ext cx="2289175" cy="37338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5" name="矩形 14"/>
          <p:cNvSpPr/>
          <p:nvPr/>
        </p:nvSpPr>
        <p:spPr>
          <a:xfrm>
            <a:off x="862330" y="3615690"/>
            <a:ext cx="1933575" cy="37338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dirty="0">
                <a:solidFill>
                  <a:srgbClr val="0070C0"/>
                </a:solidFill>
                <a:effectLst>
                  <a:outerShdw blurRad="38100" dist="38100" dir="2700000" algn="tl">
                    <a:srgbClr val="000000">
                      <a:alpha val="43137"/>
                    </a:srgbClr>
                  </a:outerShdw>
                </a:effectLst>
              </a:rPr>
              <a:t>场景</a:t>
            </a:r>
            <a:endParaRPr lang="zh-CN" altLang="en-US" sz="2400" b="1" dirty="0">
              <a:solidFill>
                <a:srgbClr val="0070C0"/>
              </a:solidFill>
              <a:effectLst>
                <a:outerShdw blurRad="38100" dist="38100" dir="2700000" algn="tl">
                  <a:srgbClr val="000000">
                    <a:alpha val="43137"/>
                  </a:srgbClr>
                </a:outerShdw>
              </a:effectLst>
            </a:endParaRPr>
          </a:p>
        </p:txBody>
      </p:sp>
      <p:sp>
        <p:nvSpPr>
          <p:cNvPr id="16" name="矩形 15"/>
          <p:cNvSpPr/>
          <p:nvPr/>
        </p:nvSpPr>
        <p:spPr>
          <a:xfrm>
            <a:off x="2884170" y="3615690"/>
            <a:ext cx="1027430" cy="37338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34" name="矩形 33"/>
          <p:cNvSpPr/>
          <p:nvPr/>
        </p:nvSpPr>
        <p:spPr>
          <a:xfrm>
            <a:off x="1539240" y="4479290"/>
            <a:ext cx="9540240" cy="1327150"/>
          </a:xfrm>
          <a:prstGeom prst="rect">
            <a:avLst/>
          </a:prstGeom>
          <a:solidFill>
            <a:schemeClr val="accent2">
              <a:lumMod val="7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3" name="文本框 2"/>
          <p:cNvSpPr txBox="1"/>
          <p:nvPr/>
        </p:nvSpPr>
        <p:spPr>
          <a:xfrm rot="21349274">
            <a:off x="4399040" y="282588"/>
            <a:ext cx="4896128" cy="583565"/>
          </a:xfrm>
          <a:prstGeom prst="rect">
            <a:avLst/>
          </a:prstGeom>
          <a:noFill/>
        </p:spPr>
        <p:txBody>
          <a:bodyPr wrap="square" rtlCol="0">
            <a:spAutoFit/>
          </a:bodyPr>
          <a:p>
            <a:r>
              <a:rPr lang="en-US" altLang="zh-CN" sz="3200" b="1" dirty="0">
                <a:solidFill>
                  <a:srgbClr val="FF0000"/>
                </a:solidFill>
                <a:latin typeface="Times New Roman" panose="02020603050405020304" pitchFamily="18" charset="0"/>
                <a:cs typeface="Times New Roman" panose="02020603050405020304" pitchFamily="18" charset="0"/>
              </a:rPr>
              <a:t>anything needs improving?</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animBg="1"/>
      <p:bldP spid="10" grpId="0" animBg="1"/>
      <p:bldP spid="9" grpId="1" animBg="1"/>
      <p:bldP spid="10" grpId="1" animBg="1"/>
      <p:bldP spid="11" grpId="0" bldLvl="0" animBg="1"/>
      <p:bldP spid="11" grpId="1" animBg="1"/>
      <p:bldP spid="12" grpId="0" bldLvl="0" animBg="1"/>
      <p:bldP spid="12" grpId="1" animBg="1"/>
      <p:bldP spid="19" grpId="0" bldLvl="0" animBg="1"/>
      <p:bldP spid="13" grpId="0" bldLvl="0" animBg="1"/>
      <p:bldP spid="14" grpId="0" bldLvl="0" animBg="1"/>
      <p:bldP spid="15" grpId="0" bldLvl="0" animBg="1"/>
      <p:bldP spid="16" grpId="0" bldLvl="0" animBg="1"/>
      <p:bldP spid="34" grpId="0" bldLvl="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085" y="-17145"/>
            <a:ext cx="10250170" cy="6892925"/>
          </a:xfrm>
          <a:prstGeom prst="rect">
            <a:avLst/>
          </a:prstGeom>
        </p:spPr>
        <p:txBody>
          <a:bodyPr wrap="square">
            <a:spAutoFit/>
          </a:bodyPr>
          <a:lstStyle/>
          <a:p>
            <a:r>
              <a:rPr lang="zh-CN" altLang="en-US" sz="2600" b="1" dirty="0"/>
              <a:t>下水作文</a:t>
            </a:r>
            <a:endParaRPr lang="en-US" altLang="zh-CN" sz="2600" b="1" dirty="0"/>
          </a:p>
          <a:p>
            <a:pPr algn="ctr"/>
            <a:r>
              <a:rPr lang="en-US" altLang="zh-CN" sz="2600" b="1" dirty="0"/>
              <a:t>Announcement for Medical Emergency Drill</a:t>
            </a:r>
            <a:endParaRPr lang="zh-CN" altLang="zh-CN" sz="2600" b="1" dirty="0"/>
          </a:p>
          <a:p>
            <a:pPr indent="457200" algn="just"/>
            <a:r>
              <a:rPr lang="en-US" altLang="zh-CN" sz="2600" dirty="0"/>
              <a:t>Aiming to get better prepared for medical emergencies that may occur on and off campus, a two-hour medical emergency drill is to be implemented in the school auditorium at 4:00 p.m. next Friday. All the teachers and students are required to participate.</a:t>
            </a:r>
            <a:endParaRPr lang="zh-CN" altLang="zh-CN" sz="2600" dirty="0"/>
          </a:p>
          <a:p>
            <a:pPr indent="457200" algn="just"/>
            <a:r>
              <a:rPr lang="en-US" altLang="zh-CN" sz="2600" dirty="0"/>
              <a:t>The activity will begin with a medical specialist delivering a speech on how to take precautions and apply timely first-aid treatment to common emergency situations such as nose bleeding and chocking. Then there will follow a training session where students can stimulate some emergencies and have hands-on practices of certain life-saving techniques like performing CPR and Heimlich </a:t>
            </a:r>
            <a:r>
              <a:rPr lang="en-US" altLang="zh-CN" sz="2600" dirty="0" err="1"/>
              <a:t>manoeuvre</a:t>
            </a:r>
            <a:r>
              <a:rPr lang="en-US" altLang="zh-CN" sz="2600" dirty="0"/>
              <a:t>, with the guidance of volunteers from the local Red Cross</a:t>
            </a:r>
            <a:endParaRPr lang="en-US" altLang="zh-CN" sz="2600" dirty="0"/>
          </a:p>
          <a:p>
            <a:pPr indent="457200" algn="just"/>
            <a:r>
              <a:rPr lang="en-US" altLang="zh-CN" sz="2600" dirty="0"/>
              <a:t>During the drill, all those participating are requested to mute phones and keep quiet as well as follow the professionals’ instruction in case of emergency. Thank you for your cooperation.</a:t>
            </a:r>
            <a:endParaRPr lang="zh-CN" altLang="zh-CN" sz="2600" dirty="0"/>
          </a:p>
          <a:p>
            <a:pPr algn="r"/>
            <a:r>
              <a:rPr lang="en-US" altLang="zh-CN" sz="2600" dirty="0"/>
              <a:t>The Student Union</a:t>
            </a:r>
            <a:endParaRPr lang="zh-CN" altLang="en-US" sz="2600" dirty="0"/>
          </a:p>
        </p:txBody>
      </p:sp>
      <p:sp>
        <p:nvSpPr>
          <p:cNvPr id="6" name="矩形 5"/>
          <p:cNvSpPr/>
          <p:nvPr/>
        </p:nvSpPr>
        <p:spPr>
          <a:xfrm>
            <a:off x="584039" y="2423623"/>
            <a:ext cx="3712371" cy="40847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7" name="矩形 6"/>
          <p:cNvSpPr/>
          <p:nvPr/>
        </p:nvSpPr>
        <p:spPr>
          <a:xfrm>
            <a:off x="8124190" y="3233420"/>
            <a:ext cx="2091690" cy="390525"/>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8" name="矩形 7"/>
          <p:cNvSpPr/>
          <p:nvPr/>
        </p:nvSpPr>
        <p:spPr>
          <a:xfrm>
            <a:off x="135255" y="3623945"/>
            <a:ext cx="889000" cy="390525"/>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9" name="矩形 8"/>
          <p:cNvSpPr/>
          <p:nvPr/>
        </p:nvSpPr>
        <p:spPr>
          <a:xfrm>
            <a:off x="10295027" y="1508697"/>
            <a:ext cx="1779986" cy="1193925"/>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Activities:</a:t>
            </a:r>
            <a:endParaRPr lang="en-US" altLang="zh-CN" sz="2800" b="1" dirty="0"/>
          </a:p>
          <a:p>
            <a:pPr algn="ctr"/>
            <a:r>
              <a:rPr lang="en-US" altLang="zh-CN" sz="2800" b="1" dirty="0"/>
              <a:t>time order</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9090" y="304800"/>
            <a:ext cx="3072130" cy="645160"/>
          </a:xfrm>
          <a:prstGeom prst="rect">
            <a:avLst/>
          </a:prstGeom>
          <a:noFill/>
        </p:spPr>
        <p:txBody>
          <a:bodyPr wrap="square" rtlCol="0">
            <a:spAutoFit/>
            <a:scene3d>
              <a:camera prst="orthographicFront"/>
              <a:lightRig rig="threePt" dir="t"/>
            </a:scene3d>
          </a:bodyPr>
          <a:lstStyle/>
          <a:p>
            <a:r>
              <a:rPr lang="en-US" altLang="zh-CN" sz="3600">
                <a:ln w="22225">
                  <a:solidFill>
                    <a:schemeClr val="accent2"/>
                  </a:solidFill>
                  <a:prstDash val="solid"/>
                </a:ln>
                <a:solidFill>
                  <a:schemeClr val="accent2">
                    <a:lumMod val="40000"/>
                    <a:lumOff val="60000"/>
                  </a:schemeClr>
                </a:solidFill>
                <a:effectLst/>
              </a:rPr>
              <a:t>Assignment  </a:t>
            </a:r>
            <a:endParaRPr lang="en-US" altLang="zh-CN" sz="3600">
              <a:ln w="22225">
                <a:solidFill>
                  <a:schemeClr val="accent2"/>
                </a:solidFill>
                <a:prstDash val="solid"/>
              </a:ln>
              <a:solidFill>
                <a:schemeClr val="accent2">
                  <a:lumMod val="40000"/>
                  <a:lumOff val="60000"/>
                </a:schemeClr>
              </a:solidFill>
              <a:effectLst/>
            </a:endParaRPr>
          </a:p>
        </p:txBody>
      </p:sp>
      <p:sp>
        <p:nvSpPr>
          <p:cNvPr id="3" name="文本框 2"/>
          <p:cNvSpPr txBox="1"/>
          <p:nvPr/>
        </p:nvSpPr>
        <p:spPr>
          <a:xfrm>
            <a:off x="515155" y="1038363"/>
            <a:ext cx="11153104" cy="3416320"/>
          </a:xfrm>
          <a:prstGeom prst="rect">
            <a:avLst/>
          </a:prstGeom>
          <a:noFill/>
        </p:spPr>
        <p:txBody>
          <a:bodyPr wrap="square">
            <a:spAutoFit/>
          </a:bodyPr>
          <a:lstStyle/>
          <a:p>
            <a:r>
              <a:rPr lang="zh-CN" altLang="en-US" sz="2400" dirty="0">
                <a:solidFill>
                  <a:schemeClr val="tx1">
                    <a:lumMod val="95000"/>
                    <a:lumOff val="5000"/>
                  </a:schemeClr>
                </a:solidFill>
              </a:rPr>
              <a:t>         假定你是某国际学校的学生会主席李华。你校即将组织急救演练，需在广播讲话中告知学生，请你用英文写一则通知。</a:t>
            </a:r>
            <a:endParaRPr lang="zh-CN" altLang="en-US" sz="2400" dirty="0">
              <a:solidFill>
                <a:schemeClr val="tx1">
                  <a:lumMod val="95000"/>
                  <a:lumOff val="5000"/>
                </a:schemeClr>
              </a:solidFill>
            </a:endParaRPr>
          </a:p>
          <a:p>
            <a:r>
              <a:rPr lang="zh-CN" altLang="en-US" sz="2400" dirty="0">
                <a:solidFill>
                  <a:schemeClr val="tx1">
                    <a:lumMod val="95000"/>
                    <a:lumOff val="5000"/>
                  </a:schemeClr>
                </a:solidFill>
              </a:rPr>
              <a:t>内容包括：</a:t>
            </a:r>
            <a:endParaRPr lang="en-US" altLang="zh-CN" sz="2400" dirty="0">
              <a:solidFill>
                <a:schemeClr val="tx1">
                  <a:lumMod val="95000"/>
                  <a:lumOff val="5000"/>
                </a:schemeClr>
              </a:solidFill>
            </a:endParaRPr>
          </a:p>
          <a:p>
            <a:r>
              <a:rPr lang="en-US" altLang="zh-CN" sz="2400" dirty="0">
                <a:solidFill>
                  <a:schemeClr val="tx1">
                    <a:lumMod val="95000"/>
                    <a:lumOff val="5000"/>
                  </a:schemeClr>
                </a:solidFill>
              </a:rPr>
              <a:t>1. </a:t>
            </a:r>
            <a:r>
              <a:rPr lang="zh-CN" altLang="en-US" sz="2400" dirty="0">
                <a:solidFill>
                  <a:schemeClr val="tx1">
                    <a:lumMod val="95000"/>
                    <a:lumOff val="5000"/>
                  </a:schemeClr>
                </a:solidFill>
              </a:rPr>
              <a:t>时间、地点及参与人员；</a:t>
            </a:r>
            <a:endParaRPr lang="zh-CN" altLang="en-US" sz="2400" dirty="0">
              <a:solidFill>
                <a:schemeClr val="tx1">
                  <a:lumMod val="95000"/>
                  <a:lumOff val="5000"/>
                </a:schemeClr>
              </a:solidFill>
            </a:endParaRPr>
          </a:p>
          <a:p>
            <a:r>
              <a:rPr lang="en-US" altLang="zh-CN" sz="2400" dirty="0">
                <a:solidFill>
                  <a:schemeClr val="tx1">
                    <a:lumMod val="95000"/>
                    <a:lumOff val="5000"/>
                  </a:schemeClr>
                </a:solidFill>
              </a:rPr>
              <a:t>2. </a:t>
            </a:r>
            <a:r>
              <a:rPr lang="zh-CN" altLang="en-US" sz="2400" dirty="0">
                <a:solidFill>
                  <a:schemeClr val="tx1">
                    <a:lumMod val="95000"/>
                    <a:lumOff val="5000"/>
                  </a:schemeClr>
                </a:solidFill>
              </a:rPr>
              <a:t>具体内容；</a:t>
            </a:r>
            <a:endParaRPr lang="zh-CN" altLang="en-US" sz="2400" dirty="0">
              <a:solidFill>
                <a:schemeClr val="tx1">
                  <a:lumMod val="95000"/>
                  <a:lumOff val="5000"/>
                </a:schemeClr>
              </a:solidFill>
            </a:endParaRPr>
          </a:p>
          <a:p>
            <a:r>
              <a:rPr lang="en-US" altLang="zh-CN" sz="2400" dirty="0">
                <a:solidFill>
                  <a:schemeClr val="tx1">
                    <a:lumMod val="95000"/>
                    <a:lumOff val="5000"/>
                  </a:schemeClr>
                </a:solidFill>
              </a:rPr>
              <a:t>3. </a:t>
            </a:r>
            <a:r>
              <a:rPr lang="zh-CN" altLang="en-US" sz="2400" dirty="0">
                <a:solidFill>
                  <a:schemeClr val="tx1">
                    <a:lumMod val="95000"/>
                    <a:lumOff val="5000"/>
                  </a:schemeClr>
                </a:solidFill>
              </a:rPr>
              <a:t>注意事项。</a:t>
            </a:r>
            <a:endParaRPr lang="en-US" altLang="zh-CN" sz="2400" dirty="0"/>
          </a:p>
          <a:p>
            <a:r>
              <a:rPr lang="zh-CN" altLang="en-US" sz="2400" dirty="0"/>
              <a:t>注意</a:t>
            </a:r>
            <a:r>
              <a:rPr lang="en-US" altLang="zh-CN" sz="2400" dirty="0"/>
              <a:t>:</a:t>
            </a:r>
            <a:endParaRPr lang="en-US" altLang="zh-CN" sz="2400" dirty="0"/>
          </a:p>
          <a:p>
            <a:r>
              <a:rPr lang="en-US" altLang="zh-CN" sz="2400" dirty="0"/>
              <a:t>1.</a:t>
            </a:r>
            <a:r>
              <a:rPr lang="zh-CN" altLang="en-US" sz="2400" dirty="0"/>
              <a:t>词数</a:t>
            </a:r>
            <a:r>
              <a:rPr lang="en-US" altLang="zh-CN" sz="2400" dirty="0"/>
              <a:t>80</a:t>
            </a:r>
            <a:r>
              <a:rPr lang="zh-CN" altLang="en-US" sz="2400" dirty="0"/>
              <a:t>左右；</a:t>
            </a:r>
            <a:endParaRPr lang="zh-CN" altLang="en-US" sz="2400" dirty="0"/>
          </a:p>
          <a:p>
            <a:r>
              <a:rPr lang="en-US" altLang="zh-CN" sz="2400" dirty="0"/>
              <a:t>2.</a:t>
            </a:r>
            <a:r>
              <a:rPr lang="zh-CN" altLang="en-US" sz="2400" dirty="0"/>
              <a:t>可适当增加细节，以使行文连贯。</a:t>
            </a:r>
            <a:endParaRPr lang="en-US" altLang="zh-CN" sz="2400" dirty="0"/>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15870" y="2144307"/>
            <a:ext cx="3599695" cy="35996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2152" y="302359"/>
            <a:ext cx="8731875" cy="92757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dirty="0">
              <a:solidFill>
                <a:srgbClr val="0070C0"/>
              </a:solidFill>
              <a:effectLst>
                <a:outerShdw blurRad="38100" dist="38100" dir="2700000" algn="tl">
                  <a:srgbClr val="000000">
                    <a:alpha val="43137"/>
                  </a:srgbClr>
                </a:outerShdw>
              </a:effectLst>
              <a:sym typeface="+mn-ea"/>
            </a:endParaRPr>
          </a:p>
        </p:txBody>
      </p:sp>
      <p:sp>
        <p:nvSpPr>
          <p:cNvPr id="6" name="矩形 5"/>
          <p:cNvSpPr/>
          <p:nvPr/>
        </p:nvSpPr>
        <p:spPr>
          <a:xfrm>
            <a:off x="322151" y="5859594"/>
            <a:ext cx="8731875" cy="50257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dirty="0">
              <a:solidFill>
                <a:srgbClr val="0070C0"/>
              </a:solidFill>
              <a:effectLst>
                <a:outerShdw blurRad="38100" dist="38100" dir="2700000" algn="tl">
                  <a:srgbClr val="000000">
                    <a:alpha val="43137"/>
                  </a:srgbClr>
                </a:outerShdw>
              </a:effectLst>
              <a:sym typeface="+mn-ea"/>
            </a:endParaRPr>
          </a:p>
        </p:txBody>
      </p:sp>
      <p:sp>
        <p:nvSpPr>
          <p:cNvPr id="8" name="矩形 7"/>
          <p:cNvSpPr/>
          <p:nvPr/>
        </p:nvSpPr>
        <p:spPr>
          <a:xfrm>
            <a:off x="3590527" y="1229932"/>
            <a:ext cx="1883173" cy="389612"/>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dirty="0">
              <a:solidFill>
                <a:srgbClr val="0070C0"/>
              </a:solidFill>
              <a:effectLst>
                <a:outerShdw blurRad="38100" dist="38100" dir="2700000" algn="tl">
                  <a:srgbClr val="000000">
                    <a:alpha val="43137"/>
                  </a:srgbClr>
                </a:outerShdw>
              </a:effectLst>
              <a:sym typeface="+mn-ea"/>
            </a:endParaRPr>
          </a:p>
        </p:txBody>
      </p:sp>
      <p:sp>
        <p:nvSpPr>
          <p:cNvPr id="10" name="矩形 9"/>
          <p:cNvSpPr/>
          <p:nvPr/>
        </p:nvSpPr>
        <p:spPr>
          <a:xfrm>
            <a:off x="8457281" y="1675759"/>
            <a:ext cx="609445" cy="389612"/>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dirty="0">
              <a:solidFill>
                <a:srgbClr val="0070C0"/>
              </a:solidFill>
              <a:effectLst>
                <a:outerShdw blurRad="38100" dist="38100" dir="2700000" algn="tl">
                  <a:srgbClr val="000000">
                    <a:alpha val="43137"/>
                  </a:srgbClr>
                </a:outerShdw>
              </a:effectLst>
              <a:sym typeface="+mn-ea"/>
            </a:endParaRPr>
          </a:p>
        </p:txBody>
      </p:sp>
      <p:sp>
        <p:nvSpPr>
          <p:cNvPr id="11" name="矩形 10"/>
          <p:cNvSpPr/>
          <p:nvPr/>
        </p:nvSpPr>
        <p:spPr>
          <a:xfrm>
            <a:off x="4532113" y="2911202"/>
            <a:ext cx="609445" cy="389612"/>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dirty="0">
              <a:solidFill>
                <a:srgbClr val="0070C0"/>
              </a:solidFill>
              <a:effectLst>
                <a:outerShdw blurRad="38100" dist="38100" dir="2700000" algn="tl">
                  <a:srgbClr val="000000">
                    <a:alpha val="43137"/>
                  </a:srgbClr>
                </a:outerShdw>
              </a:effectLst>
              <a:sym typeface="+mn-ea"/>
            </a:endParaRPr>
          </a:p>
        </p:txBody>
      </p:sp>
      <p:sp>
        <p:nvSpPr>
          <p:cNvPr id="17" name="矩形 16"/>
          <p:cNvSpPr/>
          <p:nvPr/>
        </p:nvSpPr>
        <p:spPr>
          <a:xfrm>
            <a:off x="322151" y="5102872"/>
            <a:ext cx="8731875" cy="734220"/>
          </a:xfrm>
          <a:prstGeom prst="rect">
            <a:avLst/>
          </a:prstGeom>
          <a:solidFill>
            <a:schemeClr val="accent2">
              <a:lumMod val="7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4" name="文本框 3"/>
          <p:cNvSpPr txBox="1"/>
          <p:nvPr/>
        </p:nvSpPr>
        <p:spPr>
          <a:xfrm>
            <a:off x="334852" y="302359"/>
            <a:ext cx="8776951" cy="6554470"/>
          </a:xfrm>
          <a:prstGeom prst="rect">
            <a:avLst/>
          </a:prstGeom>
          <a:noFill/>
        </p:spPr>
        <p:txBody>
          <a:bodyPr wrap="square" rtlCol="0">
            <a:spAutoFit/>
          </a:bodyPr>
          <a:lstStyle/>
          <a:p>
            <a:pPr algn="just"/>
            <a:r>
              <a:rPr lang="en-US" altLang="zh-CN" sz="2800" dirty="0"/>
              <a:t>Dear fellow students,</a:t>
            </a:r>
            <a:endParaRPr lang="en-US" altLang="zh-CN" sz="2800" dirty="0"/>
          </a:p>
          <a:p>
            <a:pPr algn="just"/>
            <a:r>
              <a:rPr lang="en-US" altLang="zh-CN" sz="2800" dirty="0"/>
              <a:t>         Attention, please! I have an announcement to make. </a:t>
            </a:r>
            <a:endParaRPr lang="en-US" altLang="zh-CN" sz="2800" dirty="0"/>
          </a:p>
          <a:p>
            <a:pPr algn="just"/>
            <a:r>
              <a:rPr lang="en-US" altLang="zh-CN" sz="2800" dirty="0"/>
              <a:t>         Aiming to equip us students with necessary first-aid measures when facing emergencies on and off campus, our school union has decided to carry out a medical emergency drill from 4:00 to 5:00 p.m. this Friday on the school playground. During the drill, we will invite a medical expert to </a:t>
            </a:r>
            <a:r>
              <a:rPr lang="en-US" altLang="zh-CN" sz="2800" b="1" i="1" dirty="0"/>
              <a:t>lecture on</a:t>
            </a:r>
            <a:r>
              <a:rPr lang="en-US" altLang="zh-CN" sz="2800" dirty="0"/>
              <a:t> how to take precautions and identify the symptoms of common medical emergencies. The focus will be some basic first aid practices, such as CPR and Heimlich maneuver. You can have hands-on experience of those techniques. Please arrive 5 minutes earlier and strictly follow the instructions of the emergency personnel.         </a:t>
            </a:r>
            <a:endParaRPr lang="en-US" altLang="zh-CN" sz="2800" dirty="0"/>
          </a:p>
          <a:p>
            <a:pPr algn="just"/>
            <a:r>
              <a:rPr lang="en-US" altLang="zh-CN" sz="2800" dirty="0"/>
              <a:t>        That’s all. Thanks for your time. </a:t>
            </a:r>
            <a:endParaRPr lang="en-US" altLang="zh-CN" sz="2800" dirty="0"/>
          </a:p>
          <a:p>
            <a:pPr algn="just"/>
            <a:r>
              <a:rPr lang="en-US" altLang="zh-CN" sz="2800" dirty="0"/>
              <a:t>         </a:t>
            </a:r>
            <a:endParaRPr lang="zh-CN" altLang="en-US" sz="2800" dirty="0"/>
          </a:p>
        </p:txBody>
      </p:sp>
      <p:sp>
        <p:nvSpPr>
          <p:cNvPr id="7" name="矩形 6"/>
          <p:cNvSpPr/>
          <p:nvPr/>
        </p:nvSpPr>
        <p:spPr>
          <a:xfrm>
            <a:off x="9835725" y="169182"/>
            <a:ext cx="1779986" cy="119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dirty="0">
                <a:sym typeface="+mn-ea"/>
              </a:rPr>
              <a:t>Format</a:t>
            </a:r>
            <a:endParaRPr lang="en-US" altLang="zh-CN" sz="2800" b="1" dirty="0">
              <a:sym typeface="+mn-ea"/>
            </a:endParaRPr>
          </a:p>
        </p:txBody>
      </p:sp>
      <p:sp>
        <p:nvSpPr>
          <p:cNvPr id="13" name="矩形 12"/>
          <p:cNvSpPr/>
          <p:nvPr/>
        </p:nvSpPr>
        <p:spPr>
          <a:xfrm>
            <a:off x="9540587" y="2079288"/>
            <a:ext cx="2370262" cy="960474"/>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800" b="1" dirty="0">
                <a:sym typeface="+mn-ea"/>
              </a:rPr>
              <a:t>Person</a:t>
            </a:r>
            <a:endParaRPr lang="en-US" altLang="zh-CN" sz="2800" b="1" dirty="0">
              <a:sym typeface="+mn-ea"/>
            </a:endParaRPr>
          </a:p>
          <a:p>
            <a:pPr lvl="0" algn="ctr">
              <a:buClrTx/>
              <a:buSzTx/>
              <a:buFontTx/>
            </a:pPr>
            <a:r>
              <a:rPr lang="en-US" altLang="zh-CN" sz="2800" b="1" dirty="0">
                <a:sym typeface="+mn-ea"/>
              </a:rPr>
              <a:t>(first + </a:t>
            </a:r>
            <a:r>
              <a:rPr lang="en-US" altLang="zh-CN" sz="2800" b="1" u="sng" dirty="0">
                <a:sym typeface="+mn-ea"/>
              </a:rPr>
              <a:t>second</a:t>
            </a:r>
            <a:r>
              <a:rPr lang="en-US" altLang="zh-CN" sz="2800" b="1" dirty="0">
                <a:sym typeface="+mn-ea"/>
              </a:rPr>
              <a:t>)</a:t>
            </a:r>
            <a:endParaRPr lang="en-US" altLang="zh-CN" sz="2800" b="1" dirty="0">
              <a:sym typeface="+mn-ea"/>
            </a:endParaRPr>
          </a:p>
        </p:txBody>
      </p:sp>
      <p:sp>
        <p:nvSpPr>
          <p:cNvPr id="15" name="矩形 14"/>
          <p:cNvSpPr/>
          <p:nvPr/>
        </p:nvSpPr>
        <p:spPr>
          <a:xfrm>
            <a:off x="4091343" y="5897207"/>
            <a:ext cx="686603" cy="351999"/>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400" b="1" dirty="0">
              <a:solidFill>
                <a:srgbClr val="0070C0"/>
              </a:solidFill>
              <a:effectLst>
                <a:outerShdw blurRad="38100" dist="38100" dir="2700000" algn="tl">
                  <a:srgbClr val="000000">
                    <a:alpha val="43137"/>
                  </a:srgbClr>
                </a:outerShdw>
              </a:effectLst>
              <a:sym typeface="+mn-ea"/>
            </a:endParaRPr>
          </a:p>
        </p:txBody>
      </p:sp>
      <p:sp>
        <p:nvSpPr>
          <p:cNvPr id="18" name="矩形 17"/>
          <p:cNvSpPr/>
          <p:nvPr/>
        </p:nvSpPr>
        <p:spPr>
          <a:xfrm>
            <a:off x="9540875" y="4364355"/>
            <a:ext cx="2370455" cy="1533525"/>
          </a:xfrm>
          <a:prstGeom prst="rect">
            <a:avLst/>
          </a:prstGeom>
          <a:solidFill>
            <a:schemeClr val="accent2">
              <a:lumMod val="75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t>Imperative sentences </a:t>
            </a:r>
            <a:endParaRPr lang="en-US" altLang="zh-CN" sz="2800" b="1" dirty="0"/>
          </a:p>
          <a:p>
            <a:pPr algn="ctr"/>
            <a:r>
              <a:rPr lang="en-US" altLang="zh-CN" sz="2800" b="1" dirty="0"/>
              <a:t>(</a:t>
            </a:r>
            <a:r>
              <a:rPr lang="zh-CN" altLang="en-US" sz="2800" b="1" dirty="0"/>
              <a:t>祈使句</a:t>
            </a:r>
            <a:r>
              <a:rPr lang="en-US" altLang="zh-CN" sz="2800" b="1" dirty="0"/>
              <a:t>)</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10" grpId="0" bldLvl="0" animBg="1"/>
      <p:bldP spid="11" grpId="0" bldLvl="0" animBg="1"/>
      <p:bldP spid="13" grpId="0" bldLvl="0" animBg="1"/>
      <p:bldP spid="15" grpId="0" bldLvl="0" animBg="1"/>
      <p:bldP spid="17" grpId="0" bldLvl="0" animBg="1"/>
      <p:bldP spid="1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First Aid – Playz Al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937"/>
            <a:ext cx="8527402" cy="568777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Belk Charity Sale May 5th 20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8" descr="Belk Charity Sale May 5th 201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TextBox 5"/>
          <p:cNvSpPr txBox="1"/>
          <p:nvPr/>
        </p:nvSpPr>
        <p:spPr>
          <a:xfrm>
            <a:off x="5521571" y="3801905"/>
            <a:ext cx="6295292" cy="2554545"/>
          </a:xfrm>
          <a:prstGeom prst="rect">
            <a:avLst/>
          </a:prstGeom>
          <a:noFill/>
        </p:spPr>
        <p:txBody>
          <a:bodyPr wrap="square" rtlCol="0">
            <a:spAutoFit/>
            <a:scene3d>
              <a:camera prst="orthographicFront"/>
              <a:lightRig rig="threePt" dir="t"/>
            </a:scene3d>
          </a:bodyPr>
          <a:lstStyle/>
          <a:p>
            <a:r>
              <a:rPr lang="en-US" altLang="zh-CN" sz="4000" b="1" dirty="0">
                <a:solidFill>
                  <a:schemeClr val="tx1"/>
                </a:solidFill>
                <a:effectLst>
                  <a:outerShdw blurRad="38100" dist="19050" dir="2700000" algn="tl" rotWithShape="0">
                    <a:schemeClr val="dk1">
                      <a:alpha val="40000"/>
                    </a:schemeClr>
                  </a:outerShdw>
                </a:effectLst>
              </a:rPr>
              <a:t>2023.4 </a:t>
            </a:r>
            <a:endParaRPr lang="en-US" altLang="zh-CN" sz="4000" b="1" dirty="0">
              <a:solidFill>
                <a:schemeClr val="tx1"/>
              </a:solidFill>
              <a:effectLst>
                <a:outerShdw blurRad="38100" dist="19050" dir="2700000" algn="tl" rotWithShape="0">
                  <a:schemeClr val="dk1">
                    <a:alpha val="40000"/>
                  </a:schemeClr>
                </a:outerShdw>
              </a:effectLst>
            </a:endParaRPr>
          </a:p>
          <a:p>
            <a:r>
              <a:rPr lang="zh-CN" altLang="en-US" sz="4000" b="1" dirty="0">
                <a:solidFill>
                  <a:schemeClr val="tx1"/>
                </a:solidFill>
                <a:effectLst>
                  <a:outerShdw blurRad="38100" dist="19050" dir="2700000" algn="tl" rotWithShape="0">
                    <a:schemeClr val="dk1">
                      <a:alpha val="40000"/>
                    </a:schemeClr>
                  </a:outerShdw>
                </a:effectLst>
              </a:rPr>
              <a:t>基于</a:t>
            </a:r>
            <a:r>
              <a:rPr lang="zh-CN" altLang="en-US" sz="4000" b="1" dirty="0">
                <a:solidFill>
                  <a:srgbClr val="F3541A"/>
                </a:solidFill>
                <a:effectLst>
                  <a:outerShdw blurRad="38100" dist="19050" dir="2700000" algn="tl" rotWithShape="0">
                    <a:schemeClr val="dk1">
                      <a:alpha val="40000"/>
                    </a:schemeClr>
                  </a:outerShdw>
                </a:effectLst>
              </a:rPr>
              <a:t>课本话题</a:t>
            </a:r>
            <a:r>
              <a:rPr lang="zh-CN" altLang="en-US" sz="4000" b="1" dirty="0">
                <a:solidFill>
                  <a:schemeClr val="tx1"/>
                </a:solidFill>
                <a:effectLst>
                  <a:outerShdw blurRad="38100" dist="19050" dir="2700000" algn="tl" rotWithShape="0">
                    <a:schemeClr val="dk1">
                      <a:alpha val="40000"/>
                    </a:schemeClr>
                  </a:outerShdw>
                </a:effectLst>
              </a:rPr>
              <a:t>的应用文写作</a:t>
            </a:r>
            <a:endParaRPr lang="en-US" altLang="zh-CN" sz="4000" b="1" dirty="0">
              <a:solidFill>
                <a:schemeClr val="tx1"/>
              </a:solidFill>
              <a:effectLst>
                <a:outerShdw blurRad="38100" dist="19050" dir="2700000" algn="tl" rotWithShape="0">
                  <a:schemeClr val="dk1">
                    <a:alpha val="40000"/>
                  </a:schemeClr>
                </a:outerShdw>
              </a:effectLst>
            </a:endParaRPr>
          </a:p>
          <a:p>
            <a:r>
              <a:rPr lang="zh-CN" altLang="en-US" sz="4000" b="1" dirty="0">
                <a:solidFill>
                  <a:srgbClr val="00A1F8"/>
                </a:solidFill>
                <a:effectLst>
                  <a:outerShdw blurRad="38100" dist="19050" dir="2700000" algn="tl" rotWithShape="0">
                    <a:schemeClr val="dk1">
                      <a:alpha val="40000"/>
                    </a:schemeClr>
                  </a:outerShdw>
                </a:effectLst>
              </a:rPr>
              <a:t>语料</a:t>
            </a:r>
            <a:r>
              <a:rPr lang="zh-CN" altLang="en-US" sz="4000" b="1" dirty="0">
                <a:effectLst>
                  <a:outerShdw blurRad="38100" dist="19050" dir="2700000" algn="tl" rotWithShape="0">
                    <a:schemeClr val="dk1">
                      <a:alpha val="40000"/>
                    </a:schemeClr>
                  </a:outerShdw>
                </a:effectLst>
              </a:rPr>
              <a:t>的提取与加工</a:t>
            </a:r>
            <a:endParaRPr lang="en-US" altLang="zh-CN" sz="4000" b="1" dirty="0">
              <a:effectLst>
                <a:outerShdw blurRad="38100" dist="19050" dir="2700000" algn="tl" rotWithShape="0">
                  <a:schemeClr val="dk1">
                    <a:alpha val="40000"/>
                  </a:schemeClr>
                </a:outerShdw>
              </a:effectLst>
            </a:endParaRPr>
          </a:p>
          <a:p>
            <a:r>
              <a:rPr lang="zh-CN" altLang="en-US" sz="4000" b="1" u="sng" dirty="0">
                <a:solidFill>
                  <a:schemeClr val="tx1"/>
                </a:solidFill>
                <a:effectLst>
                  <a:outerShdw blurRad="38100" dist="19050" dir="2700000" algn="tl" rotWithShape="0">
                    <a:schemeClr val="dk1">
                      <a:alpha val="40000"/>
                    </a:schemeClr>
                  </a:outerShdw>
                </a:effectLst>
              </a:rPr>
              <a:t>金华十校 急救演练 通知</a:t>
            </a:r>
            <a:endParaRPr lang="zh-CN" altLang="en-US" sz="4000" b="1" u="sng" dirty="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2" descr="C:\Users\cheng'ming'zhi\Desktop\5c7507dd02ec7.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1245" y="2492375"/>
            <a:ext cx="9923145" cy="56565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81660" y="2954655"/>
            <a:ext cx="6617335" cy="461665"/>
          </a:xfrm>
          <a:prstGeom prst="rect">
            <a:avLst/>
          </a:prstGeom>
          <a:noFill/>
        </p:spPr>
        <p:txBody>
          <a:bodyPr wrap="square" rtlCol="0">
            <a:spAutoFit/>
          </a:bodyPr>
          <a:lstStyle/>
          <a:p>
            <a:r>
              <a:rPr lang="zh-CN" altLang="en-US" sz="2400" b="1" dirty="0">
                <a:solidFill>
                  <a:srgbClr val="0000FF"/>
                </a:solidFill>
              </a:rPr>
              <a:t>？口头通知 </a:t>
            </a:r>
            <a:r>
              <a:rPr lang="en-US" altLang="zh-CN" sz="2400" b="1" dirty="0">
                <a:solidFill>
                  <a:srgbClr val="0000FF"/>
                </a:solidFill>
              </a:rPr>
              <a:t>vs. </a:t>
            </a:r>
            <a:r>
              <a:rPr lang="zh-CN" altLang="en-US" sz="2400" b="1" dirty="0">
                <a:solidFill>
                  <a:srgbClr val="0000FF"/>
                </a:solidFill>
                <a:hlinkClick r:id="rId2" action="ppaction://hlinksldjump"/>
              </a:rPr>
              <a:t>书面通知</a:t>
            </a:r>
            <a:endParaRPr lang="en-US" altLang="zh-CN" sz="2400" b="1" dirty="0">
              <a:solidFill>
                <a:srgbClr val="0000FF"/>
              </a:solidFill>
            </a:endParaRPr>
          </a:p>
        </p:txBody>
      </p:sp>
      <p:sp>
        <p:nvSpPr>
          <p:cNvPr id="5" name="TextBox 4"/>
          <p:cNvSpPr txBox="1"/>
          <p:nvPr/>
        </p:nvSpPr>
        <p:spPr>
          <a:xfrm>
            <a:off x="2290524" y="135997"/>
            <a:ext cx="5335929" cy="2862322"/>
          </a:xfrm>
          <a:prstGeom prst="rect">
            <a:avLst/>
          </a:prstGeom>
          <a:noFill/>
        </p:spPr>
        <p:txBody>
          <a:bodyPr wrap="square" rtlCol="0">
            <a:spAutoFit/>
          </a:bodyPr>
          <a:lstStyle/>
          <a:p>
            <a:r>
              <a:rPr lang="zh-CN" altLang="en-US" sz="2000" dirty="0"/>
              <a:t>类型</a:t>
            </a:r>
            <a:endParaRPr lang="en-US" altLang="zh-CN" sz="2000" dirty="0"/>
          </a:p>
          <a:p>
            <a:endParaRPr lang="en-US" altLang="zh-CN" sz="2000" dirty="0"/>
          </a:p>
          <a:p>
            <a:r>
              <a:rPr lang="zh-CN" altLang="en-US" sz="2000" dirty="0"/>
              <a:t>时态</a:t>
            </a:r>
            <a:endParaRPr lang="en-US" altLang="zh-CN" sz="2000" dirty="0"/>
          </a:p>
          <a:p>
            <a:endParaRPr lang="en-US" altLang="zh-CN" sz="2000" dirty="0"/>
          </a:p>
          <a:p>
            <a:r>
              <a:rPr lang="zh-CN" altLang="en-US" sz="2000" dirty="0"/>
              <a:t>人称</a:t>
            </a:r>
            <a:endParaRPr lang="en-US" altLang="zh-CN" sz="2000" dirty="0"/>
          </a:p>
          <a:p>
            <a:endParaRPr lang="en-US" altLang="zh-CN" sz="2000" dirty="0"/>
          </a:p>
          <a:p>
            <a:r>
              <a:rPr lang="zh-CN" altLang="en-US" sz="2000" dirty="0"/>
              <a:t>语气</a:t>
            </a:r>
            <a:endParaRPr lang="en-US" altLang="zh-CN" sz="2000" dirty="0"/>
          </a:p>
          <a:p>
            <a:endParaRPr lang="en-US" altLang="zh-CN" sz="2000" dirty="0"/>
          </a:p>
          <a:p>
            <a:r>
              <a:rPr lang="zh-CN" altLang="en-US" sz="2000" dirty="0"/>
              <a:t>要点</a:t>
            </a:r>
            <a:endParaRPr lang="zh-CN" altLang="en-US" sz="2000" dirty="0"/>
          </a:p>
        </p:txBody>
      </p:sp>
      <p:sp>
        <p:nvSpPr>
          <p:cNvPr id="7" name="TextBox 6"/>
          <p:cNvSpPr txBox="1"/>
          <p:nvPr/>
        </p:nvSpPr>
        <p:spPr>
          <a:xfrm>
            <a:off x="735986" y="1275511"/>
            <a:ext cx="983444" cy="523220"/>
          </a:xfrm>
          <a:prstGeom prst="rect">
            <a:avLst/>
          </a:prstGeom>
          <a:noFill/>
        </p:spPr>
        <p:txBody>
          <a:bodyPr wrap="square" rtlCol="0">
            <a:spAutoFit/>
          </a:bodyPr>
          <a:lstStyle/>
          <a:p>
            <a:r>
              <a:rPr lang="zh-CN" altLang="en-US" sz="2800" b="1" dirty="0">
                <a:solidFill>
                  <a:srgbClr val="FF0000"/>
                </a:solidFill>
              </a:rPr>
              <a:t>审题</a:t>
            </a:r>
            <a:endParaRPr lang="zh-CN" altLang="en-US" sz="2800" b="1" dirty="0">
              <a:solidFill>
                <a:srgbClr val="FF0000"/>
              </a:solidFill>
            </a:endParaRPr>
          </a:p>
        </p:txBody>
      </p:sp>
      <p:sp>
        <p:nvSpPr>
          <p:cNvPr id="8" name="左大括号 7"/>
          <p:cNvSpPr/>
          <p:nvPr/>
        </p:nvSpPr>
        <p:spPr>
          <a:xfrm>
            <a:off x="1719429" y="408678"/>
            <a:ext cx="571096" cy="2316234"/>
          </a:xfrm>
          <a:prstGeom prst="leftBrace">
            <a:avLst>
              <a:gd name="adj1" fmla="val 8333"/>
              <a:gd name="adj2" fmla="val 49982"/>
            </a:avLst>
          </a:prstGeom>
          <a:noFill/>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9" name="TextBox 8"/>
          <p:cNvSpPr txBox="1"/>
          <p:nvPr/>
        </p:nvSpPr>
        <p:spPr>
          <a:xfrm>
            <a:off x="3037038" y="133059"/>
            <a:ext cx="3680557" cy="398780"/>
          </a:xfrm>
          <a:prstGeom prst="rect">
            <a:avLst/>
          </a:prstGeom>
          <a:noFill/>
        </p:spPr>
        <p:txBody>
          <a:bodyPr wrap="square" rtlCol="0">
            <a:spAutoFit/>
          </a:bodyPr>
          <a:lstStyle/>
          <a:p>
            <a:r>
              <a:rPr lang="zh-CN" altLang="en-US" sz="2000" b="1" dirty="0">
                <a:solidFill>
                  <a:srgbClr val="00B050"/>
                </a:solidFill>
              </a:rPr>
              <a:t>通知</a:t>
            </a:r>
            <a:endParaRPr lang="zh-CN" altLang="en-US" sz="2000" b="1" dirty="0">
              <a:solidFill>
                <a:srgbClr val="00B050"/>
              </a:solidFill>
            </a:endParaRPr>
          </a:p>
        </p:txBody>
      </p:sp>
      <p:sp>
        <p:nvSpPr>
          <p:cNvPr id="11" name="TextBox 10"/>
          <p:cNvSpPr txBox="1"/>
          <p:nvPr/>
        </p:nvSpPr>
        <p:spPr>
          <a:xfrm>
            <a:off x="3012067" y="728436"/>
            <a:ext cx="6627288" cy="400110"/>
          </a:xfrm>
          <a:prstGeom prst="rect">
            <a:avLst/>
          </a:prstGeom>
          <a:noFill/>
        </p:spPr>
        <p:txBody>
          <a:bodyPr wrap="square" rtlCol="0">
            <a:spAutoFit/>
          </a:bodyPr>
          <a:lstStyle/>
          <a:p>
            <a:r>
              <a:rPr lang="zh-CN" altLang="en-US" sz="2000" b="1" dirty="0">
                <a:solidFill>
                  <a:srgbClr val="00B050"/>
                </a:solidFill>
              </a:rPr>
              <a:t>一般将来时</a:t>
            </a:r>
            <a:endParaRPr lang="zh-CN" altLang="en-US" sz="2000" b="1" dirty="0">
              <a:solidFill>
                <a:srgbClr val="00B050"/>
              </a:solidFill>
            </a:endParaRPr>
          </a:p>
        </p:txBody>
      </p:sp>
      <p:sp>
        <p:nvSpPr>
          <p:cNvPr id="12" name="TextBox 11"/>
          <p:cNvSpPr txBox="1"/>
          <p:nvPr/>
        </p:nvSpPr>
        <p:spPr>
          <a:xfrm>
            <a:off x="3012067" y="1348704"/>
            <a:ext cx="4581525" cy="400110"/>
          </a:xfrm>
          <a:prstGeom prst="rect">
            <a:avLst/>
          </a:prstGeom>
          <a:noFill/>
        </p:spPr>
        <p:txBody>
          <a:bodyPr wrap="square" rtlCol="0">
            <a:spAutoFit/>
          </a:bodyPr>
          <a:lstStyle/>
          <a:p>
            <a:r>
              <a:rPr lang="zh-CN" altLang="en-US" sz="2000" b="1" dirty="0">
                <a:solidFill>
                  <a:srgbClr val="00B050"/>
                </a:solidFill>
              </a:rPr>
              <a:t>第二人称</a:t>
            </a:r>
            <a:r>
              <a:rPr lang="en-US" altLang="zh-CN" sz="2000" b="1" dirty="0">
                <a:solidFill>
                  <a:srgbClr val="00B050"/>
                </a:solidFill>
              </a:rPr>
              <a:t>/ </a:t>
            </a:r>
            <a:r>
              <a:rPr lang="zh-CN" altLang="en-US" sz="2000" b="1" dirty="0">
                <a:solidFill>
                  <a:srgbClr val="00B050"/>
                </a:solidFill>
              </a:rPr>
              <a:t>第三人称</a:t>
            </a:r>
            <a:endParaRPr lang="zh-CN" altLang="en-US" sz="2000" b="1" dirty="0">
              <a:solidFill>
                <a:srgbClr val="00B050"/>
              </a:solidFill>
            </a:endParaRPr>
          </a:p>
        </p:txBody>
      </p:sp>
      <p:sp>
        <p:nvSpPr>
          <p:cNvPr id="10" name="矩形 9"/>
          <p:cNvSpPr/>
          <p:nvPr/>
        </p:nvSpPr>
        <p:spPr>
          <a:xfrm>
            <a:off x="8028751" y="230217"/>
            <a:ext cx="3649457" cy="6001643"/>
          </a:xfrm>
          <a:prstGeom prst="rect">
            <a:avLst/>
          </a:prstGeom>
        </p:spPr>
        <p:txBody>
          <a:bodyPr wrap="square">
            <a:spAutoFit/>
          </a:bodyPr>
          <a:lstStyle/>
          <a:p>
            <a:r>
              <a:rPr lang="zh-CN" altLang="en-US" sz="2400" dirty="0">
                <a:solidFill>
                  <a:schemeClr val="tx1">
                    <a:lumMod val="95000"/>
                    <a:lumOff val="5000"/>
                  </a:schemeClr>
                </a:solidFill>
              </a:rPr>
              <a:t>         假定你是某国际学校的学生会主席李华。你校即将组织急救演练，请你用英文写一则通知。</a:t>
            </a:r>
            <a:endParaRPr lang="zh-CN" altLang="en-US" sz="2400" dirty="0">
              <a:solidFill>
                <a:schemeClr val="tx1">
                  <a:lumMod val="95000"/>
                  <a:lumOff val="5000"/>
                </a:schemeClr>
              </a:solidFill>
            </a:endParaRPr>
          </a:p>
          <a:p>
            <a:r>
              <a:rPr lang="zh-CN" altLang="en-US" sz="2400" dirty="0">
                <a:solidFill>
                  <a:schemeClr val="tx1">
                    <a:lumMod val="95000"/>
                    <a:lumOff val="5000"/>
                  </a:schemeClr>
                </a:solidFill>
              </a:rPr>
              <a:t>内容包括：</a:t>
            </a:r>
            <a:endParaRPr lang="en-US" altLang="zh-CN" sz="2400" dirty="0">
              <a:solidFill>
                <a:schemeClr val="tx1">
                  <a:lumMod val="95000"/>
                  <a:lumOff val="5000"/>
                </a:schemeClr>
              </a:solidFill>
            </a:endParaRPr>
          </a:p>
          <a:p>
            <a:r>
              <a:rPr lang="en-US" altLang="zh-CN" sz="2400" dirty="0">
                <a:solidFill>
                  <a:schemeClr val="tx1">
                    <a:lumMod val="95000"/>
                    <a:lumOff val="5000"/>
                  </a:schemeClr>
                </a:solidFill>
              </a:rPr>
              <a:t>1. </a:t>
            </a:r>
            <a:r>
              <a:rPr lang="zh-CN" altLang="en-US" sz="2400" dirty="0">
                <a:solidFill>
                  <a:schemeClr val="tx1">
                    <a:lumMod val="95000"/>
                    <a:lumOff val="5000"/>
                  </a:schemeClr>
                </a:solidFill>
              </a:rPr>
              <a:t>时间、地点及参与人员；</a:t>
            </a:r>
            <a:endParaRPr lang="zh-CN" altLang="en-US" sz="2400" dirty="0">
              <a:solidFill>
                <a:schemeClr val="tx1">
                  <a:lumMod val="95000"/>
                  <a:lumOff val="5000"/>
                </a:schemeClr>
              </a:solidFill>
            </a:endParaRPr>
          </a:p>
          <a:p>
            <a:r>
              <a:rPr lang="en-US" altLang="zh-CN" sz="2400" dirty="0">
                <a:solidFill>
                  <a:schemeClr val="tx1">
                    <a:lumMod val="95000"/>
                    <a:lumOff val="5000"/>
                  </a:schemeClr>
                </a:solidFill>
              </a:rPr>
              <a:t>2. </a:t>
            </a:r>
            <a:r>
              <a:rPr lang="zh-CN" altLang="en-US" sz="2400" dirty="0">
                <a:solidFill>
                  <a:schemeClr val="tx1">
                    <a:lumMod val="95000"/>
                    <a:lumOff val="5000"/>
                  </a:schemeClr>
                </a:solidFill>
              </a:rPr>
              <a:t>具体内容；</a:t>
            </a:r>
            <a:endParaRPr lang="zh-CN" altLang="en-US" sz="2400" dirty="0">
              <a:solidFill>
                <a:schemeClr val="tx1">
                  <a:lumMod val="95000"/>
                  <a:lumOff val="5000"/>
                </a:schemeClr>
              </a:solidFill>
            </a:endParaRPr>
          </a:p>
          <a:p>
            <a:r>
              <a:rPr lang="en-US" altLang="zh-CN" sz="2400" dirty="0">
                <a:solidFill>
                  <a:schemeClr val="tx1">
                    <a:lumMod val="95000"/>
                    <a:lumOff val="5000"/>
                  </a:schemeClr>
                </a:solidFill>
              </a:rPr>
              <a:t>3. </a:t>
            </a:r>
            <a:r>
              <a:rPr lang="zh-CN" altLang="en-US" sz="2400" dirty="0">
                <a:solidFill>
                  <a:schemeClr val="tx1">
                    <a:lumMod val="95000"/>
                    <a:lumOff val="5000"/>
                  </a:schemeClr>
                </a:solidFill>
              </a:rPr>
              <a:t>注意事项。</a:t>
            </a:r>
            <a:endParaRPr lang="en-US" altLang="zh-CN" sz="2400" dirty="0"/>
          </a:p>
          <a:p>
            <a:r>
              <a:rPr lang="zh-CN" altLang="en-US" sz="2400" dirty="0"/>
              <a:t>注意</a:t>
            </a:r>
            <a:r>
              <a:rPr lang="en-US" altLang="zh-CN" sz="2400" dirty="0"/>
              <a:t>:</a:t>
            </a:r>
            <a:endParaRPr lang="en-US" altLang="zh-CN" sz="2400" dirty="0"/>
          </a:p>
          <a:p>
            <a:r>
              <a:rPr lang="en-US" altLang="zh-CN" sz="2400" dirty="0"/>
              <a:t>1.</a:t>
            </a:r>
            <a:r>
              <a:rPr lang="zh-CN" altLang="en-US" sz="2400" dirty="0"/>
              <a:t>词数</a:t>
            </a:r>
            <a:r>
              <a:rPr lang="en-US" altLang="zh-CN" sz="2400" dirty="0"/>
              <a:t>80</a:t>
            </a:r>
            <a:r>
              <a:rPr lang="zh-CN" altLang="en-US" sz="2400" dirty="0"/>
              <a:t>左右；</a:t>
            </a:r>
            <a:endParaRPr lang="zh-CN" altLang="en-US" sz="2400" dirty="0"/>
          </a:p>
          <a:p>
            <a:r>
              <a:rPr lang="en-US" altLang="zh-CN" sz="2400" dirty="0"/>
              <a:t>2.</a:t>
            </a:r>
            <a:r>
              <a:rPr lang="zh-CN" altLang="en-US" sz="2400" dirty="0"/>
              <a:t>可适当增加细节，</a:t>
            </a:r>
            <a:endParaRPr lang="zh-CN" altLang="en-US" sz="2400" dirty="0"/>
          </a:p>
          <a:p>
            <a:r>
              <a:rPr lang="zh-CN" altLang="en-US" sz="2400" dirty="0"/>
              <a:t>   以使行文连贯。</a:t>
            </a:r>
            <a:endParaRPr lang="en-US" altLang="zh-CN" sz="2400" dirty="0"/>
          </a:p>
          <a:p>
            <a:pPr algn="ctr"/>
            <a:r>
              <a:rPr lang="en-US" altLang="zh-CN" sz="2400" dirty="0"/>
              <a:t>Announcement for Medical Emergency Drill </a:t>
            </a:r>
            <a:endParaRPr lang="en-US" altLang="zh-CN" sz="2400" dirty="0"/>
          </a:p>
          <a:p>
            <a:pPr algn="r"/>
            <a:endParaRPr lang="en-US" altLang="zh-CN" sz="2400" dirty="0"/>
          </a:p>
          <a:p>
            <a:pPr algn="r"/>
            <a:r>
              <a:rPr lang="en-US" altLang="zh-CN" sz="2400" dirty="0"/>
              <a:t>The Student Union</a:t>
            </a:r>
            <a:endParaRPr lang="zh-CN" altLang="en-US" sz="2400" dirty="0"/>
          </a:p>
        </p:txBody>
      </p:sp>
      <p:sp>
        <p:nvSpPr>
          <p:cNvPr id="14" name="TextBox 13"/>
          <p:cNvSpPr txBox="1"/>
          <p:nvPr/>
        </p:nvSpPr>
        <p:spPr>
          <a:xfrm>
            <a:off x="3012067" y="1928085"/>
            <a:ext cx="4998720" cy="460375"/>
          </a:xfrm>
          <a:prstGeom prst="rect">
            <a:avLst/>
          </a:prstGeom>
          <a:noFill/>
        </p:spPr>
        <p:txBody>
          <a:bodyPr wrap="square" rtlCol="0">
            <a:spAutoFit/>
          </a:bodyPr>
          <a:lstStyle/>
          <a:p>
            <a:r>
              <a:rPr lang="en-US" sz="2400" b="1" dirty="0">
                <a:solidFill>
                  <a:srgbClr val="00B050"/>
                </a:solidFill>
              </a:rPr>
              <a:t>formal</a:t>
            </a:r>
            <a:endParaRPr lang="en-US" sz="2400" b="1" dirty="0">
              <a:solidFill>
                <a:srgbClr val="00B050"/>
              </a:solidFill>
            </a:endParaRPr>
          </a:p>
        </p:txBody>
      </p:sp>
      <p:sp>
        <p:nvSpPr>
          <p:cNvPr id="15" name="椭圆 14"/>
          <p:cNvSpPr/>
          <p:nvPr/>
        </p:nvSpPr>
        <p:spPr>
          <a:xfrm>
            <a:off x="9853479" y="1348704"/>
            <a:ext cx="957954" cy="471805"/>
          </a:xfrm>
          <a:prstGeom prst="ellipse">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椭圆 16">
            <a:hlinkClick r:id="rId3" action="ppaction://hlinksldjump"/>
          </p:cNvPr>
          <p:cNvSpPr/>
          <p:nvPr/>
        </p:nvSpPr>
        <p:spPr>
          <a:xfrm>
            <a:off x="8626567" y="965517"/>
            <a:ext cx="2025575" cy="471805"/>
          </a:xfrm>
          <a:prstGeom prst="ellipse">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hlinkClick r:id="rId3" action="ppaction://hlinksldjump"/>
          </p:cNvPr>
          <p:cNvSpPr/>
          <p:nvPr/>
        </p:nvSpPr>
        <p:spPr>
          <a:xfrm>
            <a:off x="8124449" y="4621513"/>
            <a:ext cx="2025575" cy="471805"/>
          </a:xfrm>
          <a:prstGeom prst="ellipse">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hlinkClick r:id="rId3" action="ppaction://hlinksldjump"/>
          </p:cNvPr>
          <p:cNvSpPr/>
          <p:nvPr/>
        </p:nvSpPr>
        <p:spPr>
          <a:xfrm>
            <a:off x="9137236" y="5688313"/>
            <a:ext cx="2540972" cy="471805"/>
          </a:xfrm>
          <a:prstGeom prst="ellipse">
            <a:avLst/>
          </a:prstGeom>
          <a:solidFill>
            <a:srgbClr val="00B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12"/>
          <p:cNvSpPr txBox="1"/>
          <p:nvPr/>
        </p:nvSpPr>
        <p:spPr>
          <a:xfrm>
            <a:off x="581660" y="3429000"/>
            <a:ext cx="6148967" cy="2677656"/>
          </a:xfrm>
          <a:prstGeom prst="rect">
            <a:avLst/>
          </a:prstGeom>
          <a:noFill/>
        </p:spPr>
        <p:txBody>
          <a:bodyPr wrap="square" rtlCol="0">
            <a:spAutoFit/>
          </a:bodyPr>
          <a:lstStyle/>
          <a:p>
            <a:r>
              <a:rPr lang="en-US" altLang="zh-CN" sz="2400" b="1" dirty="0">
                <a:hlinkClick r:id="rId4" action="ppaction://hlinksldjump"/>
              </a:rPr>
              <a:t>Para. 1 </a:t>
            </a:r>
            <a:r>
              <a:rPr lang="zh-CN" altLang="en-US" sz="2400" b="1" dirty="0">
                <a:solidFill>
                  <a:schemeClr val="tx1">
                    <a:lumMod val="95000"/>
                    <a:lumOff val="5000"/>
                  </a:schemeClr>
                </a:solidFill>
              </a:rPr>
              <a:t>时间、地点及参与人员</a:t>
            </a:r>
            <a:endParaRPr lang="en-US" altLang="zh-CN" sz="2400" b="1" dirty="0">
              <a:solidFill>
                <a:schemeClr val="tx1">
                  <a:lumMod val="95000"/>
                  <a:lumOff val="5000"/>
                </a:schemeClr>
              </a:solidFill>
            </a:endParaRPr>
          </a:p>
          <a:p>
            <a:endParaRPr lang="en-US" altLang="zh-CN" sz="2400" b="1" dirty="0">
              <a:solidFill>
                <a:schemeClr val="tx1">
                  <a:lumMod val="95000"/>
                  <a:lumOff val="5000"/>
                </a:schemeClr>
              </a:solidFill>
            </a:endParaRPr>
          </a:p>
          <a:p>
            <a:endParaRPr lang="en-US" altLang="zh-CN" sz="2400" b="1" dirty="0">
              <a:solidFill>
                <a:schemeClr val="tx1">
                  <a:lumMod val="95000"/>
                  <a:lumOff val="5000"/>
                </a:schemeClr>
              </a:solidFill>
            </a:endParaRPr>
          </a:p>
          <a:p>
            <a:r>
              <a:rPr lang="en-US" altLang="zh-CN" sz="2400" b="1" dirty="0">
                <a:solidFill>
                  <a:schemeClr val="tx1">
                    <a:lumMod val="95000"/>
                    <a:lumOff val="5000"/>
                  </a:schemeClr>
                </a:solidFill>
                <a:hlinkClick r:id="rId5" action="ppaction://hlinksldjump"/>
              </a:rPr>
              <a:t>Para. 2 </a:t>
            </a:r>
            <a:r>
              <a:rPr lang="zh-CN" altLang="en-US" sz="2400" b="1" dirty="0">
                <a:solidFill>
                  <a:schemeClr val="tx1">
                    <a:lumMod val="95000"/>
                    <a:lumOff val="5000"/>
                  </a:schemeClr>
                </a:solidFill>
              </a:rPr>
              <a:t>具体内容</a:t>
            </a:r>
            <a:endParaRPr lang="en-US" altLang="zh-CN" sz="2400" b="1" dirty="0">
              <a:solidFill>
                <a:schemeClr val="tx1">
                  <a:lumMod val="95000"/>
                  <a:lumOff val="5000"/>
                </a:schemeClr>
              </a:solidFill>
            </a:endParaRPr>
          </a:p>
          <a:p>
            <a:endParaRPr lang="en-US" altLang="zh-CN" sz="2400" b="1" dirty="0">
              <a:solidFill>
                <a:schemeClr val="tx1">
                  <a:lumMod val="95000"/>
                  <a:lumOff val="5000"/>
                </a:schemeClr>
              </a:solidFill>
            </a:endParaRPr>
          </a:p>
          <a:p>
            <a:endParaRPr lang="en-US" altLang="zh-CN" sz="2400" b="1" dirty="0">
              <a:solidFill>
                <a:schemeClr val="tx1">
                  <a:lumMod val="95000"/>
                  <a:lumOff val="5000"/>
                </a:schemeClr>
              </a:solidFill>
            </a:endParaRPr>
          </a:p>
          <a:p>
            <a:r>
              <a:rPr lang="en-US" altLang="zh-CN" sz="2400" b="1" dirty="0">
                <a:solidFill>
                  <a:schemeClr val="tx1">
                    <a:lumMod val="95000"/>
                    <a:lumOff val="5000"/>
                  </a:schemeClr>
                </a:solidFill>
              </a:rPr>
              <a:t>Para. 3 </a:t>
            </a:r>
            <a:r>
              <a:rPr lang="zh-CN" altLang="en-US" sz="2400" b="1" dirty="0">
                <a:solidFill>
                  <a:schemeClr val="tx1">
                    <a:lumMod val="95000"/>
                    <a:lumOff val="5000"/>
                  </a:schemeClr>
                </a:solidFill>
              </a:rPr>
              <a:t>注意事项</a:t>
            </a:r>
            <a:endParaRPr lang="en-US" altLang="zh-CN"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1" grpId="0"/>
      <p:bldP spid="12" grpId="0"/>
      <p:bldP spid="14" grpId="0"/>
      <p:bldP spid="15" grpId="0" bldLvl="0" animBg="1"/>
      <p:bldP spid="17" grpId="0" bldLvl="0" animBg="1"/>
      <p:bldP spid="19" grpId="0" bldLvl="0" animBg="1"/>
      <p:bldP spid="20" grpId="0" bldLvl="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1055" y="405403"/>
            <a:ext cx="6086372" cy="5878532"/>
          </a:xfrm>
          <a:prstGeom prst="rect">
            <a:avLst/>
          </a:prstGeom>
        </p:spPr>
        <p:txBody>
          <a:bodyPr wrap="square">
            <a:spAutoFit/>
          </a:bodyPr>
          <a:lstStyle/>
          <a:p>
            <a:r>
              <a:rPr lang="en-US" altLang="zh-CN" sz="3200" b="1" dirty="0"/>
              <a:t>What is a Notice?</a:t>
            </a:r>
            <a:endParaRPr lang="en-US" altLang="zh-CN" sz="3200" b="1" dirty="0"/>
          </a:p>
          <a:p>
            <a:endParaRPr lang="en-US" altLang="zh-CN" sz="3200" b="1" dirty="0"/>
          </a:p>
          <a:p>
            <a:r>
              <a:rPr lang="en-US" altLang="zh-CN" sz="2400" dirty="0"/>
              <a:t>It is a common and formal means of communication which aims to </a:t>
            </a:r>
            <a:r>
              <a:rPr lang="en-US" altLang="zh-CN" sz="2400" b="1" dirty="0">
                <a:solidFill>
                  <a:srgbClr val="FF0000"/>
                </a:solidFill>
              </a:rPr>
              <a:t>give information regarding an event that is about to happen</a:t>
            </a:r>
            <a:r>
              <a:rPr lang="en-US" altLang="zh-CN" sz="2400" dirty="0"/>
              <a:t>. It is </a:t>
            </a:r>
            <a:r>
              <a:rPr lang="en-US" altLang="zh-CN" sz="2400" b="1" dirty="0">
                <a:solidFill>
                  <a:srgbClr val="FF0000"/>
                </a:solidFill>
              </a:rPr>
              <a:t>a formal announcement </a:t>
            </a:r>
            <a:r>
              <a:rPr lang="en-US" altLang="zh-CN" sz="2400" dirty="0"/>
              <a:t>follows </a:t>
            </a:r>
            <a:r>
              <a:rPr lang="en-US" altLang="zh-CN" sz="2400" b="1" dirty="0">
                <a:solidFill>
                  <a:srgbClr val="FF0000"/>
                </a:solidFill>
              </a:rPr>
              <a:t>a rigid format</a:t>
            </a:r>
            <a:r>
              <a:rPr lang="en-US" altLang="zh-CN" sz="2400" dirty="0"/>
              <a:t>.</a:t>
            </a:r>
            <a:endParaRPr lang="en-US" altLang="zh-CN" sz="2400" dirty="0"/>
          </a:p>
          <a:p>
            <a:endParaRPr lang="en-US" altLang="zh-CN" sz="2400" dirty="0"/>
          </a:p>
          <a:p>
            <a:r>
              <a:rPr lang="en-US" altLang="zh-CN" sz="2400" dirty="0"/>
              <a:t>It is important to remember that notices are formally written or printed information or news, thus it follows </a:t>
            </a:r>
            <a:r>
              <a:rPr lang="en-US" altLang="zh-CN" sz="2400" b="1" dirty="0">
                <a:solidFill>
                  <a:srgbClr val="FF0000"/>
                </a:solidFill>
              </a:rPr>
              <a:t>a formal tone and</a:t>
            </a:r>
            <a:r>
              <a:rPr lang="en-US" altLang="zh-CN" sz="2400" dirty="0"/>
              <a:t> </a:t>
            </a:r>
            <a:r>
              <a:rPr lang="en-US" altLang="zh-CN" sz="2400" b="1" dirty="0">
                <a:solidFill>
                  <a:srgbClr val="FF0000"/>
                </a:solidFill>
              </a:rPr>
              <a:t>style</a:t>
            </a:r>
            <a:r>
              <a:rPr lang="en-US" altLang="zh-CN" sz="2400" dirty="0"/>
              <a:t> as well. It is </a:t>
            </a:r>
            <a:r>
              <a:rPr lang="en-US" altLang="zh-CN" sz="2400" b="1" dirty="0">
                <a:solidFill>
                  <a:srgbClr val="FF0000"/>
                </a:solidFill>
              </a:rPr>
              <a:t>strictly</a:t>
            </a:r>
            <a:r>
              <a:rPr lang="en-US" altLang="zh-CN" sz="2400" dirty="0"/>
              <a:t> </a:t>
            </a:r>
            <a:r>
              <a:rPr lang="en-US" altLang="zh-CN" sz="2400" b="1" dirty="0">
                <a:solidFill>
                  <a:srgbClr val="FF0000"/>
                </a:solidFill>
              </a:rPr>
              <a:t>factual</a:t>
            </a:r>
            <a:r>
              <a:rPr lang="en-US" altLang="zh-CN" sz="2400" dirty="0"/>
              <a:t> and </a:t>
            </a:r>
            <a:r>
              <a:rPr lang="en-US" altLang="zh-CN" sz="2400" b="1" dirty="0">
                <a:solidFill>
                  <a:srgbClr val="FF0000"/>
                </a:solidFill>
              </a:rPr>
              <a:t>information</a:t>
            </a:r>
            <a:r>
              <a:rPr lang="en-US" altLang="zh-CN" sz="2400" dirty="0"/>
              <a:t> are based on released information from the upper management. The </a:t>
            </a:r>
            <a:r>
              <a:rPr lang="en-US" altLang="zh-CN" sz="2400" b="1" dirty="0">
                <a:solidFill>
                  <a:srgbClr val="FF0000"/>
                </a:solidFill>
              </a:rPr>
              <a:t>language</a:t>
            </a:r>
            <a:r>
              <a:rPr lang="en-US" altLang="zh-CN" sz="2400" dirty="0"/>
              <a:t> is </a:t>
            </a:r>
            <a:r>
              <a:rPr lang="en-US" altLang="zh-CN" sz="2400" b="1" dirty="0">
                <a:solidFill>
                  <a:srgbClr val="FF0000"/>
                </a:solidFill>
              </a:rPr>
              <a:t>also</a:t>
            </a:r>
            <a:r>
              <a:rPr lang="en-US" altLang="zh-CN" sz="2400" dirty="0"/>
              <a:t> </a:t>
            </a:r>
            <a:r>
              <a:rPr lang="en-US" altLang="zh-CN" sz="2400" b="1" dirty="0">
                <a:solidFill>
                  <a:srgbClr val="FF0000"/>
                </a:solidFill>
              </a:rPr>
              <a:t>simple</a:t>
            </a:r>
            <a:r>
              <a:rPr lang="en-US" altLang="zh-CN" sz="2400" dirty="0"/>
              <a:t> and </a:t>
            </a:r>
            <a:r>
              <a:rPr lang="en-US" altLang="zh-CN" sz="2400" b="1" dirty="0">
                <a:solidFill>
                  <a:srgbClr val="FF0000"/>
                </a:solidFill>
              </a:rPr>
              <a:t>formal</a:t>
            </a:r>
            <a:r>
              <a:rPr lang="en-US" altLang="zh-CN" sz="2400" dirty="0"/>
              <a:t>, it doesn’t need flowery words.</a:t>
            </a:r>
            <a:endParaRPr lang="en-US" altLang="zh-CN" sz="2400" dirty="0"/>
          </a:p>
        </p:txBody>
      </p:sp>
      <p:sp>
        <p:nvSpPr>
          <p:cNvPr id="5" name="TextBox 4"/>
          <p:cNvSpPr txBox="1"/>
          <p:nvPr/>
        </p:nvSpPr>
        <p:spPr>
          <a:xfrm>
            <a:off x="6853186" y="211233"/>
            <a:ext cx="5034013" cy="1384995"/>
          </a:xfrm>
          <a:prstGeom prst="rect">
            <a:avLst/>
          </a:prstGeom>
          <a:noFill/>
        </p:spPr>
        <p:txBody>
          <a:bodyPr wrap="square" rtlCol="0">
            <a:spAutoFit/>
          </a:bodyPr>
          <a:lstStyle/>
          <a:p>
            <a:r>
              <a:rPr lang="en-US" altLang="zh-CN" sz="2800" dirty="0"/>
              <a:t>What are the </a:t>
            </a:r>
            <a:r>
              <a:rPr lang="en-US" altLang="zh-CN" sz="2800" b="1" dirty="0">
                <a:solidFill>
                  <a:srgbClr val="0000FF"/>
                </a:solidFill>
              </a:rPr>
              <a:t>features</a:t>
            </a:r>
            <a:r>
              <a:rPr lang="en-US" altLang="zh-CN" sz="2800" dirty="0"/>
              <a:t> of a written notice according to its definition? </a:t>
            </a:r>
            <a:endParaRPr lang="zh-CN" altLang="en-US" sz="2800" dirty="0"/>
          </a:p>
        </p:txBody>
      </p:sp>
      <p:pic>
        <p:nvPicPr>
          <p:cNvPr id="7" name="Picture 2" descr="Campus Notice « Sardar Patel Institute of Technology"/>
          <p:cNvPicPr>
            <a:picLocks noChangeAspect="1" noChangeArrowheads="1"/>
          </p:cNvPicPr>
          <p:nvPr/>
        </p:nvPicPr>
        <p:blipFill rotWithShape="1">
          <a:blip r:embed="rId1">
            <a:extLst>
              <a:ext uri="{28A0092B-C50C-407E-A947-70E740481C1C}">
                <a14:useLocalDpi xmlns:a14="http://schemas.microsoft.com/office/drawing/2010/main" val="0"/>
              </a:ext>
            </a:extLst>
          </a:blip>
          <a:srcRect t="19892" b="17403"/>
          <a:stretch>
            <a:fillRect/>
          </a:stretch>
        </p:blipFill>
        <p:spPr bwMode="auto">
          <a:xfrm>
            <a:off x="-365729" y="553772"/>
            <a:ext cx="7107870" cy="58472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37214" y="1723132"/>
            <a:ext cx="1874118" cy="396000"/>
          </a:xfrm>
          <a:prstGeom prst="rect">
            <a:avLst/>
          </a:prstGeom>
          <a:solidFill>
            <a:srgbClr val="F3541A">
              <a:alpha val="30000"/>
            </a:srgbClr>
          </a:solidFill>
        </p:spPr>
        <p:txBody>
          <a:bodyPr wrap="square" rtlCol="0">
            <a:spAutoFit/>
          </a:bodyPr>
          <a:lstStyle/>
          <a:p>
            <a:endParaRPr lang="zh-CN" altLang="en-US" dirty="0"/>
          </a:p>
        </p:txBody>
      </p:sp>
      <p:sp>
        <p:nvSpPr>
          <p:cNvPr id="9" name="TextBox 8"/>
          <p:cNvSpPr txBox="1"/>
          <p:nvPr/>
        </p:nvSpPr>
        <p:spPr>
          <a:xfrm>
            <a:off x="250750" y="2119132"/>
            <a:ext cx="1695835" cy="396000"/>
          </a:xfrm>
          <a:prstGeom prst="rect">
            <a:avLst/>
          </a:prstGeom>
          <a:solidFill>
            <a:srgbClr val="F3541A">
              <a:alpha val="30000"/>
            </a:srgbClr>
          </a:solidFill>
        </p:spPr>
        <p:txBody>
          <a:bodyPr wrap="square" rtlCol="0">
            <a:spAutoFit/>
          </a:bodyPr>
          <a:lstStyle/>
          <a:p>
            <a:endParaRPr lang="zh-CN" altLang="en-US" dirty="0"/>
          </a:p>
        </p:txBody>
      </p:sp>
      <p:sp>
        <p:nvSpPr>
          <p:cNvPr id="10" name="TextBox 9"/>
          <p:cNvSpPr txBox="1"/>
          <p:nvPr/>
        </p:nvSpPr>
        <p:spPr>
          <a:xfrm>
            <a:off x="1946585" y="3146669"/>
            <a:ext cx="2688518" cy="396000"/>
          </a:xfrm>
          <a:prstGeom prst="rect">
            <a:avLst/>
          </a:prstGeom>
          <a:solidFill>
            <a:srgbClr val="F3541A">
              <a:alpha val="30000"/>
            </a:srgbClr>
          </a:solidFill>
        </p:spPr>
        <p:txBody>
          <a:bodyPr wrap="square" rtlCol="0">
            <a:spAutoFit/>
          </a:bodyPr>
          <a:lstStyle/>
          <a:p>
            <a:endParaRPr lang="zh-CN" altLang="en-US" dirty="0"/>
          </a:p>
        </p:txBody>
      </p:sp>
      <p:sp>
        <p:nvSpPr>
          <p:cNvPr id="11" name="TextBox 10"/>
          <p:cNvSpPr txBox="1"/>
          <p:nvPr/>
        </p:nvSpPr>
        <p:spPr>
          <a:xfrm>
            <a:off x="3859252" y="3858336"/>
            <a:ext cx="2252080" cy="396000"/>
          </a:xfrm>
          <a:prstGeom prst="rect">
            <a:avLst/>
          </a:prstGeom>
          <a:solidFill>
            <a:srgbClr val="F3541A">
              <a:alpha val="30000"/>
            </a:srgbClr>
          </a:solidFill>
        </p:spPr>
        <p:txBody>
          <a:bodyPr wrap="square" rtlCol="0">
            <a:spAutoFit/>
          </a:bodyPr>
          <a:lstStyle/>
          <a:p>
            <a:endParaRPr lang="zh-CN" altLang="en-US" dirty="0"/>
          </a:p>
        </p:txBody>
      </p:sp>
      <p:sp>
        <p:nvSpPr>
          <p:cNvPr id="13" name="TextBox 12"/>
          <p:cNvSpPr txBox="1"/>
          <p:nvPr/>
        </p:nvSpPr>
        <p:spPr>
          <a:xfrm>
            <a:off x="6853185" y="221068"/>
            <a:ext cx="5034013" cy="1569660"/>
          </a:xfrm>
          <a:prstGeom prst="rect">
            <a:avLst/>
          </a:prstGeom>
          <a:solidFill>
            <a:schemeClr val="bg1"/>
          </a:solidFill>
        </p:spPr>
        <p:txBody>
          <a:bodyPr wrap="square" rtlCol="0">
            <a:spAutoFit/>
          </a:bodyPr>
          <a:lstStyle/>
          <a:p>
            <a:r>
              <a:rPr lang="en-US" altLang="zh-CN" sz="3200" b="1" dirty="0"/>
              <a:t>How to achieve it?</a:t>
            </a:r>
            <a:endParaRPr lang="en-US" altLang="zh-CN" sz="3200" b="1" dirty="0"/>
          </a:p>
          <a:p>
            <a:endParaRPr lang="en-US" altLang="zh-CN" sz="3200" dirty="0"/>
          </a:p>
          <a:p>
            <a:endParaRPr lang="zh-CN" altLang="en-US" sz="3200" dirty="0"/>
          </a:p>
        </p:txBody>
      </p:sp>
      <p:sp>
        <p:nvSpPr>
          <p:cNvPr id="14" name="TextBox 13"/>
          <p:cNvSpPr txBox="1"/>
          <p:nvPr/>
        </p:nvSpPr>
        <p:spPr>
          <a:xfrm>
            <a:off x="4237214" y="5263145"/>
            <a:ext cx="2615971" cy="523220"/>
          </a:xfrm>
          <a:prstGeom prst="rect">
            <a:avLst/>
          </a:prstGeom>
          <a:noFill/>
        </p:spPr>
        <p:txBody>
          <a:bodyPr wrap="square" rtlCol="0">
            <a:spAutoFit/>
          </a:bodyPr>
          <a:lstStyle/>
          <a:p>
            <a:r>
              <a:rPr lang="en-US" altLang="zh-CN" sz="2800" b="1" i="1" dirty="0">
                <a:solidFill>
                  <a:srgbClr val="FF0000"/>
                </a:solidFill>
              </a:rPr>
              <a:t>passive voice</a:t>
            </a:r>
            <a:endParaRPr lang="zh-CN" altLang="en-US" sz="2800" b="1" i="1" dirty="0">
              <a:solidFill>
                <a:srgbClr val="FF0000"/>
              </a:solidFill>
            </a:endParaRPr>
          </a:p>
        </p:txBody>
      </p:sp>
      <p:sp>
        <p:nvSpPr>
          <p:cNvPr id="15" name="TextBox 14"/>
          <p:cNvSpPr txBox="1"/>
          <p:nvPr/>
        </p:nvSpPr>
        <p:spPr>
          <a:xfrm>
            <a:off x="250750" y="1365843"/>
            <a:ext cx="2800458" cy="396000"/>
          </a:xfrm>
          <a:prstGeom prst="rect">
            <a:avLst/>
          </a:prstGeom>
          <a:solidFill>
            <a:srgbClr val="FFFF00">
              <a:alpha val="30000"/>
            </a:srgbClr>
          </a:solidFill>
        </p:spPr>
        <p:txBody>
          <a:bodyPr wrap="square" rtlCol="0">
            <a:spAutoFit/>
          </a:bodyPr>
          <a:lstStyle/>
          <a:p>
            <a:endParaRPr lang="zh-CN" altLang="en-US" dirty="0"/>
          </a:p>
        </p:txBody>
      </p:sp>
      <p:sp>
        <p:nvSpPr>
          <p:cNvPr id="16" name="TextBox 15"/>
          <p:cNvSpPr txBox="1"/>
          <p:nvPr/>
        </p:nvSpPr>
        <p:spPr>
          <a:xfrm>
            <a:off x="1946585" y="1723132"/>
            <a:ext cx="2047899" cy="396000"/>
          </a:xfrm>
          <a:prstGeom prst="rect">
            <a:avLst/>
          </a:prstGeom>
          <a:solidFill>
            <a:srgbClr val="FFFF00">
              <a:alpha val="30000"/>
            </a:srgbClr>
          </a:solidFill>
        </p:spPr>
        <p:txBody>
          <a:bodyPr wrap="square" rtlCol="0">
            <a:spAutoFit/>
          </a:bodyPr>
          <a:lstStyle/>
          <a:p>
            <a:endParaRPr lang="zh-CN" altLang="en-US" dirty="0"/>
          </a:p>
        </p:txBody>
      </p:sp>
      <p:sp>
        <p:nvSpPr>
          <p:cNvPr id="17" name="TextBox 16"/>
          <p:cNvSpPr txBox="1"/>
          <p:nvPr/>
        </p:nvSpPr>
        <p:spPr>
          <a:xfrm>
            <a:off x="2715002" y="2119132"/>
            <a:ext cx="729239" cy="396000"/>
          </a:xfrm>
          <a:prstGeom prst="rect">
            <a:avLst/>
          </a:prstGeom>
          <a:solidFill>
            <a:srgbClr val="FFFF00">
              <a:alpha val="30000"/>
            </a:srgbClr>
          </a:solidFill>
        </p:spPr>
        <p:txBody>
          <a:bodyPr wrap="square" rtlCol="0">
            <a:spAutoFit/>
          </a:bodyPr>
          <a:lstStyle/>
          <a:p>
            <a:endParaRPr lang="zh-CN" altLang="en-US" dirty="0"/>
          </a:p>
        </p:txBody>
      </p:sp>
      <p:sp>
        <p:nvSpPr>
          <p:cNvPr id="18" name="TextBox 17"/>
          <p:cNvSpPr txBox="1"/>
          <p:nvPr/>
        </p:nvSpPr>
        <p:spPr>
          <a:xfrm>
            <a:off x="4635103" y="3528883"/>
            <a:ext cx="1476229" cy="396000"/>
          </a:xfrm>
          <a:prstGeom prst="rect">
            <a:avLst/>
          </a:prstGeom>
          <a:solidFill>
            <a:srgbClr val="FFFF00">
              <a:alpha val="30000"/>
            </a:srgbClr>
          </a:solidFill>
        </p:spPr>
        <p:txBody>
          <a:bodyPr wrap="square" rtlCol="0">
            <a:spAutoFit/>
          </a:bodyPr>
          <a:lstStyle/>
          <a:p>
            <a:endParaRPr lang="zh-CN" altLang="en-US" dirty="0"/>
          </a:p>
        </p:txBody>
      </p:sp>
      <p:sp>
        <p:nvSpPr>
          <p:cNvPr id="19" name="TextBox 18"/>
          <p:cNvSpPr txBox="1"/>
          <p:nvPr/>
        </p:nvSpPr>
        <p:spPr>
          <a:xfrm>
            <a:off x="4237215" y="5760715"/>
            <a:ext cx="2615971" cy="523220"/>
          </a:xfrm>
          <a:prstGeom prst="rect">
            <a:avLst/>
          </a:prstGeom>
          <a:noFill/>
        </p:spPr>
        <p:txBody>
          <a:bodyPr wrap="square" rtlCol="0">
            <a:spAutoFit/>
          </a:bodyPr>
          <a:lstStyle/>
          <a:p>
            <a:r>
              <a:rPr lang="en-US" altLang="zh-CN" sz="2800" b="1" i="1" dirty="0">
                <a:solidFill>
                  <a:srgbClr val="FF0000"/>
                </a:solidFill>
              </a:rPr>
              <a:t>third person</a:t>
            </a:r>
            <a:endParaRPr lang="zh-CN" altLang="en-US" sz="2800" b="1" i="1" dirty="0">
              <a:solidFill>
                <a:srgbClr val="FF0000"/>
              </a:solidFill>
            </a:endParaRPr>
          </a:p>
        </p:txBody>
      </p:sp>
      <p:sp>
        <p:nvSpPr>
          <p:cNvPr id="6" name="TextBox 5"/>
          <p:cNvSpPr txBox="1"/>
          <p:nvPr/>
        </p:nvSpPr>
        <p:spPr>
          <a:xfrm>
            <a:off x="6853184" y="1310837"/>
            <a:ext cx="5034013" cy="4832092"/>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800" b="1" i="1" dirty="0">
                <a:solidFill>
                  <a:srgbClr val="0000FF"/>
                </a:solidFill>
                <a:latin typeface="Times New Roman" panose="02020603050405020304" pitchFamily="18" charset="0"/>
                <a:cs typeface="Times New Roman" panose="02020603050405020304" pitchFamily="18" charset="0"/>
              </a:rPr>
              <a:t>a rigid format</a:t>
            </a: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b="1" i="1" dirty="0">
                <a:solidFill>
                  <a:srgbClr val="0000FF"/>
                </a:solidFill>
                <a:latin typeface="Times New Roman" panose="02020603050405020304" pitchFamily="18" charset="0"/>
                <a:cs typeface="Times New Roman" panose="02020603050405020304" pitchFamily="18" charset="0"/>
              </a:rPr>
              <a:t>accurate &amp; informative details (time, place, participants)</a:t>
            </a: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b="1" i="1" dirty="0">
                <a:solidFill>
                  <a:srgbClr val="0000FF"/>
                </a:solidFill>
                <a:latin typeface="Times New Roman" panose="02020603050405020304" pitchFamily="18" charset="0"/>
                <a:cs typeface="Times New Roman" panose="02020603050405020304" pitchFamily="18" charset="0"/>
              </a:rPr>
              <a:t>future tense </a:t>
            </a: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b="1" i="1" dirty="0">
                <a:solidFill>
                  <a:srgbClr val="0000FF"/>
                </a:solidFill>
                <a:latin typeface="Times New Roman" panose="02020603050405020304" pitchFamily="18" charset="0"/>
                <a:cs typeface="Times New Roman" panose="02020603050405020304" pitchFamily="18" charset="0"/>
              </a:rPr>
              <a:t>formal tone and style</a:t>
            </a: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800" b="1" i="1" dirty="0">
              <a:solidFill>
                <a:srgbClr val="0000FF"/>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b="1" i="1" dirty="0">
                <a:solidFill>
                  <a:srgbClr val="0000FF"/>
                </a:solidFill>
                <a:latin typeface="Times New Roman" panose="02020603050405020304" pitchFamily="18" charset="0"/>
                <a:cs typeface="Times New Roman" panose="02020603050405020304" pitchFamily="18" charset="0"/>
              </a:rPr>
              <a:t>simple and formal language </a:t>
            </a:r>
            <a:endParaRPr lang="en-US" altLang="zh-CN" sz="2800" b="1" i="1" dirty="0">
              <a:solidFill>
                <a:srgbClr val="0000FF"/>
              </a:solidFill>
              <a:latin typeface="Times New Roman" panose="02020603050405020304" pitchFamily="18" charset="0"/>
              <a:cs typeface="Times New Roman" panose="02020603050405020304" pitchFamily="18" charset="0"/>
            </a:endParaRPr>
          </a:p>
          <a:p>
            <a:endParaRPr lang="zh-CN" altLang="en-US" sz="2800" b="1" i="1" dirty="0">
              <a:solidFill>
                <a:srgbClr val="0000FF"/>
              </a:solidFill>
              <a:latin typeface="Times New Roman" panose="02020603050405020304" pitchFamily="18" charset="0"/>
              <a:cs typeface="Times New Roman" panose="02020603050405020304" pitchFamily="18" charset="0"/>
            </a:endParaRPr>
          </a:p>
        </p:txBody>
      </p:sp>
      <p:sp>
        <p:nvSpPr>
          <p:cNvPr id="2" name="TextBox 18"/>
          <p:cNvSpPr txBox="1"/>
          <p:nvPr/>
        </p:nvSpPr>
        <p:spPr>
          <a:xfrm>
            <a:off x="2818130" y="5760720"/>
            <a:ext cx="5839460" cy="521970"/>
          </a:xfrm>
          <a:prstGeom prst="rect">
            <a:avLst/>
          </a:prstGeom>
          <a:noFill/>
        </p:spPr>
        <p:txBody>
          <a:bodyPr wrap="square" rtlCol="0">
            <a:spAutoFit/>
          </a:bodyPr>
          <a:lstStyle/>
          <a:p>
            <a:r>
              <a:rPr lang="en-US" altLang="zh-CN" sz="2800" b="1" i="1" dirty="0">
                <a:solidFill>
                  <a:srgbClr val="FF0000"/>
                </a:solidFill>
              </a:rPr>
              <a:t>second &amp;                        (mainly)</a:t>
            </a:r>
            <a:endParaRPr lang="zh-CN" altLang="en-US" sz="28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p:bldP spid="15" grpId="0" animBg="1"/>
      <p:bldP spid="16" grpId="0" animBg="1"/>
      <p:bldP spid="17" grpId="0" animBg="1"/>
      <p:bldP spid="18" grpId="0" animBg="1"/>
      <p:bldP spid="19" grpId="0"/>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04560" y="-256722"/>
            <a:ext cx="7367360" cy="6418944"/>
          </a:xfrm>
          <a:prstGeom prst="ellipse">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9600" dirty="0"/>
              <a:t>notice</a:t>
            </a:r>
            <a:endParaRPr lang="zh-CN" altLang="en-US" sz="9600" dirty="0"/>
          </a:p>
        </p:txBody>
      </p:sp>
      <p:sp>
        <p:nvSpPr>
          <p:cNvPr id="5" name="椭圆 4"/>
          <p:cNvSpPr/>
          <p:nvPr/>
        </p:nvSpPr>
        <p:spPr>
          <a:xfrm>
            <a:off x="5229225" y="819603"/>
            <a:ext cx="7961335" cy="6418944"/>
          </a:xfrm>
          <a:prstGeom prst="ellipse">
            <a:avLst/>
          </a:prstGeom>
          <a:solidFill>
            <a:srgbClr val="00B05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zh-CN" sz="6600" b="1" i="0" dirty="0">
              <a:solidFill>
                <a:srgbClr val="F5F7FA"/>
              </a:solidFill>
              <a:effectLst/>
              <a:latin typeface="PingFang SC"/>
            </a:endParaRPr>
          </a:p>
          <a:p>
            <a:pPr algn="r"/>
            <a:endParaRPr lang="en-US" altLang="zh-CN" sz="6600" b="1" dirty="0">
              <a:solidFill>
                <a:srgbClr val="F5F7FA"/>
              </a:solidFill>
              <a:latin typeface="PingFang SC"/>
            </a:endParaRPr>
          </a:p>
          <a:p>
            <a:pPr algn="r"/>
            <a:endParaRPr lang="en-US" altLang="zh-CN" sz="6600" b="1" i="0" dirty="0">
              <a:solidFill>
                <a:srgbClr val="F5F7FA"/>
              </a:solidFill>
              <a:effectLst/>
              <a:latin typeface="PingFang SC"/>
            </a:endParaRPr>
          </a:p>
          <a:p>
            <a:pPr algn="r"/>
            <a:r>
              <a:rPr lang="en-US" altLang="zh-CN" sz="6600" b="1" i="0" dirty="0">
                <a:solidFill>
                  <a:srgbClr val="F5F7FA"/>
                </a:solidFill>
                <a:effectLst/>
              </a:rPr>
              <a:t>verbal notification</a:t>
            </a:r>
            <a:endParaRPr lang="zh-CN" altLang="en-US" sz="6600" dirty="0"/>
          </a:p>
        </p:txBody>
      </p:sp>
      <p:sp>
        <p:nvSpPr>
          <p:cNvPr id="6" name="TextBox 5"/>
          <p:cNvSpPr txBox="1"/>
          <p:nvPr/>
        </p:nvSpPr>
        <p:spPr>
          <a:xfrm>
            <a:off x="5013008" y="2136939"/>
            <a:ext cx="5034013" cy="378460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b="1" i="1" dirty="0">
                <a:latin typeface="Times New Roman" panose="02020603050405020304" pitchFamily="18" charset="0"/>
                <a:cs typeface="Times New Roman" panose="02020603050405020304" pitchFamily="18" charset="0"/>
              </a:rPr>
              <a:t>a rigid format</a:t>
            </a:r>
            <a:endParaRPr lang="en-US" altLang="zh-CN" sz="2400"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400" b="1" i="1" dirty="0">
                <a:latin typeface="Times New Roman" panose="02020603050405020304" pitchFamily="18" charset="0"/>
                <a:cs typeface="Times New Roman" panose="02020603050405020304" pitchFamily="18" charset="0"/>
              </a:rPr>
              <a:t>accurate &amp; </a:t>
            </a:r>
            <a:endParaRPr lang="en-US" altLang="zh-CN" sz="2400" b="1" i="1" dirty="0">
              <a:latin typeface="Times New Roman" panose="02020603050405020304" pitchFamily="18" charset="0"/>
              <a:cs typeface="Times New Roman" panose="02020603050405020304" pitchFamily="18" charset="0"/>
            </a:endParaRPr>
          </a:p>
          <a:p>
            <a:r>
              <a:rPr lang="en-US" altLang="zh-CN" sz="2400" b="1" i="1" dirty="0">
                <a:latin typeface="Times New Roman" panose="02020603050405020304" pitchFamily="18" charset="0"/>
                <a:cs typeface="Times New Roman" panose="02020603050405020304" pitchFamily="18" charset="0"/>
              </a:rPr>
              <a:t>informative details </a:t>
            </a:r>
            <a:endParaRPr lang="en-US" altLang="zh-CN" sz="2400" b="1" i="1" dirty="0">
              <a:latin typeface="Times New Roman" panose="02020603050405020304" pitchFamily="18" charset="0"/>
              <a:cs typeface="Times New Roman" panose="02020603050405020304" pitchFamily="18" charset="0"/>
            </a:endParaRPr>
          </a:p>
          <a:p>
            <a:r>
              <a:rPr lang="en-US" altLang="zh-CN" sz="2400" b="1" i="1" dirty="0">
                <a:latin typeface="Times New Roman" panose="02020603050405020304" pitchFamily="18" charset="0"/>
                <a:cs typeface="Times New Roman" panose="02020603050405020304" pitchFamily="18" charset="0"/>
              </a:rPr>
              <a:t>(time, place, </a:t>
            </a:r>
            <a:endParaRPr lang="en-US" altLang="zh-CN" sz="2400" b="1" i="1" dirty="0">
              <a:latin typeface="Times New Roman" panose="02020603050405020304" pitchFamily="18" charset="0"/>
              <a:cs typeface="Times New Roman" panose="02020603050405020304" pitchFamily="18" charset="0"/>
            </a:endParaRPr>
          </a:p>
          <a:p>
            <a:r>
              <a:rPr lang="en-US" altLang="zh-CN" sz="2400" b="1" i="1" dirty="0">
                <a:latin typeface="Times New Roman" panose="02020603050405020304" pitchFamily="18" charset="0"/>
                <a:cs typeface="Times New Roman" panose="02020603050405020304" pitchFamily="18" charset="0"/>
              </a:rPr>
              <a:t>participants)</a:t>
            </a:r>
            <a:endParaRPr lang="en-US" altLang="zh-CN" sz="2400"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400" b="1" i="1" dirty="0">
                <a:latin typeface="Times New Roman" panose="02020603050405020304" pitchFamily="18" charset="0"/>
                <a:cs typeface="Times New Roman" panose="02020603050405020304" pitchFamily="18" charset="0"/>
              </a:rPr>
              <a:t>future tense </a:t>
            </a:r>
            <a:endParaRPr lang="en-US" altLang="zh-CN" sz="2400"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400" b="1" i="1" dirty="0">
                <a:latin typeface="Times New Roman" panose="02020603050405020304" pitchFamily="18" charset="0"/>
                <a:cs typeface="Times New Roman" panose="02020603050405020304" pitchFamily="18" charset="0"/>
              </a:rPr>
              <a:t>simple language</a:t>
            </a:r>
            <a:endParaRPr lang="en-US" altLang="zh-CN" sz="2400" b="1" i="1" dirty="0">
              <a:latin typeface="Times New Roman" panose="02020603050405020304" pitchFamily="18" charset="0"/>
              <a:cs typeface="Times New Roman" panose="02020603050405020304" pitchFamily="18" charset="0"/>
            </a:endParaRPr>
          </a:p>
          <a:p>
            <a:pPr indent="0">
              <a:buFont typeface="Wingdings" panose="05000000000000000000" pitchFamily="2" charset="2"/>
              <a:buNone/>
            </a:pPr>
            <a:endParaRPr lang="en-US" altLang="zh-CN" sz="2400"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400" b="1" i="1" dirty="0">
              <a:latin typeface="Times New Roman" panose="02020603050405020304" pitchFamily="18" charset="0"/>
              <a:cs typeface="Times New Roman" panose="02020603050405020304" pitchFamily="18" charset="0"/>
            </a:endParaRPr>
          </a:p>
          <a:p>
            <a:endParaRPr lang="en-US" altLang="zh-CN" sz="2400" b="1" i="1" dirty="0">
              <a:latin typeface="Times New Roman" panose="02020603050405020304" pitchFamily="18" charset="0"/>
              <a:cs typeface="Times New Roman" panose="02020603050405020304" pitchFamily="18" charset="0"/>
            </a:endParaRPr>
          </a:p>
        </p:txBody>
      </p:sp>
      <p:sp>
        <p:nvSpPr>
          <p:cNvPr id="7" name="TextBox 5"/>
          <p:cNvSpPr txBox="1"/>
          <p:nvPr/>
        </p:nvSpPr>
        <p:spPr>
          <a:xfrm>
            <a:off x="-55414" y="3336577"/>
            <a:ext cx="5455675" cy="1569660"/>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400" b="1" i="1" dirty="0">
                <a:highlight>
                  <a:srgbClr val="FFFF00"/>
                </a:highlight>
                <a:latin typeface="Times New Roman" panose="02020603050405020304" pitchFamily="18" charset="0"/>
                <a:cs typeface="Times New Roman" panose="02020603050405020304" pitchFamily="18" charset="0"/>
              </a:rPr>
              <a:t>formal</a:t>
            </a:r>
            <a:r>
              <a:rPr lang="en-US" altLang="zh-CN" sz="2400" b="1" i="1" dirty="0">
                <a:latin typeface="Times New Roman" panose="02020603050405020304" pitchFamily="18" charset="0"/>
                <a:cs typeface="Times New Roman" panose="02020603050405020304" pitchFamily="18" charset="0"/>
              </a:rPr>
              <a:t> tone&amp; language</a:t>
            </a:r>
            <a:endParaRPr lang="en-US" altLang="zh-CN" sz="2400" b="1" i="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400" b="1" i="1" dirty="0">
                <a:latin typeface="Times New Roman" panose="02020603050405020304" pitchFamily="18" charset="0"/>
                <a:cs typeface="Times New Roman" panose="02020603050405020304" pitchFamily="18" charset="0"/>
              </a:rPr>
              <a:t>second &amp; third person (mainly)</a:t>
            </a:r>
            <a:endParaRPr lang="en-US" altLang="zh-CN" sz="2400"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400" b="1" i="1" dirty="0">
              <a:latin typeface="Times New Roman" panose="02020603050405020304" pitchFamily="18" charset="0"/>
              <a:cs typeface="Times New Roman" panose="02020603050405020304" pitchFamily="18" charset="0"/>
            </a:endParaRPr>
          </a:p>
          <a:p>
            <a:endParaRPr lang="zh-CN" altLang="en-US" sz="2400" b="1" i="1" dirty="0">
              <a:latin typeface="Times New Roman" panose="02020603050405020304" pitchFamily="18" charset="0"/>
              <a:cs typeface="Times New Roman" panose="02020603050405020304" pitchFamily="18" charset="0"/>
            </a:endParaRPr>
          </a:p>
        </p:txBody>
      </p:sp>
      <p:sp>
        <p:nvSpPr>
          <p:cNvPr id="8" name="TextBox 5"/>
          <p:cNvSpPr txBox="1"/>
          <p:nvPr/>
        </p:nvSpPr>
        <p:spPr>
          <a:xfrm>
            <a:off x="7613475" y="79736"/>
            <a:ext cx="4711047" cy="2306955"/>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400" b="1" i="1" dirty="0">
                <a:highlight>
                  <a:srgbClr val="FFFF00"/>
                </a:highlight>
                <a:latin typeface="Times New Roman" panose="02020603050405020304" pitchFamily="18" charset="0"/>
                <a:cs typeface="Times New Roman" panose="02020603050405020304" pitchFamily="18" charset="0"/>
              </a:rPr>
              <a:t>oral</a:t>
            </a:r>
            <a:r>
              <a:rPr lang="en-US" altLang="zh-CN" sz="2400" b="1" i="1" dirty="0">
                <a:latin typeface="Times New Roman" panose="02020603050405020304" pitchFamily="18" charset="0"/>
                <a:cs typeface="Times New Roman" panose="02020603050405020304" pitchFamily="18" charset="0"/>
              </a:rPr>
              <a:t> form &amp; </a:t>
            </a:r>
            <a:r>
              <a:rPr lang="en-US" altLang="zh-CN" sz="2400" b="1" i="1" dirty="0">
                <a:highlight>
                  <a:srgbClr val="FFFF00"/>
                </a:highlight>
                <a:latin typeface="Times New Roman" panose="02020603050405020304" pitchFamily="18" charset="0"/>
                <a:cs typeface="Times New Roman" panose="02020603050405020304" pitchFamily="18" charset="0"/>
              </a:rPr>
              <a:t>friendly</a:t>
            </a:r>
            <a:r>
              <a:rPr lang="en-US" altLang="zh-CN" sz="2400" b="1" i="1" dirty="0">
                <a:latin typeface="Times New Roman" panose="02020603050405020304" pitchFamily="18" charset="0"/>
                <a:cs typeface="Times New Roman" panose="02020603050405020304" pitchFamily="18" charset="0"/>
              </a:rPr>
              <a:t> tone</a:t>
            </a:r>
            <a:endParaRPr lang="en-US" altLang="zh-CN" sz="2400" b="1" i="1"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ü"/>
            </a:pPr>
            <a:r>
              <a:rPr lang="en-US" altLang="zh-CN" sz="2400" b="1" i="1" dirty="0">
                <a:latin typeface="Times New Roman" panose="02020603050405020304" pitchFamily="18" charset="0"/>
                <a:cs typeface="Times New Roman" panose="02020603050405020304" pitchFamily="18" charset="0"/>
              </a:rPr>
              <a:t>first &amp; second person (depending on the identity of the speaker)</a:t>
            </a:r>
            <a:endParaRPr lang="en-US" altLang="zh-CN" sz="2400"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zh-CN" sz="2400" b="1" i="1" dirty="0">
              <a:latin typeface="Times New Roman" panose="02020603050405020304" pitchFamily="18" charset="0"/>
              <a:cs typeface="Times New Roman" panose="02020603050405020304" pitchFamily="18" charset="0"/>
            </a:endParaRPr>
          </a:p>
          <a:p>
            <a:endParaRPr lang="en-US" altLang="zh-CN" sz="2400" b="1" i="1" dirty="0">
              <a:latin typeface="Times New Roman" panose="02020603050405020304" pitchFamily="18" charset="0"/>
              <a:cs typeface="Times New Roman" panose="02020603050405020304" pitchFamily="18" charset="0"/>
            </a:endParaRPr>
          </a:p>
        </p:txBody>
      </p:sp>
      <p:sp>
        <p:nvSpPr>
          <p:cNvPr id="9" name="TextBox 5"/>
          <p:cNvSpPr txBox="1"/>
          <p:nvPr/>
        </p:nvSpPr>
        <p:spPr>
          <a:xfrm>
            <a:off x="-55414" y="4117040"/>
            <a:ext cx="4162539" cy="2246769"/>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i="1" dirty="0">
                <a:highlight>
                  <a:srgbClr val="FFFF00"/>
                </a:highlight>
                <a:latin typeface="Times New Roman" panose="02020603050405020304" pitchFamily="18" charset="0"/>
                <a:cs typeface="Times New Roman" panose="02020603050405020304" pitchFamily="18" charset="0"/>
              </a:rPr>
              <a:t>Format</a:t>
            </a:r>
            <a:endParaRPr lang="en-US" altLang="zh-CN" sz="2800" b="1" i="1" dirty="0">
              <a:highlight>
                <a:srgbClr val="FFFF00"/>
              </a:highlight>
              <a:latin typeface="Times New Roman" panose="02020603050405020304" pitchFamily="18" charset="0"/>
              <a:cs typeface="Times New Roman" panose="02020603050405020304" pitchFamily="18" charset="0"/>
            </a:endParaRPr>
          </a:p>
          <a:p>
            <a:r>
              <a:rPr lang="en-US" altLang="zh-CN" sz="2800" b="1" i="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Notice</a:t>
            </a:r>
            <a:endParaRPr lang="en-US" altLang="zh-CN" sz="2800" b="1" dirty="0">
              <a:latin typeface="Times New Roman" panose="02020603050405020304" pitchFamily="18" charset="0"/>
              <a:cs typeface="Times New Roman" panose="02020603050405020304" pitchFamily="18" charset="0"/>
            </a:endParaRPr>
          </a:p>
          <a:p>
            <a:endParaRPr lang="en-US" altLang="zh-CN" sz="2800" b="1" dirty="0">
              <a:latin typeface="Times New Roman" panose="02020603050405020304" pitchFamily="18" charset="0"/>
              <a:cs typeface="Times New Roman" panose="02020603050405020304" pitchFamily="18" charset="0"/>
            </a:endParaRPr>
          </a:p>
          <a:p>
            <a:pPr algn="r"/>
            <a:r>
              <a:rPr lang="en-US" altLang="zh-CN" sz="2800" b="1" dirty="0">
                <a:latin typeface="Times New Roman" panose="02020603050405020304" pitchFamily="18" charset="0"/>
                <a:cs typeface="Times New Roman" panose="02020603050405020304" pitchFamily="18" charset="0"/>
              </a:rPr>
              <a:t>The Student Union</a:t>
            </a:r>
            <a:endParaRPr lang="en-US" altLang="zh-CN" sz="2800" b="1" dirty="0">
              <a:latin typeface="Times New Roman" panose="02020603050405020304" pitchFamily="18" charset="0"/>
              <a:cs typeface="Times New Roman" panose="02020603050405020304" pitchFamily="18" charset="0"/>
            </a:endParaRPr>
          </a:p>
          <a:p>
            <a:endParaRPr lang="zh-CN" altLang="en-US" sz="2800" b="1" i="1" dirty="0">
              <a:latin typeface="Times New Roman" panose="02020603050405020304" pitchFamily="18" charset="0"/>
              <a:cs typeface="Times New Roman" panose="02020603050405020304" pitchFamily="18" charset="0"/>
            </a:endParaRPr>
          </a:p>
        </p:txBody>
      </p:sp>
      <p:sp>
        <p:nvSpPr>
          <p:cNvPr id="10" name="TextBox 5">
            <a:hlinkClick r:id="rId1" action="ppaction://hlinksldjump"/>
          </p:cNvPr>
          <p:cNvSpPr txBox="1"/>
          <p:nvPr/>
        </p:nvSpPr>
        <p:spPr>
          <a:xfrm>
            <a:off x="7615581" y="1503349"/>
            <a:ext cx="5034013" cy="3108543"/>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i="1" dirty="0">
                <a:highlight>
                  <a:srgbClr val="FFFF00"/>
                </a:highlight>
                <a:latin typeface="Times New Roman" panose="02020603050405020304" pitchFamily="18" charset="0"/>
                <a:cs typeface="Times New Roman" panose="02020603050405020304" pitchFamily="18" charset="0"/>
              </a:rPr>
              <a:t>Format</a:t>
            </a:r>
            <a:endParaRPr lang="en-US" altLang="zh-CN" sz="2800" b="1" i="1" dirty="0">
              <a:highlight>
                <a:srgbClr val="FFFF00"/>
              </a:highlight>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Dear fellow students,   </a:t>
            </a:r>
            <a:endParaRPr lang="en-US" altLang="zh-CN" sz="2800" b="1" dirty="0">
              <a:latin typeface="Times New Roman" panose="02020603050405020304" pitchFamily="18" charset="0"/>
              <a:cs typeface="Times New Roman" panose="02020603050405020304" pitchFamily="18" charset="0"/>
            </a:endParaRPr>
          </a:p>
          <a:p>
            <a:r>
              <a:rPr lang="zh-CN" altLang="en-US" sz="2800" b="1" i="1" dirty="0">
                <a:latin typeface="Times New Roman" panose="02020603050405020304" pitchFamily="18" charset="0"/>
                <a:cs typeface="Times New Roman" panose="02020603050405020304" pitchFamily="18" charset="0"/>
              </a:rPr>
              <a:t>     </a:t>
            </a:r>
            <a:r>
              <a:rPr lang="en-US" altLang="zh-CN" sz="2800" b="1" i="1" dirty="0">
                <a:latin typeface="Times New Roman" panose="02020603050405020304" pitchFamily="18" charset="0"/>
                <a:cs typeface="Times New Roman" panose="02020603050405020304" pitchFamily="18" charset="0"/>
              </a:rPr>
              <a:t>Attention, please!</a:t>
            </a:r>
            <a:endParaRPr lang="en-US" altLang="zh-CN" sz="2800" b="1" i="1" dirty="0">
              <a:latin typeface="Times New Roman" panose="02020603050405020304" pitchFamily="18" charset="0"/>
              <a:cs typeface="Times New Roman" panose="02020603050405020304" pitchFamily="18" charset="0"/>
            </a:endParaRPr>
          </a:p>
          <a:p>
            <a:endParaRPr lang="en-US" altLang="zh-CN" sz="2800" b="1" i="1" dirty="0">
              <a:latin typeface="Times New Roman" panose="02020603050405020304" pitchFamily="18" charset="0"/>
              <a:cs typeface="Times New Roman" panose="02020603050405020304" pitchFamily="18" charset="0"/>
            </a:endParaRPr>
          </a:p>
          <a:p>
            <a:endParaRPr lang="en-US" altLang="zh-CN" sz="2800" b="1" i="1" dirty="0">
              <a:latin typeface="Times New Roman" panose="02020603050405020304" pitchFamily="18" charset="0"/>
              <a:cs typeface="Times New Roman" panose="02020603050405020304" pitchFamily="18" charset="0"/>
            </a:endParaRPr>
          </a:p>
          <a:p>
            <a:r>
              <a:rPr lang="zh-CN" altLang="en-US" sz="2800" b="1" i="1" dirty="0">
                <a:latin typeface="Times New Roman" panose="02020603050405020304" pitchFamily="18" charset="0"/>
                <a:cs typeface="Times New Roman" panose="02020603050405020304" pitchFamily="18" charset="0"/>
              </a:rPr>
              <a:t>     </a:t>
            </a:r>
            <a:r>
              <a:rPr lang="en-US" altLang="zh-CN" sz="2800" b="1" i="1" dirty="0">
                <a:latin typeface="Times New Roman" panose="02020603050405020304" pitchFamily="18" charset="0"/>
                <a:cs typeface="Times New Roman" panose="02020603050405020304" pitchFamily="18" charset="0"/>
              </a:rPr>
              <a:t>Thank you for your </a:t>
            </a:r>
            <a:endParaRPr lang="en-US" altLang="zh-CN" sz="2800" b="1" i="1" dirty="0">
              <a:latin typeface="Times New Roman" panose="02020603050405020304" pitchFamily="18" charset="0"/>
              <a:cs typeface="Times New Roman" panose="02020603050405020304" pitchFamily="18" charset="0"/>
            </a:endParaRPr>
          </a:p>
          <a:p>
            <a:r>
              <a:rPr lang="en-US" altLang="zh-CN" sz="2800" b="1" i="1" dirty="0">
                <a:latin typeface="Times New Roman" panose="02020603050405020304" pitchFamily="18" charset="0"/>
                <a:cs typeface="Times New Roman" panose="02020603050405020304" pitchFamily="18" charset="0"/>
              </a:rPr>
              <a:t>attention!</a:t>
            </a:r>
            <a:endParaRPr lang="en-US" altLang="zh-CN" sz="2800" b="1" i="1" dirty="0">
              <a:latin typeface="Times New Roman" panose="02020603050405020304" pitchFamily="18" charset="0"/>
              <a:cs typeface="Times New Roman" panose="02020603050405020304" pitchFamily="18" charset="0"/>
            </a:endParaRPr>
          </a:p>
        </p:txBody>
      </p:sp>
      <p:sp>
        <p:nvSpPr>
          <p:cNvPr id="11" name="矩形 10"/>
          <p:cNvSpPr/>
          <p:nvPr/>
        </p:nvSpPr>
        <p:spPr>
          <a:xfrm>
            <a:off x="234144" y="4592299"/>
            <a:ext cx="3923883" cy="1384995"/>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613475" y="1966661"/>
            <a:ext cx="4121326" cy="2613242"/>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14350" y="428625"/>
            <a:ext cx="8867775" cy="6381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4800" b="1" dirty="0">
                <a:ln w="22225">
                  <a:solidFill>
                    <a:schemeClr val="accent2"/>
                  </a:solidFill>
                  <a:prstDash val="solid"/>
                </a:ln>
                <a:solidFill>
                  <a:schemeClr val="accent2">
                    <a:lumMod val="40000"/>
                    <a:lumOff val="60000"/>
                  </a:schemeClr>
                </a:solidFill>
              </a:rPr>
              <a:t>Para. 1 time + place + participants</a:t>
            </a:r>
            <a:endParaRPr lang="zh-CN" altLang="en-US" sz="4800" b="1" dirty="0">
              <a:ln w="22225">
                <a:solidFill>
                  <a:schemeClr val="accent2"/>
                </a:solidFill>
                <a:prstDash val="solid"/>
              </a:ln>
              <a:solidFill>
                <a:schemeClr val="accent2">
                  <a:lumMod val="40000"/>
                  <a:lumOff val="60000"/>
                </a:schemeClr>
              </a:solidFill>
            </a:endParaRPr>
          </a:p>
        </p:txBody>
      </p:sp>
      <p:sp>
        <p:nvSpPr>
          <p:cNvPr id="5" name="TextBox 12"/>
          <p:cNvSpPr txBox="1"/>
          <p:nvPr/>
        </p:nvSpPr>
        <p:spPr>
          <a:xfrm>
            <a:off x="514349" y="3152715"/>
            <a:ext cx="11353165" cy="2092881"/>
          </a:xfrm>
          <a:prstGeom prst="rect">
            <a:avLst/>
          </a:prstGeom>
          <a:noFill/>
        </p:spPr>
        <p:txBody>
          <a:bodyPr wrap="square" rtlCol="0">
            <a:spAutoFit/>
          </a:bodyPr>
          <a:lstStyle/>
          <a:p>
            <a:r>
              <a:rPr lang="en-US" altLang="zh-CN" sz="2600" b="1" dirty="0"/>
              <a:t>A </a:t>
            </a:r>
            <a:r>
              <a:rPr lang="en-US" altLang="zh-CN" sz="2600" b="1" i="1" u="sng" dirty="0">
                <a:solidFill>
                  <a:srgbClr val="C00000"/>
                </a:solidFill>
              </a:rPr>
              <a:t>two-hour</a:t>
            </a:r>
            <a:r>
              <a:rPr lang="en-US" altLang="zh-CN" sz="2600" b="1" dirty="0"/>
              <a:t> medical emergency drill </a:t>
            </a:r>
            <a:r>
              <a:rPr lang="en-US" altLang="zh-CN" sz="2600" b="1" u="sng" dirty="0">
                <a:solidFill>
                  <a:srgbClr val="0000FF"/>
                </a:solidFill>
              </a:rPr>
              <a:t>is to be </a:t>
            </a:r>
            <a:r>
              <a:rPr lang="en-US" altLang="zh-CN" sz="2600" b="1" i="1" dirty="0">
                <a:solidFill>
                  <a:srgbClr val="C00000"/>
                </a:solidFill>
              </a:rPr>
              <a:t>conducted</a:t>
            </a:r>
            <a:r>
              <a:rPr lang="en-US" altLang="zh-CN" sz="2600" b="1" dirty="0"/>
              <a:t>/ </a:t>
            </a:r>
            <a:r>
              <a:rPr lang="en-US" altLang="zh-CN" sz="2600" b="1" i="1" dirty="0">
                <a:solidFill>
                  <a:srgbClr val="C00000"/>
                </a:solidFill>
              </a:rPr>
              <a:t>implemented</a:t>
            </a:r>
            <a:r>
              <a:rPr lang="en-US" altLang="zh-CN" sz="2600" b="1" dirty="0"/>
              <a:t>/ </a:t>
            </a:r>
            <a:r>
              <a:rPr lang="en-US" altLang="zh-CN" sz="2600" b="1" i="1" dirty="0">
                <a:solidFill>
                  <a:srgbClr val="C00000"/>
                </a:solidFill>
              </a:rPr>
              <a:t>initiated</a:t>
            </a:r>
            <a:r>
              <a:rPr lang="en-US" altLang="zh-CN" sz="2600" b="1" dirty="0"/>
              <a:t> </a:t>
            </a:r>
            <a:r>
              <a:rPr lang="en-US" altLang="zh-CN" sz="2600" b="1" u="sng" dirty="0"/>
              <a:t>on the school playground at 4:00 p.m. next Friday</a:t>
            </a:r>
            <a:r>
              <a:rPr lang="en-US" altLang="zh-CN" sz="2600" b="1" dirty="0"/>
              <a:t>. </a:t>
            </a:r>
            <a:r>
              <a:rPr lang="en-US" altLang="zh-CN" sz="2600" b="1" u="sng" dirty="0"/>
              <a:t>All the teachers and students are required to participate. </a:t>
            </a:r>
            <a:endParaRPr lang="en-US" altLang="zh-CN" sz="2600" b="1" u="sng" dirty="0"/>
          </a:p>
          <a:p>
            <a:endParaRPr lang="en-US" altLang="zh-CN" sz="2600" b="1" u="sng" dirty="0"/>
          </a:p>
          <a:p>
            <a:r>
              <a:rPr lang="en-US" altLang="zh-CN" sz="2600" b="1" u="sng" dirty="0"/>
              <a:t>… </a:t>
            </a:r>
            <a:r>
              <a:rPr lang="en-US" altLang="zh-CN" sz="2600" b="1" u="sng" dirty="0">
                <a:solidFill>
                  <a:srgbClr val="0000FF"/>
                </a:solidFill>
              </a:rPr>
              <a:t>is scheduled for </a:t>
            </a:r>
            <a:r>
              <a:rPr lang="en-US" altLang="zh-CN" sz="2600" b="1" u="sng" dirty="0"/>
              <a:t>4:00 p.m. next Friday on the school playground….</a:t>
            </a:r>
            <a:endParaRPr lang="en-US" altLang="zh-CN" sz="2600" b="1" u="sng" dirty="0"/>
          </a:p>
        </p:txBody>
      </p:sp>
      <p:sp>
        <p:nvSpPr>
          <p:cNvPr id="6" name="矩形 5">
            <a:hlinkClick r:id="rId1" action="ppaction://hlinksldjump"/>
          </p:cNvPr>
          <p:cNvSpPr/>
          <p:nvPr/>
        </p:nvSpPr>
        <p:spPr>
          <a:xfrm>
            <a:off x="8591550" y="1143000"/>
            <a:ext cx="3324225" cy="6381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4800" b="1" dirty="0">
                <a:ln w="22225">
                  <a:solidFill>
                    <a:schemeClr val="accent2"/>
                  </a:solidFill>
                  <a:prstDash val="solid"/>
                </a:ln>
                <a:solidFill>
                  <a:schemeClr val="accent2">
                    <a:lumMod val="40000"/>
                    <a:lumOff val="60000"/>
                  </a:schemeClr>
                </a:solidFill>
              </a:rPr>
              <a:t>+ purpose</a:t>
            </a:r>
            <a:endParaRPr lang="zh-CN" altLang="en-US" sz="4800" b="1" dirty="0">
              <a:ln w="22225">
                <a:solidFill>
                  <a:schemeClr val="accent2"/>
                </a:solidFill>
                <a:prstDash val="solid"/>
              </a:ln>
              <a:solidFill>
                <a:schemeClr val="accent2">
                  <a:lumMod val="40000"/>
                  <a:lumOff val="60000"/>
                </a:schemeClr>
              </a:solidFill>
            </a:endParaRPr>
          </a:p>
        </p:txBody>
      </p:sp>
      <p:sp>
        <p:nvSpPr>
          <p:cNvPr id="7" name="TextBox 12"/>
          <p:cNvSpPr txBox="1"/>
          <p:nvPr/>
        </p:nvSpPr>
        <p:spPr>
          <a:xfrm>
            <a:off x="514350" y="5438775"/>
            <a:ext cx="11544301" cy="1292662"/>
          </a:xfrm>
          <a:prstGeom prst="rect">
            <a:avLst/>
          </a:prstGeom>
          <a:noFill/>
        </p:spPr>
        <p:txBody>
          <a:bodyPr wrap="square" rtlCol="0">
            <a:spAutoFit/>
          </a:bodyPr>
          <a:lstStyle/>
          <a:p>
            <a:r>
              <a:rPr lang="en-US" altLang="zh-CN" sz="2600" b="1" u="sng" dirty="0"/>
              <a:t>All faculty and students are required to participate in </a:t>
            </a:r>
            <a:r>
              <a:rPr lang="en-US" altLang="zh-CN" sz="2600" b="1" dirty="0"/>
              <a:t>the </a:t>
            </a:r>
            <a:r>
              <a:rPr lang="en-US" altLang="zh-CN" sz="2600" b="1" i="1" u="sng" dirty="0">
                <a:solidFill>
                  <a:srgbClr val="C00000"/>
                </a:solidFill>
              </a:rPr>
              <a:t>two-hour</a:t>
            </a:r>
            <a:r>
              <a:rPr lang="en-US" altLang="zh-CN" sz="2600" b="1" dirty="0"/>
              <a:t> medical emergency drill </a:t>
            </a:r>
            <a:r>
              <a:rPr lang="en-US" altLang="zh-CN" sz="2600" b="1" u="sng" dirty="0">
                <a:solidFill>
                  <a:srgbClr val="0000FF"/>
                </a:solidFill>
              </a:rPr>
              <a:t>to be </a:t>
            </a:r>
            <a:r>
              <a:rPr lang="en-US" altLang="zh-CN" sz="2600" b="1" i="1" dirty="0">
                <a:solidFill>
                  <a:srgbClr val="C00000"/>
                </a:solidFill>
              </a:rPr>
              <a:t>carried</a:t>
            </a:r>
            <a:r>
              <a:rPr lang="en-US" altLang="zh-CN" sz="2600" b="1" dirty="0"/>
              <a:t> </a:t>
            </a:r>
            <a:r>
              <a:rPr lang="en-US" altLang="zh-CN" sz="2600" b="1" i="1" dirty="0">
                <a:solidFill>
                  <a:srgbClr val="C00000"/>
                </a:solidFill>
              </a:rPr>
              <a:t>out</a:t>
            </a:r>
            <a:r>
              <a:rPr lang="en-US" altLang="zh-CN" sz="2600" b="1" dirty="0"/>
              <a:t> by our Student Union </a:t>
            </a:r>
            <a:r>
              <a:rPr lang="en-US" altLang="zh-CN" sz="2600" b="1" u="sng" dirty="0"/>
              <a:t>in the school auditorium at 4:00 p.m. next Friday.</a:t>
            </a:r>
            <a:endParaRPr lang="en-US" altLang="zh-CN" sz="2600" b="1" dirty="0"/>
          </a:p>
        </p:txBody>
      </p:sp>
      <p:sp>
        <p:nvSpPr>
          <p:cNvPr id="8" name="TextBox 12"/>
          <p:cNvSpPr txBox="1"/>
          <p:nvPr/>
        </p:nvSpPr>
        <p:spPr>
          <a:xfrm>
            <a:off x="562610" y="1282760"/>
            <a:ext cx="11353165" cy="1691640"/>
          </a:xfrm>
          <a:prstGeom prst="rect">
            <a:avLst/>
          </a:prstGeom>
          <a:noFill/>
        </p:spPr>
        <p:txBody>
          <a:bodyPr wrap="square" rtlCol="0">
            <a:spAutoFit/>
          </a:bodyPr>
          <a:lstStyle/>
          <a:p>
            <a:r>
              <a:rPr lang="en-US" altLang="zh-CN" sz="2600" b="1" i="1" dirty="0"/>
              <a:t>To/ Aiming to/ in order to/ in a bid to </a:t>
            </a:r>
            <a:endParaRPr lang="en-US" altLang="zh-CN" sz="2600" b="1" i="1" dirty="0"/>
          </a:p>
          <a:p>
            <a:pPr marL="457200" indent="-457200">
              <a:buFont typeface="Wingdings" panose="05000000000000000000" charset="0"/>
              <a:buChar char="Ø"/>
            </a:pPr>
            <a:r>
              <a:rPr lang="en-US" altLang="zh-CN" sz="2600" b="1" i="1" dirty="0">
                <a:solidFill>
                  <a:srgbClr val="C00000"/>
                </a:solidFill>
              </a:rPr>
              <a:t>get better prepared for </a:t>
            </a:r>
            <a:r>
              <a:rPr lang="en-US" altLang="zh-CN" sz="2600" b="1" i="1" dirty="0"/>
              <a:t>the emergencies </a:t>
            </a:r>
            <a:r>
              <a:rPr lang="en-US" altLang="zh-CN" sz="2600" b="1" i="1" dirty="0">
                <a:solidFill>
                  <a:srgbClr val="C00000"/>
                </a:solidFill>
              </a:rPr>
              <a:t>that may arise/ occur in our daily life on and off campus</a:t>
            </a:r>
            <a:r>
              <a:rPr lang="en-US" altLang="zh-CN" sz="2600" b="1" i="1" dirty="0"/>
              <a:t>, …  </a:t>
            </a:r>
            <a:endParaRPr lang="en-US" altLang="zh-CN" sz="2600" b="1" i="1" dirty="0"/>
          </a:p>
          <a:p>
            <a:pPr marL="457200" indent="-457200">
              <a:buFont typeface="Wingdings" panose="05000000000000000000" charset="0"/>
              <a:buChar char="Ø"/>
            </a:pPr>
            <a:r>
              <a:rPr lang="en-US" altLang="zh-CN" sz="2600" b="1" i="1" dirty="0">
                <a:solidFill>
                  <a:srgbClr val="C00000"/>
                </a:solidFill>
              </a:rPr>
              <a:t>equip students with necessary first-aid knowledge and lifesaving techniques</a:t>
            </a:r>
            <a:r>
              <a:rPr lang="en-US" altLang="zh-CN" sz="2600" b="1" i="1" dirty="0">
                <a:solidFill>
                  <a:schemeClr val="tx1"/>
                </a:solidFill>
              </a:rPr>
              <a:t>, ...</a:t>
            </a:r>
            <a:endParaRPr lang="en-US" altLang="zh-CN" sz="2600" b="1"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8727440" y="302260"/>
            <a:ext cx="1330325" cy="37084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4" name="矩形 3"/>
          <p:cNvSpPr/>
          <p:nvPr/>
        </p:nvSpPr>
        <p:spPr>
          <a:xfrm>
            <a:off x="514350" y="428625"/>
            <a:ext cx="6505575" cy="6381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sz="4800" b="1" dirty="0">
                <a:ln w="22225">
                  <a:solidFill>
                    <a:schemeClr val="accent2"/>
                  </a:solidFill>
                  <a:prstDash val="solid"/>
                </a:ln>
                <a:solidFill>
                  <a:schemeClr val="accent2">
                    <a:lumMod val="40000"/>
                    <a:lumOff val="60000"/>
                  </a:schemeClr>
                </a:solidFill>
              </a:rPr>
              <a:t>Para. 2 specific activities</a:t>
            </a:r>
            <a:endParaRPr lang="zh-CN" altLang="en-US" sz="4800" b="1" dirty="0">
              <a:ln w="22225">
                <a:solidFill>
                  <a:schemeClr val="accent2"/>
                </a:solidFill>
                <a:prstDash val="solid"/>
              </a:ln>
              <a:solidFill>
                <a:schemeClr val="accent2">
                  <a:lumMod val="40000"/>
                  <a:lumOff val="60000"/>
                </a:schemeClr>
              </a:solidFill>
            </a:endParaRPr>
          </a:p>
        </p:txBody>
      </p:sp>
      <p:sp>
        <p:nvSpPr>
          <p:cNvPr id="7" name="矩形 6"/>
          <p:cNvSpPr/>
          <p:nvPr/>
        </p:nvSpPr>
        <p:spPr>
          <a:xfrm>
            <a:off x="1471611" y="1362075"/>
            <a:ext cx="3700464"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FF00"/>
                </a:solidFill>
              </a:rPr>
              <a:t>who</a:t>
            </a:r>
            <a:r>
              <a:rPr lang="en-US" altLang="zh-CN" sz="3600" b="1" dirty="0"/>
              <a:t> will do </a:t>
            </a:r>
            <a:r>
              <a:rPr lang="en-US" altLang="zh-CN" sz="3600" b="1" dirty="0">
                <a:solidFill>
                  <a:srgbClr val="FFFF00"/>
                </a:solidFill>
              </a:rPr>
              <a:t>what</a:t>
            </a:r>
            <a:endParaRPr lang="zh-CN" altLang="en-US" sz="3600" b="1" dirty="0">
              <a:solidFill>
                <a:srgbClr val="FFFF00"/>
              </a:solidFill>
            </a:endParaRPr>
          </a:p>
        </p:txBody>
      </p:sp>
      <p:sp>
        <p:nvSpPr>
          <p:cNvPr id="8" name="矩形 7"/>
          <p:cNvSpPr/>
          <p:nvPr/>
        </p:nvSpPr>
        <p:spPr>
          <a:xfrm>
            <a:off x="2696210" y="3560445"/>
            <a:ext cx="6207760" cy="14859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effectLst>
                  <a:outerShdw blurRad="38100" dist="38100" dir="2700000" algn="tl">
                    <a:srgbClr val="000000">
                      <a:alpha val="43137"/>
                    </a:srgbClr>
                  </a:outerShdw>
                </a:effectLst>
              </a:rPr>
              <a:t>deliver a </a:t>
            </a:r>
            <a:r>
              <a:rPr lang="en-US" altLang="zh-CN" sz="4000" b="1" dirty="0">
                <a:solidFill>
                  <a:srgbClr val="0070C0"/>
                </a:solidFill>
                <a:effectLst>
                  <a:outerShdw blurRad="38100" dist="38100" dir="2700000" algn="tl">
                    <a:srgbClr val="000000">
                      <a:alpha val="43137"/>
                    </a:srgbClr>
                  </a:outerShdw>
                </a:effectLst>
              </a:rPr>
              <a:t>speech/ lecture</a:t>
            </a:r>
            <a:endParaRPr lang="en-US" altLang="zh-CN" sz="4000" b="1" dirty="0">
              <a:solidFill>
                <a:srgbClr val="0070C0"/>
              </a:solidFill>
              <a:effectLst>
                <a:outerShdw blurRad="38100" dist="38100" dir="2700000" algn="tl">
                  <a:srgbClr val="000000">
                    <a:alpha val="43137"/>
                  </a:srgbClr>
                </a:outerShdw>
              </a:effectLst>
            </a:endParaRPr>
          </a:p>
          <a:p>
            <a:pPr algn="ctr"/>
            <a:r>
              <a:rPr lang="en-US" altLang="zh-CN" sz="4000" b="1" dirty="0">
                <a:effectLst>
                  <a:outerShdw blurRad="38100" dist="38100" dir="2700000" algn="tl">
                    <a:srgbClr val="000000">
                      <a:alpha val="43137"/>
                    </a:srgbClr>
                  </a:outerShdw>
                </a:effectLst>
              </a:rPr>
              <a:t>hold a training </a:t>
            </a:r>
            <a:r>
              <a:rPr lang="en-US" altLang="zh-CN" sz="4000" b="1" dirty="0">
                <a:solidFill>
                  <a:srgbClr val="0070C0"/>
                </a:solidFill>
                <a:effectLst>
                  <a:outerShdw blurRad="38100" dist="38100" dir="2700000" algn="tl">
                    <a:srgbClr val="000000">
                      <a:alpha val="43137"/>
                    </a:srgbClr>
                  </a:outerShdw>
                </a:effectLst>
              </a:rPr>
              <a:t>session</a:t>
            </a:r>
            <a:endParaRPr lang="zh-CN" altLang="en-US" sz="4000" b="1" dirty="0">
              <a:solidFill>
                <a:srgbClr val="0070C0"/>
              </a:solidFill>
              <a:effectLst>
                <a:outerShdw blurRad="38100" dist="38100" dir="2700000" algn="tl">
                  <a:srgbClr val="000000">
                    <a:alpha val="43137"/>
                  </a:srgbClr>
                </a:outerShdw>
              </a:effectLst>
            </a:endParaRPr>
          </a:p>
        </p:txBody>
      </p:sp>
      <p:sp>
        <p:nvSpPr>
          <p:cNvPr id="9" name="矩形 8"/>
          <p:cNvSpPr/>
          <p:nvPr/>
        </p:nvSpPr>
        <p:spPr>
          <a:xfrm>
            <a:off x="161925" y="2049780"/>
            <a:ext cx="9439275" cy="788035"/>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a doctor/ nurse/ </a:t>
            </a:r>
            <a:r>
              <a:rPr lang="en-US" altLang="zh-CN" sz="2400" b="1" dirty="0">
                <a:solidFill>
                  <a:schemeClr val="tx1"/>
                </a:solidFill>
                <a:sym typeface="+mn-ea"/>
              </a:rPr>
              <a:t>medical </a:t>
            </a:r>
            <a:r>
              <a:rPr lang="en-US" altLang="zh-CN" sz="2400" b="1" dirty="0">
                <a:solidFill>
                  <a:schemeClr val="tx1"/>
                </a:solidFill>
              </a:rPr>
              <a:t>professional/ expert/ specialist</a:t>
            </a:r>
            <a:endParaRPr lang="en-US" altLang="zh-CN" sz="2400" b="1" dirty="0">
              <a:solidFill>
                <a:schemeClr val="tx1"/>
              </a:solidFill>
            </a:endParaRPr>
          </a:p>
          <a:p>
            <a:pPr algn="ctr"/>
            <a:r>
              <a:rPr lang="en-US" altLang="zh-CN" sz="2400" b="1" dirty="0">
                <a:solidFill>
                  <a:schemeClr val="tx1"/>
                </a:solidFill>
              </a:rPr>
              <a:t>a physician/ surgeon (</a:t>
            </a:r>
            <a:r>
              <a:rPr lang="zh-CN" altLang="en-US" sz="2400" b="1" dirty="0">
                <a:solidFill>
                  <a:schemeClr val="tx1"/>
                </a:solidFill>
              </a:rPr>
              <a:t>外科医生</a:t>
            </a:r>
            <a:r>
              <a:rPr lang="en-US" altLang="zh-CN" sz="2400" b="1" dirty="0">
                <a:solidFill>
                  <a:schemeClr val="tx1"/>
                </a:solidFill>
              </a:rPr>
              <a:t>)/ general practitioner (</a:t>
            </a:r>
            <a:r>
              <a:rPr lang="zh-CN" altLang="en-US" sz="2400" b="1" dirty="0">
                <a:solidFill>
                  <a:schemeClr val="tx1"/>
                </a:solidFill>
              </a:rPr>
              <a:t>全科医生</a:t>
            </a:r>
            <a:r>
              <a:rPr lang="en-US" altLang="zh-CN" sz="2400" b="1" dirty="0">
                <a:solidFill>
                  <a:schemeClr val="tx1"/>
                </a:solidFill>
              </a:rPr>
              <a:t>) </a:t>
            </a:r>
            <a:r>
              <a:rPr lang="en-US" altLang="zh-CN" sz="1400" dirty="0"/>
              <a:t> </a:t>
            </a:r>
            <a:endParaRPr lang="en-US" altLang="zh-CN" sz="1400" dirty="0"/>
          </a:p>
        </p:txBody>
      </p:sp>
      <p:sp>
        <p:nvSpPr>
          <p:cNvPr id="10" name="矩形 9"/>
          <p:cNvSpPr/>
          <p:nvPr/>
        </p:nvSpPr>
        <p:spPr>
          <a:xfrm>
            <a:off x="1600199" y="2865120"/>
            <a:ext cx="9439275" cy="638175"/>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rPr>
              <a:t>volunteers from the local Red Cross</a:t>
            </a:r>
            <a:endParaRPr lang="zh-CN" altLang="en-US" dirty="0"/>
          </a:p>
        </p:txBody>
      </p:sp>
      <p:sp>
        <p:nvSpPr>
          <p:cNvPr id="11" name="文本框 10"/>
          <p:cNvSpPr txBox="1"/>
          <p:nvPr/>
        </p:nvSpPr>
        <p:spPr>
          <a:xfrm rot="20824559">
            <a:off x="8921557" y="3607166"/>
            <a:ext cx="3736849" cy="58356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specific enough?</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374966" y="5046419"/>
            <a:ext cx="12458700" cy="2214880"/>
          </a:xfrm>
          <a:prstGeom prst="rect">
            <a:avLst/>
          </a:prstGeom>
          <a:noFill/>
        </p:spPr>
        <p:txBody>
          <a:bodyPr wrap="square" rtlCol="0">
            <a:spAutoFit/>
          </a:bodyPr>
          <a:lstStyle/>
          <a:p>
            <a:pPr marL="342900" indent="-342900">
              <a:buFont typeface="Wingdings" panose="05000000000000000000" pitchFamily="2" charset="2"/>
              <a:buChar char="u"/>
            </a:pPr>
            <a:r>
              <a:rPr lang="en-US" altLang="zh-CN" sz="2300" b="1" dirty="0"/>
              <a:t>The activity </a:t>
            </a:r>
            <a:r>
              <a:rPr lang="en-US" altLang="zh-CN" sz="2300" b="1" dirty="0">
                <a:solidFill>
                  <a:srgbClr val="C00000"/>
                </a:solidFill>
              </a:rPr>
              <a:t>will begin with </a:t>
            </a:r>
            <a:r>
              <a:rPr lang="en-US" altLang="zh-CN" sz="2300" b="1" dirty="0"/>
              <a:t>… deliver</a:t>
            </a:r>
            <a:r>
              <a:rPr lang="en-US" altLang="zh-CN" sz="2300" b="1" dirty="0">
                <a:solidFill>
                  <a:srgbClr val="C00000"/>
                </a:solidFill>
              </a:rPr>
              <a:t>ing</a:t>
            </a:r>
            <a:r>
              <a:rPr lang="en-US" altLang="zh-CN" sz="2300" b="1" dirty="0"/>
              <a:t> a speech. </a:t>
            </a:r>
            <a:endParaRPr lang="en-US" altLang="zh-CN" sz="2300" b="1" dirty="0"/>
          </a:p>
          <a:p>
            <a:pPr indent="0">
              <a:buFont typeface="Wingdings" panose="05000000000000000000" pitchFamily="2" charset="2"/>
              <a:buNone/>
            </a:pPr>
            <a:r>
              <a:rPr lang="en-US" altLang="zh-CN" sz="2300" b="1" dirty="0">
                <a:solidFill>
                  <a:srgbClr val="C00000"/>
                </a:solidFill>
              </a:rPr>
              <a:t>Then there will follow </a:t>
            </a:r>
            <a:r>
              <a:rPr lang="en-US" altLang="zh-CN" sz="2300" b="1" dirty="0"/>
              <a:t>a training session </a:t>
            </a:r>
            <a:r>
              <a:rPr lang="en-US" altLang="zh-CN" sz="2300" b="1" dirty="0">
                <a:solidFill>
                  <a:srgbClr val="C00000"/>
                </a:solidFill>
              </a:rPr>
              <a:t>where</a:t>
            </a:r>
            <a:r>
              <a:rPr lang="en-US" altLang="zh-CN" sz="2300" b="1" dirty="0"/>
              <a:t>…</a:t>
            </a:r>
            <a:endParaRPr lang="en-US" altLang="zh-CN" sz="2300" b="1" dirty="0"/>
          </a:p>
          <a:p>
            <a:pPr marL="342900" indent="-342900">
              <a:buFont typeface="Wingdings" panose="05000000000000000000" pitchFamily="2" charset="2"/>
              <a:buChar char="u"/>
            </a:pPr>
            <a:endParaRPr lang="en-US" altLang="zh-CN" sz="2300" b="1" dirty="0"/>
          </a:p>
          <a:p>
            <a:pPr marL="342900" indent="-342900">
              <a:buFont typeface="Wingdings" panose="05000000000000000000" pitchFamily="2" charset="2"/>
              <a:buChar char="u"/>
            </a:pPr>
            <a:r>
              <a:rPr lang="en-US" altLang="zh-CN" sz="2300" b="1" dirty="0"/>
              <a:t>…</a:t>
            </a:r>
            <a:r>
              <a:rPr lang="en-US" altLang="zh-CN" sz="2300" b="1" dirty="0">
                <a:solidFill>
                  <a:srgbClr val="C00000"/>
                </a:solidFill>
              </a:rPr>
              <a:t>will be introduced </a:t>
            </a:r>
            <a:r>
              <a:rPr lang="en-US" altLang="zh-CN" sz="2300" b="1" dirty="0"/>
              <a:t>(in a lecture given by...). </a:t>
            </a:r>
            <a:endParaRPr lang="en-US" altLang="zh-CN" sz="2300" b="1" dirty="0"/>
          </a:p>
          <a:p>
            <a:pPr marL="342900" indent="-342900">
              <a:buFont typeface="Wingdings" panose="05000000000000000000" pitchFamily="2" charset="2"/>
              <a:buChar char="u"/>
            </a:pPr>
            <a:r>
              <a:rPr lang="en-US" altLang="zh-CN" sz="2300" b="1" dirty="0">
                <a:solidFill>
                  <a:srgbClr val="C00000"/>
                </a:solidFill>
              </a:rPr>
              <a:t>The focus/ highlight will be </a:t>
            </a:r>
            <a:r>
              <a:rPr lang="en-US" altLang="zh-CN" sz="2300" b="1" dirty="0"/>
              <a:t>a training session </a:t>
            </a:r>
            <a:r>
              <a:rPr lang="en-US" altLang="zh-CN" sz="2300" b="1" dirty="0">
                <a:solidFill>
                  <a:srgbClr val="C00000"/>
                </a:solidFill>
              </a:rPr>
              <a:t>in which</a:t>
            </a:r>
            <a:r>
              <a:rPr lang="en-US" altLang="zh-CN" sz="2300" b="1" dirty="0"/>
              <a:t>… </a:t>
            </a:r>
            <a:endParaRPr lang="en-US" altLang="zh-CN" sz="2300" b="1" dirty="0"/>
          </a:p>
          <a:p>
            <a:pPr marL="342900" indent="-342900">
              <a:buFont typeface="Wingdings" panose="05000000000000000000" pitchFamily="2" charset="2"/>
              <a:buChar char="u"/>
            </a:pPr>
            <a:endParaRPr lang="zh-CN" altLang="en-US" sz="2300" b="1" dirty="0"/>
          </a:p>
        </p:txBody>
      </p:sp>
      <p:sp>
        <p:nvSpPr>
          <p:cNvPr id="2" name="文本框 1"/>
          <p:cNvSpPr txBox="1"/>
          <p:nvPr/>
        </p:nvSpPr>
        <p:spPr>
          <a:xfrm>
            <a:off x="1020445" y="3638550"/>
            <a:ext cx="1389380" cy="521970"/>
          </a:xfrm>
          <a:prstGeom prst="rect">
            <a:avLst/>
          </a:prstGeom>
          <a:noFill/>
        </p:spPr>
        <p:txBody>
          <a:bodyPr wrap="square" rtlCol="0">
            <a:spAutoFit/>
          </a:bodyPr>
          <a:lstStyle/>
          <a:p>
            <a:r>
              <a:rPr lang="en-US" altLang="zh-CN" sz="2800" b="1"/>
              <a:t>theory</a:t>
            </a:r>
            <a:endParaRPr lang="en-US" altLang="zh-CN" sz="2800" b="1"/>
          </a:p>
        </p:txBody>
      </p:sp>
      <p:sp>
        <p:nvSpPr>
          <p:cNvPr id="3" name="文本框 2"/>
          <p:cNvSpPr txBox="1"/>
          <p:nvPr/>
        </p:nvSpPr>
        <p:spPr>
          <a:xfrm>
            <a:off x="1020445" y="4394200"/>
            <a:ext cx="1389380" cy="521970"/>
          </a:xfrm>
          <a:prstGeom prst="rect">
            <a:avLst/>
          </a:prstGeom>
          <a:noFill/>
        </p:spPr>
        <p:txBody>
          <a:bodyPr wrap="square" rtlCol="0">
            <a:spAutoFit/>
          </a:bodyPr>
          <a:lstStyle/>
          <a:p>
            <a:r>
              <a:rPr lang="en-US" altLang="zh-CN" sz="2800" b="1"/>
              <a:t>practice</a:t>
            </a:r>
            <a:endParaRPr lang="en-US" altLang="zh-CN" sz="2800" b="1"/>
          </a:p>
        </p:txBody>
      </p:sp>
      <p:sp>
        <p:nvSpPr>
          <p:cNvPr id="5" name="下箭头 4"/>
          <p:cNvSpPr/>
          <p:nvPr/>
        </p:nvSpPr>
        <p:spPr>
          <a:xfrm>
            <a:off x="1492250" y="4076065"/>
            <a:ext cx="189230" cy="434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962265" y="428625"/>
            <a:ext cx="2286635" cy="521970"/>
          </a:xfrm>
          <a:prstGeom prst="rect">
            <a:avLst/>
          </a:prstGeom>
          <a:noFill/>
        </p:spPr>
        <p:txBody>
          <a:bodyPr wrap="square" rtlCol="0">
            <a:spAutoFit/>
          </a:bodyPr>
          <a:p>
            <a:r>
              <a:rPr lang="en-US" altLang="zh-CN" sz="2800" b="1"/>
              <a:t>drill</a:t>
            </a:r>
            <a:endParaRPr lang="en-US" altLang="zh-CN" sz="2800" b="1"/>
          </a:p>
        </p:txBody>
      </p:sp>
      <p:sp>
        <p:nvSpPr>
          <p:cNvPr id="15" name="矩形 14"/>
          <p:cNvSpPr/>
          <p:nvPr/>
        </p:nvSpPr>
        <p:spPr>
          <a:xfrm>
            <a:off x="9478010" y="673100"/>
            <a:ext cx="1821815" cy="37084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b="1" dirty="0">
              <a:solidFill>
                <a:srgbClr val="0070C0"/>
              </a:solidFill>
              <a:effectLst>
                <a:outerShdw blurRad="38100" dist="38100" dir="2700000" algn="tl">
                  <a:srgbClr val="000000">
                    <a:alpha val="43137"/>
                  </a:srgbClr>
                </a:outerShdw>
              </a:effectLst>
            </a:endParaRPr>
          </a:p>
        </p:txBody>
      </p:sp>
      <p:sp>
        <p:nvSpPr>
          <p:cNvPr id="14" name="文本框 13"/>
          <p:cNvSpPr txBox="1"/>
          <p:nvPr/>
        </p:nvSpPr>
        <p:spPr>
          <a:xfrm>
            <a:off x="8700770" y="236855"/>
            <a:ext cx="3060065" cy="829945"/>
          </a:xfrm>
          <a:prstGeom prst="rect">
            <a:avLst/>
          </a:prstGeom>
          <a:noFill/>
        </p:spPr>
        <p:txBody>
          <a:bodyPr wrap="square" rtlCol="0" anchor="t">
            <a:spAutoFit/>
          </a:bodyPr>
          <a:p>
            <a:r>
              <a:rPr lang="zh-CN" altLang="en-US" sz="2400" b="1"/>
              <a:t>a practice of what to do in an emergency</a:t>
            </a:r>
            <a:endParaRPr lang="zh-CN" altLang="en-US" sz="2400" b="1"/>
          </a:p>
        </p:txBody>
      </p:sp>
      <p:sp>
        <p:nvSpPr>
          <p:cNvPr id="16" name="矩形 15"/>
          <p:cNvSpPr/>
          <p:nvPr/>
        </p:nvSpPr>
        <p:spPr>
          <a:xfrm>
            <a:off x="9402445" y="1314450"/>
            <a:ext cx="1330325" cy="37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solidFill>
                  <a:srgbClr val="0070C0"/>
                </a:solidFill>
                <a:effectLst>
                  <a:outerShdw blurRad="38100" dist="38100" dir="2700000" algn="tl">
                    <a:srgbClr val="000000">
                      <a:alpha val="43137"/>
                    </a:srgbClr>
                  </a:outerShdw>
                </a:effectLst>
              </a:rPr>
              <a:t>练</a:t>
            </a:r>
            <a:endParaRPr lang="zh-CN" altLang="en-US" sz="2400" b="1" dirty="0">
              <a:solidFill>
                <a:srgbClr val="0070C0"/>
              </a:solidFill>
              <a:effectLst>
                <a:outerShdw blurRad="38100" dist="38100" dir="2700000" algn="tl">
                  <a:srgbClr val="000000">
                    <a:alpha val="43137"/>
                  </a:srgbClr>
                </a:outerShdw>
              </a:effectLst>
            </a:endParaRPr>
          </a:p>
        </p:txBody>
      </p:sp>
      <p:sp>
        <p:nvSpPr>
          <p:cNvPr id="17" name="矩形 16"/>
          <p:cNvSpPr/>
          <p:nvPr/>
        </p:nvSpPr>
        <p:spPr>
          <a:xfrm>
            <a:off x="9344660" y="1314450"/>
            <a:ext cx="1678940" cy="370840"/>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400" b="1" dirty="0">
                <a:solidFill>
                  <a:srgbClr val="0070C0"/>
                </a:solidFill>
                <a:effectLst>
                  <a:outerShdw blurRad="38100" dist="38100" dir="2700000" algn="tl">
                    <a:srgbClr val="000000">
                      <a:alpha val="43137"/>
                    </a:srgbClr>
                  </a:outerShdw>
                </a:effectLst>
              </a:rPr>
              <a:t>“</a:t>
            </a:r>
            <a:r>
              <a:rPr lang="zh-CN" altLang="en-US" sz="2400" b="1" dirty="0">
                <a:solidFill>
                  <a:srgbClr val="0070C0"/>
                </a:solidFill>
                <a:effectLst>
                  <a:outerShdw blurRad="38100" dist="38100" dir="2700000" algn="tl">
                    <a:srgbClr val="000000">
                      <a:alpha val="43137"/>
                    </a:srgbClr>
                  </a:outerShdw>
                </a:effectLst>
              </a:rPr>
              <a:t>演     </a:t>
            </a:r>
            <a:r>
              <a:rPr lang="en-US" altLang="zh-CN" sz="2400" b="1" dirty="0">
                <a:solidFill>
                  <a:srgbClr val="0070C0"/>
                </a:solidFill>
                <a:effectLst>
                  <a:outerShdw blurRad="38100" dist="38100" dir="2700000" algn="tl">
                    <a:srgbClr val="000000">
                      <a:alpha val="43137"/>
                    </a:srgbClr>
                  </a:outerShdw>
                </a:effectLst>
              </a:rPr>
              <a:t>”</a:t>
            </a:r>
            <a:r>
              <a:rPr lang="zh-CN" altLang="en-US" sz="2400" b="1" dirty="0">
                <a:solidFill>
                  <a:srgbClr val="0070C0"/>
                </a:solidFill>
                <a:effectLst>
                  <a:outerShdw blurRad="38100" dist="38100" dir="2700000" algn="tl">
                    <a:srgbClr val="000000">
                      <a:alpha val="43137"/>
                    </a:srgbClr>
                  </a:outerShdw>
                </a:effectLst>
              </a:rPr>
              <a:t>     </a:t>
            </a:r>
            <a:endParaRPr lang="zh-CN" altLang="en-US" sz="2400" b="1"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ldLvl="0" animBg="1"/>
      <p:bldP spid="9" grpId="0" bldLvl="0" animBg="1"/>
      <p:bldP spid="10" grpId="0" bldLvl="0" animBg="1"/>
      <p:bldP spid="11" grpId="0"/>
      <p:bldP spid="2" grpId="0"/>
      <p:bldP spid="2" grpId="1"/>
      <p:bldP spid="3" grpId="0"/>
      <p:bldP spid="3" grpId="1"/>
      <p:bldP spid="5" grpId="0" animBg="1"/>
      <p:bldP spid="5" grpId="1" animBg="1"/>
      <p:bldP spid="6" grpId="0"/>
      <p:bldP spid="6" grpId="1"/>
      <p:bldP spid="14" grpId="0"/>
      <p:bldP spid="26" grpId="0" bldLvl="0" animBg="1"/>
      <p:bldP spid="15" grpId="0" bldLvl="0" animBg="1"/>
      <p:bldP spid="16" grpId="0" bldLvl="0" animBg="1"/>
      <p:bldP spid="1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6600825" cy="4097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789718"/>
            <a:ext cx="7296150" cy="3307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p:cNvSpPr txBox="1"/>
          <p:nvPr/>
        </p:nvSpPr>
        <p:spPr>
          <a:xfrm>
            <a:off x="204788" y="4097064"/>
            <a:ext cx="11782424" cy="2676525"/>
          </a:xfrm>
          <a:prstGeom prst="rect">
            <a:avLst/>
          </a:prstGeom>
          <a:noFill/>
        </p:spPr>
        <p:txBody>
          <a:bodyPr wrap="square" rtlCol="0">
            <a:spAutoFit/>
          </a:bodyPr>
          <a:lstStyle/>
          <a:p>
            <a:r>
              <a:rPr lang="en-US" altLang="zh-CN" sz="2400" b="1" dirty="0"/>
              <a:t>a medical expert will </a:t>
            </a:r>
            <a:r>
              <a:rPr lang="en-US" altLang="zh-CN" sz="2400" b="1" u="sng" dirty="0"/>
              <a:t>lecture (v.) on</a:t>
            </a:r>
            <a:r>
              <a:rPr lang="en-US" altLang="zh-CN" sz="2400" b="1" dirty="0"/>
              <a:t>/ </a:t>
            </a:r>
            <a:r>
              <a:rPr lang="en-US" altLang="zh-CN" sz="2400" b="1" u="sng" dirty="0"/>
              <a:t>deliver a speech on</a:t>
            </a:r>
            <a:r>
              <a:rPr lang="en-US" altLang="zh-CN" sz="2400" b="1" dirty="0"/>
              <a:t> how to </a:t>
            </a:r>
            <a:endParaRPr lang="en-US" altLang="zh-CN" sz="2400" b="1" dirty="0"/>
          </a:p>
          <a:p>
            <a:pPr marL="342900" indent="-342900">
              <a:buFont typeface="Wingdings" panose="05000000000000000000" pitchFamily="2" charset="2"/>
              <a:buChar char="ü"/>
            </a:pPr>
            <a:r>
              <a:rPr lang="en-US" altLang="zh-CN" sz="2400" b="1" dirty="0">
                <a:solidFill>
                  <a:srgbClr val="C00000"/>
                </a:solidFill>
              </a:rPr>
              <a:t>identify the symptoms </a:t>
            </a:r>
            <a:r>
              <a:rPr lang="en-US" altLang="zh-CN" sz="2400" b="1" dirty="0"/>
              <a:t>of some medical emergency situations like heart attack and poisoning and </a:t>
            </a:r>
            <a:r>
              <a:rPr lang="en-US" altLang="zh-CN" sz="2400" b="1" dirty="0">
                <a:solidFill>
                  <a:srgbClr val="0000FF"/>
                </a:solidFill>
              </a:rPr>
              <a:t>thus</a:t>
            </a:r>
            <a:r>
              <a:rPr lang="en-US" altLang="zh-CN" sz="2400" b="1" dirty="0"/>
              <a:t> </a:t>
            </a:r>
            <a:r>
              <a:rPr lang="en-US" altLang="zh-CN" sz="2400" b="1" dirty="0">
                <a:solidFill>
                  <a:srgbClr val="C00000"/>
                </a:solidFill>
              </a:rPr>
              <a:t>take</a:t>
            </a:r>
            <a:r>
              <a:rPr lang="en-US" altLang="zh-CN" sz="2400" b="1" dirty="0"/>
              <a:t> </a:t>
            </a:r>
            <a:r>
              <a:rPr lang="en-US" altLang="zh-CN" sz="2400" b="1" dirty="0">
                <a:solidFill>
                  <a:srgbClr val="0000FF"/>
                </a:solidFill>
              </a:rPr>
              <a:t>immediate</a:t>
            </a:r>
            <a:r>
              <a:rPr lang="en-US" altLang="zh-CN" sz="2400" b="1" dirty="0"/>
              <a:t> </a:t>
            </a:r>
            <a:r>
              <a:rPr lang="en-US" altLang="zh-CN" sz="2400" b="1" dirty="0">
                <a:solidFill>
                  <a:srgbClr val="C00000"/>
                </a:solidFill>
              </a:rPr>
              <a:t>first-aid</a:t>
            </a:r>
            <a:r>
              <a:rPr lang="en-US" altLang="zh-CN" sz="2400" b="1" dirty="0"/>
              <a:t> </a:t>
            </a:r>
            <a:r>
              <a:rPr lang="en-US" altLang="zh-CN" sz="2400" b="1" dirty="0">
                <a:solidFill>
                  <a:srgbClr val="C00000"/>
                </a:solidFill>
              </a:rPr>
              <a:t>measures</a:t>
            </a:r>
            <a:r>
              <a:rPr lang="en-US" altLang="zh-CN" sz="2400" b="1" dirty="0"/>
              <a:t>.</a:t>
            </a:r>
            <a:endParaRPr lang="en-US" altLang="zh-CN" sz="2400" b="1" dirty="0"/>
          </a:p>
          <a:p>
            <a:pPr marL="342900" indent="-342900">
              <a:buFont typeface="Wingdings" panose="05000000000000000000" pitchFamily="2" charset="2"/>
              <a:buChar char="ü"/>
            </a:pPr>
            <a:r>
              <a:rPr lang="en-US" altLang="zh-CN" sz="2400" b="1" dirty="0">
                <a:solidFill>
                  <a:srgbClr val="C00000"/>
                </a:solidFill>
              </a:rPr>
              <a:t>tackle</a:t>
            </a:r>
            <a:r>
              <a:rPr lang="en-US" altLang="zh-CN" sz="2400" b="1" dirty="0"/>
              <a:t>/ </a:t>
            </a:r>
            <a:r>
              <a:rPr lang="en-US" altLang="zh-CN" sz="2400" b="1" dirty="0">
                <a:solidFill>
                  <a:srgbClr val="C00000"/>
                </a:solidFill>
              </a:rPr>
              <a:t>address</a:t>
            </a:r>
            <a:r>
              <a:rPr lang="en-US" altLang="zh-CN" sz="2400" b="1" dirty="0"/>
              <a:t>/ </a:t>
            </a:r>
            <a:r>
              <a:rPr lang="en-US" altLang="zh-CN" sz="2400" b="1" dirty="0">
                <a:solidFill>
                  <a:srgbClr val="C00000"/>
                </a:solidFill>
              </a:rPr>
              <a:t>handle</a:t>
            </a:r>
            <a:r>
              <a:rPr lang="en-US" altLang="zh-CN" sz="2400" b="1" dirty="0"/>
              <a:t>/ </a:t>
            </a:r>
            <a:r>
              <a:rPr lang="en-US" altLang="zh-CN" sz="2400" b="1" dirty="0">
                <a:solidFill>
                  <a:srgbClr val="C00000"/>
                </a:solidFill>
              </a:rPr>
              <a:t>cope</a:t>
            </a:r>
            <a:r>
              <a:rPr lang="en-US" altLang="zh-CN" sz="2400" b="1" dirty="0"/>
              <a:t> </a:t>
            </a:r>
            <a:r>
              <a:rPr lang="en-US" altLang="zh-CN" sz="2400" b="1" dirty="0">
                <a:solidFill>
                  <a:srgbClr val="C00000"/>
                </a:solidFill>
              </a:rPr>
              <a:t>with</a:t>
            </a:r>
            <a:r>
              <a:rPr lang="en-US" altLang="zh-CN" sz="2400" b="1" dirty="0"/>
              <a:t>/ </a:t>
            </a:r>
            <a:r>
              <a:rPr lang="en-US" altLang="zh-CN" sz="2400" b="1" dirty="0">
                <a:solidFill>
                  <a:srgbClr val="C00000"/>
                </a:solidFill>
              </a:rPr>
              <a:t>deal</a:t>
            </a:r>
            <a:r>
              <a:rPr lang="en-US" altLang="zh-CN" sz="2400" b="1" dirty="0"/>
              <a:t> </a:t>
            </a:r>
            <a:r>
              <a:rPr lang="en-US" altLang="zh-CN" sz="2400" b="1" dirty="0">
                <a:solidFill>
                  <a:srgbClr val="C00000"/>
                </a:solidFill>
              </a:rPr>
              <a:t>with</a:t>
            </a:r>
            <a:r>
              <a:rPr lang="en-US" altLang="zh-CN" sz="2400" b="1" dirty="0"/>
              <a:t> sunstroke, drowning, bleeding </a:t>
            </a:r>
            <a:r>
              <a:rPr lang="en-US" altLang="zh-CN" sz="2400" b="1" dirty="0">
                <a:solidFill>
                  <a:srgbClr val="0000FF"/>
                </a:solidFill>
              </a:rPr>
              <a:t>and other </a:t>
            </a:r>
            <a:r>
              <a:rPr lang="en-US" altLang="zh-CN" sz="2400" b="1" dirty="0"/>
              <a:t>emergency situations. </a:t>
            </a:r>
            <a:endParaRPr lang="en-US" altLang="zh-CN" sz="2400" b="1" dirty="0"/>
          </a:p>
          <a:p>
            <a:pPr marL="342900" indent="-342900">
              <a:buFont typeface="Wingdings" panose="05000000000000000000" pitchFamily="2" charset="2"/>
              <a:buChar char="ü"/>
            </a:pPr>
            <a:r>
              <a:rPr lang="en-US" altLang="zh-CN" sz="2400" b="1" dirty="0">
                <a:solidFill>
                  <a:srgbClr val="C00000"/>
                </a:solidFill>
              </a:rPr>
              <a:t>take</a:t>
            </a:r>
            <a:r>
              <a:rPr lang="en-US" altLang="zh-CN" sz="2400" b="1" dirty="0"/>
              <a:t> </a:t>
            </a:r>
            <a:r>
              <a:rPr lang="en-US" altLang="zh-CN" sz="2400" b="1" dirty="0">
                <a:solidFill>
                  <a:srgbClr val="C00000"/>
                </a:solidFill>
              </a:rPr>
              <a:t>precautions</a:t>
            </a:r>
            <a:r>
              <a:rPr lang="en-US" altLang="zh-CN" sz="2400" b="1" dirty="0"/>
              <a:t> and </a:t>
            </a:r>
            <a:r>
              <a:rPr lang="en-US" altLang="zh-CN" sz="2400" b="1" dirty="0">
                <a:solidFill>
                  <a:srgbClr val="C00000"/>
                </a:solidFill>
              </a:rPr>
              <a:t>apply</a:t>
            </a:r>
            <a:r>
              <a:rPr lang="en-US" altLang="zh-CN" sz="2400" b="1" dirty="0"/>
              <a:t> </a:t>
            </a:r>
            <a:r>
              <a:rPr lang="en-US" altLang="zh-CN" sz="2400" b="1" dirty="0">
                <a:solidFill>
                  <a:srgbClr val="0000FF"/>
                </a:solidFill>
              </a:rPr>
              <a:t>timely</a:t>
            </a:r>
            <a:r>
              <a:rPr lang="en-US" altLang="zh-CN" sz="2400" b="1" dirty="0"/>
              <a:t> </a:t>
            </a:r>
            <a:r>
              <a:rPr lang="en-US" altLang="zh-CN" sz="2400" b="1" dirty="0">
                <a:solidFill>
                  <a:srgbClr val="C00000"/>
                </a:solidFill>
              </a:rPr>
              <a:t>first-aid</a:t>
            </a:r>
            <a:r>
              <a:rPr lang="en-US" altLang="zh-CN" sz="2400" b="1" dirty="0"/>
              <a:t> </a:t>
            </a:r>
            <a:r>
              <a:rPr lang="en-US" altLang="zh-CN" sz="2400" b="1" dirty="0">
                <a:solidFill>
                  <a:srgbClr val="C00000"/>
                </a:solidFill>
              </a:rPr>
              <a:t>treatment</a:t>
            </a:r>
            <a:r>
              <a:rPr lang="en-US" altLang="zh-CN" sz="2400" b="1" dirty="0"/>
              <a:t> to </a:t>
            </a:r>
            <a:r>
              <a:rPr lang="en-US" altLang="zh-CN" sz="2400" b="1" dirty="0">
                <a:solidFill>
                  <a:srgbClr val="0000FF"/>
                </a:solidFill>
              </a:rPr>
              <a:t>common</a:t>
            </a:r>
            <a:r>
              <a:rPr lang="en-US" altLang="zh-CN" sz="2400" b="1" dirty="0"/>
              <a:t> emergency situations such as….                 </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72961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
            <a:ext cx="533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a:blip r:embed="rId4"/>
          <a:stretch>
            <a:fillRect/>
          </a:stretch>
        </p:blipFill>
        <p:spPr>
          <a:xfrm>
            <a:off x="66675" y="2076450"/>
            <a:ext cx="2139115" cy="4781550"/>
          </a:xfrm>
          <a:prstGeom prst="rect">
            <a:avLst/>
          </a:prstGeom>
        </p:spPr>
      </p:pic>
      <p:sp>
        <p:nvSpPr>
          <p:cNvPr id="6" name="文本框 5"/>
          <p:cNvSpPr txBox="1"/>
          <p:nvPr/>
        </p:nvSpPr>
        <p:spPr>
          <a:xfrm>
            <a:off x="2206148" y="2703811"/>
            <a:ext cx="9776302" cy="4154170"/>
          </a:xfrm>
          <a:prstGeom prst="rect">
            <a:avLst/>
          </a:prstGeom>
          <a:noFill/>
        </p:spPr>
        <p:txBody>
          <a:bodyPr wrap="square" rtlCol="0">
            <a:spAutoFit/>
          </a:bodyPr>
          <a:lstStyle/>
          <a:p>
            <a:r>
              <a:rPr lang="en-US" altLang="zh-CN" sz="2400" b="1" dirty="0">
                <a:effectLst>
                  <a:outerShdw blurRad="38100" dist="38100" dir="2700000" algn="tl">
                    <a:srgbClr val="000000">
                      <a:alpha val="43137"/>
                    </a:srgbClr>
                  </a:outerShdw>
                </a:effectLst>
              </a:rPr>
              <a:t>a training </a:t>
            </a:r>
            <a:r>
              <a:rPr lang="en-US" altLang="zh-CN" sz="2400" b="1" dirty="0">
                <a:solidFill>
                  <a:srgbClr val="0070C0"/>
                </a:solidFill>
                <a:effectLst>
                  <a:outerShdw blurRad="38100" dist="38100" dir="2700000" algn="tl">
                    <a:srgbClr val="000000">
                      <a:alpha val="43137"/>
                    </a:srgbClr>
                  </a:outerShdw>
                </a:effectLst>
              </a:rPr>
              <a:t>session </a:t>
            </a:r>
            <a:r>
              <a:rPr lang="en-US" altLang="zh-CN" sz="2400" b="1" dirty="0">
                <a:effectLst>
                  <a:outerShdw blurRad="38100" dist="38100" dir="2700000" algn="tl">
                    <a:srgbClr val="000000">
                      <a:alpha val="43137"/>
                    </a:srgbClr>
                  </a:outerShdw>
                </a:effectLst>
              </a:rPr>
              <a:t>where  </a:t>
            </a:r>
            <a:endParaRPr lang="en-US" altLang="zh-CN" sz="2400" b="1" dirty="0">
              <a:effectLst>
                <a:outerShdw blurRad="38100" dist="38100" dir="2700000" algn="tl">
                  <a:srgbClr val="000000">
                    <a:alpha val="43137"/>
                  </a:srgbClr>
                </a:outerShdw>
              </a:effectLst>
            </a:endParaRPr>
          </a:p>
          <a:p>
            <a:endParaRPr lang="en-US" altLang="zh-CN" sz="2400" b="1" dirty="0">
              <a:solidFill>
                <a:srgbClr val="0070C0"/>
              </a:solidFill>
              <a:effectLst>
                <a:outerShdw blurRad="38100" dist="38100" dir="2700000" algn="tl">
                  <a:srgbClr val="000000">
                    <a:alpha val="43137"/>
                  </a:srgbClr>
                </a:outerShdw>
              </a:effectLst>
            </a:endParaRPr>
          </a:p>
          <a:p>
            <a:pPr marL="342900" indent="-342900">
              <a:buFont typeface="Wingdings" panose="05000000000000000000" pitchFamily="2" charset="2"/>
              <a:buChar char="ü"/>
            </a:pPr>
            <a:r>
              <a:rPr lang="en-US" altLang="zh-CN" sz="2400" b="1" dirty="0">
                <a:effectLst>
                  <a:outerShdw blurRad="38100" dist="38100" dir="2700000" algn="tl">
                    <a:srgbClr val="000000">
                      <a:alpha val="43137"/>
                    </a:srgbClr>
                  </a:outerShdw>
                </a:effectLst>
              </a:rPr>
              <a:t>some medical emergencies </a:t>
            </a:r>
            <a:r>
              <a:rPr lang="en-US" altLang="zh-CN" sz="2400" b="1" dirty="0">
                <a:solidFill>
                  <a:srgbClr val="0000FF"/>
                </a:solidFill>
                <a:effectLst>
                  <a:outerShdw blurRad="38100" dist="38100" dir="2700000" algn="tl">
                    <a:srgbClr val="000000">
                      <a:alpha val="43137"/>
                    </a:srgbClr>
                  </a:outerShdw>
                </a:effectLst>
              </a:rPr>
              <a:t>are stimulated (</a:t>
            </a:r>
            <a:r>
              <a:rPr lang="zh-CN" altLang="en-US" sz="2400" b="1" dirty="0">
                <a:solidFill>
                  <a:srgbClr val="0000FF"/>
                </a:solidFill>
                <a:effectLst>
                  <a:outerShdw blurRad="38100" dist="38100" dir="2700000" algn="tl">
                    <a:srgbClr val="000000">
                      <a:alpha val="43137"/>
                    </a:srgbClr>
                  </a:outerShdw>
                </a:effectLst>
              </a:rPr>
              <a:t>模拟</a:t>
            </a:r>
            <a:r>
              <a:rPr lang="en-US" altLang="zh-CN" sz="2400" b="1" dirty="0">
                <a:solidFill>
                  <a:srgbClr val="0000FF"/>
                </a:solidFill>
                <a:effectLst>
                  <a:outerShdw blurRad="38100" dist="38100" dir="2700000" algn="tl">
                    <a:srgbClr val="000000">
                      <a:alpha val="43137"/>
                    </a:srgbClr>
                  </a:outerShdw>
                </a:effectLst>
              </a:rPr>
              <a:t>)</a:t>
            </a:r>
            <a:r>
              <a:rPr lang="en-US" altLang="zh-CN" sz="2400" b="1" dirty="0">
                <a:effectLst>
                  <a:outerShdw blurRad="38100" dist="38100" dir="2700000" algn="tl">
                    <a:srgbClr val="000000">
                      <a:alpha val="43137"/>
                    </a:srgbClr>
                  </a:outerShdw>
                </a:effectLst>
              </a:rPr>
              <a:t> and accordingly (</a:t>
            </a:r>
            <a:r>
              <a:rPr lang="zh-CN" altLang="en-US" sz="2400" b="1" dirty="0">
                <a:effectLst>
                  <a:outerShdw blurRad="38100" dist="38100" dir="2700000" algn="tl">
                    <a:srgbClr val="000000">
                      <a:alpha val="43137"/>
                    </a:srgbClr>
                  </a:outerShdw>
                </a:effectLst>
              </a:rPr>
              <a:t>相应地</a:t>
            </a:r>
            <a:r>
              <a:rPr lang="en-US" altLang="zh-CN" sz="2400" b="1" dirty="0">
                <a:effectLst>
                  <a:outerShdw blurRad="38100" dist="38100" dir="2700000" algn="tl">
                    <a:srgbClr val="000000">
                      <a:alpha val="43137"/>
                    </a:srgbClr>
                  </a:outerShdw>
                </a:effectLst>
              </a:rPr>
              <a:t>) students can </a:t>
            </a:r>
            <a:r>
              <a:rPr lang="en-US" altLang="zh-CN" sz="2400" b="1" dirty="0">
                <a:solidFill>
                  <a:srgbClr val="C00000"/>
                </a:solidFill>
                <a:effectLst>
                  <a:outerShdw blurRad="38100" dist="38100" dir="2700000" algn="tl">
                    <a:srgbClr val="000000">
                      <a:alpha val="43137"/>
                    </a:srgbClr>
                  </a:outerShdw>
                </a:effectLst>
              </a:rPr>
              <a:t>have hands-on practices of certain first-aid/ life-saving techniques </a:t>
            </a:r>
            <a:r>
              <a:rPr lang="en-US" altLang="zh-CN" sz="2400" b="1" dirty="0">
                <a:solidFill>
                  <a:srgbClr val="0000FF"/>
                </a:solidFill>
                <a:effectLst>
                  <a:outerShdw blurRad="38100" dist="38100" dir="2700000" algn="tl">
                    <a:srgbClr val="000000">
                      <a:alpha val="43137"/>
                    </a:srgbClr>
                  </a:outerShdw>
                </a:effectLst>
              </a:rPr>
              <a:t>with the instruction/ guidance of </a:t>
            </a:r>
            <a:r>
              <a:rPr lang="en-US" altLang="zh-CN" sz="2400" b="1" dirty="0">
                <a:effectLst>
                  <a:outerShdw blurRad="38100" dist="38100" dir="2700000" algn="tl">
                    <a:srgbClr val="000000">
                      <a:alpha val="43137"/>
                    </a:srgbClr>
                  </a:outerShdw>
                </a:effectLst>
              </a:rPr>
              <a:t>volunteers from the local Red Cross</a:t>
            </a:r>
            <a:endParaRPr lang="en-US" altLang="zh-CN" sz="2400" b="1" dirty="0">
              <a:effectLst>
                <a:outerShdw blurRad="38100" dist="38100" dir="2700000" algn="tl">
                  <a:srgbClr val="000000">
                    <a:alpha val="43137"/>
                  </a:srgbClr>
                </a:outerShdw>
              </a:effectLst>
            </a:endParaRPr>
          </a:p>
          <a:p>
            <a:pPr marL="342900" indent="-342900">
              <a:buFont typeface="Wingdings" panose="05000000000000000000" pitchFamily="2" charset="2"/>
              <a:buChar char="ü"/>
            </a:pPr>
            <a:endParaRPr lang="en-US" altLang="zh-CN" sz="2400" b="1" dirty="0">
              <a:effectLst>
                <a:outerShdw blurRad="38100" dist="38100" dir="2700000" algn="tl">
                  <a:srgbClr val="000000">
                    <a:alpha val="43137"/>
                  </a:srgbClr>
                </a:outerShdw>
              </a:effectLst>
            </a:endParaRPr>
          </a:p>
          <a:p>
            <a:pPr marL="342900" indent="-342900">
              <a:buFont typeface="Wingdings" panose="05000000000000000000" pitchFamily="2" charset="2"/>
              <a:buChar char="ü"/>
            </a:pPr>
            <a:r>
              <a:rPr lang="en-US" altLang="zh-CN" sz="2400" b="1" dirty="0">
                <a:effectLst>
                  <a:outerShdw blurRad="38100" dist="38100" dir="2700000" algn="tl">
                    <a:srgbClr val="000000">
                      <a:alpha val="43137"/>
                    </a:srgbClr>
                  </a:outerShdw>
                </a:effectLst>
              </a:rPr>
              <a:t>students can </a:t>
            </a:r>
            <a:r>
              <a:rPr lang="en-US" altLang="zh-CN" sz="2400" b="1" dirty="0">
                <a:solidFill>
                  <a:srgbClr val="0000FF"/>
                </a:solidFill>
                <a:effectLst>
                  <a:outerShdw blurRad="38100" dist="38100" dir="2700000" algn="tl">
                    <a:srgbClr val="000000">
                      <a:alpha val="43137"/>
                    </a:srgbClr>
                  </a:outerShdw>
                </a:effectLst>
              </a:rPr>
              <a:t>take turns </a:t>
            </a:r>
            <a:r>
              <a:rPr lang="en-US" altLang="zh-CN" sz="2400" b="1" dirty="0">
                <a:effectLst>
                  <a:outerShdw blurRad="38100" dist="38100" dir="2700000" algn="tl">
                    <a:srgbClr val="000000">
                      <a:alpha val="43137"/>
                    </a:srgbClr>
                  </a:outerShdw>
                </a:effectLst>
              </a:rPr>
              <a:t>to </a:t>
            </a:r>
            <a:r>
              <a:rPr lang="en-US" altLang="zh-CN" sz="2400" b="1" dirty="0">
                <a:solidFill>
                  <a:srgbClr val="C00000"/>
                </a:solidFill>
                <a:effectLst>
                  <a:outerShdw blurRad="38100" dist="38100" dir="2700000" algn="tl">
                    <a:srgbClr val="000000">
                      <a:alpha val="43137"/>
                    </a:srgbClr>
                  </a:outerShdw>
                </a:effectLst>
              </a:rPr>
              <a:t>perform CPR or Heimlich </a:t>
            </a:r>
            <a:r>
              <a:rPr lang="en-US" altLang="zh-CN" sz="2400" b="1" dirty="0" err="1">
                <a:solidFill>
                  <a:srgbClr val="C00000"/>
                </a:solidFill>
                <a:effectLst>
                  <a:outerShdw blurRad="38100" dist="38100" dir="2700000" algn="tl">
                    <a:srgbClr val="000000">
                      <a:alpha val="43137"/>
                    </a:srgbClr>
                  </a:outerShdw>
                </a:effectLst>
              </a:rPr>
              <a:t>manoeuvre</a:t>
            </a:r>
            <a:r>
              <a:rPr lang="en-US" altLang="zh-CN" sz="2400" b="1" dirty="0">
                <a:solidFill>
                  <a:srgbClr val="C00000"/>
                </a:solidFill>
                <a:effectLst>
                  <a:outerShdw blurRad="38100" dist="38100" dir="2700000" algn="tl">
                    <a:srgbClr val="000000">
                      <a:alpha val="43137"/>
                    </a:srgbClr>
                  </a:outerShdw>
                </a:effectLst>
              </a:rPr>
              <a:t> on </a:t>
            </a:r>
            <a:r>
              <a:rPr lang="en-US" altLang="zh-CN" sz="2400" b="1" dirty="0">
                <a:solidFill>
                  <a:srgbClr val="0000FF"/>
                </a:solidFill>
                <a:effectLst>
                  <a:outerShdw blurRad="38100" dist="38100" dir="2700000" algn="tl">
                    <a:srgbClr val="000000">
                      <a:alpha val="43137"/>
                    </a:srgbClr>
                  </a:outerShdw>
                </a:effectLst>
              </a:rPr>
              <a:t>medical simulation mannequins (</a:t>
            </a:r>
            <a:r>
              <a:rPr lang="zh-CN" altLang="en-US" sz="2400" b="1" dirty="0">
                <a:solidFill>
                  <a:srgbClr val="0000FF"/>
                </a:solidFill>
                <a:effectLst>
                  <a:outerShdw blurRad="38100" dist="38100" dir="2700000" algn="tl">
                    <a:srgbClr val="000000">
                      <a:alpha val="43137"/>
                    </a:srgbClr>
                  </a:outerShdw>
                </a:effectLst>
              </a:rPr>
              <a:t>医疗假人</a:t>
            </a:r>
            <a:r>
              <a:rPr lang="en-US" altLang="zh-CN" sz="2400" b="1" dirty="0">
                <a:solidFill>
                  <a:srgbClr val="0000FF"/>
                </a:solidFill>
                <a:effectLst>
                  <a:outerShdw blurRad="38100" dist="38100" dir="2700000" algn="tl">
                    <a:srgbClr val="000000">
                      <a:alpha val="43137"/>
                    </a:srgbClr>
                  </a:outerShdw>
                </a:effectLst>
              </a:rPr>
              <a:t>)</a:t>
            </a:r>
            <a:r>
              <a:rPr lang="en-US" altLang="zh-CN" sz="2400" b="1" dirty="0">
                <a:effectLst>
                  <a:outerShdw blurRad="38100" dist="38100" dir="2700000" algn="tl">
                    <a:srgbClr val="000000">
                      <a:alpha val="43137"/>
                    </a:srgbClr>
                  </a:outerShdw>
                </a:effectLst>
              </a:rPr>
              <a:t>, </a:t>
            </a:r>
            <a:r>
              <a:rPr lang="en-US" altLang="zh-CN" sz="2400" b="1" dirty="0">
                <a:solidFill>
                  <a:srgbClr val="C00000"/>
                </a:solidFill>
                <a:effectLst>
                  <a:outerShdw blurRad="38100" dist="38100" dir="2700000" algn="tl">
                    <a:srgbClr val="000000">
                      <a:alpha val="43137"/>
                    </a:srgbClr>
                  </a:outerShdw>
                </a:effectLst>
              </a:rPr>
              <a:t>prepare</a:t>
            </a:r>
            <a:r>
              <a:rPr lang="en-US" altLang="zh-CN" sz="2400" b="1" dirty="0">
                <a:effectLst>
                  <a:outerShdw blurRad="38100" dist="38100" dir="2700000" algn="tl">
                    <a:srgbClr val="000000">
                      <a:alpha val="43137"/>
                    </a:srgbClr>
                  </a:outerShdw>
                </a:effectLst>
              </a:rPr>
              <a:t> their own </a:t>
            </a:r>
            <a:r>
              <a:rPr lang="en-US" altLang="zh-CN" sz="2400" b="1" dirty="0">
                <a:solidFill>
                  <a:srgbClr val="C00000"/>
                </a:solidFill>
                <a:effectLst>
                  <a:outerShdw blurRad="38100" dist="38100" dir="2700000" algn="tl">
                    <a:srgbClr val="000000">
                      <a:alpha val="43137"/>
                    </a:srgbClr>
                  </a:outerShdw>
                </a:effectLst>
              </a:rPr>
              <a:t>first-aid</a:t>
            </a:r>
            <a:r>
              <a:rPr lang="en-US" altLang="zh-CN" sz="2400" b="1" dirty="0">
                <a:effectLst>
                  <a:outerShdw blurRad="38100" dist="38100" dir="2700000" algn="tl">
                    <a:srgbClr val="000000">
                      <a:alpha val="43137"/>
                    </a:srgbClr>
                  </a:outerShdw>
                </a:effectLst>
              </a:rPr>
              <a:t> </a:t>
            </a:r>
            <a:r>
              <a:rPr lang="en-US" altLang="zh-CN" sz="2400" b="1" dirty="0">
                <a:solidFill>
                  <a:srgbClr val="C00000"/>
                </a:solidFill>
                <a:effectLst>
                  <a:outerShdw blurRad="38100" dist="38100" dir="2700000" algn="tl">
                    <a:srgbClr val="000000">
                      <a:alpha val="43137"/>
                    </a:srgbClr>
                  </a:outerShdw>
                </a:effectLst>
              </a:rPr>
              <a:t>kit</a:t>
            </a:r>
            <a:r>
              <a:rPr lang="en-US" altLang="zh-CN" sz="2400" b="1" dirty="0">
                <a:effectLst>
                  <a:outerShdw blurRad="38100" dist="38100" dir="2700000" algn="tl">
                    <a:srgbClr val="000000">
                      <a:alpha val="43137"/>
                    </a:srgbClr>
                  </a:outerShdw>
                </a:effectLst>
              </a:rPr>
              <a:t> </a:t>
            </a:r>
            <a:r>
              <a:rPr lang="en-US" altLang="zh-CN" sz="2400" b="1" dirty="0">
                <a:solidFill>
                  <a:srgbClr val="0000FF"/>
                </a:solidFill>
                <a:effectLst>
                  <a:outerShdw blurRad="38100" dist="38100" dir="2700000" algn="tl">
                    <a:srgbClr val="000000">
                      <a:alpha val="43137"/>
                    </a:srgbClr>
                  </a:outerShdw>
                </a:effectLst>
              </a:rPr>
              <a:t>in groups </a:t>
            </a:r>
            <a:r>
              <a:rPr lang="en-US" altLang="zh-CN" sz="2400" b="1" dirty="0">
                <a:effectLst>
                  <a:outerShdw blurRad="38100" dist="38100" dir="2700000" algn="tl">
                    <a:srgbClr val="000000">
                      <a:alpha val="43137"/>
                    </a:srgbClr>
                  </a:outerShdw>
                </a:effectLst>
              </a:rPr>
              <a:t>and </a:t>
            </a:r>
            <a:r>
              <a:rPr lang="en-US" altLang="zh-CN" sz="2400" b="1" dirty="0">
                <a:solidFill>
                  <a:srgbClr val="0000FF"/>
                </a:solidFill>
                <a:effectLst>
                  <a:outerShdw blurRad="38100" dist="38100" dir="2700000" algn="tl">
                    <a:srgbClr val="000000">
                      <a:alpha val="43137"/>
                    </a:srgbClr>
                  </a:outerShdw>
                </a:effectLst>
              </a:rPr>
              <a:t>role-play </a:t>
            </a:r>
            <a:r>
              <a:rPr lang="en-US" altLang="zh-CN" sz="2400" b="1">
                <a:solidFill>
                  <a:srgbClr val="0000FF"/>
                </a:solidFill>
                <a:effectLst>
                  <a:outerShdw blurRad="38100" dist="38100" dir="2700000" algn="tl">
                    <a:srgbClr val="000000">
                      <a:alpha val="43137"/>
                    </a:srgbClr>
                  </a:outerShdw>
                </a:effectLst>
              </a:rPr>
              <a:t>(v.) </a:t>
            </a:r>
            <a:r>
              <a:rPr lang="en-US" altLang="zh-CN" sz="2400" b="1" dirty="0">
                <a:solidFill>
                  <a:srgbClr val="C00000"/>
                </a:solidFill>
                <a:effectLst>
                  <a:outerShdw blurRad="38100" dist="38100" dir="2700000" algn="tl">
                    <a:srgbClr val="000000">
                      <a:alpha val="43137"/>
                    </a:srgbClr>
                  </a:outerShdw>
                </a:effectLst>
              </a:rPr>
              <a:t>to</a:t>
            </a:r>
            <a:r>
              <a:rPr lang="en-US" altLang="zh-CN" sz="2400" b="1" dirty="0">
                <a:effectLst>
                  <a:outerShdw blurRad="38100" dist="38100" dir="2700000" algn="tl">
                    <a:srgbClr val="000000">
                      <a:alpha val="43137"/>
                    </a:srgbClr>
                  </a:outerShdw>
                </a:effectLst>
              </a:rPr>
              <a:t> </a:t>
            </a:r>
            <a:r>
              <a:rPr lang="en-US" altLang="zh-CN" sz="2400" b="1" dirty="0">
                <a:solidFill>
                  <a:srgbClr val="C00000"/>
                </a:solidFill>
                <a:effectLst>
                  <a:outerShdw blurRad="38100" dist="38100" dir="2700000" algn="tl">
                    <a:srgbClr val="000000">
                      <a:alpha val="43137"/>
                    </a:srgbClr>
                  </a:outerShdw>
                </a:effectLst>
              </a:rPr>
              <a:t>make</a:t>
            </a:r>
            <a:r>
              <a:rPr lang="en-US" altLang="zh-CN" sz="2400" b="1" dirty="0">
                <a:effectLst>
                  <a:outerShdw blurRad="38100" dist="38100" dir="2700000" algn="tl">
                    <a:srgbClr val="000000">
                      <a:alpha val="43137"/>
                    </a:srgbClr>
                  </a:outerShdw>
                </a:effectLst>
              </a:rPr>
              <a:t> </a:t>
            </a:r>
            <a:r>
              <a:rPr lang="en-US" altLang="zh-CN" sz="2400" b="1" dirty="0">
                <a:solidFill>
                  <a:srgbClr val="C00000"/>
                </a:solidFill>
                <a:effectLst>
                  <a:outerShdw blurRad="38100" dist="38100" dir="2700000" algn="tl">
                    <a:srgbClr val="000000">
                      <a:alpha val="43137"/>
                    </a:srgbClr>
                  </a:outerShdw>
                </a:effectLst>
              </a:rPr>
              <a:t>emergency</a:t>
            </a:r>
            <a:r>
              <a:rPr lang="en-US" altLang="zh-CN" sz="2400" b="1" dirty="0">
                <a:effectLst>
                  <a:outerShdw blurRad="38100" dist="38100" dir="2700000" algn="tl">
                    <a:srgbClr val="000000">
                      <a:alpha val="43137"/>
                    </a:srgbClr>
                  </a:outerShdw>
                </a:effectLst>
              </a:rPr>
              <a:t> </a:t>
            </a:r>
            <a:r>
              <a:rPr lang="en-US" altLang="zh-CN" sz="2400" b="1" dirty="0">
                <a:solidFill>
                  <a:srgbClr val="C00000"/>
                </a:solidFill>
                <a:effectLst>
                  <a:outerShdw blurRad="38100" dist="38100" dir="2700000" algn="tl">
                    <a:srgbClr val="000000">
                      <a:alpha val="43137"/>
                    </a:srgbClr>
                  </a:outerShdw>
                </a:effectLst>
              </a:rPr>
              <a:t>calls</a:t>
            </a:r>
            <a:r>
              <a:rPr lang="en-US" altLang="zh-CN" sz="2400" b="1" dirty="0">
                <a:effectLst>
                  <a:outerShdw blurRad="38100" dist="38100" dir="2700000" algn="tl">
                    <a:srgbClr val="000000">
                      <a:alpha val="43137"/>
                    </a:srgbClr>
                  </a:outerShdw>
                </a:effectLst>
              </a:rPr>
              <a:t>. </a:t>
            </a:r>
            <a:endParaRPr lang="en-US" altLang="zh-CN" sz="2400" b="1" dirty="0">
              <a:effectLst>
                <a:outerShdw blurRad="38100" dist="38100" dir="2700000" algn="tl">
                  <a:srgbClr val="000000">
                    <a:alpha val="43137"/>
                  </a:srgbClr>
                </a:outerShdw>
              </a:effectLst>
            </a:endParaRPr>
          </a:p>
          <a:p>
            <a:pPr marL="342900" indent="-342900">
              <a:buFont typeface="Wingdings" panose="05000000000000000000" pitchFamily="2" charset="2"/>
              <a:buChar char="ü"/>
            </a:pPr>
            <a:endParaRPr lang="zh-CN" altLang="en-US" sz="2400" b="1" dirty="0">
              <a:effectLst>
                <a:outerShdw blurRad="38100" dist="38100" dir="2700000" algn="tl">
                  <a:srgbClr val="000000">
                    <a:alpha val="43137"/>
                  </a:srgbClr>
                </a:outerShdw>
              </a:effectLst>
            </a:endParaRPr>
          </a:p>
        </p:txBody>
      </p:sp>
      <p:sp>
        <p:nvSpPr>
          <p:cNvPr id="7" name="文本框 6"/>
          <p:cNvSpPr txBox="1"/>
          <p:nvPr/>
        </p:nvSpPr>
        <p:spPr>
          <a:xfrm rot="21349274">
            <a:off x="5998605" y="2668283"/>
            <a:ext cx="4896128" cy="583565"/>
          </a:xfrm>
          <a:prstGeom prst="rect">
            <a:avLst/>
          </a:prstGeom>
          <a:noFill/>
        </p:spPr>
        <p:txBody>
          <a:bodyPr wrap="square" rtlCol="0">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rPr>
              <a:t>include any benefit?</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6930</Words>
  <Application>WPS 演示</Application>
  <PresentationFormat>宽屏</PresentationFormat>
  <Paragraphs>266</Paragraphs>
  <Slides>15</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15</vt:i4>
      </vt:variant>
    </vt:vector>
  </HeadingPairs>
  <TitlesOfParts>
    <vt:vector size="29" baseType="lpstr">
      <vt:lpstr>Arial</vt:lpstr>
      <vt:lpstr>宋体</vt:lpstr>
      <vt:lpstr>Wingdings</vt:lpstr>
      <vt:lpstr>Times New Roman</vt:lpstr>
      <vt:lpstr>HelveticaNeue</vt:lpstr>
      <vt:lpstr>Corbel</vt:lpstr>
      <vt:lpstr>华文新魏</vt:lpstr>
      <vt:lpstr>PingFang SC</vt:lpstr>
      <vt:lpstr>Wingdings</vt:lpstr>
      <vt:lpstr>微软雅黑</vt:lpstr>
      <vt:lpstr>Arial Unicode MS</vt:lpstr>
      <vt:lpstr>Calibri</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24147</cp:lastModifiedBy>
  <cp:revision>213</cp:revision>
  <dcterms:created xsi:type="dcterms:W3CDTF">2023-03-16T00:14:00Z</dcterms:created>
  <dcterms:modified xsi:type="dcterms:W3CDTF">2023-04-18T12:44:50Z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B5EE291B8D1B4225AE9D5B9E9A16BB18</vt:lpwstr>
  </property>
  <property fmtid="{D5CDD505-2E9C-101B-9397-08002B2CF9AE}" pid="3" name="KSOProductBuildVer">
    <vt:lpwstr>2052-11.8.2.8411</vt:lpwstr>
  </property>
</Properties>
</file>