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sldIdLst>
    <p:sldId id="444" r:id="rId3"/>
    <p:sldId id="270" r:id="rId4"/>
    <p:sldId id="416" r:id="rId5"/>
    <p:sldId id="417" r:id="rId7"/>
    <p:sldId id="418" r:id="rId8"/>
    <p:sldId id="419" r:id="rId9"/>
    <p:sldId id="424" r:id="rId10"/>
    <p:sldId id="425" r:id="rId11"/>
    <p:sldId id="426" r:id="rId12"/>
    <p:sldId id="427" r:id="rId13"/>
    <p:sldId id="428" r:id="rId14"/>
    <p:sldId id="429" r:id="rId15"/>
    <p:sldId id="430" r:id="rId16"/>
    <p:sldId id="431" r:id="rId17"/>
    <p:sldId id="436" r:id="rId18"/>
    <p:sldId id="437" r:id="rId19"/>
    <p:sldId id="438" r:id="rId20"/>
    <p:sldId id="439" r:id="rId21"/>
    <p:sldId id="332" r:id="rId22"/>
    <p:sldId id="277" r:id="rId23"/>
    <p:sldId id="406" r:id="rId24"/>
    <p:sldId id="399" r:id="rId25"/>
  </p:sldIdLst>
  <p:sldSz cx="12192000" cy="6858000"/>
  <p:notesSz cx="6858000" cy="9144000"/>
  <p:embeddedFontLst>
    <p:embeddedFont>
      <p:font typeface="Trebuchet MS" panose="020B0603020202020204"/>
      <p:regular r:id="rId30"/>
      <p:bold r:id="rId31"/>
      <p:italic r:id="rId32"/>
      <p:boldItalic r:id="rId33"/>
    </p:embeddedFont>
    <p:embeddedFont>
      <p:font typeface="微软雅黑" panose="020B0503020204020204" charset="-122"/>
      <p:regular r:id="rId34"/>
    </p:embeddedFont>
    <p:embeddedFont>
      <p:font typeface="华文中宋" panose="02010600040101010101" charset="-122"/>
      <p:regular r:id="rId35"/>
    </p:embeddedFont>
    <p:embeddedFont>
      <p:font typeface="Calibri" panose="020F0502020204030204" charset="0"/>
      <p:regular r:id="rId36"/>
      <p:bold r:id="rId37"/>
      <p:italic r:id="rId38"/>
      <p:boldItalic r:id="rId39"/>
    </p:embeddedFont>
    <p:embeddedFont>
      <p:font typeface="华文新魏" panose="02010800040101010101" pitchFamily="2" charset="-122"/>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30"/>
        <p:guide pos="391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0" Type="http://schemas.openxmlformats.org/officeDocument/2006/relationships/font" Target="fonts/font11.fntdata"/><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248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9.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49605"/>
            <a:ext cx="11751310" cy="249618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7195" y="645795"/>
            <a:ext cx="116884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Great Salt Lake reached its record low in November when it dipped to 4,188.6 feet above sea level, having lost more than 70 percent of its water since 1850, accord-ing to the report published in January by researchers at Brigham Young University.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17195" y="19469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7645" y="1937385"/>
            <a:ext cx="10335260" cy="1198880"/>
          </a:xfrm>
          <a:prstGeom prst="rect">
            <a:avLst/>
          </a:prstGeom>
          <a:noFill/>
        </p:spPr>
        <p:txBody>
          <a:bodyPr wrap="square" rtlCol="0">
            <a:spAutoFit/>
          </a:bodyPr>
          <a:lstStyle/>
          <a:p>
            <a:pPr algn="l">
              <a:buClrTx/>
              <a:buSzTx/>
              <a:buFontTx/>
            </a:pPr>
            <a:r>
              <a:rPr sz="2400">
                <a:ea typeface="华文中宋" panose="02010600040101010101" charset="-122"/>
              </a:rPr>
              <a:t>杨百翰大学研究人员今年1月发表的报告显示，去年11月，大盐湖的水位降至海拔4188.6英尺，创下历史新低。自1850年以来，大盐湖的水量已经流失了70%以上。</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274060"/>
            <a:ext cx="11751310" cy="34963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45135" y="3519170"/>
            <a:ext cx="1144079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“While we celebrate our progress, we must continue to prioritize water conservation efforts and make sustainable water management decisions for the future of this vital ecosystem and for water users throughout the basin,” Candice Hasenyager, director of the Utah Division of Water resources, said in an email.</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17195" y="52108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5201920"/>
            <a:ext cx="10427970" cy="156845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犹他州水资源部主任坎迪斯·哈森耶格(Candice Hasenyager)在一封电子邮件中说:“在庆祝我们取得进展的同时，我们必须继续优先考虑水资源保护工作，并为这个重要生态系统的未来和整个盆地的用水用户做出可持续的水资源管理决策。”</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19710" y="52705"/>
            <a:ext cx="11333480" cy="1106805"/>
          </a:xfrm>
          <a:prstGeom prst="rect">
            <a:avLst/>
          </a:prstGeom>
          <a:noFill/>
        </p:spPr>
        <p:txBody>
          <a:bodyPr wrap="square" rtlCol="0" anchor="t">
            <a:spAutoFit/>
          </a:bodyPr>
          <a:p>
            <a:pPr algn="ctr"/>
            <a:r>
              <a:rPr lang="en-US" altLang="zh-CN" sz="3600" b="1"/>
              <a:t>3. </a:t>
            </a:r>
            <a:r>
              <a:rPr sz="3600" b="1"/>
              <a:t>United Kingdom: An unfunny laughing-gas problem</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笑气</a:t>
            </a:r>
            <a:r>
              <a:rPr sz="3000" b="1">
                <a:solidFill>
                  <a:srgbClr val="ED7D31"/>
                </a:solidFill>
                <a:latin typeface="微软雅黑" panose="020B0503020204020204" charset="-122"/>
                <a:ea typeface="微软雅黑" panose="020B0503020204020204" charset="-122"/>
                <a:cs typeface="微软雅黑" panose="020B0503020204020204" charset="-122"/>
                <a:sym typeface="+mn-ea"/>
              </a:rPr>
              <a:t>不好笑</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790825" y="1388745"/>
            <a:ext cx="6190615" cy="462978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67360"/>
            <a:ext cx="12238355" cy="6457315"/>
          </a:xfrm>
          <a:prstGeom prst="rect">
            <a:avLst/>
          </a:prstGeom>
          <a:noFill/>
        </p:spPr>
        <p:txBody>
          <a:bodyPr wrap="square" rtlCol="0" anchor="t">
            <a:spAutoFit/>
          </a:bodyPr>
          <a:p>
            <a:pPr fontAlgn="auto">
              <a:lnSpc>
                <a:spcPts val="292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Britain is hooked on laughing gas, said Jennifer Savin in Cosmopolitan UK. Nitrous oxide—or, if you prefer, “hippy crack”—has become the party drug of choice for 16- to 24-year-olds,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 get a cheap though fleeting high by “huffing” it. Parks and streets are littered with the </a:t>
            </a:r>
            <a:r>
              <a:rPr lang="en-US" altLang="zh-CN" sz="2800">
                <a:solidFill>
                  <a:schemeClr val="tx1"/>
                </a:solidFill>
                <a:latin typeface="Times New Roman" panose="02020603050405020304" charset="0"/>
                <a:cs typeface="Times New Roman" panose="02020603050405020304" charset="0"/>
              </a:rPr>
              <a:t>discard</a:t>
            </a:r>
            <a:r>
              <a:rPr sz="2500">
                <a:solidFill>
                  <a:schemeClr val="tx1"/>
                </a:solidFill>
                <a:latin typeface="Times New Roman" panose="02020603050405020304" charset="0"/>
                <a:cs typeface="Times New Roman" panose="02020603050405020304" charset="0"/>
              </a:rPr>
              <a:t>ed</a:t>
            </a:r>
            <a:r>
              <a:rPr sz="2500">
                <a:latin typeface="Times New Roman" panose="02020603050405020304" charset="0"/>
                <a:cs typeface="Times New Roman" panose="02020603050405020304" charset="0"/>
              </a:rPr>
              <a:t> silver canisters that nitrous oxide comes in and the </a:t>
            </a:r>
            <a:r>
              <a:rPr lang="en-US" sz="2500">
                <a:latin typeface="Times New Roman" panose="02020603050405020304" charset="0"/>
                <a:cs typeface="Times New Roman" panose="02020603050405020304" charset="0"/>
              </a:rPr>
              <a:t>_________ (</a:t>
            </a:r>
            <a:r>
              <a:rPr sz="2500">
                <a:latin typeface="Times New Roman" panose="02020603050405020304" charset="0"/>
                <a:cs typeface="Times New Roman" panose="02020603050405020304" charset="0"/>
              </a:rPr>
              <a:t>balloon</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people fill to inhale it.    </a:t>
            </a:r>
            <a:endParaRPr sz="2500">
              <a:latin typeface="Times New Roman" panose="02020603050405020304" charset="0"/>
              <a:cs typeface="Times New Roman" panose="02020603050405020304" charset="0"/>
            </a:endParaRPr>
          </a:p>
          <a:p>
            <a:pPr fontAlgn="auto">
              <a:lnSpc>
                <a:spcPts val="292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Laughing gas has legitimate uses </a:t>
            </a:r>
            <a:r>
              <a:rPr lang="en-US" sz="2500">
                <a:latin typeface="Times New Roman" panose="02020603050405020304" charset="0"/>
                <a:cs typeface="Times New Roman" panose="02020603050405020304" charset="0"/>
              </a:rPr>
              <a:t>____ </a:t>
            </a:r>
            <a:r>
              <a:rPr sz="2500">
                <a:latin typeface="Times New Roman" panose="02020603050405020304" charset="0"/>
                <a:cs typeface="Times New Roman" panose="02020603050405020304" charset="0"/>
              </a:rPr>
              <a:t> an anesthetic for dental work and labor pains, and the U.K. Prime Minister Rishi Sunak decided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take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action, and his government just made possession a crime.  </a:t>
            </a:r>
            <a:endParaRPr sz="2500">
              <a:latin typeface="Times New Roman" panose="02020603050405020304" charset="0"/>
              <a:cs typeface="Times New Roman" panose="02020603050405020304" charset="0"/>
            </a:endParaRPr>
          </a:p>
          <a:p>
            <a:pPr fontAlgn="auto">
              <a:lnSpc>
                <a:spcPts val="292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You don’t need “a time machine” to see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where this will lead, said Owen Jones in The Guardian. Prohibition never </a:t>
            </a:r>
            <a:r>
              <a:rPr lang="en-US" sz="2500">
                <a:latin typeface="Times New Roman" panose="02020603050405020304" charset="0"/>
                <a:cs typeface="Times New Roman" panose="02020603050405020304" charset="0"/>
              </a:rPr>
              <a:t>______ (</a:t>
            </a:r>
            <a:r>
              <a:rPr sz="2500">
                <a:latin typeface="Times New Roman" panose="02020603050405020304" charset="0"/>
                <a:cs typeface="Times New Roman" panose="02020603050405020304" charset="0"/>
              </a:rPr>
              <a:t>work</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Outlawing nitrous oxide will </a:t>
            </a:r>
            <a:r>
              <a:rPr lang="en-US" sz="2500">
                <a:latin typeface="Times New Roman" panose="02020603050405020304" charset="0"/>
                <a:cs typeface="Times New Roman" panose="02020603050405020304" charset="0"/>
              </a:rPr>
              <a:t>______ (</a:t>
            </a:r>
            <a:r>
              <a:rPr sz="2500">
                <a:latin typeface="Times New Roman" panose="02020603050405020304" charset="0"/>
                <a:cs typeface="Times New Roman" panose="02020603050405020304" charset="0"/>
              </a:rPr>
              <a:t>simpl</a:t>
            </a:r>
            <a:r>
              <a:rPr lang="en-US" sz="2500">
                <a:latin typeface="Times New Roman" panose="02020603050405020304" charset="0"/>
                <a:cs typeface="Times New Roman" panose="02020603050405020304" charset="0"/>
              </a:rPr>
              <a:t>e)</a:t>
            </a:r>
            <a:r>
              <a:rPr sz="2500">
                <a:latin typeface="Times New Roman" panose="02020603050405020304" charset="0"/>
                <a:cs typeface="Times New Roman" panose="02020603050405020304" charset="0"/>
              </a:rPr>
              <a:t> hand the </a:t>
            </a:r>
            <a:r>
              <a:rPr lang="en-US" altLang="zh-CN" sz="2500">
                <a:solidFill>
                  <a:srgbClr val="0000FF"/>
                </a:solidFill>
                <a:latin typeface="Times New Roman" panose="02020603050405020304" charset="0"/>
                <a:cs typeface="Times New Roman" panose="02020603050405020304" charset="0"/>
              </a:rPr>
              <a:t>lucrative</a:t>
            </a:r>
            <a:r>
              <a:rPr sz="2500">
                <a:latin typeface="Times New Roman" panose="02020603050405020304" charset="0"/>
                <a:cs typeface="Times New Roman" panose="02020603050405020304" charset="0"/>
              </a:rPr>
              <a:t> job of “meeting the demand” to criminal gangs.  </a:t>
            </a:r>
            <a:endParaRPr lang="en-US" altLang="zh-CN" sz="2800">
              <a:solidFill>
                <a:srgbClr val="0000FF"/>
              </a:solidFill>
              <a:latin typeface="Times New Roman" panose="02020603050405020304" charset="0"/>
              <a:cs typeface="Times New Roman" panose="02020603050405020304" charset="0"/>
            </a:endParaRPr>
          </a:p>
          <a:p>
            <a:pPr fontAlgn="auto">
              <a:lnSpc>
                <a:spcPts val="292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Nitrous oxide isn’t benign, said Lucy Dunn in The Spectator. The gas blocks how nerve signals are sent, and frequent </a:t>
            </a:r>
            <a:r>
              <a:rPr lang="en-US" sz="2500">
                <a:latin typeface="Times New Roman" panose="02020603050405020304" charset="0"/>
                <a:cs typeface="Times New Roman" panose="02020603050405020304" charset="0"/>
              </a:rPr>
              <a:t>____________ (</a:t>
            </a:r>
            <a:r>
              <a:rPr sz="2500">
                <a:latin typeface="Times New Roman" panose="02020603050405020304" charset="0"/>
                <a:cs typeface="Times New Roman" panose="02020603050405020304" charset="0"/>
              </a:rPr>
              <a:t>consum</a:t>
            </a:r>
            <a:r>
              <a:rPr lang="en-US" sz="2500">
                <a:latin typeface="Times New Roman" panose="02020603050405020304" charset="0"/>
                <a:cs typeface="Times New Roman" panose="02020603050405020304" charset="0"/>
              </a:rPr>
              <a:t>e)</a:t>
            </a:r>
            <a:r>
              <a:rPr sz="2500">
                <a:latin typeface="Times New Roman" panose="02020603050405020304" charset="0"/>
                <a:cs typeface="Times New Roman" panose="02020603050405020304" charset="0"/>
              </a:rPr>
              <a:t> “can have </a:t>
            </a:r>
            <a:r>
              <a:rPr lang="en-US" altLang="zh-CN" sz="2500">
                <a:solidFill>
                  <a:srgbClr val="0000FF"/>
                </a:solidFill>
                <a:latin typeface="Times New Roman" panose="02020603050405020304" charset="0"/>
                <a:cs typeface="Times New Roman" panose="02020603050405020304" charset="0"/>
              </a:rPr>
              <a:t>devastating</a:t>
            </a:r>
            <a:r>
              <a:rPr sz="2500">
                <a:latin typeface="Times New Roman" panose="02020603050405020304" charset="0"/>
                <a:cs typeface="Times New Roman" panose="02020603050405020304" charset="0"/>
              </a:rPr>
              <a:t> consequences,” </a:t>
            </a:r>
            <a:r>
              <a:rPr lang="en-US" sz="2500">
                <a:latin typeface="Times New Roman" panose="02020603050405020304" charset="0"/>
                <a:cs typeface="Times New Roman" panose="02020603050405020304" charset="0"/>
              </a:rPr>
              <a:t>_________ (</a:t>
            </a:r>
            <a:r>
              <a:rPr sz="2500">
                <a:latin typeface="Times New Roman" panose="02020603050405020304" charset="0"/>
                <a:cs typeface="Times New Roman" panose="02020603050405020304" charset="0"/>
              </a:rPr>
              <a:t>includ</a:t>
            </a:r>
            <a:r>
              <a:rPr lang="en-US" sz="2500">
                <a:latin typeface="Times New Roman" panose="02020603050405020304" charset="0"/>
                <a:cs typeface="Times New Roman" panose="02020603050405020304" charset="0"/>
              </a:rPr>
              <a:t>e)</a:t>
            </a:r>
            <a:r>
              <a:rPr sz="2500">
                <a:latin typeface="Times New Roman" panose="02020603050405020304" charset="0"/>
                <a:cs typeface="Times New Roman" panose="02020603050405020304" charset="0"/>
              </a:rPr>
              <a:t> neurological and brain damage. The damage starts with “tingling and numbness” in the feet and hands, and can progress to “paralysis, and, in extreme (and rare) cases, death.” Last year in London alone, more than 200 overdoses </a:t>
            </a:r>
            <a:r>
              <a:rPr lang="en-US" sz="2500">
                <a:latin typeface="Times New Roman" panose="02020603050405020304" charset="0"/>
                <a:cs typeface="Times New Roman" panose="02020603050405020304" charset="0"/>
              </a:rPr>
              <a:t>___________ (</a:t>
            </a:r>
            <a:r>
              <a:rPr sz="2500">
                <a:latin typeface="Times New Roman" panose="02020603050405020304" charset="0"/>
                <a:cs typeface="Times New Roman" panose="02020603050405020304" charset="0"/>
              </a:rPr>
              <a:t>rush</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to the hospital by ambulance.  </a:t>
            </a:r>
            <a:endParaRPr sz="25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a:t>
            </a:r>
            <a:r>
              <a:rPr lang="zh-CN" sz="2400" b="1">
                <a:solidFill>
                  <a:srgbClr val="ED7D31"/>
                </a:solidFill>
                <a:latin typeface="微软雅黑" panose="020B0503020204020204" charset="-122"/>
                <a:ea typeface="微软雅黑" panose="020B0503020204020204" charset="-122"/>
                <a:cs typeface="微软雅黑" panose="020B0503020204020204" charset="-122"/>
              </a:rPr>
              <a:t>周刊报道</a:t>
            </a:r>
            <a:r>
              <a:rPr sz="2400" b="1">
                <a:solidFill>
                  <a:srgbClr val="ED7D31"/>
                </a:solidFill>
                <a:latin typeface="微软雅黑" panose="020B0503020204020204" charset="-122"/>
                <a:ea typeface="微软雅黑" panose="020B0503020204020204" charset="-122"/>
                <a:cs typeface="微软雅黑" panose="020B0503020204020204" charset="-122"/>
              </a:rPr>
              <a:t>》202</a:t>
            </a:r>
            <a:r>
              <a:rPr lang="en-US" sz="2400" b="1">
                <a:solidFill>
                  <a:srgbClr val="ED7D31"/>
                </a:solidFill>
                <a:latin typeface="微软雅黑" panose="020B0503020204020204" charset="-122"/>
                <a:ea typeface="微软雅黑" panose="020B0503020204020204" charset="-122"/>
                <a:cs typeface="微软雅黑" panose="020B0503020204020204" charset="-122"/>
              </a:rPr>
              <a:t>3</a:t>
            </a:r>
            <a:r>
              <a:rPr sz="2400" b="1">
                <a:solidFill>
                  <a:srgbClr val="ED7D31"/>
                </a:solidFill>
                <a:latin typeface="微软雅黑" panose="020B0503020204020204" charset="-122"/>
                <a:ea typeface="微软雅黑" panose="020B0503020204020204" charset="-122"/>
                <a:cs typeface="微软雅黑" panose="020B0503020204020204" charset="-122"/>
              </a:rPr>
              <a:t>年</a:t>
            </a:r>
            <a:r>
              <a:rPr lang="en-US" sz="2400" b="1">
                <a:solidFill>
                  <a:srgbClr val="ED7D31"/>
                </a:solidFill>
                <a:latin typeface="微软雅黑" panose="020B0503020204020204" charset="-122"/>
                <a:ea typeface="微软雅黑" panose="020B0503020204020204" charset="-122"/>
                <a:cs typeface="微软雅黑" panose="020B0503020204020204" charset="-122"/>
              </a:rPr>
              <a:t>4</a:t>
            </a:r>
            <a:r>
              <a:rPr sz="2400" b="1">
                <a:solidFill>
                  <a:srgbClr val="ED7D31"/>
                </a:solidFill>
                <a:latin typeface="微软雅黑" panose="020B0503020204020204" charset="-122"/>
                <a:ea typeface="微软雅黑" panose="020B0503020204020204" charset="-122"/>
                <a:cs typeface="微软雅黑" panose="020B0503020204020204" charset="-122"/>
              </a:rPr>
              <a:t>月</a:t>
            </a:r>
            <a:r>
              <a:rPr lang="en-US" sz="2400" b="1">
                <a:solidFill>
                  <a:srgbClr val="ED7D31"/>
                </a:solidFill>
                <a:latin typeface="微软雅黑" panose="020B0503020204020204" charset="-122"/>
                <a:ea typeface="微软雅黑" panose="020B0503020204020204" charset="-122"/>
                <a:cs typeface="微软雅黑" panose="020B0503020204020204" charset="-122"/>
              </a:rPr>
              <a:t>14</a:t>
            </a:r>
            <a:r>
              <a:rPr sz="2400" b="1">
                <a:solidFill>
                  <a:srgbClr val="ED7D31"/>
                </a:solidFill>
                <a:latin typeface="微软雅黑" panose="020B0503020204020204" charset="-122"/>
                <a:ea typeface="微软雅黑" panose="020B0503020204020204" charset="-122"/>
                <a:cs typeface="微软雅黑" panose="020B0503020204020204" charset="-122"/>
              </a:rPr>
              <a:t>日  </a:t>
            </a:r>
            <a:r>
              <a:rPr lang="en-US" sz="2400" b="1">
                <a:solidFill>
                  <a:srgbClr val="ED7D31"/>
                </a:solidFill>
                <a:latin typeface="微软雅黑" panose="020B0503020204020204" charset="-122"/>
                <a:ea typeface="微软雅黑" panose="020B0503020204020204" charset="-122"/>
                <a:cs typeface="微软雅黑" panose="020B0503020204020204" charset="-122"/>
              </a:rPr>
              <a:t>14</a:t>
            </a:r>
            <a:r>
              <a:rPr sz="2400" b="1">
                <a:solidFill>
                  <a:srgbClr val="ED7D31"/>
                </a:solidFill>
                <a:latin typeface="微软雅黑" panose="020B0503020204020204" charset="-122"/>
                <a:ea typeface="微软雅黑" panose="020B0503020204020204" charset="-122"/>
                <a:cs typeface="微软雅黑" panose="020B0503020204020204" charset="-122"/>
              </a:rPr>
              <a:t>页）</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3" name="文本框 2"/>
          <p:cNvSpPr txBox="1"/>
          <p:nvPr/>
        </p:nvSpPr>
        <p:spPr>
          <a:xfrm>
            <a:off x="1531620" y="1226820"/>
            <a:ext cx="100393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who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4986020" y="2353310"/>
            <a:ext cx="4064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as</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3939540" y="4928235"/>
            <a:ext cx="18630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consumption  </a:t>
            </a:r>
            <a:endParaRPr sz="26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10125075" y="3787775"/>
            <a:ext cx="102362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simply</a:t>
            </a:r>
            <a:endParaRPr lang="en-US" sz="26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4368165" y="3841750"/>
            <a:ext cx="102425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works</a:t>
            </a:r>
            <a:endParaRPr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8742680" y="6057900"/>
            <a:ext cx="20059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were rushed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5802630" y="3441700"/>
            <a:ext cx="8890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rPr>
              <a:t>where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39065" y="5328285"/>
            <a:ext cx="155321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including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6050915" y="2753360"/>
            <a:ext cx="131508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to take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9126855" y="1626870"/>
            <a:ext cx="112903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balloons </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51765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lucrative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producing a large amount of money; making a large profit  </a:t>
            </a:r>
            <a:r>
              <a:rPr lang="zh-CN" sz="2800">
                <a:latin typeface="Times New Roman" panose="02020603050405020304" charset="0"/>
                <a:ea typeface="华文中宋" panose="02010600040101010101" charset="-122"/>
                <a:cs typeface="Times New Roman" panose="02020603050405020304" charset="0"/>
                <a:sym typeface="+mn-ea"/>
              </a:rPr>
              <a:t>赚大钱的；获利多的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Thousands of ex-army officers have found lucrative jobs in private security firms.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成千上万的退役军官在私人保安公司找到了薪水丰厚的工作</a:t>
            </a:r>
            <a:r>
              <a:rPr lang="en-US" alt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devastating</a:t>
            </a:r>
            <a:r>
              <a:rPr lang="en-US" altLang="zh-CN" sz="2800"/>
              <a:t>: </a:t>
            </a:r>
            <a:r>
              <a:rPr lang="en-US" sz="2800">
                <a:latin typeface="Times New Roman" panose="02020603050405020304" charset="0"/>
                <a:ea typeface="华文中宋" panose="02010600040101010101" charset="-122"/>
                <a:cs typeface="Times New Roman" panose="02020603050405020304" charset="0"/>
              </a:rPr>
              <a:t>causing a lot of damage and destruction    </a:t>
            </a:r>
            <a:r>
              <a:rPr sz="2800">
                <a:latin typeface="Times New Roman" panose="02020603050405020304" charset="0"/>
                <a:ea typeface="华文中宋" panose="02010600040101010101" charset="-122"/>
                <a:cs typeface="Times New Roman" panose="02020603050405020304" charset="0"/>
              </a:rPr>
              <a:t>破坏性极大的；毁灭性的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Oil spills are having a devastating effect on coral reefs in the ocean.                                                  </a:t>
            </a:r>
            <a:r>
              <a:rPr sz="2800">
                <a:latin typeface="华文中宋" panose="02010600040101010101" charset="-122"/>
                <a:ea typeface="华文中宋" panose="02010600040101010101" charset="-122"/>
                <a:cs typeface="华文中宋" panose="02010600040101010101" charset="-122"/>
              </a:rPr>
              <a:t> 海上溢油对海洋里的珊瑚礁有着毁灭性影响</a:t>
            </a:r>
            <a:r>
              <a:rPr lang="en-US" altLang="zh-CN"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00025" y="286067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7175" y="3445510"/>
            <a:ext cx="89350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They do a lot of business in lucrative overseas markets.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7175" y="576770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320675" y="6202680"/>
            <a:ext cx="95935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He received devastating injuries in the accident</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68830" y="2860675"/>
            <a:ext cx="9491980" cy="521970"/>
          </a:xfrm>
          <a:prstGeom prst="rect">
            <a:avLst/>
          </a:prstGeom>
          <a:noFill/>
        </p:spPr>
        <p:txBody>
          <a:bodyPr wrap="square" rtlCol="0" anchor="t">
            <a:spAutoFit/>
          </a:bodyPr>
          <a:lstStyle/>
          <a:p>
            <a:r>
              <a:rPr sz="2800">
                <a:ea typeface="华文中宋" panose="02010600040101010101" charset="-122"/>
              </a:rPr>
              <a:t>他们在利润丰厚的海外市场上生意很多</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38760" y="3892550"/>
            <a:ext cx="819023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59880"/>
            <a:ext cx="7377430"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68830" y="5780405"/>
            <a:ext cx="8297545" cy="521970"/>
          </a:xfrm>
          <a:prstGeom prst="rect">
            <a:avLst/>
          </a:prstGeom>
          <a:noFill/>
        </p:spPr>
        <p:txBody>
          <a:bodyPr wrap="square" rtlCol="0" anchor="t">
            <a:spAutoFit/>
          </a:bodyPr>
          <a:p>
            <a:r>
              <a:rPr lang="zh-CN" altLang="en-US" sz="2800">
                <a:ea typeface="华文中宋" panose="02010600040101010101" charset="-122"/>
              </a:rPr>
              <a:t>他在这次事故中受到致命伤害。</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blinds(horizontal)">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49605"/>
            <a:ext cx="11751310" cy="249618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7195" y="645795"/>
            <a:ext cx="116884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Laughing gas has legitimate uses as an anesthetic for dental work and labor pains, and the U.K. Prime Minister Rishi Sunak decided to take action, and his government just made possession a crime.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17195" y="19469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7645" y="1937385"/>
            <a:ext cx="10335260" cy="829945"/>
          </a:xfrm>
          <a:prstGeom prst="rect">
            <a:avLst/>
          </a:prstGeom>
          <a:noFill/>
        </p:spPr>
        <p:txBody>
          <a:bodyPr wrap="square" rtlCol="0">
            <a:spAutoFit/>
          </a:bodyPr>
          <a:lstStyle/>
          <a:p>
            <a:pPr algn="l">
              <a:buClrTx/>
              <a:buSzTx/>
              <a:buFontTx/>
            </a:pPr>
            <a:r>
              <a:rPr sz="2400">
                <a:ea typeface="华文中宋" panose="02010600040101010101" charset="-122"/>
              </a:rPr>
              <a:t>笑气作为牙科手术和分娩疼痛的麻醉剂是合法的，英国首相里什·苏纳克决定采取行动，他的政府刚刚将持有笑气定为犯罪。</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4046855"/>
            <a:ext cx="11751310" cy="24142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7195" y="4182745"/>
            <a:ext cx="11440795"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The damage starts with “tingling and numbness” in the feet and hands, and can progress to “paralysis, and, in extreme (and rare) cases, death.”</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17195" y="52108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5201920"/>
            <a:ext cx="1042797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这种损害开始于手脚的“刺痛和麻木”，并可能发展为“瘫痪，在极端(和罕见)情况下，甚至死亡。”</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2070100" y="1399540"/>
            <a:ext cx="8469387" cy="4896000"/>
          </a:xfrm>
          <a:prstGeom prst="rect">
            <a:avLst/>
          </a:prstGeom>
        </p:spPr>
      </p:pic>
      <p:sp>
        <p:nvSpPr>
          <p:cNvPr id="5" name="文本框 4"/>
          <p:cNvSpPr txBox="1"/>
          <p:nvPr/>
        </p:nvSpPr>
        <p:spPr>
          <a:xfrm>
            <a:off x="1817053" y="321310"/>
            <a:ext cx="8557895" cy="1014730"/>
          </a:xfrm>
          <a:prstGeom prst="rect">
            <a:avLst/>
          </a:prstGeom>
          <a:noFill/>
        </p:spPr>
        <p:txBody>
          <a:bodyPr wrap="square" rtlCol="0" anchor="t">
            <a:spAutoFit/>
          </a:bodyPr>
          <a:p>
            <a:pPr algn="ctr">
              <a:buClrTx/>
              <a:buSzTx/>
              <a:buFontTx/>
            </a:pPr>
            <a:r>
              <a:rPr lang="en-US" altLang="zh-CN" sz="3200" b="1">
                <a:latin typeface="Calibri" panose="020F0502020204030204" charset="0"/>
                <a:cs typeface="Calibri" panose="020F0502020204030204" charset="0"/>
              </a:rPr>
              <a:t>4. How Hansel and Gretel could help space rovers</a:t>
            </a:r>
            <a:endParaRPr lang="en-US" altLang="zh-CN" sz="3200" b="1">
              <a:latin typeface="Calibri" panose="020F0502020204030204" charset="0"/>
              <a:cs typeface="Calibri" panose="020F0502020204030204" charset="0"/>
            </a:endParaRPr>
          </a:p>
          <a:p>
            <a:pPr algn="ctr">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童话人物赋予太空探测车灵感</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8580" y="824865"/>
            <a:ext cx="12123420" cy="569277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In the classic fairy tale, Hansel and Gretel </a:t>
            </a:r>
            <a:r>
              <a:rPr lang="zh-CN" altLang="en-US" sz="2600">
                <a:solidFill>
                  <a:schemeClr val="tx1"/>
                </a:solidFill>
                <a:latin typeface="Times New Roman" panose="02020603050405020304" charset="0"/>
                <a:cs typeface="Times New Roman" panose="02020603050405020304" charset="0"/>
              </a:rPr>
              <a:t>dropped </a:t>
            </a:r>
            <a:r>
              <a:rPr lang="zh-CN" altLang="en-US" sz="2600">
                <a:latin typeface="Times New Roman" panose="02020603050405020304" charset="0"/>
                <a:cs typeface="Times New Roman" panose="02020603050405020304" charset="0"/>
              </a:rPr>
              <a:t>bread crumbs while </a:t>
            </a:r>
            <a:r>
              <a:rPr lang="en-US" altLang="zh-CN" sz="2600">
                <a:latin typeface="Times New Roman" panose="02020603050405020304" charset="0"/>
                <a:cs typeface="Times New Roman" panose="02020603050405020304" charset="0"/>
              </a:rPr>
              <a:t>_______ (walk) </a:t>
            </a:r>
            <a:r>
              <a:rPr lang="zh-CN" altLang="en-US" sz="2600">
                <a:latin typeface="Times New Roman" panose="02020603050405020304" charset="0"/>
                <a:cs typeface="Times New Roman" panose="02020603050405020304" charset="0"/>
              </a:rPr>
              <a:t>through a </a:t>
            </a:r>
            <a:r>
              <a:rPr lang="zh-CN" altLang="en-US" sz="2600">
                <a:solidFill>
                  <a:srgbClr val="0000FF"/>
                </a:solidFill>
                <a:latin typeface="Times New Roman" panose="02020603050405020304" charset="0"/>
                <a:cs typeface="Times New Roman" panose="02020603050405020304" charset="0"/>
              </a:rPr>
              <a:t>treacherous </a:t>
            </a:r>
            <a:r>
              <a:rPr lang="zh-CN" altLang="en-US" sz="2600">
                <a:latin typeface="Times New Roman" panose="02020603050405020304" charset="0"/>
                <a:cs typeface="Times New Roman" panose="02020603050405020304" charset="0"/>
              </a:rPr>
              <a:t>forest so they</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wouldn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t lose their way. Rovers may one day use a similar trick to traverse other planets </a:t>
            </a:r>
            <a:r>
              <a:rPr lang="en-US" altLang="zh-CN" sz="2600">
                <a:latin typeface="Times New Roman" panose="02020603050405020304" charset="0"/>
                <a:cs typeface="Times New Roman" panose="02020603050405020304" charset="0"/>
              </a:rPr>
              <a:t>_______ </a:t>
            </a:r>
            <a:r>
              <a:rPr lang="zh-CN" altLang="en-US" sz="2600">
                <a:latin typeface="Times New Roman" panose="02020603050405020304" charset="0"/>
                <a:cs typeface="Times New Roman" panose="02020603050405020304" charset="0"/>
              </a:rPr>
              <a:t>losing their data. </a:t>
            </a:r>
            <a:endParaRPr lang="zh-CN" altLang="en-US" sz="2600">
              <a:latin typeface="Times New Roman" panose="02020603050405020304" charset="0"/>
              <a:cs typeface="Times New Roman" panose="02020603050405020304" charset="0"/>
            </a:endParaRPr>
          </a:p>
          <a:p>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   ________ (typical)</a:t>
            </a:r>
            <a:r>
              <a:rPr lang="zh-CN" altLang="en-US" sz="2600">
                <a:latin typeface="Times New Roman" panose="02020603050405020304" charset="0"/>
                <a:cs typeface="Times New Roman" panose="02020603050405020304" charset="0"/>
              </a:rPr>
              <a:t>, if a rover permanently loses </a:t>
            </a:r>
            <a:r>
              <a:rPr lang="en-US" altLang="zh-CN" sz="2600">
                <a:latin typeface="Times New Roman" panose="02020603050405020304" charset="0"/>
                <a:cs typeface="Times New Roman" panose="02020603050405020304" charset="0"/>
              </a:rPr>
              <a:t>______________ (communicate) </a:t>
            </a:r>
            <a:r>
              <a:rPr lang="zh-CN" altLang="en-US" sz="2600">
                <a:latin typeface="Times New Roman" panose="02020603050405020304" charset="0"/>
                <a:cs typeface="Times New Roman" panose="02020603050405020304" charset="0"/>
              </a:rPr>
              <a:t>during a mission,</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any information that it has not yet transmitted is lost. </a:t>
            </a:r>
            <a:r>
              <a:rPr lang="en-US" altLang="zh-CN" sz="2600">
                <a:latin typeface="Times New Roman" panose="02020603050405020304" charset="0"/>
                <a:cs typeface="Times New Roman" panose="02020603050405020304" charset="0"/>
              </a:rPr>
              <a:t>________ (avoid)</a:t>
            </a:r>
            <a:r>
              <a:rPr lang="zh-CN" altLang="en-US" sz="2600">
                <a:latin typeface="Times New Roman" panose="02020603050405020304" charset="0"/>
                <a:cs typeface="Times New Roman" panose="02020603050405020304" charset="0"/>
              </a:rPr>
              <a:t> this, theoretical physicist Wolfgang Fink of the University of Arizona in Tucson and </a:t>
            </a:r>
            <a:r>
              <a:rPr lang="en-US" altLang="zh-CN" sz="2600">
                <a:latin typeface="Times New Roman" panose="02020603050405020304" charset="0"/>
                <a:cs typeface="Times New Roman" panose="02020603050405020304" charset="0"/>
              </a:rPr>
              <a:t>__________ (colleague) </a:t>
            </a:r>
            <a:r>
              <a:rPr lang="zh-CN" altLang="en-US" sz="2600">
                <a:latin typeface="Times New Roman" panose="02020603050405020304" charset="0"/>
                <a:cs typeface="Times New Roman" panose="02020603050405020304" charset="0"/>
              </a:rPr>
              <a:t>suggest </a:t>
            </a:r>
            <a:r>
              <a:rPr lang="zh-CN" altLang="en-US" sz="2600">
                <a:solidFill>
                  <a:schemeClr val="tx1"/>
                </a:solidFill>
                <a:latin typeface="Times New Roman" panose="02020603050405020304" charset="0"/>
                <a:cs typeface="Times New Roman" panose="02020603050405020304" charset="0"/>
              </a:rPr>
              <a:t>using </a:t>
            </a:r>
            <a:r>
              <a:rPr lang="zh-CN" altLang="en-US" sz="2600">
                <a:latin typeface="Times New Roman" panose="02020603050405020304" charset="0"/>
                <a:cs typeface="Times New Roman" panose="02020603050405020304" charset="0"/>
              </a:rPr>
              <a:t>a multirover system in </a:t>
            </a:r>
            <a:r>
              <a:rPr lang="en-US" altLang="zh-CN" sz="2600">
                <a:latin typeface="Times New Roman" panose="02020603050405020304" charset="0"/>
                <a:cs typeface="Times New Roman" panose="02020603050405020304" charset="0"/>
              </a:rPr>
              <a:t>______ </a:t>
            </a:r>
            <a:r>
              <a:rPr lang="zh-CN" altLang="en-US" sz="2600">
                <a:latin typeface="Times New Roman" panose="02020603050405020304" charset="0"/>
                <a:cs typeface="Times New Roman" panose="02020603050405020304" charset="0"/>
              </a:rPr>
              <a:t>a smaller rover piggybacks on a larger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mother rover</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smaller rover would venture into uncertain territory, such as a cave or lava tubes, </a:t>
            </a:r>
            <a:r>
              <a:rPr lang="zh-CN" altLang="en-US" sz="2600">
                <a:solidFill>
                  <a:srgbClr val="0000FF"/>
                </a:solidFill>
                <a:latin typeface="Times New Roman" panose="02020603050405020304" charset="0"/>
                <a:cs typeface="Times New Roman" panose="02020603050405020304" charset="0"/>
              </a:rPr>
              <a:t>deploy</a:t>
            </a:r>
            <a:r>
              <a:rPr lang="zh-CN" altLang="en-US" sz="2600">
                <a:latin typeface="Times New Roman" panose="02020603050405020304" charset="0"/>
                <a:cs typeface="Times New Roman" panose="02020603050405020304" charset="0"/>
              </a:rPr>
              <a:t>ing sensors the size of an AirPods case like bread crumbs as it </a:t>
            </a:r>
            <a:r>
              <a:rPr lang="en-US" altLang="zh-CN" sz="2600">
                <a:latin typeface="Times New Roman" panose="02020603050405020304" charset="0"/>
                <a:cs typeface="Times New Roman" panose="02020603050405020304" charset="0"/>
              </a:rPr>
              <a:t>_____ (go)</a:t>
            </a:r>
            <a:r>
              <a:rPr lang="zh-CN" altLang="en-US" sz="2600">
                <a:latin typeface="Times New Roman" panose="02020603050405020304" charset="0"/>
                <a:cs typeface="Times New Roman" panose="02020603050405020304" charset="0"/>
              </a:rPr>
              <a:t>. Sensors would then communicate with each other via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wireless network and funnel collected data back to the mother rover without the smaller rover having to backtrack, the scientists propose February 11 in </a:t>
            </a:r>
            <a:r>
              <a:rPr lang="zh-CN" altLang="en-US" sz="2600" i="1">
                <a:latin typeface="Times New Roman" panose="02020603050405020304" charset="0"/>
                <a:cs typeface="Times New Roman" panose="02020603050405020304" charset="0"/>
              </a:rPr>
              <a:t>Advances in Space Research</a:t>
            </a:r>
            <a:r>
              <a:rPr lang="zh-CN" altLang="en-US" sz="2600">
                <a:latin typeface="Times New Roman" panose="02020603050405020304" charset="0"/>
                <a:cs typeface="Times New Roman" panose="02020603050405020304" charset="0"/>
              </a:rPr>
              <a:t>. The technology could also be useful on Earth,</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Fink says,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especially during search-and-rescue missions </a:t>
            </a:r>
            <a:r>
              <a:rPr lang="en-US" altLang="zh-CN" sz="2600">
                <a:latin typeface="Times New Roman" panose="02020603050405020304" charset="0"/>
                <a:cs typeface="Times New Roman" panose="02020603050405020304" charset="0"/>
              </a:rPr>
              <a:t>_____ </a:t>
            </a:r>
            <a:r>
              <a:rPr lang="zh-CN" altLang="en-US" sz="2600">
                <a:solidFill>
                  <a:schemeClr val="tx1"/>
                </a:solidFill>
                <a:latin typeface="Times New Roman" panose="02020603050405020304" charset="0"/>
                <a:cs typeface="Times New Roman" panose="02020603050405020304" charset="0"/>
              </a:rPr>
              <a:t>an</a:t>
            </a:r>
            <a:r>
              <a:rPr lang="zh-CN" altLang="en-US" sz="2600">
                <a:latin typeface="Times New Roman" panose="02020603050405020304" charset="0"/>
                <a:cs typeface="Times New Roman" panose="02020603050405020304" charset="0"/>
              </a:rPr>
              <a:t> earthquake or other </a:t>
            </a:r>
            <a:r>
              <a:rPr lang="en-US" altLang="zh-CN" sz="2600">
                <a:latin typeface="Times New Roman" panose="02020603050405020304" charset="0"/>
                <a:cs typeface="Times New Roman" panose="02020603050405020304" charset="0"/>
              </a:rPr>
              <a:t>_______ (nature) </a:t>
            </a:r>
            <a:r>
              <a:rPr lang="zh-CN" altLang="en-US" sz="2600">
                <a:latin typeface="Times New Roman" panose="02020603050405020304" charset="0"/>
                <a:cs typeface="Times New Roman" panose="02020603050405020304" charset="0"/>
              </a:rPr>
              <a:t>disaster.</a:t>
            </a:r>
            <a:endParaRPr lang="zh-CN" altLang="en-US" sz="2600">
              <a:latin typeface="Times New Roman" panose="02020603050405020304" charset="0"/>
              <a:cs typeface="Times New Roman" panose="02020603050405020304" charset="0"/>
            </a:endParaRPr>
          </a:p>
        </p:txBody>
      </p:sp>
      <p:sp>
        <p:nvSpPr>
          <p:cNvPr id="1048598" name="文本框 4"/>
          <p:cNvSpPr txBox="1"/>
          <p:nvPr>
            <p:custDataLst>
              <p:tags r:id="rId1"/>
            </p:custDataLst>
          </p:nvPr>
        </p:nvSpPr>
        <p:spPr>
          <a:xfrm>
            <a:off x="1852930" y="65405"/>
            <a:ext cx="862457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《科学新闻</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8</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日刊</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5</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pic>
        <p:nvPicPr>
          <p:cNvPr id="2" name="图片 1"/>
          <p:cNvPicPr>
            <a:picLocks noChangeAspect="1"/>
          </p:cNvPicPr>
          <p:nvPr/>
        </p:nvPicPr>
        <p:blipFill>
          <a:blip r:embed="rId3"/>
          <a:stretch>
            <a:fillRect/>
          </a:stretch>
        </p:blipFill>
        <p:spPr>
          <a:xfrm>
            <a:off x="9881870" y="0"/>
            <a:ext cx="2310000" cy="360000"/>
          </a:xfrm>
          <a:prstGeom prst="rect">
            <a:avLst/>
          </a:prstGeom>
        </p:spPr>
      </p:pic>
      <p:sp>
        <p:nvSpPr>
          <p:cNvPr id="3" name="文本框 2"/>
          <p:cNvSpPr txBox="1"/>
          <p:nvPr/>
        </p:nvSpPr>
        <p:spPr>
          <a:xfrm>
            <a:off x="9920605" y="777240"/>
            <a:ext cx="127508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walking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5050790" y="1572895"/>
            <a:ext cx="127508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without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412115" y="1985645"/>
            <a:ext cx="14668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Typically</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6939280" y="1985645"/>
            <a:ext cx="243522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communication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9594215" y="2388235"/>
            <a:ext cx="142811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To avoid</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232410" y="3183255"/>
            <a:ext cx="162052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colleagues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8386445" y="3183255"/>
            <a:ext cx="110172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which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2683510" y="4343400"/>
            <a:ext cx="86360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goes</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11463020" y="4343400"/>
            <a:ext cx="42164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3881755" y="5958840"/>
            <a:ext cx="84328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after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7850505" y="5958840"/>
            <a:ext cx="126428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natural </a:t>
            </a:r>
            <a:endParaRPr lang="en-US" altLang="zh-CN"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1" grpId="0"/>
      <p:bldP spid="12" grpId="0"/>
      <p:bldP spid="13" grpId="0"/>
      <p:bldP spid="14" grpId="0"/>
      <p:bldP spid="15" grpId="0"/>
      <p:bldP spid="3" grpId="1"/>
      <p:bldP spid="5" grpId="1"/>
      <p:bldP spid="6" grpId="1"/>
      <p:bldP spid="7" grpId="1"/>
      <p:bldP spid="8" grpId="1"/>
      <p:bldP spid="11" grpId="1"/>
      <p:bldP spid="12" grpId="1"/>
      <p:bldP spid="13" grpId="1"/>
      <p:bldP spid="14" grpId="1"/>
      <p:bldP spid="15" grpId="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822960"/>
            <a:ext cx="12098655" cy="44577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treacherous</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dangerous, especially when seeming safe 有潜在危险的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current of the river is fast flowing and treacherous.                                      河水的水流湍急而且变化莫测。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deploy</a:t>
            </a:r>
            <a:r>
              <a:rPr lang="en-US" altLang="zh-CN" sz="2800"/>
              <a:t>: </a:t>
            </a:r>
            <a:r>
              <a:rPr sz="2800">
                <a:latin typeface="Times New Roman" panose="02020603050405020304" charset="0"/>
                <a:ea typeface="华文中宋" panose="02010600040101010101" charset="-122"/>
                <a:cs typeface="Times New Roman" panose="02020603050405020304" charset="0"/>
              </a:rPr>
              <a:t> to use sth effectively 有效地利用；调动</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company is reconsidering the way in which it deploys its resources</a:t>
            </a:r>
            <a:r>
              <a:rPr 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该公司在重新考虑其资源的使用之道。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30251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805430"/>
            <a:ext cx="8404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ice on the roads made driving conditions treacherous.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3727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14390"/>
            <a:ext cx="885063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A </a:t>
            </a:r>
            <a:r>
              <a:rPr sz="2800">
                <a:solidFill>
                  <a:srgbClr val="FF0000"/>
                </a:solidFill>
                <a:latin typeface="Times New Roman" panose="02020603050405020304" charset="0"/>
                <a:cs typeface="Times New Roman" panose="02020603050405020304" charset="0"/>
              </a:rPr>
              <a:t>variety of professional skills will be deployed</a:t>
            </a:r>
            <a:r>
              <a:rPr lang="en-US" sz="2800">
                <a:solidFill>
                  <a:srgbClr val="FF0000"/>
                </a:solidFill>
                <a:latin typeface="Times New Roman" panose="02020603050405020304" charset="0"/>
                <a:cs typeface="Times New Roman" panose="02020603050405020304" charset="0"/>
              </a:rPr>
              <a:t> in this job.</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302510"/>
            <a:ext cx="6275070" cy="521970"/>
          </a:xfrm>
          <a:prstGeom prst="rect">
            <a:avLst/>
          </a:prstGeom>
          <a:noFill/>
        </p:spPr>
        <p:txBody>
          <a:bodyPr wrap="square" rtlCol="0" anchor="t">
            <a:spAutoFit/>
          </a:bodyPr>
          <a:lstStyle/>
          <a:p>
            <a:r>
              <a:rPr lang="zh-CN" altLang="en-US" sz="2800">
                <a:ea typeface="华文中宋" panose="02010600040101010101" charset="-122"/>
              </a:rPr>
              <a:t>路上的冰对驾车构成了隐患。 </a:t>
            </a:r>
            <a:endParaRPr lang="zh-CN" altLang="en-US" sz="2800">
              <a:ea typeface="华文中宋" panose="02010600040101010101" charset="-122"/>
            </a:endParaRPr>
          </a:p>
        </p:txBody>
      </p:sp>
      <p:cxnSp>
        <p:nvCxnSpPr>
          <p:cNvPr id="3145728" name="直接连接符 8"/>
          <p:cNvCxnSpPr/>
          <p:nvPr/>
        </p:nvCxnSpPr>
        <p:spPr>
          <a:xfrm flipV="1">
            <a:off x="311150" y="3263900"/>
            <a:ext cx="8256905" cy="95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09690"/>
            <a:ext cx="8515985" cy="114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372735"/>
            <a:ext cx="5432425" cy="609600"/>
          </a:xfrm>
          <a:prstGeom prst="rect">
            <a:avLst/>
          </a:prstGeom>
          <a:noFill/>
        </p:spPr>
        <p:txBody>
          <a:bodyPr wrap="square" rtlCol="0" anchor="t">
            <a:noAutofit/>
          </a:bodyPr>
          <a:p>
            <a:r>
              <a:rPr lang="zh-CN" altLang="en-US" sz="2800">
                <a:ea typeface="华文中宋" panose="02010600040101010101" charset="-122"/>
              </a:rPr>
              <a:t>这项工作将运用到各种专业技能。</a:t>
            </a:r>
            <a:endParaRPr lang="zh-CN" altLang="en-US" sz="2800">
              <a:ea typeface="华文中宋" panose="02010600040101010101" charset="-122"/>
            </a:endParaRPr>
          </a:p>
          <a:p>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0105"/>
            <a:ext cx="11751310" cy="25888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88201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In the classic fairy tale, Hansel and Gretel dropped bread crumbs while walking through a treacherous forest so they wouldn’t lose their way. Rovers may one day use a similar trick to traverse other planets without losing their data.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517525" y="243776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5265" y="2146935"/>
            <a:ext cx="1034923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在经典的童话故事中，为了不迷路，汉赛尔和格莱特在穿越</a:t>
            </a:r>
            <a:r>
              <a:rPr lang="zh-CN" sz="2400">
                <a:latin typeface="Times New Roman" panose="02020603050405020304" charset="0"/>
                <a:ea typeface="华文中宋" panose="02010600040101010101" charset="-122"/>
                <a:cs typeface="Times New Roman" panose="02020603050405020304" charset="0"/>
              </a:rPr>
              <a:t>危险</a:t>
            </a:r>
            <a:r>
              <a:rPr sz="2400">
                <a:latin typeface="Times New Roman" panose="02020603050405020304" charset="0"/>
                <a:ea typeface="华文中宋" panose="02010600040101010101" charset="-122"/>
                <a:cs typeface="Times New Roman" panose="02020603050405020304" charset="0"/>
              </a:rPr>
              <a:t>的森林时掉下了面包屑。有一天，</a:t>
            </a:r>
            <a:r>
              <a:rPr lang="zh-CN" sz="2400">
                <a:latin typeface="Times New Roman" panose="02020603050405020304" charset="0"/>
                <a:ea typeface="华文中宋" panose="02010600040101010101" charset="-122"/>
                <a:cs typeface="Times New Roman" panose="02020603050405020304" charset="0"/>
              </a:rPr>
              <a:t>外空探测器</a:t>
            </a:r>
            <a:r>
              <a:rPr sz="2400">
                <a:latin typeface="Times New Roman" panose="02020603050405020304" charset="0"/>
                <a:ea typeface="华文中宋" panose="02010600040101010101" charset="-122"/>
                <a:cs typeface="Times New Roman" panose="02020603050405020304" charset="0"/>
              </a:rPr>
              <a:t>可能会使用类似的技巧在不丢失数据的情况下穿越其他行星。</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171950"/>
            <a:ext cx="11751310" cy="22523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3065" y="4226560"/>
            <a:ext cx="11442065" cy="1870710"/>
          </a:xfrm>
          <a:prstGeom prst="rect">
            <a:avLst/>
          </a:prstGeom>
          <a:noFill/>
        </p:spPr>
        <p:txBody>
          <a:bodyPr wrap="square">
            <a:noAutofit/>
          </a:bodyPr>
          <a:lstStyle/>
          <a:p>
            <a:pPr algn="l"/>
            <a:r>
              <a:rPr sz="2600">
                <a:latin typeface="Times New Roman" panose="02020603050405020304" charset="0"/>
                <a:cs typeface="Times New Roman" panose="02020603050405020304" charset="0"/>
                <a:sym typeface="+mn-ea"/>
              </a:rPr>
              <a:t>Sensors would then communicate with each other via a wireless network and funnel collected data back to the mother rover without the smaller rover having to backtrack, the scientists propose February 11 in Advances in Space Research.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6426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84948" y="5488940"/>
            <a:ext cx="1042797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科学家们在2月11日的《空间研究进展》中提出，传感器将通过无线网络相互通信，并将收集到的数据漏斗传回母探测器，而不需要较小的探测器返回。</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603501" y="187325"/>
            <a:ext cx="698690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AP News Minute</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r>
              <a:rPr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04/11/2023</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659130" y="740410"/>
            <a:ext cx="10875645" cy="6117590"/>
          </a:xfrm>
          <a:prstGeom prst="rect">
            <a:avLst/>
          </a:prstGeom>
          <a:noFill/>
          <a:ln w="9525">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April 1st-15th,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2700" y="405130"/>
            <a:ext cx="12082145" cy="644588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lang="en-US" sz="2750">
                <a:latin typeface="Times New Roman" panose="02020603050405020304" charset="0"/>
                <a:cs typeface="Times New Roman" panose="02020603050405020304" charset="0"/>
              </a:rPr>
              <a:t>    </a:t>
            </a:r>
            <a:r>
              <a:rPr sz="2750">
                <a:latin typeface="Times New Roman" panose="02020603050405020304" charset="0"/>
                <a:cs typeface="Times New Roman" panose="02020603050405020304" charset="0"/>
              </a:rPr>
              <a:t>This is AP News Minute.</a:t>
            </a:r>
            <a:endParaRPr sz="27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50">
                <a:latin typeface="Times New Roman" panose="02020603050405020304" charset="0"/>
                <a:cs typeface="Times New Roman" panose="02020603050405020304" charset="0"/>
              </a:rPr>
              <a:t>     </a:t>
            </a:r>
            <a:r>
              <a:rPr sz="2750">
                <a:latin typeface="Times New Roman" panose="02020603050405020304" charset="0"/>
                <a:cs typeface="Times New Roman" panose="02020603050405020304" charset="0"/>
              </a:rPr>
              <a:t>Police say a gunman killed four people and </a:t>
            </a:r>
            <a:r>
              <a:rPr lang="en-US" sz="2750">
                <a:latin typeface="Times New Roman" panose="02020603050405020304" charset="0"/>
                <a:cs typeface="Times New Roman" panose="02020603050405020304" charset="0"/>
              </a:rPr>
              <a:t>________ </a:t>
            </a:r>
            <a:r>
              <a:rPr sz="2750">
                <a:latin typeface="Times New Roman" panose="02020603050405020304" charset="0"/>
                <a:cs typeface="Times New Roman" panose="02020603050405020304" charset="0"/>
              </a:rPr>
              <a:t>nine others in a shooting at a bank building in downtown Louisville. Police say the </a:t>
            </a:r>
            <a:r>
              <a:rPr lang="en-US" sz="2750">
                <a:latin typeface="Times New Roman" panose="02020603050405020304" charset="0"/>
                <a:cs typeface="Times New Roman" panose="02020603050405020304" charset="0"/>
              </a:rPr>
              <a:t>_______ </a:t>
            </a:r>
            <a:r>
              <a:rPr sz="2750">
                <a:latin typeface="Times New Roman" panose="02020603050405020304" charset="0"/>
                <a:cs typeface="Times New Roman" panose="02020603050405020304" charset="0"/>
              </a:rPr>
              <a:t>was a bank</a:t>
            </a:r>
            <a:r>
              <a:rPr lang="en-US" sz="2750">
                <a:latin typeface="Times New Roman" panose="02020603050405020304" charset="0"/>
                <a:cs typeface="Times New Roman" panose="02020603050405020304" charset="0"/>
              </a:rPr>
              <a:t> </a:t>
            </a:r>
            <a:r>
              <a:rPr sz="2750">
                <a:latin typeface="Times New Roman" panose="02020603050405020304" charset="0"/>
                <a:cs typeface="Times New Roman" panose="02020603050405020304" charset="0"/>
              </a:rPr>
              <a:t>employee who died after exchanging fire with officers who arrived </a:t>
            </a:r>
            <a:r>
              <a:rPr lang="en-US" sz="2750">
                <a:latin typeface="Times New Roman" panose="02020603050405020304" charset="0"/>
                <a:cs typeface="Times New Roman" panose="02020603050405020304" charset="0"/>
              </a:rPr>
              <a:t>___________</a:t>
            </a:r>
            <a:r>
              <a:rPr sz="2750">
                <a:latin typeface="Times New Roman" panose="02020603050405020304" charset="0"/>
                <a:cs typeface="Times New Roman" panose="02020603050405020304" charset="0"/>
              </a:rPr>
              <a:t>.</a:t>
            </a:r>
            <a:endParaRPr sz="27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50">
                <a:latin typeface="Times New Roman" panose="02020603050405020304" charset="0"/>
                <a:cs typeface="Times New Roman" panose="02020603050405020304" charset="0"/>
              </a:rPr>
              <a:t>     </a:t>
            </a:r>
            <a:r>
              <a:rPr sz="2750">
                <a:latin typeface="Times New Roman" panose="02020603050405020304" charset="0"/>
                <a:cs typeface="Times New Roman" panose="02020603050405020304" charset="0"/>
              </a:rPr>
              <a:t>The Justice Department is appealing a Texas court ruling that would halt approval of the most </a:t>
            </a:r>
            <a:r>
              <a:rPr lang="en-US" sz="2750">
                <a:latin typeface="Times New Roman" panose="02020603050405020304" charset="0"/>
                <a:cs typeface="Times New Roman" panose="02020603050405020304" charset="0"/>
              </a:rPr>
              <a:t>_________ </a:t>
            </a:r>
            <a:r>
              <a:rPr sz="2750">
                <a:latin typeface="Times New Roman" panose="02020603050405020304" charset="0"/>
                <a:cs typeface="Times New Roman" panose="02020603050405020304" charset="0"/>
              </a:rPr>
              <a:t>used method of abortion in the U.S. The request was </a:t>
            </a:r>
            <a:r>
              <a:rPr lang="en-US" altLang="zh-CN" sz="2750">
                <a:solidFill>
                  <a:srgbClr val="0000FF"/>
                </a:solidFill>
                <a:latin typeface="Times New Roman" panose="02020603050405020304" charset="0"/>
                <a:ea typeface="+mn-ea"/>
                <a:cs typeface="Times New Roman" panose="02020603050405020304" charset="0"/>
              </a:rPr>
              <a:t>file</a:t>
            </a:r>
            <a:r>
              <a:rPr sz="2750">
                <a:latin typeface="Times New Roman" panose="02020603050405020304" charset="0"/>
                <a:cs typeface="Times New Roman" panose="02020603050405020304" charset="0"/>
              </a:rPr>
              <a:t>d just days after conflicting court rulings put in doubt </a:t>
            </a:r>
            <a:r>
              <a:rPr lang="en-US" sz="2750">
                <a:latin typeface="Times New Roman" panose="02020603050405020304" charset="0"/>
                <a:cs typeface="Times New Roman" panose="02020603050405020304" charset="0"/>
              </a:rPr>
              <a:t>______ </a:t>
            </a:r>
            <a:r>
              <a:rPr sz="2750">
                <a:latin typeface="Times New Roman" panose="02020603050405020304" charset="0"/>
                <a:cs typeface="Times New Roman" panose="02020603050405020304" charset="0"/>
              </a:rPr>
              <a:t>to a drug that has been widely </a:t>
            </a:r>
            <a:r>
              <a:rPr lang="en-US" sz="2750">
                <a:latin typeface="Times New Roman" panose="02020603050405020304" charset="0"/>
                <a:cs typeface="Times New Roman" panose="02020603050405020304" charset="0"/>
              </a:rPr>
              <a:t>________ </a:t>
            </a:r>
            <a:r>
              <a:rPr sz="2750">
                <a:latin typeface="Times New Roman" panose="02020603050405020304" charset="0"/>
                <a:cs typeface="Times New Roman" panose="02020603050405020304" charset="0"/>
              </a:rPr>
              <a:t>for more than 20 years.</a:t>
            </a:r>
            <a:endParaRPr sz="27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50">
                <a:latin typeface="Times New Roman" panose="02020603050405020304" charset="0"/>
                <a:cs typeface="Times New Roman" panose="02020603050405020304" charset="0"/>
              </a:rPr>
              <a:t>     </a:t>
            </a:r>
            <a:r>
              <a:rPr sz="2750">
                <a:latin typeface="Times New Roman" panose="02020603050405020304" charset="0"/>
                <a:cs typeface="Times New Roman" panose="02020603050405020304" charset="0"/>
              </a:rPr>
              <a:t>Thousands of professors, part-time lecturers and graduate student workers have gone </a:t>
            </a:r>
            <a:r>
              <a:rPr lang="en-US" sz="2750">
                <a:latin typeface="Times New Roman" panose="02020603050405020304" charset="0"/>
                <a:cs typeface="Times New Roman" panose="02020603050405020304" charset="0"/>
              </a:rPr>
              <a:t>________</a:t>
            </a:r>
            <a:r>
              <a:rPr sz="2750">
                <a:latin typeface="Times New Roman" panose="02020603050405020304" charset="0"/>
                <a:cs typeface="Times New Roman" panose="02020603050405020304" charset="0"/>
              </a:rPr>
              <a:t> at New Jersey</a:t>
            </a:r>
            <a:r>
              <a:rPr lang="en-US" sz="2750">
                <a:latin typeface="Times New Roman" panose="02020603050405020304" charset="0"/>
                <a:cs typeface="Times New Roman" panose="02020603050405020304" charset="0"/>
              </a:rPr>
              <a:t>’</a:t>
            </a:r>
            <a:r>
              <a:rPr sz="2750">
                <a:latin typeface="Times New Roman" panose="02020603050405020304" charset="0"/>
                <a:cs typeface="Times New Roman" panose="02020603050405020304" charset="0"/>
              </a:rPr>
              <a:t>s flagship university. Classes were still being held Monday at Rutgers as picket lines were </a:t>
            </a:r>
            <a:r>
              <a:rPr lang="en-US" sz="2750">
                <a:latin typeface="Times New Roman" panose="02020603050405020304" charset="0"/>
                <a:cs typeface="Times New Roman" panose="02020603050405020304" charset="0"/>
              </a:rPr>
              <a:t>______</a:t>
            </a:r>
            <a:r>
              <a:rPr sz="2750">
                <a:latin typeface="Times New Roman" panose="02020603050405020304" charset="0"/>
                <a:cs typeface="Times New Roman" panose="02020603050405020304" charset="0"/>
              </a:rPr>
              <a:t> at the school</a:t>
            </a:r>
            <a:r>
              <a:rPr lang="en-US" sz="2750">
                <a:latin typeface="Times New Roman" panose="02020603050405020304" charset="0"/>
                <a:cs typeface="Times New Roman" panose="02020603050405020304" charset="0"/>
              </a:rPr>
              <a:t>’</a:t>
            </a:r>
            <a:r>
              <a:rPr sz="2750">
                <a:latin typeface="Times New Roman" panose="02020603050405020304" charset="0"/>
                <a:cs typeface="Times New Roman" panose="02020603050405020304" charset="0"/>
              </a:rPr>
              <a:t>s campuses across the state.</a:t>
            </a:r>
            <a:endParaRPr sz="27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50">
                <a:latin typeface="Times New Roman" panose="02020603050405020304" charset="0"/>
                <a:cs typeface="Times New Roman" panose="02020603050405020304" charset="0"/>
              </a:rPr>
              <a:t>     </a:t>
            </a:r>
            <a:r>
              <a:rPr sz="2750">
                <a:latin typeface="Times New Roman" panose="02020603050405020304" charset="0"/>
                <a:cs typeface="Times New Roman" panose="02020603050405020304" charset="0"/>
              </a:rPr>
              <a:t>Thousands of children gathered on the White House lawn Monday for the annual Easter Egg Roll. President Joe Biden </a:t>
            </a:r>
            <a:r>
              <a:rPr lang="en-US" altLang="zh-CN" sz="2750">
                <a:solidFill>
                  <a:srgbClr val="0000FF"/>
                </a:solidFill>
                <a:latin typeface="Times New Roman" panose="02020603050405020304" charset="0"/>
                <a:ea typeface="+mn-ea"/>
                <a:cs typeface="Times New Roman" panose="02020603050405020304" charset="0"/>
              </a:rPr>
              <a:t>hint</a:t>
            </a:r>
            <a:r>
              <a:rPr sz="2750">
                <a:latin typeface="Times New Roman" panose="02020603050405020304" charset="0"/>
                <a:cs typeface="Times New Roman" panose="02020603050405020304" charset="0"/>
              </a:rPr>
              <a:t>ed </a:t>
            </a:r>
            <a:r>
              <a:rPr lang="en-US" altLang="zh-CN" sz="2750">
                <a:solidFill>
                  <a:srgbClr val="0000FF"/>
                </a:solidFill>
                <a:latin typeface="Times New Roman" panose="02020603050405020304" charset="0"/>
                <a:ea typeface="+mn-ea"/>
                <a:cs typeface="Times New Roman" panose="02020603050405020304" charset="0"/>
              </a:rPr>
              <a:t>at</a:t>
            </a:r>
            <a:r>
              <a:rPr sz="2750">
                <a:latin typeface="Times New Roman" panose="02020603050405020304" charset="0"/>
                <a:cs typeface="Times New Roman" panose="02020603050405020304" charset="0"/>
              </a:rPr>
              <a:t> an </a:t>
            </a:r>
            <a:r>
              <a:rPr lang="en-US" sz="2750">
                <a:latin typeface="Times New Roman" panose="02020603050405020304" charset="0"/>
                <a:cs typeface="Times New Roman" panose="02020603050405020304" charset="0"/>
              </a:rPr>
              <a:t>________ </a:t>
            </a:r>
            <a:r>
              <a:rPr sz="2750">
                <a:latin typeface="Times New Roman" panose="02020603050405020304" charset="0"/>
                <a:cs typeface="Times New Roman" panose="02020603050405020304" charset="0"/>
              </a:rPr>
              <a:t>reelection bid, saying he plans to </a:t>
            </a:r>
            <a:r>
              <a:rPr lang="en-US" sz="2750">
                <a:latin typeface="Times New Roman" panose="02020603050405020304" charset="0"/>
                <a:cs typeface="Times New Roman" panose="02020603050405020304" charset="0"/>
              </a:rPr>
              <a:t>___________ </a:t>
            </a:r>
            <a:r>
              <a:rPr sz="2750">
                <a:latin typeface="Times New Roman" panose="02020603050405020304" charset="0"/>
                <a:cs typeface="Times New Roman" panose="02020603050405020304" charset="0"/>
              </a:rPr>
              <a:t>up to five more White House egg rolls.</a:t>
            </a:r>
            <a:endParaRPr sz="275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3" name="文本框 2"/>
          <p:cNvSpPr txBox="1"/>
          <p:nvPr/>
        </p:nvSpPr>
        <p:spPr>
          <a:xfrm>
            <a:off x="6679565" y="901065"/>
            <a:ext cx="1572895" cy="422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50">
                <a:solidFill>
                  <a:srgbClr val="FF0000"/>
                </a:solidFill>
                <a:latin typeface="Times New Roman" panose="02020603050405020304" charset="0"/>
                <a:cs typeface="Times New Roman" panose="02020603050405020304" charset="0"/>
                <a:sym typeface="+mn-ea"/>
              </a:rPr>
              <a:t>wounded </a:t>
            </a:r>
            <a:endParaRPr kumimoji="0" lang="zh-CN" altLang="en-US" sz="27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4" name="文本框 3"/>
          <p:cNvSpPr txBox="1"/>
          <p:nvPr/>
        </p:nvSpPr>
        <p:spPr>
          <a:xfrm>
            <a:off x="5729605" y="4665980"/>
            <a:ext cx="949960" cy="422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50">
                <a:solidFill>
                  <a:srgbClr val="FF0000"/>
                </a:solidFill>
                <a:latin typeface="Times New Roman" panose="02020603050405020304" charset="0"/>
                <a:cs typeface="Times New Roman" panose="02020603050405020304" charset="0"/>
                <a:sym typeface="+mn-ea"/>
              </a:rPr>
              <a:t>set up</a:t>
            </a:r>
            <a:endParaRPr kumimoji="0" lang="en-US" sz="27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5" name="文本框 4"/>
          <p:cNvSpPr txBox="1"/>
          <p:nvPr/>
        </p:nvSpPr>
        <p:spPr>
          <a:xfrm>
            <a:off x="1767205" y="2569210"/>
            <a:ext cx="1874520" cy="422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50">
                <a:solidFill>
                  <a:srgbClr val="FF0000"/>
                </a:solidFill>
                <a:latin typeface="Times New Roman" panose="02020603050405020304" charset="0"/>
                <a:cs typeface="Times New Roman" panose="02020603050405020304" charset="0"/>
                <a:sym typeface="+mn-ea"/>
              </a:rPr>
              <a:t>commonly </a:t>
            </a:r>
            <a:endParaRPr sz="275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304925" y="6332220"/>
            <a:ext cx="1928495" cy="422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50">
                <a:solidFill>
                  <a:srgbClr val="FF0000"/>
                </a:solidFill>
                <a:latin typeface="Times New Roman" panose="02020603050405020304" charset="0"/>
                <a:cs typeface="Times New Roman" panose="02020603050405020304" charset="0"/>
                <a:sym typeface="+mn-ea"/>
              </a:rPr>
              <a:t>participate</a:t>
            </a:r>
            <a:r>
              <a:rPr lang="en-US" sz="2750">
                <a:solidFill>
                  <a:srgbClr val="FF0000"/>
                </a:solidFill>
                <a:latin typeface="Times New Roman" panose="02020603050405020304" charset="0"/>
                <a:cs typeface="Times New Roman" panose="02020603050405020304" charset="0"/>
                <a:sym typeface="+mn-ea"/>
              </a:rPr>
              <a:t> in</a:t>
            </a:r>
            <a:r>
              <a:rPr sz="2750">
                <a:solidFill>
                  <a:srgbClr val="FF0000"/>
                </a:solidFill>
                <a:latin typeface="Times New Roman" panose="02020603050405020304" charset="0"/>
                <a:cs typeface="Times New Roman" panose="02020603050405020304" charset="0"/>
                <a:sym typeface="+mn-ea"/>
              </a:rPr>
              <a:t> </a:t>
            </a:r>
            <a:endParaRPr kumimoji="0" lang="en-US" sz="27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7" name="文本框 6"/>
          <p:cNvSpPr txBox="1"/>
          <p:nvPr/>
        </p:nvSpPr>
        <p:spPr>
          <a:xfrm>
            <a:off x="6837680" y="2981325"/>
            <a:ext cx="1457960" cy="422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50">
                <a:solidFill>
                  <a:srgbClr val="FF0000"/>
                </a:solidFill>
                <a:latin typeface="Times New Roman" panose="02020603050405020304" charset="0"/>
                <a:cs typeface="Times New Roman" panose="02020603050405020304" charset="0"/>
                <a:sym typeface="+mn-ea"/>
              </a:rPr>
              <a:t>access </a:t>
            </a:r>
            <a:endParaRPr sz="275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157605" y="3395345"/>
            <a:ext cx="1546225" cy="422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50">
                <a:solidFill>
                  <a:srgbClr val="FF0000"/>
                </a:solidFill>
                <a:latin typeface="Times New Roman" panose="02020603050405020304" charset="0"/>
                <a:cs typeface="Times New Roman" panose="02020603050405020304" charset="0"/>
                <a:sym typeface="+mn-ea"/>
              </a:rPr>
              <a:t>available </a:t>
            </a:r>
            <a:endParaRPr sz="275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936230" y="1323975"/>
            <a:ext cx="1362075" cy="422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50">
                <a:solidFill>
                  <a:srgbClr val="FF0000"/>
                </a:solidFill>
                <a:latin typeface="Times New Roman" panose="02020603050405020304" charset="0"/>
                <a:cs typeface="Times New Roman" panose="02020603050405020304" charset="0"/>
                <a:sym typeface="+mn-ea"/>
              </a:rPr>
              <a:t>suspect </a:t>
            </a:r>
            <a:endParaRPr sz="275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9550400" y="1729105"/>
            <a:ext cx="1871345" cy="422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50">
                <a:solidFill>
                  <a:srgbClr val="FF0000"/>
                </a:solidFill>
                <a:latin typeface="Times New Roman" panose="02020603050405020304" charset="0"/>
                <a:cs typeface="Times New Roman" panose="02020603050405020304" charset="0"/>
                <a:sym typeface="+mn-ea"/>
              </a:rPr>
              <a:t>on the scene</a:t>
            </a:r>
            <a:endParaRPr kumimoji="0" lang="en-US" altLang="zh-CN" sz="27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7" name="文本框 26"/>
          <p:cNvSpPr txBox="1"/>
          <p:nvPr/>
        </p:nvSpPr>
        <p:spPr>
          <a:xfrm>
            <a:off x="896620" y="4243070"/>
            <a:ext cx="2148205" cy="422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50">
                <a:solidFill>
                  <a:srgbClr val="FF0000"/>
                </a:solidFill>
                <a:latin typeface="Times New Roman" panose="02020603050405020304" charset="0"/>
                <a:cs typeface="Times New Roman" panose="02020603050405020304" charset="0"/>
                <a:sym typeface="+mn-ea"/>
              </a:rPr>
              <a:t>on strike</a:t>
            </a:r>
            <a:endParaRPr kumimoji="0" lang="en-US" sz="27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8" name="文本框 27"/>
          <p:cNvSpPr txBox="1"/>
          <p:nvPr/>
        </p:nvSpPr>
        <p:spPr>
          <a:xfrm>
            <a:off x="7103110" y="5909310"/>
            <a:ext cx="1405255" cy="4229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50">
                <a:solidFill>
                  <a:srgbClr val="FF0000"/>
                </a:solidFill>
                <a:latin typeface="Times New Roman" panose="02020603050405020304" charset="0"/>
                <a:cs typeface="Times New Roman" panose="02020603050405020304" charset="0"/>
                <a:sym typeface="+mn-ea"/>
              </a:rPr>
              <a:t>expected </a:t>
            </a:r>
            <a:endParaRPr kumimoji="0" lang="en-US" sz="27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11" name="AP News Minute  04.11.2023">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616055" y="6356350"/>
            <a:ext cx="478790" cy="49466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11"/>
                </p:tgtEl>
              </p:cMediaNode>
            </p:audio>
          </p:childTnLst>
        </p:cTn>
      </p:par>
    </p:tnLst>
    <p:bldLst>
      <p:bldP spid="3" grpId="0" bldLvl="0" animBg="1"/>
      <p:bldP spid="4" grpId="0" bldLvl="0" animBg="1"/>
      <p:bldP spid="5" grpId="0" bldLvl="0" animBg="1"/>
      <p:bldP spid="6" grpId="0" bldLvl="0" animBg="1"/>
      <p:bldP spid="7" grpId="0" bldLvl="0" animBg="1"/>
      <p:bldP spid="8" grpId="0" bldLvl="0" animBg="1"/>
      <p:bldP spid="9" grpId="0" bldLvl="0" animBg="1"/>
      <p:bldP spid="10" grpId="0" bldLvl="0" animBg="1"/>
      <p:bldP spid="27" grpId="0" bldLvl="0" animBg="1"/>
      <p:bldP spid="2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3100"/>
            <a:ext cx="11880850" cy="46418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file</a:t>
            </a:r>
            <a:r>
              <a:rPr lang="en-US" altLang="zh-CN" sz="2800">
                <a:latin typeface="Times New Roman" panose="02020603050405020304" charset="0"/>
                <a:ea typeface="华文中宋" panose="02010600040101010101" charset="-122"/>
                <a:cs typeface="Times New Roman" panose="02020603050405020304" charset="0"/>
                <a:sym typeface="+mn-ea"/>
              </a:rPr>
              <a:t>: ~ (for sth) </a:t>
            </a:r>
            <a:r>
              <a:rPr lang="en-US" sz="2800">
                <a:latin typeface="Times New Roman" panose="02020603050405020304" charset="0"/>
                <a:ea typeface="华文中宋" panose="02010600040101010101" charset="-122"/>
                <a:cs typeface="Times New Roman" panose="02020603050405020304" charset="0"/>
                <a:sym typeface="+mn-ea"/>
              </a:rPr>
              <a:t>to present sth so that it can be officially recorded and dealt with</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提起（诉讼）；提出（申请）；送交（备案）</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 number of them have filed formal complaints against the police.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他们中的许多人都对警方提出了正式控告。</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hint at</a:t>
            </a:r>
            <a:r>
              <a:rPr lang="en-US" sz="2800">
                <a:latin typeface="Times New Roman" panose="02020603050405020304" charset="0"/>
                <a:ea typeface="华文中宋" panose="02010600040101010101" charset="-122"/>
                <a:cs typeface="Times New Roman" panose="02020603050405020304" charset="0"/>
              </a:rPr>
              <a:t>: to suggest sth in an indirect way    </a:t>
            </a:r>
            <a:r>
              <a:rPr lang="zh-CN" altLang="en-US" sz="2800">
                <a:latin typeface="Times New Roman" panose="02020603050405020304" charset="0"/>
                <a:ea typeface="华文中宋" panose="02010600040101010101" charset="-122"/>
                <a:cs typeface="Times New Roman" panose="02020603050405020304" charset="0"/>
              </a:rPr>
              <a:t>暗示；透露；示意</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She suggested a trip to the shops and hinted at the possibility of a treat of some sort.    </a:t>
            </a:r>
            <a:r>
              <a:rPr sz="2800">
                <a:latin typeface="华文中宋" panose="02010600040101010101" charset="-122"/>
                <a:ea typeface="华文中宋" panose="02010600040101010101" charset="-122"/>
                <a:cs typeface="华文中宋" panose="02010600040101010101" charset="-122"/>
              </a:rPr>
              <a:t>她建议去逛逛商店，并暗示可能要请客</a:t>
            </a:r>
            <a:r>
              <a:rPr lang="en-US" altLang="zh-CN" sz="2800">
                <a:latin typeface="华文中宋" panose="02010600040101010101" charset="-122"/>
                <a:ea typeface="华文中宋" panose="02010600040101010101" charset="-122"/>
                <a:cs typeface="华文中宋" panose="02010600040101010101" charset="-122"/>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36855" y="3290570"/>
            <a:ext cx="594868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filed for divorce a few months later.</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47650" y="534225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47650" y="5956300"/>
            <a:ext cx="387286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What are you hinting at?</a:t>
            </a:r>
            <a:endParaRPr 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flipV="1">
            <a:off x="297815" y="3763645"/>
            <a:ext cx="5692140" cy="317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28740"/>
            <a:ext cx="3571875" cy="317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32000" y="5342255"/>
            <a:ext cx="7051675" cy="521970"/>
          </a:xfrm>
          <a:prstGeom prst="rect">
            <a:avLst/>
          </a:prstGeom>
          <a:noFill/>
        </p:spPr>
        <p:txBody>
          <a:bodyPr wrap="square" rtlCol="0" anchor="t">
            <a:spAutoFit/>
          </a:bodyPr>
          <a:p>
            <a:r>
              <a:rPr lang="zh-CN" altLang="en-US" sz="2800">
                <a:ea typeface="华文中宋" panose="02010600040101010101" charset="-122"/>
              </a:rPr>
              <a:t>你在暗示什么？</a:t>
            </a:r>
            <a:endParaRPr lang="zh-CN" altLang="en-US" sz="2800">
              <a:ea typeface="华文中宋" panose="02010600040101010101" charset="-122"/>
            </a:endParaRPr>
          </a:p>
        </p:txBody>
      </p:sp>
      <p:sp>
        <p:nvSpPr>
          <p:cNvPr id="2" name="文本框 1"/>
          <p:cNvSpPr txBox="1"/>
          <p:nvPr/>
        </p:nvSpPr>
        <p:spPr>
          <a:xfrm>
            <a:off x="297815" y="2753995"/>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4" name="文本框 7"/>
          <p:cNvSpPr txBox="1"/>
          <p:nvPr/>
        </p:nvSpPr>
        <p:spPr>
          <a:xfrm>
            <a:off x="2032000" y="2753995"/>
            <a:ext cx="5074920" cy="521970"/>
          </a:xfrm>
          <a:prstGeom prst="rect">
            <a:avLst/>
          </a:prstGeom>
          <a:noFill/>
        </p:spPr>
        <p:txBody>
          <a:bodyPr wrap="square" rtlCol="0" anchor="t">
            <a:spAutoFit/>
          </a:bodyPr>
          <a:p>
            <a:r>
              <a:rPr lang="zh-CN" altLang="en-US" sz="2800">
                <a:ea typeface="华文中宋" panose="02010600040101010101" charset="-122"/>
              </a:rPr>
              <a:t>几个月后他提交了离婚申请书。</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6" grpId="0" bldLvl="0" animBg="1"/>
      <p:bldP spid="1048606" grpId="1" animBg="1"/>
      <p:bldP spid="1048607" grpId="0"/>
      <p:bldP spid="1048607" grpId="1"/>
      <p:bldP spid="3" grpId="0"/>
      <p:bldP spid="2" grpId="0" bldLvl="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110" y="792480"/>
            <a:ext cx="11751310" cy="25869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51155" y="864870"/>
            <a:ext cx="1160272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Police say a gunman killed four people and wounded nine others in a shooting at a bank building in downtown Louisville. Police say the suspect was a bank employee who died after exchanging fire with officers who arrived on the scene.</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351155" y="2393315"/>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39215" y="2329815"/>
            <a:ext cx="1056132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警方表示，一名枪手在路易斯维尔市中心一家银行大楼开枪打死4人，打伤9人。警方说，嫌疑人是一名银行员工，他在与抵达现场的警察交火后死亡</a:t>
            </a:r>
            <a:r>
              <a:rPr lang="zh-CN" sz="2500">
                <a:latin typeface="Times New Roman" panose="02020603050405020304" charset="0"/>
                <a:ea typeface="华文中宋" panose="02010600040101010101" charset="-122"/>
                <a:cs typeface="Times New Roman" panose="02020603050405020304" charset="0"/>
              </a:rPr>
              <a:t>。</a:t>
            </a:r>
            <a:endParaRPr lang="zh-CN" sz="25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827780"/>
            <a:ext cx="11751310" cy="280987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885565"/>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Thousands of children gathered on the White House lawn Monday for the annual Easter Egg Roll. President Joe Biden hinted at an expected reelection bid, saying he plans to participate in up to five more White House egg rolls.</a:t>
            </a:r>
            <a:endParaRPr sz="2800">
              <a:latin typeface="Times New Roman" panose="02020603050405020304" charset="0"/>
              <a:cs typeface="Times New Roman" panose="02020603050405020304" charset="0"/>
              <a:sym typeface="+mn-ea"/>
            </a:endParaRPr>
          </a:p>
        </p:txBody>
      </p:sp>
      <p:sp>
        <p:nvSpPr>
          <p:cNvPr id="12" name="文本框 11"/>
          <p:cNvSpPr txBox="1"/>
          <p:nvPr/>
        </p:nvSpPr>
        <p:spPr>
          <a:xfrm>
            <a:off x="425450" y="536067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93190" y="5295900"/>
            <a:ext cx="10603230"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星期一，上</a:t>
            </a:r>
            <a:r>
              <a:rPr lang="zh-CN" sz="2500">
                <a:latin typeface="Times New Roman" panose="02020603050405020304" charset="0"/>
                <a:ea typeface="华文中宋" panose="02010600040101010101" charset="-122"/>
                <a:cs typeface="Times New Roman" panose="02020603050405020304" charset="0"/>
              </a:rPr>
              <a:t>千</a:t>
            </a:r>
            <a:r>
              <a:rPr sz="2500">
                <a:latin typeface="Times New Roman" panose="02020603050405020304" charset="0"/>
                <a:ea typeface="华文中宋" panose="02010600040101010101" charset="-122"/>
                <a:cs typeface="Times New Roman" panose="02020603050405020304" charset="0"/>
              </a:rPr>
              <a:t>孩子聚集在白宫草坪上参加一年一度的复活节滚彩蛋活动。美国总统拜登暗示将参加连任竞选，他说，他计划再参加五次白宫滚彩蛋活动。</a:t>
            </a:r>
            <a:endParaRPr sz="25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248285"/>
            <a:ext cx="11864975" cy="1076325"/>
          </a:xfrm>
          <a:prstGeom prst="rect">
            <a:avLst/>
          </a:prstGeom>
          <a:noFill/>
        </p:spPr>
        <p:txBody>
          <a:bodyPr wrap="square" rtlCol="0" anchor="t">
            <a:spAutoFit/>
          </a:bodyPr>
          <a:p>
            <a:pPr algn="ctr"/>
            <a:r>
              <a:rPr lang="en-US" altLang="zh-CN" sz="3400" b="1">
                <a:latin typeface="Times New Roman" panose="02020603050405020304" charset="0"/>
                <a:cs typeface="Times New Roman" panose="02020603050405020304" charset="0"/>
              </a:rPr>
              <a:t>1. Trump Pleads Not Guilty to 34 Counts</a:t>
            </a:r>
            <a:r>
              <a:rPr lang="en-US" sz="3000" b="1">
                <a:latin typeface="Times New Roman" panose="02020603050405020304" charset="0"/>
                <a:cs typeface="Times New Roman" panose="02020603050405020304" charset="0"/>
              </a:rPr>
              <a:t> </a:t>
            </a:r>
            <a:r>
              <a:rPr lang="en-US" sz="3600" b="1"/>
              <a:t>  </a:t>
            </a:r>
            <a:endParaRPr lang="en-US" sz="3600" b="1"/>
          </a:p>
          <a:p>
            <a:pPr algn="ctr"/>
            <a:r>
              <a:rPr sz="2800" b="1">
                <a:solidFill>
                  <a:srgbClr val="ED7D31"/>
                </a:solidFill>
                <a:latin typeface="微软雅黑" panose="020B0503020204020204" charset="-122"/>
                <a:ea typeface="微软雅黑" panose="020B0503020204020204" charset="-122"/>
                <a:cs typeface="微软雅黑" panose="020B0503020204020204" charset="-122"/>
              </a:rPr>
              <a:t>特朗普纽约出庭应诉，否认34项重罪指控</a:t>
            </a:r>
            <a:endParaRPr sz="28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0795" y="1824990"/>
            <a:ext cx="6021785" cy="4172400"/>
          </a:xfrm>
          <a:prstGeom prst="rect">
            <a:avLst/>
          </a:prstGeom>
        </p:spPr>
      </p:pic>
      <p:pic>
        <p:nvPicPr>
          <p:cNvPr id="5" name="图片 4"/>
          <p:cNvPicPr>
            <a:picLocks noChangeAspect="1"/>
          </p:cNvPicPr>
          <p:nvPr/>
        </p:nvPicPr>
        <p:blipFill>
          <a:blip r:embed="rId2"/>
          <a:stretch>
            <a:fillRect/>
          </a:stretch>
        </p:blipFill>
        <p:spPr>
          <a:xfrm>
            <a:off x="6003925" y="1824990"/>
            <a:ext cx="6173728" cy="4172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1590" y="458470"/>
            <a:ext cx="12192000" cy="6452235"/>
          </a:xfrm>
          <a:prstGeom prst="rect">
            <a:avLst/>
          </a:prstGeom>
          <a:noFill/>
        </p:spPr>
        <p:txBody>
          <a:bodyPr wrap="square" rtlCol="0" anchor="t">
            <a:spAutoFit/>
          </a:bodyPr>
          <a:p>
            <a:pPr indent="0" fontAlgn="auto">
              <a:lnSpc>
                <a:spcPts val="3100"/>
              </a:lnSpc>
            </a:pPr>
            <a:r>
              <a:rPr lang="en-US" sz="2250">
                <a:latin typeface="Times New Roman" panose="02020603050405020304" charset="0"/>
                <a:cs typeface="Times New Roman" panose="02020603050405020304" charset="0"/>
              </a:rPr>
              <a:t>   </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Donald Trump appeared in a Manhattan courtroom Tuesday for a moment unprecedented in American history, pleading not guilty to 34 felony counts related to payments </a:t>
            </a:r>
            <a:r>
              <a:rPr lang="en-US" sz="2300">
                <a:latin typeface="Times New Roman" panose="02020603050405020304" charset="0"/>
                <a:cs typeface="Times New Roman" panose="02020603050405020304" charset="0"/>
              </a:rPr>
              <a:t>________ (intend) </a:t>
            </a:r>
            <a:r>
              <a:rPr sz="2300">
                <a:latin typeface="Times New Roman" panose="02020603050405020304" charset="0"/>
                <a:cs typeface="Times New Roman" panose="02020603050405020304" charset="0"/>
              </a:rPr>
              <a:t>to silence an adult-film actress during his 2016 presidential campaign — a scheme that prosecutors said amounted to an </a:t>
            </a:r>
            <a:r>
              <a:rPr lang="en-US" sz="2300">
                <a:latin typeface="Times New Roman" panose="02020603050405020304" charset="0"/>
                <a:cs typeface="Times New Roman" panose="02020603050405020304" charset="0"/>
              </a:rPr>
              <a:t>______ (legal) </a:t>
            </a:r>
            <a:r>
              <a:rPr sz="2300">
                <a:latin typeface="Times New Roman" panose="02020603050405020304" charset="0"/>
                <a:cs typeface="Times New Roman" panose="02020603050405020304" charset="0"/>
              </a:rPr>
              <a:t>conspiracy to win the White House.</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He is the first former or sitting U.S. president to be criminally charged.</a:t>
            </a:r>
            <a:endParaRPr sz="2300">
              <a:latin typeface="Times New Roman" panose="02020603050405020304" charset="0"/>
              <a:cs typeface="Times New Roman" panose="02020603050405020304" charset="0"/>
            </a:endParaRPr>
          </a:p>
          <a:p>
            <a:pPr indent="0" fontAlgn="auto">
              <a:lnSpc>
                <a:spcPts val="3100"/>
              </a:lnSpc>
            </a:pPr>
            <a:r>
              <a:rPr sz="2300">
                <a:latin typeface="Times New Roman" panose="02020603050405020304" charset="0"/>
                <a:cs typeface="Times New Roman" panose="02020603050405020304" charset="0"/>
              </a:rPr>
              <a:t> </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Dressed in his trademark blue suit and red tie, Trump </a:t>
            </a:r>
            <a:r>
              <a:rPr lang="en-US" sz="2300">
                <a:latin typeface="Times New Roman" panose="02020603050405020304" charset="0"/>
                <a:cs typeface="Times New Roman" panose="02020603050405020304" charset="0"/>
              </a:rPr>
              <a:t>_____ (wear) </a:t>
            </a:r>
            <a:r>
              <a:rPr sz="2300">
                <a:latin typeface="Times New Roman" panose="02020603050405020304" charset="0"/>
                <a:cs typeface="Times New Roman" panose="02020603050405020304" charset="0"/>
              </a:rPr>
              <a:t>a </a:t>
            </a:r>
            <a:r>
              <a:rPr lang="en-US" altLang="zh-CN" sz="2300">
                <a:solidFill>
                  <a:srgbClr val="0000FF"/>
                </a:solidFill>
                <a:latin typeface="Times New Roman" panose="02020603050405020304" charset="0"/>
                <a:cs typeface="Times New Roman" panose="02020603050405020304" charset="0"/>
              </a:rPr>
              <a:t>subdued </a:t>
            </a:r>
            <a:r>
              <a:rPr sz="2300">
                <a:latin typeface="Times New Roman" panose="02020603050405020304" charset="0"/>
                <a:cs typeface="Times New Roman" panose="02020603050405020304" charset="0"/>
              </a:rPr>
              <a:t>expression as he sat at the defense table in the courtroom of </a:t>
            </a:r>
            <a:r>
              <a:rPr lang="en-US" sz="2300">
                <a:latin typeface="Times New Roman" panose="02020603050405020304" charset="0"/>
                <a:cs typeface="Times New Roman" panose="02020603050405020304" charset="0"/>
              </a:rPr>
              <a:t>N</a:t>
            </a:r>
            <a:r>
              <a:rPr sz="2300">
                <a:latin typeface="Times New Roman" panose="02020603050405020304" charset="0"/>
                <a:cs typeface="Times New Roman" panose="02020603050405020304" charset="0"/>
              </a:rPr>
              <a:t>ew York </a:t>
            </a:r>
            <a:r>
              <a:rPr lang="en-US" sz="2300">
                <a:latin typeface="Times New Roman" panose="02020603050405020304" charset="0"/>
                <a:cs typeface="Times New Roman" panose="02020603050405020304" charset="0"/>
              </a:rPr>
              <a:t>S</a:t>
            </a:r>
            <a:r>
              <a:rPr sz="2300">
                <a:latin typeface="Times New Roman" panose="02020603050405020304" charset="0"/>
                <a:cs typeface="Times New Roman" panose="02020603050405020304" charset="0"/>
              </a:rPr>
              <a:t>upreme Court Justice Juan Merchan, </a:t>
            </a:r>
            <a:r>
              <a:rPr lang="en-US" altLang="zh-CN" sz="2300">
                <a:solidFill>
                  <a:srgbClr val="0000FF"/>
                </a:solidFill>
                <a:latin typeface="Times New Roman" panose="02020603050405020304" charset="0"/>
                <a:cs typeface="Times New Roman" panose="02020603050405020304" charset="0"/>
              </a:rPr>
              <a:t>flank</a:t>
            </a:r>
            <a:r>
              <a:rPr sz="2300">
                <a:latin typeface="Times New Roman" panose="02020603050405020304" charset="0"/>
                <a:cs typeface="Times New Roman" panose="02020603050405020304" charset="0"/>
              </a:rPr>
              <a:t>ed by four lawyers</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He did not speak to </a:t>
            </a:r>
            <a:r>
              <a:rPr lang="en-US" sz="2300">
                <a:latin typeface="Times New Roman" panose="02020603050405020304" charset="0"/>
                <a:cs typeface="Times New Roman" panose="02020603050405020304" charset="0"/>
              </a:rPr>
              <a:t>_______ (wait) </a:t>
            </a:r>
            <a:r>
              <a:rPr sz="2300">
                <a:latin typeface="Times New Roman" panose="02020603050405020304" charset="0"/>
                <a:cs typeface="Times New Roman" panose="02020603050405020304" charset="0"/>
              </a:rPr>
              <a:t>cameras or members of the public as he entered or exited the Manhattan criminal court building, </a:t>
            </a:r>
            <a:r>
              <a:rPr lang="en-US" sz="2300">
                <a:latin typeface="Times New Roman" panose="02020603050405020304" charset="0"/>
                <a:cs typeface="Times New Roman" panose="02020603050405020304" charset="0"/>
              </a:rPr>
              <a:t>_______ </a:t>
            </a:r>
            <a:r>
              <a:rPr sz="2300">
                <a:latin typeface="Times New Roman" panose="02020603050405020304" charset="0"/>
                <a:cs typeface="Times New Roman" panose="02020603050405020304" charset="0"/>
              </a:rPr>
              <a:t>he raised a clenched fist as he left Trump Tower on the way to the courthouse. Trump left </a:t>
            </a:r>
            <a:r>
              <a:rPr lang="en-US" sz="2300">
                <a:latin typeface="Times New Roman" panose="02020603050405020304" charset="0"/>
                <a:cs typeface="Times New Roman" panose="02020603050405020304" charset="0"/>
              </a:rPr>
              <a:t>N</a:t>
            </a:r>
            <a:r>
              <a:rPr sz="2300">
                <a:latin typeface="Times New Roman" panose="02020603050405020304" charset="0"/>
                <a:cs typeface="Times New Roman" panose="02020603050405020304" charset="0"/>
              </a:rPr>
              <a:t>ew York immediately after the arraignment</a:t>
            </a:r>
            <a:r>
              <a:rPr lang="en-US" sz="2300">
                <a:latin typeface="Times New Roman" panose="02020603050405020304" charset="0"/>
                <a:cs typeface="Times New Roman" panose="02020603050405020304" charset="0"/>
              </a:rPr>
              <a:t> (</a:t>
            </a:r>
            <a:r>
              <a:rPr lang="en-US" sz="2100">
                <a:latin typeface="Times New Roman" panose="02020603050405020304" charset="0"/>
                <a:cs typeface="Times New Roman" panose="02020603050405020304" charset="0"/>
              </a:rPr>
              <a:t>提审</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and flew to Mar-a-Lago, his Florida home and private club, </a:t>
            </a:r>
            <a:r>
              <a:rPr lang="en-US" sz="2300">
                <a:latin typeface="Times New Roman" panose="02020603050405020304" charset="0"/>
                <a:cs typeface="Times New Roman" panose="02020603050405020304" charset="0"/>
              </a:rPr>
              <a:t>______ </a:t>
            </a:r>
            <a:r>
              <a:rPr sz="2300">
                <a:latin typeface="Times New Roman" panose="02020603050405020304" charset="0"/>
                <a:cs typeface="Times New Roman" panose="02020603050405020304" charset="0"/>
              </a:rPr>
              <a:t>he spoke Tuesday night.</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In</a:t>
            </a:r>
            <a:r>
              <a:rPr lang="en-US" sz="2300">
                <a:latin typeface="Times New Roman" panose="02020603050405020304" charset="0"/>
                <a:cs typeface="Times New Roman" panose="02020603050405020304" charset="0"/>
              </a:rPr>
              <a:t> ___</a:t>
            </a:r>
            <a:r>
              <a:rPr sz="2300">
                <a:solidFill>
                  <a:srgbClr val="FF0000"/>
                </a:solidFill>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meandering speech, Trump ticked through a litany of grievances and exaggerated or false </a:t>
            </a:r>
            <a:r>
              <a:rPr lang="en-US" sz="2300">
                <a:latin typeface="Times New Roman" panose="02020603050405020304" charset="0"/>
                <a:cs typeface="Times New Roman" panose="02020603050405020304" charset="0"/>
              </a:rPr>
              <a:t>______ (claim)</a:t>
            </a:r>
            <a:r>
              <a:rPr sz="2300">
                <a:latin typeface="Times New Roman" panose="02020603050405020304" charset="0"/>
                <a:cs typeface="Times New Roman" panose="02020603050405020304" charset="0"/>
              </a:rPr>
              <a:t>, as he sought to discredit the case </a:t>
            </a:r>
            <a:r>
              <a:rPr lang="en-US" sz="2300">
                <a:latin typeface="Times New Roman" panose="02020603050405020304" charset="0"/>
                <a:cs typeface="Times New Roman" panose="02020603050405020304" charset="0"/>
              </a:rPr>
              <a:t>_______ </a:t>
            </a:r>
            <a:r>
              <a:rPr sz="2300">
                <a:latin typeface="Times New Roman" panose="02020603050405020304" charset="0"/>
                <a:cs typeface="Times New Roman" panose="02020603050405020304" charset="0"/>
              </a:rPr>
              <a:t>him and declared it “an insult to our country.” “I never thought anything like this could happen in America. Never thought it could happen,” he said. “The only crime that I have committed is to </a:t>
            </a:r>
            <a:r>
              <a:rPr lang="en-US" sz="2300">
                <a:latin typeface="Times New Roman" panose="02020603050405020304" charset="0"/>
                <a:cs typeface="Times New Roman" panose="02020603050405020304" charset="0"/>
              </a:rPr>
              <a:t>_________ (fear) </a:t>
            </a:r>
            <a:r>
              <a:rPr sz="2300">
                <a:latin typeface="Times New Roman" panose="02020603050405020304" charset="0"/>
                <a:cs typeface="Times New Roman" panose="02020603050405020304" charset="0"/>
              </a:rPr>
              <a:t>defend our nation from those who seek to destroy it.”</a:t>
            </a:r>
            <a:endParaRPr sz="23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（《华盛顿邮报》2023年4月5日 A1版面）</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24" name="文本框 23"/>
          <p:cNvSpPr txBox="1"/>
          <p:nvPr/>
        </p:nvSpPr>
        <p:spPr>
          <a:xfrm>
            <a:off x="9291320" y="941705"/>
            <a:ext cx="115252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intended </a:t>
            </a:r>
            <a:endParaRPr kumimoji="0" lang="zh-CN" alt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5" name="文本框 24"/>
          <p:cNvSpPr txBox="1"/>
          <p:nvPr/>
        </p:nvSpPr>
        <p:spPr>
          <a:xfrm>
            <a:off x="4076065" y="3306445"/>
            <a:ext cx="132588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waiting </a:t>
            </a:r>
            <a:endParaRPr sz="2300" b="1">
              <a:solidFill>
                <a:srgbClr val="FF0000"/>
              </a:solidFill>
              <a:latin typeface="Times New Roman" panose="02020603050405020304" charset="0"/>
              <a:cs typeface="Times New Roman" panose="02020603050405020304" charset="0"/>
              <a:sym typeface="+mn-ea"/>
            </a:endParaRPr>
          </a:p>
        </p:txBody>
      </p:sp>
      <p:sp>
        <p:nvSpPr>
          <p:cNvPr id="26" name="文本框 25"/>
          <p:cNvSpPr txBox="1"/>
          <p:nvPr/>
        </p:nvSpPr>
        <p:spPr>
          <a:xfrm>
            <a:off x="7151370" y="4498975"/>
            <a:ext cx="91884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where </a:t>
            </a:r>
            <a:endParaRPr sz="2300">
              <a:solidFill>
                <a:srgbClr val="FF0000"/>
              </a:solidFill>
              <a:latin typeface="Times New Roman" panose="02020603050405020304" charset="0"/>
              <a:cs typeface="Times New Roman" panose="02020603050405020304" charset="0"/>
              <a:sym typeface="+mn-ea"/>
            </a:endParaRPr>
          </a:p>
        </p:txBody>
      </p:sp>
      <p:sp>
        <p:nvSpPr>
          <p:cNvPr id="27" name="文本框 26"/>
          <p:cNvSpPr txBox="1"/>
          <p:nvPr/>
        </p:nvSpPr>
        <p:spPr>
          <a:xfrm>
            <a:off x="147955" y="5276850"/>
            <a:ext cx="137541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claims</a:t>
            </a:r>
            <a:endParaRPr sz="2300">
              <a:solidFill>
                <a:srgbClr val="FF0000"/>
              </a:solidFill>
              <a:latin typeface="Times New Roman" panose="02020603050405020304" charset="0"/>
              <a:cs typeface="Times New Roman" panose="02020603050405020304" charset="0"/>
              <a:sym typeface="+mn-ea"/>
            </a:endParaRPr>
          </a:p>
        </p:txBody>
      </p:sp>
      <p:sp>
        <p:nvSpPr>
          <p:cNvPr id="28" name="文本框 27"/>
          <p:cNvSpPr txBox="1"/>
          <p:nvPr/>
        </p:nvSpPr>
        <p:spPr>
          <a:xfrm>
            <a:off x="6038850" y="5271770"/>
            <a:ext cx="97091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against </a:t>
            </a:r>
            <a:endParaRPr kumimoji="0" 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9" name="文本框 28"/>
          <p:cNvSpPr txBox="1"/>
          <p:nvPr/>
        </p:nvSpPr>
        <p:spPr>
          <a:xfrm>
            <a:off x="6287135" y="6055360"/>
            <a:ext cx="113411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fearlessly </a:t>
            </a:r>
            <a:endParaRPr kumimoji="0" 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0" name="文本框 29"/>
          <p:cNvSpPr txBox="1"/>
          <p:nvPr/>
        </p:nvSpPr>
        <p:spPr>
          <a:xfrm>
            <a:off x="890905" y="4885690"/>
            <a:ext cx="46228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a</a:t>
            </a:r>
            <a:endParaRPr kumimoji="0" 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1" name="文本框 30"/>
          <p:cNvSpPr txBox="1"/>
          <p:nvPr/>
        </p:nvSpPr>
        <p:spPr>
          <a:xfrm>
            <a:off x="5537200" y="3703320"/>
            <a:ext cx="116078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though </a:t>
            </a:r>
            <a:endParaRPr sz="2300">
              <a:solidFill>
                <a:srgbClr val="FF0000"/>
              </a:solidFill>
              <a:latin typeface="Times New Roman" panose="02020603050405020304" charset="0"/>
              <a:cs typeface="Times New Roman" panose="02020603050405020304" charset="0"/>
              <a:sym typeface="+mn-ea"/>
            </a:endParaRPr>
          </a:p>
        </p:txBody>
      </p:sp>
      <p:sp>
        <p:nvSpPr>
          <p:cNvPr id="32" name="文本框 31"/>
          <p:cNvSpPr txBox="1"/>
          <p:nvPr/>
        </p:nvSpPr>
        <p:spPr>
          <a:xfrm>
            <a:off x="6724650" y="2536190"/>
            <a:ext cx="148590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 wore </a:t>
            </a:r>
            <a:endParaRPr sz="2300">
              <a:solidFill>
                <a:srgbClr val="FF0000"/>
              </a:solidFill>
              <a:latin typeface="Times New Roman" panose="02020603050405020304" charset="0"/>
              <a:cs typeface="Times New Roman" panose="02020603050405020304" charset="0"/>
              <a:sym typeface="+mn-ea"/>
            </a:endParaRPr>
          </a:p>
        </p:txBody>
      </p:sp>
      <p:sp>
        <p:nvSpPr>
          <p:cNvPr id="33" name="文本框 32"/>
          <p:cNvSpPr txBox="1"/>
          <p:nvPr/>
        </p:nvSpPr>
        <p:spPr>
          <a:xfrm>
            <a:off x="2004060" y="1727200"/>
            <a:ext cx="97409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illegal </a:t>
            </a:r>
            <a:endParaRPr sz="23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subdued</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(of a person) unusually quiet, and possibly unhappy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闷闷不乐的；抑郁的；默不作声的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faced the press, initially, in a somewhat subdued mood.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他最初面对媒体时情绪有点忧郁</a:t>
            </a:r>
            <a:r>
              <a:rPr lang="zh-CN" altLang="en-US" sz="2800">
                <a:ea typeface="华文中宋" panose="02010600040101010101" charset="-122"/>
                <a:sym typeface="+mn-ea"/>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flank</a:t>
            </a:r>
            <a:r>
              <a:rPr lang="en-US" altLang="zh-CN" sz="2800"/>
              <a:t>: </a:t>
            </a:r>
            <a:r>
              <a:rPr lang="en-US" sz="2800">
                <a:latin typeface="Times New Roman" panose="02020603050405020304" charset="0"/>
                <a:ea typeface="华文中宋" panose="02010600040101010101" charset="-122"/>
                <a:cs typeface="Times New Roman" panose="02020603050405020304" charset="0"/>
              </a:rPr>
              <a:t>(be flanked by sb/sth) to have sb/sth on one or both sides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侧面（或两侧）有</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Bookcases flank the bed.    </a:t>
            </a:r>
            <a:r>
              <a:rPr sz="2800">
                <a:latin typeface="华文中宋" panose="02010600040101010101" charset="-122"/>
                <a:ea typeface="华文中宋" panose="02010600040101010101" charset="-122"/>
                <a:cs typeface="华文中宋" panose="02010600040101010101" charset="-122"/>
              </a:rPr>
              <a:t>床的两侧有书柜</a:t>
            </a:r>
            <a:r>
              <a:rPr lang="zh-CN"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65938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191510"/>
            <a:ext cx="477901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seemed a bit subdued to me.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40004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43840" y="6003925"/>
            <a:ext cx="71545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left the courtroom flanked by armed guards</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626995"/>
            <a:ext cx="9491980" cy="521970"/>
          </a:xfrm>
          <a:prstGeom prst="rect">
            <a:avLst/>
          </a:prstGeom>
          <a:noFill/>
        </p:spPr>
        <p:txBody>
          <a:bodyPr wrap="square" rtlCol="0" anchor="t">
            <a:spAutoFit/>
          </a:bodyPr>
          <a:lstStyle/>
          <a:p>
            <a:r>
              <a:rPr lang="zh-CN" sz="2800">
                <a:ea typeface="华文中宋" panose="02010600040101010101" charset="-122"/>
              </a:rPr>
              <a:t>我觉得他当时有点闷闷不乐</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649980"/>
            <a:ext cx="4690745" cy="177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13195"/>
            <a:ext cx="7000875" cy="127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400040"/>
            <a:ext cx="8297545" cy="521970"/>
          </a:xfrm>
          <a:prstGeom prst="rect">
            <a:avLst/>
          </a:prstGeom>
          <a:noFill/>
        </p:spPr>
        <p:txBody>
          <a:bodyPr wrap="square" rtlCol="0" anchor="t">
            <a:spAutoFit/>
          </a:bodyPr>
          <a:p>
            <a:r>
              <a:rPr lang="zh-CN" altLang="en-US" sz="2800">
                <a:ea typeface="华文中宋" panose="02010600040101010101" charset="-122"/>
              </a:rPr>
              <a:t>她在武装警卫的护送下离开法庭</a:t>
            </a:r>
            <a:r>
              <a:rPr lang="zh-CN" altLang="en-US" sz="2800">
                <a:ea typeface="华文中宋" panose="02010600040101010101" charset="-122"/>
                <a:sym typeface="+mn-ea"/>
              </a:rPr>
              <a:t>。</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81380"/>
            <a:ext cx="11751310" cy="238061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01320" y="985520"/>
            <a:ext cx="11669395"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He did not speak to waiting cameras or members of the public as he entered or exited the Manhattan criminal court building, though he raised a clenched fist as he left Trump Tower on the way to the courthouse.</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47040" y="23856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270125"/>
            <a:ext cx="10241915" cy="891540"/>
          </a:xfrm>
          <a:prstGeom prst="rect">
            <a:avLst/>
          </a:prstGeom>
          <a:noFill/>
        </p:spPr>
        <p:txBody>
          <a:bodyPr wrap="square" rtlCol="0">
            <a:spAutoFit/>
          </a:bodyPr>
          <a:lstStyle/>
          <a:p>
            <a:pPr algn="l">
              <a:buClrTx/>
              <a:buSzTx/>
              <a:buFontTx/>
            </a:pPr>
            <a:r>
              <a:rPr sz="2600">
                <a:ea typeface="华文中宋" panose="02010600040101010101" charset="-122"/>
              </a:rPr>
              <a:t>在进出曼哈顿刑事法院大楼时，他没有对等待的摄像机或公众讲话，但在离开特朗普大厦前往法院时，他举起了紧握的拳头。</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622040"/>
            <a:ext cx="11751310" cy="278130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8305" y="3796665"/>
            <a:ext cx="1158938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In a meandering speech, Trump ticked through a litany</a:t>
            </a:r>
            <a:r>
              <a:rPr lang="en-US" sz="2600">
                <a:latin typeface="Times New Roman" panose="02020603050405020304" charset="0"/>
                <a:cs typeface="Times New Roman" panose="02020603050405020304" charset="0"/>
                <a:sym typeface="+mn-ea"/>
              </a:rPr>
              <a:t> (</a:t>
            </a:r>
            <a:r>
              <a:rPr lang="en-US" sz="2300">
                <a:latin typeface="Times New Roman" panose="02020603050405020304" charset="0"/>
                <a:cs typeface="Times New Roman" panose="02020603050405020304" charset="0"/>
                <a:sym typeface="+mn-ea"/>
              </a:rPr>
              <a:t>枯燥冗长的陈述</a:t>
            </a:r>
            <a:r>
              <a:rPr lang="en-US" sz="2600">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of grievances and exaggerated or false claims, as he sought to discredit the case against him and declared it </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an insult to our country.</a:t>
            </a:r>
            <a:r>
              <a:rPr lang="en-US" sz="2600">
                <a:latin typeface="Times New Roman" panose="02020603050405020304" charset="0"/>
                <a:cs typeface="Times New Roman" panose="02020603050405020304" charset="0"/>
                <a:sym typeface="+mn-ea"/>
              </a:rPr>
              <a:t>”</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437515" y="52495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45578" y="5172710"/>
            <a:ext cx="1042797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在一</a:t>
            </a:r>
            <a:r>
              <a:rPr lang="zh-CN" sz="2600">
                <a:latin typeface="Times New Roman" panose="02020603050405020304" charset="0"/>
                <a:ea typeface="华文中宋" panose="02010600040101010101" charset="-122"/>
                <a:cs typeface="Times New Roman" panose="02020603050405020304" charset="0"/>
              </a:rPr>
              <a:t>段枯燥冗长</a:t>
            </a:r>
            <a:r>
              <a:rPr sz="2600">
                <a:latin typeface="Times New Roman" panose="02020603050405020304" charset="0"/>
                <a:ea typeface="华文中宋" panose="02010600040101010101" charset="-122"/>
                <a:cs typeface="Times New Roman" panose="02020603050405020304" charset="0"/>
              </a:rPr>
              <a:t>的演讲中，特朗普列举了一连串的不满和夸大或虚假的说法，试图抹掉针对他的案件，并宣称这是“对我们国家的侮辱”。</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19710" y="52705"/>
            <a:ext cx="11333480" cy="1660525"/>
          </a:xfrm>
          <a:prstGeom prst="rect">
            <a:avLst/>
          </a:prstGeom>
          <a:noFill/>
        </p:spPr>
        <p:txBody>
          <a:bodyPr wrap="square" rtlCol="0" anchor="t">
            <a:spAutoFit/>
          </a:bodyPr>
          <a:p>
            <a:pPr algn="ctr"/>
            <a:r>
              <a:rPr lang="en-US" altLang="zh-CN" sz="3600" b="1"/>
              <a:t>2. </a:t>
            </a:r>
            <a:r>
              <a:rPr sz="3600" b="1"/>
              <a:t>“Miraculous” snowfall delivers a glimmer of hope for the Great Salt Lake</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“奇迹般”的降雪给大盐湖带来了一线希望</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1"/>
          <p:cNvPicPr>
            <a:picLocks noChangeAspect="1"/>
          </p:cNvPicPr>
          <p:nvPr/>
        </p:nvPicPr>
        <p:blipFill>
          <a:blip r:embed="rId1"/>
          <a:stretch>
            <a:fillRect/>
          </a:stretch>
        </p:blipFill>
        <p:spPr>
          <a:xfrm>
            <a:off x="2722245" y="1838960"/>
            <a:ext cx="6747510" cy="4416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67360"/>
            <a:ext cx="12238355" cy="6457315"/>
          </a:xfrm>
          <a:prstGeom prst="rect">
            <a:avLst/>
          </a:prstGeom>
          <a:noFill/>
        </p:spPr>
        <p:txBody>
          <a:bodyPr wrap="square" rtlCol="0" anchor="t">
            <a:spAutoFit/>
          </a:bodyPr>
          <a:p>
            <a:pPr fontAlgn="auto">
              <a:lnSpc>
                <a:spcPts val="292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Just three months ago, scientists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issue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a report with a dire warning: Utah’s Great Salt Lake, after decades of drying that had only accelerated in recent years, was on track to disappear in five years. Now a record snowpack, </a:t>
            </a:r>
            <a:r>
              <a:rPr lang="en-US" sz="2500">
                <a:latin typeface="Times New Roman" panose="02020603050405020304" charset="0"/>
                <a:cs typeface="Times New Roman" panose="02020603050405020304" charset="0"/>
              </a:rPr>
              <a:t>______(</a:t>
            </a:r>
            <a:r>
              <a:rPr sz="2500">
                <a:latin typeface="Times New Roman" panose="02020603050405020304" charset="0"/>
                <a:cs typeface="Times New Roman" panose="02020603050405020304" charset="0"/>
              </a:rPr>
              <a:t>fuel</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by more than 800 inches of snow during the season in some locations, offers a glimmer of hope for the Wester</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Hemis</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phere’s largest saltwater lake and an important economic driver for the state.</a:t>
            </a:r>
            <a:endParaRPr sz="2500">
              <a:latin typeface="Times New Roman" panose="02020603050405020304" charset="0"/>
              <a:cs typeface="Times New Roman" panose="02020603050405020304" charset="0"/>
            </a:endParaRPr>
          </a:p>
          <a:p>
            <a:pPr fontAlgn="auto">
              <a:lnSpc>
                <a:spcPts val="292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Great Salt Lake reached its record low in November when it </a:t>
            </a:r>
            <a:r>
              <a:rPr lang="en-US" altLang="zh-CN" sz="2500">
                <a:solidFill>
                  <a:srgbClr val="0000FF"/>
                </a:solidFill>
                <a:latin typeface="Times New Roman" panose="02020603050405020304" charset="0"/>
                <a:cs typeface="Times New Roman" panose="02020603050405020304" charset="0"/>
              </a:rPr>
              <a:t>dip</a:t>
            </a:r>
            <a:r>
              <a:rPr sz="2500">
                <a:latin typeface="Times New Roman" panose="02020603050405020304" charset="0"/>
                <a:cs typeface="Times New Roman" panose="02020603050405020304" charset="0"/>
              </a:rPr>
              <a:t>ped to 4,188.6 feet above sea level, </a:t>
            </a:r>
            <a:r>
              <a:rPr lang="en-US" sz="2500">
                <a:latin typeface="Times New Roman" panose="02020603050405020304" charset="0"/>
                <a:cs typeface="Times New Roman" panose="02020603050405020304" charset="0"/>
              </a:rPr>
              <a:t>___________ (</a:t>
            </a:r>
            <a:r>
              <a:rPr sz="2500">
                <a:latin typeface="Times New Roman" panose="02020603050405020304" charset="0"/>
                <a:cs typeface="Times New Roman" panose="02020603050405020304" charset="0"/>
              </a:rPr>
              <a:t>los</a:t>
            </a:r>
            <a:r>
              <a:rPr lang="en-US" sz="2500">
                <a:latin typeface="Times New Roman" panose="02020603050405020304" charset="0"/>
                <a:cs typeface="Times New Roman" panose="02020603050405020304" charset="0"/>
              </a:rPr>
              <a:t>e)</a:t>
            </a:r>
            <a:r>
              <a:rPr sz="2500">
                <a:latin typeface="Times New Roman" panose="02020603050405020304" charset="0"/>
                <a:cs typeface="Times New Roman" panose="02020603050405020304" charset="0"/>
              </a:rPr>
              <a:t> more than 70 percent of its water since 1850, according to the report published in January by researchers at Brigham Young University. As of Wednesday, </a:t>
            </a:r>
            <a:r>
              <a:rPr lang="en-US" sz="2500">
                <a:latin typeface="Times New Roman" panose="02020603050405020304" charset="0"/>
                <a:cs typeface="Times New Roman" panose="02020603050405020304" charset="0"/>
              </a:rPr>
              <a:t>________ </a:t>
            </a:r>
            <a:r>
              <a:rPr sz="2500">
                <a:latin typeface="Times New Roman" panose="02020603050405020304" charset="0"/>
                <a:cs typeface="Times New Roman" panose="02020603050405020304" charset="0"/>
              </a:rPr>
              <a:t>, the lake had risen three feet in a little more than five months, primarily because of snow and rain dumped </a:t>
            </a:r>
            <a:r>
              <a:rPr lang="en-US" sz="2500">
                <a:latin typeface="Times New Roman" panose="02020603050405020304" charset="0"/>
                <a:cs typeface="Times New Roman" panose="02020603050405020304" charset="0"/>
              </a:rPr>
              <a:t>________ (</a:t>
            </a:r>
            <a:r>
              <a:rPr sz="2500">
                <a:latin typeface="Times New Roman" panose="02020603050405020304" charset="0"/>
                <a:cs typeface="Times New Roman" panose="02020603050405020304" charset="0"/>
              </a:rPr>
              <a:t>direct</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into the lake by a season-long series of waterloaded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storm</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Salt Lake City has seen its seventh-snowiest season on record and among the most snow of any major U.S. city, </a:t>
            </a:r>
            <a:r>
              <a:rPr lang="en-US" sz="2500">
                <a:latin typeface="Times New Roman" panose="02020603050405020304" charset="0"/>
                <a:cs typeface="Times New Roman" panose="02020603050405020304" charset="0"/>
              </a:rPr>
              <a:t>_____</a:t>
            </a:r>
            <a:r>
              <a:rPr sz="2500">
                <a:latin typeface="Times New Roman" panose="02020603050405020304" charset="0"/>
                <a:cs typeface="Times New Roman" panose="02020603050405020304" charset="0"/>
              </a:rPr>
              <a:t> 87.3 inches.</a:t>
            </a:r>
            <a:endParaRPr sz="2500">
              <a:latin typeface="Times New Roman" panose="02020603050405020304" charset="0"/>
              <a:cs typeface="Times New Roman" panose="02020603050405020304" charset="0"/>
            </a:endParaRPr>
          </a:p>
          <a:p>
            <a:pPr fontAlgn="auto">
              <a:lnSpc>
                <a:spcPts val="292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rising lake level is cause for both celebration and caution.</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 </a:t>
            </a:r>
            <a:r>
              <a:rPr lang="en-US" sz="2500">
                <a:latin typeface="Times New Roman" panose="02020603050405020304" charset="0"/>
                <a:cs typeface="Times New Roman" panose="02020603050405020304" charset="0"/>
              </a:rPr>
              <a:t>___________</a:t>
            </a:r>
            <a:r>
              <a:rPr sz="2500">
                <a:latin typeface="Times New Roman" panose="02020603050405020304" charset="0"/>
                <a:cs typeface="Times New Roman" panose="02020603050405020304" charset="0"/>
              </a:rPr>
              <a:t>we celebrate our progress, we must continue to </a:t>
            </a:r>
            <a:r>
              <a:rPr lang="en-US" altLang="zh-CN" sz="2500">
                <a:solidFill>
                  <a:srgbClr val="0000FF"/>
                </a:solidFill>
                <a:latin typeface="Times New Roman" panose="02020603050405020304" charset="0"/>
                <a:cs typeface="Times New Roman" panose="02020603050405020304" charset="0"/>
              </a:rPr>
              <a:t>prioritize</a:t>
            </a:r>
            <a:r>
              <a:rPr sz="2500">
                <a:latin typeface="Times New Roman" panose="02020603050405020304" charset="0"/>
                <a:cs typeface="Times New Roman" panose="02020603050405020304" charset="0"/>
              </a:rPr>
              <a:t> water conservation efforts and make </a:t>
            </a:r>
            <a:r>
              <a:rPr lang="en-US" sz="2500">
                <a:latin typeface="Times New Roman" panose="02020603050405020304" charset="0"/>
                <a:cs typeface="Times New Roman" panose="02020603050405020304" charset="0"/>
              </a:rPr>
              <a:t>__________ (</a:t>
            </a:r>
            <a:r>
              <a:rPr sz="2500">
                <a:latin typeface="Times New Roman" panose="02020603050405020304" charset="0"/>
                <a:cs typeface="Times New Roman" panose="02020603050405020304" charset="0"/>
              </a:rPr>
              <a:t>sustain</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water management decisions for the future of this vital ecosystem and for water users throughout the basin,” Candice Hasenyager, director of the Utah Division of Water resources, said in </a:t>
            </a:r>
            <a:r>
              <a:rPr lang="en-US" sz="2500">
                <a:latin typeface="Times New Roman" panose="02020603050405020304" charset="0"/>
                <a:cs typeface="Times New Roman" panose="02020603050405020304" charset="0"/>
              </a:rPr>
              <a:t>____</a:t>
            </a:r>
            <a:r>
              <a:rPr sz="2500">
                <a:latin typeface="Times New Roman" panose="02020603050405020304" charset="0"/>
                <a:cs typeface="Times New Roman" panose="02020603050405020304" charset="0"/>
              </a:rPr>
              <a:t> email. </a:t>
            </a:r>
            <a:endParaRPr sz="25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a:t>
            </a:r>
            <a:r>
              <a:rPr lang="zh-CN" sz="2400" b="1">
                <a:solidFill>
                  <a:srgbClr val="ED7D31"/>
                </a:solidFill>
                <a:latin typeface="微软雅黑" panose="020B0503020204020204" charset="-122"/>
                <a:ea typeface="微软雅黑" panose="020B0503020204020204" charset="-122"/>
                <a:cs typeface="微软雅黑" panose="020B0503020204020204" charset="-122"/>
              </a:rPr>
              <a:t>华盛顿邮报</a:t>
            </a:r>
            <a:r>
              <a:rPr sz="2400" b="1">
                <a:solidFill>
                  <a:srgbClr val="ED7D31"/>
                </a:solidFill>
                <a:latin typeface="微软雅黑" panose="020B0503020204020204" charset="-122"/>
                <a:ea typeface="微软雅黑" panose="020B0503020204020204" charset="-122"/>
                <a:cs typeface="微软雅黑" panose="020B0503020204020204" charset="-122"/>
              </a:rPr>
              <a:t>》202</a:t>
            </a:r>
            <a:r>
              <a:rPr lang="en-US" sz="2400" b="1">
                <a:solidFill>
                  <a:srgbClr val="ED7D31"/>
                </a:solidFill>
                <a:latin typeface="微软雅黑" panose="020B0503020204020204" charset="-122"/>
                <a:ea typeface="微软雅黑" panose="020B0503020204020204" charset="-122"/>
                <a:cs typeface="微软雅黑" panose="020B0503020204020204" charset="-122"/>
              </a:rPr>
              <a:t>3</a:t>
            </a:r>
            <a:r>
              <a:rPr sz="2400" b="1">
                <a:solidFill>
                  <a:srgbClr val="ED7D31"/>
                </a:solidFill>
                <a:latin typeface="微软雅黑" panose="020B0503020204020204" charset="-122"/>
                <a:ea typeface="微软雅黑" panose="020B0503020204020204" charset="-122"/>
                <a:cs typeface="微软雅黑" panose="020B0503020204020204" charset="-122"/>
              </a:rPr>
              <a:t>年</a:t>
            </a:r>
            <a:r>
              <a:rPr lang="en-US" sz="2400" b="1">
                <a:solidFill>
                  <a:srgbClr val="ED7D31"/>
                </a:solidFill>
                <a:latin typeface="微软雅黑" panose="020B0503020204020204" charset="-122"/>
                <a:ea typeface="微软雅黑" panose="020B0503020204020204" charset="-122"/>
                <a:cs typeface="微软雅黑" panose="020B0503020204020204" charset="-122"/>
              </a:rPr>
              <a:t>4</a:t>
            </a:r>
            <a:r>
              <a:rPr sz="2400" b="1">
                <a:solidFill>
                  <a:srgbClr val="ED7D31"/>
                </a:solidFill>
                <a:latin typeface="微软雅黑" panose="020B0503020204020204" charset="-122"/>
                <a:ea typeface="微软雅黑" panose="020B0503020204020204" charset="-122"/>
                <a:cs typeface="微软雅黑" panose="020B0503020204020204" charset="-122"/>
              </a:rPr>
              <a:t>月</a:t>
            </a:r>
            <a:r>
              <a:rPr lang="en-US" sz="2400" b="1">
                <a:solidFill>
                  <a:srgbClr val="ED7D31"/>
                </a:solidFill>
                <a:latin typeface="微软雅黑" panose="020B0503020204020204" charset="-122"/>
                <a:ea typeface="微软雅黑" panose="020B0503020204020204" charset="-122"/>
                <a:cs typeface="微软雅黑" panose="020B0503020204020204" charset="-122"/>
              </a:rPr>
              <a:t>10</a:t>
            </a:r>
            <a:r>
              <a:rPr sz="2400" b="1">
                <a:solidFill>
                  <a:srgbClr val="ED7D31"/>
                </a:solidFill>
                <a:latin typeface="微软雅黑" panose="020B0503020204020204" charset="-122"/>
                <a:ea typeface="微软雅黑" panose="020B0503020204020204" charset="-122"/>
                <a:cs typeface="微软雅黑" panose="020B0503020204020204" charset="-122"/>
              </a:rPr>
              <a:t>日  </a:t>
            </a:r>
            <a:r>
              <a:rPr lang="en-US" sz="2400" b="1">
                <a:solidFill>
                  <a:srgbClr val="ED7D31"/>
                </a:solidFill>
                <a:latin typeface="微软雅黑" panose="020B0503020204020204" charset="-122"/>
                <a:ea typeface="微软雅黑" panose="020B0503020204020204" charset="-122"/>
                <a:cs typeface="微软雅黑" panose="020B0503020204020204" charset="-122"/>
              </a:rPr>
              <a:t>A6</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版面</a:t>
            </a:r>
            <a:r>
              <a:rPr sz="2400" b="1">
                <a:solidFill>
                  <a:srgbClr val="ED7D31"/>
                </a:solidFill>
                <a:latin typeface="微软雅黑" panose="020B0503020204020204" charset="-122"/>
                <a:ea typeface="微软雅黑" panose="020B0503020204020204" charset="-122"/>
                <a:cs typeface="微软雅黑" panose="020B0503020204020204" charset="-122"/>
              </a:rPr>
              <a:t>）</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3" name="文本框 2"/>
          <p:cNvSpPr txBox="1"/>
          <p:nvPr/>
        </p:nvSpPr>
        <p:spPr>
          <a:xfrm>
            <a:off x="4960620" y="521970"/>
            <a:ext cx="100393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issued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2321560" y="2679700"/>
            <a:ext cx="18154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having lost</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8643620" y="4928235"/>
            <a:ext cx="18630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While</a:t>
            </a:r>
            <a:r>
              <a:rPr lang="en-US" sz="2600">
                <a:solidFill>
                  <a:srgbClr val="FF0000"/>
                </a:solidFill>
                <a:latin typeface="Times New Roman" panose="02020603050405020304" charset="0"/>
                <a:cs typeface="Times New Roman" panose="02020603050405020304" charset="0"/>
                <a:sym typeface="+mn-ea"/>
              </a:rPr>
              <a:t>/When</a:t>
            </a:r>
            <a:r>
              <a:rPr sz="2600">
                <a:solidFill>
                  <a:srgbClr val="FF0000"/>
                </a:solidFill>
                <a:latin typeface="Times New Roman" panose="02020603050405020304" charset="0"/>
                <a:cs typeface="Times New Roman" panose="02020603050405020304" charset="0"/>
                <a:sym typeface="+mn-ea"/>
              </a:rPr>
              <a:t>  </a:t>
            </a:r>
            <a:endParaRPr sz="26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7366000" y="4595495"/>
            <a:ext cx="7486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with</a:t>
            </a:r>
            <a:endParaRPr lang="en-US" sz="26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2980690" y="4195445"/>
            <a:ext cx="102425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storms</a:t>
            </a:r>
            <a:endParaRPr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1190625" y="6457950"/>
            <a:ext cx="5016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an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5897245" y="3802380"/>
            <a:ext cx="13614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rPr>
              <a:t>directly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0506710" y="5328285"/>
            <a:ext cx="155321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sustainable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1692275" y="3465195"/>
            <a:ext cx="131508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however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6651625" y="1292860"/>
            <a:ext cx="9137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 fueled</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5859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dip</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go downwards or to a lower level; to make sth do this</a:t>
            </a:r>
            <a:r>
              <a:rPr lang="zh-CN" sz="2800">
                <a:latin typeface="Times New Roman" panose="02020603050405020304" charset="0"/>
                <a:ea typeface="华文中宋" panose="02010600040101010101" charset="-122"/>
                <a:cs typeface="Times New Roman" panose="02020603050405020304" charset="0"/>
                <a:sym typeface="+mn-ea"/>
              </a:rPr>
              <a:t>（使）下降，下沉</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Sales for this quarter have dipped from 38.7 million to 33 million.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本季度销售额从3 870万下降到3 300万</a:t>
            </a:r>
            <a:r>
              <a:rPr lang="en-US" alt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prioritize</a:t>
            </a:r>
            <a:r>
              <a:rPr lang="en-US" altLang="zh-CN" sz="2800"/>
              <a:t>: </a:t>
            </a:r>
            <a:r>
              <a:rPr lang="en-US" sz="2800">
                <a:latin typeface="Times New Roman" panose="02020603050405020304" charset="0"/>
                <a:ea typeface="华文中宋" panose="02010600040101010101" charset="-122"/>
                <a:cs typeface="Times New Roman" panose="02020603050405020304" charset="0"/>
              </a:rPr>
              <a:t>to treat sth as being more important than other things    </a:t>
            </a:r>
            <a:r>
              <a:rPr sz="2800">
                <a:latin typeface="Times New Roman" panose="02020603050405020304" charset="0"/>
                <a:ea typeface="华文中宋" panose="02010600040101010101" charset="-122"/>
                <a:cs typeface="Times New Roman" panose="02020603050405020304" charset="0"/>
              </a:rPr>
              <a:t>优先处理</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organization was formed to prioritize the needs of older people.                                                  </a:t>
            </a:r>
            <a:r>
              <a:rPr sz="2800">
                <a:latin typeface="华文中宋" panose="02010600040101010101" charset="-122"/>
                <a:ea typeface="华文中宋" panose="02010600040101010101" charset="-122"/>
                <a:cs typeface="华文中宋" panose="02010600040101010101" charset="-122"/>
              </a:rPr>
              <a:t>这个机构是为优先满足老年人的需要而成立的</a:t>
            </a:r>
            <a:r>
              <a:rPr lang="en-US" altLang="zh-CN"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33553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2889250"/>
            <a:ext cx="717359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sun dipped below the horizon.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7175" y="529717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320675" y="5835650"/>
            <a:ext cx="95935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They prioritize arts subjects over maths and sciences</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85010" y="2335530"/>
            <a:ext cx="9491980" cy="521970"/>
          </a:xfrm>
          <a:prstGeom prst="rect">
            <a:avLst/>
          </a:prstGeom>
          <a:noFill/>
        </p:spPr>
        <p:txBody>
          <a:bodyPr wrap="square" rtlCol="0" anchor="t">
            <a:spAutoFit/>
          </a:bodyPr>
          <a:lstStyle/>
          <a:p>
            <a:r>
              <a:rPr sz="2800">
                <a:ea typeface="华文中宋" panose="02010600040101010101" charset="-122"/>
              </a:rPr>
              <a:t>太阳落到地平线下了</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00025" y="3395345"/>
            <a:ext cx="5101590" cy="203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324600"/>
            <a:ext cx="7844155" cy="158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68830" y="5297170"/>
            <a:ext cx="8297545" cy="521970"/>
          </a:xfrm>
          <a:prstGeom prst="rect">
            <a:avLst/>
          </a:prstGeom>
          <a:noFill/>
        </p:spPr>
        <p:txBody>
          <a:bodyPr wrap="square" rtlCol="0" anchor="t">
            <a:spAutoFit/>
          </a:bodyPr>
          <a:p>
            <a:r>
              <a:rPr lang="zh-CN" altLang="en-US" sz="2800">
                <a:ea typeface="华文中宋" panose="02010600040101010101" charset="-122"/>
              </a:rPr>
              <a:t>比起数学和科学，他们更重视文科。</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48602">
                                            <p:txEl>
                                              <p:pRg st="5" end="5"/>
                                            </p:txEl>
                                          </p:spTgt>
                                        </p:tgtEl>
                                        <p:attrNameLst>
                                          <p:attrName>style.visibility</p:attrName>
                                        </p:attrNameLst>
                                      </p:cBhvr>
                                      <p:to>
                                        <p:strVal val="visible"/>
                                      </p:to>
                                    </p:set>
                                    <p:animEffect transition="in" filter="blinds(horizontal)">
                                      <p:cBhvr>
                                        <p:cTn id="13" dur="500"/>
                                        <p:tgtEl>
                                          <p:spTgt spid="1048602">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48604"/>
                                        </p:tgtEl>
                                        <p:attrNameLst>
                                          <p:attrName>style.visibility</p:attrName>
                                        </p:attrNameLst>
                                      </p:cBhvr>
                                      <p:to>
                                        <p:strVal val="visible"/>
                                      </p:to>
                                    </p:set>
                                    <p:animEffect transition="in" filter="blinds(horizontal)">
                                      <p:cBhvr>
                                        <p:cTn id="18" dur="500"/>
                                        <p:tgtEl>
                                          <p:spTgt spid="104860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48608"/>
                                        </p:tgtEl>
                                        <p:attrNameLst>
                                          <p:attrName>style.visibility</p:attrName>
                                        </p:attrNameLst>
                                      </p:cBhvr>
                                      <p:to>
                                        <p:strVal val="visible"/>
                                      </p:to>
                                    </p:set>
                                    <p:animEffect transition="in" filter="blinds(horizontal)">
                                      <p:cBhvr>
                                        <p:cTn id="21" dur="500"/>
                                        <p:tgtEl>
                                          <p:spTgt spid="1048608"/>
                                        </p:tgtEl>
                                      </p:cBhvr>
                                    </p:animEffect>
                                  </p:childTnLst>
                                </p:cTn>
                              </p:par>
                              <p:par>
                                <p:cTn id="22" presetID="3" presetClass="entr" presetSubtype="10" fill="hold" nodeType="withEffect">
                                  <p:stCondLst>
                                    <p:cond delay="0"/>
                                  </p:stCondLst>
                                  <p:childTnLst>
                                    <p:set>
                                      <p:cBhvr>
                                        <p:cTn id="23" dur="1" fill="hold">
                                          <p:stCondLst>
                                            <p:cond delay="0"/>
                                          </p:stCondLst>
                                        </p:cTn>
                                        <p:tgtEl>
                                          <p:spTgt spid="3145728"/>
                                        </p:tgtEl>
                                        <p:attrNameLst>
                                          <p:attrName>style.visibility</p:attrName>
                                        </p:attrNameLst>
                                      </p:cBhvr>
                                      <p:to>
                                        <p:strVal val="visible"/>
                                      </p:to>
                                    </p:set>
                                    <p:animEffect transition="in" filter="blinds(horizontal)">
                                      <p:cBhvr>
                                        <p:cTn id="24" dur="500"/>
                                        <p:tgtEl>
                                          <p:spTgt spid="314572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48605"/>
                                        </p:tgtEl>
                                        <p:attrNameLst>
                                          <p:attrName>style.visibility</p:attrName>
                                        </p:attrNameLst>
                                      </p:cBhvr>
                                      <p:to>
                                        <p:strVal val="visible"/>
                                      </p:to>
                                    </p:set>
                                    <p:animEffect transition="in" filter="blinds(horizontal)">
                                      <p:cBhvr>
                                        <p:cTn id="29" dur="500"/>
                                        <p:tgtEl>
                                          <p:spTgt spid="104860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blinds(horizontal)">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UNIT_PLACING_PICTURE_USER_VIEWPORT" val="{&quot;height&quot;:6330,&quot;width&quot;:10950}"/>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13385</Words>
  <Application>WPS 演示</Application>
  <PresentationFormat>宽屏</PresentationFormat>
  <Paragraphs>351</Paragraphs>
  <Slides>22</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678</cp:revision>
  <dcterms:created xsi:type="dcterms:W3CDTF">2019-06-19T02:08:00Z</dcterms:created>
  <dcterms:modified xsi:type="dcterms:W3CDTF">2023-04-22T13:04:09Z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8624B674B3AB4A48B26674FF09228FBC</vt:lpwstr>
  </property>
</Properties>
</file>