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331" r:id="rId3"/>
    <p:sldId id="256" r:id="rId4"/>
    <p:sldId id="305" r:id="rId5"/>
    <p:sldId id="279" r:id="rId6"/>
    <p:sldId id="275" r:id="rId7"/>
    <p:sldId id="302" r:id="rId8"/>
    <p:sldId id="276" r:id="rId9"/>
    <p:sldId id="280" r:id="rId10"/>
    <p:sldId id="277" r:id="rId11"/>
    <p:sldId id="283" r:id="rId13"/>
    <p:sldId id="304" r:id="rId14"/>
    <p:sldId id="306" r:id="rId15"/>
    <p:sldId id="307" r:id="rId16"/>
    <p:sldId id="312" r:id="rId17"/>
    <p:sldId id="318" r:id="rId18"/>
    <p:sldId id="313" r:id="rId19"/>
    <p:sldId id="325" r:id="rId20"/>
    <p:sldId id="326" r:id="rId21"/>
    <p:sldId id="321" r:id="rId22"/>
    <p:sldId id="322" r:id="rId23"/>
    <p:sldId id="323" r:id="rId24"/>
    <p:sldId id="324" r:id="rId25"/>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1502" initials="1"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DEBDE"/>
    <a:srgbClr val="F4F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5" d="100"/>
          <a:sy n="65" d="100"/>
        </p:scale>
        <p:origin x="-918" y="-114"/>
      </p:cViewPr>
      <p:guideLst>
        <p:guide orient="horz" pos="2205"/>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56261F-4CC0-446A-8BCA-91775599A73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02687D-C716-452F-805F-AA8669E26C8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D02687D-C716-452F-805F-AA8669E26C8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70574"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376672"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5728" y="1600200"/>
            <a:ext cx="5376672"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774" y="2665379"/>
            <a:ext cx="4873574"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938" y="2665379"/>
            <a:ext cx="489757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a:xfrm>
            <a:off x="609600" y="274638"/>
            <a:ext cx="10972800" cy="1143000"/>
          </a:xfrm>
          <a:prstGeom prst="rect">
            <a:avLst/>
          </a:prstGeom>
          <a:noFill/>
          <a:ln w="9525">
            <a:noFill/>
          </a:ln>
        </p:spPr>
        <p:txBody>
          <a:bodyPr anchor="ctr" anchorCtr="0"/>
          <a:lstStyle/>
          <a:p>
            <a:pPr lvl="0"/>
            <a:r>
              <a:rPr lang="zh-CN" altLang="en-US"/>
              <a:t>单击此处编辑母版标题样式</a:t>
            </a:r>
            <a:endParaRPr lang="zh-CN" altLang="en-US"/>
          </a:p>
        </p:txBody>
      </p:sp>
      <p:sp>
        <p:nvSpPr>
          <p:cNvPr id="1027" name="文本占位符 1026"/>
          <p:cNvSpPr>
            <a:spLocks noGrp="1"/>
          </p:cNvSpPr>
          <p:nvPr>
            <p:ph type="body"/>
          </p:nvPr>
        </p:nvSpPr>
        <p:spPr>
          <a:xfrm>
            <a:off x="609600" y="1600200"/>
            <a:ext cx="10972800" cy="4525963"/>
          </a:xfrm>
          <a:prstGeom prst="rect">
            <a:avLst/>
          </a:prstGeom>
          <a:noFill/>
          <a:ln w="9525">
            <a:noFill/>
          </a:ln>
        </p:spPr>
        <p:txBody>
          <a:bodyPr anchor="t" anchorCtr="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55.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73.xml"/><Relationship Id="rId2" Type="http://schemas.openxmlformats.org/officeDocument/2006/relationships/image" Target="../media/image5.jpeg"/><Relationship Id="rId1" Type="http://schemas.openxmlformats.org/officeDocument/2006/relationships/tags" Target="../tags/tag7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6" Type="http://schemas.openxmlformats.org/officeDocument/2006/relationships/slideLayout" Target="../slideLayouts/slideLayout2.xml"/><Relationship Id="rId15" Type="http://schemas.openxmlformats.org/officeDocument/2006/relationships/tags" Target="../tags/tag22.xml"/><Relationship Id="rId14" Type="http://schemas.openxmlformats.org/officeDocument/2006/relationships/tags" Target="../tags/tag21.xml"/><Relationship Id="rId13" Type="http://schemas.openxmlformats.org/officeDocument/2006/relationships/tags" Target="../tags/tag20.xml"/><Relationship Id="rId12" Type="http://schemas.openxmlformats.org/officeDocument/2006/relationships/tags" Target="../tags/tag19.xml"/><Relationship Id="rId11" Type="http://schemas.openxmlformats.org/officeDocument/2006/relationships/tags" Target="../tags/tag18.xml"/><Relationship Id="rId10" Type="http://schemas.openxmlformats.org/officeDocument/2006/relationships/tags" Target="../tags/tag17.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5" Type="http://schemas.openxmlformats.org/officeDocument/2006/relationships/slideLayout" Target="../slideLayouts/slideLayout7.xml"/><Relationship Id="rId14" Type="http://schemas.openxmlformats.org/officeDocument/2006/relationships/tags" Target="../tags/tag36.xml"/><Relationship Id="rId13" Type="http://schemas.openxmlformats.org/officeDocument/2006/relationships/tags" Target="../tags/tag35.xml"/><Relationship Id="rId12" Type="http://schemas.openxmlformats.org/officeDocument/2006/relationships/tags" Target="../tags/tag34.xml"/><Relationship Id="rId11" Type="http://schemas.openxmlformats.org/officeDocument/2006/relationships/tags" Target="../tags/tag33.xml"/><Relationship Id="rId10" Type="http://schemas.openxmlformats.org/officeDocument/2006/relationships/tags" Target="../tags/tag32.xml"/><Relationship Id="rId1" Type="http://schemas.openxmlformats.org/officeDocument/2006/relationships/tags" Target="../tags/tag23.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s>
</file>

<file path=ppt/slides/_rels/slide9.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1" Type="http://schemas.openxmlformats.org/officeDocument/2006/relationships/notesSlide" Target="../notesSlides/notesSlide1.xml"/><Relationship Id="rId10" Type="http://schemas.openxmlformats.org/officeDocument/2006/relationships/slideLayout" Target="../slideLayouts/slideLayout7.xml"/><Relationship Id="rId1" Type="http://schemas.openxmlformats.org/officeDocument/2006/relationships/tags" Target="../tags/tag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
          <p:cNvSpPr txBox="1"/>
          <p:nvPr>
            <p:custDataLst>
              <p:tags r:id="rId1"/>
            </p:custDataLst>
          </p:nvPr>
        </p:nvSpPr>
        <p:spPr>
          <a:xfrm>
            <a:off x="6240016" y="-27384"/>
            <a:ext cx="3168352" cy="720080"/>
          </a:xfrm>
          <a:prstGeom prst="rect">
            <a:avLst/>
          </a:prstGeom>
          <a:solidFill>
            <a:srgbClr val="92D050"/>
          </a:solidFill>
        </p:spPr>
        <p:txBody>
          <a:bodyPr>
            <a:noAutofit/>
          </a:bodyPr>
          <a:lstStyle>
            <a:lvl1pPr algn="ctr" defTabSz="1188085" rtl="0" eaLnBrk="1" latinLnBrk="0" hangingPunct="1">
              <a:spcBef>
                <a:spcPct val="0"/>
              </a:spcBef>
              <a:buNone/>
              <a:defRPr sz="5715" kern="1200">
                <a:solidFill>
                  <a:schemeClr val="tx1"/>
                </a:solidFill>
                <a:latin typeface="+mj-lt"/>
                <a:ea typeface="+mj-ea"/>
                <a:cs typeface="+mj-cs"/>
              </a:defRPr>
            </a:lvl1pPr>
          </a:lstStyle>
          <a:p>
            <a:pPr defTabSz="1191260"/>
            <a:r>
              <a:rPr lang="en-US" altLang="zh-CN" sz="3600" b="1" dirty="0" smtClean="0">
                <a:effectLst>
                  <a:outerShdw blurRad="38100" dist="38100" dir="2700000" algn="tl">
                    <a:srgbClr val="000000">
                      <a:alpha val="43137"/>
                    </a:srgbClr>
                  </a:outerShdw>
                </a:effectLst>
                <a:latin typeface="Times New Roman" panose="02020603050405020304" charset="0"/>
                <a:ea typeface="楷体" panose="02010609060101010101" charset="-122"/>
                <a:cs typeface="Times New Roman" panose="02020603050405020304" charset="0"/>
              </a:rPr>
              <a:t>Correctness</a:t>
            </a:r>
            <a:endParaRPr lang="en-US" altLang="zh-CN" sz="3600" b="1" dirty="0">
              <a:effectLst>
                <a:outerShdw blurRad="38100" dist="38100" dir="2700000" algn="tl">
                  <a:srgbClr val="000000">
                    <a:alpha val="43137"/>
                  </a:srgbClr>
                </a:outerShdw>
              </a:effectLst>
              <a:latin typeface="Times New Roman" panose="02020603050405020304" charset="0"/>
              <a:ea typeface="楷体" panose="02010609060101010101" charset="-122"/>
              <a:cs typeface="Times New Roman" panose="02020603050405020304" charset="0"/>
            </a:endParaRPr>
          </a:p>
          <a:p>
            <a:pPr defTabSz="1191260"/>
            <a:endParaRPr lang="en-US" altLang="zh-CN" sz="3600" b="1" dirty="0">
              <a:effectLst>
                <a:outerShdw blurRad="38100" dist="38100" dir="2700000" algn="tl">
                  <a:srgbClr val="000000">
                    <a:alpha val="43137"/>
                  </a:srgbClr>
                </a:outerShdw>
              </a:effectLst>
              <a:latin typeface="Times New Roman" panose="02020603050405020304" charset="0"/>
              <a:ea typeface="楷体" panose="02010609060101010101" charset="-122"/>
              <a:cs typeface="Times New Roman" panose="02020603050405020304" charset="0"/>
            </a:endParaRPr>
          </a:p>
        </p:txBody>
      </p:sp>
      <p:sp>
        <p:nvSpPr>
          <p:cNvPr id="18" name="TextBox 1"/>
          <p:cNvSpPr txBox="1"/>
          <p:nvPr>
            <p:custDataLst>
              <p:tags r:id="rId2"/>
            </p:custDataLst>
          </p:nvPr>
        </p:nvSpPr>
        <p:spPr>
          <a:xfrm>
            <a:off x="0" y="0"/>
            <a:ext cx="5879976" cy="521970"/>
          </a:xfrm>
          <a:prstGeom prst="rect">
            <a:avLst/>
          </a:prstGeom>
          <a:solidFill>
            <a:srgbClr val="CCFF99"/>
          </a:solidFill>
          <a:ln w="9525">
            <a:noFill/>
          </a:ln>
        </p:spPr>
        <p:txBody>
          <a:bodyPr wrap="square" anchor="t" anchorCtr="0">
            <a:spAutoFit/>
          </a:bodyPr>
          <a:lstStyle/>
          <a:p>
            <a:r>
              <a:rPr lang="en-US" altLang="zh-CN" sz="2800" b="1" dirty="0" smtClean="0"/>
              <a:t>Step 3</a:t>
            </a:r>
            <a:r>
              <a:rPr lang="zh-CN" altLang="en-US" sz="2800" b="1" dirty="0" smtClean="0"/>
              <a:t>：紧扣要点巧扩充（扩）</a:t>
            </a:r>
            <a:endParaRPr lang="zh-CN" altLang="en-US" sz="2800" b="1" dirty="0" smtClean="0"/>
          </a:p>
        </p:txBody>
      </p:sp>
      <p:sp>
        <p:nvSpPr>
          <p:cNvPr id="20" name="TextBox 19"/>
          <p:cNvSpPr txBox="1"/>
          <p:nvPr/>
        </p:nvSpPr>
        <p:spPr>
          <a:xfrm>
            <a:off x="-24765" y="1417955"/>
            <a:ext cx="12345670" cy="1938020"/>
          </a:xfrm>
          <a:prstGeom prst="rect">
            <a:avLst/>
          </a:prstGeom>
          <a:noFill/>
        </p:spPr>
        <p:txBody>
          <a:bodyPr wrap="square" rtlCol="0">
            <a:spAutoFit/>
          </a:bodyPr>
          <a:lstStyle/>
          <a:p>
            <a:pPr>
              <a:buFont typeface="Wingdings" panose="05000000000000000000" pitchFamily="2" charset="2"/>
              <a:buChar char="Ø"/>
            </a:pPr>
            <a:r>
              <a:rPr lang="en-US" altLang="zh-CN" sz="2400" dirty="0" smtClean="0">
                <a:solidFill>
                  <a:srgbClr val="FF0000"/>
                </a:solidFill>
                <a:latin typeface="Times New Roman" panose="02020603050405020304" charset="0"/>
                <a:ea typeface="微软雅黑" panose="020B0503020204020204" charset="-122"/>
                <a:cs typeface="Times New Roman" panose="02020603050405020304" charset="0"/>
                <a:sym typeface="+mn-ea"/>
              </a:rPr>
              <a:t>Anyone</a:t>
            </a:r>
            <a:r>
              <a:rPr lang="en-US" altLang="zh-CN" sz="2400" dirty="0" smtClean="0">
                <a:latin typeface="Times New Roman" panose="02020603050405020304" charset="0"/>
                <a:cs typeface="Times New Roman" panose="02020603050405020304" charset="0"/>
                <a:sym typeface="微软雅黑" panose="020B0503020204020204" charset="-122"/>
              </a:rPr>
              <a:t> </a:t>
            </a:r>
            <a:r>
              <a:rPr lang="en-US" altLang="zh-CN" sz="2400" dirty="0" smtClean="0">
                <a:solidFill>
                  <a:srgbClr val="FF0000"/>
                </a:solidFill>
                <a:latin typeface="Times New Roman" panose="02020603050405020304" charset="0"/>
                <a:cs typeface="Times New Roman" panose="02020603050405020304" charset="0"/>
                <a:sym typeface="微软雅黑" panose="020B0503020204020204" charset="-122"/>
              </a:rPr>
              <a:t>interested in it </a:t>
            </a:r>
            <a:r>
              <a:rPr lang="en-US" altLang="zh-CN" sz="2400" dirty="0" smtClean="0">
                <a:latin typeface="Times New Roman" panose="02020603050405020304" charset="0"/>
                <a:cs typeface="Times New Roman" panose="02020603050405020304" charset="0"/>
                <a:sym typeface="微软雅黑" panose="020B0503020204020204" charset="-122"/>
              </a:rPr>
              <a:t>can participate in the activity </a:t>
            </a:r>
            <a:endParaRPr lang="en-US" altLang="zh-CN" sz="2400" dirty="0" smtClean="0">
              <a:latin typeface="Times New Roman" panose="02020603050405020304" charset="0"/>
              <a:cs typeface="Times New Roman" panose="02020603050405020304" charset="0"/>
              <a:sym typeface="微软雅黑" panose="020B0503020204020204" charset="-122"/>
            </a:endParaRPr>
          </a:p>
          <a:p>
            <a:pPr>
              <a:buFont typeface="Wingdings" panose="05000000000000000000" pitchFamily="2" charset="2"/>
              <a:buChar char="Ø"/>
            </a:pPr>
            <a:r>
              <a:rPr lang="en-US" altLang="zh-CN" sz="2400" dirty="0" smtClean="0">
                <a:latin typeface="Times New Roman" panose="02020603050405020304" charset="0"/>
                <a:cs typeface="Times New Roman" panose="02020603050405020304" charset="0"/>
                <a:sym typeface="微软雅黑" panose="020B0503020204020204" charset="-122"/>
              </a:rPr>
              <a:t>Participants who have passion for </a:t>
            </a:r>
            <a:r>
              <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sym typeface="+mn-ea"/>
              </a:rPr>
              <a:t>sharing your inspiring stories</a:t>
            </a:r>
            <a:r>
              <a:rPr lang="en-US" altLang="zh-CN" sz="2400" dirty="0" smtClean="0">
                <a:latin typeface="Times New Roman" panose="02020603050405020304" charset="0"/>
                <a:cs typeface="Times New Roman" panose="02020603050405020304" charset="0"/>
                <a:sym typeface="微软雅黑" panose="020B0503020204020204" charset="-122"/>
              </a:rPr>
              <a:t> can ...</a:t>
            </a:r>
            <a:endParaRPr lang="en-US" altLang="zh-CN" sz="2400" dirty="0" smtClean="0">
              <a:latin typeface="Times New Roman" panose="02020603050405020304" charset="0"/>
              <a:cs typeface="Times New Roman" panose="02020603050405020304" charset="0"/>
              <a:sym typeface="微软雅黑" panose="020B0503020204020204" charset="-122"/>
            </a:endParaRPr>
          </a:p>
          <a:p>
            <a:pPr>
              <a:buFont typeface="Wingdings" panose="05000000000000000000" pitchFamily="2" charset="2"/>
              <a:buChar char="Ø"/>
            </a:pPr>
            <a:r>
              <a:rPr lang="en-US" altLang="zh-CN" sz="2400" dirty="0" smtClean="0">
                <a:solidFill>
                  <a:srgbClr val="FF0000"/>
                </a:solidFill>
                <a:latin typeface="Times New Roman" panose="02020603050405020304" charset="0"/>
                <a:cs typeface="Times New Roman" panose="02020603050405020304" charset="0"/>
                <a:sym typeface="+mn-ea"/>
              </a:rPr>
              <a:t>Whether you are a lover or an amateur</a:t>
            </a:r>
            <a:r>
              <a:rPr lang="en-US" altLang="zh-CN" sz="2400" dirty="0" smtClean="0">
                <a:latin typeface="Times New Roman" panose="02020603050405020304" charset="0"/>
                <a:cs typeface="Times New Roman" panose="02020603050405020304" charset="0"/>
                <a:sym typeface="+mn-ea"/>
              </a:rPr>
              <a:t>, </a:t>
            </a:r>
            <a:r>
              <a:rPr lang="en-US" altLang="zh-CN" sz="2400" dirty="0" smtClean="0">
                <a:solidFill>
                  <a:srgbClr val="FF0000"/>
                </a:solidFill>
                <a:latin typeface="Times New Roman" panose="02020603050405020304" charset="0"/>
                <a:cs typeface="Times New Roman" panose="02020603050405020304" charset="0"/>
                <a:sym typeface="+mn-ea"/>
              </a:rPr>
              <a:t>as long as</a:t>
            </a:r>
            <a:r>
              <a:rPr lang="en-US" altLang="zh-CN" sz="2400" dirty="0" smtClean="0">
                <a:latin typeface="Times New Roman" panose="02020603050405020304" charset="0"/>
                <a:cs typeface="Times New Roman" panose="02020603050405020304" charset="0"/>
                <a:sym typeface="+mn-ea"/>
              </a:rPr>
              <a:t> you have a talent for writing and a burning desire to share your story, we want to hear from you.</a:t>
            </a:r>
            <a:endParaRPr lang="en-US" altLang="zh-CN" sz="2400" dirty="0" smtClean="0">
              <a:latin typeface="Times New Roman" panose="02020603050405020304" charset="0"/>
              <a:cs typeface="Times New Roman" panose="02020603050405020304" charset="0"/>
            </a:endParaRPr>
          </a:p>
          <a:p>
            <a:pPr>
              <a:buFont typeface="Wingdings" panose="05000000000000000000" pitchFamily="2" charset="2"/>
              <a:buChar char="Ø"/>
            </a:pPr>
            <a:r>
              <a:rPr lang="zh-CN" altLang="en-US" sz="2400">
                <a:latin typeface="Times New Roman" panose="02020603050405020304"/>
                <a:cs typeface="Times New Roman" panose="02020603050405020304" charset="0"/>
                <a:sym typeface="+mn-ea"/>
              </a:rPr>
              <a:t>Anyone </a:t>
            </a:r>
            <a:r>
              <a:rPr lang="en-US" altLang="zh-CN" sz="2400">
                <a:solidFill>
                  <a:srgbClr val="FF0000"/>
                </a:solidFill>
                <a:latin typeface="Times New Roman" panose="02020603050405020304"/>
                <a:cs typeface="Times New Roman" panose="02020603050405020304" charset="0"/>
                <a:sym typeface="+mn-ea"/>
              </a:rPr>
              <a:t>enthusiastic about </a:t>
            </a:r>
            <a:r>
              <a:rPr lang="zh-CN" altLang="en-US" sz="2400">
                <a:solidFill>
                  <a:srgbClr val="FF0000"/>
                </a:solidFill>
                <a:latin typeface="Times New Roman" panose="02020603050405020304"/>
                <a:cs typeface="Times New Roman" panose="02020603050405020304" charset="0"/>
                <a:sym typeface="+mn-ea"/>
              </a:rPr>
              <a:t>sharing </a:t>
            </a:r>
            <a:r>
              <a:rPr lang="en-US" altLang="zh-CN" sz="2400">
                <a:solidFill>
                  <a:srgbClr val="FF0000"/>
                </a:solidFill>
                <a:latin typeface="Times New Roman" panose="02020603050405020304"/>
                <a:cs typeface="Times New Roman" panose="02020603050405020304" charset="0"/>
                <a:sym typeface="+mn-ea"/>
              </a:rPr>
              <a:t> </a:t>
            </a:r>
            <a:r>
              <a:rPr lang="zh-CN" altLang="en-US" sz="2400">
                <a:solidFill>
                  <a:srgbClr val="FF0000"/>
                </a:solidFill>
                <a:latin typeface="Times New Roman" panose="02020603050405020304"/>
                <a:cs typeface="Times New Roman" panose="02020603050405020304" charset="0"/>
                <a:sym typeface="+mn-ea"/>
              </a:rPr>
              <a:t>stories</a:t>
            </a:r>
            <a:r>
              <a:rPr lang="zh-CN" altLang="en-US" sz="2400">
                <a:latin typeface="Times New Roman" panose="02020603050405020304"/>
                <a:cs typeface="Times New Roman" panose="02020603050405020304" charset="0"/>
                <a:sym typeface="+mn-ea"/>
              </a:rPr>
              <a:t> about the moral </a:t>
            </a:r>
            <a:r>
              <a:rPr lang="en-US" altLang="zh-CN" sz="2400">
                <a:latin typeface="Times New Roman" panose="02020603050405020304"/>
                <a:cs typeface="Times New Roman" panose="02020603050405020304" charset="0"/>
                <a:sym typeface="+mn-ea"/>
              </a:rPr>
              <a:t>heroes</a:t>
            </a:r>
            <a:r>
              <a:rPr lang="zh-CN" altLang="en-US" sz="2400">
                <a:latin typeface="Times New Roman" panose="02020603050405020304"/>
                <a:cs typeface="Times New Roman" panose="02020603050405020304" charset="0"/>
                <a:sym typeface="+mn-ea"/>
              </a:rPr>
              <a:t> </a:t>
            </a:r>
            <a:r>
              <a:rPr lang="zh-CN" altLang="en-US" sz="2400">
                <a:solidFill>
                  <a:srgbClr val="FF0000"/>
                </a:solidFill>
                <a:latin typeface="Times New Roman" panose="02020603050405020304"/>
                <a:cs typeface="Times New Roman" panose="02020603050405020304" charset="0"/>
                <a:sym typeface="+mn-ea"/>
              </a:rPr>
              <a:t>is </a:t>
            </a:r>
            <a:r>
              <a:rPr lang="en-US" altLang="zh-CN" sz="2400">
                <a:solidFill>
                  <a:srgbClr val="FF0000"/>
                </a:solidFill>
                <a:latin typeface="Times New Roman" panose="02020603050405020304"/>
                <a:cs typeface="Times New Roman" panose="02020603050405020304" charset="0"/>
                <a:sym typeface="+mn-ea"/>
              </a:rPr>
              <a:t>greatly </a:t>
            </a:r>
            <a:r>
              <a:rPr lang="zh-CN" altLang="en-US" sz="2400">
                <a:solidFill>
                  <a:srgbClr val="FF0000"/>
                </a:solidFill>
                <a:latin typeface="Times New Roman" panose="02020603050405020304"/>
                <a:cs typeface="Times New Roman" panose="02020603050405020304" charset="0"/>
                <a:sym typeface="+mn-ea"/>
              </a:rPr>
              <a:t>welcome</a:t>
            </a:r>
            <a:r>
              <a:rPr lang="en-US" altLang="zh-CN" sz="2400">
                <a:solidFill>
                  <a:srgbClr val="FF0000"/>
                </a:solidFill>
                <a:latin typeface="Times New Roman" panose="02020603050405020304"/>
                <a:cs typeface="Times New Roman" panose="02020603050405020304" charset="0"/>
                <a:sym typeface="+mn-ea"/>
              </a:rPr>
              <a:t> / preferred</a:t>
            </a:r>
            <a:r>
              <a:rPr lang="en-US" altLang="zh-CN" sz="2400">
                <a:latin typeface="Times New Roman" panose="02020603050405020304"/>
                <a:cs typeface="Times New Roman" panose="02020603050405020304" charset="0"/>
                <a:sym typeface="+mn-ea"/>
              </a:rPr>
              <a:t> .</a:t>
            </a:r>
            <a:endParaRPr lang="en-US" altLang="zh-CN" sz="2400" dirty="0" smtClean="0">
              <a:latin typeface="Times New Roman" panose="02020603050405020304"/>
              <a:cs typeface="Times New Roman" panose="02020603050405020304" charset="0"/>
              <a:sym typeface="+mn-ea"/>
            </a:endParaRPr>
          </a:p>
        </p:txBody>
      </p:sp>
      <p:sp>
        <p:nvSpPr>
          <p:cNvPr id="3" name="文本框 10"/>
          <p:cNvSpPr txBox="1"/>
          <p:nvPr>
            <p:custDataLst>
              <p:tags r:id="rId3"/>
            </p:custDataLst>
          </p:nvPr>
        </p:nvSpPr>
        <p:spPr>
          <a:xfrm>
            <a:off x="263525" y="981075"/>
            <a:ext cx="11378565" cy="433705"/>
          </a:xfrm>
          <a:prstGeom prst="rect">
            <a:avLst/>
          </a:prstGeom>
          <a:solidFill>
            <a:srgbClr val="92D050"/>
          </a:solidFill>
          <a:ln w="9525">
            <a:noFill/>
          </a:ln>
        </p:spPr>
        <p:txBody>
          <a:bodyPr wrap="square">
            <a:noAutofit/>
          </a:bodyPr>
          <a:p>
            <a:pPr lvl="0" algn="l">
              <a:buClrTx/>
              <a:buSzTx/>
              <a:buFontTx/>
            </a:pPr>
            <a:r>
              <a:rPr lang="zh-CN" altLang="en-US" sz="2400" dirty="0" smtClean="0">
                <a:latin typeface="Times New Roman" panose="02020603050405020304" charset="0"/>
                <a:cs typeface="华文楷体" panose="02010600040101010101" charset="-122"/>
                <a:sym typeface="+mn-ea"/>
              </a:rPr>
              <a:t>征稿对象：全校学生 Anyone interested in it ...//Participants who have passion for... ....</a:t>
            </a:r>
            <a:endParaRPr lang="zh-CN" altLang="en-US" sz="2400" dirty="0" smtClean="0">
              <a:latin typeface="Times New Roman" panose="02020603050405020304" charset="0"/>
              <a:cs typeface="华文楷体" panose="02010600040101010101" charset="-122"/>
              <a:sym typeface="+mn-ea"/>
            </a:endParaRPr>
          </a:p>
          <a:p>
            <a:pPr lvl="0" algn="l">
              <a:buClrTx/>
              <a:buSzTx/>
              <a:buFontTx/>
            </a:pPr>
            <a:r>
              <a:rPr lang="zh-CN" altLang="en-US" sz="2400" dirty="0" smtClean="0">
                <a:latin typeface="Times New Roman" panose="02020603050405020304" charset="0"/>
                <a:cs typeface="华文楷体" panose="02010600040101010101" charset="-122"/>
                <a:sym typeface="+mn-ea"/>
              </a:rPr>
              <a:t>	</a:t>
            </a:r>
            <a:endParaRPr lang="zh-CN" altLang="en-US" sz="2400" dirty="0" smtClean="0">
              <a:latin typeface="Times New Roman" panose="02020603050405020304" charset="0"/>
              <a:cs typeface="华文楷体" panose="02010600040101010101" charset="-122"/>
              <a:sym typeface="+mn-ea"/>
            </a:endParaRPr>
          </a:p>
        </p:txBody>
      </p:sp>
      <p:sp>
        <p:nvSpPr>
          <p:cNvPr id="4" name="矩形 3"/>
          <p:cNvSpPr/>
          <p:nvPr>
            <p:custDataLst>
              <p:tags r:id="rId4"/>
            </p:custDataLst>
          </p:nvPr>
        </p:nvSpPr>
        <p:spPr>
          <a:xfrm>
            <a:off x="335280" y="532130"/>
            <a:ext cx="12144375" cy="434340"/>
          </a:xfrm>
          <a:prstGeom prst="rect">
            <a:avLst/>
          </a:prstGeom>
        </p:spPr>
        <p:txBody>
          <a:bodyPr wrap="square">
            <a:noAutofit/>
          </a:bodyPr>
          <a:p>
            <a:pPr defTabSz="342900">
              <a:buClrTx/>
              <a:buFontTx/>
            </a:pPr>
            <a:r>
              <a:rPr lang="en-US" altLang="zh-CN" sz="2665" b="1" strike="noStrike" noProof="1" smtClean="0">
                <a:solidFill>
                  <a:srgbClr val="0066FF"/>
                </a:solidFill>
                <a:latin typeface="Arial" panose="020B0604020202020204" pitchFamily="34" charset="0"/>
                <a:ea typeface="宋体" panose="02010600030101010101" pitchFamily="2" charset="-122"/>
                <a:cs typeface="+mn-cs"/>
              </a:rPr>
              <a:t>Para </a:t>
            </a:r>
            <a:r>
              <a:rPr lang="en-US" altLang="zh-CN" sz="2665" b="1" noProof="1" smtClean="0">
                <a:solidFill>
                  <a:srgbClr val="0066FF"/>
                </a:solidFill>
              </a:rPr>
              <a:t>2  </a:t>
            </a:r>
            <a:r>
              <a:rPr lang="en-US" altLang="zh-CN" sz="2665" b="1" noProof="1" smtClean="0">
                <a:solidFill>
                  <a:srgbClr val="0066FF"/>
                </a:solidFill>
                <a:sym typeface="宋体" panose="02010600030101010101" pitchFamily="2" charset="-122"/>
              </a:rPr>
              <a:t>requirements  +   submission method</a:t>
            </a:r>
            <a:endParaRPr lang="en-US" altLang="zh-CN" sz="2665" b="1" noProof="1" smtClean="0">
              <a:solidFill>
                <a:srgbClr val="0066FF"/>
              </a:solidFill>
              <a:sym typeface="宋体" panose="02010600030101010101" pitchFamily="2" charset="-122"/>
            </a:endParaRPr>
          </a:p>
          <a:p>
            <a:pPr fontAlgn="base">
              <a:lnSpc>
                <a:spcPct val="100000"/>
              </a:lnSpc>
            </a:pPr>
            <a:endParaRPr lang="zh-CN" altLang="en-US" sz="2665" b="1" strike="noStrike" noProof="1" smtClean="0"/>
          </a:p>
          <a:p>
            <a:pPr fontAlgn="base">
              <a:lnSpc>
                <a:spcPts val="2400"/>
              </a:lnSpc>
            </a:pPr>
            <a:endParaRPr lang="zh-CN" altLang="en-US" sz="2665" b="1" strike="noStrike" noProof="1"/>
          </a:p>
          <a:p>
            <a:pPr fontAlgn="base">
              <a:lnSpc>
                <a:spcPts val="2400"/>
              </a:lnSpc>
            </a:pPr>
            <a:endParaRPr lang="zh-CN" altLang="en-US" sz="2665" b="1" strike="noStrike" noProof="1"/>
          </a:p>
        </p:txBody>
      </p:sp>
      <p:sp>
        <p:nvSpPr>
          <p:cNvPr id="9" name="文本框 1"/>
          <p:cNvSpPr txBox="1"/>
          <p:nvPr>
            <p:custDataLst>
              <p:tags r:id="rId5"/>
            </p:custDataLst>
          </p:nvPr>
        </p:nvSpPr>
        <p:spPr>
          <a:xfrm>
            <a:off x="7120890" y="6309995"/>
            <a:ext cx="4935220" cy="426085"/>
          </a:xfrm>
          <a:prstGeom prst="rect">
            <a:avLst/>
          </a:prstGeom>
          <a:solidFill>
            <a:schemeClr val="bg1"/>
          </a:solidFill>
          <a:ln w="9525">
            <a:noFill/>
          </a:ln>
        </p:spPr>
        <p:txBody>
          <a:bodyPr wrap="square" lIns="91440" tIns="45720" rIns="91440" bIns="45720" anchor="t" anchorCtr="0"/>
          <a:p>
            <a:pPr marL="0" marR="0" lvl="0" indent="0" algn="l" defTabSz="914400" rtl="0" eaLnBrk="0" fontAlgn="base" latinLnBrk="0" hangingPunct="0">
              <a:lnSpc>
                <a:spcPct val="100000"/>
              </a:lnSpc>
              <a:spcBef>
                <a:spcPct val="0"/>
              </a:spcBef>
              <a:spcAft>
                <a:spcPct val="0"/>
              </a:spcAft>
              <a:buClrTx/>
              <a:buSzTx/>
              <a:buFontTx/>
              <a:buNone/>
              <a:defRPr/>
            </a:pPr>
            <a:endParaRPr lang="en-US" altLang="zh-CN" sz="2400" b="1" dirty="0">
              <a:solidFill>
                <a:srgbClr val="7030A0"/>
              </a:solidFill>
              <a:latin typeface="Times New Roman" panose="02020603050405020304" charset="0"/>
              <a:ea typeface="微软雅黑" panose="020B0503020204020204" charset="-122"/>
              <a:cs typeface="Times New Roman" panose="02020603050405020304" charset="0"/>
            </a:endParaRPr>
          </a:p>
        </p:txBody>
      </p:sp>
      <p:sp>
        <p:nvSpPr>
          <p:cNvPr id="10" name="文本框 12"/>
          <p:cNvSpPr txBox="1"/>
          <p:nvPr>
            <p:custDataLst>
              <p:tags r:id="rId6"/>
            </p:custDataLst>
          </p:nvPr>
        </p:nvSpPr>
        <p:spPr>
          <a:xfrm>
            <a:off x="109855" y="3327400"/>
            <a:ext cx="12110085" cy="482600"/>
          </a:xfrm>
          <a:prstGeom prst="rect">
            <a:avLst/>
          </a:prstGeom>
          <a:solidFill>
            <a:srgbClr val="92D050"/>
          </a:solidFill>
          <a:ln w="9525">
            <a:noFill/>
          </a:ln>
        </p:spPr>
        <p:txBody>
          <a:bodyPr wrap="square">
            <a:noAutofit/>
          </a:bodyPr>
          <a:p>
            <a:pPr lvl="0" algn="l">
              <a:buClrTx/>
              <a:buSzTx/>
              <a:buFontTx/>
            </a:pPr>
            <a:r>
              <a:rPr lang="zh-CN" altLang="en-US" sz="2400" dirty="0" smtClean="0">
                <a:latin typeface="Times New Roman" panose="02020603050405020304" charset="0"/>
                <a:cs typeface="华文楷体" panose="02010600040101010101" charset="-122"/>
                <a:sym typeface="+mn-ea"/>
              </a:rPr>
              <a:t>文章内容 write about the person you admire most /share the experience with him/ her </a:t>
            </a:r>
            <a:endParaRPr lang="zh-CN" altLang="en-US" sz="2400" dirty="0" smtClean="0">
              <a:latin typeface="Times New Roman" panose="02020603050405020304" charset="0"/>
              <a:cs typeface="华文楷体" panose="02010600040101010101" charset="-122"/>
              <a:sym typeface="+mn-ea"/>
            </a:endParaRPr>
          </a:p>
          <a:p>
            <a:pPr lvl="0" algn="l">
              <a:buClrTx/>
              <a:buSzTx/>
              <a:buFontTx/>
            </a:pPr>
            <a:endParaRPr lang="zh-CN" altLang="en-US" sz="2400" dirty="0" smtClean="0">
              <a:latin typeface="Times New Roman" panose="02020603050405020304" charset="0"/>
              <a:cs typeface="华文楷体" panose="02010600040101010101" charset="-122"/>
              <a:sym typeface="+mn-ea"/>
            </a:endParaRPr>
          </a:p>
          <a:p>
            <a:pPr lvl="0" algn="l">
              <a:buClrTx/>
              <a:buSzTx/>
              <a:buFontTx/>
            </a:pPr>
            <a:endParaRPr lang="zh-CN" altLang="en-US" sz="2400" dirty="0" smtClean="0">
              <a:latin typeface="Times New Roman" panose="02020603050405020304" charset="0"/>
              <a:cs typeface="华文楷体" panose="02010600040101010101" charset="-122"/>
              <a:sym typeface="+mn-ea"/>
            </a:endParaRPr>
          </a:p>
        </p:txBody>
      </p:sp>
      <p:sp>
        <p:nvSpPr>
          <p:cNvPr id="11" name="TextBox 19"/>
          <p:cNvSpPr txBox="1"/>
          <p:nvPr/>
        </p:nvSpPr>
        <p:spPr>
          <a:xfrm>
            <a:off x="263525" y="3789134"/>
            <a:ext cx="12192000" cy="1419860"/>
          </a:xfrm>
          <a:prstGeom prst="rect">
            <a:avLst/>
          </a:prstGeom>
          <a:noFill/>
        </p:spPr>
        <p:txBody>
          <a:bodyPr wrap="square" rtlCol="0">
            <a:spAutoFit/>
          </a:bodyPr>
          <a:p>
            <a:pPr>
              <a:lnSpc>
                <a:spcPct val="90000"/>
              </a:lnSpc>
              <a:buFont typeface="Wingdings" panose="05000000000000000000" pitchFamily="2" charset="2"/>
              <a:buChar char="Ø"/>
            </a:pPr>
            <a:r>
              <a:rPr lang="en-US" sz="2400" dirty="0" smtClean="0">
                <a:solidFill>
                  <a:srgbClr val="FF0000"/>
                </a:solidFill>
                <a:latin typeface="Times New Roman" panose="02020603050405020304" charset="0"/>
                <a:ea typeface="微软雅黑" panose="020B0503020204020204" charset="-122"/>
                <a:cs typeface="Times New Roman" panose="02020603050405020304" charset="0"/>
                <a:sym typeface="+mn-ea"/>
              </a:rPr>
              <a:t>Contributions to share the experience with him/ her and express your respect and gratitude  is preferable.</a:t>
            </a:r>
            <a:endParaRPr lang="en-US" sz="2400" dirty="0" smtClean="0">
              <a:solidFill>
                <a:srgbClr val="FF0000"/>
              </a:solidFill>
              <a:latin typeface="Times New Roman" panose="02020603050405020304" charset="0"/>
              <a:ea typeface="微软雅黑" panose="020B0503020204020204" charset="-122"/>
              <a:cs typeface="Times New Roman" panose="02020603050405020304" charset="0"/>
              <a:sym typeface="+mn-ea"/>
            </a:endParaRPr>
          </a:p>
          <a:p>
            <a:pPr>
              <a:lnSpc>
                <a:spcPct val="90000"/>
              </a:lnSpc>
              <a:buFont typeface="Wingdings" panose="05000000000000000000" pitchFamily="2" charset="2"/>
              <a:buChar char="Ø"/>
            </a:pPr>
            <a:r>
              <a:rPr lang="en-US" sz="2400" dirty="0" smtClean="0">
                <a:solidFill>
                  <a:srgbClr val="FF0000"/>
                </a:solidFill>
                <a:latin typeface="Times New Roman" panose="02020603050405020304" charset="0"/>
                <a:ea typeface="微软雅黑" panose="020B0503020204020204" charset="-122"/>
                <a:cs typeface="Times New Roman" panose="02020603050405020304" charset="0"/>
                <a:sym typeface="+mn-ea"/>
              </a:rPr>
              <a:t>  </a:t>
            </a:r>
            <a:r>
              <a:rPr lang="en-US" altLang="en-US" sz="2400">
                <a:latin typeface="Times New Roman" panose="02020603050405020304" charset="0"/>
                <a:sym typeface="+mn-ea"/>
              </a:rPr>
              <a:t>Your works are required to focus on describing who the person is and how he/she has influenced your life.</a:t>
            </a:r>
            <a:endParaRPr lang="en-US" sz="2400" dirty="0" smtClean="0">
              <a:latin typeface="Times New Roman" panose="02020603050405020304"/>
              <a:cs typeface="Times New Roman" panose="02020603050405020304" charset="0"/>
              <a:sym typeface="+mn-ea"/>
            </a:endParaRPr>
          </a:p>
        </p:txBody>
      </p:sp>
      <p:sp>
        <p:nvSpPr>
          <p:cNvPr id="12" name="文本框 11"/>
          <p:cNvSpPr txBox="1"/>
          <p:nvPr/>
        </p:nvSpPr>
        <p:spPr>
          <a:xfrm>
            <a:off x="3055620" y="5012690"/>
            <a:ext cx="9000490" cy="1794510"/>
          </a:xfrm>
          <a:prstGeom prst="rect">
            <a:avLst/>
          </a:prstGeom>
          <a:noFill/>
          <a:ln>
            <a:solidFill>
              <a:schemeClr val="accent1"/>
            </a:solidFill>
          </a:ln>
        </p:spPr>
        <p:txBody>
          <a:bodyPr wrap="square" rtlCol="0" anchor="t">
            <a:noAutofit/>
          </a:bodyPr>
          <a:p>
            <a:pPr>
              <a:buFont typeface="Wingdings" panose="05000000000000000000" pitchFamily="2" charset="2"/>
              <a:buChar char="Ø"/>
            </a:pPr>
            <a:r>
              <a:rPr lang="en-US" altLang="zh-CN" sz="2400" dirty="0">
                <a:latin typeface="Times New Roman" panose="02020603050405020304" charset="0"/>
                <a:ea typeface="微软雅黑" panose="020B0503020204020204" charset="-122"/>
                <a:sym typeface="微软雅黑" panose="020B0503020204020204" charset="-122"/>
              </a:rPr>
              <a:t>Any</a:t>
            </a:r>
            <a:r>
              <a:rPr lang="zh-CN" altLang="en-US" sz="2400" dirty="0">
                <a:latin typeface="Times New Roman" panose="02020603050405020304" charset="0"/>
                <a:ea typeface="微软雅黑" panose="020B0503020204020204" charset="-122"/>
                <a:sym typeface="微软雅黑" panose="020B0503020204020204" charset="-122"/>
              </a:rPr>
              <a:t>one</a:t>
            </a:r>
            <a:r>
              <a:rPr lang="en-US" altLang="zh-CN" sz="2400" dirty="0">
                <a:latin typeface="Times New Roman" panose="02020603050405020304" charset="0"/>
                <a:ea typeface="微软雅黑" panose="020B0503020204020204" charset="-122"/>
                <a:sym typeface="微软雅黑" panose="020B0503020204020204" charset="-122"/>
              </a:rPr>
              <a:t> interested in it </a:t>
            </a:r>
            <a:r>
              <a:rPr lang="zh-CN" altLang="en-US" sz="2400" dirty="0">
                <a:latin typeface="Times New Roman" panose="02020603050405020304" charset="0"/>
                <a:ea typeface="微软雅黑" panose="020B0503020204020204" charset="-122"/>
                <a:sym typeface="微软雅黑" panose="020B0503020204020204" charset="-122"/>
              </a:rPr>
              <a:t> is welcome to write articles about a hero around you, including the hero's name, </a:t>
            </a:r>
            <a:r>
              <a:rPr lang="zh-CN" altLang="en-US" sz="2400" b="1" dirty="0">
                <a:solidFill>
                  <a:srgbClr val="FF0000"/>
                </a:solidFill>
                <a:latin typeface="Times New Roman" panose="02020603050405020304" charset="0"/>
                <a:ea typeface="微软雅黑" panose="020B0503020204020204" charset="-122"/>
                <a:sym typeface="微软雅黑" panose="020B0503020204020204" charset="-122"/>
              </a:rPr>
              <a:t>his/her great spirit and heroic deeds</a:t>
            </a:r>
            <a:r>
              <a:rPr lang="zh-CN" altLang="en-US" sz="2400" dirty="0">
                <a:latin typeface="Times New Roman" panose="02020603050405020304" charset="0"/>
                <a:ea typeface="微软雅黑" panose="020B0503020204020204" charset="-122"/>
                <a:sym typeface="微软雅黑" panose="020B0503020204020204" charset="-122"/>
              </a:rPr>
              <a:t> that touch you. </a:t>
            </a:r>
            <a:r>
              <a:rPr lang="en-US" altLang="en-US" sz="2400">
                <a:latin typeface="Times New Roman" panose="02020603050405020304" charset="0"/>
                <a:sym typeface="+mn-ea"/>
              </a:rPr>
              <a:t> </a:t>
            </a:r>
            <a:endParaRPr lang="en-US" altLang="en-US" sz="2400">
              <a:latin typeface="Times New Roman" panose="02020603050405020304" charset="0"/>
              <a:sym typeface="+mn-ea"/>
            </a:endParaRPr>
          </a:p>
          <a:p>
            <a:pPr>
              <a:buFont typeface="Wingdings" panose="05000000000000000000" pitchFamily="2" charset="2"/>
              <a:buChar char="Ø"/>
            </a:pPr>
            <a:r>
              <a:rPr lang="en-US" altLang="zh-CN" sz="2400">
                <a:latin typeface="Times New Roman" panose="02020603050405020304" charset="0"/>
                <a:sym typeface="+mn-ea"/>
              </a:rPr>
              <a:t>Everyone is welcome to write about the person in terms of who the person s, why you think he/she is great and how he/she touches you. </a:t>
            </a:r>
            <a:endParaRPr lang="en-US" altLang="zh-CN" sz="2400">
              <a:latin typeface="Times New Roman" panose="02020603050405020304" charset="0"/>
              <a:sym typeface="+mn-ea"/>
            </a:endParaRPr>
          </a:p>
        </p:txBody>
      </p:sp>
      <p:sp>
        <p:nvSpPr>
          <p:cNvPr id="14" name="文本框 7"/>
          <p:cNvSpPr txBox="1"/>
          <p:nvPr>
            <p:custDataLst>
              <p:tags r:id="rId7"/>
            </p:custDataLst>
          </p:nvPr>
        </p:nvSpPr>
        <p:spPr>
          <a:xfrm>
            <a:off x="109855" y="5516880"/>
            <a:ext cx="2695575" cy="574675"/>
          </a:xfrm>
          <a:prstGeom prst="rect">
            <a:avLst/>
          </a:prstGeom>
          <a:solidFill>
            <a:srgbClr val="DDEBDE"/>
          </a:solidFill>
          <a:ln w="9525">
            <a:noFill/>
          </a:ln>
        </p:spPr>
        <p:txBody>
          <a:bodyPr wrap="square" lIns="91440" tIns="45720" rIns="91440" bIns="45720" anchor="t" anchorCtr="0"/>
          <a:p>
            <a:pPr defTabSz="342900"/>
            <a:r>
              <a:rPr lang="en-US" altLang="zh-CN" sz="2800" b="1" dirty="0" smtClean="0">
                <a:latin typeface="Times New Roman" panose="02020603050405020304" charset="0"/>
                <a:ea typeface="微软雅黑" panose="020B0503020204020204" charset="-122"/>
              </a:rPr>
              <a:t>Tip 3 : </a:t>
            </a:r>
            <a:r>
              <a:rPr lang="zh-CN" altLang="en-US" sz="2800" b="1" dirty="0" smtClean="0">
                <a:latin typeface="Times New Roman" panose="02020603050405020304" charset="0"/>
                <a:ea typeface="微软雅黑" panose="020B0503020204020204" charset="-122"/>
              </a:rPr>
              <a:t>句式合并</a:t>
            </a:r>
            <a:r>
              <a:rPr lang="en-US" altLang="zh-CN" sz="2800" b="1" dirty="0" smtClean="0">
                <a:latin typeface="Times New Roman" panose="02020603050405020304" charset="0"/>
                <a:ea typeface="微软雅黑" panose="020B0503020204020204" charset="-122"/>
              </a:rPr>
              <a:t> </a:t>
            </a:r>
            <a:endParaRPr lang="en-US" altLang="zh-CN" sz="2800" b="1" dirty="0">
              <a:latin typeface="Times New Roman" panose="02020603050405020304" charset="0"/>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blinds(horizontal)">
                                      <p:cBhvr>
                                        <p:cTn id="17" dur="500"/>
                                        <p:tgtEl>
                                          <p:spTgt spid="2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
                                            <p:txEl>
                                              <p:pRg st="1" end="1"/>
                                            </p:txEl>
                                          </p:spTgt>
                                        </p:tgtEl>
                                        <p:attrNameLst>
                                          <p:attrName>style.visibility</p:attrName>
                                        </p:attrNameLst>
                                      </p:cBhvr>
                                      <p:to>
                                        <p:strVal val="visible"/>
                                      </p:to>
                                    </p:set>
                                    <p:animEffect transition="in" filter="blinds(horizontal)">
                                      <p:cBhvr>
                                        <p:cTn id="22" dur="500"/>
                                        <p:tgtEl>
                                          <p:spTgt spid="2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0">
                                            <p:txEl>
                                              <p:pRg st="2" end="2"/>
                                            </p:txEl>
                                          </p:spTgt>
                                        </p:tgtEl>
                                        <p:attrNameLst>
                                          <p:attrName>style.visibility</p:attrName>
                                        </p:attrNameLst>
                                      </p:cBhvr>
                                      <p:to>
                                        <p:strVal val="visible"/>
                                      </p:to>
                                    </p:set>
                                    <p:animEffect transition="in" filter="blinds(horizontal)">
                                      <p:cBhvr>
                                        <p:cTn id="27" dur="500"/>
                                        <p:tgtEl>
                                          <p:spTgt spid="2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0">
                                            <p:txEl>
                                              <p:pRg st="3" end="3"/>
                                            </p:txEl>
                                          </p:spTgt>
                                        </p:tgtEl>
                                        <p:attrNameLst>
                                          <p:attrName>style.visibility</p:attrName>
                                        </p:attrNameLst>
                                      </p:cBhvr>
                                      <p:to>
                                        <p:strVal val="visible"/>
                                      </p:to>
                                    </p:set>
                                    <p:animEffect transition="in" filter="blinds(horizontal)">
                                      <p:cBhvr>
                                        <p:cTn id="32" dur="500"/>
                                        <p:tgtEl>
                                          <p:spTgt spid="20">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blinds(horizontal)">
                                      <p:cBhvr>
                                        <p:cTn id="42" dur="500"/>
                                        <p:tgtEl>
                                          <p:spTgt spid="1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1">
                                            <p:txEl>
                                              <p:pRg st="1" end="1"/>
                                            </p:txEl>
                                          </p:spTgt>
                                        </p:tgtEl>
                                        <p:attrNameLst>
                                          <p:attrName>style.visibility</p:attrName>
                                        </p:attrNameLst>
                                      </p:cBhvr>
                                      <p:to>
                                        <p:strVal val="visible"/>
                                      </p:to>
                                    </p:set>
                                    <p:animEffect transition="in" filter="blinds(horizontal)">
                                      <p:cBhvr>
                                        <p:cTn id="47" dur="500"/>
                                        <p:tgtEl>
                                          <p:spTgt spid="11">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linds(horizontal)">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2">
                                            <p:txEl>
                                              <p:pRg st="0" end="0"/>
                                            </p:txEl>
                                          </p:spTgt>
                                        </p:tgtEl>
                                        <p:attrNameLst>
                                          <p:attrName>style.visibility</p:attrName>
                                        </p:attrNameLst>
                                      </p:cBhvr>
                                      <p:to>
                                        <p:strVal val="visible"/>
                                      </p:to>
                                    </p:set>
                                    <p:animEffect transition="in" filter="blinds(horizontal)">
                                      <p:cBhvr>
                                        <p:cTn id="57" dur="500"/>
                                        <p:tgtEl>
                                          <p:spTgt spid="1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12">
                                            <p:txEl>
                                              <p:pRg st="1" end="1"/>
                                            </p:txEl>
                                          </p:spTgt>
                                        </p:tgtEl>
                                        <p:attrNameLst>
                                          <p:attrName>style.visibility</p:attrName>
                                        </p:attrNameLst>
                                      </p:cBhvr>
                                      <p:to>
                                        <p:strVal val="visible"/>
                                      </p:to>
                                    </p:set>
                                    <p:animEffect transition="in" filter="blinds(horizontal)">
                                      <p:cBhvr>
                                        <p:cTn id="62" dur="500"/>
                                        <p:tgtEl>
                                          <p:spTgt spid="12">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blinds(horizontal)">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p:bldP spid="14" grpId="0" bldLvl="0" animBg="1"/>
      <p:bldP spid="14" grpId="1"/>
      <p:bldP spid="3" grpId="0" animBg="1"/>
      <p:bldP spid="10"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12"/>
          <p:cNvSpPr txBox="1"/>
          <p:nvPr>
            <p:custDataLst>
              <p:tags r:id="rId1"/>
            </p:custDataLst>
          </p:nvPr>
        </p:nvSpPr>
        <p:spPr>
          <a:xfrm>
            <a:off x="263525" y="45085"/>
            <a:ext cx="10105390" cy="521970"/>
          </a:xfrm>
          <a:prstGeom prst="rect">
            <a:avLst/>
          </a:prstGeom>
          <a:solidFill>
            <a:srgbClr val="92D050"/>
          </a:solidFill>
          <a:ln w="9525">
            <a:noFill/>
          </a:ln>
        </p:spPr>
        <p:txBody>
          <a:bodyPr wrap="square">
            <a:noAutofit/>
          </a:bodyPr>
          <a:p>
            <a:pPr lvl="0" algn="l">
              <a:buClrTx/>
              <a:buSzTx/>
              <a:buFontTx/>
            </a:pPr>
            <a:r>
              <a:rPr lang="zh-CN" altLang="en-US" sz="2400" dirty="0" smtClean="0">
                <a:latin typeface="Times New Roman" panose="02020603050405020304" charset="0"/>
                <a:cs typeface="华文楷体" panose="02010600040101010101" charset="-122"/>
                <a:sym typeface="+mn-ea"/>
              </a:rPr>
              <a:t>文章体裁  in any forms--story, essay, and poem</a:t>
            </a:r>
            <a:endParaRPr lang="zh-CN" altLang="en-US" sz="2400" dirty="0" smtClean="0">
              <a:latin typeface="Times New Roman" panose="02020603050405020304" charset="0"/>
              <a:cs typeface="华文楷体" panose="02010600040101010101" charset="-122"/>
              <a:sym typeface="+mn-ea"/>
            </a:endParaRPr>
          </a:p>
        </p:txBody>
      </p:sp>
      <p:sp>
        <p:nvSpPr>
          <p:cNvPr id="6" name="TextBox 19"/>
          <p:cNvSpPr txBox="1"/>
          <p:nvPr/>
        </p:nvSpPr>
        <p:spPr>
          <a:xfrm>
            <a:off x="263525" y="567144"/>
            <a:ext cx="12192000" cy="1198880"/>
          </a:xfrm>
          <a:prstGeom prst="rect">
            <a:avLst/>
          </a:prstGeom>
          <a:noFill/>
        </p:spPr>
        <p:txBody>
          <a:bodyPr wrap="square" rtlCol="0">
            <a:spAutoFit/>
          </a:bodyPr>
          <a:p>
            <a:pPr>
              <a:buFont typeface="Wingdings" panose="05000000000000000000" pitchFamily="2" charset="2"/>
              <a:buChar char="Ø"/>
            </a:pPr>
            <a:r>
              <a:rPr lang="en-US" sz="2400" dirty="0">
                <a:latin typeface="Times New Roman" panose="02020603050405020304" charset="0"/>
                <a:cs typeface="华文楷体" panose="02010600040101010101" charset="-122"/>
                <a:sym typeface="+mn-ea"/>
              </a:rPr>
              <a:t>The entries can be in any forms/styles -- story, essay, and poem</a:t>
            </a:r>
            <a:endParaRPr lang="en-US" sz="2400" dirty="0">
              <a:latin typeface="Times New Roman" panose="02020603050405020304" charset="0"/>
              <a:cs typeface="华文楷体" panose="02010600040101010101" charset="-122"/>
              <a:sym typeface="+mn-ea"/>
            </a:endParaRPr>
          </a:p>
          <a:p>
            <a:pPr>
              <a:buFont typeface="Wingdings" panose="05000000000000000000" pitchFamily="2" charset="2"/>
              <a:buChar char="Ø"/>
            </a:pPr>
            <a:r>
              <a:rPr lang="en-US" sz="2400" dirty="0">
                <a:latin typeface="Times New Roman" panose="02020603050405020304" charset="0"/>
                <a:cs typeface="华文楷体" panose="02010600040101010101" charset="-122"/>
                <a:sym typeface="+mn-ea"/>
              </a:rPr>
              <a:t>Your compositions can be written in any forms--story, essay, and poem.</a:t>
            </a:r>
            <a:endParaRPr lang="en-US" sz="2400" dirty="0">
              <a:latin typeface="Times New Roman" panose="02020603050405020304" charset="0"/>
              <a:cs typeface="华文楷体" panose="02010600040101010101" charset="-122"/>
              <a:sym typeface="+mn-ea"/>
            </a:endParaRPr>
          </a:p>
          <a:p>
            <a:pPr>
              <a:buFont typeface="Wingdings" panose="05000000000000000000" pitchFamily="2" charset="2"/>
              <a:buChar char="Ø"/>
            </a:pPr>
            <a:r>
              <a:rPr lang="en-US" sz="2400" dirty="0">
                <a:latin typeface="Times New Roman" panose="02020603050405020304" charset="0"/>
                <a:cs typeface="华文楷体" panose="02010600040101010101" charset="-122"/>
                <a:sym typeface="+mn-ea"/>
              </a:rPr>
              <a:t>Your compositions can be written in </a:t>
            </a:r>
            <a:r>
              <a:rPr lang="en-US" sz="2400" dirty="0">
                <a:solidFill>
                  <a:srgbClr val="FF0000"/>
                </a:solidFill>
                <a:latin typeface="Times New Roman" panose="02020603050405020304" charset="0"/>
                <a:cs typeface="华文楷体" panose="02010600040101010101" charset="-122"/>
                <a:sym typeface="+mn-ea"/>
              </a:rPr>
              <a:t>a variety of</a:t>
            </a:r>
            <a:r>
              <a:rPr lang="en-US" sz="2400" dirty="0">
                <a:latin typeface="Times New Roman" panose="02020603050405020304" charset="0"/>
                <a:cs typeface="华文楷体" panose="02010600040101010101" charset="-122"/>
                <a:sym typeface="+mn-ea"/>
              </a:rPr>
              <a:t> forms, </a:t>
            </a:r>
            <a:r>
              <a:rPr lang="en-US" sz="2400" dirty="0">
                <a:solidFill>
                  <a:srgbClr val="FF0000"/>
                </a:solidFill>
                <a:latin typeface="Times New Roman" panose="02020603050405020304" charset="0"/>
                <a:cs typeface="华文楷体" panose="02010600040101010101" charset="-122"/>
                <a:sym typeface="+mn-ea"/>
              </a:rPr>
              <a:t>ranging from</a:t>
            </a:r>
            <a:r>
              <a:rPr lang="en-US" sz="2400" dirty="0">
                <a:latin typeface="Times New Roman" panose="02020603050405020304" charset="0"/>
                <a:cs typeface="华文楷体" panose="02010600040101010101" charset="-122"/>
                <a:sym typeface="+mn-ea"/>
              </a:rPr>
              <a:t> story </a:t>
            </a:r>
            <a:r>
              <a:rPr lang="en-US" sz="2400" dirty="0">
                <a:solidFill>
                  <a:srgbClr val="FF0000"/>
                </a:solidFill>
                <a:latin typeface="Times New Roman" panose="02020603050405020304" charset="0"/>
                <a:cs typeface="华文楷体" panose="02010600040101010101" charset="-122"/>
                <a:sym typeface="+mn-ea"/>
              </a:rPr>
              <a:t>to </a:t>
            </a:r>
            <a:r>
              <a:rPr lang="en-US" sz="2400" dirty="0">
                <a:latin typeface="Times New Roman" panose="02020603050405020304" charset="0"/>
                <a:cs typeface="华文楷体" panose="02010600040101010101" charset="-122"/>
                <a:sym typeface="+mn-ea"/>
              </a:rPr>
              <a:t>poem.</a:t>
            </a:r>
            <a:endParaRPr lang="en-US" sz="2400" dirty="0">
              <a:latin typeface="Times New Roman" panose="02020603050405020304" charset="0"/>
              <a:cs typeface="华文楷体" panose="02010600040101010101" charset="-122"/>
              <a:sym typeface="+mn-ea"/>
            </a:endParaRPr>
          </a:p>
        </p:txBody>
      </p:sp>
      <p:sp>
        <p:nvSpPr>
          <p:cNvPr id="14" name="文本框 7"/>
          <p:cNvSpPr txBox="1"/>
          <p:nvPr>
            <p:custDataLst>
              <p:tags r:id="rId2"/>
            </p:custDataLst>
          </p:nvPr>
        </p:nvSpPr>
        <p:spPr>
          <a:xfrm>
            <a:off x="9552305" y="765175"/>
            <a:ext cx="2695575" cy="574675"/>
          </a:xfrm>
          <a:prstGeom prst="rect">
            <a:avLst/>
          </a:prstGeom>
          <a:solidFill>
            <a:srgbClr val="DDEBDE"/>
          </a:solidFill>
          <a:ln w="9525">
            <a:noFill/>
          </a:ln>
        </p:spPr>
        <p:txBody>
          <a:bodyPr wrap="square" lIns="91440" tIns="45720" rIns="91440" bIns="45720" anchor="t" anchorCtr="0"/>
          <a:p>
            <a:pPr defTabSz="342900"/>
            <a:r>
              <a:rPr lang="zh-CN" altLang="en-US" sz="2800" b="1" dirty="0" smtClean="0">
                <a:latin typeface="Times New Roman" panose="02020603050405020304" charset="0"/>
                <a:ea typeface="微软雅黑" panose="020B0503020204020204" charset="-122"/>
              </a:rPr>
              <a:t>非谓语结构</a:t>
            </a:r>
            <a:r>
              <a:rPr lang="en-US" altLang="zh-CN" sz="2800" b="1" dirty="0" smtClean="0">
                <a:latin typeface="Times New Roman" panose="02020603050405020304" charset="0"/>
                <a:ea typeface="微软雅黑" panose="020B0503020204020204" charset="-122"/>
              </a:rPr>
              <a:t> </a:t>
            </a:r>
            <a:endParaRPr lang="en-US" altLang="zh-CN" sz="2800" b="1" dirty="0">
              <a:latin typeface="Times New Roman" panose="02020603050405020304" charset="0"/>
              <a:ea typeface="微软雅黑" panose="020B0503020204020204" charset="-122"/>
            </a:endParaRPr>
          </a:p>
        </p:txBody>
      </p:sp>
      <p:sp>
        <p:nvSpPr>
          <p:cNvPr id="20" name="文本框 12"/>
          <p:cNvSpPr txBox="1"/>
          <p:nvPr>
            <p:custDataLst>
              <p:tags r:id="rId3"/>
            </p:custDataLst>
          </p:nvPr>
        </p:nvSpPr>
        <p:spPr>
          <a:xfrm>
            <a:off x="263525" y="1917065"/>
            <a:ext cx="11303000" cy="562610"/>
          </a:xfrm>
          <a:prstGeom prst="rect">
            <a:avLst/>
          </a:prstGeom>
          <a:solidFill>
            <a:srgbClr val="92D050"/>
          </a:solidFill>
          <a:ln w="9525">
            <a:noFill/>
          </a:ln>
        </p:spPr>
        <p:txBody>
          <a:bodyPr wrap="square">
            <a:noAutofit/>
          </a:bodyPr>
          <a:p>
            <a:pPr lvl="0" algn="l">
              <a:buClrTx/>
              <a:buSzTx/>
              <a:buFontTx/>
            </a:pPr>
            <a:r>
              <a:rPr lang="zh-CN" altLang="en-US" sz="2400" dirty="0" smtClean="0">
                <a:latin typeface="Times New Roman" panose="02020603050405020304" charset="0"/>
                <a:cs typeface="华文楷体" panose="02010600040101010101" charset="-122"/>
                <a:sym typeface="+mn-ea"/>
              </a:rPr>
              <a:t>文章字数 be limited to 800 words / no</a:t>
            </a:r>
            <a:r>
              <a:rPr lang="en-US" altLang="zh-CN" sz="2400" dirty="0" smtClean="0">
                <a:latin typeface="Times New Roman" panose="02020603050405020304" charset="0"/>
                <a:cs typeface="华文楷体" panose="02010600040101010101" charset="-122"/>
                <a:sym typeface="+mn-ea"/>
              </a:rPr>
              <a:t>t</a:t>
            </a:r>
            <a:r>
              <a:rPr lang="zh-CN" altLang="en-US" sz="2400" dirty="0" smtClean="0">
                <a:latin typeface="Times New Roman" panose="02020603050405020304" charset="0"/>
                <a:cs typeface="华文楷体" panose="02010600040101010101" charset="-122"/>
                <a:sym typeface="+mn-ea"/>
              </a:rPr>
              <a:t> more than  800 words.</a:t>
            </a:r>
            <a:endParaRPr lang="zh-CN" altLang="en-US" sz="2400" dirty="0" smtClean="0">
              <a:latin typeface="Times New Roman" panose="02020603050405020304" charset="0"/>
              <a:cs typeface="华文楷体" panose="02010600040101010101" charset="-122"/>
              <a:sym typeface="+mn-ea"/>
            </a:endParaRPr>
          </a:p>
          <a:p>
            <a:pPr lvl="0" algn="l">
              <a:buClrTx/>
              <a:buSzTx/>
              <a:buFontTx/>
            </a:pPr>
            <a:endParaRPr lang="zh-CN" altLang="en-US" sz="2400" dirty="0" smtClean="0">
              <a:latin typeface="Times New Roman" panose="02020603050405020304" charset="0"/>
              <a:cs typeface="华文楷体" panose="02010600040101010101" charset="-122"/>
              <a:sym typeface="+mn-ea"/>
            </a:endParaRPr>
          </a:p>
        </p:txBody>
      </p:sp>
      <p:sp>
        <p:nvSpPr>
          <p:cNvPr id="3" name="TextBox 19"/>
          <p:cNvSpPr txBox="1"/>
          <p:nvPr/>
        </p:nvSpPr>
        <p:spPr>
          <a:xfrm>
            <a:off x="191135" y="2564854"/>
            <a:ext cx="12192000" cy="1198880"/>
          </a:xfrm>
          <a:prstGeom prst="rect">
            <a:avLst/>
          </a:prstGeom>
          <a:noFill/>
        </p:spPr>
        <p:txBody>
          <a:bodyPr wrap="square" rtlCol="0">
            <a:spAutoFit/>
          </a:bodyPr>
          <a:p>
            <a:pPr>
              <a:buFont typeface="Wingdings" panose="05000000000000000000" pitchFamily="2" charset="2"/>
              <a:buChar char="Ø"/>
            </a:pPr>
            <a:r>
              <a:rPr lang="en-US" altLang="zh-CN" sz="2400" dirty="0">
                <a:latin typeface="Times New Roman" panose="02020603050405020304" charset="0"/>
                <a:ea typeface="微软雅黑" panose="020B0503020204020204" charset="-122"/>
                <a:sym typeface="微软雅黑" panose="020B0503020204020204" charset="-122"/>
              </a:rPr>
              <a:t>Y</a:t>
            </a:r>
            <a:r>
              <a:rPr lang="zh-CN" altLang="en-US" sz="2400" dirty="0">
                <a:latin typeface="Times New Roman" panose="02020603050405020304" charset="0"/>
                <a:ea typeface="微软雅黑" panose="020B0503020204020204" charset="-122"/>
                <a:sym typeface="微软雅黑" panose="020B0503020204020204" charset="-122"/>
              </a:rPr>
              <a:t>our contributions are expected to be </a:t>
            </a:r>
            <a:r>
              <a:rPr lang="en-US" altLang="zh-CN" sz="2400" dirty="0">
                <a:latin typeface="Times New Roman" panose="02020603050405020304" charset="0"/>
                <a:ea typeface="微软雅黑" panose="020B0503020204020204" charset="-122"/>
                <a:sym typeface="微软雅黑" panose="020B0503020204020204" charset="-122"/>
              </a:rPr>
              <a:t>limited to</a:t>
            </a:r>
            <a:r>
              <a:rPr lang="zh-CN" altLang="en-US" sz="2400" dirty="0">
                <a:latin typeface="Times New Roman" panose="02020603050405020304" charset="0"/>
                <a:ea typeface="微软雅黑" panose="020B0503020204020204" charset="-122"/>
                <a:sym typeface="微软雅黑" panose="020B0503020204020204" charset="-122"/>
              </a:rPr>
              <a:t> </a:t>
            </a:r>
            <a:r>
              <a:rPr lang="en-US" altLang="zh-CN" sz="2400" dirty="0">
                <a:latin typeface="Times New Roman" panose="02020603050405020304" charset="0"/>
                <a:ea typeface="微软雅黑" panose="020B0503020204020204" charset="-122"/>
                <a:sym typeface="微软雅黑" panose="020B0503020204020204" charset="-122"/>
              </a:rPr>
              <a:t>8</a:t>
            </a:r>
            <a:r>
              <a:rPr lang="zh-CN" altLang="en-US" sz="2400" dirty="0">
                <a:latin typeface="Times New Roman" panose="02020603050405020304" charset="0"/>
                <a:ea typeface="微软雅黑" panose="020B0503020204020204" charset="-122"/>
                <a:sym typeface="微软雅黑" panose="020B0503020204020204" charset="-122"/>
              </a:rPr>
              <a:t>00 words</a:t>
            </a:r>
            <a:r>
              <a:rPr lang="en-US" sz="2400" dirty="0">
                <a:latin typeface="Times New Roman" panose="02020603050405020304" charset="0"/>
                <a:cs typeface="华文楷体" panose="02010600040101010101" charset="-122"/>
                <a:sym typeface="+mn-ea"/>
              </a:rPr>
              <a:t>./... not more than ...</a:t>
            </a:r>
            <a:endParaRPr lang="en-US" sz="2400" dirty="0">
              <a:latin typeface="Times New Roman" panose="02020603050405020304" charset="0"/>
              <a:cs typeface="华文楷体" panose="02010600040101010101" charset="-122"/>
              <a:sym typeface="+mn-ea"/>
            </a:endParaRPr>
          </a:p>
          <a:p>
            <a:pPr>
              <a:buFont typeface="Wingdings" panose="05000000000000000000" pitchFamily="2" charset="2"/>
              <a:buChar char="Ø"/>
            </a:pPr>
            <a:r>
              <a:rPr lang="en-US" sz="2400">
                <a:solidFill>
                  <a:srgbClr val="FF0000"/>
                </a:solidFill>
                <a:latin typeface="Times New Roman" panose="02020603050405020304" charset="0"/>
                <a:sym typeface="+mn-ea"/>
              </a:rPr>
              <a:t>What deserves your special attention is that </a:t>
            </a:r>
            <a:r>
              <a:rPr lang="en-US" sz="2400">
                <a:latin typeface="Times New Roman" panose="02020603050405020304" charset="0"/>
                <a:sym typeface="+mn-ea"/>
              </a:rPr>
              <a:t>your work should be limited to 1000 words</a:t>
            </a:r>
            <a:endParaRPr lang="en-US" sz="2400" dirty="0">
              <a:latin typeface="Times New Roman" panose="02020603050405020304" charset="0"/>
              <a:cs typeface="华文楷体" panose="02010600040101010101" charset="-122"/>
              <a:sym typeface="+mn-ea"/>
            </a:endParaRPr>
          </a:p>
          <a:p>
            <a:pPr>
              <a:buFont typeface="Wingdings" panose="05000000000000000000" pitchFamily="2" charset="2"/>
              <a:buChar char="Ø"/>
            </a:pPr>
            <a:r>
              <a:rPr lang="en-US" sz="2400">
                <a:solidFill>
                  <a:srgbClr val="FF0000"/>
                </a:solidFill>
                <a:latin typeface="Times New Roman" panose="02020603050405020304" charset="0"/>
                <a:sym typeface="+mn-ea"/>
              </a:rPr>
              <a:t>Please keep/bear in mind that </a:t>
            </a:r>
            <a:r>
              <a:rPr lang="en-US" sz="2400">
                <a:solidFill>
                  <a:schemeClr val="tx1"/>
                </a:solidFill>
                <a:latin typeface="Times New Roman" panose="02020603050405020304" charset="0"/>
                <a:sym typeface="+mn-ea"/>
              </a:rPr>
              <a:t>all the contributions should be limited to ...</a:t>
            </a:r>
            <a:endParaRPr lang="en-US" sz="2400">
              <a:solidFill>
                <a:schemeClr val="tx1"/>
              </a:solidFill>
              <a:latin typeface="Times New Roman" panose="02020603050405020304" charset="0"/>
              <a:sym typeface="+mn-ea"/>
            </a:endParaRPr>
          </a:p>
        </p:txBody>
      </p:sp>
      <p:sp>
        <p:nvSpPr>
          <p:cNvPr id="4" name="文本框 3"/>
          <p:cNvSpPr txBox="1"/>
          <p:nvPr/>
        </p:nvSpPr>
        <p:spPr>
          <a:xfrm>
            <a:off x="2063750" y="4004945"/>
            <a:ext cx="10130155" cy="866775"/>
          </a:xfrm>
          <a:prstGeom prst="rect">
            <a:avLst/>
          </a:prstGeom>
          <a:noFill/>
        </p:spPr>
        <p:txBody>
          <a:bodyPr wrap="square" rtlCol="0" anchor="t">
            <a:noAutofit/>
          </a:bodyPr>
          <a:p>
            <a:r>
              <a:rPr lang="zh-CN" altLang="en-US" sz="2400">
                <a:latin typeface="Times New Roman" panose="02020603050405020304" charset="0"/>
                <a:cs typeface="Times New Roman" panose="02020603050405020304" charset="0"/>
                <a:sym typeface="+mn-ea"/>
              </a:rPr>
              <a:t>Each article, </a:t>
            </a:r>
            <a:r>
              <a:rPr lang="zh-CN" altLang="en-US" sz="2400">
                <a:solidFill>
                  <a:srgbClr val="FF0000"/>
                </a:solidFill>
                <a:latin typeface="Times New Roman" panose="02020603050405020304" charset="0"/>
                <a:cs typeface="Times New Roman" panose="02020603050405020304" charset="0"/>
                <a:sym typeface="+mn-ea"/>
              </a:rPr>
              <a:t>with whatever forms you like</a:t>
            </a:r>
            <a:r>
              <a:rPr lang="zh-CN" altLang="en-US" sz="2400">
                <a:latin typeface="Times New Roman" panose="02020603050405020304" charset="0"/>
                <a:cs typeface="Times New Roman" panose="02020603050405020304" charset="0"/>
                <a:sym typeface="+mn-ea"/>
              </a:rPr>
              <a:t>, may as well be limited between 500 and 600 words. </a:t>
            </a:r>
            <a:endParaRPr lang="zh-CN" altLang="en-US" sz="2400">
              <a:latin typeface="Times New Roman" panose="02020603050405020304" charset="0"/>
              <a:cs typeface="Times New Roman" panose="02020603050405020304" charset="0"/>
              <a:sym typeface="+mn-ea"/>
            </a:endParaRPr>
          </a:p>
          <a:p>
            <a:endParaRPr lang="zh-CN" altLang="en-US" sz="2400">
              <a:latin typeface="Times New Roman" panose="02020603050405020304" charset="0"/>
              <a:cs typeface="Times New Roman" panose="02020603050405020304" charset="0"/>
              <a:sym typeface="+mn-ea"/>
            </a:endParaRPr>
          </a:p>
          <a:p>
            <a:endParaRPr lang="zh-CN" altLang="en-US" sz="2400">
              <a:latin typeface="Times New Roman" panose="02020603050405020304" charset="0"/>
              <a:cs typeface="Times New Roman" panose="02020603050405020304" charset="0"/>
              <a:sym typeface="+mn-ea"/>
            </a:endParaRPr>
          </a:p>
          <a:p>
            <a:endParaRPr lang="zh-CN" altLang="en-US" sz="2400">
              <a:latin typeface="Times New Roman" panose="02020603050405020304" charset="0"/>
              <a:cs typeface="Times New Roman" panose="02020603050405020304" charset="0"/>
              <a:sym typeface="+mn-ea"/>
            </a:endParaRPr>
          </a:p>
        </p:txBody>
      </p:sp>
      <p:sp>
        <p:nvSpPr>
          <p:cNvPr id="7" name="文本框 7"/>
          <p:cNvSpPr txBox="1"/>
          <p:nvPr>
            <p:custDataLst>
              <p:tags r:id="rId4"/>
            </p:custDataLst>
          </p:nvPr>
        </p:nvSpPr>
        <p:spPr>
          <a:xfrm>
            <a:off x="9912350" y="3284855"/>
            <a:ext cx="2137410" cy="574675"/>
          </a:xfrm>
          <a:prstGeom prst="rect">
            <a:avLst/>
          </a:prstGeom>
          <a:solidFill>
            <a:srgbClr val="DDEBDE"/>
          </a:solidFill>
          <a:ln w="9525">
            <a:noFill/>
          </a:ln>
        </p:spPr>
        <p:txBody>
          <a:bodyPr wrap="square" lIns="91440" tIns="45720" rIns="91440" bIns="45720" anchor="t" anchorCtr="0"/>
          <a:p>
            <a:pPr defTabSz="342900"/>
            <a:r>
              <a:rPr lang="zh-CN" altLang="en-US" sz="2800" b="1" dirty="0">
                <a:latin typeface="Times New Roman" panose="02020603050405020304" charset="0"/>
                <a:ea typeface="微软雅黑" panose="020B0503020204020204" charset="-122"/>
              </a:rPr>
              <a:t>主语从句</a:t>
            </a:r>
            <a:endParaRPr lang="zh-CN" altLang="en-US" sz="2800" b="1" dirty="0">
              <a:latin typeface="Times New Roman" panose="02020603050405020304" charset="0"/>
              <a:ea typeface="微软雅黑" panose="020B0503020204020204" charset="-122"/>
            </a:endParaRPr>
          </a:p>
        </p:txBody>
      </p:sp>
      <p:sp>
        <p:nvSpPr>
          <p:cNvPr id="8" name="文本框 7"/>
          <p:cNvSpPr txBox="1"/>
          <p:nvPr>
            <p:custDataLst>
              <p:tags r:id="rId5"/>
            </p:custDataLst>
          </p:nvPr>
        </p:nvSpPr>
        <p:spPr>
          <a:xfrm>
            <a:off x="119380" y="4149090"/>
            <a:ext cx="1666875" cy="574675"/>
          </a:xfrm>
          <a:prstGeom prst="rect">
            <a:avLst/>
          </a:prstGeom>
          <a:solidFill>
            <a:srgbClr val="DDEBDE"/>
          </a:solidFill>
          <a:ln w="9525">
            <a:noFill/>
          </a:ln>
        </p:spPr>
        <p:txBody>
          <a:bodyPr wrap="square" lIns="91440" tIns="45720" rIns="91440" bIns="45720" anchor="t" anchorCtr="0"/>
          <a:p>
            <a:pPr defTabSz="342900"/>
            <a:r>
              <a:rPr lang="zh-CN" altLang="en-US" sz="2800" b="1" dirty="0" smtClean="0">
                <a:latin typeface="Times New Roman" panose="02020603050405020304" charset="0"/>
                <a:ea typeface="微软雅黑" panose="020B0503020204020204" charset="-122"/>
              </a:rPr>
              <a:t>句式合并</a:t>
            </a:r>
            <a:r>
              <a:rPr lang="en-US" altLang="zh-CN" sz="2800" b="1" dirty="0" smtClean="0">
                <a:latin typeface="Times New Roman" panose="02020603050405020304" charset="0"/>
                <a:ea typeface="微软雅黑" panose="020B0503020204020204" charset="-122"/>
              </a:rPr>
              <a:t> </a:t>
            </a:r>
            <a:endParaRPr lang="en-US" altLang="zh-CN" sz="2800" b="1" dirty="0">
              <a:latin typeface="Times New Roman" panose="02020603050405020304" charset="0"/>
              <a:ea typeface="微软雅黑" panose="020B0503020204020204" charset="-122"/>
            </a:endParaRPr>
          </a:p>
        </p:txBody>
      </p:sp>
      <p:sp>
        <p:nvSpPr>
          <p:cNvPr id="23" name="文本框 12"/>
          <p:cNvSpPr txBox="1"/>
          <p:nvPr>
            <p:custDataLst>
              <p:tags r:id="rId6"/>
            </p:custDataLst>
          </p:nvPr>
        </p:nvSpPr>
        <p:spPr>
          <a:xfrm>
            <a:off x="119380" y="4871720"/>
            <a:ext cx="11447780" cy="521970"/>
          </a:xfrm>
          <a:prstGeom prst="rect">
            <a:avLst/>
          </a:prstGeom>
          <a:solidFill>
            <a:srgbClr val="92D050"/>
          </a:solidFill>
          <a:ln w="9525">
            <a:noFill/>
          </a:ln>
        </p:spPr>
        <p:txBody>
          <a:bodyPr wrap="square">
            <a:noAutofit/>
          </a:bodyPr>
          <a:p>
            <a:pPr lvl="0" algn="l">
              <a:buClrTx/>
              <a:buSzTx/>
              <a:buFontTx/>
            </a:pPr>
            <a:r>
              <a:rPr lang="zh-CN" altLang="en-US" sz="2400" dirty="0" smtClean="0">
                <a:latin typeface="Times New Roman" panose="02020603050405020304" charset="0"/>
                <a:cs typeface="华文楷体" panose="02010600040101010101" charset="-122"/>
                <a:sym typeface="+mn-ea"/>
              </a:rPr>
              <a:t>文章原创，真实</a:t>
            </a:r>
            <a:r>
              <a:rPr lang="en-US" altLang="zh-CN" sz="2400" dirty="0" smtClean="0">
                <a:latin typeface="Times New Roman" panose="02020603050405020304" charset="0"/>
                <a:cs typeface="华文楷体" panose="02010600040101010101" charset="-122"/>
                <a:sym typeface="+mn-ea"/>
              </a:rPr>
              <a:t>    </a:t>
            </a:r>
            <a:r>
              <a:rPr lang="zh-CN" altLang="en-US" sz="2400" dirty="0" smtClean="0">
                <a:latin typeface="Times New Roman" panose="02020603050405020304" charset="0"/>
                <a:cs typeface="华文楷体" panose="02010600040101010101" charset="-122"/>
                <a:sym typeface="+mn-ea"/>
              </a:rPr>
              <a:t>be original and authentic </a:t>
            </a:r>
            <a:endParaRPr lang="zh-CN" altLang="en-US" sz="2400" dirty="0" smtClean="0">
              <a:latin typeface="Times New Roman" panose="02020603050405020304" charset="0"/>
              <a:cs typeface="华文楷体" panose="02010600040101010101" charset="-122"/>
              <a:sym typeface="+mn-ea"/>
            </a:endParaRPr>
          </a:p>
        </p:txBody>
      </p:sp>
      <p:sp>
        <p:nvSpPr>
          <p:cNvPr id="9" name="TextBox 19"/>
          <p:cNvSpPr txBox="1"/>
          <p:nvPr/>
        </p:nvSpPr>
        <p:spPr>
          <a:xfrm>
            <a:off x="191135" y="5445125"/>
            <a:ext cx="11700510" cy="829945"/>
          </a:xfrm>
          <a:prstGeom prst="rect">
            <a:avLst/>
          </a:prstGeom>
          <a:noFill/>
        </p:spPr>
        <p:txBody>
          <a:bodyPr wrap="square" rtlCol="0">
            <a:spAutoFit/>
          </a:bodyPr>
          <a:p>
            <a:pPr>
              <a:buFont typeface="Wingdings" panose="05000000000000000000" pitchFamily="2" charset="2"/>
              <a:buChar char="Ø"/>
            </a:pPr>
            <a:r>
              <a:rPr lang="en-US" sz="2400" dirty="0">
                <a:latin typeface="Times New Roman" panose="02020603050405020304" charset="0"/>
                <a:ea typeface="微软雅黑" panose="020B0503020204020204" charset="-122"/>
                <a:sym typeface="微软雅黑" panose="020B0503020204020204" charset="-122"/>
              </a:rPr>
              <a:t>They are expected to be original and authentic/ positive .</a:t>
            </a:r>
            <a:endParaRPr lang="en-US" sz="2400" dirty="0">
              <a:latin typeface="Times New Roman" panose="02020603050405020304" charset="0"/>
              <a:ea typeface="微软雅黑" panose="020B0503020204020204" charset="-122"/>
              <a:sym typeface="微软雅黑" panose="020B0503020204020204" charset="-122"/>
            </a:endParaRPr>
          </a:p>
          <a:p>
            <a:pPr>
              <a:buFont typeface="Wingdings" panose="05000000000000000000" pitchFamily="2" charset="2"/>
              <a:buChar char="Ø"/>
            </a:pPr>
            <a:r>
              <a:rPr lang="en-US" sz="2400" dirty="0">
                <a:latin typeface="Times New Roman" panose="02020603050405020304" charset="0"/>
                <a:ea typeface="微软雅黑" panose="020B0503020204020204" charset="-122"/>
                <a:sym typeface="微软雅黑" panose="020B0503020204020204" charset="-122"/>
              </a:rPr>
              <a:t>They are expected to be original and authentic, </a:t>
            </a:r>
            <a:r>
              <a:rPr lang="en-US" sz="2400" dirty="0">
                <a:solidFill>
                  <a:srgbClr val="FF0000"/>
                </a:solidFill>
                <a:latin typeface="Times New Roman" panose="02020603050405020304" charset="0"/>
                <a:ea typeface="微软雅黑" panose="020B0503020204020204" charset="-122"/>
                <a:sym typeface="微软雅黑" panose="020B0503020204020204" charset="-122"/>
              </a:rPr>
              <a:t>based on your own personal  experience</a:t>
            </a:r>
            <a:endParaRPr lang="en-US" sz="2400" dirty="0">
              <a:solidFill>
                <a:srgbClr val="FF0000"/>
              </a:solidFill>
              <a:latin typeface="Times New Roman" panose="02020603050405020304" charset="0"/>
              <a:ea typeface="微软雅黑" panose="020B0503020204020204" charset="-122"/>
              <a:sym typeface="微软雅黑" panose="020B0503020204020204" charset="-122"/>
            </a:endParaRPr>
          </a:p>
        </p:txBody>
      </p:sp>
      <p:sp>
        <p:nvSpPr>
          <p:cNvPr id="10" name="文本框 7"/>
          <p:cNvSpPr txBox="1"/>
          <p:nvPr>
            <p:custDataLst>
              <p:tags r:id="rId7"/>
            </p:custDataLst>
          </p:nvPr>
        </p:nvSpPr>
        <p:spPr>
          <a:xfrm>
            <a:off x="9120505" y="5373370"/>
            <a:ext cx="2695575" cy="574675"/>
          </a:xfrm>
          <a:prstGeom prst="rect">
            <a:avLst/>
          </a:prstGeom>
          <a:solidFill>
            <a:srgbClr val="DDEBDE"/>
          </a:solidFill>
          <a:ln w="9525">
            <a:noFill/>
          </a:ln>
        </p:spPr>
        <p:txBody>
          <a:bodyPr wrap="square" lIns="91440" tIns="45720" rIns="91440" bIns="45720" anchor="t" anchorCtr="0"/>
          <a:p>
            <a:pPr defTabSz="342900"/>
            <a:r>
              <a:rPr lang="zh-CN" altLang="en-US" sz="2800" b="1" dirty="0" smtClean="0">
                <a:latin typeface="Times New Roman" panose="02020603050405020304" charset="0"/>
                <a:ea typeface="微软雅黑" panose="020B0503020204020204" charset="-122"/>
              </a:rPr>
              <a:t>非谓语结构</a:t>
            </a:r>
            <a:r>
              <a:rPr lang="en-US" altLang="zh-CN" sz="2800" b="1" dirty="0" smtClean="0">
                <a:latin typeface="Times New Roman" panose="02020603050405020304" charset="0"/>
                <a:ea typeface="微软雅黑" panose="020B0503020204020204" charset="-122"/>
              </a:rPr>
              <a:t> </a:t>
            </a:r>
            <a:endParaRPr lang="en-US" altLang="zh-CN" sz="2800" b="1" dirty="0">
              <a:latin typeface="Times New Roman" panose="02020603050405020304" charset="0"/>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linds(horizont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blinds(horizontal)">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blinds(horizontal)">
                                      <p:cBhvr>
                                        <p:cTn id="37" dur="500"/>
                                        <p:tgtEl>
                                          <p:spTgt spid="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linds(horizontal)">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1" end="1"/>
                                            </p:txEl>
                                          </p:spTgt>
                                        </p:tgtEl>
                                        <p:attrNameLst>
                                          <p:attrName>style.visibility</p:attrName>
                                        </p:attrNameLst>
                                      </p:cBhvr>
                                      <p:to>
                                        <p:strVal val="visible"/>
                                      </p:to>
                                    </p:set>
                                    <p:animEffect transition="in" filter="blinds(horizontal)">
                                      <p:cBhvr>
                                        <p:cTn id="47" dur="500"/>
                                        <p:tgtEl>
                                          <p:spTgt spid="3">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2" end="2"/>
                                            </p:txEl>
                                          </p:spTgt>
                                        </p:tgtEl>
                                        <p:attrNameLst>
                                          <p:attrName>style.visibility</p:attrName>
                                        </p:attrNameLst>
                                      </p:cBhvr>
                                      <p:to>
                                        <p:strVal val="visible"/>
                                      </p:to>
                                    </p:set>
                                    <p:animEffect transition="in" filter="blinds(horizontal)">
                                      <p:cBhvr>
                                        <p:cTn id="52" dur="500"/>
                                        <p:tgtEl>
                                          <p:spTgt spid="3">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blinds(horizontal)">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blinds(horizontal)">
                                      <p:cBhvr>
                                        <p:cTn id="62" dur="500"/>
                                        <p:tgtEl>
                                          <p:spTgt spid="4"/>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blinds(horizontal)">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9">
                                            <p:txEl>
                                              <p:pRg st="0" end="0"/>
                                            </p:txEl>
                                          </p:spTgt>
                                        </p:tgtEl>
                                        <p:attrNameLst>
                                          <p:attrName>style.visibility</p:attrName>
                                        </p:attrNameLst>
                                      </p:cBhvr>
                                      <p:to>
                                        <p:strVal val="visible"/>
                                      </p:to>
                                    </p:set>
                                    <p:animEffect transition="in" filter="blinds(horizontal)">
                                      <p:cBhvr>
                                        <p:cTn id="72" dur="500"/>
                                        <p:tgtEl>
                                          <p:spTgt spid="9">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blinds(horizontal)">
                                      <p:cBhvr>
                                        <p:cTn id="77" dur="500"/>
                                        <p:tgtEl>
                                          <p:spTgt spid="10"/>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9">
                                            <p:txEl>
                                              <p:pRg st="1" end="1"/>
                                            </p:txEl>
                                          </p:spTgt>
                                        </p:tgtEl>
                                        <p:attrNameLst>
                                          <p:attrName>style.visibility</p:attrName>
                                        </p:attrNameLst>
                                      </p:cBhvr>
                                      <p:to>
                                        <p:strVal val="visible"/>
                                      </p:to>
                                    </p:set>
                                    <p:animEffect transition="in" filter="blinds(horizontal)">
                                      <p:cBhvr>
                                        <p:cTn id="8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4" grpId="1"/>
      <p:bldP spid="7" grpId="0" bldLvl="0" animBg="1"/>
      <p:bldP spid="7" grpId="1"/>
      <p:bldP spid="8" grpId="0" bldLvl="0" animBg="1"/>
      <p:bldP spid="8" grpId="1"/>
      <p:bldP spid="10" grpId="0" bldLvl="0" animBg="1"/>
      <p:bldP spid="10" grpId="1"/>
      <p:bldP spid="5" grpId="0" animBg="1"/>
      <p:bldP spid="20" grpId="0" animBg="1"/>
      <p:bldP spid="9" grpId="0" uiExpand="1" build="p"/>
      <p:bldP spid="4" grpId="0"/>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12"/>
          <p:cNvSpPr txBox="1"/>
          <p:nvPr>
            <p:custDataLst>
              <p:tags r:id="rId1"/>
            </p:custDataLst>
          </p:nvPr>
        </p:nvSpPr>
        <p:spPr>
          <a:xfrm>
            <a:off x="109855" y="45085"/>
            <a:ext cx="12110085" cy="1297940"/>
          </a:xfrm>
          <a:prstGeom prst="rect">
            <a:avLst/>
          </a:prstGeom>
          <a:solidFill>
            <a:srgbClr val="92D050"/>
          </a:solidFill>
          <a:ln w="9525">
            <a:noFill/>
          </a:ln>
        </p:spPr>
        <p:txBody>
          <a:bodyPr wrap="square">
            <a:noAutofit/>
          </a:bodyPr>
          <a:p>
            <a:pPr lvl="0" algn="l">
              <a:buClrTx/>
              <a:buSzTx/>
              <a:buFontTx/>
            </a:pPr>
            <a:r>
              <a:rPr lang="zh-CN" altLang="en-US" sz="2400" dirty="0" smtClean="0">
                <a:latin typeface="Times New Roman" panose="02020603050405020304" charset="0"/>
                <a:cs typeface="华文楷体" panose="02010600040101010101" charset="-122"/>
                <a:sym typeface="+mn-ea"/>
              </a:rPr>
              <a:t>投稿方式:    提交打印稿或发送邮件等   </a:t>
            </a:r>
            <a:r>
              <a:rPr lang="en-US" altLang="zh-CN" sz="2400" dirty="0" smtClean="0">
                <a:latin typeface="Times New Roman" panose="02020603050405020304" charset="0"/>
                <a:cs typeface="华文楷体" panose="02010600040101010101" charset="-122"/>
                <a:sym typeface="+mn-ea"/>
              </a:rPr>
              <a:t> </a:t>
            </a:r>
            <a:r>
              <a:rPr lang="zh-CN" altLang="en-US" sz="2400" dirty="0" smtClean="0">
                <a:solidFill>
                  <a:srgbClr val="FF0000"/>
                </a:solidFill>
                <a:latin typeface="Times New Roman" panose="02020603050405020304" charset="0"/>
                <a:cs typeface="华文楷体" panose="02010600040101010101" charset="-122"/>
                <a:sym typeface="+mn-ea"/>
              </a:rPr>
              <a:t>send</a:t>
            </a:r>
            <a:r>
              <a:rPr lang="zh-CN" altLang="en-US" sz="2400" dirty="0" smtClean="0">
                <a:latin typeface="Times New Roman" panose="02020603050405020304" charset="0"/>
                <a:cs typeface="华文楷体" panose="02010600040101010101" charset="-122"/>
                <a:sym typeface="+mn-ea"/>
              </a:rPr>
              <a:t> it to school office/ students union office</a:t>
            </a:r>
            <a:endParaRPr lang="zh-CN" altLang="en-US" sz="2400" dirty="0" smtClean="0">
              <a:latin typeface="Times New Roman" panose="02020603050405020304" charset="0"/>
              <a:cs typeface="华文楷体" panose="02010600040101010101" charset="-122"/>
              <a:sym typeface="+mn-ea"/>
            </a:endParaRPr>
          </a:p>
          <a:p>
            <a:pPr lvl="0" algn="l">
              <a:buClrTx/>
              <a:buSzTx/>
              <a:buFontTx/>
            </a:pPr>
            <a:r>
              <a:rPr lang="zh-CN" altLang="en-US" sz="2400" dirty="0" smtClean="0">
                <a:latin typeface="Times New Roman" panose="02020603050405020304" charset="0"/>
                <a:cs typeface="华文楷体" panose="02010600040101010101" charset="-122"/>
                <a:sym typeface="+mn-ea"/>
              </a:rPr>
              <a:t>                                                                     </a:t>
            </a:r>
            <a:r>
              <a:rPr lang="zh-CN" altLang="en-US" sz="2400" dirty="0" smtClean="0">
                <a:solidFill>
                  <a:srgbClr val="FF0000"/>
                </a:solidFill>
                <a:latin typeface="Times New Roman" panose="02020603050405020304" charset="0"/>
                <a:cs typeface="华文楷体" panose="02010600040101010101" charset="-122"/>
                <a:sym typeface="+mn-ea"/>
              </a:rPr>
              <a:t>submit</a:t>
            </a:r>
            <a:r>
              <a:rPr lang="zh-CN" altLang="en-US" sz="2400" dirty="0" smtClean="0">
                <a:latin typeface="Times New Roman" panose="02020603050405020304" charset="0"/>
                <a:cs typeface="华文楷体" panose="02010600040101010101" charset="-122"/>
                <a:sym typeface="+mn-ea"/>
              </a:rPr>
              <a:t> it to English Newspaper </a:t>
            </a:r>
            <a:r>
              <a:rPr lang="en-US" altLang="zh-CN" sz="2400" dirty="0" smtClean="0">
                <a:latin typeface="Times New Roman" panose="02020603050405020304" charset="0"/>
                <a:cs typeface="华文楷体" panose="02010600040101010101" charset="-122"/>
                <a:sym typeface="+mn-ea"/>
              </a:rPr>
              <a:t>.com</a:t>
            </a:r>
            <a:r>
              <a:rPr lang="zh-CN" altLang="en-US" sz="2400" dirty="0" smtClean="0">
                <a:latin typeface="Times New Roman" panose="02020603050405020304" charset="0"/>
                <a:cs typeface="华文楷体" panose="02010600040101010101" charset="-122"/>
                <a:sym typeface="+mn-ea"/>
              </a:rPr>
              <a:t>                                                                     </a:t>
            </a:r>
            <a:r>
              <a:rPr lang="en-US" altLang="zh-CN" sz="2400" dirty="0" smtClean="0">
                <a:latin typeface="Times New Roman" panose="02020603050405020304" charset="0"/>
                <a:cs typeface="华文楷体" panose="02010600040101010101" charset="-122"/>
                <a:sym typeface="+mn-ea"/>
              </a:rPr>
              <a:t>                  </a:t>
            </a:r>
            <a:endParaRPr lang="en-US" altLang="zh-CN" sz="2400" dirty="0" smtClean="0">
              <a:latin typeface="Times New Roman" panose="02020603050405020304" charset="0"/>
              <a:cs typeface="华文楷体" panose="02010600040101010101" charset="-122"/>
              <a:sym typeface="+mn-ea"/>
            </a:endParaRPr>
          </a:p>
          <a:p>
            <a:pPr lvl="0" algn="l">
              <a:buClrTx/>
              <a:buSzTx/>
              <a:buFontTx/>
            </a:pPr>
            <a:r>
              <a:rPr lang="en-US" altLang="zh-CN" sz="2400" dirty="0" smtClean="0">
                <a:latin typeface="Times New Roman" panose="02020603050405020304" charset="0"/>
                <a:cs typeface="华文楷体" panose="02010600040101010101" charset="-122"/>
                <a:sym typeface="+mn-ea"/>
              </a:rPr>
              <a:t>                                                                     </a:t>
            </a:r>
            <a:r>
              <a:rPr lang="zh-CN" altLang="en-US" sz="2400" dirty="0" smtClean="0">
                <a:solidFill>
                  <a:srgbClr val="FF0000"/>
                </a:solidFill>
                <a:latin typeface="Times New Roman" panose="02020603050405020304" charset="0"/>
                <a:cs typeface="华文楷体" panose="02010600040101010101" charset="-122"/>
                <a:sym typeface="+mn-ea"/>
              </a:rPr>
              <a:t>address</a:t>
            </a:r>
            <a:r>
              <a:rPr lang="zh-CN" altLang="en-US" sz="2400" dirty="0" smtClean="0">
                <a:latin typeface="Times New Roman" panose="02020603050405020304" charset="0"/>
                <a:cs typeface="华文楷体" panose="02010600040101010101" charset="-122"/>
                <a:sym typeface="+mn-ea"/>
              </a:rPr>
              <a:t>  it to studentunion@qq.com</a:t>
            </a:r>
            <a:endParaRPr lang="zh-CN" altLang="en-US" sz="2400" dirty="0" smtClean="0">
              <a:latin typeface="Times New Roman" panose="02020603050405020304" charset="0"/>
              <a:cs typeface="华文楷体" panose="02010600040101010101" charset="-122"/>
              <a:sym typeface="+mn-ea"/>
            </a:endParaRPr>
          </a:p>
          <a:p>
            <a:pPr lvl="0" algn="l">
              <a:buClrTx/>
              <a:buSzTx/>
              <a:buFontTx/>
            </a:pPr>
            <a:endParaRPr lang="zh-CN" altLang="en-US" sz="2400" dirty="0" smtClean="0">
              <a:latin typeface="Times New Roman" panose="02020603050405020304" charset="0"/>
              <a:cs typeface="华文楷体" panose="02010600040101010101" charset="-122"/>
              <a:sym typeface="+mn-ea"/>
            </a:endParaRPr>
          </a:p>
          <a:p>
            <a:pPr lvl="0" algn="l">
              <a:buClrTx/>
              <a:buSzTx/>
              <a:buFontTx/>
            </a:pPr>
            <a:endParaRPr lang="zh-CN" altLang="en-US" sz="2400" dirty="0" smtClean="0">
              <a:latin typeface="Times New Roman" panose="02020603050405020304" charset="0"/>
              <a:cs typeface="华文楷体" panose="02010600040101010101" charset="-122"/>
              <a:sym typeface="+mn-ea"/>
            </a:endParaRPr>
          </a:p>
        </p:txBody>
      </p:sp>
      <p:sp>
        <p:nvSpPr>
          <p:cNvPr id="11" name="TextBox 19"/>
          <p:cNvSpPr txBox="1"/>
          <p:nvPr/>
        </p:nvSpPr>
        <p:spPr>
          <a:xfrm>
            <a:off x="119380" y="1485354"/>
            <a:ext cx="12192000" cy="1938020"/>
          </a:xfrm>
          <a:prstGeom prst="rect">
            <a:avLst/>
          </a:prstGeom>
          <a:noFill/>
        </p:spPr>
        <p:txBody>
          <a:bodyPr wrap="square" rtlCol="0">
            <a:spAutoFit/>
          </a:bodyPr>
          <a:p>
            <a:pPr>
              <a:buFont typeface="Wingdings" panose="05000000000000000000" pitchFamily="2" charset="2"/>
              <a:buChar char="Ø"/>
            </a:pPr>
            <a:r>
              <a:rPr lang="en-US" sz="2400" dirty="0" smtClean="0">
                <a:latin typeface="Times New Roman" panose="02020603050405020304"/>
                <a:cs typeface="Times New Roman" panose="02020603050405020304" charset="0"/>
                <a:sym typeface="+mn-ea"/>
              </a:rPr>
              <a:t>Please send an email to </a:t>
            </a:r>
            <a:r>
              <a:rPr lang="zh-CN" altLang="en-US" sz="2400" dirty="0" smtClean="0">
                <a:latin typeface="Times New Roman" panose="02020603050405020304" charset="0"/>
                <a:cs typeface="华文楷体" panose="02010600040101010101" charset="-122"/>
                <a:sym typeface="+mn-ea"/>
              </a:rPr>
              <a:t>English Newspaper</a:t>
            </a:r>
            <a:r>
              <a:rPr lang="en-US" sz="2400" dirty="0" smtClean="0">
                <a:latin typeface="Times New Roman" panose="02020603050405020304"/>
                <a:cs typeface="Times New Roman" panose="02020603050405020304" charset="0"/>
                <a:sym typeface="+mn-ea"/>
              </a:rPr>
              <a:t>.com with an example of your work.</a:t>
            </a:r>
            <a:endParaRPr lang="en-US" sz="2400" dirty="0" smtClean="0">
              <a:latin typeface="Times New Roman" panose="02020603050405020304"/>
              <a:cs typeface="Times New Roman" panose="02020603050405020304" charset="0"/>
              <a:sym typeface="+mn-ea"/>
            </a:endParaRPr>
          </a:p>
          <a:p>
            <a:pPr>
              <a:buFont typeface="Wingdings" panose="05000000000000000000" pitchFamily="2" charset="2"/>
              <a:buChar char="Ø"/>
            </a:pPr>
            <a:r>
              <a:rPr lang="en-US" sz="2400" dirty="0" smtClean="0">
                <a:solidFill>
                  <a:srgbClr val="FF0000"/>
                </a:solidFill>
                <a:latin typeface="Times New Roman" panose="02020603050405020304"/>
                <a:cs typeface="Times New Roman" panose="02020603050405020304" charset="0"/>
                <a:sym typeface="+mn-ea"/>
              </a:rPr>
              <a:t>Whoever is interested in it</a:t>
            </a:r>
            <a:r>
              <a:rPr lang="en-US" sz="2400" dirty="0" smtClean="0">
                <a:latin typeface="Times New Roman" panose="02020603050405020304"/>
                <a:cs typeface="Times New Roman" panose="02020603050405020304" charset="0"/>
                <a:sym typeface="+mn-ea"/>
              </a:rPr>
              <a:t>, please contact us at Englishnewspaper@126.com   </a:t>
            </a:r>
            <a:endParaRPr lang="en-US" sz="2400" dirty="0" smtClean="0">
              <a:latin typeface="Times New Roman" panose="02020603050405020304"/>
              <a:cs typeface="Times New Roman" panose="02020603050405020304" charset="0"/>
              <a:sym typeface="+mn-ea"/>
            </a:endParaRPr>
          </a:p>
          <a:p>
            <a:pPr>
              <a:buFont typeface="Wingdings" panose="05000000000000000000" pitchFamily="2" charset="2"/>
              <a:buChar char="Ø"/>
            </a:pPr>
            <a:r>
              <a:rPr lang="en-US" sz="2400" dirty="0" smtClean="0">
                <a:latin typeface="Times New Roman" panose="02020603050405020304"/>
                <a:cs typeface="Times New Roman" panose="02020603050405020304" charset="0"/>
                <a:sym typeface="+mn-ea"/>
              </a:rPr>
              <a:t>Please email the compositions to Englishnewspaper@126.com  </a:t>
            </a:r>
            <a:endParaRPr lang="en-US" sz="2400" dirty="0" smtClean="0">
              <a:latin typeface="Times New Roman" panose="02020603050405020304"/>
              <a:cs typeface="Times New Roman" panose="02020603050405020304" charset="0"/>
              <a:sym typeface="+mn-ea"/>
            </a:endParaRPr>
          </a:p>
          <a:p>
            <a:pPr>
              <a:buFont typeface="Wingdings" panose="05000000000000000000" pitchFamily="2" charset="2"/>
              <a:buChar char="Ø"/>
            </a:pPr>
            <a:r>
              <a:rPr lang="en-US" sz="2400" dirty="0" smtClean="0">
                <a:solidFill>
                  <a:srgbClr val="FF0000"/>
                </a:solidFill>
                <a:latin typeface="Times New Roman" panose="02020603050405020304"/>
                <a:cs typeface="Times New Roman" panose="02020603050405020304" charset="0"/>
                <a:sym typeface="+mn-ea"/>
              </a:rPr>
              <a:t>please keep/bear in mind that </a:t>
            </a:r>
            <a:r>
              <a:rPr lang="en-US" sz="2400" dirty="0" smtClean="0">
                <a:latin typeface="Times New Roman" panose="02020603050405020304"/>
                <a:cs typeface="Times New Roman" panose="02020603050405020304" charset="0"/>
                <a:sym typeface="+mn-ea"/>
              </a:rPr>
              <a:t>all the entries should be submitted to our editorial office or emailed to Englishnewspaper@126.com </a:t>
            </a:r>
            <a:endParaRPr lang="en-US" sz="2400" dirty="0" smtClean="0">
              <a:latin typeface="Times New Roman" panose="02020603050405020304"/>
              <a:cs typeface="Times New Roman" panose="02020603050405020304" charset="0"/>
              <a:sym typeface="+mn-ea"/>
            </a:endParaRPr>
          </a:p>
        </p:txBody>
      </p:sp>
      <p:sp>
        <p:nvSpPr>
          <p:cNvPr id="31" name="文本框 13"/>
          <p:cNvSpPr txBox="1"/>
          <p:nvPr>
            <p:custDataLst>
              <p:tags r:id="rId2"/>
            </p:custDataLst>
          </p:nvPr>
        </p:nvSpPr>
        <p:spPr>
          <a:xfrm>
            <a:off x="119380" y="3429000"/>
            <a:ext cx="11466195" cy="513080"/>
          </a:xfrm>
          <a:prstGeom prst="rect">
            <a:avLst/>
          </a:prstGeom>
          <a:noFill/>
          <a:ln w="9525">
            <a:noFill/>
          </a:ln>
        </p:spPr>
        <p:txBody>
          <a:bodyPr wrap="square">
            <a:noAutofit/>
          </a:bodyPr>
          <a:p>
            <a:pPr indent="0"/>
            <a:r>
              <a:rPr lang="zh-CN" altLang="en-US" sz="2400" dirty="0">
                <a:solidFill>
                  <a:schemeClr val="tx1"/>
                </a:solidFill>
                <a:latin typeface="Times New Roman" panose="02020603050405020304" charset="0"/>
                <a:cs typeface="华文楷体" panose="02010600040101010101" charset="-122"/>
              </a:rPr>
              <a:t>投</a:t>
            </a:r>
            <a:r>
              <a:rPr lang="zh-CN" altLang="en-US" sz="2400" dirty="0" smtClean="0">
                <a:solidFill>
                  <a:schemeClr val="tx1"/>
                </a:solidFill>
                <a:latin typeface="Times New Roman" panose="02020603050405020304" charset="0"/>
                <a:cs typeface="华文楷体" panose="02010600040101010101" charset="-122"/>
              </a:rPr>
              <a:t>稿</a:t>
            </a:r>
            <a:r>
              <a:rPr lang="zh-CN" altLang="en-US" sz="2400" dirty="0" smtClean="0">
                <a:latin typeface="Times New Roman" panose="02020603050405020304" charset="0"/>
                <a:cs typeface="华文楷体" panose="02010600040101010101" charset="-122"/>
              </a:rPr>
              <a:t>截止日期</a:t>
            </a:r>
            <a:r>
              <a:rPr lang="en-US" altLang="zh-CN" sz="2400" dirty="0" smtClean="0">
                <a:latin typeface="Times New Roman" panose="02020603050405020304" charset="0"/>
                <a:cs typeface="华文楷体" panose="02010600040101010101" charset="-122"/>
              </a:rPr>
              <a:t>  </a:t>
            </a:r>
            <a:r>
              <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sym typeface="+mn-ea"/>
              </a:rPr>
              <a:t>The deadline is … / no later than… /before…/ by... </a:t>
            </a:r>
            <a:endPar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endParaRPr>
          </a:p>
          <a:p>
            <a:pPr indent="0"/>
            <a:endPar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endParaRPr>
          </a:p>
          <a:p>
            <a:pPr indent="0"/>
            <a:r>
              <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rPr>
              <a:t> </a:t>
            </a:r>
            <a:endPar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endParaRPr>
          </a:p>
          <a:p>
            <a:pPr indent="0"/>
            <a:endPar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endParaRPr>
          </a:p>
        </p:txBody>
      </p:sp>
      <p:sp>
        <p:nvSpPr>
          <p:cNvPr id="36" name="Rectangle 1"/>
          <p:cNvSpPr>
            <a:spLocks noChangeArrowheads="1"/>
          </p:cNvSpPr>
          <p:nvPr>
            <p:custDataLst>
              <p:tags r:id="rId3"/>
            </p:custDataLst>
          </p:nvPr>
        </p:nvSpPr>
        <p:spPr bwMode="auto">
          <a:xfrm>
            <a:off x="9100651" y="3429094"/>
            <a:ext cx="2664296" cy="576064"/>
          </a:xfrm>
          <a:prstGeom prst="rect">
            <a:avLst/>
          </a:prstGeom>
          <a:solidFill>
            <a:schemeClr val="bg1"/>
          </a:solidFill>
          <a:ln w="9525">
            <a:noFill/>
          </a:ln>
        </p:spPr>
        <p:txBody>
          <a:bodyPr wrap="square" lIns="91440" tIns="45720" rIns="91440" bIns="45720" anchor="t" anchorCtr="0"/>
          <a:p>
            <a:pPr eaLnBrk="0" hangingPunct="0">
              <a:defRPr/>
            </a:pPr>
            <a:endPar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endParaRPr>
          </a:p>
        </p:txBody>
      </p:sp>
      <p:sp>
        <p:nvSpPr>
          <p:cNvPr id="8" name="文本框 7"/>
          <p:cNvSpPr txBox="1"/>
          <p:nvPr>
            <p:custDataLst>
              <p:tags r:id="rId4"/>
            </p:custDataLst>
          </p:nvPr>
        </p:nvSpPr>
        <p:spPr>
          <a:xfrm>
            <a:off x="119380" y="4077335"/>
            <a:ext cx="1666875" cy="574675"/>
          </a:xfrm>
          <a:prstGeom prst="rect">
            <a:avLst/>
          </a:prstGeom>
          <a:solidFill>
            <a:srgbClr val="DDEBDE"/>
          </a:solidFill>
          <a:ln w="9525">
            <a:noFill/>
          </a:ln>
        </p:spPr>
        <p:txBody>
          <a:bodyPr wrap="square" lIns="91440" tIns="45720" rIns="91440" bIns="45720" anchor="t" anchorCtr="0"/>
          <a:p>
            <a:pPr defTabSz="342900"/>
            <a:r>
              <a:rPr lang="zh-CN" altLang="en-US" sz="2800" b="1" dirty="0" smtClean="0">
                <a:latin typeface="Times New Roman" panose="02020603050405020304" charset="0"/>
                <a:ea typeface="微软雅黑" panose="020B0503020204020204" charset="-122"/>
              </a:rPr>
              <a:t>句式合并</a:t>
            </a:r>
            <a:r>
              <a:rPr lang="en-US" altLang="zh-CN" sz="2800" b="1" dirty="0" smtClean="0">
                <a:latin typeface="Times New Roman" panose="02020603050405020304" charset="0"/>
                <a:ea typeface="微软雅黑" panose="020B0503020204020204" charset="-122"/>
              </a:rPr>
              <a:t> </a:t>
            </a:r>
            <a:endParaRPr lang="en-US" altLang="zh-CN" sz="2800" b="1" dirty="0">
              <a:latin typeface="Times New Roman" panose="02020603050405020304" charset="0"/>
              <a:ea typeface="微软雅黑" panose="020B0503020204020204" charset="-122"/>
            </a:endParaRPr>
          </a:p>
        </p:txBody>
      </p:sp>
      <p:sp>
        <p:nvSpPr>
          <p:cNvPr id="4" name="文本框 3"/>
          <p:cNvSpPr txBox="1"/>
          <p:nvPr/>
        </p:nvSpPr>
        <p:spPr>
          <a:xfrm>
            <a:off x="2135505" y="3933190"/>
            <a:ext cx="9824720" cy="829945"/>
          </a:xfrm>
          <a:prstGeom prst="rect">
            <a:avLst/>
          </a:prstGeom>
          <a:noFill/>
          <a:ln>
            <a:solidFill>
              <a:srgbClr val="FF0000"/>
            </a:solidFill>
          </a:ln>
        </p:spPr>
        <p:txBody>
          <a:bodyPr wrap="square" rtlCol="0" anchor="t">
            <a:spAutoFit/>
          </a:bodyPr>
          <a:p>
            <a:r>
              <a:rPr lang="zh-CN" altLang="en-US" sz="2400">
                <a:latin typeface="宋体" panose="02010600030101010101" pitchFamily="2" charset="-122"/>
                <a:cs typeface="宋体" panose="02010600030101010101" pitchFamily="2" charset="-122"/>
              </a:rPr>
              <a:t>作品在2020年4月29日前</a:t>
            </a:r>
            <a:r>
              <a:rPr lang="en-US" altLang="zh-CN" sz="2400">
                <a:latin typeface="宋体" panose="02010600030101010101" pitchFamily="2" charset="-122"/>
                <a:cs typeface="宋体" panose="02010600030101010101" pitchFamily="2" charset="-122"/>
              </a:rPr>
              <a:t>  </a:t>
            </a:r>
            <a:r>
              <a:rPr lang="zh-CN" altLang="en-US" sz="2400">
                <a:latin typeface="宋体" panose="02010600030101010101" pitchFamily="2" charset="-122"/>
                <a:cs typeface="宋体" panose="02010600030101010101" pitchFamily="2" charset="-122"/>
              </a:rPr>
              <a:t>发至邮箱：</a:t>
            </a:r>
            <a:r>
              <a:rPr lang="zh-CN" altLang="en-US" sz="2400">
                <a:latin typeface="Times New Roman" panose="02020603050405020304" charset="0"/>
                <a:cs typeface="Times New Roman" panose="02020603050405020304" charset="0"/>
              </a:rPr>
              <a:t>Rolland@163.com</a:t>
            </a:r>
            <a:r>
              <a:rPr lang="zh-CN" altLang="en-US" sz="2400">
                <a:latin typeface="宋体" panose="02010600030101010101" pitchFamily="2" charset="-122"/>
                <a:cs typeface="宋体" panose="02010600030101010101" pitchFamily="2" charset="-122"/>
              </a:rPr>
              <a:t>，</a:t>
            </a:r>
            <a:r>
              <a:rPr lang="en-US" altLang="zh-CN" sz="2400">
                <a:latin typeface="宋体" panose="02010600030101010101" pitchFamily="2" charset="-122"/>
                <a:cs typeface="宋体" panose="02010600030101010101" pitchFamily="2" charset="-122"/>
              </a:rPr>
              <a:t> </a:t>
            </a:r>
            <a:r>
              <a:rPr lang="zh-CN" altLang="en-US" sz="2400">
                <a:latin typeface="宋体" panose="02010600030101010101" pitchFamily="2" charset="-122"/>
                <a:cs typeface="宋体" panose="02010600030101010101" pitchFamily="2" charset="-122"/>
              </a:rPr>
              <a:t>邮件内注明作者姓名、班级、联系方式</a:t>
            </a:r>
            <a:r>
              <a:rPr lang="en-US" altLang="zh-CN" sz="2400">
                <a:latin typeface="宋体" panose="02010600030101010101" pitchFamily="2" charset="-122"/>
                <a:cs typeface="宋体" panose="02010600030101010101" pitchFamily="2" charset="-122"/>
              </a:rPr>
              <a:t> </a:t>
            </a:r>
            <a:endParaRPr lang="en-US" altLang="zh-CN" sz="2400">
              <a:latin typeface="Times New Roman" panose="02020603050405020304" charset="0"/>
              <a:cs typeface="Times New Roman" panose="02020603050405020304" charset="0"/>
            </a:endParaRPr>
          </a:p>
        </p:txBody>
      </p:sp>
      <p:sp>
        <p:nvSpPr>
          <p:cNvPr id="5" name="TextBox 19"/>
          <p:cNvSpPr txBox="1"/>
          <p:nvPr/>
        </p:nvSpPr>
        <p:spPr>
          <a:xfrm>
            <a:off x="263525" y="4897844"/>
            <a:ext cx="12192000" cy="1938020"/>
          </a:xfrm>
          <a:prstGeom prst="rect">
            <a:avLst/>
          </a:prstGeom>
          <a:noFill/>
        </p:spPr>
        <p:txBody>
          <a:bodyPr wrap="square" rtlCol="0">
            <a:spAutoFit/>
          </a:bodyPr>
          <a:p>
            <a:pPr>
              <a:buFont typeface="Wingdings" panose="05000000000000000000" pitchFamily="2" charset="2"/>
              <a:buChar char="Ø"/>
            </a:pPr>
            <a:r>
              <a:rPr lang="en-US" sz="2400" dirty="0" smtClean="0">
                <a:latin typeface="Times New Roman" panose="02020603050405020304"/>
                <a:cs typeface="Times New Roman" panose="02020603050405020304" charset="0"/>
                <a:sym typeface="+mn-ea"/>
              </a:rPr>
              <a:t> Those who are interested please submit your work, </a:t>
            </a:r>
            <a:r>
              <a:rPr lang="en-US" sz="2400" dirty="0" smtClean="0">
                <a:solidFill>
                  <a:srgbClr val="FF0000"/>
                </a:solidFill>
                <a:latin typeface="Times New Roman" panose="02020603050405020304"/>
                <a:cs typeface="Times New Roman" panose="02020603050405020304" charset="0"/>
                <a:sym typeface="+mn-ea"/>
              </a:rPr>
              <a:t>which contains your name, class and contact information</a:t>
            </a:r>
            <a:r>
              <a:rPr lang="en-US" sz="2400" dirty="0" smtClean="0">
                <a:latin typeface="Times New Roman" panose="02020603050405020304"/>
                <a:cs typeface="Times New Roman" panose="02020603050405020304" charset="0"/>
                <a:sym typeface="+mn-ea"/>
              </a:rPr>
              <a:t>, to Rolland@163.com by April 29th.   </a:t>
            </a:r>
            <a:endParaRPr lang="en-US" sz="2400" dirty="0" smtClean="0">
              <a:latin typeface="Times New Roman" panose="02020603050405020304"/>
              <a:cs typeface="Times New Roman" panose="02020603050405020304" charset="0"/>
              <a:sym typeface="+mn-ea"/>
            </a:endParaRPr>
          </a:p>
          <a:p>
            <a:pPr>
              <a:buFont typeface="Wingdings" panose="05000000000000000000" pitchFamily="2" charset="2"/>
              <a:buChar char="Ø"/>
            </a:pPr>
            <a:r>
              <a:rPr lang="en-US" sz="2400" dirty="0" smtClean="0">
                <a:latin typeface="Times New Roman" panose="02020603050405020304"/>
                <a:cs typeface="Times New Roman" panose="02020603050405020304" charset="0"/>
                <a:sym typeface="+mn-ea"/>
              </a:rPr>
              <a:t>The contributions </a:t>
            </a:r>
            <a:r>
              <a:rPr lang="en-US" sz="2400" dirty="0" smtClean="0">
                <a:solidFill>
                  <a:srgbClr val="FF0000"/>
                </a:solidFill>
                <a:latin typeface="Times New Roman" panose="02020603050405020304"/>
                <a:cs typeface="Times New Roman" panose="02020603050405020304" charset="0"/>
                <a:sym typeface="+mn-ea"/>
              </a:rPr>
              <a:t>ought to be sent</a:t>
            </a:r>
            <a:r>
              <a:rPr lang="en-US" sz="2400" dirty="0" smtClean="0">
                <a:latin typeface="Times New Roman" panose="02020603050405020304"/>
                <a:cs typeface="Times New Roman" panose="02020603050405020304" charset="0"/>
                <a:sym typeface="+mn-ea"/>
              </a:rPr>
              <a:t> to Rolland@163.com before/ no later than April 29th, 2020 along with your name, class and contact information.                         </a:t>
            </a:r>
            <a:endParaRPr lang="en-US" sz="2400" dirty="0" smtClean="0">
              <a:latin typeface="Times New Roman" panose="02020603050405020304"/>
              <a:cs typeface="Times New Roman" panose="02020603050405020304" charset="0"/>
              <a:sym typeface="+mn-ea"/>
            </a:endParaRPr>
          </a:p>
          <a:p>
            <a:pPr>
              <a:buFont typeface="Wingdings" panose="05000000000000000000" pitchFamily="2" charset="2"/>
              <a:buChar char="Ø"/>
            </a:pPr>
            <a:endParaRPr lang="en-US" sz="2400" dirty="0" smtClean="0">
              <a:latin typeface="Times New Roman" panose="02020603050405020304"/>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 calcmode="lin" valueType="num">
                                      <p:cBhvr additive="base">
                                        <p:cTn id="12"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 calcmode="lin" valueType="num">
                                      <p:cBhvr additive="base">
                                        <p:cTn id="18"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xEl>
                                              <p:pRg st="2" end="2"/>
                                            </p:txEl>
                                          </p:spTgt>
                                        </p:tgtEl>
                                        <p:attrNameLst>
                                          <p:attrName>style.visibility</p:attrName>
                                        </p:attrNameLst>
                                      </p:cBhvr>
                                      <p:to>
                                        <p:strVal val="visible"/>
                                      </p:to>
                                    </p:set>
                                    <p:anim calcmode="lin" valueType="num">
                                      <p:cBhvr additive="base">
                                        <p:cTn id="24"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xEl>
                                              <p:pRg st="3" end="3"/>
                                            </p:txEl>
                                          </p:spTgt>
                                        </p:tgtEl>
                                        <p:attrNameLst>
                                          <p:attrName>style.visibility</p:attrName>
                                        </p:attrNameLst>
                                      </p:cBhvr>
                                      <p:to>
                                        <p:strVal val="visible"/>
                                      </p:to>
                                    </p:set>
                                    <p:anim calcmode="lin" valueType="num">
                                      <p:cBhvr additive="base">
                                        <p:cTn id="30"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500" fill="hold"/>
                                        <p:tgtEl>
                                          <p:spTgt spid="31"/>
                                        </p:tgtEl>
                                        <p:attrNameLst>
                                          <p:attrName>ppt_x</p:attrName>
                                        </p:attrNameLst>
                                      </p:cBhvr>
                                      <p:tavLst>
                                        <p:tav tm="0">
                                          <p:val>
                                            <p:strVal val="#ppt_x"/>
                                          </p:val>
                                        </p:tav>
                                        <p:tav tm="100000">
                                          <p:val>
                                            <p:strVal val="#ppt_x"/>
                                          </p:val>
                                        </p:tav>
                                      </p:tavLst>
                                    </p:anim>
                                    <p:anim calcmode="lin" valueType="num">
                                      <p:cBhvr additive="base">
                                        <p:cTn id="3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linds(horizont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blinds(horizontal)">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5">
                                            <p:txEl>
                                              <p:pRg st="0" end="0"/>
                                            </p:txEl>
                                          </p:spTgt>
                                        </p:tgtEl>
                                        <p:attrNameLst>
                                          <p:attrName>style.visibility</p:attrName>
                                        </p:attrNameLst>
                                      </p:cBhvr>
                                      <p:to>
                                        <p:strVal val="visible"/>
                                      </p:to>
                                    </p:set>
                                    <p:anim calcmode="lin" valueType="num">
                                      <p:cBhvr additive="base">
                                        <p:cTn id="5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5">
                                            <p:txEl>
                                              <p:pRg st="1" end="1"/>
                                            </p:txEl>
                                          </p:spTgt>
                                        </p:tgtEl>
                                        <p:attrNameLst>
                                          <p:attrName>style.visibility</p:attrName>
                                        </p:attrNameLst>
                                      </p:cBhvr>
                                      <p:to>
                                        <p:strVal val="visible"/>
                                      </p:to>
                                    </p:set>
                                    <p:anim calcmode="lin" valueType="num">
                                      <p:cBhvr additive="base">
                                        <p:cTn id="5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p:bldP spid="10" grpId="0" animBg="1"/>
      <p:bldP spid="31" grpId="0"/>
      <p:bldP spid="5" grpId="0" uiExpand="1" build="p"/>
      <p:bldP spid="11" grpId="0" uiExpand="1" build="p"/>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TextBox 1"/>
          <p:cNvSpPr txBox="1"/>
          <p:nvPr>
            <p:custDataLst>
              <p:tags r:id="rId1"/>
            </p:custDataLst>
          </p:nvPr>
        </p:nvSpPr>
        <p:spPr>
          <a:xfrm>
            <a:off x="0" y="0"/>
            <a:ext cx="5879976" cy="521970"/>
          </a:xfrm>
          <a:prstGeom prst="rect">
            <a:avLst/>
          </a:prstGeom>
          <a:solidFill>
            <a:srgbClr val="CCFF99"/>
          </a:solidFill>
          <a:ln w="9525">
            <a:noFill/>
          </a:ln>
        </p:spPr>
        <p:txBody>
          <a:bodyPr wrap="square" anchor="t" anchorCtr="0">
            <a:spAutoFit/>
          </a:bodyPr>
          <a:p>
            <a:r>
              <a:rPr lang="en-US" altLang="zh-CN" sz="2800" b="1" dirty="0" smtClean="0"/>
              <a:t>Step 3</a:t>
            </a:r>
            <a:r>
              <a:rPr lang="zh-CN" altLang="en-US" sz="2800" b="1" dirty="0" smtClean="0"/>
              <a:t>：紧扣要点巧扩充（扩）</a:t>
            </a:r>
            <a:endParaRPr lang="zh-CN" altLang="en-US" sz="2800" b="1" dirty="0" smtClean="0"/>
          </a:p>
        </p:txBody>
      </p:sp>
      <p:sp>
        <p:nvSpPr>
          <p:cNvPr id="8" name="矩形 7"/>
          <p:cNvSpPr/>
          <p:nvPr>
            <p:custDataLst>
              <p:tags r:id="rId2"/>
            </p:custDataLst>
          </p:nvPr>
        </p:nvSpPr>
        <p:spPr>
          <a:xfrm>
            <a:off x="47625" y="610235"/>
            <a:ext cx="12144375" cy="603250"/>
          </a:xfrm>
          <a:prstGeom prst="rect">
            <a:avLst/>
          </a:prstGeom>
        </p:spPr>
        <p:txBody>
          <a:bodyPr wrap="square">
            <a:noAutofit/>
          </a:bodyPr>
          <a:p>
            <a:pPr defTabSz="342900">
              <a:buClrTx/>
              <a:buFontTx/>
            </a:pPr>
            <a:r>
              <a:rPr lang="en-US" altLang="zh-CN" sz="2665" b="1" strike="noStrike" noProof="1" smtClean="0">
                <a:solidFill>
                  <a:srgbClr val="0066FF"/>
                </a:solidFill>
                <a:latin typeface="Arial" panose="020B0604020202020204" pitchFamily="34" charset="0"/>
                <a:ea typeface="宋体" panose="02010600030101010101" pitchFamily="2" charset="-122"/>
                <a:cs typeface="+mn-cs"/>
              </a:rPr>
              <a:t>Para </a:t>
            </a:r>
            <a:r>
              <a:rPr lang="en-US" altLang="zh-CN" sz="2665" b="1" noProof="1" smtClean="0">
                <a:solidFill>
                  <a:srgbClr val="0066FF"/>
                </a:solidFill>
              </a:rPr>
              <a:t>3  </a:t>
            </a:r>
            <a:r>
              <a:rPr lang="en-US" altLang="zh-CN" sz="2665" b="1" noProof="1" smtClean="0">
                <a:solidFill>
                  <a:srgbClr val="0066FF"/>
                </a:solidFill>
                <a:sym typeface="宋体" panose="02010600030101010101" pitchFamily="2" charset="-122"/>
              </a:rPr>
              <a:t>appeal</a:t>
            </a:r>
            <a:endParaRPr lang="en-US" altLang="zh-CN" sz="2665" b="1" noProof="1" smtClean="0">
              <a:solidFill>
                <a:srgbClr val="0066FF"/>
              </a:solidFill>
              <a:sym typeface="宋体" panose="02010600030101010101" pitchFamily="2" charset="-122"/>
            </a:endParaRPr>
          </a:p>
          <a:p>
            <a:pPr fontAlgn="base">
              <a:lnSpc>
                <a:spcPts val="2400"/>
              </a:lnSpc>
            </a:pPr>
            <a:endParaRPr lang="zh-CN" altLang="en-US" sz="2665" b="1" strike="noStrike" noProof="1"/>
          </a:p>
        </p:txBody>
      </p:sp>
      <p:sp>
        <p:nvSpPr>
          <p:cNvPr id="5" name="TextBox 19"/>
          <p:cNvSpPr txBox="1"/>
          <p:nvPr/>
        </p:nvSpPr>
        <p:spPr>
          <a:xfrm>
            <a:off x="1955800" y="1213485"/>
            <a:ext cx="10283825" cy="4523105"/>
          </a:xfrm>
          <a:prstGeom prst="rect">
            <a:avLst/>
          </a:prstGeom>
          <a:noFill/>
        </p:spPr>
        <p:txBody>
          <a:bodyPr wrap="square" rtlCol="0">
            <a:spAutoFit/>
          </a:bodyPr>
          <a:p>
            <a:pPr>
              <a:buFont typeface="Wingdings" panose="05000000000000000000" pitchFamily="2" charset="2"/>
              <a:buChar char="Ø"/>
            </a:pPr>
            <a:r>
              <a:rPr lang="en-US" sz="2400" dirty="0" smtClean="0">
                <a:latin typeface="Times New Roman" panose="02020603050405020304"/>
                <a:cs typeface="Times New Roman" panose="02020603050405020304" charset="0"/>
                <a:sym typeface="+mn-ea"/>
              </a:rPr>
              <a:t>We can hardly wait to admire your masterpieces.</a:t>
            </a:r>
            <a:endParaRPr lang="en-US" sz="2400" dirty="0" smtClean="0">
              <a:latin typeface="Times New Roman" panose="02020603050405020304"/>
              <a:cs typeface="Times New Roman" panose="02020603050405020304" charset="0"/>
              <a:sym typeface="+mn-ea"/>
            </a:endParaRPr>
          </a:p>
          <a:p>
            <a:pPr>
              <a:buFont typeface="Wingdings" panose="05000000000000000000" pitchFamily="2" charset="2"/>
              <a:buChar char="Ø"/>
            </a:pPr>
            <a:r>
              <a:rPr lang="en-US" sz="2400" dirty="0" smtClean="0">
                <a:latin typeface="Times New Roman" panose="02020603050405020304"/>
                <a:cs typeface="Times New Roman" panose="02020603050405020304" charset="0"/>
                <a:sym typeface="+mn-ea"/>
              </a:rPr>
              <a:t>Anticipating your fantastic sharing!</a:t>
            </a:r>
            <a:endParaRPr lang="en-US" sz="2400" dirty="0" smtClean="0">
              <a:latin typeface="Times New Roman" panose="02020603050405020304"/>
              <a:cs typeface="Times New Roman" panose="02020603050405020304" charset="0"/>
              <a:sym typeface="+mn-ea"/>
            </a:endParaRPr>
          </a:p>
          <a:p>
            <a:pPr>
              <a:buFont typeface="Wingdings" panose="05000000000000000000" pitchFamily="2" charset="2"/>
              <a:buChar char="Ø"/>
            </a:pPr>
            <a:r>
              <a:rPr lang="en-US" sz="2400" dirty="0" smtClean="0">
                <a:latin typeface="Times New Roman" panose="02020603050405020304"/>
                <a:cs typeface="Times New Roman" panose="02020603050405020304" charset="0"/>
                <a:sym typeface="+mn-ea"/>
              </a:rPr>
              <a:t>Your positive participation/ involvement will be appreciated.</a:t>
            </a:r>
            <a:endParaRPr lang="en-US" sz="2400" dirty="0" smtClean="0">
              <a:latin typeface="Times New Roman" panose="02020603050405020304"/>
              <a:cs typeface="Times New Roman" panose="02020603050405020304" charset="0"/>
              <a:sym typeface="+mn-ea"/>
            </a:endParaRPr>
          </a:p>
          <a:p>
            <a:pPr>
              <a:buFont typeface="Wingdings" panose="05000000000000000000" pitchFamily="2" charset="2"/>
              <a:buChar char="Ø"/>
            </a:pPr>
            <a:endParaRPr lang="en-US" sz="2400" dirty="0" smtClean="0">
              <a:latin typeface="Times New Roman" panose="02020603050405020304"/>
              <a:cs typeface="Times New Roman" panose="02020603050405020304" charset="0"/>
              <a:sym typeface="+mn-ea"/>
            </a:endParaRPr>
          </a:p>
          <a:p>
            <a:pPr>
              <a:buFont typeface="Wingdings" panose="05000000000000000000" pitchFamily="2" charset="2"/>
              <a:buChar char="Ø"/>
            </a:pPr>
            <a:r>
              <a:rPr lang="en-US" sz="2400" dirty="0" smtClean="0">
                <a:latin typeface="Times New Roman" panose="02020603050405020304"/>
                <a:cs typeface="Times New Roman" panose="02020603050405020304" charset="0"/>
                <a:sym typeface="+mn-ea"/>
              </a:rPr>
              <a:t>Nothing can be more rewarding than recording your life with your own pens.</a:t>
            </a:r>
            <a:endParaRPr lang="en-US" sz="2400" dirty="0" smtClean="0">
              <a:latin typeface="Times New Roman" panose="02020603050405020304"/>
              <a:cs typeface="Times New Roman" panose="02020603050405020304" charset="0"/>
              <a:sym typeface="+mn-ea"/>
            </a:endParaRPr>
          </a:p>
          <a:p>
            <a:pPr>
              <a:buFont typeface="Wingdings" panose="05000000000000000000" pitchFamily="2" charset="2"/>
              <a:buChar char="Ø"/>
            </a:pPr>
            <a:r>
              <a:rPr lang="en-US" sz="2400" dirty="0" smtClean="0">
                <a:latin typeface="Times New Roman" panose="02020603050405020304"/>
                <a:cs typeface="Times New Roman" panose="02020603050405020304" charset="0"/>
                <a:sym typeface="+mn-ea"/>
              </a:rPr>
              <a:t>Never deprive yourself of such a golden chance to show your literary competence and spread positive energy.</a:t>
            </a:r>
            <a:endParaRPr lang="en-US" sz="2400" dirty="0" smtClean="0">
              <a:latin typeface="Times New Roman" panose="02020603050405020304"/>
              <a:cs typeface="Times New Roman" panose="02020603050405020304" charset="0"/>
              <a:sym typeface="+mn-ea"/>
            </a:endParaRPr>
          </a:p>
          <a:p>
            <a:pPr>
              <a:buFont typeface="Wingdings" panose="05000000000000000000" pitchFamily="2" charset="2"/>
              <a:buChar char="Ø"/>
            </a:pPr>
            <a:r>
              <a:rPr lang="en-US" sz="2400" dirty="0" smtClean="0">
                <a:latin typeface="Times New Roman" panose="02020603050405020304"/>
                <a:cs typeface="Times New Roman" panose="02020603050405020304" charset="0"/>
                <a:sym typeface="+mn-ea"/>
              </a:rPr>
              <a:t>Looking forward to your excellent stories, and your contribution will surely make a difference.</a:t>
            </a:r>
            <a:endParaRPr lang="en-US" sz="2400" dirty="0" smtClean="0">
              <a:latin typeface="Times New Roman" panose="02020603050405020304"/>
              <a:cs typeface="Times New Roman" panose="02020603050405020304" charset="0"/>
              <a:sym typeface="+mn-ea"/>
            </a:endParaRPr>
          </a:p>
          <a:p>
            <a:pPr>
              <a:buFont typeface="Wingdings" panose="05000000000000000000" pitchFamily="2" charset="2"/>
              <a:buChar char="Ø"/>
            </a:pPr>
            <a:r>
              <a:rPr lang="en-US" sz="2400" dirty="0" smtClean="0">
                <a:latin typeface="Times New Roman" panose="02020603050405020304"/>
                <a:cs typeface="Times New Roman" panose="02020603050405020304" charset="0"/>
                <a:sym typeface="+mn-ea"/>
              </a:rPr>
              <a:t>Good examples are the most powerful inspirations. Let’s spread goodness and thus make the world a better place! Looking forward to your active involvement. </a:t>
            </a:r>
            <a:endParaRPr lang="en-US" sz="2400" dirty="0" smtClean="0">
              <a:latin typeface="Times New Roman" panose="02020603050405020304"/>
              <a:cs typeface="Times New Roman" panose="02020603050405020304" charset="0"/>
              <a:sym typeface="+mn-ea"/>
            </a:endParaRPr>
          </a:p>
          <a:p>
            <a:pPr>
              <a:buFont typeface="Wingdings" panose="05000000000000000000" pitchFamily="2" charset="2"/>
            </a:pPr>
            <a:endParaRPr lang="en-US" sz="2400" dirty="0" smtClean="0">
              <a:latin typeface="Times New Roman" panose="02020603050405020304"/>
              <a:cs typeface="Times New Roman" panose="02020603050405020304" charset="0"/>
              <a:sym typeface="+mn-ea"/>
            </a:endParaRPr>
          </a:p>
        </p:txBody>
      </p:sp>
      <p:sp>
        <p:nvSpPr>
          <p:cNvPr id="2" name="文本框 1"/>
          <p:cNvSpPr txBox="1"/>
          <p:nvPr>
            <p:custDataLst>
              <p:tags r:id="rId3"/>
            </p:custDataLst>
          </p:nvPr>
        </p:nvSpPr>
        <p:spPr>
          <a:xfrm>
            <a:off x="191135" y="1422400"/>
            <a:ext cx="1666875" cy="574675"/>
          </a:xfrm>
          <a:prstGeom prst="rect">
            <a:avLst/>
          </a:prstGeom>
          <a:solidFill>
            <a:srgbClr val="DDEBDE"/>
          </a:solidFill>
          <a:ln w="9525">
            <a:noFill/>
          </a:ln>
        </p:spPr>
        <p:txBody>
          <a:bodyPr wrap="square" lIns="91440" tIns="45720" rIns="91440" bIns="45720" anchor="t" anchorCtr="0"/>
          <a:p>
            <a:pPr defTabSz="342900"/>
            <a:r>
              <a:rPr lang="zh-CN" altLang="en-US" sz="2800" b="1" dirty="0" smtClean="0">
                <a:latin typeface="Times New Roman" panose="02020603050405020304" charset="0"/>
                <a:ea typeface="微软雅黑" panose="020B0503020204020204" charset="-122"/>
              </a:rPr>
              <a:t>泛泛而谈</a:t>
            </a:r>
            <a:r>
              <a:rPr lang="en-US" altLang="zh-CN" sz="2800" b="1" dirty="0" smtClean="0">
                <a:latin typeface="Times New Roman" panose="02020603050405020304" charset="0"/>
                <a:ea typeface="微软雅黑" panose="020B0503020204020204" charset="-122"/>
              </a:rPr>
              <a:t> </a:t>
            </a:r>
            <a:endParaRPr lang="en-US" altLang="zh-CN" sz="2800" b="1" dirty="0">
              <a:latin typeface="Times New Roman" panose="02020603050405020304" charset="0"/>
              <a:ea typeface="微软雅黑" panose="020B0503020204020204" charset="-122"/>
            </a:endParaRPr>
          </a:p>
        </p:txBody>
      </p:sp>
      <p:sp>
        <p:nvSpPr>
          <p:cNvPr id="3" name="文本框 2"/>
          <p:cNvSpPr txBox="1"/>
          <p:nvPr>
            <p:custDataLst>
              <p:tags r:id="rId4"/>
            </p:custDataLst>
          </p:nvPr>
        </p:nvSpPr>
        <p:spPr>
          <a:xfrm>
            <a:off x="170815" y="3429000"/>
            <a:ext cx="1666875" cy="574675"/>
          </a:xfrm>
          <a:prstGeom prst="rect">
            <a:avLst/>
          </a:prstGeom>
          <a:solidFill>
            <a:srgbClr val="DDEBDE"/>
          </a:solidFill>
          <a:ln w="9525">
            <a:noFill/>
          </a:ln>
        </p:spPr>
        <p:txBody>
          <a:bodyPr wrap="square" lIns="91440" tIns="45720" rIns="91440" bIns="45720" anchor="t" anchorCtr="0"/>
          <a:p>
            <a:pPr defTabSz="342900"/>
            <a:r>
              <a:rPr lang="zh-CN" altLang="en-US" sz="2800" b="1" dirty="0" smtClean="0">
                <a:latin typeface="Times New Roman" panose="02020603050405020304" charset="0"/>
                <a:ea typeface="微软雅黑" panose="020B0503020204020204" charset="-122"/>
              </a:rPr>
              <a:t>首尾呼应</a:t>
            </a:r>
            <a:r>
              <a:rPr lang="en-US" altLang="zh-CN" sz="2800" b="1" dirty="0" smtClean="0">
                <a:latin typeface="Times New Roman" panose="02020603050405020304" charset="0"/>
                <a:ea typeface="微软雅黑" panose="020B0503020204020204" charset="-122"/>
              </a:rPr>
              <a:t> </a:t>
            </a:r>
            <a:endParaRPr lang="en-US" altLang="zh-CN" sz="2800" b="1" dirty="0">
              <a:latin typeface="Times New Roman" panose="02020603050405020304" charset="0"/>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linds(horizont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 calcmode="lin" valueType="num">
                                      <p:cBhvr additive="base">
                                        <p:cTn id="30"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 calcmode="lin" valueType="num">
                                      <p:cBhvr additive="base">
                                        <p:cTn id="36"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additive="base">
                                        <p:cTn id="42"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5">
                                            <p:txEl>
                                              <p:pRg st="7" end="7"/>
                                            </p:txEl>
                                          </p:spTgt>
                                        </p:tgtEl>
                                        <p:attrNameLst>
                                          <p:attrName>style.visibility</p:attrName>
                                        </p:attrNameLst>
                                      </p:cBhvr>
                                      <p:to>
                                        <p:strVal val="visible"/>
                                      </p:to>
                                    </p:set>
                                    <p:anim calcmode="lin" valueType="num">
                                      <p:cBhvr additive="base">
                                        <p:cTn id="48"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blinds(horizontal)">
                                      <p:cBhvr>
                                        <p:cTn id="5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p:bldP spid="3" grpId="0" bldLvl="0" animBg="1"/>
      <p:bldP spid="3" grpId="1"/>
      <p:bldP spid="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0704195" y="3509645"/>
            <a:ext cx="1241425" cy="368300"/>
          </a:xfrm>
          <a:prstGeom prst="rect">
            <a:avLst/>
          </a:prstGeom>
          <a:solidFill>
            <a:schemeClr val="accent5"/>
          </a:solidFill>
        </p:spPr>
        <p:txBody>
          <a:bodyPr wrap="square" rtlCol="0">
            <a:spAutoFit/>
          </a:bodyPr>
          <a:p>
            <a:endParaRPr lang="zh-CN" altLang="en-US"/>
          </a:p>
        </p:txBody>
      </p:sp>
      <p:sp>
        <p:nvSpPr>
          <p:cNvPr id="7" name="文本框 6"/>
          <p:cNvSpPr txBox="1"/>
          <p:nvPr/>
        </p:nvSpPr>
        <p:spPr>
          <a:xfrm>
            <a:off x="2567305" y="3861435"/>
            <a:ext cx="1296670" cy="368300"/>
          </a:xfrm>
          <a:prstGeom prst="rect">
            <a:avLst/>
          </a:prstGeom>
          <a:solidFill>
            <a:schemeClr val="accent5"/>
          </a:solidFill>
        </p:spPr>
        <p:txBody>
          <a:bodyPr wrap="square" rtlCol="0">
            <a:spAutoFit/>
          </a:bodyPr>
          <a:p>
            <a:endParaRPr lang="zh-CN" altLang="en-US"/>
          </a:p>
        </p:txBody>
      </p:sp>
      <p:sp>
        <p:nvSpPr>
          <p:cNvPr id="5" name="文本框 4"/>
          <p:cNvSpPr txBox="1"/>
          <p:nvPr/>
        </p:nvSpPr>
        <p:spPr>
          <a:xfrm>
            <a:off x="8688070" y="3141345"/>
            <a:ext cx="1668780" cy="368300"/>
          </a:xfrm>
          <a:prstGeom prst="rect">
            <a:avLst/>
          </a:prstGeom>
          <a:solidFill>
            <a:schemeClr val="accent5"/>
          </a:solidFill>
        </p:spPr>
        <p:txBody>
          <a:bodyPr wrap="square" rtlCol="0">
            <a:spAutoFit/>
          </a:bodyPr>
          <a:p>
            <a:endParaRPr lang="zh-CN" altLang="en-US"/>
          </a:p>
        </p:txBody>
      </p:sp>
      <p:sp>
        <p:nvSpPr>
          <p:cNvPr id="4" name="文本框 3"/>
          <p:cNvSpPr txBox="1"/>
          <p:nvPr/>
        </p:nvSpPr>
        <p:spPr>
          <a:xfrm>
            <a:off x="3070860" y="2492375"/>
            <a:ext cx="4768215" cy="368300"/>
          </a:xfrm>
          <a:prstGeom prst="rect">
            <a:avLst/>
          </a:prstGeom>
          <a:solidFill>
            <a:schemeClr val="accent5"/>
          </a:solidFill>
        </p:spPr>
        <p:txBody>
          <a:bodyPr wrap="square" rtlCol="0">
            <a:spAutoFit/>
          </a:bodyPr>
          <a:p>
            <a:endParaRPr lang="zh-CN" altLang="en-US"/>
          </a:p>
        </p:txBody>
      </p:sp>
      <p:sp>
        <p:nvSpPr>
          <p:cNvPr id="3" name="文本框 2"/>
          <p:cNvSpPr txBox="1"/>
          <p:nvPr/>
        </p:nvSpPr>
        <p:spPr>
          <a:xfrm>
            <a:off x="2495550" y="908685"/>
            <a:ext cx="9518650" cy="5864225"/>
          </a:xfrm>
          <a:prstGeom prst="rect">
            <a:avLst/>
          </a:prstGeom>
          <a:noFill/>
          <a:ln>
            <a:solidFill>
              <a:schemeClr val="tx2"/>
            </a:solidFill>
          </a:ln>
        </p:spPr>
        <p:txBody>
          <a:bodyPr wrap="square">
            <a:noAutofit/>
          </a:bodyPr>
          <a:lstStyle/>
          <a:p>
            <a:pPr algn="ctr"/>
            <a:r>
              <a:rPr lang="en-US" altLang="zh-CN" sz="2400" dirty="0" smtClean="0">
                <a:solidFill>
                  <a:schemeClr val="dk1"/>
                </a:solidFill>
                <a:latin typeface="Times New Roman" panose="02020603050405020304" charset="0"/>
                <a:cs typeface="Times New Roman" panose="02020603050405020304" charset="0"/>
              </a:rPr>
              <a:t>Contributions Wanted</a:t>
            </a:r>
            <a:endParaRPr lang="en-US" altLang="zh-CN" sz="2400" dirty="0" smtClean="0">
              <a:solidFill>
                <a:schemeClr val="dk1"/>
              </a:solidFill>
              <a:latin typeface="Times New Roman" panose="02020603050405020304" charset="0"/>
              <a:cs typeface="Times New Roman" panose="02020603050405020304" charset="0"/>
            </a:endParaRPr>
          </a:p>
          <a:p>
            <a:pPr algn="just"/>
            <a:endParaRPr lang="en-US" altLang="zh-CN" sz="2400" dirty="0" smtClean="0">
              <a:solidFill>
                <a:schemeClr val="dk1"/>
              </a:solidFill>
              <a:latin typeface="Times New Roman" panose="02020603050405020304" charset="0"/>
              <a:cs typeface="Times New Roman" panose="02020603050405020304" charset="0"/>
            </a:endParaRPr>
          </a:p>
          <a:p>
            <a:pPr indent="457200" algn="just"/>
            <a:r>
              <a:rPr lang="en-US" altLang="zh-CN" sz="2400" dirty="0" smtClean="0">
                <a:solidFill>
                  <a:schemeClr val="dk1"/>
                </a:solidFill>
                <a:latin typeface="Times New Roman" panose="02020603050405020304" charset="0"/>
                <a:cs typeface="Times New Roman" panose="02020603050405020304" charset="0"/>
              </a:rPr>
              <a:t>To show respect for those great individuals around us,we are calling for contributions withthe theme of"Salute Everyday Heroes".</a:t>
            </a:r>
            <a:endParaRPr lang="en-US" altLang="zh-CN" sz="2400" dirty="0" smtClean="0">
              <a:solidFill>
                <a:schemeClr val="dk1"/>
              </a:solidFill>
              <a:latin typeface="Times New Roman" panose="02020603050405020304" charset="0"/>
              <a:cs typeface="Times New Roman" panose="02020603050405020304" charset="0"/>
            </a:endParaRPr>
          </a:p>
          <a:p>
            <a:pPr indent="457200" algn="just"/>
            <a:r>
              <a:rPr lang="en-US" altLang="zh-CN" sz="2400" dirty="0" smtClean="0">
                <a:solidFill>
                  <a:schemeClr val="dk1"/>
                </a:solidFill>
                <a:latin typeface="Times New Roman" panose="02020603050405020304" charset="0"/>
                <a:cs typeface="Times New Roman" panose="02020603050405020304" charset="0"/>
              </a:rPr>
              <a:t>Here are some relevant requirements. Everyone is welcome to write about the person you admire most in terms of who the personis,why you think he/she is great and how he/she touches you.Additionally, your writing is expected to be realand original in not more than 1,000 words.Please be reminded that all contributions should be addressed to </a:t>
            </a:r>
            <a:r>
              <a:rPr lang="en-US" altLang="zh-CN" sz="2400" i="1" dirty="0" smtClean="0">
                <a:solidFill>
                  <a:schemeClr val="dk1"/>
                </a:solidFill>
                <a:latin typeface="Times New Roman" panose="02020603050405020304" charset="0"/>
                <a:cs typeface="Times New Roman" panose="02020603050405020304" charset="0"/>
              </a:rPr>
              <a:t>studentsunion @qq.com </a:t>
            </a:r>
            <a:r>
              <a:rPr lang="en-US" altLang="zh-CN" sz="2400" dirty="0" smtClean="0">
                <a:solidFill>
                  <a:schemeClr val="dk1"/>
                </a:solidFill>
                <a:latin typeface="Times New Roman" panose="02020603050405020304" charset="0"/>
                <a:cs typeface="Times New Roman" panose="02020603050405020304" charset="0"/>
              </a:rPr>
              <a:t>no later than May 30th.</a:t>
            </a:r>
            <a:endParaRPr lang="en-US" altLang="zh-CN" sz="2400" dirty="0" smtClean="0">
              <a:solidFill>
                <a:schemeClr val="dk1"/>
              </a:solidFill>
              <a:latin typeface="Times New Roman" panose="02020603050405020304" charset="0"/>
              <a:cs typeface="Times New Roman" panose="02020603050405020304" charset="0"/>
            </a:endParaRPr>
          </a:p>
          <a:p>
            <a:pPr indent="457200" algn="just"/>
            <a:r>
              <a:rPr lang="en-US" altLang="zh-CN" sz="2400" dirty="0" smtClean="0">
                <a:solidFill>
                  <a:schemeClr val="dk1"/>
                </a:solidFill>
                <a:latin typeface="Times New Roman" panose="02020603050405020304" charset="0"/>
                <a:cs typeface="Times New Roman" panose="02020603050405020304" charset="0"/>
              </a:rPr>
              <a:t>Good examples are the most powerful inspirations.Let's spread love and goodness and thusmake the world a better place!Looking forward to your active involvement.</a:t>
            </a:r>
            <a:endParaRPr lang="en-US" altLang="zh-CN" sz="2400" dirty="0" smtClean="0">
              <a:solidFill>
                <a:schemeClr val="dk1"/>
              </a:solidFill>
              <a:latin typeface="Times New Roman" panose="02020603050405020304" charset="0"/>
              <a:cs typeface="Times New Roman" panose="02020603050405020304" charset="0"/>
            </a:endParaRPr>
          </a:p>
          <a:p>
            <a:pPr algn="r"/>
            <a:r>
              <a:rPr lang="en-US" altLang="zh-CN" sz="2400" dirty="0" smtClean="0">
                <a:solidFill>
                  <a:schemeClr val="dk1"/>
                </a:solidFill>
                <a:latin typeface="Times New Roman" panose="02020603050405020304" charset="0"/>
                <a:cs typeface="Times New Roman" panose="02020603050405020304" charset="0"/>
              </a:rPr>
              <a:t>Editorial Department of English Newspaper</a:t>
            </a:r>
            <a:endParaRPr lang="en-US" altLang="zh-CN" sz="2400" dirty="0" smtClean="0">
              <a:solidFill>
                <a:schemeClr val="dk1"/>
              </a:solidFill>
              <a:latin typeface="Times New Roman" panose="02020603050405020304" charset="0"/>
              <a:cs typeface="Times New Roman" panose="02020603050405020304" charset="0"/>
            </a:endParaRPr>
          </a:p>
        </p:txBody>
      </p:sp>
      <p:sp>
        <p:nvSpPr>
          <p:cNvPr id="2" name="文本框 1"/>
          <p:cNvSpPr txBox="1"/>
          <p:nvPr/>
        </p:nvSpPr>
        <p:spPr>
          <a:xfrm>
            <a:off x="119380" y="45085"/>
            <a:ext cx="3312160" cy="583565"/>
          </a:xfrm>
          <a:prstGeom prst="rect">
            <a:avLst/>
          </a:prstGeom>
          <a:solidFill>
            <a:srgbClr val="92D050"/>
          </a:solidFill>
        </p:spPr>
        <p:txBody>
          <a:bodyPr wrap="square" rtlCol="0">
            <a:spAutoFit/>
          </a:bodyPr>
          <a:p>
            <a:r>
              <a:rPr lang="en-US" altLang="zh-CN" sz="3200" dirty="0">
                <a:latin typeface="Times New Roman" panose="02020603050405020304" charset="0"/>
                <a:cs typeface="Times New Roman" panose="02020603050405020304" charset="0"/>
                <a:sym typeface="+mn-ea"/>
              </a:rPr>
              <a:t>Possible </a:t>
            </a:r>
            <a:r>
              <a:rPr lang="en-US" altLang="zh-CN" sz="3200" dirty="0" smtClean="0">
                <a:latin typeface="Times New Roman" panose="02020603050405020304" charset="0"/>
                <a:cs typeface="Times New Roman" panose="02020603050405020304" charset="0"/>
                <a:sym typeface="+mn-ea"/>
              </a:rPr>
              <a:t>Version</a:t>
            </a:r>
            <a:endParaRPr lang="en-US" altLang="zh-CN" sz="3200" dirty="0" smtClean="0">
              <a:latin typeface="Times New Roman" panose="02020603050405020304" charset="0"/>
              <a:cs typeface="Times New Roman" panose="02020603050405020304" charset="0"/>
              <a:sym typeface="+mn-ea"/>
            </a:endParaRPr>
          </a:p>
        </p:txBody>
      </p:sp>
      <p:sp>
        <p:nvSpPr>
          <p:cNvPr id="17" name="标题 1"/>
          <p:cNvSpPr txBox="1"/>
          <p:nvPr>
            <p:custDataLst>
              <p:tags r:id="rId1"/>
            </p:custDataLst>
          </p:nvPr>
        </p:nvSpPr>
        <p:spPr>
          <a:xfrm>
            <a:off x="46990" y="2636520"/>
            <a:ext cx="2261870" cy="720090"/>
          </a:xfrm>
          <a:prstGeom prst="rect">
            <a:avLst/>
          </a:prstGeom>
          <a:solidFill>
            <a:srgbClr val="92D050"/>
          </a:solidFill>
        </p:spPr>
        <p:txBody>
          <a:bodyPr>
            <a:noAutofit/>
          </a:bodyPr>
          <a:lstStyle>
            <a:lvl1pPr algn="ctr" defTabSz="1188085" rtl="0" eaLnBrk="1" latinLnBrk="0" hangingPunct="1">
              <a:spcBef>
                <a:spcPct val="0"/>
              </a:spcBef>
              <a:buNone/>
              <a:defRPr sz="5715" kern="1200">
                <a:solidFill>
                  <a:schemeClr val="tx1"/>
                </a:solidFill>
                <a:latin typeface="+mj-lt"/>
                <a:ea typeface="+mj-ea"/>
                <a:cs typeface="+mj-cs"/>
              </a:defRPr>
            </a:lvl1pPr>
          </a:lstStyle>
          <a:p>
            <a:pPr defTabSz="1191260"/>
            <a:r>
              <a:rPr lang="en-US" altLang="zh-CN" sz="3600" b="1" dirty="0" smtClean="0">
                <a:effectLst>
                  <a:outerShdw blurRad="38100" dist="38100" dir="2700000" algn="tl">
                    <a:srgbClr val="000000">
                      <a:alpha val="43137"/>
                    </a:srgbClr>
                  </a:outerShdw>
                </a:effectLst>
                <a:latin typeface="Times New Roman" panose="02020603050405020304" charset="0"/>
                <a:ea typeface="楷体" panose="02010609060101010101" charset="-122"/>
                <a:cs typeface="Times New Roman" panose="02020603050405020304" charset="0"/>
              </a:rPr>
              <a:t>Coherence</a:t>
            </a:r>
            <a:endParaRPr lang="en-US" altLang="zh-CN" sz="3600" b="1" dirty="0" smtClean="0">
              <a:effectLst>
                <a:outerShdw blurRad="38100" dist="38100" dir="2700000" algn="tl">
                  <a:srgbClr val="000000">
                    <a:alpha val="43137"/>
                  </a:srgbClr>
                </a:outerShdw>
              </a:effectLst>
              <a:latin typeface="Times New Roman" panose="02020603050405020304" charset="0"/>
              <a:ea typeface="楷体" panose="02010609060101010101"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4" grpId="0" animBg="1"/>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TextBox 1"/>
          <p:cNvSpPr txBox="1"/>
          <p:nvPr>
            <p:custDataLst>
              <p:tags r:id="rId1"/>
            </p:custDataLst>
          </p:nvPr>
        </p:nvSpPr>
        <p:spPr>
          <a:xfrm>
            <a:off x="0" y="0"/>
            <a:ext cx="5879976" cy="521970"/>
          </a:xfrm>
          <a:prstGeom prst="rect">
            <a:avLst/>
          </a:prstGeom>
          <a:solidFill>
            <a:srgbClr val="CCFF99"/>
          </a:solidFill>
          <a:ln w="9525">
            <a:noFill/>
          </a:ln>
        </p:spPr>
        <p:txBody>
          <a:bodyPr wrap="square" anchor="t" anchorCtr="0">
            <a:spAutoFit/>
          </a:bodyPr>
          <a:p>
            <a:r>
              <a:rPr lang="en-US" altLang="zh-CN" sz="2800" b="1" dirty="0" smtClean="0"/>
              <a:t>Step 4</a:t>
            </a:r>
            <a:r>
              <a:rPr lang="zh-CN" altLang="en-US" sz="2800" b="1" dirty="0" smtClean="0"/>
              <a:t>：卷面整洁齐誊写（誊）</a:t>
            </a:r>
            <a:endParaRPr lang="zh-CN" altLang="en-US" sz="2800" b="1" dirty="0" smtClean="0"/>
          </a:p>
        </p:txBody>
      </p:sp>
      <p:pic>
        <p:nvPicPr>
          <p:cNvPr id="3" name="图片 2" descr="IMG_9272"/>
          <p:cNvPicPr>
            <a:picLocks noChangeAspect="1"/>
          </p:cNvPicPr>
          <p:nvPr/>
        </p:nvPicPr>
        <p:blipFill>
          <a:blip r:embed="rId2"/>
          <a:srcRect l="19285" r="20865"/>
          <a:stretch>
            <a:fillRect/>
          </a:stretch>
        </p:blipFill>
        <p:spPr>
          <a:xfrm rot="5400000">
            <a:off x="4115435" y="297815"/>
            <a:ext cx="6054725" cy="6844665"/>
          </a:xfrm>
          <a:prstGeom prst="rect">
            <a:avLst/>
          </a:prstGeom>
        </p:spPr>
      </p:pic>
      <p:sp>
        <p:nvSpPr>
          <p:cNvPr id="17" name="标题 1"/>
          <p:cNvSpPr txBox="1"/>
          <p:nvPr>
            <p:custDataLst>
              <p:tags r:id="rId3"/>
            </p:custDataLst>
          </p:nvPr>
        </p:nvSpPr>
        <p:spPr>
          <a:xfrm>
            <a:off x="191006" y="2348786"/>
            <a:ext cx="3168352" cy="720080"/>
          </a:xfrm>
          <a:prstGeom prst="rect">
            <a:avLst/>
          </a:prstGeom>
          <a:solidFill>
            <a:srgbClr val="92D050"/>
          </a:solidFill>
        </p:spPr>
        <p:txBody>
          <a:bodyPr>
            <a:noAutofit/>
          </a:bodyPr>
          <a:lstStyle>
            <a:lvl1pPr algn="ctr" defTabSz="1188085" rtl="0" eaLnBrk="1" latinLnBrk="0" hangingPunct="1">
              <a:spcBef>
                <a:spcPct val="0"/>
              </a:spcBef>
              <a:buNone/>
              <a:defRPr sz="5715" kern="1200">
                <a:solidFill>
                  <a:schemeClr val="tx1"/>
                </a:solidFill>
                <a:latin typeface="+mj-lt"/>
                <a:ea typeface="+mj-ea"/>
                <a:cs typeface="+mj-cs"/>
              </a:defRPr>
            </a:lvl1pPr>
          </a:lstStyle>
          <a:p>
            <a:pPr defTabSz="1191260"/>
            <a:r>
              <a:rPr lang="en-US" altLang="zh-CN" sz="3600" b="1" dirty="0" smtClean="0">
                <a:effectLst>
                  <a:outerShdw blurRad="38100" dist="38100" dir="2700000" algn="tl">
                    <a:srgbClr val="000000">
                      <a:alpha val="43137"/>
                    </a:srgbClr>
                  </a:outerShdw>
                </a:effectLst>
                <a:latin typeface="Times New Roman" panose="02020603050405020304" charset="0"/>
                <a:ea typeface="楷体" panose="02010609060101010101" charset="-122"/>
                <a:cs typeface="Times New Roman" panose="02020603050405020304" charset="0"/>
              </a:rPr>
              <a:t>Clearness </a:t>
            </a:r>
            <a:endParaRPr lang="en-US" altLang="zh-CN" sz="3600" b="1" dirty="0" smtClean="0">
              <a:effectLst>
                <a:outerShdw blurRad="38100" dist="38100" dir="2700000" algn="tl">
                  <a:srgbClr val="000000">
                    <a:alpha val="43137"/>
                  </a:srgbClr>
                </a:outerShdw>
              </a:effectLst>
              <a:latin typeface="Times New Roman" panose="02020603050405020304" charset="0"/>
              <a:ea typeface="楷体" panose="02010609060101010101"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9380" y="45085"/>
            <a:ext cx="3312160" cy="583565"/>
          </a:xfrm>
          <a:prstGeom prst="rect">
            <a:avLst/>
          </a:prstGeom>
          <a:solidFill>
            <a:srgbClr val="92D050"/>
          </a:solidFill>
        </p:spPr>
        <p:txBody>
          <a:bodyPr wrap="square" rtlCol="0">
            <a:spAutoFit/>
          </a:bodyPr>
          <a:p>
            <a:r>
              <a:rPr lang="zh-CN" altLang="en-US" sz="3200" dirty="0" smtClean="0">
                <a:latin typeface="Times New Roman" panose="02020603050405020304" charset="0"/>
                <a:cs typeface="Times New Roman" panose="02020603050405020304" charset="0"/>
                <a:sym typeface="+mn-ea"/>
              </a:rPr>
              <a:t>学生习作赏析</a:t>
            </a:r>
            <a:endParaRPr lang="zh-CN" altLang="en-US" sz="3200" dirty="0" smtClean="0">
              <a:latin typeface="Times New Roman" panose="02020603050405020304" charset="0"/>
              <a:cs typeface="Times New Roman" panose="02020603050405020304" charset="0"/>
              <a:sym typeface="+mn-ea"/>
            </a:endParaRPr>
          </a:p>
        </p:txBody>
      </p:sp>
      <p:pic>
        <p:nvPicPr>
          <p:cNvPr id="4" name="图片 3" descr="11"/>
          <p:cNvPicPr>
            <a:picLocks noChangeAspect="1"/>
          </p:cNvPicPr>
          <p:nvPr/>
        </p:nvPicPr>
        <p:blipFill>
          <a:blip r:embed="rId1"/>
          <a:srcRect l="9501" t="6153" r="7759" b="12505"/>
          <a:stretch>
            <a:fillRect/>
          </a:stretch>
        </p:blipFill>
        <p:spPr>
          <a:xfrm>
            <a:off x="4439920" y="430530"/>
            <a:ext cx="7162165" cy="5735320"/>
          </a:xfrm>
          <a:prstGeom prst="rect">
            <a:avLst/>
          </a:prstGeom>
        </p:spPr>
      </p:pic>
      <p:sp>
        <p:nvSpPr>
          <p:cNvPr id="5" name="文本框 4"/>
          <p:cNvSpPr txBox="1"/>
          <p:nvPr>
            <p:custDataLst>
              <p:tags r:id="rId2"/>
            </p:custDataLst>
          </p:nvPr>
        </p:nvSpPr>
        <p:spPr>
          <a:xfrm>
            <a:off x="119380" y="764540"/>
            <a:ext cx="3791585" cy="6000750"/>
          </a:xfrm>
          <a:prstGeom prst="rect">
            <a:avLst/>
          </a:prstGeom>
          <a:solidFill>
            <a:schemeClr val="bg1"/>
          </a:solidFill>
          <a:ln>
            <a:solidFill>
              <a:schemeClr val="tx2"/>
            </a:solidFill>
          </a:ln>
        </p:spPr>
        <p:txBody>
          <a:bodyPr wrap="square" rtlCol="0">
            <a:spAutoFit/>
          </a:bodyPr>
          <a:p>
            <a:r>
              <a:rPr lang="en-US" altLang="zh-CN" sz="2400" dirty="0" smtClean="0">
                <a:highlight>
                  <a:srgbClr val="00FFFF"/>
                </a:highlight>
                <a:latin typeface="Times New Roman" panose="02020603050405020304" charset="0"/>
                <a:cs typeface="Times New Roman" panose="02020603050405020304" charset="0"/>
                <a:sym typeface="+mn-ea"/>
              </a:rPr>
              <a:t>1 Completeness</a:t>
            </a:r>
            <a:endParaRPr lang="en-US" altLang="zh-CN" sz="2400" dirty="0" smtClean="0">
              <a:highlight>
                <a:srgbClr val="00FFFF"/>
              </a:highlight>
              <a:latin typeface="Times New Roman" panose="02020603050405020304" charset="0"/>
              <a:cs typeface="Times New Roman" panose="02020603050405020304" charset="0"/>
              <a:sym typeface="+mn-ea"/>
            </a:endParaRPr>
          </a:p>
          <a:p>
            <a:r>
              <a:rPr lang="zh-CN" altLang="en-US" sz="2400" dirty="0" smtClean="0">
                <a:latin typeface="Times New Roman" panose="02020603050405020304" charset="0"/>
                <a:cs typeface="Times New Roman" panose="02020603050405020304" charset="0"/>
                <a:sym typeface="+mn-ea"/>
              </a:rPr>
              <a:t>文章要点齐全，对活动目的，文稿要求和投稿方式进行了详细说明</a:t>
            </a:r>
            <a:endParaRPr lang="zh-CN" altLang="en-US" sz="2400" dirty="0" smtClean="0">
              <a:latin typeface="Times New Roman" panose="02020603050405020304" charset="0"/>
              <a:cs typeface="Times New Roman" panose="02020603050405020304" charset="0"/>
              <a:sym typeface="+mn-ea"/>
            </a:endParaRPr>
          </a:p>
          <a:p>
            <a:r>
              <a:rPr lang="en-US" altLang="zh-CN" sz="2400" dirty="0" smtClean="0">
                <a:highlight>
                  <a:srgbClr val="00FFFF"/>
                </a:highlight>
                <a:latin typeface="Times New Roman" panose="02020603050405020304" charset="0"/>
                <a:cs typeface="Times New Roman" panose="02020603050405020304" charset="0"/>
                <a:sym typeface="+mn-ea"/>
              </a:rPr>
              <a:t>2 Correctness</a:t>
            </a:r>
            <a:endParaRPr lang="en-US" altLang="zh-CN" sz="2400" dirty="0" smtClean="0">
              <a:highlight>
                <a:srgbClr val="00FFFF"/>
              </a:highlight>
              <a:latin typeface="Times New Roman" panose="02020603050405020304" charset="0"/>
              <a:cs typeface="Times New Roman" panose="02020603050405020304" charset="0"/>
              <a:sym typeface="+mn-ea"/>
            </a:endParaRPr>
          </a:p>
          <a:p>
            <a:r>
              <a:rPr lang="zh-CN" altLang="en-US" sz="2400" dirty="0" smtClean="0">
                <a:latin typeface="Times New Roman" panose="02020603050405020304" charset="0"/>
                <a:cs typeface="Times New Roman" panose="02020603050405020304" charset="0"/>
                <a:sym typeface="+mn-ea"/>
              </a:rPr>
              <a:t>语言结构丰富，非谓语，被动态，名词性从句等灵活运动，同时用词高级，词形多样化</a:t>
            </a:r>
            <a:endParaRPr lang="zh-CN" altLang="en-US" sz="2400" dirty="0" smtClean="0">
              <a:latin typeface="Times New Roman" panose="02020603050405020304" charset="0"/>
              <a:cs typeface="Times New Roman" panose="02020603050405020304" charset="0"/>
              <a:sym typeface="+mn-ea"/>
            </a:endParaRPr>
          </a:p>
          <a:p>
            <a:r>
              <a:rPr lang="en-US" altLang="zh-CN" sz="2400" dirty="0" smtClean="0">
                <a:highlight>
                  <a:srgbClr val="00FFFF"/>
                </a:highlight>
                <a:latin typeface="Times New Roman" panose="02020603050405020304" charset="0"/>
                <a:cs typeface="Times New Roman" panose="02020603050405020304" charset="0"/>
                <a:sym typeface="+mn-ea"/>
              </a:rPr>
              <a:t>3 Coherence</a:t>
            </a:r>
            <a:endParaRPr lang="en-US" altLang="zh-CN" sz="2400" dirty="0" smtClean="0">
              <a:highlight>
                <a:srgbClr val="00FFFF"/>
              </a:highlight>
              <a:latin typeface="Times New Roman" panose="02020603050405020304" charset="0"/>
              <a:cs typeface="Times New Roman" panose="02020603050405020304" charset="0"/>
              <a:sym typeface="+mn-ea"/>
            </a:endParaRPr>
          </a:p>
          <a:p>
            <a:r>
              <a:rPr lang="zh-CN" altLang="en-US" sz="2400" dirty="0" smtClean="0">
                <a:latin typeface="Times New Roman" panose="02020603050405020304" charset="0"/>
                <a:cs typeface="Times New Roman" panose="02020603050405020304" charset="0"/>
                <a:sym typeface="+mn-ea"/>
              </a:rPr>
              <a:t>连贯较强，</a:t>
            </a:r>
            <a:r>
              <a:rPr lang="en-US" altLang="zh-CN" sz="2400" dirty="0" smtClean="0">
                <a:latin typeface="Times New Roman" panose="02020603050405020304" charset="0"/>
                <a:cs typeface="Times New Roman" panose="02020603050405020304" charset="0"/>
                <a:sym typeface="+mn-ea"/>
              </a:rPr>
              <a:t>in accordance with, what’s more, most importantly </a:t>
            </a:r>
            <a:r>
              <a:rPr lang="zh-CN" altLang="en-US" sz="2400" dirty="0" smtClean="0">
                <a:latin typeface="Times New Roman" panose="02020603050405020304" charset="0"/>
                <a:cs typeface="Times New Roman" panose="02020603050405020304" charset="0"/>
                <a:sym typeface="+mn-ea"/>
              </a:rPr>
              <a:t>等的运用，使文章自成一体</a:t>
            </a:r>
            <a:endParaRPr lang="zh-CN" altLang="en-US" sz="2400" dirty="0" smtClean="0">
              <a:latin typeface="Times New Roman" panose="02020603050405020304" charset="0"/>
              <a:cs typeface="Times New Roman" panose="02020603050405020304" charset="0"/>
              <a:sym typeface="+mn-ea"/>
            </a:endParaRPr>
          </a:p>
          <a:p>
            <a:r>
              <a:rPr lang="en-US" altLang="zh-CN" sz="2400" dirty="0" smtClean="0">
                <a:highlight>
                  <a:srgbClr val="00FFFF"/>
                </a:highlight>
                <a:latin typeface="Times New Roman" panose="02020603050405020304" charset="0"/>
                <a:cs typeface="Times New Roman" panose="02020603050405020304" charset="0"/>
                <a:sym typeface="+mn-ea"/>
              </a:rPr>
              <a:t>4 Clearness </a:t>
            </a:r>
            <a:endParaRPr lang="en-US" altLang="zh-CN" sz="2400" dirty="0" smtClean="0">
              <a:highlight>
                <a:srgbClr val="00FFFF"/>
              </a:highlight>
              <a:latin typeface="Times New Roman" panose="02020603050405020304" charset="0"/>
              <a:cs typeface="Times New Roman" panose="02020603050405020304" charset="0"/>
              <a:sym typeface="+mn-ea"/>
            </a:endParaRPr>
          </a:p>
          <a:p>
            <a:r>
              <a:rPr lang="zh-CN" altLang="en-US" sz="2400" dirty="0" smtClean="0">
                <a:latin typeface="Times New Roman" panose="02020603050405020304" charset="0"/>
                <a:cs typeface="Times New Roman" panose="02020603050405020304" charset="0"/>
                <a:sym typeface="+mn-ea"/>
              </a:rPr>
              <a:t>书写端正，卷面整洁</a:t>
            </a:r>
            <a:endParaRPr lang="zh-CN" altLang="en-US" sz="2400" dirty="0" smtClean="0">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08000" y="476250"/>
            <a:ext cx="11684000" cy="6341745"/>
          </a:xfrm>
        </p:spPr>
        <p:txBody>
          <a:bodyPr/>
          <a:p>
            <a:pPr marL="0" indent="0" algn="ctr">
              <a:buNone/>
            </a:pPr>
            <a:r>
              <a:rPr lang="zh-CN" altLang="en-US"/>
              <a:t>2015·新课标全国卷Ⅰ卷</a:t>
            </a:r>
            <a:endParaRPr lang="zh-CN" altLang="en-US"/>
          </a:p>
          <a:p>
            <a:pPr marL="0" indent="0" algn="ctr">
              <a:buNone/>
            </a:pPr>
            <a:endParaRPr lang="zh-CN" altLang="en-US"/>
          </a:p>
          <a:p>
            <a:pPr marL="0" indent="457200" algn="l">
              <a:buNone/>
            </a:pPr>
            <a:r>
              <a:rPr lang="zh-CN" altLang="en-US"/>
              <a:t>假定你是李华，你校英文报“外国文化”栏目拟刊登介绍美国节日风俗和中学生生活的短文请给美国朋友彼得写信约稿，要点如下：</a:t>
            </a:r>
            <a:endParaRPr lang="zh-CN" altLang="en-US"/>
          </a:p>
          <a:p>
            <a:pPr marL="0" indent="0" algn="l">
              <a:buNone/>
            </a:pPr>
            <a:r>
              <a:rPr lang="zh-CN" altLang="en-US"/>
              <a:t>1.栏目介绍；</a:t>
            </a:r>
            <a:endParaRPr lang="zh-CN" altLang="en-US"/>
          </a:p>
          <a:p>
            <a:pPr marL="0" indent="0" algn="l">
              <a:buNone/>
            </a:pPr>
            <a:r>
              <a:rPr lang="zh-CN" altLang="en-US"/>
              <a:t>2.稿件内容：</a:t>
            </a:r>
            <a:endParaRPr lang="zh-CN" altLang="en-US"/>
          </a:p>
          <a:p>
            <a:pPr marL="0" indent="0" algn="l">
              <a:buNone/>
            </a:pPr>
            <a:r>
              <a:rPr lang="zh-CN" altLang="en-US"/>
              <a:t>3.稿件长度：约400词；</a:t>
            </a:r>
            <a:endParaRPr lang="zh-CN" altLang="en-US"/>
          </a:p>
          <a:p>
            <a:pPr marL="0" indent="0" algn="l">
              <a:buNone/>
            </a:pPr>
            <a:r>
              <a:rPr lang="zh-CN" altLang="en-US"/>
              <a:t>4.交稿日期：6月28日前。</a:t>
            </a:r>
            <a:endParaRPr lang="zh-CN" altLang="en-US"/>
          </a:p>
        </p:txBody>
      </p:sp>
      <p:sp>
        <p:nvSpPr>
          <p:cNvPr id="5" name="Freeform 3"/>
          <p:cNvSpPr>
            <a:spLocks noChangeArrowheads="1"/>
          </p:cNvSpPr>
          <p:nvPr>
            <p:custDataLst>
              <p:tags r:id="rId1"/>
            </p:custDataLst>
          </p:nvPr>
        </p:nvSpPr>
        <p:spPr bwMode="auto">
          <a:xfrm>
            <a:off x="9525" y="0"/>
            <a:ext cx="2706370" cy="706120"/>
          </a:xfrm>
          <a:custGeom>
            <a:avLst/>
            <a:gdLst>
              <a:gd name="T0" fmla="*/ 2147483646 w 2161"/>
              <a:gd name="T1" fmla="*/ 584142884 h 378"/>
              <a:gd name="T2" fmla="*/ 0 w 2161"/>
              <a:gd name="T3" fmla="*/ 584142884 h 378"/>
              <a:gd name="T4" fmla="*/ 0 w 2161"/>
              <a:gd name="T5" fmla="*/ 0 h 378"/>
              <a:gd name="T6" fmla="*/ 2147483646 w 2161"/>
              <a:gd name="T7" fmla="*/ 0 h 378"/>
              <a:gd name="T8" fmla="*/ 2147483646 w 2161"/>
              <a:gd name="T9" fmla="*/ 292071442 h 378"/>
              <a:gd name="T10" fmla="*/ 2147483646 w 2161"/>
              <a:gd name="T11" fmla="*/ 584142884 h 3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378">
                <a:moveTo>
                  <a:pt x="2161" y="378"/>
                </a:moveTo>
                <a:lnTo>
                  <a:pt x="0" y="378"/>
                </a:lnTo>
                <a:lnTo>
                  <a:pt x="0" y="0"/>
                </a:lnTo>
                <a:lnTo>
                  <a:pt x="2161" y="0"/>
                </a:lnTo>
                <a:lnTo>
                  <a:pt x="2017" y="189"/>
                </a:lnTo>
                <a:lnTo>
                  <a:pt x="2161" y="378"/>
                </a:lnTo>
                <a:close/>
              </a:path>
            </a:pathLst>
          </a:custGeom>
          <a:solidFill>
            <a:srgbClr val="26C6DA"/>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p>
            <a:endParaRPr lang="zh-CN" altLang="en-US" sz="2800"/>
          </a:p>
        </p:txBody>
      </p:sp>
      <p:sp>
        <p:nvSpPr>
          <p:cNvPr id="6" name="TextBox 5"/>
          <p:cNvSpPr txBox="1"/>
          <p:nvPr>
            <p:custDataLst>
              <p:tags r:id="rId2"/>
            </p:custDataLst>
          </p:nvPr>
        </p:nvSpPr>
        <p:spPr>
          <a:xfrm>
            <a:off x="215265" y="71755"/>
            <a:ext cx="1835696" cy="583565"/>
          </a:xfrm>
          <a:prstGeom prst="rect">
            <a:avLst/>
          </a:prstGeom>
          <a:noFill/>
        </p:spPr>
        <p:txBody>
          <a:bodyPr wrap="square" rtlCol="0">
            <a:spAutoFit/>
          </a:bodyPr>
          <a:p>
            <a:r>
              <a:rPr lang="zh-CN" altLang="en-US" sz="3200" b="1" dirty="0">
                <a:solidFill>
                  <a:srgbClr val="FF0000"/>
                </a:solidFill>
              </a:rPr>
              <a:t>真题再现</a:t>
            </a:r>
            <a:endParaRPr lang="zh-CN" altLang="en-US" sz="3200" b="1"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a:spLocks noChangeArrowheads="1"/>
          </p:cNvSpPr>
          <p:nvPr/>
        </p:nvSpPr>
        <p:spPr bwMode="auto">
          <a:xfrm>
            <a:off x="0" y="2116"/>
            <a:ext cx="2831636" cy="626533"/>
          </a:xfrm>
          <a:custGeom>
            <a:avLst/>
            <a:gdLst>
              <a:gd name="T0" fmla="*/ 2147483646 w 2161"/>
              <a:gd name="T1" fmla="*/ 584142884 h 378"/>
              <a:gd name="T2" fmla="*/ 0 w 2161"/>
              <a:gd name="T3" fmla="*/ 584142884 h 378"/>
              <a:gd name="T4" fmla="*/ 0 w 2161"/>
              <a:gd name="T5" fmla="*/ 0 h 378"/>
              <a:gd name="T6" fmla="*/ 2147483646 w 2161"/>
              <a:gd name="T7" fmla="*/ 0 h 378"/>
              <a:gd name="T8" fmla="*/ 2147483646 w 2161"/>
              <a:gd name="T9" fmla="*/ 292071442 h 378"/>
              <a:gd name="T10" fmla="*/ 2147483646 w 2161"/>
              <a:gd name="T11" fmla="*/ 584142884 h 3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378">
                <a:moveTo>
                  <a:pt x="2161" y="378"/>
                </a:moveTo>
                <a:lnTo>
                  <a:pt x="0" y="378"/>
                </a:lnTo>
                <a:lnTo>
                  <a:pt x="0" y="0"/>
                </a:lnTo>
                <a:lnTo>
                  <a:pt x="2161" y="0"/>
                </a:lnTo>
                <a:lnTo>
                  <a:pt x="2017" y="189"/>
                </a:lnTo>
                <a:lnTo>
                  <a:pt x="2161" y="378"/>
                </a:lnTo>
                <a:close/>
              </a:path>
            </a:pathLst>
          </a:custGeom>
          <a:solidFill>
            <a:srgbClr val="26C6DA"/>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100"/>
          </a:p>
        </p:txBody>
      </p:sp>
      <p:sp>
        <p:nvSpPr>
          <p:cNvPr id="3" name="Text Box 5"/>
          <p:cNvSpPr txBox="1">
            <a:spLocks noChangeArrowheads="1"/>
          </p:cNvSpPr>
          <p:nvPr/>
        </p:nvSpPr>
        <p:spPr bwMode="auto">
          <a:xfrm>
            <a:off x="22981" y="-59079"/>
            <a:ext cx="2590935" cy="74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4265" b="1" dirty="0">
                <a:solidFill>
                  <a:srgbClr val="2A323B"/>
                </a:solidFill>
                <a:latin typeface="微软雅黑" panose="020B0503020204020204" charset="-122"/>
                <a:ea typeface="微软雅黑" panose="020B0503020204020204" charset="-122"/>
              </a:rPr>
              <a:t>Sample</a:t>
            </a:r>
            <a:endParaRPr lang="zh-CN" altLang="en-US" sz="4265" dirty="0">
              <a:solidFill>
                <a:schemeClr val="bg1"/>
              </a:solidFill>
              <a:ea typeface="微软雅黑" panose="020B0503020204020204" charset="-122"/>
            </a:endParaRPr>
          </a:p>
        </p:txBody>
      </p:sp>
      <p:sp>
        <p:nvSpPr>
          <p:cNvPr id="4" name="文本框 3"/>
          <p:cNvSpPr txBox="1"/>
          <p:nvPr/>
        </p:nvSpPr>
        <p:spPr>
          <a:xfrm>
            <a:off x="3503712" y="397456"/>
            <a:ext cx="8976852" cy="583565"/>
          </a:xfrm>
          <a:prstGeom prst="rect">
            <a:avLst/>
          </a:prstGeom>
          <a:noFill/>
        </p:spPr>
        <p:txBody>
          <a:bodyPr wrap="square" lIns="91440" tIns="45720" rIns="91440" bIns="45720" rtlCol="0">
            <a:spAutoFit/>
          </a:bodyPr>
          <a:lstStyle/>
          <a:p>
            <a:r>
              <a:rPr lang="zh-CN" altLang="en-US" sz="3200" b="1">
                <a:latin typeface="Times New Roman" panose="02020603050405020304" charset="0"/>
                <a:cs typeface="Times New Roman" panose="02020603050405020304" charset="0"/>
                <a:sym typeface="+mn-ea"/>
              </a:rPr>
              <a:t>Contributions Wanted</a:t>
            </a:r>
            <a:endParaRPr lang="zh-CN" altLang="en-US" sz="3200" b="1" dirty="0">
              <a:latin typeface="Times New Roman" panose="02020603050405020304" charset="0"/>
              <a:cs typeface="Times New Roman" panose="02020603050405020304" charset="0"/>
              <a:sym typeface="+mn-ea"/>
            </a:endParaRPr>
          </a:p>
        </p:txBody>
      </p:sp>
      <p:sp>
        <p:nvSpPr>
          <p:cNvPr id="6" name="文本框 5"/>
          <p:cNvSpPr txBox="1"/>
          <p:nvPr/>
        </p:nvSpPr>
        <p:spPr>
          <a:xfrm>
            <a:off x="139005" y="1124744"/>
            <a:ext cx="12005667" cy="5262245"/>
          </a:xfrm>
          <a:prstGeom prst="rect">
            <a:avLst/>
          </a:prstGeom>
          <a:noFill/>
          <a:ln w="28575">
            <a:solidFill>
              <a:srgbClr val="92D050"/>
            </a:solidFill>
          </a:ln>
        </p:spPr>
        <p:txBody>
          <a:bodyPr wrap="square" lIns="91440" tIns="45720" rIns="91440" bIns="45720" rtlCol="0">
            <a:spAutoFit/>
          </a:bodyPr>
          <a:lstStyle/>
          <a:p>
            <a:pPr algn="just" fontAlgn="ctr"/>
            <a:r>
              <a:rPr lang="en-US" altLang="zh-CN" sz="2800" kern="100" dirty="0">
                <a:latin typeface="Times New Roman" panose="02020603050405020304" charset="0"/>
                <a:cs typeface="Times New Roman" panose="02020603050405020304" charset="0"/>
              </a:rPr>
              <a:t>Dear Peter,</a:t>
            </a:r>
            <a:endParaRPr lang="en-US" altLang="zh-CN" sz="2800" kern="100" dirty="0">
              <a:latin typeface="Times New Roman" panose="02020603050405020304" charset="0"/>
              <a:cs typeface="Times New Roman" panose="02020603050405020304" charset="0"/>
            </a:endParaRPr>
          </a:p>
          <a:p>
            <a:pPr indent="457200" algn="just" fontAlgn="ctr"/>
            <a:r>
              <a:rPr lang="en-US" altLang="zh-CN" sz="2800" kern="100" dirty="0">
                <a:latin typeface="Times New Roman" panose="02020603050405020304" charset="0"/>
                <a:cs typeface="Times New Roman" panose="02020603050405020304" charset="0"/>
              </a:rPr>
              <a:t>I’d like to ask you to write an article for our school’s English newspaper.</a:t>
            </a:r>
            <a:endParaRPr lang="en-US" altLang="zh-CN" sz="2800" kern="100" dirty="0">
              <a:latin typeface="Times New Roman" panose="02020603050405020304" charset="0"/>
              <a:cs typeface="Times New Roman" panose="02020603050405020304" charset="0"/>
            </a:endParaRPr>
          </a:p>
          <a:p>
            <a:pPr indent="457200" algn="just" fontAlgn="ctr"/>
            <a:r>
              <a:rPr lang="en-US" altLang="zh-CN" sz="2800" kern="100" dirty="0">
                <a:latin typeface="Times New Roman" panose="02020603050405020304" charset="0"/>
                <a:cs typeface="Times New Roman" panose="02020603050405020304" charset="0"/>
              </a:rPr>
              <a:t>The “Foreign Cultures” section in our newspaper is very popular among our students. It carries articles </a:t>
            </a:r>
            <a:r>
              <a:rPr lang="en-US" altLang="zh-CN" sz="2800" kern="100" dirty="0">
                <a:solidFill>
                  <a:srgbClr val="FF0000"/>
                </a:solidFill>
                <a:effectLst/>
                <a:latin typeface="Times New Roman" panose="02020603050405020304" charset="0"/>
                <a:cs typeface="Times New Roman" panose="02020603050405020304" charset="0"/>
              </a:rPr>
              <a:t>written by foreign friends</a:t>
            </a:r>
            <a:r>
              <a:rPr lang="en-US" altLang="zh-CN" sz="2800" kern="100" dirty="0">
                <a:latin typeface="Times New Roman" panose="02020603050405020304" charset="0"/>
                <a:cs typeface="Times New Roman" panose="02020603050405020304" charset="0"/>
              </a:rPr>
              <a:t> about the cultures of their home countries. Would you please write something about the culture in your part of the United States? And we would especially welcome articles about how Americans spend their holidays and festivals and the life of American high school students. You can write anything relevant </a:t>
            </a:r>
            <a:r>
              <a:rPr lang="en-US" altLang="zh-CN" sz="2800" kern="100" dirty="0">
                <a:solidFill>
                  <a:srgbClr val="FF0000"/>
                </a:solidFill>
                <a:latin typeface="Times New Roman" panose="02020603050405020304" charset="0"/>
                <a:cs typeface="Times New Roman" panose="02020603050405020304" charset="0"/>
              </a:rPr>
              <a:t>so long as</a:t>
            </a:r>
            <a:r>
              <a:rPr lang="en-US" altLang="zh-CN" sz="2800" kern="100" dirty="0">
                <a:latin typeface="Times New Roman" panose="02020603050405020304" charset="0"/>
                <a:cs typeface="Times New Roman" panose="02020603050405020304" charset="0"/>
              </a:rPr>
              <a:t> it’s interesting and informative. 400 words would be fine. Could we have your article before June 28th?  I’m looking forward to hearing from you!</a:t>
            </a:r>
            <a:endParaRPr lang="en-US" altLang="zh-CN" sz="2800" kern="100" dirty="0">
              <a:latin typeface="Times New Roman" panose="02020603050405020304" charset="0"/>
              <a:cs typeface="Times New Roman" panose="02020603050405020304" charset="0"/>
            </a:endParaRPr>
          </a:p>
          <a:p>
            <a:pPr algn="r" fontAlgn="ctr"/>
            <a:r>
              <a:rPr lang="en-US" altLang="zh-CN" sz="2800" kern="100" dirty="0">
                <a:latin typeface="Times New Roman" panose="02020603050405020304" charset="0"/>
                <a:cs typeface="Times New Roman" panose="02020603050405020304" charset="0"/>
              </a:rPr>
              <a:t>Yours,</a:t>
            </a:r>
            <a:endParaRPr lang="en-US" altLang="zh-CN" sz="2800" kern="100" dirty="0">
              <a:latin typeface="Times New Roman" panose="02020603050405020304" charset="0"/>
              <a:cs typeface="Times New Roman" panose="02020603050405020304" charset="0"/>
            </a:endParaRPr>
          </a:p>
          <a:p>
            <a:pPr algn="r" fontAlgn="ctr"/>
            <a:r>
              <a:rPr lang="en-US" altLang="zh-CN" sz="2800" kern="100" dirty="0">
                <a:latin typeface="Times New Roman" panose="02020603050405020304" charset="0"/>
                <a:cs typeface="Times New Roman" panose="02020603050405020304" charset="0"/>
              </a:rPr>
              <a:t>Li Hua</a:t>
            </a:r>
            <a:endParaRPr lang="en-US" altLang="zh-CN" sz="2800" kern="100" dirty="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08000" y="476250"/>
            <a:ext cx="11684000" cy="6341745"/>
          </a:xfrm>
        </p:spPr>
        <p:txBody>
          <a:bodyPr/>
          <a:p>
            <a:pPr marL="0" indent="0" algn="ctr">
              <a:buNone/>
            </a:pPr>
            <a:r>
              <a:rPr lang="zh-CN" altLang="en-US" sz="2800"/>
              <a:t>2021年惠州模拟题</a:t>
            </a:r>
            <a:endParaRPr lang="zh-CN" altLang="en-US" sz="2800"/>
          </a:p>
          <a:p>
            <a:pPr marL="0" indent="457200">
              <a:buNone/>
            </a:pPr>
            <a:r>
              <a:rPr lang="zh-CN" altLang="en-US" sz="2800"/>
              <a:t>你校英语报 </a:t>
            </a:r>
            <a:r>
              <a:rPr lang="zh-CN" altLang="en-US" sz="2800">
                <a:latin typeface="Times New Roman" panose="02020603050405020304" charset="0"/>
                <a:cs typeface="Times New Roman" panose="02020603050405020304" charset="0"/>
              </a:rPr>
              <a:t>English World 将开展以“Every Person I</a:t>
            </a:r>
            <a:r>
              <a:rPr lang="en-US" altLang="zh-CN" sz="2800">
                <a:latin typeface="Times New Roman" panose="02020603050405020304" charset="0"/>
                <a:cs typeface="Times New Roman" panose="02020603050405020304" charset="0"/>
              </a:rPr>
              <a:t>s  </a:t>
            </a:r>
            <a:r>
              <a:rPr lang="zh-CN" altLang="en-US" sz="2800">
                <a:latin typeface="Times New Roman" panose="02020603050405020304" charset="0"/>
                <a:cs typeface="Times New Roman" panose="02020603050405020304" charset="0"/>
              </a:rPr>
              <a:t>Remarkable</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a:t>
            </a:r>
            <a:r>
              <a:rPr lang="zh-CN" altLang="en-US" sz="2800"/>
              <a:t>为主题的征文活动，讲述身边楷模的故事。假如你是该报主编，请根据下面的提示写一则英语征稿启事。内容包括：</a:t>
            </a:r>
            <a:endParaRPr lang="zh-CN" altLang="en-US" sz="2800"/>
          </a:p>
          <a:p>
            <a:pPr marL="0" indent="0">
              <a:buNone/>
            </a:pPr>
            <a:r>
              <a:rPr lang="zh-CN" altLang="en-US" sz="2800"/>
              <a:t>1. 征稿的主题和内容；</a:t>
            </a:r>
            <a:endParaRPr lang="zh-CN" altLang="en-US" sz="2800"/>
          </a:p>
          <a:p>
            <a:pPr marL="0" indent="0">
              <a:buNone/>
            </a:pPr>
            <a:r>
              <a:rPr lang="zh-CN" altLang="en-US" sz="2800"/>
              <a:t>2. 投稿方式和截止时间；</a:t>
            </a:r>
            <a:endParaRPr lang="zh-CN" altLang="en-US" sz="2800"/>
          </a:p>
          <a:p>
            <a:pPr marL="0" indent="0">
              <a:buNone/>
            </a:pPr>
            <a:r>
              <a:rPr lang="zh-CN" altLang="en-US" sz="2800"/>
              <a:t>3. 呼吁大家积极参与。</a:t>
            </a:r>
            <a:endParaRPr lang="zh-CN" altLang="en-US" sz="2800"/>
          </a:p>
          <a:p>
            <a:pPr marL="0" indent="0">
              <a:buNone/>
            </a:pPr>
            <a:r>
              <a:rPr lang="zh-CN" altLang="en-US" sz="2800"/>
              <a:t>注意：1. 写作词数应  80 左右；</a:t>
            </a:r>
            <a:r>
              <a:rPr lang="en-US" altLang="zh-CN" sz="2800"/>
              <a:t>  </a:t>
            </a:r>
            <a:r>
              <a:rPr lang="zh-CN" altLang="en-US" sz="2800"/>
              <a:t>2. 请在答题卡的相应位置作答。</a:t>
            </a:r>
            <a:endParaRPr lang="zh-CN" altLang="en-US" sz="2800"/>
          </a:p>
          <a:p>
            <a:pPr marL="0" indent="0" algn="ctr">
              <a:buNone/>
            </a:pPr>
            <a:r>
              <a:rPr lang="zh-CN" altLang="en-US" sz="2800"/>
              <a:t>Contributions Wanted</a:t>
            </a:r>
            <a:endParaRPr lang="zh-CN" altLang="en-US" sz="2800"/>
          </a:p>
          <a:p>
            <a:pPr marL="0" indent="0">
              <a:buNone/>
            </a:pPr>
            <a:r>
              <a:rPr lang="en-US" altLang="zh-CN" sz="2800"/>
              <a:t>        </a:t>
            </a:r>
            <a:r>
              <a:rPr lang="zh-CN" altLang="en-US" sz="2800"/>
              <a:t>__________________________________________________</a:t>
            </a:r>
            <a:endParaRPr lang="zh-CN" altLang="en-US" sz="2800"/>
          </a:p>
          <a:p>
            <a:pPr marL="0" indent="0">
              <a:buNone/>
            </a:pPr>
            <a:r>
              <a:rPr lang="en-US" altLang="zh-CN" sz="2800">
                <a:sym typeface="+mn-ea"/>
              </a:rPr>
              <a:t>        </a:t>
            </a:r>
            <a:r>
              <a:rPr lang="zh-CN" altLang="en-US" sz="2800">
                <a:sym typeface="+mn-ea"/>
              </a:rPr>
              <a:t>__________________________________________________</a:t>
            </a:r>
            <a:endParaRPr lang="zh-CN" altLang="en-US" sz="2800"/>
          </a:p>
          <a:p>
            <a:pPr marL="0" indent="0" algn="ctr">
              <a:buNone/>
            </a:pPr>
            <a:r>
              <a:rPr lang="en-US" altLang="zh-CN" sz="2800"/>
              <a:t>                                                                       </a:t>
            </a:r>
            <a:r>
              <a:rPr lang="zh-CN" altLang="en-US" sz="2800"/>
              <a:t>English World</a:t>
            </a:r>
            <a:endParaRPr lang="zh-CN" altLang="en-US" sz="2800"/>
          </a:p>
        </p:txBody>
      </p:sp>
      <p:sp>
        <p:nvSpPr>
          <p:cNvPr id="5" name="Freeform 3"/>
          <p:cNvSpPr>
            <a:spLocks noChangeArrowheads="1"/>
          </p:cNvSpPr>
          <p:nvPr>
            <p:custDataLst>
              <p:tags r:id="rId1"/>
            </p:custDataLst>
          </p:nvPr>
        </p:nvSpPr>
        <p:spPr bwMode="auto">
          <a:xfrm>
            <a:off x="9525" y="0"/>
            <a:ext cx="2706370" cy="706120"/>
          </a:xfrm>
          <a:custGeom>
            <a:avLst/>
            <a:gdLst>
              <a:gd name="T0" fmla="*/ 2147483646 w 2161"/>
              <a:gd name="T1" fmla="*/ 584142884 h 378"/>
              <a:gd name="T2" fmla="*/ 0 w 2161"/>
              <a:gd name="T3" fmla="*/ 584142884 h 378"/>
              <a:gd name="T4" fmla="*/ 0 w 2161"/>
              <a:gd name="T5" fmla="*/ 0 h 378"/>
              <a:gd name="T6" fmla="*/ 2147483646 w 2161"/>
              <a:gd name="T7" fmla="*/ 0 h 378"/>
              <a:gd name="T8" fmla="*/ 2147483646 w 2161"/>
              <a:gd name="T9" fmla="*/ 292071442 h 378"/>
              <a:gd name="T10" fmla="*/ 2147483646 w 2161"/>
              <a:gd name="T11" fmla="*/ 584142884 h 3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378">
                <a:moveTo>
                  <a:pt x="2161" y="378"/>
                </a:moveTo>
                <a:lnTo>
                  <a:pt x="0" y="378"/>
                </a:lnTo>
                <a:lnTo>
                  <a:pt x="0" y="0"/>
                </a:lnTo>
                <a:lnTo>
                  <a:pt x="2161" y="0"/>
                </a:lnTo>
                <a:lnTo>
                  <a:pt x="2017" y="189"/>
                </a:lnTo>
                <a:lnTo>
                  <a:pt x="2161" y="378"/>
                </a:lnTo>
                <a:close/>
              </a:path>
            </a:pathLst>
          </a:custGeom>
          <a:solidFill>
            <a:srgbClr val="26C6DA"/>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p>
            <a:endParaRPr lang="zh-CN" altLang="en-US" sz="2800"/>
          </a:p>
        </p:txBody>
      </p:sp>
      <p:sp>
        <p:nvSpPr>
          <p:cNvPr id="6" name="TextBox 5"/>
          <p:cNvSpPr txBox="1"/>
          <p:nvPr>
            <p:custDataLst>
              <p:tags r:id="rId2"/>
            </p:custDataLst>
          </p:nvPr>
        </p:nvSpPr>
        <p:spPr>
          <a:xfrm>
            <a:off x="215265" y="71755"/>
            <a:ext cx="1835696" cy="583565"/>
          </a:xfrm>
          <a:prstGeom prst="rect">
            <a:avLst/>
          </a:prstGeom>
          <a:noFill/>
        </p:spPr>
        <p:txBody>
          <a:bodyPr wrap="square" rtlCol="0">
            <a:spAutoFit/>
          </a:bodyPr>
          <a:p>
            <a:r>
              <a:rPr lang="zh-CN" altLang="en-US" sz="3200" b="1" dirty="0">
                <a:solidFill>
                  <a:srgbClr val="FF0000"/>
                </a:solidFill>
              </a:rPr>
              <a:t>相关</a:t>
            </a:r>
            <a:r>
              <a:rPr lang="zh-CN" altLang="en-US" sz="3200" b="1" dirty="0" smtClean="0">
                <a:solidFill>
                  <a:srgbClr val="FF0000"/>
                </a:solidFill>
              </a:rPr>
              <a:t>话题</a:t>
            </a:r>
            <a:endParaRPr lang="zh-CN" altLang="en-US" sz="3200" b="1" dirty="0" smtClean="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3073"/>
          <p:cNvSpPr>
            <a:spLocks noGrp="1"/>
          </p:cNvSpPr>
          <p:nvPr>
            <p:ph type="ctrTitle"/>
          </p:nvPr>
        </p:nvSpPr>
        <p:spPr>
          <a:xfrm>
            <a:off x="5087620" y="1052830"/>
            <a:ext cx="6913245" cy="3609975"/>
          </a:xfrm>
        </p:spPr>
        <p:txBody>
          <a:bodyPr anchor="ctr" anchorCtr="0"/>
          <a:lstStyle/>
          <a:p>
            <a:pPr marL="0" marR="0" indent="0" algn="ctr" defTabSz="914400" rtl="0" eaLnBrk="1" fontAlgn="base" latinLnBrk="0" hangingPunct="1">
              <a:lnSpc>
                <a:spcPct val="150000"/>
              </a:lnSpc>
              <a:spcBef>
                <a:spcPct val="0"/>
              </a:spcBef>
              <a:spcAft>
                <a:spcPct val="0"/>
              </a:spcAft>
              <a:buClrTx/>
              <a:buSzTx/>
              <a:buFontTx/>
              <a:buNone/>
            </a:pPr>
            <a:r>
              <a:rPr kumimoji="0" lang="en-US" altLang="zh-CN" sz="6000" b="0" i="0" u="none" strike="noStrike" kern="1200" cap="none" spc="0" normalizeH="0" baseline="0" noProof="1">
                <a:solidFill>
                  <a:srgbClr val="C00000"/>
                </a:solidFill>
                <a:latin typeface="华文楷体" panose="02010600040101010101" charset="-122"/>
                <a:ea typeface="华文楷体" panose="02010600040101010101" charset="-122"/>
                <a:cs typeface="华文楷体" panose="02010600040101010101" charset="-122"/>
              </a:rPr>
              <a:t>    </a:t>
            </a:r>
            <a:r>
              <a:rPr kumimoji="0" lang="zh-CN" sz="6000" b="0" i="0" u="none" strike="noStrike" kern="1200" cap="none" spc="0" normalizeH="0" baseline="0" noProof="1">
                <a:solidFill>
                  <a:srgbClr val="C00000"/>
                </a:solidFill>
                <a:latin typeface="华文楷体" panose="02010600040101010101" charset="-122"/>
                <a:ea typeface="华文楷体" panose="02010600040101010101" charset="-122"/>
                <a:cs typeface="华文楷体" panose="02010600040101010101" charset="-122"/>
              </a:rPr>
              <a:t>征</a:t>
            </a:r>
            <a:r>
              <a:rPr kumimoji="0" lang="en-US" altLang="zh-CN" sz="6000" b="0" i="0" u="none" strike="noStrike" kern="1200" cap="none" spc="0" normalizeH="0" baseline="0" noProof="1">
                <a:solidFill>
                  <a:srgbClr val="C00000"/>
                </a:solidFill>
                <a:latin typeface="华文楷体" panose="02010600040101010101" charset="-122"/>
                <a:ea typeface="华文楷体" panose="02010600040101010101" charset="-122"/>
                <a:cs typeface="华文楷体" panose="02010600040101010101" charset="-122"/>
              </a:rPr>
              <a:t>  </a:t>
            </a:r>
            <a:r>
              <a:rPr kumimoji="0" lang="zh-CN" sz="6000" b="0" i="0" u="none" strike="noStrike" kern="1200" cap="none" spc="0" normalizeH="0" baseline="0" noProof="1">
                <a:solidFill>
                  <a:srgbClr val="C00000"/>
                </a:solidFill>
                <a:latin typeface="华文楷体" panose="02010600040101010101" charset="-122"/>
                <a:ea typeface="华文楷体" panose="02010600040101010101" charset="-122"/>
                <a:cs typeface="华文楷体" panose="02010600040101010101" charset="-122"/>
              </a:rPr>
              <a:t>稿</a:t>
            </a:r>
            <a:r>
              <a:rPr kumimoji="0" lang="en-US" altLang="zh-CN" sz="6000" b="0" i="0" u="none" strike="noStrike" kern="1200" cap="none" spc="0" normalizeH="0" baseline="0" noProof="1">
                <a:solidFill>
                  <a:srgbClr val="C00000"/>
                </a:solidFill>
                <a:latin typeface="华文楷体" panose="02010600040101010101" charset="-122"/>
                <a:ea typeface="华文楷体" panose="02010600040101010101" charset="-122"/>
                <a:cs typeface="华文楷体" panose="02010600040101010101" charset="-122"/>
              </a:rPr>
              <a:t>  </a:t>
            </a:r>
            <a:r>
              <a:rPr kumimoji="0" lang="zh-CN" sz="6000" b="0" i="0" u="none" strike="noStrike" kern="1200" cap="none" spc="0" normalizeH="0" baseline="0" noProof="1">
                <a:solidFill>
                  <a:srgbClr val="C00000"/>
                </a:solidFill>
                <a:latin typeface="华文楷体" panose="02010600040101010101" charset="-122"/>
                <a:ea typeface="华文楷体" panose="02010600040101010101" charset="-122"/>
                <a:cs typeface="华文楷体" panose="02010600040101010101" charset="-122"/>
              </a:rPr>
              <a:t>启</a:t>
            </a:r>
            <a:r>
              <a:rPr kumimoji="0" lang="en-US" altLang="zh-CN" sz="6000" b="0" i="0" u="none" strike="noStrike" kern="1200" cap="none" spc="0" normalizeH="0" baseline="0" noProof="1">
                <a:solidFill>
                  <a:srgbClr val="C00000"/>
                </a:solidFill>
                <a:latin typeface="华文楷体" panose="02010600040101010101" charset="-122"/>
                <a:ea typeface="华文楷体" panose="02010600040101010101" charset="-122"/>
                <a:cs typeface="华文楷体" panose="02010600040101010101" charset="-122"/>
              </a:rPr>
              <a:t> </a:t>
            </a:r>
            <a:r>
              <a:rPr kumimoji="0" lang="zh-CN" sz="6000" b="0" i="0" u="none" strike="noStrike" kern="1200" cap="none" spc="0" normalizeH="0" baseline="0" noProof="1">
                <a:solidFill>
                  <a:srgbClr val="C00000"/>
                </a:solidFill>
                <a:latin typeface="华文楷体" panose="02010600040101010101" charset="-122"/>
                <a:ea typeface="华文楷体" panose="02010600040101010101" charset="-122"/>
                <a:cs typeface="华文楷体" panose="02010600040101010101" charset="-122"/>
              </a:rPr>
              <a:t>事</a:t>
            </a:r>
            <a:br>
              <a:rPr lang="zh-CN" sz="6000" kern="1200" baseline="0" dirty="0">
                <a:solidFill>
                  <a:srgbClr val="C00000"/>
                </a:solidFill>
                <a:latin typeface="华文楷体" panose="02010600040101010101" charset="-122"/>
                <a:ea typeface="华文楷体" panose="02010600040101010101" charset="-122"/>
                <a:cs typeface="华文楷体" panose="02010600040101010101" charset="-122"/>
              </a:rPr>
            </a:br>
            <a:r>
              <a:rPr kumimoji="0" lang="en-US" altLang="zh-CN" sz="4800" b="0" i="0" u="none" strike="noStrike" kern="1200" cap="none" spc="0" normalizeH="0" baseline="0" noProof="1">
                <a:solidFill>
                  <a:srgbClr val="C00000"/>
                </a:solidFill>
                <a:latin typeface="华文楷体" panose="02010600040101010101" charset="-122"/>
                <a:ea typeface="华文楷体" panose="02010600040101010101" charset="-122"/>
                <a:cs typeface="华文楷体" panose="02010600040101010101" charset="-122"/>
              </a:rPr>
              <a:t>Contributions Wanted </a:t>
            </a:r>
            <a:br>
              <a:rPr lang="zh-CN" sz="4800" kern="1200" baseline="0" dirty="0">
                <a:solidFill>
                  <a:srgbClr val="FF0000"/>
                </a:solidFill>
                <a:latin typeface="Times New Roman" panose="02020603050405020304" charset="0"/>
                <a:ea typeface="宋体" panose="02010600030101010101" pitchFamily="2" charset="-122"/>
                <a:cs typeface="Times New Roman" panose="02020603050405020304" charset="0"/>
              </a:rPr>
            </a:br>
            <a:r>
              <a:rPr kumimoji="0" lang="en-US" altLang="zh-CN" sz="6000" b="0" i="0" u="none" strike="noStrike" kern="1200" cap="none" spc="0" normalizeH="0" baseline="0" noProof="1">
                <a:solidFill>
                  <a:schemeClr val="tx2"/>
                </a:solidFill>
                <a:latin typeface="Times New Roman" panose="02020603050405020304" charset="0"/>
                <a:ea typeface="宋体" panose="02010600030101010101" pitchFamily="2" charset="-122"/>
                <a:cs typeface="Times New Roman" panose="02020603050405020304" charset="0"/>
              </a:rPr>
              <a:t>           </a:t>
            </a:r>
            <a:r>
              <a:rPr kumimoji="0" lang="en-US" altLang="zh-CN" sz="3600" b="0" i="0" u="none" strike="noStrike" kern="1200" cap="none" spc="0" normalizeH="0" baseline="0" noProof="1">
                <a:solidFill>
                  <a:schemeClr val="accent6">
                    <a:lumMod val="75000"/>
                  </a:schemeClr>
                </a:solidFill>
                <a:latin typeface="Times New Roman" panose="02020603050405020304" charset="0"/>
                <a:ea typeface="宋体" panose="02010600030101010101" pitchFamily="2" charset="-122"/>
                <a:cs typeface="Times New Roman" panose="02020603050405020304" charset="0"/>
              </a:rPr>
              <a:t>-- </a:t>
            </a:r>
            <a:r>
              <a:rPr kumimoji="0" lang="zh-CN" sz="3600" b="0" i="0" u="none" strike="noStrike" kern="1200" cap="none" spc="0" normalizeH="0" baseline="0" noProof="1">
                <a:solidFill>
                  <a:schemeClr val="accent6">
                    <a:lumMod val="75000"/>
                  </a:schemeClr>
                </a:solidFill>
                <a:latin typeface="Times New Roman" panose="02020603050405020304" charset="0"/>
                <a:ea typeface="宋体" panose="02010600030101010101" pitchFamily="2" charset="-122"/>
                <a:cs typeface="Times New Roman" panose="02020603050405020304" charset="0"/>
              </a:rPr>
              <a:t> </a:t>
            </a:r>
            <a:r>
              <a:rPr kumimoji="0" lang="en-US" altLang="zh-CN" sz="3600" b="0" i="0" u="none" strike="noStrike" kern="1200" cap="none" spc="0" normalizeH="0" baseline="0" noProof="1">
                <a:solidFill>
                  <a:schemeClr val="accent6">
                    <a:lumMod val="75000"/>
                  </a:schemeClr>
                </a:solidFill>
                <a:latin typeface="Times New Roman" panose="02020603050405020304" charset="0"/>
                <a:ea typeface="宋体" panose="02010600030101010101" pitchFamily="2" charset="-122"/>
                <a:cs typeface="Times New Roman" panose="02020603050405020304" charset="0"/>
              </a:rPr>
              <a:t> </a:t>
            </a:r>
            <a:r>
              <a:rPr kumimoji="0" lang="zh-CN" altLang="en-US" sz="3600" b="0" i="0" u="none" strike="noStrike" kern="1200" cap="none" spc="0" normalizeH="0" baseline="0" noProof="1">
                <a:solidFill>
                  <a:schemeClr val="accent6">
                    <a:lumMod val="75000"/>
                  </a:schemeClr>
                </a:solidFill>
                <a:latin typeface="Times New Roman" panose="02020603050405020304" charset="0"/>
                <a:ea typeface="宋体" panose="02010600030101010101" pitchFamily="2" charset="-122"/>
                <a:cs typeface="Times New Roman" panose="02020603050405020304" charset="0"/>
              </a:rPr>
              <a:t>绍兴二</a:t>
            </a:r>
            <a:r>
              <a:rPr kumimoji="0" lang="zh-CN" altLang="en-US" sz="3600" b="0" i="0" u="none" strike="noStrike" kern="1200" cap="none" spc="0" normalizeH="0" baseline="0" noProof="1">
                <a:solidFill>
                  <a:schemeClr val="accent6">
                    <a:lumMod val="75000"/>
                  </a:schemeClr>
                </a:solidFill>
                <a:latin typeface="Times New Roman" panose="02020603050405020304" charset="0"/>
                <a:ea typeface="宋体" panose="02010600030101010101" pitchFamily="2" charset="-122"/>
                <a:cs typeface="Times New Roman" panose="02020603050405020304" charset="0"/>
              </a:rPr>
              <a:t>模应用文</a:t>
            </a:r>
            <a:endParaRPr kumimoji="0" lang="zh-CN" altLang="en-US" sz="3600" b="0" i="0" u="none" strike="noStrike" kern="1200" cap="none" spc="0" normalizeH="0" baseline="0" noProof="1">
              <a:solidFill>
                <a:schemeClr val="accent6">
                  <a:lumMod val="75000"/>
                </a:schemeClr>
              </a:solidFill>
              <a:latin typeface="Times New Roman" panose="02020603050405020304" charset="0"/>
              <a:ea typeface="宋体" panose="02010600030101010101" pitchFamily="2" charset="-122"/>
              <a:cs typeface="Times New Roman" panose="02020603050405020304" charset="0"/>
            </a:endParaRPr>
          </a:p>
        </p:txBody>
      </p:sp>
      <p:pic>
        <p:nvPicPr>
          <p:cNvPr id="4" name="图片 3"/>
          <p:cNvPicPr>
            <a:picLocks noChangeAspect="1"/>
          </p:cNvPicPr>
          <p:nvPr>
            <p:custDataLst>
              <p:tags r:id="rId1"/>
            </p:custDataLst>
          </p:nvPr>
        </p:nvPicPr>
        <p:blipFill>
          <a:blip r:embed="rId2" cstate="print"/>
          <a:srcRect/>
          <a:stretch>
            <a:fillRect/>
          </a:stretch>
        </p:blipFill>
        <p:spPr>
          <a:xfrm>
            <a:off x="119380" y="2943225"/>
            <a:ext cx="6062980" cy="3767455"/>
          </a:xfrm>
          <a:prstGeom prst="roundRect">
            <a:avLst/>
          </a:prstGeom>
        </p:spPr>
      </p:pic>
      <p:sp>
        <p:nvSpPr>
          <p:cNvPr id="2" name="文本框 1"/>
          <p:cNvSpPr txBox="1"/>
          <p:nvPr/>
        </p:nvSpPr>
        <p:spPr>
          <a:xfrm>
            <a:off x="1559560" y="188595"/>
            <a:ext cx="9093835" cy="911860"/>
          </a:xfrm>
          <a:prstGeom prst="rect">
            <a:avLst/>
          </a:prstGeom>
          <a:solidFill>
            <a:schemeClr val="accent5"/>
          </a:solidFill>
          <a:ln>
            <a:solidFill>
              <a:srgbClr val="FFC000"/>
            </a:solidFill>
          </a:ln>
        </p:spPr>
        <p:txBody>
          <a:bodyPr wrap="square" rtlCol="0">
            <a:noAutofit/>
          </a:bodyPr>
          <a:p>
            <a:pPr algn="ctr"/>
            <a:r>
              <a:rPr lang="zh-CN" altLang="en-US" sz="4800">
                <a:latin typeface="微软雅黑" panose="020B0503020204020204" charset="-122"/>
                <a:ea typeface="微软雅黑" panose="020B0503020204020204" charset="-122"/>
                <a:cs typeface="微软雅黑" panose="020B0503020204020204" charset="-122"/>
              </a:rPr>
              <a:t>基于</a:t>
            </a:r>
            <a:r>
              <a:rPr lang="en-US" altLang="zh-CN" sz="4800">
                <a:latin typeface="微软雅黑" panose="020B0503020204020204" charset="-122"/>
                <a:ea typeface="微软雅黑" panose="020B0503020204020204" charset="-122"/>
                <a:cs typeface="微软雅黑" panose="020B0503020204020204" charset="-122"/>
              </a:rPr>
              <a:t>“4C” </a:t>
            </a:r>
            <a:r>
              <a:rPr lang="zh-CN" altLang="en-US" sz="4800">
                <a:latin typeface="微软雅黑" panose="020B0503020204020204" charset="-122"/>
                <a:ea typeface="微软雅黑" panose="020B0503020204020204" charset="-122"/>
                <a:cs typeface="微软雅黑" panose="020B0503020204020204" charset="-122"/>
              </a:rPr>
              <a:t>原则的应用文教学</a:t>
            </a:r>
            <a:endParaRPr lang="zh-CN" altLang="en-US" sz="480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a:spLocks noChangeArrowheads="1"/>
          </p:cNvSpPr>
          <p:nvPr/>
        </p:nvSpPr>
        <p:spPr bwMode="auto">
          <a:xfrm>
            <a:off x="0" y="2116"/>
            <a:ext cx="2831636" cy="626533"/>
          </a:xfrm>
          <a:custGeom>
            <a:avLst/>
            <a:gdLst>
              <a:gd name="T0" fmla="*/ 2147483646 w 2161"/>
              <a:gd name="T1" fmla="*/ 584142884 h 378"/>
              <a:gd name="T2" fmla="*/ 0 w 2161"/>
              <a:gd name="T3" fmla="*/ 584142884 h 378"/>
              <a:gd name="T4" fmla="*/ 0 w 2161"/>
              <a:gd name="T5" fmla="*/ 0 h 378"/>
              <a:gd name="T6" fmla="*/ 2147483646 w 2161"/>
              <a:gd name="T7" fmla="*/ 0 h 378"/>
              <a:gd name="T8" fmla="*/ 2147483646 w 2161"/>
              <a:gd name="T9" fmla="*/ 292071442 h 378"/>
              <a:gd name="T10" fmla="*/ 2147483646 w 2161"/>
              <a:gd name="T11" fmla="*/ 584142884 h 3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378">
                <a:moveTo>
                  <a:pt x="2161" y="378"/>
                </a:moveTo>
                <a:lnTo>
                  <a:pt x="0" y="378"/>
                </a:lnTo>
                <a:lnTo>
                  <a:pt x="0" y="0"/>
                </a:lnTo>
                <a:lnTo>
                  <a:pt x="2161" y="0"/>
                </a:lnTo>
                <a:lnTo>
                  <a:pt x="2017" y="189"/>
                </a:lnTo>
                <a:lnTo>
                  <a:pt x="2161" y="378"/>
                </a:lnTo>
                <a:close/>
              </a:path>
            </a:pathLst>
          </a:custGeom>
          <a:solidFill>
            <a:srgbClr val="26C6DA"/>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100"/>
          </a:p>
        </p:txBody>
      </p:sp>
      <p:sp>
        <p:nvSpPr>
          <p:cNvPr id="3" name="Text Box 5"/>
          <p:cNvSpPr txBox="1">
            <a:spLocks noChangeArrowheads="1"/>
          </p:cNvSpPr>
          <p:nvPr/>
        </p:nvSpPr>
        <p:spPr bwMode="auto">
          <a:xfrm>
            <a:off x="22981" y="-59079"/>
            <a:ext cx="2590935" cy="74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4265" b="1" dirty="0">
                <a:solidFill>
                  <a:srgbClr val="2A323B"/>
                </a:solidFill>
                <a:latin typeface="微软雅黑" panose="020B0503020204020204" charset="-122"/>
                <a:ea typeface="微软雅黑" panose="020B0503020204020204" charset="-122"/>
              </a:rPr>
              <a:t>Sample</a:t>
            </a:r>
            <a:endParaRPr lang="zh-CN" altLang="en-US" sz="4265" dirty="0">
              <a:solidFill>
                <a:schemeClr val="bg1"/>
              </a:solidFill>
              <a:ea typeface="微软雅黑" panose="020B0503020204020204" charset="-122"/>
            </a:endParaRPr>
          </a:p>
        </p:txBody>
      </p:sp>
      <p:sp>
        <p:nvSpPr>
          <p:cNvPr id="4" name="文本框 3"/>
          <p:cNvSpPr txBox="1"/>
          <p:nvPr/>
        </p:nvSpPr>
        <p:spPr>
          <a:xfrm>
            <a:off x="3503712" y="397456"/>
            <a:ext cx="8976852" cy="583565"/>
          </a:xfrm>
          <a:prstGeom prst="rect">
            <a:avLst/>
          </a:prstGeom>
          <a:noFill/>
        </p:spPr>
        <p:txBody>
          <a:bodyPr wrap="square" lIns="91440" tIns="45720" rIns="91440" bIns="45720" rtlCol="0">
            <a:spAutoFit/>
          </a:bodyPr>
          <a:lstStyle/>
          <a:p>
            <a:r>
              <a:rPr lang="zh-CN" altLang="en-US" sz="3200" b="1">
                <a:latin typeface="Times New Roman" panose="02020603050405020304" charset="0"/>
                <a:cs typeface="Times New Roman" panose="02020603050405020304" charset="0"/>
                <a:sym typeface="+mn-ea"/>
              </a:rPr>
              <a:t>Contributions Wanted</a:t>
            </a:r>
            <a:endParaRPr lang="zh-CN" altLang="en-US" sz="3200" b="1" dirty="0">
              <a:latin typeface="Times New Roman" panose="02020603050405020304" charset="0"/>
              <a:cs typeface="Times New Roman" panose="02020603050405020304" charset="0"/>
              <a:sym typeface="+mn-ea"/>
            </a:endParaRPr>
          </a:p>
        </p:txBody>
      </p:sp>
      <p:sp>
        <p:nvSpPr>
          <p:cNvPr id="6" name="文本框 5"/>
          <p:cNvSpPr txBox="1"/>
          <p:nvPr/>
        </p:nvSpPr>
        <p:spPr>
          <a:xfrm>
            <a:off x="139005" y="1124744"/>
            <a:ext cx="12005667" cy="5692775"/>
          </a:xfrm>
          <a:prstGeom prst="rect">
            <a:avLst/>
          </a:prstGeom>
          <a:noFill/>
          <a:ln w="28575">
            <a:solidFill>
              <a:srgbClr val="92D050"/>
            </a:solidFill>
          </a:ln>
        </p:spPr>
        <p:txBody>
          <a:bodyPr wrap="square" lIns="91440" tIns="45720" rIns="91440" bIns="45720" rtlCol="0">
            <a:spAutoFit/>
          </a:bodyPr>
          <a:lstStyle/>
          <a:p>
            <a:pPr algn="just" fontAlgn="ctr"/>
            <a:r>
              <a:rPr lang="en-US" altLang="zh-CN" sz="2800" kern="100" dirty="0" smtClean="0">
                <a:latin typeface="Times New Roman" panose="02020603050405020304" charset="0"/>
                <a:ea typeface="宋体" panose="02010600030101010101" pitchFamily="2" charset="-122"/>
                <a:cs typeface="Times New Roman" panose="02020603050405020304" charset="0"/>
              </a:rPr>
              <a:t>       </a:t>
            </a:r>
            <a:r>
              <a:rPr lang="en-US" altLang="zh-CN" sz="2800" kern="100" dirty="0">
                <a:latin typeface="Times New Roman" panose="02020603050405020304" charset="0"/>
                <a:cs typeface="Times New Roman" panose="02020603050405020304" charset="0"/>
              </a:rPr>
              <a:t>Aiming to inspire people to lead a meaningful life and learn from role models, English World is establishing a new column and calling for articles themed “Every Person is Remarkable”.</a:t>
            </a:r>
            <a:r>
              <a:rPr lang="en-US" altLang="zh-CN" sz="2400" kern="100" dirty="0">
                <a:solidFill>
                  <a:srgbClr val="FF0000"/>
                </a:solidFill>
                <a:latin typeface="Times New Roman" panose="02020603050405020304" charset="0"/>
                <a:cs typeface="Times New Roman" panose="02020603050405020304" charset="0"/>
              </a:rPr>
              <a:t> (用v.-ing作目的状语，点名征稿的目的)</a:t>
            </a:r>
            <a:endParaRPr lang="en-US" altLang="zh-CN" sz="2400" kern="100" dirty="0">
              <a:solidFill>
                <a:srgbClr val="FF0000"/>
              </a:solidFill>
              <a:latin typeface="Times New Roman" panose="02020603050405020304" charset="0"/>
              <a:cs typeface="Times New Roman" panose="02020603050405020304" charset="0"/>
            </a:endParaRPr>
          </a:p>
          <a:p>
            <a:pPr algn="just" fontAlgn="ctr"/>
            <a:r>
              <a:rPr lang="en-US" altLang="zh-CN" sz="2800" kern="100" dirty="0">
                <a:latin typeface="Times New Roman" panose="02020603050405020304" charset="0"/>
                <a:cs typeface="Times New Roman" panose="02020603050405020304" charset="0"/>
              </a:rPr>
              <a:t>    It is well-known that heroes are ordinary people with great hearts.</a:t>
            </a:r>
            <a:r>
              <a:rPr lang="en-US" altLang="zh-CN" sz="2800" kern="100" dirty="0">
                <a:solidFill>
                  <a:srgbClr val="FF0000"/>
                </a:solidFill>
                <a:latin typeface="Times New Roman" panose="02020603050405020304" charset="0"/>
                <a:cs typeface="Times New Roman" panose="02020603050405020304" charset="0"/>
              </a:rPr>
              <a:t> (It形式逐语句补充说明选择该主题原因)</a:t>
            </a:r>
            <a:r>
              <a:rPr lang="en-US" altLang="zh-CN" sz="2800" kern="100" dirty="0">
                <a:latin typeface="Times New Roman" panose="02020603050405020304" charset="0"/>
                <a:cs typeface="Times New Roman" panose="02020603050405020304" charset="0"/>
              </a:rPr>
              <a:t> Anyone with determination, strong sense of responsibility and extraordinary willingness to devote is supposed to be remarkable and worthy learning.</a:t>
            </a:r>
            <a:r>
              <a:rPr lang="en-US" altLang="zh-CN" sz="2800" kern="100" dirty="0">
                <a:solidFill>
                  <a:srgbClr val="FF0000"/>
                </a:solidFill>
                <a:latin typeface="Times New Roman" panose="02020603050405020304" charset="0"/>
                <a:cs typeface="Times New Roman" panose="02020603050405020304" charset="0"/>
              </a:rPr>
              <a:t> (with结构补充说明征文主题要求)</a:t>
            </a:r>
            <a:r>
              <a:rPr lang="en-US" altLang="zh-CN" sz="2800" kern="100" dirty="0">
                <a:latin typeface="Times New Roman" panose="02020603050405020304" charset="0"/>
                <a:cs typeface="Times New Roman" panose="02020603050405020304" charset="0"/>
              </a:rPr>
              <a:t>. As a consequence, if you admire someone for the above-mentioned traits, feel free to submit your excellent work to englishworld@163.com before May 20th. Not only can you demonstrate your Literary competence but also spread positive energy and build a harmonious society.</a:t>
            </a:r>
            <a:r>
              <a:rPr lang="en-US" altLang="zh-CN" sz="2800" kern="100" dirty="0">
                <a:solidFill>
                  <a:srgbClr val="FF0000"/>
                </a:solidFill>
                <a:latin typeface="Times New Roman" panose="02020603050405020304" charset="0"/>
                <a:cs typeface="Times New Roman" panose="02020603050405020304" charset="0"/>
              </a:rPr>
              <a:t>(倒装句补充说明参加征文的益处)</a:t>
            </a:r>
            <a:r>
              <a:rPr lang="en-US" altLang="zh-CN" sz="2800" kern="100" dirty="0">
                <a:latin typeface="Times New Roman" panose="02020603050405020304" charset="0"/>
                <a:cs typeface="Times New Roman" panose="02020603050405020304" charset="0"/>
              </a:rPr>
              <a:t>. What deserves your special attention is that your work should be limited to 1000 words.</a:t>
            </a:r>
            <a:r>
              <a:rPr lang="en-US" altLang="zh-CN" sz="2800" kern="100" dirty="0">
                <a:solidFill>
                  <a:srgbClr val="FF0000"/>
                </a:solidFill>
                <a:latin typeface="Times New Roman" panose="02020603050405020304" charset="0"/>
                <a:cs typeface="Times New Roman" panose="02020603050405020304" charset="0"/>
              </a:rPr>
              <a:t>（主语从句，体现句式多样化）</a:t>
            </a:r>
            <a:endParaRPr lang="en-US" altLang="zh-CN" sz="2800" kern="100" dirty="0">
              <a:solidFill>
                <a:srgbClr val="FF000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911225" y="908685"/>
            <a:ext cx="10103485" cy="4974590"/>
          </a:xfrm>
        </p:spPr>
        <p:txBody>
          <a:bodyPr/>
          <a:p>
            <a:pPr marL="0" indent="0" algn="ctr">
              <a:buNone/>
            </a:pPr>
            <a:r>
              <a:rPr lang="zh-CN" altLang="en-US" sz="2800"/>
              <a:t>2021年台州二模</a:t>
            </a:r>
            <a:endParaRPr lang="zh-CN" altLang="en-US" sz="2800"/>
          </a:p>
          <a:p>
            <a:pPr marL="0" indent="0" algn="ctr">
              <a:buNone/>
            </a:pPr>
            <a:endParaRPr lang="zh-CN" altLang="en-US" sz="2800"/>
          </a:p>
          <a:p>
            <a:pPr marL="0" indent="457200">
              <a:buNone/>
            </a:pPr>
            <a:r>
              <a:rPr lang="en-US" sz="2800"/>
              <a:t> </a:t>
            </a:r>
            <a:r>
              <a:rPr sz="2800"/>
              <a:t>假定你是校英文报</a:t>
            </a:r>
            <a:r>
              <a:rPr sz="2800">
                <a:latin typeface="Times New Roman" panose="02020603050405020304" charset="0"/>
                <a:cs typeface="Times New Roman" panose="02020603050405020304" charset="0"/>
              </a:rPr>
              <a:t>Teens Today的学生主编，本学期该报拟开设专栏“科技与人文”（Technology and Humanity）</a:t>
            </a:r>
            <a:r>
              <a:rPr sz="2800"/>
              <a:t>，向全校同学征集稿件。请你写一封</a:t>
            </a:r>
            <a:r>
              <a:rPr sz="2800">
                <a:solidFill>
                  <a:srgbClr val="FF0000"/>
                </a:solidFill>
              </a:rPr>
              <a:t>征稿函</a:t>
            </a:r>
            <a:r>
              <a:rPr sz="2800"/>
              <a:t>，内容包括：</a:t>
            </a:r>
            <a:endParaRPr sz="2800"/>
          </a:p>
          <a:p>
            <a:pPr marL="0" indent="457200">
              <a:buNone/>
            </a:pPr>
            <a:r>
              <a:rPr sz="2800"/>
              <a:t>1. 稿件要求；</a:t>
            </a:r>
            <a:endParaRPr sz="2800"/>
          </a:p>
          <a:p>
            <a:pPr marL="0" indent="457200">
              <a:buNone/>
            </a:pPr>
            <a:r>
              <a:rPr sz="2800"/>
              <a:t>2. 投稿方式；</a:t>
            </a:r>
            <a:endParaRPr sz="2800"/>
          </a:p>
          <a:p>
            <a:pPr marL="0" indent="457200">
              <a:buNone/>
            </a:pPr>
            <a:r>
              <a:rPr sz="2800"/>
              <a:t>3. 录用奖励。</a:t>
            </a:r>
            <a:endParaRPr sz="2800"/>
          </a:p>
        </p:txBody>
      </p:sp>
      <p:sp>
        <p:nvSpPr>
          <p:cNvPr id="5" name="Freeform 3"/>
          <p:cNvSpPr>
            <a:spLocks noChangeArrowheads="1"/>
          </p:cNvSpPr>
          <p:nvPr>
            <p:custDataLst>
              <p:tags r:id="rId1"/>
            </p:custDataLst>
          </p:nvPr>
        </p:nvSpPr>
        <p:spPr bwMode="auto">
          <a:xfrm>
            <a:off x="9525" y="0"/>
            <a:ext cx="2706370" cy="706120"/>
          </a:xfrm>
          <a:custGeom>
            <a:avLst/>
            <a:gdLst>
              <a:gd name="T0" fmla="*/ 2147483646 w 2161"/>
              <a:gd name="T1" fmla="*/ 584142884 h 378"/>
              <a:gd name="T2" fmla="*/ 0 w 2161"/>
              <a:gd name="T3" fmla="*/ 584142884 h 378"/>
              <a:gd name="T4" fmla="*/ 0 w 2161"/>
              <a:gd name="T5" fmla="*/ 0 h 378"/>
              <a:gd name="T6" fmla="*/ 2147483646 w 2161"/>
              <a:gd name="T7" fmla="*/ 0 h 378"/>
              <a:gd name="T8" fmla="*/ 2147483646 w 2161"/>
              <a:gd name="T9" fmla="*/ 292071442 h 378"/>
              <a:gd name="T10" fmla="*/ 2147483646 w 2161"/>
              <a:gd name="T11" fmla="*/ 584142884 h 3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378">
                <a:moveTo>
                  <a:pt x="2161" y="378"/>
                </a:moveTo>
                <a:lnTo>
                  <a:pt x="0" y="378"/>
                </a:lnTo>
                <a:lnTo>
                  <a:pt x="0" y="0"/>
                </a:lnTo>
                <a:lnTo>
                  <a:pt x="2161" y="0"/>
                </a:lnTo>
                <a:lnTo>
                  <a:pt x="2017" y="189"/>
                </a:lnTo>
                <a:lnTo>
                  <a:pt x="2161" y="378"/>
                </a:lnTo>
                <a:close/>
              </a:path>
            </a:pathLst>
          </a:custGeom>
          <a:solidFill>
            <a:srgbClr val="26C6DA"/>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p>
            <a:endParaRPr lang="zh-CN" altLang="en-US" sz="2800"/>
          </a:p>
        </p:txBody>
      </p:sp>
      <p:sp>
        <p:nvSpPr>
          <p:cNvPr id="6" name="TextBox 5"/>
          <p:cNvSpPr txBox="1"/>
          <p:nvPr>
            <p:custDataLst>
              <p:tags r:id="rId2"/>
            </p:custDataLst>
          </p:nvPr>
        </p:nvSpPr>
        <p:spPr>
          <a:xfrm>
            <a:off x="215265" y="71755"/>
            <a:ext cx="1835696" cy="583565"/>
          </a:xfrm>
          <a:prstGeom prst="rect">
            <a:avLst/>
          </a:prstGeom>
          <a:noFill/>
        </p:spPr>
        <p:txBody>
          <a:bodyPr wrap="square" rtlCol="0">
            <a:spAutoFit/>
          </a:bodyPr>
          <a:p>
            <a:r>
              <a:rPr lang="zh-CN" altLang="en-US" sz="3200" b="1" dirty="0">
                <a:solidFill>
                  <a:srgbClr val="FF0000"/>
                </a:solidFill>
              </a:rPr>
              <a:t>相关</a:t>
            </a:r>
            <a:r>
              <a:rPr lang="zh-CN" altLang="en-US" sz="3200" b="1" dirty="0" smtClean="0">
                <a:solidFill>
                  <a:srgbClr val="FF0000"/>
                </a:solidFill>
              </a:rPr>
              <a:t>话题</a:t>
            </a:r>
            <a:endParaRPr lang="zh-CN" altLang="en-US" sz="3200" b="1" dirty="0" smtClean="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a:spLocks noChangeArrowheads="1"/>
          </p:cNvSpPr>
          <p:nvPr/>
        </p:nvSpPr>
        <p:spPr bwMode="auto">
          <a:xfrm>
            <a:off x="0" y="2116"/>
            <a:ext cx="2831636" cy="626533"/>
          </a:xfrm>
          <a:custGeom>
            <a:avLst/>
            <a:gdLst>
              <a:gd name="T0" fmla="*/ 2147483646 w 2161"/>
              <a:gd name="T1" fmla="*/ 584142884 h 378"/>
              <a:gd name="T2" fmla="*/ 0 w 2161"/>
              <a:gd name="T3" fmla="*/ 584142884 h 378"/>
              <a:gd name="T4" fmla="*/ 0 w 2161"/>
              <a:gd name="T5" fmla="*/ 0 h 378"/>
              <a:gd name="T6" fmla="*/ 2147483646 w 2161"/>
              <a:gd name="T7" fmla="*/ 0 h 378"/>
              <a:gd name="T8" fmla="*/ 2147483646 w 2161"/>
              <a:gd name="T9" fmla="*/ 292071442 h 378"/>
              <a:gd name="T10" fmla="*/ 2147483646 w 2161"/>
              <a:gd name="T11" fmla="*/ 584142884 h 3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378">
                <a:moveTo>
                  <a:pt x="2161" y="378"/>
                </a:moveTo>
                <a:lnTo>
                  <a:pt x="0" y="378"/>
                </a:lnTo>
                <a:lnTo>
                  <a:pt x="0" y="0"/>
                </a:lnTo>
                <a:lnTo>
                  <a:pt x="2161" y="0"/>
                </a:lnTo>
                <a:lnTo>
                  <a:pt x="2017" y="189"/>
                </a:lnTo>
                <a:lnTo>
                  <a:pt x="2161" y="378"/>
                </a:lnTo>
                <a:close/>
              </a:path>
            </a:pathLst>
          </a:custGeom>
          <a:solidFill>
            <a:srgbClr val="26C6DA"/>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100"/>
          </a:p>
        </p:txBody>
      </p:sp>
      <p:sp>
        <p:nvSpPr>
          <p:cNvPr id="3" name="Text Box 5"/>
          <p:cNvSpPr txBox="1">
            <a:spLocks noChangeArrowheads="1"/>
          </p:cNvSpPr>
          <p:nvPr/>
        </p:nvSpPr>
        <p:spPr bwMode="auto">
          <a:xfrm>
            <a:off x="22981" y="-59079"/>
            <a:ext cx="2590935" cy="74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4265" b="1" dirty="0">
                <a:solidFill>
                  <a:srgbClr val="2A323B"/>
                </a:solidFill>
                <a:latin typeface="微软雅黑" panose="020B0503020204020204" charset="-122"/>
                <a:ea typeface="微软雅黑" panose="020B0503020204020204" charset="-122"/>
              </a:rPr>
              <a:t>Sample</a:t>
            </a:r>
            <a:endParaRPr lang="zh-CN" altLang="en-US" sz="4265" dirty="0">
              <a:solidFill>
                <a:schemeClr val="bg1"/>
              </a:solidFill>
              <a:ea typeface="微软雅黑" panose="020B0503020204020204" charset="-122"/>
            </a:endParaRPr>
          </a:p>
        </p:txBody>
      </p:sp>
      <p:sp>
        <p:nvSpPr>
          <p:cNvPr id="4" name="文本框 3"/>
          <p:cNvSpPr txBox="1"/>
          <p:nvPr/>
        </p:nvSpPr>
        <p:spPr>
          <a:xfrm>
            <a:off x="3503712" y="397456"/>
            <a:ext cx="8976852" cy="583565"/>
          </a:xfrm>
          <a:prstGeom prst="rect">
            <a:avLst/>
          </a:prstGeom>
          <a:noFill/>
        </p:spPr>
        <p:txBody>
          <a:bodyPr wrap="square" lIns="91440" tIns="45720" rIns="91440" bIns="45720" rtlCol="0">
            <a:spAutoFit/>
          </a:bodyPr>
          <a:lstStyle/>
          <a:p>
            <a:r>
              <a:rPr lang="zh-CN" altLang="en-US" sz="3200" b="1">
                <a:latin typeface="Times New Roman" panose="02020603050405020304" charset="0"/>
                <a:cs typeface="Times New Roman" panose="02020603050405020304" charset="0"/>
                <a:sym typeface="+mn-ea"/>
              </a:rPr>
              <a:t>Contributions Wanted</a:t>
            </a:r>
            <a:endParaRPr lang="zh-CN" altLang="en-US" sz="3200" b="1" dirty="0">
              <a:latin typeface="Times New Roman" panose="02020603050405020304" charset="0"/>
              <a:cs typeface="Times New Roman" panose="02020603050405020304" charset="0"/>
              <a:sym typeface="+mn-ea"/>
            </a:endParaRPr>
          </a:p>
        </p:txBody>
      </p:sp>
      <p:sp>
        <p:nvSpPr>
          <p:cNvPr id="6" name="文本框 5"/>
          <p:cNvSpPr txBox="1"/>
          <p:nvPr/>
        </p:nvSpPr>
        <p:spPr>
          <a:xfrm>
            <a:off x="139005" y="1124744"/>
            <a:ext cx="12005667" cy="5446395"/>
          </a:xfrm>
          <a:prstGeom prst="rect">
            <a:avLst/>
          </a:prstGeom>
          <a:noFill/>
          <a:ln w="28575">
            <a:solidFill>
              <a:srgbClr val="92D050"/>
            </a:solidFill>
          </a:ln>
        </p:spPr>
        <p:txBody>
          <a:bodyPr wrap="square" lIns="91440" tIns="45720" rIns="91440" bIns="45720" rtlCol="0">
            <a:spAutoFit/>
          </a:bodyPr>
          <a:lstStyle/>
          <a:p>
            <a:pPr algn="just" fontAlgn="ctr"/>
            <a:r>
              <a:rPr lang="en-US" altLang="zh-CN" sz="4000" kern="100" dirty="0" smtClean="0">
                <a:latin typeface="Times New Roman" panose="02020603050405020304" charset="0"/>
                <a:ea typeface="宋体" panose="02010600030101010101" pitchFamily="2" charset="-122"/>
                <a:cs typeface="Times New Roman" panose="02020603050405020304" charset="0"/>
              </a:rPr>
              <a:t>       </a:t>
            </a:r>
            <a:r>
              <a:rPr lang="en-US" altLang="zh-CN" sz="2800" kern="100" dirty="0">
                <a:latin typeface="Times New Roman" panose="02020603050405020304" charset="0"/>
                <a:cs typeface="Times New Roman" panose="02020603050405020304" charset="0"/>
              </a:rPr>
              <a:t>Dear fellow students,</a:t>
            </a:r>
            <a:endParaRPr lang="en-US" altLang="zh-CN" sz="2800" kern="100" dirty="0">
              <a:latin typeface="Times New Roman" panose="02020603050405020304" charset="0"/>
              <a:cs typeface="Times New Roman" panose="02020603050405020304" charset="0"/>
            </a:endParaRPr>
          </a:p>
          <a:p>
            <a:pPr algn="just" fontAlgn="ctr"/>
            <a:r>
              <a:rPr lang="en-US" altLang="zh-CN" sz="2800" kern="100" dirty="0">
                <a:latin typeface="Times New Roman" panose="02020603050405020304" charset="0"/>
                <a:cs typeface="Times New Roman" panose="02020603050405020304" charset="0"/>
              </a:rPr>
              <a:t>     Good news! Teens today is to start a new column </a:t>
            </a:r>
            <a:r>
              <a:rPr lang="en-US" altLang="zh-CN" sz="2800" kern="100" dirty="0">
                <a:solidFill>
                  <a:srgbClr val="FF0000"/>
                </a:solidFill>
                <a:latin typeface="Times New Roman" panose="02020603050405020304" charset="0"/>
                <a:cs typeface="Times New Roman" panose="02020603050405020304" charset="0"/>
              </a:rPr>
              <a:t>titled</a:t>
            </a:r>
            <a:r>
              <a:rPr lang="en-US" altLang="zh-CN" sz="2800" kern="100" dirty="0">
                <a:latin typeface="Times New Roman" panose="02020603050405020304" charset="0"/>
                <a:cs typeface="Times New Roman" panose="02020603050405020304" charset="0"/>
              </a:rPr>
              <a:t> Technology and Humanity this term/semester </a:t>
            </a:r>
            <a:r>
              <a:rPr lang="en-US" altLang="zh-CN" sz="2400" kern="100" dirty="0">
                <a:solidFill>
                  <a:srgbClr val="FF0000"/>
                </a:solidFill>
                <a:latin typeface="Times New Roman" panose="02020603050405020304" charset="0"/>
                <a:cs typeface="Times New Roman" panose="02020603050405020304" charset="0"/>
                <a:sym typeface="+mn-ea"/>
              </a:rPr>
              <a:t>(用</a:t>
            </a:r>
            <a:r>
              <a:rPr lang="zh-CN" altLang="en-US" sz="2400" kern="100" dirty="0">
                <a:solidFill>
                  <a:srgbClr val="FF0000"/>
                </a:solidFill>
                <a:latin typeface="Times New Roman" panose="02020603050405020304" charset="0"/>
                <a:cs typeface="Times New Roman" panose="02020603050405020304" charset="0"/>
                <a:sym typeface="+mn-ea"/>
              </a:rPr>
              <a:t>非谓语做定语</a:t>
            </a:r>
            <a:r>
              <a:rPr lang="en-US" altLang="zh-CN" sz="2400" kern="100" dirty="0">
                <a:solidFill>
                  <a:srgbClr val="FF0000"/>
                </a:solidFill>
                <a:latin typeface="Times New Roman" panose="02020603050405020304" charset="0"/>
                <a:cs typeface="Times New Roman" panose="02020603050405020304" charset="0"/>
                <a:sym typeface="+mn-ea"/>
              </a:rPr>
              <a:t>，点名征稿的</a:t>
            </a:r>
            <a:r>
              <a:rPr lang="zh-CN" altLang="en-US" sz="2400" kern="100" dirty="0">
                <a:solidFill>
                  <a:srgbClr val="FF0000"/>
                </a:solidFill>
                <a:latin typeface="Times New Roman" panose="02020603050405020304" charset="0"/>
                <a:cs typeface="Times New Roman" panose="02020603050405020304" charset="0"/>
                <a:sym typeface="+mn-ea"/>
              </a:rPr>
              <a:t>主题</a:t>
            </a:r>
            <a:r>
              <a:rPr lang="en-US" altLang="zh-CN" sz="2400" kern="100" dirty="0">
                <a:solidFill>
                  <a:srgbClr val="FF0000"/>
                </a:solidFill>
                <a:latin typeface="Times New Roman" panose="02020603050405020304" charset="0"/>
                <a:cs typeface="Times New Roman" panose="02020603050405020304" charset="0"/>
                <a:sym typeface="+mn-ea"/>
              </a:rPr>
              <a:t>)</a:t>
            </a:r>
            <a:r>
              <a:rPr lang="en-US" altLang="zh-CN" sz="2800" kern="100" dirty="0">
                <a:latin typeface="Times New Roman" panose="02020603050405020304" charset="0"/>
                <a:cs typeface="Times New Roman" panose="02020603050405020304" charset="0"/>
              </a:rPr>
              <a:t> and we are looking to have your contributions.</a:t>
            </a:r>
            <a:endParaRPr lang="en-US" altLang="zh-CN" sz="2800" kern="100" dirty="0">
              <a:latin typeface="Times New Roman" panose="02020603050405020304" charset="0"/>
              <a:cs typeface="Times New Roman" panose="02020603050405020304" charset="0"/>
            </a:endParaRPr>
          </a:p>
          <a:p>
            <a:pPr algn="just" fontAlgn="ctr"/>
            <a:r>
              <a:rPr lang="en-US" altLang="zh-CN" sz="2800" kern="100" dirty="0">
                <a:latin typeface="Times New Roman" panose="02020603050405020304" charset="0"/>
                <a:cs typeface="Times New Roman" panose="02020603050405020304" charset="0"/>
              </a:rPr>
              <a:t>     Your works are required to focus on </a:t>
            </a:r>
            <a:r>
              <a:rPr lang="en-US" altLang="zh-CN" sz="2800" kern="100" dirty="0">
                <a:solidFill>
                  <a:srgbClr val="FF0000"/>
                </a:solidFill>
                <a:latin typeface="Times New Roman" panose="02020603050405020304" charset="0"/>
                <a:cs typeface="Times New Roman" panose="02020603050405020304" charset="0"/>
              </a:rPr>
              <a:t>how technology has influenced or is influencing your life</a:t>
            </a:r>
            <a:r>
              <a:rPr lang="en-US" altLang="zh-CN" sz="2800" kern="100" dirty="0">
                <a:latin typeface="Times New Roman" panose="02020603050405020304" charset="0"/>
                <a:cs typeface="Times New Roman" panose="02020603050405020304" charset="0"/>
              </a:rPr>
              <a:t>. They are expected to be original and (positive and) the ones </a:t>
            </a:r>
            <a:r>
              <a:rPr lang="en-US" altLang="zh-CN" sz="2800" kern="100" dirty="0">
                <a:solidFill>
                  <a:srgbClr val="FF0000"/>
                </a:solidFill>
                <a:latin typeface="Times New Roman" panose="02020603050405020304" charset="0"/>
                <a:cs typeface="Times New Roman" panose="02020603050405020304" charset="0"/>
              </a:rPr>
              <a:t>based on your personal experience </a:t>
            </a:r>
            <a:r>
              <a:rPr lang="en-US" altLang="zh-CN" sz="2400" kern="100" dirty="0">
                <a:solidFill>
                  <a:srgbClr val="FF0000"/>
                </a:solidFill>
                <a:latin typeface="Times New Roman" panose="02020603050405020304" charset="0"/>
                <a:cs typeface="Times New Roman" panose="02020603050405020304" charset="0"/>
                <a:sym typeface="+mn-ea"/>
              </a:rPr>
              <a:t>(用</a:t>
            </a:r>
            <a:r>
              <a:rPr lang="zh-CN" altLang="en-US" sz="2400" kern="100" dirty="0">
                <a:solidFill>
                  <a:srgbClr val="FF0000"/>
                </a:solidFill>
                <a:latin typeface="Times New Roman" panose="02020603050405020304" charset="0"/>
                <a:cs typeface="Times New Roman" panose="02020603050405020304" charset="0"/>
                <a:sym typeface="+mn-ea"/>
              </a:rPr>
              <a:t>非谓语做状语</a:t>
            </a:r>
            <a:r>
              <a:rPr lang="en-US" altLang="zh-CN" sz="2400" kern="100" dirty="0">
                <a:solidFill>
                  <a:srgbClr val="FF0000"/>
                </a:solidFill>
                <a:latin typeface="Times New Roman" panose="02020603050405020304" charset="0"/>
                <a:cs typeface="Times New Roman" panose="02020603050405020304" charset="0"/>
                <a:sym typeface="+mn-ea"/>
              </a:rPr>
              <a:t>，点名征稿的</a:t>
            </a:r>
            <a:r>
              <a:rPr lang="zh-CN" altLang="en-US" sz="2400" kern="100" dirty="0">
                <a:solidFill>
                  <a:srgbClr val="FF0000"/>
                </a:solidFill>
                <a:latin typeface="Times New Roman" panose="02020603050405020304" charset="0"/>
                <a:cs typeface="Times New Roman" panose="02020603050405020304" charset="0"/>
                <a:sym typeface="+mn-ea"/>
              </a:rPr>
              <a:t>内容</a:t>
            </a:r>
            <a:r>
              <a:rPr lang="en-US" altLang="zh-CN" sz="2400" kern="100" dirty="0">
                <a:solidFill>
                  <a:srgbClr val="FF0000"/>
                </a:solidFill>
                <a:latin typeface="Times New Roman" panose="02020603050405020304" charset="0"/>
                <a:cs typeface="Times New Roman" panose="02020603050405020304" charset="0"/>
                <a:sym typeface="+mn-ea"/>
              </a:rPr>
              <a:t>)</a:t>
            </a:r>
            <a:r>
              <a:rPr lang="en-US" altLang="zh-CN" sz="2800" kern="100" dirty="0">
                <a:latin typeface="Times New Roman" panose="02020603050405020304" charset="0"/>
                <a:cs typeface="Times New Roman" panose="02020603050405020304" charset="0"/>
              </a:rPr>
              <a:t> and with illustrated pictures are preferred. Please send your articles to our office in the Students’ Center or teenstoday@163.com. If they are admitted/ accepted/ adopted, you </a:t>
            </a:r>
            <a:r>
              <a:rPr lang="en-US" altLang="zh-CN" sz="2800" kern="100" dirty="0">
                <a:solidFill>
                  <a:srgbClr val="FF0000"/>
                </a:solidFill>
                <a:latin typeface="Times New Roman" panose="02020603050405020304" charset="0"/>
                <a:cs typeface="Times New Roman" panose="02020603050405020304" charset="0"/>
              </a:rPr>
              <a:t>will be rewarded</a:t>
            </a:r>
            <a:r>
              <a:rPr lang="en-US" altLang="zh-CN" sz="2800" kern="100" dirty="0">
                <a:latin typeface="Times New Roman" panose="02020603050405020304" charset="0"/>
                <a:cs typeface="Times New Roman" panose="02020603050405020304" charset="0"/>
              </a:rPr>
              <a:t> with a certificate and a certain amount of prize money.</a:t>
            </a:r>
            <a:endParaRPr lang="en-US" altLang="zh-CN" sz="2800" kern="100" dirty="0">
              <a:latin typeface="Times New Roman" panose="02020603050405020304" charset="0"/>
              <a:cs typeface="Times New Roman" panose="02020603050405020304" charset="0"/>
            </a:endParaRPr>
          </a:p>
          <a:p>
            <a:pPr algn="just" fontAlgn="ctr"/>
            <a:r>
              <a:rPr lang="en-US" altLang="zh-CN" sz="2800" kern="100" dirty="0">
                <a:latin typeface="Times New Roman" panose="02020603050405020304" charset="0"/>
                <a:cs typeface="Times New Roman" panose="02020603050405020304" charset="0"/>
              </a:rPr>
              <a:t>     Looking forward to your sharing/ contribution/ participation.</a:t>
            </a:r>
            <a:endParaRPr lang="en-US" altLang="zh-CN" sz="2800" kern="100" dirty="0">
              <a:latin typeface="Times New Roman" panose="02020603050405020304" charset="0"/>
              <a:cs typeface="Times New Roman" panose="02020603050405020304" charset="0"/>
            </a:endParaRPr>
          </a:p>
          <a:p>
            <a:pPr algn="just" fontAlgn="ctr"/>
            <a:r>
              <a:rPr lang="en-US" altLang="zh-CN" sz="2800" kern="100" dirty="0">
                <a:latin typeface="Times New Roman" panose="02020603050405020304" charset="0"/>
                <a:cs typeface="Times New Roman" panose="02020603050405020304" charset="0"/>
              </a:rPr>
              <a:t>                                                Teens Today</a:t>
            </a:r>
            <a:endParaRPr lang="en-US" altLang="zh-CN" sz="2800" kern="100" dirty="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07035" y="981075"/>
            <a:ext cx="11565890" cy="4526280"/>
          </a:xfrm>
        </p:spPr>
        <p:txBody>
          <a:bodyPr/>
          <a:p>
            <a:pPr>
              <a:buFont typeface="Wingdings" panose="05000000000000000000" charset="0"/>
              <a:buChar char="p"/>
            </a:pPr>
            <a:r>
              <a:rPr lang="zh-CN" altLang="en-US"/>
              <a:t>征稿启示是杂志社或者报社等发出的书面通知，面向特定的人群发出征集稿件的通知。</a:t>
            </a:r>
            <a:endParaRPr lang="zh-CN" altLang="en-US"/>
          </a:p>
          <a:p>
            <a:pPr>
              <a:buFont typeface="Wingdings" panose="05000000000000000000" charset="0"/>
              <a:buChar char="p"/>
            </a:pPr>
            <a:r>
              <a:rPr lang="zh-CN" altLang="en-US"/>
              <a:t>一般应首先对杂志社或报社发出的活动进行简单的介绍，然后就要征集的稿件提出具体要求，最后给出时间期限和联络方式。</a:t>
            </a:r>
            <a:endParaRPr lang="zh-CN" altLang="en-US"/>
          </a:p>
          <a:p>
            <a:pPr>
              <a:buFont typeface="Wingdings" panose="05000000000000000000" charset="0"/>
              <a:buChar char="p"/>
            </a:pPr>
            <a:r>
              <a:rPr lang="zh-CN" altLang="en-US"/>
              <a:t>征稿启事结构:</a:t>
            </a:r>
            <a:endParaRPr lang="zh-CN" altLang="en-US"/>
          </a:p>
          <a:p>
            <a:pPr marL="0" indent="0">
              <a:buFont typeface="Wingdings" panose="05000000000000000000" charset="0"/>
              <a:buNone/>
            </a:pPr>
            <a:r>
              <a:rPr lang="zh-CN" altLang="en-US"/>
              <a:t>1. 征稿目的；</a:t>
            </a:r>
            <a:endParaRPr lang="zh-CN" altLang="en-US"/>
          </a:p>
          <a:p>
            <a:pPr marL="0" indent="0">
              <a:buFont typeface="Wingdings" panose="05000000000000000000" charset="0"/>
              <a:buNone/>
            </a:pPr>
            <a:r>
              <a:rPr lang="zh-CN" altLang="en-US"/>
              <a:t>2. 稿件内容及要求；</a:t>
            </a:r>
            <a:endParaRPr lang="zh-CN" altLang="en-US"/>
          </a:p>
          <a:p>
            <a:pPr marL="0" indent="0">
              <a:buFont typeface="Wingdings" panose="05000000000000000000" charset="0"/>
              <a:buNone/>
            </a:pPr>
            <a:r>
              <a:rPr lang="zh-CN" altLang="en-US"/>
              <a:t>3. 截至日期、投稿方式、注意事项，呼吁积极投稿</a:t>
            </a:r>
            <a:endParaRPr lang="zh-CN" altLang="en-US"/>
          </a:p>
        </p:txBody>
      </p:sp>
      <p:sp>
        <p:nvSpPr>
          <p:cNvPr id="5" name="标题 4"/>
          <p:cNvSpPr>
            <a:spLocks noGrp="1"/>
          </p:cNvSpPr>
          <p:nvPr>
            <p:custDataLst>
              <p:tags r:id="rId1"/>
            </p:custDataLst>
          </p:nvPr>
        </p:nvSpPr>
        <p:spPr>
          <a:xfrm>
            <a:off x="46990" y="45085"/>
            <a:ext cx="2965450" cy="723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square" lIns="101600" tIns="38100" rIns="76200" bIns="38100" rtlCol="0" anchor="ctr" anchorCtr="0">
            <a:noAutofit/>
          </a:bodyPr>
          <a:lstStyle>
            <a:lvl1pPr algn="l" defTabSz="914400" rtl="0" eaLnBrk="1" fontAlgn="auto" latinLnBrk="0" hangingPunct="1">
              <a:lnSpc>
                <a:spcPct val="100000"/>
              </a:lnSpc>
              <a:spcBef>
                <a:spcPct val="0"/>
              </a:spcBef>
              <a:buNone/>
              <a:defRPr sz="3200" b="1" u="none" strike="noStrike" kern="1200" cap="all" spc="200" normalizeH="0" baseline="0">
                <a:solidFill>
                  <a:schemeClr val="lt1"/>
                </a:solidFill>
                <a:uFillTx/>
                <a:latin typeface="Arial" panose="020B0604020202020204" pitchFamily="34" charset="0"/>
                <a:ea typeface="微软雅黑" panose="020B0503020204020204" charset="-122"/>
                <a:cs typeface="+mj-cs"/>
              </a:defRPr>
            </a:lvl1pPr>
          </a:lstStyle>
          <a:p>
            <a:pPr algn="ctr"/>
            <a:r>
              <a:rPr lang="zh-CN" altLang="en-US" sz="4400">
                <a:solidFill>
                  <a:schemeClr val="tx1"/>
                </a:solidFill>
              </a:rPr>
              <a:t>题型解读</a:t>
            </a:r>
            <a:endParaRPr lang="zh-CN" altLang="en-US" sz="44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692785"/>
            <a:ext cx="12192000" cy="6126163"/>
          </a:xfrm>
        </p:spPr>
        <p:txBody>
          <a:bodyPr/>
          <a:lstStyle/>
          <a:p>
            <a:r>
              <a:rPr lang="zh-CN" altLang="en-US" dirty="0" smtClean="0"/>
              <a:t>应用文评分标准 第五档（</a:t>
            </a:r>
            <a:r>
              <a:rPr lang="en-US" altLang="zh-CN" dirty="0" smtClean="0"/>
              <a:t>13-15</a:t>
            </a:r>
            <a:r>
              <a:rPr lang="zh-CN" altLang="en-US" dirty="0" smtClean="0"/>
              <a:t>）</a:t>
            </a:r>
            <a:endParaRPr lang="en-US" altLang="zh-CN" dirty="0" smtClean="0"/>
          </a:p>
          <a:p>
            <a:r>
              <a:rPr lang="zh-CN" altLang="en-US" dirty="0" smtClean="0"/>
              <a:t>完全完成了试题规定的任务。</a:t>
            </a:r>
            <a:endParaRPr lang="en-US" altLang="zh-CN" dirty="0" smtClean="0"/>
          </a:p>
          <a:p>
            <a:r>
              <a:rPr lang="en-US" altLang="zh-CN" dirty="0" smtClean="0"/>
              <a:t>——</a:t>
            </a:r>
            <a:r>
              <a:rPr lang="zh-CN" altLang="en-US" dirty="0" smtClean="0"/>
              <a:t>覆盖所有</a:t>
            </a:r>
            <a:r>
              <a:rPr lang="zh-CN" altLang="en-US" dirty="0" smtClean="0">
                <a:highlight>
                  <a:srgbClr val="FFFF00"/>
                </a:highlight>
              </a:rPr>
              <a:t>内容要点</a:t>
            </a:r>
            <a:endParaRPr lang="en-US" altLang="zh-CN" dirty="0" smtClean="0"/>
          </a:p>
          <a:p>
            <a:r>
              <a:rPr lang="en-US" altLang="zh-CN" dirty="0" smtClean="0"/>
              <a:t>—— </a:t>
            </a:r>
            <a:r>
              <a:rPr lang="zh-CN" altLang="en-US" dirty="0" smtClean="0"/>
              <a:t>应用了较多的</a:t>
            </a:r>
            <a:r>
              <a:rPr lang="zh-CN" altLang="en-US" dirty="0" smtClean="0">
                <a:highlight>
                  <a:srgbClr val="FFFF00"/>
                </a:highlight>
              </a:rPr>
              <a:t>语法结构和词汇</a:t>
            </a:r>
            <a:endParaRPr lang="en-US" altLang="zh-CN" dirty="0" smtClean="0"/>
          </a:p>
          <a:p>
            <a:r>
              <a:rPr lang="en-US" altLang="zh-CN" dirty="0" smtClean="0"/>
              <a:t>—— </a:t>
            </a:r>
            <a:r>
              <a:rPr lang="zh-CN" altLang="en-US" dirty="0" smtClean="0"/>
              <a:t>语法结构或词汇方面有些许错误，但为尽力使用较复杂结构或较高级词汇所致；具有较强的</a:t>
            </a:r>
            <a:r>
              <a:rPr lang="zh-CN" altLang="en-US" dirty="0" smtClean="0">
                <a:highlight>
                  <a:srgbClr val="FFFF00"/>
                </a:highlight>
              </a:rPr>
              <a:t>语言运用能力</a:t>
            </a:r>
            <a:endParaRPr lang="en-US" altLang="zh-CN" dirty="0" smtClean="0"/>
          </a:p>
          <a:p>
            <a:r>
              <a:rPr lang="en-US" altLang="zh-CN" dirty="0" smtClean="0"/>
              <a:t>—— </a:t>
            </a:r>
            <a:r>
              <a:rPr lang="zh-CN" altLang="en-US" dirty="0" smtClean="0"/>
              <a:t>有效地使用了语句间的</a:t>
            </a:r>
            <a:r>
              <a:rPr lang="zh-CN" altLang="en-US" dirty="0" smtClean="0">
                <a:highlight>
                  <a:srgbClr val="FFFF00"/>
                </a:highlight>
              </a:rPr>
              <a:t>连接成分</a:t>
            </a:r>
            <a:r>
              <a:rPr lang="zh-CN" altLang="en-US" dirty="0" smtClean="0"/>
              <a:t>，使全文结构紧凑。</a:t>
            </a:r>
            <a:endParaRPr lang="en-US" altLang="zh-CN" dirty="0" smtClean="0"/>
          </a:p>
          <a:p>
            <a:r>
              <a:rPr lang="zh-CN" altLang="en-US" dirty="0" smtClean="0"/>
              <a:t>完全达到了预期的写作目的</a:t>
            </a:r>
            <a:endParaRPr lang="en-US" altLang="zh-CN" dirty="0" smtClean="0"/>
          </a:p>
          <a:p>
            <a:r>
              <a:rPr lang="zh-CN" altLang="en-US" dirty="0" smtClean="0"/>
              <a:t>如</a:t>
            </a:r>
            <a:r>
              <a:rPr lang="zh-CN" altLang="en-US" dirty="0" smtClean="0">
                <a:highlight>
                  <a:srgbClr val="FFFF00"/>
                </a:highlight>
              </a:rPr>
              <a:t>书写较差</a:t>
            </a:r>
            <a:r>
              <a:rPr lang="zh-CN" altLang="en-US" dirty="0" smtClean="0"/>
              <a:t>，以致影响交际，将分数</a:t>
            </a:r>
            <a:r>
              <a:rPr lang="zh-CN" altLang="en-US" dirty="0" smtClean="0">
                <a:highlight>
                  <a:srgbClr val="FFFF00"/>
                </a:highlight>
              </a:rPr>
              <a:t>降低一个档次</a:t>
            </a:r>
            <a:endParaRPr lang="zh-CN" altLang="en-US" dirty="0" smtClean="0">
              <a:highlight>
                <a:srgbClr val="FFFF00"/>
              </a:highlight>
            </a:endParaRPr>
          </a:p>
        </p:txBody>
      </p:sp>
      <p:sp>
        <p:nvSpPr>
          <p:cNvPr id="4" name="标题 1"/>
          <p:cNvSpPr txBox="1"/>
          <p:nvPr>
            <p:custDataLst>
              <p:tags r:id="rId1"/>
            </p:custDataLst>
          </p:nvPr>
        </p:nvSpPr>
        <p:spPr>
          <a:xfrm>
            <a:off x="5159752" y="1845216"/>
            <a:ext cx="3168352" cy="720080"/>
          </a:xfrm>
          <a:prstGeom prst="rect">
            <a:avLst/>
          </a:prstGeom>
          <a:solidFill>
            <a:srgbClr val="92D050"/>
          </a:solidFill>
        </p:spPr>
        <p:txBody>
          <a:bodyPr>
            <a:noAutofit/>
          </a:bodyPr>
          <a:lstStyle>
            <a:lvl1pPr algn="ctr" defTabSz="1188085" rtl="0" eaLnBrk="1" latinLnBrk="0" hangingPunct="1">
              <a:spcBef>
                <a:spcPct val="0"/>
              </a:spcBef>
              <a:buNone/>
              <a:defRPr sz="5715" kern="1200">
                <a:solidFill>
                  <a:schemeClr val="tx1"/>
                </a:solidFill>
                <a:latin typeface="+mj-lt"/>
                <a:ea typeface="+mj-ea"/>
                <a:cs typeface="+mj-cs"/>
              </a:defRPr>
            </a:lvl1pPr>
          </a:lstStyle>
          <a:p>
            <a:pPr defTabSz="1191260"/>
            <a:r>
              <a:rPr lang="en-US" altLang="zh-CN" sz="3600" b="1" dirty="0" smtClean="0">
                <a:effectLst>
                  <a:outerShdw blurRad="38100" dist="38100" dir="2700000" algn="tl">
                    <a:srgbClr val="000000">
                      <a:alpha val="43137"/>
                    </a:srgbClr>
                  </a:outerShdw>
                </a:effectLst>
                <a:latin typeface="Times New Roman" panose="02020603050405020304" charset="0"/>
                <a:ea typeface="楷体" panose="02010609060101010101" charset="-122"/>
                <a:cs typeface="Times New Roman" panose="02020603050405020304" charset="0"/>
              </a:rPr>
              <a:t>Completeness</a:t>
            </a:r>
            <a:endParaRPr lang="en-US" altLang="zh-CN" sz="3600" b="1" dirty="0">
              <a:effectLst>
                <a:outerShdw blurRad="38100" dist="38100" dir="2700000" algn="tl">
                  <a:srgbClr val="000000">
                    <a:alpha val="43137"/>
                  </a:srgbClr>
                </a:outerShdw>
              </a:effectLst>
              <a:latin typeface="Times New Roman" panose="02020603050405020304" charset="0"/>
              <a:ea typeface="楷体" panose="02010609060101010101" charset="-122"/>
              <a:cs typeface="Times New Roman" panose="02020603050405020304" charset="0"/>
            </a:endParaRPr>
          </a:p>
          <a:p>
            <a:pPr defTabSz="1191260"/>
            <a:endParaRPr lang="en-US" altLang="zh-CN" sz="3600" b="1" dirty="0">
              <a:effectLst>
                <a:outerShdw blurRad="38100" dist="38100" dir="2700000" algn="tl">
                  <a:srgbClr val="000000">
                    <a:alpha val="43137"/>
                  </a:srgbClr>
                </a:outerShdw>
              </a:effectLst>
              <a:latin typeface="Times New Roman" panose="02020603050405020304" charset="0"/>
              <a:ea typeface="楷体" panose="02010609060101010101" charset="-122"/>
              <a:cs typeface="Times New Roman" panose="02020603050405020304" charset="0"/>
            </a:endParaRPr>
          </a:p>
        </p:txBody>
      </p:sp>
      <p:sp>
        <p:nvSpPr>
          <p:cNvPr id="5" name="标题 1"/>
          <p:cNvSpPr txBox="1"/>
          <p:nvPr>
            <p:custDataLst>
              <p:tags r:id="rId2"/>
            </p:custDataLst>
          </p:nvPr>
        </p:nvSpPr>
        <p:spPr>
          <a:xfrm>
            <a:off x="8720802" y="3533155"/>
            <a:ext cx="3168352" cy="648072"/>
          </a:xfrm>
          <a:prstGeom prst="rect">
            <a:avLst/>
          </a:prstGeom>
          <a:solidFill>
            <a:srgbClr val="92D050"/>
          </a:solidFill>
        </p:spPr>
        <p:txBody>
          <a:bodyPr>
            <a:noAutofit/>
          </a:bodyPr>
          <a:lstStyle>
            <a:lvl1pPr algn="ctr" defTabSz="1188085" rtl="0" eaLnBrk="1" latinLnBrk="0" hangingPunct="1">
              <a:spcBef>
                <a:spcPct val="0"/>
              </a:spcBef>
              <a:buNone/>
              <a:defRPr sz="5715" kern="1200">
                <a:solidFill>
                  <a:schemeClr val="tx1"/>
                </a:solidFill>
                <a:latin typeface="+mj-lt"/>
                <a:ea typeface="+mj-ea"/>
                <a:cs typeface="+mj-cs"/>
              </a:defRPr>
            </a:lvl1pPr>
          </a:lstStyle>
          <a:p>
            <a:pPr defTabSz="1191260"/>
            <a:r>
              <a:rPr lang="en-US" altLang="zh-CN" sz="3600" b="1" dirty="0" smtClean="0">
                <a:effectLst>
                  <a:outerShdw blurRad="38100" dist="38100" dir="2700000" algn="tl">
                    <a:srgbClr val="000000">
                      <a:alpha val="43137"/>
                    </a:srgbClr>
                  </a:outerShdw>
                </a:effectLst>
                <a:latin typeface="Times New Roman" panose="02020603050405020304" charset="0"/>
                <a:ea typeface="楷体" panose="02010609060101010101" charset="-122"/>
                <a:cs typeface="Times New Roman" panose="02020603050405020304" charset="0"/>
              </a:rPr>
              <a:t>Correctness</a:t>
            </a:r>
            <a:endParaRPr lang="en-US" altLang="zh-CN" sz="3600" b="1" dirty="0">
              <a:effectLst>
                <a:outerShdw blurRad="38100" dist="38100" dir="2700000" algn="tl">
                  <a:srgbClr val="000000">
                    <a:alpha val="43137"/>
                  </a:srgbClr>
                </a:outerShdw>
              </a:effectLst>
              <a:latin typeface="Times New Roman" panose="02020603050405020304" charset="0"/>
              <a:ea typeface="楷体" panose="02010609060101010101" charset="-122"/>
              <a:cs typeface="Times New Roman" panose="02020603050405020304" charset="0"/>
            </a:endParaRPr>
          </a:p>
          <a:p>
            <a:pPr defTabSz="1191260"/>
            <a:endParaRPr lang="en-US" altLang="zh-CN" sz="3600" b="1" dirty="0">
              <a:effectLst>
                <a:outerShdw blurRad="38100" dist="38100" dir="2700000" algn="tl">
                  <a:srgbClr val="000000">
                    <a:alpha val="43137"/>
                  </a:srgbClr>
                </a:outerShdw>
              </a:effectLst>
              <a:latin typeface="Times New Roman" panose="02020603050405020304" charset="0"/>
              <a:ea typeface="楷体" panose="02010609060101010101" charset="-122"/>
              <a:cs typeface="Times New Roman" panose="02020603050405020304" charset="0"/>
            </a:endParaRPr>
          </a:p>
        </p:txBody>
      </p:sp>
      <p:sp>
        <p:nvSpPr>
          <p:cNvPr id="6" name="标题 1"/>
          <p:cNvSpPr txBox="1"/>
          <p:nvPr>
            <p:custDataLst>
              <p:tags r:id="rId3"/>
            </p:custDataLst>
          </p:nvPr>
        </p:nvSpPr>
        <p:spPr>
          <a:xfrm>
            <a:off x="8903806" y="4653146"/>
            <a:ext cx="3168352" cy="648072"/>
          </a:xfrm>
          <a:prstGeom prst="rect">
            <a:avLst/>
          </a:prstGeom>
          <a:solidFill>
            <a:srgbClr val="92D050"/>
          </a:solidFill>
        </p:spPr>
        <p:txBody>
          <a:bodyPr>
            <a:noAutofit/>
          </a:bodyPr>
          <a:lstStyle>
            <a:lvl1pPr algn="ctr" defTabSz="1188085" rtl="0" eaLnBrk="1" latinLnBrk="0" hangingPunct="1">
              <a:spcBef>
                <a:spcPct val="0"/>
              </a:spcBef>
              <a:buNone/>
              <a:defRPr sz="5715" kern="1200">
                <a:solidFill>
                  <a:schemeClr val="tx1"/>
                </a:solidFill>
                <a:latin typeface="+mj-lt"/>
                <a:ea typeface="+mj-ea"/>
                <a:cs typeface="+mj-cs"/>
              </a:defRPr>
            </a:lvl1pPr>
          </a:lstStyle>
          <a:p>
            <a:pPr defTabSz="1191260"/>
            <a:r>
              <a:rPr lang="en-US" altLang="zh-CN" sz="3600" b="1" dirty="0" smtClean="0">
                <a:effectLst>
                  <a:outerShdw blurRad="38100" dist="38100" dir="2700000" algn="tl">
                    <a:srgbClr val="000000">
                      <a:alpha val="43137"/>
                    </a:srgbClr>
                  </a:outerShdw>
                </a:effectLst>
                <a:latin typeface="Times New Roman" panose="02020603050405020304" charset="0"/>
                <a:ea typeface="楷体" panose="02010609060101010101" charset="-122"/>
                <a:cs typeface="Times New Roman" panose="02020603050405020304" charset="0"/>
              </a:rPr>
              <a:t>Coherence</a:t>
            </a:r>
            <a:endParaRPr lang="en-US" altLang="zh-CN" sz="3600" b="1" dirty="0">
              <a:effectLst>
                <a:outerShdw blurRad="38100" dist="38100" dir="2700000" algn="tl">
                  <a:srgbClr val="000000">
                    <a:alpha val="43137"/>
                  </a:srgbClr>
                </a:outerShdw>
              </a:effectLst>
              <a:latin typeface="Times New Roman" panose="02020603050405020304" charset="0"/>
              <a:ea typeface="楷体" panose="02010609060101010101" charset="-122"/>
              <a:cs typeface="Times New Roman" panose="02020603050405020304" charset="0"/>
            </a:endParaRPr>
          </a:p>
          <a:p>
            <a:pPr defTabSz="1191260"/>
            <a:endParaRPr lang="en-US" altLang="zh-CN" sz="3600" b="1" dirty="0">
              <a:effectLst>
                <a:outerShdw blurRad="38100" dist="38100" dir="2700000" algn="tl">
                  <a:srgbClr val="000000">
                    <a:alpha val="43137"/>
                  </a:srgbClr>
                </a:outerShdw>
              </a:effectLst>
              <a:latin typeface="Times New Roman" panose="02020603050405020304" charset="0"/>
              <a:ea typeface="楷体" panose="02010609060101010101" charset="-122"/>
              <a:cs typeface="Times New Roman" panose="02020603050405020304" charset="0"/>
            </a:endParaRPr>
          </a:p>
        </p:txBody>
      </p:sp>
      <p:sp>
        <p:nvSpPr>
          <p:cNvPr id="7" name="标题 1"/>
          <p:cNvSpPr txBox="1"/>
          <p:nvPr>
            <p:custDataLst>
              <p:tags r:id="rId4"/>
            </p:custDataLst>
          </p:nvPr>
        </p:nvSpPr>
        <p:spPr>
          <a:xfrm>
            <a:off x="8904268" y="5806415"/>
            <a:ext cx="3168352" cy="648072"/>
          </a:xfrm>
          <a:prstGeom prst="rect">
            <a:avLst/>
          </a:prstGeom>
          <a:solidFill>
            <a:srgbClr val="92D050"/>
          </a:solidFill>
        </p:spPr>
        <p:txBody>
          <a:bodyPr>
            <a:noAutofit/>
          </a:bodyPr>
          <a:lstStyle>
            <a:lvl1pPr algn="ctr" defTabSz="1188085" rtl="0" eaLnBrk="1" latinLnBrk="0" hangingPunct="1">
              <a:spcBef>
                <a:spcPct val="0"/>
              </a:spcBef>
              <a:buNone/>
              <a:defRPr sz="5715" kern="1200">
                <a:solidFill>
                  <a:schemeClr val="tx1"/>
                </a:solidFill>
                <a:latin typeface="+mj-lt"/>
                <a:ea typeface="+mj-ea"/>
                <a:cs typeface="+mj-cs"/>
              </a:defRPr>
            </a:lvl1pPr>
          </a:lstStyle>
          <a:p>
            <a:pPr defTabSz="1191260"/>
            <a:r>
              <a:rPr lang="en-US" altLang="zh-CN" sz="3600" b="1" dirty="0" smtClean="0">
                <a:effectLst>
                  <a:outerShdw blurRad="38100" dist="38100" dir="2700000" algn="tl">
                    <a:srgbClr val="000000">
                      <a:alpha val="43137"/>
                    </a:srgbClr>
                  </a:outerShdw>
                </a:effectLst>
                <a:latin typeface="Times New Roman" panose="02020603050405020304" charset="0"/>
                <a:ea typeface="楷体" panose="02010609060101010101" charset="-122"/>
                <a:cs typeface="Times New Roman" panose="02020603050405020304" charset="0"/>
              </a:rPr>
              <a:t>Clearness</a:t>
            </a:r>
            <a:endParaRPr lang="en-US" altLang="zh-CN" sz="3600" b="1" dirty="0">
              <a:effectLst>
                <a:outerShdw blurRad="38100" dist="38100" dir="2700000" algn="tl">
                  <a:srgbClr val="000000">
                    <a:alpha val="43137"/>
                  </a:srgbClr>
                </a:outerShdw>
              </a:effectLst>
              <a:latin typeface="Times New Roman" panose="02020603050405020304" charset="0"/>
              <a:ea typeface="楷体" panose="02010609060101010101" charset="-122"/>
              <a:cs typeface="Times New Roman" panose="02020603050405020304" charset="0"/>
            </a:endParaRPr>
          </a:p>
          <a:p>
            <a:pPr defTabSz="1191260"/>
            <a:endParaRPr lang="en-US" altLang="zh-CN" sz="3600" b="1" dirty="0">
              <a:effectLst>
                <a:outerShdw blurRad="38100" dist="38100" dir="2700000" algn="tl">
                  <a:srgbClr val="000000">
                    <a:alpha val="43137"/>
                  </a:srgbClr>
                </a:outerShdw>
              </a:effectLst>
              <a:latin typeface="Times New Roman" panose="02020603050405020304" charset="0"/>
              <a:ea typeface="楷体" panose="02010609060101010101" charset="-122"/>
              <a:cs typeface="Times New Roman" panose="02020603050405020304" charset="0"/>
            </a:endParaRPr>
          </a:p>
        </p:txBody>
      </p:sp>
      <p:sp>
        <p:nvSpPr>
          <p:cNvPr id="28" name="文本框 27"/>
          <p:cNvSpPr txBox="1"/>
          <p:nvPr>
            <p:custDataLst>
              <p:tags r:id="rId5"/>
            </p:custDataLst>
          </p:nvPr>
        </p:nvSpPr>
        <p:spPr>
          <a:xfrm>
            <a:off x="0" y="0"/>
            <a:ext cx="5623560" cy="645160"/>
          </a:xfrm>
          <a:prstGeom prst="rect">
            <a:avLst/>
          </a:prstGeom>
          <a:solidFill>
            <a:srgbClr val="FFC000"/>
          </a:solidFill>
        </p:spPr>
        <p:txBody>
          <a:bodyPr wrap="square" rtlCol="0">
            <a:spAutoFit/>
          </a:bodyPr>
          <a:p>
            <a:r>
              <a:rPr lang="en-US" altLang="zh-CN" sz="3600" b="1"/>
              <a:t>Reference standards</a:t>
            </a:r>
            <a:endParaRPr lang="en-US" altLang="zh-CN" sz="36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标题 1"/>
          <p:cNvSpPr>
            <a:spLocks noGrp="1"/>
          </p:cNvSpPr>
          <p:nvPr>
            <p:ph type="title"/>
          </p:nvPr>
        </p:nvSpPr>
        <p:spPr/>
        <p:txBody>
          <a:bodyPr anchor="ctr" anchorCtr="0"/>
          <a:lstStyle/>
          <a:p>
            <a:endParaRPr lang="zh-CN" altLang="en-US"/>
          </a:p>
        </p:txBody>
      </p:sp>
      <p:sp>
        <p:nvSpPr>
          <p:cNvPr id="10" name="文本框 9"/>
          <p:cNvSpPr txBox="1"/>
          <p:nvPr>
            <p:custDataLst>
              <p:tags r:id="rId1"/>
            </p:custDataLst>
          </p:nvPr>
        </p:nvSpPr>
        <p:spPr>
          <a:xfrm>
            <a:off x="190818" y="645478"/>
            <a:ext cx="5670550" cy="5929313"/>
          </a:xfrm>
          <a:prstGeom prst="rect">
            <a:avLst/>
          </a:prstGeom>
          <a:solidFill>
            <a:schemeClr val="accent5"/>
          </a:solidFill>
        </p:spPr>
        <p:style>
          <a:lnRef idx="1">
            <a:schemeClr val="accent4"/>
          </a:lnRef>
          <a:fillRef idx="2">
            <a:schemeClr val="accent4"/>
          </a:fillRef>
          <a:effectRef idx="1">
            <a:schemeClr val="accent4"/>
          </a:effectRef>
          <a:fontRef idx="minor">
            <a:schemeClr val="dk1"/>
          </a:fontRef>
        </p:style>
        <p:txBody>
          <a:bodyPr wrap="square" lIns="91440" tIns="45720" rIns="91440" bIns="45720" rtlCol="0">
            <a:noAutofit/>
          </a:bodyPr>
          <a:lstStyle/>
          <a:p>
            <a:pPr defTabSz="342900" fontAlgn="base">
              <a:lnSpc>
                <a:spcPct val="150000"/>
              </a:lnSpc>
              <a:tabLst>
                <a:tab pos="2686050" algn="l"/>
              </a:tabLst>
            </a:pPr>
            <a:r>
              <a:rPr lang="zh-CN" altLang="en-US" sz="2400" b="1" strike="noStrike" noProof="1">
                <a:solidFill>
                  <a:prstClr val="black">
                    <a:lumMod val="85000"/>
                    <a:lumOff val="15000"/>
                  </a:prstClr>
                </a:solidFill>
                <a:latin typeface="Arial" panose="020B0604020202020204"/>
                <a:ea typeface="微软雅黑" panose="020B0503020204020204" charset="-122"/>
              </a:rPr>
              <a:t>假定你是校英文报编辑李华，你报正在开展</a:t>
            </a:r>
            <a:r>
              <a:rPr lang="en-US" altLang="zh-CN" sz="2400" b="1" strike="noStrike" noProof="1">
                <a:solidFill>
                  <a:prstClr val="black">
                    <a:lumMod val="85000"/>
                    <a:lumOff val="15000"/>
                  </a:prstClr>
                </a:solidFill>
                <a:latin typeface="Arial" panose="020B0604020202020204"/>
                <a:ea typeface="微软雅黑" panose="020B0503020204020204" charset="-122"/>
              </a:rPr>
              <a:t>“</a:t>
            </a:r>
            <a:r>
              <a:rPr lang="zh-CN" altLang="en-US" sz="2400" b="1" strike="noStrike" noProof="1">
                <a:solidFill>
                  <a:prstClr val="black">
                    <a:lumMod val="85000"/>
                    <a:lumOff val="15000"/>
                  </a:prstClr>
                </a:solidFill>
                <a:latin typeface="Arial" panose="020B0604020202020204"/>
                <a:ea typeface="微软雅黑" panose="020B0503020204020204" charset="-122"/>
              </a:rPr>
              <a:t>致敬身边的您</a:t>
            </a:r>
            <a:r>
              <a:rPr lang="en-US" altLang="zh-CN" sz="2400" b="1" strike="noStrike" noProof="1">
                <a:solidFill>
                  <a:prstClr val="black">
                    <a:lumMod val="85000"/>
                    <a:lumOff val="15000"/>
                  </a:prstClr>
                </a:solidFill>
                <a:latin typeface="Arial" panose="020B0604020202020204"/>
                <a:ea typeface="微软雅黑" panose="020B0503020204020204" charset="-122"/>
              </a:rPr>
              <a:t>”</a:t>
            </a:r>
            <a:r>
              <a:rPr lang="zh-CN" altLang="en-US" sz="2400" b="1" strike="noStrike" noProof="1">
                <a:solidFill>
                  <a:prstClr val="black">
                    <a:lumMod val="85000"/>
                    <a:lumOff val="15000"/>
                  </a:prstClr>
                </a:solidFill>
                <a:latin typeface="Arial" panose="020B0604020202020204"/>
                <a:ea typeface="微软雅黑" panose="020B0503020204020204" charset="-122"/>
              </a:rPr>
              <a:t>征文活动。请你写一篇英语征稿启事，内容包括：</a:t>
            </a:r>
            <a:endParaRPr lang="zh-CN" altLang="en-US" sz="2400" b="1" strike="noStrike" noProof="1">
              <a:solidFill>
                <a:prstClr val="black">
                  <a:lumMod val="85000"/>
                  <a:lumOff val="15000"/>
                </a:prstClr>
              </a:solidFill>
              <a:latin typeface="Arial" panose="020B0604020202020204"/>
              <a:ea typeface="微软雅黑" panose="020B0503020204020204" charset="-122"/>
            </a:endParaRPr>
          </a:p>
          <a:p>
            <a:pPr defTabSz="342900" fontAlgn="base">
              <a:lnSpc>
                <a:spcPct val="150000"/>
              </a:lnSpc>
              <a:tabLst>
                <a:tab pos="2686050" algn="l"/>
              </a:tabLst>
            </a:pPr>
            <a:r>
              <a:rPr lang="en-US" altLang="zh-CN" sz="2400" b="1" strike="noStrike" noProof="1">
                <a:solidFill>
                  <a:prstClr val="black">
                    <a:lumMod val="85000"/>
                    <a:lumOff val="15000"/>
                  </a:prstClr>
                </a:solidFill>
                <a:latin typeface="Arial" panose="020B0604020202020204"/>
                <a:ea typeface="微软雅黑" panose="020B0503020204020204" charset="-122"/>
              </a:rPr>
              <a:t>1. </a:t>
            </a:r>
            <a:r>
              <a:rPr lang="zh-CN" altLang="en-US" sz="2400" b="1" strike="noStrike" noProof="1">
                <a:solidFill>
                  <a:prstClr val="black">
                    <a:lumMod val="85000"/>
                    <a:lumOff val="15000"/>
                  </a:prstClr>
                </a:solidFill>
                <a:latin typeface="Arial" panose="020B0604020202020204"/>
                <a:ea typeface="微软雅黑" panose="020B0503020204020204" charset="-122"/>
              </a:rPr>
              <a:t>活动目的</a:t>
            </a:r>
            <a:endParaRPr lang="zh-CN" altLang="en-US" sz="2400" b="1" strike="noStrike" noProof="1">
              <a:solidFill>
                <a:prstClr val="black">
                  <a:lumMod val="85000"/>
                  <a:lumOff val="15000"/>
                </a:prstClr>
              </a:solidFill>
              <a:latin typeface="Arial" panose="020B0604020202020204"/>
              <a:ea typeface="微软雅黑" panose="020B0503020204020204" charset="-122"/>
            </a:endParaRPr>
          </a:p>
          <a:p>
            <a:pPr defTabSz="342900" fontAlgn="base">
              <a:lnSpc>
                <a:spcPct val="150000"/>
              </a:lnSpc>
              <a:tabLst>
                <a:tab pos="2686050" algn="l"/>
              </a:tabLst>
            </a:pPr>
            <a:r>
              <a:rPr lang="en-US" altLang="zh-CN" sz="2400" b="1" strike="noStrike" noProof="1">
                <a:solidFill>
                  <a:prstClr val="black">
                    <a:lumMod val="85000"/>
                    <a:lumOff val="15000"/>
                  </a:prstClr>
                </a:solidFill>
                <a:latin typeface="Arial" panose="020B0604020202020204"/>
                <a:ea typeface="微软雅黑" panose="020B0503020204020204" charset="-122"/>
              </a:rPr>
              <a:t>2. </a:t>
            </a:r>
            <a:r>
              <a:rPr lang="zh-CN" altLang="en-US" sz="2400" b="1" strike="noStrike" noProof="1">
                <a:solidFill>
                  <a:prstClr val="black">
                    <a:lumMod val="85000"/>
                    <a:lumOff val="15000"/>
                  </a:prstClr>
                </a:solidFill>
                <a:latin typeface="Arial" panose="020B0604020202020204"/>
                <a:ea typeface="微软雅黑" panose="020B0503020204020204" charset="-122"/>
              </a:rPr>
              <a:t>征文要求</a:t>
            </a:r>
            <a:endParaRPr lang="zh-CN" altLang="en-US" sz="2400" b="1" strike="noStrike" noProof="1">
              <a:solidFill>
                <a:prstClr val="black">
                  <a:lumMod val="85000"/>
                  <a:lumOff val="15000"/>
                </a:prstClr>
              </a:solidFill>
              <a:latin typeface="Arial" panose="020B0604020202020204"/>
              <a:ea typeface="微软雅黑" panose="020B0503020204020204" charset="-122"/>
            </a:endParaRPr>
          </a:p>
          <a:p>
            <a:pPr defTabSz="342900" fontAlgn="base">
              <a:lnSpc>
                <a:spcPct val="150000"/>
              </a:lnSpc>
              <a:tabLst>
                <a:tab pos="2686050" algn="l"/>
              </a:tabLst>
            </a:pPr>
            <a:r>
              <a:rPr lang="en-US" altLang="zh-CN" sz="2400" b="1" strike="noStrike" noProof="1">
                <a:solidFill>
                  <a:prstClr val="black">
                    <a:lumMod val="85000"/>
                    <a:lumOff val="15000"/>
                  </a:prstClr>
                </a:solidFill>
                <a:latin typeface="Arial" panose="020B0604020202020204"/>
                <a:ea typeface="微软雅黑" panose="020B0503020204020204" charset="-122"/>
              </a:rPr>
              <a:t>3. </a:t>
            </a:r>
            <a:r>
              <a:rPr lang="zh-CN" altLang="en-US" sz="2400" b="1" strike="noStrike" noProof="1">
                <a:solidFill>
                  <a:prstClr val="black">
                    <a:lumMod val="85000"/>
                    <a:lumOff val="15000"/>
                  </a:prstClr>
                </a:solidFill>
                <a:latin typeface="Arial" panose="020B0604020202020204"/>
                <a:ea typeface="微软雅黑" panose="020B0503020204020204" charset="-122"/>
              </a:rPr>
              <a:t>投稿方式</a:t>
            </a:r>
            <a:endParaRPr lang="zh-CN" altLang="en-US" sz="2400" b="1" strike="noStrike" noProof="1">
              <a:solidFill>
                <a:prstClr val="black">
                  <a:lumMod val="85000"/>
                  <a:lumOff val="15000"/>
                </a:prstClr>
              </a:solidFill>
              <a:latin typeface="Arial" panose="020B0604020202020204"/>
              <a:ea typeface="微软雅黑" panose="020B0503020204020204" charset="-122"/>
            </a:endParaRPr>
          </a:p>
          <a:p>
            <a:pPr defTabSz="342900" fontAlgn="base">
              <a:lnSpc>
                <a:spcPct val="150000"/>
              </a:lnSpc>
              <a:tabLst>
                <a:tab pos="2686050" algn="l"/>
              </a:tabLst>
            </a:pPr>
            <a:r>
              <a:rPr lang="zh-CN" altLang="en-US" sz="2400" b="1" strike="noStrike" noProof="1">
                <a:solidFill>
                  <a:prstClr val="black">
                    <a:lumMod val="85000"/>
                    <a:lumOff val="15000"/>
                  </a:prstClr>
                </a:solidFill>
                <a:latin typeface="Arial" panose="020B0604020202020204"/>
                <a:ea typeface="微软雅黑" panose="020B0503020204020204" charset="-122"/>
              </a:rPr>
              <a:t>注意：</a:t>
            </a:r>
            <a:r>
              <a:rPr lang="en-US" altLang="zh-CN" sz="2400" b="1" strike="noStrike" noProof="1">
                <a:solidFill>
                  <a:prstClr val="black">
                    <a:lumMod val="85000"/>
                    <a:lumOff val="15000"/>
                  </a:prstClr>
                </a:solidFill>
                <a:latin typeface="Arial" panose="020B0604020202020204"/>
                <a:ea typeface="微软雅黑" panose="020B0503020204020204" charset="-122"/>
              </a:rPr>
              <a:t>1. </a:t>
            </a:r>
            <a:r>
              <a:rPr lang="zh-CN" altLang="en-US" sz="2400" b="1" strike="noStrike" noProof="1">
                <a:solidFill>
                  <a:prstClr val="black">
                    <a:lumMod val="85000"/>
                    <a:lumOff val="15000"/>
                  </a:prstClr>
                </a:solidFill>
                <a:latin typeface="Arial" panose="020B0604020202020204"/>
                <a:ea typeface="微软雅黑" panose="020B0503020204020204" charset="-122"/>
              </a:rPr>
              <a:t>写作词数应为</a:t>
            </a:r>
            <a:r>
              <a:rPr lang="en-US" altLang="zh-CN" sz="2400" b="1" strike="noStrike" noProof="1">
                <a:solidFill>
                  <a:prstClr val="black">
                    <a:lumMod val="85000"/>
                    <a:lumOff val="15000"/>
                  </a:prstClr>
                </a:solidFill>
                <a:latin typeface="Arial" panose="020B0604020202020204"/>
                <a:ea typeface="微软雅黑" panose="020B0503020204020204" charset="-122"/>
              </a:rPr>
              <a:t>80</a:t>
            </a:r>
            <a:r>
              <a:rPr lang="zh-CN" altLang="en-US" sz="2400" b="1" strike="noStrike" noProof="1">
                <a:solidFill>
                  <a:prstClr val="black">
                    <a:lumMod val="85000"/>
                    <a:lumOff val="15000"/>
                  </a:prstClr>
                </a:solidFill>
                <a:latin typeface="Arial" panose="020B0604020202020204"/>
                <a:ea typeface="微软雅黑" panose="020B0503020204020204" charset="-122"/>
              </a:rPr>
              <a:t>左右；</a:t>
            </a:r>
            <a:endParaRPr lang="zh-CN" altLang="en-US" sz="2400" b="1" strike="noStrike" noProof="1">
              <a:solidFill>
                <a:prstClr val="black">
                  <a:lumMod val="85000"/>
                  <a:lumOff val="15000"/>
                </a:prstClr>
              </a:solidFill>
              <a:latin typeface="Arial" panose="020B0604020202020204"/>
              <a:ea typeface="微软雅黑" panose="020B0503020204020204" charset="-122"/>
            </a:endParaRPr>
          </a:p>
          <a:p>
            <a:pPr defTabSz="342900" fontAlgn="base">
              <a:lnSpc>
                <a:spcPct val="150000"/>
              </a:lnSpc>
              <a:tabLst>
                <a:tab pos="2686050" algn="l"/>
              </a:tabLst>
            </a:pPr>
            <a:r>
              <a:rPr lang="en-US" altLang="zh-CN" sz="2400" b="1" strike="noStrike" noProof="1">
                <a:solidFill>
                  <a:prstClr val="black">
                    <a:lumMod val="85000"/>
                    <a:lumOff val="15000"/>
                  </a:prstClr>
                </a:solidFill>
                <a:latin typeface="Arial" panose="020B0604020202020204"/>
                <a:ea typeface="微软雅黑" panose="020B0503020204020204" charset="-122"/>
              </a:rPr>
              <a:t>           2. </a:t>
            </a:r>
            <a:r>
              <a:rPr lang="zh-CN" altLang="en-US" sz="2400" b="1" strike="noStrike" noProof="1">
                <a:solidFill>
                  <a:prstClr val="black">
                    <a:lumMod val="85000"/>
                    <a:lumOff val="15000"/>
                  </a:prstClr>
                </a:solidFill>
                <a:latin typeface="Arial" panose="020B0604020202020204"/>
                <a:ea typeface="微软雅黑" panose="020B0503020204020204" charset="-122"/>
              </a:rPr>
              <a:t>请按如下格式在答题卡的相应位置作答。</a:t>
            </a:r>
            <a:endParaRPr lang="zh-CN" altLang="en-US" sz="2400" b="1" strike="noStrike" noProof="1">
              <a:solidFill>
                <a:prstClr val="black">
                  <a:lumMod val="85000"/>
                  <a:lumOff val="15000"/>
                </a:prstClr>
              </a:solidFill>
              <a:latin typeface="Arial" panose="020B0604020202020204"/>
              <a:ea typeface="微软雅黑" panose="020B0503020204020204" charset="-122"/>
            </a:endParaRPr>
          </a:p>
        </p:txBody>
      </p:sp>
      <p:sp>
        <p:nvSpPr>
          <p:cNvPr id="11" name="文本框 10"/>
          <p:cNvSpPr txBox="1"/>
          <p:nvPr>
            <p:custDataLst>
              <p:tags r:id="rId2"/>
            </p:custDataLst>
          </p:nvPr>
        </p:nvSpPr>
        <p:spPr>
          <a:xfrm>
            <a:off x="5951538" y="-26987"/>
            <a:ext cx="6221413" cy="3014663"/>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rtlCol="0">
            <a:noAutofit/>
          </a:bodyPr>
          <a:lstStyle/>
          <a:p>
            <a:pPr defTabSz="342900" fontAlgn="base"/>
            <a:r>
              <a:rPr lang="en-US" altLang="zh-CN" sz="3200" b="1" strike="noStrike" noProof="1">
                <a:solidFill>
                  <a:srgbClr val="F89E1B"/>
                </a:solidFill>
                <a:effectLst>
                  <a:outerShdw blurRad="38100" dist="25400" dir="5400000" algn="ctr" rotWithShape="0">
                    <a:srgbClr val="6E747A">
                      <a:alpha val="43000"/>
                    </a:srgbClr>
                  </a:outerShdw>
                </a:effectLst>
                <a:latin typeface="Times New Roman" panose="02020603050405020304" charset="0"/>
                <a:ea typeface="微软雅黑" panose="020B0503020204020204" charset="-122"/>
                <a:cs typeface="Times New Roman" panose="02020603050405020304" charset="0"/>
              </a:rPr>
              <a:t>genre&amp; format?</a:t>
            </a:r>
            <a:endParaRPr lang="en-US" altLang="zh-CN" sz="3200" b="1" strike="noStrike" noProof="1">
              <a:solidFill>
                <a:srgbClr val="F89E1B"/>
              </a:solidFill>
              <a:effectLst>
                <a:outerShdw blurRad="38100" dist="25400" dir="5400000" algn="ctr" rotWithShape="0">
                  <a:srgbClr val="6E747A">
                    <a:alpha val="43000"/>
                  </a:srgbClr>
                </a:outerShdw>
              </a:effectLst>
              <a:latin typeface="Times New Roman" panose="02020603050405020304" charset="0"/>
              <a:ea typeface="微软雅黑" panose="020B0503020204020204" charset="-122"/>
              <a:cs typeface="Times New Roman" panose="02020603050405020304" charset="0"/>
            </a:endParaRPr>
          </a:p>
          <a:p>
            <a:pPr defTabSz="342900" fontAlgn="base"/>
            <a:endParaRPr lang="en-US" altLang="zh-CN" sz="3200" b="1" strike="noStrike" noProof="1">
              <a:solidFill>
                <a:srgbClr val="F89E1B"/>
              </a:solidFill>
              <a:effectLst>
                <a:outerShdw blurRad="38100" dist="25400" dir="5400000" algn="ctr" rotWithShape="0">
                  <a:srgbClr val="6E747A">
                    <a:alpha val="43000"/>
                  </a:srgbClr>
                </a:outerShdw>
              </a:effectLst>
              <a:latin typeface="Times New Roman" panose="02020603050405020304" charset="0"/>
              <a:ea typeface="微软雅黑" panose="020B0503020204020204" charset="-122"/>
              <a:cs typeface="Times New Roman" panose="02020603050405020304" charset="0"/>
            </a:endParaRPr>
          </a:p>
          <a:p>
            <a:pPr defTabSz="342900" fontAlgn="base"/>
            <a:r>
              <a:rPr lang="en-US" altLang="zh-CN" sz="3200" b="1" strike="noStrike" noProof="1">
                <a:solidFill>
                  <a:srgbClr val="F89E1B"/>
                </a:solidFill>
                <a:effectLst>
                  <a:outerShdw blurRad="38100" dist="25400" dir="5400000" algn="ctr" rotWithShape="0">
                    <a:srgbClr val="6E747A">
                      <a:alpha val="43000"/>
                    </a:srgbClr>
                  </a:outerShdw>
                </a:effectLst>
                <a:latin typeface="Times New Roman" panose="02020603050405020304" charset="0"/>
                <a:ea typeface="微软雅黑" panose="020B0503020204020204" charset="-122"/>
                <a:cs typeface="Times New Roman" panose="02020603050405020304" charset="0"/>
              </a:rPr>
              <a:t>key points?</a:t>
            </a:r>
            <a:endParaRPr lang="en-US" altLang="zh-CN" sz="3200" b="1" strike="noStrike" noProof="1">
              <a:solidFill>
                <a:srgbClr val="F89E1B"/>
              </a:solidFill>
              <a:effectLst>
                <a:outerShdw blurRad="38100" dist="25400" dir="5400000" algn="ctr" rotWithShape="0">
                  <a:srgbClr val="6E747A">
                    <a:alpha val="43000"/>
                  </a:srgbClr>
                </a:outerShdw>
              </a:effectLst>
              <a:latin typeface="Times New Roman" panose="02020603050405020304" charset="0"/>
              <a:ea typeface="微软雅黑" panose="020B0503020204020204" charset="-122"/>
              <a:cs typeface="Times New Roman" panose="02020603050405020304" charset="0"/>
            </a:endParaRPr>
          </a:p>
          <a:p>
            <a:pPr defTabSz="342900" fontAlgn="base"/>
            <a:r>
              <a:rPr lang="en-US" altLang="zh-CN" sz="3200" b="1" strike="noStrike" noProof="1">
                <a:solidFill>
                  <a:srgbClr val="F89E1B"/>
                </a:solidFill>
                <a:effectLst>
                  <a:outerShdw blurRad="38100" dist="25400" dir="5400000" algn="ctr" rotWithShape="0">
                    <a:srgbClr val="6E747A">
                      <a:alpha val="43000"/>
                    </a:srgbClr>
                  </a:outerShdw>
                </a:effectLst>
                <a:latin typeface="Times New Roman" panose="02020603050405020304" charset="0"/>
                <a:ea typeface="微软雅黑" panose="020B0503020204020204" charset="-122"/>
                <a:cs typeface="Times New Roman" panose="02020603050405020304" charset="0"/>
              </a:rPr>
              <a:t> </a:t>
            </a:r>
            <a:endParaRPr lang="en-US" altLang="zh-CN" sz="3200" b="1" strike="noStrike" noProof="1">
              <a:solidFill>
                <a:srgbClr val="F89E1B"/>
              </a:solidFill>
              <a:effectLst>
                <a:outerShdw blurRad="38100" dist="25400" dir="5400000" algn="ctr" rotWithShape="0">
                  <a:srgbClr val="6E747A">
                    <a:alpha val="43000"/>
                  </a:srgbClr>
                </a:outerShdw>
              </a:effectLst>
              <a:latin typeface="Times New Roman" panose="02020603050405020304" charset="0"/>
              <a:ea typeface="微软雅黑" panose="020B0503020204020204" charset="-122"/>
              <a:cs typeface="Times New Roman" panose="02020603050405020304" charset="0"/>
            </a:endParaRPr>
          </a:p>
          <a:p>
            <a:pPr defTabSz="342900" fontAlgn="base"/>
            <a:r>
              <a:rPr lang="en-US" altLang="zh-CN" sz="3200" b="1" strike="noStrike" noProof="1">
                <a:solidFill>
                  <a:srgbClr val="F89E1B"/>
                </a:solidFill>
                <a:effectLst>
                  <a:outerShdw blurRad="38100" dist="25400" dir="5400000" algn="ctr" rotWithShape="0">
                    <a:srgbClr val="6E747A">
                      <a:alpha val="43000"/>
                    </a:srgbClr>
                  </a:outerShdw>
                </a:effectLst>
                <a:latin typeface="Times New Roman" panose="02020603050405020304" charset="0"/>
                <a:ea typeface="微软雅黑" panose="020B0503020204020204" charset="-122"/>
                <a:cs typeface="Times New Roman" panose="02020603050405020304" charset="0"/>
              </a:rPr>
              <a:t>Tense and Person ?</a:t>
            </a:r>
            <a:endParaRPr lang="en-US" altLang="zh-CN" sz="3200" b="1" strike="noStrike" noProof="1">
              <a:solidFill>
                <a:srgbClr val="F89E1B"/>
              </a:solidFill>
              <a:effectLst>
                <a:outerShdw blurRad="38100" dist="25400" dir="5400000" algn="ctr" rotWithShape="0">
                  <a:srgbClr val="6E747A">
                    <a:alpha val="43000"/>
                  </a:srgbClr>
                </a:outerShdw>
              </a:effectLst>
              <a:latin typeface="Times New Roman" panose="02020603050405020304" charset="0"/>
              <a:ea typeface="微软雅黑" panose="020B0503020204020204" charset="-122"/>
              <a:cs typeface="Times New Roman" panose="02020603050405020304" charset="0"/>
            </a:endParaRPr>
          </a:p>
        </p:txBody>
      </p:sp>
      <p:sp>
        <p:nvSpPr>
          <p:cNvPr id="14" name="文本框 13"/>
          <p:cNvSpPr txBox="1"/>
          <p:nvPr>
            <p:custDataLst>
              <p:tags r:id="rId3"/>
            </p:custDataLst>
          </p:nvPr>
        </p:nvSpPr>
        <p:spPr>
          <a:xfrm>
            <a:off x="6024563" y="476250"/>
            <a:ext cx="1965325" cy="530225"/>
          </a:xfrm>
          <a:prstGeom prst="rect">
            <a:avLst/>
          </a:prstGeom>
          <a:solidFill>
            <a:schemeClr val="bg1"/>
          </a:solidFill>
          <a:ln w="9525">
            <a:noFill/>
          </a:ln>
        </p:spPr>
        <p:txBody>
          <a:bodyPr wrap="square" lIns="91440" tIns="45720" rIns="91440" bIns="45720" anchor="t" anchorCtr="0"/>
          <a:lstStyle/>
          <a:p>
            <a:pPr defTabSz="342900"/>
            <a:r>
              <a:rPr lang="zh-CN" altLang="en-US" sz="2800" b="1" dirty="0">
                <a:solidFill>
                  <a:srgbClr val="7030A0"/>
                </a:solidFill>
                <a:latin typeface="Times New Roman" panose="02020603050405020304" charset="0"/>
                <a:ea typeface="微软雅黑" panose="020B0503020204020204" charset="-122"/>
              </a:rPr>
              <a:t>征稿启事</a:t>
            </a:r>
            <a:r>
              <a:rPr lang="en-US" altLang="zh-CN" sz="2800" b="1" dirty="0">
                <a:solidFill>
                  <a:srgbClr val="7030A0"/>
                </a:solidFill>
                <a:latin typeface="Times New Roman" panose="02020603050405020304" charset="0"/>
                <a:ea typeface="微软雅黑" panose="020B0503020204020204" charset="-122"/>
              </a:rPr>
              <a:t> </a:t>
            </a:r>
            <a:endParaRPr lang="en-US" altLang="zh-CN" sz="2800" b="1" dirty="0">
              <a:solidFill>
                <a:srgbClr val="7030A0"/>
              </a:solidFill>
              <a:latin typeface="Times New Roman" panose="02020603050405020304" charset="0"/>
              <a:ea typeface="微软雅黑" panose="020B0503020204020204" charset="-122"/>
            </a:endParaRPr>
          </a:p>
        </p:txBody>
      </p:sp>
      <p:sp>
        <p:nvSpPr>
          <p:cNvPr id="4" name="文本框 3"/>
          <p:cNvSpPr txBox="1"/>
          <p:nvPr>
            <p:custDataLst>
              <p:tags r:id="rId4"/>
            </p:custDataLst>
          </p:nvPr>
        </p:nvSpPr>
        <p:spPr>
          <a:xfrm>
            <a:off x="8507413" y="476250"/>
            <a:ext cx="3074987" cy="530225"/>
          </a:xfrm>
          <a:prstGeom prst="rect">
            <a:avLst/>
          </a:prstGeom>
          <a:solidFill>
            <a:schemeClr val="bg1"/>
          </a:solidFill>
          <a:ln w="9525">
            <a:noFill/>
          </a:ln>
        </p:spPr>
        <p:txBody>
          <a:bodyPr wrap="square" lIns="91440" tIns="45720" rIns="91440" bIns="45720" anchor="t" anchorCtr="0"/>
          <a:lstStyle/>
          <a:p>
            <a:pPr defTabSz="342900">
              <a:buSzTx/>
            </a:pPr>
            <a:r>
              <a:rPr lang="zh-CN" altLang="en-US" sz="2800" b="1" dirty="0">
                <a:solidFill>
                  <a:srgbClr val="7030A0"/>
                </a:solidFill>
                <a:latin typeface="Times New Roman" panose="02020603050405020304" charset="0"/>
                <a:ea typeface="微软雅黑" panose="020B0503020204020204" charset="-122"/>
              </a:rPr>
              <a:t>有标题，有落款  </a:t>
            </a:r>
            <a:endParaRPr lang="zh-CN" altLang="en-US" sz="2800" b="1" dirty="0">
              <a:solidFill>
                <a:srgbClr val="7030A0"/>
              </a:solidFill>
              <a:latin typeface="Times New Roman" panose="02020603050405020304" charset="0"/>
              <a:ea typeface="微软雅黑" panose="020B0503020204020204" charset="-122"/>
            </a:endParaRPr>
          </a:p>
        </p:txBody>
      </p:sp>
      <p:sp>
        <p:nvSpPr>
          <p:cNvPr id="6" name="文本框 5"/>
          <p:cNvSpPr txBox="1"/>
          <p:nvPr>
            <p:custDataLst>
              <p:tags r:id="rId5"/>
            </p:custDataLst>
          </p:nvPr>
        </p:nvSpPr>
        <p:spPr>
          <a:xfrm>
            <a:off x="6024563" y="1555750"/>
            <a:ext cx="6027737" cy="531813"/>
          </a:xfrm>
          <a:prstGeom prst="rect">
            <a:avLst/>
          </a:prstGeom>
          <a:solidFill>
            <a:schemeClr val="bg1"/>
          </a:solidFill>
          <a:ln w="9525">
            <a:noFill/>
          </a:ln>
        </p:spPr>
        <p:txBody>
          <a:bodyPr wrap="square" lIns="91440" tIns="45720" rIns="91440" bIns="45720" anchor="t" anchorCtr="0"/>
          <a:lstStyle/>
          <a:p>
            <a:pPr defTabSz="342900">
              <a:buSzTx/>
            </a:pPr>
            <a:r>
              <a:rPr lang="zh-CN" altLang="en-US" sz="2800" b="1" dirty="0">
                <a:solidFill>
                  <a:srgbClr val="7030A0"/>
                </a:solidFill>
                <a:latin typeface="Times New Roman" panose="02020603050405020304" charset="0"/>
                <a:ea typeface="微软雅黑" panose="020B0503020204020204" charset="-122"/>
              </a:rPr>
              <a:t>目的 &amp; 投稿要求 &amp; 投稿方式</a:t>
            </a:r>
            <a:endParaRPr lang="zh-CN" altLang="en-US" sz="2800" b="1" dirty="0">
              <a:solidFill>
                <a:srgbClr val="7030A0"/>
              </a:solidFill>
              <a:latin typeface="Times New Roman" panose="02020603050405020304" charset="0"/>
              <a:ea typeface="微软雅黑" panose="020B0503020204020204" charset="-122"/>
            </a:endParaRPr>
          </a:p>
        </p:txBody>
      </p:sp>
      <p:sp>
        <p:nvSpPr>
          <p:cNvPr id="7" name="文本框 6"/>
          <p:cNvSpPr txBox="1"/>
          <p:nvPr>
            <p:custDataLst>
              <p:tags r:id="rId6"/>
            </p:custDataLst>
          </p:nvPr>
        </p:nvSpPr>
        <p:spPr>
          <a:xfrm>
            <a:off x="6024563" y="2420938"/>
            <a:ext cx="6027737" cy="530225"/>
          </a:xfrm>
          <a:prstGeom prst="rect">
            <a:avLst/>
          </a:prstGeom>
          <a:solidFill>
            <a:schemeClr val="bg1"/>
          </a:solidFill>
          <a:ln w="9525">
            <a:noFill/>
          </a:ln>
        </p:spPr>
        <p:txBody>
          <a:bodyPr wrap="square" lIns="91440" tIns="45720" rIns="91440" bIns="45720" anchor="t" anchorCtr="0"/>
          <a:lstStyle/>
          <a:p>
            <a:pPr defTabSz="342900">
              <a:buSzTx/>
            </a:pPr>
            <a:r>
              <a:rPr lang="zh-CN" altLang="en-US" sz="2800" b="1" dirty="0">
                <a:solidFill>
                  <a:srgbClr val="7030A0"/>
                </a:solidFill>
                <a:latin typeface="Times New Roman" panose="02020603050405020304" charset="0"/>
                <a:ea typeface="微软雅黑" panose="020B0503020204020204" charset="-122"/>
              </a:rPr>
              <a:t>一般现在时  &amp; 第一</a:t>
            </a:r>
            <a:r>
              <a:rPr lang="en-US" altLang="zh-CN" sz="2800" b="1" dirty="0">
                <a:solidFill>
                  <a:srgbClr val="7030A0"/>
                </a:solidFill>
                <a:latin typeface="Times New Roman" panose="02020603050405020304" charset="0"/>
                <a:ea typeface="微软雅黑" panose="020B0503020204020204" charset="-122"/>
              </a:rPr>
              <a:t>/</a:t>
            </a:r>
            <a:r>
              <a:rPr lang="zh-CN" altLang="en-US" sz="2800" b="1" dirty="0">
                <a:solidFill>
                  <a:srgbClr val="7030A0"/>
                </a:solidFill>
                <a:latin typeface="Times New Roman" panose="02020603050405020304" charset="0"/>
                <a:ea typeface="微软雅黑" panose="020B0503020204020204" charset="-122"/>
              </a:rPr>
              <a:t>三人称</a:t>
            </a:r>
            <a:endParaRPr lang="zh-CN" altLang="en-US" sz="2800" b="1" dirty="0">
              <a:solidFill>
                <a:srgbClr val="7030A0"/>
              </a:solidFill>
              <a:latin typeface="Times New Roman" panose="02020603050405020304" charset="0"/>
              <a:ea typeface="微软雅黑" panose="020B0503020204020204" charset="-122"/>
            </a:endParaRPr>
          </a:p>
        </p:txBody>
      </p:sp>
      <p:sp>
        <p:nvSpPr>
          <p:cNvPr id="8" name="文本框 7"/>
          <p:cNvSpPr txBox="1"/>
          <p:nvPr>
            <p:custDataLst>
              <p:tags r:id="rId7"/>
            </p:custDataLst>
          </p:nvPr>
        </p:nvSpPr>
        <p:spPr>
          <a:xfrm>
            <a:off x="5951538" y="3100388"/>
            <a:ext cx="6100762" cy="574675"/>
          </a:xfrm>
          <a:prstGeom prst="rect">
            <a:avLst/>
          </a:prstGeom>
          <a:solidFill>
            <a:srgbClr val="DDEBDE"/>
          </a:solidFill>
          <a:ln w="9525">
            <a:noFill/>
          </a:ln>
        </p:spPr>
        <p:txBody>
          <a:bodyPr wrap="square" lIns="91440" tIns="45720" rIns="91440" bIns="45720" anchor="t" anchorCtr="0"/>
          <a:lstStyle/>
          <a:p>
            <a:pPr defTabSz="342900"/>
            <a:r>
              <a:rPr lang="en-US" altLang="zh-CN" sz="2800" b="1" dirty="0">
                <a:latin typeface="Times New Roman" panose="02020603050405020304" charset="0"/>
                <a:ea typeface="微软雅黑" panose="020B0503020204020204" charset="-122"/>
              </a:rPr>
              <a:t>Tip1: No self-introduction! </a:t>
            </a:r>
            <a:endParaRPr lang="en-US" altLang="zh-CN" sz="2800" b="1" dirty="0">
              <a:latin typeface="Times New Roman" panose="02020603050405020304" charset="0"/>
              <a:ea typeface="微软雅黑" panose="020B0503020204020204" charset="-122"/>
            </a:endParaRPr>
          </a:p>
        </p:txBody>
      </p:sp>
      <p:sp>
        <p:nvSpPr>
          <p:cNvPr id="15" name="文本框 14"/>
          <p:cNvSpPr txBox="1"/>
          <p:nvPr>
            <p:custDataLst>
              <p:tags r:id="rId8"/>
            </p:custDataLst>
          </p:nvPr>
        </p:nvSpPr>
        <p:spPr>
          <a:xfrm>
            <a:off x="5953125" y="3933825"/>
            <a:ext cx="6099175" cy="2425700"/>
          </a:xfrm>
          <a:prstGeom prst="rect">
            <a:avLst/>
          </a:prstGeom>
          <a:noFill/>
          <a:ln w="9525">
            <a:noFill/>
          </a:ln>
        </p:spPr>
        <p:txBody>
          <a:bodyPr wrap="square" lIns="91440" tIns="45720" rIns="91440" bIns="45720" anchor="t" anchorCtr="0"/>
          <a:lstStyle/>
          <a:p>
            <a:pPr defTabSz="342900"/>
            <a:r>
              <a:rPr lang="en-US" altLang="zh-CN" sz="2800" b="1" dirty="0">
                <a:solidFill>
                  <a:srgbClr val="0000FF"/>
                </a:solidFill>
                <a:latin typeface="Times New Roman" panose="02020603050405020304" charset="0"/>
                <a:ea typeface="微软雅黑" panose="020B0503020204020204" charset="-122"/>
              </a:rPr>
              <a:t>Para.1</a:t>
            </a:r>
            <a:endParaRPr lang="en-US" altLang="zh-CN" sz="2800" b="1" dirty="0">
              <a:solidFill>
                <a:srgbClr val="0000FF"/>
              </a:solidFill>
              <a:latin typeface="Times New Roman" panose="02020603050405020304" charset="0"/>
              <a:ea typeface="微软雅黑" panose="020B0503020204020204" charset="-122"/>
            </a:endParaRPr>
          </a:p>
          <a:p>
            <a:pPr defTabSz="342900"/>
            <a:r>
              <a:rPr lang="en-US" altLang="zh-CN" sz="2800" b="1" dirty="0">
                <a:solidFill>
                  <a:srgbClr val="0000FF"/>
                </a:solidFill>
                <a:latin typeface="Times New Roman" panose="02020603050405020304" charset="0"/>
                <a:ea typeface="微软雅黑" panose="020B0503020204020204" charset="-122"/>
              </a:rPr>
              <a:t>               </a:t>
            </a:r>
            <a:endParaRPr lang="en-US" altLang="zh-CN" sz="2800" b="1" dirty="0">
              <a:solidFill>
                <a:srgbClr val="0000FF"/>
              </a:solidFill>
              <a:latin typeface="Times New Roman" panose="02020603050405020304" charset="0"/>
              <a:ea typeface="微软雅黑" panose="020B0503020204020204" charset="-122"/>
            </a:endParaRPr>
          </a:p>
          <a:p>
            <a:pPr defTabSz="342900"/>
            <a:r>
              <a:rPr lang="en-US" altLang="zh-CN" sz="2800" b="1" dirty="0">
                <a:solidFill>
                  <a:srgbClr val="0000FF"/>
                </a:solidFill>
                <a:latin typeface="Times New Roman" panose="02020603050405020304" charset="0"/>
                <a:ea typeface="微软雅黑" panose="020B0503020204020204" charset="-122"/>
                <a:sym typeface="宋体" panose="02010600030101010101" pitchFamily="2" charset="-122"/>
              </a:rPr>
              <a:t>Para.2</a:t>
            </a:r>
            <a:endParaRPr lang="en-US" altLang="zh-CN" sz="2800" b="1" dirty="0">
              <a:solidFill>
                <a:srgbClr val="0000FF"/>
              </a:solidFill>
              <a:latin typeface="Times New Roman" panose="02020603050405020304" charset="0"/>
              <a:ea typeface="微软雅黑" panose="020B0503020204020204" charset="-122"/>
            </a:endParaRPr>
          </a:p>
          <a:p>
            <a:pPr defTabSz="342900"/>
            <a:r>
              <a:rPr lang="en-US" altLang="zh-CN" sz="2800" b="1" dirty="0">
                <a:solidFill>
                  <a:srgbClr val="0000FF"/>
                </a:solidFill>
                <a:latin typeface="Times New Roman" panose="02020603050405020304" charset="0"/>
                <a:ea typeface="微软雅黑" panose="020B0503020204020204" charset="-122"/>
                <a:sym typeface="宋体" panose="02010600030101010101" pitchFamily="2" charset="-122"/>
              </a:rPr>
              <a:t>          </a:t>
            </a:r>
            <a:endParaRPr lang="en-US" altLang="zh-CN" sz="2800" b="1" dirty="0">
              <a:solidFill>
                <a:srgbClr val="0000FF"/>
              </a:solidFill>
              <a:latin typeface="Times New Roman" panose="02020603050405020304" charset="0"/>
              <a:ea typeface="微软雅黑" panose="020B0503020204020204" charset="-122"/>
              <a:sym typeface="宋体" panose="02010600030101010101" pitchFamily="2" charset="-122"/>
            </a:endParaRPr>
          </a:p>
          <a:p>
            <a:pPr defTabSz="342900"/>
            <a:r>
              <a:rPr lang="en-US" altLang="zh-CN" sz="2800" b="1" dirty="0">
                <a:solidFill>
                  <a:srgbClr val="0000FF"/>
                </a:solidFill>
                <a:latin typeface="Times New Roman" panose="02020603050405020304" charset="0"/>
                <a:ea typeface="微软雅黑" panose="020B0503020204020204" charset="-122"/>
                <a:sym typeface="宋体" panose="02010600030101010101" pitchFamily="2" charset="-122"/>
              </a:rPr>
              <a:t>Para.3</a:t>
            </a:r>
            <a:endParaRPr lang="en-US" altLang="zh-CN" sz="2800" b="1" dirty="0">
              <a:solidFill>
                <a:srgbClr val="0000FF"/>
              </a:solidFill>
              <a:latin typeface="Times New Roman" panose="02020603050405020304" charset="0"/>
              <a:ea typeface="微软雅黑" panose="020B0503020204020204" charset="-122"/>
            </a:endParaRPr>
          </a:p>
          <a:p>
            <a:pPr defTabSz="342900"/>
            <a:endParaRPr lang="en-US" altLang="zh-CN" sz="2800" b="1" dirty="0">
              <a:solidFill>
                <a:srgbClr val="0000FF"/>
              </a:solidFill>
              <a:latin typeface="Times New Roman" panose="02020603050405020304" charset="0"/>
              <a:ea typeface="微软雅黑" panose="020B0503020204020204" charset="-122"/>
            </a:endParaRPr>
          </a:p>
        </p:txBody>
      </p:sp>
      <p:sp>
        <p:nvSpPr>
          <p:cNvPr id="12" name="文本框 11"/>
          <p:cNvSpPr txBox="1"/>
          <p:nvPr>
            <p:custDataLst>
              <p:tags r:id="rId9"/>
            </p:custDataLst>
          </p:nvPr>
        </p:nvSpPr>
        <p:spPr>
          <a:xfrm>
            <a:off x="7464425" y="3925888"/>
            <a:ext cx="3074988" cy="530225"/>
          </a:xfrm>
          <a:prstGeom prst="rect">
            <a:avLst/>
          </a:prstGeom>
          <a:solidFill>
            <a:schemeClr val="bg1"/>
          </a:solidFill>
          <a:ln w="9525">
            <a:noFill/>
          </a:ln>
        </p:spPr>
        <p:txBody>
          <a:bodyPr wrap="square" lIns="91440" tIns="45720" rIns="91440" bIns="45720" anchor="t" anchorCtr="0"/>
          <a:lstStyle/>
          <a:p>
            <a:pPr defTabSz="342900">
              <a:buClrTx/>
              <a:buFontTx/>
            </a:pPr>
            <a:r>
              <a:rPr lang="en-US" altLang="zh-CN" sz="2400" b="1" dirty="0">
                <a:solidFill>
                  <a:srgbClr val="7030A0"/>
                </a:solidFill>
                <a:latin typeface="Times New Roman" panose="02020603050405020304" charset="0"/>
                <a:ea typeface="微软雅黑" panose="020B0503020204020204" charset="-122"/>
                <a:sym typeface="宋体" panose="02010600030101010101" pitchFamily="2" charset="-122"/>
              </a:rPr>
              <a:t>purpose + activity</a:t>
            </a:r>
            <a:r>
              <a:rPr lang="zh-CN" altLang="en-US" sz="2400" b="1" dirty="0">
                <a:solidFill>
                  <a:srgbClr val="7030A0"/>
                </a:solidFill>
                <a:latin typeface="Times New Roman" panose="02020603050405020304" charset="0"/>
                <a:ea typeface="微软雅黑" panose="020B0503020204020204" charset="-122"/>
                <a:sym typeface="宋体" panose="02010600030101010101" pitchFamily="2" charset="-122"/>
              </a:rPr>
              <a:t> </a:t>
            </a:r>
            <a:endParaRPr lang="zh-CN" altLang="en-US" sz="2400" b="1" dirty="0">
              <a:solidFill>
                <a:srgbClr val="7030A0"/>
              </a:solidFill>
              <a:latin typeface="Times New Roman" panose="02020603050405020304" charset="0"/>
              <a:ea typeface="微软雅黑" panose="020B0503020204020204" charset="-122"/>
              <a:sym typeface="宋体" panose="02010600030101010101" pitchFamily="2" charset="-122"/>
            </a:endParaRPr>
          </a:p>
        </p:txBody>
      </p:sp>
      <p:sp>
        <p:nvSpPr>
          <p:cNvPr id="13" name="文本框 12"/>
          <p:cNvSpPr txBox="1"/>
          <p:nvPr>
            <p:custDataLst>
              <p:tags r:id="rId10"/>
            </p:custDataLst>
          </p:nvPr>
        </p:nvSpPr>
        <p:spPr>
          <a:xfrm>
            <a:off x="7535863" y="4581525"/>
            <a:ext cx="3306762" cy="530225"/>
          </a:xfrm>
          <a:prstGeom prst="rect">
            <a:avLst/>
          </a:prstGeom>
          <a:solidFill>
            <a:schemeClr val="bg1"/>
          </a:solidFill>
          <a:ln w="9525">
            <a:noFill/>
          </a:ln>
        </p:spPr>
        <p:txBody>
          <a:bodyPr wrap="square" lIns="91440" tIns="45720" rIns="91440" bIns="45720" anchor="t" anchorCtr="0"/>
          <a:lstStyle/>
          <a:p>
            <a:pPr defTabSz="342900">
              <a:buClrTx/>
              <a:buFontTx/>
            </a:pPr>
            <a:r>
              <a:rPr lang="en-US" altLang="zh-CN" sz="2400" b="1" dirty="0">
                <a:solidFill>
                  <a:srgbClr val="7030A0"/>
                </a:solidFill>
                <a:latin typeface="Times New Roman" panose="02020603050405020304" charset="0"/>
                <a:ea typeface="微软雅黑" panose="020B0503020204020204" charset="-122"/>
                <a:sym typeface="宋体" panose="02010600030101010101" pitchFamily="2" charset="-122"/>
              </a:rPr>
              <a:t>requirements  +</a:t>
            </a:r>
            <a:endParaRPr lang="en-US" altLang="zh-CN" sz="2400" b="1" dirty="0">
              <a:solidFill>
                <a:srgbClr val="7030A0"/>
              </a:solidFill>
              <a:latin typeface="Times New Roman" panose="02020603050405020304" charset="0"/>
              <a:ea typeface="微软雅黑" panose="020B0503020204020204" charset="-122"/>
              <a:sym typeface="宋体" panose="02010600030101010101" pitchFamily="2" charset="-122"/>
            </a:endParaRPr>
          </a:p>
          <a:p>
            <a:pPr defTabSz="342900">
              <a:buClrTx/>
              <a:buFontTx/>
            </a:pPr>
            <a:r>
              <a:rPr lang="en-US" altLang="zh-CN" sz="2400" b="1" dirty="0">
                <a:solidFill>
                  <a:srgbClr val="7030A0"/>
                </a:solidFill>
                <a:latin typeface="Times New Roman" panose="02020603050405020304" charset="0"/>
                <a:ea typeface="微软雅黑" panose="020B0503020204020204" charset="-122"/>
                <a:sym typeface="宋体" panose="02010600030101010101" pitchFamily="2" charset="-122"/>
              </a:rPr>
              <a:t> submission method</a:t>
            </a:r>
            <a:endParaRPr lang="en-US" altLang="zh-CN" sz="2400" b="1" dirty="0">
              <a:solidFill>
                <a:srgbClr val="7030A0"/>
              </a:solidFill>
              <a:latin typeface="Times New Roman" panose="02020603050405020304" charset="0"/>
              <a:ea typeface="微软雅黑" panose="020B0503020204020204" charset="-122"/>
              <a:sym typeface="宋体" panose="02010600030101010101" pitchFamily="2" charset="-122"/>
            </a:endParaRPr>
          </a:p>
        </p:txBody>
      </p:sp>
      <p:sp>
        <p:nvSpPr>
          <p:cNvPr id="16" name="文本框 15"/>
          <p:cNvSpPr txBox="1"/>
          <p:nvPr>
            <p:custDataLst>
              <p:tags r:id="rId11"/>
            </p:custDataLst>
          </p:nvPr>
        </p:nvSpPr>
        <p:spPr>
          <a:xfrm>
            <a:off x="7608888" y="5661025"/>
            <a:ext cx="3306762" cy="530225"/>
          </a:xfrm>
          <a:prstGeom prst="rect">
            <a:avLst/>
          </a:prstGeom>
          <a:solidFill>
            <a:schemeClr val="bg1"/>
          </a:solidFill>
          <a:ln w="9525">
            <a:noFill/>
          </a:ln>
        </p:spPr>
        <p:txBody>
          <a:bodyPr wrap="square" lIns="91440" tIns="45720" rIns="91440" bIns="45720" anchor="t" anchorCtr="0"/>
          <a:lstStyle/>
          <a:p>
            <a:pPr defTabSz="342900">
              <a:buClrTx/>
              <a:buFontTx/>
            </a:pPr>
            <a:r>
              <a:rPr lang="en-US" altLang="zh-CN" sz="2400" b="1" dirty="0">
                <a:solidFill>
                  <a:srgbClr val="7030A0"/>
                </a:solidFill>
                <a:latin typeface="Times New Roman" panose="02020603050405020304" charset="0"/>
                <a:ea typeface="微软雅黑" panose="020B0503020204020204" charset="-122"/>
                <a:sym typeface="宋体" panose="02010600030101010101" pitchFamily="2" charset="-122"/>
              </a:rPr>
              <a:t>appeal </a:t>
            </a:r>
            <a:endParaRPr lang="en-US" altLang="zh-CN" sz="2400" b="1" dirty="0">
              <a:solidFill>
                <a:srgbClr val="7030A0"/>
              </a:solidFill>
              <a:latin typeface="Times New Roman" panose="02020603050405020304" charset="0"/>
              <a:ea typeface="微软雅黑" panose="020B0503020204020204" charset="-122"/>
              <a:sym typeface="宋体" panose="02010600030101010101" pitchFamily="2" charset="-122"/>
            </a:endParaRPr>
          </a:p>
        </p:txBody>
      </p:sp>
      <p:sp>
        <p:nvSpPr>
          <p:cNvPr id="17" name="五角星 16"/>
          <p:cNvSpPr/>
          <p:nvPr>
            <p:custDataLst>
              <p:tags r:id="rId12"/>
            </p:custDataLst>
          </p:nvPr>
        </p:nvSpPr>
        <p:spPr>
          <a:xfrm>
            <a:off x="5735638" y="4419600"/>
            <a:ext cx="1819275" cy="1271588"/>
          </a:xfrm>
          <a:prstGeom prst="star5">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sp>
        <p:nvSpPr>
          <p:cNvPr id="3086" name="TextBox 1"/>
          <p:cNvSpPr txBox="1"/>
          <p:nvPr>
            <p:custDataLst>
              <p:tags r:id="rId13"/>
            </p:custDataLst>
          </p:nvPr>
        </p:nvSpPr>
        <p:spPr>
          <a:xfrm>
            <a:off x="0" y="0"/>
            <a:ext cx="4854575" cy="522288"/>
          </a:xfrm>
          <a:prstGeom prst="rect">
            <a:avLst/>
          </a:prstGeom>
          <a:solidFill>
            <a:srgbClr val="CCFF99"/>
          </a:solidFill>
          <a:ln w="9525">
            <a:noFill/>
          </a:ln>
        </p:spPr>
        <p:txBody>
          <a:bodyPr wrap="square" anchor="t" anchorCtr="0">
            <a:spAutoFit/>
          </a:bodyPr>
          <a:lstStyle/>
          <a:p>
            <a:r>
              <a:rPr lang="en-US" altLang="zh-CN" sz="2800" b="1" dirty="0">
                <a:latin typeface="Arial" panose="020B0604020202020204" pitchFamily="34" charset="0"/>
                <a:ea typeface="宋体" panose="02010600030101010101" pitchFamily="2" charset="-122"/>
              </a:rPr>
              <a:t>Step 1: </a:t>
            </a:r>
            <a:r>
              <a:rPr lang="zh-CN" altLang="en-US" sz="2800" b="1" dirty="0">
                <a:latin typeface="Arial" panose="020B0604020202020204" pitchFamily="34" charset="0"/>
                <a:ea typeface="宋体" panose="02010600030101010101" pitchFamily="2" charset="-122"/>
              </a:rPr>
              <a:t>仔细审题定结构（审）</a:t>
            </a:r>
            <a:endParaRPr lang="zh-CN" altLang="en-US" sz="2800" b="1" dirty="0">
              <a:latin typeface="Arial" panose="020B0604020202020204" pitchFamily="34" charset="0"/>
              <a:ea typeface="宋体" panose="02010600030101010101" pitchFamily="2" charset="-122"/>
            </a:endParaRPr>
          </a:p>
        </p:txBody>
      </p:sp>
      <p:sp>
        <p:nvSpPr>
          <p:cNvPr id="2" name="标题 1"/>
          <p:cNvSpPr txBox="1"/>
          <p:nvPr>
            <p:custDataLst>
              <p:tags r:id="rId14"/>
            </p:custDataLst>
          </p:nvPr>
        </p:nvSpPr>
        <p:spPr>
          <a:xfrm>
            <a:off x="9624529" y="5877082"/>
            <a:ext cx="2526714" cy="815290"/>
          </a:xfrm>
          <a:prstGeom prst="rect">
            <a:avLst/>
          </a:prstGeom>
        </p:spPr>
        <p:txBody>
          <a:bodyPr>
            <a:normAutofit/>
          </a:bodyPr>
          <a:lstStyle>
            <a:lvl1pPr algn="ctr" defTabSz="1188085" rtl="0" eaLnBrk="1" latinLnBrk="0" hangingPunct="1">
              <a:spcBef>
                <a:spcPct val="0"/>
              </a:spcBef>
              <a:buNone/>
              <a:defRPr sz="5715" kern="1200">
                <a:solidFill>
                  <a:schemeClr val="tx1"/>
                </a:solidFill>
                <a:latin typeface="+mj-lt"/>
                <a:ea typeface="+mj-ea"/>
                <a:cs typeface="+mj-cs"/>
              </a:defRPr>
            </a:lvl1pPr>
          </a:lstStyle>
          <a:p>
            <a:pPr defTabSz="1191260"/>
            <a:r>
              <a:rPr lang="zh-CN" altLang="en-US" sz="361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Times New Roman" panose="02020603050405020304" charset="0"/>
              </a:rPr>
              <a:t>审题四定</a:t>
            </a:r>
            <a:endParaRPr lang="en-US" altLang="zh-CN" sz="361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Times New Roman" panose="02020603050405020304" charset="0"/>
            </a:endParaRPr>
          </a:p>
          <a:p>
            <a:pPr defTabSz="1191260"/>
            <a:endParaRPr lang="en-US" altLang="zh-CN" sz="361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Times New Roman" panose="02020603050405020304" charset="0"/>
            </a:endParaRPr>
          </a:p>
        </p:txBody>
      </p:sp>
      <p:sp>
        <p:nvSpPr>
          <p:cNvPr id="18" name="标题 1"/>
          <p:cNvSpPr txBox="1"/>
          <p:nvPr>
            <p:custDataLst>
              <p:tags r:id="rId15"/>
            </p:custDataLst>
          </p:nvPr>
        </p:nvSpPr>
        <p:spPr>
          <a:xfrm>
            <a:off x="6744072" y="6137920"/>
            <a:ext cx="3168352" cy="720080"/>
          </a:xfrm>
          <a:prstGeom prst="rect">
            <a:avLst/>
          </a:prstGeom>
          <a:solidFill>
            <a:srgbClr val="92D050"/>
          </a:solidFill>
        </p:spPr>
        <p:txBody>
          <a:bodyPr>
            <a:noAutofit/>
          </a:bodyPr>
          <a:lstStyle>
            <a:lvl1pPr algn="ctr" defTabSz="1188085" rtl="0" eaLnBrk="1" latinLnBrk="0" hangingPunct="1">
              <a:spcBef>
                <a:spcPct val="0"/>
              </a:spcBef>
              <a:buNone/>
              <a:defRPr sz="5715" kern="1200">
                <a:solidFill>
                  <a:schemeClr val="tx1"/>
                </a:solidFill>
                <a:latin typeface="+mj-lt"/>
                <a:ea typeface="+mj-ea"/>
                <a:cs typeface="+mj-cs"/>
              </a:defRPr>
            </a:lvl1pPr>
          </a:lstStyle>
          <a:p>
            <a:pPr defTabSz="1191260"/>
            <a:r>
              <a:rPr lang="en-US" altLang="zh-CN" sz="3600" b="1" dirty="0" smtClean="0">
                <a:effectLst>
                  <a:outerShdw blurRad="38100" dist="38100" dir="2700000" algn="tl">
                    <a:srgbClr val="000000">
                      <a:alpha val="43137"/>
                    </a:srgbClr>
                  </a:outerShdw>
                </a:effectLst>
                <a:latin typeface="Times New Roman" panose="02020603050405020304" charset="0"/>
                <a:ea typeface="楷体" panose="02010609060101010101" charset="-122"/>
                <a:cs typeface="Times New Roman" panose="02020603050405020304" charset="0"/>
              </a:rPr>
              <a:t>Completeness</a:t>
            </a:r>
            <a:endParaRPr lang="en-US" altLang="zh-CN" sz="3600" b="1" dirty="0">
              <a:effectLst>
                <a:outerShdw blurRad="38100" dist="38100" dir="2700000" algn="tl">
                  <a:srgbClr val="000000">
                    <a:alpha val="43137"/>
                  </a:srgbClr>
                </a:outerShdw>
              </a:effectLst>
              <a:latin typeface="Times New Roman" panose="02020603050405020304" charset="0"/>
              <a:ea typeface="楷体" panose="02010609060101010101" charset="-122"/>
              <a:cs typeface="Times New Roman" panose="02020603050405020304" charset="0"/>
            </a:endParaRPr>
          </a:p>
          <a:p>
            <a:pPr defTabSz="1191260"/>
            <a:endParaRPr lang="en-US" altLang="zh-CN" sz="3600" b="1" dirty="0">
              <a:effectLst>
                <a:outerShdw blurRad="38100" dist="38100" dir="2700000" algn="tl">
                  <a:srgbClr val="000000">
                    <a:alpha val="43137"/>
                  </a:srgbClr>
                </a:outerShdw>
              </a:effectLst>
              <a:latin typeface="Times New Roman" panose="02020603050405020304" charset="0"/>
              <a:ea typeface="楷体" panose="02010609060101010101"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1000"/>
                                        <p:tgtEl>
                                          <p:spTgt spid="10">
                                            <p:bg/>
                                          </p:spTgt>
                                        </p:tgtEl>
                                      </p:cBhvr>
                                    </p:animEffect>
                                    <p:anim calcmode="lin" valueType="num">
                                      <p:cBhvr>
                                        <p:cTn id="8" dur="1000" fill="hold"/>
                                        <p:tgtEl>
                                          <p:spTgt spid="10">
                                            <p:bg/>
                                          </p:spTgt>
                                        </p:tgtEl>
                                        <p:attrNameLst>
                                          <p:attrName>ppt_x</p:attrName>
                                        </p:attrNameLst>
                                      </p:cBhvr>
                                      <p:tavLst>
                                        <p:tav tm="0">
                                          <p:val>
                                            <p:strVal val="#ppt_x"/>
                                          </p:val>
                                        </p:tav>
                                        <p:tav tm="100000">
                                          <p:val>
                                            <p:strVal val="#ppt_x"/>
                                          </p:val>
                                        </p:tav>
                                      </p:tavLst>
                                    </p:anim>
                                    <p:anim calcmode="lin" valueType="num">
                                      <p:cBhvr>
                                        <p:cTn id="9" dur="1000" fill="hold"/>
                                        <p:tgtEl>
                                          <p:spTgt spid="10">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fade">
                                      <p:cBhvr>
                                        <p:cTn id="21" dur="1000"/>
                                        <p:tgtEl>
                                          <p:spTgt spid="10">
                                            <p:txEl>
                                              <p:pRg st="1" end="1"/>
                                            </p:txEl>
                                          </p:spTgt>
                                        </p:tgtEl>
                                      </p:cBhvr>
                                    </p:animEffect>
                                    <p:anim calcmode="lin" valueType="num">
                                      <p:cBhvr>
                                        <p:cTn id="22"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fade">
                                      <p:cBhvr>
                                        <p:cTn id="28" dur="1000"/>
                                        <p:tgtEl>
                                          <p:spTgt spid="10">
                                            <p:txEl>
                                              <p:pRg st="2" end="2"/>
                                            </p:txEl>
                                          </p:spTgt>
                                        </p:tgtEl>
                                      </p:cBhvr>
                                    </p:animEffect>
                                    <p:anim calcmode="lin" valueType="num">
                                      <p:cBhvr>
                                        <p:cTn id="29"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Effect transition="in" filter="fade">
                                      <p:cBhvr>
                                        <p:cTn id="35" dur="1000"/>
                                        <p:tgtEl>
                                          <p:spTgt spid="10">
                                            <p:txEl>
                                              <p:pRg st="3" end="3"/>
                                            </p:txEl>
                                          </p:spTgt>
                                        </p:tgtEl>
                                      </p:cBhvr>
                                    </p:animEffect>
                                    <p:anim calcmode="lin" valueType="num">
                                      <p:cBhvr>
                                        <p:cTn id="36"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xEl>
                                              <p:pRg st="4" end="4"/>
                                            </p:txEl>
                                          </p:spTgt>
                                        </p:tgtEl>
                                        <p:attrNameLst>
                                          <p:attrName>style.visibility</p:attrName>
                                        </p:attrNameLst>
                                      </p:cBhvr>
                                      <p:to>
                                        <p:strVal val="visible"/>
                                      </p:to>
                                    </p:set>
                                    <p:animEffect transition="in" filter="fade">
                                      <p:cBhvr>
                                        <p:cTn id="42" dur="1000"/>
                                        <p:tgtEl>
                                          <p:spTgt spid="10">
                                            <p:txEl>
                                              <p:pRg st="4" end="4"/>
                                            </p:txEl>
                                          </p:spTgt>
                                        </p:tgtEl>
                                      </p:cBhvr>
                                    </p:animEffect>
                                    <p:anim calcmode="lin" valueType="num">
                                      <p:cBhvr>
                                        <p:cTn id="43"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xEl>
                                              <p:pRg st="5" end="5"/>
                                            </p:txEl>
                                          </p:spTgt>
                                        </p:tgtEl>
                                        <p:attrNameLst>
                                          <p:attrName>style.visibility</p:attrName>
                                        </p:attrNameLst>
                                      </p:cBhvr>
                                      <p:to>
                                        <p:strVal val="visible"/>
                                      </p:to>
                                    </p:set>
                                    <p:animEffect transition="in" filter="fade">
                                      <p:cBhvr>
                                        <p:cTn id="49" dur="1000"/>
                                        <p:tgtEl>
                                          <p:spTgt spid="10">
                                            <p:txEl>
                                              <p:pRg st="5" end="5"/>
                                            </p:txEl>
                                          </p:spTgt>
                                        </p:tgtEl>
                                      </p:cBhvr>
                                    </p:animEffect>
                                    <p:anim calcmode="lin" valueType="num">
                                      <p:cBhvr>
                                        <p:cTn id="50"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down)">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blinds(horizontal)">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blinds(horizontal)">
                                      <p:cBhvr>
                                        <p:cTn id="66" dur="500"/>
                                        <p:tgtEl>
                                          <p:spTgt spid="4"/>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blinds(horizontal)">
                                      <p:cBhvr>
                                        <p:cTn id="71" dur="500"/>
                                        <p:tgtEl>
                                          <p:spTgt spid="6"/>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blinds(horizontal)">
                                      <p:cBhvr>
                                        <p:cTn id="76" dur="500"/>
                                        <p:tgtEl>
                                          <p:spTgt spid="7"/>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blinds(horizontal)">
                                      <p:cBhvr>
                                        <p:cTn id="81" dur="500"/>
                                        <p:tgtEl>
                                          <p:spTgt spid="8"/>
                                        </p:tgtEl>
                                      </p:cBhvr>
                                    </p:animEffec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15"/>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blinds(horizontal)">
                                      <p:cBhvr>
                                        <p:cTn id="90" dur="500"/>
                                        <p:tgtEl>
                                          <p:spTgt spid="12"/>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blinds(horizontal)">
                                      <p:cBhvr>
                                        <p:cTn id="95" dur="500"/>
                                        <p:tgtEl>
                                          <p:spTgt spid="13"/>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16"/>
                                        </p:tgtEl>
                                        <p:attrNameLst>
                                          <p:attrName>style.visibility</p:attrName>
                                        </p:attrNameLst>
                                      </p:cBhvr>
                                      <p:to>
                                        <p:strVal val="visible"/>
                                      </p:to>
                                    </p:set>
                                    <p:animEffect transition="in" filter="blinds(horizontal)">
                                      <p:cBhvr>
                                        <p:cTn id="100" dur="500"/>
                                        <p:tgtEl>
                                          <p:spTgt spid="16"/>
                                        </p:tgtEl>
                                      </p:cBhvr>
                                    </p:animEffec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17"/>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grpId="0" nodeType="clickEffect">
                                  <p:stCondLst>
                                    <p:cond delay="0"/>
                                  </p:stCondLst>
                                  <p:childTnLst>
                                    <p:set>
                                      <p:cBhvr>
                                        <p:cTn id="108" dur="1" fill="hold">
                                          <p:stCondLst>
                                            <p:cond delay="0"/>
                                          </p:stCondLst>
                                        </p:cTn>
                                        <p:tgtEl>
                                          <p:spTgt spid="2"/>
                                        </p:tgtEl>
                                        <p:attrNameLst>
                                          <p:attrName>style.visibility</p:attrName>
                                        </p:attrNameLst>
                                      </p:cBhvr>
                                      <p:to>
                                        <p:strVal val="visible"/>
                                      </p:to>
                                    </p:set>
                                    <p:animEffect transition="in" filter="blinds(horizontal)">
                                      <p:cBhvr>
                                        <p:cTn id="109" dur="500"/>
                                        <p:tgtEl>
                                          <p:spTgt spid="2"/>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18"/>
                                        </p:tgtEl>
                                        <p:attrNameLst>
                                          <p:attrName>style.visibility</p:attrName>
                                        </p:attrNameLst>
                                      </p:cBhvr>
                                      <p:to>
                                        <p:strVal val="visible"/>
                                      </p:to>
                                    </p:set>
                                    <p:animEffect transition="in" filter="blinds(horizontal)">
                                      <p:cBhvr>
                                        <p:cTn id="1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build="p"/>
      <p:bldP spid="11" grpId="0" bldLvl="0" animBg="1"/>
      <p:bldP spid="11" grpId="1"/>
      <p:bldP spid="14" grpId="0" bldLvl="0" animBg="1"/>
      <p:bldP spid="14" grpId="1"/>
      <p:bldP spid="4" grpId="0" bldLvl="0" animBg="1"/>
      <p:bldP spid="4" grpId="1"/>
      <p:bldP spid="6" grpId="0" bldLvl="0" animBg="1"/>
      <p:bldP spid="6" grpId="1"/>
      <p:bldP spid="7" grpId="0" bldLvl="0" animBg="1"/>
      <p:bldP spid="7" grpId="1"/>
      <p:bldP spid="8" grpId="0" bldLvl="0" animBg="1"/>
      <p:bldP spid="8" grpId="1"/>
      <p:bldP spid="15" grpId="0"/>
      <p:bldP spid="15" grpId="1"/>
      <p:bldP spid="12" grpId="0" bldLvl="0" animBg="1"/>
      <p:bldP spid="12" grpId="1"/>
      <p:bldP spid="13" grpId="0" bldLvl="0" animBg="1"/>
      <p:bldP spid="13" grpId="1"/>
      <p:bldP spid="16" grpId="0" bldLvl="0" animBg="1"/>
      <p:bldP spid="16" grpId="1"/>
      <p:bldP spid="17" grpId="0" bldLvl="0" animBg="1"/>
      <p:bldP spid="2" grpId="0"/>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35280" y="1125220"/>
            <a:ext cx="11541760" cy="4707255"/>
          </a:xfrm>
        </p:spPr>
        <p:txBody>
          <a:bodyPr>
            <a:normAutofit fontScale="90000" lnSpcReduction="10000"/>
          </a:bodyPr>
          <a:lstStyle/>
          <a:p>
            <a:r>
              <a:rPr lang="zh-CN" altLang="en-US" b="1" dirty="0">
                <a:latin typeface="华文楷体" panose="02010600040101010101" charset="-122"/>
                <a:ea typeface="华文楷体" panose="02010600040101010101" charset="-122"/>
                <a:cs typeface="华文楷体" panose="02010600040101010101" charset="-122"/>
              </a:rPr>
              <a:t>糟粕一：冗余的自我介绍</a:t>
            </a:r>
            <a:endParaRPr lang="zh-CN" altLang="en-US" b="1" dirty="0">
              <a:latin typeface="华文楷体" panose="02010600040101010101" charset="-122"/>
              <a:ea typeface="华文楷体" panose="02010600040101010101" charset="-122"/>
              <a:cs typeface="华文楷体" panose="02010600040101010101" charset="-122"/>
            </a:endParaRPr>
          </a:p>
          <a:p>
            <a:endParaRPr lang="zh-CN" altLang="en-US" b="1" dirty="0">
              <a:latin typeface="华文楷体" panose="02010600040101010101" charset="-122"/>
              <a:ea typeface="华文楷体" panose="02010600040101010101" charset="-122"/>
              <a:cs typeface="华文楷体" panose="02010600040101010101" charset="-122"/>
            </a:endParaRPr>
          </a:p>
          <a:p>
            <a:r>
              <a:rPr lang="zh-CN" altLang="en-US" b="1" dirty="0">
                <a:latin typeface="华文楷体" panose="02010600040101010101" charset="-122"/>
                <a:ea typeface="华文楷体" panose="02010600040101010101" charset="-122"/>
                <a:cs typeface="华文楷体" panose="02010600040101010101" charset="-122"/>
              </a:rPr>
              <a:t>糟粕二：偏差的体裁理解 ，</a:t>
            </a:r>
            <a:r>
              <a:rPr lang="zh-CN" altLang="en-US" b="1" dirty="0">
                <a:latin typeface="华文楷体" panose="02010600040101010101" charset="-122"/>
                <a:ea typeface="华文楷体" panose="02010600040101010101" charset="-122"/>
                <a:cs typeface="华文楷体" panose="02010600040101010101" charset="-122"/>
                <a:sym typeface="+mn-ea"/>
              </a:rPr>
              <a:t>征稿启事 VS 新闻报道，通知，邀请信</a:t>
            </a:r>
            <a:endParaRPr lang="zh-CN" altLang="en-US" b="1" dirty="0">
              <a:latin typeface="华文楷体" panose="02010600040101010101" charset="-122"/>
              <a:ea typeface="华文楷体" panose="02010600040101010101" charset="-122"/>
              <a:cs typeface="华文楷体" panose="02010600040101010101" charset="-122"/>
            </a:endParaRPr>
          </a:p>
          <a:p>
            <a:endParaRPr lang="zh-CN" altLang="en-US" b="1" dirty="0">
              <a:latin typeface="华文楷体" panose="02010600040101010101" charset="-122"/>
              <a:ea typeface="华文楷体" panose="02010600040101010101" charset="-122"/>
              <a:cs typeface="华文楷体" panose="02010600040101010101" charset="-122"/>
            </a:endParaRPr>
          </a:p>
          <a:p>
            <a:r>
              <a:rPr lang="zh-CN" altLang="en-US" b="1" dirty="0">
                <a:latin typeface="华文楷体" panose="02010600040101010101" charset="-122"/>
                <a:ea typeface="华文楷体" panose="02010600040101010101" charset="-122"/>
                <a:cs typeface="华文楷体" panose="02010600040101010101" charset="-122"/>
              </a:rPr>
              <a:t>糟粕三：单薄的文本内容，思维局限较大</a:t>
            </a:r>
            <a:endParaRPr lang="zh-CN" altLang="en-US" b="1" dirty="0">
              <a:latin typeface="华文楷体" panose="02010600040101010101" charset="-122"/>
              <a:ea typeface="华文楷体" panose="02010600040101010101" charset="-122"/>
              <a:cs typeface="华文楷体" panose="02010600040101010101" charset="-122"/>
            </a:endParaRPr>
          </a:p>
          <a:p>
            <a:endParaRPr lang="zh-CN" altLang="en-US" b="1" dirty="0">
              <a:latin typeface="华文楷体" panose="02010600040101010101" charset="-122"/>
              <a:ea typeface="华文楷体" panose="02010600040101010101" charset="-122"/>
              <a:cs typeface="华文楷体" panose="02010600040101010101" charset="-122"/>
            </a:endParaRPr>
          </a:p>
          <a:p>
            <a:r>
              <a:rPr lang="zh-CN" altLang="en-US" b="1" dirty="0">
                <a:latin typeface="华文楷体" panose="02010600040101010101" charset="-122"/>
                <a:ea typeface="华文楷体" panose="02010600040101010101" charset="-122"/>
                <a:cs typeface="华文楷体" panose="02010600040101010101" charset="-122"/>
              </a:rPr>
              <a:t>糟粕四：无关的信息提供，脱离题材要求</a:t>
            </a:r>
            <a:endParaRPr lang="zh-CN" altLang="en-US" b="1" dirty="0">
              <a:latin typeface="华文楷体" panose="02010600040101010101" charset="-122"/>
              <a:ea typeface="华文楷体" panose="02010600040101010101" charset="-122"/>
              <a:cs typeface="华文楷体" panose="02010600040101010101" charset="-122"/>
            </a:endParaRPr>
          </a:p>
          <a:p>
            <a:endParaRPr lang="zh-CN" altLang="en-US" b="1" dirty="0">
              <a:latin typeface="华文楷体" panose="02010600040101010101" charset="-122"/>
              <a:ea typeface="华文楷体" panose="02010600040101010101" charset="-122"/>
              <a:cs typeface="华文楷体" panose="02010600040101010101" charset="-122"/>
            </a:endParaRPr>
          </a:p>
          <a:p>
            <a:r>
              <a:rPr lang="zh-CN" altLang="en-US" b="1" dirty="0">
                <a:latin typeface="华文楷体" panose="02010600040101010101" charset="-122"/>
                <a:ea typeface="华文楷体" panose="02010600040101010101" charset="-122"/>
                <a:cs typeface="华文楷体" panose="02010600040101010101" charset="-122"/>
              </a:rPr>
              <a:t>糟粕五：难懂的中式英文，刻意追求生僻词汇</a:t>
            </a:r>
            <a:endParaRPr lang="zh-CN" altLang="en-US" b="1" dirty="0">
              <a:latin typeface="华文楷体" panose="02010600040101010101" charset="-122"/>
              <a:ea typeface="华文楷体" panose="02010600040101010101" charset="-122"/>
              <a:cs typeface="华文楷体" panose="02010600040101010101" charset="-122"/>
            </a:endParaRPr>
          </a:p>
        </p:txBody>
      </p:sp>
      <p:pic>
        <p:nvPicPr>
          <p:cNvPr id="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073185" y="4469362"/>
            <a:ext cx="2728299" cy="1871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文本框 1"/>
          <p:cNvSpPr txBox="1"/>
          <p:nvPr/>
        </p:nvSpPr>
        <p:spPr>
          <a:xfrm>
            <a:off x="263525" y="116840"/>
            <a:ext cx="3542030" cy="760095"/>
          </a:xfrm>
          <a:prstGeom prst="rect">
            <a:avLst/>
          </a:prstGeom>
          <a:solidFill>
            <a:schemeClr val="accent1">
              <a:lumMod val="75000"/>
            </a:schemeClr>
          </a:solidFill>
        </p:spPr>
        <p:txBody>
          <a:bodyPr wrap="square" rtlCol="0" anchor="t">
            <a:noAutofit/>
          </a:bodyPr>
          <a:p>
            <a:pPr algn="l"/>
            <a:r>
              <a:rPr lang="zh-CN" altLang="zh-CN" sz="3200" dirty="0" smtClean="0">
                <a:sym typeface="+mn-ea"/>
              </a:rPr>
              <a:t>学生问题</a:t>
            </a:r>
            <a:r>
              <a:rPr lang="en-US" altLang="zh-CN" sz="3200" dirty="0" smtClean="0">
                <a:sym typeface="+mn-ea"/>
              </a:rPr>
              <a:t>: </a:t>
            </a:r>
            <a:endParaRPr lang="en-US" altLang="zh-CN" sz="3200" dirty="0" smtClean="0">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Box 1"/>
          <p:cNvSpPr txBox="1"/>
          <p:nvPr/>
        </p:nvSpPr>
        <p:spPr>
          <a:xfrm>
            <a:off x="0" y="0"/>
            <a:ext cx="5808663" cy="584200"/>
          </a:xfrm>
          <a:prstGeom prst="rect">
            <a:avLst/>
          </a:prstGeom>
          <a:solidFill>
            <a:srgbClr val="CCFF99"/>
          </a:solidFill>
          <a:ln w="9525">
            <a:noFill/>
          </a:ln>
        </p:spPr>
        <p:txBody>
          <a:bodyPr wrap="square" anchor="t" anchorCtr="0">
            <a:spAutoFit/>
          </a:bodyPr>
          <a:lstStyle/>
          <a:p>
            <a:r>
              <a:rPr lang="zh-CN" altLang="en-US" sz="3200" b="1" dirty="0">
                <a:latin typeface="Arial" panose="020B0604020202020204" pitchFamily="34" charset="0"/>
                <a:ea typeface="宋体" panose="02010600030101010101" pitchFamily="2" charset="-122"/>
              </a:rPr>
              <a:t>二、</a:t>
            </a:r>
            <a:r>
              <a:rPr lang="en-US" altLang="zh-CN" sz="3200" b="1" dirty="0">
                <a:latin typeface="Arial" panose="020B0604020202020204" pitchFamily="34" charset="0"/>
                <a:ea typeface="宋体" panose="02010600030101010101" pitchFamily="2" charset="-122"/>
              </a:rPr>
              <a:t> </a:t>
            </a:r>
            <a:r>
              <a:rPr lang="zh-CN" altLang="en-US" sz="3200" b="1" dirty="0">
                <a:latin typeface="Arial" panose="020B0604020202020204" pitchFamily="34" charset="0"/>
                <a:ea typeface="宋体" panose="02010600030101010101" pitchFamily="2" charset="-122"/>
              </a:rPr>
              <a:t>抓全要点列表达（列）</a:t>
            </a:r>
            <a:endParaRPr lang="en-US" altLang="zh-CN" sz="3200" b="1" dirty="0">
              <a:latin typeface="Arial" panose="020B0604020202020204" pitchFamily="34" charset="0"/>
              <a:ea typeface="宋体" panose="02010600030101010101" pitchFamily="2" charset="-122"/>
            </a:endParaRPr>
          </a:p>
        </p:txBody>
      </p:sp>
      <p:sp>
        <p:nvSpPr>
          <p:cNvPr id="8" name="矩形 7"/>
          <p:cNvSpPr/>
          <p:nvPr/>
        </p:nvSpPr>
        <p:spPr>
          <a:xfrm>
            <a:off x="47625" y="610235"/>
            <a:ext cx="12144375" cy="6513830"/>
          </a:xfrm>
          <a:prstGeom prst="rect">
            <a:avLst/>
          </a:prstGeom>
        </p:spPr>
        <p:txBody>
          <a:bodyPr wrap="square">
            <a:spAutoFit/>
          </a:bodyPr>
          <a:lstStyle/>
          <a:p>
            <a:pPr>
              <a:lnSpc>
                <a:spcPct val="100000"/>
              </a:lnSpc>
              <a:buFont typeface="Wingdings" panose="05000000000000000000" pitchFamily="2" charset="2"/>
            </a:pPr>
            <a:r>
              <a:rPr lang="en-US" altLang="zh-CN" sz="2665" b="1" strike="noStrike" noProof="1" smtClean="0">
                <a:solidFill>
                  <a:srgbClr val="0066FF"/>
                </a:solidFill>
                <a:latin typeface="Arial" panose="020B0604020202020204" pitchFamily="34" charset="0"/>
                <a:ea typeface="宋体" panose="02010600030101010101" pitchFamily="2" charset="-122"/>
                <a:cs typeface="+mn-cs"/>
              </a:rPr>
              <a:t>Para 1 </a:t>
            </a:r>
            <a:r>
              <a:rPr lang="en-US" altLang="zh-CN" sz="2665" b="1" smtClean="0">
                <a:solidFill>
                  <a:srgbClr val="0066FF"/>
                </a:solidFill>
                <a:sym typeface="宋体" panose="02010600030101010101" pitchFamily="2" charset="-122"/>
              </a:rPr>
              <a:t>purpose + activity</a:t>
            </a:r>
            <a:endParaRPr lang="en-US" altLang="zh-CN" sz="2665" b="1" strike="noStrike" noProof="1" smtClean="0">
              <a:solidFill>
                <a:srgbClr val="0066FF"/>
              </a:solidFill>
              <a:latin typeface="Arial" panose="020B0604020202020204" pitchFamily="34" charset="0"/>
              <a:ea typeface="宋体" panose="02010600030101010101" pitchFamily="2" charset="-122"/>
              <a:cs typeface="+mn-cs"/>
            </a:endParaRPr>
          </a:p>
          <a:p>
            <a:pPr marL="457200" indent="-457200">
              <a:lnSpc>
                <a:spcPct val="100000"/>
              </a:lnSpc>
              <a:buFont typeface="Wingdings" panose="05000000000000000000" charset="0"/>
              <a:buChar char="p"/>
            </a:pPr>
            <a:r>
              <a:rPr lang="zh-CN" altLang="en-US" sz="2665" b="1" strike="noStrike" noProof="1" smtClean="0">
                <a:solidFill>
                  <a:srgbClr val="0066FF"/>
                </a:solidFill>
                <a:latin typeface="Arial" panose="020B0604020202020204" pitchFamily="34" charset="0"/>
                <a:ea typeface="宋体" panose="02010600030101010101" pitchFamily="2" charset="-122"/>
                <a:cs typeface="+mn-cs"/>
              </a:rPr>
              <a:t>目的</a:t>
            </a:r>
            <a:endParaRPr lang="zh-CN" altLang="en-US" sz="2665" b="1" strike="noStrike" noProof="1" smtClean="0">
              <a:solidFill>
                <a:srgbClr val="0066FF"/>
              </a:solidFill>
              <a:latin typeface="Arial" panose="020B0604020202020204" pitchFamily="34" charset="0"/>
              <a:ea typeface="宋体" panose="02010600030101010101" pitchFamily="2" charset="-122"/>
              <a:cs typeface="+mn-cs"/>
            </a:endParaRPr>
          </a:p>
          <a:p>
            <a:pPr>
              <a:lnSpc>
                <a:spcPct val="100000"/>
              </a:lnSpc>
            </a:pPr>
            <a:r>
              <a:rPr lang="zh-CN" altLang="en-US" sz="2665" b="1" strike="noStrike" noProof="1" smtClean="0"/>
              <a:t>表</a:t>
            </a:r>
            <a:r>
              <a:rPr lang="en-US" altLang="zh-CN" sz="2665" b="1" strike="noStrike" noProof="1" smtClean="0"/>
              <a:t> </a:t>
            </a:r>
            <a:r>
              <a:rPr lang="zh-CN" altLang="en-US" sz="2665" b="1" strike="noStrike" noProof="1" smtClean="0"/>
              <a:t>目的</a:t>
            </a:r>
            <a:endParaRPr lang="zh-CN" altLang="en-US" sz="2665" b="1" strike="noStrike" noProof="1" smtClean="0"/>
          </a:p>
          <a:p>
            <a:pPr>
              <a:lnSpc>
                <a:spcPct val="100000"/>
              </a:lnSpc>
            </a:pPr>
            <a:r>
              <a:rPr lang="zh-CN" altLang="en-US" sz="2665" b="1" strike="noStrike" noProof="1" smtClean="0"/>
              <a:t>提高</a:t>
            </a:r>
            <a:r>
              <a:rPr lang="en-US" altLang="zh-CN" sz="2665" b="1" strike="noStrike" noProof="1" smtClean="0"/>
              <a:t>...</a:t>
            </a:r>
            <a:r>
              <a:rPr lang="zh-CN" altLang="en-US" sz="2665" b="1" strike="noStrike" noProof="1" smtClean="0"/>
              <a:t>意识</a:t>
            </a:r>
            <a:endParaRPr lang="zh-CN" altLang="en-US" sz="2665" b="1" strike="noStrike" noProof="1" smtClean="0"/>
          </a:p>
          <a:p>
            <a:pPr>
              <a:lnSpc>
                <a:spcPct val="100000"/>
              </a:lnSpc>
            </a:pPr>
            <a:r>
              <a:rPr lang="zh-CN" altLang="en-US" sz="2665" b="1" strike="noStrike" noProof="1" smtClean="0"/>
              <a:t>激发</a:t>
            </a:r>
            <a:r>
              <a:rPr lang="en-US" altLang="zh-CN" sz="2665" b="1" strike="noStrike" noProof="1" smtClean="0"/>
              <a:t>...</a:t>
            </a:r>
            <a:r>
              <a:rPr lang="zh-CN" altLang="en-US" sz="2665" b="1" strike="noStrike" noProof="1" smtClean="0"/>
              <a:t>热情</a:t>
            </a:r>
            <a:endParaRPr lang="zh-CN" altLang="en-US" sz="2665" b="1" strike="noStrike" noProof="1" smtClean="0"/>
          </a:p>
          <a:p>
            <a:pPr>
              <a:lnSpc>
                <a:spcPct val="100000"/>
              </a:lnSpc>
            </a:pPr>
            <a:r>
              <a:rPr lang="zh-CN" altLang="en-US" sz="2665" b="1" strike="noStrike" noProof="1" smtClean="0"/>
              <a:t>展示榜样的力量</a:t>
            </a:r>
            <a:endParaRPr lang="zh-CN" altLang="en-US" sz="2665" b="1" strike="noStrike" noProof="1" smtClean="0"/>
          </a:p>
          <a:p>
            <a:pPr>
              <a:lnSpc>
                <a:spcPct val="100000"/>
              </a:lnSpc>
            </a:pPr>
            <a:r>
              <a:rPr lang="zh-CN" altLang="en-US" sz="2665" b="1" strike="noStrike" noProof="1" smtClean="0"/>
              <a:t>传播奉献精神</a:t>
            </a:r>
            <a:endParaRPr lang="zh-CN" altLang="en-US" sz="2665" b="1" strike="noStrike" noProof="1" smtClean="0"/>
          </a:p>
          <a:p>
            <a:pPr>
              <a:lnSpc>
                <a:spcPct val="100000"/>
              </a:lnSpc>
            </a:pPr>
            <a:r>
              <a:rPr lang="zh-CN" altLang="en-US" sz="2665" b="1" strike="noStrike" noProof="1" smtClean="0"/>
              <a:t>传播社会正能量</a:t>
            </a:r>
            <a:endParaRPr lang="zh-CN" altLang="en-US" sz="2665" b="1" strike="noStrike" noProof="1" smtClean="0"/>
          </a:p>
          <a:p>
            <a:pPr>
              <a:lnSpc>
                <a:spcPct val="100000"/>
              </a:lnSpc>
            </a:pPr>
            <a:r>
              <a:rPr lang="zh-CN" altLang="en-US" sz="2665" b="1" strike="noStrike" noProof="1" smtClean="0"/>
              <a:t>培养良好习惯</a:t>
            </a:r>
            <a:endParaRPr lang="zh-CN" altLang="en-US" sz="2665" b="1" strike="noStrike" noProof="1"/>
          </a:p>
          <a:p>
            <a:pPr>
              <a:lnSpc>
                <a:spcPct val="100000"/>
              </a:lnSpc>
            </a:pPr>
            <a:r>
              <a:rPr lang="zh-CN" altLang="en-US" sz="2665" b="1" strike="noStrike" noProof="1"/>
              <a:t>活动</a:t>
            </a:r>
            <a:endParaRPr lang="zh-CN" altLang="en-US" sz="2665" b="1" strike="noStrike" noProof="1"/>
          </a:p>
          <a:p>
            <a:pPr>
              <a:lnSpc>
                <a:spcPct val="100000"/>
              </a:lnSpc>
            </a:pPr>
            <a:r>
              <a:rPr lang="zh-CN" altLang="en-US" sz="2665" b="1" strike="noStrike" noProof="1"/>
              <a:t>开展活动</a:t>
            </a:r>
            <a:endParaRPr lang="zh-CN" altLang="en-US" sz="2665" b="1" strike="noStrike" noProof="1"/>
          </a:p>
          <a:p>
            <a:pPr>
              <a:lnSpc>
                <a:spcPct val="100000"/>
              </a:lnSpc>
            </a:pPr>
            <a:r>
              <a:rPr lang="zh-CN" altLang="en-US" sz="2665" b="1" strike="noStrike" noProof="1"/>
              <a:t>开设专栏</a:t>
            </a:r>
            <a:endParaRPr lang="zh-CN" altLang="en-US" sz="2665" b="1" strike="noStrike" noProof="1"/>
          </a:p>
          <a:p>
            <a:pPr>
              <a:lnSpc>
                <a:spcPct val="100000"/>
              </a:lnSpc>
            </a:pPr>
            <a:r>
              <a:rPr lang="zh-CN" altLang="en-US" sz="2665" b="1" strike="noStrike" noProof="1"/>
              <a:t>号召投稿</a:t>
            </a:r>
            <a:endParaRPr lang="zh-CN" altLang="en-US" sz="2665" b="1" strike="noStrike" noProof="1"/>
          </a:p>
          <a:p>
            <a:pPr>
              <a:lnSpc>
                <a:spcPct val="100000"/>
              </a:lnSpc>
            </a:pPr>
            <a:r>
              <a:rPr lang="zh-CN" altLang="en-US" sz="2665" b="1" strike="noStrike" noProof="1"/>
              <a:t>表</a:t>
            </a:r>
            <a:r>
              <a:rPr lang="en-US" altLang="zh-CN" sz="2665" b="1" strike="noStrike" noProof="1"/>
              <a:t>   </a:t>
            </a:r>
            <a:r>
              <a:rPr lang="zh-CN" altLang="en-US" sz="2665" b="1" strike="noStrike" noProof="1"/>
              <a:t>主题</a:t>
            </a:r>
            <a:endParaRPr lang="zh-CN" altLang="en-US" sz="2665" b="1" strike="noStrike" noProof="1"/>
          </a:p>
          <a:p>
            <a:pPr>
              <a:lnSpc>
                <a:spcPct val="100000"/>
              </a:lnSpc>
            </a:pPr>
            <a:r>
              <a:rPr lang="zh-CN" altLang="en-US" sz="2400" b="1" dirty="0">
                <a:solidFill>
                  <a:prstClr val="black">
                    <a:lumMod val="85000"/>
                    <a:lumOff val="15000"/>
                  </a:prstClr>
                </a:solidFill>
                <a:latin typeface="宋体" panose="02010600030101010101" pitchFamily="2" charset="-122"/>
                <a:sym typeface="+mn-ea"/>
              </a:rPr>
              <a:t>致敬</a:t>
            </a:r>
            <a:r>
              <a:rPr lang="zh-CN" altLang="en-US" sz="2400" b="1">
                <a:latin typeface="宋体" panose="02010600030101010101" pitchFamily="2" charset="-122"/>
                <a:sym typeface="+mn-ea"/>
              </a:rPr>
              <a:t>身边</a:t>
            </a:r>
            <a:r>
              <a:rPr lang="zh-CN" altLang="en-US" sz="2400" b="1" dirty="0">
                <a:solidFill>
                  <a:prstClr val="black">
                    <a:lumMod val="85000"/>
                    <a:lumOff val="15000"/>
                  </a:prstClr>
                </a:solidFill>
                <a:latin typeface="宋体" panose="02010600030101010101" pitchFamily="2" charset="-122"/>
                <a:sym typeface="+mn-ea"/>
              </a:rPr>
              <a:t>的您</a:t>
            </a:r>
            <a:endParaRPr lang="zh-CN" altLang="en-US" sz="2400" b="1" strike="noStrike" noProof="1">
              <a:latin typeface="宋体" panose="02010600030101010101" pitchFamily="2" charset="-122"/>
            </a:endParaRPr>
          </a:p>
          <a:p>
            <a:pPr fontAlgn="base">
              <a:lnSpc>
                <a:spcPts val="2400"/>
              </a:lnSpc>
            </a:pPr>
            <a:endParaRPr lang="zh-CN" altLang="en-US" sz="2400" b="1" strike="noStrike" noProof="1">
              <a:latin typeface="宋体" panose="02010600030101010101" pitchFamily="2" charset="-122"/>
            </a:endParaRPr>
          </a:p>
        </p:txBody>
      </p:sp>
      <p:sp>
        <p:nvSpPr>
          <p:cNvPr id="4" name="文本框 3"/>
          <p:cNvSpPr txBox="1"/>
          <p:nvPr>
            <p:custDataLst>
              <p:tags r:id="rId1"/>
            </p:custDataLst>
          </p:nvPr>
        </p:nvSpPr>
        <p:spPr>
          <a:xfrm>
            <a:off x="1805305" y="1412240"/>
            <a:ext cx="10386695" cy="436880"/>
          </a:xfrm>
          <a:prstGeom prst="rect">
            <a:avLst/>
          </a:prstGeom>
          <a:solidFill>
            <a:schemeClr val="bg1"/>
          </a:solidFill>
          <a:ln w="9525">
            <a:noFill/>
          </a:ln>
        </p:spPr>
        <p:txBody>
          <a:bodyPr wrap="square" lIns="91440" tIns="45720" rIns="91440" bIns="45720" anchor="t" anchorCtr="0">
            <a:noAutofit/>
          </a:bodyPr>
          <a:lstStyle/>
          <a:p>
            <a:pPr lvl="0" algn="l" eaLnBrk="0" hangingPunct="0">
              <a:buClrTx/>
              <a:buSzTx/>
              <a:buFontTx/>
              <a:defRPr/>
            </a:pPr>
            <a:r>
              <a:rPr lang="en-US" altLang="zh-CN" sz="2400" b="1" dirty="0">
                <a:solidFill>
                  <a:srgbClr val="7030A0"/>
                </a:solidFill>
                <a:latin typeface="Times New Roman" panose="02020603050405020304" charset="0"/>
                <a:ea typeface="微软雅黑" panose="020B0503020204020204" charset="-122"/>
                <a:cs typeface="Times New Roman" panose="02020603050405020304" charset="0"/>
                <a:sym typeface="+mn-ea"/>
              </a:rPr>
              <a:t>in order to, in a bid to, aiming to, (be) aimed at, with the purpose/intention of </a:t>
            </a:r>
            <a:endParaRPr lang="en-US" altLang="zh-CN" sz="2400" b="1" dirty="0">
              <a:solidFill>
                <a:srgbClr val="7030A0"/>
              </a:solidFill>
              <a:latin typeface="Times New Roman" panose="02020603050405020304" charset="0"/>
              <a:ea typeface="微软雅黑" panose="020B0503020204020204" charset="-122"/>
              <a:cs typeface="Times New Roman" panose="02020603050405020304" charset="0"/>
              <a:sym typeface="+mn-ea"/>
            </a:endParaRPr>
          </a:p>
        </p:txBody>
      </p:sp>
      <p:sp>
        <p:nvSpPr>
          <p:cNvPr id="2" name="文本框 1"/>
          <p:cNvSpPr txBox="1"/>
          <p:nvPr>
            <p:custDataLst>
              <p:tags r:id="rId2"/>
            </p:custDataLst>
          </p:nvPr>
        </p:nvSpPr>
        <p:spPr>
          <a:xfrm>
            <a:off x="1919605" y="1773555"/>
            <a:ext cx="8544560" cy="426085"/>
          </a:xfrm>
          <a:prstGeom prst="rect">
            <a:avLst/>
          </a:prstGeom>
          <a:solidFill>
            <a:schemeClr val="bg1"/>
          </a:solidFill>
          <a:ln w="9525">
            <a:noFill/>
          </a:ln>
        </p:spPr>
        <p:txBody>
          <a:bodyPr wrap="square" lIns="91440" tIns="45720" rIns="91440" bIns="45720" anchor="t" anchorCtr="0"/>
          <a:lstStyle/>
          <a:p>
            <a:pPr marL="0" marR="0" lvl="0" indent="0" algn="l" defTabSz="914400" rtl="0" eaLnBrk="0" fontAlgn="base" latinLnBrk="0" hangingPunct="0">
              <a:lnSpc>
                <a:spcPct val="100000"/>
              </a:lnSpc>
              <a:spcBef>
                <a:spcPct val="0"/>
              </a:spcBef>
              <a:spcAft>
                <a:spcPct val="0"/>
              </a:spcAft>
              <a:buClrTx/>
              <a:buSzTx/>
              <a:buFontTx/>
              <a:buNone/>
              <a:defRPr/>
            </a:pPr>
            <a:r>
              <a:rPr lang="en-US" altLang="zh-CN" sz="2400" b="1" dirty="0">
                <a:solidFill>
                  <a:srgbClr val="7030A0"/>
                </a:solidFill>
                <a:latin typeface="Times New Roman" panose="02020603050405020304" charset="0"/>
                <a:ea typeface="微软雅黑" panose="020B0503020204020204" charset="-122"/>
                <a:cs typeface="Times New Roman" panose="02020603050405020304" charset="0"/>
              </a:rPr>
              <a:t>enhance/ arouse/ stimulate students’ awareness of ... </a:t>
            </a:r>
            <a:endParaRPr lang="en-US" altLang="zh-CN" sz="2400" b="1" dirty="0">
              <a:solidFill>
                <a:srgbClr val="7030A0"/>
              </a:solidFill>
              <a:latin typeface="Times New Roman" panose="02020603050405020304" charset="0"/>
              <a:ea typeface="微软雅黑" panose="020B0503020204020204" charset="-122"/>
              <a:cs typeface="Times New Roman" panose="02020603050405020304" charset="0"/>
            </a:endParaRPr>
          </a:p>
        </p:txBody>
      </p:sp>
      <p:sp>
        <p:nvSpPr>
          <p:cNvPr id="3" name="文本框 2"/>
          <p:cNvSpPr txBox="1"/>
          <p:nvPr>
            <p:custDataLst>
              <p:tags r:id="rId3"/>
            </p:custDataLst>
          </p:nvPr>
        </p:nvSpPr>
        <p:spPr>
          <a:xfrm>
            <a:off x="2046605" y="2199640"/>
            <a:ext cx="7726680" cy="426085"/>
          </a:xfrm>
          <a:prstGeom prst="rect">
            <a:avLst/>
          </a:prstGeom>
          <a:solidFill>
            <a:schemeClr val="bg1"/>
          </a:solidFill>
          <a:ln w="9525">
            <a:noFill/>
          </a:ln>
        </p:spPr>
        <p:txBody>
          <a:bodyPr wrap="square" lIns="91440" tIns="45720" rIns="91440" bIns="45720" anchor="t" anchorCtr="0"/>
          <a:lstStyle/>
          <a:p>
            <a:pPr marL="0" marR="0" lvl="0" indent="0" algn="l" defTabSz="914400" rtl="0" eaLnBrk="0" fontAlgn="base" latinLnBrk="0" hangingPunct="0">
              <a:lnSpc>
                <a:spcPct val="100000"/>
              </a:lnSpc>
              <a:spcBef>
                <a:spcPct val="0"/>
              </a:spcBef>
              <a:spcAft>
                <a:spcPct val="0"/>
              </a:spcAft>
              <a:buClrTx/>
              <a:buSzTx/>
              <a:buFontTx/>
              <a:buNone/>
              <a:defRPr/>
            </a:pPr>
            <a:r>
              <a:rPr lang="en-US" altLang="zh-CN" sz="2400" b="1" dirty="0">
                <a:solidFill>
                  <a:srgbClr val="7030A0"/>
                </a:solidFill>
                <a:latin typeface="Times New Roman" panose="02020603050405020304" charset="0"/>
                <a:ea typeface="微软雅黑" panose="020B0503020204020204" charset="-122"/>
                <a:cs typeface="Times New Roman" panose="02020603050405020304" charset="0"/>
              </a:rPr>
              <a:t>ignite/provoke students’ passion/ enthusiasm for   ... </a:t>
            </a:r>
            <a:endParaRPr lang="en-US" altLang="zh-CN" sz="2400" b="1" dirty="0">
              <a:solidFill>
                <a:srgbClr val="7030A0"/>
              </a:solidFill>
              <a:latin typeface="Times New Roman" panose="02020603050405020304" charset="0"/>
              <a:ea typeface="微软雅黑" panose="020B0503020204020204" charset="-122"/>
              <a:cs typeface="Times New Roman" panose="02020603050405020304" charset="0"/>
            </a:endParaRPr>
          </a:p>
        </p:txBody>
      </p:sp>
      <p:sp>
        <p:nvSpPr>
          <p:cNvPr id="5" name="文本框 4"/>
          <p:cNvSpPr txBox="1"/>
          <p:nvPr>
            <p:custDataLst>
              <p:tags r:id="rId4"/>
            </p:custDataLst>
          </p:nvPr>
        </p:nvSpPr>
        <p:spPr>
          <a:xfrm>
            <a:off x="3359785" y="2625725"/>
            <a:ext cx="6668770" cy="426085"/>
          </a:xfrm>
          <a:prstGeom prst="rect">
            <a:avLst/>
          </a:prstGeom>
          <a:solidFill>
            <a:schemeClr val="bg1"/>
          </a:solidFill>
          <a:ln w="9525">
            <a:noFill/>
          </a:ln>
        </p:spPr>
        <p:txBody>
          <a:bodyPr wrap="square" lIns="91440" tIns="45720" rIns="91440" bIns="45720" anchor="t" anchorCtr="0"/>
          <a:lstStyle/>
          <a:p>
            <a:pPr marL="0" marR="0" lvl="0" indent="0" algn="l" defTabSz="914400" rtl="0" eaLnBrk="0" fontAlgn="base" latinLnBrk="0" hangingPunct="0">
              <a:lnSpc>
                <a:spcPct val="100000"/>
              </a:lnSpc>
              <a:spcBef>
                <a:spcPct val="0"/>
              </a:spcBef>
              <a:spcAft>
                <a:spcPct val="0"/>
              </a:spcAft>
              <a:buClrTx/>
              <a:buSzTx/>
              <a:buFontTx/>
              <a:buNone/>
              <a:defRPr/>
            </a:pPr>
            <a:r>
              <a:rPr lang="en-US" altLang="zh-CN" sz="2400" b="1" dirty="0">
                <a:solidFill>
                  <a:srgbClr val="7030A0"/>
                </a:solidFill>
                <a:latin typeface="Times New Roman" panose="02020603050405020304" charset="0"/>
                <a:ea typeface="微软雅黑" panose="020B0503020204020204" charset="-122"/>
                <a:cs typeface="Times New Roman" panose="02020603050405020304" charset="0"/>
              </a:rPr>
              <a:t>demonstrate the power of moral example</a:t>
            </a:r>
            <a:endParaRPr lang="en-US" altLang="zh-CN" sz="2400" b="1" dirty="0">
              <a:solidFill>
                <a:srgbClr val="7030A0"/>
              </a:solidFill>
              <a:latin typeface="Times New Roman" panose="02020603050405020304" charset="0"/>
              <a:ea typeface="微软雅黑" panose="020B0503020204020204" charset="-122"/>
              <a:cs typeface="Times New Roman" panose="02020603050405020304" charset="0"/>
            </a:endParaRPr>
          </a:p>
        </p:txBody>
      </p:sp>
      <p:sp>
        <p:nvSpPr>
          <p:cNvPr id="6" name="文本框 5"/>
          <p:cNvSpPr txBox="1"/>
          <p:nvPr>
            <p:custDataLst>
              <p:tags r:id="rId5"/>
            </p:custDataLst>
          </p:nvPr>
        </p:nvSpPr>
        <p:spPr>
          <a:xfrm>
            <a:off x="3071495" y="3051810"/>
            <a:ext cx="5483225" cy="426085"/>
          </a:xfrm>
          <a:prstGeom prst="rect">
            <a:avLst/>
          </a:prstGeom>
          <a:solidFill>
            <a:schemeClr val="bg1"/>
          </a:solidFill>
          <a:ln w="9525">
            <a:noFill/>
          </a:ln>
        </p:spPr>
        <p:txBody>
          <a:bodyPr wrap="square" lIns="91440" tIns="45720" rIns="91440" bIns="45720" anchor="t" anchorCtr="0"/>
          <a:lstStyle/>
          <a:p>
            <a:pPr marL="0" marR="0" lvl="0" indent="0" algn="l" defTabSz="914400" rtl="0" eaLnBrk="0" fontAlgn="base" latinLnBrk="0" hangingPunct="0">
              <a:lnSpc>
                <a:spcPct val="100000"/>
              </a:lnSpc>
              <a:spcBef>
                <a:spcPct val="0"/>
              </a:spcBef>
              <a:spcAft>
                <a:spcPct val="0"/>
              </a:spcAft>
              <a:buClrTx/>
              <a:buSzTx/>
              <a:buFontTx/>
              <a:buNone/>
              <a:defRPr/>
            </a:pPr>
            <a:r>
              <a:rPr lang="en-US" altLang="zh-CN" sz="2400" b="1" dirty="0">
                <a:solidFill>
                  <a:srgbClr val="7030A0"/>
                </a:solidFill>
                <a:latin typeface="Times New Roman" panose="02020603050405020304" charset="0"/>
                <a:ea typeface="微软雅黑" panose="020B0503020204020204" charset="-122"/>
                <a:cs typeface="Times New Roman" panose="02020603050405020304" charset="0"/>
              </a:rPr>
              <a:t>spread the spirit of selfless dedication</a:t>
            </a:r>
            <a:endParaRPr lang="en-US" altLang="zh-CN" sz="2400" b="1" dirty="0">
              <a:solidFill>
                <a:srgbClr val="7030A0"/>
              </a:solidFill>
              <a:latin typeface="Times New Roman" panose="02020603050405020304" charset="0"/>
              <a:ea typeface="微软雅黑" panose="020B0503020204020204" charset="-122"/>
              <a:cs typeface="Times New Roman" panose="02020603050405020304" charset="0"/>
            </a:endParaRPr>
          </a:p>
        </p:txBody>
      </p:sp>
      <p:sp>
        <p:nvSpPr>
          <p:cNvPr id="7" name="文本框 6"/>
          <p:cNvSpPr txBox="1"/>
          <p:nvPr>
            <p:custDataLst>
              <p:tags r:id="rId6"/>
            </p:custDataLst>
          </p:nvPr>
        </p:nvSpPr>
        <p:spPr>
          <a:xfrm>
            <a:off x="3143885" y="3429635"/>
            <a:ext cx="5483225" cy="426085"/>
          </a:xfrm>
          <a:prstGeom prst="rect">
            <a:avLst/>
          </a:prstGeom>
          <a:solidFill>
            <a:schemeClr val="bg1"/>
          </a:solidFill>
          <a:ln w="9525">
            <a:noFill/>
          </a:ln>
        </p:spPr>
        <p:txBody>
          <a:bodyPr wrap="square" lIns="91440" tIns="45720" rIns="91440" bIns="45720" anchor="t" anchorCtr="0"/>
          <a:lstStyle/>
          <a:p>
            <a:pPr marL="0" marR="0" lvl="0" indent="0" algn="l" defTabSz="914400" rtl="0" eaLnBrk="0" fontAlgn="base" latinLnBrk="0" hangingPunct="0">
              <a:lnSpc>
                <a:spcPct val="100000"/>
              </a:lnSpc>
              <a:spcBef>
                <a:spcPct val="0"/>
              </a:spcBef>
              <a:spcAft>
                <a:spcPct val="0"/>
              </a:spcAft>
              <a:buClrTx/>
              <a:buSzTx/>
              <a:buFontTx/>
              <a:buNone/>
              <a:defRPr/>
            </a:pPr>
            <a:r>
              <a:rPr lang="en-US" altLang="zh-CN" sz="2400" b="1" dirty="0">
                <a:solidFill>
                  <a:srgbClr val="7030A0"/>
                </a:solidFill>
                <a:latin typeface="Times New Roman" panose="02020603050405020304" charset="0"/>
                <a:ea typeface="微软雅黑" panose="020B0503020204020204" charset="-122"/>
                <a:cs typeface="Times New Roman" panose="02020603050405020304" charset="0"/>
              </a:rPr>
              <a:t>broadcast social  energy</a:t>
            </a:r>
            <a:endParaRPr lang="en-US" altLang="zh-CN" sz="2400" b="1" dirty="0">
              <a:solidFill>
                <a:srgbClr val="7030A0"/>
              </a:solidFill>
              <a:latin typeface="Times New Roman" panose="02020603050405020304" charset="0"/>
              <a:ea typeface="微软雅黑" panose="020B0503020204020204" charset="-122"/>
              <a:cs typeface="Times New Roman" panose="02020603050405020304" charset="0"/>
            </a:endParaRPr>
          </a:p>
        </p:txBody>
      </p:sp>
      <p:sp>
        <p:nvSpPr>
          <p:cNvPr id="9" name="文本框 8"/>
          <p:cNvSpPr txBox="1"/>
          <p:nvPr>
            <p:custDataLst>
              <p:tags r:id="rId7"/>
            </p:custDataLst>
          </p:nvPr>
        </p:nvSpPr>
        <p:spPr>
          <a:xfrm>
            <a:off x="3143885" y="3828415"/>
            <a:ext cx="5483225" cy="426085"/>
          </a:xfrm>
          <a:prstGeom prst="rect">
            <a:avLst/>
          </a:prstGeom>
          <a:solidFill>
            <a:schemeClr val="bg1"/>
          </a:solidFill>
          <a:ln w="9525">
            <a:noFill/>
          </a:ln>
        </p:spPr>
        <p:txBody>
          <a:bodyPr wrap="square" lIns="91440" tIns="45720" rIns="91440" bIns="45720" anchor="t" anchorCtr="0"/>
          <a:lstStyle/>
          <a:p>
            <a:pPr marL="0" marR="0" lvl="0" indent="0" algn="l" defTabSz="914400" rtl="0" eaLnBrk="0" fontAlgn="base" latinLnBrk="0" hangingPunct="0">
              <a:lnSpc>
                <a:spcPct val="100000"/>
              </a:lnSpc>
              <a:spcBef>
                <a:spcPct val="0"/>
              </a:spcBef>
              <a:spcAft>
                <a:spcPct val="0"/>
              </a:spcAft>
              <a:buClrTx/>
              <a:buSzTx/>
              <a:buFontTx/>
              <a:buNone/>
              <a:defRPr/>
            </a:pPr>
            <a:r>
              <a:rPr lang="en-US" altLang="zh-CN" sz="2400" b="1" dirty="0">
                <a:solidFill>
                  <a:srgbClr val="7030A0"/>
                </a:solidFill>
                <a:latin typeface="Times New Roman" panose="02020603050405020304" charset="0"/>
                <a:ea typeface="微软雅黑" panose="020B0503020204020204" charset="-122"/>
                <a:cs typeface="Times New Roman" panose="02020603050405020304" charset="0"/>
              </a:rPr>
              <a:t>cultivate students’ brilliant habit</a:t>
            </a:r>
            <a:endParaRPr lang="en-US" altLang="zh-CN" sz="2400" b="1" dirty="0">
              <a:solidFill>
                <a:srgbClr val="7030A0"/>
              </a:solidFill>
              <a:latin typeface="Times New Roman" panose="02020603050405020304" charset="0"/>
              <a:ea typeface="微软雅黑" panose="020B0503020204020204" charset="-122"/>
              <a:cs typeface="Times New Roman" panose="02020603050405020304" charset="0"/>
            </a:endParaRPr>
          </a:p>
        </p:txBody>
      </p:sp>
      <p:sp>
        <p:nvSpPr>
          <p:cNvPr id="10" name="文本框 9"/>
          <p:cNvSpPr txBox="1"/>
          <p:nvPr>
            <p:custDataLst>
              <p:tags r:id="rId8"/>
            </p:custDataLst>
          </p:nvPr>
        </p:nvSpPr>
        <p:spPr>
          <a:xfrm>
            <a:off x="2639695" y="5811520"/>
            <a:ext cx="8192135" cy="436880"/>
          </a:xfrm>
          <a:prstGeom prst="rect">
            <a:avLst/>
          </a:prstGeom>
          <a:solidFill>
            <a:schemeClr val="bg1"/>
          </a:solidFill>
          <a:ln w="9525">
            <a:noFill/>
          </a:ln>
        </p:spPr>
        <p:txBody>
          <a:bodyPr wrap="square" lIns="91440" tIns="45720" rIns="91440" bIns="45720" anchor="t" anchorCtr="0">
            <a:noAutofit/>
          </a:bodyPr>
          <a:lstStyle/>
          <a:p>
            <a:pPr lvl="0" algn="l" eaLnBrk="0" hangingPunct="0">
              <a:buClrTx/>
              <a:buSzTx/>
              <a:buFontTx/>
              <a:defRPr/>
            </a:pPr>
            <a:r>
              <a:rPr lang="en-US" altLang="zh-CN" sz="2400" b="1" dirty="0">
                <a:solidFill>
                  <a:srgbClr val="7030A0"/>
                </a:solidFill>
                <a:latin typeface="Times New Roman" panose="02020603050405020304" charset="0"/>
                <a:ea typeface="微软雅黑" panose="020B0503020204020204" charset="-122"/>
                <a:cs typeface="Times New Roman" panose="02020603050405020304" charset="0"/>
                <a:sym typeface="+mn-ea"/>
              </a:rPr>
              <a:t>themed / featuring / with the theme of </a:t>
            </a:r>
            <a:endParaRPr lang="en-US" altLang="zh-CN" sz="2400" b="1" dirty="0">
              <a:solidFill>
                <a:srgbClr val="7030A0"/>
              </a:solidFill>
              <a:latin typeface="Times New Roman" panose="02020603050405020304" charset="0"/>
              <a:ea typeface="微软雅黑" panose="020B0503020204020204" charset="-122"/>
              <a:cs typeface="Times New Roman" panose="02020603050405020304" charset="0"/>
              <a:sym typeface="+mn-ea"/>
            </a:endParaRPr>
          </a:p>
        </p:txBody>
      </p:sp>
      <p:sp>
        <p:nvSpPr>
          <p:cNvPr id="11" name="文本框 10"/>
          <p:cNvSpPr txBox="1"/>
          <p:nvPr>
            <p:custDataLst>
              <p:tags r:id="rId9"/>
            </p:custDataLst>
          </p:nvPr>
        </p:nvSpPr>
        <p:spPr>
          <a:xfrm>
            <a:off x="2495550" y="4653280"/>
            <a:ext cx="8192135" cy="436880"/>
          </a:xfrm>
          <a:prstGeom prst="rect">
            <a:avLst/>
          </a:prstGeom>
          <a:solidFill>
            <a:schemeClr val="bg1"/>
          </a:solidFill>
          <a:ln w="9525">
            <a:noFill/>
          </a:ln>
        </p:spPr>
        <p:txBody>
          <a:bodyPr wrap="square" lIns="91440" tIns="45720" rIns="91440" bIns="45720" anchor="t" anchorCtr="0">
            <a:noAutofit/>
          </a:bodyPr>
          <a:lstStyle/>
          <a:p>
            <a:pPr lvl="0" algn="l" eaLnBrk="0" hangingPunct="0">
              <a:buClrTx/>
              <a:buSzTx/>
              <a:buFontTx/>
              <a:defRPr/>
            </a:pPr>
            <a:r>
              <a:rPr lang="en-US" altLang="zh-CN" sz="2400" b="1" dirty="0">
                <a:solidFill>
                  <a:srgbClr val="7030A0"/>
                </a:solidFill>
                <a:latin typeface="Times New Roman" panose="02020603050405020304" charset="0"/>
                <a:ea typeface="微软雅黑" panose="020B0503020204020204" charset="-122"/>
                <a:cs typeface="Times New Roman" panose="02020603050405020304" charset="0"/>
                <a:sym typeface="+mn-ea"/>
              </a:rPr>
              <a:t>arrange/ hold/ schedule/ launch a meaningful activity</a:t>
            </a:r>
            <a:endParaRPr lang="en-US" altLang="zh-CN" sz="2400" b="1" dirty="0">
              <a:solidFill>
                <a:srgbClr val="7030A0"/>
              </a:solidFill>
              <a:latin typeface="Times New Roman" panose="02020603050405020304" charset="0"/>
              <a:ea typeface="微软雅黑" panose="020B0503020204020204" charset="-122"/>
              <a:cs typeface="Times New Roman" panose="02020603050405020304" charset="0"/>
              <a:sym typeface="+mn-ea"/>
            </a:endParaRPr>
          </a:p>
        </p:txBody>
      </p:sp>
      <p:sp>
        <p:nvSpPr>
          <p:cNvPr id="12" name="文本框 11"/>
          <p:cNvSpPr txBox="1"/>
          <p:nvPr>
            <p:custDataLst>
              <p:tags r:id="rId10"/>
            </p:custDataLst>
          </p:nvPr>
        </p:nvSpPr>
        <p:spPr>
          <a:xfrm>
            <a:off x="2495550" y="5093335"/>
            <a:ext cx="8192135" cy="436880"/>
          </a:xfrm>
          <a:prstGeom prst="rect">
            <a:avLst/>
          </a:prstGeom>
          <a:solidFill>
            <a:schemeClr val="bg1"/>
          </a:solidFill>
          <a:ln w="9525">
            <a:noFill/>
          </a:ln>
        </p:spPr>
        <p:txBody>
          <a:bodyPr wrap="square" lIns="91440" tIns="45720" rIns="91440" bIns="45720" anchor="t" anchorCtr="0">
            <a:noAutofit/>
          </a:bodyPr>
          <a:lstStyle/>
          <a:p>
            <a:pPr lvl="0" algn="l" eaLnBrk="0" hangingPunct="0">
              <a:buClrTx/>
              <a:buSzTx/>
              <a:buFontTx/>
              <a:defRPr/>
            </a:pPr>
            <a:r>
              <a:rPr lang="en-US" altLang="zh-CN" sz="2400" b="1" dirty="0">
                <a:solidFill>
                  <a:srgbClr val="7030A0"/>
                </a:solidFill>
                <a:latin typeface="Times New Roman" panose="02020603050405020304" charset="0"/>
                <a:ea typeface="微软雅黑" panose="020B0503020204020204" charset="-122"/>
                <a:cs typeface="Times New Roman" panose="02020603050405020304" charset="0"/>
                <a:sym typeface="+mn-ea"/>
              </a:rPr>
              <a:t>set up/ add a new column </a:t>
            </a:r>
            <a:endParaRPr lang="en-US" altLang="zh-CN" sz="2400" b="1" dirty="0">
              <a:solidFill>
                <a:srgbClr val="7030A0"/>
              </a:solidFill>
              <a:latin typeface="Times New Roman" panose="02020603050405020304" charset="0"/>
              <a:ea typeface="微软雅黑" panose="020B0503020204020204" charset="-122"/>
              <a:cs typeface="Times New Roman" panose="02020603050405020304" charset="0"/>
              <a:sym typeface="+mn-ea"/>
            </a:endParaRPr>
          </a:p>
        </p:txBody>
      </p:sp>
      <p:sp>
        <p:nvSpPr>
          <p:cNvPr id="13" name="文本框 12"/>
          <p:cNvSpPr txBox="1"/>
          <p:nvPr>
            <p:custDataLst>
              <p:tags r:id="rId11"/>
            </p:custDataLst>
          </p:nvPr>
        </p:nvSpPr>
        <p:spPr>
          <a:xfrm>
            <a:off x="2567305" y="5457190"/>
            <a:ext cx="8192135" cy="436880"/>
          </a:xfrm>
          <a:prstGeom prst="rect">
            <a:avLst/>
          </a:prstGeom>
          <a:solidFill>
            <a:schemeClr val="bg1"/>
          </a:solidFill>
          <a:ln w="9525">
            <a:noFill/>
          </a:ln>
        </p:spPr>
        <p:txBody>
          <a:bodyPr wrap="square" lIns="91440" tIns="45720" rIns="91440" bIns="45720" anchor="t" anchorCtr="0">
            <a:noAutofit/>
          </a:bodyPr>
          <a:lstStyle/>
          <a:p>
            <a:pPr lvl="0" algn="l" eaLnBrk="0" hangingPunct="0">
              <a:buClrTx/>
              <a:buSzTx/>
              <a:buFontTx/>
              <a:defRPr/>
            </a:pPr>
            <a:r>
              <a:rPr lang="en-US" altLang="zh-CN" sz="2400" b="1" dirty="0">
                <a:solidFill>
                  <a:srgbClr val="7030A0"/>
                </a:solidFill>
                <a:latin typeface="Times New Roman" panose="02020603050405020304" charset="0"/>
                <a:ea typeface="微软雅黑" panose="020B0503020204020204" charset="-122"/>
                <a:cs typeface="Times New Roman" panose="02020603050405020304" charset="0"/>
                <a:sym typeface="+mn-ea"/>
              </a:rPr>
              <a:t>call for contributions </a:t>
            </a:r>
            <a:endParaRPr lang="en-US" altLang="zh-CN" sz="2400" b="1" dirty="0">
              <a:solidFill>
                <a:srgbClr val="7030A0"/>
              </a:solidFill>
              <a:latin typeface="Times New Roman" panose="02020603050405020304" charset="0"/>
              <a:ea typeface="微软雅黑" panose="020B0503020204020204" charset="-122"/>
              <a:cs typeface="Times New Roman" panose="02020603050405020304" charset="0"/>
              <a:sym typeface="+mn-ea"/>
            </a:endParaRPr>
          </a:p>
        </p:txBody>
      </p:sp>
      <p:sp>
        <p:nvSpPr>
          <p:cNvPr id="14" name="文本框 13"/>
          <p:cNvSpPr txBox="1"/>
          <p:nvPr>
            <p:custDataLst>
              <p:tags r:id="rId12"/>
            </p:custDataLst>
          </p:nvPr>
        </p:nvSpPr>
        <p:spPr>
          <a:xfrm>
            <a:off x="2766695" y="6213475"/>
            <a:ext cx="3415030" cy="436880"/>
          </a:xfrm>
          <a:prstGeom prst="rect">
            <a:avLst/>
          </a:prstGeom>
          <a:solidFill>
            <a:schemeClr val="bg1"/>
          </a:solidFill>
          <a:ln w="9525">
            <a:noFill/>
          </a:ln>
        </p:spPr>
        <p:txBody>
          <a:bodyPr wrap="square" lIns="91440" tIns="45720" rIns="91440" bIns="45720" anchor="t" anchorCtr="0">
            <a:noAutofit/>
          </a:bodyPr>
          <a:lstStyle/>
          <a:p>
            <a:pPr lvl="0" algn="l" eaLnBrk="0" hangingPunct="0">
              <a:buClrTx/>
              <a:buSzTx/>
              <a:buFontTx/>
              <a:defRPr/>
            </a:pPr>
            <a:r>
              <a:rPr lang="en-US" altLang="zh-CN" sz="2400" b="1" dirty="0">
                <a:solidFill>
                  <a:srgbClr val="7030A0"/>
                </a:solidFill>
                <a:latin typeface="Times New Roman" panose="02020603050405020304" charset="0"/>
                <a:ea typeface="微软雅黑" panose="020B0503020204020204" charset="-122"/>
                <a:cs typeface="Times New Roman" panose="02020603050405020304" charset="0"/>
                <a:sym typeface="+mn-ea"/>
              </a:rPr>
              <a:t>Salute Everyday Heroes</a:t>
            </a:r>
            <a:endParaRPr lang="en-US" altLang="zh-CN" sz="2400" b="1" dirty="0">
              <a:solidFill>
                <a:srgbClr val="7030A0"/>
              </a:solidFill>
              <a:latin typeface="Times New Roman" panose="02020603050405020304" charset="0"/>
              <a:ea typeface="微软雅黑" panose="020B0503020204020204" charset="-122"/>
              <a:cs typeface="Times New Roman" panose="02020603050405020304" charset="0"/>
              <a:sym typeface="+mn-ea"/>
            </a:endParaRPr>
          </a:p>
        </p:txBody>
      </p:sp>
      <p:sp>
        <p:nvSpPr>
          <p:cNvPr id="15" name="文本框 14"/>
          <p:cNvSpPr txBox="1"/>
          <p:nvPr>
            <p:custDataLst>
              <p:tags r:id="rId13"/>
            </p:custDataLst>
          </p:nvPr>
        </p:nvSpPr>
        <p:spPr>
          <a:xfrm>
            <a:off x="6454775" y="6233795"/>
            <a:ext cx="3935095" cy="436880"/>
          </a:xfrm>
          <a:prstGeom prst="rect">
            <a:avLst/>
          </a:prstGeom>
          <a:solidFill>
            <a:schemeClr val="bg1"/>
          </a:solidFill>
          <a:ln w="9525">
            <a:noFill/>
          </a:ln>
        </p:spPr>
        <p:txBody>
          <a:bodyPr wrap="square" lIns="91440" tIns="45720" rIns="91440" bIns="45720" anchor="t" anchorCtr="0">
            <a:noAutofit/>
          </a:bodyPr>
          <a:lstStyle/>
          <a:p>
            <a:pPr lvl="0" algn="l" eaLnBrk="0" hangingPunct="0">
              <a:buClrTx/>
              <a:buSzTx/>
              <a:buFontTx/>
              <a:defRPr/>
            </a:pPr>
            <a:r>
              <a:rPr lang="en-US" altLang="zh-CN" sz="2400" b="1" dirty="0">
                <a:solidFill>
                  <a:srgbClr val="7030A0"/>
                </a:solidFill>
                <a:latin typeface="Times New Roman" panose="02020603050405020304" charset="0"/>
                <a:ea typeface="微软雅黑" panose="020B0503020204020204" charset="-122"/>
                <a:cs typeface="Times New Roman" panose="02020603050405020304" charset="0"/>
                <a:sym typeface="+mn-ea"/>
              </a:rPr>
              <a:t>Respect Heroes around us</a:t>
            </a:r>
            <a:endParaRPr lang="en-US" altLang="zh-CN" sz="2400" b="1" dirty="0">
              <a:solidFill>
                <a:srgbClr val="7030A0"/>
              </a:solidFill>
              <a:latin typeface="Times New Roman" panose="02020603050405020304" charset="0"/>
              <a:ea typeface="微软雅黑" panose="020B0503020204020204" charset="-122"/>
              <a:cs typeface="Times New Roman" panose="02020603050405020304" charset="0"/>
              <a:sym typeface="+mn-ea"/>
            </a:endParaRPr>
          </a:p>
        </p:txBody>
      </p:sp>
      <p:sp>
        <p:nvSpPr>
          <p:cNvPr id="17" name="标题 1"/>
          <p:cNvSpPr txBox="1"/>
          <p:nvPr>
            <p:custDataLst>
              <p:tags r:id="rId14"/>
            </p:custDataLst>
          </p:nvPr>
        </p:nvSpPr>
        <p:spPr>
          <a:xfrm>
            <a:off x="6240016" y="-27384"/>
            <a:ext cx="3168352" cy="720080"/>
          </a:xfrm>
          <a:prstGeom prst="rect">
            <a:avLst/>
          </a:prstGeom>
          <a:solidFill>
            <a:srgbClr val="92D050"/>
          </a:solidFill>
        </p:spPr>
        <p:txBody>
          <a:bodyPr>
            <a:noAutofit/>
          </a:bodyPr>
          <a:lstStyle>
            <a:lvl1pPr algn="ctr" defTabSz="1188085" rtl="0" eaLnBrk="1" latinLnBrk="0" hangingPunct="1">
              <a:spcBef>
                <a:spcPct val="0"/>
              </a:spcBef>
              <a:buNone/>
              <a:defRPr sz="5715" kern="1200">
                <a:solidFill>
                  <a:schemeClr val="tx1"/>
                </a:solidFill>
                <a:latin typeface="+mj-lt"/>
                <a:ea typeface="+mj-ea"/>
                <a:cs typeface="+mj-cs"/>
              </a:defRPr>
            </a:lvl1pPr>
          </a:lstStyle>
          <a:p>
            <a:pPr defTabSz="1191260"/>
            <a:r>
              <a:rPr lang="en-US" altLang="zh-CN" sz="3600" b="1" dirty="0" smtClean="0">
                <a:effectLst>
                  <a:outerShdw blurRad="38100" dist="38100" dir="2700000" algn="tl">
                    <a:srgbClr val="000000">
                      <a:alpha val="43137"/>
                    </a:srgbClr>
                  </a:outerShdw>
                </a:effectLst>
                <a:latin typeface="Times New Roman" panose="02020603050405020304" charset="0"/>
                <a:ea typeface="楷体" panose="02010609060101010101" charset="-122"/>
                <a:cs typeface="Times New Roman" panose="02020603050405020304" charset="0"/>
              </a:rPr>
              <a:t>Completeness</a:t>
            </a:r>
            <a:endParaRPr lang="en-US" altLang="zh-CN" sz="3600" b="1" dirty="0">
              <a:effectLst>
                <a:outerShdw blurRad="38100" dist="38100" dir="2700000" algn="tl">
                  <a:srgbClr val="000000">
                    <a:alpha val="43137"/>
                  </a:srgbClr>
                </a:outerShdw>
              </a:effectLst>
              <a:latin typeface="Times New Roman" panose="02020603050405020304" charset="0"/>
              <a:ea typeface="楷体" panose="02010609060101010101" charset="-122"/>
              <a:cs typeface="Times New Roman" panose="02020603050405020304" charset="0"/>
            </a:endParaRPr>
          </a:p>
          <a:p>
            <a:pPr defTabSz="1191260"/>
            <a:endParaRPr lang="en-US" altLang="zh-CN" sz="3600" b="1" dirty="0">
              <a:effectLst>
                <a:outerShdw blurRad="38100" dist="38100" dir="2700000" algn="tl">
                  <a:srgbClr val="000000">
                    <a:alpha val="43137"/>
                  </a:srgbClr>
                </a:outerShdw>
              </a:effectLst>
              <a:latin typeface="Times New Roman" panose="02020603050405020304" charset="0"/>
              <a:ea typeface="楷体" panose="02010609060101010101"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linds(horizontal)">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blinds(horizontal)">
                                      <p:cBhvr>
                                        <p:cTn id="12" dur="500"/>
                                        <p:tgtEl>
                                          <p:spTgt spid="8">
                                            <p:txEl>
                                              <p:pRg st="3" end="3"/>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blinds(horizontal)">
                                      <p:cBhvr>
                                        <p:cTn id="15" dur="500"/>
                                        <p:tgtEl>
                                          <p:spTgt spid="8">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8">
                                            <p:txEl>
                                              <p:pRg st="5" end="5"/>
                                            </p:txEl>
                                          </p:spTgt>
                                        </p:tgtEl>
                                        <p:attrNameLst>
                                          <p:attrName>style.visibility</p:attrName>
                                        </p:attrNameLst>
                                      </p:cBhvr>
                                      <p:to>
                                        <p:strVal val="visible"/>
                                      </p:to>
                                    </p:set>
                                    <p:animEffect transition="in" filter="blinds(horizontal)">
                                      <p:cBhvr>
                                        <p:cTn id="18" dur="500"/>
                                        <p:tgtEl>
                                          <p:spTgt spid="8">
                                            <p:txEl>
                                              <p:pRg st="5" end="5"/>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animEffect transition="in" filter="blinds(horizontal)">
                                      <p:cBhvr>
                                        <p:cTn id="21" dur="500"/>
                                        <p:tgtEl>
                                          <p:spTgt spid="8">
                                            <p:txEl>
                                              <p:pRg st="6" end="6"/>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8">
                                            <p:txEl>
                                              <p:pRg st="7" end="7"/>
                                            </p:txEl>
                                          </p:spTgt>
                                        </p:tgtEl>
                                        <p:attrNameLst>
                                          <p:attrName>style.visibility</p:attrName>
                                        </p:attrNameLst>
                                      </p:cBhvr>
                                      <p:to>
                                        <p:strVal val="visible"/>
                                      </p:to>
                                    </p:set>
                                    <p:animEffect transition="in" filter="blinds(horizontal)">
                                      <p:cBhvr>
                                        <p:cTn id="24" dur="500"/>
                                        <p:tgtEl>
                                          <p:spTgt spid="8">
                                            <p:txEl>
                                              <p:pRg st="7" end="7"/>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blinds(horizontal)">
                                      <p:cBhvr>
                                        <p:cTn id="27" dur="500"/>
                                        <p:tgtEl>
                                          <p:spTgt spid="8">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linds(horizontal)">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linds(horizontal)">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blinds(horizontal)">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blinds(horizontal)">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blinds(horizontal)">
                                      <p:cBhvr>
                                        <p:cTn id="62" dur="5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8">
                                            <p:txEl>
                                              <p:pRg st="9" end="9"/>
                                            </p:txEl>
                                          </p:spTgt>
                                        </p:tgtEl>
                                        <p:attrNameLst>
                                          <p:attrName>style.visibility</p:attrName>
                                        </p:attrNameLst>
                                      </p:cBhvr>
                                      <p:to>
                                        <p:strVal val="visible"/>
                                      </p:to>
                                    </p:set>
                                    <p:animEffect transition="in" filter="blinds(horizontal)">
                                      <p:cBhvr>
                                        <p:cTn id="67" dur="500"/>
                                        <p:tgtEl>
                                          <p:spTgt spid="8">
                                            <p:txEl>
                                              <p:pRg st="9" end="9"/>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8">
                                            <p:txEl>
                                              <p:pRg st="10" end="10"/>
                                            </p:txEl>
                                          </p:spTgt>
                                        </p:tgtEl>
                                        <p:attrNameLst>
                                          <p:attrName>style.visibility</p:attrName>
                                        </p:attrNameLst>
                                      </p:cBhvr>
                                      <p:to>
                                        <p:strVal val="visible"/>
                                      </p:to>
                                    </p:set>
                                    <p:animEffect transition="in" filter="blinds(horizontal)">
                                      <p:cBhvr>
                                        <p:cTn id="72" dur="500"/>
                                        <p:tgtEl>
                                          <p:spTgt spid="8">
                                            <p:txEl>
                                              <p:pRg st="10" end="10"/>
                                            </p:txEl>
                                          </p:spTgt>
                                        </p:tgtEl>
                                      </p:cBhvr>
                                    </p:animEffect>
                                  </p:childTnLst>
                                </p:cTn>
                              </p:par>
                              <p:par>
                                <p:cTn id="73" presetID="3" presetClass="entr" presetSubtype="10" fill="hold" nodeType="withEffect">
                                  <p:stCondLst>
                                    <p:cond delay="0"/>
                                  </p:stCondLst>
                                  <p:childTnLst>
                                    <p:set>
                                      <p:cBhvr>
                                        <p:cTn id="74" dur="1" fill="hold">
                                          <p:stCondLst>
                                            <p:cond delay="0"/>
                                          </p:stCondLst>
                                        </p:cTn>
                                        <p:tgtEl>
                                          <p:spTgt spid="8">
                                            <p:txEl>
                                              <p:pRg st="11" end="11"/>
                                            </p:txEl>
                                          </p:spTgt>
                                        </p:tgtEl>
                                        <p:attrNameLst>
                                          <p:attrName>style.visibility</p:attrName>
                                        </p:attrNameLst>
                                      </p:cBhvr>
                                      <p:to>
                                        <p:strVal val="visible"/>
                                      </p:to>
                                    </p:set>
                                    <p:animEffect transition="in" filter="blinds(horizontal)">
                                      <p:cBhvr>
                                        <p:cTn id="75" dur="500"/>
                                        <p:tgtEl>
                                          <p:spTgt spid="8">
                                            <p:txEl>
                                              <p:pRg st="11" end="11"/>
                                            </p:txEl>
                                          </p:spTgt>
                                        </p:tgtEl>
                                      </p:cBhvr>
                                    </p:animEffect>
                                  </p:childTnLst>
                                </p:cTn>
                              </p:par>
                              <p:par>
                                <p:cTn id="76" presetID="3" presetClass="entr" presetSubtype="10" fill="hold" nodeType="withEffect">
                                  <p:stCondLst>
                                    <p:cond delay="0"/>
                                  </p:stCondLst>
                                  <p:childTnLst>
                                    <p:set>
                                      <p:cBhvr>
                                        <p:cTn id="77" dur="1" fill="hold">
                                          <p:stCondLst>
                                            <p:cond delay="0"/>
                                          </p:stCondLst>
                                        </p:cTn>
                                        <p:tgtEl>
                                          <p:spTgt spid="8">
                                            <p:txEl>
                                              <p:pRg st="12" end="12"/>
                                            </p:txEl>
                                          </p:spTgt>
                                        </p:tgtEl>
                                        <p:attrNameLst>
                                          <p:attrName>style.visibility</p:attrName>
                                        </p:attrNameLst>
                                      </p:cBhvr>
                                      <p:to>
                                        <p:strVal val="visible"/>
                                      </p:to>
                                    </p:set>
                                    <p:animEffect transition="in" filter="blinds(horizontal)">
                                      <p:cBhvr>
                                        <p:cTn id="78" dur="500"/>
                                        <p:tgtEl>
                                          <p:spTgt spid="8">
                                            <p:txEl>
                                              <p:pRg st="12" end="12"/>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blinds(horizontal)">
                                      <p:cBhvr>
                                        <p:cTn id="83" dur="500"/>
                                        <p:tgtEl>
                                          <p:spTgt spid="11"/>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blinds(horizontal)">
                                      <p:cBhvr>
                                        <p:cTn id="88" dur="500"/>
                                        <p:tgtEl>
                                          <p:spTgt spid="12"/>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blinds(horizontal)">
                                      <p:cBhvr>
                                        <p:cTn id="93" dur="500"/>
                                        <p:tgtEl>
                                          <p:spTgt spid="13"/>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nodeType="clickEffect">
                                  <p:stCondLst>
                                    <p:cond delay="0"/>
                                  </p:stCondLst>
                                  <p:childTnLst>
                                    <p:set>
                                      <p:cBhvr>
                                        <p:cTn id="97" dur="1" fill="hold">
                                          <p:stCondLst>
                                            <p:cond delay="0"/>
                                          </p:stCondLst>
                                        </p:cTn>
                                        <p:tgtEl>
                                          <p:spTgt spid="8">
                                            <p:txEl>
                                              <p:pRg st="13" end="13"/>
                                            </p:txEl>
                                          </p:spTgt>
                                        </p:tgtEl>
                                        <p:attrNameLst>
                                          <p:attrName>style.visibility</p:attrName>
                                        </p:attrNameLst>
                                      </p:cBhvr>
                                      <p:to>
                                        <p:strVal val="visible"/>
                                      </p:to>
                                    </p:set>
                                    <p:animEffect transition="in" filter="blinds(horizontal)">
                                      <p:cBhvr>
                                        <p:cTn id="98" dur="500"/>
                                        <p:tgtEl>
                                          <p:spTgt spid="8">
                                            <p:txEl>
                                              <p:pRg st="13" end="13"/>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blinds(horizontal)">
                                      <p:cBhvr>
                                        <p:cTn id="103" dur="500"/>
                                        <p:tgtEl>
                                          <p:spTgt spid="10"/>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nodeType="clickEffect">
                                  <p:stCondLst>
                                    <p:cond delay="0"/>
                                  </p:stCondLst>
                                  <p:childTnLst>
                                    <p:set>
                                      <p:cBhvr>
                                        <p:cTn id="107" dur="1" fill="hold">
                                          <p:stCondLst>
                                            <p:cond delay="0"/>
                                          </p:stCondLst>
                                        </p:cTn>
                                        <p:tgtEl>
                                          <p:spTgt spid="8">
                                            <p:txEl>
                                              <p:pRg st="14" end="14"/>
                                            </p:txEl>
                                          </p:spTgt>
                                        </p:tgtEl>
                                        <p:attrNameLst>
                                          <p:attrName>style.visibility</p:attrName>
                                        </p:attrNameLst>
                                      </p:cBhvr>
                                      <p:to>
                                        <p:strVal val="visible"/>
                                      </p:to>
                                    </p:set>
                                    <p:animEffect transition="in" filter="blinds(horizontal)">
                                      <p:cBhvr>
                                        <p:cTn id="108" dur="500"/>
                                        <p:tgtEl>
                                          <p:spTgt spid="8">
                                            <p:txEl>
                                              <p:pRg st="14" end="14"/>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ntr" presetSubtype="10" fill="hold" grpId="0" nodeType="click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blinds(horizontal)">
                                      <p:cBhvr>
                                        <p:cTn id="113" dur="500"/>
                                        <p:tgtEl>
                                          <p:spTgt spid="14"/>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grpId="0" nodeType="clickEffect">
                                  <p:stCondLst>
                                    <p:cond delay="0"/>
                                  </p:stCondLst>
                                  <p:childTnLst>
                                    <p:set>
                                      <p:cBhvr>
                                        <p:cTn id="117" dur="1" fill="hold">
                                          <p:stCondLst>
                                            <p:cond delay="0"/>
                                          </p:stCondLst>
                                        </p:cTn>
                                        <p:tgtEl>
                                          <p:spTgt spid="15"/>
                                        </p:tgtEl>
                                        <p:attrNameLst>
                                          <p:attrName>style.visibility</p:attrName>
                                        </p:attrNameLst>
                                      </p:cBhvr>
                                      <p:to>
                                        <p:strVal val="visible"/>
                                      </p:to>
                                    </p:set>
                                    <p:animEffect transition="in" filter="blinds(horizontal)">
                                      <p:cBhvr>
                                        <p:cTn id="1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bldLvl="0" animBg="1"/>
      <p:bldP spid="4" grpId="1"/>
      <p:bldP spid="2" grpId="0" bldLvl="0" animBg="1"/>
      <p:bldP spid="2" grpId="1"/>
      <p:bldP spid="3" grpId="0" bldLvl="0" animBg="1"/>
      <p:bldP spid="3" grpId="1"/>
      <p:bldP spid="5" grpId="0" bldLvl="0" animBg="1"/>
      <p:bldP spid="5" grpId="1"/>
      <p:bldP spid="6" grpId="0" bldLvl="0" animBg="1"/>
      <p:bldP spid="6" grpId="1"/>
      <p:bldP spid="7" grpId="0" bldLvl="0" animBg="1"/>
      <p:bldP spid="7" grpId="1"/>
      <p:bldP spid="9" grpId="0" bldLvl="0" animBg="1"/>
      <p:bldP spid="9" grpId="1"/>
      <p:bldP spid="10" grpId="0" bldLvl="0" animBg="1"/>
      <p:bldP spid="10" grpId="1"/>
      <p:bldP spid="11" grpId="0" bldLvl="0" animBg="1"/>
      <p:bldP spid="11" grpId="1"/>
      <p:bldP spid="12" grpId="0" bldLvl="0" animBg="1"/>
      <p:bldP spid="12" grpId="1"/>
      <p:bldP spid="13" grpId="0" bldLvl="0" animBg="1"/>
      <p:bldP spid="13" grpId="1"/>
      <p:bldP spid="14" grpId="0" bldLvl="0" animBg="1"/>
      <p:bldP spid="14" grpId="1"/>
      <p:bldP spid="15" grpId="0" bldLvl="0" animBg="1"/>
      <p:bldP spid="1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7625" y="610235"/>
            <a:ext cx="12144375" cy="808990"/>
          </a:xfrm>
          <a:prstGeom prst="rect">
            <a:avLst/>
          </a:prstGeom>
        </p:spPr>
        <p:txBody>
          <a:bodyPr wrap="square">
            <a:spAutoFit/>
          </a:bodyPr>
          <a:lstStyle/>
          <a:p>
            <a:pPr fontAlgn="base">
              <a:lnSpc>
                <a:spcPct val="100000"/>
              </a:lnSpc>
              <a:buFont typeface="Wingdings" panose="05000000000000000000" pitchFamily="2" charset="2"/>
            </a:pPr>
            <a:r>
              <a:rPr lang="en-US" altLang="zh-CN" sz="2665" b="1" strike="noStrike" noProof="1" smtClean="0">
                <a:solidFill>
                  <a:srgbClr val="0066FF"/>
                </a:solidFill>
                <a:latin typeface="Arial" panose="020B0604020202020204" pitchFamily="34" charset="0"/>
                <a:ea typeface="宋体" panose="02010600030101010101" pitchFamily="2" charset="-122"/>
                <a:cs typeface="+mn-cs"/>
              </a:rPr>
              <a:t>Para 1 </a:t>
            </a:r>
            <a:r>
              <a:rPr lang="en-US" altLang="zh-CN" sz="2665" b="1" noProof="1" smtClean="0">
                <a:solidFill>
                  <a:srgbClr val="0066FF"/>
                </a:solidFill>
                <a:sym typeface="宋体" panose="02010600030101010101" pitchFamily="2" charset="-122"/>
              </a:rPr>
              <a:t>purpose + activity</a:t>
            </a:r>
            <a:endParaRPr lang="en-US" altLang="zh-CN" sz="2665" b="1" noProof="1" smtClean="0">
              <a:solidFill>
                <a:srgbClr val="0066FF"/>
              </a:solidFill>
            </a:endParaRPr>
          </a:p>
          <a:p>
            <a:pPr fontAlgn="base">
              <a:lnSpc>
                <a:spcPts val="2400"/>
              </a:lnSpc>
            </a:pPr>
            <a:endParaRPr lang="zh-CN" altLang="en-US" sz="2665" b="1" strike="noStrike" noProof="1"/>
          </a:p>
        </p:txBody>
      </p:sp>
      <p:sp>
        <p:nvSpPr>
          <p:cNvPr id="17" name="标题 1"/>
          <p:cNvSpPr txBox="1"/>
          <p:nvPr>
            <p:custDataLst>
              <p:tags r:id="rId1"/>
            </p:custDataLst>
          </p:nvPr>
        </p:nvSpPr>
        <p:spPr>
          <a:xfrm>
            <a:off x="6240016" y="-27384"/>
            <a:ext cx="3168352" cy="720080"/>
          </a:xfrm>
          <a:prstGeom prst="rect">
            <a:avLst/>
          </a:prstGeom>
          <a:solidFill>
            <a:srgbClr val="92D050"/>
          </a:solidFill>
        </p:spPr>
        <p:txBody>
          <a:bodyPr>
            <a:noAutofit/>
          </a:bodyPr>
          <a:lstStyle>
            <a:lvl1pPr algn="ctr" defTabSz="1188085" rtl="0" eaLnBrk="1" latinLnBrk="0" hangingPunct="1">
              <a:spcBef>
                <a:spcPct val="0"/>
              </a:spcBef>
              <a:buNone/>
              <a:defRPr sz="5715" kern="1200">
                <a:solidFill>
                  <a:schemeClr val="tx1"/>
                </a:solidFill>
                <a:latin typeface="+mj-lt"/>
                <a:ea typeface="+mj-ea"/>
                <a:cs typeface="+mj-cs"/>
              </a:defRPr>
            </a:lvl1pPr>
          </a:lstStyle>
          <a:p>
            <a:pPr defTabSz="1191260"/>
            <a:r>
              <a:rPr lang="en-US" altLang="zh-CN" sz="3600" b="1" dirty="0" smtClean="0">
                <a:effectLst>
                  <a:outerShdw blurRad="38100" dist="38100" dir="2700000" algn="tl">
                    <a:srgbClr val="000000">
                      <a:alpha val="43137"/>
                    </a:srgbClr>
                  </a:outerShdw>
                </a:effectLst>
                <a:latin typeface="Times New Roman" panose="02020603050405020304" charset="0"/>
                <a:ea typeface="楷体" panose="02010609060101010101" charset="-122"/>
                <a:cs typeface="Times New Roman" panose="02020603050405020304" charset="0"/>
              </a:rPr>
              <a:t>Correctness</a:t>
            </a:r>
            <a:endParaRPr lang="en-US" altLang="zh-CN" sz="3600" b="1" dirty="0">
              <a:effectLst>
                <a:outerShdw blurRad="38100" dist="38100" dir="2700000" algn="tl">
                  <a:srgbClr val="000000">
                    <a:alpha val="43137"/>
                  </a:srgbClr>
                </a:outerShdw>
              </a:effectLst>
              <a:latin typeface="Times New Roman" panose="02020603050405020304" charset="0"/>
              <a:ea typeface="楷体" panose="02010609060101010101" charset="-122"/>
              <a:cs typeface="Times New Roman" panose="02020603050405020304" charset="0"/>
            </a:endParaRPr>
          </a:p>
          <a:p>
            <a:pPr defTabSz="1191260"/>
            <a:endParaRPr lang="en-US" altLang="zh-CN" sz="3600" b="1" dirty="0">
              <a:effectLst>
                <a:outerShdw blurRad="38100" dist="38100" dir="2700000" algn="tl">
                  <a:srgbClr val="000000">
                    <a:alpha val="43137"/>
                  </a:srgbClr>
                </a:outerShdw>
              </a:effectLst>
              <a:latin typeface="Times New Roman" panose="02020603050405020304" charset="0"/>
              <a:ea typeface="楷体" panose="02010609060101010101" charset="-122"/>
              <a:cs typeface="Times New Roman" panose="02020603050405020304" charset="0"/>
            </a:endParaRPr>
          </a:p>
        </p:txBody>
      </p:sp>
      <p:sp>
        <p:nvSpPr>
          <p:cNvPr id="18" name="TextBox 1"/>
          <p:cNvSpPr txBox="1"/>
          <p:nvPr>
            <p:custDataLst>
              <p:tags r:id="rId2"/>
            </p:custDataLst>
          </p:nvPr>
        </p:nvSpPr>
        <p:spPr>
          <a:xfrm>
            <a:off x="0" y="0"/>
            <a:ext cx="5879976" cy="584775"/>
          </a:xfrm>
          <a:prstGeom prst="rect">
            <a:avLst/>
          </a:prstGeom>
          <a:solidFill>
            <a:srgbClr val="CCFF99"/>
          </a:solidFill>
          <a:ln w="9525">
            <a:noFill/>
          </a:ln>
        </p:spPr>
        <p:txBody>
          <a:bodyPr wrap="square" anchor="t" anchorCtr="0">
            <a:spAutoFit/>
          </a:bodyPr>
          <a:lstStyle/>
          <a:p>
            <a:r>
              <a:rPr lang="en-US" altLang="zh-CN" sz="3200" b="1" dirty="0" smtClean="0"/>
              <a:t>Step 3</a:t>
            </a:r>
            <a:r>
              <a:rPr lang="zh-CN" altLang="en-US" sz="3200" b="1" dirty="0" smtClean="0"/>
              <a:t>：紧扣要点巧扩充（扩）</a:t>
            </a:r>
            <a:endParaRPr lang="zh-CN" altLang="en-US" sz="3200" b="1" dirty="0"/>
          </a:p>
        </p:txBody>
      </p:sp>
      <p:sp>
        <p:nvSpPr>
          <p:cNvPr id="19" name="TextBox 18"/>
          <p:cNvSpPr txBox="1"/>
          <p:nvPr/>
        </p:nvSpPr>
        <p:spPr>
          <a:xfrm>
            <a:off x="0" y="5155927"/>
            <a:ext cx="11737304" cy="1198880"/>
          </a:xfrm>
          <a:prstGeom prst="rect">
            <a:avLst/>
          </a:prstGeom>
          <a:solidFill>
            <a:srgbClr val="92D050"/>
          </a:solidFill>
        </p:spPr>
        <p:txBody>
          <a:bodyPr wrap="square" rtlCol="0">
            <a:spAutoFit/>
          </a:bodyPr>
          <a:lstStyle/>
          <a:p>
            <a:r>
              <a:rPr lang="en-US" altLang="zh-CN" sz="2400" dirty="0" smtClean="0">
                <a:latin typeface="Times New Roman" panose="02020603050405020304" charset="0"/>
                <a:cs typeface="Times New Roman" panose="02020603050405020304" charset="0"/>
                <a:sym typeface="微软雅黑" panose="020B0503020204020204" charset="-122"/>
              </a:rPr>
              <a:t>In a bid to</a:t>
            </a:r>
            <a:r>
              <a:rPr lang="en-US" altLang="zh-CN" sz="2400" dirty="0" smtClean="0">
                <a:solidFill>
                  <a:schemeClr val="tx1"/>
                </a:solidFill>
                <a:latin typeface="Times New Roman" panose="02020603050405020304" charset="0"/>
                <a:cs typeface="Times New Roman" panose="02020603050405020304" charset="0"/>
                <a:sym typeface="微软雅黑" panose="020B0503020204020204" charset="-122"/>
              </a:rPr>
              <a:t> demonstrate the power of moral  and broadcast social  energy</a:t>
            </a:r>
            <a:r>
              <a:rPr lang="zh-CN" altLang="en-US" sz="2400" dirty="0" smtClean="0">
                <a:solidFill>
                  <a:schemeClr val="tx1"/>
                </a:solidFill>
                <a:latin typeface="Times New Roman" panose="02020603050405020304" charset="0"/>
                <a:cs typeface="Times New Roman" panose="02020603050405020304" charset="0"/>
                <a:sym typeface="微软雅黑" panose="020B0503020204020204" charset="-122"/>
              </a:rPr>
              <a:t>, a new column </a:t>
            </a:r>
            <a:r>
              <a:rPr lang="en-US" altLang="zh-CN" sz="2400" dirty="0" smtClean="0">
                <a:solidFill>
                  <a:schemeClr val="tx1"/>
                </a:solidFill>
                <a:latin typeface="Times New Roman" panose="02020603050405020304" charset="0"/>
                <a:cs typeface="Times New Roman" panose="02020603050405020304" charset="0"/>
                <a:sym typeface="微软雅黑" panose="020B0503020204020204" charset="-122"/>
              </a:rPr>
              <a:t>featuring</a:t>
            </a:r>
            <a:r>
              <a:rPr lang="en-US" altLang="zh-CN" sz="2400" dirty="0" smtClean="0">
                <a:latin typeface="Times New Roman" panose="02020603050405020304" charset="0"/>
                <a:cs typeface="Times New Roman" panose="02020603050405020304" charset="0"/>
                <a:sym typeface="微软雅黑" panose="020B0503020204020204" charset="-122"/>
              </a:rPr>
              <a:t> “Salute Everybody Heroes</a:t>
            </a:r>
            <a:r>
              <a:rPr lang="zh-CN" altLang="en-US" sz="2400" dirty="0" smtClean="0">
                <a:latin typeface="Times New Roman" panose="02020603050405020304" charset="0"/>
                <a:cs typeface="Times New Roman" panose="02020603050405020304" charset="0"/>
                <a:sym typeface="微软雅黑" panose="020B0503020204020204" charset="-122"/>
              </a:rPr>
              <a:t>  </a:t>
            </a:r>
            <a:r>
              <a:rPr lang="en-US" altLang="zh-CN" sz="2400" dirty="0" smtClean="0">
                <a:solidFill>
                  <a:srgbClr val="FF0000"/>
                </a:solidFill>
                <a:latin typeface="Times New Roman" panose="02020603050405020304" charset="0"/>
                <a:cs typeface="Times New Roman" panose="02020603050405020304" charset="0"/>
                <a:sym typeface="微软雅黑" panose="020B0503020204020204" charset="-122"/>
              </a:rPr>
              <a:t>is being launched  </a:t>
            </a:r>
            <a:r>
              <a:rPr lang="en-US" altLang="zh-CN" sz="2400" dirty="0" smtClean="0">
                <a:latin typeface="Times New Roman" panose="02020603050405020304" charset="0"/>
                <a:cs typeface="Times New Roman" panose="02020603050405020304" charset="0"/>
                <a:sym typeface="微软雅黑" panose="020B0503020204020204" charset="-122"/>
              </a:rPr>
              <a:t>by the English  newspaper of our school.</a:t>
            </a:r>
            <a:endParaRPr lang="zh-CN" altLang="en-US" sz="2400" dirty="0" smtClean="0">
              <a:latin typeface="Times New Roman" panose="02020603050405020304" charset="0"/>
              <a:cs typeface="Times New Roman" panose="02020603050405020304" charset="0"/>
              <a:sym typeface="微软雅黑" panose="020B0503020204020204" charset="-122"/>
            </a:endParaRPr>
          </a:p>
        </p:txBody>
      </p:sp>
      <p:sp>
        <p:nvSpPr>
          <p:cNvPr id="20" name="TextBox 19"/>
          <p:cNvSpPr txBox="1"/>
          <p:nvPr/>
        </p:nvSpPr>
        <p:spPr>
          <a:xfrm>
            <a:off x="0" y="1982559"/>
            <a:ext cx="12192000" cy="2306955"/>
          </a:xfrm>
          <a:prstGeom prst="rect">
            <a:avLst/>
          </a:prstGeom>
          <a:noFill/>
        </p:spPr>
        <p:txBody>
          <a:bodyPr wrap="square" rtlCol="0">
            <a:spAutoFit/>
          </a:bodyPr>
          <a:lstStyle/>
          <a:p>
            <a:pPr>
              <a:buFont typeface="Wingdings" panose="05000000000000000000" pitchFamily="2" charset="2"/>
              <a:buChar char="Ø"/>
            </a:pPr>
            <a:r>
              <a:rPr lang="en-US" altLang="zh-CN" sz="2400" dirty="0" smtClean="0">
                <a:latin typeface="Times New Roman" panose="02020603050405020304" charset="0"/>
                <a:cs typeface="Times New Roman" panose="02020603050405020304" charset="0"/>
              </a:rPr>
              <a:t>  To </a:t>
            </a:r>
            <a:r>
              <a:rPr lang="en-US" altLang="zh-CN" sz="2400" dirty="0" smtClean="0">
                <a:solidFill>
                  <a:srgbClr val="FF0000"/>
                </a:solidFill>
                <a:latin typeface="Times New Roman" panose="02020603050405020304" charset="0"/>
                <a:cs typeface="Times New Roman" panose="02020603050405020304" charset="0"/>
              </a:rPr>
              <a:t>show respect for those  great individuals around us</a:t>
            </a:r>
            <a:r>
              <a:rPr lang="en-US" altLang="zh-CN" sz="2400" dirty="0" smtClean="0">
                <a:latin typeface="Times New Roman" panose="02020603050405020304" charset="0"/>
                <a:cs typeface="Times New Roman" panose="02020603050405020304" charset="0"/>
              </a:rPr>
              <a:t>, we are </a:t>
            </a:r>
            <a:r>
              <a:rPr lang="en-US" altLang="zh-CN" sz="2400" dirty="0" smtClean="0">
                <a:solidFill>
                  <a:srgbClr val="FF0000"/>
                </a:solidFill>
                <a:latin typeface="Times New Roman" panose="02020603050405020304" charset="0"/>
                <a:cs typeface="Times New Roman" panose="02020603050405020304" charset="0"/>
              </a:rPr>
              <a:t>calling for </a:t>
            </a:r>
            <a:r>
              <a:rPr lang="en-US" altLang="zh-CN" sz="2400" dirty="0" smtClean="0">
                <a:latin typeface="Times New Roman" panose="02020603050405020304" charset="0"/>
                <a:cs typeface="Times New Roman" panose="02020603050405020304" charset="0"/>
              </a:rPr>
              <a:t>contributions </a:t>
            </a:r>
            <a:r>
              <a:rPr lang="en-US" altLang="zh-CN" sz="2400" dirty="0" smtClean="0">
                <a:solidFill>
                  <a:srgbClr val="FF0000"/>
                </a:solidFill>
                <a:latin typeface="Times New Roman" panose="02020603050405020304" charset="0"/>
                <a:cs typeface="Times New Roman" panose="02020603050405020304" charset="0"/>
              </a:rPr>
              <a:t>with the theme of </a:t>
            </a:r>
            <a:r>
              <a:rPr lang="en-US" altLang="zh-CN" sz="2400" dirty="0" smtClean="0">
                <a:latin typeface="Times New Roman" panose="02020603050405020304" charset="0"/>
                <a:cs typeface="Times New Roman" panose="02020603050405020304" charset="0"/>
              </a:rPr>
              <a:t>“Salute Everybody Heroes” . </a:t>
            </a:r>
            <a:endParaRPr lang="en-US" altLang="zh-CN" sz="2400" dirty="0" smtClean="0">
              <a:latin typeface="Times New Roman" panose="02020603050405020304" charset="0"/>
              <a:cs typeface="Times New Roman" panose="02020603050405020304" charset="0"/>
            </a:endParaRPr>
          </a:p>
          <a:p>
            <a:pPr>
              <a:buFont typeface="Wingdings" panose="05000000000000000000" pitchFamily="2" charset="2"/>
              <a:buChar char="Ø"/>
            </a:pPr>
            <a:r>
              <a:rPr lang="en-US" altLang="zh-CN" sz="2400" dirty="0" smtClean="0">
                <a:latin typeface="Times New Roman" panose="02020603050405020304" charset="0"/>
                <a:cs typeface="Times New Roman" panose="02020603050405020304" charset="0"/>
                <a:sym typeface="微软雅黑" panose="020B0503020204020204" charset="-122"/>
              </a:rPr>
              <a:t>   In a bid to immensely </a:t>
            </a:r>
            <a:r>
              <a:rPr lang="en-US" altLang="zh-CN" sz="2400" dirty="0" smtClean="0">
                <a:solidFill>
                  <a:srgbClr val="FF0000"/>
                </a:solidFill>
                <a:latin typeface="Times New Roman" panose="02020603050405020304" charset="0"/>
                <a:cs typeface="Times New Roman" panose="02020603050405020304" charset="0"/>
                <a:sym typeface="微软雅黑" panose="020B0503020204020204" charset="-122"/>
              </a:rPr>
              <a:t>enhance students’ awareness of gratitude</a:t>
            </a:r>
            <a:r>
              <a:rPr lang="en-US" altLang="zh-CN" sz="2400" dirty="0" smtClean="0">
                <a:latin typeface="Times New Roman" panose="02020603050405020304" charset="0"/>
                <a:cs typeface="Times New Roman" panose="02020603050405020304" charset="0"/>
                <a:sym typeface="微软雅黑" panose="020B0503020204020204" charset="-122"/>
              </a:rPr>
              <a:t>, </a:t>
            </a:r>
            <a:r>
              <a:rPr lang="zh-CN" altLang="en-US" sz="2400" dirty="0" smtClean="0">
                <a:latin typeface="Times New Roman" panose="02020603050405020304" charset="0"/>
                <a:cs typeface="Times New Roman" panose="02020603050405020304" charset="0"/>
                <a:sym typeface="微软雅黑" panose="020B0503020204020204" charset="-122"/>
              </a:rPr>
              <a:t> we're  </a:t>
            </a:r>
            <a:r>
              <a:rPr lang="zh-CN" altLang="en-US" sz="2400" dirty="0" smtClean="0">
                <a:solidFill>
                  <a:srgbClr val="FF0000"/>
                </a:solidFill>
                <a:latin typeface="Times New Roman" panose="02020603050405020304" charset="0"/>
                <a:cs typeface="Times New Roman" panose="02020603050405020304" charset="0"/>
                <a:sym typeface="微软雅黑" panose="020B0503020204020204" charset="-122"/>
              </a:rPr>
              <a:t>launch</a:t>
            </a:r>
            <a:r>
              <a:rPr lang="en-US" altLang="zh-CN" sz="2400" dirty="0" err="1" smtClean="0">
                <a:solidFill>
                  <a:srgbClr val="FF0000"/>
                </a:solidFill>
                <a:latin typeface="Times New Roman" panose="02020603050405020304" charset="0"/>
                <a:cs typeface="Times New Roman" panose="02020603050405020304" charset="0"/>
                <a:sym typeface="微软雅黑" panose="020B0503020204020204" charset="-122"/>
              </a:rPr>
              <a:t>ing</a:t>
            </a:r>
            <a:r>
              <a:rPr lang="zh-CN" altLang="en-US" sz="2400" dirty="0" smtClean="0">
                <a:solidFill>
                  <a:srgbClr val="FF0000"/>
                </a:solidFill>
                <a:latin typeface="Times New Roman" panose="02020603050405020304" charset="0"/>
                <a:cs typeface="Times New Roman" panose="02020603050405020304" charset="0"/>
                <a:sym typeface="微软雅黑" panose="020B0503020204020204" charset="-122"/>
              </a:rPr>
              <a:t> a </a:t>
            </a:r>
            <a:r>
              <a:rPr lang="en-US" altLang="zh-CN" sz="2400" dirty="0" smtClean="0">
                <a:solidFill>
                  <a:srgbClr val="FF0000"/>
                </a:solidFill>
                <a:latin typeface="Times New Roman" panose="02020603050405020304" charset="0"/>
                <a:cs typeface="Times New Roman" panose="02020603050405020304" charset="0"/>
                <a:sym typeface="微软雅黑" panose="020B0503020204020204" charset="-122"/>
              </a:rPr>
              <a:t>meaningful activity </a:t>
            </a:r>
            <a:r>
              <a:rPr lang="en-US" altLang="zh-CN" sz="2400" dirty="0" smtClean="0">
                <a:latin typeface="Times New Roman" panose="02020603050405020304" charset="0"/>
                <a:cs typeface="Times New Roman" panose="02020603050405020304" charset="0"/>
                <a:sym typeface="微软雅黑" panose="020B0503020204020204" charset="-122"/>
              </a:rPr>
              <a:t>to call for contributions </a:t>
            </a:r>
            <a:r>
              <a:rPr lang="en-US" altLang="zh-CN" sz="2400" dirty="0" smtClean="0">
                <a:solidFill>
                  <a:srgbClr val="FF0000"/>
                </a:solidFill>
                <a:latin typeface="Times New Roman" panose="02020603050405020304" charset="0"/>
                <a:cs typeface="Times New Roman" panose="02020603050405020304" charset="0"/>
                <a:sym typeface="微软雅黑" panose="020B0503020204020204" charset="-122"/>
              </a:rPr>
              <a:t>themed</a:t>
            </a:r>
            <a:r>
              <a:rPr lang="en-US" altLang="zh-CN" sz="2400" dirty="0" smtClean="0">
                <a:latin typeface="Times New Roman" panose="02020603050405020304" charset="0"/>
                <a:cs typeface="Times New Roman" panose="02020603050405020304" charset="0"/>
                <a:sym typeface="微软雅黑" panose="020B0503020204020204" charset="-122"/>
              </a:rPr>
              <a:t> </a:t>
            </a:r>
            <a:r>
              <a:rPr lang="en-US" altLang="zh-CN" sz="2400" dirty="0" smtClean="0">
                <a:latin typeface="Times New Roman" panose="02020603050405020304" charset="0"/>
                <a:cs typeface="Times New Roman" panose="02020603050405020304" charset="0"/>
              </a:rPr>
              <a:t>“Salute Everybody Heroes”</a:t>
            </a:r>
            <a:r>
              <a:rPr lang="zh-CN" altLang="en-US" sz="2400" dirty="0" smtClean="0">
                <a:latin typeface="Times New Roman" panose="02020603050405020304" charset="0"/>
                <a:cs typeface="Times New Roman" panose="02020603050405020304" charset="0"/>
                <a:sym typeface="微软雅黑" panose="020B0503020204020204" charset="-122"/>
              </a:rPr>
              <a:t>.</a:t>
            </a:r>
            <a:endParaRPr lang="en-US" altLang="zh-CN" sz="2400" dirty="0" smtClean="0">
              <a:latin typeface="Times New Roman" panose="02020603050405020304" charset="0"/>
              <a:cs typeface="Times New Roman" panose="02020603050405020304" charset="0"/>
              <a:sym typeface="微软雅黑" panose="020B0503020204020204" charset="-122"/>
            </a:endParaRPr>
          </a:p>
          <a:p>
            <a:pPr lvl="0">
              <a:buFont typeface="Wingdings" panose="05000000000000000000" pitchFamily="2" charset="2"/>
              <a:buChar char="Ø"/>
            </a:pPr>
            <a:r>
              <a:rPr lang="en-US" altLang="zh-CN" sz="2400" dirty="0" smtClean="0">
                <a:latin typeface="Times New Roman" panose="02020603050405020304" charset="0"/>
                <a:cs typeface="Times New Roman" panose="02020603050405020304" charset="0"/>
                <a:sym typeface="微软雅黑" panose="020B0503020204020204" charset="-122"/>
              </a:rPr>
              <a:t>  Aiming to </a:t>
            </a:r>
            <a:r>
              <a:rPr lang="en-US" altLang="zh-CN" sz="2400" dirty="0" smtClean="0">
                <a:solidFill>
                  <a:srgbClr val="FF0000"/>
                </a:solidFill>
                <a:latin typeface="Times New Roman" panose="02020603050405020304" charset="0"/>
                <a:cs typeface="Times New Roman" panose="02020603050405020304" charset="0"/>
                <a:sym typeface="微软雅黑" panose="020B0503020204020204" charset="-122"/>
              </a:rPr>
              <a:t>demonstrate the power of moral heroes and broadcast social energy  </a:t>
            </a:r>
            <a:r>
              <a:rPr lang="zh-CN" altLang="en-US" sz="2400" dirty="0" smtClean="0">
                <a:latin typeface="Times New Roman" panose="02020603050405020304" charset="0"/>
                <a:cs typeface="Times New Roman" panose="02020603050405020304" charset="0"/>
                <a:sym typeface="微软雅黑" panose="020B0503020204020204" charset="-122"/>
              </a:rPr>
              <a:t>,  </a:t>
            </a:r>
            <a:r>
              <a:rPr lang="en-US" altLang="zh-CN" sz="2400" dirty="0" smtClean="0">
                <a:latin typeface="Times New Roman" panose="02020603050405020304" charset="0"/>
                <a:cs typeface="Times New Roman" panose="02020603050405020304" charset="0"/>
                <a:sym typeface="微软雅黑" panose="020B0503020204020204" charset="-122"/>
              </a:rPr>
              <a:t>the English  newspaper of our school  </a:t>
            </a:r>
            <a:r>
              <a:rPr lang="en-US" altLang="zh-CN" sz="2400" dirty="0" smtClean="0">
                <a:solidFill>
                  <a:srgbClr val="FF0000"/>
                </a:solidFill>
                <a:latin typeface="Times New Roman" panose="02020603050405020304" charset="0"/>
                <a:cs typeface="Times New Roman" panose="02020603050405020304" charset="0"/>
                <a:sym typeface="微软雅黑" panose="020B0503020204020204" charset="-122"/>
              </a:rPr>
              <a:t>adds </a:t>
            </a:r>
            <a:r>
              <a:rPr lang="zh-CN" altLang="en-US" sz="2400" dirty="0" smtClean="0">
                <a:solidFill>
                  <a:srgbClr val="FF0000"/>
                </a:solidFill>
                <a:latin typeface="Times New Roman" panose="02020603050405020304" charset="0"/>
                <a:cs typeface="Times New Roman" panose="02020603050405020304" charset="0"/>
                <a:sym typeface="微软雅黑" panose="020B0503020204020204" charset="-122"/>
              </a:rPr>
              <a:t>a new column</a:t>
            </a:r>
            <a:r>
              <a:rPr lang="zh-CN" altLang="en-US" sz="2400" dirty="0" smtClean="0">
                <a:latin typeface="Times New Roman" panose="02020603050405020304" charset="0"/>
                <a:cs typeface="Times New Roman" panose="02020603050405020304" charset="0"/>
                <a:sym typeface="微软雅黑" panose="020B0503020204020204" charset="-122"/>
              </a:rPr>
              <a:t> </a:t>
            </a:r>
            <a:r>
              <a:rPr lang="en-US" altLang="zh-CN" sz="2400" dirty="0" smtClean="0">
                <a:solidFill>
                  <a:srgbClr val="FF0000"/>
                </a:solidFill>
                <a:latin typeface="Times New Roman" panose="02020603050405020304" charset="0"/>
                <a:cs typeface="Times New Roman" panose="02020603050405020304" charset="0"/>
                <a:sym typeface="微软雅黑" panose="020B0503020204020204" charset="-122"/>
              </a:rPr>
              <a:t>featuring</a:t>
            </a:r>
            <a:r>
              <a:rPr lang="en-US" altLang="zh-CN" sz="2400" dirty="0" smtClean="0">
                <a:latin typeface="Times New Roman" panose="02020603050405020304" charset="0"/>
                <a:cs typeface="Times New Roman" panose="02020603050405020304" charset="0"/>
                <a:sym typeface="微软雅黑" panose="020B0503020204020204" charset="-122"/>
              </a:rPr>
              <a:t> “Salute Everybody Heroes”</a:t>
            </a:r>
            <a:r>
              <a:rPr lang="zh-CN" altLang="en-US" sz="2400" dirty="0" smtClean="0">
                <a:latin typeface="Times New Roman" panose="02020603050405020304" charset="0"/>
                <a:cs typeface="Times New Roman" panose="02020603050405020304" charset="0"/>
                <a:sym typeface="微软雅黑" panose="020B0503020204020204" charset="-122"/>
              </a:rPr>
              <a:t>.</a:t>
            </a:r>
            <a:endParaRPr lang="zh-CN" altLang="en-US" sz="2400" dirty="0" smtClean="0">
              <a:latin typeface="Times New Roman" panose="02020603050405020304" charset="0"/>
              <a:cs typeface="Times New Roman" panose="02020603050405020304" charset="0"/>
              <a:sym typeface="微软雅黑" panose="020B0503020204020204" charset="-122"/>
            </a:endParaRPr>
          </a:p>
        </p:txBody>
      </p:sp>
      <p:sp>
        <p:nvSpPr>
          <p:cNvPr id="21" name="TextBox 20"/>
          <p:cNvSpPr txBox="1"/>
          <p:nvPr/>
        </p:nvSpPr>
        <p:spPr>
          <a:xfrm>
            <a:off x="4296554" y="621958"/>
            <a:ext cx="4536504" cy="521970"/>
          </a:xfrm>
          <a:prstGeom prst="rect">
            <a:avLst/>
          </a:prstGeom>
          <a:noFill/>
        </p:spPr>
        <p:txBody>
          <a:bodyPr wrap="square" rtlCol="0">
            <a:spAutoFit/>
          </a:bodyPr>
          <a:lstStyle/>
          <a:p>
            <a:pPr lvl="0" algn="l">
              <a:buClrTx/>
              <a:buSzTx/>
              <a:buFontTx/>
            </a:pPr>
            <a:r>
              <a:rPr lang="en-US" altLang="zh-CN" sz="2800" b="1" dirty="0" smtClean="0">
                <a:solidFill>
                  <a:srgbClr val="0070C0"/>
                </a:solidFill>
                <a:latin typeface="Times New Roman" panose="02020603050405020304" charset="0"/>
                <a:cs typeface="Times New Roman" panose="02020603050405020304" charset="0"/>
                <a:sym typeface="+mn-ea"/>
              </a:rPr>
              <a:t>+ theme</a:t>
            </a:r>
            <a:endParaRPr lang="en-US" altLang="zh-CN" sz="2800" b="1" dirty="0" smtClean="0">
              <a:solidFill>
                <a:srgbClr val="0070C0"/>
              </a:solidFill>
              <a:latin typeface="Times New Roman" panose="02020603050405020304" charset="0"/>
              <a:cs typeface="Times New Roman" panose="02020603050405020304" charset="0"/>
              <a:sym typeface="+mn-ea"/>
            </a:endParaRPr>
          </a:p>
        </p:txBody>
      </p:sp>
      <p:sp>
        <p:nvSpPr>
          <p:cNvPr id="25" name="文本框 7"/>
          <p:cNvSpPr txBox="1"/>
          <p:nvPr>
            <p:custDataLst>
              <p:tags r:id="rId3"/>
            </p:custDataLst>
          </p:nvPr>
        </p:nvSpPr>
        <p:spPr>
          <a:xfrm>
            <a:off x="0" y="4292084"/>
            <a:ext cx="7608168" cy="574675"/>
          </a:xfrm>
          <a:prstGeom prst="rect">
            <a:avLst/>
          </a:prstGeom>
          <a:solidFill>
            <a:srgbClr val="DDEBDE"/>
          </a:solidFill>
          <a:ln w="9525">
            <a:noFill/>
          </a:ln>
        </p:spPr>
        <p:txBody>
          <a:bodyPr wrap="square" lIns="91440" tIns="45720" rIns="91440" bIns="45720" anchor="t" anchorCtr="0"/>
          <a:lstStyle/>
          <a:p>
            <a:pPr defTabSz="342900"/>
            <a:r>
              <a:rPr lang="en-US" altLang="zh-CN" sz="2800" b="1" dirty="0" smtClean="0">
                <a:latin typeface="Times New Roman" panose="02020603050405020304" charset="0"/>
                <a:ea typeface="微软雅黑" panose="020B0503020204020204" charset="-122"/>
              </a:rPr>
              <a:t>Tip 2 : Passive Voice outweighs Active Voice </a:t>
            </a:r>
            <a:endParaRPr lang="en-US" altLang="zh-CN" sz="2800" b="1" dirty="0" smtClean="0">
              <a:latin typeface="Times New Roman" panose="02020603050405020304" charset="0"/>
              <a:ea typeface="微软雅黑" panose="020B0503020204020204" charset="-122"/>
            </a:endParaRPr>
          </a:p>
        </p:txBody>
      </p:sp>
      <p:sp>
        <p:nvSpPr>
          <p:cNvPr id="2" name="文本框 1"/>
          <p:cNvSpPr txBox="1"/>
          <p:nvPr/>
        </p:nvSpPr>
        <p:spPr>
          <a:xfrm>
            <a:off x="179705" y="1148080"/>
            <a:ext cx="11323955" cy="829945"/>
          </a:xfrm>
          <a:prstGeom prst="rect">
            <a:avLst/>
          </a:prstGeom>
          <a:noFill/>
          <a:ln>
            <a:solidFill>
              <a:schemeClr val="tx1"/>
            </a:solidFill>
          </a:ln>
        </p:spPr>
        <p:txBody>
          <a:bodyPr wrap="square" rtlCol="0">
            <a:spAutoFit/>
          </a:bodyPr>
          <a:p>
            <a:r>
              <a:rPr lang="zh-CN" altLang="en-US" sz="2400"/>
              <a:t>为了表示对我们周围那些伟大人物的尊重，我们正在</a:t>
            </a:r>
            <a:r>
              <a:rPr lang="zh-CN" altLang="en-US" sz="2400">
                <a:solidFill>
                  <a:srgbClr val="FF0000"/>
                </a:solidFill>
              </a:rPr>
              <a:t>征集</a:t>
            </a:r>
            <a:r>
              <a:rPr lang="zh-CN" altLang="en-US" sz="2400"/>
              <a:t>以</a:t>
            </a:r>
            <a:r>
              <a:rPr lang="en-US" altLang="zh-CN" sz="2400"/>
              <a:t>“</a:t>
            </a:r>
            <a:r>
              <a:rPr lang="zh-CN" altLang="en-US" sz="2400"/>
              <a:t>致敬身边的您</a:t>
            </a:r>
            <a:r>
              <a:rPr lang="en-US" altLang="zh-CN" sz="2400"/>
              <a:t>”</a:t>
            </a:r>
            <a:r>
              <a:rPr lang="zh-CN" altLang="en-US" sz="2400"/>
              <a:t>为主题的稿件</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blinds(horizontal)">
                                      <p:cBhvr>
                                        <p:cTn id="17" dur="500"/>
                                        <p:tgtEl>
                                          <p:spTgt spid="2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
                                            <p:txEl>
                                              <p:pRg st="1" end="1"/>
                                            </p:txEl>
                                          </p:spTgt>
                                        </p:tgtEl>
                                        <p:attrNameLst>
                                          <p:attrName>style.visibility</p:attrName>
                                        </p:attrNameLst>
                                      </p:cBhvr>
                                      <p:to>
                                        <p:strVal val="visible"/>
                                      </p:to>
                                    </p:set>
                                    <p:animEffect transition="in" filter="blinds(horizontal)">
                                      <p:cBhvr>
                                        <p:cTn id="22" dur="500"/>
                                        <p:tgtEl>
                                          <p:spTgt spid="2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0">
                                            <p:txEl>
                                              <p:pRg st="2" end="2"/>
                                            </p:txEl>
                                          </p:spTgt>
                                        </p:tgtEl>
                                        <p:attrNameLst>
                                          <p:attrName>style.visibility</p:attrName>
                                        </p:attrNameLst>
                                      </p:cBhvr>
                                      <p:to>
                                        <p:strVal val="visible"/>
                                      </p:to>
                                    </p:set>
                                    <p:animEffect transition="in" filter="blinds(horizontal)">
                                      <p:cBhvr>
                                        <p:cTn id="27" dur="500"/>
                                        <p:tgtEl>
                                          <p:spTgt spid="2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linds(horizont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linds(horizont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25" grpId="0" bldLvl="0" animBg="1"/>
      <p:bldP spid="25" grpId="1"/>
      <p:bldP spid="21" grpId="0"/>
      <p:bldP spid="2" grpId="0" animBg="1"/>
      <p:bldP spid="19"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Box 1"/>
          <p:cNvSpPr txBox="1"/>
          <p:nvPr/>
        </p:nvSpPr>
        <p:spPr>
          <a:xfrm>
            <a:off x="0" y="0"/>
            <a:ext cx="5808663" cy="584200"/>
          </a:xfrm>
          <a:prstGeom prst="rect">
            <a:avLst/>
          </a:prstGeom>
          <a:solidFill>
            <a:srgbClr val="CCFF99"/>
          </a:solidFill>
          <a:ln w="9525">
            <a:noFill/>
          </a:ln>
        </p:spPr>
        <p:txBody>
          <a:bodyPr wrap="square" anchor="t" anchorCtr="0">
            <a:spAutoFit/>
          </a:bodyPr>
          <a:lstStyle/>
          <a:p>
            <a:r>
              <a:rPr lang="zh-CN" altLang="en-US" sz="3200" b="1" dirty="0">
                <a:latin typeface="Arial" panose="020B0604020202020204" pitchFamily="34" charset="0"/>
                <a:ea typeface="宋体" panose="02010600030101010101" pitchFamily="2" charset="-122"/>
              </a:rPr>
              <a:t>二、</a:t>
            </a:r>
            <a:r>
              <a:rPr lang="en-US" altLang="zh-CN" sz="3200" b="1" dirty="0">
                <a:latin typeface="Arial" panose="020B0604020202020204" pitchFamily="34" charset="0"/>
                <a:ea typeface="宋体" panose="02010600030101010101" pitchFamily="2" charset="-122"/>
              </a:rPr>
              <a:t> </a:t>
            </a:r>
            <a:r>
              <a:rPr lang="zh-CN" altLang="en-US" sz="3200" b="1" dirty="0">
                <a:latin typeface="Arial" panose="020B0604020202020204" pitchFamily="34" charset="0"/>
                <a:ea typeface="宋体" panose="02010600030101010101" pitchFamily="2" charset="-122"/>
              </a:rPr>
              <a:t>抓全要点列表达（列）</a:t>
            </a:r>
            <a:endParaRPr lang="en-US" altLang="zh-CN" sz="3200" b="1" dirty="0">
              <a:latin typeface="Arial" panose="020B0604020202020204" pitchFamily="34" charset="0"/>
              <a:ea typeface="宋体" panose="02010600030101010101" pitchFamily="2" charset="-122"/>
            </a:endParaRPr>
          </a:p>
        </p:txBody>
      </p:sp>
      <p:sp>
        <p:nvSpPr>
          <p:cNvPr id="8" name="矩形 7"/>
          <p:cNvSpPr/>
          <p:nvPr/>
        </p:nvSpPr>
        <p:spPr>
          <a:xfrm>
            <a:off x="47625" y="610235"/>
            <a:ext cx="12144375" cy="603250"/>
          </a:xfrm>
          <a:prstGeom prst="rect">
            <a:avLst/>
          </a:prstGeom>
        </p:spPr>
        <p:txBody>
          <a:bodyPr wrap="square">
            <a:noAutofit/>
          </a:bodyPr>
          <a:lstStyle/>
          <a:p>
            <a:pPr defTabSz="342900">
              <a:buClrTx/>
              <a:buFontTx/>
            </a:pPr>
            <a:r>
              <a:rPr lang="en-US" altLang="zh-CN" sz="2665" b="1" strike="noStrike" noProof="1" smtClean="0">
                <a:solidFill>
                  <a:srgbClr val="0066FF"/>
                </a:solidFill>
                <a:latin typeface="Arial" panose="020B0604020202020204" pitchFamily="34" charset="0"/>
                <a:ea typeface="宋体" panose="02010600030101010101" pitchFamily="2" charset="-122"/>
                <a:cs typeface="+mn-cs"/>
              </a:rPr>
              <a:t>Para </a:t>
            </a:r>
            <a:r>
              <a:rPr lang="en-US" altLang="zh-CN" sz="2665" b="1" noProof="1" smtClean="0">
                <a:solidFill>
                  <a:srgbClr val="0066FF"/>
                </a:solidFill>
              </a:rPr>
              <a:t>2  </a:t>
            </a:r>
            <a:r>
              <a:rPr lang="en-US" altLang="zh-CN" sz="2665" b="1" noProof="1" smtClean="0">
                <a:solidFill>
                  <a:srgbClr val="0066FF"/>
                </a:solidFill>
                <a:sym typeface="宋体" panose="02010600030101010101" pitchFamily="2" charset="-122"/>
              </a:rPr>
              <a:t>requirements  +   submission method</a:t>
            </a:r>
            <a:endParaRPr lang="en-US" altLang="zh-CN" sz="2665" b="1" noProof="1" smtClean="0">
              <a:solidFill>
                <a:srgbClr val="0066FF"/>
              </a:solidFill>
              <a:sym typeface="宋体" panose="02010600030101010101" pitchFamily="2" charset="-122"/>
            </a:endParaRPr>
          </a:p>
          <a:p>
            <a:pPr fontAlgn="base">
              <a:lnSpc>
                <a:spcPct val="100000"/>
              </a:lnSpc>
            </a:pPr>
            <a:endParaRPr lang="zh-CN" altLang="en-US" sz="2665" b="1" strike="noStrike" noProof="1" smtClean="0"/>
          </a:p>
          <a:p>
            <a:pPr fontAlgn="base">
              <a:lnSpc>
                <a:spcPts val="2400"/>
              </a:lnSpc>
            </a:pPr>
            <a:endParaRPr lang="zh-CN" altLang="en-US" sz="2665" b="1" strike="noStrike" noProof="1"/>
          </a:p>
        </p:txBody>
      </p:sp>
      <p:sp>
        <p:nvSpPr>
          <p:cNvPr id="2" name="文本框 1"/>
          <p:cNvSpPr txBox="1"/>
          <p:nvPr>
            <p:custDataLst>
              <p:tags r:id="rId1"/>
            </p:custDataLst>
          </p:nvPr>
        </p:nvSpPr>
        <p:spPr>
          <a:xfrm>
            <a:off x="3719195" y="1124585"/>
            <a:ext cx="3830320" cy="426085"/>
          </a:xfrm>
          <a:prstGeom prst="rect">
            <a:avLst/>
          </a:prstGeom>
          <a:solidFill>
            <a:schemeClr val="bg1"/>
          </a:solidFill>
          <a:ln w="9525">
            <a:noFill/>
          </a:ln>
        </p:spPr>
        <p:txBody>
          <a:bodyPr wrap="square" lIns="91440" tIns="45720" rIns="91440" bIns="45720" anchor="t" anchorCtr="0"/>
          <a:lstStyle/>
          <a:p>
            <a:pPr marL="0" marR="0" lvl="0" indent="0" algn="l" defTabSz="914400" rtl="0" eaLnBrk="0" fontAlgn="base" latinLnBrk="0" hangingPunct="0">
              <a:lnSpc>
                <a:spcPct val="100000"/>
              </a:lnSpc>
              <a:spcBef>
                <a:spcPct val="0"/>
              </a:spcBef>
              <a:spcAft>
                <a:spcPct val="0"/>
              </a:spcAft>
              <a:buClrTx/>
              <a:buSzTx/>
              <a:buFontTx/>
              <a:buNone/>
              <a:defRPr/>
            </a:pPr>
            <a:r>
              <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rPr>
              <a:t>Anyone interested in it ... </a:t>
            </a:r>
            <a:endPar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endParaRPr>
          </a:p>
        </p:txBody>
      </p:sp>
      <p:sp>
        <p:nvSpPr>
          <p:cNvPr id="17" name="文本框 10"/>
          <p:cNvSpPr txBox="1"/>
          <p:nvPr>
            <p:custDataLst>
              <p:tags r:id="rId2"/>
            </p:custDataLst>
          </p:nvPr>
        </p:nvSpPr>
        <p:spPr>
          <a:xfrm>
            <a:off x="0" y="1124585"/>
            <a:ext cx="3406140" cy="953135"/>
          </a:xfrm>
          <a:prstGeom prst="rect">
            <a:avLst/>
          </a:prstGeom>
          <a:noFill/>
          <a:ln w="9525">
            <a:noFill/>
          </a:ln>
        </p:spPr>
        <p:txBody>
          <a:bodyPr wrap="square">
            <a:spAutoFit/>
          </a:bodyPr>
          <a:lstStyle/>
          <a:p>
            <a:pPr indent="0"/>
            <a:r>
              <a:rPr lang="zh-CN" altLang="en-US" sz="2800" dirty="0">
                <a:solidFill>
                  <a:schemeClr val="tx1"/>
                </a:solidFill>
                <a:latin typeface="Times New Roman" panose="02020603050405020304" charset="0"/>
                <a:cs typeface="华文楷体" panose="02010600040101010101" charset="-122"/>
              </a:rPr>
              <a:t>征稿对象：全校学生</a:t>
            </a:r>
            <a:r>
              <a:rPr lang="en-US" sz="2800" dirty="0">
                <a:solidFill>
                  <a:schemeClr val="tx1"/>
                </a:solidFill>
                <a:latin typeface="Times New Roman" panose="02020603050405020304" charset="0"/>
                <a:cs typeface="华文楷体" panose="02010600040101010101" charset="-122"/>
              </a:rPr>
              <a:t>	</a:t>
            </a:r>
            <a:endParaRPr lang="en-US" altLang="en-US" sz="2800" dirty="0">
              <a:solidFill>
                <a:schemeClr val="tx1"/>
              </a:solidFill>
              <a:latin typeface="Times New Roman" panose="02020603050405020304" charset="0"/>
              <a:cs typeface="华文楷体" panose="02010600040101010101" charset="-122"/>
            </a:endParaRPr>
          </a:p>
        </p:txBody>
      </p:sp>
      <p:sp>
        <p:nvSpPr>
          <p:cNvPr id="18" name="文本框 12"/>
          <p:cNvSpPr txBox="1"/>
          <p:nvPr>
            <p:custDataLst>
              <p:tags r:id="rId3"/>
            </p:custDataLst>
          </p:nvPr>
        </p:nvSpPr>
        <p:spPr>
          <a:xfrm>
            <a:off x="47625" y="2529483"/>
            <a:ext cx="4151784" cy="521970"/>
          </a:xfrm>
          <a:prstGeom prst="rect">
            <a:avLst/>
          </a:prstGeom>
          <a:noFill/>
          <a:ln w="9525">
            <a:noFill/>
          </a:ln>
        </p:spPr>
        <p:txBody>
          <a:bodyPr wrap="square">
            <a:spAutoFit/>
          </a:bodyPr>
          <a:lstStyle/>
          <a:p>
            <a:pPr indent="0"/>
            <a:r>
              <a:rPr lang="zh-CN" altLang="en-US" sz="2800" dirty="0">
                <a:solidFill>
                  <a:schemeClr val="tx1"/>
                </a:solidFill>
                <a:latin typeface="Times New Roman" panose="02020603050405020304" charset="0"/>
                <a:cs typeface="华文楷体" panose="02010600040101010101" charset="-122"/>
              </a:rPr>
              <a:t>文</a:t>
            </a:r>
            <a:r>
              <a:rPr lang="zh-CN" altLang="en-US" sz="2800" dirty="0" smtClean="0">
                <a:solidFill>
                  <a:schemeClr val="tx1"/>
                </a:solidFill>
                <a:latin typeface="Times New Roman" panose="02020603050405020304" charset="0"/>
                <a:cs typeface="华文楷体" panose="02010600040101010101" charset="-122"/>
              </a:rPr>
              <a:t>章体裁</a:t>
            </a:r>
            <a:endParaRPr lang="zh-CN" altLang="en-US" sz="2800" dirty="0">
              <a:solidFill>
                <a:schemeClr val="tx1"/>
              </a:solidFill>
              <a:latin typeface="Times New Roman" panose="02020603050405020304" charset="0"/>
              <a:cs typeface="华文楷体" panose="02010600040101010101" charset="-122"/>
            </a:endParaRPr>
          </a:p>
        </p:txBody>
      </p:sp>
      <p:sp>
        <p:nvSpPr>
          <p:cNvPr id="19" name="文本框 13"/>
          <p:cNvSpPr txBox="1"/>
          <p:nvPr>
            <p:custDataLst>
              <p:tags r:id="rId4"/>
            </p:custDataLst>
          </p:nvPr>
        </p:nvSpPr>
        <p:spPr>
          <a:xfrm>
            <a:off x="1" y="4293096"/>
            <a:ext cx="4151784" cy="954107"/>
          </a:xfrm>
          <a:prstGeom prst="rect">
            <a:avLst/>
          </a:prstGeom>
          <a:noFill/>
          <a:ln w="9525">
            <a:noFill/>
          </a:ln>
        </p:spPr>
        <p:txBody>
          <a:bodyPr wrap="square">
            <a:spAutoFit/>
          </a:bodyPr>
          <a:lstStyle/>
          <a:p>
            <a:pPr indent="0"/>
            <a:r>
              <a:rPr lang="zh-CN" altLang="en-US" sz="2800" dirty="0">
                <a:solidFill>
                  <a:schemeClr val="tx1"/>
                </a:solidFill>
                <a:latin typeface="Times New Roman" panose="02020603050405020304" charset="0"/>
                <a:cs typeface="华文楷体" panose="02010600040101010101" charset="-122"/>
              </a:rPr>
              <a:t>投稿方</a:t>
            </a:r>
            <a:r>
              <a:rPr lang="zh-CN" altLang="en-US" sz="2800" dirty="0" smtClean="0">
                <a:solidFill>
                  <a:schemeClr val="tx1"/>
                </a:solidFill>
                <a:latin typeface="Times New Roman" panose="02020603050405020304" charset="0"/>
                <a:cs typeface="华文楷体" panose="02010600040101010101" charset="-122"/>
              </a:rPr>
              <a:t>式</a:t>
            </a:r>
            <a:r>
              <a:rPr lang="en-US" altLang="zh-CN" sz="2800" dirty="0" smtClean="0">
                <a:solidFill>
                  <a:schemeClr val="tx1"/>
                </a:solidFill>
                <a:latin typeface="Times New Roman" panose="02020603050405020304" charset="0"/>
                <a:cs typeface="华文楷体" panose="02010600040101010101" charset="-122"/>
              </a:rPr>
              <a:t>:   </a:t>
            </a:r>
            <a:endParaRPr lang="en-US" altLang="zh-CN" sz="2800" dirty="0" smtClean="0">
              <a:solidFill>
                <a:schemeClr val="tx1"/>
              </a:solidFill>
              <a:latin typeface="Times New Roman" panose="02020603050405020304" charset="0"/>
              <a:cs typeface="华文楷体" panose="02010600040101010101" charset="-122"/>
            </a:endParaRPr>
          </a:p>
          <a:p>
            <a:pPr indent="0"/>
            <a:r>
              <a:rPr lang="zh-CN" altLang="en-US" sz="2800" dirty="0" smtClean="0">
                <a:solidFill>
                  <a:schemeClr val="tx1"/>
                </a:solidFill>
                <a:latin typeface="Times New Roman" panose="02020603050405020304" charset="0"/>
                <a:cs typeface="华文楷体" panose="02010600040101010101" charset="-122"/>
              </a:rPr>
              <a:t>提交打印稿或发送邮件等</a:t>
            </a:r>
            <a:endParaRPr lang="zh-CN" altLang="en-US" sz="2800" dirty="0">
              <a:solidFill>
                <a:schemeClr val="tx1"/>
              </a:solidFill>
              <a:latin typeface="Times New Roman" panose="02020603050405020304" charset="0"/>
              <a:cs typeface="华文楷体" panose="02010600040101010101" charset="-122"/>
            </a:endParaRPr>
          </a:p>
        </p:txBody>
      </p:sp>
      <p:sp>
        <p:nvSpPr>
          <p:cNvPr id="20" name="文本框 12"/>
          <p:cNvSpPr txBox="1"/>
          <p:nvPr>
            <p:custDataLst>
              <p:tags r:id="rId5"/>
            </p:custDataLst>
          </p:nvPr>
        </p:nvSpPr>
        <p:spPr>
          <a:xfrm>
            <a:off x="47625" y="3182635"/>
            <a:ext cx="2999656" cy="521970"/>
          </a:xfrm>
          <a:prstGeom prst="rect">
            <a:avLst/>
          </a:prstGeom>
          <a:noFill/>
          <a:ln w="9525">
            <a:noFill/>
          </a:ln>
        </p:spPr>
        <p:txBody>
          <a:bodyPr wrap="square">
            <a:spAutoFit/>
          </a:bodyPr>
          <a:lstStyle/>
          <a:p>
            <a:pPr indent="0"/>
            <a:r>
              <a:rPr lang="zh-CN" altLang="en-US" sz="2800" dirty="0" smtClean="0">
                <a:latin typeface="Times New Roman" panose="02020603050405020304" charset="0"/>
                <a:cs typeface="华文楷体" panose="02010600040101010101" charset="-122"/>
              </a:rPr>
              <a:t>文章字数</a:t>
            </a:r>
            <a:endParaRPr lang="zh-CN" altLang="en-US" sz="2800" dirty="0">
              <a:solidFill>
                <a:schemeClr val="tx1"/>
              </a:solidFill>
              <a:latin typeface="Times New Roman" panose="02020603050405020304" charset="0"/>
              <a:cs typeface="华文楷体" panose="02010600040101010101" charset="-122"/>
            </a:endParaRPr>
          </a:p>
        </p:txBody>
      </p:sp>
      <p:sp>
        <p:nvSpPr>
          <p:cNvPr id="2049" name="Rectangle 1"/>
          <p:cNvSpPr>
            <a:spLocks noChangeArrowheads="1"/>
          </p:cNvSpPr>
          <p:nvPr/>
        </p:nvSpPr>
        <p:spPr bwMode="auto">
          <a:xfrm>
            <a:off x="3503330" y="3065413"/>
            <a:ext cx="3384376" cy="576064"/>
          </a:xfrm>
          <a:prstGeom prst="rect">
            <a:avLst/>
          </a:prstGeom>
          <a:solidFill>
            <a:schemeClr val="bg1"/>
          </a:solidFill>
          <a:ln w="9525">
            <a:noFill/>
          </a:ln>
        </p:spPr>
        <p:txBody>
          <a:bodyPr wrap="square" lIns="91440" tIns="45720" rIns="91440" bIns="45720" anchor="t" anchorCtr="0"/>
          <a:lstStyle/>
          <a:p>
            <a:pPr eaLnBrk="0" hangingPunct="0">
              <a:defRPr/>
            </a:pPr>
            <a:r>
              <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rPr>
              <a:t>be limited to 800 words.</a:t>
            </a:r>
            <a:endPar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endParaRPr>
          </a:p>
        </p:txBody>
      </p:sp>
      <p:sp>
        <p:nvSpPr>
          <p:cNvPr id="2050" name="Rectangle 2"/>
          <p:cNvSpPr>
            <a:spLocks noChangeArrowheads="1"/>
          </p:cNvSpPr>
          <p:nvPr/>
        </p:nvSpPr>
        <p:spPr bwMode="auto">
          <a:xfrm>
            <a:off x="3719398" y="2485296"/>
            <a:ext cx="8472264" cy="460375"/>
          </a:xfrm>
          <a:prstGeom prst="rect">
            <a:avLst/>
          </a:prstGeom>
          <a:noFill/>
          <a:ln w="9525">
            <a:noFill/>
            <a:miter lim="800000"/>
          </a:ln>
          <a:effectLst/>
        </p:spPr>
        <p:txBody>
          <a:bodyPr vert="horz" wrap="square" lIns="91440" tIns="45720" rIns="91440" bIns="45720" numCol="1" anchor="ctr" anchorCtr="0" compatLnSpc="1">
            <a:spAutoFit/>
          </a:bodyPr>
          <a:lstStyle/>
          <a:p>
            <a:pPr eaLnBrk="0" hangingPunct="0">
              <a:defRPr/>
            </a:pPr>
            <a:r>
              <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rPr>
              <a:t>in any forms--story, essay, and poem.</a:t>
            </a:r>
            <a:endPar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endParaRPr>
          </a:p>
        </p:txBody>
      </p:sp>
      <p:sp>
        <p:nvSpPr>
          <p:cNvPr id="23" name="文本框 12"/>
          <p:cNvSpPr txBox="1"/>
          <p:nvPr>
            <p:custDataLst>
              <p:tags r:id="rId6"/>
            </p:custDataLst>
          </p:nvPr>
        </p:nvSpPr>
        <p:spPr>
          <a:xfrm>
            <a:off x="0" y="3788797"/>
            <a:ext cx="2999656" cy="521970"/>
          </a:xfrm>
          <a:prstGeom prst="rect">
            <a:avLst/>
          </a:prstGeom>
          <a:noFill/>
          <a:ln w="9525">
            <a:noFill/>
          </a:ln>
        </p:spPr>
        <p:txBody>
          <a:bodyPr wrap="square">
            <a:spAutoFit/>
          </a:bodyPr>
          <a:lstStyle/>
          <a:p>
            <a:pPr indent="0"/>
            <a:r>
              <a:rPr lang="zh-CN" altLang="en-US" sz="2800" dirty="0" smtClean="0">
                <a:latin typeface="Times New Roman" panose="02020603050405020304" charset="0"/>
                <a:cs typeface="华文楷体" panose="02010600040101010101" charset="-122"/>
              </a:rPr>
              <a:t>文章原创，真实</a:t>
            </a:r>
            <a:endParaRPr lang="zh-CN" altLang="en-US" sz="2800" dirty="0">
              <a:solidFill>
                <a:schemeClr val="tx1"/>
              </a:solidFill>
              <a:latin typeface="Times New Roman" panose="02020603050405020304" charset="0"/>
              <a:cs typeface="华文楷体" panose="02010600040101010101" charset="-122"/>
            </a:endParaRPr>
          </a:p>
        </p:txBody>
      </p:sp>
      <p:sp>
        <p:nvSpPr>
          <p:cNvPr id="24" name="Rectangle 1"/>
          <p:cNvSpPr>
            <a:spLocks noChangeArrowheads="1"/>
          </p:cNvSpPr>
          <p:nvPr/>
        </p:nvSpPr>
        <p:spPr bwMode="auto">
          <a:xfrm>
            <a:off x="4367565" y="3717042"/>
            <a:ext cx="7632848" cy="576064"/>
          </a:xfrm>
          <a:prstGeom prst="rect">
            <a:avLst/>
          </a:prstGeom>
          <a:solidFill>
            <a:schemeClr val="bg1"/>
          </a:solidFill>
          <a:ln w="9525">
            <a:noFill/>
          </a:ln>
        </p:spPr>
        <p:txBody>
          <a:bodyPr wrap="square" lIns="91440" tIns="45720" rIns="91440" bIns="45720" anchor="t" anchorCtr="0"/>
          <a:lstStyle/>
          <a:p>
            <a:pPr eaLnBrk="0" hangingPunct="0">
              <a:defRPr/>
            </a:pPr>
            <a:r>
              <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rPr>
              <a:t>be original and authentic </a:t>
            </a:r>
            <a:endPar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endParaRPr>
          </a:p>
        </p:txBody>
      </p:sp>
      <p:sp>
        <p:nvSpPr>
          <p:cNvPr id="25" name="文本框 12"/>
          <p:cNvSpPr txBox="1"/>
          <p:nvPr>
            <p:custDataLst>
              <p:tags r:id="rId7"/>
            </p:custDataLst>
          </p:nvPr>
        </p:nvSpPr>
        <p:spPr>
          <a:xfrm>
            <a:off x="119380" y="1772791"/>
            <a:ext cx="2999656" cy="521970"/>
          </a:xfrm>
          <a:prstGeom prst="rect">
            <a:avLst/>
          </a:prstGeom>
          <a:noFill/>
          <a:ln w="9525">
            <a:noFill/>
          </a:ln>
        </p:spPr>
        <p:txBody>
          <a:bodyPr wrap="square">
            <a:spAutoFit/>
          </a:bodyPr>
          <a:lstStyle/>
          <a:p>
            <a:pPr indent="0"/>
            <a:r>
              <a:rPr lang="zh-CN" altLang="en-US" sz="2800" dirty="0" smtClean="0">
                <a:latin typeface="Times New Roman" panose="02020603050405020304" charset="0"/>
                <a:cs typeface="华文楷体" panose="02010600040101010101" charset="-122"/>
              </a:rPr>
              <a:t>文章内容</a:t>
            </a:r>
            <a:endParaRPr lang="zh-CN" altLang="en-US" sz="2800" dirty="0">
              <a:solidFill>
                <a:schemeClr val="tx1"/>
              </a:solidFill>
              <a:latin typeface="Times New Roman" panose="02020603050405020304" charset="0"/>
              <a:cs typeface="华文楷体" panose="02010600040101010101" charset="-122"/>
            </a:endParaRPr>
          </a:p>
        </p:txBody>
      </p:sp>
      <p:sp>
        <p:nvSpPr>
          <p:cNvPr id="26" name="Rectangle 1"/>
          <p:cNvSpPr>
            <a:spLocks noChangeArrowheads="1"/>
          </p:cNvSpPr>
          <p:nvPr/>
        </p:nvSpPr>
        <p:spPr bwMode="auto">
          <a:xfrm>
            <a:off x="3646205" y="1701418"/>
            <a:ext cx="7632848" cy="576064"/>
          </a:xfrm>
          <a:prstGeom prst="rect">
            <a:avLst/>
          </a:prstGeom>
          <a:solidFill>
            <a:schemeClr val="bg1"/>
          </a:solidFill>
          <a:ln w="9525">
            <a:noFill/>
          </a:ln>
        </p:spPr>
        <p:txBody>
          <a:bodyPr wrap="square" lIns="91440" tIns="45720" rIns="91440" bIns="45720" anchor="t" anchorCtr="0"/>
          <a:lstStyle/>
          <a:p>
            <a:pPr eaLnBrk="0" hangingPunct="0">
              <a:defRPr/>
            </a:pPr>
            <a:r>
              <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rPr>
              <a:t>write about the person you admire most</a:t>
            </a:r>
            <a:endPar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endParaRPr>
          </a:p>
        </p:txBody>
      </p:sp>
      <p:sp>
        <p:nvSpPr>
          <p:cNvPr id="27" name="Rectangle 1"/>
          <p:cNvSpPr>
            <a:spLocks noChangeArrowheads="1"/>
          </p:cNvSpPr>
          <p:nvPr/>
        </p:nvSpPr>
        <p:spPr bwMode="auto">
          <a:xfrm>
            <a:off x="4439816" y="4437112"/>
            <a:ext cx="5976664" cy="576064"/>
          </a:xfrm>
          <a:prstGeom prst="rect">
            <a:avLst/>
          </a:prstGeom>
          <a:solidFill>
            <a:schemeClr val="bg1"/>
          </a:solidFill>
          <a:ln w="9525">
            <a:noFill/>
          </a:ln>
        </p:spPr>
        <p:txBody>
          <a:bodyPr wrap="square" lIns="91440" tIns="45720" rIns="91440" bIns="45720" anchor="t" anchorCtr="0"/>
          <a:lstStyle/>
          <a:p>
            <a:pPr eaLnBrk="0" hangingPunct="0">
              <a:defRPr/>
            </a:pPr>
            <a:r>
              <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rPr>
              <a:t>send it to school office/ students union office</a:t>
            </a:r>
            <a:endPar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endParaRPr>
          </a:p>
        </p:txBody>
      </p:sp>
      <p:sp>
        <p:nvSpPr>
          <p:cNvPr id="28" name="Rectangle 1"/>
          <p:cNvSpPr>
            <a:spLocks noChangeArrowheads="1"/>
          </p:cNvSpPr>
          <p:nvPr/>
        </p:nvSpPr>
        <p:spPr bwMode="auto">
          <a:xfrm>
            <a:off x="4439816" y="4869160"/>
            <a:ext cx="5760640" cy="576064"/>
          </a:xfrm>
          <a:prstGeom prst="rect">
            <a:avLst/>
          </a:prstGeom>
          <a:solidFill>
            <a:schemeClr val="bg1"/>
          </a:solidFill>
          <a:ln w="9525">
            <a:noFill/>
          </a:ln>
        </p:spPr>
        <p:txBody>
          <a:bodyPr wrap="square" lIns="91440" tIns="45720" rIns="91440" bIns="45720" anchor="t" anchorCtr="0"/>
          <a:lstStyle/>
          <a:p>
            <a:pPr eaLnBrk="0" hangingPunct="0">
              <a:defRPr/>
            </a:pPr>
            <a:r>
              <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rPr>
              <a:t> </a:t>
            </a:r>
            <a:r>
              <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sym typeface="+mn-ea"/>
              </a:rPr>
              <a:t>submit</a:t>
            </a:r>
            <a:r>
              <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rPr>
              <a:t> it to English Newspaper .com</a:t>
            </a:r>
            <a:endPar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endParaRPr>
          </a:p>
        </p:txBody>
      </p:sp>
      <p:sp>
        <p:nvSpPr>
          <p:cNvPr id="29" name="Rectangle 1"/>
          <p:cNvSpPr>
            <a:spLocks noChangeArrowheads="1"/>
          </p:cNvSpPr>
          <p:nvPr/>
        </p:nvSpPr>
        <p:spPr bwMode="auto">
          <a:xfrm>
            <a:off x="4511824" y="5301208"/>
            <a:ext cx="6336704" cy="576064"/>
          </a:xfrm>
          <a:prstGeom prst="rect">
            <a:avLst/>
          </a:prstGeom>
          <a:solidFill>
            <a:schemeClr val="bg1"/>
          </a:solidFill>
          <a:ln w="9525">
            <a:noFill/>
          </a:ln>
        </p:spPr>
        <p:txBody>
          <a:bodyPr wrap="square" lIns="91440" tIns="45720" rIns="91440" bIns="45720" anchor="t" anchorCtr="0"/>
          <a:lstStyle/>
          <a:p>
            <a:pPr eaLnBrk="0" hangingPunct="0">
              <a:defRPr/>
            </a:pPr>
            <a:r>
              <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sym typeface="+mn-ea"/>
              </a:rPr>
              <a:t>address</a:t>
            </a:r>
            <a:r>
              <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rPr>
              <a:t>  it to </a:t>
            </a:r>
            <a:r>
              <a:rPr lang="en-US" altLang="zh-CN" sz="2400" b="1" dirty="0" err="1" smtClean="0">
                <a:solidFill>
                  <a:srgbClr val="7030A0"/>
                </a:solidFill>
                <a:latin typeface="Times New Roman" panose="02020603050405020304" charset="0"/>
                <a:ea typeface="微软雅黑" panose="020B0503020204020204" charset="-122"/>
                <a:cs typeface="Times New Roman" panose="02020603050405020304" charset="0"/>
              </a:rPr>
              <a:t>studentunion@qq.com</a:t>
            </a:r>
            <a:endPar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endParaRPr>
          </a:p>
        </p:txBody>
      </p:sp>
      <p:sp>
        <p:nvSpPr>
          <p:cNvPr id="30" name="Rectangle 1"/>
          <p:cNvSpPr>
            <a:spLocks noChangeArrowheads="1"/>
          </p:cNvSpPr>
          <p:nvPr/>
        </p:nvSpPr>
        <p:spPr bwMode="auto">
          <a:xfrm>
            <a:off x="3719230" y="2057266"/>
            <a:ext cx="4896544" cy="576064"/>
          </a:xfrm>
          <a:prstGeom prst="rect">
            <a:avLst/>
          </a:prstGeom>
          <a:solidFill>
            <a:schemeClr val="bg1"/>
          </a:solidFill>
          <a:ln w="9525">
            <a:noFill/>
          </a:ln>
        </p:spPr>
        <p:txBody>
          <a:bodyPr wrap="square" lIns="91440" tIns="45720" rIns="91440" bIns="45720" anchor="t" anchorCtr="0"/>
          <a:lstStyle/>
          <a:p>
            <a:pPr eaLnBrk="0" hangingPunct="0">
              <a:defRPr/>
            </a:pPr>
            <a:r>
              <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rPr>
              <a:t>share the experience with him/ her </a:t>
            </a:r>
            <a:endPar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endParaRPr>
          </a:p>
        </p:txBody>
      </p:sp>
      <p:sp>
        <p:nvSpPr>
          <p:cNvPr id="31" name="文本框 13"/>
          <p:cNvSpPr txBox="1"/>
          <p:nvPr>
            <p:custDataLst>
              <p:tags r:id="rId8"/>
            </p:custDataLst>
          </p:nvPr>
        </p:nvSpPr>
        <p:spPr>
          <a:xfrm>
            <a:off x="1" y="5733256"/>
            <a:ext cx="2783632" cy="521970"/>
          </a:xfrm>
          <a:prstGeom prst="rect">
            <a:avLst/>
          </a:prstGeom>
          <a:noFill/>
          <a:ln w="9525">
            <a:noFill/>
          </a:ln>
        </p:spPr>
        <p:txBody>
          <a:bodyPr wrap="square">
            <a:spAutoFit/>
          </a:bodyPr>
          <a:lstStyle/>
          <a:p>
            <a:pPr indent="0"/>
            <a:r>
              <a:rPr lang="zh-CN" altLang="en-US" sz="2800" dirty="0">
                <a:solidFill>
                  <a:schemeClr val="tx1"/>
                </a:solidFill>
                <a:latin typeface="Times New Roman" panose="02020603050405020304" charset="0"/>
                <a:cs typeface="华文楷体" panose="02010600040101010101" charset="-122"/>
              </a:rPr>
              <a:t>投</a:t>
            </a:r>
            <a:r>
              <a:rPr lang="zh-CN" altLang="en-US" sz="2800" dirty="0" smtClean="0">
                <a:solidFill>
                  <a:schemeClr val="tx1"/>
                </a:solidFill>
                <a:latin typeface="Times New Roman" panose="02020603050405020304" charset="0"/>
                <a:cs typeface="华文楷体" panose="02010600040101010101" charset="-122"/>
              </a:rPr>
              <a:t>稿</a:t>
            </a:r>
            <a:r>
              <a:rPr lang="zh-CN" altLang="en-US" sz="2800" dirty="0" smtClean="0">
                <a:latin typeface="Times New Roman" panose="02020603050405020304" charset="0"/>
                <a:cs typeface="华文楷体" panose="02010600040101010101" charset="-122"/>
              </a:rPr>
              <a:t>截止日期</a:t>
            </a:r>
            <a:endParaRPr lang="zh-CN" altLang="en-US" sz="2800" dirty="0">
              <a:solidFill>
                <a:schemeClr val="tx1"/>
              </a:solidFill>
              <a:latin typeface="Times New Roman" panose="02020603050405020304" charset="0"/>
              <a:cs typeface="华文楷体" panose="02010600040101010101" charset="-122"/>
            </a:endParaRPr>
          </a:p>
        </p:txBody>
      </p:sp>
      <p:sp>
        <p:nvSpPr>
          <p:cNvPr id="32" name="Rectangle 1"/>
          <p:cNvSpPr>
            <a:spLocks noChangeArrowheads="1"/>
          </p:cNvSpPr>
          <p:nvPr/>
        </p:nvSpPr>
        <p:spPr bwMode="auto">
          <a:xfrm>
            <a:off x="3647728" y="5805264"/>
            <a:ext cx="2664296" cy="576064"/>
          </a:xfrm>
          <a:prstGeom prst="rect">
            <a:avLst/>
          </a:prstGeom>
          <a:solidFill>
            <a:schemeClr val="bg1"/>
          </a:solidFill>
          <a:ln w="9525">
            <a:noFill/>
          </a:ln>
        </p:spPr>
        <p:txBody>
          <a:bodyPr wrap="square" lIns="91440" tIns="45720" rIns="91440" bIns="45720" anchor="t" anchorCtr="0"/>
          <a:lstStyle/>
          <a:p>
            <a:pPr eaLnBrk="0" hangingPunct="0">
              <a:defRPr/>
            </a:pPr>
            <a:r>
              <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rPr>
              <a:t>The deadline is …</a:t>
            </a:r>
            <a:endPar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endParaRPr>
          </a:p>
        </p:txBody>
      </p:sp>
      <p:sp>
        <p:nvSpPr>
          <p:cNvPr id="34" name="Rectangle 1"/>
          <p:cNvSpPr>
            <a:spLocks noChangeArrowheads="1"/>
          </p:cNvSpPr>
          <p:nvPr/>
        </p:nvSpPr>
        <p:spPr bwMode="auto">
          <a:xfrm>
            <a:off x="6960096" y="3068588"/>
            <a:ext cx="4752528" cy="576064"/>
          </a:xfrm>
          <a:prstGeom prst="rect">
            <a:avLst/>
          </a:prstGeom>
          <a:solidFill>
            <a:schemeClr val="bg1"/>
          </a:solidFill>
          <a:ln w="9525">
            <a:noFill/>
          </a:ln>
        </p:spPr>
        <p:txBody>
          <a:bodyPr wrap="square" lIns="91440" tIns="45720" rIns="91440" bIns="45720" anchor="t" anchorCtr="0"/>
          <a:lstStyle/>
          <a:p>
            <a:pPr eaLnBrk="0" hangingPunct="0">
              <a:defRPr/>
            </a:pPr>
            <a:r>
              <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rPr>
              <a:t>not more than  800 words.</a:t>
            </a:r>
            <a:endPar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endParaRPr>
          </a:p>
        </p:txBody>
      </p:sp>
      <p:sp>
        <p:nvSpPr>
          <p:cNvPr id="35" name="Rectangle 1"/>
          <p:cNvSpPr>
            <a:spLocks noChangeArrowheads="1"/>
          </p:cNvSpPr>
          <p:nvPr/>
        </p:nvSpPr>
        <p:spPr bwMode="auto">
          <a:xfrm>
            <a:off x="6456040" y="5805264"/>
            <a:ext cx="2664296" cy="576064"/>
          </a:xfrm>
          <a:prstGeom prst="rect">
            <a:avLst/>
          </a:prstGeom>
          <a:solidFill>
            <a:schemeClr val="bg1"/>
          </a:solidFill>
          <a:ln w="9525">
            <a:noFill/>
          </a:ln>
        </p:spPr>
        <p:txBody>
          <a:bodyPr wrap="square" lIns="91440" tIns="45720" rIns="91440" bIns="45720" anchor="t" anchorCtr="0"/>
          <a:lstStyle/>
          <a:p>
            <a:pPr eaLnBrk="0" hangingPunct="0">
              <a:defRPr/>
            </a:pPr>
            <a:r>
              <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rPr>
              <a:t>no later than…</a:t>
            </a:r>
            <a:endPar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endParaRPr>
          </a:p>
        </p:txBody>
      </p:sp>
      <p:sp>
        <p:nvSpPr>
          <p:cNvPr id="36" name="Rectangle 1"/>
          <p:cNvSpPr>
            <a:spLocks noChangeArrowheads="1"/>
          </p:cNvSpPr>
          <p:nvPr/>
        </p:nvSpPr>
        <p:spPr bwMode="auto">
          <a:xfrm>
            <a:off x="9120336" y="5805264"/>
            <a:ext cx="2664296" cy="576064"/>
          </a:xfrm>
          <a:prstGeom prst="rect">
            <a:avLst/>
          </a:prstGeom>
          <a:solidFill>
            <a:schemeClr val="bg1"/>
          </a:solidFill>
          <a:ln w="9525">
            <a:noFill/>
          </a:ln>
        </p:spPr>
        <p:txBody>
          <a:bodyPr wrap="square" lIns="91440" tIns="45720" rIns="91440" bIns="45720" anchor="t" anchorCtr="0"/>
          <a:lstStyle/>
          <a:p>
            <a:pPr eaLnBrk="0" hangingPunct="0">
              <a:defRPr/>
            </a:pPr>
            <a:r>
              <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rPr>
              <a:t>before…/by... </a:t>
            </a:r>
            <a:endPar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endParaRPr>
          </a:p>
        </p:txBody>
      </p:sp>
      <p:sp>
        <p:nvSpPr>
          <p:cNvPr id="21" name="文本框 1"/>
          <p:cNvSpPr txBox="1"/>
          <p:nvPr>
            <p:custDataLst>
              <p:tags r:id="rId9"/>
            </p:custDataLst>
          </p:nvPr>
        </p:nvSpPr>
        <p:spPr>
          <a:xfrm>
            <a:off x="7264400" y="1125220"/>
            <a:ext cx="4935220" cy="426085"/>
          </a:xfrm>
          <a:prstGeom prst="rect">
            <a:avLst/>
          </a:prstGeom>
          <a:solidFill>
            <a:schemeClr val="bg1"/>
          </a:solidFill>
          <a:ln w="9525">
            <a:noFill/>
          </a:ln>
        </p:spPr>
        <p:txBody>
          <a:bodyPr wrap="square" lIns="91440" tIns="45720" rIns="91440" bIns="45720" anchor="t" anchorCtr="0"/>
          <a:p>
            <a:pPr marL="0" marR="0" lvl="0" indent="0" algn="l" defTabSz="914400" rtl="0" eaLnBrk="0" fontAlgn="base" latinLnBrk="0" hangingPunct="0">
              <a:lnSpc>
                <a:spcPct val="100000"/>
              </a:lnSpc>
              <a:spcBef>
                <a:spcPct val="0"/>
              </a:spcBef>
              <a:spcAft>
                <a:spcPct val="0"/>
              </a:spcAft>
              <a:buClrTx/>
              <a:buSzTx/>
              <a:buFontTx/>
              <a:buNone/>
              <a:defRPr/>
            </a:pPr>
            <a:r>
              <a:rPr lang="en-US" altLang="zh-CN" sz="2400" b="1" dirty="0" smtClean="0">
                <a:solidFill>
                  <a:srgbClr val="7030A0"/>
                </a:solidFill>
                <a:latin typeface="Times New Roman" panose="02020603050405020304" charset="0"/>
                <a:ea typeface="微软雅黑" panose="020B0503020204020204" charset="-122"/>
                <a:cs typeface="Times New Roman" panose="02020603050405020304" charset="0"/>
              </a:rPr>
              <a:t>Participants who have passion for... </a:t>
            </a:r>
            <a:endParaRPr lang="en-US" altLang="zh-CN" sz="2400" b="1" dirty="0">
              <a:solidFill>
                <a:srgbClr val="7030A0"/>
              </a:solidFill>
              <a:latin typeface="Times New Roman" panose="02020603050405020304" charset="0"/>
              <a:ea typeface="微软雅黑" panose="020B0503020204020204"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linds(horizont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linds(horizont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linds(horizontal)">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linds(horizont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050"/>
                                        </p:tgtEl>
                                        <p:attrNameLst>
                                          <p:attrName>style.visibility</p:attrName>
                                        </p:attrNameLst>
                                      </p:cBhvr>
                                      <p:to>
                                        <p:strVal val="visible"/>
                                      </p:to>
                                    </p:set>
                                    <p:animEffect transition="in" filter="blinds(horizontal)">
                                      <p:cBhvr>
                                        <p:cTn id="42" dur="500"/>
                                        <p:tgtEl>
                                          <p:spTgt spid="205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linds(horizontal)">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049"/>
                                        </p:tgtEl>
                                        <p:attrNameLst>
                                          <p:attrName>style.visibility</p:attrName>
                                        </p:attrNameLst>
                                      </p:cBhvr>
                                      <p:to>
                                        <p:strVal val="visible"/>
                                      </p:to>
                                    </p:set>
                                    <p:animEffect transition="in" filter="blinds(horizontal)">
                                      <p:cBhvr>
                                        <p:cTn id="52" dur="500"/>
                                        <p:tgtEl>
                                          <p:spTgt spid="204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blinds(horizontal)">
                                      <p:cBhvr>
                                        <p:cTn id="57" dur="5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blinds(horizontal)">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blinds(horizontal)">
                                      <p:cBhvr>
                                        <p:cTn id="67" dur="5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blinds(horizontal)">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blinds(horizontal)">
                                      <p:cBhvr>
                                        <p:cTn id="77" dur="500"/>
                                        <p:tgtEl>
                                          <p:spTgt spid="27"/>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blinds(horizontal)">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blinds(horizontal)">
                                      <p:cBhvr>
                                        <p:cTn id="87" dur="500"/>
                                        <p:tgtEl>
                                          <p:spTgt spid="29"/>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blinds(horizontal)">
                                      <p:cBhvr>
                                        <p:cTn id="92" dur="500"/>
                                        <p:tgtEl>
                                          <p:spTgt spid="31"/>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blinds(horizontal)">
                                      <p:cBhvr>
                                        <p:cTn id="97" dur="500"/>
                                        <p:tgtEl>
                                          <p:spTgt spid="32"/>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blinds(horizontal)">
                                      <p:cBhvr>
                                        <p:cTn id="102" dur="500"/>
                                        <p:tgtEl>
                                          <p:spTgt spid="35"/>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36"/>
                                        </p:tgtEl>
                                        <p:attrNameLst>
                                          <p:attrName>style.visibility</p:attrName>
                                        </p:attrNameLst>
                                      </p:cBhvr>
                                      <p:to>
                                        <p:strVal val="visible"/>
                                      </p:to>
                                    </p:set>
                                    <p:animEffect transition="in" filter="blinds(horizontal)">
                                      <p:cBhvr>
                                        <p:cTn id="10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2" grpId="0" bldLvl="0" animBg="1"/>
      <p:bldP spid="2" grpId="1"/>
      <p:bldP spid="21" grpId="0" bldLvl="0" animBg="1"/>
      <p:bldP spid="21" grpId="1"/>
      <p:bldP spid="17" grpId="0"/>
      <p:bldP spid="25" grpId="0"/>
      <p:bldP spid="26" grpId="0" animBg="1"/>
      <p:bldP spid="30" grpId="0" animBg="1"/>
      <p:bldP spid="18" grpId="0"/>
      <p:bldP spid="2050" grpId="0" animBg="1"/>
      <p:bldP spid="20" grpId="0"/>
      <p:bldP spid="2049" grpId="0" animBg="1"/>
      <p:bldP spid="34" grpId="0" animBg="1"/>
      <p:bldP spid="23" grpId="0"/>
      <p:bldP spid="24" grpId="0" animBg="1"/>
      <p:bldP spid="19" grpId="0"/>
      <p:bldP spid="27" grpId="0" animBg="1"/>
      <p:bldP spid="28" grpId="0" animBg="1"/>
      <p:bldP spid="29" grpId="0" animBg="1"/>
      <p:bldP spid="31" grpId="0"/>
      <p:bldP spid="32" grpId="0" animBg="1"/>
      <p:bldP spid="35" grpId="0" animBg="1"/>
      <p:bldP spid="36" grpId="0" animBg="1"/>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AS_UNIQUEID" val="1562"/>
</p:tagLst>
</file>

<file path=ppt/tags/tag22.xml><?xml version="1.0" encoding="utf-8"?>
<p:tagLst xmlns:p="http://schemas.openxmlformats.org/presentationml/2006/main">
  <p:tag name="AS_UNIQUEID" val="1562"/>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AS_UNIQUEID" val="1562"/>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AS_UNIQUEID" val="1562"/>
  <p:tag name="KSO_WM_BEAUTIFY_FLAG" val=""/>
</p:tagLst>
</file>

<file path=ppt/tags/tag37.xml><?xml version="1.0" encoding="utf-8"?>
<p:tagLst xmlns:p="http://schemas.openxmlformats.org/presentationml/2006/main">
  <p:tag name="AS_UNIQUEID" val="1562"/>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AS_UNIQUEID" val="1562"/>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AS_UNIQUEID" val="1580"/>
</p:tagLst>
</file>

<file path=ppt/tags/tag42.xml><?xml version="1.0" encoding="utf-8"?>
<p:tagLst xmlns:p="http://schemas.openxmlformats.org/presentationml/2006/main">
  <p:tag name="AS_UNIQUEID" val="1582"/>
</p:tagLst>
</file>

<file path=ppt/tags/tag43.xml><?xml version="1.0" encoding="utf-8"?>
<p:tagLst xmlns:p="http://schemas.openxmlformats.org/presentationml/2006/main">
  <p:tag name="AS_UNIQUEID" val="1583"/>
</p:tagLst>
</file>

<file path=ppt/tags/tag44.xml><?xml version="1.0" encoding="utf-8"?>
<p:tagLst xmlns:p="http://schemas.openxmlformats.org/presentationml/2006/main">
  <p:tag name="AS_UNIQUEID" val="1582"/>
</p:tagLst>
</file>

<file path=ppt/tags/tag45.xml><?xml version="1.0" encoding="utf-8"?>
<p:tagLst xmlns:p="http://schemas.openxmlformats.org/presentationml/2006/main">
  <p:tag name="AS_UNIQUEID" val="1582"/>
</p:tagLst>
</file>

<file path=ppt/tags/tag46.xml><?xml version="1.0" encoding="utf-8"?>
<p:tagLst xmlns:p="http://schemas.openxmlformats.org/presentationml/2006/main">
  <p:tag name="AS_UNIQUEID" val="1582"/>
</p:tagLst>
</file>

<file path=ppt/tags/tag47.xml><?xml version="1.0" encoding="utf-8"?>
<p:tagLst xmlns:p="http://schemas.openxmlformats.org/presentationml/2006/main">
  <p:tag name="AS_UNIQUEID" val="1583"/>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AS_UNIQUEID" val="1562"/>
</p:tagLst>
</file>

<file path=ppt/tags/tag5.xml><?xml version="1.0" encoding="utf-8"?>
<p:tagLst xmlns:p="http://schemas.openxmlformats.org/presentationml/2006/main">
  <p:tag name="AS_UNIQUEID" val="1562"/>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AS_UNIQUEID" val="1580"/>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AS_UNIQUEID" val="1582"/>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AS_UNIQUEID" val="1582"/>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AS_UNIQUEID" val="1582"/>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AS_UNIQUEID" val="1562"/>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AS_UNIQUEID" val="1582"/>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AS_UNIQUEID" val="1582"/>
</p:tagLst>
</file>

<file path=ppt/tags/tag64.xml><?xml version="1.0" encoding="utf-8"?>
<p:tagLst xmlns:p="http://schemas.openxmlformats.org/presentationml/2006/main">
  <p:tag name="AS_UNIQUEID" val="1583"/>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AS_UNIQUEID" val="1555"/>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AS_UNIQUEID" val="1562"/>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AS_UNIQUEID" val="1562"/>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solidFill>
            <a:srgbClr val="FFC000"/>
          </a:solidFill>
        </a:ln>
      </a:spPr>
      <a:bodyPr wrap="square" rtlCol="0">
        <a:noAutofit/>
      </a:bodyPr>
      <a:lstStyle>
        <a:defPPr algn="ctr">
          <a:defRPr lang="zh-CN" altLang="en-US" sz="4800">
            <a:latin typeface="华文彩云" panose="02010800040101010101" charset="-122"/>
            <a:ea typeface="华文彩云" panose="02010800040101010101" charset="-122"/>
            <a:cs typeface="华文彩云" panose="02010800040101010101" charset="-122"/>
          </a:defRPr>
        </a:defPPr>
      </a:lstStyle>
    </a:txDef>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10761</Words>
  <Application>WPS 演示</Application>
  <PresentationFormat>自定义</PresentationFormat>
  <Paragraphs>406</Paragraphs>
  <Slides>22</Slides>
  <Notes>3</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22</vt:i4>
      </vt:variant>
    </vt:vector>
  </HeadingPairs>
  <TitlesOfParts>
    <vt:vector size="39" baseType="lpstr">
      <vt:lpstr>Arial</vt:lpstr>
      <vt:lpstr>宋体</vt:lpstr>
      <vt:lpstr>Wingdings</vt:lpstr>
      <vt:lpstr>华文彩云</vt:lpstr>
      <vt:lpstr>华文楷体</vt:lpstr>
      <vt:lpstr>Times New Roman</vt:lpstr>
      <vt:lpstr>微软雅黑</vt:lpstr>
      <vt:lpstr>Wingdings</vt:lpstr>
      <vt:lpstr>楷体</vt:lpstr>
      <vt:lpstr>Arial</vt:lpstr>
      <vt:lpstr>Times New Roman</vt:lpstr>
      <vt:lpstr>Arial Unicode MS</vt:lpstr>
      <vt:lpstr>Calibri</vt:lpstr>
      <vt:lpstr>HelveticaNeue</vt:lpstr>
      <vt:lpstr>Corbel</vt:lpstr>
      <vt:lpstr>华文新魏</vt:lpstr>
      <vt:lpstr>默认设计模板</vt:lpstr>
      <vt:lpstr>PowerPoint 演示文稿</vt:lpstr>
      <vt:lpstr>    征  稿  启 事 Contributions Wanted             --   绍一模应用文</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征  稿  启 事 （Contributions Wanted )            --   绍一模应用文</dc:title>
  <dc:creator>方雅囡</dc:creator>
  <cp:lastModifiedBy>24147</cp:lastModifiedBy>
  <cp:revision>29</cp:revision>
  <dcterms:created xsi:type="dcterms:W3CDTF">2023-04-14T03:14:00Z</dcterms:created>
  <dcterms:modified xsi:type="dcterms:W3CDTF">2023-04-26T07:31:19Z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y fmtid="{D5CDD505-2E9C-101B-9397-08002B2CF9AE}" pid="3" name="ICV">
    <vt:lpwstr>1F98F5B22589421C8483C834FDF3C8C0_12</vt:lpwstr>
  </property>
</Properties>
</file>