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615" r:id="rId3"/>
    <p:sldId id="388" r:id="rId4"/>
    <p:sldId id="417" r:id="rId5"/>
    <p:sldId id="457" r:id="rId6"/>
    <p:sldId id="460" r:id="rId7"/>
    <p:sldId id="533" r:id="rId8"/>
    <p:sldId id="462" r:id="rId9"/>
    <p:sldId id="449" r:id="rId10"/>
    <p:sldId id="605" r:id="rId12"/>
    <p:sldId id="496" r:id="rId13"/>
    <p:sldId id="494" r:id="rId14"/>
    <p:sldId id="495" r:id="rId15"/>
    <p:sldId id="537" r:id="rId16"/>
    <p:sldId id="483" r:id="rId17"/>
    <p:sldId id="563" r:id="rId18"/>
    <p:sldId id="450" r:id="rId19"/>
    <p:sldId id="427" r:id="rId20"/>
    <p:sldId id="37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林思忆" initials="林"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06EC"/>
    <a:srgbClr val="17C913"/>
    <a:srgbClr val="F3EC2B"/>
    <a:srgbClr val="F6FC14"/>
    <a:srgbClr val="1552D1"/>
    <a:srgbClr val="EC144C"/>
    <a:srgbClr val="6422B6"/>
    <a:srgbClr val="E36134"/>
    <a:srgbClr val="EF3E9D"/>
    <a:srgbClr val="EC9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176464"/>
            <a:ext cx="12192000" cy="6681536"/>
          </a:xfrm>
          <a:prstGeom prst="rect">
            <a:avLst/>
          </a:prstGeom>
          <a:gradFill>
            <a:gsLst>
              <a:gs pos="0">
                <a:srgbClr val="F0F8ED">
                  <a:alpha val="0"/>
                </a:srgbClr>
              </a:gs>
              <a:gs pos="100000">
                <a:srgbClr val="F0F8E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415713" y="381168"/>
            <a:ext cx="10515600" cy="356770"/>
          </a:xfrm>
        </p:spPr>
        <p:txBody>
          <a:bodyPr>
            <a:normAutofit/>
          </a:bodyPr>
          <a:lstStyle>
            <a:lvl1pPr>
              <a:defRPr sz="2400">
                <a:solidFill>
                  <a:schemeClr val="accent1"/>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r="-2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1" Type="http://schemas.openxmlformats.org/officeDocument/2006/relationships/slideLayout" Target="../slideLayouts/slideLayout1.xml"/><Relationship Id="rId10" Type="http://schemas.openxmlformats.org/officeDocument/2006/relationships/tags" Target="../tags/tag36.xml"/><Relationship Id="rId1" Type="http://schemas.openxmlformats.org/officeDocument/2006/relationships/tags" Target="../tags/tag27.xml"/></Relationships>
</file>

<file path=ppt/slides/_rels/slide12.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6" Type="http://schemas.openxmlformats.org/officeDocument/2006/relationships/slideLayout" Target="../slideLayouts/slideLayout1.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3.xml"/><Relationship Id="rId1" Type="http://schemas.openxmlformats.org/officeDocument/2006/relationships/tags" Target="../tags/tag5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tags" Target="../tags/tag5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17.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8" Type="http://schemas.openxmlformats.org/officeDocument/2006/relationships/notesSlide" Target="../notesSlides/notesSlide2.xml"/><Relationship Id="rId17" Type="http://schemas.openxmlformats.org/officeDocument/2006/relationships/slideLayout" Target="../slideLayouts/slideLayout1.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xml"/><Relationship Id="rId2" Type="http://schemas.openxmlformats.org/officeDocument/2006/relationships/image" Target="../media/image5.png"/><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5.png"/><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6.png"/><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19"/>
          <p:cNvSpPr/>
          <p:nvPr>
            <p:custDataLst>
              <p:tags r:id="rId1"/>
            </p:custDataLst>
          </p:nvPr>
        </p:nvSpPr>
        <p:spPr>
          <a:xfrm>
            <a:off x="6542405" y="982980"/>
            <a:ext cx="165671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purpose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
        <p:nvSpPr>
          <p:cNvPr id="6" name="文本框 5"/>
          <p:cNvSpPr txBox="1"/>
          <p:nvPr/>
        </p:nvSpPr>
        <p:spPr>
          <a:xfrm>
            <a:off x="6424295" y="1680210"/>
            <a:ext cx="5390515" cy="1568450"/>
          </a:xfrm>
          <a:prstGeom prst="rect">
            <a:avLst/>
          </a:prstGeom>
          <a:noFill/>
          <a:ln w="28575" cmpd="sng">
            <a:solidFill>
              <a:schemeClr val="accent1">
                <a:shade val="50000"/>
              </a:schemeClr>
            </a:solidFill>
            <a:prstDash val="sysDot"/>
          </a:ln>
        </p:spPr>
        <p:txBody>
          <a:bodyPr wrap="square" rtlCol="0">
            <a:noAutofit/>
          </a:bodyPr>
          <a:p>
            <a:r>
              <a:rPr lang="en-US" altLang="zh-CN" sz="2400" b="1">
                <a:sym typeface="+mn-ea"/>
              </a:rPr>
              <a:t>to... /in order to/in an attempt </a:t>
            </a:r>
            <a:r>
              <a:rPr lang="en-US" altLang="zh-CN" sz="2400" b="1">
                <a:solidFill>
                  <a:srgbClr val="FF0000"/>
                </a:solidFill>
                <a:sym typeface="+mn-ea"/>
              </a:rPr>
              <a:t>to</a:t>
            </a:r>
            <a:endParaRPr lang="en-US" altLang="zh-CN" sz="2400" b="1">
              <a:sym typeface="+mn-ea"/>
            </a:endParaRPr>
          </a:p>
          <a:p>
            <a:endParaRPr lang="en-US" altLang="zh-CN" sz="2400" b="1"/>
          </a:p>
        </p:txBody>
      </p:sp>
      <p:sp>
        <p:nvSpPr>
          <p:cNvPr id="7" name="文本框 19"/>
          <p:cNvSpPr/>
          <p:nvPr>
            <p:custDataLst>
              <p:tags r:id="rId2"/>
            </p:custDataLst>
          </p:nvPr>
        </p:nvSpPr>
        <p:spPr>
          <a:xfrm>
            <a:off x="424815" y="963930"/>
            <a:ext cx="1656715" cy="5101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theme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
        <p:nvSpPr>
          <p:cNvPr id="8" name="文本框 7"/>
          <p:cNvSpPr txBox="1"/>
          <p:nvPr/>
        </p:nvSpPr>
        <p:spPr>
          <a:xfrm>
            <a:off x="252730" y="1680210"/>
            <a:ext cx="5500370" cy="1568450"/>
          </a:xfrm>
          <a:prstGeom prst="rect">
            <a:avLst/>
          </a:prstGeom>
          <a:noFill/>
          <a:ln w="28575" cmpd="sng">
            <a:solidFill>
              <a:schemeClr val="accent1">
                <a:shade val="50000"/>
              </a:schemeClr>
            </a:solidFill>
            <a:prstDash val="sysDot"/>
          </a:ln>
        </p:spPr>
        <p:txBody>
          <a:bodyPr wrap="square" rtlCol="0">
            <a:noAutofit/>
          </a:bodyPr>
          <a:p>
            <a:r>
              <a:rPr lang="en-US" altLang="zh-CN" sz="2400">
                <a:sym typeface="+mn-ea"/>
              </a:rPr>
              <a:t>...</a:t>
            </a:r>
            <a:r>
              <a:rPr lang="en-US" altLang="zh-CN" sz="2400" b="1">
                <a:sym typeface="+mn-ea"/>
              </a:rPr>
              <a:t>entitled</a:t>
            </a:r>
            <a:r>
              <a:rPr lang="en-US" altLang="zh-CN" sz="2400">
                <a:sym typeface="+mn-ea"/>
              </a:rPr>
              <a:t>.../a lecture </a:t>
            </a:r>
            <a:r>
              <a:rPr lang="en-US" altLang="zh-CN" sz="2400" b="1">
                <a:sym typeface="+mn-ea"/>
              </a:rPr>
              <a:t>on</a:t>
            </a:r>
            <a:r>
              <a:rPr lang="en-US" altLang="zh-CN" sz="2400">
                <a:sym typeface="+mn-ea"/>
              </a:rPr>
              <a:t>...</a:t>
            </a:r>
            <a:endParaRPr lang="en-US" altLang="zh-CN" sz="2400">
              <a:sym typeface="+mn-ea"/>
            </a:endParaRPr>
          </a:p>
          <a:p>
            <a:endParaRPr lang="en-US" altLang="zh-CN" sz="2400">
              <a:sym typeface="+mn-ea"/>
            </a:endParaRPr>
          </a:p>
        </p:txBody>
      </p:sp>
      <p:sp>
        <p:nvSpPr>
          <p:cNvPr id="14" name="文本框 13"/>
          <p:cNvSpPr txBox="1"/>
          <p:nvPr>
            <p:custDataLst>
              <p:tags r:id="rId3"/>
            </p:custDataLst>
          </p:nvPr>
        </p:nvSpPr>
        <p:spPr>
          <a:xfrm>
            <a:off x="3147493" y="10908"/>
            <a:ext cx="6148070" cy="953135"/>
          </a:xfrm>
          <a:prstGeom prst="rect">
            <a:avLst/>
          </a:prstGeom>
          <a:noFill/>
        </p:spPr>
        <p:txBody>
          <a:bodyPr wrap="none" rtlCol="0">
            <a:spAutoFit/>
          </a:bodyPr>
          <a:p>
            <a:pPr algn="ctr"/>
            <a:r>
              <a:rPr lang="en-US" altLang="zh-CN" sz="2800" b="1" dirty="0">
                <a:solidFill>
                  <a:srgbClr val="487D57"/>
                </a:solidFill>
                <a:latin typeface="Arial" panose="020B0604020202020204" pitchFamily="34" charset="0"/>
                <a:cs typeface="Arial" panose="020B0604020202020204" pitchFamily="34" charset="0"/>
              </a:rPr>
              <a:t>Activity 2: Brainstorm expressions </a:t>
            </a:r>
            <a:endParaRPr lang="en-US" altLang="zh-CN" sz="2800" b="1" dirty="0">
              <a:solidFill>
                <a:srgbClr val="487D57"/>
              </a:solidFill>
              <a:latin typeface="Arial" panose="020B0604020202020204" pitchFamily="34" charset="0"/>
              <a:cs typeface="Arial" panose="020B0604020202020204" pitchFamily="34" charset="0"/>
            </a:endParaRPr>
          </a:p>
          <a:p>
            <a:pPr algn="ctr"/>
            <a:r>
              <a:rPr lang="en-US" altLang="zh-CN" sz="2800" b="1" dirty="0">
                <a:solidFill>
                  <a:srgbClr val="487D57"/>
                </a:solidFill>
                <a:latin typeface="Arial" panose="020B0604020202020204" pitchFamily="34" charset="0"/>
                <a:cs typeface="Arial" panose="020B0604020202020204" pitchFamily="34" charset="0"/>
              </a:rPr>
              <a:t>about theme and purpose </a:t>
            </a:r>
            <a:endParaRPr lang="en-US" altLang="zh-CN" sz="2800" b="1" dirty="0">
              <a:solidFill>
                <a:srgbClr val="487D57"/>
              </a:solidFill>
              <a:latin typeface="Arial" panose="020B0604020202020204" pitchFamily="34" charset="0"/>
              <a:cs typeface="Arial" panose="020B0604020202020204" pitchFamily="34" charset="0"/>
            </a:endParaRPr>
          </a:p>
        </p:txBody>
      </p:sp>
      <p:sp>
        <p:nvSpPr>
          <p:cNvPr id="2" name="文本框 1"/>
          <p:cNvSpPr txBox="1"/>
          <p:nvPr/>
        </p:nvSpPr>
        <p:spPr>
          <a:xfrm>
            <a:off x="328295" y="2080260"/>
            <a:ext cx="6096000" cy="1198880"/>
          </a:xfrm>
          <a:prstGeom prst="rect">
            <a:avLst/>
          </a:prstGeom>
          <a:noFill/>
        </p:spPr>
        <p:txBody>
          <a:bodyPr wrap="square" rtlCol="0" anchor="t">
            <a:spAutoFit/>
          </a:bodyPr>
          <a:p>
            <a:r>
              <a:rPr lang="en-US" altLang="zh-CN" sz="2400" b="1">
                <a:solidFill>
                  <a:srgbClr val="FF0000"/>
                </a:solidFill>
                <a:sym typeface="+mn-ea"/>
              </a:rPr>
              <a:t>on/with</a:t>
            </a:r>
            <a:r>
              <a:rPr lang="en-US" altLang="zh-CN" sz="2400" b="1">
                <a:sym typeface="+mn-ea"/>
              </a:rPr>
              <a:t> the theme of, </a:t>
            </a:r>
            <a:r>
              <a:rPr lang="en-US" altLang="zh-CN" sz="2400" b="1">
                <a:solidFill>
                  <a:srgbClr val="FF0000"/>
                </a:solidFill>
                <a:sym typeface="+mn-ea"/>
              </a:rPr>
              <a:t>on</a:t>
            </a:r>
            <a:r>
              <a:rPr lang="en-US" altLang="zh-CN" sz="2400" b="1">
                <a:sym typeface="+mn-ea"/>
              </a:rPr>
              <a:t> the topic of</a:t>
            </a:r>
            <a:endParaRPr lang="en-US" altLang="zh-CN" sz="2400" b="1">
              <a:sym typeface="+mn-ea"/>
            </a:endParaRPr>
          </a:p>
          <a:p>
            <a:r>
              <a:rPr lang="en-US" altLang="zh-CN" sz="2400" b="1">
                <a:sym typeface="+mn-ea"/>
              </a:rPr>
              <a:t>A </a:t>
            </a:r>
            <a:r>
              <a:rPr lang="en-US" altLang="zh-CN" sz="2400" b="1">
                <a:solidFill>
                  <a:srgbClr val="FF0000"/>
                </a:solidFill>
                <a:sym typeface="+mn-ea"/>
              </a:rPr>
              <a:t>features </a:t>
            </a:r>
            <a:r>
              <a:rPr lang="en-US" altLang="zh-CN" sz="2400" b="1">
                <a:sym typeface="+mn-ea"/>
              </a:rPr>
              <a:t>B=A is characterized by B</a:t>
            </a:r>
            <a:endParaRPr lang="en-US" altLang="zh-CN" sz="2400" b="1">
              <a:sym typeface="+mn-ea"/>
            </a:endParaRPr>
          </a:p>
          <a:p>
            <a:r>
              <a:rPr lang="en-US" altLang="zh-CN" sz="2400" b="1">
                <a:sym typeface="+mn-ea"/>
              </a:rPr>
              <a:t>relate to.../be centred </a:t>
            </a:r>
            <a:r>
              <a:rPr lang="en-US" altLang="zh-CN" sz="2400" b="1">
                <a:solidFill>
                  <a:srgbClr val="FF0000"/>
                </a:solidFill>
                <a:sym typeface="+mn-ea"/>
              </a:rPr>
              <a:t>on/around</a:t>
            </a:r>
            <a:endParaRPr lang="en-US" altLang="zh-CN" sz="2400" b="1">
              <a:solidFill>
                <a:srgbClr val="FF0000"/>
              </a:solidFill>
              <a:sym typeface="+mn-ea"/>
            </a:endParaRPr>
          </a:p>
        </p:txBody>
      </p:sp>
      <p:sp>
        <p:nvSpPr>
          <p:cNvPr id="3" name="文本框 2"/>
          <p:cNvSpPr txBox="1"/>
          <p:nvPr/>
        </p:nvSpPr>
        <p:spPr>
          <a:xfrm>
            <a:off x="6424295" y="2049780"/>
            <a:ext cx="6096000" cy="1198880"/>
          </a:xfrm>
          <a:prstGeom prst="rect">
            <a:avLst/>
          </a:prstGeom>
          <a:noFill/>
        </p:spPr>
        <p:txBody>
          <a:bodyPr wrap="square" rtlCol="0" anchor="t">
            <a:spAutoFit/>
          </a:bodyPr>
          <a:p>
            <a:r>
              <a:rPr lang="en-US" altLang="zh-CN" sz="2400" b="1">
                <a:solidFill>
                  <a:srgbClr val="FF0000"/>
                </a:solidFill>
                <a:sym typeface="+mn-ea"/>
              </a:rPr>
              <a:t>with </a:t>
            </a:r>
            <a:r>
              <a:rPr lang="en-US" altLang="zh-CN" sz="2400" b="1">
                <a:sym typeface="+mn-ea"/>
              </a:rPr>
              <a:t>the purpose of</a:t>
            </a:r>
            <a:endParaRPr lang="en-US" altLang="zh-CN" sz="2400" b="1">
              <a:sym typeface="+mn-ea"/>
            </a:endParaRPr>
          </a:p>
          <a:p>
            <a:r>
              <a:rPr lang="en-US" altLang="zh-CN" sz="2400" b="1">
                <a:sym typeface="+mn-ea"/>
              </a:rPr>
              <a:t>aim </a:t>
            </a:r>
            <a:r>
              <a:rPr lang="en-US" altLang="zh-CN" sz="2400" b="1">
                <a:solidFill>
                  <a:srgbClr val="FF0000"/>
                </a:solidFill>
                <a:sym typeface="+mn-ea"/>
              </a:rPr>
              <a:t>to do</a:t>
            </a:r>
            <a:r>
              <a:rPr lang="en-US" altLang="zh-CN" sz="2400" b="1">
                <a:sym typeface="+mn-ea"/>
              </a:rPr>
              <a:t>=be aimed </a:t>
            </a:r>
            <a:r>
              <a:rPr lang="en-US" altLang="zh-CN" sz="2400" b="1">
                <a:solidFill>
                  <a:srgbClr val="FF0000"/>
                </a:solidFill>
                <a:sym typeface="+mn-ea"/>
              </a:rPr>
              <a:t>at</a:t>
            </a:r>
            <a:r>
              <a:rPr lang="en-US" altLang="zh-CN" sz="2400" b="1">
                <a:sym typeface="+mn-ea"/>
              </a:rPr>
              <a:t>=aim </a:t>
            </a:r>
            <a:r>
              <a:rPr lang="en-US" altLang="zh-CN" sz="2400" b="1">
                <a:solidFill>
                  <a:srgbClr val="FF0000"/>
                </a:solidFill>
                <a:sym typeface="+mn-ea"/>
              </a:rPr>
              <a:t>at</a:t>
            </a:r>
            <a:endParaRPr lang="en-US" altLang="zh-CN" sz="2400" b="1">
              <a:solidFill>
                <a:srgbClr val="FF0000"/>
              </a:solidFill>
              <a:sym typeface="+mn-ea"/>
            </a:endParaRPr>
          </a:p>
          <a:p>
            <a:r>
              <a:rPr lang="en-US" altLang="zh-CN" sz="2400" b="1">
                <a:sym typeface="+mn-ea"/>
              </a:rPr>
              <a:t>be intended for/so that</a:t>
            </a:r>
            <a:endParaRPr lang="en-US" altLang="zh-CN" sz="2400" b="1">
              <a:sym typeface="+mn-ea"/>
            </a:endParaRPr>
          </a:p>
        </p:txBody>
      </p:sp>
      <p:sp>
        <p:nvSpPr>
          <p:cNvPr id="100" name="文本框 99"/>
          <p:cNvSpPr txBox="1"/>
          <p:nvPr/>
        </p:nvSpPr>
        <p:spPr>
          <a:xfrm>
            <a:off x="166370" y="3569970"/>
            <a:ext cx="11019155" cy="829945"/>
          </a:xfrm>
          <a:prstGeom prst="rect">
            <a:avLst/>
          </a:prstGeom>
          <a:noFill/>
          <a:ln w="9525">
            <a:noFill/>
          </a:ln>
        </p:spPr>
        <p:txBody>
          <a:bodyPr wrap="square">
            <a:spAutoFit/>
          </a:bodyPr>
          <a:p>
            <a:pPr indent="0"/>
            <a:r>
              <a:rPr lang="en-US" sz="2400" b="1">
                <a:latin typeface="Times New Roman" panose="02020603050405020304" charset="0"/>
                <a:ea typeface="宋体" panose="02010600030101010101" pitchFamily="2" charset="-122"/>
              </a:rPr>
              <a:t>Practice: Write complete sentences covering the following points</a:t>
            </a:r>
            <a:r>
              <a:rPr lang="en-US" sz="2400" b="0">
                <a:latin typeface="Times New Roman" panose="02020603050405020304" charset="0"/>
                <a:ea typeface="宋体" panose="02010600030101010101" pitchFamily="2" charset="-122"/>
              </a:rPr>
              <a:t>1.</a:t>
            </a:r>
            <a:r>
              <a:rPr lang="zh-CN" sz="2400" b="0">
                <a:latin typeface="Times New Roman" panose="02020603050405020304" charset="0"/>
                <a:ea typeface="宋体" panose="02010600030101010101" pitchFamily="2" charset="-122"/>
              </a:rPr>
              <a:t>昨天我去参观</a:t>
            </a:r>
            <a:r>
              <a:rPr lang="zh-CN" sz="2400" b="0">
                <a:ea typeface="宋体" panose="02010600030101010101" pitchFamily="2" charset="-122"/>
              </a:rPr>
              <a:t>学校举办的学生国画作品展；</a:t>
            </a:r>
            <a:r>
              <a:rPr lang="en-US" sz="2400" b="0">
                <a:latin typeface="Times New Roman" panose="02020603050405020304" charset="0"/>
                <a:ea typeface="宋体" panose="02010600030101010101" pitchFamily="2" charset="-122"/>
              </a:rPr>
              <a:t>2.</a:t>
            </a:r>
            <a:r>
              <a:rPr lang="zh-CN" sz="2400" b="0">
                <a:ea typeface="宋体" panose="02010600030101010101" pitchFamily="2" charset="-122"/>
              </a:rPr>
              <a:t>展览目的、时间、地点</a:t>
            </a:r>
            <a:r>
              <a:rPr lang="en-US" altLang="zh-CN" sz="2400" b="0">
                <a:ea typeface="宋体" panose="02010600030101010101" pitchFamily="2" charset="-122"/>
              </a:rPr>
              <a:t> (</a:t>
            </a:r>
            <a:r>
              <a:rPr lang="zh-CN" altLang="en-US" sz="2400" b="0">
                <a:ea typeface="宋体" panose="02010600030101010101" pitchFamily="2" charset="-122"/>
              </a:rPr>
              <a:t>时态</a:t>
            </a:r>
            <a:r>
              <a:rPr lang="en-US" altLang="zh-CN" sz="2400" b="0">
                <a:ea typeface="宋体" panose="02010600030101010101" pitchFamily="2" charset="-122"/>
              </a:rPr>
              <a:t>/</a:t>
            </a:r>
            <a:r>
              <a:rPr lang="zh-CN" altLang="en-US" sz="2400" b="0">
                <a:ea typeface="宋体" panose="02010600030101010101" pitchFamily="2" charset="-122"/>
              </a:rPr>
              <a:t>语态</a:t>
            </a:r>
            <a:r>
              <a:rPr lang="en-US" altLang="zh-CN" sz="2400" b="0">
                <a:ea typeface="宋体" panose="02010600030101010101" pitchFamily="2" charset="-122"/>
              </a:rPr>
              <a:t>)</a:t>
            </a:r>
            <a:endParaRPr lang="en-US" altLang="zh-CN" sz="2400" b="0">
              <a:ea typeface="宋体" panose="02010600030101010101" pitchFamily="2" charset="-122"/>
            </a:endParaRPr>
          </a:p>
        </p:txBody>
      </p:sp>
      <p:sp>
        <p:nvSpPr>
          <p:cNvPr id="10" name="文本框 9"/>
          <p:cNvSpPr txBox="1"/>
          <p:nvPr/>
        </p:nvSpPr>
        <p:spPr>
          <a:xfrm>
            <a:off x="166370" y="4496435"/>
            <a:ext cx="11554460" cy="1568450"/>
          </a:xfrm>
          <a:prstGeom prst="rect">
            <a:avLst/>
          </a:prstGeom>
          <a:noFill/>
        </p:spPr>
        <p:txBody>
          <a:bodyPr wrap="square" rtlCol="0">
            <a:spAutoFit/>
          </a:bodyPr>
          <a:p>
            <a:r>
              <a:rPr lang="en-US" altLang="zh-CN" sz="2400" b="1">
                <a:solidFill>
                  <a:schemeClr val="tx1"/>
                </a:solidFill>
              </a:rPr>
              <a:t>In order to enrich students’ after-school life, an exhibition of students’ traditional Chinese paintings is being held by our school, which sparks a growing love for traditional art. The exhibition, is held on the first floor of the school library, lasting for two weeks.</a:t>
            </a:r>
            <a:endParaRPr lang="en-US" altLang="zh-CN" sz="2400"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0" grpId="0"/>
      <p:bldP spid="10" grpId="1"/>
      <p:bldP spid="100" grpId="0"/>
      <p:bldP spid="10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19"/>
          <p:cNvSpPr/>
          <p:nvPr>
            <p:custDataLst>
              <p:tags r:id="rId1"/>
            </p:custDataLst>
          </p:nvPr>
        </p:nvSpPr>
        <p:spPr>
          <a:xfrm>
            <a:off x="4744720" y="2914650"/>
            <a:ext cx="214693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significance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cxnSp>
        <p:nvCxnSpPr>
          <p:cNvPr id="28" name="直接连接符 27"/>
          <p:cNvCxnSpPr/>
          <p:nvPr>
            <p:custDataLst>
              <p:tags r:id="rId2"/>
            </p:custDataLst>
          </p:nvPr>
        </p:nvCxnSpPr>
        <p:spPr>
          <a:xfrm flipV="1">
            <a:off x="5959110" y="1779922"/>
            <a:ext cx="0" cy="1037476"/>
          </a:xfrm>
          <a:prstGeom prst="line">
            <a:avLst/>
          </a:prstGeom>
          <a:ln w="57150">
            <a:solidFill>
              <a:srgbClr val="487D57"/>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3"/>
            </p:custDataLst>
          </p:nvPr>
        </p:nvCxnSpPr>
        <p:spPr>
          <a:xfrm flipV="1">
            <a:off x="5959110" y="3429017"/>
            <a:ext cx="0" cy="1037476"/>
          </a:xfrm>
          <a:prstGeom prst="line">
            <a:avLst/>
          </a:prstGeom>
          <a:ln w="57150">
            <a:solidFill>
              <a:srgbClr val="487D57"/>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4"/>
            </p:custDataLst>
          </p:nvPr>
        </p:nvCxnSpPr>
        <p:spPr>
          <a:xfrm flipH="1">
            <a:off x="3527060" y="3166648"/>
            <a:ext cx="1078230" cy="10160"/>
          </a:xfrm>
          <a:prstGeom prst="line">
            <a:avLst/>
          </a:prstGeom>
          <a:ln w="57150">
            <a:solidFill>
              <a:srgbClr val="487D57"/>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5"/>
            </p:custDataLst>
          </p:nvPr>
        </p:nvCxnSpPr>
        <p:spPr>
          <a:xfrm flipH="1">
            <a:off x="7031625" y="3176808"/>
            <a:ext cx="1078230" cy="10160"/>
          </a:xfrm>
          <a:prstGeom prst="line">
            <a:avLst/>
          </a:prstGeom>
          <a:ln w="57150">
            <a:solidFill>
              <a:srgbClr val="487D57"/>
            </a:solidFill>
            <a:prstDash val="dash"/>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6"/>
            </p:custDataLst>
          </p:nvPr>
        </p:nvSpPr>
        <p:spPr>
          <a:xfrm>
            <a:off x="4442468" y="499011"/>
            <a:ext cx="3033049" cy="1280861"/>
          </a:xfrm>
          <a:prstGeom prst="ellipse">
            <a:avLst/>
          </a:prstGeom>
          <a:solidFill>
            <a:srgbClr val="487D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latin typeface="Arial" panose="020B0604020202020204" pitchFamily="34" charset="0"/>
              <a:cs typeface="Arial" panose="020B0604020202020204" pitchFamily="34" charset="0"/>
            </a:endParaRPr>
          </a:p>
        </p:txBody>
      </p:sp>
      <p:sp>
        <p:nvSpPr>
          <p:cNvPr id="13" name="椭圆 12"/>
          <p:cNvSpPr/>
          <p:nvPr>
            <p:custDataLst>
              <p:tags r:id="rId7"/>
            </p:custDataLst>
          </p:nvPr>
        </p:nvSpPr>
        <p:spPr>
          <a:xfrm>
            <a:off x="4442468" y="4466491"/>
            <a:ext cx="3033049" cy="1280861"/>
          </a:xfrm>
          <a:prstGeom prst="ellipse">
            <a:avLst/>
          </a:prstGeom>
          <a:solidFill>
            <a:srgbClr val="487D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latin typeface="Arial" panose="020B0604020202020204" pitchFamily="34" charset="0"/>
              <a:cs typeface="Arial" panose="020B0604020202020204" pitchFamily="34" charset="0"/>
            </a:endParaRPr>
          </a:p>
        </p:txBody>
      </p:sp>
      <p:sp>
        <p:nvSpPr>
          <p:cNvPr id="14" name="椭圆 13"/>
          <p:cNvSpPr/>
          <p:nvPr>
            <p:custDataLst>
              <p:tags r:id="rId8"/>
            </p:custDataLst>
          </p:nvPr>
        </p:nvSpPr>
        <p:spPr>
          <a:xfrm>
            <a:off x="581668" y="2541806"/>
            <a:ext cx="3033049" cy="1280861"/>
          </a:xfrm>
          <a:prstGeom prst="ellipse">
            <a:avLst/>
          </a:prstGeom>
          <a:solidFill>
            <a:srgbClr val="487D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latin typeface="Arial" panose="020B0604020202020204" pitchFamily="34" charset="0"/>
              <a:cs typeface="Arial" panose="020B0604020202020204" pitchFamily="34" charset="0"/>
            </a:endParaRPr>
          </a:p>
        </p:txBody>
      </p:sp>
      <p:sp>
        <p:nvSpPr>
          <p:cNvPr id="15" name="椭圆 14"/>
          <p:cNvSpPr/>
          <p:nvPr>
            <p:custDataLst>
              <p:tags r:id="rId9"/>
            </p:custDataLst>
          </p:nvPr>
        </p:nvSpPr>
        <p:spPr>
          <a:xfrm>
            <a:off x="8125468" y="2541806"/>
            <a:ext cx="3033049" cy="1280861"/>
          </a:xfrm>
          <a:prstGeom prst="ellipse">
            <a:avLst/>
          </a:prstGeom>
          <a:solidFill>
            <a:srgbClr val="487D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latin typeface="Arial" panose="020B0604020202020204" pitchFamily="34" charset="0"/>
              <a:cs typeface="Arial" panose="020B0604020202020204" pitchFamily="34" charset="0"/>
            </a:endParaRPr>
          </a:p>
        </p:txBody>
      </p:sp>
      <p:sp>
        <p:nvSpPr>
          <p:cNvPr id="16" name="文本框 15"/>
          <p:cNvSpPr txBox="1"/>
          <p:nvPr/>
        </p:nvSpPr>
        <p:spPr>
          <a:xfrm>
            <a:off x="4923790" y="812800"/>
            <a:ext cx="2069465" cy="521970"/>
          </a:xfrm>
          <a:prstGeom prst="rect">
            <a:avLst/>
          </a:prstGeom>
          <a:noFill/>
        </p:spPr>
        <p:txBody>
          <a:bodyPr wrap="square" rtlCol="0">
            <a:spAutoFit/>
          </a:bodyPr>
          <a:p>
            <a:r>
              <a:rPr lang="zh-CN" altLang="en-US" sz="2800" b="1">
                <a:solidFill>
                  <a:schemeClr val="bg1"/>
                </a:solidFill>
              </a:rPr>
              <a:t>内容知识类</a:t>
            </a:r>
            <a:endParaRPr lang="zh-CN" altLang="en-US" sz="2800" b="1">
              <a:solidFill>
                <a:schemeClr val="bg1"/>
              </a:solidFill>
            </a:endParaRPr>
          </a:p>
        </p:txBody>
      </p:sp>
      <p:sp>
        <p:nvSpPr>
          <p:cNvPr id="17" name="文本框 16"/>
          <p:cNvSpPr txBox="1"/>
          <p:nvPr/>
        </p:nvSpPr>
        <p:spPr>
          <a:xfrm>
            <a:off x="1063625" y="2914650"/>
            <a:ext cx="2069465" cy="521970"/>
          </a:xfrm>
          <a:prstGeom prst="rect">
            <a:avLst/>
          </a:prstGeom>
          <a:noFill/>
        </p:spPr>
        <p:txBody>
          <a:bodyPr wrap="square" rtlCol="0">
            <a:spAutoFit/>
          </a:bodyPr>
          <a:p>
            <a:r>
              <a:rPr lang="zh-CN" altLang="en-US" sz="2800" b="1">
                <a:solidFill>
                  <a:schemeClr val="bg1"/>
                </a:solidFill>
              </a:rPr>
              <a:t>交流活动类</a:t>
            </a:r>
            <a:endParaRPr lang="zh-CN" altLang="en-US" sz="2800" b="1">
              <a:solidFill>
                <a:schemeClr val="bg1"/>
              </a:solidFill>
            </a:endParaRPr>
          </a:p>
        </p:txBody>
      </p:sp>
      <p:sp>
        <p:nvSpPr>
          <p:cNvPr id="18" name="文本框 17"/>
          <p:cNvSpPr txBox="1"/>
          <p:nvPr/>
        </p:nvSpPr>
        <p:spPr>
          <a:xfrm>
            <a:off x="4923790" y="4820920"/>
            <a:ext cx="2069465" cy="521970"/>
          </a:xfrm>
          <a:prstGeom prst="rect">
            <a:avLst/>
          </a:prstGeom>
          <a:noFill/>
        </p:spPr>
        <p:txBody>
          <a:bodyPr wrap="square" rtlCol="0">
            <a:spAutoFit/>
          </a:bodyPr>
          <a:p>
            <a:r>
              <a:rPr lang="zh-CN" altLang="en-US" sz="2800" b="1">
                <a:solidFill>
                  <a:schemeClr val="bg1"/>
                </a:solidFill>
              </a:rPr>
              <a:t>兴趣意识类</a:t>
            </a:r>
            <a:endParaRPr lang="zh-CN" altLang="en-US" sz="2800" b="1">
              <a:solidFill>
                <a:schemeClr val="bg1"/>
              </a:solidFill>
            </a:endParaRPr>
          </a:p>
        </p:txBody>
      </p:sp>
      <p:sp>
        <p:nvSpPr>
          <p:cNvPr id="19" name="文本框 18"/>
          <p:cNvSpPr txBox="1"/>
          <p:nvPr/>
        </p:nvSpPr>
        <p:spPr>
          <a:xfrm>
            <a:off x="8704580" y="2914650"/>
            <a:ext cx="2069465" cy="521970"/>
          </a:xfrm>
          <a:prstGeom prst="rect">
            <a:avLst/>
          </a:prstGeom>
          <a:noFill/>
        </p:spPr>
        <p:txBody>
          <a:bodyPr wrap="square" rtlCol="0">
            <a:spAutoFit/>
          </a:bodyPr>
          <a:p>
            <a:r>
              <a:rPr lang="zh-CN" altLang="en-US" sz="2800" b="1">
                <a:solidFill>
                  <a:schemeClr val="bg1"/>
                </a:solidFill>
              </a:rPr>
              <a:t>能力获得类</a:t>
            </a:r>
            <a:endParaRPr lang="zh-CN" altLang="en-US" sz="2800" b="1">
              <a:solidFill>
                <a:schemeClr val="bg1"/>
              </a:solidFill>
            </a:endParaRPr>
          </a:p>
        </p:txBody>
      </p:sp>
      <p:sp>
        <p:nvSpPr>
          <p:cNvPr id="3" name="文本框 19"/>
          <p:cNvSpPr/>
          <p:nvPr>
            <p:custDataLst>
              <p:tags r:id="rId10"/>
            </p:custDataLst>
          </p:nvPr>
        </p:nvSpPr>
        <p:spPr>
          <a:xfrm>
            <a:off x="0" y="0"/>
            <a:ext cx="214693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significance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19"/>
          <p:cNvSpPr/>
          <p:nvPr>
            <p:custDataLst>
              <p:tags r:id="rId1"/>
            </p:custDataLst>
          </p:nvPr>
        </p:nvSpPr>
        <p:spPr>
          <a:xfrm>
            <a:off x="0" y="0"/>
            <a:ext cx="214693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significance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graphicFrame>
        <p:nvGraphicFramePr>
          <p:cNvPr id="6" name="表格 5"/>
          <p:cNvGraphicFramePr/>
          <p:nvPr>
            <p:custDataLst>
              <p:tags r:id="rId2"/>
            </p:custDataLst>
          </p:nvPr>
        </p:nvGraphicFramePr>
        <p:xfrm>
          <a:off x="534035" y="1146810"/>
          <a:ext cx="11371580" cy="4754880"/>
        </p:xfrm>
        <a:graphic>
          <a:graphicData uri="http://schemas.openxmlformats.org/drawingml/2006/table">
            <a:tbl>
              <a:tblPr/>
              <a:tblGrid>
                <a:gridCol w="1324610"/>
                <a:gridCol w="3124835"/>
                <a:gridCol w="6922135"/>
              </a:tblGrid>
              <a:tr h="1097280">
                <a:tc>
                  <a:txBody>
                    <a:bodyPr/>
                    <a:p>
                      <a:pPr indent="0">
                        <a:buNone/>
                      </a:pPr>
                      <a:r>
                        <a:rPr lang="en-US" sz="2400" b="1">
                          <a:latin typeface="黑体" panose="02010609060101010101" charset="-122"/>
                          <a:ea typeface="黑体" panose="02010609060101010101" charset="-122"/>
                          <a:cs typeface="楷体" panose="02010609060101010101" charset="-122"/>
                        </a:rPr>
                        <a:t>内容</a:t>
                      </a:r>
                      <a:endParaRPr lang="en-US" sz="2400" b="1">
                        <a:latin typeface="黑体" panose="02010609060101010101" charset="-122"/>
                        <a:ea typeface="黑体" panose="02010609060101010101" charset="-122"/>
                        <a:cs typeface="楷体" panose="02010609060101010101" charset="-122"/>
                      </a:endParaRPr>
                    </a:p>
                    <a:p>
                      <a:pPr indent="0">
                        <a:buNone/>
                      </a:pPr>
                      <a:r>
                        <a:rPr lang="en-US" sz="2400" b="1">
                          <a:latin typeface="黑体" panose="02010609060101010101" charset="-122"/>
                          <a:ea typeface="黑体" panose="02010609060101010101" charset="-122"/>
                          <a:cs typeface="楷体" panose="02010609060101010101" charset="-122"/>
                        </a:rPr>
                        <a:t>知识类</a:t>
                      </a:r>
                      <a:endParaRPr lang="en-US" altLang="en-US" sz="2400" b="1">
                        <a:latin typeface="黑体" panose="02010609060101010101" charset="-122"/>
                        <a:ea typeface="黑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黑体" panose="02010609060101010101" charset="-122"/>
                        </a:rPr>
                        <a:t>1.拓宽视野</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2....的一瞥</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3.让自己沉浸</a:t>
                      </a:r>
                      <a:endParaRPr lang="en-US" altLang="en-US" sz="2400" b="1">
                        <a:latin typeface="黑体" panose="02010609060101010101" charset="-122"/>
                        <a:ea typeface="黑体" panose="02010609060101010101" charset="-122"/>
                        <a:cs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宋体" panose="02010600030101010101" pitchFamily="2" charset="-122"/>
                        </a:rPr>
                        <a:t>1.</a:t>
                      </a:r>
                      <a:r>
                        <a:rPr lang="en-US" sz="2400" b="1">
                          <a:latin typeface="黑体" panose="02010609060101010101" charset="-122"/>
                          <a:ea typeface="黑体" panose="02010609060101010101" charset="-122"/>
                          <a:cs typeface="宋体" panose="02010600030101010101" pitchFamily="2" charset="-122"/>
                          <a:sym typeface="+mn-ea"/>
                        </a:rPr>
                        <a:t>__________</a:t>
                      </a:r>
                      <a:r>
                        <a:rPr lang="en-US" sz="2400" b="1">
                          <a:latin typeface="Times New Roman" panose="02020603050405020304" charset="0"/>
                          <a:ea typeface="黑体" panose="02010609060101010101" charset="-122"/>
                          <a:cs typeface="Times New Roman" panose="02020603050405020304" charset="0"/>
                        </a:rPr>
                        <a:t>horizons</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2.a __________</a:t>
                      </a:r>
                      <a:r>
                        <a:rPr lang="en-US" sz="2400" b="1">
                          <a:latin typeface="Times New Roman" panose="02020603050405020304" charset="0"/>
                          <a:ea typeface="黑体" panose="02010609060101010101" charset="-122"/>
                          <a:cs typeface="Times New Roman" panose="02020603050405020304" charset="0"/>
                          <a:sym typeface="+mn-ea"/>
                        </a:rPr>
                        <a:t>of</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3.</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oneself in</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97280">
                <a:tc>
                  <a:txBody>
                    <a:bodyPr/>
                    <a:p>
                      <a:pPr indent="0">
                        <a:buNone/>
                      </a:pPr>
                      <a:r>
                        <a:rPr lang="en-US" sz="2400" b="1">
                          <a:latin typeface="黑体" panose="02010609060101010101" charset="-122"/>
                          <a:ea typeface="黑体" panose="02010609060101010101" charset="-122"/>
                          <a:cs typeface="楷体" panose="02010609060101010101" charset="-122"/>
                        </a:rPr>
                        <a:t>交流</a:t>
                      </a:r>
                      <a:endParaRPr lang="en-US" sz="2400" b="1">
                        <a:latin typeface="黑体" panose="02010609060101010101" charset="-122"/>
                        <a:ea typeface="黑体" panose="02010609060101010101" charset="-122"/>
                        <a:cs typeface="楷体" panose="02010609060101010101" charset="-122"/>
                      </a:endParaRPr>
                    </a:p>
                    <a:p>
                      <a:pPr indent="0">
                        <a:buNone/>
                      </a:pPr>
                      <a:r>
                        <a:rPr lang="en-US" sz="2400" b="1">
                          <a:latin typeface="黑体" panose="02010609060101010101" charset="-122"/>
                          <a:ea typeface="黑体" panose="02010609060101010101" charset="-122"/>
                          <a:cs typeface="楷体" panose="02010609060101010101" charset="-122"/>
                        </a:rPr>
                        <a:t>活动类</a:t>
                      </a:r>
                      <a:endParaRPr lang="en-US" altLang="en-US" sz="2400" b="1">
                        <a:latin typeface="黑体" panose="02010609060101010101" charset="-122"/>
                        <a:ea typeface="黑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黑体" panose="02010609060101010101" charset="-122"/>
                        </a:rPr>
                        <a:t>1.提供平台或机会</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2.缓解学习的压力</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3.给...增加色彩</a:t>
                      </a:r>
                      <a:endParaRPr lang="en-US" altLang="en-US" sz="2400" b="1">
                        <a:latin typeface="黑体" panose="02010609060101010101" charset="-122"/>
                        <a:ea typeface="黑体" panose="02010609060101010101" charset="-122"/>
                        <a:cs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宋体" panose="02010600030101010101" pitchFamily="2" charset="-122"/>
                        </a:rPr>
                        <a:t>1.</a:t>
                      </a:r>
                      <a:r>
                        <a:rPr lang="en-US" altLang="zh-CN" sz="2400" b="1">
                          <a:latin typeface="Times New Roman" panose="02020603050405020304" charset="0"/>
                          <a:cs typeface="Times New Roman" panose="02020603050405020304" charset="0"/>
                          <a:sym typeface="+mn-ea"/>
                        </a:rPr>
                        <a:t>offer/provide</a:t>
                      </a:r>
                      <a:r>
                        <a:rPr lang="en-US" sz="2400" b="1">
                          <a:latin typeface="黑体" panose="02010609060101010101" charset="-122"/>
                          <a:ea typeface="黑体" panose="02010609060101010101" charset="-122"/>
                          <a:cs typeface="宋体" panose="02010600030101010101" pitchFamily="2" charset="-122"/>
                          <a:sym typeface="+mn-ea"/>
                        </a:rPr>
                        <a:t>____________________</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2.</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students’ study pressure/stress</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3.</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spice to</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400" b="1">
                          <a:latin typeface="黑体" panose="02010609060101010101" charset="-122"/>
                          <a:ea typeface="黑体" panose="02010609060101010101" charset="-122"/>
                          <a:cs typeface="楷体" panose="02010609060101010101" charset="-122"/>
                        </a:rPr>
                        <a:t>兴趣</a:t>
                      </a:r>
                      <a:endParaRPr lang="en-US" sz="2400" b="1">
                        <a:latin typeface="黑体" panose="02010609060101010101" charset="-122"/>
                        <a:ea typeface="黑体" panose="02010609060101010101" charset="-122"/>
                        <a:cs typeface="楷体" panose="02010609060101010101" charset="-122"/>
                      </a:endParaRPr>
                    </a:p>
                    <a:p>
                      <a:pPr indent="0">
                        <a:buNone/>
                      </a:pPr>
                      <a:r>
                        <a:rPr lang="en-US" sz="2400" b="1">
                          <a:latin typeface="黑体" panose="02010609060101010101" charset="-122"/>
                          <a:ea typeface="黑体" panose="02010609060101010101" charset="-122"/>
                          <a:cs typeface="楷体" panose="02010609060101010101" charset="-122"/>
                        </a:rPr>
                        <a:t>意识类</a:t>
                      </a:r>
                      <a:endParaRPr lang="en-US" altLang="en-US" sz="2400" b="1">
                        <a:latin typeface="黑体" panose="02010609060101010101" charset="-122"/>
                        <a:ea typeface="黑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黑体" panose="02010609060101010101" charset="-122"/>
                        </a:rPr>
                        <a:t>1.激发某人兴趣</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2.提高...的意识</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3.对...有浓厚兴趣</a:t>
                      </a:r>
                      <a:endParaRPr lang="en-US" altLang="en-US" sz="2400" b="1">
                        <a:latin typeface="黑体" panose="02010609060101010101" charset="-122"/>
                        <a:ea typeface="黑体" panose="02010609060101010101" charset="-122"/>
                        <a:cs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宋体" panose="02010600030101010101" pitchFamily="2" charset="-122"/>
                        </a:rPr>
                        <a:t>1.</a:t>
                      </a:r>
                      <a:r>
                        <a:rPr lang="en-US" sz="2400" b="1">
                          <a:latin typeface="黑体" panose="02010609060101010101" charset="-122"/>
                          <a:ea typeface="黑体" panose="02010609060101010101" charset="-122"/>
                          <a:cs typeface="宋体" panose="02010600030101010101" pitchFamily="2" charset="-122"/>
                          <a:sym typeface="+mn-ea"/>
                        </a:rPr>
                        <a:t>___________________________</a:t>
                      </a:r>
                      <a:r>
                        <a:rPr lang="en-US" altLang="zh-CN" sz="2400" b="1">
                          <a:latin typeface="Times New Roman" panose="02020603050405020304" charset="0"/>
                          <a:cs typeface="Times New Roman" panose="02020603050405020304" charset="0"/>
                          <a:sym typeface="+mn-ea"/>
                        </a:rPr>
                        <a:t>one’s interest  in</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2.</a:t>
                      </a:r>
                      <a:r>
                        <a:rPr lang="en-US" sz="2400" b="1">
                          <a:latin typeface="黑体" panose="02010609060101010101" charset="-122"/>
                          <a:ea typeface="黑体" panose="02010609060101010101" charset="-122"/>
                          <a:cs typeface="宋体" panose="02010600030101010101" pitchFamily="2" charset="-122"/>
                          <a:sym typeface="+mn-ea"/>
                        </a:rPr>
                        <a:t>____________________</a:t>
                      </a:r>
                      <a:r>
                        <a:rPr lang="en-US" altLang="zh-CN" sz="2400" b="1">
                          <a:latin typeface="Times New Roman" panose="02020603050405020304" charset="0"/>
                          <a:cs typeface="Times New Roman" panose="02020603050405020304" charset="0"/>
                          <a:sym typeface="+mn-ea"/>
                        </a:rPr>
                        <a:t>people’s awareness of</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3.</a:t>
                      </a:r>
                      <a:r>
                        <a:rPr lang="en-US" altLang="zh-CN" sz="2400" b="1">
                          <a:latin typeface="Times New Roman" panose="02020603050405020304" charset="0"/>
                          <a:cs typeface="Times New Roman" panose="02020603050405020304" charset="0"/>
                          <a:sym typeface="+mn-ea"/>
                        </a:rPr>
                        <a:t>have a  </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interest in</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400" b="1">
                          <a:latin typeface="黑体" panose="02010609060101010101" charset="-122"/>
                          <a:ea typeface="黑体" panose="02010609060101010101" charset="-122"/>
                          <a:cs typeface="楷体" panose="02010609060101010101" charset="-122"/>
                        </a:rPr>
                        <a:t>能力</a:t>
                      </a:r>
                      <a:endParaRPr lang="en-US" sz="2400" b="1">
                        <a:latin typeface="黑体" panose="02010609060101010101" charset="-122"/>
                        <a:ea typeface="黑体" panose="02010609060101010101" charset="-122"/>
                        <a:cs typeface="楷体" panose="02010609060101010101" charset="-122"/>
                      </a:endParaRPr>
                    </a:p>
                    <a:p>
                      <a:pPr indent="0">
                        <a:buNone/>
                      </a:pPr>
                      <a:r>
                        <a:rPr lang="en-US" sz="2400" b="1">
                          <a:latin typeface="黑体" panose="02010609060101010101" charset="-122"/>
                          <a:ea typeface="黑体" panose="02010609060101010101" charset="-122"/>
                          <a:cs typeface="楷体" panose="02010609060101010101" charset="-122"/>
                        </a:rPr>
                        <a:t>获得类</a:t>
                      </a:r>
                      <a:endParaRPr lang="en-US" altLang="en-US" sz="2400" b="1">
                        <a:latin typeface="黑体" panose="02010609060101010101" charset="-122"/>
                        <a:ea typeface="黑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黑体" panose="02010609060101010101" charset="-122"/>
                        </a:rPr>
                        <a:t>1.对...有深入理解</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2.提高对英语的</a:t>
                      </a:r>
                      <a:r>
                        <a:rPr lang="zh-CN" altLang="en-US" sz="2400" b="1">
                          <a:latin typeface="黑体" panose="02010609060101010101" charset="-122"/>
                          <a:ea typeface="黑体" panose="02010609060101010101" charset="-122"/>
                          <a:cs typeface="黑体" panose="02010609060101010101" charset="-122"/>
                        </a:rPr>
                        <a:t>熟练</a:t>
                      </a:r>
                      <a:r>
                        <a:rPr lang="en-US" sz="2400" b="1">
                          <a:latin typeface="黑体" panose="02010609060101010101" charset="-122"/>
                          <a:ea typeface="黑体" panose="02010609060101010101" charset="-122"/>
                          <a:cs typeface="黑体" panose="02010609060101010101" charset="-122"/>
                        </a:rPr>
                        <a:t>度</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3.具备以下的品质</a:t>
                      </a:r>
                      <a:endParaRPr lang="en-US" altLang="en-US" sz="2400" b="1">
                        <a:latin typeface="黑体" panose="02010609060101010101" charset="-122"/>
                        <a:ea typeface="黑体" panose="02010609060101010101" charset="-122"/>
                        <a:cs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宋体" panose="02010600030101010101" pitchFamily="2" charset="-122"/>
                        </a:rPr>
                        <a:t>1.</a:t>
                      </a:r>
                      <a:r>
                        <a:rPr lang="en-US" altLang="zh-CN" sz="2400" b="1">
                          <a:latin typeface="Times New Roman" panose="02020603050405020304" charset="0"/>
                          <a:cs typeface="Times New Roman" panose="02020603050405020304" charset="0"/>
                          <a:sym typeface="+mn-ea"/>
                        </a:rPr>
                        <a:t>gain deep</a:t>
                      </a:r>
                      <a:r>
                        <a:rPr lang="en-US" sz="2400" b="1">
                          <a:latin typeface="黑体" panose="02010609060101010101" charset="-122"/>
                          <a:ea typeface="黑体" panose="02010609060101010101" charset="-122"/>
                          <a:cs typeface="宋体" panose="02010600030101010101" pitchFamily="2" charset="-122"/>
                          <a:sym typeface="+mn-ea"/>
                        </a:rPr>
                        <a:t>__________ </a:t>
                      </a:r>
                      <a:r>
                        <a:rPr lang="en-US" altLang="zh-CN" sz="2400" b="1">
                          <a:latin typeface="Times New Roman" panose="02020603050405020304" charset="0"/>
                          <a:cs typeface="Times New Roman" panose="02020603050405020304" charset="0"/>
                          <a:sym typeface="+mn-ea"/>
                        </a:rPr>
                        <a:t>into</a:t>
                      </a:r>
                      <a:endParaRPr lang="en-US" altLang="zh-CN" sz="2400" b="1">
                        <a:latin typeface="Times New Roman" panose="02020603050405020304" charset="0"/>
                        <a:cs typeface="Times New Roman" panose="02020603050405020304" charset="0"/>
                        <a:sym typeface="+mn-ea"/>
                      </a:endParaRPr>
                    </a:p>
                    <a:p>
                      <a:pPr indent="0">
                        <a:buNone/>
                      </a:pPr>
                      <a:r>
                        <a:rPr lang="en-US" altLang="zh-CN" sz="2400" b="1">
                          <a:latin typeface="Times New Roman" panose="02020603050405020304" charset="0"/>
                          <a:cs typeface="Times New Roman" panose="02020603050405020304" charset="0"/>
                          <a:sym typeface="+mn-ea"/>
                        </a:rPr>
                        <a:t>    acquire a deep</a:t>
                      </a:r>
                      <a:r>
                        <a:rPr lang="en-US" sz="2400" b="1">
                          <a:latin typeface="黑体" panose="02010609060101010101" charset="-122"/>
                          <a:ea typeface="黑体" panose="02010609060101010101" charset="-122"/>
                          <a:cs typeface="宋体" panose="02010600030101010101" pitchFamily="2" charset="-122"/>
                          <a:sym typeface="+mn-ea"/>
                        </a:rPr>
                        <a:t>______________</a:t>
                      </a:r>
                      <a:r>
                        <a:rPr lang="en-US" sz="2400" b="1">
                          <a:latin typeface="Times New Roman" panose="02020603050405020304" charset="0"/>
                          <a:ea typeface="黑体" panose="02010609060101010101" charset="-122"/>
                          <a:cs typeface="Times New Roman" panose="02020603050405020304" charset="0"/>
                          <a:sym typeface="+mn-ea"/>
                        </a:rPr>
                        <a:t>of</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2.</a:t>
                      </a:r>
                      <a:r>
                        <a:rPr lang="en-US" altLang="zh-CN" sz="2400" b="1">
                          <a:latin typeface="Times New Roman" panose="02020603050405020304" charset="0"/>
                          <a:cs typeface="Times New Roman" panose="02020603050405020304" charset="0"/>
                          <a:sym typeface="+mn-ea"/>
                        </a:rPr>
                        <a:t>enhance the</a:t>
                      </a:r>
                      <a:r>
                        <a:rPr lang="en-US" sz="2400" b="1">
                          <a:latin typeface="黑体" panose="02010609060101010101" charset="-122"/>
                          <a:ea typeface="黑体" panose="02010609060101010101" charset="-122"/>
                          <a:cs typeface="宋体" panose="02010600030101010101" pitchFamily="2" charset="-122"/>
                          <a:sym typeface="+mn-ea"/>
                        </a:rPr>
                        <a:t>__________ </a:t>
                      </a:r>
                      <a:r>
                        <a:rPr lang="en-US" altLang="zh-CN" sz="2400" b="1">
                          <a:latin typeface="Times New Roman" panose="02020603050405020304" charset="0"/>
                          <a:cs typeface="Times New Roman" panose="02020603050405020304" charset="0"/>
                          <a:sym typeface="+mn-ea"/>
                        </a:rPr>
                        <a:t>in English</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3.</a:t>
                      </a:r>
                      <a:r>
                        <a:rPr lang="en-US" altLang="zh-CN" sz="2400" b="1">
                          <a:latin typeface="Times New Roman" panose="02020603050405020304" charset="0"/>
                          <a:cs typeface="Times New Roman" panose="02020603050405020304" charset="0"/>
                          <a:sym typeface="+mn-ea"/>
                        </a:rPr>
                        <a:t>be</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with the following qualities</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custDataLst>
              <p:tags r:id="rId3"/>
            </p:custDataLst>
          </p:nvPr>
        </p:nvSpPr>
        <p:spPr>
          <a:xfrm>
            <a:off x="3883660" y="280670"/>
            <a:ext cx="5739765" cy="583565"/>
          </a:xfrm>
          <a:prstGeom prst="rect">
            <a:avLst/>
          </a:prstGeom>
          <a:noFill/>
        </p:spPr>
        <p:txBody>
          <a:bodyPr wrap="square" rtlCol="0" anchor="t">
            <a:spAutoFit/>
          </a:bodyPr>
          <a:p>
            <a:pPr algn="ctr"/>
            <a:r>
              <a:rPr lang="en-US" altLang="zh-CN" sz="3200" b="1"/>
              <a:t>Activity 3: Fill in the form</a:t>
            </a:r>
            <a:endParaRPr lang="en-US" altLang="zh-CN" sz="3200" b="1"/>
          </a:p>
        </p:txBody>
      </p:sp>
      <p:sp>
        <p:nvSpPr>
          <p:cNvPr id="7" name="文本框 6"/>
          <p:cNvSpPr txBox="1"/>
          <p:nvPr/>
        </p:nvSpPr>
        <p:spPr>
          <a:xfrm>
            <a:off x="5454650" y="1060450"/>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broaden</a:t>
            </a:r>
            <a:endParaRPr lang="en-US" altLang="zh-CN" sz="2400" b="1">
              <a:solidFill>
                <a:srgbClr val="FF0000"/>
              </a:solidFill>
              <a:latin typeface="Times New Roman" panose="02020603050405020304" charset="0"/>
              <a:cs typeface="Times New Roman" panose="02020603050405020304" charset="0"/>
            </a:endParaRPr>
          </a:p>
        </p:txBody>
      </p:sp>
      <p:sp>
        <p:nvSpPr>
          <p:cNvPr id="8" name="文本框 7"/>
          <p:cNvSpPr txBox="1"/>
          <p:nvPr>
            <p:custDataLst>
              <p:tags r:id="rId4"/>
            </p:custDataLst>
          </p:nvPr>
        </p:nvSpPr>
        <p:spPr>
          <a:xfrm>
            <a:off x="5753735" y="1445895"/>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glimpse</a:t>
            </a:r>
            <a:endParaRPr lang="en-US" altLang="zh-CN" sz="2400" b="1">
              <a:solidFill>
                <a:srgbClr val="FF0000"/>
              </a:solidFill>
              <a:latin typeface="Times New Roman" panose="02020603050405020304" charset="0"/>
              <a:cs typeface="Times New Roman" panose="02020603050405020304" charset="0"/>
            </a:endParaRPr>
          </a:p>
        </p:txBody>
      </p:sp>
      <p:sp>
        <p:nvSpPr>
          <p:cNvPr id="9" name="文本框 8"/>
          <p:cNvSpPr txBox="1"/>
          <p:nvPr>
            <p:custDataLst>
              <p:tags r:id="rId5"/>
            </p:custDataLst>
          </p:nvPr>
        </p:nvSpPr>
        <p:spPr>
          <a:xfrm>
            <a:off x="5548630" y="1824990"/>
            <a:ext cx="148717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immerse</a:t>
            </a:r>
            <a:endParaRPr lang="en-US" altLang="zh-CN" sz="2400" b="1">
              <a:solidFill>
                <a:srgbClr val="FF0000"/>
              </a:solidFill>
              <a:latin typeface="Times New Roman" panose="02020603050405020304" charset="0"/>
              <a:cs typeface="Times New Roman" panose="02020603050405020304" charset="0"/>
            </a:endParaRPr>
          </a:p>
        </p:txBody>
      </p:sp>
      <p:sp>
        <p:nvSpPr>
          <p:cNvPr id="10" name="文本框 9"/>
          <p:cNvSpPr txBox="1"/>
          <p:nvPr>
            <p:custDataLst>
              <p:tags r:id="rId6"/>
            </p:custDataLst>
          </p:nvPr>
        </p:nvSpPr>
        <p:spPr>
          <a:xfrm>
            <a:off x="7035800" y="2177415"/>
            <a:ext cx="358775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a platform/opportunities</a:t>
            </a:r>
            <a:endParaRPr lang="en-US" altLang="zh-CN" sz="2400" b="1">
              <a:solidFill>
                <a:srgbClr val="FF0000"/>
              </a:solidFill>
              <a:latin typeface="Times New Roman" panose="02020603050405020304" charset="0"/>
              <a:cs typeface="Times New Roman" panose="02020603050405020304" charset="0"/>
            </a:endParaRPr>
          </a:p>
        </p:txBody>
      </p:sp>
      <p:sp>
        <p:nvSpPr>
          <p:cNvPr id="11" name="文本框 10"/>
          <p:cNvSpPr txBox="1"/>
          <p:nvPr>
            <p:custDataLst>
              <p:tags r:id="rId7"/>
            </p:custDataLst>
          </p:nvPr>
        </p:nvSpPr>
        <p:spPr>
          <a:xfrm>
            <a:off x="5548630" y="2535555"/>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relieve</a:t>
            </a:r>
            <a:endParaRPr lang="en-US" altLang="zh-CN" sz="2400" b="1">
              <a:solidFill>
                <a:srgbClr val="FF0000"/>
              </a:solidFill>
              <a:latin typeface="Times New Roman" panose="02020603050405020304" charset="0"/>
              <a:cs typeface="Times New Roman" panose="02020603050405020304" charset="0"/>
            </a:endParaRPr>
          </a:p>
        </p:txBody>
      </p:sp>
      <p:sp>
        <p:nvSpPr>
          <p:cNvPr id="12" name="文本框 11"/>
          <p:cNvSpPr txBox="1"/>
          <p:nvPr>
            <p:custDataLst>
              <p:tags r:id="rId8"/>
            </p:custDataLst>
          </p:nvPr>
        </p:nvSpPr>
        <p:spPr>
          <a:xfrm>
            <a:off x="5618480" y="2903855"/>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add</a:t>
            </a:r>
            <a:endParaRPr lang="en-US" altLang="zh-CN" sz="2400" b="1">
              <a:solidFill>
                <a:srgbClr val="FF0000"/>
              </a:solidFill>
              <a:latin typeface="Times New Roman" panose="02020603050405020304" charset="0"/>
              <a:cs typeface="Times New Roman" panose="02020603050405020304" charset="0"/>
            </a:endParaRPr>
          </a:p>
        </p:txBody>
      </p:sp>
      <p:sp>
        <p:nvSpPr>
          <p:cNvPr id="13" name="文本框 12"/>
          <p:cNvSpPr txBox="1"/>
          <p:nvPr>
            <p:custDataLst>
              <p:tags r:id="rId9"/>
            </p:custDataLst>
          </p:nvPr>
        </p:nvSpPr>
        <p:spPr>
          <a:xfrm>
            <a:off x="5290820" y="3246120"/>
            <a:ext cx="443992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arouse/spark/stimulate/stir up</a:t>
            </a:r>
            <a:endParaRPr lang="en-US" altLang="zh-CN" sz="2400" b="1">
              <a:solidFill>
                <a:srgbClr val="FF0000"/>
              </a:solidFill>
              <a:latin typeface="Times New Roman" panose="02020603050405020304" charset="0"/>
              <a:cs typeface="Times New Roman" panose="02020603050405020304" charset="0"/>
            </a:endParaRPr>
          </a:p>
        </p:txBody>
      </p:sp>
      <p:sp>
        <p:nvSpPr>
          <p:cNvPr id="14" name="文本框 13"/>
          <p:cNvSpPr txBox="1"/>
          <p:nvPr>
            <p:custDataLst>
              <p:tags r:id="rId10"/>
            </p:custDataLst>
          </p:nvPr>
        </p:nvSpPr>
        <p:spPr>
          <a:xfrm>
            <a:off x="5366385" y="3625215"/>
            <a:ext cx="30283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enhance/strengthen</a:t>
            </a:r>
            <a:endParaRPr lang="en-US" altLang="zh-CN" sz="2400" b="1">
              <a:solidFill>
                <a:srgbClr val="FF0000"/>
              </a:solidFill>
              <a:latin typeface="Times New Roman" panose="02020603050405020304" charset="0"/>
              <a:cs typeface="Times New Roman" panose="02020603050405020304" charset="0"/>
            </a:endParaRPr>
          </a:p>
        </p:txBody>
      </p:sp>
      <p:sp>
        <p:nvSpPr>
          <p:cNvPr id="16" name="文本框 15"/>
          <p:cNvSpPr txBox="1"/>
          <p:nvPr>
            <p:custDataLst>
              <p:tags r:id="rId11"/>
            </p:custDataLst>
          </p:nvPr>
        </p:nvSpPr>
        <p:spPr>
          <a:xfrm>
            <a:off x="6735445" y="3982720"/>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keen</a:t>
            </a:r>
            <a:endParaRPr lang="en-US" altLang="zh-CN" sz="2400" b="1">
              <a:solidFill>
                <a:srgbClr val="FF0000"/>
              </a:solidFill>
              <a:latin typeface="Times New Roman" panose="02020603050405020304" charset="0"/>
              <a:cs typeface="Times New Roman" panose="02020603050405020304" charset="0"/>
            </a:endParaRPr>
          </a:p>
        </p:txBody>
      </p:sp>
      <p:sp>
        <p:nvSpPr>
          <p:cNvPr id="17" name="文本框 16"/>
          <p:cNvSpPr txBox="1"/>
          <p:nvPr>
            <p:custDataLst>
              <p:tags r:id="rId12"/>
            </p:custDataLst>
          </p:nvPr>
        </p:nvSpPr>
        <p:spPr>
          <a:xfrm>
            <a:off x="6735445" y="4361815"/>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insights</a:t>
            </a:r>
            <a:endParaRPr lang="en-US" altLang="zh-CN" sz="2400" b="1">
              <a:solidFill>
                <a:srgbClr val="FF0000"/>
              </a:solidFill>
              <a:latin typeface="Times New Roman" panose="02020603050405020304" charset="0"/>
              <a:cs typeface="Times New Roman" panose="02020603050405020304" charset="0"/>
            </a:endParaRPr>
          </a:p>
        </p:txBody>
      </p:sp>
      <p:sp>
        <p:nvSpPr>
          <p:cNvPr id="18" name="文本框 17"/>
          <p:cNvSpPr txBox="1"/>
          <p:nvPr>
            <p:custDataLst>
              <p:tags r:id="rId13"/>
            </p:custDataLst>
          </p:nvPr>
        </p:nvSpPr>
        <p:spPr>
          <a:xfrm>
            <a:off x="7350760" y="4719320"/>
            <a:ext cx="21012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understanding</a:t>
            </a:r>
            <a:endParaRPr lang="en-US" altLang="zh-CN" sz="2400" b="1">
              <a:solidFill>
                <a:srgbClr val="FF0000"/>
              </a:solidFill>
              <a:latin typeface="Times New Roman" panose="02020603050405020304" charset="0"/>
              <a:cs typeface="Times New Roman" panose="02020603050405020304" charset="0"/>
            </a:endParaRPr>
          </a:p>
        </p:txBody>
      </p:sp>
      <p:sp>
        <p:nvSpPr>
          <p:cNvPr id="19" name="文本框 18"/>
          <p:cNvSpPr txBox="1"/>
          <p:nvPr>
            <p:custDataLst>
              <p:tags r:id="rId14"/>
            </p:custDataLst>
          </p:nvPr>
        </p:nvSpPr>
        <p:spPr>
          <a:xfrm>
            <a:off x="6971665" y="5098415"/>
            <a:ext cx="165989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proficiency</a:t>
            </a:r>
            <a:endParaRPr lang="en-US" altLang="zh-CN" sz="2400" b="1">
              <a:solidFill>
                <a:srgbClr val="FF0000"/>
              </a:solidFill>
              <a:latin typeface="Times New Roman" panose="02020603050405020304" charset="0"/>
              <a:cs typeface="Times New Roman" panose="02020603050405020304" charset="0"/>
            </a:endParaRPr>
          </a:p>
        </p:txBody>
      </p:sp>
      <p:sp>
        <p:nvSpPr>
          <p:cNvPr id="20" name="文本框 19"/>
          <p:cNvSpPr txBox="1"/>
          <p:nvPr>
            <p:custDataLst>
              <p:tags r:id="rId15"/>
            </p:custDataLst>
          </p:nvPr>
        </p:nvSpPr>
        <p:spPr>
          <a:xfrm>
            <a:off x="5840730" y="5477510"/>
            <a:ext cx="151003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equipped</a:t>
            </a:r>
            <a:endParaRPr lang="en-US" altLang="zh-CN" sz="2400" b="1">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6" grpId="0"/>
      <p:bldP spid="16" grpId="1"/>
      <p:bldP spid="17" grpId="0"/>
      <p:bldP spid="17" grpId="1"/>
      <p:bldP spid="18" grpId="0"/>
      <p:bldP spid="18" grpId="1"/>
      <p:bldP spid="19" grpId="0"/>
      <p:bldP spid="19" grpId="1"/>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754505" y="0"/>
            <a:ext cx="8864600" cy="521970"/>
          </a:xfrm>
          <a:prstGeom prst="rect">
            <a:avLst/>
          </a:prstGeom>
          <a:noFill/>
        </p:spPr>
        <p:txBody>
          <a:bodyPr wrap="square" rtlCol="0" anchor="t">
            <a:spAutoFit/>
          </a:bodyPr>
          <a:p>
            <a:pPr algn="ctr"/>
            <a:r>
              <a:rPr lang="en-US" altLang="zh-CN" sz="2800" b="1"/>
              <a:t> How to organize the paragraphs</a:t>
            </a:r>
            <a:endParaRPr lang="en-US" altLang="zh-CN" sz="2800" b="1"/>
          </a:p>
        </p:txBody>
      </p:sp>
      <p:sp>
        <p:nvSpPr>
          <p:cNvPr id="11" name="文本框 10"/>
          <p:cNvSpPr txBox="1"/>
          <p:nvPr/>
        </p:nvSpPr>
        <p:spPr>
          <a:xfrm>
            <a:off x="129540" y="1847215"/>
            <a:ext cx="5201285" cy="4860925"/>
          </a:xfrm>
          <a:prstGeom prst="rect">
            <a:avLst/>
          </a:prstGeom>
          <a:noFill/>
          <a:ln w="28575" cmpd="sng">
            <a:solidFill>
              <a:schemeClr val="accent1">
                <a:shade val="50000"/>
              </a:schemeClr>
            </a:solidFill>
            <a:prstDash val="solid"/>
          </a:ln>
        </p:spPr>
        <p:txBody>
          <a:bodyPr wrap="square" rtlCol="0" anchor="t">
            <a:noAutofit/>
          </a:bodyPr>
          <a:p>
            <a:pPr algn="ctr"/>
            <a:r>
              <a:rPr lang="en-US" altLang="zh-CN" sz="2400"/>
              <a:t>  </a:t>
            </a:r>
            <a:r>
              <a:rPr lang="en-US" altLang="zh-CN" sz="2400" b="1"/>
              <a:t>My Amazing Naadam Experience</a:t>
            </a:r>
            <a:endParaRPr lang="en-US" altLang="zh-CN" sz="2400" b="1"/>
          </a:p>
          <a:p>
            <a:pPr algn="l"/>
            <a:r>
              <a:rPr lang="en-US" altLang="zh-CN" sz="2400"/>
              <a:t>   I </a:t>
            </a:r>
            <a:r>
              <a:rPr lang="zh-CN" altLang="en-US" sz="2400"/>
              <a:t>experienced the Naadam Festival in China's Inner Mongolia</a:t>
            </a:r>
            <a:r>
              <a:rPr lang="en-US" altLang="zh-CN" sz="2400"/>
              <a:t> </a:t>
            </a:r>
            <a:r>
              <a:rPr lang="zh-CN" altLang="en-US" sz="2400"/>
              <a:t>Autonomous Region</a:t>
            </a:r>
            <a:r>
              <a:rPr lang="en-US" sz="2400"/>
              <a:t>...</a:t>
            </a:r>
            <a:endParaRPr lang="en-US" altLang="zh-CN" sz="2400"/>
          </a:p>
          <a:p>
            <a:pPr algn="l"/>
            <a:r>
              <a:rPr lang="en-US" altLang="zh-CN" sz="2400"/>
              <a:t>   </a:t>
            </a:r>
            <a:r>
              <a:rPr lang="en-US" altLang="zh-CN" sz="2400">
                <a:sym typeface="+mn-ea"/>
              </a:rPr>
              <a:t> </a:t>
            </a:r>
            <a:r>
              <a:rPr lang="zh-CN" altLang="en-US" sz="2400">
                <a:sym typeface="+mn-ea"/>
              </a:rPr>
              <a:t>On the first day,</a:t>
            </a:r>
            <a:r>
              <a:rPr lang="en-US" altLang="zh-CN" sz="2400">
                <a:sym typeface="+mn-ea"/>
              </a:rPr>
              <a:t> </a:t>
            </a:r>
            <a:r>
              <a:rPr lang="zh-CN" altLang="en-US" sz="2400">
                <a:sym typeface="+mn-ea"/>
              </a:rPr>
              <a:t>I set off to the games early with my friend Burin.</a:t>
            </a:r>
            <a:r>
              <a:rPr lang="en-US" altLang="zh-CN" sz="2400">
                <a:sym typeface="+mn-ea"/>
              </a:rPr>
              <a:t> </a:t>
            </a:r>
            <a:r>
              <a:rPr lang="en-US" sz="2400">
                <a:sym typeface="+mn-ea"/>
              </a:rPr>
              <a:t>...</a:t>
            </a:r>
            <a:endParaRPr lang="en-US" sz="2400">
              <a:sym typeface="+mn-ea"/>
            </a:endParaRPr>
          </a:p>
          <a:p>
            <a:pPr algn="l"/>
            <a:r>
              <a:rPr lang="en-US" sz="2400">
                <a:sym typeface="+mn-ea"/>
              </a:rPr>
              <a:t>   </a:t>
            </a:r>
            <a:r>
              <a:rPr lang="zh-CN" altLang="en-US" sz="2400">
                <a:sym typeface="+mn-ea"/>
              </a:rPr>
              <a:t>After the opening ceremony and some amazing performances</a:t>
            </a:r>
            <a:r>
              <a:rPr lang="en-US" altLang="zh-CN" sz="2400">
                <a:sym typeface="+mn-ea"/>
              </a:rPr>
              <a:t>, </a:t>
            </a:r>
            <a:r>
              <a:rPr lang="zh-CN" altLang="en-US" sz="2400">
                <a:sym typeface="+mn-ea"/>
              </a:rPr>
              <a:t>the wrestling competition began</a:t>
            </a:r>
            <a:r>
              <a:rPr lang="en-US" sz="2400">
                <a:sym typeface="+mn-ea"/>
              </a:rPr>
              <a:t>. ...</a:t>
            </a:r>
            <a:endParaRPr lang="en-US" sz="2400">
              <a:sym typeface="+mn-ea"/>
            </a:endParaRPr>
          </a:p>
          <a:p>
            <a:pPr algn="l"/>
            <a:r>
              <a:rPr lang="en-US" sz="2400">
                <a:sym typeface="+mn-ea"/>
              </a:rPr>
              <a:t>   </a:t>
            </a:r>
            <a:r>
              <a:rPr lang="zh-CN" altLang="en-US" sz="2400">
                <a:sym typeface="+mn-ea"/>
              </a:rPr>
              <a:t>I absolutely enjoyed the archery</a:t>
            </a:r>
            <a:r>
              <a:rPr lang="en-US" altLang="zh-CN" sz="2400">
                <a:sym typeface="+mn-ea"/>
              </a:rPr>
              <a:t>, </a:t>
            </a:r>
            <a:r>
              <a:rPr lang="zh-CN" altLang="en-US" sz="2400">
                <a:sym typeface="+mn-ea"/>
              </a:rPr>
              <a:t>too</a:t>
            </a:r>
            <a:r>
              <a:rPr lang="en-US" altLang="zh-CN" sz="2400">
                <a:sym typeface="+mn-ea"/>
              </a:rPr>
              <a:t>, </a:t>
            </a:r>
            <a:r>
              <a:rPr lang="zh-CN" altLang="en-US" sz="2400">
                <a:sym typeface="+mn-ea"/>
              </a:rPr>
              <a:t>but the horse races were</a:t>
            </a:r>
            <a:r>
              <a:rPr lang="en-US" altLang="zh-CN" sz="2400">
                <a:sym typeface="+mn-ea"/>
              </a:rPr>
              <a:t> </a:t>
            </a:r>
            <a:r>
              <a:rPr lang="zh-CN" altLang="en-US" sz="2400">
                <a:sym typeface="+mn-ea"/>
              </a:rPr>
              <a:t>my favourite part.</a:t>
            </a:r>
            <a:r>
              <a:rPr lang="en-US" altLang="zh-CN" sz="2400">
                <a:sym typeface="+mn-ea"/>
              </a:rPr>
              <a:t> ...</a:t>
            </a:r>
            <a:endParaRPr lang="en-US" altLang="zh-CN" sz="2400">
              <a:sym typeface="+mn-ea"/>
            </a:endParaRPr>
          </a:p>
          <a:p>
            <a:pPr algn="l"/>
            <a:r>
              <a:rPr lang="en-US" altLang="zh-CN" sz="2400">
                <a:sym typeface="+mn-ea"/>
              </a:rPr>
              <a:t>   </a:t>
            </a:r>
            <a:r>
              <a:rPr lang="zh-CN" altLang="en-US" sz="2400">
                <a:sym typeface="+mn-ea"/>
              </a:rPr>
              <a:t>I'm finally back home now</a:t>
            </a:r>
            <a:r>
              <a:rPr lang="en-US" altLang="zh-CN" sz="2400">
                <a:sym typeface="+mn-ea"/>
              </a:rPr>
              <a:t>...</a:t>
            </a:r>
            <a:endParaRPr lang="en-US" altLang="zh-CN" sz="2400">
              <a:sym typeface="+mn-ea"/>
            </a:endParaRPr>
          </a:p>
        </p:txBody>
      </p:sp>
      <p:sp>
        <p:nvSpPr>
          <p:cNvPr id="36" name="圆角矩形 35"/>
          <p:cNvSpPr/>
          <p:nvPr/>
        </p:nvSpPr>
        <p:spPr>
          <a:xfrm>
            <a:off x="9939655" y="685800"/>
            <a:ext cx="2038350" cy="559435"/>
          </a:xfrm>
          <a:prstGeom prst="roundRect">
            <a:avLst/>
          </a:prstGeom>
          <a:solidFill>
            <a:srgbClr val="E3613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Time Order</a:t>
            </a:r>
            <a:endParaRPr lang="en-US" altLang="zh-CN" sz="2400" b="1">
              <a:latin typeface="Comic Sans MS" panose="030F0702030302020204" charset="0"/>
              <a:cs typeface="Comic Sans MS" panose="030F0702030302020204" charset="0"/>
            </a:endParaRPr>
          </a:p>
        </p:txBody>
      </p:sp>
      <p:sp>
        <p:nvSpPr>
          <p:cNvPr id="37" name="文本框 36"/>
          <p:cNvSpPr txBox="1"/>
          <p:nvPr/>
        </p:nvSpPr>
        <p:spPr>
          <a:xfrm>
            <a:off x="6314440" y="1847215"/>
            <a:ext cx="5363210" cy="4860925"/>
          </a:xfrm>
          <a:prstGeom prst="rect">
            <a:avLst/>
          </a:prstGeom>
          <a:noFill/>
          <a:ln w="28575" cmpd="sng">
            <a:solidFill>
              <a:schemeClr val="accent1">
                <a:shade val="50000"/>
              </a:schemeClr>
            </a:solidFill>
            <a:prstDash val="solid"/>
          </a:ln>
        </p:spPr>
        <p:txBody>
          <a:bodyPr wrap="square" rtlCol="0" anchor="t">
            <a:noAutofit/>
          </a:bodyPr>
          <a:p>
            <a:pPr algn="ctr"/>
            <a:r>
              <a:rPr lang="en-US" altLang="zh-CN" sz="2400" b="1"/>
              <a:t>Beautiful Ireland and ItsTraditions</a:t>
            </a:r>
            <a:endParaRPr lang="en-US" altLang="zh-CN" sz="2400" b="1"/>
          </a:p>
          <a:p>
            <a:pPr algn="l"/>
            <a:r>
              <a:rPr lang="en-US" altLang="zh-CN" sz="2400"/>
              <a:t>   ...Its beautiful countryside excites and inspires all, offering something for each of the senses. The peaceful landscape of “Emerald Isle” and its many green counties is a true feast for the eyes, with its rolling green hills dotted with sheep and cattle. And down by the sea, the roar of the ocean waves and cries of the seabirds make up the music of the coast. On a quiet morning in the mountains, feel the sun on your skin...</a:t>
            </a:r>
            <a:endParaRPr lang="en-US" altLang="zh-CN" sz="2400">
              <a:sym typeface="+mn-ea"/>
            </a:endParaRPr>
          </a:p>
        </p:txBody>
      </p:sp>
      <p:sp>
        <p:nvSpPr>
          <p:cNvPr id="39" name="圆角矩形 38"/>
          <p:cNvSpPr/>
          <p:nvPr/>
        </p:nvSpPr>
        <p:spPr>
          <a:xfrm>
            <a:off x="6703060" y="685800"/>
            <a:ext cx="2952750" cy="559435"/>
          </a:xfrm>
          <a:prstGeom prst="roundRect">
            <a:avLst/>
          </a:prstGeom>
          <a:solidFill>
            <a:srgbClr val="6422B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Order of Location</a:t>
            </a:r>
            <a:endParaRPr lang="en-US" altLang="zh-CN" sz="2400" b="1">
              <a:latin typeface="Comic Sans MS" panose="030F0702030302020204" charset="0"/>
              <a:cs typeface="Comic Sans MS" panose="030F0702030302020204" charset="0"/>
            </a:endParaRPr>
          </a:p>
        </p:txBody>
      </p:sp>
      <p:sp>
        <p:nvSpPr>
          <p:cNvPr id="40" name="矩形 39"/>
          <p:cNvSpPr/>
          <p:nvPr/>
        </p:nvSpPr>
        <p:spPr>
          <a:xfrm>
            <a:off x="443230" y="3353435"/>
            <a:ext cx="2219960" cy="34798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442595" y="4056380"/>
            <a:ext cx="787400" cy="40957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890270" y="6266180"/>
            <a:ext cx="864235" cy="37401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8470265" y="2270125"/>
            <a:ext cx="1660525" cy="34544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6314440" y="3333750"/>
            <a:ext cx="1520825" cy="36766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6314440" y="4850765"/>
            <a:ext cx="2310130" cy="34480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9966960" y="5942965"/>
            <a:ext cx="884555" cy="32258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6369050" y="6283960"/>
            <a:ext cx="1466215" cy="35623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19"/>
          <p:cNvSpPr/>
          <p:nvPr>
            <p:custDataLst>
              <p:tags r:id="rId2"/>
            </p:custDataLst>
          </p:nvPr>
        </p:nvSpPr>
        <p:spPr>
          <a:xfrm>
            <a:off x="0" y="13335"/>
            <a:ext cx="175450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rPr>
              <a:t>structure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
        <p:nvSpPr>
          <p:cNvPr id="3" name="圆角矩形 2"/>
          <p:cNvSpPr/>
          <p:nvPr/>
        </p:nvSpPr>
        <p:spPr>
          <a:xfrm>
            <a:off x="4002405" y="685800"/>
            <a:ext cx="2475230" cy="559435"/>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Logical Order</a:t>
            </a:r>
            <a:endParaRPr lang="en-US" altLang="zh-CN" sz="2400" b="1">
              <a:latin typeface="Comic Sans MS" panose="030F0702030302020204" charset="0"/>
              <a:cs typeface="Comic Sans MS" panose="030F0702030302020204" charset="0"/>
            </a:endParaRPr>
          </a:p>
        </p:txBody>
      </p:sp>
      <p:sp>
        <p:nvSpPr>
          <p:cNvPr id="8" name="圆角矩形 7"/>
          <p:cNvSpPr/>
          <p:nvPr/>
        </p:nvSpPr>
        <p:spPr>
          <a:xfrm>
            <a:off x="266700" y="685800"/>
            <a:ext cx="3510280" cy="559435"/>
          </a:xfrm>
          <a:prstGeom prst="roundRect">
            <a:avLst/>
          </a:prstGeom>
          <a:solidFill>
            <a:srgbClr val="EC144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Order of Importance</a:t>
            </a:r>
            <a:endParaRPr lang="en-US" altLang="zh-CN" sz="2400" b="1">
              <a:latin typeface="Comic Sans MS" panose="030F0702030302020204"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0 0 L -0.691927 0.0794444 " pathEditMode="relative" rAng="0" ptsTypes="">
                                      <p:cBhvr>
                                        <p:cTn id="24" dur="2000" fill="hold"/>
                                        <p:tgtEl>
                                          <p:spTgt spid="36"/>
                                        </p:tgtEl>
                                        <p:attrNameLst>
                                          <p:attrName>ppt_x</p:attrName>
                                          <p:attrName>ppt_y</p:attrName>
                                        </p:attrNameLst>
                                      </p:cBhvr>
                                      <p:rCtr x="-324" y="42"/>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ppt_x"/>
                                          </p:val>
                                        </p:tav>
                                        <p:tav tm="100000">
                                          <p:val>
                                            <p:strVal val="#ppt_x"/>
                                          </p:val>
                                        </p:tav>
                                      </p:tavLst>
                                    </p:anim>
                                    <p:anim calcmode="lin" valueType="num">
                                      <p:cBhvr additive="base">
                                        <p:cTn id="46" dur="500" fill="hold"/>
                                        <p:tgtEl>
                                          <p:spTgt spid="4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0" nodeType="clickEffect">
                                  <p:stCondLst>
                                    <p:cond delay="0"/>
                                  </p:stCondLst>
                                  <p:childTnLst>
                                    <p:animMotion origin="layout" path="M 0 0 L 0.0674479 0.0810185 " pathEditMode="relative" rAng="0" ptsTypes="">
                                      <p:cBhvr>
                                        <p:cTn id="54" dur="2000" fill="hold"/>
                                        <p:tgtEl>
                                          <p:spTgt spid="39"/>
                                        </p:tgtEl>
                                        <p:attrNameLst>
                                          <p:attrName>ppt_x</p:attrName>
                                          <p:attrName>ppt_y</p:attrName>
                                        </p:attrNameLst>
                                      </p:cBhvr>
                                      <p:rCtr x="40" y="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11" grpId="0" animBg="1"/>
      <p:bldP spid="40" grpId="0" animBg="1"/>
      <p:bldP spid="41" grpId="0" animBg="1"/>
      <p:bldP spid="42" grpId="0" animBg="1"/>
      <p:bldP spid="11" grpId="1" animBg="1"/>
      <p:bldP spid="40" grpId="1" animBg="1"/>
      <p:bldP spid="41" grpId="1" animBg="1"/>
      <p:bldP spid="42" grpId="1" animBg="1"/>
      <p:bldP spid="37" grpId="0" animBg="1"/>
      <p:bldP spid="43" grpId="0" animBg="1"/>
      <p:bldP spid="45" grpId="0" animBg="1"/>
      <p:bldP spid="46" grpId="0" animBg="1"/>
      <p:bldP spid="48" grpId="0" animBg="1"/>
      <p:bldP spid="47" grpId="0" animBg="1"/>
      <p:bldP spid="37" grpId="1" animBg="1"/>
      <p:bldP spid="43" grpId="1" animBg="1"/>
      <p:bldP spid="45" grpId="1" animBg="1"/>
      <p:bldP spid="46" grpId="1" animBg="1"/>
      <p:bldP spid="48" grpId="1" animBg="1"/>
      <p:bldP spid="4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nvSpPr>
        <p:spPr>
          <a:xfrm>
            <a:off x="414020" y="1691640"/>
            <a:ext cx="5359400" cy="4794885"/>
          </a:xfrm>
          <a:prstGeom prst="rect">
            <a:avLst/>
          </a:prstGeom>
          <a:noFill/>
          <a:ln w="28575" cmpd="sng">
            <a:solidFill>
              <a:schemeClr val="accent1">
                <a:shade val="50000"/>
              </a:schemeClr>
            </a:solidFill>
            <a:prstDash val="solid"/>
          </a:ln>
        </p:spPr>
        <p:txBody>
          <a:bodyPr wrap="square" rtlCol="0" anchor="t">
            <a:noAutofit/>
          </a:bodyPr>
          <a:p>
            <a:pPr algn="ctr"/>
            <a:r>
              <a:rPr lang="en-US" altLang="zh-CN" sz="2400"/>
              <a:t>  </a:t>
            </a:r>
            <a:r>
              <a:rPr lang="en-US" altLang="zh-CN" sz="2400" b="1"/>
              <a:t>Smart Homes to Make Life Easier</a:t>
            </a:r>
            <a:endParaRPr lang="en-US" altLang="zh-CN" sz="2400" b="1"/>
          </a:p>
          <a:p>
            <a:pPr algn="l"/>
            <a:r>
              <a:rPr lang="en-US" altLang="zh-CN" sz="2400"/>
              <a:t>   ...</a:t>
            </a:r>
            <a:r>
              <a:rPr lang="en-US" sz="2400"/>
              <a:t>In addition, your smart home will be monitoring your health for you every day. Your bed, for example, will record how well you sleep every night. It will also be checking your body weight. If you start to have sleep or weight problems, it will send a warning to your phone... Smart toilets will be keeping constant track of your health as well. They can warn you early on if there is something abnormal...</a:t>
            </a:r>
            <a:endParaRPr lang="en-US" sz="2400">
              <a:sym typeface="+mn-ea"/>
            </a:endParaRPr>
          </a:p>
        </p:txBody>
      </p:sp>
      <p:sp>
        <p:nvSpPr>
          <p:cNvPr id="45" name="矩形 44"/>
          <p:cNvSpPr/>
          <p:nvPr/>
        </p:nvSpPr>
        <p:spPr>
          <a:xfrm>
            <a:off x="978535" y="2064385"/>
            <a:ext cx="1477645" cy="40957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nvSpPr>
        <p:spPr>
          <a:xfrm>
            <a:off x="3246755" y="2839085"/>
            <a:ext cx="1725295" cy="35750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1186815" y="3614420"/>
            <a:ext cx="605155" cy="36893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1363345" y="5382895"/>
            <a:ext cx="1003935" cy="34544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660515" y="1680845"/>
            <a:ext cx="5340985" cy="4805680"/>
          </a:xfrm>
          <a:prstGeom prst="rect">
            <a:avLst/>
          </a:prstGeom>
          <a:noFill/>
          <a:ln w="28575" cmpd="sng">
            <a:solidFill>
              <a:schemeClr val="accent1">
                <a:shade val="50000"/>
              </a:schemeClr>
            </a:solidFill>
            <a:prstDash val="solid"/>
          </a:ln>
        </p:spPr>
        <p:txBody>
          <a:bodyPr wrap="square" rtlCol="0" anchor="t">
            <a:noAutofit/>
          </a:bodyPr>
          <a:p>
            <a:pPr algn="ctr"/>
            <a:r>
              <a:rPr lang="en-US" altLang="zh-CN" sz="2400"/>
              <a:t>  </a:t>
            </a:r>
            <a:r>
              <a:rPr lang="en-US" altLang="zh-CN" sz="2400" b="1"/>
              <a:t>A World of Pure Thought</a:t>
            </a:r>
            <a:endParaRPr lang="en-US" altLang="zh-CN" sz="2400" b="1"/>
          </a:p>
          <a:p>
            <a:pPr algn="l"/>
            <a:r>
              <a:rPr lang="en-US" altLang="zh-CN" sz="2400"/>
              <a:t>   ...So, what made Stephen Hawking a genius? Besides being brilliant, he was brave, though sometimes careless in what he said or did... Furthermore, he was quite determined. This had helped him even more in his fight against his disease. Above all, Hawking was willing to admit his faults. This odd combination of characteristics had made him one of the greatest thinkers of the 20th and 21st centuries.</a:t>
            </a:r>
            <a:endParaRPr lang="en-US" sz="2400">
              <a:sym typeface="+mn-ea"/>
            </a:endParaRPr>
          </a:p>
        </p:txBody>
      </p:sp>
      <p:sp>
        <p:nvSpPr>
          <p:cNvPr id="9" name="矩形 8"/>
          <p:cNvSpPr/>
          <p:nvPr/>
        </p:nvSpPr>
        <p:spPr>
          <a:xfrm>
            <a:off x="6748145" y="3584575"/>
            <a:ext cx="1725295" cy="39878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8159750" y="2484755"/>
            <a:ext cx="1186815" cy="33147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7888605" y="4646930"/>
            <a:ext cx="1339215" cy="35877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4605020" y="1002665"/>
            <a:ext cx="2905760" cy="521970"/>
          </a:xfrm>
          <a:prstGeom prst="rect">
            <a:avLst/>
          </a:prstGeom>
          <a:solidFill>
            <a:srgbClr val="17C913"/>
          </a:solidFill>
        </p:spPr>
        <p:txBody>
          <a:bodyPr wrap="square" rtlCol="0" anchor="t">
            <a:spAutoFit/>
          </a:bodyPr>
          <a:p>
            <a:r>
              <a:rPr lang="en-US" altLang="zh-CN" sz="2800" b="1">
                <a:sym typeface="+mn-ea"/>
              </a:rPr>
              <a:t>coherence(</a:t>
            </a:r>
            <a:r>
              <a:rPr lang="zh-CN" altLang="en-US" sz="2800" b="1">
                <a:sym typeface="+mn-ea"/>
              </a:rPr>
              <a:t>连贯</a:t>
            </a:r>
            <a:r>
              <a:rPr lang="en-US" altLang="zh-CN" sz="2800" b="1">
                <a:sym typeface="+mn-ea"/>
              </a:rPr>
              <a:t>)</a:t>
            </a:r>
            <a:endParaRPr lang="en-US" altLang="zh-CN" sz="2800" b="1">
              <a:sym typeface="+mn-ea"/>
            </a:endParaRPr>
          </a:p>
        </p:txBody>
      </p:sp>
      <p:sp>
        <p:nvSpPr>
          <p:cNvPr id="19" name="圆角矩形 18"/>
          <p:cNvSpPr/>
          <p:nvPr>
            <p:custDataLst>
              <p:tags r:id="rId1"/>
            </p:custDataLst>
          </p:nvPr>
        </p:nvSpPr>
        <p:spPr>
          <a:xfrm>
            <a:off x="4185285" y="287020"/>
            <a:ext cx="2475230" cy="559435"/>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Logical Order</a:t>
            </a:r>
            <a:endParaRPr lang="en-US" altLang="zh-CN" sz="2400" b="1">
              <a:latin typeface="Comic Sans MS" panose="030F0702030302020204" charset="0"/>
              <a:cs typeface="Comic Sans MS" panose="030F0702030302020204" charset="0"/>
            </a:endParaRPr>
          </a:p>
        </p:txBody>
      </p:sp>
      <p:sp>
        <p:nvSpPr>
          <p:cNvPr id="20" name="圆角矩形 19"/>
          <p:cNvSpPr/>
          <p:nvPr>
            <p:custDataLst>
              <p:tags r:id="rId2"/>
            </p:custDataLst>
          </p:nvPr>
        </p:nvSpPr>
        <p:spPr>
          <a:xfrm>
            <a:off x="414020" y="287020"/>
            <a:ext cx="3510280" cy="559435"/>
          </a:xfrm>
          <a:prstGeom prst="roundRect">
            <a:avLst/>
          </a:prstGeom>
          <a:solidFill>
            <a:srgbClr val="EC144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Order of Importance</a:t>
            </a:r>
            <a:endParaRPr lang="en-US" altLang="zh-CN" sz="2400" b="1">
              <a:latin typeface="Comic Sans MS" panose="030F0702030302020204" charset="0"/>
              <a:cs typeface="Comic Sans MS" panose="030F0702030302020204" charset="0"/>
            </a:endParaRPr>
          </a:p>
        </p:txBody>
      </p:sp>
      <p:sp>
        <p:nvSpPr>
          <p:cNvPr id="7" name="文本框 6"/>
          <p:cNvSpPr txBox="1"/>
          <p:nvPr/>
        </p:nvSpPr>
        <p:spPr>
          <a:xfrm>
            <a:off x="2247698" y="251573"/>
            <a:ext cx="8200390" cy="583565"/>
          </a:xfrm>
          <a:prstGeom prst="rect">
            <a:avLst/>
          </a:prstGeom>
          <a:solidFill>
            <a:srgbClr val="F3EC2B"/>
          </a:solidFill>
        </p:spPr>
        <p:txBody>
          <a:bodyPr wrap="none" rtlCol="0">
            <a:spAutoFit/>
          </a:bodyPr>
          <a:p>
            <a:r>
              <a:rPr lang="en-US" altLang="zh-CN" sz="3200" b="1" dirty="0">
                <a:solidFill>
                  <a:schemeClr val="tx1"/>
                </a:solidFill>
                <a:latin typeface="Arial" panose="020B0604020202020204" pitchFamily="34" charset="0"/>
                <a:cs typeface="Arial" panose="020B0604020202020204" pitchFamily="34" charset="0"/>
              </a:rPr>
              <a:t>Why do we need organizational patterns?</a:t>
            </a:r>
            <a:endParaRPr lang="en-US" altLang="zh-CN" sz="3200" b="1"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65625 0.045 L -0.203385 0.111019 " pathEditMode="relative" ptsTypes="">
                                      <p:cBhvr>
                                        <p:cTn id="6" dur="2000" fill="hold"/>
                                        <p:tgtEl>
                                          <p:spTgt spid="1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 0 L 0.59401 0.117222 " pathEditMode="relative" rAng="0" ptsTypes="">
                                      <p:cBhvr>
                                        <p:cTn id="10" dur="2000" fill="hold"/>
                                        <p:tgtEl>
                                          <p:spTgt spid="20"/>
                                        </p:tgtEl>
                                        <p:attrNameLst>
                                          <p:attrName>ppt_x</p:attrName>
                                          <p:attrName>ppt_y</p:attrName>
                                        </p:attrNameLst>
                                      </p:cBhvr>
                                      <p:rCtr x="298" y="42"/>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45" grpId="1" animBg="1"/>
      <p:bldP spid="2" grpId="1" animBg="1"/>
      <p:bldP spid="3" grpId="1" animBg="1"/>
      <p:bldP spid="4" grpId="1" animBg="1"/>
      <p:bldP spid="19" grpId="0" animBg="1"/>
      <p:bldP spid="20" grpId="0" animBg="1"/>
      <p:bldP spid="6" grpId="1" animBg="1"/>
      <p:bldP spid="10" grpId="1" animBg="1"/>
      <p:bldP spid="9" grpId="1" animBg="1"/>
      <p:bldP spid="12" grpId="1" animBg="1"/>
      <p:bldP spid="7" grpId="0" bldLvl="0" animBg="1"/>
      <p:bldP spid="7" grpId="1" animBg="1"/>
      <p:bldP spid="13" grpId="0" bldLvl="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635" y="906780"/>
            <a:ext cx="12191365" cy="1778635"/>
          </a:xfrm>
          <a:prstGeom prst="rect">
            <a:avLst/>
          </a:prstGeom>
        </p:spPr>
      </p:pic>
      <p:sp>
        <p:nvSpPr>
          <p:cNvPr id="14" name="文本框 13"/>
          <p:cNvSpPr txBox="1"/>
          <p:nvPr/>
        </p:nvSpPr>
        <p:spPr>
          <a:xfrm>
            <a:off x="2860040" y="258445"/>
            <a:ext cx="7281545" cy="583565"/>
          </a:xfrm>
          <a:prstGeom prst="rect">
            <a:avLst/>
          </a:prstGeom>
          <a:noFill/>
        </p:spPr>
        <p:txBody>
          <a:bodyPr wrap="square" rtlCol="0">
            <a:spAutoFit/>
          </a:bodyPr>
          <a:p>
            <a:pPr algn="ctr"/>
            <a:r>
              <a:rPr lang="en-US" altLang="zh-CN" sz="3200" b="1" dirty="0">
                <a:solidFill>
                  <a:srgbClr val="487D57"/>
                </a:solidFill>
                <a:latin typeface="Arial" panose="020B0604020202020204" pitchFamily="34" charset="0"/>
                <a:cs typeface="Arial" panose="020B0604020202020204" pitchFamily="34" charset="0"/>
              </a:rPr>
              <a:t>Activity 4: Create your own writing</a:t>
            </a:r>
            <a:endParaRPr lang="en-US" altLang="zh-CN" sz="3200" b="1" dirty="0">
              <a:solidFill>
                <a:srgbClr val="487D57"/>
              </a:solidFill>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3"/>
          <a:srcRect b="31253"/>
          <a:stretch>
            <a:fillRect/>
          </a:stretch>
        </p:blipFill>
        <p:spPr>
          <a:xfrm>
            <a:off x="180340" y="3183255"/>
            <a:ext cx="4410710" cy="3615690"/>
          </a:xfrm>
          <a:prstGeom prst="rect">
            <a:avLst/>
          </a:prstGeom>
        </p:spPr>
      </p:pic>
      <p:sp>
        <p:nvSpPr>
          <p:cNvPr id="5" name="文本框 4"/>
          <p:cNvSpPr txBox="1"/>
          <p:nvPr/>
        </p:nvSpPr>
        <p:spPr>
          <a:xfrm>
            <a:off x="180340" y="2868295"/>
            <a:ext cx="2145030" cy="368300"/>
          </a:xfrm>
          <a:prstGeom prst="rect">
            <a:avLst/>
          </a:prstGeom>
          <a:noFill/>
        </p:spPr>
        <p:txBody>
          <a:bodyPr wrap="square" rtlCol="0">
            <a:spAutoFit/>
          </a:bodyPr>
          <a:p>
            <a:r>
              <a:rPr lang="en-US" altLang="zh-CN" b="1"/>
              <a:t>Book 6 U1 P8</a:t>
            </a:r>
            <a:endParaRPr lang="en-US" altLang="zh-CN" b="1"/>
          </a:p>
        </p:txBody>
      </p:sp>
      <p:sp>
        <p:nvSpPr>
          <p:cNvPr id="3" name="文本框 2"/>
          <p:cNvSpPr txBox="1"/>
          <p:nvPr/>
        </p:nvSpPr>
        <p:spPr>
          <a:xfrm>
            <a:off x="5195570" y="3183255"/>
            <a:ext cx="6617970" cy="2245995"/>
          </a:xfrm>
          <a:prstGeom prst="rect">
            <a:avLst/>
          </a:prstGeom>
          <a:noFill/>
        </p:spPr>
        <p:txBody>
          <a:bodyPr wrap="square" rtlCol="0">
            <a:noAutofit/>
          </a:bodyPr>
          <a:p>
            <a:r>
              <a:rPr lang="en-US" altLang="zh-CN" sz="2800" b="1"/>
              <a:t>Tips:</a:t>
            </a:r>
            <a:endParaRPr lang="en-US" altLang="zh-CN" sz="2800" b="1"/>
          </a:p>
          <a:p>
            <a:r>
              <a:rPr lang="en-US" altLang="zh-CN" sz="2800" b="1"/>
              <a:t>1.experience the activity in the reading article in the Art Unit</a:t>
            </a:r>
            <a:endParaRPr lang="en-US" altLang="zh-CN" sz="2800" b="1"/>
          </a:p>
          <a:p>
            <a:r>
              <a:rPr lang="en-US" altLang="zh-CN" sz="2800" b="1"/>
              <a:t>2. the elements of writing an activity</a:t>
            </a:r>
            <a:endParaRPr lang="en-US" altLang="zh-CN" sz="2800" b="1"/>
          </a:p>
          <a:p>
            <a:r>
              <a:rPr lang="en-US" altLang="zh-CN" sz="2800" b="1"/>
              <a:t>3. coherence</a:t>
            </a:r>
            <a:endParaRPr lang="en-US" altLang="zh-CN" sz="2800" b="1"/>
          </a:p>
          <a:p>
            <a:r>
              <a:rPr lang="en-US" altLang="zh-CN" sz="2800" b="1"/>
              <a:t>4. handwriting</a:t>
            </a:r>
            <a:endParaRPr lang="en-US" altLang="zh-CN" sz="2800" b="1"/>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687503" y="511923"/>
            <a:ext cx="3549015" cy="583565"/>
          </a:xfrm>
          <a:prstGeom prst="rect">
            <a:avLst/>
          </a:prstGeom>
          <a:noFill/>
        </p:spPr>
        <p:txBody>
          <a:bodyPr wrap="none" rtlCol="0">
            <a:spAutoFit/>
          </a:bodyPr>
          <a:p>
            <a:r>
              <a:rPr lang="en-US" altLang="zh-CN" sz="3200" b="1" i="1" dirty="0">
                <a:solidFill>
                  <a:srgbClr val="487D57"/>
                </a:solidFill>
                <a:latin typeface="Arial" panose="020B0604020202020204" pitchFamily="34" charset="0"/>
                <a:cs typeface="Arial" panose="020B0604020202020204" pitchFamily="34" charset="0"/>
              </a:rPr>
              <a:t>Possible version:</a:t>
            </a:r>
            <a:endParaRPr lang="en-US" altLang="zh-CN" sz="3200" b="1" i="1" dirty="0">
              <a:solidFill>
                <a:srgbClr val="487D57"/>
              </a:solidFill>
              <a:latin typeface="Arial" panose="020B0604020202020204" pitchFamily="34" charset="0"/>
              <a:cs typeface="Arial" panose="020B0604020202020204" pitchFamily="34" charset="0"/>
            </a:endParaRPr>
          </a:p>
        </p:txBody>
      </p:sp>
      <p:sp>
        <p:nvSpPr>
          <p:cNvPr id="2" name="文本框 1"/>
          <p:cNvSpPr txBox="1"/>
          <p:nvPr/>
        </p:nvSpPr>
        <p:spPr>
          <a:xfrm>
            <a:off x="266700" y="1286510"/>
            <a:ext cx="11377930" cy="4831080"/>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 Chinese painting exhibition hosted by our school is scheduled to run from June 8th to June 12th in the school art gallery.</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 attended the exhibition yesterday, which displayed an elaborate selection of the original artworks of talented students. Deeply impressed by the great variety of Chinese paintings and the various artistic methods adopted, I immersed myself totally in the charm of the traditional Chinese art.</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 highly recommend a visit to the exhibition, which will not only provide a taste of a unique Chinese art form, but also offer a deep insight into a culture of great diversity. You can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t afford to miss it!</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19"/>
          <p:cNvSpPr/>
          <p:nvPr>
            <p:custDataLst>
              <p:tags r:id="rId1"/>
            </p:custDataLst>
          </p:nvPr>
        </p:nvSpPr>
        <p:spPr>
          <a:xfrm>
            <a:off x="2568575" y="199390"/>
            <a:ext cx="7715250" cy="582494"/>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algn="ctr"/>
            <a:r>
              <a:rPr lang="en-US" altLang="zh-CN" sz="2800" b="1" dirty="0">
                <a:solidFill>
                  <a:schemeClr val="tx1"/>
                </a:solidFill>
                <a:latin typeface="Times New Roman" panose="02020603050405020304" charset="0"/>
                <a:ea typeface="+mn-ea"/>
                <a:cs typeface="Times New Roman" panose="02020603050405020304" charset="0"/>
                <a:sym typeface="+mn-ea"/>
              </a:rPr>
              <a:t>How to write about activities effectively</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endParaRPr>
          </a:p>
        </p:txBody>
      </p:sp>
      <p:sp>
        <p:nvSpPr>
          <p:cNvPr id="3" name="文本框 2"/>
          <p:cNvSpPr txBox="1"/>
          <p:nvPr/>
        </p:nvSpPr>
        <p:spPr>
          <a:xfrm>
            <a:off x="139065" y="1542415"/>
            <a:ext cx="1790700" cy="521970"/>
          </a:xfrm>
          <a:prstGeom prst="rect">
            <a:avLst/>
          </a:prstGeom>
          <a:solidFill>
            <a:schemeClr val="accent6">
              <a:lumMod val="75000"/>
            </a:schemeClr>
          </a:solidFill>
        </p:spPr>
        <p:txBody>
          <a:bodyPr wrap="square" rtlCol="0">
            <a:spAutoFit/>
          </a:bodyPr>
          <a:p>
            <a:r>
              <a:rPr lang="en-US" altLang="zh-CN" sz="2800" b="1">
                <a:solidFill>
                  <a:srgbClr val="FFFF00"/>
                </a:solidFill>
              </a:rPr>
              <a:t>Elements</a:t>
            </a:r>
            <a:endParaRPr lang="en-US" altLang="zh-CN" sz="2800" b="1">
              <a:solidFill>
                <a:srgbClr val="FFFF00"/>
              </a:solidFill>
            </a:endParaRPr>
          </a:p>
        </p:txBody>
      </p:sp>
      <p:sp>
        <p:nvSpPr>
          <p:cNvPr id="30" name="文本框 29"/>
          <p:cNvSpPr txBox="1"/>
          <p:nvPr>
            <p:custDataLst>
              <p:tags r:id="rId2"/>
            </p:custDataLst>
          </p:nvPr>
        </p:nvSpPr>
        <p:spPr>
          <a:xfrm>
            <a:off x="2359541" y="1235303"/>
            <a:ext cx="89408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who</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5" name="文本框 4"/>
          <p:cNvSpPr txBox="1"/>
          <p:nvPr>
            <p:custDataLst>
              <p:tags r:id="rId3"/>
            </p:custDataLst>
          </p:nvPr>
        </p:nvSpPr>
        <p:spPr>
          <a:xfrm>
            <a:off x="4686181" y="1235303"/>
            <a:ext cx="109156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when</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019171" y="1235303"/>
            <a:ext cx="158496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purpose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7" name="文本框 6"/>
          <p:cNvSpPr txBox="1"/>
          <p:nvPr>
            <p:custDataLst>
              <p:tags r:id="rId5"/>
            </p:custDataLst>
          </p:nvPr>
        </p:nvSpPr>
        <p:spPr>
          <a:xfrm>
            <a:off x="2409071" y="1957298"/>
            <a:ext cx="276987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events/process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8" name="文本框 7"/>
          <p:cNvSpPr txBox="1"/>
          <p:nvPr>
            <p:custDataLst>
              <p:tags r:id="rId6"/>
            </p:custDataLst>
          </p:nvPr>
        </p:nvSpPr>
        <p:spPr>
          <a:xfrm>
            <a:off x="3364746" y="1235303"/>
            <a:ext cx="121031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where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9" name="文本框 8"/>
          <p:cNvSpPr txBox="1"/>
          <p:nvPr>
            <p:custDataLst>
              <p:tags r:id="rId7"/>
            </p:custDataLst>
          </p:nvPr>
        </p:nvSpPr>
        <p:spPr>
          <a:xfrm>
            <a:off x="5902206" y="1235303"/>
            <a:ext cx="99250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what</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0" name="文本框 9"/>
          <p:cNvSpPr txBox="1"/>
          <p:nvPr>
            <p:custDataLst>
              <p:tags r:id="rId8"/>
            </p:custDataLst>
          </p:nvPr>
        </p:nvSpPr>
        <p:spPr>
          <a:xfrm>
            <a:off x="8800981" y="1235303"/>
            <a:ext cx="122936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theme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1" name="文本框 10"/>
          <p:cNvSpPr txBox="1"/>
          <p:nvPr>
            <p:custDataLst>
              <p:tags r:id="rId9"/>
            </p:custDataLst>
          </p:nvPr>
        </p:nvSpPr>
        <p:spPr>
          <a:xfrm>
            <a:off x="5340231" y="1957298"/>
            <a:ext cx="494347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results/significance/feelings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2" name="左大括号 11"/>
          <p:cNvSpPr/>
          <p:nvPr/>
        </p:nvSpPr>
        <p:spPr>
          <a:xfrm>
            <a:off x="2172335" y="1235075"/>
            <a:ext cx="76200" cy="135255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 name="文本框 12"/>
          <p:cNvSpPr txBox="1"/>
          <p:nvPr>
            <p:custDataLst>
              <p:tags r:id="rId10"/>
            </p:custDataLst>
          </p:nvPr>
        </p:nvSpPr>
        <p:spPr>
          <a:xfrm>
            <a:off x="139065" y="3028315"/>
            <a:ext cx="4546600" cy="521970"/>
          </a:xfrm>
          <a:prstGeom prst="rect">
            <a:avLst/>
          </a:prstGeom>
          <a:solidFill>
            <a:schemeClr val="accent6">
              <a:lumMod val="75000"/>
            </a:schemeClr>
          </a:solidFill>
        </p:spPr>
        <p:txBody>
          <a:bodyPr wrap="square" rtlCol="0">
            <a:spAutoFit/>
          </a:bodyPr>
          <a:p>
            <a:r>
              <a:rPr lang="en-US" altLang="zh-CN" sz="2800" b="1">
                <a:solidFill>
                  <a:srgbClr val="FFFF00"/>
                </a:solidFill>
              </a:rPr>
              <a:t>Some useful expressions  </a:t>
            </a:r>
            <a:endParaRPr lang="en-US" altLang="zh-CN" sz="2800" b="1">
              <a:solidFill>
                <a:srgbClr val="FFFF00"/>
              </a:solidFill>
            </a:endParaRPr>
          </a:p>
        </p:txBody>
      </p:sp>
      <p:sp>
        <p:nvSpPr>
          <p:cNvPr id="14" name="文本框 13"/>
          <p:cNvSpPr txBox="1"/>
          <p:nvPr>
            <p:custDataLst>
              <p:tags r:id="rId11"/>
            </p:custDataLst>
          </p:nvPr>
        </p:nvSpPr>
        <p:spPr>
          <a:xfrm>
            <a:off x="74930" y="4730750"/>
            <a:ext cx="1790700" cy="521970"/>
          </a:xfrm>
          <a:prstGeom prst="rect">
            <a:avLst/>
          </a:prstGeom>
          <a:solidFill>
            <a:schemeClr val="accent6">
              <a:lumMod val="75000"/>
            </a:schemeClr>
          </a:solidFill>
        </p:spPr>
        <p:txBody>
          <a:bodyPr wrap="square" rtlCol="0">
            <a:spAutoFit/>
          </a:bodyPr>
          <a:p>
            <a:r>
              <a:rPr lang="en-US" altLang="zh-CN" sz="2800" b="1">
                <a:solidFill>
                  <a:srgbClr val="FFFF00"/>
                </a:solidFill>
              </a:rPr>
              <a:t>Structure</a:t>
            </a:r>
            <a:endParaRPr lang="en-US" altLang="zh-CN" sz="2800" b="1">
              <a:solidFill>
                <a:srgbClr val="FFFF00"/>
              </a:solidFill>
            </a:endParaRPr>
          </a:p>
        </p:txBody>
      </p:sp>
      <p:sp>
        <p:nvSpPr>
          <p:cNvPr id="15" name="左大括号 14"/>
          <p:cNvSpPr/>
          <p:nvPr>
            <p:custDataLst>
              <p:tags r:id="rId12"/>
            </p:custDataLst>
          </p:nvPr>
        </p:nvSpPr>
        <p:spPr>
          <a:xfrm>
            <a:off x="2053590" y="4164330"/>
            <a:ext cx="118745" cy="189103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6" name="文本框 15"/>
          <p:cNvSpPr txBox="1"/>
          <p:nvPr>
            <p:custDataLst>
              <p:tags r:id="rId13"/>
            </p:custDataLst>
          </p:nvPr>
        </p:nvSpPr>
        <p:spPr>
          <a:xfrm>
            <a:off x="2248416" y="3831183"/>
            <a:ext cx="207327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Time Order</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7" name="文本框 16"/>
          <p:cNvSpPr txBox="1"/>
          <p:nvPr>
            <p:custDataLst>
              <p:tags r:id="rId14"/>
            </p:custDataLst>
          </p:nvPr>
        </p:nvSpPr>
        <p:spPr>
          <a:xfrm>
            <a:off x="2248416" y="4399508"/>
            <a:ext cx="316547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Order of Location</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8" name="文本框 17"/>
          <p:cNvSpPr txBox="1"/>
          <p:nvPr>
            <p:custDataLst>
              <p:tags r:id="rId15"/>
            </p:custDataLst>
          </p:nvPr>
        </p:nvSpPr>
        <p:spPr>
          <a:xfrm>
            <a:off x="2248416" y="4998313"/>
            <a:ext cx="249491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Logical Order</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9" name="文本框 18"/>
          <p:cNvSpPr txBox="1"/>
          <p:nvPr>
            <p:custDataLst>
              <p:tags r:id="rId16"/>
            </p:custDataLst>
          </p:nvPr>
        </p:nvSpPr>
        <p:spPr>
          <a:xfrm>
            <a:off x="2248416" y="5596483"/>
            <a:ext cx="360045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Order of Importance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P spid="6" grpId="0"/>
      <p:bldP spid="7" grpId="0"/>
      <p:bldP spid="8" grpId="0"/>
      <p:bldP spid="9" grpId="0"/>
      <p:bldP spid="10" grpId="0"/>
      <p:bldP spid="11"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687676" y="2485400"/>
            <a:ext cx="8504288" cy="95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r>
              <a:rPr lang="en-US" altLang="zh-CN" sz="6600" b="1" dirty="0">
                <a:solidFill>
                  <a:schemeClr val="accent1"/>
                </a:solidFill>
                <a:latin typeface="+mn-ea"/>
                <a:ea typeface="+mn-ea"/>
              </a:rPr>
              <a:t>Thank you</a:t>
            </a:r>
            <a:endParaRPr lang="en-US" altLang="zh-CN" sz="6600" b="1" dirty="0">
              <a:solidFill>
                <a:schemeClr val="accent1"/>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custDataLst>
              <p:tags r:id="rId1"/>
            </p:custDataLst>
          </p:nvPr>
        </p:nvSpPr>
        <p:spPr bwMode="auto">
          <a:xfrm>
            <a:off x="0" y="2950210"/>
            <a:ext cx="12192000" cy="958215"/>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a:r>
              <a:rPr lang="en-US" altLang="zh-CN" sz="4000" b="1" dirty="0">
                <a:solidFill>
                  <a:schemeClr val="accent2">
                    <a:lumMod val="75000"/>
                  </a:schemeClr>
                </a:solidFill>
                <a:latin typeface="Times New Roman" panose="02020603050405020304" charset="0"/>
                <a:ea typeface="+mn-ea"/>
                <a:cs typeface="Times New Roman" panose="02020603050405020304" charset="0"/>
              </a:rPr>
              <a:t>How to write about activities effectively</a:t>
            </a:r>
            <a:endParaRPr lang="en-US" altLang="zh-CN" sz="4000" b="1" dirty="0">
              <a:solidFill>
                <a:schemeClr val="accent2">
                  <a:lumMod val="75000"/>
                </a:schemeClr>
              </a:solidFill>
              <a:latin typeface="Times New Roman" panose="02020603050405020304" charset="0"/>
              <a:ea typeface="+mn-ea"/>
              <a:cs typeface="Times New Roman" panose="02020603050405020304" charset="0"/>
            </a:endParaRPr>
          </a:p>
        </p:txBody>
      </p:sp>
      <p:sp>
        <p:nvSpPr>
          <p:cNvPr id="2" name="矩形 1"/>
          <p:cNvSpPr/>
          <p:nvPr>
            <p:custDataLst>
              <p:tags r:id="rId2"/>
            </p:custDataLst>
          </p:nvPr>
        </p:nvSpPr>
        <p:spPr bwMode="auto">
          <a:xfrm>
            <a:off x="4300855" y="2382520"/>
            <a:ext cx="2963545" cy="457200"/>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00"/>
                </a:solidFill>
                <a:effectLst/>
                <a:uLnTx/>
                <a:uFillTx/>
                <a:latin typeface="Times New Roman" panose="02020603050405020304" charset="0"/>
                <a:ea typeface="宋体" panose="02010600030101010101" pitchFamily="2" charset="-122"/>
                <a:cs typeface="Arial" panose="020B0604020202020204"/>
              </a:rPr>
              <a:t>Practical Writing</a:t>
            </a:r>
            <a:endParaRPr kumimoji="0" lang="en-US" altLang="zh-CN" sz="3600" b="1" i="0" u="none" strike="noStrike" kern="1200" cap="none" spc="0" normalizeH="0" baseline="0" noProof="0">
              <a:ln>
                <a:noFill/>
              </a:ln>
              <a:solidFill>
                <a:srgbClr val="000000"/>
              </a:solidFill>
              <a:effectLst/>
              <a:uLnTx/>
              <a:uFillTx/>
              <a:latin typeface="Times New Roman" panose="02020603050405020304" charset="0"/>
              <a:ea typeface="宋体" panose="02010600030101010101" pitchFamily="2" charset="-122"/>
              <a:cs typeface="Arial" panose="020B0604020202020204"/>
            </a:endParaRPr>
          </a:p>
        </p:txBody>
      </p:sp>
      <p:sp>
        <p:nvSpPr>
          <p:cNvPr id="4" name="文本框 3"/>
          <p:cNvSpPr txBox="1"/>
          <p:nvPr/>
        </p:nvSpPr>
        <p:spPr>
          <a:xfrm>
            <a:off x="6887845" y="5088255"/>
            <a:ext cx="2652395" cy="953135"/>
          </a:xfrm>
          <a:prstGeom prst="rect">
            <a:avLst/>
          </a:prstGeom>
          <a:noFill/>
        </p:spPr>
        <p:txBody>
          <a:bodyPr wrap="square" rtlCol="0">
            <a:spAutoFit/>
          </a:bodyPr>
          <a:p>
            <a:r>
              <a:rPr lang="zh-CN" altLang="en-US" sz="2800" b="1">
                <a:latin typeface="华文楷体" panose="02010600040101010101" charset="-122"/>
                <a:ea typeface="华文楷体" panose="02010600040101010101" charset="-122"/>
              </a:rPr>
              <a:t>平湖中学</a:t>
            </a:r>
            <a:endParaRPr lang="zh-CN" altLang="en-US" sz="2800" b="1">
              <a:latin typeface="华文楷体" panose="02010600040101010101" charset="-122"/>
              <a:ea typeface="华文楷体" panose="02010600040101010101" charset="-122"/>
            </a:endParaRPr>
          </a:p>
          <a:p>
            <a:r>
              <a:rPr lang="zh-CN" altLang="en-US" sz="2800" b="1">
                <a:latin typeface="华文楷体" panose="02010600040101010101" charset="-122"/>
                <a:ea typeface="华文楷体" panose="02010600040101010101" charset="-122"/>
              </a:rPr>
              <a:t>林思忆</a:t>
            </a:r>
            <a:r>
              <a:rPr lang="en-US" altLang="zh-CN" sz="2800" b="1">
                <a:latin typeface="华文楷体" panose="02010600040101010101" charset="-122"/>
                <a:ea typeface="华文楷体" panose="02010600040101010101" charset="-122"/>
              </a:rPr>
              <a:t> </a:t>
            </a:r>
            <a:endParaRPr lang="en-US" altLang="zh-CN" sz="2800" b="1">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80645" y="2428875"/>
            <a:ext cx="1694815" cy="2000250"/>
          </a:xfrm>
          <a:prstGeom prst="rect">
            <a:avLst/>
          </a:prstGeom>
          <a:noFill/>
        </p:spPr>
        <p:txBody>
          <a:bodyPr wrap="none" rtlCol="0">
            <a:no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Writing Tasks </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a:p>
            <a:r>
              <a:rPr lang="en-US" altLang="zh-CN" sz="2800" b="1" dirty="0">
                <a:solidFill>
                  <a:schemeClr val="bg1"/>
                </a:solidFill>
                <a:highlight>
                  <a:srgbClr val="487D57"/>
                </a:highlight>
                <a:latin typeface="Arial" panose="020B0604020202020204" pitchFamily="34" charset="0"/>
                <a:cs typeface="Arial" panose="020B0604020202020204" pitchFamily="34" charset="0"/>
              </a:rPr>
              <a:t>in Recent Years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pic>
        <p:nvPicPr>
          <p:cNvPr id="4" name="图片 3"/>
          <p:cNvPicPr>
            <a:picLocks noChangeAspect="1"/>
          </p:cNvPicPr>
          <p:nvPr>
            <p:custDataLst>
              <p:tags r:id="rId1"/>
            </p:custDataLst>
          </p:nvPr>
        </p:nvPicPr>
        <p:blipFill>
          <a:blip r:embed="rId2"/>
          <a:stretch>
            <a:fillRect/>
          </a:stretch>
        </p:blipFill>
        <p:spPr>
          <a:xfrm>
            <a:off x="2720340" y="0"/>
            <a:ext cx="9471660" cy="6858000"/>
          </a:xfrm>
          <a:prstGeom prst="rect">
            <a:avLst/>
          </a:prstGeom>
        </p:spPr>
      </p:pic>
      <p:sp>
        <p:nvSpPr>
          <p:cNvPr id="6" name="文本框 19"/>
          <p:cNvSpPr/>
          <p:nvPr>
            <p:custDataLst>
              <p:tags r:id="rId3"/>
            </p:custDataLst>
          </p:nvPr>
        </p:nvSpPr>
        <p:spPr>
          <a:xfrm>
            <a:off x="0" y="0"/>
            <a:ext cx="1614170" cy="5101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Lead in</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30810" y="2839720"/>
            <a:ext cx="1998980" cy="2000250"/>
          </a:xfrm>
          <a:prstGeom prst="rect">
            <a:avLst/>
          </a:prstGeom>
          <a:noFill/>
        </p:spPr>
        <p:txBody>
          <a:bodyPr wrap="none" rtlCol="0">
            <a:no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School Events/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a:p>
            <a:r>
              <a:rPr lang="en-US" altLang="zh-CN" sz="2800" b="1" dirty="0">
                <a:solidFill>
                  <a:schemeClr val="bg1"/>
                </a:solidFill>
                <a:highlight>
                  <a:srgbClr val="487D57"/>
                </a:highlight>
                <a:latin typeface="Arial" panose="020B0604020202020204" pitchFamily="34" charset="0"/>
                <a:cs typeface="Arial" panose="020B0604020202020204" pitchFamily="34" charset="0"/>
              </a:rPr>
              <a:t>Activities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pic>
        <p:nvPicPr>
          <p:cNvPr id="4" name="图片 3"/>
          <p:cNvPicPr>
            <a:picLocks noChangeAspect="1"/>
          </p:cNvPicPr>
          <p:nvPr>
            <p:custDataLst>
              <p:tags r:id="rId1"/>
            </p:custDataLst>
          </p:nvPr>
        </p:nvPicPr>
        <p:blipFill>
          <a:blip r:embed="rId2"/>
          <a:stretch>
            <a:fillRect/>
          </a:stretch>
        </p:blipFill>
        <p:spPr>
          <a:xfrm>
            <a:off x="3148965" y="0"/>
            <a:ext cx="8898890" cy="6858000"/>
          </a:xfrm>
          <a:prstGeom prst="rect">
            <a:avLst/>
          </a:prstGeom>
        </p:spPr>
      </p:pic>
      <p:sp>
        <p:nvSpPr>
          <p:cNvPr id="5" name="左大括号 4"/>
          <p:cNvSpPr/>
          <p:nvPr>
            <p:custDataLst>
              <p:tags r:id="rId3"/>
            </p:custDataLst>
          </p:nvPr>
        </p:nvSpPr>
        <p:spPr>
          <a:xfrm>
            <a:off x="2736215" y="146685"/>
            <a:ext cx="352425" cy="6564630"/>
          </a:xfrm>
          <a:prstGeom prst="leftBrace">
            <a:avLst/>
          </a:prstGeom>
          <a:ln w="38100">
            <a:solidFill>
              <a:srgbClr val="487D57"/>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6" name="文本框 19"/>
          <p:cNvSpPr/>
          <p:nvPr>
            <p:custDataLst>
              <p:tags r:id="rId4"/>
            </p:custDataLst>
          </p:nvPr>
        </p:nvSpPr>
        <p:spPr>
          <a:xfrm>
            <a:off x="0" y="0"/>
            <a:ext cx="1614170" cy="5101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Lead in</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446655" y="80645"/>
            <a:ext cx="9372600" cy="6777355"/>
          </a:xfrm>
          <a:prstGeom prst="rect">
            <a:avLst/>
          </a:prstGeom>
        </p:spPr>
      </p:pic>
      <p:sp>
        <p:nvSpPr>
          <p:cNvPr id="5" name="左大括号 4"/>
          <p:cNvSpPr/>
          <p:nvPr>
            <p:custDataLst>
              <p:tags r:id="rId3"/>
            </p:custDataLst>
          </p:nvPr>
        </p:nvSpPr>
        <p:spPr>
          <a:xfrm>
            <a:off x="1918335" y="146685"/>
            <a:ext cx="352425" cy="6564630"/>
          </a:xfrm>
          <a:prstGeom prst="leftBrace">
            <a:avLst/>
          </a:prstGeom>
          <a:ln w="38100">
            <a:solidFill>
              <a:srgbClr val="487D57"/>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 name="文本框 12"/>
          <p:cNvSpPr txBox="1"/>
          <p:nvPr/>
        </p:nvSpPr>
        <p:spPr>
          <a:xfrm>
            <a:off x="272415" y="3156585"/>
            <a:ext cx="1645920" cy="544830"/>
          </a:xfrm>
          <a:prstGeom prst="rect">
            <a:avLst/>
          </a:prstGeom>
          <a:noFill/>
        </p:spPr>
        <p:txBody>
          <a:bodyPr wrap="none" rtlCol="0">
            <a:no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Genres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a:p>
            <a:r>
              <a:rPr lang="en-US" altLang="zh-CN" sz="2800" b="1" dirty="0">
                <a:solidFill>
                  <a:schemeClr val="bg1"/>
                </a:solidFill>
                <a:highlight>
                  <a:srgbClr val="487D57"/>
                </a:highlight>
                <a:latin typeface="Arial" panose="020B0604020202020204" pitchFamily="34" charset="0"/>
                <a:cs typeface="Arial" panose="020B0604020202020204" pitchFamily="34" charset="0"/>
              </a:rPr>
              <a:t>(</a:t>
            </a:r>
            <a:r>
              <a:rPr lang="zh-CN" altLang="en-US" sz="2800" b="1" dirty="0">
                <a:solidFill>
                  <a:schemeClr val="bg1"/>
                </a:solidFill>
                <a:highlight>
                  <a:srgbClr val="487D57"/>
                </a:highlight>
                <a:latin typeface="Arial" panose="020B0604020202020204" pitchFamily="34" charset="0"/>
                <a:cs typeface="Arial" panose="020B0604020202020204" pitchFamily="34" charset="0"/>
              </a:rPr>
              <a:t>类型</a:t>
            </a:r>
            <a:r>
              <a:rPr lang="en-US" altLang="zh-CN" sz="2800" b="1" dirty="0">
                <a:solidFill>
                  <a:schemeClr val="bg1"/>
                </a:solidFill>
                <a:highlight>
                  <a:srgbClr val="487D57"/>
                </a:highlight>
                <a:latin typeface="Arial" panose="020B0604020202020204" pitchFamily="34" charset="0"/>
                <a:cs typeface="Arial" panose="020B0604020202020204" pitchFamily="34" charset="0"/>
              </a:rPr>
              <a:t>)</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8" name="文本框 19"/>
          <p:cNvSpPr/>
          <p:nvPr>
            <p:custDataLst>
              <p:tags r:id="rId4"/>
            </p:custDataLst>
          </p:nvPr>
        </p:nvSpPr>
        <p:spPr>
          <a:xfrm>
            <a:off x="0" y="0"/>
            <a:ext cx="1614170" cy="5101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Lead in</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pic>
        <p:nvPicPr>
          <p:cNvPr id="19" name="图片 18"/>
          <p:cNvPicPr>
            <a:picLocks noChangeAspect="1"/>
          </p:cNvPicPr>
          <p:nvPr/>
        </p:nvPicPr>
        <p:blipFill>
          <a:blip r:embed="rId5"/>
          <a:stretch>
            <a:fillRect/>
          </a:stretch>
        </p:blipFill>
        <p:spPr>
          <a:xfrm>
            <a:off x="1748790" y="80645"/>
            <a:ext cx="10443210" cy="6085840"/>
          </a:xfrm>
          <a:prstGeom prst="rect">
            <a:avLst/>
          </a:prstGeom>
        </p:spPr>
      </p:pic>
      <p:sp>
        <p:nvSpPr>
          <p:cNvPr id="20" name="圆角矩形 19"/>
          <p:cNvSpPr/>
          <p:nvPr/>
        </p:nvSpPr>
        <p:spPr>
          <a:xfrm>
            <a:off x="8495030" y="574675"/>
            <a:ext cx="1174115" cy="5486400"/>
          </a:xfrm>
          <a:prstGeom prst="roundRect">
            <a:avLst/>
          </a:prstGeom>
          <a:noFill/>
          <a:ln w="508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0" grpId="0" bldLvl="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rcRect l="7550" t="11885" r="28493" b="12161"/>
          <a:stretch>
            <a:fillRect/>
          </a:stretch>
        </p:blipFill>
        <p:spPr>
          <a:xfrm>
            <a:off x="0" y="2067560"/>
            <a:ext cx="3830955" cy="3237865"/>
          </a:xfrm>
          <a:prstGeom prst="rect">
            <a:avLst/>
          </a:prstGeom>
          <a:noFill/>
          <a:ln w="9525">
            <a:noFill/>
          </a:ln>
        </p:spPr>
      </p:pic>
      <p:pic>
        <p:nvPicPr>
          <p:cNvPr id="3" name="图片 2"/>
          <p:cNvPicPr>
            <a:picLocks noChangeAspect="1"/>
          </p:cNvPicPr>
          <p:nvPr/>
        </p:nvPicPr>
        <p:blipFill>
          <a:blip r:embed="rId2"/>
          <a:srcRect r="15065" b="34223"/>
          <a:stretch>
            <a:fillRect/>
          </a:stretch>
        </p:blipFill>
        <p:spPr>
          <a:xfrm>
            <a:off x="3841750" y="2067560"/>
            <a:ext cx="4339590" cy="3237865"/>
          </a:xfrm>
          <a:prstGeom prst="rect">
            <a:avLst/>
          </a:prstGeom>
        </p:spPr>
      </p:pic>
      <p:sp>
        <p:nvSpPr>
          <p:cNvPr id="4" name="文本框 3"/>
          <p:cNvSpPr txBox="1"/>
          <p:nvPr/>
        </p:nvSpPr>
        <p:spPr>
          <a:xfrm>
            <a:off x="9841230" y="5795010"/>
            <a:ext cx="4064000" cy="368300"/>
          </a:xfrm>
          <a:prstGeom prst="rect">
            <a:avLst/>
          </a:prstGeom>
          <a:noFill/>
        </p:spPr>
        <p:txBody>
          <a:bodyPr wrap="square" rtlCol="0">
            <a:spAutoFit/>
          </a:bodyPr>
          <a:p>
            <a:endParaRPr lang="zh-CN" altLang="en-US"/>
          </a:p>
        </p:txBody>
      </p:sp>
      <p:pic>
        <p:nvPicPr>
          <p:cNvPr id="13" name="图片 12"/>
          <p:cNvPicPr>
            <a:picLocks noChangeAspect="1"/>
          </p:cNvPicPr>
          <p:nvPr/>
        </p:nvPicPr>
        <p:blipFill>
          <a:blip r:embed="rId3"/>
          <a:srcRect b="31253"/>
          <a:stretch>
            <a:fillRect/>
          </a:stretch>
        </p:blipFill>
        <p:spPr>
          <a:xfrm>
            <a:off x="8234680" y="2067560"/>
            <a:ext cx="3949700" cy="3238500"/>
          </a:xfrm>
          <a:prstGeom prst="rect">
            <a:avLst/>
          </a:prstGeom>
        </p:spPr>
      </p:pic>
      <p:sp>
        <p:nvSpPr>
          <p:cNvPr id="16" name="文本框 15"/>
          <p:cNvSpPr txBox="1"/>
          <p:nvPr>
            <p:custDataLst>
              <p:tags r:id="rId4"/>
            </p:custDataLst>
          </p:nvPr>
        </p:nvSpPr>
        <p:spPr>
          <a:xfrm>
            <a:off x="2458085" y="457835"/>
            <a:ext cx="7275195" cy="1076325"/>
          </a:xfrm>
          <a:prstGeom prst="rect">
            <a:avLst/>
          </a:prstGeom>
          <a:noFill/>
        </p:spPr>
        <p:txBody>
          <a:bodyPr wrap="square" rtlCol="0">
            <a:spAutoFit/>
          </a:bodyPr>
          <a:p>
            <a:pPr algn="ctr"/>
            <a:r>
              <a:rPr lang="en-US" altLang="zh-CN" sz="3200" b="1" dirty="0">
                <a:solidFill>
                  <a:srgbClr val="487D57"/>
                </a:solidFill>
                <a:latin typeface="Arial" panose="020B0604020202020204" pitchFamily="34" charset="0"/>
                <a:cs typeface="Arial" panose="020B0604020202020204" pitchFamily="34" charset="0"/>
              </a:rPr>
              <a:t>How can we “experience” as many activities as possible?</a:t>
            </a:r>
            <a:endParaRPr lang="en-US" altLang="zh-CN" sz="3200" b="1" dirty="0">
              <a:solidFill>
                <a:srgbClr val="487D5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p:blinds/>
      </p:transition>
    </mc:Choice>
    <mc:Fallback>
      <p:transition spd="slow" advClick="0">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287270" y="177165"/>
            <a:ext cx="7275195" cy="583565"/>
          </a:xfrm>
          <a:prstGeom prst="rect">
            <a:avLst/>
          </a:prstGeom>
          <a:noFill/>
        </p:spPr>
        <p:txBody>
          <a:bodyPr wrap="square" rtlCol="0">
            <a:spAutoFit/>
          </a:bodyPr>
          <a:p>
            <a:r>
              <a:rPr lang="en-US" altLang="zh-CN" sz="3200" b="1" dirty="0">
                <a:solidFill>
                  <a:srgbClr val="487D57"/>
                </a:solidFill>
                <a:latin typeface="Arial" panose="020B0604020202020204" pitchFamily="34" charset="0"/>
                <a:cs typeface="Arial" panose="020B0604020202020204" pitchFamily="34" charset="0"/>
              </a:rPr>
              <a:t>What can we write about an activity?</a:t>
            </a:r>
            <a:endParaRPr lang="en-US" altLang="zh-CN" sz="3200" b="1" dirty="0">
              <a:solidFill>
                <a:srgbClr val="487D57"/>
              </a:solidFill>
              <a:latin typeface="Arial" panose="020B0604020202020204" pitchFamily="34" charset="0"/>
              <a:cs typeface="Arial" panose="020B0604020202020204" pitchFamily="34" charset="0"/>
            </a:endParaRPr>
          </a:p>
        </p:txBody>
      </p:sp>
      <p:sp>
        <p:nvSpPr>
          <p:cNvPr id="30" name="文本框 29"/>
          <p:cNvSpPr txBox="1"/>
          <p:nvPr>
            <p:custDataLst>
              <p:tags r:id="rId1"/>
            </p:custDataLst>
          </p:nvPr>
        </p:nvSpPr>
        <p:spPr>
          <a:xfrm>
            <a:off x="1173996" y="1234033"/>
            <a:ext cx="89408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who</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2" name="文本框 1"/>
          <p:cNvSpPr txBox="1"/>
          <p:nvPr>
            <p:custDataLst>
              <p:tags r:id="rId2"/>
            </p:custDataLst>
          </p:nvPr>
        </p:nvSpPr>
        <p:spPr>
          <a:xfrm>
            <a:off x="1173996" y="2297658"/>
            <a:ext cx="109156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when</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3" name="文本框 2"/>
          <p:cNvSpPr txBox="1"/>
          <p:nvPr>
            <p:custDataLst>
              <p:tags r:id="rId3"/>
            </p:custDataLst>
          </p:nvPr>
        </p:nvSpPr>
        <p:spPr>
          <a:xfrm>
            <a:off x="1173996" y="3405098"/>
            <a:ext cx="158496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purpose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5" name="文本框 4"/>
          <p:cNvSpPr txBox="1"/>
          <p:nvPr>
            <p:custDataLst>
              <p:tags r:id="rId4"/>
            </p:custDataLst>
          </p:nvPr>
        </p:nvSpPr>
        <p:spPr>
          <a:xfrm>
            <a:off x="1085731" y="4512538"/>
            <a:ext cx="276987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events/process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6292096" y="1148308"/>
            <a:ext cx="121031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where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7" name="文本框 6"/>
          <p:cNvSpPr txBox="1"/>
          <p:nvPr>
            <p:custDataLst>
              <p:tags r:id="rId6"/>
            </p:custDataLst>
          </p:nvPr>
        </p:nvSpPr>
        <p:spPr>
          <a:xfrm>
            <a:off x="6311146" y="2207488"/>
            <a:ext cx="99250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what</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8" name="文本框 7"/>
          <p:cNvSpPr txBox="1"/>
          <p:nvPr>
            <p:custDataLst>
              <p:tags r:id="rId7"/>
            </p:custDataLst>
          </p:nvPr>
        </p:nvSpPr>
        <p:spPr>
          <a:xfrm>
            <a:off x="6311146" y="3266668"/>
            <a:ext cx="122936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theme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9" name="文本框 8"/>
          <p:cNvSpPr txBox="1"/>
          <p:nvPr>
            <p:custDataLst>
              <p:tags r:id="rId8"/>
            </p:custDataLst>
          </p:nvPr>
        </p:nvSpPr>
        <p:spPr>
          <a:xfrm>
            <a:off x="6194306" y="4512538"/>
            <a:ext cx="494347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results/significance/feelings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0" name="左大括号 9"/>
          <p:cNvSpPr/>
          <p:nvPr/>
        </p:nvSpPr>
        <p:spPr>
          <a:xfrm>
            <a:off x="2067560" y="1015365"/>
            <a:ext cx="99060" cy="959485"/>
          </a:xfrm>
          <a:prstGeom prst="leftBrace">
            <a:avLst/>
          </a:prstGeom>
        </p:spPr>
        <p:style>
          <a:lnRef idx="3">
            <a:schemeClr val="dk1"/>
          </a:lnRef>
          <a:fillRef idx="0">
            <a:schemeClr val="dk1"/>
          </a:fillRef>
          <a:effectRef idx="2">
            <a:schemeClr val="dk1"/>
          </a:effectRef>
          <a:fontRef idx="minor">
            <a:schemeClr val="tx1"/>
          </a:fontRef>
        </p:style>
        <p:txBody>
          <a:bodyPr rtlCol="0" anchor="ctr"/>
          <a:p>
            <a:pPr algn="ctr"/>
            <a:endParaRPr lang="zh-CN" altLang="en-US"/>
          </a:p>
        </p:txBody>
      </p:sp>
      <p:sp>
        <p:nvSpPr>
          <p:cNvPr id="11" name="文本框 10"/>
          <p:cNvSpPr txBox="1"/>
          <p:nvPr/>
        </p:nvSpPr>
        <p:spPr>
          <a:xfrm>
            <a:off x="2166620" y="937895"/>
            <a:ext cx="2198370" cy="460375"/>
          </a:xfrm>
          <a:prstGeom prst="rect">
            <a:avLst/>
          </a:prstGeom>
          <a:noFill/>
        </p:spPr>
        <p:txBody>
          <a:bodyPr wrap="square" rtlCol="0">
            <a:spAutoFit/>
          </a:bodyPr>
          <a:p>
            <a:r>
              <a:rPr lang="en-US" altLang="zh-CN" sz="2400" b="1">
                <a:solidFill>
                  <a:srgbClr val="FF0000"/>
                </a:solidFill>
              </a:rPr>
              <a:t>Organizer</a:t>
            </a:r>
            <a:endParaRPr lang="en-US" altLang="zh-CN" sz="2400" b="1">
              <a:solidFill>
                <a:srgbClr val="FF0000"/>
              </a:solidFill>
            </a:endParaRPr>
          </a:p>
        </p:txBody>
      </p:sp>
      <p:sp>
        <p:nvSpPr>
          <p:cNvPr id="12" name="文本框 11"/>
          <p:cNvSpPr txBox="1"/>
          <p:nvPr/>
        </p:nvSpPr>
        <p:spPr>
          <a:xfrm>
            <a:off x="2166620" y="1466850"/>
            <a:ext cx="3836670" cy="829945"/>
          </a:xfrm>
          <a:prstGeom prst="rect">
            <a:avLst/>
          </a:prstGeom>
          <a:noFill/>
        </p:spPr>
        <p:txBody>
          <a:bodyPr wrap="square" rtlCol="0">
            <a:spAutoFit/>
          </a:bodyPr>
          <a:p>
            <a:r>
              <a:rPr lang="en-US" altLang="zh-CN" sz="2400" b="1">
                <a:solidFill>
                  <a:srgbClr val="FF0000"/>
                </a:solidFill>
              </a:rPr>
              <a:t>Participant/Contestant/ Competitor</a:t>
            </a:r>
            <a:endParaRPr lang="en-US" altLang="zh-CN" sz="24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3" grpId="0"/>
      <p:bldP spid="5" grpId="0"/>
      <p:bldP spid="6" grpId="0"/>
      <p:bldP spid="7" grpId="0"/>
      <p:bldP spid="8" grpId="0"/>
      <p:bldP spid="9" grpId="0"/>
      <p:bldP spid="10" grpId="0" animBg="1"/>
      <p:bldP spid="11" grpId="0"/>
      <p:bldP spid="10" grpId="1" animBg="1"/>
      <p:bldP spid="11" grpId="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74490" y="86360"/>
            <a:ext cx="3843020" cy="583565"/>
          </a:xfrm>
          <a:prstGeom prst="rect">
            <a:avLst/>
          </a:prstGeom>
          <a:noFill/>
        </p:spPr>
        <p:txBody>
          <a:bodyPr wrap="square" rtlCol="0" anchor="t">
            <a:spAutoFit/>
          </a:bodyPr>
          <a:p>
            <a:pPr algn="ctr"/>
            <a:r>
              <a:rPr lang="zh-CN" altLang="en-US" sz="3200" b="1"/>
              <a:t>Campus Map</a:t>
            </a:r>
            <a:endParaRPr lang="zh-CN" altLang="en-US" sz="3200" b="1"/>
          </a:p>
        </p:txBody>
      </p:sp>
      <p:pic>
        <p:nvPicPr>
          <p:cNvPr id="3" name="图片 2"/>
          <p:cNvPicPr>
            <a:picLocks noChangeAspect="1"/>
          </p:cNvPicPr>
          <p:nvPr/>
        </p:nvPicPr>
        <p:blipFill>
          <a:blip r:embed="rId1"/>
          <a:srcRect l="6360" t="17005" r="2944" b="6253"/>
          <a:stretch>
            <a:fillRect/>
          </a:stretch>
        </p:blipFill>
        <p:spPr>
          <a:xfrm>
            <a:off x="1473200" y="798830"/>
            <a:ext cx="9434830" cy="5987415"/>
          </a:xfrm>
          <a:prstGeom prst="rect">
            <a:avLst/>
          </a:prstGeom>
        </p:spPr>
      </p:pic>
      <p:sp>
        <p:nvSpPr>
          <p:cNvPr id="9" name="文本框 8"/>
          <p:cNvSpPr txBox="1"/>
          <p:nvPr/>
        </p:nvSpPr>
        <p:spPr>
          <a:xfrm>
            <a:off x="1822450" y="3650615"/>
            <a:ext cx="2221230" cy="460375"/>
          </a:xfrm>
          <a:prstGeom prst="rect">
            <a:avLst/>
          </a:prstGeom>
          <a:noFill/>
        </p:spPr>
        <p:txBody>
          <a:bodyPr wrap="square" rtlCol="0">
            <a:spAutoFit/>
          </a:bodyPr>
          <a:p>
            <a:r>
              <a:rPr lang="en-US" altLang="zh-CN" sz="2400" b="1">
                <a:solidFill>
                  <a:srgbClr val="FF0000"/>
                </a:solidFill>
                <a:highlight>
                  <a:srgbClr val="FFFF00"/>
                </a:highlight>
              </a:rPr>
              <a:t>sports field</a:t>
            </a:r>
            <a:endParaRPr lang="en-US" altLang="zh-CN" sz="2400" b="1">
              <a:solidFill>
                <a:srgbClr val="FF0000"/>
              </a:solidFill>
              <a:highlight>
                <a:srgbClr val="FFFF00"/>
              </a:highlight>
            </a:endParaRPr>
          </a:p>
        </p:txBody>
      </p:sp>
      <p:sp>
        <p:nvSpPr>
          <p:cNvPr id="10" name="文本框 9"/>
          <p:cNvSpPr txBox="1"/>
          <p:nvPr/>
        </p:nvSpPr>
        <p:spPr>
          <a:xfrm>
            <a:off x="4397375" y="3281045"/>
            <a:ext cx="2415540" cy="706755"/>
          </a:xfrm>
          <a:prstGeom prst="rect">
            <a:avLst/>
          </a:prstGeom>
          <a:noFill/>
        </p:spPr>
        <p:txBody>
          <a:bodyPr wrap="square" rtlCol="0">
            <a:spAutoFit/>
          </a:bodyPr>
          <a:p>
            <a:r>
              <a:rPr lang="en-US" altLang="zh-CN" sz="2000" b="1">
                <a:solidFill>
                  <a:srgbClr val="FF0000"/>
                </a:solidFill>
                <a:highlight>
                  <a:srgbClr val="FFFF00"/>
                </a:highlight>
              </a:rPr>
              <a:t>classroom building</a:t>
            </a:r>
            <a:endParaRPr lang="en-US" altLang="zh-CN" sz="2000" b="1">
              <a:solidFill>
                <a:srgbClr val="FF0000"/>
              </a:solidFill>
              <a:highlight>
                <a:srgbClr val="FFFF00"/>
              </a:highlight>
            </a:endParaRPr>
          </a:p>
        </p:txBody>
      </p:sp>
      <p:sp>
        <p:nvSpPr>
          <p:cNvPr id="13" name="文本框 12"/>
          <p:cNvSpPr txBox="1"/>
          <p:nvPr/>
        </p:nvSpPr>
        <p:spPr>
          <a:xfrm>
            <a:off x="8677275" y="3065780"/>
            <a:ext cx="2018665" cy="460375"/>
          </a:xfrm>
          <a:prstGeom prst="rect">
            <a:avLst/>
          </a:prstGeom>
          <a:noFill/>
        </p:spPr>
        <p:txBody>
          <a:bodyPr wrap="square" rtlCol="0">
            <a:spAutoFit/>
          </a:bodyPr>
          <a:p>
            <a:r>
              <a:rPr lang="en-US" altLang="zh-CN" sz="2400" b="1">
                <a:solidFill>
                  <a:srgbClr val="FF0000"/>
                </a:solidFill>
                <a:highlight>
                  <a:srgbClr val="FFFF00"/>
                </a:highlight>
              </a:rPr>
              <a:t>dormitory</a:t>
            </a:r>
            <a:endParaRPr lang="en-US" altLang="zh-CN" sz="2400" b="1">
              <a:solidFill>
                <a:srgbClr val="FF0000"/>
              </a:solidFill>
              <a:highlight>
                <a:srgbClr val="FFFF00"/>
              </a:highlight>
            </a:endParaRPr>
          </a:p>
        </p:txBody>
      </p:sp>
      <p:sp>
        <p:nvSpPr>
          <p:cNvPr id="14" name="文本框 13"/>
          <p:cNvSpPr txBox="1"/>
          <p:nvPr/>
        </p:nvSpPr>
        <p:spPr>
          <a:xfrm>
            <a:off x="5725160" y="4495165"/>
            <a:ext cx="1801495" cy="460375"/>
          </a:xfrm>
          <a:prstGeom prst="rect">
            <a:avLst/>
          </a:prstGeom>
          <a:noFill/>
        </p:spPr>
        <p:txBody>
          <a:bodyPr wrap="square" rtlCol="0">
            <a:spAutoFit/>
          </a:bodyPr>
          <a:p>
            <a:r>
              <a:rPr lang="en-US" altLang="zh-CN" sz="2400" b="1">
                <a:solidFill>
                  <a:srgbClr val="FF0000"/>
                </a:solidFill>
                <a:highlight>
                  <a:srgbClr val="FFFF00"/>
                </a:highlight>
              </a:rPr>
              <a:t>library</a:t>
            </a:r>
            <a:endParaRPr lang="en-US" altLang="zh-CN" sz="2400" b="1">
              <a:solidFill>
                <a:srgbClr val="FF0000"/>
              </a:solidFill>
              <a:highlight>
                <a:srgbClr val="FFFF00"/>
              </a:highlight>
            </a:endParaRPr>
          </a:p>
        </p:txBody>
      </p:sp>
      <p:sp>
        <p:nvSpPr>
          <p:cNvPr id="17" name="文本框 16"/>
          <p:cNvSpPr txBox="1"/>
          <p:nvPr/>
        </p:nvSpPr>
        <p:spPr>
          <a:xfrm>
            <a:off x="8017510" y="2028190"/>
            <a:ext cx="1618615" cy="460375"/>
          </a:xfrm>
          <a:prstGeom prst="rect">
            <a:avLst/>
          </a:prstGeom>
          <a:noFill/>
        </p:spPr>
        <p:txBody>
          <a:bodyPr wrap="square" rtlCol="0">
            <a:spAutoFit/>
          </a:bodyPr>
          <a:p>
            <a:r>
              <a:rPr lang="en-US" altLang="zh-CN" sz="2400" b="1">
                <a:solidFill>
                  <a:srgbClr val="FF0000"/>
                </a:solidFill>
                <a:highlight>
                  <a:srgbClr val="FFFF00"/>
                </a:highlight>
              </a:rPr>
              <a:t>canteen</a:t>
            </a:r>
            <a:endParaRPr lang="en-US" altLang="zh-CN" sz="2400" b="1">
              <a:solidFill>
                <a:srgbClr val="FF0000"/>
              </a:solidFill>
              <a:highlight>
                <a:srgbClr val="FFFF00"/>
              </a:highlight>
            </a:endParaRPr>
          </a:p>
        </p:txBody>
      </p:sp>
      <p:sp>
        <p:nvSpPr>
          <p:cNvPr id="18" name="文本框 17"/>
          <p:cNvSpPr txBox="1"/>
          <p:nvPr/>
        </p:nvSpPr>
        <p:spPr>
          <a:xfrm>
            <a:off x="4899660" y="1939925"/>
            <a:ext cx="2305685" cy="460375"/>
          </a:xfrm>
          <a:prstGeom prst="rect">
            <a:avLst/>
          </a:prstGeom>
          <a:noFill/>
        </p:spPr>
        <p:txBody>
          <a:bodyPr wrap="square" rtlCol="0">
            <a:spAutoFit/>
          </a:bodyPr>
          <a:p>
            <a:r>
              <a:rPr lang="en-US" altLang="zh-CN" sz="2400" b="1">
                <a:solidFill>
                  <a:srgbClr val="FF0000"/>
                </a:solidFill>
                <a:highlight>
                  <a:srgbClr val="FFFF00"/>
                </a:highlight>
                <a:sym typeface="+mn-ea"/>
              </a:rPr>
              <a:t>laboratory</a:t>
            </a:r>
            <a:endParaRPr lang="en-US" altLang="zh-CN" sz="2400" b="1">
              <a:solidFill>
                <a:srgbClr val="FF0000"/>
              </a:solidFill>
              <a:highlight>
                <a:srgbClr val="FFFF00"/>
              </a:highlight>
              <a:sym typeface="+mn-ea"/>
            </a:endParaRPr>
          </a:p>
        </p:txBody>
      </p:sp>
      <p:sp>
        <p:nvSpPr>
          <p:cNvPr id="20" name="文本框 19"/>
          <p:cNvSpPr txBox="1"/>
          <p:nvPr/>
        </p:nvSpPr>
        <p:spPr>
          <a:xfrm>
            <a:off x="8003540" y="5520690"/>
            <a:ext cx="3134995" cy="398780"/>
          </a:xfrm>
          <a:prstGeom prst="rect">
            <a:avLst/>
          </a:prstGeom>
          <a:noFill/>
        </p:spPr>
        <p:txBody>
          <a:bodyPr wrap="square" rtlCol="0">
            <a:spAutoFit/>
          </a:bodyPr>
          <a:p>
            <a:r>
              <a:rPr lang="en-US" altLang="zh-CN" sz="2000" b="1">
                <a:solidFill>
                  <a:srgbClr val="FF0000"/>
                </a:solidFill>
                <a:highlight>
                  <a:srgbClr val="FFFF00"/>
                </a:highlight>
              </a:rPr>
              <a:t>administrative building</a:t>
            </a:r>
            <a:endParaRPr lang="en-US" altLang="zh-CN" sz="2000" b="1">
              <a:solidFill>
                <a:srgbClr val="FF0000"/>
              </a:solidFill>
              <a:highlight>
                <a:srgbClr val="FFFF00"/>
              </a:highlight>
            </a:endParaRPr>
          </a:p>
        </p:txBody>
      </p:sp>
      <p:sp>
        <p:nvSpPr>
          <p:cNvPr id="21" name="文本框 20"/>
          <p:cNvSpPr txBox="1"/>
          <p:nvPr/>
        </p:nvSpPr>
        <p:spPr>
          <a:xfrm>
            <a:off x="2901315" y="5520690"/>
            <a:ext cx="2352040" cy="460375"/>
          </a:xfrm>
          <a:prstGeom prst="rect">
            <a:avLst/>
          </a:prstGeom>
          <a:noFill/>
        </p:spPr>
        <p:txBody>
          <a:bodyPr wrap="square" rtlCol="0">
            <a:spAutoFit/>
          </a:bodyPr>
          <a:p>
            <a:r>
              <a:rPr lang="en-US" altLang="zh-CN" sz="2400" b="1">
                <a:solidFill>
                  <a:srgbClr val="FF0000"/>
                </a:solidFill>
                <a:highlight>
                  <a:srgbClr val="FFFF00"/>
                </a:highlight>
              </a:rPr>
              <a:t>stadium/gym</a:t>
            </a:r>
            <a:endParaRPr lang="en-US" altLang="zh-CN" sz="2400" b="1">
              <a:solidFill>
                <a:srgbClr val="FF0000"/>
              </a:solidFill>
              <a:highlight>
                <a:srgbClr val="FFFF00"/>
              </a:highlight>
            </a:endParaRPr>
          </a:p>
        </p:txBody>
      </p:sp>
      <p:sp>
        <p:nvSpPr>
          <p:cNvPr id="22" name="文本框 21"/>
          <p:cNvSpPr txBox="1"/>
          <p:nvPr/>
        </p:nvSpPr>
        <p:spPr>
          <a:xfrm>
            <a:off x="6057900" y="5614035"/>
            <a:ext cx="2835910" cy="460375"/>
          </a:xfrm>
          <a:prstGeom prst="rect">
            <a:avLst/>
          </a:prstGeom>
          <a:noFill/>
        </p:spPr>
        <p:txBody>
          <a:bodyPr wrap="square" rtlCol="0">
            <a:spAutoFit/>
          </a:bodyPr>
          <a:p>
            <a:r>
              <a:rPr lang="en-US" altLang="zh-CN" sz="2400" b="1">
                <a:solidFill>
                  <a:srgbClr val="FF0000"/>
                </a:solidFill>
                <a:highlight>
                  <a:srgbClr val="FFFF00"/>
                </a:highlight>
              </a:rPr>
              <a:t>art building</a:t>
            </a:r>
            <a:endParaRPr lang="en-US" altLang="zh-CN" sz="2400" b="1">
              <a:solidFill>
                <a:srgbClr val="FF0000"/>
              </a:solidFill>
              <a:highlight>
                <a:srgbClr val="FFFF00"/>
              </a:highlight>
            </a:endParaRPr>
          </a:p>
        </p:txBody>
      </p:sp>
      <p:sp>
        <p:nvSpPr>
          <p:cNvPr id="23" name="文本框 22"/>
          <p:cNvSpPr txBox="1"/>
          <p:nvPr/>
        </p:nvSpPr>
        <p:spPr>
          <a:xfrm>
            <a:off x="6574790" y="2675255"/>
            <a:ext cx="1737360" cy="829945"/>
          </a:xfrm>
          <a:prstGeom prst="rect">
            <a:avLst/>
          </a:prstGeom>
          <a:noFill/>
        </p:spPr>
        <p:txBody>
          <a:bodyPr wrap="square" rtlCol="0">
            <a:spAutoFit/>
          </a:bodyPr>
          <a:p>
            <a:r>
              <a:rPr lang="en-US" altLang="zh-CN" sz="2400" b="1">
                <a:solidFill>
                  <a:srgbClr val="FF0000"/>
                </a:solidFill>
                <a:highlight>
                  <a:srgbClr val="FFFF00"/>
                </a:highlight>
              </a:rPr>
              <a:t>academic center</a:t>
            </a:r>
            <a:endParaRPr lang="en-US" altLang="zh-CN" sz="2400" b="1">
              <a:solidFill>
                <a:srgbClr val="FF0000"/>
              </a:solidFill>
              <a:highlight>
                <a:srgbClr val="FFFF00"/>
              </a:highlight>
            </a:endParaRPr>
          </a:p>
        </p:txBody>
      </p:sp>
      <p:sp>
        <p:nvSpPr>
          <p:cNvPr id="25" name="文本框 24"/>
          <p:cNvSpPr txBox="1"/>
          <p:nvPr/>
        </p:nvSpPr>
        <p:spPr>
          <a:xfrm>
            <a:off x="4728845" y="3504565"/>
            <a:ext cx="4735830" cy="1634490"/>
          </a:xfrm>
          <a:prstGeom prst="rect">
            <a:avLst/>
          </a:prstGeom>
          <a:solidFill>
            <a:schemeClr val="accent4">
              <a:lumMod val="60000"/>
              <a:lumOff val="40000"/>
            </a:schemeClr>
          </a:solidFill>
        </p:spPr>
        <p:txBody>
          <a:bodyPr wrap="square" rtlCol="0">
            <a:noAutofit/>
          </a:bodyPr>
          <a:p>
            <a:r>
              <a:rPr lang="en-US" altLang="zh-CN" sz="2400" b="1">
                <a:sym typeface="+mn-ea"/>
              </a:rPr>
              <a:t>calligraphy room</a:t>
            </a:r>
            <a:endParaRPr lang="en-US" altLang="zh-CN" sz="2400" b="1">
              <a:sym typeface="+mn-ea"/>
            </a:endParaRPr>
          </a:p>
          <a:p>
            <a:r>
              <a:rPr lang="en-US" altLang="zh-CN" sz="2400" b="1">
                <a:solidFill>
                  <a:schemeClr val="tx1"/>
                </a:solidFill>
                <a:sym typeface="+mn-ea"/>
              </a:rPr>
              <a:t>lecture hall/auditorium</a:t>
            </a:r>
            <a:r>
              <a:rPr lang="zh-CN" altLang="en-US" sz="2400" b="1">
                <a:solidFill>
                  <a:schemeClr val="tx1"/>
                </a:solidFill>
                <a:sym typeface="+mn-ea"/>
              </a:rPr>
              <a:t>报告厅</a:t>
            </a:r>
            <a:r>
              <a:rPr lang="en-US" altLang="zh-CN" sz="2400" b="1">
                <a:solidFill>
                  <a:schemeClr val="tx1"/>
                </a:solidFill>
                <a:sym typeface="+mn-ea"/>
              </a:rPr>
              <a:t>  exhibition hall</a:t>
            </a:r>
            <a:endParaRPr lang="en-US" altLang="zh-CN" sz="2400" b="1">
              <a:solidFill>
                <a:schemeClr val="tx1"/>
              </a:solidFill>
            </a:endParaRPr>
          </a:p>
          <a:p>
            <a:r>
              <a:rPr lang="en-US" altLang="zh-CN" sz="2400" b="1"/>
              <a:t>studio</a:t>
            </a:r>
            <a:r>
              <a:rPr lang="zh-CN" altLang="en-US" sz="2400" b="1"/>
              <a:t>录音室</a:t>
            </a:r>
            <a:r>
              <a:rPr lang="en-US" altLang="zh-CN" sz="2400" b="1"/>
              <a:t> </a:t>
            </a:r>
            <a:r>
              <a:rPr lang="en-US" altLang="zh-CN" sz="2400" b="1">
                <a:sym typeface="+mn-ea"/>
              </a:rPr>
              <a:t>art gallery</a:t>
            </a:r>
            <a:r>
              <a:rPr lang="zh-CN" altLang="en-US" sz="2400" b="1">
                <a:sym typeface="+mn-ea"/>
              </a:rPr>
              <a:t>画廊</a:t>
            </a:r>
            <a:endParaRPr lang="zh-CN" altLang="en-US" sz="2400" b="1">
              <a:sym typeface="+mn-ea"/>
            </a:endParaRPr>
          </a:p>
        </p:txBody>
      </p:sp>
      <p:sp>
        <p:nvSpPr>
          <p:cNvPr id="4" name="文本框 3"/>
          <p:cNvSpPr txBox="1"/>
          <p:nvPr/>
        </p:nvSpPr>
        <p:spPr>
          <a:xfrm>
            <a:off x="4899660" y="6312535"/>
            <a:ext cx="3104515" cy="398780"/>
          </a:xfrm>
          <a:prstGeom prst="rect">
            <a:avLst/>
          </a:prstGeom>
          <a:noFill/>
        </p:spPr>
        <p:txBody>
          <a:bodyPr wrap="square" rtlCol="0">
            <a:spAutoFit/>
          </a:bodyPr>
          <a:p>
            <a:r>
              <a:rPr lang="en-US" altLang="zh-CN" sz="2000" b="1">
                <a:solidFill>
                  <a:srgbClr val="FF0000"/>
                </a:solidFill>
                <a:highlight>
                  <a:srgbClr val="FFFF00"/>
                </a:highlight>
              </a:rPr>
              <a:t>(at) the school gate</a:t>
            </a:r>
            <a:endParaRPr lang="en-US" altLang="zh-CN" sz="2000" b="1">
              <a:solidFill>
                <a:srgbClr val="FF0000"/>
              </a:solidFill>
              <a:highlight>
                <a:srgbClr val="FFFF00"/>
              </a:highlight>
            </a:endParaRPr>
          </a:p>
        </p:txBody>
      </p:sp>
      <p:sp>
        <p:nvSpPr>
          <p:cNvPr id="5" name="文本框 19"/>
          <p:cNvSpPr/>
          <p:nvPr>
            <p:custDataLst>
              <p:tags r:id="rId2"/>
            </p:custDataLst>
          </p:nvPr>
        </p:nvSpPr>
        <p:spPr>
          <a:xfrm>
            <a:off x="0" y="0"/>
            <a:ext cx="1290320" cy="510181"/>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where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9" grpId="0"/>
      <p:bldP spid="9" grpId="1"/>
      <p:bldP spid="21" grpId="0"/>
      <p:bldP spid="21" grpId="1"/>
      <p:bldP spid="18" grpId="0"/>
      <p:bldP spid="18" grpId="1"/>
      <p:bldP spid="22" grpId="0"/>
      <p:bldP spid="22" grpId="1"/>
      <p:bldP spid="23" grpId="0"/>
      <p:bldP spid="23" grpId="1"/>
      <p:bldP spid="13" grpId="0"/>
      <p:bldP spid="13" grpId="1"/>
      <p:bldP spid="17" grpId="0"/>
      <p:bldP spid="17" grpId="1"/>
      <p:bldP spid="25" grpId="0" bldLvl="0" animBg="1"/>
      <p:bldP spid="25" grpId="1" animBg="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9"/>
          <p:cNvSpPr/>
          <p:nvPr>
            <p:custDataLst>
              <p:tags r:id="rId1"/>
            </p:custDataLst>
          </p:nvPr>
        </p:nvSpPr>
        <p:spPr>
          <a:xfrm>
            <a:off x="0" y="0"/>
            <a:ext cx="1201420" cy="510221"/>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lang="en-US" altLang="zh-CN" sz="2400" b="1" noProof="0" smtClean="0">
                <a:ln>
                  <a:noFill/>
                </a:ln>
                <a:uLnTx/>
                <a:uFillTx/>
                <a:latin typeface="微软雅黑" panose="020B0503020204020204" charset="-122"/>
                <a:ea typeface="微软雅黑" panose="020B0503020204020204" charset="-122"/>
                <a:cs typeface="Arial" panose="020B0604020202020204"/>
                <a:sym typeface="+mn-ea"/>
              </a:rPr>
              <a:t>when</a:t>
            </a:r>
            <a:endPar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endParaRPr>
          </a:p>
        </p:txBody>
      </p:sp>
      <p:sp>
        <p:nvSpPr>
          <p:cNvPr id="7" name="文本框 6"/>
          <p:cNvSpPr txBox="1"/>
          <p:nvPr/>
        </p:nvSpPr>
        <p:spPr>
          <a:xfrm>
            <a:off x="6435090" y="1230630"/>
            <a:ext cx="5096510" cy="549910"/>
          </a:xfrm>
          <a:prstGeom prst="rect">
            <a:avLst/>
          </a:prstGeom>
          <a:noFill/>
        </p:spPr>
        <p:txBody>
          <a:bodyPr wrap="square" rtlCol="0">
            <a:noAutofit/>
          </a:bodyPr>
          <a:p>
            <a:r>
              <a:rPr lang="zh-CN" altLang="en-US" sz="2400" b="1"/>
              <a:t>计划、举</a:t>
            </a:r>
            <a:r>
              <a:rPr lang="en-US" altLang="zh-CN" sz="2400" b="1"/>
              <a:t>/</a:t>
            </a:r>
            <a:r>
              <a:rPr lang="zh-CN" altLang="en-US" sz="2400" b="1"/>
              <a:t>主办、组织、</a:t>
            </a:r>
            <a:r>
              <a:rPr lang="en-US" altLang="zh-CN" sz="2400" b="1"/>
              <a:t>(</a:t>
            </a:r>
            <a:r>
              <a:rPr lang="zh-CN" altLang="en-US" sz="2400" b="1"/>
              <a:t>报名</a:t>
            </a:r>
            <a:r>
              <a:rPr lang="en-US" altLang="zh-CN" sz="2400" b="1"/>
              <a:t>)</a:t>
            </a:r>
            <a:r>
              <a:rPr lang="zh-CN" altLang="en-US" sz="2400" b="1"/>
              <a:t>参加</a:t>
            </a:r>
            <a:r>
              <a:rPr lang="en-US" altLang="zh-CN" sz="2400" b="1"/>
              <a:t>...</a:t>
            </a:r>
            <a:endParaRPr lang="en-US" altLang="zh-CN" sz="2400" b="1"/>
          </a:p>
          <a:p>
            <a:endParaRPr lang="en-US" altLang="zh-CN" sz="2400" b="1"/>
          </a:p>
        </p:txBody>
      </p:sp>
      <p:sp>
        <p:nvSpPr>
          <p:cNvPr id="3" name="内容占位符 2"/>
          <p:cNvSpPr>
            <a:spLocks noGrp="1"/>
          </p:cNvSpPr>
          <p:nvPr>
            <p:ph idx="1"/>
          </p:nvPr>
        </p:nvSpPr>
        <p:spPr>
          <a:xfrm>
            <a:off x="6435090" y="1934845"/>
            <a:ext cx="5481320" cy="4750435"/>
          </a:xfrm>
          <a:ln w="28575" cmpd="sng">
            <a:solidFill>
              <a:schemeClr val="accent1">
                <a:shade val="50000"/>
              </a:schemeClr>
            </a:solidFill>
            <a:prstDash val="sysDot"/>
          </a:ln>
        </p:spPr>
        <p:txBody>
          <a:bodyPr>
            <a:normAutofit lnSpcReduction="20000"/>
          </a:bodyPr>
          <a:p>
            <a:pPr fontAlgn="auto">
              <a:lnSpc>
                <a:spcPct val="100000"/>
              </a:lnSpc>
            </a:pPr>
            <a:r>
              <a:rPr lang="en-US" altLang="zh-CN" b="1">
                <a:latin typeface="Times New Roman" panose="02020603050405020304" charset="0"/>
                <a:cs typeface="Times New Roman" panose="02020603050405020304" charset="0"/>
                <a:sym typeface="+mn-ea"/>
              </a:rPr>
              <a:t>plan/intend to do</a:t>
            </a:r>
            <a:endParaRPr lang="en-US" altLang="zh-CN" b="1">
              <a:latin typeface="Times New Roman" panose="02020603050405020304" charset="0"/>
              <a:cs typeface="Times New Roman" panose="02020603050405020304" charset="0"/>
              <a:sym typeface="+mn-ea"/>
            </a:endParaRPr>
          </a:p>
          <a:p>
            <a:pPr fontAlgn="auto">
              <a:lnSpc>
                <a:spcPct val="100000"/>
              </a:lnSpc>
            </a:pPr>
            <a:r>
              <a:rPr lang="en-US" altLang="zh-CN" b="1">
                <a:latin typeface="Times New Roman" panose="02020603050405020304" charset="0"/>
                <a:cs typeface="Times New Roman" panose="02020603050405020304" charset="0"/>
                <a:sym typeface="+mn-ea"/>
              </a:rPr>
              <a:t>be scheduled/arranged to do</a:t>
            </a:r>
            <a:endParaRPr lang="en-US" altLang="zh-CN" b="1">
              <a:latin typeface="Times New Roman" panose="02020603050405020304" charset="0"/>
              <a:cs typeface="Times New Roman" panose="02020603050405020304" charset="0"/>
              <a:sym typeface="+mn-ea"/>
            </a:endParaRPr>
          </a:p>
          <a:p>
            <a:pPr fontAlgn="auto">
              <a:lnSpc>
                <a:spcPct val="100000"/>
              </a:lnSpc>
            </a:pPr>
            <a:r>
              <a:rPr lang="en-US" altLang="zh-CN" b="1">
                <a:latin typeface="Times New Roman" panose="02020603050405020304" charset="0"/>
                <a:cs typeface="Times New Roman" panose="02020603050405020304" charset="0"/>
                <a:sym typeface="+mn-ea"/>
              </a:rPr>
              <a:t>hold/host/organize/</a:t>
            </a:r>
            <a:r>
              <a:rPr lang="en-US" altLang="zh-CN" b="1">
                <a:solidFill>
                  <a:srgbClr val="FF0000"/>
                </a:solidFill>
                <a:latin typeface="Times New Roman" panose="02020603050405020304" charset="0"/>
                <a:cs typeface="Times New Roman" panose="02020603050405020304" charset="0"/>
                <a:sym typeface="+mn-ea"/>
              </a:rPr>
              <a:t>launch</a:t>
            </a:r>
            <a:endParaRPr lang="en-US" altLang="zh-CN" b="1">
              <a:latin typeface="Times New Roman" panose="02020603050405020304" charset="0"/>
              <a:cs typeface="Times New Roman" panose="02020603050405020304" charset="0"/>
            </a:endParaRPr>
          </a:p>
          <a:p>
            <a:pPr fontAlgn="auto">
              <a:lnSpc>
                <a:spcPct val="100000"/>
              </a:lnSpc>
            </a:pPr>
            <a:r>
              <a:rPr lang="en-US" altLang="zh-CN" b="1">
                <a:latin typeface="Times New Roman" panose="02020603050405020304" charset="0"/>
                <a:cs typeface="Times New Roman" panose="02020603050405020304" charset="0"/>
                <a:sym typeface="+mn-ea"/>
              </a:rPr>
              <a:t>sign up for</a:t>
            </a:r>
            <a:endParaRPr lang="en-US" altLang="zh-CN" b="1">
              <a:latin typeface="Times New Roman" panose="02020603050405020304" charset="0"/>
              <a:cs typeface="Times New Roman" panose="02020603050405020304" charset="0"/>
            </a:endParaRPr>
          </a:p>
          <a:p>
            <a:pPr fontAlgn="auto">
              <a:lnSpc>
                <a:spcPct val="100000"/>
              </a:lnSpc>
            </a:pPr>
            <a:r>
              <a:rPr lang="en-US" altLang="zh-CN" b="1">
                <a:latin typeface="Times New Roman" panose="02020603050405020304" charset="0"/>
                <a:cs typeface="Times New Roman" panose="02020603050405020304" charset="0"/>
                <a:sym typeface="+mn-ea"/>
              </a:rPr>
              <a:t>take part in/participate in</a:t>
            </a:r>
            <a:endParaRPr lang="en-US" altLang="zh-CN" b="1">
              <a:latin typeface="Times New Roman" panose="02020603050405020304" charset="0"/>
              <a:cs typeface="Times New Roman" panose="02020603050405020304" charset="0"/>
            </a:endParaRPr>
          </a:p>
          <a:p>
            <a:pPr fontAlgn="auto">
              <a:lnSpc>
                <a:spcPct val="100000"/>
              </a:lnSpc>
            </a:pPr>
            <a:r>
              <a:rPr lang="en-US" altLang="zh-CN" b="1">
                <a:latin typeface="Times New Roman" panose="02020603050405020304" charset="0"/>
                <a:cs typeface="Times New Roman" panose="02020603050405020304" charset="0"/>
                <a:sym typeface="+mn-ea"/>
              </a:rPr>
              <a:t>engage in/compete in </a:t>
            </a:r>
            <a:endParaRPr lang="en-US" altLang="zh-CN" b="1">
              <a:latin typeface="Times New Roman" panose="02020603050405020304" charset="0"/>
              <a:cs typeface="Times New Roman" panose="02020603050405020304" charset="0"/>
            </a:endParaRPr>
          </a:p>
          <a:p>
            <a:pPr fontAlgn="auto">
              <a:lnSpc>
                <a:spcPct val="100000"/>
              </a:lnSpc>
            </a:pPr>
            <a:r>
              <a:rPr lang="en-US" altLang="zh-CN" b="1">
                <a:latin typeface="Times New Roman" panose="02020603050405020304" charset="0"/>
                <a:cs typeface="Times New Roman" panose="02020603050405020304" charset="0"/>
                <a:sym typeface="+mn-ea"/>
              </a:rPr>
              <a:t>be/get involved in</a:t>
            </a:r>
            <a:endParaRPr lang="en-US" altLang="zh-CN" b="1">
              <a:latin typeface="Times New Roman" panose="02020603050405020304" charset="0"/>
              <a:cs typeface="Times New Roman" panose="02020603050405020304" charset="0"/>
              <a:sym typeface="+mn-ea"/>
            </a:endParaRPr>
          </a:p>
          <a:p>
            <a:pPr fontAlgn="auto">
              <a:lnSpc>
                <a:spcPct val="100000"/>
              </a:lnSpc>
            </a:pPr>
            <a:r>
              <a:rPr lang="en-US" altLang="zh-CN" b="1">
                <a:solidFill>
                  <a:srgbClr val="FF0000"/>
                </a:solidFill>
                <a:latin typeface="Times New Roman" panose="02020603050405020304" charset="0"/>
                <a:cs typeface="Times New Roman" panose="02020603050405020304" charset="0"/>
                <a:sym typeface="+mn-ea"/>
              </a:rPr>
              <a:t>throw </a:t>
            </a:r>
            <a:r>
              <a:rPr lang="en-US" altLang="zh-CN" b="1">
                <a:latin typeface="Times New Roman" panose="02020603050405020304" charset="0"/>
                <a:cs typeface="Times New Roman" panose="02020603050405020304" charset="0"/>
                <a:sym typeface="+mn-ea"/>
              </a:rPr>
              <a:t>a farewell party</a:t>
            </a:r>
            <a:endParaRPr lang="en-US" altLang="zh-CN" b="1">
              <a:latin typeface="Times New Roman" panose="02020603050405020304" charset="0"/>
              <a:cs typeface="Times New Roman" panose="02020603050405020304" charset="0"/>
            </a:endParaRPr>
          </a:p>
          <a:p>
            <a:pPr fontAlgn="auto">
              <a:lnSpc>
                <a:spcPct val="100000"/>
              </a:lnSpc>
            </a:pPr>
            <a:r>
              <a:rPr lang="zh-CN" altLang="en-US" b="1">
                <a:latin typeface="华文楷体" panose="02010600040101010101" charset="-122"/>
                <a:ea typeface="华文楷体" panose="02010600040101010101" charset="-122"/>
                <a:cs typeface="华文楷体" panose="02010600040101010101" charset="-122"/>
              </a:rPr>
              <a:t>时间</a:t>
            </a:r>
            <a:r>
              <a:rPr lang="en-US" altLang="zh-CN" b="1">
                <a:latin typeface="华文楷体" panose="02010600040101010101" charset="-122"/>
                <a:ea typeface="华文楷体" panose="02010600040101010101" charset="-122"/>
                <a:cs typeface="华文楷体" panose="02010600040101010101" charset="-122"/>
              </a:rPr>
              <a:t>+</a:t>
            </a:r>
            <a:r>
              <a:rPr lang="en-US" altLang="zh-CN" b="1">
                <a:solidFill>
                  <a:srgbClr val="FF0000"/>
                </a:solidFill>
                <a:latin typeface="Times New Roman" panose="02020603050405020304" charset="0"/>
                <a:ea typeface="华文楷体" panose="02010600040101010101" charset="-122"/>
                <a:cs typeface="Times New Roman" panose="02020603050405020304" charset="0"/>
              </a:rPr>
              <a:t>witness</a:t>
            </a:r>
            <a:r>
              <a:rPr lang="en-US" altLang="zh-CN" b="1">
                <a:latin typeface="Times New Roman" panose="02020603050405020304" charset="0"/>
                <a:ea typeface="华文楷体" panose="02010600040101010101" charset="-122"/>
                <a:cs typeface="Times New Roman" panose="02020603050405020304" charset="0"/>
              </a:rPr>
              <a:t>+sth</a:t>
            </a:r>
            <a:endParaRPr lang="en-US" altLang="zh-CN" b="1">
              <a:latin typeface="Times New Roman" panose="02020603050405020304" charset="0"/>
              <a:ea typeface="华文楷体" panose="02010600040101010101" charset="-122"/>
              <a:cs typeface="Times New Roman" panose="02020603050405020304" charset="0"/>
            </a:endParaRPr>
          </a:p>
        </p:txBody>
      </p:sp>
      <p:sp>
        <p:nvSpPr>
          <p:cNvPr id="4" name="文本框 19"/>
          <p:cNvSpPr/>
          <p:nvPr>
            <p:custDataLst>
              <p:tags r:id="rId2"/>
            </p:custDataLst>
          </p:nvPr>
        </p:nvSpPr>
        <p:spPr>
          <a:xfrm>
            <a:off x="1328420" y="0"/>
            <a:ext cx="1201420" cy="514049"/>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lang="en-US" altLang="zh-CN" sz="2400" b="1" noProof="0" smtClean="0">
                <a:ln>
                  <a:noFill/>
                </a:ln>
                <a:uLnTx/>
                <a:uFillTx/>
                <a:latin typeface="微软雅黑" panose="020B0503020204020204" charset="-122"/>
                <a:ea typeface="微软雅黑" panose="020B0503020204020204" charset="-122"/>
                <a:cs typeface="Arial" panose="020B0604020202020204"/>
                <a:sym typeface="+mn-ea"/>
              </a:rPr>
              <a:t>what</a:t>
            </a:r>
            <a:endPar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endParaRPr>
          </a:p>
        </p:txBody>
      </p:sp>
      <p:sp>
        <p:nvSpPr>
          <p:cNvPr id="9" name="文本框 8"/>
          <p:cNvSpPr txBox="1"/>
          <p:nvPr>
            <p:custDataLst>
              <p:tags r:id="rId3"/>
            </p:custDataLst>
          </p:nvPr>
        </p:nvSpPr>
        <p:spPr>
          <a:xfrm>
            <a:off x="340995" y="1230630"/>
            <a:ext cx="5096510" cy="76200"/>
          </a:xfrm>
          <a:prstGeom prst="rect">
            <a:avLst/>
          </a:prstGeom>
          <a:noFill/>
        </p:spPr>
        <p:txBody>
          <a:bodyPr wrap="square" rtlCol="0">
            <a:noAutofit/>
          </a:bodyPr>
          <a:p>
            <a:r>
              <a:rPr lang="zh-CN" sz="2400" b="1"/>
              <a:t>在具体某一天、持续几天、从</a:t>
            </a:r>
            <a:r>
              <a:rPr lang="en-US" altLang="zh-CN" sz="2400" b="1"/>
              <a:t>...</a:t>
            </a:r>
            <a:r>
              <a:rPr lang="zh-CN" altLang="en-US" sz="2400" b="1"/>
              <a:t>到</a:t>
            </a:r>
            <a:r>
              <a:rPr lang="en-US" altLang="zh-CN" sz="2400" b="1"/>
              <a:t>...</a:t>
            </a:r>
            <a:endParaRPr lang="en-US" altLang="zh-CN" sz="2400" b="1"/>
          </a:p>
          <a:p>
            <a:endParaRPr lang="en-US" altLang="zh-CN" sz="2400" b="1"/>
          </a:p>
          <a:p>
            <a:endParaRPr lang="en-US" altLang="zh-CN" sz="2400" b="1"/>
          </a:p>
          <a:p>
            <a:endParaRPr lang="en-US" altLang="zh-CN" sz="2400" b="1"/>
          </a:p>
        </p:txBody>
      </p:sp>
      <p:sp>
        <p:nvSpPr>
          <p:cNvPr id="10" name="内容占位符 2"/>
          <p:cNvSpPr>
            <a:spLocks noGrp="1"/>
          </p:cNvSpPr>
          <p:nvPr/>
        </p:nvSpPr>
        <p:spPr>
          <a:xfrm>
            <a:off x="340995" y="1825625"/>
            <a:ext cx="5492115" cy="4912360"/>
          </a:xfrm>
          <a:prstGeom prst="rect">
            <a:avLst/>
          </a:prstGeom>
          <a:ln w="28575" cmpd="sng">
            <a:solidFill>
              <a:schemeClr val="accent1">
                <a:shade val="50000"/>
              </a:schemeClr>
            </a:solidFill>
            <a:prstDash val="sysDot"/>
          </a:ln>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70000"/>
              </a:lnSpc>
            </a:pPr>
            <a:r>
              <a:rPr lang="zh-CN" altLang="en-US" b="1">
                <a:latin typeface="华文楷体" panose="02010600040101010101" charset="-122"/>
                <a:ea typeface="华文楷体" panose="02010600040101010101" charset="-122"/>
                <a:cs typeface="Times New Roman" panose="02020603050405020304" charset="0"/>
                <a:sym typeface="+mn-ea"/>
              </a:rPr>
              <a:t>昨晚</a:t>
            </a:r>
            <a:endParaRPr lang="zh-CN" altLang="en-US" b="1">
              <a:latin typeface="华文楷体" panose="02010600040101010101" charset="-122"/>
              <a:ea typeface="华文楷体" panose="02010600040101010101" charset="-122"/>
              <a:cs typeface="Times New Roman" panose="02020603050405020304" charset="0"/>
              <a:sym typeface="+mn-ea"/>
            </a:endParaRPr>
          </a:p>
          <a:p>
            <a:pPr fontAlgn="auto">
              <a:lnSpc>
                <a:spcPct val="70000"/>
              </a:lnSpc>
            </a:pPr>
            <a:r>
              <a:rPr lang="zh-CN" altLang="en-US" b="1">
                <a:latin typeface="华文楷体" panose="02010600040101010101" charset="-122"/>
                <a:ea typeface="华文楷体" panose="02010600040101010101" charset="-122"/>
                <a:cs typeface="Times New Roman" panose="02020603050405020304" charset="0"/>
                <a:sym typeface="+mn-ea"/>
              </a:rPr>
              <a:t>在</a:t>
            </a:r>
            <a:r>
              <a:rPr lang="en-US" altLang="zh-CN" b="1">
                <a:latin typeface="华文楷体" panose="02010600040101010101" charset="-122"/>
                <a:ea typeface="华文楷体" panose="02010600040101010101" charset="-122"/>
                <a:cs typeface="Times New Roman" panose="02020603050405020304" charset="0"/>
                <a:sym typeface="+mn-ea"/>
              </a:rPr>
              <a:t>9</a:t>
            </a:r>
            <a:r>
              <a:rPr lang="zh-CN" altLang="en-US" b="1">
                <a:latin typeface="华文楷体" panose="02010600040101010101" charset="-122"/>
                <a:ea typeface="华文楷体" panose="02010600040101010101" charset="-122"/>
                <a:cs typeface="Times New Roman" panose="02020603050405020304" charset="0"/>
                <a:sym typeface="+mn-ea"/>
              </a:rPr>
              <a:t>月</a:t>
            </a:r>
            <a:r>
              <a:rPr lang="en-US" altLang="zh-CN" b="1">
                <a:latin typeface="华文楷体" panose="02010600040101010101" charset="-122"/>
                <a:ea typeface="华文楷体" panose="02010600040101010101" charset="-122"/>
                <a:cs typeface="Times New Roman" panose="02020603050405020304" charset="0"/>
                <a:sym typeface="+mn-ea"/>
              </a:rPr>
              <a:t>18</a:t>
            </a:r>
            <a:r>
              <a:rPr lang="zh-CN" altLang="en-US" b="1">
                <a:latin typeface="华文楷体" panose="02010600040101010101" charset="-122"/>
                <a:ea typeface="华文楷体" panose="02010600040101010101" charset="-122"/>
                <a:cs typeface="Times New Roman" panose="02020603050405020304" charset="0"/>
                <a:sym typeface="+mn-ea"/>
              </a:rPr>
              <a:t>日</a:t>
            </a:r>
            <a:endParaRPr lang="zh-CN" altLang="en-US" b="1">
              <a:latin typeface="华文楷体" panose="02010600040101010101" charset="-122"/>
              <a:ea typeface="华文楷体" panose="02010600040101010101" charset="-122"/>
              <a:cs typeface="Times New Roman" panose="02020603050405020304" charset="0"/>
              <a:sym typeface="+mn-ea"/>
            </a:endParaRPr>
          </a:p>
          <a:p>
            <a:pPr fontAlgn="auto">
              <a:lnSpc>
                <a:spcPct val="70000"/>
              </a:lnSpc>
            </a:pPr>
            <a:r>
              <a:rPr lang="zh-CN" altLang="en-US" b="1">
                <a:latin typeface="华文楷体" panose="02010600040101010101" charset="-122"/>
                <a:ea typeface="华文楷体" panose="02010600040101010101" charset="-122"/>
                <a:cs typeface="Times New Roman" panose="02020603050405020304" charset="0"/>
                <a:sym typeface="+mn-ea"/>
              </a:rPr>
              <a:t>在这</a:t>
            </a:r>
            <a:r>
              <a:rPr lang="en-US" altLang="zh-CN" b="1">
                <a:latin typeface="华文楷体" panose="02010600040101010101" charset="-122"/>
                <a:ea typeface="华文楷体" panose="02010600040101010101" charset="-122"/>
                <a:cs typeface="Times New Roman" panose="02020603050405020304" charset="0"/>
                <a:sym typeface="+mn-ea"/>
              </a:rPr>
              <a:t>/</a:t>
            </a:r>
            <a:r>
              <a:rPr lang="zh-CN" altLang="en-US" b="1">
                <a:latin typeface="华文楷体" panose="02010600040101010101" charset="-122"/>
                <a:ea typeface="华文楷体" panose="02010600040101010101" charset="-122"/>
                <a:cs typeface="Times New Roman" panose="02020603050405020304" charset="0"/>
                <a:sym typeface="+mn-ea"/>
              </a:rPr>
              <a:t>上</a:t>
            </a:r>
            <a:r>
              <a:rPr lang="en-US" altLang="zh-CN" b="1">
                <a:latin typeface="华文楷体" panose="02010600040101010101" charset="-122"/>
                <a:ea typeface="华文楷体" panose="02010600040101010101" charset="-122"/>
                <a:cs typeface="Times New Roman" panose="02020603050405020304" charset="0"/>
                <a:sym typeface="+mn-ea"/>
              </a:rPr>
              <a:t>/</a:t>
            </a:r>
            <a:r>
              <a:rPr lang="zh-CN" altLang="en-US" b="1">
                <a:latin typeface="华文楷体" panose="02010600040101010101" charset="-122"/>
                <a:ea typeface="华文楷体" panose="02010600040101010101" charset="-122"/>
                <a:cs typeface="Times New Roman" panose="02020603050405020304" charset="0"/>
                <a:sym typeface="+mn-ea"/>
              </a:rPr>
              <a:t>下周五下午三点钟</a:t>
            </a:r>
            <a:endParaRPr lang="zh-CN" altLang="en-US" b="1">
              <a:latin typeface="华文楷体" panose="02010600040101010101" charset="-122"/>
              <a:ea typeface="华文楷体" panose="02010600040101010101" charset="-122"/>
              <a:cs typeface="Times New Roman" panose="02020603050405020304" charset="0"/>
              <a:sym typeface="+mn-ea"/>
            </a:endParaRPr>
          </a:p>
          <a:p>
            <a:pPr fontAlgn="auto">
              <a:lnSpc>
                <a:spcPct val="70000"/>
              </a:lnSpc>
            </a:pPr>
            <a:r>
              <a:rPr lang="zh-CN" altLang="en-US" b="1">
                <a:latin typeface="华文楷体" panose="02010600040101010101" charset="-122"/>
                <a:ea typeface="华文楷体" panose="02010600040101010101" charset="-122"/>
                <a:cs typeface="华文楷体" panose="02010600040101010101" charset="-122"/>
                <a:sym typeface="+mn-ea"/>
              </a:rPr>
              <a:t>持续到</a:t>
            </a:r>
            <a:r>
              <a:rPr lang="en-US" altLang="zh-CN" b="1">
                <a:latin typeface="华文楷体" panose="02010600040101010101" charset="-122"/>
                <a:ea typeface="华文楷体" panose="02010600040101010101" charset="-122"/>
                <a:cs typeface="华文楷体" panose="02010600040101010101" charset="-122"/>
                <a:sym typeface="+mn-ea"/>
              </a:rPr>
              <a:t>11</a:t>
            </a:r>
            <a:r>
              <a:rPr lang="zh-CN" altLang="en-US" b="1">
                <a:latin typeface="华文楷体" panose="02010600040101010101" charset="-122"/>
                <a:ea typeface="华文楷体" panose="02010600040101010101" charset="-122"/>
                <a:cs typeface="华文楷体" panose="02010600040101010101" charset="-122"/>
                <a:sym typeface="+mn-ea"/>
              </a:rPr>
              <a:t>月</a:t>
            </a:r>
            <a:r>
              <a:rPr lang="en-US" altLang="zh-CN" b="1">
                <a:latin typeface="华文楷体" panose="02010600040101010101" charset="-122"/>
                <a:ea typeface="华文楷体" panose="02010600040101010101" charset="-122"/>
                <a:cs typeface="华文楷体" panose="02010600040101010101" charset="-122"/>
                <a:sym typeface="+mn-ea"/>
              </a:rPr>
              <a:t>25</a:t>
            </a:r>
            <a:r>
              <a:rPr lang="zh-CN" altLang="en-US" b="1">
                <a:latin typeface="华文楷体" panose="02010600040101010101" charset="-122"/>
                <a:ea typeface="华文楷体" panose="02010600040101010101" charset="-122"/>
                <a:cs typeface="华文楷体" panose="02010600040101010101" charset="-122"/>
                <a:sym typeface="+mn-ea"/>
              </a:rPr>
              <a:t>日</a:t>
            </a:r>
            <a:r>
              <a:rPr lang="en-US" altLang="zh-CN" b="1">
                <a:latin typeface="华文楷体" panose="02010600040101010101" charset="-122"/>
                <a:ea typeface="华文楷体" panose="02010600040101010101" charset="-122"/>
                <a:cs typeface="华文楷体" panose="02010600040101010101" charset="-122"/>
                <a:sym typeface="+mn-ea"/>
              </a:rPr>
              <a:t>(</a:t>
            </a:r>
            <a:r>
              <a:rPr lang="zh-CN" altLang="en-US" b="1">
                <a:solidFill>
                  <a:srgbClr val="2C06EC"/>
                </a:solidFill>
                <a:latin typeface="华文楷体" panose="02010600040101010101" charset="-122"/>
                <a:ea typeface="华文楷体" panose="02010600040101010101" charset="-122"/>
                <a:cs typeface="华文楷体" panose="02010600040101010101" charset="-122"/>
                <a:sym typeface="+mn-ea"/>
              </a:rPr>
              <a:t>选必三</a:t>
            </a:r>
            <a:r>
              <a:rPr lang="en-US" altLang="zh-CN" b="1">
                <a:solidFill>
                  <a:srgbClr val="2C06EC"/>
                </a:solidFill>
                <a:latin typeface="华文楷体" panose="02010600040101010101" charset="-122"/>
                <a:ea typeface="华文楷体" panose="02010600040101010101" charset="-122"/>
                <a:cs typeface="华文楷体" panose="02010600040101010101" charset="-122"/>
                <a:sym typeface="+mn-ea"/>
              </a:rPr>
              <a:t>P8</a:t>
            </a:r>
            <a:r>
              <a:rPr lang="en-US" altLang="zh-CN" b="1">
                <a:latin typeface="华文楷体" panose="02010600040101010101" charset="-122"/>
                <a:ea typeface="华文楷体" panose="02010600040101010101" charset="-122"/>
                <a:cs typeface="华文楷体" panose="02010600040101010101" charset="-122"/>
                <a:sym typeface="+mn-ea"/>
              </a:rPr>
              <a:t>)</a:t>
            </a:r>
            <a:endParaRPr lang="en-US" altLang="zh-CN" b="1">
              <a:latin typeface="华文楷体" panose="02010600040101010101" charset="-122"/>
              <a:ea typeface="华文楷体" panose="02010600040101010101" charset="-122"/>
              <a:cs typeface="华文楷体" panose="02010600040101010101" charset="-122"/>
            </a:endParaRPr>
          </a:p>
          <a:p>
            <a:pPr fontAlgn="auto">
              <a:lnSpc>
                <a:spcPct val="70000"/>
              </a:lnSpc>
            </a:pPr>
            <a:r>
              <a:rPr lang="zh-CN" altLang="en-US" b="1">
                <a:latin typeface="华文楷体" panose="02010600040101010101" charset="-122"/>
                <a:ea typeface="华文楷体" panose="02010600040101010101" charset="-122"/>
                <a:cs typeface="华文楷体" panose="02010600040101010101" charset="-122"/>
                <a:sym typeface="+mn-ea"/>
              </a:rPr>
              <a:t>持续大约三小时，从上午</a:t>
            </a:r>
            <a:r>
              <a:rPr lang="en-US" altLang="zh-CN" b="1">
                <a:latin typeface="华文楷体" panose="02010600040101010101" charset="-122"/>
                <a:ea typeface="华文楷体" panose="02010600040101010101" charset="-122"/>
                <a:cs typeface="华文楷体" panose="02010600040101010101" charset="-122"/>
                <a:sym typeface="+mn-ea"/>
              </a:rPr>
              <a:t>8:30</a:t>
            </a:r>
            <a:r>
              <a:rPr lang="zh-CN" altLang="en-US" b="1">
                <a:latin typeface="华文楷体" panose="02010600040101010101" charset="-122"/>
                <a:ea typeface="华文楷体" panose="02010600040101010101" charset="-122"/>
                <a:cs typeface="华文楷体" panose="02010600040101010101" charset="-122"/>
                <a:sym typeface="+mn-ea"/>
              </a:rPr>
              <a:t>到</a:t>
            </a:r>
            <a:r>
              <a:rPr lang="en-US" altLang="zh-CN" b="1">
                <a:latin typeface="华文楷体" panose="02010600040101010101" charset="-122"/>
                <a:ea typeface="华文楷体" panose="02010600040101010101" charset="-122"/>
                <a:cs typeface="华文楷体" panose="02010600040101010101" charset="-122"/>
                <a:sym typeface="+mn-ea"/>
              </a:rPr>
              <a:t>11</a:t>
            </a:r>
            <a:r>
              <a:rPr lang="zh-CN" altLang="en-US" b="1">
                <a:latin typeface="华文楷体" panose="02010600040101010101" charset="-122"/>
                <a:ea typeface="华文楷体" panose="02010600040101010101" charset="-122"/>
                <a:cs typeface="华文楷体" panose="02010600040101010101" charset="-122"/>
                <a:sym typeface="+mn-ea"/>
              </a:rPr>
              <a:t>点</a:t>
            </a:r>
            <a:endParaRPr lang="zh-CN" altLang="en-US" b="1">
              <a:latin typeface="华文楷体" panose="02010600040101010101" charset="-122"/>
              <a:ea typeface="华文楷体" panose="02010600040101010101" charset="-122"/>
              <a:cs typeface="Times New Roman" panose="02020603050405020304" charset="0"/>
              <a:sym typeface="+mn-ea"/>
            </a:endParaRPr>
          </a:p>
          <a:p>
            <a:pPr fontAlgn="auto">
              <a:lnSpc>
                <a:spcPct val="70000"/>
              </a:lnSpc>
            </a:pPr>
            <a:r>
              <a:rPr lang="en-US" altLang="zh-CN" b="1">
                <a:latin typeface="Times New Roman" panose="02020603050405020304" charset="0"/>
                <a:cs typeface="Times New Roman" panose="02020603050405020304" charset="0"/>
                <a:sym typeface="+mn-ea"/>
              </a:rPr>
              <a:t>last night</a:t>
            </a:r>
            <a:endParaRPr lang="en-US" altLang="zh-CN" b="1">
              <a:solidFill>
                <a:srgbClr val="FF0000"/>
              </a:solidFill>
              <a:latin typeface="Times New Roman" panose="02020603050405020304" charset="0"/>
              <a:ea typeface="华文楷体" panose="02010600040101010101" charset="-122"/>
              <a:cs typeface="Times New Roman" panose="02020603050405020304" charset="0"/>
              <a:sym typeface="+mn-ea"/>
            </a:endParaRPr>
          </a:p>
          <a:p>
            <a:pPr fontAlgn="auto">
              <a:lnSpc>
                <a:spcPct val="70000"/>
              </a:lnSpc>
            </a:pPr>
            <a:r>
              <a:rPr lang="en-US" altLang="zh-CN" b="1">
                <a:solidFill>
                  <a:srgbClr val="FF0000"/>
                </a:solidFill>
                <a:latin typeface="Times New Roman" panose="02020603050405020304" charset="0"/>
                <a:ea typeface="华文楷体" panose="02010600040101010101" charset="-122"/>
                <a:cs typeface="Times New Roman" panose="02020603050405020304" charset="0"/>
                <a:sym typeface="+mn-ea"/>
              </a:rPr>
              <a:t>fall</a:t>
            </a:r>
            <a:r>
              <a:rPr lang="en-US" altLang="zh-CN" b="1">
                <a:latin typeface="Times New Roman" panose="02020603050405020304" charset="0"/>
                <a:ea typeface="华文楷体" panose="02010600040101010101" charset="-122"/>
                <a:cs typeface="Times New Roman" panose="02020603050405020304" charset="0"/>
                <a:sym typeface="+mn-ea"/>
              </a:rPr>
              <a:t> on September 18th</a:t>
            </a:r>
            <a:endParaRPr lang="zh-CN" altLang="en-US" b="1">
              <a:latin typeface="Times New Roman" panose="02020603050405020304" charset="0"/>
              <a:ea typeface="华文楷体" panose="02010600040101010101" charset="-122"/>
              <a:cs typeface="Times New Roman" panose="02020603050405020304" charset="0"/>
              <a:sym typeface="+mn-ea"/>
            </a:endParaRPr>
          </a:p>
          <a:p>
            <a:pPr fontAlgn="auto">
              <a:lnSpc>
                <a:spcPct val="70000"/>
              </a:lnSpc>
            </a:pPr>
            <a:r>
              <a:rPr lang="en-US" altLang="zh-CN" b="1">
                <a:solidFill>
                  <a:srgbClr val="FF0000"/>
                </a:solidFill>
                <a:latin typeface="Times New Roman" panose="02020603050405020304" charset="0"/>
                <a:cs typeface="Times New Roman" panose="02020603050405020304" charset="0"/>
                <a:sym typeface="+mn-ea"/>
              </a:rPr>
              <a:t>at</a:t>
            </a:r>
            <a:r>
              <a:rPr lang="en-US" altLang="zh-CN" b="1">
                <a:latin typeface="Times New Roman" panose="02020603050405020304" charset="0"/>
                <a:cs typeface="Times New Roman" panose="02020603050405020304" charset="0"/>
                <a:sym typeface="+mn-ea"/>
              </a:rPr>
              <a:t> 3 p.m. </a:t>
            </a:r>
            <a:r>
              <a:rPr lang="en-US" altLang="zh-CN" b="1">
                <a:solidFill>
                  <a:srgbClr val="FF0000"/>
                </a:solidFill>
                <a:latin typeface="Times New Roman" panose="02020603050405020304" charset="0"/>
                <a:cs typeface="Times New Roman" panose="02020603050405020304" charset="0"/>
                <a:sym typeface="+mn-ea"/>
              </a:rPr>
              <a:t>this/last/next</a:t>
            </a:r>
            <a:r>
              <a:rPr lang="en-US" altLang="zh-CN" b="1">
                <a:latin typeface="Times New Roman" panose="02020603050405020304" charset="0"/>
                <a:cs typeface="Times New Roman" panose="02020603050405020304" charset="0"/>
                <a:sym typeface="+mn-ea"/>
              </a:rPr>
              <a:t> Friday</a:t>
            </a:r>
            <a:endParaRPr lang="en-US" altLang="zh-CN" b="1">
              <a:latin typeface="Times New Roman" panose="02020603050405020304" charset="0"/>
              <a:cs typeface="Times New Roman" panose="02020603050405020304" charset="0"/>
              <a:sym typeface="+mn-ea"/>
            </a:endParaRPr>
          </a:p>
          <a:p>
            <a:pPr fontAlgn="auto">
              <a:lnSpc>
                <a:spcPct val="70000"/>
              </a:lnSpc>
            </a:pPr>
            <a:r>
              <a:rPr lang="en-US" altLang="zh-CN" b="1">
                <a:solidFill>
                  <a:srgbClr val="FF0000"/>
                </a:solidFill>
                <a:latin typeface="Times New Roman" panose="02020603050405020304" charset="0"/>
                <a:ea typeface="华文楷体" panose="02010600040101010101" charset="-122"/>
                <a:cs typeface="Times New Roman" panose="02020603050405020304" charset="0"/>
                <a:sym typeface="+mn-ea"/>
              </a:rPr>
              <a:t>run </a:t>
            </a:r>
            <a:r>
              <a:rPr lang="en-US" altLang="zh-CN" b="1">
                <a:latin typeface="Times New Roman" panose="02020603050405020304" charset="0"/>
                <a:ea typeface="华文楷体" panose="02010600040101010101" charset="-122"/>
                <a:cs typeface="Times New Roman" panose="02020603050405020304" charset="0"/>
                <a:sym typeface="+mn-ea"/>
              </a:rPr>
              <a:t>until November 25</a:t>
            </a:r>
            <a:endParaRPr lang="en-US" altLang="zh-CN" b="1">
              <a:latin typeface="Times New Roman" panose="02020603050405020304" charset="0"/>
              <a:cs typeface="Times New Roman" panose="02020603050405020304" charset="0"/>
              <a:sym typeface="+mn-ea"/>
            </a:endParaRPr>
          </a:p>
          <a:p>
            <a:pPr fontAlgn="auto">
              <a:lnSpc>
                <a:spcPct val="70000"/>
              </a:lnSpc>
            </a:pPr>
            <a:r>
              <a:rPr lang="en-US" altLang="zh-CN" b="1">
                <a:solidFill>
                  <a:srgbClr val="FF0000"/>
                </a:solidFill>
                <a:latin typeface="Times New Roman" panose="02020603050405020304" charset="0"/>
                <a:cs typeface="Times New Roman" panose="02020603050405020304" charset="0"/>
                <a:sym typeface="+mn-ea"/>
              </a:rPr>
              <a:t>last </a:t>
            </a:r>
            <a:r>
              <a:rPr lang="en-US" altLang="zh-CN" b="1">
                <a:latin typeface="Times New Roman" panose="02020603050405020304" charset="0"/>
                <a:cs typeface="Times New Roman" panose="02020603050405020304" charset="0"/>
                <a:sym typeface="+mn-ea"/>
              </a:rPr>
              <a:t>for approximately three hours, from 8:30 a.m. to 11 a.m.</a:t>
            </a:r>
            <a:endParaRPr lang="en-US" altLang="zh-CN" b="1">
              <a:latin typeface="Times New Roman" panose="02020603050405020304" charset="0"/>
              <a:cs typeface="Times New Roman" panose="02020603050405020304" charset="0"/>
              <a:sym typeface="+mn-ea"/>
            </a:endParaRPr>
          </a:p>
          <a:p>
            <a:endParaRPr lang="en-US" altLang="zh-CN" b="1">
              <a:latin typeface="Times New Roman" panose="02020603050405020304" charset="0"/>
              <a:ea typeface="华文楷体" panose="02010600040101010101" charset="-122"/>
              <a:cs typeface="Times New Roman" panose="02020603050405020304" charset="0"/>
              <a:sym typeface="+mn-ea"/>
            </a:endParaRPr>
          </a:p>
        </p:txBody>
      </p:sp>
      <p:sp>
        <p:nvSpPr>
          <p:cNvPr id="12" name="文本框 11"/>
          <p:cNvSpPr txBox="1"/>
          <p:nvPr/>
        </p:nvSpPr>
        <p:spPr>
          <a:xfrm>
            <a:off x="2656840" y="0"/>
            <a:ext cx="8283575" cy="1076325"/>
          </a:xfrm>
          <a:prstGeom prst="rect">
            <a:avLst/>
          </a:prstGeom>
          <a:noFill/>
        </p:spPr>
        <p:txBody>
          <a:bodyPr wrap="square" rtlCol="0">
            <a:spAutoFit/>
          </a:bodyPr>
          <a:p>
            <a:pPr algn="ctr"/>
            <a:r>
              <a:rPr lang="en-US" altLang="zh-CN" sz="3200" b="1" dirty="0">
                <a:solidFill>
                  <a:srgbClr val="487D57"/>
                </a:solidFill>
                <a:latin typeface="Arial" panose="020B0604020202020204" pitchFamily="34" charset="0"/>
                <a:cs typeface="Arial" panose="020B0604020202020204" pitchFamily="34" charset="0"/>
              </a:rPr>
              <a:t>Activity 1: </a:t>
            </a:r>
            <a:endParaRPr lang="en-US" altLang="zh-CN" sz="3200" b="1" dirty="0">
              <a:solidFill>
                <a:srgbClr val="487D57"/>
              </a:solidFill>
              <a:latin typeface="Arial" panose="020B0604020202020204" pitchFamily="34" charset="0"/>
              <a:cs typeface="Arial" panose="020B0604020202020204" pitchFamily="34" charset="0"/>
            </a:endParaRPr>
          </a:p>
          <a:p>
            <a:pPr algn="ctr"/>
            <a:r>
              <a:rPr lang="en-US" altLang="zh-CN" sz="3200" b="1" dirty="0">
                <a:solidFill>
                  <a:srgbClr val="487D57"/>
                </a:solidFill>
                <a:latin typeface="Arial" panose="020B0604020202020204" pitchFamily="34" charset="0"/>
                <a:cs typeface="Arial" panose="020B0604020202020204" pitchFamily="34" charset="0"/>
              </a:rPr>
              <a:t>Let’s share some useful expressions</a:t>
            </a:r>
            <a:endParaRPr lang="en-US" altLang="zh-CN" sz="3200" b="1" dirty="0">
              <a:solidFill>
                <a:srgbClr val="487D5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 calcmode="lin" valueType="num">
                                      <p:cBhvr additive="base">
                                        <p:cTn id="49"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xEl>
                                              <p:pRg st="8" end="8"/>
                                            </p:txEl>
                                          </p:spTgt>
                                        </p:tgtEl>
                                        <p:attrNameLst>
                                          <p:attrName>style.visibility</p:attrName>
                                        </p:attrNameLst>
                                      </p:cBhvr>
                                      <p:to>
                                        <p:strVal val="visible"/>
                                      </p:to>
                                    </p:set>
                                    <p:anim calcmode="lin" valueType="num">
                                      <p:cBhvr additive="base">
                                        <p:cTn id="55"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xEl>
                                              <p:pRg st="9" end="9"/>
                                            </p:txEl>
                                          </p:spTgt>
                                        </p:tgtEl>
                                        <p:attrNameLst>
                                          <p:attrName>style.visibility</p:attrName>
                                        </p:attrNameLst>
                                      </p:cBhvr>
                                      <p:to>
                                        <p:strVal val="visible"/>
                                      </p:to>
                                    </p:set>
                                    <p:anim calcmode="lin" valueType="num">
                                      <p:cBhvr additive="base">
                                        <p:cTn id="61"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 calcmode="lin" valueType="num">
                                      <p:cBhvr additive="base">
                                        <p:cTn id="6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 end="1"/>
                                            </p:txEl>
                                          </p:spTgt>
                                        </p:tgtEl>
                                        <p:attrNameLst>
                                          <p:attrName>style.visibility</p:attrName>
                                        </p:attrNameLst>
                                      </p:cBhvr>
                                      <p:to>
                                        <p:strVal val="visible"/>
                                      </p:to>
                                    </p:set>
                                    <p:anim calcmode="lin" valueType="num">
                                      <p:cBhvr additive="base">
                                        <p:cTn id="7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2" end="2"/>
                                            </p:txEl>
                                          </p:spTgt>
                                        </p:tgtEl>
                                        <p:attrNameLst>
                                          <p:attrName>style.visibility</p:attrName>
                                        </p:attrNameLst>
                                      </p:cBhvr>
                                      <p:to>
                                        <p:strVal val="visible"/>
                                      </p:to>
                                    </p:set>
                                    <p:anim calcmode="lin" valueType="num">
                                      <p:cBhvr additive="base">
                                        <p:cTn id="7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3" end="3"/>
                                            </p:txEl>
                                          </p:spTgt>
                                        </p:tgtEl>
                                        <p:attrNameLst>
                                          <p:attrName>style.visibility</p:attrName>
                                        </p:attrNameLst>
                                      </p:cBhvr>
                                      <p:to>
                                        <p:strVal val="visible"/>
                                      </p:to>
                                    </p:set>
                                    <p:anim calcmode="lin" valueType="num">
                                      <p:cBhvr additive="base">
                                        <p:cTn id="8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 calcmode="lin" valueType="num">
                                      <p:cBhvr additive="base">
                                        <p:cTn id="9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 calcmode="lin" valueType="num">
                                      <p:cBhvr additive="base">
                                        <p:cTn id="9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
                                            <p:txEl>
                                              <p:pRg st="6" end="6"/>
                                            </p:txEl>
                                          </p:spTgt>
                                        </p:tgtEl>
                                        <p:attrNameLst>
                                          <p:attrName>style.visibility</p:attrName>
                                        </p:attrNameLst>
                                      </p:cBhvr>
                                      <p:to>
                                        <p:strVal val="visible"/>
                                      </p:to>
                                    </p:set>
                                    <p:anim calcmode="lin" valueType="num">
                                      <p:cBhvr additive="base">
                                        <p:cTn id="10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7" end="7"/>
                                            </p:txEl>
                                          </p:spTgt>
                                        </p:tgtEl>
                                        <p:attrNameLst>
                                          <p:attrName>style.visibility</p:attrName>
                                        </p:attrNameLst>
                                      </p:cBhvr>
                                      <p:to>
                                        <p:strVal val="visible"/>
                                      </p:to>
                                    </p:set>
                                    <p:anim calcmode="lin" valueType="num">
                                      <p:cBhvr additive="base">
                                        <p:cTn id="10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
                                            <p:txEl>
                                              <p:pRg st="8" end="8"/>
                                            </p:txEl>
                                          </p:spTgt>
                                        </p:tgtEl>
                                        <p:attrNameLst>
                                          <p:attrName>style.visibility</p:attrName>
                                        </p:attrNameLst>
                                      </p:cBhvr>
                                      <p:to>
                                        <p:strVal val="visible"/>
                                      </p:to>
                                    </p:set>
                                    <p:anim calcmode="lin" valueType="num">
                                      <p:cBhvr additive="base">
                                        <p:cTn id="1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AS_UNIQUEID" val="565"/>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AS_UNIQUEID" val="2683"/>
  <p:tag name="KSO_WM_BEAUTIFY_FLAG" val=""/>
</p:tagLst>
</file>

<file path=ppt/tags/tag20.xml><?xml version="1.0" encoding="utf-8"?>
<p:tagLst xmlns:p="http://schemas.openxmlformats.org/presentationml/2006/main">
  <p:tag name="AS_UNIQUEID" val="565"/>
  <p:tag name="KSO_WM_BEAUTIFY_FLAG" val=""/>
</p:tagLst>
</file>

<file path=ppt/tags/tag21.xml><?xml version="1.0" encoding="utf-8"?>
<p:tagLst xmlns:p="http://schemas.openxmlformats.org/presentationml/2006/main">
  <p:tag name="AS_UNIQUEID" val="565"/>
  <p:tag name="KSO_WM_BEAUTIFY_FLAG" val=""/>
</p:tagLst>
</file>

<file path=ppt/tags/tag22.xml><?xml version="1.0" encoding="utf-8"?>
<p:tagLst xmlns:p="http://schemas.openxmlformats.org/presentationml/2006/main">
  <p:tag name="AS_UNIQUEID" val="565"/>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565"/>
  <p:tag name="KSO_WM_BEAUTIFY_FLAG" val=""/>
</p:tagLst>
</file>

<file path=ppt/tags/tag25.xml><?xml version="1.0" encoding="utf-8"?>
<p:tagLst xmlns:p="http://schemas.openxmlformats.org/presentationml/2006/main">
  <p:tag name="AS_UNIQUEID" val="565"/>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565"/>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AS_UNIQUEID" val="565"/>
  <p:tag name="KSO_WM_BEAUTIFY_FLAG" val=""/>
</p:tagLst>
</file>

<file path=ppt/tags/tag37.xml><?xml version="1.0" encoding="utf-8"?>
<p:tagLst xmlns:p="http://schemas.openxmlformats.org/presentationml/2006/main">
  <p:tag name="AS_UNIQUEID" val="565"/>
  <p:tag name="KSO_WM_BEAUTIFY_FLAG" val=""/>
</p:tagLst>
</file>

<file path=ppt/tags/tag38.xml><?xml version="1.0" encoding="utf-8"?>
<p:tagLst xmlns:p="http://schemas.openxmlformats.org/presentationml/2006/main">
  <p:tag name="KSO_WM_UNIT_TABLE_BEAUTIFY" val="smartTable{43c097b4-1d6b-4372-8885-5a3d4d66dffe}"/>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AS_UNIQUEID" val="565"/>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AS_UNIQUEID" val="565"/>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AS_UNIQUEID" val="565"/>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AS_UNIQUEID" val="565"/>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自定义 677">
      <a:dk1>
        <a:sysClr val="windowText" lastClr="000000"/>
      </a:dk1>
      <a:lt1>
        <a:sysClr val="window" lastClr="FFFFFF"/>
      </a:lt1>
      <a:dk2>
        <a:srgbClr val="78AF74"/>
      </a:dk2>
      <a:lt2>
        <a:srgbClr val="E7E6E6"/>
      </a:lt2>
      <a:accent1>
        <a:srgbClr val="92B5C2"/>
      </a:accent1>
      <a:accent2>
        <a:srgbClr val="78AF74"/>
      </a:accent2>
      <a:accent3>
        <a:srgbClr val="92B5C2"/>
      </a:accent3>
      <a:accent4>
        <a:srgbClr val="78AF74"/>
      </a:accent4>
      <a:accent5>
        <a:srgbClr val="92B5C2"/>
      </a:accent5>
      <a:accent6>
        <a:srgbClr val="78AF74"/>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5592</Words>
  <Application>WPS 演示</Application>
  <PresentationFormat>宽屏</PresentationFormat>
  <Paragraphs>321</Paragraphs>
  <Slides>18</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18</vt:i4>
      </vt:variant>
    </vt:vector>
  </HeadingPairs>
  <TitlesOfParts>
    <vt:vector size="35" baseType="lpstr">
      <vt:lpstr>Arial</vt:lpstr>
      <vt:lpstr>宋体</vt:lpstr>
      <vt:lpstr>Wingdings</vt:lpstr>
      <vt:lpstr>微软雅黑</vt:lpstr>
      <vt:lpstr>Times New Roman</vt:lpstr>
      <vt:lpstr>Arial</vt:lpstr>
      <vt:lpstr>华文楷体</vt:lpstr>
      <vt:lpstr>黑体</vt:lpstr>
      <vt:lpstr>楷体</vt:lpstr>
      <vt:lpstr>Comic Sans MS</vt:lpstr>
      <vt:lpstr>Arial Unicode MS</vt:lpstr>
      <vt:lpstr>Arial Black</vt:lpstr>
      <vt:lpstr>Calibri</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112</cp:revision>
  <dcterms:created xsi:type="dcterms:W3CDTF">2023-02-28T05:53:00Z</dcterms:created>
  <dcterms:modified xsi:type="dcterms:W3CDTF">2023-05-04T09:20:33Z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693E45CE06C84E7BBA6970C0F567333D</vt:lpwstr>
  </property>
  <property fmtid="{D5CDD505-2E9C-101B-9397-08002B2CF9AE}" pid="3" name="KSOProductBuildVer">
    <vt:lpwstr>2052-11.8.2.8411</vt:lpwstr>
  </property>
</Properties>
</file>