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88" r:id="rId3"/>
    <p:sldId id="270" r:id="rId4"/>
    <p:sldId id="267" r:id="rId5"/>
    <p:sldId id="272" r:id="rId6"/>
    <p:sldId id="271" r:id="rId7"/>
    <p:sldId id="276" r:id="rId8"/>
    <p:sldId id="277" r:id="rId9"/>
    <p:sldId id="284" r:id="rId10"/>
    <p:sldId id="280" r:id="rId11"/>
    <p:sldId id="281" r:id="rId13"/>
    <p:sldId id="274" r:id="rId14"/>
  </p:sldIdLst>
  <p:sldSz cx="12192000" cy="6858000"/>
  <p:notesSz cx="6858000" cy="9144000"/>
  <p:embeddedFontLst>
    <p:embeddedFont>
      <p:font typeface="Calibri" panose="020F0502020204030204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bold r:id="rId22"/>
    </p:embeddedFont>
    <p:embeddedFont>
      <p:font typeface="微软雅黑" panose="020B0503020204020204" charset="-122"/>
      <p:regular r:id="rId23"/>
    </p:embeddedFont>
    <p:embeddedFont>
      <p:font typeface="华文新魏" panose="02010800040101010101" pitchFamily="2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272FC"/>
    <a:srgbClr val="0036FE"/>
    <a:srgbClr val="009FC8"/>
    <a:srgbClr val="F3541A"/>
    <a:srgbClr val="5FEBFD"/>
    <a:srgbClr val="FF99FF"/>
    <a:srgbClr val="00A1F8"/>
    <a:srgbClr val="00C1D8"/>
    <a:srgbClr val="0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8" autoAdjust="0"/>
    <p:restoredTop sz="94660"/>
  </p:normalViewPr>
  <p:slideViewPr>
    <p:cSldViewPr snapToGrid="0">
      <p:cViewPr>
        <p:scale>
          <a:sx n="77" d="100"/>
          <a:sy n="77" d="100"/>
        </p:scale>
        <p:origin x="465" y="351"/>
      </p:cViewPr>
      <p:guideLst>
        <p:guide orient="horz" pos="2156"/>
        <p:guide pos="37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c75090c747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83820"/>
            <a:ext cx="11670665" cy="6678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68680" y="576580"/>
            <a:ext cx="1056259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/>
              <a:t>       Having formed an atmosphere of reading, our school </a:t>
            </a:r>
            <a:r>
              <a:rPr lang="en-US" altLang="zh-CN" sz="2800" b="1" i="1"/>
              <a:t>is rated as </a:t>
            </a:r>
            <a:r>
              <a:rPr lang="en-US" altLang="zh-CN" sz="2800"/>
              <a:t>(</a:t>
            </a:r>
            <a:r>
              <a:rPr lang="zh-CN" altLang="en-US" sz="2400"/>
              <a:t>被评为</a:t>
            </a:r>
            <a:r>
              <a:rPr lang="en-US" altLang="zh-CN" sz="2800"/>
              <a:t>) a Scholarly School by </a:t>
            </a:r>
            <a:r>
              <a:rPr lang="en-US" altLang="zh-CN" sz="2800" i="1" u="sng"/>
              <a:t>providing every student with an outlet to either embark on a poetic literary journey or gain advanced scientific knowledge</a:t>
            </a:r>
            <a:r>
              <a:rPr lang="en-US" altLang="zh-CN" sz="2800"/>
              <a:t>. </a:t>
            </a:r>
            <a:r>
              <a:rPr lang="en-US" sz="2800" i="1" u="sng">
                <a:sym typeface="+mn-ea"/>
              </a:rPr>
              <a:t>Not only can it make students' thoughts mature but lay a solid foundation for their future improvement</a:t>
            </a:r>
            <a:r>
              <a:rPr lang="en-US" sz="2800">
                <a:sym typeface="+mn-ea"/>
              </a:rPr>
              <a:t>. </a:t>
            </a:r>
            <a:r>
              <a:rPr lang="en-US" altLang="zh-CN" sz="2800">
                <a:solidFill>
                  <a:srgbClr val="0000FF"/>
                </a:solidFill>
                <a:sym typeface="+mn-ea"/>
              </a:rPr>
              <a:t>[</a:t>
            </a:r>
            <a:r>
              <a:rPr lang="zh-CN" altLang="en-US" sz="2800">
                <a:solidFill>
                  <a:srgbClr val="0000FF"/>
                </a:solidFill>
                <a:sym typeface="+mn-ea"/>
              </a:rPr>
              <a:t>内涵意义</a:t>
            </a:r>
            <a:r>
              <a:rPr lang="en-US" altLang="zh-CN" sz="2800">
                <a:solidFill>
                  <a:srgbClr val="0000FF"/>
                </a:solidFill>
                <a:sym typeface="+mn-ea"/>
              </a:rPr>
              <a:t>]</a:t>
            </a:r>
            <a:endParaRPr lang="en-US" altLang="zh-CN" sz="2800"/>
          </a:p>
          <a:p>
            <a:pPr algn="just"/>
            <a:r>
              <a:rPr lang="en-US" sz="2800"/>
              <a:t>       </a:t>
            </a:r>
            <a:r>
              <a:rPr lang="en-US" sz="2800" b="1">
                <a:solidFill>
                  <a:srgbClr val="FF0000"/>
                </a:solidFill>
              </a:rPr>
              <a:t>Reading elements</a:t>
            </a:r>
            <a:r>
              <a:rPr lang="en-US" sz="2800"/>
              <a:t>, </a:t>
            </a:r>
            <a:r>
              <a:rPr lang="en-US" sz="2800" b="1" i="1" u="sng"/>
              <a:t>ranging from</a:t>
            </a:r>
            <a:r>
              <a:rPr lang="en-US" sz="2800"/>
              <a:t> the recommendation of good reads </a:t>
            </a:r>
            <a:r>
              <a:rPr lang="en-US" sz="2800" b="1" i="1" u="sng"/>
              <a:t>to </a:t>
            </a:r>
            <a:r>
              <a:rPr lang="en-US" sz="2800" b="1" i="1"/>
              <a:t>insightful </a:t>
            </a:r>
            <a:r>
              <a:rPr lang="en-US" sz="2800"/>
              <a:t>book reviews written by students, </a:t>
            </a:r>
            <a:r>
              <a:rPr lang="en-US" sz="2800" b="1">
                <a:solidFill>
                  <a:srgbClr val="FF0000"/>
                </a:solidFill>
              </a:rPr>
              <a:t>are posted on the school billboards and the official website</a:t>
            </a:r>
            <a:r>
              <a:rPr lang="en-US" sz="2800"/>
              <a:t>. </a:t>
            </a:r>
            <a:r>
              <a:rPr lang="en-US" sz="2800" b="1"/>
              <a:t>Additionally</a:t>
            </a:r>
            <a:r>
              <a:rPr lang="en-US" sz="2800"/>
              <a:t> </a:t>
            </a:r>
            <a:r>
              <a:rPr lang="en-US" altLang="zh-CN" sz="2800">
                <a:solidFill>
                  <a:srgbClr val="0000FF"/>
                </a:solidFill>
                <a:sym typeface="+mn-ea"/>
              </a:rPr>
              <a:t>[discourse marker 1]</a:t>
            </a:r>
            <a:r>
              <a:rPr lang="en-US" sz="2800"/>
              <a:t>, </a:t>
            </a:r>
            <a:r>
              <a:rPr lang="en-US" sz="2800" b="1">
                <a:solidFill>
                  <a:srgbClr val="FF0000"/>
                </a:solidFill>
              </a:rPr>
              <a:t>a reading circle</a:t>
            </a:r>
            <a:r>
              <a:rPr lang="en-US" sz="2800"/>
              <a:t> is held on a </a:t>
            </a:r>
            <a:r>
              <a:rPr lang="en-US" sz="2800" b="1">
                <a:solidFill>
                  <a:srgbClr val="FF0000"/>
                </a:solidFill>
              </a:rPr>
              <a:t>monthly </a:t>
            </a:r>
            <a:r>
              <a:rPr lang="en-US" sz="2800"/>
              <a:t>basis in each class, </a:t>
            </a:r>
            <a:r>
              <a:rPr lang="en-US" sz="2800" b="1" i="1" u="sng"/>
              <a:t>where </a:t>
            </a:r>
            <a:r>
              <a:rPr lang="en-US" sz="2800"/>
              <a:t>students can </a:t>
            </a:r>
            <a:r>
              <a:rPr lang="en-US" sz="2800" b="1" i="1"/>
              <a:t>bounce around ideas with like-minded classmates</a:t>
            </a:r>
            <a:r>
              <a:rPr lang="en-US" sz="2800"/>
              <a:t>. They can</a:t>
            </a:r>
            <a:r>
              <a:rPr lang="en-US" sz="2800" b="1"/>
              <a:t> also </a:t>
            </a:r>
            <a:r>
              <a:rPr lang="en-US" altLang="zh-CN" sz="2800">
                <a:solidFill>
                  <a:srgbClr val="0000FF"/>
                </a:solidFill>
                <a:sym typeface="+mn-ea"/>
              </a:rPr>
              <a:t>[discourse marker 2]</a:t>
            </a:r>
            <a:r>
              <a:rPr lang="en-US" sz="2800"/>
              <a:t> </a:t>
            </a:r>
            <a:r>
              <a:rPr lang="en-US" sz="2800" b="1">
                <a:solidFill>
                  <a:srgbClr val="FF0000"/>
                </a:solidFill>
              </a:rPr>
              <a:t>get a customized list of books from the library</a:t>
            </a:r>
            <a:r>
              <a:rPr lang="en-US" sz="2800"/>
              <a:t> to </a:t>
            </a:r>
            <a:r>
              <a:rPr lang="en-US" sz="2800" b="1" i="1"/>
              <a:t>satisfy their varied reading interest</a:t>
            </a:r>
            <a:r>
              <a:rPr lang="en-US" sz="2800"/>
              <a:t>. </a:t>
            </a:r>
            <a:endParaRPr lang="en-US" sz="2800"/>
          </a:p>
          <a:p>
            <a:pPr algn="r"/>
            <a:r>
              <a:rPr lang="en-US" sz="2800"/>
              <a:t>  (HUANG Yilin)</a:t>
            </a:r>
            <a:endParaRPr 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2590" y="343535"/>
            <a:ext cx="11192510" cy="5905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possible version: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Scholarly school </a:t>
            </a:r>
            <a:r>
              <a:rPr lang="zh-CN" altLang="en-US" sz="32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is where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students  are  motivated  to  read  extensively,  explore  new  ideas and develop critical thinking.  </a:t>
            </a:r>
            <a:r>
              <a:rPr lang="zh-CN" altLang="en-US" sz="32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It  creates 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  atmosphere  fostering  interest  in  reading  and promoting academic excellence.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Our school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offers various resources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</a:t>
            </a:r>
            <a:r>
              <a:rPr lang="zh-CN" altLang="en-US" sz="32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libraries, lecture halls and specialized workshops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Students benefit from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series of interactive activities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like </a:t>
            </a:r>
            <a:r>
              <a:rPr lang="zh-CN" altLang="en-US" sz="32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reading salons, book clubs, and quiz competitions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2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experts are invited to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offer guidance on effective reading and satisfy student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s'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learning needs. 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All these practices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equip students with rich knowledge and prepare them for a promising future.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Belk Charity Sale May 5th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8" descr="Belk Charity Sale May 5th 20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77624" y="312738"/>
            <a:ext cx="629529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2023.4 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嘉兴二模 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英语介绍词 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书香校园”</a:t>
            </a:r>
            <a:endParaRPr lang="zh-CN" altLang="en-US" sz="4000" b="1" u="sng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Top 10 Library Resources at Clark University - OneClass Blo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7"/>
            <a:ext cx="4833868" cy="2792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7457" y="2333317"/>
            <a:ext cx="4988771" cy="3314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te Library Victoria – People reading books on shelves in the Redmo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38" y="3253304"/>
            <a:ext cx="4639846" cy="3479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cheng'ming'zhi\Desktop\5c7507dd02ec7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245" y="2492375"/>
            <a:ext cx="9923145" cy="565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0524" y="135997"/>
            <a:ext cx="5335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类型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时态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人称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语气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要点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5986" y="1275511"/>
            <a:ext cx="98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审题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1719429" y="408678"/>
            <a:ext cx="571096" cy="2316234"/>
          </a:xfrm>
          <a:prstGeom prst="leftBrace">
            <a:avLst>
              <a:gd name="adj1" fmla="val 8333"/>
              <a:gd name="adj2" fmla="val 49982"/>
            </a:avLst>
          </a:prstGeom>
          <a:noFill/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3037038" y="133059"/>
            <a:ext cx="9623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</a:rPr>
              <a:t>介绍词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2067" y="582599"/>
            <a:ext cx="4515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</a:rPr>
              <a:t>一般现在时</a:t>
            </a:r>
            <a:endParaRPr lang="en-US" altLang="zh-CN" sz="2000" b="1" dirty="0">
              <a:solidFill>
                <a:srgbClr val="00B050"/>
              </a:solidFill>
            </a:endParaRPr>
          </a:p>
          <a:p>
            <a:r>
              <a:rPr lang="zh-CN" altLang="en-US" sz="2000" b="1" dirty="0">
                <a:solidFill>
                  <a:srgbClr val="00B050"/>
                </a:solidFill>
              </a:rPr>
              <a:t>现在完成时</a:t>
            </a:r>
            <a:r>
              <a:rPr lang="en-US" altLang="zh-CN" sz="2000" b="1" dirty="0">
                <a:solidFill>
                  <a:srgbClr val="00B050"/>
                </a:solidFill>
              </a:rPr>
              <a:t>/</a:t>
            </a:r>
            <a:r>
              <a:rPr lang="zh-CN" altLang="en-US" sz="2000" b="1" dirty="0">
                <a:solidFill>
                  <a:srgbClr val="00B050"/>
                </a:solidFill>
              </a:rPr>
              <a:t>一般现在时</a:t>
            </a:r>
            <a:r>
              <a:rPr lang="en-US" altLang="zh-CN" sz="2000" b="1" dirty="0">
                <a:solidFill>
                  <a:srgbClr val="00B050"/>
                </a:solidFill>
              </a:rPr>
              <a:t>/ </a:t>
            </a:r>
            <a:r>
              <a:rPr lang="zh-CN" altLang="en-US" sz="2000" b="1" dirty="0">
                <a:solidFill>
                  <a:srgbClr val="00B050"/>
                </a:solidFill>
              </a:rPr>
              <a:t>一般将来时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2067" y="1366740"/>
            <a:ext cx="4581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</a:rPr>
              <a:t>第三人称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28751" y="230217"/>
            <a:ext cx="36494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你校正在为即将举行的国际交流生研学活动布置校园文化宣传栏，请你为其中的“书香校园（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Scholarly School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）”板块写一篇英文介绍词，内容包括：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内涵意义；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具体实践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2400" dirty="0"/>
              <a:t>注意</a:t>
            </a:r>
            <a:r>
              <a:rPr lang="en-US" altLang="zh-CN" sz="2400" dirty="0"/>
              <a:t>:</a:t>
            </a:r>
            <a:endParaRPr lang="en-US" altLang="zh-CN" sz="2400" dirty="0"/>
          </a:p>
          <a:p>
            <a:r>
              <a:rPr lang="en-US" altLang="zh-CN" sz="2400" dirty="0"/>
              <a:t>1.</a:t>
            </a:r>
            <a:r>
              <a:rPr lang="zh-CN" altLang="en-US" sz="2400" dirty="0"/>
              <a:t>词数</a:t>
            </a:r>
            <a:r>
              <a:rPr lang="en-US" altLang="zh-CN" sz="2400" dirty="0"/>
              <a:t>80</a:t>
            </a:r>
            <a:r>
              <a:rPr lang="zh-CN" altLang="en-US" sz="2400" dirty="0"/>
              <a:t>左右；</a:t>
            </a:r>
            <a:endParaRPr lang="zh-CN" altLang="en-US" sz="2400" dirty="0"/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可适当增加细节，</a:t>
            </a:r>
            <a:endParaRPr lang="zh-CN" altLang="en-US" sz="2400" dirty="0"/>
          </a:p>
          <a:p>
            <a:r>
              <a:rPr lang="zh-CN" altLang="en-US" sz="2400" dirty="0"/>
              <a:t>   以使行文连贯。</a:t>
            </a:r>
            <a:endParaRPr lang="en-US" altLang="zh-CN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12067" y="1928085"/>
            <a:ext cx="4998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formal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687826" y="1301218"/>
            <a:ext cx="1371112" cy="471805"/>
          </a:xfrm>
          <a:prstGeom prst="ellipse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椭圆 16">
            <a:hlinkClick r:id="" action="ppaction://noaction"/>
          </p:cNvPr>
          <p:cNvSpPr/>
          <p:nvPr/>
        </p:nvSpPr>
        <p:spPr>
          <a:xfrm>
            <a:off x="8852388" y="2068001"/>
            <a:ext cx="2025575" cy="471805"/>
          </a:xfrm>
          <a:prstGeom prst="ellipse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581660" y="3429000"/>
            <a:ext cx="6148967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Para. 1 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内涵意义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Para. 2 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具体实践</a:t>
            </a:r>
            <a:endParaRPr lang="en-US" altLang="zh-CN" sz="2400" b="1" dirty="0"/>
          </a:p>
        </p:txBody>
      </p:sp>
      <p:sp>
        <p:nvSpPr>
          <p:cNvPr id="2" name="TextBox 8"/>
          <p:cNvSpPr txBox="1"/>
          <p:nvPr/>
        </p:nvSpPr>
        <p:spPr>
          <a:xfrm>
            <a:off x="4021289" y="144380"/>
            <a:ext cx="3177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50"/>
                </a:solidFill>
              </a:rPr>
              <a:t>give information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3158621" y="3422693"/>
            <a:ext cx="317770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meaning </a:t>
            </a:r>
            <a:endParaRPr lang="en-US" altLang="zh-CN" sz="2400" b="1" dirty="0">
              <a:solidFill>
                <a:srgbClr val="00B050"/>
              </a:solidFill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3158621" y="4920555"/>
            <a:ext cx="317770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activities </a:t>
            </a:r>
            <a:endParaRPr lang="en-US" altLang="zh-CN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 bldLvl="0" animBg="1"/>
      <p:bldP spid="17" grpId="0" bldLvl="0" animBg="1"/>
      <p:bldP spid="3" grpId="0"/>
      <p:bldP spid="2" grpId="0"/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c7516c37809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9475470" y="543560"/>
            <a:ext cx="2506980" cy="6064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75470" y="607060"/>
            <a:ext cx="250698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b="1" i="1">
                <a:solidFill>
                  <a:srgbClr val="0272FC"/>
                </a:solidFill>
                <a:latin typeface="Calibri" panose="020F0502020204030204" charset="0"/>
                <a:cs typeface="Calibri" panose="020F0502020204030204" charset="0"/>
              </a:rPr>
              <a:t>venues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</a:rPr>
              <a:t>—</a:t>
            </a:r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</a:rPr>
              <a:t>     library, </a:t>
            </a:r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</a:rPr>
              <a:t>     reading room,   </a:t>
            </a:r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</a:rPr>
              <a:t>     classroom, </a:t>
            </a:r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</a:rPr>
              <a:t>     lecture hall.</a:t>
            </a:r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b="1" i="1">
                <a:solidFill>
                  <a:srgbClr val="0272FC"/>
                </a:solidFill>
                <a:latin typeface="Calibri" panose="020F0502020204030204" charset="0"/>
                <a:cs typeface="Calibri" panose="020F0502020204030204" charset="0"/>
              </a:rPr>
              <a:t>activities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</a:rPr>
              <a:t>—reading season/ month/ week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; 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     book club; 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     reading salons/ 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     circles;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     lectures; 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     book fair;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     discussions;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     competitions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65" y="1570990"/>
            <a:ext cx="6171565" cy="3239135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6972691" y="2916628"/>
            <a:ext cx="1664949" cy="1381914"/>
          </a:xfrm>
          <a:prstGeom prst="roundRect">
            <a:avLst/>
          </a:prstGeom>
          <a:solidFill>
            <a:srgbClr val="5FEB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5581296" y="2826688"/>
            <a:ext cx="839450" cy="869429"/>
          </a:xfrm>
          <a:prstGeom prst="diamond">
            <a:avLst/>
          </a:prstGeom>
          <a:solidFill>
            <a:srgbClr val="F3541A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菱形 6"/>
          <p:cNvSpPr/>
          <p:nvPr/>
        </p:nvSpPr>
        <p:spPr>
          <a:xfrm>
            <a:off x="4786818" y="2826688"/>
            <a:ext cx="839450" cy="869429"/>
          </a:xfrm>
          <a:prstGeom prst="diamond">
            <a:avLst/>
          </a:prstGeom>
          <a:solidFill>
            <a:srgbClr val="FFC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352685" y="2916628"/>
            <a:ext cx="466214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     书  香        校园</a:t>
            </a:r>
            <a:endParaRPr lang="en-US" altLang="zh-CN" sz="4000" b="1" dirty="0"/>
          </a:p>
          <a:p>
            <a:pPr algn="ctr"/>
            <a:r>
              <a:rPr lang="en-US" altLang="zh-CN" sz="4000" b="1" dirty="0"/>
              <a:t>Scholarly    School</a:t>
            </a:r>
            <a:endParaRPr lang="en-US" altLang="zh-CN" sz="40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81940" y="1419860"/>
            <a:ext cx="4340225" cy="526224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 b="1" i="1" u="sng">
                <a:solidFill>
                  <a:schemeClr val="tx1"/>
                </a:solidFill>
              </a:rPr>
              <a:t>raise</a:t>
            </a:r>
            <a:r>
              <a:rPr lang="zh-CN" altLang="en-US" sz="2400">
                <a:solidFill>
                  <a:schemeClr val="tx1"/>
                </a:solidFill>
              </a:rPr>
              <a:t> </a:t>
            </a:r>
            <a:r>
              <a:rPr lang="en-US" altLang="zh-CN" sz="2400">
                <a:solidFill>
                  <a:schemeClr val="tx1"/>
                </a:solidFill>
              </a:rPr>
              <a:t>students'</a:t>
            </a:r>
            <a:r>
              <a:rPr lang="zh-CN" altLang="en-US" sz="2400">
                <a:solidFill>
                  <a:schemeClr val="tx1"/>
                </a:solidFill>
              </a:rPr>
              <a:t> </a:t>
            </a:r>
            <a:r>
              <a:rPr lang="zh-CN" altLang="en-US" sz="2400" b="1" i="1" u="sng">
                <a:solidFill>
                  <a:schemeClr val="tx1"/>
                </a:solidFill>
              </a:rPr>
              <a:t>awareness on </a:t>
            </a:r>
            <a:r>
              <a:rPr lang="zh-CN" altLang="en-US" sz="2400">
                <a:solidFill>
                  <a:schemeClr val="tx1"/>
                </a:solidFill>
              </a:rPr>
              <a:t>the importance of reading</a:t>
            </a:r>
            <a:r>
              <a:rPr lang="en-US" altLang="zh-CN" sz="2400">
                <a:solidFill>
                  <a:schemeClr val="tx1"/>
                </a:solidFill>
              </a:rPr>
              <a:t>;</a:t>
            </a:r>
            <a:endParaRPr lang="zh-CN" altLang="en-US" sz="240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 b="1" i="1" u="sng">
                <a:solidFill>
                  <a:schemeClr val="tx1"/>
                </a:solidFill>
              </a:rPr>
              <a:t>cultivate </a:t>
            </a:r>
            <a:r>
              <a:rPr lang="zh-CN" altLang="en-US" sz="2400">
                <a:solidFill>
                  <a:schemeClr val="tx1"/>
                </a:solidFill>
              </a:rPr>
              <a:t>their </a:t>
            </a:r>
            <a:r>
              <a:rPr lang="zh-CN" altLang="en-US" sz="2400" b="1" i="1" u="sng">
                <a:solidFill>
                  <a:schemeClr val="tx1"/>
                </a:solidFill>
              </a:rPr>
              <a:t>minds </a:t>
            </a:r>
            <a:r>
              <a:rPr lang="zh-CN" altLang="en-US" sz="2400">
                <a:solidFill>
                  <a:schemeClr val="tx1"/>
                </a:solidFill>
              </a:rPr>
              <a:t>and </a:t>
            </a:r>
            <a:r>
              <a:rPr lang="zh-CN" altLang="en-US" sz="2400" b="1" i="1" u="sng">
                <a:solidFill>
                  <a:schemeClr val="tx1"/>
                </a:solidFill>
              </a:rPr>
              <a:t>build </a:t>
            </a:r>
            <a:r>
              <a:rPr lang="zh-CN" altLang="en-US" sz="2400">
                <a:solidFill>
                  <a:schemeClr val="tx1"/>
                </a:solidFill>
              </a:rPr>
              <a:t>their reading </a:t>
            </a:r>
            <a:r>
              <a:rPr lang="zh-CN" altLang="en-US" sz="2400" b="1" i="1" u="sng">
                <a:solidFill>
                  <a:schemeClr val="tx1"/>
                </a:solidFill>
              </a:rPr>
              <a:t>ability</a:t>
            </a:r>
            <a:r>
              <a:rPr lang="en-US" altLang="zh-CN" sz="2400">
                <a:solidFill>
                  <a:schemeClr val="tx1"/>
                </a:solidFill>
              </a:rPr>
              <a:t>;</a:t>
            </a:r>
            <a:endParaRPr lang="zh-CN" altLang="en-US" sz="240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 b="1" i="1" u="sng">
                <a:solidFill>
                  <a:schemeClr val="tx1"/>
                </a:solidFill>
              </a:rPr>
              <a:t>increase </a:t>
            </a:r>
            <a:r>
              <a:rPr lang="en-US" altLang="zh-CN" sz="2400">
                <a:solidFill>
                  <a:schemeClr val="tx1"/>
                </a:solidFill>
              </a:rPr>
              <a:t>teen's </a:t>
            </a:r>
            <a:r>
              <a:rPr lang="zh-CN" altLang="en-US" sz="2400" b="1" i="1" u="sng">
                <a:solidFill>
                  <a:schemeClr val="tx1"/>
                </a:solidFill>
              </a:rPr>
              <a:t>cultural literacy</a:t>
            </a:r>
            <a:r>
              <a:rPr lang="zh-CN" altLang="en-US" sz="2400">
                <a:solidFill>
                  <a:schemeClr val="tx1"/>
                </a:solidFill>
              </a:rPr>
              <a:t> </a:t>
            </a:r>
            <a:r>
              <a:rPr lang="en-US" altLang="zh-CN" sz="2400">
                <a:solidFill>
                  <a:schemeClr val="tx1"/>
                </a:solidFill>
              </a:rPr>
              <a:t>and </a:t>
            </a:r>
            <a:r>
              <a:rPr lang="en-US" altLang="zh-CN" sz="2400" b="1" i="1" u="sng">
                <a:solidFill>
                  <a:schemeClr val="tx1"/>
                </a:solidFill>
              </a:rPr>
              <a:t>develop critical thinking</a:t>
            </a:r>
            <a:r>
              <a:rPr lang="en-US" altLang="zh-CN" sz="2400">
                <a:solidFill>
                  <a:schemeClr val="tx1"/>
                </a:solidFill>
              </a:rPr>
              <a:t>;</a:t>
            </a:r>
            <a:r>
              <a:rPr lang="zh-CN" altLang="en-US" sz="2400">
                <a:solidFill>
                  <a:schemeClr val="tx1"/>
                </a:solidFill>
              </a:rPr>
              <a:t> </a:t>
            </a:r>
            <a:endParaRPr lang="zh-CN" altLang="en-US" sz="240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 b="1" i="1" u="sng">
                <a:solidFill>
                  <a:schemeClr val="tx1"/>
                </a:solidFill>
              </a:rPr>
              <a:t>inspire </a:t>
            </a:r>
            <a:r>
              <a:rPr lang="zh-CN" altLang="en-US" sz="2400">
                <a:solidFill>
                  <a:schemeClr val="tx1"/>
                </a:solidFill>
              </a:rPr>
              <a:t>young people </a:t>
            </a:r>
            <a:r>
              <a:rPr lang="zh-CN" altLang="en-US" sz="2400" b="1" i="1" u="sng">
                <a:solidFill>
                  <a:schemeClr val="tx1"/>
                </a:solidFill>
              </a:rPr>
              <a:t>to </a:t>
            </a:r>
            <a:r>
              <a:rPr lang="zh-CN" altLang="en-US" sz="2400">
                <a:solidFill>
                  <a:schemeClr val="tx1"/>
                </a:solidFill>
              </a:rPr>
              <a:t>read to </a:t>
            </a:r>
            <a:r>
              <a:rPr lang="zh-CN" altLang="en-US" sz="2400" b="1" i="1" u="sng">
                <a:solidFill>
                  <a:schemeClr val="tx1"/>
                </a:solidFill>
              </a:rPr>
              <a:t>inherit </a:t>
            </a:r>
            <a:r>
              <a:rPr lang="zh-CN" altLang="en-US" sz="2400">
                <a:solidFill>
                  <a:schemeClr val="tx1"/>
                </a:solidFill>
              </a:rPr>
              <a:t>the spirit of </a:t>
            </a:r>
            <a:r>
              <a:rPr lang="en-US" altLang="zh-CN" sz="2400">
                <a:solidFill>
                  <a:schemeClr val="tx1"/>
                </a:solidFill>
              </a:rPr>
              <a:t>both ancient and modern </a:t>
            </a:r>
            <a:r>
              <a:rPr lang="zh-CN" altLang="en-US" sz="2400">
                <a:solidFill>
                  <a:schemeClr val="tx1"/>
                </a:solidFill>
              </a:rPr>
              <a:t>civilization</a:t>
            </a:r>
            <a:r>
              <a:rPr lang="en-US" altLang="zh-CN" sz="2400">
                <a:solidFill>
                  <a:schemeClr val="tx1"/>
                </a:solidFill>
              </a:rPr>
              <a:t>s.</a:t>
            </a:r>
            <a:endParaRPr lang="en-US" altLang="zh-CN" sz="240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 b="1" i="1" u="sng">
                <a:solidFill>
                  <a:schemeClr val="tx1"/>
                </a:solidFill>
              </a:rPr>
              <a:t>boost </a:t>
            </a:r>
            <a:r>
              <a:rPr lang="zh-CN" altLang="en-US" sz="2400">
                <a:solidFill>
                  <a:schemeClr val="tx1"/>
                </a:solidFill>
              </a:rPr>
              <a:t>their </a:t>
            </a:r>
            <a:r>
              <a:rPr lang="zh-CN" altLang="en-US" sz="2400" b="1" i="1" u="sng">
                <a:solidFill>
                  <a:schemeClr val="tx1"/>
                </a:solidFill>
              </a:rPr>
              <a:t>comprehension </a:t>
            </a:r>
            <a:r>
              <a:rPr lang="zh-CN" altLang="en-US" sz="2400">
                <a:solidFill>
                  <a:schemeClr val="tx1"/>
                </a:solidFill>
              </a:rPr>
              <a:t>and help </a:t>
            </a:r>
            <a:r>
              <a:rPr lang="zh-CN" altLang="en-US" sz="2400" b="1" i="1" u="sng">
                <a:solidFill>
                  <a:schemeClr val="tx1"/>
                </a:solidFill>
              </a:rPr>
              <a:t>instill a lifelong love of </a:t>
            </a:r>
            <a:r>
              <a:rPr lang="zh-CN" altLang="en-US" sz="2400">
                <a:solidFill>
                  <a:schemeClr val="tx1"/>
                </a:solidFill>
              </a:rPr>
              <a:t>reading 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62157" y="2331671"/>
            <a:ext cx="2567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fragrance?</a:t>
            </a:r>
            <a:endParaRPr lang="zh-CN" altLang="en-US" sz="32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1141201" y="887189"/>
            <a:ext cx="859184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cultivate</a:t>
            </a:r>
            <a:r>
              <a:rPr lang="en-US" altLang="zh-C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zh-CN" sz="2300" b="1" i="1" dirty="0">
                <a:solidFill>
                  <a:srgbClr val="F35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en-US" altLang="zh-C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atmosphere of reading books </a:t>
            </a:r>
            <a:endParaRPr lang="zh-CN" altLang="en-US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22165" y="4810125"/>
            <a:ext cx="539496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welcoming and inviting </a:t>
            </a:r>
            <a:r>
              <a:rPr lang="en-US" altLang="zh-CN" sz="2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spaces</a:t>
            </a:r>
            <a:endParaRPr lang="en-US" altLang="zh-CN" sz="25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71575" y="542925"/>
            <a:ext cx="9719310" cy="445135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300" dirty="0">
                <a:solidFill>
                  <a:srgbClr val="FF0000"/>
                </a:solidFill>
              </a:rPr>
              <a:t>foster</a:t>
            </a:r>
            <a:r>
              <a:rPr lang="en-US" altLang="zh-CN" sz="2300" dirty="0"/>
              <a:t> a </a:t>
            </a:r>
            <a:r>
              <a:rPr lang="en-US" altLang="zh-CN" sz="2300" dirty="0">
                <a:solidFill>
                  <a:srgbClr val="F3541A"/>
                </a:solidFill>
              </a:rPr>
              <a:t>thriving</a:t>
            </a:r>
            <a:r>
              <a:rPr lang="en-US" altLang="zh-CN" sz="2300" dirty="0"/>
              <a:t> reading culture/ a </a:t>
            </a:r>
            <a:r>
              <a:rPr lang="en-US" altLang="zh-CN" sz="2300" dirty="0">
                <a:solidFill>
                  <a:srgbClr val="F3541A"/>
                </a:solidFill>
              </a:rPr>
              <a:t>routine</a:t>
            </a:r>
            <a:r>
              <a:rPr lang="en-US" altLang="zh-CN" sz="2300" dirty="0"/>
              <a:t> reading atmosphere</a:t>
            </a:r>
            <a:endParaRPr lang="en-US" altLang="zh-CN" sz="2300" dirty="0"/>
          </a:p>
        </p:txBody>
      </p:sp>
      <p:sp>
        <p:nvSpPr>
          <p:cNvPr id="3" name="文本框 2"/>
          <p:cNvSpPr txBox="1"/>
          <p:nvPr/>
        </p:nvSpPr>
        <p:spPr>
          <a:xfrm>
            <a:off x="1167765" y="203200"/>
            <a:ext cx="9556115" cy="445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3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create a </a:t>
            </a:r>
            <a:r>
              <a:rPr lang="en-US" altLang="zh-CN" sz="2300" b="1" i="1" dirty="0">
                <a:solidFill>
                  <a:srgbClr val="F354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favorable/ 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</a:t>
            </a:r>
            <a:r>
              <a:rPr lang="en-US" altLang="zh-CN" sz="2300" b="1" i="1" dirty="0">
                <a:solidFill>
                  <a:srgbClr val="F354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immersive</a:t>
            </a:r>
            <a:r>
              <a:rPr lang="en-US" altLang="zh-CN" sz="2300" b="1" dirty="0">
                <a:solidFill>
                  <a:srgbClr val="F354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zh-CN" altLang="en-US" sz="2300" b="1" dirty="0">
                <a:solidFill>
                  <a:srgbClr val="F354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沉浸式的</a:t>
            </a:r>
            <a:r>
              <a:rPr lang="en-US" altLang="zh-CN" sz="2300" b="1" dirty="0">
                <a:solidFill>
                  <a:srgbClr val="F354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zh-CN" sz="23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atmosphere for reading</a:t>
            </a:r>
            <a:endParaRPr lang="en-US" altLang="zh-CN" sz="2300" b="1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图片 11" descr="5c7516c37809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" y="1419225"/>
            <a:ext cx="4480560" cy="526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 bldLvl="0" animBg="1"/>
      <p:bldP spid="8" grpId="0" bldLvl="0" animBg="1"/>
      <p:bldP spid="7" grpId="0" bldLvl="0" animBg="1"/>
      <p:bldP spid="6" grpId="0"/>
      <p:bldP spid="4" grpId="0" bldLvl="0" animBg="1"/>
      <p:bldP spid="4" grpId="1" animBg="1"/>
      <p:bldP spid="9" grpId="0"/>
      <p:bldP spid="10" grpId="0"/>
      <p:bldP spid="11" grpId="0"/>
      <p:bldP spid="13" grpId="0" bldLvl="0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355"/>
            <a:ext cx="12192000" cy="69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78460" y="-142875"/>
            <a:ext cx="8498205" cy="1285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 are the benefits of reading?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870" y="1038860"/>
            <a:ext cx="11986895" cy="563118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A reader lives a thousand lives before he dies</a:t>
            </a:r>
            <a:r>
              <a:rPr lang="en-US" altLang="zh-CN" sz="2400"/>
              <a:t>...</a:t>
            </a:r>
            <a:r>
              <a:rPr lang="zh-CN" altLang="en-US" sz="2400"/>
              <a:t> The man who never reads lives only one. - George R.R. Martin</a:t>
            </a:r>
            <a:endParaRPr lang="zh-CN" altLang="en-US" sz="2400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Reading is essential for those who seek to rise above the ordinary. - Jim Rohn</a:t>
            </a:r>
            <a:endParaRPr lang="zh-CN" altLang="en-US" sz="2400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Today a reader, tomorrow a leader. - Margaret Fuller</a:t>
            </a:r>
            <a:endParaRPr lang="zh-CN" altLang="en-US" sz="2400"/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2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There is more treasure in books than in all the pirate's loot </a:t>
            </a:r>
            <a:r>
              <a:rPr lang="en-US" altLang="zh-CN" sz="2400"/>
              <a:t>(</a:t>
            </a:r>
            <a:r>
              <a:rPr lang="zh-CN" altLang="en-US"/>
              <a:t>战利品</a:t>
            </a:r>
            <a:r>
              <a:rPr lang="en-US" altLang="zh-CN" sz="2400"/>
              <a:t>)</a:t>
            </a:r>
            <a:r>
              <a:rPr lang="zh-CN" altLang="en-US" sz="2400"/>
              <a:t> on Treasure Island. - Walt Disney</a:t>
            </a:r>
            <a:endParaRPr lang="zh-CN" altLang="en-US" sz="2400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Reading is a discount ticket to everywhere. - Mary Schmich</a:t>
            </a:r>
            <a:endParaRPr lang="zh-CN" altLang="en-US" sz="2400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Reading makes a full man</a:t>
            </a:r>
            <a:r>
              <a:rPr lang="en-US" altLang="zh-CN" sz="2400"/>
              <a:t>. - Francis Bacon </a:t>
            </a:r>
            <a:r>
              <a:rPr lang="en-US" altLang="zh-CN" sz="2400" b="1" i="1"/>
              <a:t>Of Studies</a:t>
            </a:r>
            <a:endParaRPr lang="en-US" altLang="zh-CN" sz="2400" b="1" i="1"/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2400" b="1" i="1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/>
              <a:t>A book does hold a house of gold; a book does hide a charming bride.- Emperor Zhao Heng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05" y="291465"/>
            <a:ext cx="2029460" cy="7486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2270" y="1221740"/>
            <a:ext cx="1142746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i="1" u="sng" dirty="0">
                <a:solidFill>
                  <a:srgbClr val="0036FE"/>
                </a:solidFill>
              </a:rPr>
              <a:t>Just as </a:t>
            </a:r>
            <a:r>
              <a:rPr lang="en-US" altLang="zh-CN" sz="2400" b="1" i="1" u="sng" dirty="0">
                <a:solidFill>
                  <a:srgbClr val="0036FE"/>
                </a:solidFill>
                <a:sym typeface="+mn-ea"/>
              </a:rPr>
              <a:t>Francis Bacon puts it</a:t>
            </a:r>
            <a:r>
              <a:rPr lang="en-US" altLang="zh-CN" sz="2400" dirty="0">
                <a:sym typeface="+mn-ea"/>
              </a:rPr>
              <a:t>, “Reading makes a full man.” Our school </a:t>
            </a:r>
            <a:r>
              <a:rPr lang="en-US" altLang="zh-CN" sz="2400" b="1" i="1" u="sng" dirty="0">
                <a:solidFill>
                  <a:srgbClr val="0036FE"/>
                </a:solidFill>
                <a:sym typeface="+mn-ea"/>
              </a:rPr>
              <a:t>has </a:t>
            </a:r>
            <a:r>
              <a:rPr lang="en-US" altLang="zh-CN" sz="2400" b="1" i="1" u="sng" dirty="0" err="1">
                <a:solidFill>
                  <a:srgbClr val="0036FE"/>
                </a:solidFill>
                <a:sym typeface="+mn-ea"/>
              </a:rPr>
              <a:t>endeavoured</a:t>
            </a:r>
            <a:r>
              <a:rPr lang="en-US" altLang="zh-CN" sz="2400" b="1" i="1" u="sng" dirty="0">
                <a:solidFill>
                  <a:srgbClr val="0036FE"/>
                </a:solidFill>
                <a:sym typeface="+mn-ea"/>
              </a:rPr>
              <a:t>/ strived to</a:t>
            </a:r>
            <a:r>
              <a:rPr lang="en-US" altLang="zh-CN" sz="2400" dirty="0">
                <a:sym typeface="+mn-ea"/>
              </a:rPr>
              <a:t> create a “Scholarly School” </a:t>
            </a:r>
            <a:r>
              <a:rPr lang="en-US" altLang="zh-CN" sz="2400" b="1" i="1" u="sng" dirty="0">
                <a:solidFill>
                  <a:srgbClr val="0036FE"/>
                </a:solidFill>
                <a:sym typeface="+mn-ea"/>
              </a:rPr>
              <a:t>where </a:t>
            </a:r>
            <a:r>
              <a:rPr lang="en-US" altLang="zh-CN" sz="2400" dirty="0">
                <a:sym typeface="+mn-ea"/>
              </a:rPr>
              <a:t>students </a:t>
            </a:r>
            <a:r>
              <a:rPr lang="en-US" altLang="zh-CN" sz="2400" b="1" i="1" u="sng" dirty="0">
                <a:solidFill>
                  <a:srgbClr val="0036FE"/>
                </a:solidFill>
                <a:sym typeface="+mn-ea"/>
              </a:rPr>
              <a:t>are immersed in</a:t>
            </a:r>
            <a:r>
              <a:rPr lang="en-US" altLang="zh-CN" sz="2400" dirty="0">
                <a:sym typeface="+mn-ea"/>
              </a:rPr>
              <a:t> a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 thick</a:t>
            </a:r>
            <a:r>
              <a:rPr lang="en-US" altLang="zh-CN" sz="2400" dirty="0">
                <a:sym typeface="+mn-ea"/>
              </a:rPr>
              <a:t> and 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thriving </a:t>
            </a:r>
            <a:r>
              <a:rPr lang="en-US" altLang="zh-CN" sz="2400" dirty="0">
                <a:sym typeface="+mn-ea"/>
              </a:rPr>
              <a:t>reading culture. </a:t>
            </a:r>
            <a:r>
              <a:rPr lang="en-US" altLang="zh-CN" sz="2400" b="1" i="1" u="sng" dirty="0">
                <a:solidFill>
                  <a:srgbClr val="0036FE"/>
                </a:solidFill>
                <a:sym typeface="+mn-ea"/>
              </a:rPr>
              <a:t>Here</a:t>
            </a:r>
            <a:r>
              <a:rPr lang="en-US" altLang="zh-CN" sz="2400" dirty="0">
                <a:sym typeface="+mn-ea"/>
              </a:rPr>
              <a:t>, students </a:t>
            </a:r>
            <a:r>
              <a:rPr lang="en-US" altLang="zh-CN" sz="2400" b="1" i="1" u="sng" dirty="0">
                <a:solidFill>
                  <a:srgbClr val="0036FE"/>
                </a:solidFill>
                <a:sym typeface="+mn-ea"/>
              </a:rPr>
              <a:t>are expected to</a:t>
            </a:r>
            <a:r>
              <a:rPr lang="en-US" altLang="zh-CN" sz="2400" dirty="0">
                <a:sym typeface="+mn-ea"/>
              </a:rPr>
              <a:t> 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read widely</a:t>
            </a:r>
            <a:r>
              <a:rPr lang="en-US" altLang="zh-CN" sz="2400" dirty="0">
                <a:sym typeface="+mn-ea"/>
              </a:rPr>
              <a:t>/ 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extensively </a:t>
            </a:r>
            <a:r>
              <a:rPr lang="en-US" altLang="zh-CN" sz="2400" dirty="0">
                <a:sym typeface="+mn-ea"/>
              </a:rPr>
              <a:t>(</a:t>
            </a:r>
            <a:r>
              <a:rPr lang="zh-CN" altLang="en-US" sz="2000" dirty="0">
                <a:sym typeface="+mn-ea"/>
              </a:rPr>
              <a:t>广泛地</a:t>
            </a:r>
            <a:r>
              <a:rPr lang="en-US" altLang="zh-CN" sz="2400" dirty="0">
                <a:sym typeface="+mn-ea"/>
              </a:rPr>
              <a:t>), 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develop critical thinking </a:t>
            </a:r>
            <a:r>
              <a:rPr lang="en-US" altLang="zh-CN" sz="2400" dirty="0">
                <a:sym typeface="+mn-ea"/>
              </a:rPr>
              <a:t>and 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instill a lifelong love of</a:t>
            </a:r>
            <a:r>
              <a:rPr lang="en-US" altLang="zh-CN" sz="2400" dirty="0">
                <a:sym typeface="+mn-ea"/>
              </a:rPr>
              <a:t> reading. </a:t>
            </a:r>
            <a:endParaRPr lang="en-US" altLang="zh-CN" sz="2400" dirty="0">
              <a:sym typeface="+mn-ea"/>
            </a:endParaRPr>
          </a:p>
          <a:p>
            <a:pPr algn="just"/>
            <a:endParaRPr lang="zh-CN" altLang="en-US" sz="2400" dirty="0">
              <a:sym typeface="+mn-ea"/>
            </a:endParaRPr>
          </a:p>
          <a:p>
            <a:pPr algn="just"/>
            <a:r>
              <a:rPr lang="en-US" altLang="zh-CN" sz="2400" dirty="0">
                <a:sym typeface="+mn-ea"/>
              </a:rPr>
              <a:t>Aiming to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 foster a routine reading atmosphere</a:t>
            </a:r>
            <a:r>
              <a:rPr lang="en-US" altLang="zh-CN" sz="2400" dirty="0">
                <a:sym typeface="+mn-ea"/>
              </a:rPr>
              <a:t>, our school </a:t>
            </a:r>
            <a:r>
              <a:rPr lang="en-US" altLang="zh-CN" sz="2400" b="1" i="1" u="sng" dirty="0">
                <a:solidFill>
                  <a:srgbClr val="0036FE"/>
                </a:solidFill>
                <a:sym typeface="+mn-ea"/>
              </a:rPr>
              <a:t>has long been devoted/ dedicated/ committed to creating</a:t>
            </a:r>
            <a:r>
              <a:rPr lang="en-US" altLang="zh-CN" sz="2400" dirty="0">
                <a:sym typeface="+mn-ea"/>
              </a:rPr>
              <a:t> a “Scholarly School” </a:t>
            </a:r>
            <a:r>
              <a:rPr lang="en-US" altLang="zh-CN" sz="2400" b="1" i="1" u="sng" dirty="0">
                <a:solidFill>
                  <a:srgbClr val="0036FE"/>
                </a:solidFill>
                <a:sym typeface="+mn-ea"/>
              </a:rPr>
              <a:t>where</a:t>
            </a:r>
            <a:r>
              <a:rPr lang="en-US" altLang="zh-CN" sz="2400" dirty="0">
                <a:sym typeface="+mn-ea"/>
              </a:rPr>
              <a:t> students</a:t>
            </a:r>
            <a:r>
              <a:rPr lang="en-US" altLang="zh-CN" sz="2400" b="1" i="1" dirty="0">
                <a:sym typeface="+mn-ea"/>
              </a:rPr>
              <a:t> </a:t>
            </a:r>
            <a:r>
              <a:rPr lang="en-US" altLang="zh-CN" sz="2400" b="1" i="1" u="sng" dirty="0">
                <a:solidFill>
                  <a:srgbClr val="0036FE"/>
                </a:solidFill>
                <a:sym typeface="+mn-ea"/>
              </a:rPr>
              <a:t>are encouraged to 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have immersive reading experiences</a:t>
            </a:r>
            <a:r>
              <a:rPr lang="en-US" altLang="zh-CN" sz="2400" dirty="0">
                <a:sym typeface="+mn-ea"/>
              </a:rPr>
              <a:t> and 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gain encyclopedic/ extracurricular knowledge beyond classrooms</a:t>
            </a:r>
            <a:r>
              <a:rPr lang="en-US" altLang="zh-CN" sz="2400" dirty="0">
                <a:sym typeface="+mn-ea"/>
              </a:rPr>
              <a:t>. </a:t>
            </a:r>
            <a:endParaRPr lang="en-US" altLang="zh-CN" sz="2400" dirty="0">
              <a:sym typeface="+mn-ea"/>
            </a:endParaRPr>
          </a:p>
          <a:p>
            <a:pPr algn="just"/>
            <a:endParaRPr lang="en-US" altLang="zh-CN" sz="2400" dirty="0">
              <a:sym typeface="+mn-ea"/>
            </a:endParaRPr>
          </a:p>
          <a:p>
            <a:pPr algn="just"/>
            <a:r>
              <a:rPr lang="en-US" altLang="zh-CN" sz="2400" dirty="0">
                <a:sym typeface="+mn-ea"/>
              </a:rPr>
              <a:t>The “Scholarly School” </a:t>
            </a:r>
            <a:r>
              <a:rPr lang="en-US" altLang="zh-CN" sz="2400" b="1" i="1" u="sng" dirty="0">
                <a:solidFill>
                  <a:srgbClr val="0036FE"/>
                </a:solidFill>
                <a:sym typeface="+mn-ea"/>
              </a:rPr>
              <a:t>our school has been working on</a:t>
            </a:r>
            <a:r>
              <a:rPr lang="en-US" altLang="zh-CN" sz="2400" dirty="0">
                <a:sym typeface="+mn-ea"/>
              </a:rPr>
              <a:t> </a:t>
            </a:r>
            <a:r>
              <a:rPr lang="en-US" altLang="zh-CN" sz="2400" b="1" i="1" u="sng" dirty="0">
                <a:solidFill>
                  <a:srgbClr val="0036FE"/>
                </a:solidFill>
                <a:sym typeface="+mn-ea"/>
              </a:rPr>
              <a:t>is where</a:t>
            </a:r>
            <a:r>
              <a:rPr lang="en-US" altLang="zh-CN" sz="2400" dirty="0">
                <a:sym typeface="+mn-ea"/>
              </a:rPr>
              <a:t> students can 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foster</a:t>
            </a:r>
            <a:r>
              <a:rPr lang="en-US" altLang="zh-CN" sz="2400" dirty="0">
                <a:sym typeface="+mn-ea"/>
              </a:rPr>
              <a:t>/ 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cultivate literary quality</a:t>
            </a:r>
            <a:r>
              <a:rPr lang="en-US" altLang="zh-CN" sz="2400" dirty="0">
                <a:sym typeface="+mn-ea"/>
              </a:rPr>
              <a:t> (</a:t>
            </a:r>
            <a:r>
              <a:rPr lang="zh-CN" altLang="en-US" sz="2000" dirty="0">
                <a:sym typeface="+mn-ea"/>
              </a:rPr>
              <a:t>文学素养</a:t>
            </a:r>
            <a:r>
              <a:rPr lang="en-US" altLang="zh-CN" sz="2400" dirty="0">
                <a:sym typeface="+mn-ea"/>
              </a:rPr>
              <a:t>), 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explore into a wider world</a:t>
            </a:r>
            <a:r>
              <a:rPr lang="en-US" altLang="zh-CN" sz="2400" dirty="0">
                <a:sym typeface="+mn-ea"/>
              </a:rPr>
              <a:t>, and 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learn to think critically</a:t>
            </a:r>
            <a:r>
              <a:rPr lang="en-US" altLang="zh-CN" sz="2400" dirty="0">
                <a:sym typeface="+mn-ea"/>
              </a:rPr>
              <a:t> in </a:t>
            </a:r>
            <a:r>
              <a:rPr lang="en-US" altLang="zh-CN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an immersive reading atmosphere</a:t>
            </a:r>
            <a:r>
              <a:rPr lang="en-US" altLang="zh-CN" sz="2400" dirty="0">
                <a:sym typeface="+mn-ea"/>
              </a:rPr>
              <a:t>. </a:t>
            </a:r>
            <a:endParaRPr lang="zh-CN" altLang="en-US" sz="2400" dirty="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16810" y="405130"/>
            <a:ext cx="311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内涵意义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6220" y="283210"/>
            <a:ext cx="2262505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65730" y="428625"/>
            <a:ext cx="1678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具体实践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678815" y="1841500"/>
            <a:ext cx="10834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</a:rPr>
              <a:t>To achieve this (goal)</a:t>
            </a:r>
            <a:r>
              <a:rPr lang="en-US" altLang="zh-CN" sz="2400"/>
              <a:t>, a diversity of </a:t>
            </a:r>
            <a:r>
              <a:rPr lang="en-US" altLang="zh-CN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funfilled and fulfilling</a:t>
            </a:r>
            <a:r>
              <a:rPr lang="en-US" altLang="zh-CN" sz="2400"/>
              <a:t>/ </a:t>
            </a:r>
            <a:r>
              <a:rPr lang="en-US" altLang="zh-CN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engaging and educational</a:t>
            </a:r>
            <a:r>
              <a:rPr lang="en-US" altLang="zh-CN" sz="2400"/>
              <a:t> activities/ events have been </a:t>
            </a:r>
            <a:r>
              <a:rPr lang="en-US" altLang="zh-CN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launched</a:t>
            </a:r>
            <a:r>
              <a:rPr lang="en-US" altLang="zh-CN" sz="2400"/>
              <a:t>/ </a:t>
            </a:r>
            <a:r>
              <a:rPr lang="en-US" altLang="zh-CN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initiated</a:t>
            </a:r>
            <a:r>
              <a:rPr lang="en-US" altLang="zh-CN" sz="2400"/>
              <a:t>.  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452120" y="1186180"/>
            <a:ext cx="3964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transitional sentence:</a:t>
            </a:r>
            <a:endParaRPr lang="en-US" altLang="zh-CN" sz="32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2120" y="2671445"/>
            <a:ext cx="3964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activities:</a:t>
            </a:r>
            <a:endParaRPr lang="en-US" altLang="zh-CN" sz="32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8034" b="3750"/>
          <a:stretch>
            <a:fillRect/>
          </a:stretch>
        </p:blipFill>
        <p:spPr>
          <a:xfrm>
            <a:off x="452120" y="3361690"/>
            <a:ext cx="3087370" cy="27546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70300" y="2671445"/>
            <a:ext cx="6750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sb. do </a:t>
            </a:r>
            <a:r>
              <a:rPr lang="en-US" altLang="zh-CN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sth</a:t>
            </a:r>
            <a:r>
              <a:rPr lang="en-US" altLang="zh-CN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 sp. to + (purpose)</a:t>
            </a:r>
            <a:endParaRPr lang="zh-CN" alt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39490" y="3361690"/>
            <a:ext cx="836930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zh-CN" sz="2000" dirty="0"/>
              <a:t>Students can </a:t>
            </a:r>
            <a:r>
              <a:rPr lang="en-US" altLang="zh-CN" sz="2000" dirty="0">
                <a:sym typeface="+mn-ea"/>
              </a:rPr>
              <a:t>choose from</a:t>
            </a:r>
            <a:r>
              <a:rPr lang="zh-CN" altLang="en-US" sz="2000" b="1" i="1" dirty="0">
                <a:solidFill>
                  <a:srgbClr val="FF0000"/>
                </a:solidFill>
                <a:sym typeface="+mn-ea"/>
              </a:rPr>
              <a:t> a</a:t>
            </a:r>
            <a:r>
              <a:rPr lang="en-US" altLang="zh-CN" sz="2000" b="1" i="1" dirty="0">
                <a:solidFill>
                  <a:srgbClr val="FF0000"/>
                </a:solidFill>
                <a:sym typeface="+mn-ea"/>
              </a:rPr>
              <a:t>n</a:t>
            </a:r>
            <a:r>
              <a:rPr lang="zh-CN" altLang="en-US" sz="2000" b="1" i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sym typeface="+mn-ea"/>
              </a:rPr>
              <a:t>abundant/ a rich </a:t>
            </a:r>
            <a:r>
              <a:rPr lang="zh-CN" altLang="en-US" sz="2000" b="1" i="1" dirty="0">
                <a:solidFill>
                  <a:srgbClr val="FF0000"/>
                </a:solidFill>
                <a:sym typeface="+mn-ea"/>
              </a:rPr>
              <a:t>collection </a:t>
            </a:r>
            <a:r>
              <a:rPr lang="en-US" altLang="zh-CN" sz="2000" b="1" i="1" dirty="0">
                <a:solidFill>
                  <a:srgbClr val="FF0000"/>
                </a:solidFill>
                <a:sym typeface="+mn-ea"/>
              </a:rPr>
              <a:t>of </a:t>
            </a:r>
            <a:r>
              <a:rPr lang="zh-CN" altLang="en-US" sz="2000" b="1" i="1" dirty="0">
                <a:solidFill>
                  <a:srgbClr val="FF0000"/>
                </a:solidFill>
                <a:sym typeface="+mn-ea"/>
              </a:rPr>
              <a:t>books</a:t>
            </a:r>
            <a:r>
              <a:rPr lang="en-US" altLang="zh-CN" sz="2000" dirty="0">
                <a:sym typeface="+mn-ea"/>
              </a:rPr>
              <a:t> in the library and enjoy reading in </a:t>
            </a:r>
            <a:r>
              <a:rPr lang="zh-CN" altLang="en-US" sz="2000" b="1" dirty="0">
                <a:solidFill>
                  <a:srgbClr val="0000FF"/>
                </a:solidFill>
                <a:sym typeface="+mn-ea"/>
              </a:rPr>
              <a:t>comfortable</a:t>
            </a:r>
            <a:r>
              <a:rPr lang="en-US" altLang="zh-CN" sz="2000" b="1" dirty="0">
                <a:solidFill>
                  <a:srgbClr val="0000FF"/>
                </a:solidFill>
                <a:sym typeface="+mn-ea"/>
              </a:rPr>
              <a:t> reading rooms</a:t>
            </a:r>
            <a:r>
              <a:rPr lang="zh-CN" altLang="en-US" sz="2000" dirty="0">
                <a:sym typeface="+mn-ea"/>
              </a:rPr>
              <a:t>.</a:t>
            </a:r>
            <a:endParaRPr lang="zh-CN" altLang="en-US" sz="2000" dirty="0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sz="2000" dirty="0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zh-CN" sz="2000" b="1" i="1" dirty="0">
                <a:solidFill>
                  <a:srgbClr val="FF0000"/>
                </a:solidFill>
                <a:sym typeface="+mn-ea"/>
              </a:rPr>
              <a:t>With an abundance of books</a:t>
            </a:r>
            <a:r>
              <a:rPr lang="en-US" altLang="zh-CN" sz="2000" dirty="0">
                <a:sym typeface="+mn-ea"/>
              </a:rPr>
              <a:t>, </a:t>
            </a:r>
            <a:r>
              <a:rPr lang="en-US" altLang="zh-CN" sz="2000" b="1" dirty="0">
                <a:solidFill>
                  <a:srgbClr val="0000FF"/>
                </a:solidFill>
                <a:sym typeface="+mn-ea"/>
              </a:rPr>
              <a:t>our library</a:t>
            </a:r>
            <a:r>
              <a:rPr lang="en-US" altLang="zh-CN" sz="2000" dirty="0">
                <a:sym typeface="+mn-ea"/>
              </a:rPr>
              <a:t> </a:t>
            </a:r>
            <a:r>
              <a:rPr lang="en-US" altLang="zh-CN" sz="2000" b="1" i="1" u="sng" dirty="0">
                <a:sym typeface="+mn-ea"/>
              </a:rPr>
              <a:t>gives students access to the vintage (</a:t>
            </a:r>
            <a:r>
              <a:rPr lang="zh-CN" altLang="en-US" b="1" i="1" u="sng" dirty="0">
                <a:sym typeface="+mn-ea"/>
              </a:rPr>
              <a:t>最好最经典的东西</a:t>
            </a:r>
            <a:r>
              <a:rPr lang="en-US" altLang="zh-CN" sz="2000" b="1" i="1" u="sng" dirty="0">
                <a:sym typeface="+mn-ea"/>
              </a:rPr>
              <a:t>) of human wisdom</a:t>
            </a:r>
            <a:r>
              <a:rPr lang="en-US" altLang="zh-CN" sz="2000" dirty="0">
                <a:sym typeface="+mn-ea"/>
              </a:rPr>
              <a:t>.   </a:t>
            </a:r>
            <a:endParaRPr lang="zh-CN" altLang="en-US" sz="2000" dirty="0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sz="2000" dirty="0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zh-CN" sz="2000" b="1" i="1" dirty="0">
                <a:solidFill>
                  <a:srgbClr val="FF0000"/>
                </a:solidFill>
                <a:sym typeface="+mn-ea"/>
              </a:rPr>
              <a:t>More reads</a:t>
            </a:r>
            <a:r>
              <a:rPr lang="en-US" altLang="zh-CN" sz="2000" dirty="0">
                <a:sym typeface="+mn-ea"/>
              </a:rPr>
              <a:t> will be added to</a:t>
            </a:r>
            <a:r>
              <a:rPr lang="zh-CN" altLang="en-US" sz="2000" dirty="0">
                <a:sym typeface="+mn-ea"/>
              </a:rPr>
              <a:t> </a:t>
            </a:r>
            <a:r>
              <a:rPr lang="zh-CN" altLang="en-US" sz="2000" b="1" i="1" u="sng" dirty="0">
                <a:sym typeface="+mn-ea"/>
              </a:rPr>
              <a:t>not only speak to</a:t>
            </a:r>
            <a:r>
              <a:rPr lang="en-US" altLang="zh-CN" sz="2000" b="1" i="1" u="sng" dirty="0">
                <a:sym typeface="+mn-ea"/>
              </a:rPr>
              <a:t>/ satisfy</a:t>
            </a:r>
            <a:r>
              <a:rPr lang="zh-CN" altLang="en-US" sz="2000" b="1" i="1" u="sng" dirty="0">
                <a:sym typeface="+mn-ea"/>
              </a:rPr>
              <a:t> their interests but will also challenge them to think critically</a:t>
            </a:r>
            <a:r>
              <a:rPr lang="en-US" altLang="zh-CN" sz="2000" dirty="0">
                <a:sym typeface="+mn-ea"/>
              </a:rPr>
              <a:t>.</a:t>
            </a:r>
            <a:endParaRPr lang="zh-CN" altLang="en-US" sz="2000" dirty="0"/>
          </a:p>
          <a:p>
            <a:pPr algn="l"/>
            <a:endParaRPr lang="zh-CN" altLang="en-US" sz="2000" dirty="0"/>
          </a:p>
          <a:p>
            <a:pPr algn="l"/>
            <a:r>
              <a:rPr lang="en-US" altLang="zh-CN" sz="2000" dirty="0"/>
              <a:t>  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6205" y="281305"/>
            <a:ext cx="4175760" cy="27851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9870" y="281305"/>
            <a:ext cx="7431405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2300" b="1" i="1" dirty="0">
                <a:solidFill>
                  <a:srgbClr val="0036FE"/>
                </a:solidFill>
                <a:sym typeface="+mn-ea"/>
              </a:rPr>
              <a:t>R</a:t>
            </a:r>
            <a:r>
              <a:rPr lang="zh-CN" altLang="en-US" sz="2300" b="1" i="1" dirty="0">
                <a:solidFill>
                  <a:srgbClr val="0036FE"/>
                </a:solidFill>
                <a:sym typeface="+mn-ea"/>
              </a:rPr>
              <a:t>eading season</a:t>
            </a:r>
            <a:r>
              <a:rPr lang="en-US" altLang="zh-CN" sz="2300" b="1" i="1" dirty="0">
                <a:solidFill>
                  <a:srgbClr val="0036FE"/>
                </a:solidFill>
                <a:sym typeface="+mn-ea"/>
              </a:rPr>
              <a:t>s</a:t>
            </a:r>
            <a:r>
              <a:rPr lang="en-US" altLang="zh-CN" sz="2300" dirty="0">
                <a:sym typeface="+mn-ea"/>
              </a:rPr>
              <a:t> are l</a:t>
            </a:r>
            <a:r>
              <a:rPr lang="zh-CN" altLang="en-US" sz="2300" dirty="0">
                <a:sym typeface="+mn-ea"/>
              </a:rPr>
              <a:t>aunched </a:t>
            </a:r>
            <a:r>
              <a:rPr lang="en-US" altLang="zh-CN" sz="2300" b="1" dirty="0">
                <a:sym typeface="+mn-ea"/>
              </a:rPr>
              <a:t>quarterly</a:t>
            </a:r>
            <a:r>
              <a:rPr lang="zh-CN" altLang="en-US" sz="2300" dirty="0">
                <a:sym typeface="+mn-ea"/>
              </a:rPr>
              <a:t> by </a:t>
            </a:r>
            <a:r>
              <a:rPr lang="zh-CN" altLang="en-US" sz="2300" b="1" i="1" u="sng" dirty="0">
                <a:sym typeface="+mn-ea"/>
              </a:rPr>
              <a:t>issuing a list of good books and inviting experts to tell their reading-related stories.</a:t>
            </a:r>
            <a:r>
              <a:rPr lang="en-US" altLang="zh-CN" sz="2300" dirty="0"/>
              <a:t>  </a:t>
            </a:r>
            <a:endParaRPr lang="en-US" altLang="zh-CN" sz="23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2300" dirty="0"/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2300" dirty="0">
                <a:sym typeface="+mn-ea"/>
              </a:rPr>
              <a:t>The school </a:t>
            </a:r>
            <a:r>
              <a:rPr lang="en-US" altLang="zh-CN" sz="2300" b="1" dirty="0">
                <a:sym typeface="+mn-ea"/>
              </a:rPr>
              <a:t>also</a:t>
            </a:r>
            <a:r>
              <a:rPr lang="en-US" altLang="zh-CN" sz="2300" dirty="0">
                <a:sym typeface="+mn-ea"/>
              </a:rPr>
              <a:t> holds </a:t>
            </a:r>
            <a:r>
              <a:rPr lang="en-US" altLang="zh-CN" sz="2300" b="1" i="1" dirty="0">
                <a:solidFill>
                  <a:srgbClr val="0036FE"/>
                </a:solidFill>
                <a:sym typeface="+mn-ea"/>
              </a:rPr>
              <a:t>open lectures</a:t>
            </a:r>
            <a:r>
              <a:rPr lang="en-US" altLang="zh-CN" sz="2300" dirty="0">
                <a:sym typeface="+mn-ea"/>
              </a:rPr>
              <a:t> to</a:t>
            </a:r>
            <a:r>
              <a:rPr lang="zh-CN" altLang="en-US" sz="2300" b="1" i="1" u="sng" dirty="0">
                <a:sym typeface="+mn-ea"/>
              </a:rPr>
              <a:t> raise interactive topics by inviting youth readers to share their views on their favorite books in the form of writing, pictures </a:t>
            </a:r>
            <a:r>
              <a:rPr lang="en-US" altLang="zh-CN" sz="2300" b="1" i="1" u="sng" dirty="0">
                <a:sym typeface="+mn-ea"/>
              </a:rPr>
              <a:t>or </a:t>
            </a:r>
            <a:r>
              <a:rPr lang="zh-CN" altLang="en-US" sz="2300" b="1" i="1" u="sng" dirty="0">
                <a:sym typeface="+mn-ea"/>
              </a:rPr>
              <a:t>video messages</a:t>
            </a:r>
            <a:r>
              <a:rPr lang="en-US" altLang="zh-CN" sz="2300" b="1" i="1" u="sng" dirty="0">
                <a:sym typeface="+mn-ea"/>
              </a:rPr>
              <a:t>/ vlogs</a:t>
            </a:r>
            <a:r>
              <a:rPr lang="zh-CN" altLang="en-US" sz="2300" b="1" i="1" u="sng" dirty="0">
                <a:sym typeface="+mn-ea"/>
              </a:rPr>
              <a:t>.</a:t>
            </a:r>
            <a:r>
              <a:rPr lang="zh-CN" altLang="en-US" sz="2300" dirty="0">
                <a:sym typeface="+mn-ea"/>
              </a:rPr>
              <a:t> </a:t>
            </a:r>
            <a:endParaRPr lang="zh-CN" altLang="en-US" sz="2300" dirty="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53305" y="3129915"/>
            <a:ext cx="7339330" cy="3276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300" b="1" i="1">
                <a:solidFill>
                  <a:srgbClr val="0036FE"/>
                </a:solidFill>
                <a:sym typeface="+mn-ea"/>
              </a:rPr>
              <a:t>Bulletin boards</a:t>
            </a:r>
            <a:r>
              <a:rPr lang="en-US" altLang="zh-CN" sz="2300">
                <a:sym typeface="+mn-ea"/>
              </a:rPr>
              <a:t> (</a:t>
            </a:r>
            <a:r>
              <a:rPr lang="zh-CN" altLang="en-US" sz="2300">
                <a:sym typeface="+mn-ea"/>
              </a:rPr>
              <a:t>布告栏</a:t>
            </a:r>
            <a:r>
              <a:rPr lang="en-US" altLang="zh-CN" sz="2300">
                <a:sym typeface="+mn-ea"/>
              </a:rPr>
              <a:t>) are set up </a:t>
            </a:r>
            <a:r>
              <a:rPr lang="en-US" altLang="zh-CN" sz="2300" b="1" i="1" u="sng">
                <a:sym typeface="+mn-ea"/>
              </a:rPr>
              <a:t>to share students' well-written book reviews as well as their unique insights of a particular book</a:t>
            </a:r>
            <a:r>
              <a:rPr lang="en-US" altLang="zh-CN" sz="2300">
                <a:sym typeface="+mn-ea"/>
              </a:rPr>
              <a:t>.</a:t>
            </a:r>
            <a:endParaRPr lang="en-US" altLang="zh-CN" sz="2300"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en-US" altLang="zh-CN" sz="23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300">
                <a:sym typeface="+mn-ea"/>
              </a:rPr>
              <a:t>For each </a:t>
            </a:r>
            <a:r>
              <a:rPr lang="en-US" altLang="zh-CN" sz="2300" b="1" i="1">
                <a:solidFill>
                  <a:srgbClr val="0000FF"/>
                </a:solidFill>
                <a:sym typeface="+mn-ea"/>
              </a:rPr>
              <a:t>reading circle</a:t>
            </a:r>
            <a:r>
              <a:rPr lang="en-US" altLang="zh-CN" sz="2300">
                <a:sym typeface="+mn-ea"/>
              </a:rPr>
              <a:t>, t</a:t>
            </a:r>
            <a:r>
              <a:rPr lang="en-US" altLang="zh-CN" sz="2300"/>
              <a:t>eachers will select a particular theme,</a:t>
            </a:r>
            <a:r>
              <a:rPr lang="en-US" altLang="zh-CN" sz="2300" b="1" i="1" u="sng"/>
              <a:t> </a:t>
            </a:r>
            <a:r>
              <a:rPr lang="en-US" altLang="zh-CN" sz="2300" b="1" i="1" u="sng">
                <a:solidFill>
                  <a:schemeClr val="tx1"/>
                </a:solidFill>
                <a:sym typeface="+mn-ea"/>
              </a:rPr>
              <a:t>based on which students are encouraged to have heated discussions or make an adaption to perform on stage</a:t>
            </a:r>
            <a:r>
              <a:rPr lang="en-US" altLang="zh-CN" sz="2300">
                <a:sym typeface="+mn-ea"/>
              </a:rPr>
              <a:t>. </a:t>
            </a:r>
            <a:endParaRPr lang="en-US" altLang="zh-CN" sz="2300"/>
          </a:p>
          <a:p>
            <a:pPr marL="342900" indent="-342900">
              <a:buFont typeface="Wingdings" panose="05000000000000000000" charset="0"/>
              <a:buChar char="Ø"/>
            </a:pPr>
            <a:endParaRPr lang="en-US" altLang="zh-CN" sz="23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6692" t="17218" r="3543" b="8816"/>
          <a:stretch>
            <a:fillRect/>
          </a:stretch>
        </p:blipFill>
        <p:spPr>
          <a:xfrm>
            <a:off x="146050" y="3506470"/>
            <a:ext cx="4707255" cy="2908935"/>
          </a:xfrm>
          <a:prstGeom prst="round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4689" t="13660" b="12846"/>
          <a:stretch>
            <a:fillRect/>
          </a:stretch>
        </p:blipFill>
        <p:spPr>
          <a:xfrm>
            <a:off x="146685" y="3327400"/>
            <a:ext cx="4706620" cy="326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c75090c747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83820"/>
            <a:ext cx="11670665" cy="6678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6785" y="462280"/>
            <a:ext cx="1051369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/>
              <a:t>       We are a superb school </a:t>
            </a:r>
            <a:r>
              <a:rPr lang="en-US" altLang="zh-CN" sz="2800" b="1" i="1" dirty="0">
                <a:solidFill>
                  <a:schemeClr val="tx1"/>
                </a:solidFill>
              </a:rPr>
              <a:t>boast</a:t>
            </a:r>
            <a:r>
              <a:rPr lang="en-US" altLang="zh-CN" sz="2800" dirty="0"/>
              <a:t>ing (</a:t>
            </a:r>
            <a:r>
              <a:rPr lang="zh-CN" altLang="en-US" sz="2400" dirty="0"/>
              <a:t>拥有；享有</a:t>
            </a:r>
            <a:r>
              <a:rPr lang="en-US" altLang="zh-CN" sz="2800" dirty="0"/>
              <a:t>) profound culture, and the scholarly school </a:t>
            </a:r>
            <a:r>
              <a:rPr lang="en-US" altLang="zh-CN" sz="2800" u="sng" dirty="0">
                <a:solidFill>
                  <a:srgbClr val="FF0000"/>
                </a:solidFill>
              </a:rPr>
              <a:t>perfectly </a:t>
            </a:r>
            <a:r>
              <a:rPr lang="en-US" altLang="zh-CN" sz="2800" b="1" i="1" u="sng" dirty="0">
                <a:solidFill>
                  <a:srgbClr val="FF0000"/>
                </a:solidFill>
              </a:rPr>
              <a:t>demonstrate</a:t>
            </a:r>
            <a:r>
              <a:rPr lang="en-US" altLang="zh-CN" sz="2800" u="sng" dirty="0">
                <a:solidFill>
                  <a:srgbClr val="FF0000"/>
                </a:solidFill>
              </a:rPr>
              <a:t>s</a:t>
            </a:r>
            <a:r>
              <a:rPr lang="en-US" altLang="zh-CN" sz="2800" dirty="0"/>
              <a:t> (</a:t>
            </a:r>
            <a:r>
              <a:rPr lang="zh-CN" altLang="en-US" sz="2400" dirty="0"/>
              <a:t>证实；展现</a:t>
            </a:r>
            <a:r>
              <a:rPr lang="en-US" altLang="zh-CN" sz="2800" dirty="0"/>
              <a:t>) our culture-oriented </a:t>
            </a:r>
            <a:r>
              <a:rPr lang="en-US" altLang="zh-CN" sz="2800" b="1" i="1" dirty="0"/>
              <a:t>school trait</a:t>
            </a:r>
            <a:r>
              <a:rPr lang="en-US" altLang="zh-CN" sz="2800" dirty="0"/>
              <a:t> (</a:t>
            </a:r>
            <a:r>
              <a:rPr lang="zh-CN" altLang="en-US" sz="2400" dirty="0"/>
              <a:t>办学特色</a:t>
            </a:r>
            <a:r>
              <a:rPr lang="en-US" altLang="zh-CN" sz="2800" dirty="0"/>
              <a:t>). </a:t>
            </a:r>
            <a:r>
              <a:rPr lang="en-US" altLang="zh-CN" sz="2800" b="1" u="sng" dirty="0">
                <a:solidFill>
                  <a:srgbClr val="FF0000"/>
                </a:solidFill>
              </a:rPr>
              <a:t>After years of </a:t>
            </a:r>
            <a:r>
              <a:rPr lang="en-US" altLang="zh-CN" sz="2800" b="1" u="sng" dirty="0" err="1">
                <a:solidFill>
                  <a:srgbClr val="FF0000"/>
                </a:solidFill>
              </a:rPr>
              <a:t>endeavour</a:t>
            </a:r>
            <a:r>
              <a:rPr lang="en-US" altLang="zh-CN" sz="2800" dirty="0"/>
              <a:t>, we now have </a:t>
            </a:r>
            <a:r>
              <a:rPr lang="en-US" altLang="zh-CN" sz="2800" b="1" i="1" dirty="0">
                <a:solidFill>
                  <a:srgbClr val="FF0000"/>
                </a:solidFill>
                <a:effectLst/>
              </a:rPr>
              <a:t>nurture</a:t>
            </a:r>
            <a:r>
              <a:rPr lang="en-US" altLang="zh-CN" sz="2800" dirty="0">
                <a:solidFill>
                  <a:srgbClr val="FF0000"/>
                </a:solidFill>
                <a:effectLst/>
              </a:rPr>
              <a:t>d </a:t>
            </a:r>
            <a:r>
              <a:rPr lang="en-US" altLang="zh-CN" sz="2800" dirty="0">
                <a:solidFill>
                  <a:schemeClr val="tx1"/>
                </a:solidFill>
                <a:effectLst/>
              </a:rPr>
              <a:t>(</a:t>
            </a:r>
            <a:r>
              <a:rPr lang="zh-CN" altLang="en-US" sz="2400" dirty="0">
                <a:solidFill>
                  <a:schemeClr val="tx1"/>
                </a:solidFill>
                <a:effectLst/>
              </a:rPr>
              <a:t>培育</a:t>
            </a:r>
            <a:r>
              <a:rPr lang="en-US" altLang="zh-CN" sz="2800" dirty="0">
                <a:solidFill>
                  <a:schemeClr val="tx1"/>
                </a:solidFill>
                <a:effectLst/>
              </a:rPr>
              <a:t>)</a:t>
            </a:r>
            <a:r>
              <a:rPr lang="en-US" altLang="zh-CN" sz="2800" dirty="0">
                <a:solidFill>
                  <a:srgbClr val="FF0000"/>
                </a:solidFill>
                <a:effectLst/>
              </a:rPr>
              <a:t> </a:t>
            </a:r>
            <a:r>
              <a:rPr lang="en-US" altLang="zh-CN" sz="2800" u="sng" dirty="0">
                <a:solidFill>
                  <a:srgbClr val="FF0000"/>
                </a:solidFill>
                <a:effectLst/>
              </a:rPr>
              <a:t>a </a:t>
            </a:r>
            <a:r>
              <a:rPr lang="en-US" altLang="zh-CN" sz="2800" b="1" i="1" u="sng" dirty="0">
                <a:solidFill>
                  <a:srgbClr val="FF0000"/>
                </a:solidFill>
                <a:effectLst/>
              </a:rPr>
              <a:t>splendid </a:t>
            </a:r>
            <a:r>
              <a:rPr lang="en-US" altLang="zh-CN" sz="2800" u="sng" dirty="0">
                <a:solidFill>
                  <a:schemeClr val="tx1"/>
                </a:solidFill>
                <a:effectLst/>
                <a:sym typeface="+mn-ea"/>
              </a:rPr>
              <a:t>(</a:t>
            </a:r>
            <a:r>
              <a:rPr lang="zh-CN" altLang="en-US" sz="2400" u="sng" dirty="0">
                <a:solidFill>
                  <a:schemeClr val="tx1"/>
                </a:solidFill>
                <a:effectLst/>
                <a:sym typeface="+mn-ea"/>
              </a:rPr>
              <a:t>极好的</a:t>
            </a:r>
            <a:r>
              <a:rPr lang="en-US" altLang="zh-CN" sz="2800" u="sng" dirty="0">
                <a:solidFill>
                  <a:schemeClr val="tx1"/>
                </a:solidFill>
                <a:effectLst/>
                <a:sym typeface="+mn-ea"/>
              </a:rPr>
              <a:t>)</a:t>
            </a:r>
            <a:r>
              <a:rPr lang="en-US" altLang="zh-CN" sz="2800" u="sng" dirty="0">
                <a:solidFill>
                  <a:srgbClr val="FF0000"/>
                </a:solidFill>
                <a:effectLst/>
                <a:sym typeface="+mn-ea"/>
              </a:rPr>
              <a:t> </a:t>
            </a:r>
            <a:r>
              <a:rPr lang="en-US" altLang="zh-CN" sz="2800" u="sng" dirty="0">
                <a:solidFill>
                  <a:srgbClr val="FF0000"/>
                </a:solidFill>
                <a:effectLst/>
              </a:rPr>
              <a:t>and </a:t>
            </a:r>
            <a:r>
              <a:rPr lang="en-US" altLang="zh-CN" sz="2800" b="1" i="1" u="sng" dirty="0">
                <a:solidFill>
                  <a:srgbClr val="FF0000"/>
                </a:solidFill>
                <a:effectLst/>
              </a:rPr>
              <a:t>inclusive</a:t>
            </a:r>
            <a:r>
              <a:rPr lang="en-US" altLang="zh-CN" sz="2800" u="sng" dirty="0">
                <a:solidFill>
                  <a:srgbClr val="FF0000"/>
                </a:solidFill>
                <a:effectLst/>
              </a:rPr>
              <a:t> </a:t>
            </a:r>
            <a:r>
              <a:rPr lang="en-US" altLang="zh-CN" sz="2800" u="sng" dirty="0">
                <a:solidFill>
                  <a:schemeClr val="tx1"/>
                </a:solidFill>
                <a:effectLst/>
              </a:rPr>
              <a:t>(</a:t>
            </a:r>
            <a:r>
              <a:rPr lang="zh-CN" altLang="en-US" sz="2400" u="sng" dirty="0">
                <a:solidFill>
                  <a:schemeClr val="tx1"/>
                </a:solidFill>
                <a:effectLst/>
              </a:rPr>
              <a:t>包容的</a:t>
            </a:r>
            <a:r>
              <a:rPr lang="en-US" altLang="zh-CN" sz="2800" u="sng" dirty="0">
                <a:solidFill>
                  <a:schemeClr val="tx1"/>
                </a:solidFill>
                <a:effectLst/>
              </a:rPr>
              <a:t>) </a:t>
            </a:r>
            <a:r>
              <a:rPr lang="en-US" altLang="zh-CN" sz="2800" u="sng" dirty="0">
                <a:solidFill>
                  <a:srgbClr val="FF0000"/>
                </a:solidFill>
                <a:effectLst/>
              </a:rPr>
              <a:t>scholarly school.</a:t>
            </a: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0000FF"/>
                </a:solidFill>
              </a:rPr>
              <a:t>[</a:t>
            </a:r>
            <a:r>
              <a:rPr lang="zh-CN" altLang="en-US" sz="2800" dirty="0">
                <a:solidFill>
                  <a:srgbClr val="0000FF"/>
                </a:solidFill>
              </a:rPr>
              <a:t>内涵意义</a:t>
            </a:r>
            <a:r>
              <a:rPr lang="en-US" altLang="zh-CN" sz="2800" dirty="0">
                <a:solidFill>
                  <a:srgbClr val="0000FF"/>
                </a:solidFill>
              </a:rPr>
              <a:t>]</a:t>
            </a:r>
            <a:endParaRPr lang="en-US" altLang="zh-CN" sz="2800" dirty="0"/>
          </a:p>
          <a:p>
            <a:pPr algn="just"/>
            <a:r>
              <a:rPr lang="en-US" altLang="zh-CN" sz="2800" dirty="0"/>
              <a:t>       </a:t>
            </a:r>
            <a:r>
              <a:rPr lang="en-US" altLang="zh-CN" sz="2800" b="1" dirty="0"/>
              <a:t>Specifically </a:t>
            </a:r>
            <a:r>
              <a:rPr lang="en-US" altLang="zh-CN" sz="2800" dirty="0">
                <a:solidFill>
                  <a:srgbClr val="0000FF"/>
                </a:solidFill>
                <a:sym typeface="+mn-ea"/>
              </a:rPr>
              <a:t>[discourse marker 1]</a:t>
            </a:r>
            <a:r>
              <a:rPr lang="en-US" altLang="zh-CN" sz="2800" dirty="0"/>
              <a:t>, in a </a:t>
            </a:r>
            <a:r>
              <a:rPr lang="en-US" altLang="zh-CN" sz="2800" b="1" i="1" dirty="0" err="1"/>
              <a:t>spacious</a:t>
            </a:r>
            <a:r>
              <a:rPr lang="en-US" altLang="zh-CN" sz="2800" b="1" i="1" dirty="0"/>
              <a:t> and well-lit</a:t>
            </a:r>
            <a:r>
              <a:rPr lang="en-US" altLang="zh-CN" sz="2800" dirty="0"/>
              <a:t> library </a:t>
            </a:r>
            <a:r>
              <a:rPr lang="en-US" altLang="zh-CN" sz="2800" b="1" i="1" dirty="0"/>
              <a:t>stocked with a wide selection of books</a:t>
            </a:r>
            <a:r>
              <a:rPr lang="en-US" altLang="zh-CN" sz="2800" dirty="0"/>
              <a:t>, </a:t>
            </a:r>
            <a:r>
              <a:rPr lang="en-US" altLang="zh-CN" sz="2800" b="1" dirty="0">
                <a:solidFill>
                  <a:srgbClr val="FF0000"/>
                </a:solidFill>
              </a:rPr>
              <a:t>the monthly held literature salon</a:t>
            </a:r>
            <a:r>
              <a:rPr lang="en-US" altLang="zh-CN" sz="2800" dirty="0"/>
              <a:t> is students' favorites, </a:t>
            </a:r>
            <a:r>
              <a:rPr lang="en-US" altLang="zh-CN" sz="2800" b="1" i="1" u="sng" dirty="0"/>
              <a:t>where</a:t>
            </a:r>
            <a:r>
              <a:rPr lang="en-US" altLang="zh-CN" sz="2800" dirty="0"/>
              <a:t> they can enjoy the </a:t>
            </a:r>
            <a:r>
              <a:rPr lang="en-US" altLang="zh-CN" sz="2800" b="1" i="1" dirty="0"/>
              <a:t>collision of diverse ideas </a:t>
            </a:r>
            <a:r>
              <a:rPr lang="en-US" altLang="zh-CN" sz="2800" dirty="0">
                <a:sym typeface="+mn-ea"/>
              </a:rPr>
              <a:t>(</a:t>
            </a:r>
            <a:r>
              <a:rPr lang="zh-CN" altLang="en-US" sz="2400" dirty="0">
                <a:sym typeface="+mn-ea"/>
              </a:rPr>
              <a:t>思想的碰撞</a:t>
            </a:r>
            <a:r>
              <a:rPr lang="en-US" altLang="zh-CN" sz="2800" dirty="0">
                <a:sym typeface="+mn-ea"/>
              </a:rPr>
              <a:t>)</a:t>
            </a:r>
            <a:r>
              <a:rPr lang="en-US" altLang="zh-CN" sz="2800" dirty="0"/>
              <a:t>. </a:t>
            </a:r>
            <a:r>
              <a:rPr lang="en-US" altLang="zh-CN" sz="2800" b="1" dirty="0"/>
              <a:t>Also </a:t>
            </a:r>
            <a:r>
              <a:rPr lang="en-US" altLang="zh-CN" sz="2800" dirty="0">
                <a:solidFill>
                  <a:srgbClr val="0000FF"/>
                </a:solidFill>
                <a:sym typeface="+mn-ea"/>
              </a:rPr>
              <a:t>[discourse marker 2]</a:t>
            </a:r>
            <a:r>
              <a:rPr lang="en-US" altLang="zh-CN" sz="2800" dirty="0"/>
              <a:t>, to </a:t>
            </a:r>
            <a:r>
              <a:rPr lang="en-US" altLang="zh-CN" sz="2800" b="1" i="1" dirty="0"/>
              <a:t>provide an outlet for students to talk with great minds</a:t>
            </a:r>
            <a:r>
              <a:rPr lang="en-US" altLang="zh-CN" sz="2800" dirty="0"/>
              <a:t>, many </a:t>
            </a:r>
            <a:r>
              <a:rPr lang="en-US" altLang="zh-CN" sz="2800" b="1" i="1" dirty="0"/>
              <a:t>prominent/ notable </a:t>
            </a:r>
            <a:r>
              <a:rPr lang="en-US" altLang="zh-CN" sz="2800" dirty="0"/>
              <a:t>(</a:t>
            </a:r>
            <a:r>
              <a:rPr lang="zh-CN" altLang="en-US" sz="2400" dirty="0"/>
              <a:t>著名的</a:t>
            </a:r>
            <a:r>
              <a:rPr lang="en-US" altLang="zh-CN" sz="2800" dirty="0"/>
              <a:t>) professionals as well as </a:t>
            </a:r>
            <a:r>
              <a:rPr lang="en-US" sz="2800" dirty="0"/>
              <a:t>writers have been invited to </a:t>
            </a:r>
            <a:r>
              <a:rPr lang="en-US" sz="2800" b="1" dirty="0">
                <a:solidFill>
                  <a:srgbClr val="FF0000"/>
                </a:solidFill>
              </a:rPr>
              <a:t>deliver some insightful </a:t>
            </a:r>
            <a:r>
              <a:rPr lang="en-US" altLang="zh-CN" sz="2800" dirty="0">
                <a:effectLst/>
                <a:sym typeface="+mn-ea"/>
              </a:rPr>
              <a:t>(</a:t>
            </a:r>
            <a:r>
              <a:rPr lang="zh-CN" altLang="en-US" sz="2400" dirty="0">
                <a:effectLst/>
                <a:sym typeface="+mn-ea"/>
              </a:rPr>
              <a:t>有洞察力的</a:t>
            </a:r>
            <a:r>
              <a:rPr lang="en-US" altLang="zh-CN" sz="2800" dirty="0">
                <a:effectLst/>
                <a:sym typeface="+mn-ea"/>
              </a:rPr>
              <a:t>)</a:t>
            </a:r>
            <a:r>
              <a:rPr lang="en-US" sz="2800" b="1" dirty="0">
                <a:solidFill>
                  <a:srgbClr val="FF0000"/>
                </a:solidFill>
              </a:rPr>
              <a:t> and illuminating/ enlightening </a:t>
            </a:r>
            <a:r>
              <a:rPr lang="en-US" altLang="zh-CN" sz="2800" dirty="0">
                <a:effectLst/>
                <a:sym typeface="+mn-ea"/>
              </a:rPr>
              <a:t>(</a:t>
            </a:r>
            <a:r>
              <a:rPr lang="zh-CN" altLang="en-US" sz="2400" dirty="0">
                <a:effectLst/>
                <a:sym typeface="+mn-ea"/>
              </a:rPr>
              <a:t>有启发性的</a:t>
            </a:r>
            <a:r>
              <a:rPr lang="en-US" altLang="zh-CN" sz="2800" dirty="0">
                <a:effectLst/>
                <a:sym typeface="+mn-ea"/>
              </a:rPr>
              <a:t>)</a:t>
            </a:r>
            <a:r>
              <a:rPr lang="en-US" sz="2800" b="1" dirty="0">
                <a:solidFill>
                  <a:srgbClr val="FF0000"/>
                </a:solidFill>
              </a:rPr>
              <a:t> lectures</a:t>
            </a:r>
            <a:r>
              <a:rPr lang="en-US" sz="2800" dirty="0"/>
              <a:t>, </a:t>
            </a:r>
            <a:r>
              <a:rPr lang="en-US" sz="2800" b="1" i="1" u="sng" dirty="0"/>
              <a:t>which greatly</a:t>
            </a:r>
            <a:r>
              <a:rPr lang="en-US" sz="2800" dirty="0"/>
              <a:t> </a:t>
            </a:r>
            <a:r>
              <a:rPr lang="en-US" sz="2800" b="1" i="1" dirty="0"/>
              <a:t>widens students' knowledge scope</a:t>
            </a:r>
            <a:r>
              <a:rPr lang="en-US" sz="2800" dirty="0"/>
              <a:t>. </a:t>
            </a:r>
            <a:endParaRPr lang="en-US" sz="2800" dirty="0"/>
          </a:p>
          <a:p>
            <a:pPr algn="r"/>
            <a:r>
              <a:rPr lang="en-US" sz="2800" dirty="0"/>
              <a:t>(ZHANG </a:t>
            </a:r>
            <a:r>
              <a:rPr lang="en-US" sz="2800" dirty="0" err="1"/>
              <a:t>Xinyu</a:t>
            </a:r>
            <a:r>
              <a:rPr lang="en-US" sz="2800" dirty="0"/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6075</Words>
  <Application>WPS 演示</Application>
  <PresentationFormat>宽屏</PresentationFormat>
  <Paragraphs>150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Calibri</vt:lpstr>
      <vt:lpstr>Times New Roman</vt:lpstr>
      <vt:lpstr>Arial Black</vt:lpstr>
      <vt:lpstr>微软雅黑</vt:lpstr>
      <vt:lpstr>Arial Unicode MS</vt:lpstr>
      <vt:lpstr>HelveticaNeue</vt:lpstr>
      <vt:lpstr>Corbel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24147</cp:lastModifiedBy>
  <cp:revision>258</cp:revision>
  <dcterms:created xsi:type="dcterms:W3CDTF">2023-03-16T00:14:00Z</dcterms:created>
  <dcterms:modified xsi:type="dcterms:W3CDTF">2023-05-06T03:47:54Z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B5EE291B8D1B4225AE9D5B9E9A16BB18</vt:lpwstr>
  </property>
  <property fmtid="{D5CDD505-2E9C-101B-9397-08002B2CF9AE}" pid="3" name="KSOProductBuildVer">
    <vt:lpwstr>2052-11.8.2.8411</vt:lpwstr>
  </property>
</Properties>
</file>