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heme/theme2.xml" ContentType="application/vnd.openxmlformats-officedocument.them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1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2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3.xml" ContentType="application/vnd.openxmlformats-officedocument.presentationml.notes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310" r:id="rId2"/>
    <p:sldId id="256" r:id="rId3"/>
    <p:sldId id="259" r:id="rId4"/>
    <p:sldId id="267" r:id="rId5"/>
    <p:sldId id="261" r:id="rId6"/>
    <p:sldId id="262" r:id="rId7"/>
    <p:sldId id="266" r:id="rId8"/>
    <p:sldId id="273" r:id="rId9"/>
    <p:sldId id="263" r:id="rId10"/>
    <p:sldId id="278" r:id="rId11"/>
    <p:sldId id="277" r:id="rId12"/>
    <p:sldId id="280" r:id="rId13"/>
    <p:sldId id="260" r:id="rId14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1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B4EBDC"/>
    <a:srgbClr val="BEE5CC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6" y="156"/>
      </p:cViewPr>
      <p:guideLst>
        <p:guide orient="horz" pos="2121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2023/5/18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2023/5/18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2023/5/18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2023/5/18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7" name="图片 6" descr="水印">
            <a:extLst>
              <a:ext uri="{FF2B5EF4-FFF2-40B4-BE49-F238E27FC236}">
                <a16:creationId xmlns:a16="http://schemas.microsoft.com/office/drawing/2014/main" id="{5CC158B8-43D7-2E7F-A887-3EFA02F3971A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image" Target="../media/image3.jpe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0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80.xml"/><Relationship Id="rId13" Type="http://schemas.openxmlformats.org/officeDocument/2006/relationships/image" Target="../media/image15.png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../media/image14.jpeg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13.jpeg"/><Relationship Id="rId5" Type="http://schemas.openxmlformats.org/officeDocument/2006/relationships/tags" Target="../tags/tag77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76.xml"/><Relationship Id="rId9" Type="http://schemas.openxmlformats.org/officeDocument/2006/relationships/tags" Target="../tags/tag8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4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762000" y="1246505"/>
            <a:ext cx="6538595" cy="50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385" y="2273935"/>
            <a:ext cx="335915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7311390" y="1616710"/>
            <a:ext cx="360362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latin typeface="华文新魏" panose="02010800040101010101" pitchFamily="2" charset="-122"/>
              </a:rPr>
              <a:t>知识产权声明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b5b59057152e49c1579f2a01f5f5c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2090" y="236220"/>
            <a:ext cx="8387080" cy="66217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0" y="428625"/>
            <a:ext cx="4217035" cy="6000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accent3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Greetings&amp;Be Communicative</a:t>
            </a:r>
          </a:p>
          <a:p>
            <a:endParaRPr lang="en-US" altLang="zh-CN" sz="2400" b="1">
              <a:solidFill>
                <a:schemeClr val="accent3">
                  <a:lumMod val="50000"/>
                </a:schemeClr>
              </a:solidFill>
              <a:highlight>
                <a:srgbClr val="FFFF00"/>
              </a:highlight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400" b="1">
                <a:solidFill>
                  <a:schemeClr val="accent3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Topic+Features</a:t>
            </a:r>
          </a:p>
          <a:p>
            <a:endParaRPr lang="en-US" altLang="zh-CN" sz="2400" b="1">
              <a:solidFill>
                <a:schemeClr val="accent3">
                  <a:lumMod val="50000"/>
                </a:schemeClr>
              </a:solidFill>
              <a:highlight>
                <a:srgbClr val="FFFF00"/>
              </a:highlight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2400" b="1">
              <a:solidFill>
                <a:schemeClr val="accent3">
                  <a:lumMod val="50000"/>
                </a:schemeClr>
              </a:solidFill>
              <a:highlight>
                <a:srgbClr val="FFFF00"/>
              </a:highlight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2400" b="1">
              <a:solidFill>
                <a:schemeClr val="accent3">
                  <a:lumMod val="50000"/>
                </a:schemeClr>
              </a:solidFill>
              <a:highlight>
                <a:srgbClr val="FFFF00"/>
              </a:highlight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400" b="1">
                <a:solidFill>
                  <a:schemeClr val="accent3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Representative Works</a:t>
            </a:r>
          </a:p>
          <a:p>
            <a:r>
              <a:rPr lang="en-US" altLang="zh-CN" sz="2400" b="1">
                <a:solidFill>
                  <a:schemeClr val="accent3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Content+ Skills</a:t>
            </a:r>
          </a:p>
          <a:p>
            <a:r>
              <a:rPr lang="en-US" altLang="zh-CN" sz="2400" b="1">
                <a:solidFill>
                  <a:schemeClr val="accent3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Infulence on me</a:t>
            </a:r>
          </a:p>
          <a:p>
            <a:endParaRPr lang="en-US" altLang="zh-CN" sz="2400" b="1">
              <a:solidFill>
                <a:schemeClr val="accent3">
                  <a:lumMod val="50000"/>
                </a:schemeClr>
              </a:solidFill>
              <a:highlight>
                <a:srgbClr val="FFFF00"/>
              </a:highlight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2400" b="1">
              <a:solidFill>
                <a:schemeClr val="accent3">
                  <a:lumMod val="50000"/>
                </a:schemeClr>
              </a:solidFill>
              <a:highlight>
                <a:srgbClr val="FFFF00"/>
              </a:highlight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2400" b="1">
              <a:solidFill>
                <a:schemeClr val="accent3">
                  <a:lumMod val="50000"/>
                </a:schemeClr>
              </a:solidFill>
              <a:highlight>
                <a:srgbClr val="FFFF00"/>
              </a:highlight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2400" b="1">
              <a:solidFill>
                <a:schemeClr val="accent3">
                  <a:lumMod val="50000"/>
                </a:schemeClr>
              </a:solidFill>
              <a:highlight>
                <a:srgbClr val="FFFF00"/>
              </a:highlight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2400" b="1">
              <a:solidFill>
                <a:schemeClr val="accent3">
                  <a:lumMod val="50000"/>
                </a:schemeClr>
              </a:solidFill>
              <a:highlight>
                <a:srgbClr val="FFFF00"/>
              </a:highlight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2400" b="1">
              <a:solidFill>
                <a:schemeClr val="accent3">
                  <a:lumMod val="50000"/>
                </a:schemeClr>
              </a:solidFill>
              <a:highlight>
                <a:srgbClr val="FFFF00"/>
              </a:highlight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400" b="1">
                <a:solidFill>
                  <a:schemeClr val="accent3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Ending: Re-Emphasis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11194415" y="1769745"/>
            <a:ext cx="78613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4142740" y="3362960"/>
            <a:ext cx="4961890" cy="762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0092690" y="1913890"/>
            <a:ext cx="209931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solidFill>
                  <a:schemeClr val="accent3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  <a:sym typeface="+mn-ea"/>
              </a:rPr>
              <a:t>内容衔接自然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0" y="0"/>
            <a:ext cx="3825240" cy="6496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800" b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+mn-ea"/>
              </a:rPr>
              <a:t>Step V: </a:t>
            </a:r>
            <a:r>
              <a:rPr lang="zh-CN" altLang="en-US" sz="2800" b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+mn-ea"/>
              </a:rPr>
              <a:t>学生佳作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13665" y="3832860"/>
            <a:ext cx="34791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</a:rPr>
              <a:t>美中不足</a:t>
            </a:r>
            <a:r>
              <a:rPr lang="zh-CN" altLang="en-US" sz="2400">
                <a:solidFill>
                  <a:srgbClr val="C00000"/>
                </a:solidFill>
              </a:rPr>
              <a:t>：</a:t>
            </a:r>
          </a:p>
          <a:p>
            <a:r>
              <a:rPr lang="zh-CN" altLang="en-US" sz="2400">
                <a:solidFill>
                  <a:srgbClr val="C00000"/>
                </a:solidFill>
              </a:rPr>
              <a:t>书写和分段可优化</a:t>
            </a: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445" y="78740"/>
            <a:ext cx="8934450" cy="670052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0" y="0"/>
            <a:ext cx="3825240" cy="6496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800" b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+mn-ea"/>
              </a:rPr>
              <a:t>Step V: </a:t>
            </a:r>
            <a:r>
              <a:rPr lang="zh-CN" altLang="en-US" sz="2800" b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+mn-ea"/>
              </a:rPr>
              <a:t>学生佳作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0" y="428625"/>
            <a:ext cx="4217035" cy="6000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accent3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Greetings</a:t>
            </a:r>
          </a:p>
          <a:p>
            <a:endParaRPr lang="en-US" altLang="zh-CN" sz="2400" b="1">
              <a:solidFill>
                <a:schemeClr val="accent3">
                  <a:lumMod val="50000"/>
                </a:schemeClr>
              </a:solidFill>
              <a:highlight>
                <a:srgbClr val="FFFF00"/>
              </a:highlight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400" b="1">
                <a:solidFill>
                  <a:schemeClr val="accent3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Topic+Identity</a:t>
            </a:r>
          </a:p>
          <a:p>
            <a:endParaRPr lang="en-US" altLang="zh-CN" sz="2400" b="1">
              <a:solidFill>
                <a:schemeClr val="accent3">
                  <a:lumMod val="50000"/>
                </a:schemeClr>
              </a:solidFill>
              <a:highlight>
                <a:srgbClr val="FFFF00"/>
              </a:highlight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2400" b="1">
              <a:solidFill>
                <a:schemeClr val="accent3">
                  <a:lumMod val="50000"/>
                </a:schemeClr>
              </a:solidFill>
              <a:highlight>
                <a:srgbClr val="FFFF00"/>
              </a:highlight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2400" b="1">
              <a:solidFill>
                <a:schemeClr val="accent3">
                  <a:lumMod val="50000"/>
                </a:schemeClr>
              </a:solidFill>
              <a:highlight>
                <a:srgbClr val="FFFF00"/>
              </a:highlight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2400" b="1">
              <a:solidFill>
                <a:schemeClr val="accent3">
                  <a:lumMod val="50000"/>
                </a:schemeClr>
              </a:solidFill>
              <a:highlight>
                <a:srgbClr val="FFFF00"/>
              </a:highlight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2400" b="1">
              <a:solidFill>
                <a:schemeClr val="accent3">
                  <a:lumMod val="50000"/>
                </a:schemeClr>
              </a:solidFill>
              <a:highlight>
                <a:srgbClr val="FFFF00"/>
              </a:highlight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400" b="1">
                <a:solidFill>
                  <a:schemeClr val="accent3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Reputation</a:t>
            </a:r>
          </a:p>
          <a:p>
            <a:r>
              <a:rPr lang="en-US" altLang="zh-CN" sz="2400" b="1">
                <a:solidFill>
                  <a:schemeClr val="accent3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Representative Works</a:t>
            </a:r>
          </a:p>
          <a:p>
            <a:r>
              <a:rPr lang="en-US" altLang="zh-CN" sz="2400" b="1">
                <a:solidFill>
                  <a:schemeClr val="accent3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Infulence on me</a:t>
            </a:r>
          </a:p>
          <a:p>
            <a:endParaRPr lang="en-US" altLang="zh-CN" sz="2400" b="1">
              <a:solidFill>
                <a:schemeClr val="accent3">
                  <a:lumMod val="50000"/>
                </a:schemeClr>
              </a:solidFill>
              <a:highlight>
                <a:srgbClr val="FFFF00"/>
              </a:highlight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2400" b="1">
              <a:solidFill>
                <a:schemeClr val="accent3">
                  <a:lumMod val="50000"/>
                </a:schemeClr>
              </a:solidFill>
              <a:highlight>
                <a:srgbClr val="FFFF00"/>
              </a:highlight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2400" b="1">
              <a:solidFill>
                <a:schemeClr val="accent3">
                  <a:lumMod val="50000"/>
                </a:schemeClr>
              </a:solidFill>
              <a:highlight>
                <a:srgbClr val="FFFF00"/>
              </a:highlight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2400" b="1">
              <a:solidFill>
                <a:schemeClr val="accent3">
                  <a:lumMod val="50000"/>
                </a:schemeClr>
              </a:solidFill>
              <a:highlight>
                <a:srgbClr val="FFFF00"/>
              </a:highlight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400" b="1">
                <a:solidFill>
                  <a:schemeClr val="accent3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Relate to the audience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04140" y="1666240"/>
            <a:ext cx="34791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</a:rPr>
              <a:t>美中不足</a:t>
            </a:r>
            <a:r>
              <a:rPr lang="zh-CN" altLang="en-US" sz="2400">
                <a:solidFill>
                  <a:srgbClr val="C00000"/>
                </a:solidFill>
              </a:rPr>
              <a:t>：</a:t>
            </a:r>
          </a:p>
          <a:p>
            <a:r>
              <a:rPr lang="zh-CN" altLang="en-US" sz="2400">
                <a:solidFill>
                  <a:srgbClr val="C00000"/>
                </a:solidFill>
              </a:rPr>
              <a:t>开头称呼排序不当</a:t>
            </a: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5aeb7ed2245b1576e9e8536cddfb4f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7295" y="59055"/>
            <a:ext cx="8048625" cy="677672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0" y="0"/>
            <a:ext cx="3825240" cy="6496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800" b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+mn-ea"/>
              </a:rPr>
              <a:t>Step V: </a:t>
            </a:r>
            <a:r>
              <a:rPr lang="zh-CN" altLang="en-US" sz="2800" b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+mn-ea"/>
              </a:rPr>
              <a:t>学生佳作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0" y="428625"/>
            <a:ext cx="4217035" cy="6000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accent3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Relate to the audience</a:t>
            </a:r>
          </a:p>
          <a:p>
            <a:r>
              <a:rPr lang="en-US" altLang="zh-CN" sz="2400" b="1">
                <a:solidFill>
                  <a:schemeClr val="accent3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Lead in the topic</a:t>
            </a:r>
          </a:p>
          <a:p>
            <a:endParaRPr lang="en-US" altLang="zh-CN" sz="2400" b="1">
              <a:solidFill>
                <a:schemeClr val="accent3">
                  <a:lumMod val="50000"/>
                </a:schemeClr>
              </a:solidFill>
              <a:highlight>
                <a:srgbClr val="FFFF00"/>
              </a:highlight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2400" b="1">
              <a:solidFill>
                <a:schemeClr val="accent3">
                  <a:lumMod val="50000"/>
                </a:schemeClr>
              </a:solidFill>
              <a:highlight>
                <a:srgbClr val="FFFF00"/>
              </a:highlight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2400" b="1">
              <a:solidFill>
                <a:schemeClr val="accent3">
                  <a:lumMod val="50000"/>
                </a:schemeClr>
              </a:solidFill>
              <a:highlight>
                <a:srgbClr val="FFFF00"/>
              </a:highlight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400" b="1">
                <a:solidFill>
                  <a:schemeClr val="accent3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Representative Works</a:t>
            </a:r>
          </a:p>
          <a:p>
            <a:r>
              <a:rPr lang="en-US" altLang="zh-CN" sz="2400" b="1">
                <a:solidFill>
                  <a:schemeClr val="accent3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Skills+ Features+Theme</a:t>
            </a:r>
          </a:p>
          <a:p>
            <a:endParaRPr lang="en-US" altLang="zh-CN" sz="2400" b="1">
              <a:solidFill>
                <a:schemeClr val="accent3">
                  <a:lumMod val="50000"/>
                </a:schemeClr>
              </a:solidFill>
              <a:highlight>
                <a:srgbClr val="FFFF00"/>
              </a:highlight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2400" b="1">
              <a:solidFill>
                <a:schemeClr val="accent3">
                  <a:lumMod val="50000"/>
                </a:schemeClr>
              </a:solidFill>
              <a:highlight>
                <a:srgbClr val="FFFF00"/>
              </a:highlight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2400" b="1">
              <a:solidFill>
                <a:schemeClr val="accent3">
                  <a:lumMod val="50000"/>
                </a:schemeClr>
              </a:solidFill>
              <a:highlight>
                <a:srgbClr val="FFFF00"/>
              </a:highlight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2400" b="1">
              <a:solidFill>
                <a:schemeClr val="accent3">
                  <a:lumMod val="50000"/>
                </a:schemeClr>
              </a:solidFill>
              <a:highlight>
                <a:srgbClr val="FFFF00"/>
              </a:highlight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2400" b="1">
              <a:solidFill>
                <a:schemeClr val="accent3">
                  <a:lumMod val="50000"/>
                </a:schemeClr>
              </a:solidFill>
              <a:highlight>
                <a:srgbClr val="FFFF00"/>
              </a:highlight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2400" b="1">
              <a:solidFill>
                <a:schemeClr val="accent3">
                  <a:lumMod val="50000"/>
                </a:schemeClr>
              </a:solidFill>
              <a:highlight>
                <a:srgbClr val="FFFF00"/>
              </a:highlight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2400" b="1">
              <a:solidFill>
                <a:schemeClr val="accent3">
                  <a:lumMod val="50000"/>
                </a:schemeClr>
              </a:solidFill>
              <a:highlight>
                <a:srgbClr val="FFFF00"/>
              </a:highlight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2400" b="1">
              <a:solidFill>
                <a:schemeClr val="accent3">
                  <a:lumMod val="50000"/>
                </a:schemeClr>
              </a:solidFill>
              <a:highlight>
                <a:srgbClr val="FFFF00"/>
              </a:highlight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400" b="1">
                <a:solidFill>
                  <a:schemeClr val="accent3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Relate to the audience again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6363335" y="1482090"/>
            <a:ext cx="2233295" cy="1016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4217035" y="4055745"/>
            <a:ext cx="4961890" cy="762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4516120" y="4482465"/>
            <a:ext cx="1109345" cy="1270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6903085" y="5902960"/>
            <a:ext cx="2623185" cy="762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4746625" y="6362700"/>
            <a:ext cx="4990465" cy="8255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190500" y="3410585"/>
            <a:ext cx="34791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</a:rPr>
              <a:t>美中不足</a:t>
            </a:r>
            <a:r>
              <a:rPr lang="zh-CN" altLang="en-US" sz="2400">
                <a:solidFill>
                  <a:srgbClr val="C00000"/>
                </a:solidFill>
              </a:rPr>
              <a:t>：</a:t>
            </a:r>
          </a:p>
          <a:p>
            <a:r>
              <a:rPr lang="zh-CN" altLang="en-US" sz="2400">
                <a:solidFill>
                  <a:srgbClr val="C00000"/>
                </a:solidFill>
              </a:rPr>
              <a:t>缺少开头和结尾的呼语和感谢</a:t>
            </a: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17805" y="711835"/>
            <a:ext cx="5685155" cy="5846445"/>
          </a:xfrm>
          <a:prstGeom prst="rect">
            <a:avLst/>
          </a:prstGeom>
          <a:noFill/>
          <a:ln w="25400" cmpd="sng">
            <a:solidFill>
              <a:schemeClr val="accent3">
                <a:lumMod val="50000"/>
              </a:schemeClr>
            </a:solidFill>
            <a:prstDash val="lgDash"/>
          </a:ln>
        </p:spPr>
        <p:txBody>
          <a:bodyPr wrap="square" rtlCol="0" anchor="t">
            <a:spAutoFit/>
          </a:bodyPr>
          <a:lstStyle/>
          <a:p>
            <a:pPr algn="just"/>
            <a:r>
              <a:rPr lang="zh-CN" altLang="en-US" sz="2200">
                <a:latin typeface="Times New Roman" panose="02020603050405020304" charset="0"/>
                <a:cs typeface="Times New Roman" panose="02020603050405020304" charset="0"/>
              </a:rPr>
              <a:t>Dear all,</a:t>
            </a:r>
          </a:p>
          <a:p>
            <a:pPr algn="just"/>
            <a:r>
              <a:rPr lang="en-US" altLang="zh-CN" sz="2200">
                <a:latin typeface="Times New Roman" panose="02020603050405020304" charset="0"/>
                <a:cs typeface="Times New Roman" panose="02020603050405020304" charset="0"/>
              </a:rPr>
              <a:t>       </a:t>
            </a:r>
            <a:r>
              <a:rPr lang="zh-CN" altLang="en-US" sz="2200" u="sng">
                <a:latin typeface="Times New Roman" panose="02020603050405020304" charset="0"/>
                <a:cs typeface="Times New Roman" panose="02020603050405020304" charset="0"/>
              </a:rPr>
              <a:t>It is my pleasure to share with you today about</a:t>
            </a:r>
            <a:r>
              <a:rPr lang="zh-CN" altLang="en-US" sz="2200">
                <a:latin typeface="Times New Roman" panose="02020603050405020304" charset="0"/>
                <a:cs typeface="Times New Roman" panose="02020603050405020304" charset="0"/>
              </a:rPr>
              <a:t> my favorite artist, Vincent van Gogh. Van Gogh was a Dutch post-impressionist painter, best known for his vivid and expressive use of color. </a:t>
            </a:r>
            <a:r>
              <a:rPr lang="zh-CN" altLang="en-US" sz="2200" u="sng">
                <a:latin typeface="Times New Roman" panose="02020603050405020304" charset="0"/>
                <a:cs typeface="Times New Roman" panose="02020603050405020304" charset="0"/>
              </a:rPr>
              <a:t>One of his most famous works is</a:t>
            </a:r>
            <a:r>
              <a:rPr lang="zh-CN" altLang="en-US" sz="2200">
                <a:latin typeface="Times New Roman" panose="02020603050405020304" charset="0"/>
                <a:cs typeface="Times New Roman" panose="02020603050405020304" charset="0"/>
              </a:rPr>
              <a:t> "Starry Night", </a:t>
            </a:r>
            <a:r>
              <a:rPr lang="zh-CN" altLang="en-US" sz="2200" u="sng">
                <a:latin typeface="Times New Roman" panose="02020603050405020304" charset="0"/>
                <a:cs typeface="Times New Roman" panose="02020603050405020304" charset="0"/>
              </a:rPr>
              <a:t>which depicts</a:t>
            </a:r>
            <a:r>
              <a:rPr lang="zh-CN" altLang="en-US" sz="2200">
                <a:latin typeface="Times New Roman" panose="02020603050405020304" charset="0"/>
                <a:cs typeface="Times New Roman" panose="02020603050405020304" charset="0"/>
              </a:rPr>
              <a:t> the night sky over a village in France. The swirling stars and bold brushstrokes make the painting come to life, conveying a sense of movement and emotion.</a:t>
            </a:r>
          </a:p>
          <a:p>
            <a:pPr algn="just"/>
            <a:r>
              <a:rPr lang="en-US" altLang="zh-CN" sz="2200">
                <a:latin typeface="Times New Roman" panose="02020603050405020304" charset="0"/>
                <a:cs typeface="Times New Roman" panose="02020603050405020304" charset="0"/>
              </a:rPr>
              <a:t>      </a:t>
            </a:r>
            <a:r>
              <a:rPr lang="zh-CN" altLang="en-US" sz="2200" u="sng">
                <a:latin typeface="Times New Roman" panose="02020603050405020304" charset="0"/>
                <a:cs typeface="Times New Roman" panose="02020603050405020304" charset="0"/>
              </a:rPr>
              <a:t>I admire</a:t>
            </a:r>
            <a:r>
              <a:rPr lang="zh-CN" altLang="en-US" sz="2200">
                <a:latin typeface="Times New Roman" panose="02020603050405020304" charset="0"/>
                <a:cs typeface="Times New Roman" panose="02020603050405020304" charset="0"/>
              </a:rPr>
              <a:t> van Gogh </a:t>
            </a:r>
            <a:r>
              <a:rPr lang="zh-CN" altLang="en-US" sz="2200" u="sng">
                <a:latin typeface="Times New Roman" panose="02020603050405020304" charset="0"/>
                <a:cs typeface="Times New Roman" panose="02020603050405020304" charset="0"/>
              </a:rPr>
              <a:t>because of</a:t>
            </a:r>
            <a:r>
              <a:rPr lang="zh-CN" altLang="en-US" sz="2200">
                <a:latin typeface="Times New Roman" panose="02020603050405020304" charset="0"/>
                <a:cs typeface="Times New Roman" panose="02020603050405020304" charset="0"/>
              </a:rPr>
              <a:t> his ability to convey intense emotions through his art. He had a difficult life, struggling with mental illness and poverty, but he found comfort and meaning in his painting. His dedication and passion for art </a:t>
            </a:r>
            <a:r>
              <a:rPr lang="zh-CN" altLang="en-US" sz="2200" u="sng">
                <a:latin typeface="Times New Roman" panose="02020603050405020304" charset="0"/>
                <a:cs typeface="Times New Roman" panose="02020603050405020304" charset="0"/>
              </a:rPr>
              <a:t>are truly inspiring to me</a:t>
            </a:r>
            <a:r>
              <a:rPr lang="zh-CN" altLang="en-US" sz="2200">
                <a:latin typeface="Times New Roman" panose="02020603050405020304" charset="0"/>
                <a:cs typeface="Times New Roman" panose="02020603050405020304" charset="0"/>
              </a:rPr>
              <a:t>. </a:t>
            </a:r>
          </a:p>
          <a:p>
            <a:pPr algn="just"/>
            <a:r>
              <a:rPr lang="en-US" altLang="zh-CN" sz="2200">
                <a:latin typeface="Times New Roman" panose="02020603050405020304" charset="0"/>
                <a:cs typeface="Times New Roman" panose="02020603050405020304" charset="0"/>
              </a:rPr>
              <a:t>      </a:t>
            </a:r>
            <a:r>
              <a:rPr lang="zh-CN" altLang="en-US" sz="2200">
                <a:latin typeface="Times New Roman" panose="02020603050405020304" charset="0"/>
                <a:cs typeface="Times New Roman" panose="02020603050405020304" charset="0"/>
              </a:rPr>
              <a:t>Thank you for listening.</a:t>
            </a: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6017260" y="711835"/>
            <a:ext cx="5916295" cy="5846445"/>
          </a:xfrm>
          <a:prstGeom prst="rect">
            <a:avLst/>
          </a:prstGeom>
          <a:noFill/>
          <a:ln w="25400" cmpd="sng">
            <a:solidFill>
              <a:schemeClr val="accent3">
                <a:lumMod val="50000"/>
              </a:schemeClr>
            </a:solidFill>
            <a:prstDash val="lgDash"/>
          </a:ln>
        </p:spPr>
        <p:txBody>
          <a:bodyPr wrap="square" rtlCol="0" anchor="t">
            <a:noAutofit/>
          </a:bodyPr>
          <a:lstStyle/>
          <a:p>
            <a:pPr algn="just"/>
            <a:r>
              <a:rPr sz="2200">
                <a:latin typeface="Times New Roman" panose="02020603050405020304" charset="0"/>
                <a:cs typeface="Times New Roman" panose="02020603050405020304" charset="0"/>
              </a:rPr>
              <a:t>Dear </a:t>
            </a:r>
            <a:r>
              <a:rPr lang="en-US" sz="22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oversea friends</a:t>
            </a:r>
            <a:r>
              <a:rPr lang="en-US" sz="22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sz="2200">
                <a:latin typeface="Times New Roman" panose="02020603050405020304" charset="0"/>
                <a:cs typeface="Times New Roman" panose="02020603050405020304" charset="0"/>
              </a:rPr>
              <a:t>teachers and fellow students,</a:t>
            </a:r>
          </a:p>
          <a:p>
            <a:pPr algn="just"/>
            <a:r>
              <a:rPr sz="2200">
                <a:latin typeface="Times New Roman" panose="02020603050405020304" charset="0"/>
                <a:cs typeface="Times New Roman" panose="02020603050405020304" charset="0"/>
              </a:rPr>
              <a:t>       </a:t>
            </a:r>
            <a:r>
              <a:rPr sz="2200" u="sng">
                <a:latin typeface="Times New Roman" panose="02020603050405020304" charset="0"/>
                <a:cs typeface="Times New Roman" panose="02020603050405020304" charset="0"/>
              </a:rPr>
              <a:t>I’m privilege to have the opportunity to address you all on</a:t>
            </a:r>
            <a:r>
              <a:rPr sz="2200">
                <a:latin typeface="Times New Roman" panose="02020603050405020304" charset="0"/>
                <a:cs typeface="Times New Roman" panose="02020603050405020304" charset="0"/>
              </a:rPr>
              <a:t> My Favorite Artist, Michelle Yeoh, </a:t>
            </a:r>
            <a:r>
              <a:rPr sz="2200" u="sng">
                <a:latin typeface="Times New Roman" panose="02020603050405020304" charset="0"/>
                <a:cs typeface="Times New Roman" panose="02020603050405020304" charset="0"/>
              </a:rPr>
              <a:t>in this favorable </a:t>
            </a:r>
            <a:r>
              <a:rPr lang="en-US" sz="2200" b="1" u="sng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online</a:t>
            </a:r>
            <a:r>
              <a:rPr sz="2200" u="sng">
                <a:latin typeface="Times New Roman" panose="02020603050405020304" charset="0"/>
                <a:cs typeface="Times New Roman" panose="02020603050405020304" charset="0"/>
              </a:rPr>
              <a:t> gathering</a:t>
            </a:r>
            <a:r>
              <a:rPr sz="2200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  <a:p>
            <a:pPr algn="just"/>
            <a:r>
              <a:rPr sz="2200">
                <a:latin typeface="Times New Roman" panose="02020603050405020304" charset="0"/>
                <a:cs typeface="Times New Roman" panose="02020603050405020304" charset="0"/>
              </a:rPr>
              <a:t>       </a:t>
            </a:r>
            <a:r>
              <a:rPr lang="en-US" sz="2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Michelle, as an action actress, </a:t>
            </a:r>
            <a:r>
              <a:rPr lang="en-US" sz="2200" u="sng">
                <a:latin typeface="Times New Roman" panose="02020603050405020304" charset="0"/>
                <a:cs typeface="Times New Roman" panose="02020603050405020304" charset="0"/>
                <a:sym typeface="+mn-ea"/>
              </a:rPr>
              <a:t>is n</a:t>
            </a:r>
            <a:r>
              <a:rPr sz="2200" u="sng">
                <a:latin typeface="Times New Roman" panose="02020603050405020304" charset="0"/>
                <a:cs typeface="Times New Roman" panose="02020603050405020304" charset="0"/>
                <a:sym typeface="+mn-ea"/>
              </a:rPr>
              <a:t>oted for</a:t>
            </a:r>
            <a:r>
              <a:rPr sz="2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interpreting the characters with her exquisite performances and excellent martial art in various films</a:t>
            </a:r>
            <a:r>
              <a:rPr lang="en-US" sz="2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. Even though</a:t>
            </a:r>
            <a:r>
              <a:rPr sz="2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in her 60s, </a:t>
            </a:r>
            <a:r>
              <a:rPr lang="en-US" sz="2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she amazed the world again by </a:t>
            </a:r>
            <a:r>
              <a:rPr sz="2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earn</a:t>
            </a:r>
            <a:r>
              <a:rPr lang="en-US" sz="2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ing</a:t>
            </a:r>
            <a:r>
              <a:rPr sz="2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her first Golden Globe</a:t>
            </a:r>
            <a:r>
              <a:rPr lang="en-US" sz="2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and Oscar</a:t>
            </a:r>
            <a:r>
              <a:rPr sz="2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win</a:t>
            </a:r>
            <a:r>
              <a:rPr lang="en-US" sz="2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s</a:t>
            </a:r>
            <a:r>
              <a:rPr sz="2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with</a:t>
            </a:r>
            <a:r>
              <a:rPr sz="2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her latest Hollywood </a:t>
            </a:r>
            <a:r>
              <a:rPr lang="en-US" sz="2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sci-fi comedy </a:t>
            </a:r>
            <a:r>
              <a:rPr sz="2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film, Everything Everywhere All at Once.</a:t>
            </a:r>
            <a:r>
              <a:rPr sz="2200" u="sng">
                <a:latin typeface="Times New Roman" panose="02020603050405020304" charset="0"/>
                <a:cs typeface="Times New Roman" panose="02020603050405020304" charset="0"/>
                <a:sym typeface="+mn-ea"/>
              </a:rPr>
              <a:t>Yet what amazes me most is</a:t>
            </a:r>
            <a:r>
              <a:rPr sz="2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her constant positive attitude, credited perseverance and burning passion to new challenges in both her work and life. </a:t>
            </a:r>
            <a:r>
              <a:rPr sz="2200" u="sng">
                <a:latin typeface="Times New Roman" panose="02020603050405020304" charset="0"/>
                <a:cs typeface="Times New Roman" panose="02020603050405020304" charset="0"/>
                <a:sym typeface="+mn-ea"/>
              </a:rPr>
              <a:t>I regard her as</a:t>
            </a:r>
            <a:r>
              <a:rPr sz="2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my role model.</a:t>
            </a:r>
            <a:endParaRPr sz="220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sz="2200">
                <a:latin typeface="Times New Roman" panose="02020603050405020304" charset="0"/>
                <a:cs typeface="Times New Roman" panose="02020603050405020304" charset="0"/>
              </a:rPr>
              <a:t>      Thanks for your listening. </a:t>
            </a:r>
            <a:r>
              <a:rPr sz="2200" b="1" u="sng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Look forward to an  echo from you</a:t>
            </a:r>
            <a:r>
              <a:rPr sz="2200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  <a:p>
            <a:pPr algn="just"/>
            <a:endParaRPr lang="en-US" altLang="zh-CN" sz="220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endParaRPr lang="en-US" altLang="zh-CN" sz="2200" b="1" i="1">
              <a:solidFill>
                <a:schemeClr val="accent3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endParaRPr lang="zh-CN" altLang="en-US" sz="22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" name="图片 2" descr="360_F_207653032_z1nYE6AgjSGO1jayv1MG6fXcRF4elMya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03090" y="-167640"/>
            <a:ext cx="3117850" cy="109728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5804535" y="1279525"/>
            <a:ext cx="6256020" cy="261747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3200">
                <a:solidFill>
                  <a:schemeClr val="tx1"/>
                </a:solidFill>
              </a:rPr>
              <a:t>Online Speech</a:t>
            </a:r>
            <a:br>
              <a:rPr lang="en-US" altLang="zh-CN" sz="4400">
                <a:solidFill>
                  <a:schemeClr val="tx1"/>
                </a:solidFill>
              </a:rPr>
            </a:br>
            <a:r>
              <a:rPr lang="en-US" altLang="zh-CN" sz="480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Favorite Artist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6198870" y="4316095"/>
            <a:ext cx="5795645" cy="539750"/>
          </a:xfrm>
        </p:spPr>
        <p:txBody>
          <a:bodyPr/>
          <a:lstStyle/>
          <a:p>
            <a:r>
              <a:rPr lang="en-US" altLang="zh-CN">
                <a:solidFill>
                  <a:schemeClr val="tx1"/>
                </a:solidFill>
              </a:rPr>
              <a:t>I</a:t>
            </a:r>
            <a:r>
              <a:rPr lang="zh-CN" altLang="en-US">
                <a:solidFill>
                  <a:schemeClr val="tx1"/>
                </a:solidFill>
              </a:rPr>
              <a:t>nterscholastic</a:t>
            </a:r>
            <a:r>
              <a:rPr lang="en-US" altLang="zh-CN">
                <a:solidFill>
                  <a:schemeClr val="tx1"/>
                </a:solidFill>
              </a:rPr>
              <a:t> Activity</a:t>
            </a:r>
          </a:p>
        </p:txBody>
      </p:sp>
      <p:pic>
        <p:nvPicPr>
          <p:cNvPr id="5" name="图片 4" descr="Lessons-from-our-training-pivot_How-virtual-presentations-build-soft-skills-and-connections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0965" y="1212215"/>
            <a:ext cx="5837555" cy="4230370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  <a:softEdge rad="127000"/>
          </a:effectLst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52883575-green-sticky-note-post-it-vector-illustration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5035" t="10258" r="8807" b="6807"/>
          <a:stretch>
            <a:fillRect/>
          </a:stretch>
        </p:blipFill>
        <p:spPr>
          <a:xfrm>
            <a:off x="6652895" y="197485"/>
            <a:ext cx="5474335" cy="502094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7087870" y="401955"/>
            <a:ext cx="4156710" cy="3832860"/>
          </a:xfrm>
        </p:spPr>
        <p:txBody>
          <a:bodyPr>
            <a:normAutofit fontScale="90000"/>
          </a:bodyPr>
          <a:lstStyle/>
          <a:p>
            <a:r>
              <a:rPr lang="zh-CN" altLang="en-US" sz="2400" b="0">
                <a:latin typeface="+mn-lt"/>
                <a:ea typeface="黑体" panose="02010609060101010101" charset="-122"/>
                <a:cs typeface="+mn-lt"/>
              </a:rPr>
              <a:t>下周，你将参与你校与英国友好学校举办的</a:t>
            </a:r>
            <a:r>
              <a:rPr lang="en-US" altLang="zh-CN" sz="2400" b="0">
                <a:latin typeface="+mn-lt"/>
                <a:ea typeface="黑体" panose="02010609060101010101" charset="-122"/>
                <a:cs typeface="+mn-lt"/>
              </a:rPr>
              <a:t>“</a:t>
            </a:r>
            <a:r>
              <a:rPr lang="zh-CN" altLang="en-US" sz="2400" b="0">
                <a:latin typeface="+mn-lt"/>
                <a:ea typeface="黑体" panose="02010609060101010101" charset="-122"/>
                <a:cs typeface="+mn-lt"/>
              </a:rPr>
              <a:t>我最喜爱的艺术家</a:t>
            </a:r>
            <a:r>
              <a:rPr lang="en-US" altLang="zh-CN" sz="2400" b="0">
                <a:latin typeface="+mn-lt"/>
                <a:ea typeface="黑体" panose="02010609060101010101" charset="-122"/>
                <a:cs typeface="+mn-lt"/>
              </a:rPr>
              <a:t>”</a:t>
            </a:r>
            <a:r>
              <a:rPr lang="zh-CN" altLang="en-US" sz="2400" b="0">
                <a:latin typeface="+mn-lt"/>
                <a:ea typeface="黑体" panose="02010609060101010101" charset="-122"/>
                <a:cs typeface="+mn-lt"/>
              </a:rPr>
              <a:t>线上交流活动。请你准备一篇英语发言稿。内容包括：</a:t>
            </a:r>
            <a:br>
              <a:rPr lang="zh-CN" altLang="en-US" sz="2400" b="0">
                <a:latin typeface="+mn-lt"/>
                <a:ea typeface="黑体" panose="02010609060101010101" charset="-122"/>
                <a:cs typeface="+mn-lt"/>
              </a:rPr>
            </a:br>
            <a:r>
              <a:rPr lang="en-US" altLang="zh-CN" sz="2400" b="0">
                <a:latin typeface="+mn-lt"/>
                <a:ea typeface="黑体" panose="02010609060101010101" charset="-122"/>
                <a:cs typeface="+mn-lt"/>
              </a:rPr>
              <a:t>1. </a:t>
            </a:r>
            <a:r>
              <a:rPr lang="zh-CN" altLang="en-US" sz="2400" b="0">
                <a:latin typeface="+mn-lt"/>
                <a:ea typeface="黑体" panose="02010609060101010101" charset="-122"/>
                <a:cs typeface="+mn-lt"/>
              </a:rPr>
              <a:t>介绍你最喜爱的艺术家及其代表作；</a:t>
            </a:r>
            <a:br>
              <a:rPr lang="zh-CN" altLang="en-US" sz="2400" b="0">
                <a:latin typeface="+mn-lt"/>
                <a:ea typeface="黑体" panose="02010609060101010101" charset="-122"/>
                <a:cs typeface="+mn-lt"/>
              </a:rPr>
            </a:br>
            <a:r>
              <a:rPr lang="en-US" altLang="zh-CN" sz="2400" b="0">
                <a:latin typeface="+mn-lt"/>
                <a:ea typeface="黑体" panose="02010609060101010101" charset="-122"/>
                <a:cs typeface="+mn-lt"/>
              </a:rPr>
              <a:t>2.</a:t>
            </a:r>
            <a:r>
              <a:rPr lang="zh-CN" altLang="en-US" sz="2400" b="0">
                <a:latin typeface="+mn-lt"/>
                <a:ea typeface="黑体" panose="02010609060101010101" charset="-122"/>
                <a:cs typeface="+mn-lt"/>
              </a:rPr>
              <a:t>说明理由。</a:t>
            </a:r>
            <a:br>
              <a:rPr lang="zh-CN" altLang="en-US" sz="2400" b="0">
                <a:latin typeface="+mn-lt"/>
                <a:ea typeface="黑体" panose="02010609060101010101" charset="-122"/>
                <a:cs typeface="+mn-lt"/>
              </a:rPr>
            </a:br>
            <a:r>
              <a:rPr lang="zh-CN" altLang="en-US" sz="2400" b="0">
                <a:latin typeface="+mn-lt"/>
                <a:ea typeface="黑体" panose="02010609060101010101" charset="-122"/>
                <a:cs typeface="+mn-lt"/>
              </a:rPr>
              <a:t>注意：</a:t>
            </a:r>
            <a:br>
              <a:rPr lang="zh-CN" altLang="en-US" sz="2400" b="0">
                <a:latin typeface="+mn-lt"/>
                <a:ea typeface="黑体" panose="02010609060101010101" charset="-122"/>
                <a:cs typeface="+mn-lt"/>
              </a:rPr>
            </a:br>
            <a:r>
              <a:rPr lang="en-US" altLang="zh-CN" sz="2400" b="0">
                <a:latin typeface="+mn-lt"/>
                <a:ea typeface="黑体" panose="02010609060101010101" charset="-122"/>
                <a:cs typeface="+mn-lt"/>
              </a:rPr>
              <a:t>1.</a:t>
            </a:r>
            <a:r>
              <a:rPr lang="zh-CN" altLang="en-US" sz="2400" b="0">
                <a:latin typeface="+mn-lt"/>
                <a:ea typeface="黑体" panose="02010609060101010101" charset="-122"/>
                <a:cs typeface="+mn-lt"/>
              </a:rPr>
              <a:t>写作词数应为</a:t>
            </a:r>
            <a:r>
              <a:rPr lang="en-US" altLang="zh-CN" sz="2400" b="0">
                <a:latin typeface="+mn-lt"/>
                <a:ea typeface="黑体" panose="02010609060101010101" charset="-122"/>
                <a:cs typeface="+mn-lt"/>
              </a:rPr>
              <a:t>80</a:t>
            </a:r>
            <a:r>
              <a:rPr lang="zh-CN" altLang="en-US" sz="2400" b="0">
                <a:latin typeface="+mn-lt"/>
                <a:ea typeface="黑体" panose="02010609060101010101" charset="-122"/>
                <a:cs typeface="+mn-lt"/>
              </a:rPr>
              <a:t>左右；</a:t>
            </a:r>
            <a:br>
              <a:rPr lang="zh-CN" altLang="en-US" sz="2400" b="0">
                <a:latin typeface="+mn-lt"/>
                <a:ea typeface="黑体" panose="02010609060101010101" charset="-122"/>
                <a:cs typeface="+mn-lt"/>
              </a:rPr>
            </a:br>
            <a:r>
              <a:rPr lang="en-US" altLang="zh-CN" sz="2400" b="0">
                <a:latin typeface="+mn-lt"/>
                <a:ea typeface="黑体" panose="02010609060101010101" charset="-122"/>
                <a:cs typeface="+mn-lt"/>
              </a:rPr>
              <a:t>2.</a:t>
            </a:r>
            <a:r>
              <a:rPr lang="zh-CN" altLang="en-US" sz="2400" b="0">
                <a:latin typeface="+mn-lt"/>
                <a:ea typeface="黑体" panose="02010609060101010101" charset="-122"/>
                <a:cs typeface="+mn-lt"/>
              </a:rPr>
              <a:t>请在答题卡相应位置作答。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13665" y="83185"/>
            <a:ext cx="2512060" cy="6496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b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+mn-ea"/>
              </a:rPr>
              <a:t>Step I: </a:t>
            </a:r>
            <a:r>
              <a:rPr lang="zh-CN" altLang="en-US" sz="3200" b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+mn-ea"/>
              </a:rPr>
              <a:t>审题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13665" y="802005"/>
            <a:ext cx="2694305" cy="4088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auto">
              <a:lnSpc>
                <a:spcPct val="130000"/>
              </a:lnSpc>
              <a:buFont typeface="+mj-lt"/>
              <a:buAutoNum type="arabicPeriod"/>
            </a:pPr>
            <a:r>
              <a:rPr lang="en-US" altLang="zh-CN" sz="2400" b="1">
                <a:solidFill>
                  <a:schemeClr val="accent3">
                    <a:lumMod val="50000"/>
                  </a:schemeClr>
                </a:solidFill>
                <a:effectLst/>
                <a:latin typeface="Comic Sans MS" panose="030F0702030302020204" charset="0"/>
                <a:cs typeface="Comic Sans MS" panose="030F0702030302020204" charset="0"/>
              </a:rPr>
              <a:t>Genre:</a:t>
            </a:r>
          </a:p>
          <a:p>
            <a:pPr marL="457200" indent="-457200" fontAlgn="auto">
              <a:lnSpc>
                <a:spcPct val="130000"/>
              </a:lnSpc>
              <a:buFont typeface="+mj-lt"/>
              <a:buAutoNum type="arabicPeriod"/>
            </a:pPr>
            <a:r>
              <a:rPr lang="en-US" altLang="zh-CN" sz="2400" b="1">
                <a:solidFill>
                  <a:schemeClr val="accent3">
                    <a:lumMod val="50000"/>
                  </a:schemeClr>
                </a:solidFill>
                <a:effectLst/>
                <a:latin typeface="Comic Sans MS" panose="030F0702030302020204" charset="0"/>
                <a:cs typeface="Comic Sans MS" panose="030F0702030302020204" charset="0"/>
              </a:rPr>
              <a:t>Person:</a:t>
            </a:r>
          </a:p>
          <a:p>
            <a:pPr marL="457200" indent="-457200" fontAlgn="auto">
              <a:lnSpc>
                <a:spcPct val="130000"/>
              </a:lnSpc>
              <a:buFont typeface="+mj-lt"/>
              <a:buAutoNum type="arabicPeriod"/>
            </a:pPr>
            <a:r>
              <a:rPr lang="en-US" altLang="zh-CN" sz="2400" b="1">
                <a:solidFill>
                  <a:schemeClr val="accent3">
                    <a:lumMod val="50000"/>
                  </a:schemeClr>
                </a:solidFill>
                <a:effectLst/>
                <a:latin typeface="Comic Sans MS" panose="030F0702030302020204" charset="0"/>
                <a:cs typeface="Comic Sans MS" panose="030F0702030302020204" charset="0"/>
              </a:rPr>
              <a:t>Tense:</a:t>
            </a:r>
          </a:p>
          <a:p>
            <a:pPr marL="457200" indent="-457200" fontAlgn="auto">
              <a:lnSpc>
                <a:spcPct val="130000"/>
              </a:lnSpc>
              <a:buFont typeface="+mj-lt"/>
              <a:buAutoNum type="arabicPeriod"/>
            </a:pPr>
            <a:r>
              <a:rPr lang="en-US" altLang="zh-CN" sz="2400" b="1">
                <a:solidFill>
                  <a:schemeClr val="accent3">
                    <a:lumMod val="50000"/>
                  </a:schemeClr>
                </a:solidFill>
                <a:effectLst/>
                <a:latin typeface="Comic Sans MS" panose="030F0702030302020204" charset="0"/>
                <a:cs typeface="Comic Sans MS" panose="030F0702030302020204" charset="0"/>
              </a:rPr>
              <a:t>Voice:</a:t>
            </a:r>
          </a:p>
          <a:p>
            <a:pPr marL="457200" indent="-457200" fontAlgn="auto">
              <a:lnSpc>
                <a:spcPct val="130000"/>
              </a:lnSpc>
              <a:buFont typeface="+mj-lt"/>
              <a:buAutoNum type="arabicPeriod"/>
            </a:pPr>
            <a:r>
              <a:rPr lang="en-US" altLang="zh-CN" sz="2400" b="1">
                <a:solidFill>
                  <a:schemeClr val="accent3">
                    <a:lumMod val="50000"/>
                  </a:schemeClr>
                </a:solidFill>
                <a:effectLst/>
                <a:latin typeface="Comic Sans MS" panose="030F0702030302020204" charset="0"/>
                <a:cs typeface="Comic Sans MS" panose="030F0702030302020204" charset="0"/>
              </a:rPr>
              <a:t>Points:</a:t>
            </a:r>
          </a:p>
          <a:p>
            <a:pPr marL="457200" indent="-457200" fontAlgn="auto">
              <a:lnSpc>
                <a:spcPct val="130000"/>
              </a:lnSpc>
              <a:buFont typeface="+mj-lt"/>
              <a:buAutoNum type="arabicPeriod"/>
            </a:pPr>
            <a:endParaRPr lang="en-US" altLang="zh-CN" sz="2400" b="1">
              <a:solidFill>
                <a:schemeClr val="accent3">
                  <a:lumMod val="50000"/>
                </a:schemeClr>
              </a:solidFill>
              <a:effectLst/>
              <a:latin typeface="Comic Sans MS" panose="030F0702030302020204" charset="0"/>
              <a:cs typeface="Comic Sans MS" panose="030F0702030302020204" charset="0"/>
            </a:endParaRPr>
          </a:p>
          <a:p>
            <a:pPr marL="457200" indent="-457200" fontAlgn="auto">
              <a:lnSpc>
                <a:spcPct val="130000"/>
              </a:lnSpc>
              <a:buFont typeface="+mj-lt"/>
              <a:buAutoNum type="arabicPeriod"/>
            </a:pPr>
            <a:endParaRPr lang="en-US" altLang="zh-CN" sz="2400" b="1">
              <a:solidFill>
                <a:schemeClr val="accent3">
                  <a:lumMod val="50000"/>
                </a:schemeClr>
              </a:solidFill>
              <a:effectLst/>
              <a:latin typeface="Comic Sans MS" panose="030F0702030302020204" charset="0"/>
              <a:cs typeface="Comic Sans MS" panose="030F0702030302020204" charset="0"/>
            </a:endParaRPr>
          </a:p>
          <a:p>
            <a:pPr indent="0" fontAlgn="auto">
              <a:lnSpc>
                <a:spcPct val="130000"/>
              </a:lnSpc>
              <a:buFont typeface="+mj-lt"/>
              <a:buNone/>
            </a:pPr>
            <a:r>
              <a:rPr lang="en-US" altLang="zh-CN" sz="3200" b="1">
                <a:solidFill>
                  <a:schemeClr val="accent3">
                    <a:lumMod val="50000"/>
                  </a:schemeClr>
                </a:solidFill>
                <a:effectLst/>
                <a:highlight>
                  <a:srgbClr val="FFFF00"/>
                </a:highlight>
                <a:latin typeface="Comic Sans MS" panose="030F0702030302020204" charset="0"/>
                <a:cs typeface="Comic Sans MS" panose="030F0702030302020204" charset="0"/>
              </a:rPr>
              <a:t>Alerts: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9066530" y="1453515"/>
            <a:ext cx="977900" cy="34544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8138795" y="437515"/>
            <a:ext cx="1236980" cy="34544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7567930" y="2145665"/>
            <a:ext cx="671830" cy="34544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9810115" y="2145665"/>
            <a:ext cx="969010" cy="34544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7500620" y="2491105"/>
            <a:ext cx="940435" cy="34544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8061960" y="2836545"/>
            <a:ext cx="671830" cy="34544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1765935" y="782955"/>
            <a:ext cx="4640580" cy="2968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30000"/>
              </a:lnSpc>
              <a:buFont typeface="+mj-lt"/>
              <a:buNone/>
            </a:pPr>
            <a:r>
              <a:rPr lang="en-US" altLang="zh-CN" sz="2400" b="1">
                <a:solidFill>
                  <a:srgbClr val="C00000"/>
                </a:solidFill>
                <a:effectLst/>
                <a:highlight>
                  <a:srgbClr val="FFFF00"/>
                </a:highlight>
                <a:latin typeface="Comic Sans MS" panose="030F0702030302020204" charset="0"/>
                <a:cs typeface="Comic Sans MS" panose="030F0702030302020204" charset="0"/>
              </a:rPr>
              <a:t>online</a:t>
            </a:r>
            <a:r>
              <a:rPr lang="en-US" altLang="zh-CN" sz="2400" b="1">
                <a:solidFill>
                  <a:srgbClr val="C00000"/>
                </a:solidFill>
                <a:effectLst/>
                <a:latin typeface="Comic Sans MS" panose="030F0702030302020204" charset="0"/>
                <a:cs typeface="Comic Sans MS" panose="030F0702030302020204" charset="0"/>
              </a:rPr>
              <a:t> speech</a:t>
            </a:r>
          </a:p>
          <a:p>
            <a:pPr indent="0" fontAlgn="auto">
              <a:lnSpc>
                <a:spcPct val="130000"/>
              </a:lnSpc>
              <a:buFont typeface="+mj-lt"/>
              <a:buNone/>
            </a:pPr>
            <a:r>
              <a:rPr lang="en-US" altLang="zh-CN" sz="2400" b="1">
                <a:solidFill>
                  <a:srgbClr val="C00000"/>
                </a:solidFill>
                <a:effectLst/>
                <a:latin typeface="Comic Sans MS" panose="030F0702030302020204" charset="0"/>
                <a:cs typeface="Comic Sans MS" panose="030F0702030302020204" charset="0"/>
              </a:rPr>
              <a:t>“I”+ 3rd person</a:t>
            </a:r>
          </a:p>
          <a:p>
            <a:pPr indent="0" fontAlgn="auto">
              <a:lnSpc>
                <a:spcPct val="130000"/>
              </a:lnSpc>
              <a:buFont typeface="+mj-lt"/>
              <a:buNone/>
            </a:pPr>
            <a:r>
              <a:rPr lang="en-US" altLang="zh-CN" sz="2400" b="1">
                <a:solidFill>
                  <a:srgbClr val="C00000"/>
                </a:solidFill>
                <a:effectLst/>
                <a:latin typeface="Comic Sans MS" panose="030F0702030302020204" charset="0"/>
                <a:cs typeface="Comic Sans MS" panose="030F0702030302020204" charset="0"/>
              </a:rPr>
              <a:t>present mainly</a:t>
            </a:r>
          </a:p>
          <a:p>
            <a:pPr indent="0" fontAlgn="auto">
              <a:lnSpc>
                <a:spcPct val="130000"/>
              </a:lnSpc>
              <a:buFont typeface="+mj-lt"/>
              <a:buNone/>
            </a:pPr>
            <a:r>
              <a:rPr lang="en-US" altLang="zh-CN" sz="2400" b="1">
                <a:solidFill>
                  <a:srgbClr val="C00000"/>
                </a:solidFill>
                <a:effectLst/>
                <a:latin typeface="Comic Sans MS" panose="030F0702030302020204" charset="0"/>
                <a:cs typeface="Comic Sans MS" panose="030F0702030302020204" charset="0"/>
              </a:rPr>
              <a:t>friendly and polite</a:t>
            </a:r>
          </a:p>
          <a:p>
            <a:pPr indent="0" fontAlgn="auto">
              <a:lnSpc>
                <a:spcPct val="130000"/>
              </a:lnSpc>
              <a:buFont typeface="+mj-lt"/>
              <a:buNone/>
            </a:pPr>
            <a:r>
              <a:rPr lang="en-US" altLang="zh-CN" sz="2400" b="1">
                <a:solidFill>
                  <a:srgbClr val="C00000"/>
                </a:solidFill>
                <a:effectLst/>
                <a:highlight>
                  <a:srgbClr val="FFFF00"/>
                </a:highlight>
                <a:latin typeface="Comic Sans MS" panose="030F0702030302020204" charset="0"/>
                <a:cs typeface="Comic Sans MS" panose="030F0702030302020204" charset="0"/>
              </a:rPr>
              <a:t>one</a:t>
            </a:r>
            <a:r>
              <a:rPr lang="en-US" altLang="zh-CN" sz="2400" b="1">
                <a:solidFill>
                  <a:srgbClr val="C00000"/>
                </a:solidFill>
                <a:effectLst/>
                <a:latin typeface="Comic Sans MS" panose="030F0702030302020204" charset="0"/>
                <a:cs typeface="Comic Sans MS" panose="030F0702030302020204" charset="0"/>
              </a:rPr>
              <a:t> artist, representative works, reasons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373505" y="4890770"/>
            <a:ext cx="5714365" cy="1268095"/>
          </a:xfrm>
          <a:prstGeom prst="rect">
            <a:avLst/>
          </a:prstGeom>
          <a:noFill/>
          <a:ln w="12700" cmpd="sng">
            <a:solidFill>
              <a:schemeClr val="accent3">
                <a:lumMod val="50000"/>
              </a:schemeClr>
            </a:solidFill>
            <a:prstDash val="lgDash"/>
          </a:ln>
        </p:spPr>
        <p:txBody>
          <a:bodyPr wrap="square" rtlCol="0">
            <a:noAutofit/>
          </a:bodyPr>
          <a:lstStyle/>
          <a:p>
            <a:pPr marL="269875" indent="-269875" fontAlgn="auto">
              <a:buFont typeface="Arial" panose="020B0604020202020204" pitchFamily="34" charset="0"/>
              <a:buChar char="•"/>
            </a:pPr>
            <a:r>
              <a:rPr lang="en-US" altLang="zh-CN" sz="2400" b="1">
                <a:solidFill>
                  <a:srgbClr val="C00000"/>
                </a:solidFill>
                <a:latin typeface="Comic Sans MS" panose="030F0702030302020204" charset="0"/>
                <a:cs typeface="Comic Sans MS" panose="030F0702030302020204" charset="0"/>
              </a:rPr>
              <a:t>Do we need a title for the speech?</a:t>
            </a:r>
          </a:p>
          <a:p>
            <a:pPr marL="269875" indent="-269875" fontAlgn="auto">
              <a:buFont typeface="Arial" panose="020B0604020202020204" pitchFamily="34" charset="0"/>
              <a:buChar char="•"/>
            </a:pPr>
            <a:r>
              <a:rPr lang="en-US" altLang="zh-CN" sz="2400" b="1">
                <a:solidFill>
                  <a:srgbClr val="C00000"/>
                </a:solidFill>
                <a:latin typeface="Comic Sans MS" panose="030F0702030302020204" charset="0"/>
                <a:cs typeface="Comic Sans MS" panose="030F0702030302020204" charset="0"/>
              </a:rPr>
              <a:t>Am I Li Hua this time?</a:t>
            </a:r>
          </a:p>
          <a:p>
            <a:pPr marL="269875" indent="-269875" fontAlgn="auto">
              <a:buFont typeface="Arial" panose="020B0604020202020204" pitchFamily="34" charset="0"/>
              <a:buChar char="•"/>
            </a:pPr>
            <a:r>
              <a:rPr lang="en-US" altLang="zh-CN" sz="2400" b="1">
                <a:solidFill>
                  <a:srgbClr val="C00000"/>
                </a:solidFill>
                <a:latin typeface="Comic Sans MS" panose="030F0702030302020204" charset="0"/>
                <a:cs typeface="Comic Sans MS" panose="030F0702030302020204" charset="0"/>
              </a:rPr>
              <a:t>Am I on behalf of my school?</a:t>
            </a:r>
          </a:p>
          <a:p>
            <a:endParaRPr lang="en-US" altLang="zh-CN" sz="2400" b="1">
              <a:solidFill>
                <a:srgbClr val="C00000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9507220" y="1127760"/>
            <a:ext cx="149542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7223125" y="1464310"/>
            <a:ext cx="836930" cy="1778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圆角矩形 1"/>
          <p:cNvSpPr/>
          <p:nvPr/>
        </p:nvSpPr>
        <p:spPr>
          <a:xfrm>
            <a:off x="8268335" y="1118870"/>
            <a:ext cx="1849755" cy="34544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uild="p"/>
      <p:bldP spid="15" grpId="0" bldLvl="0" animBg="1"/>
      <p:bldP spid="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52883575-green-sticky-note-post-it-vector-illustration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5035" t="10258" r="8807" b="6807"/>
          <a:stretch>
            <a:fillRect/>
          </a:stretch>
        </p:blipFill>
        <p:spPr>
          <a:xfrm>
            <a:off x="6652895" y="197485"/>
            <a:ext cx="5474335" cy="502094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7087870" y="401955"/>
            <a:ext cx="4156710" cy="3832860"/>
          </a:xfrm>
        </p:spPr>
        <p:txBody>
          <a:bodyPr>
            <a:normAutofit fontScale="90000"/>
          </a:bodyPr>
          <a:lstStyle/>
          <a:p>
            <a:r>
              <a:rPr lang="zh-CN" altLang="en-US" sz="2400" b="0">
                <a:latin typeface="+mn-lt"/>
                <a:ea typeface="黑体" panose="02010609060101010101" charset="-122"/>
                <a:cs typeface="+mn-lt"/>
              </a:rPr>
              <a:t>下周，你将参与你校与英国友好学校举办的</a:t>
            </a:r>
            <a:r>
              <a:rPr lang="en-US" altLang="zh-CN" sz="2400" b="0">
                <a:latin typeface="+mn-lt"/>
                <a:ea typeface="黑体" panose="02010609060101010101" charset="-122"/>
                <a:cs typeface="+mn-lt"/>
              </a:rPr>
              <a:t>“</a:t>
            </a:r>
            <a:r>
              <a:rPr lang="zh-CN" altLang="en-US" sz="2400" b="0">
                <a:latin typeface="+mn-lt"/>
                <a:ea typeface="黑体" panose="02010609060101010101" charset="-122"/>
                <a:cs typeface="+mn-lt"/>
              </a:rPr>
              <a:t>我最喜爱的艺术家</a:t>
            </a:r>
            <a:r>
              <a:rPr lang="en-US" altLang="zh-CN" sz="2400" b="0">
                <a:latin typeface="+mn-lt"/>
                <a:ea typeface="黑体" panose="02010609060101010101" charset="-122"/>
                <a:cs typeface="+mn-lt"/>
              </a:rPr>
              <a:t>”</a:t>
            </a:r>
            <a:r>
              <a:rPr lang="zh-CN" altLang="en-US" sz="2400" b="0">
                <a:latin typeface="+mn-lt"/>
                <a:ea typeface="黑体" panose="02010609060101010101" charset="-122"/>
                <a:cs typeface="+mn-lt"/>
              </a:rPr>
              <a:t>线上交流活动。请你准备一篇英语发言稿。内容包括：</a:t>
            </a:r>
            <a:br>
              <a:rPr lang="zh-CN" altLang="en-US" sz="2400" b="0">
                <a:latin typeface="+mn-lt"/>
                <a:ea typeface="黑体" panose="02010609060101010101" charset="-122"/>
                <a:cs typeface="+mn-lt"/>
              </a:rPr>
            </a:br>
            <a:r>
              <a:rPr lang="en-US" altLang="zh-CN" sz="2400" b="0">
                <a:latin typeface="+mn-lt"/>
                <a:ea typeface="黑体" panose="02010609060101010101" charset="-122"/>
                <a:cs typeface="+mn-lt"/>
              </a:rPr>
              <a:t>1. </a:t>
            </a:r>
            <a:r>
              <a:rPr lang="zh-CN" altLang="en-US" sz="2400" b="0">
                <a:latin typeface="+mn-lt"/>
                <a:ea typeface="黑体" panose="02010609060101010101" charset="-122"/>
                <a:cs typeface="+mn-lt"/>
              </a:rPr>
              <a:t>介绍你最喜爱的艺术家及其代表作；</a:t>
            </a:r>
            <a:br>
              <a:rPr lang="zh-CN" altLang="en-US" sz="2400" b="0">
                <a:latin typeface="+mn-lt"/>
                <a:ea typeface="黑体" panose="02010609060101010101" charset="-122"/>
                <a:cs typeface="+mn-lt"/>
              </a:rPr>
            </a:br>
            <a:r>
              <a:rPr lang="en-US" altLang="zh-CN" sz="2400" b="0">
                <a:latin typeface="+mn-lt"/>
                <a:ea typeface="黑体" panose="02010609060101010101" charset="-122"/>
                <a:cs typeface="+mn-lt"/>
              </a:rPr>
              <a:t>2.</a:t>
            </a:r>
            <a:r>
              <a:rPr lang="zh-CN" altLang="en-US" sz="2400" b="0">
                <a:latin typeface="+mn-lt"/>
                <a:ea typeface="黑体" panose="02010609060101010101" charset="-122"/>
                <a:cs typeface="+mn-lt"/>
              </a:rPr>
              <a:t>说明理由。</a:t>
            </a:r>
            <a:br>
              <a:rPr lang="zh-CN" altLang="en-US" sz="2400" b="0">
                <a:latin typeface="+mn-lt"/>
                <a:ea typeface="黑体" panose="02010609060101010101" charset="-122"/>
                <a:cs typeface="+mn-lt"/>
              </a:rPr>
            </a:br>
            <a:r>
              <a:rPr lang="zh-CN" altLang="en-US" sz="2400" b="0">
                <a:latin typeface="+mn-lt"/>
                <a:ea typeface="黑体" panose="02010609060101010101" charset="-122"/>
                <a:cs typeface="+mn-lt"/>
              </a:rPr>
              <a:t>注意：</a:t>
            </a:r>
            <a:br>
              <a:rPr lang="zh-CN" altLang="en-US" sz="2400" b="0">
                <a:latin typeface="+mn-lt"/>
                <a:ea typeface="黑体" panose="02010609060101010101" charset="-122"/>
                <a:cs typeface="+mn-lt"/>
              </a:rPr>
            </a:br>
            <a:r>
              <a:rPr lang="en-US" altLang="zh-CN" sz="2400" b="0">
                <a:latin typeface="+mn-lt"/>
                <a:ea typeface="黑体" panose="02010609060101010101" charset="-122"/>
                <a:cs typeface="+mn-lt"/>
              </a:rPr>
              <a:t>1.</a:t>
            </a:r>
            <a:r>
              <a:rPr lang="zh-CN" altLang="en-US" sz="2400" b="0">
                <a:latin typeface="+mn-lt"/>
                <a:ea typeface="黑体" panose="02010609060101010101" charset="-122"/>
                <a:cs typeface="+mn-lt"/>
              </a:rPr>
              <a:t>写作词数应为</a:t>
            </a:r>
            <a:r>
              <a:rPr lang="en-US" altLang="zh-CN" sz="2400" b="0">
                <a:latin typeface="+mn-lt"/>
                <a:ea typeface="黑体" panose="02010609060101010101" charset="-122"/>
                <a:cs typeface="+mn-lt"/>
              </a:rPr>
              <a:t>80</a:t>
            </a:r>
            <a:r>
              <a:rPr lang="zh-CN" altLang="en-US" sz="2400" b="0">
                <a:latin typeface="+mn-lt"/>
                <a:ea typeface="黑体" panose="02010609060101010101" charset="-122"/>
                <a:cs typeface="+mn-lt"/>
              </a:rPr>
              <a:t>左右；</a:t>
            </a:r>
            <a:br>
              <a:rPr lang="zh-CN" altLang="en-US" sz="2400" b="0">
                <a:latin typeface="+mn-lt"/>
                <a:ea typeface="黑体" panose="02010609060101010101" charset="-122"/>
                <a:cs typeface="+mn-lt"/>
              </a:rPr>
            </a:br>
            <a:r>
              <a:rPr lang="en-US" altLang="zh-CN" sz="2400" b="0">
                <a:latin typeface="+mn-lt"/>
                <a:ea typeface="黑体" panose="02010609060101010101" charset="-122"/>
                <a:cs typeface="+mn-lt"/>
              </a:rPr>
              <a:t>2.</a:t>
            </a:r>
            <a:r>
              <a:rPr lang="zh-CN" altLang="en-US" sz="2400" b="0">
                <a:latin typeface="+mn-lt"/>
                <a:ea typeface="黑体" panose="02010609060101010101" charset="-122"/>
                <a:cs typeface="+mn-lt"/>
              </a:rPr>
              <a:t>请在答题卡相应位置作答。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13665" y="83185"/>
            <a:ext cx="2512060" cy="6496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b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+mn-ea"/>
              </a:rPr>
              <a:t>Step I: </a:t>
            </a:r>
            <a:r>
              <a:rPr lang="zh-CN" altLang="en-US" sz="3200" b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+mn-ea"/>
              </a:rPr>
              <a:t>审题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13665" y="802005"/>
            <a:ext cx="2694305" cy="3448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auto">
              <a:lnSpc>
                <a:spcPct val="130000"/>
              </a:lnSpc>
              <a:buFont typeface="+mj-lt"/>
              <a:buAutoNum type="arabicPeriod"/>
            </a:pPr>
            <a:r>
              <a:rPr lang="en-US" altLang="zh-CN" sz="2400" b="1">
                <a:solidFill>
                  <a:schemeClr val="accent3">
                    <a:lumMod val="50000"/>
                  </a:schemeClr>
                </a:solidFill>
                <a:effectLst/>
                <a:latin typeface="Comic Sans MS" panose="030F0702030302020204" charset="0"/>
                <a:cs typeface="Comic Sans MS" panose="030F0702030302020204" charset="0"/>
              </a:rPr>
              <a:t>Genre:</a:t>
            </a:r>
          </a:p>
          <a:p>
            <a:pPr marL="457200" indent="-457200" fontAlgn="auto">
              <a:lnSpc>
                <a:spcPct val="130000"/>
              </a:lnSpc>
              <a:buFont typeface="+mj-lt"/>
              <a:buAutoNum type="arabicPeriod"/>
            </a:pPr>
            <a:r>
              <a:rPr lang="en-US" altLang="zh-CN" sz="2400" b="1">
                <a:solidFill>
                  <a:schemeClr val="accent3">
                    <a:lumMod val="50000"/>
                  </a:schemeClr>
                </a:solidFill>
                <a:effectLst/>
                <a:latin typeface="Comic Sans MS" panose="030F0702030302020204" charset="0"/>
                <a:cs typeface="Comic Sans MS" panose="030F0702030302020204" charset="0"/>
              </a:rPr>
              <a:t>Person:</a:t>
            </a:r>
          </a:p>
          <a:p>
            <a:pPr marL="457200" indent="-457200" fontAlgn="auto">
              <a:lnSpc>
                <a:spcPct val="130000"/>
              </a:lnSpc>
              <a:buFont typeface="+mj-lt"/>
              <a:buAutoNum type="arabicPeriod"/>
            </a:pPr>
            <a:r>
              <a:rPr lang="en-US" altLang="zh-CN" sz="2400" b="1">
                <a:solidFill>
                  <a:schemeClr val="accent3">
                    <a:lumMod val="50000"/>
                  </a:schemeClr>
                </a:solidFill>
                <a:effectLst/>
                <a:latin typeface="Comic Sans MS" panose="030F0702030302020204" charset="0"/>
                <a:cs typeface="Comic Sans MS" panose="030F0702030302020204" charset="0"/>
              </a:rPr>
              <a:t>Tense:</a:t>
            </a:r>
          </a:p>
          <a:p>
            <a:pPr marL="457200" indent="-457200" fontAlgn="auto">
              <a:lnSpc>
                <a:spcPct val="130000"/>
              </a:lnSpc>
              <a:buFont typeface="+mj-lt"/>
              <a:buAutoNum type="arabicPeriod"/>
            </a:pPr>
            <a:r>
              <a:rPr lang="en-US" altLang="zh-CN" sz="2400" b="1">
                <a:solidFill>
                  <a:schemeClr val="accent3">
                    <a:lumMod val="50000"/>
                  </a:schemeClr>
                </a:solidFill>
                <a:effectLst/>
                <a:latin typeface="Comic Sans MS" panose="030F0702030302020204" charset="0"/>
                <a:cs typeface="Comic Sans MS" panose="030F0702030302020204" charset="0"/>
              </a:rPr>
              <a:t>Voice:</a:t>
            </a:r>
          </a:p>
          <a:p>
            <a:pPr marL="457200" indent="-457200" fontAlgn="auto">
              <a:lnSpc>
                <a:spcPct val="130000"/>
              </a:lnSpc>
              <a:buFont typeface="+mj-lt"/>
              <a:buAutoNum type="arabicPeriod"/>
            </a:pPr>
            <a:r>
              <a:rPr lang="en-US" altLang="zh-CN" sz="2400" b="1">
                <a:solidFill>
                  <a:schemeClr val="accent3">
                    <a:lumMod val="50000"/>
                  </a:schemeClr>
                </a:solidFill>
                <a:effectLst/>
                <a:latin typeface="Comic Sans MS" panose="030F0702030302020204" charset="0"/>
                <a:cs typeface="Comic Sans MS" panose="030F0702030302020204" charset="0"/>
              </a:rPr>
              <a:t>Points:</a:t>
            </a:r>
          </a:p>
          <a:p>
            <a:pPr marL="457200" indent="-457200" fontAlgn="auto">
              <a:lnSpc>
                <a:spcPct val="130000"/>
              </a:lnSpc>
              <a:buFont typeface="+mj-lt"/>
              <a:buAutoNum type="arabicPeriod"/>
            </a:pPr>
            <a:endParaRPr lang="en-US" altLang="zh-CN" sz="2400" b="1">
              <a:solidFill>
                <a:schemeClr val="accent3">
                  <a:lumMod val="50000"/>
                </a:schemeClr>
              </a:solidFill>
              <a:effectLst/>
              <a:latin typeface="Comic Sans MS" panose="030F0702030302020204" charset="0"/>
              <a:cs typeface="Comic Sans MS" panose="030F0702030302020204" charset="0"/>
            </a:endParaRPr>
          </a:p>
          <a:p>
            <a:pPr marL="457200" indent="-457200" fontAlgn="auto">
              <a:lnSpc>
                <a:spcPct val="130000"/>
              </a:lnSpc>
              <a:buFont typeface="+mj-lt"/>
              <a:buAutoNum type="arabicPeriod"/>
            </a:pPr>
            <a:r>
              <a:rPr lang="en-US" altLang="zh-CN" sz="2400" b="1">
                <a:solidFill>
                  <a:schemeClr val="accent3">
                    <a:lumMod val="50000"/>
                  </a:schemeClr>
                </a:solidFill>
                <a:effectLst/>
                <a:latin typeface="Comic Sans MS" panose="030F0702030302020204" charset="0"/>
                <a:cs typeface="Comic Sans MS" panose="030F0702030302020204" charset="0"/>
              </a:rPr>
              <a:t>Structure: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9066530" y="1453515"/>
            <a:ext cx="977900" cy="34544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8138795" y="437515"/>
            <a:ext cx="1236980" cy="34544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7567930" y="2145665"/>
            <a:ext cx="671830" cy="34544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9810115" y="2145665"/>
            <a:ext cx="969010" cy="34544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7500620" y="2491105"/>
            <a:ext cx="940435" cy="34544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8061960" y="2836545"/>
            <a:ext cx="671830" cy="34544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1765935" y="782955"/>
            <a:ext cx="4640580" cy="2968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30000"/>
              </a:lnSpc>
              <a:buFont typeface="+mj-lt"/>
              <a:buNone/>
            </a:pPr>
            <a:r>
              <a:rPr lang="en-US" altLang="zh-CN" sz="2400" b="1">
                <a:solidFill>
                  <a:srgbClr val="C00000"/>
                </a:solidFill>
                <a:effectLst/>
                <a:highlight>
                  <a:srgbClr val="FFFF00"/>
                </a:highlight>
                <a:latin typeface="Comic Sans MS" panose="030F0702030302020204" charset="0"/>
                <a:cs typeface="Comic Sans MS" panose="030F0702030302020204" charset="0"/>
                <a:sym typeface="+mn-ea"/>
              </a:rPr>
              <a:t>online</a:t>
            </a:r>
            <a:r>
              <a:rPr lang="en-US" altLang="zh-CN" sz="2400" b="1">
                <a:solidFill>
                  <a:srgbClr val="C00000"/>
                </a:solidFill>
                <a:effectLst/>
                <a:latin typeface="Comic Sans MS" panose="030F0702030302020204" charset="0"/>
                <a:cs typeface="Comic Sans MS" panose="030F0702030302020204" charset="0"/>
                <a:sym typeface="+mn-ea"/>
              </a:rPr>
              <a:t> speech</a:t>
            </a:r>
            <a:endParaRPr lang="en-US" altLang="zh-CN" sz="2400" b="1">
              <a:solidFill>
                <a:srgbClr val="C00000"/>
              </a:solidFill>
              <a:effectLst/>
              <a:highlight>
                <a:srgbClr val="FFFF00"/>
              </a:highlight>
              <a:latin typeface="Comic Sans MS" panose="030F0702030302020204" charset="0"/>
              <a:cs typeface="Comic Sans MS" panose="030F0702030302020204" charset="0"/>
            </a:endParaRPr>
          </a:p>
          <a:p>
            <a:pPr indent="0" fontAlgn="auto">
              <a:lnSpc>
                <a:spcPct val="130000"/>
              </a:lnSpc>
              <a:buFont typeface="+mj-lt"/>
              <a:buNone/>
            </a:pPr>
            <a:r>
              <a:rPr lang="en-US" altLang="zh-CN" sz="2400" b="1">
                <a:solidFill>
                  <a:srgbClr val="C00000"/>
                </a:solidFill>
                <a:effectLst/>
                <a:latin typeface="Comic Sans MS" panose="030F0702030302020204" charset="0"/>
                <a:cs typeface="Comic Sans MS" panose="030F0702030302020204" charset="0"/>
                <a:sym typeface="+mn-ea"/>
              </a:rPr>
              <a:t>“I”+ 3rd person</a:t>
            </a:r>
            <a:endParaRPr lang="en-US" altLang="zh-CN" sz="2400" b="1">
              <a:solidFill>
                <a:srgbClr val="C00000"/>
              </a:solidFill>
              <a:effectLst/>
              <a:latin typeface="Comic Sans MS" panose="030F0702030302020204" charset="0"/>
              <a:cs typeface="Comic Sans MS" panose="030F0702030302020204" charset="0"/>
            </a:endParaRPr>
          </a:p>
          <a:p>
            <a:pPr indent="0" fontAlgn="auto">
              <a:lnSpc>
                <a:spcPct val="130000"/>
              </a:lnSpc>
              <a:buFont typeface="+mj-lt"/>
              <a:buNone/>
            </a:pPr>
            <a:r>
              <a:rPr lang="en-US" altLang="zh-CN" sz="2400" b="1">
                <a:solidFill>
                  <a:srgbClr val="C00000"/>
                </a:solidFill>
                <a:effectLst/>
                <a:latin typeface="Comic Sans MS" panose="030F0702030302020204" charset="0"/>
                <a:cs typeface="Comic Sans MS" panose="030F0702030302020204" charset="0"/>
                <a:sym typeface="+mn-ea"/>
              </a:rPr>
              <a:t>present mainly</a:t>
            </a:r>
            <a:endParaRPr lang="en-US" altLang="zh-CN" sz="2400" b="1">
              <a:solidFill>
                <a:srgbClr val="C00000"/>
              </a:solidFill>
              <a:effectLst/>
              <a:latin typeface="Comic Sans MS" panose="030F0702030302020204" charset="0"/>
              <a:cs typeface="Comic Sans MS" panose="030F0702030302020204" charset="0"/>
            </a:endParaRPr>
          </a:p>
          <a:p>
            <a:pPr indent="0" fontAlgn="auto">
              <a:lnSpc>
                <a:spcPct val="130000"/>
              </a:lnSpc>
              <a:buFont typeface="+mj-lt"/>
              <a:buNone/>
            </a:pPr>
            <a:r>
              <a:rPr lang="en-US" altLang="zh-CN" sz="2400" b="1">
                <a:solidFill>
                  <a:srgbClr val="C00000"/>
                </a:solidFill>
                <a:effectLst/>
                <a:latin typeface="Comic Sans MS" panose="030F0702030302020204" charset="0"/>
                <a:cs typeface="Comic Sans MS" panose="030F0702030302020204" charset="0"/>
                <a:sym typeface="+mn-ea"/>
              </a:rPr>
              <a:t>friendly and polite</a:t>
            </a:r>
            <a:endParaRPr lang="en-US" altLang="zh-CN" sz="2400" b="1">
              <a:solidFill>
                <a:srgbClr val="C00000"/>
              </a:solidFill>
              <a:effectLst/>
              <a:highlight>
                <a:srgbClr val="FFFF00"/>
              </a:highlight>
              <a:latin typeface="Comic Sans MS" panose="030F0702030302020204" charset="0"/>
              <a:cs typeface="Comic Sans MS" panose="030F0702030302020204" charset="0"/>
            </a:endParaRPr>
          </a:p>
          <a:p>
            <a:pPr indent="0" fontAlgn="auto">
              <a:lnSpc>
                <a:spcPct val="130000"/>
              </a:lnSpc>
              <a:buFont typeface="+mj-lt"/>
              <a:buNone/>
            </a:pPr>
            <a:r>
              <a:rPr lang="en-US" altLang="zh-CN" sz="2400" b="1">
                <a:solidFill>
                  <a:srgbClr val="C00000"/>
                </a:solidFill>
                <a:effectLst/>
                <a:highlight>
                  <a:srgbClr val="FFFF00"/>
                </a:highlight>
                <a:latin typeface="Comic Sans MS" panose="030F0702030302020204" charset="0"/>
                <a:cs typeface="Comic Sans MS" panose="030F0702030302020204" charset="0"/>
                <a:sym typeface="+mn-ea"/>
              </a:rPr>
              <a:t>one </a:t>
            </a:r>
            <a:r>
              <a:rPr lang="en-US" altLang="zh-CN" sz="2400" b="1">
                <a:solidFill>
                  <a:srgbClr val="C00000"/>
                </a:solidFill>
                <a:effectLst/>
                <a:latin typeface="Comic Sans MS" panose="030F0702030302020204" charset="0"/>
                <a:cs typeface="Comic Sans MS" panose="030F0702030302020204" charset="0"/>
                <a:sym typeface="+mn-ea"/>
              </a:rPr>
              <a:t>artist, representative works, reasons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93725" y="4319905"/>
            <a:ext cx="5714365" cy="1938020"/>
          </a:xfrm>
          <a:prstGeom prst="rect">
            <a:avLst/>
          </a:prstGeom>
          <a:noFill/>
          <a:ln w="12700" cmpd="sng">
            <a:solidFill>
              <a:schemeClr val="accent3">
                <a:lumMod val="50000"/>
              </a:schemeClr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C00000"/>
                </a:solidFill>
                <a:latin typeface="Comic Sans MS" panose="030F0702030302020204" charset="0"/>
                <a:cs typeface="Comic Sans MS" panose="030F0702030302020204" charset="0"/>
              </a:rPr>
              <a:t>Dear teachers and fellow students,</a:t>
            </a:r>
          </a:p>
          <a:p>
            <a:r>
              <a:rPr lang="en-US" altLang="zh-CN" sz="2400" b="1">
                <a:solidFill>
                  <a:srgbClr val="C00000"/>
                </a:solidFill>
                <a:latin typeface="Comic Sans MS" panose="030F0702030302020204" charset="0"/>
                <a:cs typeface="Comic Sans MS" panose="030F0702030302020204" charset="0"/>
              </a:rPr>
              <a:t>     --------------------------------------------------</a:t>
            </a:r>
          </a:p>
          <a:p>
            <a:endParaRPr lang="en-US" altLang="zh-CN" sz="2400" b="1">
              <a:solidFill>
                <a:srgbClr val="C00000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zh-CN" sz="2400" b="1">
                <a:solidFill>
                  <a:srgbClr val="C00000"/>
                </a:solidFill>
                <a:latin typeface="Comic Sans MS" panose="030F0702030302020204" charset="0"/>
                <a:cs typeface="Comic Sans MS" panose="030F0702030302020204" charset="0"/>
              </a:rPr>
              <a:t>      Thanks for your listening!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410960" y="4728210"/>
            <a:ext cx="1924685" cy="152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8120" indent="-198120" fontAlgn="auto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b="1">
                <a:solidFill>
                  <a:srgbClr val="C00000"/>
                </a:solidFill>
                <a:effectLst/>
                <a:latin typeface="Comic Sans MS" panose="030F0702030302020204" charset="0"/>
                <a:cs typeface="Comic Sans MS" panose="030F0702030302020204" charset="0"/>
              </a:rPr>
              <a:t>Greetings</a:t>
            </a:r>
          </a:p>
          <a:p>
            <a:pPr marL="198120" indent="-198120" fontAlgn="auto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b="1">
                <a:solidFill>
                  <a:srgbClr val="C00000"/>
                </a:solidFill>
                <a:effectLst/>
                <a:latin typeface="Comic Sans MS" panose="030F0702030302020204" charset="0"/>
                <a:cs typeface="Comic Sans MS" panose="030F0702030302020204" charset="0"/>
              </a:rPr>
              <a:t>Body</a:t>
            </a:r>
          </a:p>
          <a:p>
            <a:pPr marL="198120" indent="-198120" fontAlgn="auto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b="1">
                <a:solidFill>
                  <a:srgbClr val="C00000"/>
                </a:solidFill>
                <a:effectLst/>
                <a:latin typeface="Comic Sans MS" panose="030F0702030302020204" charset="0"/>
                <a:cs typeface="Comic Sans MS" panose="030F0702030302020204" charset="0"/>
              </a:rPr>
              <a:t>Ending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9507220" y="1127760"/>
            <a:ext cx="149542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7223125" y="1464310"/>
            <a:ext cx="836930" cy="1778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7500620" y="5300980"/>
            <a:ext cx="440182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b="1">
                <a:solidFill>
                  <a:srgbClr val="C00000"/>
                </a:solidFill>
                <a:effectLst/>
                <a:latin typeface="Comic Sans MS" panose="030F0702030302020204" charset="0"/>
                <a:cs typeface="Comic Sans MS" panose="030F0702030302020204" charset="0"/>
                <a:sym typeface="+mn-ea"/>
              </a:rPr>
              <a:t>(Who, What, Why)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6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635" y="-33020"/>
            <a:ext cx="12192000" cy="705485"/>
          </a:xfrm>
          <a:solidFill>
            <a:srgbClr val="BEE5CC"/>
          </a:solidFill>
        </p:spPr>
        <p:txBody>
          <a:bodyPr/>
          <a:lstStyle/>
          <a:p>
            <a:pPr algn="ctr"/>
            <a:r>
              <a:rPr lang="en-US" altLang="zh-CN">
                <a:solidFill>
                  <a:schemeClr val="accent3">
                    <a:lumMod val="50000"/>
                  </a:schemeClr>
                </a:solidFill>
              </a:rPr>
              <a:t>Step II: </a:t>
            </a:r>
            <a:r>
              <a:rPr lang="en-US" altLang="zh-CN">
                <a:solidFill>
                  <a:srgbClr val="C00000"/>
                </a:solidFill>
              </a:rPr>
              <a:t>Who</a:t>
            </a:r>
            <a:r>
              <a:rPr lang="en-US" altLang="zh-CN">
                <a:solidFill>
                  <a:schemeClr val="accent3">
                    <a:lumMod val="50000"/>
                  </a:schemeClr>
                </a:solidFill>
              </a:rPr>
              <a:t> can be titled “artist”?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5151755" y="739140"/>
            <a:ext cx="6835140" cy="6015355"/>
            <a:chOff x="8113" y="1149"/>
            <a:chExt cx="10764" cy="9473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13" y="1149"/>
              <a:ext cx="10765" cy="776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90" y="8910"/>
              <a:ext cx="10672" cy="17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2" name="组合 11"/>
          <p:cNvGrpSpPr/>
          <p:nvPr/>
        </p:nvGrpSpPr>
        <p:grpSpPr>
          <a:xfrm>
            <a:off x="181610" y="805815"/>
            <a:ext cx="4970145" cy="5796915"/>
            <a:chOff x="286" y="1269"/>
            <a:chExt cx="7827" cy="9129"/>
          </a:xfrm>
        </p:grpSpPr>
        <p:pic>
          <p:nvPicPr>
            <p:cNvPr id="6" name="图片 5" descr="71d9817e-cd5f-11ea-9c1b-809cdd34beb3_image_hires_180404.webp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67" y="1986"/>
              <a:ext cx="2546" cy="2113"/>
            </a:xfrm>
            <a:prstGeom prst="ellipse">
              <a:avLst/>
            </a:prstGeom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图片 6" descr="1645125500774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84" y="4239"/>
              <a:ext cx="2905" cy="2630"/>
            </a:xfrm>
            <a:prstGeom prst="ellipse">
              <a:avLst/>
            </a:prstGeom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图片 7" descr="c_van_gogh_vincent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86" y="1269"/>
              <a:ext cx="3715" cy="2303"/>
            </a:xfrm>
            <a:prstGeom prst="rect">
              <a:avLst/>
            </a:prstGeom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图片 8" descr="9a487ec905be140f9c3a25c421fb52fd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467" y="4421"/>
              <a:ext cx="3646" cy="2539"/>
            </a:xfrm>
            <a:prstGeom prst="rect">
              <a:avLst/>
            </a:prstGeom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" name="图片 2" descr="W020090907552580501835"/>
            <p:cNvPicPr>
              <a:picLocks noChangeAspect="1"/>
            </p:cNvPicPr>
            <p:nvPr/>
          </p:nvPicPr>
          <p:blipFill>
            <a:blip r:embed="rId10"/>
            <a:srcRect b="10093"/>
            <a:stretch>
              <a:fillRect/>
            </a:stretch>
          </p:blipFill>
          <p:spPr>
            <a:xfrm>
              <a:off x="4822" y="7623"/>
              <a:ext cx="2407" cy="2775"/>
            </a:xfrm>
            <a:prstGeom prst="ellipse">
              <a:avLst/>
            </a:prstGeom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图片 10" descr="d4h67p8-a165c257-8967-483d-a3b9-8c92bd02fc20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86" y="7648"/>
              <a:ext cx="4080" cy="2750"/>
            </a:xfrm>
            <a:prstGeom prst="rect">
              <a:avLst/>
            </a:prstGeom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3" name="圆角矩形 12"/>
          <p:cNvSpPr/>
          <p:nvPr/>
        </p:nvSpPr>
        <p:spPr>
          <a:xfrm>
            <a:off x="6871335" y="2384425"/>
            <a:ext cx="4182745" cy="256540"/>
          </a:xfrm>
          <a:prstGeom prst="roundRect">
            <a:avLst/>
          </a:prstGeom>
          <a:noFill/>
          <a:ln w="254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6871335" y="4020820"/>
            <a:ext cx="2917190" cy="237490"/>
          </a:xfrm>
          <a:prstGeom prst="roundRect">
            <a:avLst/>
          </a:prstGeom>
          <a:noFill/>
          <a:ln w="254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圆角矩形 14"/>
          <p:cNvSpPr/>
          <p:nvPr/>
        </p:nvSpPr>
        <p:spPr>
          <a:xfrm>
            <a:off x="6301740" y="5138420"/>
            <a:ext cx="2917190" cy="237490"/>
          </a:xfrm>
          <a:prstGeom prst="roundRect">
            <a:avLst/>
          </a:prstGeom>
          <a:noFill/>
          <a:ln w="254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7351395" y="6011545"/>
            <a:ext cx="4280535" cy="237490"/>
          </a:xfrm>
          <a:prstGeom prst="roundRect">
            <a:avLst/>
          </a:prstGeom>
          <a:noFill/>
          <a:ln w="254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/>
        </p:nvSpPr>
        <p:spPr>
          <a:xfrm>
            <a:off x="-635" y="-33020"/>
            <a:ext cx="12192000" cy="705485"/>
          </a:xfrm>
          <a:prstGeom prst="rect">
            <a:avLst/>
          </a:prstGeom>
          <a:solidFill>
            <a:srgbClr val="BEE5CC"/>
          </a:solidFill>
        </p:spPr>
        <p:txBody>
          <a:bodyPr vert="horz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>
                <a:solidFill>
                  <a:schemeClr val="accent3">
                    <a:lumMod val="50000"/>
                  </a:schemeClr>
                </a:solidFill>
                <a:sym typeface="+mn-ea"/>
              </a:rPr>
              <a:t>Step III: </a:t>
            </a:r>
            <a:r>
              <a:rPr lang="en-US" altLang="zh-CN">
                <a:solidFill>
                  <a:srgbClr val="C00000"/>
                </a:solidFill>
              </a:rPr>
              <a:t>What</a:t>
            </a:r>
            <a:r>
              <a:rPr lang="en-US" altLang="zh-CN">
                <a:solidFill>
                  <a:schemeClr val="accent3">
                    <a:lumMod val="50000"/>
                  </a:schemeClr>
                </a:solidFill>
              </a:rPr>
              <a:t> can be introduced?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5715" y="2981325"/>
            <a:ext cx="3155315" cy="3169285"/>
            <a:chOff x="855" y="4381"/>
            <a:chExt cx="4969" cy="4991"/>
          </a:xfrm>
        </p:grpSpPr>
        <p:pic>
          <p:nvPicPr>
            <p:cNvPr id="10" name="图片 9" descr="round-sticker-with-curled-edge-realistic-paper-mockup_53562-15762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8960000">
              <a:off x="855" y="4381"/>
              <a:ext cx="4969" cy="4991"/>
            </a:xfrm>
            <a:prstGeom prst="rect">
              <a:avLst/>
            </a:prstGeom>
          </p:spPr>
        </p:pic>
        <p:sp>
          <p:nvSpPr>
            <p:cNvPr id="5" name="标题 1"/>
            <p:cNvSpPr>
              <a:spLocks noGrp="1"/>
            </p:cNvSpPr>
            <p:nvPr/>
          </p:nvSpPr>
          <p:spPr>
            <a:xfrm>
              <a:off x="1570" y="5893"/>
              <a:ext cx="3943" cy="2872"/>
            </a:xfrm>
            <a:prstGeom prst="rect">
              <a:avLst/>
            </a:prstGeom>
          </p:spPr>
          <p:txBody>
            <a:bodyPr vert="horz" lIns="90000" tIns="46800" rIns="90000" bIns="46800" rtlCol="0" anchor="ctr" anchorCtr="0">
              <a:normAutofit/>
            </a:bodyPr>
            <a:lstStyle>
              <a:lvl1pPr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3600" b="1" u="none" strike="noStrike" kern="1200" cap="none" spc="300" normalizeH="0" baseline="0">
                  <a:solidFill>
                    <a:schemeClr val="tx1">
                      <a:lumMod val="85000"/>
                      <a:lumOff val="15000"/>
                    </a:schemeClr>
                  </a:solidFill>
                  <a:uFillTx/>
                  <a:latin typeface="+mj-lt"/>
                  <a:ea typeface="+mj-ea"/>
                  <a:cs typeface="+mj-cs"/>
                </a:defRPr>
              </a:lvl1pPr>
            </a:lstStyle>
            <a:p>
              <a:pPr marL="342900" indent="-342900">
                <a:lnSpc>
                  <a:spcPct val="85000"/>
                </a:lnSpc>
                <a:buFont typeface="Arial" panose="020B0604020202020204" pitchFamily="34" charset="0"/>
                <a:buChar char="•"/>
              </a:pPr>
              <a:r>
                <a:rPr lang="en-US" altLang="zh-CN" sz="240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Name</a:t>
              </a:r>
            </a:p>
            <a:p>
              <a:pPr marL="342900" indent="-342900">
                <a:lnSpc>
                  <a:spcPct val="85000"/>
                </a:lnSpc>
                <a:buFont typeface="Arial" panose="020B0604020202020204" pitchFamily="34" charset="0"/>
                <a:buChar char="•"/>
              </a:pPr>
              <a:r>
                <a:rPr lang="en-US" altLang="zh-CN" sz="240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Category</a:t>
              </a:r>
            </a:p>
            <a:p>
              <a:pPr marL="342900" indent="-342900">
                <a:lnSpc>
                  <a:spcPct val="85000"/>
                </a:lnSpc>
                <a:buFont typeface="Arial" panose="020B0604020202020204" pitchFamily="34" charset="0"/>
                <a:buChar char="•"/>
              </a:pPr>
              <a:r>
                <a:rPr lang="en-US" altLang="zh-CN" sz="240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Contents</a:t>
              </a:r>
            </a:p>
            <a:p>
              <a:pPr marL="342900" indent="-342900">
                <a:lnSpc>
                  <a:spcPct val="85000"/>
                </a:lnSpc>
                <a:buFont typeface="Arial" panose="020B0604020202020204" pitchFamily="34" charset="0"/>
                <a:buChar char="•"/>
              </a:pPr>
              <a:r>
                <a:rPr lang="en-US" altLang="zh-CN" sz="240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Features</a:t>
              </a:r>
            </a:p>
            <a:p>
              <a:pPr marL="342900" indent="-342900">
                <a:lnSpc>
                  <a:spcPct val="85000"/>
                </a:lnSpc>
                <a:buFont typeface="Arial" panose="020B0604020202020204" pitchFamily="34" charset="0"/>
                <a:buChar char="•"/>
              </a:pPr>
              <a:r>
                <a:rPr lang="en-US" altLang="zh-CN" sz="240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...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944495" y="2483485"/>
            <a:ext cx="4213225" cy="788670"/>
            <a:chOff x="650" y="1089"/>
            <a:chExt cx="6635" cy="1242"/>
          </a:xfrm>
        </p:grpSpPr>
        <p:pic>
          <p:nvPicPr>
            <p:cNvPr id="6" name="图片 5" descr="triangle-rounded-user-portrait-collage-icons-designed-elements-various-sizes-positions-proportions-143664716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t="10697" r="49896" b="11390"/>
            <a:stretch>
              <a:fillRect/>
            </a:stretch>
          </p:blipFill>
          <p:spPr>
            <a:xfrm>
              <a:off x="650" y="1089"/>
              <a:ext cx="1329" cy="1243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1979" y="1260"/>
              <a:ext cx="5306" cy="967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r>
                <a:rPr lang="en-US" altLang="zh-CN" sz="3100" b="1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About the artist:</a:t>
              </a:r>
              <a:br>
                <a:rPr lang="en-US" altLang="zh-CN" sz="2400" b="1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</a:br>
              <a:endParaRPr lang="en-US" altLang="zh-CN" sz="2400" b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034665" y="3390900"/>
            <a:ext cx="4834890" cy="862965"/>
            <a:chOff x="9808" y="1144"/>
            <a:chExt cx="7614" cy="1359"/>
          </a:xfrm>
        </p:grpSpPr>
        <p:pic>
          <p:nvPicPr>
            <p:cNvPr id="7" name="图片 6" descr="portrait-icon-2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808" y="1144"/>
              <a:ext cx="1134" cy="1359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10942" y="1340"/>
              <a:ext cx="6480" cy="967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r>
                <a:rPr lang="en-US" altLang="zh-CN" sz="3100" b="1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About the artwork:</a:t>
              </a:r>
              <a:br>
                <a:rPr lang="en-US" altLang="zh-CN" sz="2400" b="1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</a:br>
              <a:endParaRPr lang="en-US" altLang="zh-CN" sz="2400" b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0" y="218440"/>
            <a:ext cx="3128010" cy="3141345"/>
            <a:chOff x="769" y="321"/>
            <a:chExt cx="4926" cy="4947"/>
          </a:xfrm>
        </p:grpSpPr>
        <p:pic>
          <p:nvPicPr>
            <p:cNvPr id="3" name="图片 2" descr="round-sticker-with-curled-edge-realistic-paper-mockup_53562-15762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8960000">
              <a:off x="769" y="321"/>
              <a:ext cx="4926" cy="4947"/>
            </a:xfrm>
            <a:prstGeom prst="rect">
              <a:avLst/>
            </a:prstGeom>
          </p:spPr>
        </p:pic>
        <p:sp>
          <p:nvSpPr>
            <p:cNvPr id="12" name="标题 1"/>
            <p:cNvSpPr>
              <a:spLocks noGrp="1"/>
            </p:cNvSpPr>
            <p:nvPr/>
          </p:nvSpPr>
          <p:spPr>
            <a:xfrm>
              <a:off x="1437" y="1859"/>
              <a:ext cx="3838" cy="2933"/>
            </a:xfrm>
            <a:prstGeom prst="rect">
              <a:avLst/>
            </a:prstGeom>
          </p:spPr>
          <p:txBody>
            <a:bodyPr vert="horz" lIns="90000" tIns="46800" rIns="90000" bIns="46800" rtlCol="0" anchor="ctr" anchorCtr="0">
              <a:noAutofit/>
            </a:bodyPr>
            <a:lstStyle>
              <a:lvl1pPr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3600" b="1" u="none" strike="noStrike" kern="1200" cap="none" spc="300" normalizeH="0" baseline="0">
                  <a:solidFill>
                    <a:schemeClr val="tx1">
                      <a:lumMod val="85000"/>
                      <a:lumOff val="15000"/>
                    </a:schemeClr>
                  </a:solidFill>
                  <a:uFillTx/>
                  <a:latin typeface="+mj-lt"/>
                  <a:ea typeface="+mj-ea"/>
                  <a:cs typeface="+mj-cs"/>
                </a:defRPr>
              </a:lvl1pPr>
            </a:lstStyle>
            <a:p>
              <a:pPr marL="269875" indent="-269875">
                <a:lnSpc>
                  <a:spcPct val="80000"/>
                </a:lnSpc>
                <a:buFont typeface="Arial" panose="020B0604020202020204" pitchFamily="34" charset="0"/>
                <a:buChar char="•"/>
              </a:pPr>
              <a:r>
                <a:rPr lang="en-US" altLang="zh-CN" sz="240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Name</a:t>
              </a:r>
            </a:p>
            <a:p>
              <a:pPr marL="269875" indent="-269875">
                <a:lnSpc>
                  <a:spcPct val="80000"/>
                </a:lnSpc>
                <a:buFont typeface="Arial" panose="020B0604020202020204" pitchFamily="34" charset="0"/>
                <a:buChar char="•"/>
              </a:pPr>
              <a:r>
                <a:rPr lang="en-US" altLang="zh-CN" sz="240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Nationality</a:t>
              </a:r>
            </a:p>
            <a:p>
              <a:pPr marL="269875" indent="-269875">
                <a:lnSpc>
                  <a:spcPct val="80000"/>
                </a:lnSpc>
                <a:buFont typeface="Arial" panose="020B0604020202020204" pitchFamily="34" charset="0"/>
                <a:buChar char="•"/>
              </a:pPr>
              <a:r>
                <a:rPr lang="en-US" altLang="zh-CN" sz="240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Identity</a:t>
              </a:r>
            </a:p>
            <a:p>
              <a:pPr marL="269875" indent="-269875">
                <a:lnSpc>
                  <a:spcPct val="80000"/>
                </a:lnSpc>
                <a:buFont typeface="Arial" panose="020B0604020202020204" pitchFamily="34" charset="0"/>
                <a:buChar char="•"/>
              </a:pPr>
              <a:r>
                <a:rPr lang="en-US" altLang="zh-CN" sz="240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Specialty</a:t>
              </a:r>
            </a:p>
            <a:p>
              <a:pPr marL="269875" indent="-269875">
                <a:lnSpc>
                  <a:spcPct val="80000"/>
                </a:lnSpc>
                <a:buFont typeface="Arial" panose="020B0604020202020204" pitchFamily="34" charset="0"/>
                <a:buChar char="•"/>
              </a:pPr>
              <a:r>
                <a:rPr lang="en-US" altLang="zh-CN" sz="240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...</a:t>
              </a: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2962910" y="647065"/>
            <a:ext cx="902208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2090" indent="-212090" algn="just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sz="2000" b="1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The favorite artist in my heart is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 Vincent Van Gogh,  a Dutch Post-Impressionist painter, </a:t>
            </a:r>
            <a:r>
              <a:rPr lang="en-US" altLang="zh-CN" sz="2000" b="1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who is recognized as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 one of the most renowned/influential figures in Western art history.</a:t>
            </a:r>
          </a:p>
          <a:p>
            <a:pPr marL="212090" indent="-212090" algn="just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sz="2000" b="1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Among all of my beloved artists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, Michelle Yeoh, a Malaysian-Chinese actress, </a:t>
            </a:r>
            <a:r>
              <a:rPr lang="en-US" altLang="zh-CN" sz="2000" b="1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is undoubtedly on the top of the list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. She </a:t>
            </a:r>
            <a:r>
              <a:rPr lang="en-US" altLang="zh-CN" sz="2000" b="1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was noted for 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interpreting the characters with</a:t>
            </a:r>
            <a:r>
              <a:rPr lang="en-US" altLang="zh-CN" sz="2000" b="1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her exquisite performances and excellent martial art in various films.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2964180" y="4333875"/>
            <a:ext cx="9021445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2090" indent="-212090" algn="just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sz="2000" b="1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One of his representative works is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 Starry Night, </a:t>
            </a:r>
            <a:r>
              <a:rPr lang="en-US" altLang="zh-CN" sz="2000" b="1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which depicted 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the view at different times of the day and under various weather conditions. </a:t>
            </a:r>
          </a:p>
          <a:p>
            <a:pPr marL="212090" indent="-212090" algn="just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sz="2000" b="1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Other than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 Crouching Tiger, Hidden Dragon, the science fiction surreal comedy film Everything Everywhere All at Once </a:t>
            </a:r>
            <a:r>
              <a:rPr lang="en-US" altLang="zh-CN" sz="2000" b="1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is her latest representative work, for which 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Yeoh earned her first Golden Globe win and Oscar nomination in her 60s.</a:t>
            </a:r>
          </a:p>
        </p:txBody>
      </p:sp>
      <p:pic>
        <p:nvPicPr>
          <p:cNvPr id="101" name="图片 100"/>
          <p:cNvPicPr/>
          <p:nvPr/>
        </p:nvPicPr>
        <p:blipFill>
          <a:blip r:embed="rId8"/>
          <a:srcRect l="18643" r="17587"/>
          <a:stretch>
            <a:fillRect/>
          </a:stretch>
        </p:blipFill>
        <p:spPr>
          <a:xfrm>
            <a:off x="9948545" y="2464435"/>
            <a:ext cx="1889760" cy="1948815"/>
          </a:xfrm>
          <a:prstGeom prst="ellipse">
            <a:avLst/>
          </a:prstGeom>
          <a:noFill/>
          <a:ln w="9525">
            <a:noFill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  <a:softEdge rad="31750"/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/>
      <p:bldP spid="1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"/>
          <p:cNvSpPr>
            <a:spLocks noGrp="1"/>
          </p:cNvSpPr>
          <p:nvPr/>
        </p:nvSpPr>
        <p:spPr>
          <a:xfrm>
            <a:off x="0" y="0"/>
            <a:ext cx="12192000" cy="705485"/>
          </a:xfrm>
          <a:prstGeom prst="rect">
            <a:avLst/>
          </a:prstGeom>
          <a:solidFill>
            <a:srgbClr val="BEE5CC"/>
          </a:solidFill>
        </p:spPr>
        <p:txBody>
          <a:bodyPr vert="horz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>
                <a:solidFill>
                  <a:schemeClr val="accent3">
                    <a:lumMod val="50000"/>
                  </a:schemeClr>
                </a:solidFill>
                <a:sym typeface="+mn-ea"/>
              </a:rPr>
              <a:t>Step IV: </a:t>
            </a:r>
            <a:r>
              <a:rPr lang="en-US" altLang="zh-CN">
                <a:solidFill>
                  <a:srgbClr val="C00000"/>
                </a:solidFill>
              </a:rPr>
              <a:t>Why</a:t>
            </a:r>
            <a:r>
              <a:rPr lang="en-US" altLang="zh-CN">
                <a:solidFill>
                  <a:schemeClr val="accent3">
                    <a:lumMod val="50000"/>
                  </a:schemeClr>
                </a:solidFill>
              </a:rPr>
              <a:t> do you like </a:t>
            </a:r>
            <a:r>
              <a:rPr lang="en-US" altLang="zh-CN">
                <a:solidFill>
                  <a:srgbClr val="C00000"/>
                </a:solidFill>
              </a:rPr>
              <a:t>him/her/it</a:t>
            </a:r>
            <a:r>
              <a:rPr lang="en-US" altLang="zh-CN">
                <a:solidFill>
                  <a:schemeClr val="accent3">
                    <a:lumMod val="50000"/>
                  </a:schemeClr>
                </a:solidFill>
              </a:rPr>
              <a:t> or </a:t>
            </a:r>
            <a:r>
              <a:rPr lang="en-US" altLang="zh-CN">
                <a:solidFill>
                  <a:srgbClr val="C00000"/>
                </a:solidFill>
              </a:rPr>
              <a:t>them</a:t>
            </a:r>
            <a:r>
              <a:rPr lang="en-US" altLang="zh-CN">
                <a:solidFill>
                  <a:schemeClr val="accent3">
                    <a:lumMod val="50000"/>
                  </a:schemeClr>
                </a:solidFill>
              </a:rPr>
              <a:t>?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5715" y="3067050"/>
            <a:ext cx="3155315" cy="3169285"/>
            <a:chOff x="855" y="4381"/>
            <a:chExt cx="4969" cy="4991"/>
          </a:xfrm>
        </p:grpSpPr>
        <p:pic>
          <p:nvPicPr>
            <p:cNvPr id="10" name="图片 9" descr="round-sticker-with-curled-edge-realistic-paper-mockup_53562-15762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1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8960000">
              <a:off x="855" y="4381"/>
              <a:ext cx="4969" cy="4991"/>
            </a:xfrm>
            <a:prstGeom prst="rect">
              <a:avLst/>
            </a:prstGeom>
          </p:spPr>
        </p:pic>
        <p:sp>
          <p:nvSpPr>
            <p:cNvPr id="2" name="标题 1"/>
            <p:cNvSpPr>
              <a:spLocks noGrp="1"/>
            </p:cNvSpPr>
            <p:nvPr>
              <p:custDataLst>
                <p:tags r:id="rId9"/>
              </p:custDataLst>
            </p:nvPr>
          </p:nvSpPr>
          <p:spPr>
            <a:xfrm>
              <a:off x="1390" y="5978"/>
              <a:ext cx="4323" cy="2872"/>
            </a:xfrm>
            <a:prstGeom prst="rect">
              <a:avLst/>
            </a:prstGeom>
          </p:spPr>
          <p:txBody>
            <a:bodyPr vert="horz" lIns="90000" tIns="46800" rIns="90000" bIns="46800" rtlCol="0" anchor="ctr" anchorCtr="0"/>
            <a:lstStyle>
              <a:lvl1pPr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3600" b="1" u="none" strike="noStrike" kern="1200" cap="none" spc="300" normalizeH="0" baseline="0">
                  <a:solidFill>
                    <a:schemeClr val="tx1">
                      <a:lumMod val="85000"/>
                      <a:lumOff val="15000"/>
                    </a:schemeClr>
                  </a:solidFill>
                  <a:uFillTx/>
                  <a:latin typeface="+mj-lt"/>
                  <a:ea typeface="+mj-ea"/>
                  <a:cs typeface="+mj-cs"/>
                </a:defRPr>
              </a:lvl1pPr>
            </a:lstStyle>
            <a:p>
              <a:pPr marL="198120" indent="-198120">
                <a:lnSpc>
                  <a:spcPct val="85000"/>
                </a:lnSpc>
                <a:buFont typeface="Arial" panose="020B0604020202020204" pitchFamily="34" charset="0"/>
                <a:buChar char="•"/>
              </a:pPr>
              <a:r>
                <a:rPr lang="en-US" altLang="zh-CN" sz="2000">
                  <a:solidFill>
                    <a:schemeClr val="accent3">
                      <a:lumMod val="50000"/>
                    </a:schemeClr>
                  </a:solidFill>
                  <a:effectLst/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Style,Creativity,Techniques</a:t>
              </a:r>
              <a:endParaRPr lang="en-US" altLang="zh-CN" sz="200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endParaRPr>
            </a:p>
            <a:p>
              <a:pPr marL="198120" indent="-198120">
                <a:lnSpc>
                  <a:spcPct val="85000"/>
                </a:lnSpc>
                <a:buFont typeface="Arial" panose="020B0604020202020204" pitchFamily="34" charset="0"/>
                <a:buChar char="•"/>
              </a:pPr>
              <a:r>
                <a:rPr lang="en-US" altLang="zh-CN" sz="2000">
                  <a:solidFill>
                    <a:schemeClr val="accent3">
                      <a:lumMod val="50000"/>
                    </a:schemeClr>
                  </a:solidFill>
                  <a:effectLst/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Status</a:t>
              </a:r>
              <a:endParaRPr lang="en-US" altLang="zh-CN" sz="200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endParaRPr>
            </a:p>
            <a:p>
              <a:pPr marL="198120" indent="-198120">
                <a:lnSpc>
                  <a:spcPct val="85000"/>
                </a:lnSpc>
                <a:buFont typeface="Arial" panose="020B0604020202020204" pitchFamily="34" charset="0"/>
                <a:buChar char="•"/>
              </a:pPr>
              <a:r>
                <a:rPr lang="en-US" altLang="zh-CN" sz="2000">
                  <a:solidFill>
                    <a:schemeClr val="accent3">
                      <a:lumMod val="50000"/>
                    </a:schemeClr>
                  </a:solidFill>
                  <a:effectLst/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Influences on you...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0" y="218440"/>
            <a:ext cx="3128010" cy="3141345"/>
            <a:chOff x="769" y="321"/>
            <a:chExt cx="4926" cy="4947"/>
          </a:xfrm>
        </p:grpSpPr>
        <p:pic>
          <p:nvPicPr>
            <p:cNvPr id="17" name="图片 16" descr="round-sticker-with-curled-edge-realistic-paper-mockup_53562-15762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1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8960000">
              <a:off x="769" y="321"/>
              <a:ext cx="4926" cy="4947"/>
            </a:xfrm>
            <a:prstGeom prst="rect">
              <a:avLst/>
            </a:prstGeom>
          </p:spPr>
        </p:pic>
        <p:sp>
          <p:nvSpPr>
            <p:cNvPr id="18" name="标题 1"/>
            <p:cNvSpPr>
              <a:spLocks noGrp="1"/>
            </p:cNvSpPr>
            <p:nvPr>
              <p:custDataLst>
                <p:tags r:id="rId7"/>
              </p:custDataLst>
            </p:nvPr>
          </p:nvSpPr>
          <p:spPr>
            <a:xfrm>
              <a:off x="1437" y="1862"/>
              <a:ext cx="3838" cy="2933"/>
            </a:xfrm>
            <a:prstGeom prst="rect">
              <a:avLst/>
            </a:prstGeom>
          </p:spPr>
          <p:txBody>
            <a:bodyPr vert="horz" lIns="90000" tIns="46800" rIns="90000" bIns="46800" rtlCol="0" anchor="ctr" anchorCtr="0">
              <a:noAutofit/>
            </a:bodyPr>
            <a:lstStyle>
              <a:lvl1pPr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3600" b="1" u="none" strike="noStrike" kern="1200" cap="none" spc="300" normalizeH="0" baseline="0">
                  <a:solidFill>
                    <a:schemeClr val="tx1">
                      <a:lumMod val="85000"/>
                      <a:lumOff val="15000"/>
                    </a:schemeClr>
                  </a:solidFill>
                  <a:uFillTx/>
                  <a:latin typeface="+mj-lt"/>
                  <a:ea typeface="+mj-ea"/>
                  <a:cs typeface="+mj-cs"/>
                </a:defRPr>
              </a:lvl1pPr>
            </a:lstStyle>
            <a:p>
              <a:pPr marL="342900" indent="-342900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altLang="zh-CN" sz="220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Skills</a:t>
              </a:r>
              <a:endParaRPr lang="en-US" altLang="zh-CN" sz="2200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  <a:p>
              <a:pPr marL="342900" indent="-342900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altLang="zh-CN" sz="220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Personality</a:t>
              </a:r>
              <a:endParaRPr lang="en-US" altLang="zh-CN" sz="2200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  <a:p>
              <a:pPr marL="342900" indent="-342900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altLang="zh-CN" sz="220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Experience</a:t>
              </a:r>
              <a:endParaRPr lang="en-US" altLang="zh-CN" sz="2200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  <a:p>
              <a:pPr marL="342900" indent="-342900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altLang="zh-CN" sz="220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Influences on you...</a:t>
              </a:r>
              <a:endParaRPr lang="en-US" altLang="zh-CN" sz="2200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2944495" y="2569210"/>
            <a:ext cx="4179570" cy="843915"/>
            <a:chOff x="650" y="1089"/>
            <a:chExt cx="6582" cy="1329"/>
          </a:xfrm>
        </p:grpSpPr>
        <p:pic>
          <p:nvPicPr>
            <p:cNvPr id="23" name="图片 22" descr="triangle-rounded-user-portrait-collage-icons-designed-elements-various-sizes-positions-proportions-143664716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2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t="10697" r="49896" b="11390"/>
            <a:stretch>
              <a:fillRect/>
            </a:stretch>
          </p:blipFill>
          <p:spPr>
            <a:xfrm>
              <a:off x="650" y="1089"/>
              <a:ext cx="1329" cy="1243"/>
            </a:xfrm>
            <a:prstGeom prst="rect">
              <a:avLst/>
            </a:prstGeom>
          </p:spPr>
        </p:pic>
        <p:sp>
          <p:nvSpPr>
            <p:cNvPr id="24" name="文本框 23"/>
            <p:cNvSpPr txBox="1"/>
            <p:nvPr>
              <p:custDataLst>
                <p:tags r:id="rId5"/>
              </p:custDataLst>
            </p:nvPr>
          </p:nvSpPr>
          <p:spPr>
            <a:xfrm>
              <a:off x="1926" y="1451"/>
              <a:ext cx="5306" cy="967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r>
                <a:rPr lang="en-US" altLang="zh-CN" sz="3100" b="1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About the artist:</a:t>
              </a:r>
              <a:br>
                <a:rPr lang="en-US" altLang="zh-CN" sz="2400" b="1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</a:br>
              <a:endParaRPr lang="en-US" altLang="zh-CN" sz="2400" b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034665" y="3571875"/>
            <a:ext cx="4834890" cy="862965"/>
            <a:chOff x="9808" y="1144"/>
            <a:chExt cx="7614" cy="1359"/>
          </a:xfrm>
        </p:grpSpPr>
        <p:pic>
          <p:nvPicPr>
            <p:cNvPr id="27" name="图片 26" descr="portrait-icon-25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3"/>
            <a:stretch>
              <a:fillRect/>
            </a:stretch>
          </p:blipFill>
          <p:spPr>
            <a:xfrm>
              <a:off x="9808" y="1144"/>
              <a:ext cx="1134" cy="1359"/>
            </a:xfrm>
            <a:prstGeom prst="rect">
              <a:avLst/>
            </a:prstGeom>
          </p:spPr>
        </p:pic>
        <p:sp>
          <p:nvSpPr>
            <p:cNvPr id="28" name="文本框 27"/>
            <p:cNvSpPr txBox="1"/>
            <p:nvPr>
              <p:custDataLst>
                <p:tags r:id="rId3"/>
              </p:custDataLst>
            </p:nvPr>
          </p:nvSpPr>
          <p:spPr>
            <a:xfrm>
              <a:off x="10942" y="1204"/>
              <a:ext cx="6480" cy="967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r>
                <a:rPr lang="en-US" altLang="zh-CN" sz="3100" b="1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About the artwork:</a:t>
              </a:r>
              <a:br>
                <a:rPr lang="en-US" altLang="zh-CN" sz="2400" b="1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</a:br>
              <a:endParaRPr lang="en-US" altLang="zh-CN" sz="2400" b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2962910" y="709930"/>
            <a:ext cx="9022080" cy="1922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2090" indent="-212090" algn="just" fontAlgn="auto">
              <a:lnSpc>
                <a:spcPct val="8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He had a difficult life, struggling with mental illness and poverty, but he found comfort and meaning in his painting. His dedication and passion for art </a:t>
            </a:r>
            <a:r>
              <a:rPr lang="zh-CN" altLang="en-US" sz="2000" b="1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are truly inspiring to me</a:t>
            </a: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. </a:t>
            </a:r>
            <a:r>
              <a:rPr lang="zh-CN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（</a:t>
            </a:r>
            <a:r>
              <a:rPr lang="en-US" altLang="zh-CN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experience+influence</a:t>
            </a:r>
            <a:r>
              <a:rPr lang="zh-CN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）</a:t>
            </a:r>
          </a:p>
          <a:p>
            <a:pPr marL="212090" indent="-212090" algn="just" fontAlgn="auto">
              <a:lnSpc>
                <a:spcPct val="8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She is considered to be one of the greatest female action movie stars, especially known for performing her own frequently dangerous stunts. </a:t>
            </a:r>
            <a:r>
              <a:rPr lang="en-US" altLang="zh-CN" sz="2000" b="1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Yet what amazes me most is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her constant </a:t>
            </a:r>
            <a:r>
              <a:rPr lang="en-US" altLang="zh-CN" sz="2000" b="1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positive attitude, </a:t>
            </a:r>
            <a:r>
              <a:rPr lang="en-US" altLang="zh-CN" sz="2000" b="1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credited perseverance</a:t>
            </a:r>
            <a:r>
              <a:rPr lang="en-US" altLang="zh-CN" sz="2000" b="1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and burning passion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 to new challenges in both her work and life. 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2964180" y="4514850"/>
            <a:ext cx="9021445" cy="1922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2090" indent="-212090" algn="just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Its perfectly woven colors and lines </a:t>
            </a:r>
            <a:r>
              <a:rPr lang="en-US" altLang="zh-CN" sz="2000" b="1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outlined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a </a:t>
            </a:r>
            <a:r>
              <a:rPr lang="en-US" altLang="zh-CN" sz="2000"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  <a:sym typeface="+mn-ea"/>
              </a:rPr>
              <a:t>d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ynamic and </a:t>
            </a:r>
            <a:r>
              <a:rPr lang="en-US" altLang="zh-CN" sz="2000"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  <a:sym typeface="+mn-ea"/>
              </a:rPr>
              <a:t>d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elicate scene, </a:t>
            </a:r>
            <a:r>
              <a:rPr lang="en-US" altLang="zh-CN" sz="2000" b="1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gripping the world’s imagination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. 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212090" indent="-212090" algn="just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swirling stars and bold brushstrokes </a:t>
            </a:r>
            <a:r>
              <a:rPr lang="zh-CN" altLang="en-US" sz="2000" b="1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make the painting come to life, conveying a sense of</a:t>
            </a: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movement and emotion.</a:t>
            </a:r>
            <a:endParaRPr lang="zh-CN" alt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212090" indent="-212090" algn="just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The sci-fi comedy </a:t>
            </a:r>
            <a:r>
              <a:rPr lang="en-US" altLang="zh-CN" sz="2000" b="1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creatively depicts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 an average mid-aged lady who struggle to save the multiverse </a:t>
            </a:r>
            <a:r>
              <a:rPr lang="en-US" altLang="zh-CN" sz="2000" b="1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and tells the importance of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 family love.The </a:t>
            </a:r>
            <a:r>
              <a:rPr lang="en-US" altLang="zh-CN" sz="2000" b="1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novel/refreshing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 plot and </a:t>
            </a:r>
            <a:r>
              <a:rPr lang="en-US" altLang="zh-CN" sz="2000" b="1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profound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 meaning behind it both </a:t>
            </a:r>
            <a:r>
              <a:rPr lang="en-US" altLang="zh-CN" sz="2000" b="1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tug at my heartstrings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559165" y="2276475"/>
            <a:ext cx="351536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（</a:t>
            </a:r>
            <a:r>
              <a:rPr lang="en-US" altLang="zh-CN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skills+personality+influence</a:t>
            </a:r>
            <a:r>
              <a:rPr lang="zh-CN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）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950075" y="4708525"/>
            <a:ext cx="351536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（</a:t>
            </a:r>
            <a:r>
              <a:rPr lang="en-US" altLang="zh-CN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technique+content+influence</a:t>
            </a:r>
            <a:r>
              <a:rPr lang="zh-CN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）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012430" y="5229225"/>
            <a:ext cx="351536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（</a:t>
            </a:r>
            <a:r>
              <a:rPr lang="en-US" altLang="zh-CN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style+technique+content</a:t>
            </a:r>
            <a:r>
              <a:rPr lang="zh-CN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）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434715" y="6327140"/>
            <a:ext cx="351536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（</a:t>
            </a:r>
            <a:r>
              <a:rPr lang="en-US" altLang="zh-CN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creativity+content+influence</a:t>
            </a:r>
            <a:r>
              <a:rPr lang="zh-CN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）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uiExpand="1" build="p"/>
      <p:bldP spid="30" grpId="0" uiExpand="1" build="p"/>
      <p:bldP spid="3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0"/>
            <a:ext cx="5323840" cy="2661920"/>
            <a:chOff x="0" y="0"/>
            <a:chExt cx="8384" cy="4192"/>
          </a:xfrm>
        </p:grpSpPr>
        <p:pic>
          <p:nvPicPr>
            <p:cNvPr id="5" name="图片 4" descr="web3-raphaels-school-of-athens-fresco-apostolic-palace-vatican-city-raphael-pd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8384" cy="4193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518" y="0"/>
              <a:ext cx="7347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i="1">
                  <a:solidFill>
                    <a:schemeClr val="accent3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School of Athens </a:t>
              </a:r>
              <a:r>
                <a:rPr lang="zh-CN" altLang="en-US" sz="2400" b="1" i="1">
                  <a:solidFill>
                    <a:schemeClr val="accent3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雅典学院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0" y="530"/>
              <a:ext cx="838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>
                  <a:solidFill>
                    <a:schemeClr val="accent3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By Raffaello Sanzio da Urbino </a:t>
              </a:r>
              <a:endParaRPr lang="en-US" altLang="en-US" sz="2800" b="1" i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0" y="0"/>
            <a:ext cx="12191365" cy="6841490"/>
            <a:chOff x="0" y="0"/>
            <a:chExt cx="19199" cy="10774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131" y="0"/>
              <a:ext cx="9069" cy="10775"/>
            </a:xfrm>
            <a:prstGeom prst="rect">
              <a:avLst/>
            </a:prstGeom>
          </p:spPr>
        </p:pic>
        <p:sp>
          <p:nvSpPr>
            <p:cNvPr id="15" name="圆角矩形 14"/>
            <p:cNvSpPr/>
            <p:nvPr/>
          </p:nvSpPr>
          <p:spPr>
            <a:xfrm>
              <a:off x="13142" y="7409"/>
              <a:ext cx="5890" cy="859"/>
            </a:xfrm>
            <a:prstGeom prst="roundRect">
              <a:avLst/>
            </a:prstGeom>
            <a:solidFill>
              <a:schemeClr val="accent3">
                <a:lumMod val="75000"/>
                <a:alpha val="41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圆角矩形 2"/>
            <p:cNvSpPr/>
            <p:nvPr/>
          </p:nvSpPr>
          <p:spPr>
            <a:xfrm>
              <a:off x="13143" y="9496"/>
              <a:ext cx="5889" cy="830"/>
            </a:xfrm>
            <a:prstGeom prst="roundRect">
              <a:avLst/>
            </a:prstGeom>
            <a:solidFill>
              <a:schemeClr val="accent3">
                <a:lumMod val="75000"/>
                <a:alpha val="41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8120" cy="6142"/>
            </a:xfrm>
            <a:prstGeom prst="rect">
              <a:avLst/>
            </a:prstGeom>
          </p:spPr>
        </p:pic>
        <p:sp>
          <p:nvSpPr>
            <p:cNvPr id="10" name="圆角矩形 9"/>
            <p:cNvSpPr/>
            <p:nvPr/>
          </p:nvSpPr>
          <p:spPr>
            <a:xfrm>
              <a:off x="286" y="3624"/>
              <a:ext cx="7278" cy="859"/>
            </a:xfrm>
            <a:prstGeom prst="roundRect">
              <a:avLst/>
            </a:prstGeom>
            <a:solidFill>
              <a:schemeClr val="accent3">
                <a:lumMod val="75000"/>
                <a:alpha val="41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7470" y="0"/>
            <a:ext cx="5246370" cy="6734810"/>
            <a:chOff x="122" y="0"/>
            <a:chExt cx="8262" cy="10606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2" y="0"/>
              <a:ext cx="8262" cy="10607"/>
            </a:xfrm>
            <a:prstGeom prst="rect">
              <a:avLst/>
            </a:prstGeom>
          </p:spPr>
        </p:pic>
        <p:sp>
          <p:nvSpPr>
            <p:cNvPr id="13" name="圆角矩形 12"/>
            <p:cNvSpPr/>
            <p:nvPr/>
          </p:nvSpPr>
          <p:spPr>
            <a:xfrm>
              <a:off x="5297" y="1986"/>
              <a:ext cx="800" cy="280"/>
            </a:xfrm>
            <a:prstGeom prst="roundRect">
              <a:avLst/>
            </a:prstGeom>
            <a:noFill/>
            <a:ln w="254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043420" y="0"/>
            <a:ext cx="5041900" cy="6786880"/>
            <a:chOff x="5630" y="530"/>
            <a:chExt cx="7940" cy="10688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630" y="530"/>
              <a:ext cx="7940" cy="10689"/>
            </a:xfrm>
            <a:prstGeom prst="rect">
              <a:avLst/>
            </a:prstGeom>
          </p:spPr>
        </p:pic>
        <p:sp>
          <p:nvSpPr>
            <p:cNvPr id="17" name="圆角矩形 16"/>
            <p:cNvSpPr/>
            <p:nvPr/>
          </p:nvSpPr>
          <p:spPr>
            <a:xfrm>
              <a:off x="5992" y="10492"/>
              <a:ext cx="7308" cy="588"/>
            </a:xfrm>
            <a:prstGeom prst="roundRect">
              <a:avLst/>
            </a:prstGeom>
            <a:solidFill>
              <a:schemeClr val="accent3">
                <a:lumMod val="75000"/>
                <a:alpha val="41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椭圆 3"/>
          <p:cNvSpPr/>
          <p:nvPr/>
        </p:nvSpPr>
        <p:spPr>
          <a:xfrm>
            <a:off x="4286250" y="2094230"/>
            <a:ext cx="2864485" cy="2668905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 Reference in Our Textbook?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231775" y="2410460"/>
            <a:ext cx="11057890" cy="1817370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204470" y="4963795"/>
            <a:ext cx="11085195" cy="1193800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圆角矩形标注 30"/>
          <p:cNvSpPr/>
          <p:nvPr/>
        </p:nvSpPr>
        <p:spPr>
          <a:xfrm>
            <a:off x="9098280" y="1155065"/>
            <a:ext cx="2987675" cy="954405"/>
          </a:xfrm>
          <a:prstGeom prst="wedgeRoundRectCallout">
            <a:avLst>
              <a:gd name="adj1" fmla="val -38736"/>
              <a:gd name="adj2" fmla="val 66618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C00000"/>
                </a:solidFill>
                <a:ea typeface="黑体" panose="02010609060101010101" charset="-122"/>
                <a:cs typeface="+mn-lt"/>
                <a:sym typeface="+mn-ea"/>
              </a:rPr>
              <a:t>Be </a:t>
            </a:r>
          </a:p>
          <a:p>
            <a:pPr algn="ctr"/>
            <a:r>
              <a:rPr lang="en-US" sz="2800" b="1">
                <a:solidFill>
                  <a:srgbClr val="C00000"/>
                </a:solidFill>
                <a:ea typeface="黑体" panose="02010609060101010101" charset="-122"/>
                <a:cs typeface="+mn-lt"/>
                <a:sym typeface="+mn-ea"/>
              </a:rPr>
              <a:t>communicative!</a:t>
            </a:r>
          </a:p>
        </p:txBody>
      </p:sp>
      <p:pic>
        <p:nvPicPr>
          <p:cNvPr id="5" name="图片 4" descr="dont-forget-close-up-don-t-forget-message-handwritten-white-background-16953025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45175" y="386080"/>
            <a:ext cx="3551555" cy="237045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31775" y="1056640"/>
            <a:ext cx="609600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 i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Dear </a:t>
            </a:r>
            <a:r>
              <a:rPr lang="en-US" altLang="zh-CN" sz="28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oversea friends</a:t>
            </a:r>
            <a:r>
              <a:rPr lang="en-US" altLang="zh-CN" sz="2800" b="1" i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, teachers and fellow students,</a:t>
            </a:r>
          </a:p>
        </p:txBody>
      </p:sp>
      <p:sp>
        <p:nvSpPr>
          <p:cNvPr id="2" name="圆角矩形标注 1"/>
          <p:cNvSpPr/>
          <p:nvPr/>
        </p:nvSpPr>
        <p:spPr>
          <a:xfrm>
            <a:off x="9010650" y="39370"/>
            <a:ext cx="3075305" cy="875030"/>
          </a:xfrm>
          <a:prstGeom prst="wedgeRoundRectCallout">
            <a:avLst>
              <a:gd name="adj1" fmla="val -38736"/>
              <a:gd name="adj2" fmla="val 66618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400" b="1">
                <a:solidFill>
                  <a:srgbClr val="C00000"/>
                </a:solidFill>
                <a:ea typeface="黑体" panose="02010609060101010101" charset="-122"/>
                <a:cs typeface="+mn-lt"/>
                <a:sym typeface="+mn-ea"/>
              </a:rPr>
              <a:t>你校与英国友好学校举办的</a:t>
            </a:r>
            <a:r>
              <a:rPr lang="en-US" altLang="zh-CN" sz="2400" b="1">
                <a:solidFill>
                  <a:srgbClr val="C00000"/>
                </a:solidFill>
                <a:ea typeface="黑体" panose="02010609060101010101" charset="-122"/>
                <a:cs typeface="+mn-lt"/>
                <a:sym typeface="+mn-ea"/>
              </a:rPr>
              <a:t>...</a:t>
            </a:r>
            <a:r>
              <a:rPr lang="zh-CN" altLang="en-US" sz="2400" b="1">
                <a:solidFill>
                  <a:srgbClr val="C00000"/>
                </a:solidFill>
                <a:ea typeface="黑体" panose="02010609060101010101" charset="-122"/>
                <a:cs typeface="+mn-lt"/>
                <a:sym typeface="+mn-ea"/>
              </a:rPr>
              <a:t>线上交流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775" y="39370"/>
            <a:ext cx="6400800" cy="9144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04470" y="1985645"/>
            <a:ext cx="11407775" cy="46913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>
              <a:buFont typeface="Arial" panose="020B0604020202020204" pitchFamily="34" charset="0"/>
              <a:buNone/>
            </a:pPr>
            <a:r>
              <a:rPr lang="en-US" altLang="zh-CN" sz="2400" b="1" i="1" u="sng"/>
              <a:t>For the opening:</a:t>
            </a:r>
          </a:p>
          <a:p>
            <a:pPr marL="198120" indent="-198120" fontAlgn="auto">
              <a:buFont typeface="Arial" panose="020B0604020202020204" pitchFamily="34" charset="0"/>
              <a:buChar char="•"/>
            </a:pPr>
            <a:r>
              <a:rPr lang="en-US" altLang="zh-CN" sz="2400" b="1" i="1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Good morning! </a:t>
            </a:r>
            <a:r>
              <a:rPr lang="en-US" altLang="zh-CN" sz="2400" b="1" i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I’m thrilled to join you online</a:t>
            </a:r>
            <a:r>
              <a:rPr lang="en-US" altLang="zh-CN" sz="2400" b="1" i="1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and address my favorite artist to you!</a:t>
            </a:r>
          </a:p>
          <a:p>
            <a:pPr marL="198120" indent="-198120" fontAlgn="auto">
              <a:buFont typeface="Arial" panose="020B0604020202020204" pitchFamily="34" charset="0"/>
              <a:buChar char="•"/>
            </a:pPr>
            <a:r>
              <a:rPr lang="en-US" altLang="zh-CN" sz="2400" b="1" i="1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Glad to </a:t>
            </a:r>
            <a:r>
              <a:rPr lang="en-US" altLang="zh-CN" sz="2400" b="1" i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be a member in the Zoom/Tencent/Wechat meeting</a:t>
            </a:r>
            <a:r>
              <a:rPr lang="en-US" altLang="zh-CN" sz="2400" b="1" i="1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today! Let me share with you all about my favorite artist.</a:t>
            </a:r>
          </a:p>
          <a:p>
            <a:pPr marL="198120" indent="-198120" fontAlgn="auto">
              <a:buFont typeface="Arial" panose="020B0604020202020204" pitchFamily="34" charset="0"/>
              <a:buChar char="•"/>
            </a:pPr>
            <a:r>
              <a:rPr lang="en-US" altLang="zh-CN" sz="2400" b="1" i="1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I’m privileged to have the opportunity to address you all on My Favorite Artist </a:t>
            </a:r>
            <a:r>
              <a:rPr lang="en-US" altLang="zh-CN" sz="2400" b="1" i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in this favorable online gathering</a:t>
            </a:r>
            <a:r>
              <a:rPr lang="en-US" altLang="zh-CN" sz="2400" b="1" i="1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/>
              <a:t>...</a:t>
            </a:r>
          </a:p>
          <a:p>
            <a:pPr indent="0">
              <a:buFont typeface="Arial" panose="020B0604020202020204" pitchFamily="34" charset="0"/>
              <a:buNone/>
            </a:pPr>
            <a:r>
              <a:rPr lang="en-US" altLang="zh-CN" sz="2400" b="1" i="1" u="sng">
                <a:sym typeface="+mn-ea"/>
              </a:rPr>
              <a:t>For the ending:</a:t>
            </a:r>
            <a:endParaRPr lang="en-US" altLang="zh-CN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i="1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Thanks for your listening. Look forward to </a:t>
            </a:r>
            <a:r>
              <a:rPr lang="en-US" altLang="zh-CN" sz="2400" b="1" i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an online echo from you</a:t>
            </a:r>
            <a:r>
              <a:rPr lang="en-US" altLang="zh-CN" sz="2400" b="1" i="1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i="1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Art is the bridge. Look forwad to </a:t>
            </a:r>
            <a:r>
              <a:rPr lang="en-US" altLang="zh-CN" sz="2400" b="1" i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bouncing around ideas with you</a:t>
            </a:r>
            <a:r>
              <a:rPr lang="en-US" altLang="zh-CN" sz="2400" b="1" i="1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i="1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Hope my introduction can </a:t>
            </a:r>
            <a:r>
              <a:rPr lang="en-US" altLang="zh-CN" sz="2400" b="1" i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resonate with you</a:t>
            </a:r>
            <a:r>
              <a:rPr lang="en-US" altLang="zh-CN" sz="2400" b="1" i="1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!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bldLvl="0" animBg="1"/>
      <p:bldP spid="10" grpId="1" animBg="1"/>
      <p:bldP spid="31" grpId="0" animBg="1"/>
      <p:bldP spid="7" grpId="0"/>
      <p:bldP spid="7" grpId="1"/>
      <p:bldP spid="2" grpId="0" bldLvl="0" animBg="1"/>
      <p:bldP spid="6" grpId="0" uiExpand="1" build="p"/>
      <p:bldP spid="6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jc0N2FjNWExZThmM2M3MmVmNmMwNDNiMWNjODlmNzIifQ=="/>
  <p:tag name="KSO_WPP_MARK_KEY" val="a8cb68c8-7e88-4a07-ac6d-252c44ddfbf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353,&quot;width&quot;:9012}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600,&quot;width&quot;:19199}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1267</Words>
  <Application>Microsoft Office PowerPoint</Application>
  <PresentationFormat>宽屏</PresentationFormat>
  <Paragraphs>167</Paragraphs>
  <Slides>13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2" baseType="lpstr">
      <vt:lpstr>HelveticaNeue</vt:lpstr>
      <vt:lpstr>华文新魏</vt:lpstr>
      <vt:lpstr>微软雅黑</vt:lpstr>
      <vt:lpstr>Arial</vt:lpstr>
      <vt:lpstr>Calibri</vt:lpstr>
      <vt:lpstr>Comic Sans MS</vt:lpstr>
      <vt:lpstr>Times New Roman</vt:lpstr>
      <vt:lpstr>Wingdings</vt:lpstr>
      <vt:lpstr>Office 主题​​</vt:lpstr>
      <vt:lpstr>PowerPoint 演示文稿</vt:lpstr>
      <vt:lpstr>Online Speech My Favorite Artist</vt:lpstr>
      <vt:lpstr>下周，你将参与你校与英国友好学校举办的“我最喜爱的艺术家”线上交流活动。请你准备一篇英语发言稿。内容包括： 1. 介绍你最喜爱的艺术家及其代表作； 2.说明理由。 注意： 1.写作词数应为80左右； 2.请在答题卡相应位置作答。</vt:lpstr>
      <vt:lpstr>下周，你将参与你校与英国友好学校举办的“我最喜爱的艺术家”线上交流活动。请你准备一篇英语发言稿。内容包括： 1. 介绍你最喜爱的艺术家及其代表作； 2.说明理由。 注意： 1.写作词数应为80左右； 2.请在答题卡相应位置作答。</vt:lpstr>
      <vt:lpstr>Step II: Who can be titled “artist”?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陈 顺坤</cp:lastModifiedBy>
  <cp:revision>188</cp:revision>
  <dcterms:created xsi:type="dcterms:W3CDTF">2019-06-19T02:08:00Z</dcterms:created>
  <dcterms:modified xsi:type="dcterms:W3CDTF">2023-05-18T02:52:07Z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2052-11.1.0.12598</vt:lpwstr>
  </property>
  <property fmtid="{D5CDD505-2E9C-101B-9397-08002B2CF9AE}" pid="3" name="ICV">
    <vt:lpwstr>34F43674FB044A1E9EFA0D259884CCB5</vt:lpwstr>
  </property>
</Properties>
</file>